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2" r:id="rId4"/>
    <p:sldMasterId id="2147483902" r:id="rId5"/>
  </p:sldMasterIdLst>
  <p:notesMasterIdLst>
    <p:notesMasterId r:id="rId47"/>
  </p:notesMasterIdLst>
  <p:handoutMasterIdLst>
    <p:handoutMasterId r:id="rId48"/>
  </p:handoutMasterIdLst>
  <p:sldIdLst>
    <p:sldId id="474" r:id="rId6"/>
    <p:sldId id="368" r:id="rId7"/>
    <p:sldId id="519" r:id="rId8"/>
    <p:sldId id="516" r:id="rId9"/>
    <p:sldId id="518" r:id="rId10"/>
    <p:sldId id="413" r:id="rId11"/>
    <p:sldId id="450" r:id="rId12"/>
    <p:sldId id="502" r:id="rId13"/>
    <p:sldId id="503" r:id="rId14"/>
    <p:sldId id="504" r:id="rId15"/>
    <p:sldId id="505" r:id="rId16"/>
    <p:sldId id="506" r:id="rId17"/>
    <p:sldId id="493" r:id="rId18"/>
    <p:sldId id="528" r:id="rId19"/>
    <p:sldId id="489" r:id="rId20"/>
    <p:sldId id="525" r:id="rId21"/>
    <p:sldId id="526" r:id="rId22"/>
    <p:sldId id="527" r:id="rId23"/>
    <p:sldId id="491" r:id="rId24"/>
    <p:sldId id="507" r:id="rId25"/>
    <p:sldId id="508" r:id="rId26"/>
    <p:sldId id="509" r:id="rId27"/>
    <p:sldId id="510" r:id="rId28"/>
    <p:sldId id="511" r:id="rId29"/>
    <p:sldId id="487" r:id="rId30"/>
    <p:sldId id="513" r:id="rId31"/>
    <p:sldId id="514" r:id="rId32"/>
    <p:sldId id="515" r:id="rId33"/>
    <p:sldId id="486" r:id="rId34"/>
    <p:sldId id="524" r:id="rId35"/>
    <p:sldId id="444" r:id="rId36"/>
    <p:sldId id="492" r:id="rId37"/>
    <p:sldId id="470" r:id="rId38"/>
    <p:sldId id="469" r:id="rId39"/>
    <p:sldId id="529" r:id="rId40"/>
    <p:sldId id="472" r:id="rId41"/>
    <p:sldId id="520" r:id="rId42"/>
    <p:sldId id="521" r:id="rId43"/>
    <p:sldId id="522" r:id="rId44"/>
    <p:sldId id="523" r:id="rId45"/>
    <p:sldId id="473" r:id="rId46"/>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C836E2-38D7-4E7F-AE61-7890DE195BC0}">
          <p14:sldIdLst>
            <p14:sldId id="474"/>
            <p14:sldId id="368"/>
            <p14:sldId id="519"/>
            <p14:sldId id="516"/>
            <p14:sldId id="518"/>
            <p14:sldId id="413"/>
            <p14:sldId id="450"/>
            <p14:sldId id="502"/>
            <p14:sldId id="503"/>
            <p14:sldId id="504"/>
            <p14:sldId id="505"/>
            <p14:sldId id="506"/>
            <p14:sldId id="493"/>
            <p14:sldId id="528"/>
            <p14:sldId id="489"/>
            <p14:sldId id="525"/>
            <p14:sldId id="526"/>
            <p14:sldId id="527"/>
            <p14:sldId id="491"/>
            <p14:sldId id="507"/>
            <p14:sldId id="508"/>
            <p14:sldId id="509"/>
            <p14:sldId id="510"/>
            <p14:sldId id="511"/>
            <p14:sldId id="487"/>
            <p14:sldId id="513"/>
            <p14:sldId id="514"/>
            <p14:sldId id="515"/>
            <p14:sldId id="486"/>
            <p14:sldId id="524"/>
            <p14:sldId id="444"/>
            <p14:sldId id="492"/>
            <p14:sldId id="470"/>
            <p14:sldId id="469"/>
            <p14:sldId id="529"/>
            <p14:sldId id="472"/>
            <p14:sldId id="520"/>
            <p14:sldId id="521"/>
            <p14:sldId id="522"/>
            <p14:sldId id="523"/>
            <p14:sldId id="473"/>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yan McGee" initials="RM" lastIdx="49" clrIdx="0"/>
  <p:cmAuthor id="1" name="Clint Patterson" initials="cp" lastIdx="13" clrIdx="1"/>
  <p:cmAuthor id="2" name="Jennifer Pisani" initials="JCP" lastIdx="1" clrIdx="2"/>
  <p:cmAuthor id="3" name="John Lee" initials="JL"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425"/>
    <a:srgbClr val="000000"/>
    <a:srgbClr val="595959"/>
    <a:srgbClr val="7F7F7F"/>
    <a:srgbClr val="EE7816"/>
    <a:srgbClr val="EAEAEA"/>
    <a:srgbClr val="E6E6E6"/>
    <a:srgbClr val="DEDEDE"/>
    <a:srgbClr val="F5A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1383" autoAdjust="0"/>
    <p:restoredTop sz="87227" autoAdjust="0"/>
  </p:normalViewPr>
  <p:slideViewPr>
    <p:cSldViewPr snapToGrid="0">
      <p:cViewPr varScale="1">
        <p:scale>
          <a:sx n="42" d="100"/>
          <a:sy n="42" d="100"/>
        </p:scale>
        <p:origin x="-2196" y="-90"/>
      </p:cViewPr>
      <p:guideLst>
        <p:guide orient="horz" pos="144"/>
        <p:guide orient="horz" pos="1200"/>
        <p:guide orient="horz" pos="2736"/>
        <p:guide orient="horz" pos="4176"/>
        <p:guide orient="horz" pos="1488"/>
        <p:guide orient="horz" pos="912"/>
        <p:guide orient="horz"/>
        <p:guide orient="horz" pos="3489"/>
        <p:guide pos="3839"/>
        <p:guide pos="327"/>
        <p:guide pos="1190"/>
        <p:guide pos="7350"/>
        <p:guide pos="7063"/>
        <p:guide pos="611"/>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howGuides="1">
      <p:cViewPr varScale="1">
        <p:scale>
          <a:sx n="82" d="100"/>
          <a:sy n="82" d="100"/>
        </p:scale>
        <p:origin x="-31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5/17/2011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2829016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5/17/2011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3124071592"/>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5/17/2011 8:40 AM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solidFill>
                <a:prstClr val="black"/>
              </a:solidFill>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11</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lvl="0"/>
            <a:endParaRPr lang="en-US" sz="9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FA9BFD2E-92F3-44DE-A6F2-74E3F61CB62D}" type="slidenum">
              <a:rPr lang="en-US" smtClean="0"/>
              <a:t>12</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2053789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14</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15</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16</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17</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18</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1"/>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2053789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20</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3419176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21</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22</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23</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24</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5/17/2011 8:40 AM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9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B7272ED5-9328-4D1D-A0B9-707CDD1AD307}" type="slidenum">
              <a:rPr lang="en-US" smtClean="0"/>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3009528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566463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3843212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latin typeface="Segoe"/>
              </a:rPr>
              <a:t>PRISM FY11</a:t>
            </a:r>
            <a:endParaRPr lang="en-US" dirty="0">
              <a:solidFill>
                <a:prstClr val="black"/>
              </a:solidFill>
              <a:latin typeface="Segoe"/>
            </a:endParaRPr>
          </a:p>
        </p:txBody>
      </p:sp>
      <p:sp>
        <p:nvSpPr>
          <p:cNvPr id="5" name="Date Placeholder 4"/>
          <p:cNvSpPr>
            <a:spLocks noGrp="1"/>
          </p:cNvSpPr>
          <p:nvPr>
            <p:ph type="dt" idx="11"/>
          </p:nvPr>
        </p:nvSpPr>
        <p:spPr/>
        <p:txBody>
          <a:bodyPr/>
          <a:lstStyle/>
          <a:p>
            <a:fld id="{CB40012A-3CCD-4094-9AE7-BF7EC9E98808}" type="datetime1">
              <a:rPr lang="en-US" smtClean="0">
                <a:solidFill>
                  <a:prstClr val="black"/>
                </a:solidFill>
                <a:latin typeface="Segoe"/>
              </a:rPr>
              <a:pPr/>
              <a:t>5/17/2011</a:t>
            </a:fld>
            <a:endParaRPr lang="en-US" dirty="0">
              <a:solidFill>
                <a:prstClr val="black"/>
              </a:solidFill>
              <a:latin typeface="Segoe"/>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a:rPr>
            </a:br>
            <a:r>
              <a:rPr lang="en-US" smtClean="0">
                <a:solidFill>
                  <a:srgbClr val="000000"/>
                </a:solidFill>
                <a:latin typeface="Segoe"/>
              </a:rPr>
              <a:t>MICROSOFT MAKES NO WARRANTIES, EXPRESS, IMPLIED OR STATUTORY, AS TO THE INFORMATION IN THIS PRESENTATION.</a:t>
            </a:r>
            <a:endParaRPr lang="en-US" dirty="0" smtClean="0">
              <a:solidFill>
                <a:srgbClr val="000000"/>
              </a:solidFill>
              <a:latin typeface="Segoe"/>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latin typeface="Segoe"/>
              </a:rPr>
              <a:pPr/>
              <a:t>3</a:t>
            </a:fld>
            <a:endParaRPr lang="en-US" dirty="0">
              <a:solidFill>
                <a:prstClr val="black"/>
              </a:solidFill>
              <a:latin typeface="Segoe"/>
            </a:endParaRPr>
          </a:p>
        </p:txBody>
      </p:sp>
    </p:spTree>
    <p:extLst>
      <p:ext uri="{BB962C8B-B14F-4D97-AF65-F5344CB8AC3E}">
        <p14:creationId xmlns:p14="http://schemas.microsoft.com/office/powerpoint/2010/main" val="153118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33</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8:40 AM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8:40 AM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5/17/2011 8:40 AM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15323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59973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64347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140326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8</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9</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10</a:t>
            </a:fld>
            <a:endParaRPr lang="en-US"/>
          </a:p>
        </p:txBody>
      </p:sp>
    </p:spTree>
    <p:extLst>
      <p:ext uri="{BB962C8B-B14F-4D97-AF65-F5344CB8AC3E}">
        <p14:creationId xmlns:p14="http://schemas.microsoft.com/office/powerpoint/2010/main" val="3496446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44648692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393759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516693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7995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9550754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9856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34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23470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304208290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933750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5309695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2631206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09785482"/>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0"/>
            <a:ext cx="11149013"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0256387"/>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808061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4400242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29232862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817792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2464933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1576605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282280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953937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3436547"/>
      </p:ext>
    </p:extLst>
  </p:cSld>
  <p:clrMap bg1="dk1" tx1="lt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10" r:id="rId20"/>
    <p:sldLayoutId id="2147483911" r:id="rId21"/>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5310373"/>
      </p:ext>
    </p:extLst>
  </p:cSld>
  <p:clrMap bg1="dk1" tx1="lt1" bg2="dk2" tx2="lt2" accent1="accent1" accent2="accent2" accent3="accent3" accent4="accent4" accent5="accent5" accent6="accent6" hlink="hlink" folHlink="folHlink"/>
  <p:sldLayoutIdLst>
    <p:sldLayoutId id="2147483903"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5.emf"/></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5.emf"/></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5.emf"/></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5.emf"/></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5.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9.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image" Target="../media/image72.png"/><Relationship Id="rId21" Type="http://schemas.openxmlformats.org/officeDocument/2006/relationships/image" Target="../media/image90.gif"/><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33" Type="http://schemas.openxmlformats.org/officeDocument/2006/relationships/image" Target="../media/image102.png"/><Relationship Id="rId2" Type="http://schemas.openxmlformats.org/officeDocument/2006/relationships/notesSlide" Target="../notesSlides/notesSlide28.xml"/><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png"/><Relationship Id="rId32" Type="http://schemas.openxmlformats.org/officeDocument/2006/relationships/image" Target="../media/image101.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79.png"/><Relationship Id="rId19" Type="http://schemas.openxmlformats.org/officeDocument/2006/relationships/image" Target="../media/image88.png"/><Relationship Id="rId31" Type="http://schemas.openxmlformats.org/officeDocument/2006/relationships/image" Target="../media/image100.jpe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gif"/><Relationship Id="rId27" Type="http://schemas.openxmlformats.org/officeDocument/2006/relationships/image" Target="../media/image96.png"/><Relationship Id="rId30"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community.office365.com/" TargetMode="External"/><Relationship Id="rId2" Type="http://schemas.openxmlformats.org/officeDocument/2006/relationships/hyperlink" Target="http://www.office365.com/" TargetMode="External"/><Relationship Id="rId1" Type="http://schemas.openxmlformats.org/officeDocument/2006/relationships/slideLayout" Target="../slideLayouts/slideLayout21.xml"/><Relationship Id="rId4" Type="http://schemas.openxmlformats.org/officeDocument/2006/relationships/hyperlink" Target="http://www.microsoft.com/downloads/en/details.aspx?FamilyID=6c6ecc6c-64f5-490a-bca3-8835c9a4a2e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bit.ly/Office365-JUMP"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3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120.png"/><Relationship Id="rId5" Type="http://schemas.openxmlformats.org/officeDocument/2006/relationships/hyperlink" Target="http://www.microsoft.com/learning" TargetMode="External"/><Relationship Id="rId10" Type="http://schemas.openxmlformats.org/officeDocument/2006/relationships/image" Target="../media/image119.emf"/><Relationship Id="rId4" Type="http://schemas.openxmlformats.org/officeDocument/2006/relationships/image" Target="../media/image116.png"/><Relationship Id="rId9" Type="http://schemas.openxmlformats.org/officeDocument/2006/relationships/image" Target="../media/image118.png"/><Relationship Id="rId1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www.linkedin.com/groups/Microsoft-Office-365-3724282" TargetMode="External"/><Relationship Id="rId3" Type="http://schemas.openxmlformats.org/officeDocument/2006/relationships/hyperlink" Target="http://msdn.microsoft.com/en-us/Office365TrainingCourse" TargetMode="External"/><Relationship Id="rId7" Type="http://schemas.openxmlformats.org/officeDocument/2006/relationships/hyperlink" Target="http://twitter.com/#!/Office365" TargetMode="External"/><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hyperlink" Target="http://www.facebook.com/office365" TargetMode="External"/><Relationship Id="rId5" Type="http://schemas.openxmlformats.org/officeDocument/2006/relationships/hyperlink" Target="http://office365.pinpoint.microsoft.com/en-US/Default.aspx" TargetMode="External"/><Relationship Id="rId4" Type="http://schemas.openxmlformats.org/officeDocument/2006/relationships/hyperlink" Target="http://www.microsoft.com/downloads/en/details.aspx?FamilyID=4387e030-73dc-48e7-ac95-abc043b9335a" TargetMode="External"/><Relationship Id="rId9" Type="http://schemas.openxmlformats.org/officeDocument/2006/relationships/hyperlink" Target="http://www.youtube.com/watch?v=7SGp9pA9cA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5.xml"/><Relationship Id="rId16"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41.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61.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Microsoft Office 365: </a:t>
            </a:r>
            <a:br>
              <a:rPr lang="en-US" dirty="0" smtClean="0"/>
            </a:br>
            <a:r>
              <a:rPr lang="en-US" dirty="0" smtClean="0"/>
              <a:t>The Future of Productivity</a:t>
            </a:r>
            <a:endParaRPr lang="en-US" dirty="0"/>
          </a:p>
        </p:txBody>
      </p:sp>
      <p:sp>
        <p:nvSpPr>
          <p:cNvPr id="3" name="Subtitle 2"/>
          <p:cNvSpPr>
            <a:spLocks noGrp="1"/>
          </p:cNvSpPr>
          <p:nvPr>
            <p:ph type="subTitle" idx="1"/>
          </p:nvPr>
        </p:nvSpPr>
        <p:spPr/>
        <p:txBody>
          <a:bodyPr/>
          <a:lstStyle/>
          <a:p>
            <a:r>
              <a:rPr lang="en-US" smtClean="0"/>
              <a:t>Eron Kelly</a:t>
            </a:r>
          </a:p>
          <a:p>
            <a:r>
              <a:rPr lang="en-US" smtClean="0"/>
              <a:t>Senior Director</a:t>
            </a:r>
          </a:p>
          <a:p>
            <a:r>
              <a:rPr lang="en-US" smtClean="0"/>
              <a:t>Microsoft Corporation</a:t>
            </a:r>
            <a:endParaRPr lang="en-US" dirty="0"/>
          </a:p>
        </p:txBody>
      </p:sp>
      <p:sp>
        <p:nvSpPr>
          <p:cNvPr id="4" name="Text Placeholder 3"/>
          <p:cNvSpPr>
            <a:spLocks noGrp="1"/>
          </p:cNvSpPr>
          <p:nvPr>
            <p:ph type="body" sz="quarter" idx="10"/>
          </p:nvPr>
        </p:nvSpPr>
        <p:spPr/>
        <p:txBody>
          <a:bodyPr/>
          <a:lstStyle/>
          <a:p>
            <a:r>
              <a:rPr lang="en-US" dirty="0"/>
              <a:t>OSP212</a:t>
            </a:r>
          </a:p>
        </p:txBody>
      </p:sp>
    </p:spTree>
    <p:extLst>
      <p:ext uri="{BB962C8B-B14F-4D97-AF65-F5344CB8AC3E}">
        <p14:creationId xmlns:p14="http://schemas.microsoft.com/office/powerpoint/2010/main" val="391891889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Voicemail in Your Inbox</a:t>
            </a:r>
          </a:p>
        </p:txBody>
      </p:sp>
      <p:sp>
        <p:nvSpPr>
          <p:cNvPr id="2" name="Title 1"/>
          <p:cNvSpPr>
            <a:spLocks noGrp="1"/>
          </p:cNvSpPr>
          <p:nvPr>
            <p:ph type="title"/>
          </p:nvPr>
        </p:nvSpPr>
        <p:spPr/>
        <p:txBody>
          <a:bodyPr/>
          <a:lstStyle/>
          <a:p>
            <a:r>
              <a:rPr lang="en-US" dirty="0"/>
              <a:t>Exchange Online and Exchange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a:solidFill>
                  <a:srgbClr val="7F7F7F">
                    <a:alpha val="98824"/>
                  </a:srgbClr>
                </a:solidFill>
              </a:rPr>
              <a:t>Email and Calendar</a:t>
            </a: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Email  Archiving</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Mobile Collaboration</a:t>
            </a: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2" name="TextBox 101"/>
          <p:cNvSpPr txBox="1"/>
          <p:nvPr/>
        </p:nvSpPr>
        <p:spPr>
          <a:xfrm>
            <a:off x="8160697" y="4886082"/>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sp>
        <p:nvSpPr>
          <p:cNvPr id="104" name="TextBox 103"/>
          <p:cNvSpPr txBox="1"/>
          <p:nvPr/>
        </p:nvSpPr>
        <p:spPr>
          <a:xfrm>
            <a:off x="10393691" y="4889515"/>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3" name="Group 2"/>
          <p:cNvGrpSpPr/>
          <p:nvPr/>
        </p:nvGrpSpPr>
        <p:grpSpPr>
          <a:xfrm>
            <a:off x="3338631" y="1909941"/>
            <a:ext cx="1088127" cy="432541"/>
            <a:chOff x="3277531" y="1885557"/>
            <a:chExt cx="1088127" cy="432541"/>
          </a:xfrm>
        </p:grpSpPr>
        <p:grpSp>
          <p:nvGrpSpPr>
            <p:cNvPr id="105" name="Group 19"/>
            <p:cNvGrpSpPr>
              <a:grpSpLocks noChangeAspect="1"/>
            </p:cNvGrpSpPr>
            <p:nvPr/>
          </p:nvGrpSpPr>
          <p:grpSpPr bwMode="auto">
            <a:xfrm>
              <a:off x="3277531" y="1924137"/>
              <a:ext cx="466196" cy="361086"/>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1" name="Group 28"/>
            <p:cNvGrpSpPr>
              <a:grpSpLocks noChangeAspect="1"/>
            </p:cNvGrpSpPr>
            <p:nvPr/>
          </p:nvGrpSpPr>
          <p:grpSpPr bwMode="auto">
            <a:xfrm>
              <a:off x="3933117" y="1885557"/>
              <a:ext cx="432541" cy="432541"/>
              <a:chOff x="2194" y="1200"/>
              <a:chExt cx="406" cy="406"/>
            </a:xfrm>
          </p:grpSpPr>
          <p:sp>
            <p:nvSpPr>
              <p:cNvPr id="112" name="AutoShape 27"/>
              <p:cNvSpPr>
                <a:spLocks noChangeAspect="1" noChangeArrowheads="1" noTextEdit="1"/>
              </p:cNvSpPr>
              <p:nvPr/>
            </p:nvSpPr>
            <p:spPr bwMode="auto">
              <a:xfrm>
                <a:off x="2194" y="1200"/>
                <a:ext cx="40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12"/>
              <p:cNvSpPr>
                <a:spLocks/>
              </p:cNvSpPr>
              <p:nvPr/>
            </p:nvSpPr>
            <p:spPr bwMode="auto">
              <a:xfrm>
                <a:off x="2194" y="1200"/>
                <a:ext cx="406" cy="78"/>
              </a:xfrm>
              <a:custGeom>
                <a:avLst/>
                <a:gdLst>
                  <a:gd name="T0" fmla="*/ 666 w 714"/>
                  <a:gd name="T1" fmla="*/ 0 h 138"/>
                  <a:gd name="T2" fmla="*/ 48 w 714"/>
                  <a:gd name="T3" fmla="*/ 0 h 138"/>
                  <a:gd name="T4" fmla="*/ 0 w 714"/>
                  <a:gd name="T5" fmla="*/ 48 h 138"/>
                  <a:gd name="T6" fmla="*/ 0 w 714"/>
                  <a:gd name="T7" fmla="*/ 138 h 138"/>
                  <a:gd name="T8" fmla="*/ 714 w 714"/>
                  <a:gd name="T9" fmla="*/ 138 h 138"/>
                  <a:gd name="T10" fmla="*/ 714 w 714"/>
                  <a:gd name="T11" fmla="*/ 48 h 138"/>
                  <a:gd name="T12" fmla="*/ 666 w 714"/>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714" h="138">
                    <a:moveTo>
                      <a:pt x="666" y="0"/>
                    </a:moveTo>
                    <a:cubicBezTo>
                      <a:pt x="48" y="0"/>
                      <a:pt x="48" y="0"/>
                      <a:pt x="48" y="0"/>
                    </a:cubicBezTo>
                    <a:cubicBezTo>
                      <a:pt x="21" y="0"/>
                      <a:pt x="0" y="21"/>
                      <a:pt x="0" y="48"/>
                    </a:cubicBezTo>
                    <a:cubicBezTo>
                      <a:pt x="0" y="138"/>
                      <a:pt x="0" y="138"/>
                      <a:pt x="0" y="138"/>
                    </a:cubicBezTo>
                    <a:cubicBezTo>
                      <a:pt x="714" y="138"/>
                      <a:pt x="714" y="138"/>
                      <a:pt x="714" y="138"/>
                    </a:cubicBezTo>
                    <a:cubicBezTo>
                      <a:pt x="714" y="48"/>
                      <a:pt x="714" y="48"/>
                      <a:pt x="714" y="48"/>
                    </a:cubicBezTo>
                    <a:cubicBezTo>
                      <a:pt x="714" y="21"/>
                      <a:pt x="693" y="0"/>
                      <a:pt x="66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0"/>
              <p:cNvSpPr>
                <a:spLocks noEditPoints="1"/>
              </p:cNvSpPr>
              <p:nvPr/>
            </p:nvSpPr>
            <p:spPr bwMode="auto">
              <a:xfrm>
                <a:off x="2194" y="1292"/>
                <a:ext cx="406" cy="314"/>
              </a:xfrm>
              <a:custGeom>
                <a:avLst/>
                <a:gdLst>
                  <a:gd name="T0" fmla="*/ 0 w 714"/>
                  <a:gd name="T1" fmla="*/ 504 h 552"/>
                  <a:gd name="T2" fmla="*/ 48 w 714"/>
                  <a:gd name="T3" fmla="*/ 552 h 552"/>
                  <a:gd name="T4" fmla="*/ 666 w 714"/>
                  <a:gd name="T5" fmla="*/ 552 h 552"/>
                  <a:gd name="T6" fmla="*/ 714 w 714"/>
                  <a:gd name="T7" fmla="*/ 504 h 552"/>
                  <a:gd name="T8" fmla="*/ 714 w 714"/>
                  <a:gd name="T9" fmla="*/ 0 h 552"/>
                  <a:gd name="T10" fmla="*/ 0 w 714"/>
                  <a:gd name="T11" fmla="*/ 0 h 552"/>
                  <a:gd name="T12" fmla="*/ 0 w 714"/>
                  <a:gd name="T13" fmla="*/ 504 h 552"/>
                  <a:gd name="T14" fmla="*/ 263 w 714"/>
                  <a:gd name="T15" fmla="*/ 108 h 552"/>
                  <a:gd name="T16" fmla="*/ 451 w 714"/>
                  <a:gd name="T17" fmla="*/ 108 h 552"/>
                  <a:gd name="T18" fmla="*/ 451 w 714"/>
                  <a:gd name="T19" fmla="*/ 148 h 552"/>
                  <a:gd name="T20" fmla="*/ 404 w 714"/>
                  <a:gd name="T21" fmla="*/ 214 h 552"/>
                  <a:gd name="T22" fmla="*/ 367 w 714"/>
                  <a:gd name="T23" fmla="*/ 305 h 552"/>
                  <a:gd name="T24" fmla="*/ 355 w 714"/>
                  <a:gd name="T25" fmla="*/ 391 h 552"/>
                  <a:gd name="T26" fmla="*/ 302 w 714"/>
                  <a:gd name="T27" fmla="*/ 391 h 552"/>
                  <a:gd name="T28" fmla="*/ 326 w 714"/>
                  <a:gd name="T29" fmla="*/ 270 h 552"/>
                  <a:gd name="T30" fmla="*/ 388 w 714"/>
                  <a:gd name="T31" fmla="*/ 159 h 552"/>
                  <a:gd name="T32" fmla="*/ 263 w 714"/>
                  <a:gd name="T33" fmla="*/ 159 h 552"/>
                  <a:gd name="T34" fmla="*/ 263 w 714"/>
                  <a:gd name="T35" fmla="*/ 10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4" h="552">
                    <a:moveTo>
                      <a:pt x="0" y="504"/>
                    </a:moveTo>
                    <a:cubicBezTo>
                      <a:pt x="0" y="531"/>
                      <a:pt x="21" y="552"/>
                      <a:pt x="48" y="552"/>
                    </a:cubicBezTo>
                    <a:cubicBezTo>
                      <a:pt x="666" y="552"/>
                      <a:pt x="666" y="552"/>
                      <a:pt x="666" y="552"/>
                    </a:cubicBezTo>
                    <a:cubicBezTo>
                      <a:pt x="693" y="552"/>
                      <a:pt x="714" y="531"/>
                      <a:pt x="714" y="504"/>
                    </a:cubicBezTo>
                    <a:cubicBezTo>
                      <a:pt x="714" y="0"/>
                      <a:pt x="714" y="0"/>
                      <a:pt x="714" y="0"/>
                    </a:cubicBezTo>
                    <a:cubicBezTo>
                      <a:pt x="0" y="0"/>
                      <a:pt x="0" y="0"/>
                      <a:pt x="0" y="0"/>
                    </a:cubicBezTo>
                    <a:lnTo>
                      <a:pt x="0" y="504"/>
                    </a:lnTo>
                    <a:close/>
                    <a:moveTo>
                      <a:pt x="263" y="108"/>
                    </a:moveTo>
                    <a:cubicBezTo>
                      <a:pt x="451" y="108"/>
                      <a:pt x="451" y="108"/>
                      <a:pt x="451" y="108"/>
                    </a:cubicBezTo>
                    <a:cubicBezTo>
                      <a:pt x="451" y="148"/>
                      <a:pt x="451" y="148"/>
                      <a:pt x="451" y="148"/>
                    </a:cubicBezTo>
                    <a:cubicBezTo>
                      <a:pt x="435" y="163"/>
                      <a:pt x="420" y="185"/>
                      <a:pt x="404" y="214"/>
                    </a:cubicBezTo>
                    <a:cubicBezTo>
                      <a:pt x="388" y="242"/>
                      <a:pt x="375" y="273"/>
                      <a:pt x="367" y="305"/>
                    </a:cubicBezTo>
                    <a:cubicBezTo>
                      <a:pt x="359" y="337"/>
                      <a:pt x="355" y="366"/>
                      <a:pt x="355" y="391"/>
                    </a:cubicBezTo>
                    <a:cubicBezTo>
                      <a:pt x="302" y="391"/>
                      <a:pt x="302" y="391"/>
                      <a:pt x="302" y="391"/>
                    </a:cubicBezTo>
                    <a:cubicBezTo>
                      <a:pt x="303" y="351"/>
                      <a:pt x="311" y="311"/>
                      <a:pt x="326" y="270"/>
                    </a:cubicBezTo>
                    <a:cubicBezTo>
                      <a:pt x="342" y="229"/>
                      <a:pt x="362" y="192"/>
                      <a:pt x="388" y="159"/>
                    </a:cubicBezTo>
                    <a:cubicBezTo>
                      <a:pt x="263" y="159"/>
                      <a:pt x="263" y="159"/>
                      <a:pt x="263" y="159"/>
                    </a:cubicBezTo>
                    <a:lnTo>
                      <a:pt x="263"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p:cNvGrpSpPr/>
          <p:nvPr/>
        </p:nvGrpSpPr>
        <p:grpSpPr>
          <a:xfrm>
            <a:off x="5623485" y="1849777"/>
            <a:ext cx="987510" cy="670744"/>
            <a:chOff x="5171961" y="1691281"/>
            <a:chExt cx="987510" cy="670744"/>
          </a:xfrm>
        </p:grpSpPr>
        <p:sp>
          <p:nvSpPr>
            <p:cNvPr id="122" name="Freeform 9"/>
            <p:cNvSpPr>
              <a:spLocks noEditPoints="1"/>
            </p:cNvSpPr>
            <p:nvPr/>
          </p:nvSpPr>
          <p:spPr bwMode="auto">
            <a:xfrm>
              <a:off x="5826336" y="1691281"/>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accent1"/>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23" name="Group 19"/>
            <p:cNvGrpSpPr>
              <a:grpSpLocks noChangeAspect="1"/>
            </p:cNvGrpSpPr>
            <p:nvPr/>
          </p:nvGrpSpPr>
          <p:grpSpPr bwMode="auto">
            <a:xfrm>
              <a:off x="5171961" y="1788025"/>
              <a:ext cx="466196" cy="361086"/>
              <a:chOff x="697" y="1200"/>
              <a:chExt cx="377" cy="292"/>
            </a:xfrm>
          </p:grpSpPr>
          <p:sp>
            <p:nvSpPr>
              <p:cNvPr id="124"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p:cNvGrpSpPr/>
          <p:nvPr/>
        </p:nvGrpSpPr>
        <p:grpSpPr>
          <a:xfrm>
            <a:off x="7874948" y="1842157"/>
            <a:ext cx="964413" cy="611123"/>
            <a:chOff x="7636508" y="1683661"/>
            <a:chExt cx="964413" cy="611123"/>
          </a:xfrm>
        </p:grpSpPr>
        <p:sp>
          <p:nvSpPr>
            <p:cNvPr id="136" name="Freeform 7"/>
            <p:cNvSpPr>
              <a:spLocks/>
            </p:cNvSpPr>
            <p:nvPr/>
          </p:nvSpPr>
          <p:spPr bwMode="auto">
            <a:xfrm rot="16200000">
              <a:off x="7506328" y="1813841"/>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37" name="Group 19"/>
            <p:cNvGrpSpPr>
              <a:grpSpLocks noChangeAspect="1"/>
            </p:cNvGrpSpPr>
            <p:nvPr/>
          </p:nvGrpSpPr>
          <p:grpSpPr bwMode="auto">
            <a:xfrm>
              <a:off x="8134725" y="1793351"/>
              <a:ext cx="466196" cy="361086"/>
              <a:chOff x="697" y="1200"/>
              <a:chExt cx="377" cy="292"/>
            </a:xfrm>
          </p:grpSpPr>
          <p:sp>
            <p:nvSpPr>
              <p:cNvPr id="138"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3" name="Group 14"/>
          <p:cNvGrpSpPr>
            <a:grpSpLocks noChangeAspect="1"/>
          </p:cNvGrpSpPr>
          <p:nvPr/>
        </p:nvGrpSpPr>
        <p:grpSpPr bwMode="auto">
          <a:xfrm>
            <a:off x="10426380" y="1888989"/>
            <a:ext cx="327536" cy="597272"/>
            <a:chOff x="6330" y="512"/>
            <a:chExt cx="272" cy="496"/>
          </a:xfrm>
        </p:grpSpPr>
        <p:sp>
          <p:nvSpPr>
            <p:cNvPr id="144" name="AutoShape 13"/>
            <p:cNvSpPr>
              <a:spLocks noChangeAspect="1" noChangeArrowheads="1" noTextEdit="1"/>
            </p:cNvSpPr>
            <p:nvPr/>
          </p:nvSpPr>
          <p:spPr bwMode="auto">
            <a:xfrm>
              <a:off x="6330" y="512"/>
              <a:ext cx="272"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5" name="Freeform 15"/>
            <p:cNvSpPr>
              <a:spLocks noEditPoints="1"/>
            </p:cNvSpPr>
            <p:nvPr/>
          </p:nvSpPr>
          <p:spPr bwMode="auto">
            <a:xfrm>
              <a:off x="6329" y="512"/>
              <a:ext cx="272" cy="497"/>
            </a:xfrm>
            <a:custGeom>
              <a:avLst/>
              <a:gdLst>
                <a:gd name="T0" fmla="*/ 288 w 336"/>
                <a:gd name="T1" fmla="*/ 0 h 613"/>
                <a:gd name="T2" fmla="*/ 48 w 336"/>
                <a:gd name="T3" fmla="*/ 0 h 613"/>
                <a:gd name="T4" fmla="*/ 0 w 336"/>
                <a:gd name="T5" fmla="*/ 48 h 613"/>
                <a:gd name="T6" fmla="*/ 0 w 336"/>
                <a:gd name="T7" fmla="*/ 565 h 613"/>
                <a:gd name="T8" fmla="*/ 48 w 336"/>
                <a:gd name="T9" fmla="*/ 613 h 613"/>
                <a:gd name="T10" fmla="*/ 288 w 336"/>
                <a:gd name="T11" fmla="*/ 613 h 613"/>
                <a:gd name="T12" fmla="*/ 336 w 336"/>
                <a:gd name="T13" fmla="*/ 565 h 613"/>
                <a:gd name="T14" fmla="*/ 336 w 336"/>
                <a:gd name="T15" fmla="*/ 48 h 613"/>
                <a:gd name="T16" fmla="*/ 288 w 336"/>
                <a:gd name="T17" fmla="*/ 0 h 613"/>
                <a:gd name="T18" fmla="*/ 68 w 336"/>
                <a:gd name="T19" fmla="*/ 567 h 613"/>
                <a:gd name="T20" fmla="*/ 54 w 336"/>
                <a:gd name="T21" fmla="*/ 554 h 613"/>
                <a:gd name="T22" fmla="*/ 68 w 336"/>
                <a:gd name="T23" fmla="*/ 541 h 613"/>
                <a:gd name="T24" fmla="*/ 81 w 336"/>
                <a:gd name="T25" fmla="*/ 554 h 613"/>
                <a:gd name="T26" fmla="*/ 68 w 336"/>
                <a:gd name="T27" fmla="*/ 567 h 613"/>
                <a:gd name="T28" fmla="*/ 169 w 336"/>
                <a:gd name="T29" fmla="*/ 567 h 613"/>
                <a:gd name="T30" fmla="*/ 156 w 336"/>
                <a:gd name="T31" fmla="*/ 554 h 613"/>
                <a:gd name="T32" fmla="*/ 169 w 336"/>
                <a:gd name="T33" fmla="*/ 541 h 613"/>
                <a:gd name="T34" fmla="*/ 183 w 336"/>
                <a:gd name="T35" fmla="*/ 554 h 613"/>
                <a:gd name="T36" fmla="*/ 169 w 336"/>
                <a:gd name="T37" fmla="*/ 567 h 613"/>
                <a:gd name="T38" fmla="*/ 269 w 336"/>
                <a:gd name="T39" fmla="*/ 567 h 613"/>
                <a:gd name="T40" fmla="*/ 256 w 336"/>
                <a:gd name="T41" fmla="*/ 554 h 613"/>
                <a:gd name="T42" fmla="*/ 269 w 336"/>
                <a:gd name="T43" fmla="*/ 541 h 613"/>
                <a:gd name="T44" fmla="*/ 283 w 336"/>
                <a:gd name="T45" fmla="*/ 554 h 613"/>
                <a:gd name="T46" fmla="*/ 269 w 336"/>
                <a:gd name="T47" fmla="*/ 567 h 613"/>
                <a:gd name="T48" fmla="*/ 299 w 336"/>
                <a:gd name="T49" fmla="*/ 466 h 613"/>
                <a:gd name="T50" fmla="*/ 251 w 336"/>
                <a:gd name="T51" fmla="*/ 518 h 613"/>
                <a:gd name="T52" fmla="*/ 86 w 336"/>
                <a:gd name="T53" fmla="*/ 518 h 613"/>
                <a:gd name="T54" fmla="*/ 38 w 336"/>
                <a:gd name="T55" fmla="*/ 466 h 613"/>
                <a:gd name="T56" fmla="*/ 38 w 336"/>
                <a:gd name="T57" fmla="*/ 87 h 613"/>
                <a:gd name="T58" fmla="*/ 86 w 336"/>
                <a:gd name="T59" fmla="*/ 34 h 613"/>
                <a:gd name="T60" fmla="*/ 251 w 336"/>
                <a:gd name="T61" fmla="*/ 34 h 613"/>
                <a:gd name="T62" fmla="*/ 299 w 336"/>
                <a:gd name="T63" fmla="*/ 87 h 613"/>
                <a:gd name="T64" fmla="*/ 299 w 336"/>
                <a:gd name="T65" fmla="*/ 46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13">
                  <a:moveTo>
                    <a:pt x="288" y="0"/>
                  </a:moveTo>
                  <a:cubicBezTo>
                    <a:pt x="48" y="0"/>
                    <a:pt x="48" y="0"/>
                    <a:pt x="48" y="0"/>
                  </a:cubicBezTo>
                  <a:cubicBezTo>
                    <a:pt x="22" y="0"/>
                    <a:pt x="0" y="21"/>
                    <a:pt x="0" y="48"/>
                  </a:cubicBezTo>
                  <a:cubicBezTo>
                    <a:pt x="0" y="565"/>
                    <a:pt x="0" y="565"/>
                    <a:pt x="0" y="565"/>
                  </a:cubicBezTo>
                  <a:cubicBezTo>
                    <a:pt x="0" y="592"/>
                    <a:pt x="22" y="613"/>
                    <a:pt x="48" y="613"/>
                  </a:cubicBezTo>
                  <a:cubicBezTo>
                    <a:pt x="288" y="613"/>
                    <a:pt x="288" y="613"/>
                    <a:pt x="288" y="613"/>
                  </a:cubicBezTo>
                  <a:cubicBezTo>
                    <a:pt x="315" y="613"/>
                    <a:pt x="336" y="592"/>
                    <a:pt x="336" y="565"/>
                  </a:cubicBezTo>
                  <a:cubicBezTo>
                    <a:pt x="336" y="48"/>
                    <a:pt x="336" y="48"/>
                    <a:pt x="336" y="48"/>
                  </a:cubicBezTo>
                  <a:cubicBezTo>
                    <a:pt x="336" y="21"/>
                    <a:pt x="315" y="0"/>
                    <a:pt x="288" y="0"/>
                  </a:cubicBezTo>
                  <a:close/>
                  <a:moveTo>
                    <a:pt x="68" y="567"/>
                  </a:moveTo>
                  <a:cubicBezTo>
                    <a:pt x="60" y="567"/>
                    <a:pt x="54" y="561"/>
                    <a:pt x="54" y="554"/>
                  </a:cubicBezTo>
                  <a:cubicBezTo>
                    <a:pt x="54" y="547"/>
                    <a:pt x="60" y="541"/>
                    <a:pt x="68" y="541"/>
                  </a:cubicBezTo>
                  <a:cubicBezTo>
                    <a:pt x="75" y="541"/>
                    <a:pt x="81" y="547"/>
                    <a:pt x="81" y="554"/>
                  </a:cubicBezTo>
                  <a:cubicBezTo>
                    <a:pt x="81" y="561"/>
                    <a:pt x="75" y="567"/>
                    <a:pt x="68" y="567"/>
                  </a:cubicBezTo>
                  <a:close/>
                  <a:moveTo>
                    <a:pt x="169" y="567"/>
                  </a:moveTo>
                  <a:cubicBezTo>
                    <a:pt x="162" y="567"/>
                    <a:pt x="156" y="561"/>
                    <a:pt x="156" y="554"/>
                  </a:cubicBezTo>
                  <a:cubicBezTo>
                    <a:pt x="156" y="547"/>
                    <a:pt x="162" y="541"/>
                    <a:pt x="169" y="541"/>
                  </a:cubicBezTo>
                  <a:cubicBezTo>
                    <a:pt x="177" y="541"/>
                    <a:pt x="183" y="547"/>
                    <a:pt x="183" y="554"/>
                  </a:cubicBezTo>
                  <a:cubicBezTo>
                    <a:pt x="183" y="561"/>
                    <a:pt x="177" y="567"/>
                    <a:pt x="169" y="567"/>
                  </a:cubicBezTo>
                  <a:close/>
                  <a:moveTo>
                    <a:pt x="269" y="567"/>
                  </a:moveTo>
                  <a:cubicBezTo>
                    <a:pt x="262" y="567"/>
                    <a:pt x="256" y="561"/>
                    <a:pt x="256" y="554"/>
                  </a:cubicBezTo>
                  <a:cubicBezTo>
                    <a:pt x="256" y="547"/>
                    <a:pt x="262" y="541"/>
                    <a:pt x="269" y="541"/>
                  </a:cubicBezTo>
                  <a:cubicBezTo>
                    <a:pt x="277" y="541"/>
                    <a:pt x="283" y="547"/>
                    <a:pt x="283" y="554"/>
                  </a:cubicBezTo>
                  <a:cubicBezTo>
                    <a:pt x="283" y="561"/>
                    <a:pt x="277" y="567"/>
                    <a:pt x="269" y="567"/>
                  </a:cubicBezTo>
                  <a:close/>
                  <a:moveTo>
                    <a:pt x="299" y="466"/>
                  </a:moveTo>
                  <a:cubicBezTo>
                    <a:pt x="299" y="495"/>
                    <a:pt x="278" y="518"/>
                    <a:pt x="251" y="518"/>
                  </a:cubicBezTo>
                  <a:cubicBezTo>
                    <a:pt x="86" y="518"/>
                    <a:pt x="86" y="518"/>
                    <a:pt x="86" y="518"/>
                  </a:cubicBezTo>
                  <a:cubicBezTo>
                    <a:pt x="59" y="518"/>
                    <a:pt x="38" y="495"/>
                    <a:pt x="38" y="466"/>
                  </a:cubicBezTo>
                  <a:cubicBezTo>
                    <a:pt x="38" y="87"/>
                    <a:pt x="38" y="87"/>
                    <a:pt x="38" y="87"/>
                  </a:cubicBezTo>
                  <a:cubicBezTo>
                    <a:pt x="38" y="58"/>
                    <a:pt x="59" y="34"/>
                    <a:pt x="86" y="34"/>
                  </a:cubicBezTo>
                  <a:cubicBezTo>
                    <a:pt x="251" y="34"/>
                    <a:pt x="251" y="34"/>
                    <a:pt x="251" y="34"/>
                  </a:cubicBezTo>
                  <a:cubicBezTo>
                    <a:pt x="278" y="34"/>
                    <a:pt x="299" y="58"/>
                    <a:pt x="299" y="87"/>
                  </a:cubicBezTo>
                  <a:lnTo>
                    <a:pt x="299" y="46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4" name="Group 3"/>
          <p:cNvGrpSpPr/>
          <p:nvPr/>
        </p:nvGrpSpPr>
        <p:grpSpPr>
          <a:xfrm>
            <a:off x="6950841" y="1250597"/>
            <a:ext cx="4717284" cy="4736716"/>
            <a:chOff x="6950841" y="1250597"/>
            <a:chExt cx="4717284" cy="4736716"/>
          </a:xfrm>
        </p:grpSpPr>
        <p:grpSp>
          <p:nvGrpSpPr>
            <p:cNvPr id="47" name="Group 46"/>
            <p:cNvGrpSpPr/>
            <p:nvPr/>
          </p:nvGrpSpPr>
          <p:grpSpPr>
            <a:xfrm>
              <a:off x="7296726" y="1436483"/>
              <a:ext cx="4371399" cy="4550830"/>
              <a:chOff x="-4671068" y="4698491"/>
              <a:chExt cx="4858162" cy="3133930"/>
            </a:xfrm>
          </p:grpSpPr>
          <p:sp>
            <p:nvSpPr>
              <p:cNvPr id="48" name="Freeform 169"/>
              <p:cNvSpPr>
                <a:spLocks/>
              </p:cNvSpPr>
              <p:nvPr/>
            </p:nvSpPr>
            <p:spPr bwMode="auto">
              <a:xfrm>
                <a:off x="-4671068" y="4698491"/>
                <a:ext cx="4858162" cy="3133930"/>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49" name="Rectangle 48"/>
              <p:cNvSpPr/>
              <p:nvPr/>
            </p:nvSpPr>
            <p:spPr bwMode="auto">
              <a:xfrm>
                <a:off x="-4671068" y="4913876"/>
                <a:ext cx="4858162" cy="455047"/>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Personal archive</a:t>
                </a:r>
              </a:p>
            </p:txBody>
          </p:sp>
          <p:sp>
            <p:nvSpPr>
              <p:cNvPr id="50" name="Rectangle 49"/>
              <p:cNvSpPr/>
              <p:nvPr/>
            </p:nvSpPr>
            <p:spPr bwMode="auto">
              <a:xfrm>
                <a:off x="-4671068" y="5434760"/>
                <a:ext cx="4858162" cy="455047"/>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smtClean="0">
                    <a:solidFill>
                      <a:srgbClr val="595959">
                        <a:alpha val="99000"/>
                      </a:srgbClr>
                    </a:solidFill>
                  </a:rPr>
                  <a:t>Move </a:t>
                </a:r>
                <a:r>
                  <a:rPr lang="en-US" dirty="0">
                    <a:solidFill>
                      <a:srgbClr val="595959">
                        <a:alpha val="99000"/>
                      </a:srgbClr>
                    </a:solidFill>
                  </a:rPr>
                  <a:t>and </a:t>
                </a:r>
                <a:r>
                  <a:rPr lang="en-US" dirty="0" smtClean="0">
                    <a:solidFill>
                      <a:srgbClr val="595959">
                        <a:alpha val="99000"/>
                      </a:srgbClr>
                    </a:solidFill>
                  </a:rPr>
                  <a:t>delete </a:t>
                </a:r>
                <a:r>
                  <a:rPr lang="en-US" dirty="0">
                    <a:solidFill>
                      <a:srgbClr val="595959">
                        <a:alpha val="99000"/>
                      </a:srgbClr>
                    </a:solidFill>
                  </a:rPr>
                  <a:t>policies</a:t>
                </a:r>
              </a:p>
            </p:txBody>
          </p:sp>
          <p:sp>
            <p:nvSpPr>
              <p:cNvPr id="51" name="Rectangle 50"/>
              <p:cNvSpPr/>
              <p:nvPr/>
            </p:nvSpPr>
            <p:spPr bwMode="auto">
              <a:xfrm>
                <a:off x="-4671068" y="5993444"/>
                <a:ext cx="4858162" cy="455047"/>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Legal hold policies</a:t>
                </a:r>
              </a:p>
            </p:txBody>
          </p:sp>
          <p:sp>
            <p:nvSpPr>
              <p:cNvPr id="52" name="Rectangle 51"/>
              <p:cNvSpPr/>
              <p:nvPr/>
            </p:nvSpPr>
            <p:spPr bwMode="auto">
              <a:xfrm>
                <a:off x="-4671068" y="6552128"/>
                <a:ext cx="4858162" cy="455047"/>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Multi-mailbox search </a:t>
                </a:r>
                <a:br>
                  <a:rPr lang="en-US" dirty="0">
                    <a:solidFill>
                      <a:srgbClr val="595959">
                        <a:alpha val="99000"/>
                      </a:srgbClr>
                    </a:solidFill>
                  </a:rPr>
                </a:br>
                <a:r>
                  <a:rPr lang="en-US" dirty="0">
                    <a:solidFill>
                      <a:srgbClr val="595959">
                        <a:alpha val="99000"/>
                      </a:srgbClr>
                    </a:solidFill>
                  </a:rPr>
                  <a:t>for </a:t>
                </a:r>
                <a:r>
                  <a:rPr lang="en-US" dirty="0" err="1" smtClean="0">
                    <a:solidFill>
                      <a:srgbClr val="595959">
                        <a:alpha val="99000"/>
                      </a:srgbClr>
                    </a:solidFill>
                  </a:rPr>
                  <a:t>eDiscovery</a:t>
                </a:r>
                <a:endParaRPr lang="en-US" dirty="0">
                  <a:solidFill>
                    <a:srgbClr val="595959">
                      <a:alpha val="99000"/>
                    </a:srgbClr>
                  </a:solidFill>
                </a:endParaRPr>
              </a:p>
            </p:txBody>
          </p:sp>
          <p:sp>
            <p:nvSpPr>
              <p:cNvPr id="53" name="Rectangle 52"/>
              <p:cNvSpPr/>
              <p:nvPr/>
            </p:nvSpPr>
            <p:spPr bwMode="auto">
              <a:xfrm>
                <a:off x="-4671068" y="7110813"/>
                <a:ext cx="4858162" cy="455047"/>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smtClean="0">
                    <a:solidFill>
                      <a:srgbClr val="595959">
                        <a:alpha val="99000"/>
                      </a:srgbClr>
                    </a:solidFill>
                  </a:rPr>
                  <a:t>Transport rules</a:t>
                </a:r>
                <a:endParaRPr lang="en-US" dirty="0">
                  <a:solidFill>
                    <a:srgbClr val="595959">
                      <a:alpha val="99000"/>
                    </a:srgbClr>
                  </a:solidFill>
                </a:endParaRPr>
              </a:p>
            </p:txBody>
          </p:sp>
        </p:grpSp>
        <p:sp>
          <p:nvSpPr>
            <p:cNvPr id="58" name="10-Point Star 57"/>
            <p:cNvSpPr/>
            <p:nvPr/>
          </p:nvSpPr>
          <p:spPr bwMode="auto">
            <a:xfrm>
              <a:off x="6950841" y="1250597"/>
              <a:ext cx="1175989" cy="1187972"/>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59" name="TextBox 58"/>
            <p:cNvSpPr txBox="1"/>
            <p:nvPr/>
          </p:nvSpPr>
          <p:spPr>
            <a:xfrm>
              <a:off x="7061675" y="1626659"/>
              <a:ext cx="954314"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spTree>
    <p:extLst>
      <p:ext uri="{BB962C8B-B14F-4D97-AF65-F5344CB8AC3E}">
        <p14:creationId xmlns:p14="http://schemas.microsoft.com/office/powerpoint/2010/main" val="2429761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Voicemail in Your Inbox</a:t>
            </a:r>
          </a:p>
        </p:txBody>
      </p:sp>
      <p:sp>
        <p:nvSpPr>
          <p:cNvPr id="2" name="Title 1"/>
          <p:cNvSpPr>
            <a:spLocks noGrp="1"/>
          </p:cNvSpPr>
          <p:nvPr>
            <p:ph type="title"/>
          </p:nvPr>
        </p:nvSpPr>
        <p:spPr/>
        <p:txBody>
          <a:bodyPr/>
          <a:lstStyle/>
          <a:p>
            <a:r>
              <a:rPr lang="en-US" dirty="0"/>
              <a:t>Exchange Online and Exchange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a:solidFill>
                  <a:srgbClr val="7F7F7F">
                    <a:alpha val="98824"/>
                  </a:srgbClr>
                </a:solidFill>
              </a:rPr>
              <a:t>Email and Calendar</a:t>
            </a: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Email  Archiving</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Mobile Collaboration</a:t>
            </a: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2" name="TextBox 101"/>
          <p:cNvSpPr txBox="1"/>
          <p:nvPr/>
        </p:nvSpPr>
        <p:spPr>
          <a:xfrm>
            <a:off x="8160697" y="4886082"/>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sp>
        <p:nvSpPr>
          <p:cNvPr id="104" name="TextBox 103"/>
          <p:cNvSpPr txBox="1"/>
          <p:nvPr/>
        </p:nvSpPr>
        <p:spPr>
          <a:xfrm>
            <a:off x="10393691" y="4889515"/>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3" name="Group 2"/>
          <p:cNvGrpSpPr/>
          <p:nvPr/>
        </p:nvGrpSpPr>
        <p:grpSpPr>
          <a:xfrm>
            <a:off x="3338631" y="1909941"/>
            <a:ext cx="1088127" cy="432541"/>
            <a:chOff x="3277531" y="1885557"/>
            <a:chExt cx="1088127" cy="432541"/>
          </a:xfrm>
        </p:grpSpPr>
        <p:grpSp>
          <p:nvGrpSpPr>
            <p:cNvPr id="105" name="Group 19"/>
            <p:cNvGrpSpPr>
              <a:grpSpLocks noChangeAspect="1"/>
            </p:cNvGrpSpPr>
            <p:nvPr/>
          </p:nvGrpSpPr>
          <p:grpSpPr bwMode="auto">
            <a:xfrm>
              <a:off x="3277531" y="1924137"/>
              <a:ext cx="466196" cy="361086"/>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1" name="Group 28"/>
            <p:cNvGrpSpPr>
              <a:grpSpLocks noChangeAspect="1"/>
            </p:cNvGrpSpPr>
            <p:nvPr/>
          </p:nvGrpSpPr>
          <p:grpSpPr bwMode="auto">
            <a:xfrm>
              <a:off x="3933117" y="1885557"/>
              <a:ext cx="432541" cy="432541"/>
              <a:chOff x="2194" y="1200"/>
              <a:chExt cx="406" cy="406"/>
            </a:xfrm>
          </p:grpSpPr>
          <p:sp>
            <p:nvSpPr>
              <p:cNvPr id="112" name="AutoShape 27"/>
              <p:cNvSpPr>
                <a:spLocks noChangeAspect="1" noChangeArrowheads="1" noTextEdit="1"/>
              </p:cNvSpPr>
              <p:nvPr/>
            </p:nvSpPr>
            <p:spPr bwMode="auto">
              <a:xfrm>
                <a:off x="2194" y="1200"/>
                <a:ext cx="40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12"/>
              <p:cNvSpPr>
                <a:spLocks/>
              </p:cNvSpPr>
              <p:nvPr/>
            </p:nvSpPr>
            <p:spPr bwMode="auto">
              <a:xfrm>
                <a:off x="2194" y="1200"/>
                <a:ext cx="406" cy="78"/>
              </a:xfrm>
              <a:custGeom>
                <a:avLst/>
                <a:gdLst>
                  <a:gd name="T0" fmla="*/ 666 w 714"/>
                  <a:gd name="T1" fmla="*/ 0 h 138"/>
                  <a:gd name="T2" fmla="*/ 48 w 714"/>
                  <a:gd name="T3" fmla="*/ 0 h 138"/>
                  <a:gd name="T4" fmla="*/ 0 w 714"/>
                  <a:gd name="T5" fmla="*/ 48 h 138"/>
                  <a:gd name="T6" fmla="*/ 0 w 714"/>
                  <a:gd name="T7" fmla="*/ 138 h 138"/>
                  <a:gd name="T8" fmla="*/ 714 w 714"/>
                  <a:gd name="T9" fmla="*/ 138 h 138"/>
                  <a:gd name="T10" fmla="*/ 714 w 714"/>
                  <a:gd name="T11" fmla="*/ 48 h 138"/>
                  <a:gd name="T12" fmla="*/ 666 w 714"/>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714" h="138">
                    <a:moveTo>
                      <a:pt x="666" y="0"/>
                    </a:moveTo>
                    <a:cubicBezTo>
                      <a:pt x="48" y="0"/>
                      <a:pt x="48" y="0"/>
                      <a:pt x="48" y="0"/>
                    </a:cubicBezTo>
                    <a:cubicBezTo>
                      <a:pt x="21" y="0"/>
                      <a:pt x="0" y="21"/>
                      <a:pt x="0" y="48"/>
                    </a:cubicBezTo>
                    <a:cubicBezTo>
                      <a:pt x="0" y="138"/>
                      <a:pt x="0" y="138"/>
                      <a:pt x="0" y="138"/>
                    </a:cubicBezTo>
                    <a:cubicBezTo>
                      <a:pt x="714" y="138"/>
                      <a:pt x="714" y="138"/>
                      <a:pt x="714" y="138"/>
                    </a:cubicBezTo>
                    <a:cubicBezTo>
                      <a:pt x="714" y="48"/>
                      <a:pt x="714" y="48"/>
                      <a:pt x="714" y="48"/>
                    </a:cubicBezTo>
                    <a:cubicBezTo>
                      <a:pt x="714" y="21"/>
                      <a:pt x="693" y="0"/>
                      <a:pt x="66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0"/>
              <p:cNvSpPr>
                <a:spLocks noEditPoints="1"/>
              </p:cNvSpPr>
              <p:nvPr/>
            </p:nvSpPr>
            <p:spPr bwMode="auto">
              <a:xfrm>
                <a:off x="2194" y="1292"/>
                <a:ext cx="406" cy="314"/>
              </a:xfrm>
              <a:custGeom>
                <a:avLst/>
                <a:gdLst>
                  <a:gd name="T0" fmla="*/ 0 w 714"/>
                  <a:gd name="T1" fmla="*/ 504 h 552"/>
                  <a:gd name="T2" fmla="*/ 48 w 714"/>
                  <a:gd name="T3" fmla="*/ 552 h 552"/>
                  <a:gd name="T4" fmla="*/ 666 w 714"/>
                  <a:gd name="T5" fmla="*/ 552 h 552"/>
                  <a:gd name="T6" fmla="*/ 714 w 714"/>
                  <a:gd name="T7" fmla="*/ 504 h 552"/>
                  <a:gd name="T8" fmla="*/ 714 w 714"/>
                  <a:gd name="T9" fmla="*/ 0 h 552"/>
                  <a:gd name="T10" fmla="*/ 0 w 714"/>
                  <a:gd name="T11" fmla="*/ 0 h 552"/>
                  <a:gd name="T12" fmla="*/ 0 w 714"/>
                  <a:gd name="T13" fmla="*/ 504 h 552"/>
                  <a:gd name="T14" fmla="*/ 263 w 714"/>
                  <a:gd name="T15" fmla="*/ 108 h 552"/>
                  <a:gd name="T16" fmla="*/ 451 w 714"/>
                  <a:gd name="T17" fmla="*/ 108 h 552"/>
                  <a:gd name="T18" fmla="*/ 451 w 714"/>
                  <a:gd name="T19" fmla="*/ 148 h 552"/>
                  <a:gd name="T20" fmla="*/ 404 w 714"/>
                  <a:gd name="T21" fmla="*/ 214 h 552"/>
                  <a:gd name="T22" fmla="*/ 367 w 714"/>
                  <a:gd name="T23" fmla="*/ 305 h 552"/>
                  <a:gd name="T24" fmla="*/ 355 w 714"/>
                  <a:gd name="T25" fmla="*/ 391 h 552"/>
                  <a:gd name="T26" fmla="*/ 302 w 714"/>
                  <a:gd name="T27" fmla="*/ 391 h 552"/>
                  <a:gd name="T28" fmla="*/ 326 w 714"/>
                  <a:gd name="T29" fmla="*/ 270 h 552"/>
                  <a:gd name="T30" fmla="*/ 388 w 714"/>
                  <a:gd name="T31" fmla="*/ 159 h 552"/>
                  <a:gd name="T32" fmla="*/ 263 w 714"/>
                  <a:gd name="T33" fmla="*/ 159 h 552"/>
                  <a:gd name="T34" fmla="*/ 263 w 714"/>
                  <a:gd name="T35" fmla="*/ 10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4" h="552">
                    <a:moveTo>
                      <a:pt x="0" y="504"/>
                    </a:moveTo>
                    <a:cubicBezTo>
                      <a:pt x="0" y="531"/>
                      <a:pt x="21" y="552"/>
                      <a:pt x="48" y="552"/>
                    </a:cubicBezTo>
                    <a:cubicBezTo>
                      <a:pt x="666" y="552"/>
                      <a:pt x="666" y="552"/>
                      <a:pt x="666" y="552"/>
                    </a:cubicBezTo>
                    <a:cubicBezTo>
                      <a:pt x="693" y="552"/>
                      <a:pt x="714" y="531"/>
                      <a:pt x="714" y="504"/>
                    </a:cubicBezTo>
                    <a:cubicBezTo>
                      <a:pt x="714" y="0"/>
                      <a:pt x="714" y="0"/>
                      <a:pt x="714" y="0"/>
                    </a:cubicBezTo>
                    <a:cubicBezTo>
                      <a:pt x="0" y="0"/>
                      <a:pt x="0" y="0"/>
                      <a:pt x="0" y="0"/>
                    </a:cubicBezTo>
                    <a:lnTo>
                      <a:pt x="0" y="504"/>
                    </a:lnTo>
                    <a:close/>
                    <a:moveTo>
                      <a:pt x="263" y="108"/>
                    </a:moveTo>
                    <a:cubicBezTo>
                      <a:pt x="451" y="108"/>
                      <a:pt x="451" y="108"/>
                      <a:pt x="451" y="108"/>
                    </a:cubicBezTo>
                    <a:cubicBezTo>
                      <a:pt x="451" y="148"/>
                      <a:pt x="451" y="148"/>
                      <a:pt x="451" y="148"/>
                    </a:cubicBezTo>
                    <a:cubicBezTo>
                      <a:pt x="435" y="163"/>
                      <a:pt x="420" y="185"/>
                      <a:pt x="404" y="214"/>
                    </a:cubicBezTo>
                    <a:cubicBezTo>
                      <a:pt x="388" y="242"/>
                      <a:pt x="375" y="273"/>
                      <a:pt x="367" y="305"/>
                    </a:cubicBezTo>
                    <a:cubicBezTo>
                      <a:pt x="359" y="337"/>
                      <a:pt x="355" y="366"/>
                      <a:pt x="355" y="391"/>
                    </a:cubicBezTo>
                    <a:cubicBezTo>
                      <a:pt x="302" y="391"/>
                      <a:pt x="302" y="391"/>
                      <a:pt x="302" y="391"/>
                    </a:cubicBezTo>
                    <a:cubicBezTo>
                      <a:pt x="303" y="351"/>
                      <a:pt x="311" y="311"/>
                      <a:pt x="326" y="270"/>
                    </a:cubicBezTo>
                    <a:cubicBezTo>
                      <a:pt x="342" y="229"/>
                      <a:pt x="362" y="192"/>
                      <a:pt x="388" y="159"/>
                    </a:cubicBezTo>
                    <a:cubicBezTo>
                      <a:pt x="263" y="159"/>
                      <a:pt x="263" y="159"/>
                      <a:pt x="263" y="159"/>
                    </a:cubicBezTo>
                    <a:lnTo>
                      <a:pt x="263"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p:cNvGrpSpPr/>
          <p:nvPr/>
        </p:nvGrpSpPr>
        <p:grpSpPr>
          <a:xfrm>
            <a:off x="5623485" y="1849777"/>
            <a:ext cx="987510" cy="670744"/>
            <a:chOff x="5171961" y="1691281"/>
            <a:chExt cx="987510" cy="670744"/>
          </a:xfrm>
        </p:grpSpPr>
        <p:sp>
          <p:nvSpPr>
            <p:cNvPr id="122" name="Freeform 9"/>
            <p:cNvSpPr>
              <a:spLocks noEditPoints="1"/>
            </p:cNvSpPr>
            <p:nvPr/>
          </p:nvSpPr>
          <p:spPr bwMode="auto">
            <a:xfrm>
              <a:off x="5826336" y="1691281"/>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accent1"/>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23" name="Group 19"/>
            <p:cNvGrpSpPr>
              <a:grpSpLocks noChangeAspect="1"/>
            </p:cNvGrpSpPr>
            <p:nvPr/>
          </p:nvGrpSpPr>
          <p:grpSpPr bwMode="auto">
            <a:xfrm>
              <a:off x="5171961" y="1788025"/>
              <a:ext cx="466196" cy="361086"/>
              <a:chOff x="697" y="1200"/>
              <a:chExt cx="377" cy="292"/>
            </a:xfrm>
          </p:grpSpPr>
          <p:sp>
            <p:nvSpPr>
              <p:cNvPr id="124"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p:cNvGrpSpPr/>
          <p:nvPr/>
        </p:nvGrpSpPr>
        <p:grpSpPr>
          <a:xfrm>
            <a:off x="7874948" y="1842157"/>
            <a:ext cx="964413" cy="611123"/>
            <a:chOff x="7636508" y="1683661"/>
            <a:chExt cx="964413" cy="611123"/>
          </a:xfrm>
        </p:grpSpPr>
        <p:sp>
          <p:nvSpPr>
            <p:cNvPr id="136" name="Freeform 7"/>
            <p:cNvSpPr>
              <a:spLocks/>
            </p:cNvSpPr>
            <p:nvPr/>
          </p:nvSpPr>
          <p:spPr bwMode="auto">
            <a:xfrm rot="16200000">
              <a:off x="7506328" y="1813841"/>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37" name="Group 19"/>
            <p:cNvGrpSpPr>
              <a:grpSpLocks noChangeAspect="1"/>
            </p:cNvGrpSpPr>
            <p:nvPr/>
          </p:nvGrpSpPr>
          <p:grpSpPr bwMode="auto">
            <a:xfrm>
              <a:off x="8134725" y="1793351"/>
              <a:ext cx="466196" cy="361086"/>
              <a:chOff x="697" y="1200"/>
              <a:chExt cx="377" cy="292"/>
            </a:xfrm>
          </p:grpSpPr>
          <p:sp>
            <p:nvSpPr>
              <p:cNvPr id="138"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3" name="Group 14"/>
          <p:cNvGrpSpPr>
            <a:grpSpLocks noChangeAspect="1"/>
          </p:cNvGrpSpPr>
          <p:nvPr/>
        </p:nvGrpSpPr>
        <p:grpSpPr bwMode="auto">
          <a:xfrm>
            <a:off x="10426380" y="1888989"/>
            <a:ext cx="327536" cy="597272"/>
            <a:chOff x="6330" y="512"/>
            <a:chExt cx="272" cy="496"/>
          </a:xfrm>
        </p:grpSpPr>
        <p:sp>
          <p:nvSpPr>
            <p:cNvPr id="144" name="AutoShape 13"/>
            <p:cNvSpPr>
              <a:spLocks noChangeAspect="1" noChangeArrowheads="1" noTextEdit="1"/>
            </p:cNvSpPr>
            <p:nvPr/>
          </p:nvSpPr>
          <p:spPr bwMode="auto">
            <a:xfrm>
              <a:off x="6330" y="512"/>
              <a:ext cx="272"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5" name="Freeform 15"/>
            <p:cNvSpPr>
              <a:spLocks noEditPoints="1"/>
            </p:cNvSpPr>
            <p:nvPr/>
          </p:nvSpPr>
          <p:spPr bwMode="auto">
            <a:xfrm>
              <a:off x="6329" y="512"/>
              <a:ext cx="272" cy="497"/>
            </a:xfrm>
            <a:custGeom>
              <a:avLst/>
              <a:gdLst>
                <a:gd name="T0" fmla="*/ 288 w 336"/>
                <a:gd name="T1" fmla="*/ 0 h 613"/>
                <a:gd name="T2" fmla="*/ 48 w 336"/>
                <a:gd name="T3" fmla="*/ 0 h 613"/>
                <a:gd name="T4" fmla="*/ 0 w 336"/>
                <a:gd name="T5" fmla="*/ 48 h 613"/>
                <a:gd name="T6" fmla="*/ 0 w 336"/>
                <a:gd name="T7" fmla="*/ 565 h 613"/>
                <a:gd name="T8" fmla="*/ 48 w 336"/>
                <a:gd name="T9" fmla="*/ 613 h 613"/>
                <a:gd name="T10" fmla="*/ 288 w 336"/>
                <a:gd name="T11" fmla="*/ 613 h 613"/>
                <a:gd name="T12" fmla="*/ 336 w 336"/>
                <a:gd name="T13" fmla="*/ 565 h 613"/>
                <a:gd name="T14" fmla="*/ 336 w 336"/>
                <a:gd name="T15" fmla="*/ 48 h 613"/>
                <a:gd name="T16" fmla="*/ 288 w 336"/>
                <a:gd name="T17" fmla="*/ 0 h 613"/>
                <a:gd name="T18" fmla="*/ 68 w 336"/>
                <a:gd name="T19" fmla="*/ 567 h 613"/>
                <a:gd name="T20" fmla="*/ 54 w 336"/>
                <a:gd name="T21" fmla="*/ 554 h 613"/>
                <a:gd name="T22" fmla="*/ 68 w 336"/>
                <a:gd name="T23" fmla="*/ 541 h 613"/>
                <a:gd name="T24" fmla="*/ 81 w 336"/>
                <a:gd name="T25" fmla="*/ 554 h 613"/>
                <a:gd name="T26" fmla="*/ 68 w 336"/>
                <a:gd name="T27" fmla="*/ 567 h 613"/>
                <a:gd name="T28" fmla="*/ 169 w 336"/>
                <a:gd name="T29" fmla="*/ 567 h 613"/>
                <a:gd name="T30" fmla="*/ 156 w 336"/>
                <a:gd name="T31" fmla="*/ 554 h 613"/>
                <a:gd name="T32" fmla="*/ 169 w 336"/>
                <a:gd name="T33" fmla="*/ 541 h 613"/>
                <a:gd name="T34" fmla="*/ 183 w 336"/>
                <a:gd name="T35" fmla="*/ 554 h 613"/>
                <a:gd name="T36" fmla="*/ 169 w 336"/>
                <a:gd name="T37" fmla="*/ 567 h 613"/>
                <a:gd name="T38" fmla="*/ 269 w 336"/>
                <a:gd name="T39" fmla="*/ 567 h 613"/>
                <a:gd name="T40" fmla="*/ 256 w 336"/>
                <a:gd name="T41" fmla="*/ 554 h 613"/>
                <a:gd name="T42" fmla="*/ 269 w 336"/>
                <a:gd name="T43" fmla="*/ 541 h 613"/>
                <a:gd name="T44" fmla="*/ 283 w 336"/>
                <a:gd name="T45" fmla="*/ 554 h 613"/>
                <a:gd name="T46" fmla="*/ 269 w 336"/>
                <a:gd name="T47" fmla="*/ 567 h 613"/>
                <a:gd name="T48" fmla="*/ 299 w 336"/>
                <a:gd name="T49" fmla="*/ 466 h 613"/>
                <a:gd name="T50" fmla="*/ 251 w 336"/>
                <a:gd name="T51" fmla="*/ 518 h 613"/>
                <a:gd name="T52" fmla="*/ 86 w 336"/>
                <a:gd name="T53" fmla="*/ 518 h 613"/>
                <a:gd name="T54" fmla="*/ 38 w 336"/>
                <a:gd name="T55" fmla="*/ 466 h 613"/>
                <a:gd name="T56" fmla="*/ 38 w 336"/>
                <a:gd name="T57" fmla="*/ 87 h 613"/>
                <a:gd name="T58" fmla="*/ 86 w 336"/>
                <a:gd name="T59" fmla="*/ 34 h 613"/>
                <a:gd name="T60" fmla="*/ 251 w 336"/>
                <a:gd name="T61" fmla="*/ 34 h 613"/>
                <a:gd name="T62" fmla="*/ 299 w 336"/>
                <a:gd name="T63" fmla="*/ 87 h 613"/>
                <a:gd name="T64" fmla="*/ 299 w 336"/>
                <a:gd name="T65" fmla="*/ 46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13">
                  <a:moveTo>
                    <a:pt x="288" y="0"/>
                  </a:moveTo>
                  <a:cubicBezTo>
                    <a:pt x="48" y="0"/>
                    <a:pt x="48" y="0"/>
                    <a:pt x="48" y="0"/>
                  </a:cubicBezTo>
                  <a:cubicBezTo>
                    <a:pt x="22" y="0"/>
                    <a:pt x="0" y="21"/>
                    <a:pt x="0" y="48"/>
                  </a:cubicBezTo>
                  <a:cubicBezTo>
                    <a:pt x="0" y="565"/>
                    <a:pt x="0" y="565"/>
                    <a:pt x="0" y="565"/>
                  </a:cubicBezTo>
                  <a:cubicBezTo>
                    <a:pt x="0" y="592"/>
                    <a:pt x="22" y="613"/>
                    <a:pt x="48" y="613"/>
                  </a:cubicBezTo>
                  <a:cubicBezTo>
                    <a:pt x="288" y="613"/>
                    <a:pt x="288" y="613"/>
                    <a:pt x="288" y="613"/>
                  </a:cubicBezTo>
                  <a:cubicBezTo>
                    <a:pt x="315" y="613"/>
                    <a:pt x="336" y="592"/>
                    <a:pt x="336" y="565"/>
                  </a:cubicBezTo>
                  <a:cubicBezTo>
                    <a:pt x="336" y="48"/>
                    <a:pt x="336" y="48"/>
                    <a:pt x="336" y="48"/>
                  </a:cubicBezTo>
                  <a:cubicBezTo>
                    <a:pt x="336" y="21"/>
                    <a:pt x="315" y="0"/>
                    <a:pt x="288" y="0"/>
                  </a:cubicBezTo>
                  <a:close/>
                  <a:moveTo>
                    <a:pt x="68" y="567"/>
                  </a:moveTo>
                  <a:cubicBezTo>
                    <a:pt x="60" y="567"/>
                    <a:pt x="54" y="561"/>
                    <a:pt x="54" y="554"/>
                  </a:cubicBezTo>
                  <a:cubicBezTo>
                    <a:pt x="54" y="547"/>
                    <a:pt x="60" y="541"/>
                    <a:pt x="68" y="541"/>
                  </a:cubicBezTo>
                  <a:cubicBezTo>
                    <a:pt x="75" y="541"/>
                    <a:pt x="81" y="547"/>
                    <a:pt x="81" y="554"/>
                  </a:cubicBezTo>
                  <a:cubicBezTo>
                    <a:pt x="81" y="561"/>
                    <a:pt x="75" y="567"/>
                    <a:pt x="68" y="567"/>
                  </a:cubicBezTo>
                  <a:close/>
                  <a:moveTo>
                    <a:pt x="169" y="567"/>
                  </a:moveTo>
                  <a:cubicBezTo>
                    <a:pt x="162" y="567"/>
                    <a:pt x="156" y="561"/>
                    <a:pt x="156" y="554"/>
                  </a:cubicBezTo>
                  <a:cubicBezTo>
                    <a:pt x="156" y="547"/>
                    <a:pt x="162" y="541"/>
                    <a:pt x="169" y="541"/>
                  </a:cubicBezTo>
                  <a:cubicBezTo>
                    <a:pt x="177" y="541"/>
                    <a:pt x="183" y="547"/>
                    <a:pt x="183" y="554"/>
                  </a:cubicBezTo>
                  <a:cubicBezTo>
                    <a:pt x="183" y="561"/>
                    <a:pt x="177" y="567"/>
                    <a:pt x="169" y="567"/>
                  </a:cubicBezTo>
                  <a:close/>
                  <a:moveTo>
                    <a:pt x="269" y="567"/>
                  </a:moveTo>
                  <a:cubicBezTo>
                    <a:pt x="262" y="567"/>
                    <a:pt x="256" y="561"/>
                    <a:pt x="256" y="554"/>
                  </a:cubicBezTo>
                  <a:cubicBezTo>
                    <a:pt x="256" y="547"/>
                    <a:pt x="262" y="541"/>
                    <a:pt x="269" y="541"/>
                  </a:cubicBezTo>
                  <a:cubicBezTo>
                    <a:pt x="277" y="541"/>
                    <a:pt x="283" y="547"/>
                    <a:pt x="283" y="554"/>
                  </a:cubicBezTo>
                  <a:cubicBezTo>
                    <a:pt x="283" y="561"/>
                    <a:pt x="277" y="567"/>
                    <a:pt x="269" y="567"/>
                  </a:cubicBezTo>
                  <a:close/>
                  <a:moveTo>
                    <a:pt x="299" y="466"/>
                  </a:moveTo>
                  <a:cubicBezTo>
                    <a:pt x="299" y="495"/>
                    <a:pt x="278" y="518"/>
                    <a:pt x="251" y="518"/>
                  </a:cubicBezTo>
                  <a:cubicBezTo>
                    <a:pt x="86" y="518"/>
                    <a:pt x="86" y="518"/>
                    <a:pt x="86" y="518"/>
                  </a:cubicBezTo>
                  <a:cubicBezTo>
                    <a:pt x="59" y="518"/>
                    <a:pt x="38" y="495"/>
                    <a:pt x="38" y="466"/>
                  </a:cubicBezTo>
                  <a:cubicBezTo>
                    <a:pt x="38" y="87"/>
                    <a:pt x="38" y="87"/>
                    <a:pt x="38" y="87"/>
                  </a:cubicBezTo>
                  <a:cubicBezTo>
                    <a:pt x="38" y="58"/>
                    <a:pt x="59" y="34"/>
                    <a:pt x="86" y="34"/>
                  </a:cubicBezTo>
                  <a:cubicBezTo>
                    <a:pt x="251" y="34"/>
                    <a:pt x="251" y="34"/>
                    <a:pt x="251" y="34"/>
                  </a:cubicBezTo>
                  <a:cubicBezTo>
                    <a:pt x="278" y="34"/>
                    <a:pt x="299" y="58"/>
                    <a:pt x="299" y="87"/>
                  </a:cubicBezTo>
                  <a:lnTo>
                    <a:pt x="299" y="46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4" name="Group 3"/>
          <p:cNvGrpSpPr/>
          <p:nvPr/>
        </p:nvGrpSpPr>
        <p:grpSpPr>
          <a:xfrm>
            <a:off x="2820217" y="1043129"/>
            <a:ext cx="4668841" cy="4931991"/>
            <a:chOff x="2820217" y="1043129"/>
            <a:chExt cx="4668841" cy="4931991"/>
          </a:xfrm>
        </p:grpSpPr>
        <p:grpSp>
          <p:nvGrpSpPr>
            <p:cNvPr id="47" name="Group 46"/>
            <p:cNvGrpSpPr/>
            <p:nvPr/>
          </p:nvGrpSpPr>
          <p:grpSpPr>
            <a:xfrm>
              <a:off x="2820217" y="1454894"/>
              <a:ext cx="4357451" cy="4520226"/>
              <a:chOff x="-4671068" y="4698491"/>
              <a:chExt cx="4858162" cy="2658275"/>
            </a:xfrm>
          </p:grpSpPr>
          <p:sp>
            <p:nvSpPr>
              <p:cNvPr id="48" name="Freeform 169"/>
              <p:cNvSpPr>
                <a:spLocks/>
              </p:cNvSpPr>
              <p:nvPr/>
            </p:nvSpPr>
            <p:spPr bwMode="auto">
              <a:xfrm>
                <a:off x="-4671068" y="4698491"/>
                <a:ext cx="4858162" cy="2658275"/>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49" name="Rectangle 48"/>
              <p:cNvSpPr/>
              <p:nvPr/>
            </p:nvSpPr>
            <p:spPr bwMode="auto">
              <a:xfrm>
                <a:off x="-4671068" y="4896666"/>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Text preview of voicemail</a:t>
                </a:r>
              </a:p>
            </p:txBody>
          </p:sp>
          <p:sp>
            <p:nvSpPr>
              <p:cNvPr id="50" name="Rectangle 49"/>
              <p:cNvSpPr/>
              <p:nvPr/>
            </p:nvSpPr>
            <p:spPr bwMode="auto">
              <a:xfrm>
                <a:off x="-4671068" y="536675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Customized greetings </a:t>
                </a:r>
                <a:br>
                  <a:rPr lang="en-US" dirty="0">
                    <a:solidFill>
                      <a:srgbClr val="595959">
                        <a:alpha val="99000"/>
                      </a:srgbClr>
                    </a:solidFill>
                  </a:rPr>
                </a:br>
                <a:r>
                  <a:rPr lang="en-US" dirty="0">
                    <a:solidFill>
                      <a:srgbClr val="595959">
                        <a:alpha val="99000"/>
                      </a:srgbClr>
                    </a:solidFill>
                  </a:rPr>
                  <a:t>and call-transfer options</a:t>
                </a:r>
              </a:p>
            </p:txBody>
          </p:sp>
          <p:sp>
            <p:nvSpPr>
              <p:cNvPr id="51" name="Rectangle 50"/>
              <p:cNvSpPr/>
              <p:nvPr/>
            </p:nvSpPr>
            <p:spPr bwMode="auto">
              <a:xfrm>
                <a:off x="-4671068" y="583684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Voice access to e-mail, </a:t>
                </a:r>
                <a:br>
                  <a:rPr lang="en-US" dirty="0">
                    <a:solidFill>
                      <a:srgbClr val="595959">
                        <a:alpha val="99000"/>
                      </a:srgbClr>
                    </a:solidFill>
                  </a:rPr>
                </a:br>
                <a:r>
                  <a:rPr lang="en-US" dirty="0">
                    <a:solidFill>
                      <a:srgbClr val="595959">
                        <a:alpha val="99000"/>
                      </a:srgbClr>
                    </a:solidFill>
                  </a:rPr>
                  <a:t>calendar, and contacts</a:t>
                </a:r>
              </a:p>
            </p:txBody>
          </p:sp>
          <p:sp>
            <p:nvSpPr>
              <p:cNvPr id="52" name="Rectangle 51"/>
              <p:cNvSpPr/>
              <p:nvPr/>
            </p:nvSpPr>
            <p:spPr bwMode="auto">
              <a:xfrm>
                <a:off x="-4671068" y="6306934"/>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Message waiting indicator</a:t>
                </a:r>
              </a:p>
            </p:txBody>
          </p:sp>
          <p:sp>
            <p:nvSpPr>
              <p:cNvPr id="53" name="Rectangle 52"/>
              <p:cNvSpPr/>
              <p:nvPr/>
            </p:nvSpPr>
            <p:spPr bwMode="auto">
              <a:xfrm>
                <a:off x="-4671068" y="6777024"/>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Lower total cost of ownership with email </a:t>
                </a:r>
                <a:r>
                  <a:rPr lang="en-US" dirty="0" smtClean="0">
                    <a:solidFill>
                      <a:srgbClr val="595959">
                        <a:alpha val="99000"/>
                      </a:srgbClr>
                    </a:solidFill>
                  </a:rPr>
                  <a:t/>
                </a:r>
                <a:br>
                  <a:rPr lang="en-US" dirty="0" smtClean="0">
                    <a:solidFill>
                      <a:srgbClr val="595959">
                        <a:alpha val="99000"/>
                      </a:srgbClr>
                    </a:solidFill>
                  </a:rPr>
                </a:br>
                <a:r>
                  <a:rPr lang="en-US" dirty="0" smtClean="0">
                    <a:solidFill>
                      <a:srgbClr val="595959">
                        <a:alpha val="99000"/>
                      </a:srgbClr>
                    </a:solidFill>
                  </a:rPr>
                  <a:t>and </a:t>
                </a:r>
                <a:r>
                  <a:rPr lang="en-US" dirty="0">
                    <a:solidFill>
                      <a:srgbClr val="595959">
                        <a:alpha val="99000"/>
                      </a:srgbClr>
                    </a:solidFill>
                  </a:rPr>
                  <a:t>voicemail on one platform</a:t>
                </a:r>
              </a:p>
            </p:txBody>
          </p:sp>
        </p:grpSp>
        <p:sp>
          <p:nvSpPr>
            <p:cNvPr id="54" name="10-Point Star 53"/>
            <p:cNvSpPr/>
            <p:nvPr/>
          </p:nvSpPr>
          <p:spPr bwMode="auto">
            <a:xfrm>
              <a:off x="6313069" y="1043129"/>
              <a:ext cx="1175989" cy="1187972"/>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55" name="TextBox 54"/>
            <p:cNvSpPr txBox="1"/>
            <p:nvPr/>
          </p:nvSpPr>
          <p:spPr>
            <a:xfrm>
              <a:off x="6423903" y="1419191"/>
              <a:ext cx="954314"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spTree>
    <p:extLst>
      <p:ext uri="{BB962C8B-B14F-4D97-AF65-F5344CB8AC3E}">
        <p14:creationId xmlns:p14="http://schemas.microsoft.com/office/powerpoint/2010/main" val="1066183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Voicemail in Your Inbox</a:t>
            </a:r>
          </a:p>
        </p:txBody>
      </p:sp>
      <p:sp>
        <p:nvSpPr>
          <p:cNvPr id="2" name="Title 1"/>
          <p:cNvSpPr>
            <a:spLocks noGrp="1"/>
          </p:cNvSpPr>
          <p:nvPr>
            <p:ph type="title"/>
          </p:nvPr>
        </p:nvSpPr>
        <p:spPr/>
        <p:txBody>
          <a:bodyPr/>
          <a:lstStyle/>
          <a:p>
            <a:r>
              <a:rPr lang="en-US" dirty="0"/>
              <a:t>Exchange Online and Exchange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a:solidFill>
                  <a:srgbClr val="7F7F7F">
                    <a:alpha val="98824"/>
                  </a:srgbClr>
                </a:solidFill>
              </a:rPr>
              <a:t>Email and Calendar</a:t>
            </a: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Email  Archiving</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Mobile Collaboration</a:t>
            </a: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2" name="TextBox 101"/>
          <p:cNvSpPr txBox="1"/>
          <p:nvPr/>
        </p:nvSpPr>
        <p:spPr>
          <a:xfrm>
            <a:off x="8160697" y="4886082"/>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sp>
        <p:nvSpPr>
          <p:cNvPr id="104" name="TextBox 103"/>
          <p:cNvSpPr txBox="1"/>
          <p:nvPr/>
        </p:nvSpPr>
        <p:spPr>
          <a:xfrm>
            <a:off x="10393691" y="4889515"/>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3" name="Group 2"/>
          <p:cNvGrpSpPr/>
          <p:nvPr/>
        </p:nvGrpSpPr>
        <p:grpSpPr>
          <a:xfrm>
            <a:off x="3338631" y="1909941"/>
            <a:ext cx="1088127" cy="432541"/>
            <a:chOff x="3277531" y="1885557"/>
            <a:chExt cx="1088127" cy="432541"/>
          </a:xfrm>
        </p:grpSpPr>
        <p:grpSp>
          <p:nvGrpSpPr>
            <p:cNvPr id="105" name="Group 19"/>
            <p:cNvGrpSpPr>
              <a:grpSpLocks noChangeAspect="1"/>
            </p:cNvGrpSpPr>
            <p:nvPr/>
          </p:nvGrpSpPr>
          <p:grpSpPr bwMode="auto">
            <a:xfrm>
              <a:off x="3277531" y="1924137"/>
              <a:ext cx="466196" cy="361086"/>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1" name="Group 28"/>
            <p:cNvGrpSpPr>
              <a:grpSpLocks noChangeAspect="1"/>
            </p:cNvGrpSpPr>
            <p:nvPr/>
          </p:nvGrpSpPr>
          <p:grpSpPr bwMode="auto">
            <a:xfrm>
              <a:off x="3933117" y="1885557"/>
              <a:ext cx="432541" cy="432541"/>
              <a:chOff x="2194" y="1200"/>
              <a:chExt cx="406" cy="406"/>
            </a:xfrm>
          </p:grpSpPr>
          <p:sp>
            <p:nvSpPr>
              <p:cNvPr id="112" name="AutoShape 27"/>
              <p:cNvSpPr>
                <a:spLocks noChangeAspect="1" noChangeArrowheads="1" noTextEdit="1"/>
              </p:cNvSpPr>
              <p:nvPr/>
            </p:nvSpPr>
            <p:spPr bwMode="auto">
              <a:xfrm>
                <a:off x="2194" y="1200"/>
                <a:ext cx="40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12"/>
              <p:cNvSpPr>
                <a:spLocks/>
              </p:cNvSpPr>
              <p:nvPr/>
            </p:nvSpPr>
            <p:spPr bwMode="auto">
              <a:xfrm>
                <a:off x="2194" y="1200"/>
                <a:ext cx="406" cy="78"/>
              </a:xfrm>
              <a:custGeom>
                <a:avLst/>
                <a:gdLst>
                  <a:gd name="T0" fmla="*/ 666 w 714"/>
                  <a:gd name="T1" fmla="*/ 0 h 138"/>
                  <a:gd name="T2" fmla="*/ 48 w 714"/>
                  <a:gd name="T3" fmla="*/ 0 h 138"/>
                  <a:gd name="T4" fmla="*/ 0 w 714"/>
                  <a:gd name="T5" fmla="*/ 48 h 138"/>
                  <a:gd name="T6" fmla="*/ 0 w 714"/>
                  <a:gd name="T7" fmla="*/ 138 h 138"/>
                  <a:gd name="T8" fmla="*/ 714 w 714"/>
                  <a:gd name="T9" fmla="*/ 138 h 138"/>
                  <a:gd name="T10" fmla="*/ 714 w 714"/>
                  <a:gd name="T11" fmla="*/ 48 h 138"/>
                  <a:gd name="T12" fmla="*/ 666 w 714"/>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714" h="138">
                    <a:moveTo>
                      <a:pt x="666" y="0"/>
                    </a:moveTo>
                    <a:cubicBezTo>
                      <a:pt x="48" y="0"/>
                      <a:pt x="48" y="0"/>
                      <a:pt x="48" y="0"/>
                    </a:cubicBezTo>
                    <a:cubicBezTo>
                      <a:pt x="21" y="0"/>
                      <a:pt x="0" y="21"/>
                      <a:pt x="0" y="48"/>
                    </a:cubicBezTo>
                    <a:cubicBezTo>
                      <a:pt x="0" y="138"/>
                      <a:pt x="0" y="138"/>
                      <a:pt x="0" y="138"/>
                    </a:cubicBezTo>
                    <a:cubicBezTo>
                      <a:pt x="714" y="138"/>
                      <a:pt x="714" y="138"/>
                      <a:pt x="714" y="138"/>
                    </a:cubicBezTo>
                    <a:cubicBezTo>
                      <a:pt x="714" y="48"/>
                      <a:pt x="714" y="48"/>
                      <a:pt x="714" y="48"/>
                    </a:cubicBezTo>
                    <a:cubicBezTo>
                      <a:pt x="714" y="21"/>
                      <a:pt x="693" y="0"/>
                      <a:pt x="66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0"/>
              <p:cNvSpPr>
                <a:spLocks noEditPoints="1"/>
              </p:cNvSpPr>
              <p:nvPr/>
            </p:nvSpPr>
            <p:spPr bwMode="auto">
              <a:xfrm>
                <a:off x="2194" y="1292"/>
                <a:ext cx="406" cy="314"/>
              </a:xfrm>
              <a:custGeom>
                <a:avLst/>
                <a:gdLst>
                  <a:gd name="T0" fmla="*/ 0 w 714"/>
                  <a:gd name="T1" fmla="*/ 504 h 552"/>
                  <a:gd name="T2" fmla="*/ 48 w 714"/>
                  <a:gd name="T3" fmla="*/ 552 h 552"/>
                  <a:gd name="T4" fmla="*/ 666 w 714"/>
                  <a:gd name="T5" fmla="*/ 552 h 552"/>
                  <a:gd name="T6" fmla="*/ 714 w 714"/>
                  <a:gd name="T7" fmla="*/ 504 h 552"/>
                  <a:gd name="T8" fmla="*/ 714 w 714"/>
                  <a:gd name="T9" fmla="*/ 0 h 552"/>
                  <a:gd name="T10" fmla="*/ 0 w 714"/>
                  <a:gd name="T11" fmla="*/ 0 h 552"/>
                  <a:gd name="T12" fmla="*/ 0 w 714"/>
                  <a:gd name="T13" fmla="*/ 504 h 552"/>
                  <a:gd name="T14" fmla="*/ 263 w 714"/>
                  <a:gd name="T15" fmla="*/ 108 h 552"/>
                  <a:gd name="T16" fmla="*/ 451 w 714"/>
                  <a:gd name="T17" fmla="*/ 108 h 552"/>
                  <a:gd name="T18" fmla="*/ 451 w 714"/>
                  <a:gd name="T19" fmla="*/ 148 h 552"/>
                  <a:gd name="T20" fmla="*/ 404 w 714"/>
                  <a:gd name="T21" fmla="*/ 214 h 552"/>
                  <a:gd name="T22" fmla="*/ 367 w 714"/>
                  <a:gd name="T23" fmla="*/ 305 h 552"/>
                  <a:gd name="T24" fmla="*/ 355 w 714"/>
                  <a:gd name="T25" fmla="*/ 391 h 552"/>
                  <a:gd name="T26" fmla="*/ 302 w 714"/>
                  <a:gd name="T27" fmla="*/ 391 h 552"/>
                  <a:gd name="T28" fmla="*/ 326 w 714"/>
                  <a:gd name="T29" fmla="*/ 270 h 552"/>
                  <a:gd name="T30" fmla="*/ 388 w 714"/>
                  <a:gd name="T31" fmla="*/ 159 h 552"/>
                  <a:gd name="T32" fmla="*/ 263 w 714"/>
                  <a:gd name="T33" fmla="*/ 159 h 552"/>
                  <a:gd name="T34" fmla="*/ 263 w 714"/>
                  <a:gd name="T35" fmla="*/ 10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4" h="552">
                    <a:moveTo>
                      <a:pt x="0" y="504"/>
                    </a:moveTo>
                    <a:cubicBezTo>
                      <a:pt x="0" y="531"/>
                      <a:pt x="21" y="552"/>
                      <a:pt x="48" y="552"/>
                    </a:cubicBezTo>
                    <a:cubicBezTo>
                      <a:pt x="666" y="552"/>
                      <a:pt x="666" y="552"/>
                      <a:pt x="666" y="552"/>
                    </a:cubicBezTo>
                    <a:cubicBezTo>
                      <a:pt x="693" y="552"/>
                      <a:pt x="714" y="531"/>
                      <a:pt x="714" y="504"/>
                    </a:cubicBezTo>
                    <a:cubicBezTo>
                      <a:pt x="714" y="0"/>
                      <a:pt x="714" y="0"/>
                      <a:pt x="714" y="0"/>
                    </a:cubicBezTo>
                    <a:cubicBezTo>
                      <a:pt x="0" y="0"/>
                      <a:pt x="0" y="0"/>
                      <a:pt x="0" y="0"/>
                    </a:cubicBezTo>
                    <a:lnTo>
                      <a:pt x="0" y="504"/>
                    </a:lnTo>
                    <a:close/>
                    <a:moveTo>
                      <a:pt x="263" y="108"/>
                    </a:moveTo>
                    <a:cubicBezTo>
                      <a:pt x="451" y="108"/>
                      <a:pt x="451" y="108"/>
                      <a:pt x="451" y="108"/>
                    </a:cubicBezTo>
                    <a:cubicBezTo>
                      <a:pt x="451" y="148"/>
                      <a:pt x="451" y="148"/>
                      <a:pt x="451" y="148"/>
                    </a:cubicBezTo>
                    <a:cubicBezTo>
                      <a:pt x="435" y="163"/>
                      <a:pt x="420" y="185"/>
                      <a:pt x="404" y="214"/>
                    </a:cubicBezTo>
                    <a:cubicBezTo>
                      <a:pt x="388" y="242"/>
                      <a:pt x="375" y="273"/>
                      <a:pt x="367" y="305"/>
                    </a:cubicBezTo>
                    <a:cubicBezTo>
                      <a:pt x="359" y="337"/>
                      <a:pt x="355" y="366"/>
                      <a:pt x="355" y="391"/>
                    </a:cubicBezTo>
                    <a:cubicBezTo>
                      <a:pt x="302" y="391"/>
                      <a:pt x="302" y="391"/>
                      <a:pt x="302" y="391"/>
                    </a:cubicBezTo>
                    <a:cubicBezTo>
                      <a:pt x="303" y="351"/>
                      <a:pt x="311" y="311"/>
                      <a:pt x="326" y="270"/>
                    </a:cubicBezTo>
                    <a:cubicBezTo>
                      <a:pt x="342" y="229"/>
                      <a:pt x="362" y="192"/>
                      <a:pt x="388" y="159"/>
                    </a:cubicBezTo>
                    <a:cubicBezTo>
                      <a:pt x="263" y="159"/>
                      <a:pt x="263" y="159"/>
                      <a:pt x="263" y="159"/>
                    </a:cubicBezTo>
                    <a:lnTo>
                      <a:pt x="263"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p:cNvGrpSpPr/>
          <p:nvPr/>
        </p:nvGrpSpPr>
        <p:grpSpPr>
          <a:xfrm>
            <a:off x="5623485" y="1849777"/>
            <a:ext cx="987510" cy="670744"/>
            <a:chOff x="5171961" y="1691281"/>
            <a:chExt cx="987510" cy="670744"/>
          </a:xfrm>
        </p:grpSpPr>
        <p:sp>
          <p:nvSpPr>
            <p:cNvPr id="122" name="Freeform 9"/>
            <p:cNvSpPr>
              <a:spLocks noEditPoints="1"/>
            </p:cNvSpPr>
            <p:nvPr/>
          </p:nvSpPr>
          <p:spPr bwMode="auto">
            <a:xfrm>
              <a:off x="5826336" y="1691281"/>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accent1"/>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23" name="Group 19"/>
            <p:cNvGrpSpPr>
              <a:grpSpLocks noChangeAspect="1"/>
            </p:cNvGrpSpPr>
            <p:nvPr/>
          </p:nvGrpSpPr>
          <p:grpSpPr bwMode="auto">
            <a:xfrm>
              <a:off x="5171961" y="1788025"/>
              <a:ext cx="466196" cy="361086"/>
              <a:chOff x="697" y="1200"/>
              <a:chExt cx="377" cy="292"/>
            </a:xfrm>
          </p:grpSpPr>
          <p:sp>
            <p:nvSpPr>
              <p:cNvPr id="124"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p:cNvGrpSpPr/>
          <p:nvPr/>
        </p:nvGrpSpPr>
        <p:grpSpPr>
          <a:xfrm>
            <a:off x="7874948" y="1842157"/>
            <a:ext cx="964413" cy="611123"/>
            <a:chOff x="7636508" y="1683661"/>
            <a:chExt cx="964413" cy="611123"/>
          </a:xfrm>
        </p:grpSpPr>
        <p:sp>
          <p:nvSpPr>
            <p:cNvPr id="136" name="Freeform 7"/>
            <p:cNvSpPr>
              <a:spLocks/>
            </p:cNvSpPr>
            <p:nvPr/>
          </p:nvSpPr>
          <p:spPr bwMode="auto">
            <a:xfrm rot="16200000">
              <a:off x="7506328" y="1813841"/>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37" name="Group 19"/>
            <p:cNvGrpSpPr>
              <a:grpSpLocks noChangeAspect="1"/>
            </p:cNvGrpSpPr>
            <p:nvPr/>
          </p:nvGrpSpPr>
          <p:grpSpPr bwMode="auto">
            <a:xfrm>
              <a:off x="8134725" y="1793351"/>
              <a:ext cx="466196" cy="361086"/>
              <a:chOff x="697" y="1200"/>
              <a:chExt cx="377" cy="292"/>
            </a:xfrm>
          </p:grpSpPr>
          <p:sp>
            <p:nvSpPr>
              <p:cNvPr id="138"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3" name="Group 14"/>
          <p:cNvGrpSpPr>
            <a:grpSpLocks noChangeAspect="1"/>
          </p:cNvGrpSpPr>
          <p:nvPr/>
        </p:nvGrpSpPr>
        <p:grpSpPr bwMode="auto">
          <a:xfrm>
            <a:off x="10426380" y="1888989"/>
            <a:ext cx="327536" cy="597272"/>
            <a:chOff x="6330" y="512"/>
            <a:chExt cx="272" cy="496"/>
          </a:xfrm>
        </p:grpSpPr>
        <p:sp>
          <p:nvSpPr>
            <p:cNvPr id="144" name="AutoShape 13"/>
            <p:cNvSpPr>
              <a:spLocks noChangeAspect="1" noChangeArrowheads="1" noTextEdit="1"/>
            </p:cNvSpPr>
            <p:nvPr/>
          </p:nvSpPr>
          <p:spPr bwMode="auto">
            <a:xfrm>
              <a:off x="6330" y="512"/>
              <a:ext cx="272"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5" name="Freeform 15"/>
            <p:cNvSpPr>
              <a:spLocks noEditPoints="1"/>
            </p:cNvSpPr>
            <p:nvPr/>
          </p:nvSpPr>
          <p:spPr bwMode="auto">
            <a:xfrm>
              <a:off x="6329" y="512"/>
              <a:ext cx="272" cy="497"/>
            </a:xfrm>
            <a:custGeom>
              <a:avLst/>
              <a:gdLst>
                <a:gd name="T0" fmla="*/ 288 w 336"/>
                <a:gd name="T1" fmla="*/ 0 h 613"/>
                <a:gd name="T2" fmla="*/ 48 w 336"/>
                <a:gd name="T3" fmla="*/ 0 h 613"/>
                <a:gd name="T4" fmla="*/ 0 w 336"/>
                <a:gd name="T5" fmla="*/ 48 h 613"/>
                <a:gd name="T6" fmla="*/ 0 w 336"/>
                <a:gd name="T7" fmla="*/ 565 h 613"/>
                <a:gd name="T8" fmla="*/ 48 w 336"/>
                <a:gd name="T9" fmla="*/ 613 h 613"/>
                <a:gd name="T10" fmla="*/ 288 w 336"/>
                <a:gd name="T11" fmla="*/ 613 h 613"/>
                <a:gd name="T12" fmla="*/ 336 w 336"/>
                <a:gd name="T13" fmla="*/ 565 h 613"/>
                <a:gd name="T14" fmla="*/ 336 w 336"/>
                <a:gd name="T15" fmla="*/ 48 h 613"/>
                <a:gd name="T16" fmla="*/ 288 w 336"/>
                <a:gd name="T17" fmla="*/ 0 h 613"/>
                <a:gd name="T18" fmla="*/ 68 w 336"/>
                <a:gd name="T19" fmla="*/ 567 h 613"/>
                <a:gd name="T20" fmla="*/ 54 w 336"/>
                <a:gd name="T21" fmla="*/ 554 h 613"/>
                <a:gd name="T22" fmla="*/ 68 w 336"/>
                <a:gd name="T23" fmla="*/ 541 h 613"/>
                <a:gd name="T24" fmla="*/ 81 w 336"/>
                <a:gd name="T25" fmla="*/ 554 h 613"/>
                <a:gd name="T26" fmla="*/ 68 w 336"/>
                <a:gd name="T27" fmla="*/ 567 h 613"/>
                <a:gd name="T28" fmla="*/ 169 w 336"/>
                <a:gd name="T29" fmla="*/ 567 h 613"/>
                <a:gd name="T30" fmla="*/ 156 w 336"/>
                <a:gd name="T31" fmla="*/ 554 h 613"/>
                <a:gd name="T32" fmla="*/ 169 w 336"/>
                <a:gd name="T33" fmla="*/ 541 h 613"/>
                <a:gd name="T34" fmla="*/ 183 w 336"/>
                <a:gd name="T35" fmla="*/ 554 h 613"/>
                <a:gd name="T36" fmla="*/ 169 w 336"/>
                <a:gd name="T37" fmla="*/ 567 h 613"/>
                <a:gd name="T38" fmla="*/ 269 w 336"/>
                <a:gd name="T39" fmla="*/ 567 h 613"/>
                <a:gd name="T40" fmla="*/ 256 w 336"/>
                <a:gd name="T41" fmla="*/ 554 h 613"/>
                <a:gd name="T42" fmla="*/ 269 w 336"/>
                <a:gd name="T43" fmla="*/ 541 h 613"/>
                <a:gd name="T44" fmla="*/ 283 w 336"/>
                <a:gd name="T45" fmla="*/ 554 h 613"/>
                <a:gd name="T46" fmla="*/ 269 w 336"/>
                <a:gd name="T47" fmla="*/ 567 h 613"/>
                <a:gd name="T48" fmla="*/ 299 w 336"/>
                <a:gd name="T49" fmla="*/ 466 h 613"/>
                <a:gd name="T50" fmla="*/ 251 w 336"/>
                <a:gd name="T51" fmla="*/ 518 h 613"/>
                <a:gd name="T52" fmla="*/ 86 w 336"/>
                <a:gd name="T53" fmla="*/ 518 h 613"/>
                <a:gd name="T54" fmla="*/ 38 w 336"/>
                <a:gd name="T55" fmla="*/ 466 h 613"/>
                <a:gd name="T56" fmla="*/ 38 w 336"/>
                <a:gd name="T57" fmla="*/ 87 h 613"/>
                <a:gd name="T58" fmla="*/ 86 w 336"/>
                <a:gd name="T59" fmla="*/ 34 h 613"/>
                <a:gd name="T60" fmla="*/ 251 w 336"/>
                <a:gd name="T61" fmla="*/ 34 h 613"/>
                <a:gd name="T62" fmla="*/ 299 w 336"/>
                <a:gd name="T63" fmla="*/ 87 h 613"/>
                <a:gd name="T64" fmla="*/ 299 w 336"/>
                <a:gd name="T65" fmla="*/ 46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13">
                  <a:moveTo>
                    <a:pt x="288" y="0"/>
                  </a:moveTo>
                  <a:cubicBezTo>
                    <a:pt x="48" y="0"/>
                    <a:pt x="48" y="0"/>
                    <a:pt x="48" y="0"/>
                  </a:cubicBezTo>
                  <a:cubicBezTo>
                    <a:pt x="22" y="0"/>
                    <a:pt x="0" y="21"/>
                    <a:pt x="0" y="48"/>
                  </a:cubicBezTo>
                  <a:cubicBezTo>
                    <a:pt x="0" y="565"/>
                    <a:pt x="0" y="565"/>
                    <a:pt x="0" y="565"/>
                  </a:cubicBezTo>
                  <a:cubicBezTo>
                    <a:pt x="0" y="592"/>
                    <a:pt x="22" y="613"/>
                    <a:pt x="48" y="613"/>
                  </a:cubicBezTo>
                  <a:cubicBezTo>
                    <a:pt x="288" y="613"/>
                    <a:pt x="288" y="613"/>
                    <a:pt x="288" y="613"/>
                  </a:cubicBezTo>
                  <a:cubicBezTo>
                    <a:pt x="315" y="613"/>
                    <a:pt x="336" y="592"/>
                    <a:pt x="336" y="565"/>
                  </a:cubicBezTo>
                  <a:cubicBezTo>
                    <a:pt x="336" y="48"/>
                    <a:pt x="336" y="48"/>
                    <a:pt x="336" y="48"/>
                  </a:cubicBezTo>
                  <a:cubicBezTo>
                    <a:pt x="336" y="21"/>
                    <a:pt x="315" y="0"/>
                    <a:pt x="288" y="0"/>
                  </a:cubicBezTo>
                  <a:close/>
                  <a:moveTo>
                    <a:pt x="68" y="567"/>
                  </a:moveTo>
                  <a:cubicBezTo>
                    <a:pt x="60" y="567"/>
                    <a:pt x="54" y="561"/>
                    <a:pt x="54" y="554"/>
                  </a:cubicBezTo>
                  <a:cubicBezTo>
                    <a:pt x="54" y="547"/>
                    <a:pt x="60" y="541"/>
                    <a:pt x="68" y="541"/>
                  </a:cubicBezTo>
                  <a:cubicBezTo>
                    <a:pt x="75" y="541"/>
                    <a:pt x="81" y="547"/>
                    <a:pt x="81" y="554"/>
                  </a:cubicBezTo>
                  <a:cubicBezTo>
                    <a:pt x="81" y="561"/>
                    <a:pt x="75" y="567"/>
                    <a:pt x="68" y="567"/>
                  </a:cubicBezTo>
                  <a:close/>
                  <a:moveTo>
                    <a:pt x="169" y="567"/>
                  </a:moveTo>
                  <a:cubicBezTo>
                    <a:pt x="162" y="567"/>
                    <a:pt x="156" y="561"/>
                    <a:pt x="156" y="554"/>
                  </a:cubicBezTo>
                  <a:cubicBezTo>
                    <a:pt x="156" y="547"/>
                    <a:pt x="162" y="541"/>
                    <a:pt x="169" y="541"/>
                  </a:cubicBezTo>
                  <a:cubicBezTo>
                    <a:pt x="177" y="541"/>
                    <a:pt x="183" y="547"/>
                    <a:pt x="183" y="554"/>
                  </a:cubicBezTo>
                  <a:cubicBezTo>
                    <a:pt x="183" y="561"/>
                    <a:pt x="177" y="567"/>
                    <a:pt x="169" y="567"/>
                  </a:cubicBezTo>
                  <a:close/>
                  <a:moveTo>
                    <a:pt x="269" y="567"/>
                  </a:moveTo>
                  <a:cubicBezTo>
                    <a:pt x="262" y="567"/>
                    <a:pt x="256" y="561"/>
                    <a:pt x="256" y="554"/>
                  </a:cubicBezTo>
                  <a:cubicBezTo>
                    <a:pt x="256" y="547"/>
                    <a:pt x="262" y="541"/>
                    <a:pt x="269" y="541"/>
                  </a:cubicBezTo>
                  <a:cubicBezTo>
                    <a:pt x="277" y="541"/>
                    <a:pt x="283" y="547"/>
                    <a:pt x="283" y="554"/>
                  </a:cubicBezTo>
                  <a:cubicBezTo>
                    <a:pt x="283" y="561"/>
                    <a:pt x="277" y="567"/>
                    <a:pt x="269" y="567"/>
                  </a:cubicBezTo>
                  <a:close/>
                  <a:moveTo>
                    <a:pt x="299" y="466"/>
                  </a:moveTo>
                  <a:cubicBezTo>
                    <a:pt x="299" y="495"/>
                    <a:pt x="278" y="518"/>
                    <a:pt x="251" y="518"/>
                  </a:cubicBezTo>
                  <a:cubicBezTo>
                    <a:pt x="86" y="518"/>
                    <a:pt x="86" y="518"/>
                    <a:pt x="86" y="518"/>
                  </a:cubicBezTo>
                  <a:cubicBezTo>
                    <a:pt x="59" y="518"/>
                    <a:pt x="38" y="495"/>
                    <a:pt x="38" y="466"/>
                  </a:cubicBezTo>
                  <a:cubicBezTo>
                    <a:pt x="38" y="87"/>
                    <a:pt x="38" y="87"/>
                    <a:pt x="38" y="87"/>
                  </a:cubicBezTo>
                  <a:cubicBezTo>
                    <a:pt x="38" y="58"/>
                    <a:pt x="59" y="34"/>
                    <a:pt x="86" y="34"/>
                  </a:cubicBezTo>
                  <a:cubicBezTo>
                    <a:pt x="251" y="34"/>
                    <a:pt x="251" y="34"/>
                    <a:pt x="251" y="34"/>
                  </a:cubicBezTo>
                  <a:cubicBezTo>
                    <a:pt x="278" y="34"/>
                    <a:pt x="299" y="58"/>
                    <a:pt x="299" y="87"/>
                  </a:cubicBezTo>
                  <a:lnTo>
                    <a:pt x="299" y="46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47" name="Group 46"/>
          <p:cNvGrpSpPr/>
          <p:nvPr/>
        </p:nvGrpSpPr>
        <p:grpSpPr>
          <a:xfrm>
            <a:off x="2820217" y="1441756"/>
            <a:ext cx="6597365" cy="4545557"/>
            <a:chOff x="-7162770" y="4698491"/>
            <a:chExt cx="7349864" cy="2658275"/>
          </a:xfrm>
        </p:grpSpPr>
        <p:sp>
          <p:nvSpPr>
            <p:cNvPr id="48" name="Freeform 169"/>
            <p:cNvSpPr>
              <a:spLocks/>
            </p:cNvSpPr>
            <p:nvPr/>
          </p:nvSpPr>
          <p:spPr bwMode="auto">
            <a:xfrm>
              <a:off x="-7162770" y="4698491"/>
              <a:ext cx="7349864" cy="2658275"/>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49" name="Rectangle 48"/>
            <p:cNvSpPr/>
            <p:nvPr/>
          </p:nvSpPr>
          <p:spPr bwMode="auto">
            <a:xfrm>
              <a:off x="-5916919" y="4896666"/>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Sync email, contacts, calendar</a:t>
              </a:r>
            </a:p>
          </p:txBody>
        </p:sp>
        <p:sp>
          <p:nvSpPr>
            <p:cNvPr id="50" name="Rectangle 49"/>
            <p:cNvSpPr/>
            <p:nvPr/>
          </p:nvSpPr>
          <p:spPr bwMode="auto">
            <a:xfrm>
              <a:off x="-5916919" y="536675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Supports popular mobile devices</a:t>
              </a:r>
            </a:p>
          </p:txBody>
        </p:sp>
        <p:sp>
          <p:nvSpPr>
            <p:cNvPr id="51" name="Rectangle 50"/>
            <p:cNvSpPr/>
            <p:nvPr/>
          </p:nvSpPr>
          <p:spPr bwMode="auto">
            <a:xfrm>
              <a:off x="-5916919" y="583684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Remote device wipe</a:t>
              </a:r>
            </a:p>
          </p:txBody>
        </p:sp>
        <p:sp>
          <p:nvSpPr>
            <p:cNvPr id="52" name="Rectangle 51"/>
            <p:cNvSpPr/>
            <p:nvPr/>
          </p:nvSpPr>
          <p:spPr bwMode="auto">
            <a:xfrm>
              <a:off x="-5916919" y="6306934"/>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Mobile device security policies</a:t>
              </a:r>
            </a:p>
          </p:txBody>
        </p:sp>
        <p:sp>
          <p:nvSpPr>
            <p:cNvPr id="53" name="Rectangle 52"/>
            <p:cNvSpPr/>
            <p:nvPr/>
          </p:nvSpPr>
          <p:spPr bwMode="auto">
            <a:xfrm>
              <a:off x="-5916919" y="6777024"/>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Block and quarantine devices</a:t>
              </a:r>
            </a:p>
          </p:txBody>
        </p:sp>
      </p:grpSp>
      <p:grpSp>
        <p:nvGrpSpPr>
          <p:cNvPr id="9" name="Group 8"/>
          <p:cNvGrpSpPr/>
          <p:nvPr/>
        </p:nvGrpSpPr>
        <p:grpSpPr>
          <a:xfrm>
            <a:off x="-189185" y="858920"/>
            <a:ext cx="12538840" cy="6130459"/>
            <a:chOff x="-189185" y="858920"/>
            <a:chExt cx="12538840" cy="6130459"/>
          </a:xfrm>
        </p:grpSpPr>
        <p:sp>
          <p:nvSpPr>
            <p:cNvPr id="65" name="Rectangle 64"/>
            <p:cNvSpPr/>
            <p:nvPr/>
          </p:nvSpPr>
          <p:spPr bwMode="auto">
            <a:xfrm>
              <a:off x="-189185" y="932490"/>
              <a:ext cx="12538840" cy="6056889"/>
            </a:xfrm>
            <a:prstGeom prst="rect">
              <a:avLst/>
            </a:prstGeom>
            <a:solidFill>
              <a:schemeClr val="tx1">
                <a:alpha val="54118"/>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nvGrpSpPr>
            <p:cNvPr id="14" name="Group 13"/>
            <p:cNvGrpSpPr/>
            <p:nvPr/>
          </p:nvGrpSpPr>
          <p:grpSpPr>
            <a:xfrm>
              <a:off x="1287324" y="858920"/>
              <a:ext cx="9614177" cy="5873398"/>
              <a:chOff x="1131402" y="765970"/>
              <a:chExt cx="9971677" cy="5999445"/>
            </a:xfrm>
          </p:grpSpPr>
          <p:grpSp>
            <p:nvGrpSpPr>
              <p:cNvPr id="12" name="Group 11"/>
              <p:cNvGrpSpPr/>
              <p:nvPr/>
            </p:nvGrpSpPr>
            <p:grpSpPr>
              <a:xfrm>
                <a:off x="1131402" y="974980"/>
                <a:ext cx="9971677" cy="5790435"/>
                <a:chOff x="2725669" y="1035802"/>
                <a:chExt cx="8864600" cy="5416782"/>
              </a:xfrm>
            </p:grpSpPr>
            <p:grpSp>
              <p:nvGrpSpPr>
                <p:cNvPr id="7" name="Group 6"/>
                <p:cNvGrpSpPr/>
                <p:nvPr/>
              </p:nvGrpSpPr>
              <p:grpSpPr>
                <a:xfrm>
                  <a:off x="2725669" y="1344010"/>
                  <a:ext cx="8864600" cy="5108574"/>
                  <a:chOff x="2725669" y="1344010"/>
                  <a:chExt cx="8864600" cy="51085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669" y="1344010"/>
                    <a:ext cx="8864600"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bwMode="auto">
                  <a:xfrm>
                    <a:off x="3493358" y="5415969"/>
                    <a:ext cx="3500260" cy="834775"/>
                  </a:xfrm>
                  <a:prstGeom prst="ellipse">
                    <a:avLst/>
                  </a:prstGeom>
                  <a:noFill/>
                  <a:ln w="38100">
                    <a:solidFill>
                      <a:schemeClr val="accent4"/>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grpSp>
            <p:sp>
              <p:nvSpPr>
                <p:cNvPr id="11" name="Rounded Rectangle 10"/>
                <p:cNvSpPr/>
                <p:nvPr/>
              </p:nvSpPr>
              <p:spPr bwMode="auto">
                <a:xfrm>
                  <a:off x="3794103" y="1035802"/>
                  <a:ext cx="6740143" cy="806355"/>
                </a:xfrm>
                <a:prstGeom prst="roundRect">
                  <a:avLst/>
                </a:prstGeom>
                <a:gradFill>
                  <a:gsLst>
                    <a:gs pos="0">
                      <a:schemeClr val="tx2">
                        <a:lumMod val="50000"/>
                      </a:schemeClr>
                    </a:gs>
                    <a:gs pos="80000">
                      <a:schemeClr val="tx2"/>
                    </a:gs>
                    <a:gs pos="100000">
                      <a:schemeClr val="tx2"/>
                    </a:gs>
                  </a:gsLst>
                </a:gra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400" dirty="0" smtClean="0"/>
                    <a:t>Partner Service:</a:t>
                  </a:r>
                  <a:br>
                    <a:rPr lang="en-US" sz="2400" dirty="0" smtClean="0"/>
                  </a:br>
                  <a:r>
                    <a:rPr lang="en-US" sz="2400" dirty="0" smtClean="0"/>
                    <a:t>BlackBerry Business </a:t>
                  </a:r>
                  <a:r>
                    <a:rPr lang="en-US" sz="2400" dirty="0"/>
                    <a:t>Cloud Services</a:t>
                  </a:r>
                  <a:endParaRPr lang="en-US" sz="2200" dirty="0" smtClean="0">
                    <a:solidFill>
                      <a:schemeClr val="tx1">
                        <a:alpha val="99000"/>
                      </a:schemeClr>
                    </a:solidFill>
                  </a:endParaRPr>
                </a:p>
              </p:txBody>
            </p:sp>
          </p:grpSp>
          <p:sp>
            <p:nvSpPr>
              <p:cNvPr id="69" name="10-Point Star 68"/>
              <p:cNvSpPr/>
              <p:nvPr/>
            </p:nvSpPr>
            <p:spPr bwMode="auto">
              <a:xfrm>
                <a:off x="2077713" y="765970"/>
                <a:ext cx="1175989" cy="1187972"/>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70" name="TextBox 69"/>
              <p:cNvSpPr txBox="1"/>
              <p:nvPr/>
            </p:nvSpPr>
            <p:spPr>
              <a:xfrm>
                <a:off x="2188547" y="1142031"/>
                <a:ext cx="954314"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grpSp>
      <p:grpSp>
        <p:nvGrpSpPr>
          <p:cNvPr id="13" name="Group 12"/>
          <p:cNvGrpSpPr/>
          <p:nvPr/>
        </p:nvGrpSpPr>
        <p:grpSpPr>
          <a:xfrm>
            <a:off x="1287323" y="2059430"/>
            <a:ext cx="9614177" cy="4929948"/>
            <a:chOff x="2642550" y="2216383"/>
            <a:chExt cx="9030836" cy="4560618"/>
          </a:xfrm>
        </p:grpSpPr>
        <p:sp>
          <p:nvSpPr>
            <p:cNvPr id="8" name="Rectangle 7"/>
            <p:cNvSpPr/>
            <p:nvPr/>
          </p:nvSpPr>
          <p:spPr bwMode="auto">
            <a:xfrm>
              <a:off x="2642550" y="2216383"/>
              <a:ext cx="9030836" cy="4560618"/>
            </a:xfrm>
            <a:prstGeom prst="rect">
              <a:avLst/>
            </a:prstGeom>
            <a:solidFill>
              <a:srgbClr val="FFFFFF"/>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165" y="2654454"/>
              <a:ext cx="8728020" cy="3427184"/>
            </a:xfrm>
            <a:prstGeom prst="rect">
              <a:avLst/>
            </a:prstGeom>
            <a:solidFill>
              <a:srgbClr val="000000">
                <a:alpha val="54118"/>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76592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602" y="228600"/>
            <a:ext cx="11149013" cy="609398"/>
          </a:xfrm>
        </p:spPr>
        <p:txBody>
          <a:bodyPr/>
          <a:lstStyle/>
          <a:p>
            <a:r>
              <a:rPr lang="en-US" dirty="0" smtClean="0"/>
              <a:t>Exchange Server Features Not Available in Exchange Online</a:t>
            </a:r>
            <a:endParaRPr lang="en-US" dirty="0"/>
          </a:p>
        </p:txBody>
      </p:sp>
      <p:sp>
        <p:nvSpPr>
          <p:cNvPr id="10" name="Rectangle 9"/>
          <p:cNvSpPr/>
          <p:nvPr/>
        </p:nvSpPr>
        <p:spPr bwMode="auto">
          <a:xfrm>
            <a:off x="0" y="186092"/>
            <a:ext cx="9143999" cy="1075572"/>
          </a:xfrm>
          <a:prstGeom prst="rect">
            <a:avLst/>
          </a:prstGeom>
          <a:no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defRPr/>
            </a:pPr>
            <a:endParaRPr lang="en-US">
              <a:solidFill>
                <a:prstClr val="white"/>
              </a:solidFill>
              <a:effectLst>
                <a:outerShdw blurRad="38100" dist="38100" dir="2700000" algn="tl">
                  <a:srgbClr val="000000">
                    <a:alpha val="43137"/>
                  </a:srgbClr>
                </a:outerShdw>
              </a:effectLst>
              <a:latin typeface="Segoe UI" pitchFamily="34" charset="0"/>
              <a:cs typeface="Segoe UI" pitchFamily="34" charset="0"/>
            </a:endParaRPr>
          </a:p>
        </p:txBody>
      </p:sp>
      <p:grpSp>
        <p:nvGrpSpPr>
          <p:cNvPr id="8" name="Group 7"/>
          <p:cNvGrpSpPr/>
          <p:nvPr/>
        </p:nvGrpSpPr>
        <p:grpSpPr>
          <a:xfrm>
            <a:off x="519115" y="1904999"/>
            <a:ext cx="5389919" cy="1174532"/>
            <a:chOff x="519115" y="1904999"/>
            <a:chExt cx="5389919" cy="1092606"/>
          </a:xfrm>
        </p:grpSpPr>
        <p:sp>
          <p:nvSpPr>
            <p:cNvPr id="35" name="Rectangle 34"/>
            <p:cNvSpPr/>
            <p:nvPr/>
          </p:nvSpPr>
          <p:spPr bwMode="auto">
            <a:xfrm>
              <a:off x="2217248" y="1905001"/>
              <a:ext cx="3691786" cy="1092604"/>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Outlook 2003 support</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OWA login: public/private radio buttons</a:t>
              </a:r>
            </a:p>
          </p:txBody>
        </p:sp>
        <p:sp>
          <p:nvSpPr>
            <p:cNvPr id="20" name="Rectangle 19"/>
            <p:cNvSpPr/>
            <p:nvPr/>
          </p:nvSpPr>
          <p:spPr>
            <a:xfrm>
              <a:off x="519115" y="1904999"/>
              <a:ext cx="1708187" cy="1092605"/>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r>
                <a:rPr lang="en-US" sz="1400" dirty="0">
                  <a:ln>
                    <a:solidFill>
                      <a:schemeClr val="bg1">
                        <a:alpha val="0"/>
                      </a:schemeClr>
                    </a:solidFill>
                  </a:ln>
                </a:rPr>
                <a:t>Client Access</a:t>
              </a:r>
            </a:p>
          </p:txBody>
        </p:sp>
      </p:grpSp>
      <p:grpSp>
        <p:nvGrpSpPr>
          <p:cNvPr id="7" name="Group 6"/>
          <p:cNvGrpSpPr/>
          <p:nvPr/>
        </p:nvGrpSpPr>
        <p:grpSpPr>
          <a:xfrm>
            <a:off x="519115" y="3295797"/>
            <a:ext cx="5389920" cy="635016"/>
            <a:chOff x="519115" y="2904896"/>
            <a:chExt cx="5389920" cy="505334"/>
          </a:xfrm>
        </p:grpSpPr>
        <p:sp>
          <p:nvSpPr>
            <p:cNvPr id="38" name="Rectangle 37"/>
            <p:cNvSpPr/>
            <p:nvPr/>
          </p:nvSpPr>
          <p:spPr bwMode="auto">
            <a:xfrm>
              <a:off x="2217248" y="2904898"/>
              <a:ext cx="3691787" cy="505332"/>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Hierarchical address book</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Global Address List segmentation</a:t>
              </a:r>
            </a:p>
          </p:txBody>
        </p:sp>
        <p:sp>
          <p:nvSpPr>
            <p:cNvPr id="22" name="Rectangle 21"/>
            <p:cNvSpPr/>
            <p:nvPr/>
          </p:nvSpPr>
          <p:spPr>
            <a:xfrm>
              <a:off x="519115" y="2904896"/>
              <a:ext cx="1708186" cy="505334"/>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r>
                <a:rPr lang="en-US" sz="1400" dirty="0" smtClean="0">
                  <a:ln>
                    <a:solidFill>
                      <a:schemeClr val="bg1">
                        <a:alpha val="0"/>
                      </a:schemeClr>
                    </a:solidFill>
                  </a:ln>
                </a:rPr>
                <a:t>Directory</a:t>
              </a:r>
              <a:endParaRPr lang="en-US" sz="1400" dirty="0">
                <a:ln>
                  <a:solidFill>
                    <a:schemeClr val="bg1">
                      <a:alpha val="0"/>
                    </a:schemeClr>
                  </a:solidFill>
                </a:ln>
              </a:endParaRPr>
            </a:p>
          </p:txBody>
        </p:sp>
      </p:grpSp>
      <p:grpSp>
        <p:nvGrpSpPr>
          <p:cNvPr id="6" name="Group 5"/>
          <p:cNvGrpSpPr/>
          <p:nvPr/>
        </p:nvGrpSpPr>
        <p:grpSpPr>
          <a:xfrm>
            <a:off x="530299" y="4108246"/>
            <a:ext cx="5378734" cy="470308"/>
            <a:chOff x="530299" y="3770608"/>
            <a:chExt cx="5378734" cy="464468"/>
          </a:xfrm>
        </p:grpSpPr>
        <p:sp>
          <p:nvSpPr>
            <p:cNvPr id="14" name="Rectangle 13"/>
            <p:cNvSpPr/>
            <p:nvPr/>
          </p:nvSpPr>
          <p:spPr bwMode="auto">
            <a:xfrm>
              <a:off x="2217248" y="3770608"/>
              <a:ext cx="3691785" cy="464468"/>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Speech-enablement of directory and auto-attendant</a:t>
              </a:r>
            </a:p>
          </p:txBody>
        </p:sp>
        <p:sp>
          <p:nvSpPr>
            <p:cNvPr id="23" name="Rectangle 22"/>
            <p:cNvSpPr/>
            <p:nvPr/>
          </p:nvSpPr>
          <p:spPr>
            <a:xfrm>
              <a:off x="530299" y="3770608"/>
              <a:ext cx="1708186" cy="464468"/>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r>
                <a:rPr lang="en-US" sz="1400" dirty="0" smtClean="0">
                  <a:ln>
                    <a:solidFill>
                      <a:schemeClr val="bg1">
                        <a:alpha val="0"/>
                      </a:schemeClr>
                    </a:solidFill>
                  </a:ln>
                </a:rPr>
                <a:t>Voice Mail</a:t>
              </a:r>
              <a:endParaRPr lang="en-US" sz="1400" dirty="0">
                <a:ln>
                  <a:solidFill>
                    <a:schemeClr val="bg1">
                      <a:alpha val="0"/>
                    </a:schemeClr>
                  </a:solidFill>
                </a:ln>
              </a:endParaRPr>
            </a:p>
          </p:txBody>
        </p:sp>
      </p:grpSp>
      <p:grpSp>
        <p:nvGrpSpPr>
          <p:cNvPr id="4" name="Group 3"/>
          <p:cNvGrpSpPr/>
          <p:nvPr/>
        </p:nvGrpSpPr>
        <p:grpSpPr>
          <a:xfrm>
            <a:off x="530299" y="4782089"/>
            <a:ext cx="5389921" cy="1305943"/>
            <a:chOff x="519113" y="5312645"/>
            <a:chExt cx="5389921" cy="1305943"/>
          </a:xfrm>
        </p:grpSpPr>
        <p:sp>
          <p:nvSpPr>
            <p:cNvPr id="31" name="Rectangle 30"/>
            <p:cNvSpPr/>
            <p:nvPr/>
          </p:nvSpPr>
          <p:spPr bwMode="auto">
            <a:xfrm>
              <a:off x="2227301" y="5312645"/>
              <a:ext cx="3681733" cy="1305943"/>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MAPI/CDO access</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Server-side code, .</a:t>
              </a:r>
              <a:r>
                <a:rPr lang="en-US" sz="1400" dirty="0" err="1">
                  <a:gradFill>
                    <a:gsLst>
                      <a:gs pos="0">
                        <a:schemeClr val="tx1"/>
                      </a:gs>
                      <a:gs pos="86000">
                        <a:schemeClr val="tx1"/>
                      </a:gs>
                    </a:gsLst>
                    <a:lin ang="5400000" scaled="0"/>
                  </a:gradFill>
                </a:rPr>
                <a:t>dlls</a:t>
              </a:r>
              <a:r>
                <a:rPr lang="en-US" sz="1400" dirty="0">
                  <a:gradFill>
                    <a:gsLst>
                      <a:gs pos="0">
                        <a:schemeClr val="tx1"/>
                      </a:gs>
                      <a:gs pos="86000">
                        <a:schemeClr val="tx1"/>
                      </a:gs>
                    </a:gsLst>
                    <a:lin ang="5400000" scaled="0"/>
                  </a:gradFill>
                </a:rPr>
                <a:t>, transport agents</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Custom OWA themes, logos, add-ins</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Public folders</a:t>
              </a:r>
            </a:p>
          </p:txBody>
        </p:sp>
        <p:sp>
          <p:nvSpPr>
            <p:cNvPr id="26" name="Rectangle 25"/>
            <p:cNvSpPr/>
            <p:nvPr/>
          </p:nvSpPr>
          <p:spPr>
            <a:xfrm>
              <a:off x="519113" y="5312645"/>
              <a:ext cx="1721066" cy="1305943"/>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r>
                <a:rPr lang="en-US" sz="1400" dirty="0" smtClean="0">
                  <a:ln>
                    <a:solidFill>
                      <a:schemeClr val="bg1">
                        <a:alpha val="0"/>
                      </a:schemeClr>
                    </a:solidFill>
                  </a:ln>
                </a:rPr>
                <a:t>Applications</a:t>
              </a:r>
              <a:endParaRPr lang="en-US" sz="1400" dirty="0">
                <a:ln>
                  <a:solidFill>
                    <a:schemeClr val="bg1">
                      <a:alpha val="0"/>
                    </a:schemeClr>
                  </a:solidFill>
                </a:ln>
              </a:endParaRPr>
            </a:p>
          </p:txBody>
        </p:sp>
      </p:grpSp>
      <p:grpSp>
        <p:nvGrpSpPr>
          <p:cNvPr id="12" name="Group 11"/>
          <p:cNvGrpSpPr/>
          <p:nvPr/>
        </p:nvGrpSpPr>
        <p:grpSpPr>
          <a:xfrm>
            <a:off x="6095086" y="1904998"/>
            <a:ext cx="5573039" cy="1174533"/>
            <a:chOff x="6095086" y="1904998"/>
            <a:chExt cx="5573039" cy="1174533"/>
          </a:xfrm>
        </p:grpSpPr>
        <p:sp>
          <p:nvSpPr>
            <p:cNvPr id="29" name="Rectangle 28"/>
            <p:cNvSpPr/>
            <p:nvPr/>
          </p:nvSpPr>
          <p:spPr bwMode="auto">
            <a:xfrm>
              <a:off x="8091719" y="1905001"/>
              <a:ext cx="3576406" cy="1174530"/>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Automated PST import and export</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Provision users in multiple datacenters</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Multiple on-premises AD forests </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Resource forest topologies</a:t>
              </a:r>
            </a:p>
          </p:txBody>
        </p:sp>
        <p:sp>
          <p:nvSpPr>
            <p:cNvPr id="27" name="Rectangle 26"/>
            <p:cNvSpPr/>
            <p:nvPr/>
          </p:nvSpPr>
          <p:spPr>
            <a:xfrm>
              <a:off x="6095086" y="1904998"/>
              <a:ext cx="1996633" cy="1174531"/>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r>
                <a:rPr lang="en-US" sz="1400" dirty="0">
                  <a:ln>
                    <a:solidFill>
                      <a:schemeClr val="bg1">
                        <a:alpha val="0"/>
                      </a:schemeClr>
                    </a:solidFill>
                  </a:ln>
                </a:rPr>
                <a:t>Administration</a:t>
              </a:r>
            </a:p>
          </p:txBody>
        </p:sp>
      </p:grpSp>
      <p:grpSp>
        <p:nvGrpSpPr>
          <p:cNvPr id="11" name="Group 10"/>
          <p:cNvGrpSpPr/>
          <p:nvPr/>
        </p:nvGrpSpPr>
        <p:grpSpPr>
          <a:xfrm>
            <a:off x="6095086" y="3295797"/>
            <a:ext cx="5573039" cy="1270027"/>
            <a:chOff x="6095086" y="3264726"/>
            <a:chExt cx="5573039" cy="1270027"/>
          </a:xfrm>
        </p:grpSpPr>
        <p:sp>
          <p:nvSpPr>
            <p:cNvPr id="36" name="Rectangle 35"/>
            <p:cNvSpPr/>
            <p:nvPr/>
          </p:nvSpPr>
          <p:spPr bwMode="auto">
            <a:xfrm>
              <a:off x="8091719" y="3264726"/>
              <a:ext cx="3576406" cy="1270027"/>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Exchange 2007-style Managed Folders</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GUI for creating Retention Policies</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Multi-mailbox search: export to PST</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Third-party add-ins for transport rules</a:t>
              </a:r>
            </a:p>
          </p:txBody>
        </p:sp>
        <p:sp>
          <p:nvSpPr>
            <p:cNvPr id="25" name="Rectangle 24"/>
            <p:cNvSpPr/>
            <p:nvPr/>
          </p:nvSpPr>
          <p:spPr>
            <a:xfrm>
              <a:off x="6095086" y="3264726"/>
              <a:ext cx="1996633" cy="1270027"/>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r>
                <a:rPr lang="en-US" sz="1400" dirty="0">
                  <a:ln>
                    <a:solidFill>
                      <a:schemeClr val="bg1">
                        <a:alpha val="0"/>
                      </a:schemeClr>
                    </a:solidFill>
                  </a:ln>
                </a:rPr>
                <a:t>Compliance/</a:t>
              </a:r>
              <a:br>
                <a:rPr lang="en-US" sz="1400" dirty="0">
                  <a:ln>
                    <a:solidFill>
                      <a:schemeClr val="bg1">
                        <a:alpha val="0"/>
                      </a:schemeClr>
                    </a:solidFill>
                  </a:ln>
                </a:rPr>
              </a:br>
              <a:r>
                <a:rPr lang="en-US" sz="1400" dirty="0">
                  <a:ln>
                    <a:solidFill>
                      <a:schemeClr val="bg1">
                        <a:alpha val="0"/>
                      </a:schemeClr>
                    </a:solidFill>
                  </a:ln>
                </a:rPr>
                <a:t>Archiving</a:t>
              </a:r>
            </a:p>
          </p:txBody>
        </p:sp>
      </p:grpSp>
      <p:grpSp>
        <p:nvGrpSpPr>
          <p:cNvPr id="9" name="Group 8"/>
          <p:cNvGrpSpPr/>
          <p:nvPr/>
        </p:nvGrpSpPr>
        <p:grpSpPr>
          <a:xfrm>
            <a:off x="6095086" y="4782089"/>
            <a:ext cx="5573039" cy="652971"/>
            <a:chOff x="6095086" y="4782089"/>
            <a:chExt cx="5573039" cy="487311"/>
          </a:xfrm>
        </p:grpSpPr>
        <p:sp>
          <p:nvSpPr>
            <p:cNvPr id="13" name="Rectangle 12"/>
            <p:cNvSpPr/>
            <p:nvPr/>
          </p:nvSpPr>
          <p:spPr bwMode="auto">
            <a:xfrm>
              <a:off x="8091718" y="4782089"/>
              <a:ext cx="3576407" cy="487311"/>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S/MIME in OWA</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S/MIME certificate sync</a:t>
              </a:r>
            </a:p>
          </p:txBody>
        </p:sp>
        <p:sp>
          <p:nvSpPr>
            <p:cNvPr id="24" name="Rectangle 23"/>
            <p:cNvSpPr/>
            <p:nvPr/>
          </p:nvSpPr>
          <p:spPr>
            <a:xfrm>
              <a:off x="6095086" y="4782091"/>
              <a:ext cx="1996633" cy="487309"/>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r>
                <a:rPr lang="en-US" sz="1400" dirty="0">
                  <a:ln>
                    <a:solidFill>
                      <a:schemeClr val="bg1">
                        <a:alpha val="0"/>
                      </a:schemeClr>
                    </a:solidFill>
                  </a:ln>
                </a:rPr>
                <a:t>Security</a:t>
              </a:r>
            </a:p>
          </p:txBody>
        </p:sp>
      </p:grpSp>
    </p:spTree>
    <p:extLst>
      <p:ext uri="{BB962C8B-B14F-4D97-AF65-F5344CB8AC3E}">
        <p14:creationId xmlns:p14="http://schemas.microsoft.com/office/powerpoint/2010/main" val="17901405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Search</a:t>
            </a:r>
          </a:p>
        </p:txBody>
      </p:sp>
      <p:sp>
        <p:nvSpPr>
          <p:cNvPr id="2" name="Title 1"/>
          <p:cNvSpPr>
            <a:spLocks noGrp="1"/>
          </p:cNvSpPr>
          <p:nvPr>
            <p:ph type="title"/>
          </p:nvPr>
        </p:nvSpPr>
        <p:spPr/>
        <p:txBody>
          <a:bodyPr/>
          <a:lstStyle/>
          <a:p>
            <a:r>
              <a:rPr lang="en-US" dirty="0" smtClean="0"/>
              <a:t>SharePoint Online and SharePoint Server</a:t>
            </a:r>
            <a:endParaRPr lang="en-US" dirty="0"/>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Sites &amp; Communities</a:t>
            </a:r>
          </a:p>
        </p:txBody>
      </p:sp>
      <p:sp>
        <p:nvSpPr>
          <p:cNvPr id="24" name="Freeform 6"/>
          <p:cNvSpPr>
            <a:spLocks/>
          </p:cNvSpPr>
          <p:nvPr/>
        </p:nvSpPr>
        <p:spPr bwMode="auto">
          <a:xfrm>
            <a:off x="5056812" y="1442700"/>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Content Management</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Business Intelligence &amp; Composite Applications</a:t>
            </a:r>
          </a:p>
        </p:txBody>
      </p:sp>
      <p:sp>
        <p:nvSpPr>
          <p:cNvPr id="27" name="Rounded Rectangle 26"/>
          <p:cNvSpPr/>
          <p:nvPr/>
        </p:nvSpPr>
        <p:spPr bwMode="auto">
          <a:xfrm>
            <a:off x="231228" y="3618345"/>
            <a:ext cx="11436897"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231228" y="4772937"/>
            <a:ext cx="11436897"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ONLINE</a:t>
            </a:r>
            <a:endParaRPr lang="en-US" sz="2000" kern="0" cap="all" dirty="0">
              <a:ln>
                <a:solidFill>
                  <a:sysClr val="window" lastClr="FFFFFF">
                    <a:alpha val="0"/>
                  </a:sysClr>
                </a:solidFill>
              </a:ln>
              <a:solidFill>
                <a:srgbClr val="595959"/>
              </a:solidFill>
            </a:endParaRPr>
          </a:p>
        </p:txBody>
      </p:sp>
      <p:sp>
        <p:nvSpPr>
          <p:cNvPr id="36" name="TextBox 35"/>
          <p:cNvSpPr txBox="1"/>
          <p:nvPr/>
        </p:nvSpPr>
        <p:spPr>
          <a:xfrm>
            <a:off x="9433257" y="5385620"/>
            <a:ext cx="2581449"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BCS, PerformancePoint </a:t>
            </a:r>
          </a:p>
          <a:p>
            <a:pPr algn="ctr" defTabSz="914241"/>
            <a:r>
              <a:rPr lang="en-US" sz="1100" dirty="0">
                <a:ln>
                  <a:solidFill>
                    <a:prstClr val="white">
                      <a:alpha val="0"/>
                    </a:prstClr>
                  </a:solidFill>
                </a:ln>
                <a:solidFill>
                  <a:srgbClr val="7F7F7F"/>
                </a:solidFill>
              </a:rPr>
              <a:t>No full-trust code</a:t>
            </a:r>
          </a:p>
        </p:txBody>
      </p:sp>
      <p:grpSp>
        <p:nvGrpSpPr>
          <p:cNvPr id="73" name="Group 72"/>
          <p:cNvGrpSpPr/>
          <p:nvPr/>
        </p:nvGrpSpPr>
        <p:grpSpPr>
          <a:xfrm>
            <a:off x="3320623" y="1896942"/>
            <a:ext cx="1124143" cy="457262"/>
            <a:chOff x="1566149" y="1510698"/>
            <a:chExt cx="876358" cy="475172"/>
          </a:xfrm>
          <a:solidFill>
            <a:srgbClr val="17A4D9"/>
          </a:solidFill>
        </p:grpSpPr>
        <p:grpSp>
          <p:nvGrpSpPr>
            <p:cNvPr id="74" name="Group 20"/>
            <p:cNvGrpSpPr/>
            <p:nvPr/>
          </p:nvGrpSpPr>
          <p:grpSpPr>
            <a:xfrm>
              <a:off x="1566149" y="1510698"/>
              <a:ext cx="368846" cy="412928"/>
              <a:chOff x="6248400" y="58737"/>
              <a:chExt cx="1301750" cy="1457326"/>
            </a:xfrm>
            <a:grpFill/>
          </p:grpSpPr>
          <p:sp>
            <p:nvSpPr>
              <p:cNvPr id="83"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4"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5"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5" name="Group 21"/>
            <p:cNvGrpSpPr/>
            <p:nvPr/>
          </p:nvGrpSpPr>
          <p:grpSpPr>
            <a:xfrm flipH="1">
              <a:off x="1912132" y="1695026"/>
              <a:ext cx="259796" cy="290844"/>
              <a:chOff x="6248400" y="58737"/>
              <a:chExt cx="1301750" cy="1457326"/>
            </a:xfrm>
            <a:grpFill/>
          </p:grpSpPr>
          <p:sp>
            <p:nvSpPr>
              <p:cNvPr id="80"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1"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2"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6" name="Group 22"/>
            <p:cNvGrpSpPr/>
            <p:nvPr/>
          </p:nvGrpSpPr>
          <p:grpSpPr>
            <a:xfrm>
              <a:off x="2141196" y="1510698"/>
              <a:ext cx="301311" cy="337321"/>
              <a:chOff x="6248400" y="58737"/>
              <a:chExt cx="1301750" cy="1457326"/>
            </a:xfrm>
            <a:grpFill/>
          </p:grpSpPr>
          <p:sp>
            <p:nvSpPr>
              <p:cNvPr id="77"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8"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9"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sp>
        <p:nvSpPr>
          <p:cNvPr id="43" name="TextBox 42"/>
          <p:cNvSpPr txBox="1"/>
          <p:nvPr/>
        </p:nvSpPr>
        <p:spPr>
          <a:xfrm>
            <a:off x="7472532" y="5341890"/>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FAST Search or Unified Search</a:t>
            </a:r>
          </a:p>
        </p:txBody>
      </p:sp>
      <p:sp>
        <p:nvSpPr>
          <p:cNvPr id="44" name="TextBox 43"/>
          <p:cNvSpPr txBox="1"/>
          <p:nvPr/>
        </p:nvSpPr>
        <p:spPr>
          <a:xfrm>
            <a:off x="5188702" y="5339735"/>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Records Center or </a:t>
            </a:r>
            <a:r>
              <a:rPr lang="en-US" sz="1100" dirty="0" smtClean="0">
                <a:ln>
                  <a:solidFill>
                    <a:prstClr val="white">
                      <a:alpha val="0"/>
                    </a:prstClr>
                  </a:solidFill>
                </a:ln>
                <a:solidFill>
                  <a:srgbClr val="7F7F7F"/>
                </a:solidFill>
              </a:rPr>
              <a:t/>
            </a:r>
            <a:br>
              <a:rPr lang="en-US" sz="1100" dirty="0" smtClean="0">
                <a:ln>
                  <a:solidFill>
                    <a:prstClr val="white">
                      <a:alpha val="0"/>
                    </a:prstClr>
                  </a:solidFill>
                </a:ln>
                <a:solidFill>
                  <a:srgbClr val="7F7F7F"/>
                </a:solidFill>
              </a:rPr>
            </a:br>
            <a:r>
              <a:rPr lang="en-US" sz="1100" dirty="0" smtClean="0">
                <a:ln>
                  <a:solidFill>
                    <a:prstClr val="white">
                      <a:alpha val="0"/>
                    </a:prstClr>
                  </a:solidFill>
                </a:ln>
                <a:solidFill>
                  <a:srgbClr val="7F7F7F"/>
                </a:solidFill>
              </a:rPr>
              <a:t>e-discovery </a:t>
            </a:r>
            <a:endParaRPr lang="en-US" sz="1100" dirty="0">
              <a:ln>
                <a:solidFill>
                  <a:prstClr val="white">
                    <a:alpha val="0"/>
                  </a:prstClr>
                </a:solidFill>
              </a:ln>
              <a:solidFill>
                <a:srgbClr val="7F7F7F"/>
              </a:solidFill>
            </a:endParaRPr>
          </a:p>
        </p:txBody>
      </p:sp>
      <p:sp>
        <p:nvSpPr>
          <p:cNvPr id="45" name="TextBox 44"/>
          <p:cNvSpPr txBox="1"/>
          <p:nvPr/>
        </p:nvSpPr>
        <p:spPr>
          <a:xfrm>
            <a:off x="2954153" y="5339734"/>
            <a:ext cx="2069328" cy="430883"/>
          </a:xfrm>
          <a:prstGeom prst="rect">
            <a:avLst/>
          </a:prstGeom>
          <a:noFill/>
        </p:spPr>
        <p:txBody>
          <a:bodyPr wrap="square" lIns="91435" tIns="45718" rIns="91435" bIns="45718" rtlCol="0">
            <a:spAutoFit/>
          </a:bodyPr>
          <a:lstStyle/>
          <a:p>
            <a:pPr algn="ctr" defTabSz="914241"/>
            <a:r>
              <a:rPr lang="en-US" sz="1100" dirty="0" smtClean="0">
                <a:ln>
                  <a:solidFill>
                    <a:prstClr val="white">
                      <a:alpha val="0"/>
                    </a:prstClr>
                  </a:solidFill>
                </a:ln>
                <a:solidFill>
                  <a:srgbClr val="7F7F7F"/>
                </a:solidFill>
              </a:rPr>
              <a:t>No </a:t>
            </a:r>
            <a:r>
              <a:rPr lang="en-US" sz="1100" dirty="0">
                <a:ln>
                  <a:solidFill>
                    <a:prstClr val="white">
                      <a:alpha val="0"/>
                    </a:prstClr>
                  </a:solidFill>
                </a:ln>
                <a:solidFill>
                  <a:srgbClr val="7F7F7F"/>
                </a:solidFill>
              </a:rPr>
              <a:t>SharePoint for Internet Sites</a:t>
            </a:r>
          </a:p>
        </p:txBody>
      </p:sp>
      <p:sp>
        <p:nvSpPr>
          <p:cNvPr id="49" name="Rounded Rectangle 48"/>
          <p:cNvSpPr/>
          <p:nvPr/>
        </p:nvSpPr>
        <p:spPr bwMode="auto">
          <a:xfrm>
            <a:off x="3532719" y="4121265"/>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0" name="Rounded Rectangle 49"/>
          <p:cNvSpPr/>
          <p:nvPr/>
        </p:nvSpPr>
        <p:spPr bwMode="auto">
          <a:xfrm>
            <a:off x="3720534" y="4057257"/>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1" name="Rounded Rectangle 50"/>
          <p:cNvSpPr/>
          <p:nvPr/>
        </p:nvSpPr>
        <p:spPr bwMode="auto">
          <a:xfrm>
            <a:off x="3908349" y="3984105"/>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2" name="Rounded Rectangle 51"/>
          <p:cNvSpPr/>
          <p:nvPr/>
        </p:nvSpPr>
        <p:spPr bwMode="auto">
          <a:xfrm>
            <a:off x="4096165" y="3938385"/>
            <a:ext cx="126488" cy="32004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3" name="Rounded Rectangle 52"/>
          <p:cNvSpPr/>
          <p:nvPr/>
        </p:nvSpPr>
        <p:spPr bwMode="auto">
          <a:xfrm>
            <a:off x="5754641" y="4121265"/>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7" name="Rounded Rectangle 56"/>
          <p:cNvSpPr/>
          <p:nvPr/>
        </p:nvSpPr>
        <p:spPr bwMode="auto">
          <a:xfrm>
            <a:off x="8075465" y="4121265"/>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8" name="Rounded Rectangle 57"/>
          <p:cNvSpPr/>
          <p:nvPr/>
        </p:nvSpPr>
        <p:spPr bwMode="auto">
          <a:xfrm>
            <a:off x="8263280" y="4057257"/>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9" name="Rounded Rectangle 58"/>
          <p:cNvSpPr/>
          <p:nvPr/>
        </p:nvSpPr>
        <p:spPr bwMode="auto">
          <a:xfrm>
            <a:off x="8451095" y="3984105"/>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0" name="Rounded Rectangle 59"/>
          <p:cNvSpPr/>
          <p:nvPr/>
        </p:nvSpPr>
        <p:spPr bwMode="auto">
          <a:xfrm>
            <a:off x="8638911" y="3938385"/>
            <a:ext cx="126488" cy="32004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1" name="Rounded Rectangle 60"/>
          <p:cNvSpPr/>
          <p:nvPr/>
        </p:nvSpPr>
        <p:spPr bwMode="auto">
          <a:xfrm>
            <a:off x="10297387" y="4121265"/>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2" name="Rounded Rectangle 61"/>
          <p:cNvSpPr/>
          <p:nvPr/>
        </p:nvSpPr>
        <p:spPr bwMode="auto">
          <a:xfrm>
            <a:off x="10485202" y="4057257"/>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3" name="Rounded Rectangle 62"/>
          <p:cNvSpPr/>
          <p:nvPr/>
        </p:nvSpPr>
        <p:spPr bwMode="auto">
          <a:xfrm>
            <a:off x="10673017" y="3984105"/>
            <a:ext cx="126488" cy="27432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4" name="Rounded Rectangle 63"/>
          <p:cNvSpPr/>
          <p:nvPr/>
        </p:nvSpPr>
        <p:spPr bwMode="auto">
          <a:xfrm>
            <a:off x="10860832" y="3938385"/>
            <a:ext cx="126488" cy="32004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5" name="Rounded Rectangle 64"/>
          <p:cNvSpPr/>
          <p:nvPr/>
        </p:nvSpPr>
        <p:spPr bwMode="auto">
          <a:xfrm>
            <a:off x="5754639" y="5191013"/>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9" name="Rounded Rectangle 68"/>
          <p:cNvSpPr/>
          <p:nvPr/>
        </p:nvSpPr>
        <p:spPr bwMode="auto">
          <a:xfrm>
            <a:off x="8075465" y="5202573"/>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0" name="Rounded Rectangle 69"/>
          <p:cNvSpPr/>
          <p:nvPr/>
        </p:nvSpPr>
        <p:spPr bwMode="auto">
          <a:xfrm>
            <a:off x="8263280" y="5138565"/>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1" name="Rounded Rectangle 70"/>
          <p:cNvSpPr/>
          <p:nvPr/>
        </p:nvSpPr>
        <p:spPr bwMode="auto">
          <a:xfrm>
            <a:off x="8451095" y="5065413"/>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2" name="Rounded Rectangle 71"/>
          <p:cNvSpPr/>
          <p:nvPr/>
        </p:nvSpPr>
        <p:spPr bwMode="auto">
          <a:xfrm>
            <a:off x="8638911" y="501969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9" name="Rounded Rectangle 88"/>
          <p:cNvSpPr/>
          <p:nvPr/>
        </p:nvSpPr>
        <p:spPr bwMode="auto">
          <a:xfrm>
            <a:off x="3532718" y="5191013"/>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0" name="Rounded Rectangle 89"/>
          <p:cNvSpPr/>
          <p:nvPr/>
        </p:nvSpPr>
        <p:spPr bwMode="auto">
          <a:xfrm>
            <a:off x="3720533" y="5127005"/>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1" name="Rounded Rectangle 90"/>
          <p:cNvSpPr/>
          <p:nvPr/>
        </p:nvSpPr>
        <p:spPr bwMode="auto">
          <a:xfrm>
            <a:off x="3908348" y="5053853"/>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2" name="Rounded Rectangle 91"/>
          <p:cNvSpPr/>
          <p:nvPr/>
        </p:nvSpPr>
        <p:spPr bwMode="auto">
          <a:xfrm>
            <a:off x="4096163"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3" name="Rounded Rectangle 92"/>
          <p:cNvSpPr/>
          <p:nvPr/>
        </p:nvSpPr>
        <p:spPr bwMode="auto">
          <a:xfrm>
            <a:off x="10297387" y="5191013"/>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4" name="Rounded Rectangle 93"/>
          <p:cNvSpPr/>
          <p:nvPr/>
        </p:nvSpPr>
        <p:spPr bwMode="auto">
          <a:xfrm>
            <a:off x="10485202" y="5127005"/>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5" name="Rounded Rectangle 94"/>
          <p:cNvSpPr/>
          <p:nvPr/>
        </p:nvSpPr>
        <p:spPr bwMode="auto">
          <a:xfrm>
            <a:off x="10673017" y="5053853"/>
            <a:ext cx="126488" cy="27432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6" name="Rounded Rectangle 95"/>
          <p:cNvSpPr/>
          <p:nvPr/>
        </p:nvSpPr>
        <p:spPr bwMode="auto">
          <a:xfrm>
            <a:off x="10860832"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97" name="Picture 3" descr="\\SFP\Work\White_Whale\3-22036_Kuleen_Bharadwaj\PPT\4_SQL Server Renewal\SFP_Art\Icons\Chris Icons\report on browser.png"/>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bwMode="auto">
          <a:xfrm>
            <a:off x="10185048" y="1907605"/>
            <a:ext cx="810200" cy="457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7" name="Freeform 53"/>
          <p:cNvSpPr>
            <a:spLocks noEditPoints="1"/>
          </p:cNvSpPr>
          <p:nvPr/>
        </p:nvSpPr>
        <p:spPr bwMode="auto">
          <a:xfrm>
            <a:off x="8058620" y="1884750"/>
            <a:ext cx="597068" cy="600745"/>
          </a:xfrm>
          <a:custGeom>
            <a:avLst/>
            <a:gdLst/>
            <a:ahLst/>
            <a:cxnLst>
              <a:cxn ang="0">
                <a:pos x="283" y="239"/>
              </a:cxn>
              <a:cxn ang="0">
                <a:pos x="188" y="148"/>
              </a:cxn>
              <a:cxn ang="0">
                <a:pos x="200" y="100"/>
              </a:cxn>
              <a:cxn ang="0">
                <a:pos x="100" y="0"/>
              </a:cxn>
              <a:cxn ang="0">
                <a:pos x="0" y="100"/>
              </a:cxn>
              <a:cxn ang="0">
                <a:pos x="100" y="200"/>
              </a:cxn>
              <a:cxn ang="0">
                <a:pos x="147" y="189"/>
              </a:cxn>
              <a:cxn ang="0">
                <a:pos x="244" y="281"/>
              </a:cxn>
              <a:cxn ang="0">
                <a:pos x="272" y="274"/>
              </a:cxn>
              <a:cxn ang="0">
                <a:pos x="278" y="267"/>
              </a:cxn>
              <a:cxn ang="0">
                <a:pos x="283" y="239"/>
              </a:cxn>
              <a:cxn ang="0">
                <a:pos x="100" y="179"/>
              </a:cxn>
              <a:cxn ang="0">
                <a:pos x="21" y="100"/>
              </a:cxn>
              <a:cxn ang="0">
                <a:pos x="100" y="21"/>
              </a:cxn>
              <a:cxn ang="0">
                <a:pos x="178" y="100"/>
              </a:cxn>
              <a:cxn ang="0">
                <a:pos x="100" y="179"/>
              </a:cxn>
            </a:cxnLst>
            <a:rect l="0" t="0" r="r" b="b"/>
            <a:pathLst>
              <a:path w="289" h="287">
                <a:moveTo>
                  <a:pt x="283" y="239"/>
                </a:moveTo>
                <a:cubicBezTo>
                  <a:pt x="188" y="148"/>
                  <a:pt x="188" y="148"/>
                  <a:pt x="188" y="148"/>
                </a:cubicBezTo>
                <a:cubicBezTo>
                  <a:pt x="196" y="134"/>
                  <a:pt x="200" y="118"/>
                  <a:pt x="200" y="100"/>
                </a:cubicBezTo>
                <a:cubicBezTo>
                  <a:pt x="200" y="45"/>
                  <a:pt x="156" y="0"/>
                  <a:pt x="100" y="0"/>
                </a:cubicBezTo>
                <a:cubicBezTo>
                  <a:pt x="45" y="0"/>
                  <a:pt x="0" y="45"/>
                  <a:pt x="0" y="100"/>
                </a:cubicBezTo>
                <a:cubicBezTo>
                  <a:pt x="0" y="155"/>
                  <a:pt x="45" y="200"/>
                  <a:pt x="100" y="200"/>
                </a:cubicBezTo>
                <a:cubicBezTo>
                  <a:pt x="117" y="200"/>
                  <a:pt x="133" y="196"/>
                  <a:pt x="147" y="189"/>
                </a:cubicBezTo>
                <a:cubicBezTo>
                  <a:pt x="244" y="281"/>
                  <a:pt x="244" y="281"/>
                  <a:pt x="244" y="281"/>
                </a:cubicBezTo>
                <a:cubicBezTo>
                  <a:pt x="250" y="287"/>
                  <a:pt x="263" y="284"/>
                  <a:pt x="272" y="274"/>
                </a:cubicBezTo>
                <a:cubicBezTo>
                  <a:pt x="278" y="267"/>
                  <a:pt x="278" y="267"/>
                  <a:pt x="278" y="267"/>
                </a:cubicBezTo>
                <a:cubicBezTo>
                  <a:pt x="287" y="258"/>
                  <a:pt x="289" y="245"/>
                  <a:pt x="283" y="239"/>
                </a:cubicBezTo>
                <a:close/>
                <a:moveTo>
                  <a:pt x="100" y="179"/>
                </a:moveTo>
                <a:cubicBezTo>
                  <a:pt x="56" y="179"/>
                  <a:pt x="21" y="143"/>
                  <a:pt x="21" y="100"/>
                </a:cubicBezTo>
                <a:cubicBezTo>
                  <a:pt x="21" y="57"/>
                  <a:pt x="56" y="21"/>
                  <a:pt x="100" y="21"/>
                </a:cubicBezTo>
                <a:cubicBezTo>
                  <a:pt x="143" y="21"/>
                  <a:pt x="178" y="57"/>
                  <a:pt x="178" y="100"/>
                </a:cubicBezTo>
                <a:cubicBezTo>
                  <a:pt x="178" y="143"/>
                  <a:pt x="143" y="179"/>
                  <a:pt x="100" y="179"/>
                </a:cubicBezTo>
                <a:close/>
              </a:path>
            </a:pathLst>
          </a:custGeom>
          <a:solidFill>
            <a:srgbClr val="6BBD46"/>
          </a:solidFill>
          <a:ln w="9525">
            <a:noFill/>
            <a:round/>
            <a:headEnd/>
            <a:tailEnd/>
          </a:ln>
        </p:spPr>
        <p:txBody>
          <a:bodyPr vert="horz" wrap="square" lIns="91435" tIns="45718" rIns="91435" bIns="45718" numCol="1" anchor="t" anchorCtr="0" compatLnSpc="1">
            <a:prstTxWarp prst="textNoShape">
              <a:avLst/>
            </a:prstTxWarp>
          </a:bodyPr>
          <a:lstStyle/>
          <a:p>
            <a:pPr>
              <a:defRPr/>
            </a:pPr>
            <a:endParaRPr lang="en-US" kern="0">
              <a:solidFill>
                <a:sysClr val="windowText" lastClr="000000"/>
              </a:solidFill>
            </a:endParaRPr>
          </a:p>
        </p:txBody>
      </p:sp>
      <p:sp>
        <p:nvSpPr>
          <p:cNvPr id="66" name="Rounded Rectangle 65"/>
          <p:cNvSpPr/>
          <p:nvPr/>
        </p:nvSpPr>
        <p:spPr bwMode="auto">
          <a:xfrm>
            <a:off x="5942456" y="4057257"/>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7" name="Rounded Rectangle 66"/>
          <p:cNvSpPr/>
          <p:nvPr/>
        </p:nvSpPr>
        <p:spPr bwMode="auto">
          <a:xfrm>
            <a:off x="6130271" y="3984105"/>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8" name="Rounded Rectangle 67"/>
          <p:cNvSpPr/>
          <p:nvPr/>
        </p:nvSpPr>
        <p:spPr bwMode="auto">
          <a:xfrm>
            <a:off x="6318086" y="3938385"/>
            <a:ext cx="126488" cy="32004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6" name="Rounded Rectangle 85"/>
          <p:cNvSpPr/>
          <p:nvPr/>
        </p:nvSpPr>
        <p:spPr bwMode="auto">
          <a:xfrm>
            <a:off x="5942454" y="5127005"/>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8" name="Rounded Rectangle 87"/>
          <p:cNvSpPr/>
          <p:nvPr/>
        </p:nvSpPr>
        <p:spPr bwMode="auto">
          <a:xfrm>
            <a:off x="6130269" y="5053853"/>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9" name="Rounded Rectangle 98"/>
          <p:cNvSpPr/>
          <p:nvPr/>
        </p:nvSpPr>
        <p:spPr bwMode="auto">
          <a:xfrm>
            <a:off x="6318084"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107" name="Picture 7"/>
          <p:cNvPicPr>
            <a:picLocks noChangeAspect="1" noChangeArrowheads="1"/>
          </p:cNvPicPr>
          <p:nvPr/>
        </p:nvPicPr>
        <p:blipFill>
          <a:blip r:embed="rId4" cstate="print">
            <a:duotone>
              <a:prstClr val="black"/>
              <a:srgbClr val="FEA500">
                <a:tint val="45000"/>
                <a:satMod val="400000"/>
              </a:srgbClr>
            </a:duotone>
            <a:extLst>
              <a:ext uri="{28A0092B-C50C-407E-A947-70E740481C1C}">
                <a14:useLocalDpi xmlns:a14="http://schemas.microsoft.com/office/drawing/2010/main" val="0"/>
              </a:ext>
            </a:extLst>
          </a:blip>
          <a:stretch>
            <a:fillRect/>
          </a:stretch>
        </p:blipFill>
        <p:spPr bwMode="auto">
          <a:xfrm>
            <a:off x="5817482" y="1882330"/>
            <a:ext cx="599517" cy="47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0884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Search</a:t>
            </a:r>
          </a:p>
        </p:txBody>
      </p:sp>
      <p:sp>
        <p:nvSpPr>
          <p:cNvPr id="2" name="Title 1"/>
          <p:cNvSpPr>
            <a:spLocks noGrp="1"/>
          </p:cNvSpPr>
          <p:nvPr>
            <p:ph type="title"/>
          </p:nvPr>
        </p:nvSpPr>
        <p:spPr/>
        <p:txBody>
          <a:bodyPr/>
          <a:lstStyle/>
          <a:p>
            <a:r>
              <a:rPr lang="en-US" dirty="0" smtClean="0"/>
              <a:t>SharePoint Online and SharePoint Server</a:t>
            </a:r>
            <a:endParaRPr lang="en-US" dirty="0"/>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Sites &amp; Communities</a:t>
            </a:r>
          </a:p>
        </p:txBody>
      </p:sp>
      <p:sp>
        <p:nvSpPr>
          <p:cNvPr id="24" name="Freeform 6"/>
          <p:cNvSpPr>
            <a:spLocks/>
          </p:cNvSpPr>
          <p:nvPr/>
        </p:nvSpPr>
        <p:spPr bwMode="auto">
          <a:xfrm>
            <a:off x="5056812" y="1442700"/>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Content Management</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Business Intelligence &amp; Composite Applications</a:t>
            </a:r>
          </a:p>
        </p:txBody>
      </p:sp>
      <p:sp>
        <p:nvSpPr>
          <p:cNvPr id="27" name="Rounded Rectangle 26"/>
          <p:cNvSpPr/>
          <p:nvPr/>
        </p:nvSpPr>
        <p:spPr bwMode="auto">
          <a:xfrm>
            <a:off x="231228" y="3618345"/>
            <a:ext cx="11436897"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231228" y="4772937"/>
            <a:ext cx="11436897"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ONLINE</a:t>
            </a:r>
            <a:endParaRPr lang="en-US" sz="2000" kern="0" cap="all" dirty="0">
              <a:ln>
                <a:solidFill>
                  <a:sysClr val="window" lastClr="FFFFFF">
                    <a:alpha val="0"/>
                  </a:sysClr>
                </a:solidFill>
              </a:ln>
              <a:solidFill>
                <a:srgbClr val="595959"/>
              </a:solidFill>
            </a:endParaRPr>
          </a:p>
        </p:txBody>
      </p:sp>
      <p:sp>
        <p:nvSpPr>
          <p:cNvPr id="36" name="TextBox 35"/>
          <p:cNvSpPr txBox="1"/>
          <p:nvPr/>
        </p:nvSpPr>
        <p:spPr>
          <a:xfrm>
            <a:off x="9433257" y="5385620"/>
            <a:ext cx="2581449"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BCS, PerformancePoint </a:t>
            </a:r>
          </a:p>
          <a:p>
            <a:pPr algn="ctr" defTabSz="914241"/>
            <a:r>
              <a:rPr lang="en-US" sz="1100" dirty="0">
                <a:ln>
                  <a:solidFill>
                    <a:prstClr val="white">
                      <a:alpha val="0"/>
                    </a:prstClr>
                  </a:solidFill>
                </a:ln>
                <a:solidFill>
                  <a:srgbClr val="7F7F7F"/>
                </a:solidFill>
              </a:rPr>
              <a:t>No full-trust code</a:t>
            </a:r>
          </a:p>
        </p:txBody>
      </p:sp>
      <p:grpSp>
        <p:nvGrpSpPr>
          <p:cNvPr id="73" name="Group 72"/>
          <p:cNvGrpSpPr/>
          <p:nvPr/>
        </p:nvGrpSpPr>
        <p:grpSpPr>
          <a:xfrm>
            <a:off x="3320623" y="1896942"/>
            <a:ext cx="1124143" cy="457262"/>
            <a:chOff x="1566149" y="1510698"/>
            <a:chExt cx="876358" cy="475172"/>
          </a:xfrm>
          <a:solidFill>
            <a:srgbClr val="17A4D9"/>
          </a:solidFill>
        </p:grpSpPr>
        <p:grpSp>
          <p:nvGrpSpPr>
            <p:cNvPr id="74" name="Group 20"/>
            <p:cNvGrpSpPr/>
            <p:nvPr/>
          </p:nvGrpSpPr>
          <p:grpSpPr>
            <a:xfrm>
              <a:off x="1566149" y="1510698"/>
              <a:ext cx="368846" cy="412928"/>
              <a:chOff x="6248400" y="58737"/>
              <a:chExt cx="1301750" cy="1457326"/>
            </a:xfrm>
            <a:grpFill/>
          </p:grpSpPr>
          <p:sp>
            <p:nvSpPr>
              <p:cNvPr id="83"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4"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5"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5" name="Group 21"/>
            <p:cNvGrpSpPr/>
            <p:nvPr/>
          </p:nvGrpSpPr>
          <p:grpSpPr>
            <a:xfrm flipH="1">
              <a:off x="1912132" y="1695026"/>
              <a:ext cx="259796" cy="290844"/>
              <a:chOff x="6248400" y="58737"/>
              <a:chExt cx="1301750" cy="1457326"/>
            </a:xfrm>
            <a:grpFill/>
          </p:grpSpPr>
          <p:sp>
            <p:nvSpPr>
              <p:cNvPr id="80"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1"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2"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6" name="Group 22"/>
            <p:cNvGrpSpPr/>
            <p:nvPr/>
          </p:nvGrpSpPr>
          <p:grpSpPr>
            <a:xfrm>
              <a:off x="2141196" y="1510698"/>
              <a:ext cx="301311" cy="337321"/>
              <a:chOff x="6248400" y="58737"/>
              <a:chExt cx="1301750" cy="1457326"/>
            </a:xfrm>
            <a:grpFill/>
          </p:grpSpPr>
          <p:sp>
            <p:nvSpPr>
              <p:cNvPr id="77"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8"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9"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sp>
        <p:nvSpPr>
          <p:cNvPr id="43" name="TextBox 42"/>
          <p:cNvSpPr txBox="1"/>
          <p:nvPr/>
        </p:nvSpPr>
        <p:spPr>
          <a:xfrm>
            <a:off x="7472532" y="5341890"/>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FAST Search or Unified Search</a:t>
            </a:r>
          </a:p>
        </p:txBody>
      </p:sp>
      <p:sp>
        <p:nvSpPr>
          <p:cNvPr id="44" name="TextBox 43"/>
          <p:cNvSpPr txBox="1"/>
          <p:nvPr/>
        </p:nvSpPr>
        <p:spPr>
          <a:xfrm>
            <a:off x="5188702" y="5339735"/>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Records Center or </a:t>
            </a:r>
            <a:r>
              <a:rPr lang="en-US" sz="1100" dirty="0" smtClean="0">
                <a:ln>
                  <a:solidFill>
                    <a:prstClr val="white">
                      <a:alpha val="0"/>
                    </a:prstClr>
                  </a:solidFill>
                </a:ln>
                <a:solidFill>
                  <a:srgbClr val="7F7F7F"/>
                </a:solidFill>
              </a:rPr>
              <a:t/>
            </a:r>
            <a:br>
              <a:rPr lang="en-US" sz="1100" dirty="0" smtClean="0">
                <a:ln>
                  <a:solidFill>
                    <a:prstClr val="white">
                      <a:alpha val="0"/>
                    </a:prstClr>
                  </a:solidFill>
                </a:ln>
                <a:solidFill>
                  <a:srgbClr val="7F7F7F"/>
                </a:solidFill>
              </a:rPr>
            </a:br>
            <a:r>
              <a:rPr lang="en-US" sz="1100" dirty="0" smtClean="0">
                <a:ln>
                  <a:solidFill>
                    <a:prstClr val="white">
                      <a:alpha val="0"/>
                    </a:prstClr>
                  </a:solidFill>
                </a:ln>
                <a:solidFill>
                  <a:srgbClr val="7F7F7F"/>
                </a:solidFill>
              </a:rPr>
              <a:t>e-discovery </a:t>
            </a:r>
            <a:endParaRPr lang="en-US" sz="1100" dirty="0">
              <a:ln>
                <a:solidFill>
                  <a:prstClr val="white">
                    <a:alpha val="0"/>
                  </a:prstClr>
                </a:solidFill>
              </a:ln>
              <a:solidFill>
                <a:srgbClr val="7F7F7F"/>
              </a:solidFill>
            </a:endParaRPr>
          </a:p>
        </p:txBody>
      </p:sp>
      <p:sp>
        <p:nvSpPr>
          <p:cNvPr id="45" name="TextBox 44"/>
          <p:cNvSpPr txBox="1"/>
          <p:nvPr/>
        </p:nvSpPr>
        <p:spPr>
          <a:xfrm>
            <a:off x="2954153" y="5339734"/>
            <a:ext cx="2069328" cy="430883"/>
          </a:xfrm>
          <a:prstGeom prst="rect">
            <a:avLst/>
          </a:prstGeom>
          <a:noFill/>
        </p:spPr>
        <p:txBody>
          <a:bodyPr wrap="square" lIns="91435" tIns="45718" rIns="91435" bIns="45718" rtlCol="0">
            <a:spAutoFit/>
          </a:bodyPr>
          <a:lstStyle/>
          <a:p>
            <a:pPr algn="ctr" defTabSz="914241"/>
            <a:r>
              <a:rPr lang="en-US" sz="1100" dirty="0" smtClean="0">
                <a:ln>
                  <a:solidFill>
                    <a:prstClr val="white">
                      <a:alpha val="0"/>
                    </a:prstClr>
                  </a:solidFill>
                </a:ln>
                <a:solidFill>
                  <a:srgbClr val="7F7F7F"/>
                </a:solidFill>
              </a:rPr>
              <a:t>No </a:t>
            </a:r>
            <a:r>
              <a:rPr lang="en-US" sz="1100" dirty="0">
                <a:ln>
                  <a:solidFill>
                    <a:prstClr val="white">
                      <a:alpha val="0"/>
                    </a:prstClr>
                  </a:solidFill>
                </a:ln>
                <a:solidFill>
                  <a:srgbClr val="7F7F7F"/>
                </a:solidFill>
              </a:rPr>
              <a:t>SharePoint for Internet Sites</a:t>
            </a:r>
          </a:p>
        </p:txBody>
      </p:sp>
      <p:sp>
        <p:nvSpPr>
          <p:cNvPr id="49" name="Rounded Rectangle 48"/>
          <p:cNvSpPr/>
          <p:nvPr/>
        </p:nvSpPr>
        <p:spPr bwMode="auto">
          <a:xfrm>
            <a:off x="3532719" y="4121265"/>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0" name="Rounded Rectangle 49"/>
          <p:cNvSpPr/>
          <p:nvPr/>
        </p:nvSpPr>
        <p:spPr bwMode="auto">
          <a:xfrm>
            <a:off x="3720534" y="4057257"/>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1" name="Rounded Rectangle 50"/>
          <p:cNvSpPr/>
          <p:nvPr/>
        </p:nvSpPr>
        <p:spPr bwMode="auto">
          <a:xfrm>
            <a:off x="3908349" y="3984105"/>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2" name="Rounded Rectangle 51"/>
          <p:cNvSpPr/>
          <p:nvPr/>
        </p:nvSpPr>
        <p:spPr bwMode="auto">
          <a:xfrm>
            <a:off x="4096165" y="3938385"/>
            <a:ext cx="126488" cy="32004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3" name="Rounded Rectangle 52"/>
          <p:cNvSpPr/>
          <p:nvPr/>
        </p:nvSpPr>
        <p:spPr bwMode="auto">
          <a:xfrm>
            <a:off x="5754641" y="4121265"/>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7" name="Rounded Rectangle 56"/>
          <p:cNvSpPr/>
          <p:nvPr/>
        </p:nvSpPr>
        <p:spPr bwMode="auto">
          <a:xfrm>
            <a:off x="8075465" y="4121265"/>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8" name="Rounded Rectangle 57"/>
          <p:cNvSpPr/>
          <p:nvPr/>
        </p:nvSpPr>
        <p:spPr bwMode="auto">
          <a:xfrm>
            <a:off x="8263280" y="4057257"/>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9" name="Rounded Rectangle 58"/>
          <p:cNvSpPr/>
          <p:nvPr/>
        </p:nvSpPr>
        <p:spPr bwMode="auto">
          <a:xfrm>
            <a:off x="8451095" y="3984105"/>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0" name="Rounded Rectangle 59"/>
          <p:cNvSpPr/>
          <p:nvPr/>
        </p:nvSpPr>
        <p:spPr bwMode="auto">
          <a:xfrm>
            <a:off x="8638911" y="3938385"/>
            <a:ext cx="126488" cy="32004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1" name="Rounded Rectangle 60"/>
          <p:cNvSpPr/>
          <p:nvPr/>
        </p:nvSpPr>
        <p:spPr bwMode="auto">
          <a:xfrm>
            <a:off x="10297387" y="4121265"/>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2" name="Rounded Rectangle 61"/>
          <p:cNvSpPr/>
          <p:nvPr/>
        </p:nvSpPr>
        <p:spPr bwMode="auto">
          <a:xfrm>
            <a:off x="10485202" y="4057257"/>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3" name="Rounded Rectangle 62"/>
          <p:cNvSpPr/>
          <p:nvPr/>
        </p:nvSpPr>
        <p:spPr bwMode="auto">
          <a:xfrm>
            <a:off x="10673017" y="3984105"/>
            <a:ext cx="126488" cy="27432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4" name="Rounded Rectangle 63"/>
          <p:cNvSpPr/>
          <p:nvPr/>
        </p:nvSpPr>
        <p:spPr bwMode="auto">
          <a:xfrm>
            <a:off x="10860832" y="3938385"/>
            <a:ext cx="126488" cy="32004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5" name="Rounded Rectangle 64"/>
          <p:cNvSpPr/>
          <p:nvPr/>
        </p:nvSpPr>
        <p:spPr bwMode="auto">
          <a:xfrm>
            <a:off x="5754639" y="5191013"/>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9" name="Rounded Rectangle 68"/>
          <p:cNvSpPr/>
          <p:nvPr/>
        </p:nvSpPr>
        <p:spPr bwMode="auto">
          <a:xfrm>
            <a:off x="8075465" y="5202573"/>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0" name="Rounded Rectangle 69"/>
          <p:cNvSpPr/>
          <p:nvPr/>
        </p:nvSpPr>
        <p:spPr bwMode="auto">
          <a:xfrm>
            <a:off x="8263280" y="5138565"/>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1" name="Rounded Rectangle 70"/>
          <p:cNvSpPr/>
          <p:nvPr/>
        </p:nvSpPr>
        <p:spPr bwMode="auto">
          <a:xfrm>
            <a:off x="8451095" y="5065413"/>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2" name="Rounded Rectangle 71"/>
          <p:cNvSpPr/>
          <p:nvPr/>
        </p:nvSpPr>
        <p:spPr bwMode="auto">
          <a:xfrm>
            <a:off x="8638911" y="501969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9" name="Rounded Rectangle 88"/>
          <p:cNvSpPr/>
          <p:nvPr/>
        </p:nvSpPr>
        <p:spPr bwMode="auto">
          <a:xfrm>
            <a:off x="3532718" y="5191013"/>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0" name="Rounded Rectangle 89"/>
          <p:cNvSpPr/>
          <p:nvPr/>
        </p:nvSpPr>
        <p:spPr bwMode="auto">
          <a:xfrm>
            <a:off x="3720533" y="5127005"/>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1" name="Rounded Rectangle 90"/>
          <p:cNvSpPr/>
          <p:nvPr/>
        </p:nvSpPr>
        <p:spPr bwMode="auto">
          <a:xfrm>
            <a:off x="3908348" y="5053853"/>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2" name="Rounded Rectangle 91"/>
          <p:cNvSpPr/>
          <p:nvPr/>
        </p:nvSpPr>
        <p:spPr bwMode="auto">
          <a:xfrm>
            <a:off x="4096163"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3" name="Rounded Rectangle 92"/>
          <p:cNvSpPr/>
          <p:nvPr/>
        </p:nvSpPr>
        <p:spPr bwMode="auto">
          <a:xfrm>
            <a:off x="10297387" y="5191013"/>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4" name="Rounded Rectangle 93"/>
          <p:cNvSpPr/>
          <p:nvPr/>
        </p:nvSpPr>
        <p:spPr bwMode="auto">
          <a:xfrm>
            <a:off x="10485202" y="5127005"/>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5" name="Rounded Rectangle 94"/>
          <p:cNvSpPr/>
          <p:nvPr/>
        </p:nvSpPr>
        <p:spPr bwMode="auto">
          <a:xfrm>
            <a:off x="10673017" y="5053853"/>
            <a:ext cx="126488" cy="27432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6" name="Rounded Rectangle 95"/>
          <p:cNvSpPr/>
          <p:nvPr/>
        </p:nvSpPr>
        <p:spPr bwMode="auto">
          <a:xfrm>
            <a:off x="10860832"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97" name="Picture 3" descr="\\SFP\Work\White_Whale\3-22036_Kuleen_Bharadwaj\PPT\4_SQL Server Renewal\SFP_Art\Icons\Chris Icons\report on browser.png"/>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bwMode="auto">
          <a:xfrm>
            <a:off x="10185048" y="1907605"/>
            <a:ext cx="810200" cy="457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7" name="Freeform 53"/>
          <p:cNvSpPr>
            <a:spLocks noEditPoints="1"/>
          </p:cNvSpPr>
          <p:nvPr/>
        </p:nvSpPr>
        <p:spPr bwMode="auto">
          <a:xfrm>
            <a:off x="8058620" y="1884750"/>
            <a:ext cx="597068" cy="600745"/>
          </a:xfrm>
          <a:custGeom>
            <a:avLst/>
            <a:gdLst/>
            <a:ahLst/>
            <a:cxnLst>
              <a:cxn ang="0">
                <a:pos x="283" y="239"/>
              </a:cxn>
              <a:cxn ang="0">
                <a:pos x="188" y="148"/>
              </a:cxn>
              <a:cxn ang="0">
                <a:pos x="200" y="100"/>
              </a:cxn>
              <a:cxn ang="0">
                <a:pos x="100" y="0"/>
              </a:cxn>
              <a:cxn ang="0">
                <a:pos x="0" y="100"/>
              </a:cxn>
              <a:cxn ang="0">
                <a:pos x="100" y="200"/>
              </a:cxn>
              <a:cxn ang="0">
                <a:pos x="147" y="189"/>
              </a:cxn>
              <a:cxn ang="0">
                <a:pos x="244" y="281"/>
              </a:cxn>
              <a:cxn ang="0">
                <a:pos x="272" y="274"/>
              </a:cxn>
              <a:cxn ang="0">
                <a:pos x="278" y="267"/>
              </a:cxn>
              <a:cxn ang="0">
                <a:pos x="283" y="239"/>
              </a:cxn>
              <a:cxn ang="0">
                <a:pos x="100" y="179"/>
              </a:cxn>
              <a:cxn ang="0">
                <a:pos x="21" y="100"/>
              </a:cxn>
              <a:cxn ang="0">
                <a:pos x="100" y="21"/>
              </a:cxn>
              <a:cxn ang="0">
                <a:pos x="178" y="100"/>
              </a:cxn>
              <a:cxn ang="0">
                <a:pos x="100" y="179"/>
              </a:cxn>
            </a:cxnLst>
            <a:rect l="0" t="0" r="r" b="b"/>
            <a:pathLst>
              <a:path w="289" h="287">
                <a:moveTo>
                  <a:pt x="283" y="239"/>
                </a:moveTo>
                <a:cubicBezTo>
                  <a:pt x="188" y="148"/>
                  <a:pt x="188" y="148"/>
                  <a:pt x="188" y="148"/>
                </a:cubicBezTo>
                <a:cubicBezTo>
                  <a:pt x="196" y="134"/>
                  <a:pt x="200" y="118"/>
                  <a:pt x="200" y="100"/>
                </a:cubicBezTo>
                <a:cubicBezTo>
                  <a:pt x="200" y="45"/>
                  <a:pt x="156" y="0"/>
                  <a:pt x="100" y="0"/>
                </a:cubicBezTo>
                <a:cubicBezTo>
                  <a:pt x="45" y="0"/>
                  <a:pt x="0" y="45"/>
                  <a:pt x="0" y="100"/>
                </a:cubicBezTo>
                <a:cubicBezTo>
                  <a:pt x="0" y="155"/>
                  <a:pt x="45" y="200"/>
                  <a:pt x="100" y="200"/>
                </a:cubicBezTo>
                <a:cubicBezTo>
                  <a:pt x="117" y="200"/>
                  <a:pt x="133" y="196"/>
                  <a:pt x="147" y="189"/>
                </a:cubicBezTo>
                <a:cubicBezTo>
                  <a:pt x="244" y="281"/>
                  <a:pt x="244" y="281"/>
                  <a:pt x="244" y="281"/>
                </a:cubicBezTo>
                <a:cubicBezTo>
                  <a:pt x="250" y="287"/>
                  <a:pt x="263" y="284"/>
                  <a:pt x="272" y="274"/>
                </a:cubicBezTo>
                <a:cubicBezTo>
                  <a:pt x="278" y="267"/>
                  <a:pt x="278" y="267"/>
                  <a:pt x="278" y="267"/>
                </a:cubicBezTo>
                <a:cubicBezTo>
                  <a:pt x="287" y="258"/>
                  <a:pt x="289" y="245"/>
                  <a:pt x="283" y="239"/>
                </a:cubicBezTo>
                <a:close/>
                <a:moveTo>
                  <a:pt x="100" y="179"/>
                </a:moveTo>
                <a:cubicBezTo>
                  <a:pt x="56" y="179"/>
                  <a:pt x="21" y="143"/>
                  <a:pt x="21" y="100"/>
                </a:cubicBezTo>
                <a:cubicBezTo>
                  <a:pt x="21" y="57"/>
                  <a:pt x="56" y="21"/>
                  <a:pt x="100" y="21"/>
                </a:cubicBezTo>
                <a:cubicBezTo>
                  <a:pt x="143" y="21"/>
                  <a:pt x="178" y="57"/>
                  <a:pt x="178" y="100"/>
                </a:cubicBezTo>
                <a:cubicBezTo>
                  <a:pt x="178" y="143"/>
                  <a:pt x="143" y="179"/>
                  <a:pt x="100" y="179"/>
                </a:cubicBezTo>
                <a:close/>
              </a:path>
            </a:pathLst>
          </a:custGeom>
          <a:solidFill>
            <a:srgbClr val="6BBD46"/>
          </a:solidFill>
          <a:ln w="9525">
            <a:noFill/>
            <a:round/>
            <a:headEnd/>
            <a:tailEnd/>
          </a:ln>
        </p:spPr>
        <p:txBody>
          <a:bodyPr vert="horz" wrap="square" lIns="91435" tIns="45718" rIns="91435" bIns="45718" numCol="1" anchor="t" anchorCtr="0" compatLnSpc="1">
            <a:prstTxWarp prst="textNoShape">
              <a:avLst/>
            </a:prstTxWarp>
          </a:bodyPr>
          <a:lstStyle/>
          <a:p>
            <a:pPr>
              <a:defRPr/>
            </a:pPr>
            <a:endParaRPr lang="en-US" kern="0">
              <a:solidFill>
                <a:sysClr val="windowText" lastClr="000000"/>
              </a:solidFill>
            </a:endParaRPr>
          </a:p>
        </p:txBody>
      </p:sp>
      <p:sp>
        <p:nvSpPr>
          <p:cNvPr id="66" name="Rounded Rectangle 65"/>
          <p:cNvSpPr/>
          <p:nvPr/>
        </p:nvSpPr>
        <p:spPr bwMode="auto">
          <a:xfrm>
            <a:off x="5942456" y="4057257"/>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7" name="Rounded Rectangle 66"/>
          <p:cNvSpPr/>
          <p:nvPr/>
        </p:nvSpPr>
        <p:spPr bwMode="auto">
          <a:xfrm>
            <a:off x="6130271" y="3984105"/>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8" name="Rounded Rectangle 67"/>
          <p:cNvSpPr/>
          <p:nvPr/>
        </p:nvSpPr>
        <p:spPr bwMode="auto">
          <a:xfrm>
            <a:off x="6318086" y="3938385"/>
            <a:ext cx="126488" cy="32004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6" name="Rounded Rectangle 85"/>
          <p:cNvSpPr/>
          <p:nvPr/>
        </p:nvSpPr>
        <p:spPr bwMode="auto">
          <a:xfrm>
            <a:off x="5942454" y="5127005"/>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8" name="Rounded Rectangle 87"/>
          <p:cNvSpPr/>
          <p:nvPr/>
        </p:nvSpPr>
        <p:spPr bwMode="auto">
          <a:xfrm>
            <a:off x="6130269" y="5053853"/>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9" name="Rounded Rectangle 98"/>
          <p:cNvSpPr/>
          <p:nvPr/>
        </p:nvSpPr>
        <p:spPr bwMode="auto">
          <a:xfrm>
            <a:off x="6318084"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107" name="Picture 7"/>
          <p:cNvPicPr>
            <a:picLocks noChangeAspect="1" noChangeArrowheads="1"/>
          </p:cNvPicPr>
          <p:nvPr/>
        </p:nvPicPr>
        <p:blipFill>
          <a:blip r:embed="rId4" cstate="print">
            <a:duotone>
              <a:prstClr val="black"/>
              <a:srgbClr val="FEA500">
                <a:tint val="45000"/>
                <a:satMod val="400000"/>
              </a:srgbClr>
            </a:duotone>
            <a:extLst>
              <a:ext uri="{28A0092B-C50C-407E-A947-70E740481C1C}">
                <a14:useLocalDpi xmlns:a14="http://schemas.microsoft.com/office/drawing/2010/main" val="0"/>
              </a:ext>
            </a:extLst>
          </a:blip>
          <a:stretch>
            <a:fillRect/>
          </a:stretch>
        </p:blipFill>
        <p:spPr bwMode="auto">
          <a:xfrm>
            <a:off x="5817482" y="1882330"/>
            <a:ext cx="599517" cy="47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5043577" y="1339735"/>
            <a:ext cx="6593764" cy="4638835"/>
            <a:chOff x="5043577" y="1339735"/>
            <a:chExt cx="6593764" cy="4638835"/>
          </a:xfrm>
        </p:grpSpPr>
        <p:grpSp>
          <p:nvGrpSpPr>
            <p:cNvPr id="98" name="Group 97"/>
            <p:cNvGrpSpPr/>
            <p:nvPr/>
          </p:nvGrpSpPr>
          <p:grpSpPr>
            <a:xfrm>
              <a:off x="5043577" y="1421795"/>
              <a:ext cx="6593764" cy="4550830"/>
              <a:chOff x="-4805138" y="4698491"/>
              <a:chExt cx="4992232" cy="3133930"/>
            </a:xfrm>
          </p:grpSpPr>
          <p:sp>
            <p:nvSpPr>
              <p:cNvPr id="108" name="Freeform 169"/>
              <p:cNvSpPr>
                <a:spLocks/>
              </p:cNvSpPr>
              <p:nvPr/>
            </p:nvSpPr>
            <p:spPr bwMode="auto">
              <a:xfrm>
                <a:off x="-4805138" y="4698491"/>
                <a:ext cx="4992232" cy="3133930"/>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109" name="Rectangle 108"/>
              <p:cNvSpPr/>
              <p:nvPr/>
            </p:nvSpPr>
            <p:spPr bwMode="auto">
              <a:xfrm>
                <a:off x="-4671068" y="4709843"/>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My Sites</a:t>
                </a:r>
              </a:p>
            </p:txBody>
          </p:sp>
          <p:sp>
            <p:nvSpPr>
              <p:cNvPr id="110" name="Rectangle 109"/>
              <p:cNvSpPr/>
              <p:nvPr/>
            </p:nvSpPr>
            <p:spPr bwMode="auto">
              <a:xfrm>
                <a:off x="-4671068" y="5161924"/>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Team </a:t>
                </a:r>
                <a:r>
                  <a:rPr lang="en-US" dirty="0" smtClean="0">
                    <a:solidFill>
                      <a:srgbClr val="595959">
                        <a:alpha val="99000"/>
                      </a:srgbClr>
                    </a:solidFill>
                  </a:rPr>
                  <a:t>Sites</a:t>
                </a:r>
                <a:endParaRPr lang="en-US" dirty="0">
                  <a:solidFill>
                    <a:srgbClr val="595959">
                      <a:alpha val="99000"/>
                    </a:srgbClr>
                  </a:solidFill>
                </a:endParaRPr>
              </a:p>
            </p:txBody>
          </p:sp>
          <p:sp>
            <p:nvSpPr>
              <p:cNvPr id="111" name="Rectangle 110"/>
              <p:cNvSpPr/>
              <p:nvPr/>
            </p:nvSpPr>
            <p:spPr bwMode="auto">
              <a:xfrm>
                <a:off x="-4671068" y="561400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smtClean="0">
                    <a:solidFill>
                      <a:srgbClr val="595959">
                        <a:alpha val="99000"/>
                      </a:srgbClr>
                    </a:solidFill>
                  </a:rPr>
                  <a:t>Intranet Sites</a:t>
                </a:r>
                <a:endParaRPr lang="en-US" dirty="0">
                  <a:solidFill>
                    <a:srgbClr val="595959">
                      <a:alpha val="99000"/>
                    </a:srgbClr>
                  </a:solidFill>
                </a:endParaRPr>
              </a:p>
            </p:txBody>
          </p:sp>
          <p:sp>
            <p:nvSpPr>
              <p:cNvPr id="112" name="Rectangle 111"/>
              <p:cNvSpPr/>
              <p:nvPr/>
            </p:nvSpPr>
            <p:spPr bwMode="auto">
              <a:xfrm>
                <a:off x="-4671068" y="6066086"/>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Office Integration (2007/2010)</a:t>
                </a:r>
              </a:p>
            </p:txBody>
          </p:sp>
          <p:sp>
            <p:nvSpPr>
              <p:cNvPr id="113" name="Rectangle 112"/>
              <p:cNvSpPr/>
              <p:nvPr/>
            </p:nvSpPr>
            <p:spPr bwMode="auto">
              <a:xfrm>
                <a:off x="-4671068" y="6518167"/>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SharePoint Workspace 2010 </a:t>
                </a:r>
                <a:br>
                  <a:rPr lang="en-US" dirty="0">
                    <a:solidFill>
                      <a:srgbClr val="595959">
                        <a:alpha val="99000"/>
                      </a:srgbClr>
                    </a:solidFill>
                  </a:rPr>
                </a:br>
                <a:r>
                  <a:rPr lang="en-US" dirty="0">
                    <a:solidFill>
                      <a:srgbClr val="595959">
                        <a:alpha val="99000"/>
                      </a:srgbClr>
                    </a:solidFill>
                  </a:rPr>
                  <a:t>for Offline Working</a:t>
                </a:r>
              </a:p>
            </p:txBody>
          </p:sp>
          <p:sp>
            <p:nvSpPr>
              <p:cNvPr id="114" name="Rectangle 113"/>
              <p:cNvSpPr/>
              <p:nvPr/>
            </p:nvSpPr>
            <p:spPr bwMode="auto">
              <a:xfrm>
                <a:off x="-4671068" y="6970247"/>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External Sharing</a:t>
                </a:r>
              </a:p>
            </p:txBody>
          </p:sp>
          <p:sp>
            <p:nvSpPr>
              <p:cNvPr id="100" name="Rectangle 99"/>
              <p:cNvSpPr/>
              <p:nvPr/>
            </p:nvSpPr>
            <p:spPr bwMode="auto">
              <a:xfrm>
                <a:off x="-4671068" y="7422329"/>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Simple Public-Facing Website designed for </a:t>
                </a:r>
                <a:r>
                  <a:rPr lang="en-US" dirty="0" smtClean="0">
                    <a:solidFill>
                      <a:srgbClr val="595959">
                        <a:alpha val="99000"/>
                      </a:srgbClr>
                    </a:solidFill>
                  </a:rPr>
                  <a:t/>
                </a:r>
                <a:br>
                  <a:rPr lang="en-US" dirty="0" smtClean="0">
                    <a:solidFill>
                      <a:srgbClr val="595959">
                        <a:alpha val="99000"/>
                      </a:srgbClr>
                    </a:solidFill>
                  </a:rPr>
                </a:br>
                <a:r>
                  <a:rPr lang="en-US" dirty="0" smtClean="0">
                    <a:solidFill>
                      <a:srgbClr val="595959">
                        <a:alpha val="99000"/>
                      </a:srgbClr>
                    </a:solidFill>
                  </a:rPr>
                  <a:t>small </a:t>
                </a:r>
                <a:r>
                  <a:rPr lang="en-US" dirty="0">
                    <a:solidFill>
                      <a:srgbClr val="595959">
                        <a:alpha val="99000"/>
                      </a:srgbClr>
                    </a:solidFill>
                  </a:rPr>
                  <a:t>businesses and professionals</a:t>
                </a:r>
              </a:p>
            </p:txBody>
          </p:sp>
        </p:grpSp>
        <p:sp>
          <p:nvSpPr>
            <p:cNvPr id="101" name="10-Point Star 100"/>
            <p:cNvSpPr/>
            <p:nvPr/>
          </p:nvSpPr>
          <p:spPr bwMode="auto">
            <a:xfrm>
              <a:off x="6657499" y="1339735"/>
              <a:ext cx="826751"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102" name="TextBox 101"/>
            <p:cNvSpPr txBox="1"/>
            <p:nvPr/>
          </p:nvSpPr>
          <p:spPr>
            <a:xfrm>
              <a:off x="6709159" y="1578744"/>
              <a:ext cx="670906"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sp>
          <p:nvSpPr>
            <p:cNvPr id="103" name="10-Point Star 102"/>
            <p:cNvSpPr/>
            <p:nvPr/>
          </p:nvSpPr>
          <p:spPr bwMode="auto">
            <a:xfrm>
              <a:off x="6411960" y="4610276"/>
              <a:ext cx="826750"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104" name="TextBox 103"/>
            <p:cNvSpPr txBox="1"/>
            <p:nvPr/>
          </p:nvSpPr>
          <p:spPr>
            <a:xfrm>
              <a:off x="6463621" y="4849285"/>
              <a:ext cx="670908"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sp>
          <p:nvSpPr>
            <p:cNvPr id="105" name="10-Point Star 104"/>
            <p:cNvSpPr/>
            <p:nvPr/>
          </p:nvSpPr>
          <p:spPr bwMode="auto">
            <a:xfrm>
              <a:off x="5290110" y="5223552"/>
              <a:ext cx="826750"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106" name="TextBox 105"/>
            <p:cNvSpPr txBox="1"/>
            <p:nvPr/>
          </p:nvSpPr>
          <p:spPr>
            <a:xfrm>
              <a:off x="5341771" y="5462561"/>
              <a:ext cx="670908"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spTree>
    <p:extLst>
      <p:ext uri="{BB962C8B-B14F-4D97-AF65-F5344CB8AC3E}">
        <p14:creationId xmlns:p14="http://schemas.microsoft.com/office/powerpoint/2010/main" val="286190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Search</a:t>
            </a:r>
          </a:p>
        </p:txBody>
      </p:sp>
      <p:sp>
        <p:nvSpPr>
          <p:cNvPr id="2" name="Title 1"/>
          <p:cNvSpPr>
            <a:spLocks noGrp="1"/>
          </p:cNvSpPr>
          <p:nvPr>
            <p:ph type="title"/>
          </p:nvPr>
        </p:nvSpPr>
        <p:spPr/>
        <p:txBody>
          <a:bodyPr/>
          <a:lstStyle/>
          <a:p>
            <a:r>
              <a:rPr lang="en-US" dirty="0" smtClean="0"/>
              <a:t>SharePoint Online and SharePoint Server</a:t>
            </a:r>
            <a:endParaRPr lang="en-US" dirty="0"/>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Sites &amp; Communities</a:t>
            </a:r>
          </a:p>
        </p:txBody>
      </p:sp>
      <p:sp>
        <p:nvSpPr>
          <p:cNvPr id="24" name="Freeform 6"/>
          <p:cNvSpPr>
            <a:spLocks/>
          </p:cNvSpPr>
          <p:nvPr/>
        </p:nvSpPr>
        <p:spPr bwMode="auto">
          <a:xfrm>
            <a:off x="5056812" y="1442700"/>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Content Management</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Business Intelligence &amp; Composite Applications</a:t>
            </a:r>
          </a:p>
        </p:txBody>
      </p:sp>
      <p:sp>
        <p:nvSpPr>
          <p:cNvPr id="27" name="Rounded Rectangle 26"/>
          <p:cNvSpPr/>
          <p:nvPr/>
        </p:nvSpPr>
        <p:spPr bwMode="auto">
          <a:xfrm>
            <a:off x="231228" y="3618345"/>
            <a:ext cx="11436897"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231228" y="4772937"/>
            <a:ext cx="11436897"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ONLINE</a:t>
            </a:r>
            <a:endParaRPr lang="en-US" sz="2000" kern="0" cap="all" dirty="0">
              <a:ln>
                <a:solidFill>
                  <a:sysClr val="window" lastClr="FFFFFF">
                    <a:alpha val="0"/>
                  </a:sysClr>
                </a:solidFill>
              </a:ln>
              <a:solidFill>
                <a:srgbClr val="595959"/>
              </a:solidFill>
            </a:endParaRPr>
          </a:p>
        </p:txBody>
      </p:sp>
      <p:sp>
        <p:nvSpPr>
          <p:cNvPr id="36" name="TextBox 35"/>
          <p:cNvSpPr txBox="1"/>
          <p:nvPr/>
        </p:nvSpPr>
        <p:spPr>
          <a:xfrm>
            <a:off x="9433257" y="5385620"/>
            <a:ext cx="2581449"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BCS, PerformancePoint </a:t>
            </a:r>
          </a:p>
          <a:p>
            <a:pPr algn="ctr" defTabSz="914241"/>
            <a:r>
              <a:rPr lang="en-US" sz="1100" dirty="0">
                <a:ln>
                  <a:solidFill>
                    <a:prstClr val="white">
                      <a:alpha val="0"/>
                    </a:prstClr>
                  </a:solidFill>
                </a:ln>
                <a:solidFill>
                  <a:srgbClr val="7F7F7F"/>
                </a:solidFill>
              </a:rPr>
              <a:t>No full-trust code</a:t>
            </a:r>
          </a:p>
        </p:txBody>
      </p:sp>
      <p:grpSp>
        <p:nvGrpSpPr>
          <p:cNvPr id="73" name="Group 72"/>
          <p:cNvGrpSpPr/>
          <p:nvPr/>
        </p:nvGrpSpPr>
        <p:grpSpPr>
          <a:xfrm>
            <a:off x="3320623" y="1896942"/>
            <a:ext cx="1124143" cy="457262"/>
            <a:chOff x="1566149" y="1510698"/>
            <a:chExt cx="876358" cy="475172"/>
          </a:xfrm>
          <a:solidFill>
            <a:srgbClr val="17A4D9"/>
          </a:solidFill>
        </p:grpSpPr>
        <p:grpSp>
          <p:nvGrpSpPr>
            <p:cNvPr id="74" name="Group 20"/>
            <p:cNvGrpSpPr/>
            <p:nvPr/>
          </p:nvGrpSpPr>
          <p:grpSpPr>
            <a:xfrm>
              <a:off x="1566149" y="1510698"/>
              <a:ext cx="368846" cy="412928"/>
              <a:chOff x="6248400" y="58737"/>
              <a:chExt cx="1301750" cy="1457326"/>
            </a:xfrm>
            <a:grpFill/>
          </p:grpSpPr>
          <p:sp>
            <p:nvSpPr>
              <p:cNvPr id="83"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4"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5"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5" name="Group 21"/>
            <p:cNvGrpSpPr/>
            <p:nvPr/>
          </p:nvGrpSpPr>
          <p:grpSpPr>
            <a:xfrm flipH="1">
              <a:off x="1912132" y="1695026"/>
              <a:ext cx="259796" cy="290844"/>
              <a:chOff x="6248400" y="58737"/>
              <a:chExt cx="1301750" cy="1457326"/>
            </a:xfrm>
            <a:grpFill/>
          </p:grpSpPr>
          <p:sp>
            <p:nvSpPr>
              <p:cNvPr id="80"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1"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2"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6" name="Group 22"/>
            <p:cNvGrpSpPr/>
            <p:nvPr/>
          </p:nvGrpSpPr>
          <p:grpSpPr>
            <a:xfrm>
              <a:off x="2141196" y="1510698"/>
              <a:ext cx="301311" cy="337321"/>
              <a:chOff x="6248400" y="58737"/>
              <a:chExt cx="1301750" cy="1457326"/>
            </a:xfrm>
            <a:grpFill/>
          </p:grpSpPr>
          <p:sp>
            <p:nvSpPr>
              <p:cNvPr id="77"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8"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9"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sp>
        <p:nvSpPr>
          <p:cNvPr id="43" name="TextBox 42"/>
          <p:cNvSpPr txBox="1"/>
          <p:nvPr/>
        </p:nvSpPr>
        <p:spPr>
          <a:xfrm>
            <a:off x="7472532" y="5341890"/>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FAST Search or Unified Search</a:t>
            </a:r>
          </a:p>
        </p:txBody>
      </p:sp>
      <p:sp>
        <p:nvSpPr>
          <p:cNvPr id="44" name="TextBox 43"/>
          <p:cNvSpPr txBox="1"/>
          <p:nvPr/>
        </p:nvSpPr>
        <p:spPr>
          <a:xfrm>
            <a:off x="5188702" y="5339735"/>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Records Center or </a:t>
            </a:r>
            <a:r>
              <a:rPr lang="en-US" sz="1100" dirty="0" smtClean="0">
                <a:ln>
                  <a:solidFill>
                    <a:prstClr val="white">
                      <a:alpha val="0"/>
                    </a:prstClr>
                  </a:solidFill>
                </a:ln>
                <a:solidFill>
                  <a:srgbClr val="7F7F7F"/>
                </a:solidFill>
              </a:rPr>
              <a:t/>
            </a:r>
            <a:br>
              <a:rPr lang="en-US" sz="1100" dirty="0" smtClean="0">
                <a:ln>
                  <a:solidFill>
                    <a:prstClr val="white">
                      <a:alpha val="0"/>
                    </a:prstClr>
                  </a:solidFill>
                </a:ln>
                <a:solidFill>
                  <a:srgbClr val="7F7F7F"/>
                </a:solidFill>
              </a:rPr>
            </a:br>
            <a:r>
              <a:rPr lang="en-US" sz="1100" dirty="0" smtClean="0">
                <a:ln>
                  <a:solidFill>
                    <a:prstClr val="white">
                      <a:alpha val="0"/>
                    </a:prstClr>
                  </a:solidFill>
                </a:ln>
                <a:solidFill>
                  <a:srgbClr val="7F7F7F"/>
                </a:solidFill>
              </a:rPr>
              <a:t>e-discovery </a:t>
            </a:r>
            <a:endParaRPr lang="en-US" sz="1100" dirty="0">
              <a:ln>
                <a:solidFill>
                  <a:prstClr val="white">
                    <a:alpha val="0"/>
                  </a:prstClr>
                </a:solidFill>
              </a:ln>
              <a:solidFill>
                <a:srgbClr val="7F7F7F"/>
              </a:solidFill>
            </a:endParaRPr>
          </a:p>
        </p:txBody>
      </p:sp>
      <p:sp>
        <p:nvSpPr>
          <p:cNvPr id="45" name="TextBox 44"/>
          <p:cNvSpPr txBox="1"/>
          <p:nvPr/>
        </p:nvSpPr>
        <p:spPr>
          <a:xfrm>
            <a:off x="2954153" y="5339734"/>
            <a:ext cx="2069328" cy="430883"/>
          </a:xfrm>
          <a:prstGeom prst="rect">
            <a:avLst/>
          </a:prstGeom>
          <a:noFill/>
        </p:spPr>
        <p:txBody>
          <a:bodyPr wrap="square" lIns="91435" tIns="45718" rIns="91435" bIns="45718" rtlCol="0">
            <a:spAutoFit/>
          </a:bodyPr>
          <a:lstStyle/>
          <a:p>
            <a:pPr algn="ctr" defTabSz="914241"/>
            <a:r>
              <a:rPr lang="en-US" sz="1100" dirty="0" smtClean="0">
                <a:ln>
                  <a:solidFill>
                    <a:prstClr val="white">
                      <a:alpha val="0"/>
                    </a:prstClr>
                  </a:solidFill>
                </a:ln>
                <a:solidFill>
                  <a:srgbClr val="7F7F7F"/>
                </a:solidFill>
              </a:rPr>
              <a:t>No </a:t>
            </a:r>
            <a:r>
              <a:rPr lang="en-US" sz="1100" dirty="0">
                <a:ln>
                  <a:solidFill>
                    <a:prstClr val="white">
                      <a:alpha val="0"/>
                    </a:prstClr>
                  </a:solidFill>
                </a:ln>
                <a:solidFill>
                  <a:srgbClr val="7F7F7F"/>
                </a:solidFill>
              </a:rPr>
              <a:t>SharePoint for Internet Sites</a:t>
            </a:r>
          </a:p>
        </p:txBody>
      </p:sp>
      <p:sp>
        <p:nvSpPr>
          <p:cNvPr id="49" name="Rounded Rectangle 48"/>
          <p:cNvSpPr/>
          <p:nvPr/>
        </p:nvSpPr>
        <p:spPr bwMode="auto">
          <a:xfrm>
            <a:off x="3532719" y="4121265"/>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0" name="Rounded Rectangle 49"/>
          <p:cNvSpPr/>
          <p:nvPr/>
        </p:nvSpPr>
        <p:spPr bwMode="auto">
          <a:xfrm>
            <a:off x="3720534" y="4057257"/>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1" name="Rounded Rectangle 50"/>
          <p:cNvSpPr/>
          <p:nvPr/>
        </p:nvSpPr>
        <p:spPr bwMode="auto">
          <a:xfrm>
            <a:off x="3908349" y="3984105"/>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2" name="Rounded Rectangle 51"/>
          <p:cNvSpPr/>
          <p:nvPr/>
        </p:nvSpPr>
        <p:spPr bwMode="auto">
          <a:xfrm>
            <a:off x="4096165" y="3938385"/>
            <a:ext cx="126488" cy="32004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3" name="Rounded Rectangle 52"/>
          <p:cNvSpPr/>
          <p:nvPr/>
        </p:nvSpPr>
        <p:spPr bwMode="auto">
          <a:xfrm>
            <a:off x="5754641" y="4121265"/>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7" name="Rounded Rectangle 56"/>
          <p:cNvSpPr/>
          <p:nvPr/>
        </p:nvSpPr>
        <p:spPr bwMode="auto">
          <a:xfrm>
            <a:off x="8075465" y="4121265"/>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8" name="Rounded Rectangle 57"/>
          <p:cNvSpPr/>
          <p:nvPr/>
        </p:nvSpPr>
        <p:spPr bwMode="auto">
          <a:xfrm>
            <a:off x="8263280" y="4057257"/>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9" name="Rounded Rectangle 58"/>
          <p:cNvSpPr/>
          <p:nvPr/>
        </p:nvSpPr>
        <p:spPr bwMode="auto">
          <a:xfrm>
            <a:off x="8451095" y="3984105"/>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0" name="Rounded Rectangle 59"/>
          <p:cNvSpPr/>
          <p:nvPr/>
        </p:nvSpPr>
        <p:spPr bwMode="auto">
          <a:xfrm>
            <a:off x="8638911" y="3938385"/>
            <a:ext cx="126488" cy="32004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1" name="Rounded Rectangle 60"/>
          <p:cNvSpPr/>
          <p:nvPr/>
        </p:nvSpPr>
        <p:spPr bwMode="auto">
          <a:xfrm>
            <a:off x="10297387" y="4121265"/>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2" name="Rounded Rectangle 61"/>
          <p:cNvSpPr/>
          <p:nvPr/>
        </p:nvSpPr>
        <p:spPr bwMode="auto">
          <a:xfrm>
            <a:off x="10485202" y="4057257"/>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3" name="Rounded Rectangle 62"/>
          <p:cNvSpPr/>
          <p:nvPr/>
        </p:nvSpPr>
        <p:spPr bwMode="auto">
          <a:xfrm>
            <a:off x="10673017" y="3984105"/>
            <a:ext cx="126488" cy="27432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4" name="Rounded Rectangle 63"/>
          <p:cNvSpPr/>
          <p:nvPr/>
        </p:nvSpPr>
        <p:spPr bwMode="auto">
          <a:xfrm>
            <a:off x="10860832" y="3938385"/>
            <a:ext cx="126488" cy="32004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5" name="Rounded Rectangle 64"/>
          <p:cNvSpPr/>
          <p:nvPr/>
        </p:nvSpPr>
        <p:spPr bwMode="auto">
          <a:xfrm>
            <a:off x="5754639" y="5191013"/>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9" name="Rounded Rectangle 68"/>
          <p:cNvSpPr/>
          <p:nvPr/>
        </p:nvSpPr>
        <p:spPr bwMode="auto">
          <a:xfrm>
            <a:off x="8075465" y="5202573"/>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0" name="Rounded Rectangle 69"/>
          <p:cNvSpPr/>
          <p:nvPr/>
        </p:nvSpPr>
        <p:spPr bwMode="auto">
          <a:xfrm>
            <a:off x="8263280" y="5138565"/>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1" name="Rounded Rectangle 70"/>
          <p:cNvSpPr/>
          <p:nvPr/>
        </p:nvSpPr>
        <p:spPr bwMode="auto">
          <a:xfrm>
            <a:off x="8451095" y="5065413"/>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2" name="Rounded Rectangle 71"/>
          <p:cNvSpPr/>
          <p:nvPr/>
        </p:nvSpPr>
        <p:spPr bwMode="auto">
          <a:xfrm>
            <a:off x="8638911" y="501969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9" name="Rounded Rectangle 88"/>
          <p:cNvSpPr/>
          <p:nvPr/>
        </p:nvSpPr>
        <p:spPr bwMode="auto">
          <a:xfrm>
            <a:off x="3532718" y="5191013"/>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0" name="Rounded Rectangle 89"/>
          <p:cNvSpPr/>
          <p:nvPr/>
        </p:nvSpPr>
        <p:spPr bwMode="auto">
          <a:xfrm>
            <a:off x="3720533" y="5127005"/>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1" name="Rounded Rectangle 90"/>
          <p:cNvSpPr/>
          <p:nvPr/>
        </p:nvSpPr>
        <p:spPr bwMode="auto">
          <a:xfrm>
            <a:off x="3908348" y="5053853"/>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2" name="Rounded Rectangle 91"/>
          <p:cNvSpPr/>
          <p:nvPr/>
        </p:nvSpPr>
        <p:spPr bwMode="auto">
          <a:xfrm>
            <a:off x="4096163"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3" name="Rounded Rectangle 92"/>
          <p:cNvSpPr/>
          <p:nvPr/>
        </p:nvSpPr>
        <p:spPr bwMode="auto">
          <a:xfrm>
            <a:off x="10297387" y="5191013"/>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4" name="Rounded Rectangle 93"/>
          <p:cNvSpPr/>
          <p:nvPr/>
        </p:nvSpPr>
        <p:spPr bwMode="auto">
          <a:xfrm>
            <a:off x="10485202" y="5127005"/>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5" name="Rounded Rectangle 94"/>
          <p:cNvSpPr/>
          <p:nvPr/>
        </p:nvSpPr>
        <p:spPr bwMode="auto">
          <a:xfrm>
            <a:off x="10673017" y="5053853"/>
            <a:ext cx="126488" cy="27432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6" name="Rounded Rectangle 95"/>
          <p:cNvSpPr/>
          <p:nvPr/>
        </p:nvSpPr>
        <p:spPr bwMode="auto">
          <a:xfrm>
            <a:off x="10860832"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97" name="Picture 3" descr="\\SFP\Work\White_Whale\3-22036_Kuleen_Bharadwaj\PPT\4_SQL Server Renewal\SFP_Art\Icons\Chris Icons\report on browser.png"/>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bwMode="auto">
          <a:xfrm>
            <a:off x="10185048" y="1907605"/>
            <a:ext cx="810200" cy="457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7" name="Freeform 53"/>
          <p:cNvSpPr>
            <a:spLocks noEditPoints="1"/>
          </p:cNvSpPr>
          <p:nvPr/>
        </p:nvSpPr>
        <p:spPr bwMode="auto">
          <a:xfrm>
            <a:off x="8058620" y="1884750"/>
            <a:ext cx="597068" cy="600745"/>
          </a:xfrm>
          <a:custGeom>
            <a:avLst/>
            <a:gdLst/>
            <a:ahLst/>
            <a:cxnLst>
              <a:cxn ang="0">
                <a:pos x="283" y="239"/>
              </a:cxn>
              <a:cxn ang="0">
                <a:pos x="188" y="148"/>
              </a:cxn>
              <a:cxn ang="0">
                <a:pos x="200" y="100"/>
              </a:cxn>
              <a:cxn ang="0">
                <a:pos x="100" y="0"/>
              </a:cxn>
              <a:cxn ang="0">
                <a:pos x="0" y="100"/>
              </a:cxn>
              <a:cxn ang="0">
                <a:pos x="100" y="200"/>
              </a:cxn>
              <a:cxn ang="0">
                <a:pos x="147" y="189"/>
              </a:cxn>
              <a:cxn ang="0">
                <a:pos x="244" y="281"/>
              </a:cxn>
              <a:cxn ang="0">
                <a:pos x="272" y="274"/>
              </a:cxn>
              <a:cxn ang="0">
                <a:pos x="278" y="267"/>
              </a:cxn>
              <a:cxn ang="0">
                <a:pos x="283" y="239"/>
              </a:cxn>
              <a:cxn ang="0">
                <a:pos x="100" y="179"/>
              </a:cxn>
              <a:cxn ang="0">
                <a:pos x="21" y="100"/>
              </a:cxn>
              <a:cxn ang="0">
                <a:pos x="100" y="21"/>
              </a:cxn>
              <a:cxn ang="0">
                <a:pos x="178" y="100"/>
              </a:cxn>
              <a:cxn ang="0">
                <a:pos x="100" y="179"/>
              </a:cxn>
            </a:cxnLst>
            <a:rect l="0" t="0" r="r" b="b"/>
            <a:pathLst>
              <a:path w="289" h="287">
                <a:moveTo>
                  <a:pt x="283" y="239"/>
                </a:moveTo>
                <a:cubicBezTo>
                  <a:pt x="188" y="148"/>
                  <a:pt x="188" y="148"/>
                  <a:pt x="188" y="148"/>
                </a:cubicBezTo>
                <a:cubicBezTo>
                  <a:pt x="196" y="134"/>
                  <a:pt x="200" y="118"/>
                  <a:pt x="200" y="100"/>
                </a:cubicBezTo>
                <a:cubicBezTo>
                  <a:pt x="200" y="45"/>
                  <a:pt x="156" y="0"/>
                  <a:pt x="100" y="0"/>
                </a:cubicBezTo>
                <a:cubicBezTo>
                  <a:pt x="45" y="0"/>
                  <a:pt x="0" y="45"/>
                  <a:pt x="0" y="100"/>
                </a:cubicBezTo>
                <a:cubicBezTo>
                  <a:pt x="0" y="155"/>
                  <a:pt x="45" y="200"/>
                  <a:pt x="100" y="200"/>
                </a:cubicBezTo>
                <a:cubicBezTo>
                  <a:pt x="117" y="200"/>
                  <a:pt x="133" y="196"/>
                  <a:pt x="147" y="189"/>
                </a:cubicBezTo>
                <a:cubicBezTo>
                  <a:pt x="244" y="281"/>
                  <a:pt x="244" y="281"/>
                  <a:pt x="244" y="281"/>
                </a:cubicBezTo>
                <a:cubicBezTo>
                  <a:pt x="250" y="287"/>
                  <a:pt x="263" y="284"/>
                  <a:pt x="272" y="274"/>
                </a:cubicBezTo>
                <a:cubicBezTo>
                  <a:pt x="278" y="267"/>
                  <a:pt x="278" y="267"/>
                  <a:pt x="278" y="267"/>
                </a:cubicBezTo>
                <a:cubicBezTo>
                  <a:pt x="287" y="258"/>
                  <a:pt x="289" y="245"/>
                  <a:pt x="283" y="239"/>
                </a:cubicBezTo>
                <a:close/>
                <a:moveTo>
                  <a:pt x="100" y="179"/>
                </a:moveTo>
                <a:cubicBezTo>
                  <a:pt x="56" y="179"/>
                  <a:pt x="21" y="143"/>
                  <a:pt x="21" y="100"/>
                </a:cubicBezTo>
                <a:cubicBezTo>
                  <a:pt x="21" y="57"/>
                  <a:pt x="56" y="21"/>
                  <a:pt x="100" y="21"/>
                </a:cubicBezTo>
                <a:cubicBezTo>
                  <a:pt x="143" y="21"/>
                  <a:pt x="178" y="57"/>
                  <a:pt x="178" y="100"/>
                </a:cubicBezTo>
                <a:cubicBezTo>
                  <a:pt x="178" y="143"/>
                  <a:pt x="143" y="179"/>
                  <a:pt x="100" y="179"/>
                </a:cubicBezTo>
                <a:close/>
              </a:path>
            </a:pathLst>
          </a:custGeom>
          <a:solidFill>
            <a:srgbClr val="6BBD46"/>
          </a:solidFill>
          <a:ln w="9525">
            <a:noFill/>
            <a:round/>
            <a:headEnd/>
            <a:tailEnd/>
          </a:ln>
        </p:spPr>
        <p:txBody>
          <a:bodyPr vert="horz" wrap="square" lIns="91435" tIns="45718" rIns="91435" bIns="45718" numCol="1" anchor="t" anchorCtr="0" compatLnSpc="1">
            <a:prstTxWarp prst="textNoShape">
              <a:avLst/>
            </a:prstTxWarp>
          </a:bodyPr>
          <a:lstStyle/>
          <a:p>
            <a:pPr>
              <a:defRPr/>
            </a:pPr>
            <a:endParaRPr lang="en-US" kern="0">
              <a:solidFill>
                <a:sysClr val="windowText" lastClr="000000"/>
              </a:solidFill>
            </a:endParaRPr>
          </a:p>
        </p:txBody>
      </p:sp>
      <p:sp>
        <p:nvSpPr>
          <p:cNvPr id="66" name="Rounded Rectangle 65"/>
          <p:cNvSpPr/>
          <p:nvPr/>
        </p:nvSpPr>
        <p:spPr bwMode="auto">
          <a:xfrm>
            <a:off x="5942456" y="4057257"/>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7" name="Rounded Rectangle 66"/>
          <p:cNvSpPr/>
          <p:nvPr/>
        </p:nvSpPr>
        <p:spPr bwMode="auto">
          <a:xfrm>
            <a:off x="6130271" y="3984105"/>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8" name="Rounded Rectangle 67"/>
          <p:cNvSpPr/>
          <p:nvPr/>
        </p:nvSpPr>
        <p:spPr bwMode="auto">
          <a:xfrm>
            <a:off x="6318086" y="3938385"/>
            <a:ext cx="126488" cy="32004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6" name="Rounded Rectangle 85"/>
          <p:cNvSpPr/>
          <p:nvPr/>
        </p:nvSpPr>
        <p:spPr bwMode="auto">
          <a:xfrm>
            <a:off x="5942454" y="5127005"/>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8" name="Rounded Rectangle 87"/>
          <p:cNvSpPr/>
          <p:nvPr/>
        </p:nvSpPr>
        <p:spPr bwMode="auto">
          <a:xfrm>
            <a:off x="6130269" y="5053853"/>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9" name="Rounded Rectangle 98"/>
          <p:cNvSpPr/>
          <p:nvPr/>
        </p:nvSpPr>
        <p:spPr bwMode="auto">
          <a:xfrm>
            <a:off x="6318084"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100" name="Picture 7"/>
          <p:cNvPicPr>
            <a:picLocks noChangeAspect="1" noChangeArrowheads="1"/>
          </p:cNvPicPr>
          <p:nvPr/>
        </p:nvPicPr>
        <p:blipFill>
          <a:blip r:embed="rId4" cstate="print">
            <a:duotone>
              <a:prstClr val="black"/>
              <a:srgbClr val="FEA500">
                <a:tint val="45000"/>
                <a:satMod val="400000"/>
              </a:srgbClr>
            </a:duotone>
            <a:extLst>
              <a:ext uri="{28A0092B-C50C-407E-A947-70E740481C1C}">
                <a14:useLocalDpi xmlns:a14="http://schemas.microsoft.com/office/drawing/2010/main" val="0"/>
              </a:ext>
            </a:extLst>
          </a:blip>
          <a:stretch>
            <a:fillRect/>
          </a:stretch>
        </p:blipFill>
        <p:spPr bwMode="auto">
          <a:xfrm>
            <a:off x="5817482" y="1882330"/>
            <a:ext cx="599517" cy="47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297435" y="1421795"/>
            <a:ext cx="4339905" cy="4550830"/>
            <a:chOff x="7297435" y="1421795"/>
            <a:chExt cx="4339905" cy="4550830"/>
          </a:xfrm>
        </p:grpSpPr>
        <p:grpSp>
          <p:nvGrpSpPr>
            <p:cNvPr id="98" name="Group 97"/>
            <p:cNvGrpSpPr/>
            <p:nvPr/>
          </p:nvGrpSpPr>
          <p:grpSpPr>
            <a:xfrm>
              <a:off x="7297435" y="1421795"/>
              <a:ext cx="4339905" cy="4550830"/>
              <a:chOff x="-4805138" y="4698491"/>
              <a:chExt cx="4992232" cy="3133930"/>
            </a:xfrm>
          </p:grpSpPr>
          <p:sp>
            <p:nvSpPr>
              <p:cNvPr id="108" name="Freeform 169"/>
              <p:cNvSpPr>
                <a:spLocks/>
              </p:cNvSpPr>
              <p:nvPr/>
            </p:nvSpPr>
            <p:spPr bwMode="auto">
              <a:xfrm>
                <a:off x="-4805138" y="4698491"/>
                <a:ext cx="4992232" cy="3133930"/>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109" name="Rectangle 108"/>
              <p:cNvSpPr/>
              <p:nvPr/>
            </p:nvSpPr>
            <p:spPr bwMode="auto">
              <a:xfrm>
                <a:off x="-4671068" y="4952020"/>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Document Libraries</a:t>
                </a:r>
              </a:p>
            </p:txBody>
          </p:sp>
          <p:sp>
            <p:nvSpPr>
              <p:cNvPr id="110" name="Rectangle 109"/>
              <p:cNvSpPr/>
              <p:nvPr/>
            </p:nvSpPr>
            <p:spPr bwMode="auto">
              <a:xfrm>
                <a:off x="-4671068" y="5506753"/>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Slide and Media Libraries</a:t>
                </a:r>
              </a:p>
            </p:txBody>
          </p:sp>
          <p:sp>
            <p:nvSpPr>
              <p:cNvPr id="111" name="Rectangle 110"/>
              <p:cNvSpPr/>
              <p:nvPr/>
            </p:nvSpPr>
            <p:spPr bwMode="auto">
              <a:xfrm>
                <a:off x="-4671068" y="606148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Business Taxonomies and Tagging</a:t>
                </a:r>
              </a:p>
            </p:txBody>
          </p:sp>
          <p:sp>
            <p:nvSpPr>
              <p:cNvPr id="112" name="Rectangle 111"/>
              <p:cNvSpPr/>
              <p:nvPr/>
            </p:nvSpPr>
            <p:spPr bwMode="auto">
              <a:xfrm>
                <a:off x="-4671068" y="6616216"/>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Document Sets and ID’s</a:t>
                </a:r>
              </a:p>
            </p:txBody>
          </p:sp>
          <p:sp>
            <p:nvSpPr>
              <p:cNvPr id="113" name="Rectangle 112"/>
              <p:cNvSpPr/>
              <p:nvPr/>
            </p:nvSpPr>
            <p:spPr bwMode="auto">
              <a:xfrm>
                <a:off x="-4671068" y="7170948"/>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Office Web Apps</a:t>
                </a:r>
              </a:p>
            </p:txBody>
          </p:sp>
        </p:grpSp>
        <p:sp>
          <p:nvSpPr>
            <p:cNvPr id="101" name="10-Point Star 100"/>
            <p:cNvSpPr/>
            <p:nvPr/>
          </p:nvSpPr>
          <p:spPr bwMode="auto">
            <a:xfrm>
              <a:off x="7624344" y="4917211"/>
              <a:ext cx="826751"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102" name="TextBox 101"/>
            <p:cNvSpPr txBox="1"/>
            <p:nvPr/>
          </p:nvSpPr>
          <p:spPr>
            <a:xfrm>
              <a:off x="7676004" y="5156220"/>
              <a:ext cx="670906"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spTree>
    <p:extLst>
      <p:ext uri="{BB962C8B-B14F-4D97-AF65-F5344CB8AC3E}">
        <p14:creationId xmlns:p14="http://schemas.microsoft.com/office/powerpoint/2010/main" val="179320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Search</a:t>
            </a:r>
          </a:p>
        </p:txBody>
      </p:sp>
      <p:sp>
        <p:nvSpPr>
          <p:cNvPr id="2" name="Title 1"/>
          <p:cNvSpPr>
            <a:spLocks noGrp="1"/>
          </p:cNvSpPr>
          <p:nvPr>
            <p:ph type="title"/>
          </p:nvPr>
        </p:nvSpPr>
        <p:spPr/>
        <p:txBody>
          <a:bodyPr/>
          <a:lstStyle/>
          <a:p>
            <a:r>
              <a:rPr lang="en-US" dirty="0" smtClean="0"/>
              <a:t>SharePoint Online and SharePoint Server</a:t>
            </a:r>
            <a:endParaRPr lang="en-US" dirty="0"/>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Sites &amp; Communities</a:t>
            </a:r>
          </a:p>
        </p:txBody>
      </p:sp>
      <p:sp>
        <p:nvSpPr>
          <p:cNvPr id="24" name="Freeform 6"/>
          <p:cNvSpPr>
            <a:spLocks/>
          </p:cNvSpPr>
          <p:nvPr/>
        </p:nvSpPr>
        <p:spPr bwMode="auto">
          <a:xfrm>
            <a:off x="5056812" y="1442700"/>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Content Management</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Business Intelligence &amp; Composite Applications</a:t>
            </a:r>
          </a:p>
        </p:txBody>
      </p:sp>
      <p:sp>
        <p:nvSpPr>
          <p:cNvPr id="27" name="Rounded Rectangle 26"/>
          <p:cNvSpPr/>
          <p:nvPr/>
        </p:nvSpPr>
        <p:spPr bwMode="auto">
          <a:xfrm>
            <a:off x="231228" y="3618345"/>
            <a:ext cx="11436897"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231228" y="4772937"/>
            <a:ext cx="11436897"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ONLINE</a:t>
            </a:r>
            <a:endParaRPr lang="en-US" sz="2000" kern="0" cap="all" dirty="0">
              <a:ln>
                <a:solidFill>
                  <a:sysClr val="window" lastClr="FFFFFF">
                    <a:alpha val="0"/>
                  </a:sysClr>
                </a:solidFill>
              </a:ln>
              <a:solidFill>
                <a:srgbClr val="595959"/>
              </a:solidFill>
            </a:endParaRPr>
          </a:p>
        </p:txBody>
      </p:sp>
      <p:sp>
        <p:nvSpPr>
          <p:cNvPr id="36" name="TextBox 35"/>
          <p:cNvSpPr txBox="1"/>
          <p:nvPr/>
        </p:nvSpPr>
        <p:spPr>
          <a:xfrm>
            <a:off x="9433257" y="5385620"/>
            <a:ext cx="2581449"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BCS, PerformancePoint </a:t>
            </a:r>
          </a:p>
          <a:p>
            <a:pPr algn="ctr" defTabSz="914241"/>
            <a:r>
              <a:rPr lang="en-US" sz="1100" dirty="0">
                <a:ln>
                  <a:solidFill>
                    <a:prstClr val="white">
                      <a:alpha val="0"/>
                    </a:prstClr>
                  </a:solidFill>
                </a:ln>
                <a:solidFill>
                  <a:srgbClr val="7F7F7F"/>
                </a:solidFill>
              </a:rPr>
              <a:t>No full-trust code</a:t>
            </a:r>
          </a:p>
        </p:txBody>
      </p:sp>
      <p:grpSp>
        <p:nvGrpSpPr>
          <p:cNvPr id="73" name="Group 72"/>
          <p:cNvGrpSpPr/>
          <p:nvPr/>
        </p:nvGrpSpPr>
        <p:grpSpPr>
          <a:xfrm>
            <a:off x="3320623" y="1896942"/>
            <a:ext cx="1124143" cy="457262"/>
            <a:chOff x="1566149" y="1510698"/>
            <a:chExt cx="876358" cy="475172"/>
          </a:xfrm>
          <a:solidFill>
            <a:srgbClr val="17A4D9"/>
          </a:solidFill>
        </p:grpSpPr>
        <p:grpSp>
          <p:nvGrpSpPr>
            <p:cNvPr id="74" name="Group 20"/>
            <p:cNvGrpSpPr/>
            <p:nvPr/>
          </p:nvGrpSpPr>
          <p:grpSpPr>
            <a:xfrm>
              <a:off x="1566149" y="1510698"/>
              <a:ext cx="368846" cy="412928"/>
              <a:chOff x="6248400" y="58737"/>
              <a:chExt cx="1301750" cy="1457326"/>
            </a:xfrm>
            <a:grpFill/>
          </p:grpSpPr>
          <p:sp>
            <p:nvSpPr>
              <p:cNvPr id="83"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4"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5"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5" name="Group 21"/>
            <p:cNvGrpSpPr/>
            <p:nvPr/>
          </p:nvGrpSpPr>
          <p:grpSpPr>
            <a:xfrm flipH="1">
              <a:off x="1912132" y="1695026"/>
              <a:ext cx="259796" cy="290844"/>
              <a:chOff x="6248400" y="58737"/>
              <a:chExt cx="1301750" cy="1457326"/>
            </a:xfrm>
            <a:grpFill/>
          </p:grpSpPr>
          <p:sp>
            <p:nvSpPr>
              <p:cNvPr id="80"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1"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2"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6" name="Group 22"/>
            <p:cNvGrpSpPr/>
            <p:nvPr/>
          </p:nvGrpSpPr>
          <p:grpSpPr>
            <a:xfrm>
              <a:off x="2141196" y="1510698"/>
              <a:ext cx="301311" cy="337321"/>
              <a:chOff x="6248400" y="58737"/>
              <a:chExt cx="1301750" cy="1457326"/>
            </a:xfrm>
            <a:grpFill/>
          </p:grpSpPr>
          <p:sp>
            <p:nvSpPr>
              <p:cNvPr id="77"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8"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9"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sp>
        <p:nvSpPr>
          <p:cNvPr id="43" name="TextBox 42"/>
          <p:cNvSpPr txBox="1"/>
          <p:nvPr/>
        </p:nvSpPr>
        <p:spPr>
          <a:xfrm>
            <a:off x="7472532" y="5341890"/>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FAST Search or Unified Search</a:t>
            </a:r>
          </a:p>
        </p:txBody>
      </p:sp>
      <p:sp>
        <p:nvSpPr>
          <p:cNvPr id="44" name="TextBox 43"/>
          <p:cNvSpPr txBox="1"/>
          <p:nvPr/>
        </p:nvSpPr>
        <p:spPr>
          <a:xfrm>
            <a:off x="5188702" y="5339735"/>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Records Center or </a:t>
            </a:r>
            <a:r>
              <a:rPr lang="en-US" sz="1100" dirty="0" smtClean="0">
                <a:ln>
                  <a:solidFill>
                    <a:prstClr val="white">
                      <a:alpha val="0"/>
                    </a:prstClr>
                  </a:solidFill>
                </a:ln>
                <a:solidFill>
                  <a:srgbClr val="7F7F7F"/>
                </a:solidFill>
              </a:rPr>
              <a:t/>
            </a:r>
            <a:br>
              <a:rPr lang="en-US" sz="1100" dirty="0" smtClean="0">
                <a:ln>
                  <a:solidFill>
                    <a:prstClr val="white">
                      <a:alpha val="0"/>
                    </a:prstClr>
                  </a:solidFill>
                </a:ln>
                <a:solidFill>
                  <a:srgbClr val="7F7F7F"/>
                </a:solidFill>
              </a:rPr>
            </a:br>
            <a:r>
              <a:rPr lang="en-US" sz="1100" dirty="0" smtClean="0">
                <a:ln>
                  <a:solidFill>
                    <a:prstClr val="white">
                      <a:alpha val="0"/>
                    </a:prstClr>
                  </a:solidFill>
                </a:ln>
                <a:solidFill>
                  <a:srgbClr val="7F7F7F"/>
                </a:solidFill>
              </a:rPr>
              <a:t>e-discovery </a:t>
            </a:r>
            <a:endParaRPr lang="en-US" sz="1100" dirty="0">
              <a:ln>
                <a:solidFill>
                  <a:prstClr val="white">
                    <a:alpha val="0"/>
                  </a:prstClr>
                </a:solidFill>
              </a:ln>
              <a:solidFill>
                <a:srgbClr val="7F7F7F"/>
              </a:solidFill>
            </a:endParaRPr>
          </a:p>
        </p:txBody>
      </p:sp>
      <p:sp>
        <p:nvSpPr>
          <p:cNvPr id="45" name="TextBox 44"/>
          <p:cNvSpPr txBox="1"/>
          <p:nvPr/>
        </p:nvSpPr>
        <p:spPr>
          <a:xfrm>
            <a:off x="2954153" y="5339734"/>
            <a:ext cx="2069328" cy="430883"/>
          </a:xfrm>
          <a:prstGeom prst="rect">
            <a:avLst/>
          </a:prstGeom>
          <a:noFill/>
        </p:spPr>
        <p:txBody>
          <a:bodyPr wrap="square" lIns="91435" tIns="45718" rIns="91435" bIns="45718" rtlCol="0">
            <a:spAutoFit/>
          </a:bodyPr>
          <a:lstStyle/>
          <a:p>
            <a:pPr algn="ctr" defTabSz="914241"/>
            <a:r>
              <a:rPr lang="en-US" sz="1100" dirty="0" smtClean="0">
                <a:ln>
                  <a:solidFill>
                    <a:prstClr val="white">
                      <a:alpha val="0"/>
                    </a:prstClr>
                  </a:solidFill>
                </a:ln>
                <a:solidFill>
                  <a:srgbClr val="7F7F7F"/>
                </a:solidFill>
              </a:rPr>
              <a:t>No </a:t>
            </a:r>
            <a:r>
              <a:rPr lang="en-US" sz="1100" dirty="0">
                <a:ln>
                  <a:solidFill>
                    <a:prstClr val="white">
                      <a:alpha val="0"/>
                    </a:prstClr>
                  </a:solidFill>
                </a:ln>
                <a:solidFill>
                  <a:srgbClr val="7F7F7F"/>
                </a:solidFill>
              </a:rPr>
              <a:t>SharePoint for Internet Sites</a:t>
            </a:r>
          </a:p>
        </p:txBody>
      </p:sp>
      <p:sp>
        <p:nvSpPr>
          <p:cNvPr id="49" name="Rounded Rectangle 48"/>
          <p:cNvSpPr/>
          <p:nvPr/>
        </p:nvSpPr>
        <p:spPr bwMode="auto">
          <a:xfrm>
            <a:off x="3532719" y="4121265"/>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0" name="Rounded Rectangle 49"/>
          <p:cNvSpPr/>
          <p:nvPr/>
        </p:nvSpPr>
        <p:spPr bwMode="auto">
          <a:xfrm>
            <a:off x="3720534" y="4057257"/>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1" name="Rounded Rectangle 50"/>
          <p:cNvSpPr/>
          <p:nvPr/>
        </p:nvSpPr>
        <p:spPr bwMode="auto">
          <a:xfrm>
            <a:off x="3908349" y="3984105"/>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2" name="Rounded Rectangle 51"/>
          <p:cNvSpPr/>
          <p:nvPr/>
        </p:nvSpPr>
        <p:spPr bwMode="auto">
          <a:xfrm>
            <a:off x="4096165" y="3938385"/>
            <a:ext cx="126488" cy="32004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3" name="Rounded Rectangle 52"/>
          <p:cNvSpPr/>
          <p:nvPr/>
        </p:nvSpPr>
        <p:spPr bwMode="auto">
          <a:xfrm>
            <a:off x="5754641" y="4121265"/>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7" name="Rounded Rectangle 56"/>
          <p:cNvSpPr/>
          <p:nvPr/>
        </p:nvSpPr>
        <p:spPr bwMode="auto">
          <a:xfrm>
            <a:off x="8075465" y="4121265"/>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8" name="Rounded Rectangle 57"/>
          <p:cNvSpPr/>
          <p:nvPr/>
        </p:nvSpPr>
        <p:spPr bwMode="auto">
          <a:xfrm>
            <a:off x="8263280" y="4057257"/>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9" name="Rounded Rectangle 58"/>
          <p:cNvSpPr/>
          <p:nvPr/>
        </p:nvSpPr>
        <p:spPr bwMode="auto">
          <a:xfrm>
            <a:off x="8451095" y="3984105"/>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0" name="Rounded Rectangle 59"/>
          <p:cNvSpPr/>
          <p:nvPr/>
        </p:nvSpPr>
        <p:spPr bwMode="auto">
          <a:xfrm>
            <a:off x="8638911" y="3938385"/>
            <a:ext cx="126488" cy="32004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1" name="Rounded Rectangle 60"/>
          <p:cNvSpPr/>
          <p:nvPr/>
        </p:nvSpPr>
        <p:spPr bwMode="auto">
          <a:xfrm>
            <a:off x="10297387" y="4121265"/>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2" name="Rounded Rectangle 61"/>
          <p:cNvSpPr/>
          <p:nvPr/>
        </p:nvSpPr>
        <p:spPr bwMode="auto">
          <a:xfrm>
            <a:off x="10485202" y="4057257"/>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3" name="Rounded Rectangle 62"/>
          <p:cNvSpPr/>
          <p:nvPr/>
        </p:nvSpPr>
        <p:spPr bwMode="auto">
          <a:xfrm>
            <a:off x="10673017" y="3984105"/>
            <a:ext cx="126488" cy="27432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4" name="Rounded Rectangle 63"/>
          <p:cNvSpPr/>
          <p:nvPr/>
        </p:nvSpPr>
        <p:spPr bwMode="auto">
          <a:xfrm>
            <a:off x="10860832" y="3938385"/>
            <a:ext cx="126488" cy="32004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5" name="Rounded Rectangle 64"/>
          <p:cNvSpPr/>
          <p:nvPr/>
        </p:nvSpPr>
        <p:spPr bwMode="auto">
          <a:xfrm>
            <a:off x="5754639" y="5191013"/>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9" name="Rounded Rectangle 68"/>
          <p:cNvSpPr/>
          <p:nvPr/>
        </p:nvSpPr>
        <p:spPr bwMode="auto">
          <a:xfrm>
            <a:off x="8075465" y="5202573"/>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0" name="Rounded Rectangle 69"/>
          <p:cNvSpPr/>
          <p:nvPr/>
        </p:nvSpPr>
        <p:spPr bwMode="auto">
          <a:xfrm>
            <a:off x="8263280" y="5138565"/>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1" name="Rounded Rectangle 70"/>
          <p:cNvSpPr/>
          <p:nvPr/>
        </p:nvSpPr>
        <p:spPr bwMode="auto">
          <a:xfrm>
            <a:off x="8451095" y="5065413"/>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2" name="Rounded Rectangle 71"/>
          <p:cNvSpPr/>
          <p:nvPr/>
        </p:nvSpPr>
        <p:spPr bwMode="auto">
          <a:xfrm>
            <a:off x="8638911" y="501969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9" name="Rounded Rectangle 88"/>
          <p:cNvSpPr/>
          <p:nvPr/>
        </p:nvSpPr>
        <p:spPr bwMode="auto">
          <a:xfrm>
            <a:off x="3532718" y="5191013"/>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0" name="Rounded Rectangle 89"/>
          <p:cNvSpPr/>
          <p:nvPr/>
        </p:nvSpPr>
        <p:spPr bwMode="auto">
          <a:xfrm>
            <a:off x="3720533" y="5127005"/>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1" name="Rounded Rectangle 90"/>
          <p:cNvSpPr/>
          <p:nvPr/>
        </p:nvSpPr>
        <p:spPr bwMode="auto">
          <a:xfrm>
            <a:off x="3908348" y="5053853"/>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2" name="Rounded Rectangle 91"/>
          <p:cNvSpPr/>
          <p:nvPr/>
        </p:nvSpPr>
        <p:spPr bwMode="auto">
          <a:xfrm>
            <a:off x="4096163"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3" name="Rounded Rectangle 92"/>
          <p:cNvSpPr/>
          <p:nvPr/>
        </p:nvSpPr>
        <p:spPr bwMode="auto">
          <a:xfrm>
            <a:off x="10297387" y="5191013"/>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4" name="Rounded Rectangle 93"/>
          <p:cNvSpPr/>
          <p:nvPr/>
        </p:nvSpPr>
        <p:spPr bwMode="auto">
          <a:xfrm>
            <a:off x="10485202" y="5127005"/>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5" name="Rounded Rectangle 94"/>
          <p:cNvSpPr/>
          <p:nvPr/>
        </p:nvSpPr>
        <p:spPr bwMode="auto">
          <a:xfrm>
            <a:off x="10673017" y="5053853"/>
            <a:ext cx="126488" cy="27432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6" name="Rounded Rectangle 95"/>
          <p:cNvSpPr/>
          <p:nvPr/>
        </p:nvSpPr>
        <p:spPr bwMode="auto">
          <a:xfrm>
            <a:off x="10860832"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97" name="Picture 3" descr="\\SFP\Work\White_Whale\3-22036_Kuleen_Bharadwaj\PPT\4_SQL Server Renewal\SFP_Art\Icons\Chris Icons\report on browser.png"/>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bwMode="auto">
          <a:xfrm>
            <a:off x="10185048" y="1907605"/>
            <a:ext cx="810200" cy="457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7" name="Freeform 53"/>
          <p:cNvSpPr>
            <a:spLocks noEditPoints="1"/>
          </p:cNvSpPr>
          <p:nvPr/>
        </p:nvSpPr>
        <p:spPr bwMode="auto">
          <a:xfrm>
            <a:off x="8058620" y="1884750"/>
            <a:ext cx="597068" cy="600745"/>
          </a:xfrm>
          <a:custGeom>
            <a:avLst/>
            <a:gdLst/>
            <a:ahLst/>
            <a:cxnLst>
              <a:cxn ang="0">
                <a:pos x="283" y="239"/>
              </a:cxn>
              <a:cxn ang="0">
                <a:pos x="188" y="148"/>
              </a:cxn>
              <a:cxn ang="0">
                <a:pos x="200" y="100"/>
              </a:cxn>
              <a:cxn ang="0">
                <a:pos x="100" y="0"/>
              </a:cxn>
              <a:cxn ang="0">
                <a:pos x="0" y="100"/>
              </a:cxn>
              <a:cxn ang="0">
                <a:pos x="100" y="200"/>
              </a:cxn>
              <a:cxn ang="0">
                <a:pos x="147" y="189"/>
              </a:cxn>
              <a:cxn ang="0">
                <a:pos x="244" y="281"/>
              </a:cxn>
              <a:cxn ang="0">
                <a:pos x="272" y="274"/>
              </a:cxn>
              <a:cxn ang="0">
                <a:pos x="278" y="267"/>
              </a:cxn>
              <a:cxn ang="0">
                <a:pos x="283" y="239"/>
              </a:cxn>
              <a:cxn ang="0">
                <a:pos x="100" y="179"/>
              </a:cxn>
              <a:cxn ang="0">
                <a:pos x="21" y="100"/>
              </a:cxn>
              <a:cxn ang="0">
                <a:pos x="100" y="21"/>
              </a:cxn>
              <a:cxn ang="0">
                <a:pos x="178" y="100"/>
              </a:cxn>
              <a:cxn ang="0">
                <a:pos x="100" y="179"/>
              </a:cxn>
            </a:cxnLst>
            <a:rect l="0" t="0" r="r" b="b"/>
            <a:pathLst>
              <a:path w="289" h="287">
                <a:moveTo>
                  <a:pt x="283" y="239"/>
                </a:moveTo>
                <a:cubicBezTo>
                  <a:pt x="188" y="148"/>
                  <a:pt x="188" y="148"/>
                  <a:pt x="188" y="148"/>
                </a:cubicBezTo>
                <a:cubicBezTo>
                  <a:pt x="196" y="134"/>
                  <a:pt x="200" y="118"/>
                  <a:pt x="200" y="100"/>
                </a:cubicBezTo>
                <a:cubicBezTo>
                  <a:pt x="200" y="45"/>
                  <a:pt x="156" y="0"/>
                  <a:pt x="100" y="0"/>
                </a:cubicBezTo>
                <a:cubicBezTo>
                  <a:pt x="45" y="0"/>
                  <a:pt x="0" y="45"/>
                  <a:pt x="0" y="100"/>
                </a:cubicBezTo>
                <a:cubicBezTo>
                  <a:pt x="0" y="155"/>
                  <a:pt x="45" y="200"/>
                  <a:pt x="100" y="200"/>
                </a:cubicBezTo>
                <a:cubicBezTo>
                  <a:pt x="117" y="200"/>
                  <a:pt x="133" y="196"/>
                  <a:pt x="147" y="189"/>
                </a:cubicBezTo>
                <a:cubicBezTo>
                  <a:pt x="244" y="281"/>
                  <a:pt x="244" y="281"/>
                  <a:pt x="244" y="281"/>
                </a:cubicBezTo>
                <a:cubicBezTo>
                  <a:pt x="250" y="287"/>
                  <a:pt x="263" y="284"/>
                  <a:pt x="272" y="274"/>
                </a:cubicBezTo>
                <a:cubicBezTo>
                  <a:pt x="278" y="267"/>
                  <a:pt x="278" y="267"/>
                  <a:pt x="278" y="267"/>
                </a:cubicBezTo>
                <a:cubicBezTo>
                  <a:pt x="287" y="258"/>
                  <a:pt x="289" y="245"/>
                  <a:pt x="283" y="239"/>
                </a:cubicBezTo>
                <a:close/>
                <a:moveTo>
                  <a:pt x="100" y="179"/>
                </a:moveTo>
                <a:cubicBezTo>
                  <a:pt x="56" y="179"/>
                  <a:pt x="21" y="143"/>
                  <a:pt x="21" y="100"/>
                </a:cubicBezTo>
                <a:cubicBezTo>
                  <a:pt x="21" y="57"/>
                  <a:pt x="56" y="21"/>
                  <a:pt x="100" y="21"/>
                </a:cubicBezTo>
                <a:cubicBezTo>
                  <a:pt x="143" y="21"/>
                  <a:pt x="178" y="57"/>
                  <a:pt x="178" y="100"/>
                </a:cubicBezTo>
                <a:cubicBezTo>
                  <a:pt x="178" y="143"/>
                  <a:pt x="143" y="179"/>
                  <a:pt x="100" y="179"/>
                </a:cubicBezTo>
                <a:close/>
              </a:path>
            </a:pathLst>
          </a:custGeom>
          <a:solidFill>
            <a:srgbClr val="6BBD46"/>
          </a:solidFill>
          <a:ln w="9525">
            <a:noFill/>
            <a:round/>
            <a:headEnd/>
            <a:tailEnd/>
          </a:ln>
        </p:spPr>
        <p:txBody>
          <a:bodyPr vert="horz" wrap="square" lIns="91435" tIns="45718" rIns="91435" bIns="45718" numCol="1" anchor="t" anchorCtr="0" compatLnSpc="1">
            <a:prstTxWarp prst="textNoShape">
              <a:avLst/>
            </a:prstTxWarp>
          </a:bodyPr>
          <a:lstStyle/>
          <a:p>
            <a:pPr>
              <a:defRPr/>
            </a:pPr>
            <a:endParaRPr lang="en-US" kern="0">
              <a:solidFill>
                <a:sysClr val="windowText" lastClr="000000"/>
              </a:solidFill>
            </a:endParaRPr>
          </a:p>
        </p:txBody>
      </p:sp>
      <p:sp>
        <p:nvSpPr>
          <p:cNvPr id="66" name="Rounded Rectangle 65"/>
          <p:cNvSpPr/>
          <p:nvPr/>
        </p:nvSpPr>
        <p:spPr bwMode="auto">
          <a:xfrm>
            <a:off x="5942456" y="4057257"/>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7" name="Rounded Rectangle 66"/>
          <p:cNvSpPr/>
          <p:nvPr/>
        </p:nvSpPr>
        <p:spPr bwMode="auto">
          <a:xfrm>
            <a:off x="6130271" y="3984105"/>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8" name="Rounded Rectangle 67"/>
          <p:cNvSpPr/>
          <p:nvPr/>
        </p:nvSpPr>
        <p:spPr bwMode="auto">
          <a:xfrm>
            <a:off x="6318086" y="3938385"/>
            <a:ext cx="126488" cy="32004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6" name="Rounded Rectangle 85"/>
          <p:cNvSpPr/>
          <p:nvPr/>
        </p:nvSpPr>
        <p:spPr bwMode="auto">
          <a:xfrm>
            <a:off x="5942454" y="5127005"/>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8" name="Rounded Rectangle 87"/>
          <p:cNvSpPr/>
          <p:nvPr/>
        </p:nvSpPr>
        <p:spPr bwMode="auto">
          <a:xfrm>
            <a:off x="6130269" y="5053853"/>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9" name="Rounded Rectangle 98"/>
          <p:cNvSpPr/>
          <p:nvPr/>
        </p:nvSpPr>
        <p:spPr bwMode="auto">
          <a:xfrm>
            <a:off x="6318084"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100" name="Picture 7"/>
          <p:cNvPicPr>
            <a:picLocks noChangeAspect="1" noChangeArrowheads="1"/>
          </p:cNvPicPr>
          <p:nvPr/>
        </p:nvPicPr>
        <p:blipFill>
          <a:blip r:embed="rId4" cstate="print">
            <a:duotone>
              <a:prstClr val="black"/>
              <a:srgbClr val="FEA500">
                <a:tint val="45000"/>
                <a:satMod val="400000"/>
              </a:srgbClr>
            </a:duotone>
            <a:extLst>
              <a:ext uri="{28A0092B-C50C-407E-A947-70E740481C1C}">
                <a14:useLocalDpi xmlns:a14="http://schemas.microsoft.com/office/drawing/2010/main" val="0"/>
              </a:ext>
            </a:extLst>
          </a:blip>
          <a:stretch>
            <a:fillRect/>
          </a:stretch>
        </p:blipFill>
        <p:spPr bwMode="auto">
          <a:xfrm>
            <a:off x="5817482" y="1882330"/>
            <a:ext cx="599517" cy="47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406841" y="1065190"/>
            <a:ext cx="4770827" cy="4943439"/>
            <a:chOff x="2406841" y="1065190"/>
            <a:chExt cx="4770827" cy="4943439"/>
          </a:xfrm>
        </p:grpSpPr>
        <p:grpSp>
          <p:nvGrpSpPr>
            <p:cNvPr id="98" name="Group 97"/>
            <p:cNvGrpSpPr/>
            <p:nvPr/>
          </p:nvGrpSpPr>
          <p:grpSpPr>
            <a:xfrm>
              <a:off x="2820217" y="1457799"/>
              <a:ext cx="4357451" cy="4550830"/>
              <a:chOff x="-4805138" y="4698491"/>
              <a:chExt cx="4992232" cy="3133930"/>
            </a:xfrm>
          </p:grpSpPr>
          <p:sp>
            <p:nvSpPr>
              <p:cNvPr id="108" name="Freeform 169"/>
              <p:cNvSpPr>
                <a:spLocks/>
              </p:cNvSpPr>
              <p:nvPr/>
            </p:nvSpPr>
            <p:spPr bwMode="auto">
              <a:xfrm>
                <a:off x="-4805138" y="4698491"/>
                <a:ext cx="4992232" cy="3133930"/>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109" name="Rectangle 108"/>
              <p:cNvSpPr/>
              <p:nvPr/>
            </p:nvSpPr>
            <p:spPr bwMode="auto">
              <a:xfrm>
                <a:off x="-4671069" y="4977639"/>
                <a:ext cx="4858163"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Cross-site Collection Search</a:t>
                </a:r>
              </a:p>
            </p:txBody>
          </p:sp>
          <p:sp>
            <p:nvSpPr>
              <p:cNvPr id="110" name="Rectangle 109"/>
              <p:cNvSpPr/>
              <p:nvPr/>
            </p:nvSpPr>
            <p:spPr bwMode="auto">
              <a:xfrm>
                <a:off x="-4671069" y="5511850"/>
                <a:ext cx="4858163"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Search Refiners</a:t>
                </a:r>
              </a:p>
            </p:txBody>
          </p:sp>
          <p:sp>
            <p:nvSpPr>
              <p:cNvPr id="111" name="Rectangle 110"/>
              <p:cNvSpPr/>
              <p:nvPr/>
            </p:nvSpPr>
            <p:spPr bwMode="auto">
              <a:xfrm>
                <a:off x="-4671069" y="6046062"/>
                <a:ext cx="4858163"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Indexing Controls </a:t>
                </a:r>
              </a:p>
            </p:txBody>
          </p:sp>
          <p:sp>
            <p:nvSpPr>
              <p:cNvPr id="112" name="Rectangle 111"/>
              <p:cNvSpPr/>
              <p:nvPr/>
            </p:nvSpPr>
            <p:spPr bwMode="auto">
              <a:xfrm>
                <a:off x="-4671069" y="6580273"/>
                <a:ext cx="4858163"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People Search</a:t>
                </a:r>
              </a:p>
            </p:txBody>
          </p:sp>
          <p:sp>
            <p:nvSpPr>
              <p:cNvPr id="113" name="Rectangle 112"/>
              <p:cNvSpPr/>
              <p:nvPr/>
            </p:nvSpPr>
            <p:spPr bwMode="auto">
              <a:xfrm>
                <a:off x="-4671069" y="7114483"/>
                <a:ext cx="4858163"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Phonetic Search</a:t>
                </a:r>
              </a:p>
            </p:txBody>
          </p:sp>
        </p:grpSp>
        <p:sp>
          <p:nvSpPr>
            <p:cNvPr id="101" name="10-Point Star 100"/>
            <p:cNvSpPr/>
            <p:nvPr/>
          </p:nvSpPr>
          <p:spPr bwMode="auto">
            <a:xfrm>
              <a:off x="2406841" y="1065190"/>
              <a:ext cx="826751"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102" name="TextBox 101"/>
            <p:cNvSpPr txBox="1"/>
            <p:nvPr/>
          </p:nvSpPr>
          <p:spPr>
            <a:xfrm>
              <a:off x="2458501" y="1304199"/>
              <a:ext cx="670906"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spTree>
    <p:extLst>
      <p:ext uri="{BB962C8B-B14F-4D97-AF65-F5344CB8AC3E}">
        <p14:creationId xmlns:p14="http://schemas.microsoft.com/office/powerpoint/2010/main" val="179320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Search</a:t>
            </a:r>
          </a:p>
        </p:txBody>
      </p:sp>
      <p:sp>
        <p:nvSpPr>
          <p:cNvPr id="2" name="Title 1"/>
          <p:cNvSpPr>
            <a:spLocks noGrp="1"/>
          </p:cNvSpPr>
          <p:nvPr>
            <p:ph type="title"/>
          </p:nvPr>
        </p:nvSpPr>
        <p:spPr/>
        <p:txBody>
          <a:bodyPr/>
          <a:lstStyle/>
          <a:p>
            <a:r>
              <a:rPr lang="en-US" dirty="0" smtClean="0"/>
              <a:t>SharePoint Online and SharePoint Server</a:t>
            </a:r>
            <a:endParaRPr lang="en-US" dirty="0"/>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Sites &amp; Communities</a:t>
            </a:r>
          </a:p>
        </p:txBody>
      </p:sp>
      <p:sp>
        <p:nvSpPr>
          <p:cNvPr id="24" name="Freeform 6"/>
          <p:cNvSpPr>
            <a:spLocks/>
          </p:cNvSpPr>
          <p:nvPr/>
        </p:nvSpPr>
        <p:spPr bwMode="auto">
          <a:xfrm>
            <a:off x="5056812" y="1442700"/>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Content Management</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Business Intelligence &amp; Composite Applications</a:t>
            </a:r>
          </a:p>
        </p:txBody>
      </p:sp>
      <p:sp>
        <p:nvSpPr>
          <p:cNvPr id="27" name="Rounded Rectangle 26"/>
          <p:cNvSpPr/>
          <p:nvPr/>
        </p:nvSpPr>
        <p:spPr bwMode="auto">
          <a:xfrm>
            <a:off x="231228" y="3618345"/>
            <a:ext cx="11436897"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231228" y="4772937"/>
            <a:ext cx="11436897"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ONLINE</a:t>
            </a:r>
            <a:endParaRPr lang="en-US" sz="2000" kern="0" cap="all" dirty="0">
              <a:ln>
                <a:solidFill>
                  <a:sysClr val="window" lastClr="FFFFFF">
                    <a:alpha val="0"/>
                  </a:sysClr>
                </a:solidFill>
              </a:ln>
              <a:solidFill>
                <a:srgbClr val="595959"/>
              </a:solidFill>
            </a:endParaRPr>
          </a:p>
        </p:txBody>
      </p:sp>
      <p:sp>
        <p:nvSpPr>
          <p:cNvPr id="36" name="TextBox 35"/>
          <p:cNvSpPr txBox="1"/>
          <p:nvPr/>
        </p:nvSpPr>
        <p:spPr>
          <a:xfrm>
            <a:off x="9433257" y="5385620"/>
            <a:ext cx="2581449"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BCS, PerformancePoint </a:t>
            </a:r>
          </a:p>
          <a:p>
            <a:pPr algn="ctr" defTabSz="914241"/>
            <a:r>
              <a:rPr lang="en-US" sz="1100" dirty="0">
                <a:ln>
                  <a:solidFill>
                    <a:prstClr val="white">
                      <a:alpha val="0"/>
                    </a:prstClr>
                  </a:solidFill>
                </a:ln>
                <a:solidFill>
                  <a:srgbClr val="7F7F7F"/>
                </a:solidFill>
              </a:rPr>
              <a:t>No full-trust code</a:t>
            </a:r>
          </a:p>
        </p:txBody>
      </p:sp>
      <p:grpSp>
        <p:nvGrpSpPr>
          <p:cNvPr id="73" name="Group 72"/>
          <p:cNvGrpSpPr/>
          <p:nvPr/>
        </p:nvGrpSpPr>
        <p:grpSpPr>
          <a:xfrm>
            <a:off x="3320623" y="1896942"/>
            <a:ext cx="1124143" cy="457262"/>
            <a:chOff x="1566149" y="1510698"/>
            <a:chExt cx="876358" cy="475172"/>
          </a:xfrm>
          <a:solidFill>
            <a:srgbClr val="17A4D9"/>
          </a:solidFill>
        </p:grpSpPr>
        <p:grpSp>
          <p:nvGrpSpPr>
            <p:cNvPr id="74" name="Group 20"/>
            <p:cNvGrpSpPr/>
            <p:nvPr/>
          </p:nvGrpSpPr>
          <p:grpSpPr>
            <a:xfrm>
              <a:off x="1566149" y="1510698"/>
              <a:ext cx="368846" cy="412928"/>
              <a:chOff x="6248400" y="58737"/>
              <a:chExt cx="1301750" cy="1457326"/>
            </a:xfrm>
            <a:grpFill/>
          </p:grpSpPr>
          <p:sp>
            <p:nvSpPr>
              <p:cNvPr id="83"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4"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5"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5" name="Group 21"/>
            <p:cNvGrpSpPr/>
            <p:nvPr/>
          </p:nvGrpSpPr>
          <p:grpSpPr>
            <a:xfrm flipH="1">
              <a:off x="1912132" y="1695026"/>
              <a:ext cx="259796" cy="290844"/>
              <a:chOff x="6248400" y="58737"/>
              <a:chExt cx="1301750" cy="1457326"/>
            </a:xfrm>
            <a:grpFill/>
          </p:grpSpPr>
          <p:sp>
            <p:nvSpPr>
              <p:cNvPr id="80"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1"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2"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6" name="Group 22"/>
            <p:cNvGrpSpPr/>
            <p:nvPr/>
          </p:nvGrpSpPr>
          <p:grpSpPr>
            <a:xfrm>
              <a:off x="2141196" y="1510698"/>
              <a:ext cx="301311" cy="337321"/>
              <a:chOff x="6248400" y="58737"/>
              <a:chExt cx="1301750" cy="1457326"/>
            </a:xfrm>
            <a:grpFill/>
          </p:grpSpPr>
          <p:sp>
            <p:nvSpPr>
              <p:cNvPr id="77"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8"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9"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sp>
        <p:nvSpPr>
          <p:cNvPr id="43" name="TextBox 42"/>
          <p:cNvSpPr txBox="1"/>
          <p:nvPr/>
        </p:nvSpPr>
        <p:spPr>
          <a:xfrm>
            <a:off x="7472532" y="5341890"/>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FAST Search or Unified Search</a:t>
            </a:r>
          </a:p>
        </p:txBody>
      </p:sp>
      <p:sp>
        <p:nvSpPr>
          <p:cNvPr id="44" name="TextBox 43"/>
          <p:cNvSpPr txBox="1"/>
          <p:nvPr/>
        </p:nvSpPr>
        <p:spPr>
          <a:xfrm>
            <a:off x="5188702" y="5339735"/>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Records Center or </a:t>
            </a:r>
            <a:r>
              <a:rPr lang="en-US" sz="1100" dirty="0" smtClean="0">
                <a:ln>
                  <a:solidFill>
                    <a:prstClr val="white">
                      <a:alpha val="0"/>
                    </a:prstClr>
                  </a:solidFill>
                </a:ln>
                <a:solidFill>
                  <a:srgbClr val="7F7F7F"/>
                </a:solidFill>
              </a:rPr>
              <a:t/>
            </a:r>
            <a:br>
              <a:rPr lang="en-US" sz="1100" dirty="0" smtClean="0">
                <a:ln>
                  <a:solidFill>
                    <a:prstClr val="white">
                      <a:alpha val="0"/>
                    </a:prstClr>
                  </a:solidFill>
                </a:ln>
                <a:solidFill>
                  <a:srgbClr val="7F7F7F"/>
                </a:solidFill>
              </a:rPr>
            </a:br>
            <a:r>
              <a:rPr lang="en-US" sz="1100" dirty="0" smtClean="0">
                <a:ln>
                  <a:solidFill>
                    <a:prstClr val="white">
                      <a:alpha val="0"/>
                    </a:prstClr>
                  </a:solidFill>
                </a:ln>
                <a:solidFill>
                  <a:srgbClr val="7F7F7F"/>
                </a:solidFill>
              </a:rPr>
              <a:t>e-discovery </a:t>
            </a:r>
            <a:endParaRPr lang="en-US" sz="1100" dirty="0">
              <a:ln>
                <a:solidFill>
                  <a:prstClr val="white">
                    <a:alpha val="0"/>
                  </a:prstClr>
                </a:solidFill>
              </a:ln>
              <a:solidFill>
                <a:srgbClr val="7F7F7F"/>
              </a:solidFill>
            </a:endParaRPr>
          </a:p>
        </p:txBody>
      </p:sp>
      <p:sp>
        <p:nvSpPr>
          <p:cNvPr id="45" name="TextBox 44"/>
          <p:cNvSpPr txBox="1"/>
          <p:nvPr/>
        </p:nvSpPr>
        <p:spPr>
          <a:xfrm>
            <a:off x="2954153" y="5339734"/>
            <a:ext cx="2069328" cy="430883"/>
          </a:xfrm>
          <a:prstGeom prst="rect">
            <a:avLst/>
          </a:prstGeom>
          <a:noFill/>
        </p:spPr>
        <p:txBody>
          <a:bodyPr wrap="square" lIns="91435" tIns="45718" rIns="91435" bIns="45718" rtlCol="0">
            <a:spAutoFit/>
          </a:bodyPr>
          <a:lstStyle/>
          <a:p>
            <a:pPr algn="ctr" defTabSz="914241"/>
            <a:r>
              <a:rPr lang="en-US" sz="1100" dirty="0" smtClean="0">
                <a:ln>
                  <a:solidFill>
                    <a:prstClr val="white">
                      <a:alpha val="0"/>
                    </a:prstClr>
                  </a:solidFill>
                </a:ln>
                <a:solidFill>
                  <a:srgbClr val="7F7F7F"/>
                </a:solidFill>
              </a:rPr>
              <a:t>No </a:t>
            </a:r>
            <a:r>
              <a:rPr lang="en-US" sz="1100" dirty="0">
                <a:ln>
                  <a:solidFill>
                    <a:prstClr val="white">
                      <a:alpha val="0"/>
                    </a:prstClr>
                  </a:solidFill>
                </a:ln>
                <a:solidFill>
                  <a:srgbClr val="7F7F7F"/>
                </a:solidFill>
              </a:rPr>
              <a:t>SharePoint for Internet Sites</a:t>
            </a:r>
          </a:p>
        </p:txBody>
      </p:sp>
      <p:sp>
        <p:nvSpPr>
          <p:cNvPr id="49" name="Rounded Rectangle 48"/>
          <p:cNvSpPr/>
          <p:nvPr/>
        </p:nvSpPr>
        <p:spPr bwMode="auto">
          <a:xfrm>
            <a:off x="3532719" y="4121265"/>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0" name="Rounded Rectangle 49"/>
          <p:cNvSpPr/>
          <p:nvPr/>
        </p:nvSpPr>
        <p:spPr bwMode="auto">
          <a:xfrm>
            <a:off x="3720534" y="4057257"/>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1" name="Rounded Rectangle 50"/>
          <p:cNvSpPr/>
          <p:nvPr/>
        </p:nvSpPr>
        <p:spPr bwMode="auto">
          <a:xfrm>
            <a:off x="3908349" y="3984105"/>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2" name="Rounded Rectangle 51"/>
          <p:cNvSpPr/>
          <p:nvPr/>
        </p:nvSpPr>
        <p:spPr bwMode="auto">
          <a:xfrm>
            <a:off x="4096165" y="3938385"/>
            <a:ext cx="126488" cy="32004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3" name="Rounded Rectangle 52"/>
          <p:cNvSpPr/>
          <p:nvPr/>
        </p:nvSpPr>
        <p:spPr bwMode="auto">
          <a:xfrm>
            <a:off x="5754641" y="4121265"/>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7" name="Rounded Rectangle 56"/>
          <p:cNvSpPr/>
          <p:nvPr/>
        </p:nvSpPr>
        <p:spPr bwMode="auto">
          <a:xfrm>
            <a:off x="8075465" y="4121265"/>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8" name="Rounded Rectangle 57"/>
          <p:cNvSpPr/>
          <p:nvPr/>
        </p:nvSpPr>
        <p:spPr bwMode="auto">
          <a:xfrm>
            <a:off x="8263280" y="4057257"/>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9" name="Rounded Rectangle 58"/>
          <p:cNvSpPr/>
          <p:nvPr/>
        </p:nvSpPr>
        <p:spPr bwMode="auto">
          <a:xfrm>
            <a:off x="8451095" y="3984105"/>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0" name="Rounded Rectangle 59"/>
          <p:cNvSpPr/>
          <p:nvPr/>
        </p:nvSpPr>
        <p:spPr bwMode="auto">
          <a:xfrm>
            <a:off x="8638911" y="3938385"/>
            <a:ext cx="126488" cy="32004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1" name="Rounded Rectangle 60"/>
          <p:cNvSpPr/>
          <p:nvPr/>
        </p:nvSpPr>
        <p:spPr bwMode="auto">
          <a:xfrm>
            <a:off x="10297387" y="4121265"/>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2" name="Rounded Rectangle 61"/>
          <p:cNvSpPr/>
          <p:nvPr/>
        </p:nvSpPr>
        <p:spPr bwMode="auto">
          <a:xfrm>
            <a:off x="10485202" y="4057257"/>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3" name="Rounded Rectangle 62"/>
          <p:cNvSpPr/>
          <p:nvPr/>
        </p:nvSpPr>
        <p:spPr bwMode="auto">
          <a:xfrm>
            <a:off x="10673017" y="3984105"/>
            <a:ext cx="126488" cy="27432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4" name="Rounded Rectangle 63"/>
          <p:cNvSpPr/>
          <p:nvPr/>
        </p:nvSpPr>
        <p:spPr bwMode="auto">
          <a:xfrm>
            <a:off x="10860832" y="3938385"/>
            <a:ext cx="126488" cy="32004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5" name="Rounded Rectangle 64"/>
          <p:cNvSpPr/>
          <p:nvPr/>
        </p:nvSpPr>
        <p:spPr bwMode="auto">
          <a:xfrm>
            <a:off x="5754639" y="5191013"/>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9" name="Rounded Rectangle 68"/>
          <p:cNvSpPr/>
          <p:nvPr/>
        </p:nvSpPr>
        <p:spPr bwMode="auto">
          <a:xfrm>
            <a:off x="8075465" y="5202573"/>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0" name="Rounded Rectangle 69"/>
          <p:cNvSpPr/>
          <p:nvPr/>
        </p:nvSpPr>
        <p:spPr bwMode="auto">
          <a:xfrm>
            <a:off x="8263280" y="5138565"/>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1" name="Rounded Rectangle 70"/>
          <p:cNvSpPr/>
          <p:nvPr/>
        </p:nvSpPr>
        <p:spPr bwMode="auto">
          <a:xfrm>
            <a:off x="8451095" y="5065413"/>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2" name="Rounded Rectangle 71"/>
          <p:cNvSpPr/>
          <p:nvPr/>
        </p:nvSpPr>
        <p:spPr bwMode="auto">
          <a:xfrm>
            <a:off x="8638911" y="501969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9" name="Rounded Rectangle 88"/>
          <p:cNvSpPr/>
          <p:nvPr/>
        </p:nvSpPr>
        <p:spPr bwMode="auto">
          <a:xfrm>
            <a:off x="3532718" y="5191013"/>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0" name="Rounded Rectangle 89"/>
          <p:cNvSpPr/>
          <p:nvPr/>
        </p:nvSpPr>
        <p:spPr bwMode="auto">
          <a:xfrm>
            <a:off x="3720533" y="5127005"/>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1" name="Rounded Rectangle 90"/>
          <p:cNvSpPr/>
          <p:nvPr/>
        </p:nvSpPr>
        <p:spPr bwMode="auto">
          <a:xfrm>
            <a:off x="3908348" y="5053853"/>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2" name="Rounded Rectangle 91"/>
          <p:cNvSpPr/>
          <p:nvPr/>
        </p:nvSpPr>
        <p:spPr bwMode="auto">
          <a:xfrm>
            <a:off x="4096163"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3" name="Rounded Rectangle 92"/>
          <p:cNvSpPr/>
          <p:nvPr/>
        </p:nvSpPr>
        <p:spPr bwMode="auto">
          <a:xfrm>
            <a:off x="10297387" y="5191013"/>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4" name="Rounded Rectangle 93"/>
          <p:cNvSpPr/>
          <p:nvPr/>
        </p:nvSpPr>
        <p:spPr bwMode="auto">
          <a:xfrm>
            <a:off x="10485202" y="5127005"/>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5" name="Rounded Rectangle 94"/>
          <p:cNvSpPr/>
          <p:nvPr/>
        </p:nvSpPr>
        <p:spPr bwMode="auto">
          <a:xfrm>
            <a:off x="10673017" y="5053853"/>
            <a:ext cx="126488" cy="27432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6" name="Rounded Rectangle 95"/>
          <p:cNvSpPr/>
          <p:nvPr/>
        </p:nvSpPr>
        <p:spPr bwMode="auto">
          <a:xfrm>
            <a:off x="10860832"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97" name="Picture 3" descr="\\SFP\Work\White_Whale\3-22036_Kuleen_Bharadwaj\PPT\4_SQL Server Renewal\SFP_Art\Icons\Chris Icons\report on browser.png"/>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bwMode="auto">
          <a:xfrm>
            <a:off x="10185048" y="1907605"/>
            <a:ext cx="810200" cy="457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7" name="Freeform 53"/>
          <p:cNvSpPr>
            <a:spLocks noEditPoints="1"/>
          </p:cNvSpPr>
          <p:nvPr/>
        </p:nvSpPr>
        <p:spPr bwMode="auto">
          <a:xfrm>
            <a:off x="8058620" y="1884750"/>
            <a:ext cx="597068" cy="600745"/>
          </a:xfrm>
          <a:custGeom>
            <a:avLst/>
            <a:gdLst/>
            <a:ahLst/>
            <a:cxnLst>
              <a:cxn ang="0">
                <a:pos x="283" y="239"/>
              </a:cxn>
              <a:cxn ang="0">
                <a:pos x="188" y="148"/>
              </a:cxn>
              <a:cxn ang="0">
                <a:pos x="200" y="100"/>
              </a:cxn>
              <a:cxn ang="0">
                <a:pos x="100" y="0"/>
              </a:cxn>
              <a:cxn ang="0">
                <a:pos x="0" y="100"/>
              </a:cxn>
              <a:cxn ang="0">
                <a:pos x="100" y="200"/>
              </a:cxn>
              <a:cxn ang="0">
                <a:pos x="147" y="189"/>
              </a:cxn>
              <a:cxn ang="0">
                <a:pos x="244" y="281"/>
              </a:cxn>
              <a:cxn ang="0">
                <a:pos x="272" y="274"/>
              </a:cxn>
              <a:cxn ang="0">
                <a:pos x="278" y="267"/>
              </a:cxn>
              <a:cxn ang="0">
                <a:pos x="283" y="239"/>
              </a:cxn>
              <a:cxn ang="0">
                <a:pos x="100" y="179"/>
              </a:cxn>
              <a:cxn ang="0">
                <a:pos x="21" y="100"/>
              </a:cxn>
              <a:cxn ang="0">
                <a:pos x="100" y="21"/>
              </a:cxn>
              <a:cxn ang="0">
                <a:pos x="178" y="100"/>
              </a:cxn>
              <a:cxn ang="0">
                <a:pos x="100" y="179"/>
              </a:cxn>
            </a:cxnLst>
            <a:rect l="0" t="0" r="r" b="b"/>
            <a:pathLst>
              <a:path w="289" h="287">
                <a:moveTo>
                  <a:pt x="283" y="239"/>
                </a:moveTo>
                <a:cubicBezTo>
                  <a:pt x="188" y="148"/>
                  <a:pt x="188" y="148"/>
                  <a:pt x="188" y="148"/>
                </a:cubicBezTo>
                <a:cubicBezTo>
                  <a:pt x="196" y="134"/>
                  <a:pt x="200" y="118"/>
                  <a:pt x="200" y="100"/>
                </a:cubicBezTo>
                <a:cubicBezTo>
                  <a:pt x="200" y="45"/>
                  <a:pt x="156" y="0"/>
                  <a:pt x="100" y="0"/>
                </a:cubicBezTo>
                <a:cubicBezTo>
                  <a:pt x="45" y="0"/>
                  <a:pt x="0" y="45"/>
                  <a:pt x="0" y="100"/>
                </a:cubicBezTo>
                <a:cubicBezTo>
                  <a:pt x="0" y="155"/>
                  <a:pt x="45" y="200"/>
                  <a:pt x="100" y="200"/>
                </a:cubicBezTo>
                <a:cubicBezTo>
                  <a:pt x="117" y="200"/>
                  <a:pt x="133" y="196"/>
                  <a:pt x="147" y="189"/>
                </a:cubicBezTo>
                <a:cubicBezTo>
                  <a:pt x="244" y="281"/>
                  <a:pt x="244" y="281"/>
                  <a:pt x="244" y="281"/>
                </a:cubicBezTo>
                <a:cubicBezTo>
                  <a:pt x="250" y="287"/>
                  <a:pt x="263" y="284"/>
                  <a:pt x="272" y="274"/>
                </a:cubicBezTo>
                <a:cubicBezTo>
                  <a:pt x="278" y="267"/>
                  <a:pt x="278" y="267"/>
                  <a:pt x="278" y="267"/>
                </a:cubicBezTo>
                <a:cubicBezTo>
                  <a:pt x="287" y="258"/>
                  <a:pt x="289" y="245"/>
                  <a:pt x="283" y="239"/>
                </a:cubicBezTo>
                <a:close/>
                <a:moveTo>
                  <a:pt x="100" y="179"/>
                </a:moveTo>
                <a:cubicBezTo>
                  <a:pt x="56" y="179"/>
                  <a:pt x="21" y="143"/>
                  <a:pt x="21" y="100"/>
                </a:cubicBezTo>
                <a:cubicBezTo>
                  <a:pt x="21" y="57"/>
                  <a:pt x="56" y="21"/>
                  <a:pt x="100" y="21"/>
                </a:cubicBezTo>
                <a:cubicBezTo>
                  <a:pt x="143" y="21"/>
                  <a:pt x="178" y="57"/>
                  <a:pt x="178" y="100"/>
                </a:cubicBezTo>
                <a:cubicBezTo>
                  <a:pt x="178" y="143"/>
                  <a:pt x="143" y="179"/>
                  <a:pt x="100" y="179"/>
                </a:cubicBezTo>
                <a:close/>
              </a:path>
            </a:pathLst>
          </a:custGeom>
          <a:solidFill>
            <a:srgbClr val="6BBD46"/>
          </a:solidFill>
          <a:ln w="9525">
            <a:noFill/>
            <a:round/>
            <a:headEnd/>
            <a:tailEnd/>
          </a:ln>
        </p:spPr>
        <p:txBody>
          <a:bodyPr vert="horz" wrap="square" lIns="91435" tIns="45718" rIns="91435" bIns="45718" numCol="1" anchor="t" anchorCtr="0" compatLnSpc="1">
            <a:prstTxWarp prst="textNoShape">
              <a:avLst/>
            </a:prstTxWarp>
          </a:bodyPr>
          <a:lstStyle/>
          <a:p>
            <a:pPr>
              <a:defRPr/>
            </a:pPr>
            <a:endParaRPr lang="en-US" kern="0">
              <a:solidFill>
                <a:sysClr val="windowText" lastClr="000000"/>
              </a:solidFill>
            </a:endParaRPr>
          </a:p>
        </p:txBody>
      </p:sp>
      <p:sp>
        <p:nvSpPr>
          <p:cNvPr id="66" name="Rounded Rectangle 65"/>
          <p:cNvSpPr/>
          <p:nvPr/>
        </p:nvSpPr>
        <p:spPr bwMode="auto">
          <a:xfrm>
            <a:off x="5942456" y="4057257"/>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7" name="Rounded Rectangle 66"/>
          <p:cNvSpPr/>
          <p:nvPr/>
        </p:nvSpPr>
        <p:spPr bwMode="auto">
          <a:xfrm>
            <a:off x="6130271" y="3984105"/>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8" name="Rounded Rectangle 67"/>
          <p:cNvSpPr/>
          <p:nvPr/>
        </p:nvSpPr>
        <p:spPr bwMode="auto">
          <a:xfrm>
            <a:off x="6318086" y="3938385"/>
            <a:ext cx="126488" cy="32004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6" name="Rounded Rectangle 85"/>
          <p:cNvSpPr/>
          <p:nvPr/>
        </p:nvSpPr>
        <p:spPr bwMode="auto">
          <a:xfrm>
            <a:off x="5942454" y="5127005"/>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8" name="Rounded Rectangle 87"/>
          <p:cNvSpPr/>
          <p:nvPr/>
        </p:nvSpPr>
        <p:spPr bwMode="auto">
          <a:xfrm>
            <a:off x="6130269" y="5053853"/>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9" name="Rounded Rectangle 98"/>
          <p:cNvSpPr/>
          <p:nvPr/>
        </p:nvSpPr>
        <p:spPr bwMode="auto">
          <a:xfrm>
            <a:off x="6318084"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100" name="Picture 7"/>
          <p:cNvPicPr>
            <a:picLocks noChangeAspect="1" noChangeArrowheads="1"/>
          </p:cNvPicPr>
          <p:nvPr/>
        </p:nvPicPr>
        <p:blipFill>
          <a:blip r:embed="rId4" cstate="print">
            <a:duotone>
              <a:prstClr val="black"/>
              <a:srgbClr val="FEA500">
                <a:tint val="45000"/>
                <a:satMod val="400000"/>
              </a:srgbClr>
            </a:duotone>
            <a:extLst>
              <a:ext uri="{28A0092B-C50C-407E-A947-70E740481C1C}">
                <a14:useLocalDpi xmlns:a14="http://schemas.microsoft.com/office/drawing/2010/main" val="0"/>
              </a:ext>
            </a:extLst>
          </a:blip>
          <a:stretch>
            <a:fillRect/>
          </a:stretch>
        </p:blipFill>
        <p:spPr bwMode="auto">
          <a:xfrm>
            <a:off x="5817482" y="1882330"/>
            <a:ext cx="599517" cy="47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406841" y="1065190"/>
            <a:ext cx="7007140" cy="4903162"/>
            <a:chOff x="2406841" y="1065190"/>
            <a:chExt cx="7007140" cy="4903162"/>
          </a:xfrm>
        </p:grpSpPr>
        <p:grpSp>
          <p:nvGrpSpPr>
            <p:cNvPr id="98" name="Group 97"/>
            <p:cNvGrpSpPr/>
            <p:nvPr/>
          </p:nvGrpSpPr>
          <p:grpSpPr>
            <a:xfrm>
              <a:off x="2820217" y="1417522"/>
              <a:ext cx="6593764" cy="4550830"/>
              <a:chOff x="-4805138" y="4698491"/>
              <a:chExt cx="4992232" cy="3133930"/>
            </a:xfrm>
          </p:grpSpPr>
          <p:sp>
            <p:nvSpPr>
              <p:cNvPr id="108" name="Freeform 169"/>
              <p:cNvSpPr>
                <a:spLocks/>
              </p:cNvSpPr>
              <p:nvPr/>
            </p:nvSpPr>
            <p:spPr bwMode="auto">
              <a:xfrm>
                <a:off x="-4805138" y="4698491"/>
                <a:ext cx="4992232" cy="3133930"/>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109" name="Rectangle 108"/>
              <p:cNvSpPr/>
              <p:nvPr/>
            </p:nvSpPr>
            <p:spPr bwMode="auto">
              <a:xfrm>
                <a:off x="-4671068" y="4896666"/>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Excel Services</a:t>
                </a:r>
              </a:p>
            </p:txBody>
          </p:sp>
          <p:sp>
            <p:nvSpPr>
              <p:cNvPr id="110" name="Rectangle 109"/>
              <p:cNvSpPr/>
              <p:nvPr/>
            </p:nvSpPr>
            <p:spPr bwMode="auto">
              <a:xfrm>
                <a:off x="-4671068" y="536675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Access Services</a:t>
                </a:r>
              </a:p>
            </p:txBody>
          </p:sp>
          <p:sp>
            <p:nvSpPr>
              <p:cNvPr id="111" name="Rectangle 110"/>
              <p:cNvSpPr/>
              <p:nvPr/>
            </p:nvSpPr>
            <p:spPr bwMode="auto">
              <a:xfrm>
                <a:off x="-4671068" y="583684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Visio Services</a:t>
                </a:r>
              </a:p>
            </p:txBody>
          </p:sp>
          <p:sp>
            <p:nvSpPr>
              <p:cNvPr id="112" name="Rectangle 111"/>
              <p:cNvSpPr/>
              <p:nvPr/>
            </p:nvSpPr>
            <p:spPr bwMode="auto">
              <a:xfrm>
                <a:off x="-4671068" y="6306934"/>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Forms Services</a:t>
                </a:r>
              </a:p>
            </p:txBody>
          </p:sp>
          <p:sp>
            <p:nvSpPr>
              <p:cNvPr id="113" name="Rectangle 112"/>
              <p:cNvSpPr/>
              <p:nvPr/>
            </p:nvSpPr>
            <p:spPr bwMode="auto">
              <a:xfrm>
                <a:off x="-4671068" y="6777024"/>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Silverlight Web part</a:t>
                </a:r>
              </a:p>
            </p:txBody>
          </p:sp>
          <p:sp>
            <p:nvSpPr>
              <p:cNvPr id="114" name="Rectangle 113"/>
              <p:cNvSpPr/>
              <p:nvPr/>
            </p:nvSpPr>
            <p:spPr bwMode="auto">
              <a:xfrm>
                <a:off x="-4671068" y="7247113"/>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Sandbox Solutions</a:t>
                </a:r>
              </a:p>
            </p:txBody>
          </p:sp>
        </p:grpSp>
        <p:sp>
          <p:nvSpPr>
            <p:cNvPr id="101" name="10-Point Star 100"/>
            <p:cNvSpPr/>
            <p:nvPr/>
          </p:nvSpPr>
          <p:spPr bwMode="auto">
            <a:xfrm>
              <a:off x="2406841" y="1065190"/>
              <a:ext cx="826751"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102" name="TextBox 101"/>
            <p:cNvSpPr txBox="1"/>
            <p:nvPr/>
          </p:nvSpPr>
          <p:spPr>
            <a:xfrm>
              <a:off x="2458501" y="1304199"/>
              <a:ext cx="670906"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spTree>
    <p:extLst>
      <p:ext uri="{BB962C8B-B14F-4D97-AF65-F5344CB8AC3E}">
        <p14:creationId xmlns:p14="http://schemas.microsoft.com/office/powerpoint/2010/main" val="179320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218795"/>
          </a:xfrm>
        </p:spPr>
        <p:txBody>
          <a:bodyPr/>
          <a:lstStyle/>
          <a:p>
            <a:r>
              <a:rPr lang="en-US" dirty="0" smtClean="0"/>
              <a:t>SharePoint Server Features </a:t>
            </a:r>
            <a:br>
              <a:rPr lang="en-US" dirty="0" smtClean="0"/>
            </a:br>
            <a:r>
              <a:rPr lang="en-US" dirty="0" smtClean="0"/>
              <a:t>Not Available in SharePoint Online</a:t>
            </a:r>
            <a:endParaRPr lang="en-US" dirty="0"/>
          </a:p>
        </p:txBody>
      </p:sp>
      <p:sp>
        <p:nvSpPr>
          <p:cNvPr id="10" name="Rectangle 9"/>
          <p:cNvSpPr/>
          <p:nvPr/>
        </p:nvSpPr>
        <p:spPr bwMode="auto">
          <a:xfrm>
            <a:off x="0" y="186092"/>
            <a:ext cx="9143999" cy="1075572"/>
          </a:xfrm>
          <a:prstGeom prst="rect">
            <a:avLst/>
          </a:prstGeom>
          <a:noFill/>
          <a:ln>
            <a:no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defRPr/>
            </a:pPr>
            <a:endParaRPr lang="en-US">
              <a:solidFill>
                <a:prstClr val="white"/>
              </a:solidFill>
              <a:effectLst>
                <a:outerShdw blurRad="38100" dist="38100" dir="2700000" algn="tl">
                  <a:srgbClr val="000000">
                    <a:alpha val="43137"/>
                  </a:srgbClr>
                </a:outerShdw>
              </a:effectLst>
              <a:latin typeface="Segoe UI" pitchFamily="34" charset="0"/>
              <a:cs typeface="Segoe UI" pitchFamily="34" charset="0"/>
            </a:endParaRPr>
          </a:p>
        </p:txBody>
      </p:sp>
      <p:sp>
        <p:nvSpPr>
          <p:cNvPr id="18" name="Rectangle 17"/>
          <p:cNvSpPr/>
          <p:nvPr/>
        </p:nvSpPr>
        <p:spPr bwMode="auto">
          <a:xfrm>
            <a:off x="2373318" y="3104112"/>
            <a:ext cx="3552819" cy="1604531"/>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Access to 3rd party content management systems  </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Support for end-to-end </a:t>
            </a:r>
            <a:r>
              <a:rPr lang="en-US" sz="1400" dirty="0" smtClean="0">
                <a:gradFill>
                  <a:gsLst>
                    <a:gs pos="0">
                      <a:schemeClr val="tx1"/>
                    </a:gs>
                    <a:gs pos="86000">
                      <a:schemeClr val="tx1"/>
                    </a:gs>
                  </a:gsLst>
                  <a:lin ang="5400000" scaled="0"/>
                </a:gradFill>
              </a:rPr>
              <a:t/>
            </a:r>
            <a:br>
              <a:rPr lang="en-US" sz="1400" dirty="0" smtClean="0">
                <a:gradFill>
                  <a:gsLst>
                    <a:gs pos="0">
                      <a:schemeClr val="tx1"/>
                    </a:gs>
                    <a:gs pos="86000">
                      <a:schemeClr val="tx1"/>
                    </a:gs>
                  </a:gsLst>
                  <a:lin ang="5400000" scaled="0"/>
                </a:gradFill>
              </a:rPr>
            </a:br>
            <a:r>
              <a:rPr lang="en-US" sz="1400" dirty="0" err="1" smtClean="0">
                <a:gradFill>
                  <a:gsLst>
                    <a:gs pos="0">
                      <a:schemeClr val="tx1"/>
                    </a:gs>
                    <a:gs pos="86000">
                      <a:schemeClr val="tx1"/>
                    </a:gs>
                  </a:gsLst>
                  <a:lin ang="5400000" scaled="0"/>
                </a:gradFill>
              </a:rPr>
              <a:t>eDiscovery</a:t>
            </a:r>
            <a:r>
              <a:rPr lang="en-US" sz="1400" dirty="0" smtClean="0">
                <a:gradFill>
                  <a:gsLst>
                    <a:gs pos="0">
                      <a:schemeClr val="tx1"/>
                    </a:gs>
                    <a:gs pos="86000">
                      <a:schemeClr val="tx1"/>
                    </a:gs>
                  </a:gsLst>
                  <a:lin ang="5400000" scaled="0"/>
                </a:gradFill>
              </a:rPr>
              <a:t> </a:t>
            </a:r>
            <a:r>
              <a:rPr lang="en-US" sz="1400" dirty="0">
                <a:gradFill>
                  <a:gsLst>
                    <a:gs pos="0">
                      <a:schemeClr val="tx1"/>
                    </a:gs>
                    <a:gs pos="86000">
                      <a:schemeClr val="tx1"/>
                    </a:gs>
                  </a:gsLst>
                  <a:lin ang="5400000" scaled="0"/>
                </a:gradFill>
              </a:rPr>
              <a:t>scenarios</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Records Center</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Information Rights Management (IRM)</a:t>
            </a:r>
          </a:p>
        </p:txBody>
      </p:sp>
      <p:sp>
        <p:nvSpPr>
          <p:cNvPr id="19" name="Rectangle 18"/>
          <p:cNvSpPr/>
          <p:nvPr/>
        </p:nvSpPr>
        <p:spPr bwMode="auto">
          <a:xfrm>
            <a:off x="2373318" y="1906798"/>
            <a:ext cx="3552820" cy="1004568"/>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SharePoint for Internet Sites</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WCM workflow and approval</a:t>
            </a:r>
          </a:p>
          <a:p>
            <a:pPr marL="228600" indent="-228600" fontAlgn="base">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Site Variations</a:t>
            </a:r>
          </a:p>
        </p:txBody>
      </p:sp>
      <p:sp>
        <p:nvSpPr>
          <p:cNvPr id="21" name="Rectangle 20"/>
          <p:cNvSpPr/>
          <p:nvPr/>
        </p:nvSpPr>
        <p:spPr bwMode="auto">
          <a:xfrm>
            <a:off x="7980537" y="3370484"/>
            <a:ext cx="3687588" cy="1601602"/>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ctr">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PerformancePoint Services</a:t>
            </a:r>
          </a:p>
          <a:p>
            <a:pPr marL="228600" indent="-228600" fontAlgn="ctr">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Business Connectivity Services </a:t>
            </a:r>
          </a:p>
          <a:p>
            <a:pPr marL="228600" indent="-228600" fontAlgn="ctr">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Power Pivot</a:t>
            </a:r>
          </a:p>
          <a:p>
            <a:pPr marL="228600" indent="-228600" fontAlgn="ctr">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Full Trust Code </a:t>
            </a:r>
            <a:r>
              <a:rPr lang="en-US" sz="1400" dirty="0" smtClean="0">
                <a:gradFill>
                  <a:gsLst>
                    <a:gs pos="0">
                      <a:schemeClr val="tx1"/>
                    </a:gs>
                    <a:gs pos="86000">
                      <a:schemeClr val="tx1"/>
                    </a:gs>
                  </a:gsLst>
                  <a:lin ang="5400000" scaled="0"/>
                </a:gradFill>
              </a:rPr>
              <a:t>Solutions </a:t>
            </a:r>
            <a:endParaRPr lang="en-US" sz="1400" dirty="0">
              <a:gradFill>
                <a:gsLst>
                  <a:gs pos="0">
                    <a:schemeClr val="tx1"/>
                  </a:gs>
                  <a:gs pos="86000">
                    <a:schemeClr val="tx1"/>
                  </a:gs>
                </a:gsLst>
                <a:lin ang="5400000" scaled="0"/>
              </a:gradFill>
            </a:endParaRPr>
          </a:p>
        </p:txBody>
      </p:sp>
      <p:sp>
        <p:nvSpPr>
          <p:cNvPr id="28" name="Rectangle 27"/>
          <p:cNvSpPr/>
          <p:nvPr/>
        </p:nvSpPr>
        <p:spPr>
          <a:xfrm>
            <a:off x="519113" y="1906797"/>
            <a:ext cx="1854205" cy="1004568"/>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endParaRPr lang="en-US" sz="1200" dirty="0" smtClean="0">
              <a:ln>
                <a:solidFill>
                  <a:schemeClr val="bg1">
                    <a:alpha val="0"/>
                  </a:schemeClr>
                </a:solidFill>
              </a:ln>
              <a:solidFill>
                <a:srgbClr val="F37A1F"/>
              </a:solidFill>
              <a:latin typeface="Segoe UI" pitchFamily="34" charset="0"/>
              <a:ea typeface="Segoe UI" pitchFamily="34" charset="0"/>
              <a:cs typeface="Segoe UI" pitchFamily="34" charset="0"/>
            </a:endParaRPr>
          </a:p>
          <a:p>
            <a:pPr algn="ctr"/>
            <a:r>
              <a:rPr lang="en-US" sz="1400" dirty="0" smtClean="0">
                <a:ln>
                  <a:solidFill>
                    <a:schemeClr val="bg1">
                      <a:alpha val="0"/>
                    </a:schemeClr>
                  </a:solidFill>
                </a:ln>
                <a:ea typeface="Segoe UI" pitchFamily="34" charset="0"/>
                <a:cs typeface="Segoe UI" pitchFamily="34" charset="0"/>
              </a:rPr>
              <a:t>Sites and Communities</a:t>
            </a:r>
            <a:endParaRPr lang="en-US" sz="1400" dirty="0">
              <a:ln>
                <a:solidFill>
                  <a:schemeClr val="bg1">
                    <a:alpha val="0"/>
                  </a:schemeClr>
                </a:solidFill>
              </a:ln>
              <a:ea typeface="Segoe UI" pitchFamily="34" charset="0"/>
              <a:cs typeface="Segoe UI" pitchFamily="34" charset="0"/>
            </a:endParaRPr>
          </a:p>
        </p:txBody>
      </p:sp>
      <p:sp>
        <p:nvSpPr>
          <p:cNvPr id="30" name="Rectangle 29"/>
          <p:cNvSpPr/>
          <p:nvPr/>
        </p:nvSpPr>
        <p:spPr>
          <a:xfrm>
            <a:off x="6094413" y="3366862"/>
            <a:ext cx="1886124" cy="1605321"/>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endParaRPr lang="en-US" sz="1200" dirty="0" smtClean="0">
              <a:ln>
                <a:solidFill>
                  <a:schemeClr val="bg1">
                    <a:alpha val="0"/>
                  </a:schemeClr>
                </a:solidFill>
              </a:ln>
              <a:solidFill>
                <a:srgbClr val="F37A1F"/>
              </a:solidFill>
              <a:latin typeface="Segoe UI" pitchFamily="34" charset="0"/>
              <a:ea typeface="Segoe UI" pitchFamily="34" charset="0"/>
              <a:cs typeface="Segoe UI" pitchFamily="34" charset="0"/>
            </a:endParaRPr>
          </a:p>
          <a:p>
            <a:pPr algn="ctr"/>
            <a:endParaRPr lang="en-US" sz="1200" dirty="0" smtClean="0">
              <a:ln>
                <a:solidFill>
                  <a:schemeClr val="bg1">
                    <a:alpha val="0"/>
                  </a:schemeClr>
                </a:solidFill>
              </a:ln>
              <a:solidFill>
                <a:srgbClr val="F37A1F"/>
              </a:solidFill>
              <a:latin typeface="Segoe UI" pitchFamily="34" charset="0"/>
              <a:ea typeface="Segoe UI" pitchFamily="34" charset="0"/>
              <a:cs typeface="Segoe UI" pitchFamily="34" charset="0"/>
            </a:endParaRPr>
          </a:p>
          <a:p>
            <a:pPr algn="ctr"/>
            <a:endParaRPr lang="en-US" sz="1200" dirty="0" smtClean="0">
              <a:ln>
                <a:solidFill>
                  <a:schemeClr val="bg1">
                    <a:alpha val="0"/>
                  </a:schemeClr>
                </a:solidFill>
              </a:ln>
              <a:solidFill>
                <a:srgbClr val="F37A1F"/>
              </a:solidFill>
              <a:latin typeface="Segoe UI" pitchFamily="34" charset="0"/>
              <a:ea typeface="Segoe UI" pitchFamily="34" charset="0"/>
              <a:cs typeface="Segoe UI" pitchFamily="34" charset="0"/>
            </a:endParaRPr>
          </a:p>
          <a:p>
            <a:pPr algn="ctr"/>
            <a:r>
              <a:rPr lang="en-US" sz="1400" dirty="0" smtClean="0">
                <a:ln>
                  <a:solidFill>
                    <a:schemeClr val="bg1">
                      <a:alpha val="0"/>
                    </a:schemeClr>
                  </a:solidFill>
                </a:ln>
                <a:ea typeface="Segoe UI" pitchFamily="34" charset="0"/>
                <a:cs typeface="Segoe UI" pitchFamily="34" charset="0"/>
              </a:rPr>
              <a:t>Business Intelligence and Composite Applications</a:t>
            </a:r>
            <a:endParaRPr lang="en-US" sz="1400" dirty="0">
              <a:ln>
                <a:solidFill>
                  <a:schemeClr val="bg1">
                    <a:alpha val="0"/>
                  </a:schemeClr>
                </a:solidFill>
              </a:ln>
              <a:ea typeface="Segoe UI" pitchFamily="34" charset="0"/>
              <a:cs typeface="Segoe UI" pitchFamily="34" charset="0"/>
            </a:endParaRPr>
          </a:p>
        </p:txBody>
      </p:sp>
      <p:sp>
        <p:nvSpPr>
          <p:cNvPr id="32" name="Rectangle 31"/>
          <p:cNvSpPr/>
          <p:nvPr/>
        </p:nvSpPr>
        <p:spPr>
          <a:xfrm>
            <a:off x="519112" y="3104111"/>
            <a:ext cx="1854207" cy="1605224"/>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endParaRPr lang="en-US" sz="1200" dirty="0" smtClean="0">
              <a:ln>
                <a:solidFill>
                  <a:schemeClr val="bg1">
                    <a:alpha val="0"/>
                  </a:schemeClr>
                </a:solidFill>
              </a:ln>
              <a:solidFill>
                <a:srgbClr val="F37A1F"/>
              </a:solidFill>
              <a:latin typeface="Segoe UI" pitchFamily="34" charset="0"/>
              <a:ea typeface="Segoe UI" pitchFamily="34" charset="0"/>
              <a:cs typeface="Segoe UI" pitchFamily="34" charset="0"/>
            </a:endParaRPr>
          </a:p>
          <a:p>
            <a:pPr algn="ctr"/>
            <a:r>
              <a:rPr lang="en-US" sz="1400" dirty="0" smtClean="0">
                <a:ln>
                  <a:solidFill>
                    <a:schemeClr val="bg1">
                      <a:alpha val="0"/>
                    </a:schemeClr>
                  </a:solidFill>
                </a:ln>
                <a:ea typeface="Segoe UI" pitchFamily="34" charset="0"/>
                <a:cs typeface="Segoe UI" pitchFamily="34" charset="0"/>
              </a:rPr>
              <a:t>Content Management</a:t>
            </a:r>
            <a:endParaRPr lang="en-US" sz="1400" dirty="0">
              <a:ln>
                <a:solidFill>
                  <a:schemeClr val="bg1">
                    <a:alpha val="0"/>
                  </a:schemeClr>
                </a:solidFill>
              </a:ln>
              <a:ea typeface="Segoe UI" pitchFamily="34" charset="0"/>
              <a:cs typeface="Segoe UI" pitchFamily="34" charset="0"/>
            </a:endParaRPr>
          </a:p>
        </p:txBody>
      </p:sp>
      <p:sp>
        <p:nvSpPr>
          <p:cNvPr id="33" name="Rectangle 32"/>
          <p:cNvSpPr/>
          <p:nvPr/>
        </p:nvSpPr>
        <p:spPr bwMode="auto">
          <a:xfrm>
            <a:off x="7980537" y="1912086"/>
            <a:ext cx="3687588" cy="1241483"/>
          </a:xfrm>
          <a:prstGeom prst="rect">
            <a:avLst/>
          </a:prstGeom>
          <a:solidFill>
            <a:schemeClr val="bg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marL="228600" indent="-228600" fontAlgn="ctr">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‘Unified’ Search results combining online and customer site sources</a:t>
            </a:r>
          </a:p>
          <a:p>
            <a:pPr marL="228600" indent="-228600" fontAlgn="ctr">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FAST Search including thumbnails, previews, visual best bets, and deep search refinement</a:t>
            </a:r>
          </a:p>
        </p:txBody>
      </p:sp>
      <p:sp>
        <p:nvSpPr>
          <p:cNvPr id="34" name="Rectangle 33"/>
          <p:cNvSpPr/>
          <p:nvPr/>
        </p:nvSpPr>
        <p:spPr>
          <a:xfrm>
            <a:off x="6094413" y="1909065"/>
            <a:ext cx="1886124" cy="1244366"/>
          </a:xfrm>
          <a:prstGeom prst="rect">
            <a:avLst/>
          </a:prstGeom>
          <a:solidFill>
            <a:schemeClr val="tx2"/>
          </a:soli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02413" tIns="0" rIns="102413" bIns="0" rtlCol="0" anchor="ctr"/>
          <a:lstStyle/>
          <a:p>
            <a:pPr algn="ctr"/>
            <a:endParaRPr lang="en-US" sz="1200" dirty="0" smtClean="0">
              <a:ln>
                <a:solidFill>
                  <a:schemeClr val="bg1">
                    <a:alpha val="0"/>
                  </a:schemeClr>
                </a:solidFill>
              </a:ln>
              <a:solidFill>
                <a:srgbClr val="F37A1F"/>
              </a:solidFill>
              <a:latin typeface="Segoe UI" pitchFamily="34" charset="0"/>
              <a:ea typeface="Segoe UI" pitchFamily="34" charset="0"/>
              <a:cs typeface="Segoe UI" pitchFamily="34" charset="0"/>
            </a:endParaRPr>
          </a:p>
          <a:p>
            <a:pPr algn="ctr"/>
            <a:r>
              <a:rPr lang="en-US" sz="1400" dirty="0" smtClean="0">
                <a:ln>
                  <a:solidFill>
                    <a:schemeClr val="bg1">
                      <a:alpha val="0"/>
                    </a:schemeClr>
                  </a:solidFill>
                </a:ln>
                <a:ea typeface="Segoe UI" pitchFamily="34" charset="0"/>
                <a:cs typeface="Segoe UI" pitchFamily="34" charset="0"/>
              </a:rPr>
              <a:t>Search</a:t>
            </a:r>
            <a:endParaRPr lang="en-US" sz="1200" dirty="0">
              <a:ln>
                <a:solidFill>
                  <a:schemeClr val="bg1">
                    <a:alpha val="0"/>
                  </a:schemeClr>
                </a:solidFill>
              </a:ln>
              <a:ea typeface="Segoe UI" pitchFamily="34" charset="0"/>
              <a:cs typeface="Segoe UI" pitchFamily="34" charset="0"/>
            </a:endParaRPr>
          </a:p>
        </p:txBody>
      </p:sp>
      <p:grpSp>
        <p:nvGrpSpPr>
          <p:cNvPr id="29" name="Group 28"/>
          <p:cNvGrpSpPr/>
          <p:nvPr/>
        </p:nvGrpSpPr>
        <p:grpSpPr>
          <a:xfrm>
            <a:off x="1122949" y="1936792"/>
            <a:ext cx="690060" cy="347155"/>
            <a:chOff x="1566149" y="1510698"/>
            <a:chExt cx="876358" cy="475172"/>
          </a:xfrm>
          <a:solidFill>
            <a:srgbClr val="17A4D9"/>
          </a:solidFill>
        </p:grpSpPr>
        <p:grpSp>
          <p:nvGrpSpPr>
            <p:cNvPr id="31" name="Group 20"/>
            <p:cNvGrpSpPr/>
            <p:nvPr/>
          </p:nvGrpSpPr>
          <p:grpSpPr>
            <a:xfrm>
              <a:off x="1566149" y="1510698"/>
              <a:ext cx="368846" cy="412928"/>
              <a:chOff x="6248400" y="58737"/>
              <a:chExt cx="1301750" cy="1457326"/>
            </a:xfrm>
            <a:grpFill/>
          </p:grpSpPr>
          <p:sp>
            <p:nvSpPr>
              <p:cNvPr id="43"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60"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61"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5" name="Group 21"/>
            <p:cNvGrpSpPr/>
            <p:nvPr/>
          </p:nvGrpSpPr>
          <p:grpSpPr>
            <a:xfrm flipH="1">
              <a:off x="1912132" y="1695026"/>
              <a:ext cx="259796" cy="290844"/>
              <a:chOff x="6248400" y="58737"/>
              <a:chExt cx="1301750" cy="1457326"/>
            </a:xfrm>
            <a:grpFill/>
          </p:grpSpPr>
          <p:sp>
            <p:nvSpPr>
              <p:cNvPr id="40"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1"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2"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6" name="Group 22"/>
            <p:cNvGrpSpPr/>
            <p:nvPr/>
          </p:nvGrpSpPr>
          <p:grpSpPr>
            <a:xfrm>
              <a:off x="2141196" y="1510698"/>
              <a:ext cx="301311" cy="337321"/>
              <a:chOff x="6248400" y="58737"/>
              <a:chExt cx="1301750" cy="1457326"/>
            </a:xfrm>
            <a:grpFill/>
          </p:grpSpPr>
          <p:sp>
            <p:nvSpPr>
              <p:cNvPr id="37"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8"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9"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pic>
        <p:nvPicPr>
          <p:cNvPr id="62" name="Picture 7"/>
          <p:cNvPicPr>
            <a:picLocks noChangeAspect="1" noChangeArrowheads="1"/>
          </p:cNvPicPr>
          <p:nvPr/>
        </p:nvPicPr>
        <p:blipFill>
          <a:blip r:embed="rId4" cstate="print">
            <a:duotone>
              <a:prstClr val="black"/>
              <a:srgbClr val="FEA500">
                <a:tint val="45000"/>
                <a:satMod val="400000"/>
              </a:srgbClr>
            </a:duotone>
            <a:extLst>
              <a:ext uri="{28A0092B-C50C-407E-A947-70E740481C1C}">
                <a14:useLocalDpi xmlns:a14="http://schemas.microsoft.com/office/drawing/2010/main" val="0"/>
              </a:ext>
            </a:extLst>
          </a:blip>
          <a:stretch>
            <a:fillRect/>
          </a:stretch>
        </p:blipFill>
        <p:spPr bwMode="auto">
          <a:xfrm>
            <a:off x="1198063" y="3215082"/>
            <a:ext cx="488179" cy="483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Freeform 53"/>
          <p:cNvSpPr>
            <a:spLocks noEditPoints="1"/>
          </p:cNvSpPr>
          <p:nvPr/>
        </p:nvSpPr>
        <p:spPr bwMode="auto">
          <a:xfrm>
            <a:off x="6836391" y="2038484"/>
            <a:ext cx="360130" cy="362348"/>
          </a:xfrm>
          <a:custGeom>
            <a:avLst/>
            <a:gdLst/>
            <a:ahLst/>
            <a:cxnLst>
              <a:cxn ang="0">
                <a:pos x="283" y="239"/>
              </a:cxn>
              <a:cxn ang="0">
                <a:pos x="188" y="148"/>
              </a:cxn>
              <a:cxn ang="0">
                <a:pos x="200" y="100"/>
              </a:cxn>
              <a:cxn ang="0">
                <a:pos x="100" y="0"/>
              </a:cxn>
              <a:cxn ang="0">
                <a:pos x="0" y="100"/>
              </a:cxn>
              <a:cxn ang="0">
                <a:pos x="100" y="200"/>
              </a:cxn>
              <a:cxn ang="0">
                <a:pos x="147" y="189"/>
              </a:cxn>
              <a:cxn ang="0">
                <a:pos x="244" y="281"/>
              </a:cxn>
              <a:cxn ang="0">
                <a:pos x="272" y="274"/>
              </a:cxn>
              <a:cxn ang="0">
                <a:pos x="278" y="267"/>
              </a:cxn>
              <a:cxn ang="0">
                <a:pos x="283" y="239"/>
              </a:cxn>
              <a:cxn ang="0">
                <a:pos x="100" y="179"/>
              </a:cxn>
              <a:cxn ang="0">
                <a:pos x="21" y="100"/>
              </a:cxn>
              <a:cxn ang="0">
                <a:pos x="100" y="21"/>
              </a:cxn>
              <a:cxn ang="0">
                <a:pos x="178" y="100"/>
              </a:cxn>
              <a:cxn ang="0">
                <a:pos x="100" y="179"/>
              </a:cxn>
            </a:cxnLst>
            <a:rect l="0" t="0" r="r" b="b"/>
            <a:pathLst>
              <a:path w="289" h="287">
                <a:moveTo>
                  <a:pt x="283" y="239"/>
                </a:moveTo>
                <a:cubicBezTo>
                  <a:pt x="188" y="148"/>
                  <a:pt x="188" y="148"/>
                  <a:pt x="188" y="148"/>
                </a:cubicBezTo>
                <a:cubicBezTo>
                  <a:pt x="196" y="134"/>
                  <a:pt x="200" y="118"/>
                  <a:pt x="200" y="100"/>
                </a:cubicBezTo>
                <a:cubicBezTo>
                  <a:pt x="200" y="45"/>
                  <a:pt x="156" y="0"/>
                  <a:pt x="100" y="0"/>
                </a:cubicBezTo>
                <a:cubicBezTo>
                  <a:pt x="45" y="0"/>
                  <a:pt x="0" y="45"/>
                  <a:pt x="0" y="100"/>
                </a:cubicBezTo>
                <a:cubicBezTo>
                  <a:pt x="0" y="155"/>
                  <a:pt x="45" y="200"/>
                  <a:pt x="100" y="200"/>
                </a:cubicBezTo>
                <a:cubicBezTo>
                  <a:pt x="117" y="200"/>
                  <a:pt x="133" y="196"/>
                  <a:pt x="147" y="189"/>
                </a:cubicBezTo>
                <a:cubicBezTo>
                  <a:pt x="244" y="281"/>
                  <a:pt x="244" y="281"/>
                  <a:pt x="244" y="281"/>
                </a:cubicBezTo>
                <a:cubicBezTo>
                  <a:pt x="250" y="287"/>
                  <a:pt x="263" y="284"/>
                  <a:pt x="272" y="274"/>
                </a:cubicBezTo>
                <a:cubicBezTo>
                  <a:pt x="278" y="267"/>
                  <a:pt x="278" y="267"/>
                  <a:pt x="278" y="267"/>
                </a:cubicBezTo>
                <a:cubicBezTo>
                  <a:pt x="287" y="258"/>
                  <a:pt x="289" y="245"/>
                  <a:pt x="283" y="239"/>
                </a:cubicBezTo>
                <a:close/>
                <a:moveTo>
                  <a:pt x="100" y="179"/>
                </a:moveTo>
                <a:cubicBezTo>
                  <a:pt x="56" y="179"/>
                  <a:pt x="21" y="143"/>
                  <a:pt x="21" y="100"/>
                </a:cubicBezTo>
                <a:cubicBezTo>
                  <a:pt x="21" y="57"/>
                  <a:pt x="56" y="21"/>
                  <a:pt x="100" y="21"/>
                </a:cubicBezTo>
                <a:cubicBezTo>
                  <a:pt x="143" y="21"/>
                  <a:pt x="178" y="57"/>
                  <a:pt x="178" y="100"/>
                </a:cubicBezTo>
                <a:cubicBezTo>
                  <a:pt x="178" y="143"/>
                  <a:pt x="143" y="179"/>
                  <a:pt x="100" y="179"/>
                </a:cubicBezTo>
                <a:close/>
              </a:path>
            </a:pathLst>
          </a:custGeom>
          <a:solidFill>
            <a:srgbClr val="6BBD46"/>
          </a:solidFill>
          <a:ln w="9525">
            <a:noFill/>
            <a:round/>
            <a:headEnd/>
            <a:tailEnd/>
          </a:ln>
        </p:spPr>
        <p:txBody>
          <a:bodyPr vert="horz" wrap="square" lIns="91435" tIns="45718" rIns="91435" bIns="45718" numCol="1" anchor="t" anchorCtr="0" compatLnSpc="1">
            <a:prstTxWarp prst="textNoShape">
              <a:avLst/>
            </a:prstTxWarp>
          </a:bodyPr>
          <a:lstStyle/>
          <a:p>
            <a:pPr>
              <a:defRPr/>
            </a:pPr>
            <a:endParaRPr lang="en-US" kern="0">
              <a:solidFill>
                <a:sysClr val="windowText" lastClr="000000"/>
              </a:solidFill>
            </a:endParaRPr>
          </a:p>
        </p:txBody>
      </p:sp>
      <p:pic>
        <p:nvPicPr>
          <p:cNvPr id="64" name="Picture 3" descr="\\SFP\Work\White_Whale\3-22036_Kuleen_Bharadwaj\PPT\4_SQL Server Renewal\SFP_Art\Icons\Chris Icons\report on browser.png"/>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bwMode="auto">
          <a:xfrm>
            <a:off x="6694453" y="3519583"/>
            <a:ext cx="644007" cy="4542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386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Agenda</a:t>
            </a:r>
            <a:endParaRPr lang="en-US" dirty="0"/>
          </a:p>
        </p:txBody>
      </p:sp>
      <p:sp>
        <p:nvSpPr>
          <p:cNvPr id="5" name="Text Placeholder 4"/>
          <p:cNvSpPr>
            <a:spLocks noGrp="1"/>
          </p:cNvSpPr>
          <p:nvPr>
            <p:ph type="body" sz="quarter" idx="10"/>
          </p:nvPr>
        </p:nvSpPr>
        <p:spPr>
          <a:xfrm>
            <a:off x="519112" y="1447799"/>
            <a:ext cx="11149013" cy="3693319"/>
          </a:xfrm>
        </p:spPr>
        <p:txBody>
          <a:bodyPr/>
          <a:lstStyle/>
          <a:p>
            <a:r>
              <a:rPr lang="en-US" dirty="0" smtClean="0"/>
              <a:t>Microsoft Cloud strategy </a:t>
            </a:r>
          </a:p>
          <a:p>
            <a:r>
              <a:rPr lang="en-US" dirty="0" smtClean="0"/>
              <a:t>Office 365 overview</a:t>
            </a:r>
          </a:p>
          <a:p>
            <a:r>
              <a:rPr lang="en-US" dirty="0" smtClean="0"/>
              <a:t>What’s new </a:t>
            </a:r>
            <a:r>
              <a:rPr lang="en-US" dirty="0"/>
              <a:t>c</a:t>
            </a:r>
            <a:r>
              <a:rPr lang="en-US" dirty="0" smtClean="0"/>
              <a:t>ompared to BPOS</a:t>
            </a:r>
          </a:p>
          <a:p>
            <a:r>
              <a:rPr lang="en-US" dirty="0" smtClean="0"/>
              <a:t>What’s different </a:t>
            </a:r>
            <a:r>
              <a:rPr lang="en-US" dirty="0"/>
              <a:t>c</a:t>
            </a:r>
            <a:r>
              <a:rPr lang="en-US" dirty="0" smtClean="0"/>
              <a:t>ompared to servers</a:t>
            </a:r>
          </a:p>
          <a:p>
            <a:r>
              <a:rPr lang="en-US" dirty="0" smtClean="0"/>
              <a:t>Demo</a:t>
            </a:r>
          </a:p>
          <a:p>
            <a:r>
              <a:rPr lang="en-US" dirty="0" smtClean="0"/>
              <a:t>IT controls and Identity Federation</a:t>
            </a:r>
          </a:p>
          <a:p>
            <a:r>
              <a:rPr lang="en-US" dirty="0" smtClean="0"/>
              <a:t>Where to learn </a:t>
            </a:r>
            <a:r>
              <a:rPr lang="en-US" dirty="0"/>
              <a:t>m</a:t>
            </a:r>
            <a:r>
              <a:rPr lang="en-US" dirty="0" smtClean="0"/>
              <a:t>ore</a:t>
            </a:r>
            <a:endParaRPr lang="en-US" dirty="0"/>
          </a:p>
        </p:txBody>
      </p:sp>
    </p:spTree>
    <p:extLst>
      <p:ext uri="{BB962C8B-B14F-4D97-AF65-F5344CB8AC3E}">
        <p14:creationId xmlns:p14="http://schemas.microsoft.com/office/powerpoint/2010/main" val="2558628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Voice</a:t>
            </a:r>
            <a:endParaRPr lang="en-US" sz="1200" dirty="0">
              <a:solidFill>
                <a:srgbClr val="7F7F7F">
                  <a:alpha val="98824"/>
                </a:srgbClr>
              </a:solidFill>
            </a:endParaRPr>
          </a:p>
        </p:txBody>
      </p:sp>
      <p:sp>
        <p:nvSpPr>
          <p:cNvPr id="2" name="Title 1"/>
          <p:cNvSpPr>
            <a:spLocks noGrp="1"/>
          </p:cNvSpPr>
          <p:nvPr>
            <p:ph type="title"/>
          </p:nvPr>
        </p:nvSpPr>
        <p:spPr/>
        <p:txBody>
          <a:bodyPr/>
          <a:lstStyle/>
          <a:p>
            <a:r>
              <a:rPr lang="en-US" dirty="0"/>
              <a:t>Lync Online and Lync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smtClean="0">
                <a:solidFill>
                  <a:srgbClr val="7F7F7F">
                    <a:alpha val="98824"/>
                  </a:srgbClr>
                </a:solidFill>
              </a:rPr>
              <a:t>IM and Presence</a:t>
            </a:r>
            <a:endParaRPr lang="en-US" sz="1200" dirty="0">
              <a:solidFill>
                <a:srgbClr val="7F7F7F">
                  <a:alpha val="98824"/>
                </a:srgbClr>
              </a:solidFill>
            </a:endParaRP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Online Meetings</a:t>
            </a:r>
            <a:endParaRPr lang="en-US" sz="1200" dirty="0">
              <a:solidFill>
                <a:srgbClr val="7F7F7F">
                  <a:alpha val="98824"/>
                </a:srgbClr>
              </a:solidFill>
            </a:endParaRP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Enterprise Voice</a:t>
            </a:r>
            <a:endParaRPr lang="en-US" sz="1200" dirty="0">
              <a:solidFill>
                <a:srgbClr val="7F7F7F">
                  <a:alpha val="98824"/>
                </a:srgbClr>
              </a:solidFill>
            </a:endParaRP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105" name="Group 19"/>
          <p:cNvGrpSpPr>
            <a:grpSpLocks noChangeAspect="1"/>
          </p:cNvGrpSpPr>
          <p:nvPr/>
        </p:nvGrpSpPr>
        <p:grpSpPr bwMode="auto">
          <a:xfrm>
            <a:off x="3708666" y="2003179"/>
            <a:ext cx="352817" cy="273270"/>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6" name="Freeform 7"/>
          <p:cNvSpPr>
            <a:spLocks/>
          </p:cNvSpPr>
          <p:nvPr/>
        </p:nvSpPr>
        <p:spPr bwMode="auto">
          <a:xfrm rot="16200000">
            <a:off x="7968237" y="1979619"/>
            <a:ext cx="645308" cy="370384"/>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4" name="TextBox 3"/>
          <p:cNvSpPr txBox="1"/>
          <p:nvPr/>
        </p:nvSpPr>
        <p:spPr>
          <a:xfrm>
            <a:off x="7442754" y="5181600"/>
            <a:ext cx="1828800" cy="215444"/>
          </a:xfrm>
          <a:prstGeom prst="rect">
            <a:avLst/>
          </a:prstGeom>
          <a:noFill/>
        </p:spPr>
        <p:txBody>
          <a:bodyPr wrap="square" lIns="0" tIns="0" rIns="0" bIns="0" rtlCol="0">
            <a:spAutoFit/>
          </a:bodyPr>
          <a:lstStyle/>
          <a:p>
            <a:pPr algn="ctr"/>
            <a:r>
              <a:rPr lang="en-US" sz="1400" dirty="0" smtClean="0">
                <a:solidFill>
                  <a:srgbClr val="92D050"/>
                </a:solidFill>
              </a:rPr>
              <a:t>Post Launch</a:t>
            </a:r>
            <a:endParaRPr lang="en-US" dirty="0" smtClean="0">
              <a:solidFill>
                <a:srgbClr val="92D050"/>
              </a:solidFill>
            </a:endParaRPr>
          </a:p>
        </p:txBody>
      </p:sp>
      <p:sp>
        <p:nvSpPr>
          <p:cNvPr id="7" name="TextBox 6"/>
          <p:cNvSpPr txBox="1"/>
          <p:nvPr/>
        </p:nvSpPr>
        <p:spPr>
          <a:xfrm>
            <a:off x="9834244" y="5173795"/>
            <a:ext cx="1511808" cy="215444"/>
          </a:xfrm>
          <a:prstGeom prst="rect">
            <a:avLst/>
          </a:prstGeom>
          <a:noFill/>
        </p:spPr>
        <p:txBody>
          <a:bodyPr wrap="square" lIns="0" tIns="0" rIns="0" bIns="0" rtlCol="0">
            <a:spAutoFit/>
          </a:bodyPr>
          <a:lstStyle/>
          <a:p>
            <a:pPr algn="ctr"/>
            <a:r>
              <a:rPr lang="en-US" sz="1400" dirty="0" smtClean="0">
                <a:solidFill>
                  <a:srgbClr val="FF0000"/>
                </a:solidFill>
              </a:rPr>
              <a:t>Not Available</a:t>
            </a:r>
          </a:p>
        </p:txBody>
      </p:sp>
      <p:grpSp>
        <p:nvGrpSpPr>
          <p:cNvPr id="8" name="Group 7"/>
          <p:cNvGrpSpPr>
            <a:grpSpLocks noChangeAspect="1"/>
          </p:cNvGrpSpPr>
          <p:nvPr/>
        </p:nvGrpSpPr>
        <p:grpSpPr bwMode="auto">
          <a:xfrm>
            <a:off x="5567965" y="1888989"/>
            <a:ext cx="1098550" cy="584200"/>
            <a:chOff x="4943" y="359"/>
            <a:chExt cx="692" cy="368"/>
          </a:xfrm>
        </p:grpSpPr>
        <p:sp>
          <p:nvSpPr>
            <p:cNvPr id="9"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p:cNvGrpSpPr>
            <a:grpSpLocks noChangeAspect="1"/>
          </p:cNvGrpSpPr>
          <p:nvPr/>
        </p:nvGrpSpPr>
        <p:grpSpPr bwMode="auto">
          <a:xfrm>
            <a:off x="3333419" y="1888345"/>
            <a:ext cx="1098550" cy="584200"/>
            <a:chOff x="4943" y="359"/>
            <a:chExt cx="692" cy="368"/>
          </a:xfrm>
        </p:grpSpPr>
        <p:sp>
          <p:nvSpPr>
            <p:cNvPr id="57"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Freeform 9"/>
          <p:cNvSpPr>
            <a:spLocks noEditPoints="1"/>
          </p:cNvSpPr>
          <p:nvPr/>
        </p:nvSpPr>
        <p:spPr bwMode="auto">
          <a:xfrm>
            <a:off x="10643357" y="1829355"/>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33" name="Freeform 7"/>
          <p:cNvSpPr>
            <a:spLocks/>
          </p:cNvSpPr>
          <p:nvPr/>
        </p:nvSpPr>
        <p:spPr bwMode="auto">
          <a:xfrm rot="16200000">
            <a:off x="9974234" y="1964580"/>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69122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Voice</a:t>
            </a:r>
            <a:endParaRPr lang="en-US" sz="1200" dirty="0">
              <a:solidFill>
                <a:srgbClr val="7F7F7F">
                  <a:alpha val="98824"/>
                </a:srgbClr>
              </a:solidFill>
            </a:endParaRPr>
          </a:p>
        </p:txBody>
      </p:sp>
      <p:sp>
        <p:nvSpPr>
          <p:cNvPr id="2" name="Title 1"/>
          <p:cNvSpPr>
            <a:spLocks noGrp="1"/>
          </p:cNvSpPr>
          <p:nvPr>
            <p:ph type="title"/>
          </p:nvPr>
        </p:nvSpPr>
        <p:spPr/>
        <p:txBody>
          <a:bodyPr/>
          <a:lstStyle/>
          <a:p>
            <a:r>
              <a:rPr lang="en-US" dirty="0" err="1"/>
              <a:t>Lync</a:t>
            </a:r>
            <a:r>
              <a:rPr lang="en-US" dirty="0"/>
              <a:t> Online and </a:t>
            </a:r>
            <a:r>
              <a:rPr lang="en-US" dirty="0" err="1"/>
              <a:t>Lync</a:t>
            </a:r>
            <a:r>
              <a:rPr lang="en-US" dirty="0"/>
              <a:t>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smtClean="0">
                <a:solidFill>
                  <a:srgbClr val="7F7F7F">
                    <a:alpha val="98824"/>
                  </a:srgbClr>
                </a:solidFill>
              </a:rPr>
              <a:t>IM and Presence</a:t>
            </a:r>
            <a:endParaRPr lang="en-US" sz="1200" dirty="0">
              <a:solidFill>
                <a:srgbClr val="7F7F7F">
                  <a:alpha val="98824"/>
                </a:srgbClr>
              </a:solidFill>
            </a:endParaRP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Online Meetings</a:t>
            </a:r>
            <a:endParaRPr lang="en-US" sz="1200" dirty="0">
              <a:solidFill>
                <a:srgbClr val="7F7F7F">
                  <a:alpha val="98824"/>
                </a:srgbClr>
              </a:solidFill>
            </a:endParaRP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Enterprise Voice</a:t>
            </a:r>
            <a:endParaRPr lang="en-US" sz="1200" dirty="0">
              <a:solidFill>
                <a:srgbClr val="7F7F7F">
                  <a:alpha val="98824"/>
                </a:srgbClr>
              </a:solidFill>
            </a:endParaRP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105" name="Group 19"/>
          <p:cNvGrpSpPr>
            <a:grpSpLocks noChangeAspect="1"/>
          </p:cNvGrpSpPr>
          <p:nvPr/>
        </p:nvGrpSpPr>
        <p:grpSpPr bwMode="auto">
          <a:xfrm>
            <a:off x="3708666" y="2003179"/>
            <a:ext cx="352817" cy="273270"/>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6" name="Freeform 7"/>
          <p:cNvSpPr>
            <a:spLocks/>
          </p:cNvSpPr>
          <p:nvPr/>
        </p:nvSpPr>
        <p:spPr bwMode="auto">
          <a:xfrm rot="16200000">
            <a:off x="7968237" y="1979619"/>
            <a:ext cx="645308" cy="370384"/>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4" name="TextBox 3"/>
          <p:cNvSpPr txBox="1"/>
          <p:nvPr/>
        </p:nvSpPr>
        <p:spPr>
          <a:xfrm>
            <a:off x="7442754" y="5181600"/>
            <a:ext cx="1828800" cy="215444"/>
          </a:xfrm>
          <a:prstGeom prst="rect">
            <a:avLst/>
          </a:prstGeom>
          <a:noFill/>
        </p:spPr>
        <p:txBody>
          <a:bodyPr wrap="square" lIns="0" tIns="0" rIns="0" bIns="0" rtlCol="0">
            <a:spAutoFit/>
          </a:bodyPr>
          <a:lstStyle/>
          <a:p>
            <a:pPr algn="ctr"/>
            <a:r>
              <a:rPr lang="en-US" sz="1400" dirty="0" smtClean="0">
                <a:solidFill>
                  <a:srgbClr val="92D050"/>
                </a:solidFill>
              </a:rPr>
              <a:t>Post Launch</a:t>
            </a:r>
            <a:endParaRPr lang="en-US" dirty="0" smtClean="0">
              <a:solidFill>
                <a:srgbClr val="92D050"/>
              </a:solidFill>
            </a:endParaRPr>
          </a:p>
        </p:txBody>
      </p:sp>
      <p:sp>
        <p:nvSpPr>
          <p:cNvPr id="7" name="TextBox 6"/>
          <p:cNvSpPr txBox="1"/>
          <p:nvPr/>
        </p:nvSpPr>
        <p:spPr>
          <a:xfrm>
            <a:off x="9834244" y="5173795"/>
            <a:ext cx="1511808" cy="215444"/>
          </a:xfrm>
          <a:prstGeom prst="rect">
            <a:avLst/>
          </a:prstGeom>
          <a:noFill/>
        </p:spPr>
        <p:txBody>
          <a:bodyPr wrap="square" lIns="0" tIns="0" rIns="0" bIns="0" rtlCol="0">
            <a:spAutoFit/>
          </a:bodyPr>
          <a:lstStyle/>
          <a:p>
            <a:pPr algn="ctr"/>
            <a:r>
              <a:rPr lang="en-US" sz="1400" dirty="0" smtClean="0">
                <a:solidFill>
                  <a:srgbClr val="FF0000"/>
                </a:solidFill>
              </a:rPr>
              <a:t>Not Available</a:t>
            </a:r>
          </a:p>
        </p:txBody>
      </p:sp>
      <p:grpSp>
        <p:nvGrpSpPr>
          <p:cNvPr id="8" name="Group 7"/>
          <p:cNvGrpSpPr>
            <a:grpSpLocks noChangeAspect="1"/>
          </p:cNvGrpSpPr>
          <p:nvPr/>
        </p:nvGrpSpPr>
        <p:grpSpPr bwMode="auto">
          <a:xfrm>
            <a:off x="5567965" y="1888989"/>
            <a:ext cx="1098550" cy="584200"/>
            <a:chOff x="4943" y="359"/>
            <a:chExt cx="692" cy="368"/>
          </a:xfrm>
        </p:grpSpPr>
        <p:sp>
          <p:nvSpPr>
            <p:cNvPr id="9"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p:cNvGrpSpPr>
            <a:grpSpLocks noChangeAspect="1"/>
          </p:cNvGrpSpPr>
          <p:nvPr/>
        </p:nvGrpSpPr>
        <p:grpSpPr bwMode="auto">
          <a:xfrm>
            <a:off x="3333419" y="1888345"/>
            <a:ext cx="1098550" cy="584200"/>
            <a:chOff x="4943" y="359"/>
            <a:chExt cx="692" cy="368"/>
          </a:xfrm>
        </p:grpSpPr>
        <p:sp>
          <p:nvSpPr>
            <p:cNvPr id="57"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Freeform 9"/>
          <p:cNvSpPr>
            <a:spLocks noEditPoints="1"/>
          </p:cNvSpPr>
          <p:nvPr/>
        </p:nvSpPr>
        <p:spPr bwMode="auto">
          <a:xfrm>
            <a:off x="10643357" y="1829355"/>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33" name="Freeform 7"/>
          <p:cNvSpPr>
            <a:spLocks/>
          </p:cNvSpPr>
          <p:nvPr/>
        </p:nvSpPr>
        <p:spPr bwMode="auto">
          <a:xfrm rot="16200000">
            <a:off x="9974234" y="1964580"/>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43" name="TextBox 42"/>
          <p:cNvSpPr txBox="1"/>
          <p:nvPr/>
        </p:nvSpPr>
        <p:spPr>
          <a:xfrm>
            <a:off x="8892292" y="6509161"/>
            <a:ext cx="2750753" cy="123111"/>
          </a:xfrm>
          <a:prstGeom prst="rect">
            <a:avLst/>
          </a:prstGeom>
          <a:noFill/>
        </p:spPr>
        <p:txBody>
          <a:bodyPr wrap="none" lIns="0" tIns="0" rIns="0" bIns="0" rtlCol="0">
            <a:spAutoFit/>
          </a:bodyPr>
          <a:lstStyle/>
          <a:p>
            <a:pPr algn="r"/>
            <a:r>
              <a:rPr lang="en-US" sz="800" i="1" dirty="0"/>
              <a:t>* Available in Lync Online post Office 365 launch (late 2011)</a:t>
            </a:r>
          </a:p>
        </p:txBody>
      </p:sp>
      <p:grpSp>
        <p:nvGrpSpPr>
          <p:cNvPr id="3" name="Group 2"/>
          <p:cNvGrpSpPr/>
          <p:nvPr/>
        </p:nvGrpSpPr>
        <p:grpSpPr>
          <a:xfrm>
            <a:off x="5031739" y="1444601"/>
            <a:ext cx="6611306" cy="4532420"/>
            <a:chOff x="5056813" y="1442699"/>
            <a:chExt cx="6611306" cy="4532420"/>
          </a:xfrm>
        </p:grpSpPr>
        <p:grpSp>
          <p:nvGrpSpPr>
            <p:cNvPr id="34" name="Group 33"/>
            <p:cNvGrpSpPr/>
            <p:nvPr/>
          </p:nvGrpSpPr>
          <p:grpSpPr>
            <a:xfrm>
              <a:off x="5056813" y="1442699"/>
              <a:ext cx="6611306" cy="4532420"/>
              <a:chOff x="8381416" y="1903413"/>
              <a:chExt cx="5818417" cy="4023360"/>
            </a:xfrm>
          </p:grpSpPr>
          <p:sp>
            <p:nvSpPr>
              <p:cNvPr id="35" name="Rounded Rectangle 34"/>
              <p:cNvSpPr/>
              <p:nvPr/>
            </p:nvSpPr>
            <p:spPr bwMode="auto">
              <a:xfrm>
                <a:off x="8381416" y="1903413"/>
                <a:ext cx="5818417" cy="4023360"/>
              </a:xfrm>
              <a:prstGeom prst="roundRect">
                <a:avLst>
                  <a:gd name="adj" fmla="val 4622"/>
                </a:avLst>
              </a:prstGeom>
              <a:solidFill>
                <a:srgbClr val="E6E6E6"/>
              </a:solidFill>
              <a:ln w="25400" cap="flat" cmpd="sng" algn="ctr">
                <a:noFill/>
                <a:prstDash val="solid"/>
              </a:ln>
              <a:effectLst>
                <a:innerShdw blurRad="342900">
                  <a:prstClr val="black">
                    <a:alpha val="56000"/>
                  </a:prstClr>
                </a:innerShdw>
              </a:effectLst>
            </p:spPr>
            <p:txBody>
              <a:bodyPr lIns="0" tIns="1188720" rIns="0" bIns="0" rtlCol="0" anchor="t" anchorCtr="0"/>
              <a:lstStyle/>
              <a:p>
                <a:pPr algn="ctr" fontAlgn="base">
                  <a:spcBef>
                    <a:spcPct val="0"/>
                  </a:spcBef>
                  <a:spcAft>
                    <a:spcPct val="0"/>
                  </a:spcAft>
                </a:pPr>
                <a:endParaRPr lang="en-US" sz="1700" dirty="0">
                  <a:solidFill>
                    <a:schemeClr val="tx1">
                      <a:alpha val="99000"/>
                    </a:schemeClr>
                  </a:solidFill>
                </a:endParaRPr>
              </a:p>
            </p:txBody>
          </p:sp>
          <p:sp>
            <p:nvSpPr>
              <p:cNvPr id="36" name="Rectangle 35"/>
              <p:cNvSpPr/>
              <p:nvPr/>
            </p:nvSpPr>
            <p:spPr bwMode="auto">
              <a:xfrm>
                <a:off x="8593144" y="2071327"/>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IM and Presence</a:t>
                </a:r>
              </a:p>
            </p:txBody>
          </p:sp>
          <p:sp>
            <p:nvSpPr>
              <p:cNvPr id="38" name="Rectangle 37"/>
              <p:cNvSpPr/>
              <p:nvPr/>
            </p:nvSpPr>
            <p:spPr bwMode="auto">
              <a:xfrm>
                <a:off x="8593144" y="2704895"/>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Lync audio and video calls</a:t>
                </a:r>
              </a:p>
            </p:txBody>
          </p:sp>
          <p:sp>
            <p:nvSpPr>
              <p:cNvPr id="39" name="Rectangle 38"/>
              <p:cNvSpPr/>
              <p:nvPr/>
            </p:nvSpPr>
            <p:spPr bwMode="auto">
              <a:xfrm>
                <a:off x="8593144" y="3338463"/>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194415" indent="-194415" algn="ctr"/>
                <a:r>
                  <a:rPr lang="en-US" sz="1600" dirty="0">
                    <a:ln>
                      <a:solidFill>
                        <a:schemeClr val="bg1">
                          <a:alpha val="0"/>
                        </a:schemeClr>
                      </a:solidFill>
                    </a:ln>
                    <a:solidFill>
                      <a:srgbClr val="595959"/>
                    </a:solidFill>
                  </a:rPr>
                  <a:t>Click-to-Lync right from Office</a:t>
                </a:r>
              </a:p>
            </p:txBody>
          </p:sp>
          <p:sp>
            <p:nvSpPr>
              <p:cNvPr id="40" name="Rectangle 39"/>
              <p:cNvSpPr/>
              <p:nvPr/>
            </p:nvSpPr>
            <p:spPr bwMode="auto">
              <a:xfrm>
                <a:off x="8593144" y="3972031"/>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194415" indent="-194415" algn="ctr"/>
                <a:r>
                  <a:rPr lang="en-US" sz="1600" dirty="0">
                    <a:ln>
                      <a:solidFill>
                        <a:schemeClr val="bg1">
                          <a:alpha val="0"/>
                        </a:schemeClr>
                      </a:solidFill>
                    </a:ln>
                    <a:solidFill>
                      <a:srgbClr val="595959"/>
                    </a:solidFill>
                  </a:rPr>
                  <a:t>Presence updates based on Exchange calendar</a:t>
                </a:r>
              </a:p>
            </p:txBody>
          </p:sp>
          <p:sp>
            <p:nvSpPr>
              <p:cNvPr id="41" name="Rectangle 40"/>
              <p:cNvSpPr/>
              <p:nvPr/>
            </p:nvSpPr>
            <p:spPr bwMode="auto">
              <a:xfrm>
                <a:off x="8593144" y="4605599"/>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Lync with external orgs and Windows Live</a:t>
                </a:r>
              </a:p>
            </p:txBody>
          </p:sp>
          <p:sp>
            <p:nvSpPr>
              <p:cNvPr id="42" name="Rectangle 41"/>
              <p:cNvSpPr/>
              <p:nvPr/>
            </p:nvSpPr>
            <p:spPr bwMode="auto">
              <a:xfrm>
                <a:off x="8593144" y="5239168"/>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Lync IM on smart phones*</a:t>
                </a:r>
              </a:p>
            </p:txBody>
          </p:sp>
        </p:grpSp>
        <p:sp>
          <p:nvSpPr>
            <p:cNvPr id="44" name="10-Point Star 43"/>
            <p:cNvSpPr/>
            <p:nvPr/>
          </p:nvSpPr>
          <p:spPr bwMode="auto">
            <a:xfrm>
              <a:off x="5192364" y="4407343"/>
              <a:ext cx="751201"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45" name="TextBox 44"/>
            <p:cNvSpPr txBox="1"/>
            <p:nvPr/>
          </p:nvSpPr>
          <p:spPr>
            <a:xfrm>
              <a:off x="5263164" y="4646352"/>
              <a:ext cx="609599"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sp>
          <p:nvSpPr>
            <p:cNvPr id="46" name="10-Point Star 45"/>
            <p:cNvSpPr/>
            <p:nvPr/>
          </p:nvSpPr>
          <p:spPr bwMode="auto">
            <a:xfrm>
              <a:off x="5641057" y="5053335"/>
              <a:ext cx="751201"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47" name="TextBox 46"/>
            <p:cNvSpPr txBox="1"/>
            <p:nvPr/>
          </p:nvSpPr>
          <p:spPr>
            <a:xfrm>
              <a:off x="5711857" y="5292344"/>
              <a:ext cx="609599"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spTree>
    <p:extLst>
      <p:ext uri="{BB962C8B-B14F-4D97-AF65-F5344CB8AC3E}">
        <p14:creationId xmlns:p14="http://schemas.microsoft.com/office/powerpoint/2010/main" val="2765024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Voice</a:t>
            </a:r>
            <a:endParaRPr lang="en-US" sz="1200" dirty="0">
              <a:solidFill>
                <a:srgbClr val="7F7F7F">
                  <a:alpha val="98824"/>
                </a:srgbClr>
              </a:solidFill>
            </a:endParaRPr>
          </a:p>
        </p:txBody>
      </p:sp>
      <p:sp>
        <p:nvSpPr>
          <p:cNvPr id="2" name="Title 1"/>
          <p:cNvSpPr>
            <a:spLocks noGrp="1"/>
          </p:cNvSpPr>
          <p:nvPr>
            <p:ph type="title"/>
          </p:nvPr>
        </p:nvSpPr>
        <p:spPr/>
        <p:txBody>
          <a:bodyPr/>
          <a:lstStyle/>
          <a:p>
            <a:r>
              <a:rPr lang="en-US" dirty="0" err="1"/>
              <a:t>Lync</a:t>
            </a:r>
            <a:r>
              <a:rPr lang="en-US" dirty="0"/>
              <a:t> Online and </a:t>
            </a:r>
            <a:r>
              <a:rPr lang="en-US" dirty="0" err="1"/>
              <a:t>Lync</a:t>
            </a:r>
            <a:r>
              <a:rPr lang="en-US" dirty="0"/>
              <a:t>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smtClean="0">
                <a:solidFill>
                  <a:srgbClr val="7F7F7F">
                    <a:alpha val="98824"/>
                  </a:srgbClr>
                </a:solidFill>
              </a:rPr>
              <a:t>IM and Presence</a:t>
            </a:r>
            <a:endParaRPr lang="en-US" sz="1200" dirty="0">
              <a:solidFill>
                <a:srgbClr val="7F7F7F">
                  <a:alpha val="98824"/>
                </a:srgbClr>
              </a:solidFill>
            </a:endParaRP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Online Meetings</a:t>
            </a:r>
            <a:endParaRPr lang="en-US" sz="1200" dirty="0">
              <a:solidFill>
                <a:srgbClr val="7F7F7F">
                  <a:alpha val="98824"/>
                </a:srgbClr>
              </a:solidFill>
            </a:endParaRP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Enterprise Voice</a:t>
            </a:r>
            <a:endParaRPr lang="en-US" sz="1200" dirty="0">
              <a:solidFill>
                <a:srgbClr val="7F7F7F">
                  <a:alpha val="98824"/>
                </a:srgbClr>
              </a:solidFill>
            </a:endParaRP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105" name="Group 19"/>
          <p:cNvGrpSpPr>
            <a:grpSpLocks noChangeAspect="1"/>
          </p:cNvGrpSpPr>
          <p:nvPr/>
        </p:nvGrpSpPr>
        <p:grpSpPr bwMode="auto">
          <a:xfrm>
            <a:off x="3708666" y="2003179"/>
            <a:ext cx="352817" cy="273270"/>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6" name="Freeform 7"/>
          <p:cNvSpPr>
            <a:spLocks/>
          </p:cNvSpPr>
          <p:nvPr/>
        </p:nvSpPr>
        <p:spPr bwMode="auto">
          <a:xfrm rot="16200000">
            <a:off x="7968237" y="1979619"/>
            <a:ext cx="645308" cy="370384"/>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4" name="TextBox 3"/>
          <p:cNvSpPr txBox="1"/>
          <p:nvPr/>
        </p:nvSpPr>
        <p:spPr>
          <a:xfrm>
            <a:off x="7442754" y="5181600"/>
            <a:ext cx="1828800" cy="215444"/>
          </a:xfrm>
          <a:prstGeom prst="rect">
            <a:avLst/>
          </a:prstGeom>
          <a:noFill/>
        </p:spPr>
        <p:txBody>
          <a:bodyPr wrap="square" lIns="0" tIns="0" rIns="0" bIns="0" rtlCol="0">
            <a:spAutoFit/>
          </a:bodyPr>
          <a:lstStyle/>
          <a:p>
            <a:pPr algn="ctr"/>
            <a:r>
              <a:rPr lang="en-US" sz="1400" dirty="0" smtClean="0">
                <a:solidFill>
                  <a:srgbClr val="92D050"/>
                </a:solidFill>
              </a:rPr>
              <a:t>Post Launch</a:t>
            </a:r>
            <a:endParaRPr lang="en-US" dirty="0" smtClean="0">
              <a:solidFill>
                <a:srgbClr val="92D050"/>
              </a:solidFill>
            </a:endParaRPr>
          </a:p>
        </p:txBody>
      </p:sp>
      <p:sp>
        <p:nvSpPr>
          <p:cNvPr id="7" name="TextBox 6"/>
          <p:cNvSpPr txBox="1"/>
          <p:nvPr/>
        </p:nvSpPr>
        <p:spPr>
          <a:xfrm>
            <a:off x="9834244" y="5173795"/>
            <a:ext cx="1511808" cy="215444"/>
          </a:xfrm>
          <a:prstGeom prst="rect">
            <a:avLst/>
          </a:prstGeom>
          <a:noFill/>
        </p:spPr>
        <p:txBody>
          <a:bodyPr wrap="square" lIns="0" tIns="0" rIns="0" bIns="0" rtlCol="0">
            <a:spAutoFit/>
          </a:bodyPr>
          <a:lstStyle/>
          <a:p>
            <a:pPr algn="ctr"/>
            <a:r>
              <a:rPr lang="en-US" sz="1400" dirty="0" smtClean="0">
                <a:solidFill>
                  <a:srgbClr val="FF0000"/>
                </a:solidFill>
              </a:rPr>
              <a:t>Not Available</a:t>
            </a:r>
          </a:p>
        </p:txBody>
      </p:sp>
      <p:grpSp>
        <p:nvGrpSpPr>
          <p:cNvPr id="8" name="Group 7"/>
          <p:cNvGrpSpPr>
            <a:grpSpLocks noChangeAspect="1"/>
          </p:cNvGrpSpPr>
          <p:nvPr/>
        </p:nvGrpSpPr>
        <p:grpSpPr bwMode="auto">
          <a:xfrm>
            <a:off x="5567965" y="1888989"/>
            <a:ext cx="1098550" cy="584200"/>
            <a:chOff x="4943" y="359"/>
            <a:chExt cx="692" cy="368"/>
          </a:xfrm>
        </p:grpSpPr>
        <p:sp>
          <p:nvSpPr>
            <p:cNvPr id="9"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p:cNvGrpSpPr>
            <a:grpSpLocks noChangeAspect="1"/>
          </p:cNvGrpSpPr>
          <p:nvPr/>
        </p:nvGrpSpPr>
        <p:grpSpPr bwMode="auto">
          <a:xfrm>
            <a:off x="3333419" y="1888345"/>
            <a:ext cx="1098550" cy="584200"/>
            <a:chOff x="4943" y="359"/>
            <a:chExt cx="692" cy="368"/>
          </a:xfrm>
        </p:grpSpPr>
        <p:sp>
          <p:nvSpPr>
            <p:cNvPr id="57"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Freeform 9"/>
          <p:cNvSpPr>
            <a:spLocks noEditPoints="1"/>
          </p:cNvSpPr>
          <p:nvPr/>
        </p:nvSpPr>
        <p:spPr bwMode="auto">
          <a:xfrm>
            <a:off x="10643357" y="1829355"/>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33" name="Freeform 7"/>
          <p:cNvSpPr>
            <a:spLocks/>
          </p:cNvSpPr>
          <p:nvPr/>
        </p:nvSpPr>
        <p:spPr bwMode="auto">
          <a:xfrm rot="16200000">
            <a:off x="9974234" y="1964580"/>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42" name="TextBox 41"/>
          <p:cNvSpPr txBox="1"/>
          <p:nvPr/>
        </p:nvSpPr>
        <p:spPr>
          <a:xfrm>
            <a:off x="6313698" y="6483958"/>
            <a:ext cx="5332611" cy="123111"/>
          </a:xfrm>
          <a:prstGeom prst="rect">
            <a:avLst/>
          </a:prstGeom>
          <a:noFill/>
          <a:ln>
            <a:noFill/>
          </a:ln>
          <a:effectLst/>
        </p:spPr>
        <p:style>
          <a:lnRef idx="1">
            <a:schemeClr val="accent5"/>
          </a:lnRef>
          <a:fillRef idx="3">
            <a:schemeClr val="accent5"/>
          </a:fillRef>
          <a:effectRef idx="2">
            <a:schemeClr val="accent5"/>
          </a:effectRef>
          <a:fontRef idx="minor">
            <a:schemeClr val="lt1"/>
          </a:fontRef>
        </p:style>
        <p:txBody>
          <a:bodyPr wrap="square" lIns="0" tIns="0" rIns="0" bIns="0" rtlCol="0">
            <a:spAutoFit/>
          </a:bodyPr>
          <a:lstStyle/>
          <a:p>
            <a:pPr algn="r"/>
            <a:r>
              <a:rPr lang="en-US" sz="800" i="1" dirty="0">
                <a:solidFill>
                  <a:schemeClr val="tx1">
                    <a:alpha val="99000"/>
                  </a:schemeClr>
                </a:solidFill>
              </a:rPr>
              <a:t>* Multi-party audio/video not available in some  countries due to regulatory restrictions</a:t>
            </a:r>
          </a:p>
        </p:txBody>
      </p:sp>
      <p:grpSp>
        <p:nvGrpSpPr>
          <p:cNvPr id="5" name="Group 4"/>
          <p:cNvGrpSpPr/>
          <p:nvPr/>
        </p:nvGrpSpPr>
        <p:grpSpPr>
          <a:xfrm>
            <a:off x="6665825" y="968253"/>
            <a:ext cx="5029246" cy="5017754"/>
            <a:chOff x="6638879" y="969559"/>
            <a:chExt cx="5029246" cy="5017754"/>
          </a:xfrm>
        </p:grpSpPr>
        <p:grpSp>
          <p:nvGrpSpPr>
            <p:cNvPr id="34" name="Group 33"/>
            <p:cNvGrpSpPr/>
            <p:nvPr/>
          </p:nvGrpSpPr>
          <p:grpSpPr>
            <a:xfrm>
              <a:off x="7296726" y="1442699"/>
              <a:ext cx="4371399" cy="4544614"/>
              <a:chOff x="8381416" y="1903413"/>
              <a:chExt cx="5818417" cy="4023360"/>
            </a:xfrm>
          </p:grpSpPr>
          <p:sp>
            <p:nvSpPr>
              <p:cNvPr id="35" name="Rounded Rectangle 34"/>
              <p:cNvSpPr/>
              <p:nvPr/>
            </p:nvSpPr>
            <p:spPr bwMode="auto">
              <a:xfrm>
                <a:off x="8381416" y="1903413"/>
                <a:ext cx="5818417" cy="4023360"/>
              </a:xfrm>
              <a:prstGeom prst="roundRect">
                <a:avLst>
                  <a:gd name="adj" fmla="val 4622"/>
                </a:avLst>
              </a:prstGeom>
              <a:solidFill>
                <a:srgbClr val="E6E6E6"/>
              </a:solidFill>
              <a:ln w="25400" cap="flat" cmpd="sng" algn="ctr">
                <a:noFill/>
                <a:prstDash val="solid"/>
              </a:ln>
              <a:effectLst>
                <a:innerShdw blurRad="342900">
                  <a:prstClr val="black">
                    <a:alpha val="56000"/>
                  </a:prstClr>
                </a:innerShdw>
              </a:effectLst>
            </p:spPr>
            <p:txBody>
              <a:bodyPr lIns="0" tIns="1188720" rIns="0" bIns="0" rtlCol="0" anchor="t" anchorCtr="0"/>
              <a:lstStyle/>
              <a:p>
                <a:pPr algn="ctr" fontAlgn="base">
                  <a:spcBef>
                    <a:spcPct val="0"/>
                  </a:spcBef>
                  <a:spcAft>
                    <a:spcPct val="0"/>
                  </a:spcAft>
                </a:pPr>
                <a:endParaRPr lang="en-US" sz="1700" dirty="0">
                  <a:solidFill>
                    <a:schemeClr val="tx1">
                      <a:alpha val="99000"/>
                    </a:schemeClr>
                  </a:solidFill>
                </a:endParaRPr>
              </a:p>
            </p:txBody>
          </p:sp>
          <p:sp>
            <p:nvSpPr>
              <p:cNvPr id="36" name="Rectangle 35"/>
              <p:cNvSpPr/>
              <p:nvPr/>
            </p:nvSpPr>
            <p:spPr bwMode="auto">
              <a:xfrm>
                <a:off x="8593144" y="2071326"/>
                <a:ext cx="5394960" cy="596991"/>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Lync meetings with audio/video/web conferencing*</a:t>
                </a:r>
              </a:p>
            </p:txBody>
          </p:sp>
          <p:sp>
            <p:nvSpPr>
              <p:cNvPr id="38" name="Rectangle 37"/>
              <p:cNvSpPr/>
              <p:nvPr/>
            </p:nvSpPr>
            <p:spPr bwMode="auto">
              <a:xfrm>
                <a:off x="8593144" y="2876807"/>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Ad-hoc screen and application sharing</a:t>
                </a:r>
              </a:p>
            </p:txBody>
          </p:sp>
          <p:sp>
            <p:nvSpPr>
              <p:cNvPr id="39" name="Rectangle 38"/>
              <p:cNvSpPr/>
              <p:nvPr/>
            </p:nvSpPr>
            <p:spPr bwMode="auto">
              <a:xfrm>
                <a:off x="8593144" y="3588218"/>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Easy scheduling via Outlook</a:t>
                </a:r>
              </a:p>
            </p:txBody>
          </p:sp>
          <p:sp>
            <p:nvSpPr>
              <p:cNvPr id="40" name="Rectangle 39"/>
              <p:cNvSpPr/>
              <p:nvPr/>
            </p:nvSpPr>
            <p:spPr bwMode="auto">
              <a:xfrm>
                <a:off x="8593144" y="4299629"/>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Native and web clients for external attendees</a:t>
                </a:r>
              </a:p>
            </p:txBody>
          </p:sp>
          <p:sp>
            <p:nvSpPr>
              <p:cNvPr id="41" name="Rectangle 40"/>
              <p:cNvSpPr/>
              <p:nvPr/>
            </p:nvSpPr>
            <p:spPr bwMode="auto">
              <a:xfrm>
                <a:off x="8593144" y="5011041"/>
                <a:ext cx="5394960" cy="693314"/>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Interop with 3</a:t>
                </a:r>
                <a:r>
                  <a:rPr lang="en-US" sz="1600" baseline="30000" dirty="0">
                    <a:ln>
                      <a:solidFill>
                        <a:schemeClr val="bg1">
                          <a:alpha val="0"/>
                        </a:schemeClr>
                      </a:solidFill>
                    </a:ln>
                    <a:solidFill>
                      <a:srgbClr val="595959"/>
                    </a:solidFill>
                  </a:rPr>
                  <a:t>rd</a:t>
                </a:r>
                <a:r>
                  <a:rPr lang="en-US" sz="1600" dirty="0">
                    <a:ln>
                      <a:solidFill>
                        <a:schemeClr val="bg1">
                          <a:alpha val="0"/>
                        </a:schemeClr>
                      </a:solidFill>
                    </a:ln>
                    <a:solidFill>
                      <a:srgbClr val="595959"/>
                    </a:solidFill>
                  </a:rPr>
                  <a:t> party dial-in audio conferencing services</a:t>
                </a:r>
              </a:p>
            </p:txBody>
          </p:sp>
        </p:grpSp>
        <p:sp>
          <p:nvSpPr>
            <p:cNvPr id="43" name="10-Point Star 42"/>
            <p:cNvSpPr/>
            <p:nvPr/>
          </p:nvSpPr>
          <p:spPr bwMode="auto">
            <a:xfrm>
              <a:off x="6638879" y="969559"/>
              <a:ext cx="1175989" cy="1187972"/>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44" name="TextBox 43"/>
            <p:cNvSpPr txBox="1"/>
            <p:nvPr/>
          </p:nvSpPr>
          <p:spPr>
            <a:xfrm>
              <a:off x="6749713" y="1230011"/>
              <a:ext cx="954314" cy="646331"/>
            </a:xfrm>
            <a:prstGeom prst="rect">
              <a:avLst/>
            </a:prstGeom>
            <a:noFill/>
          </p:spPr>
          <p:txBody>
            <a:bodyPr wrap="square" lIns="0" tIns="0" rIns="0" bIns="0" rtlCol="0">
              <a:spAutoFit/>
            </a:bodyPr>
            <a:lstStyle/>
            <a:p>
              <a:pPr algn="ctr"/>
              <a:r>
                <a:rPr lang="en-US" sz="14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 Integrated Client</a:t>
              </a:r>
            </a:p>
          </p:txBody>
        </p:sp>
      </p:grpSp>
    </p:spTree>
    <p:extLst>
      <p:ext uri="{BB962C8B-B14F-4D97-AF65-F5344CB8AC3E}">
        <p14:creationId xmlns:p14="http://schemas.microsoft.com/office/powerpoint/2010/main" val="311972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Voice</a:t>
            </a:r>
            <a:endParaRPr lang="en-US" sz="1200" dirty="0">
              <a:solidFill>
                <a:srgbClr val="7F7F7F">
                  <a:alpha val="98824"/>
                </a:srgbClr>
              </a:solidFill>
            </a:endParaRPr>
          </a:p>
        </p:txBody>
      </p:sp>
      <p:sp>
        <p:nvSpPr>
          <p:cNvPr id="2" name="Title 1"/>
          <p:cNvSpPr>
            <a:spLocks noGrp="1"/>
          </p:cNvSpPr>
          <p:nvPr>
            <p:ph type="title"/>
          </p:nvPr>
        </p:nvSpPr>
        <p:spPr/>
        <p:txBody>
          <a:bodyPr/>
          <a:lstStyle/>
          <a:p>
            <a:r>
              <a:rPr lang="en-US" dirty="0" err="1"/>
              <a:t>Lync</a:t>
            </a:r>
            <a:r>
              <a:rPr lang="en-US" dirty="0"/>
              <a:t> Online and </a:t>
            </a:r>
            <a:r>
              <a:rPr lang="en-US" dirty="0" err="1"/>
              <a:t>Lync</a:t>
            </a:r>
            <a:r>
              <a:rPr lang="en-US" dirty="0"/>
              <a:t>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smtClean="0">
                <a:solidFill>
                  <a:srgbClr val="7F7F7F">
                    <a:alpha val="98824"/>
                  </a:srgbClr>
                </a:solidFill>
              </a:rPr>
              <a:t>IM and Presence</a:t>
            </a:r>
            <a:endParaRPr lang="en-US" sz="1200" dirty="0">
              <a:solidFill>
                <a:srgbClr val="7F7F7F">
                  <a:alpha val="98824"/>
                </a:srgbClr>
              </a:solidFill>
            </a:endParaRP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Online Meetings</a:t>
            </a:r>
            <a:endParaRPr lang="en-US" sz="1200" dirty="0">
              <a:solidFill>
                <a:srgbClr val="7F7F7F">
                  <a:alpha val="98824"/>
                </a:srgbClr>
              </a:solidFill>
            </a:endParaRP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Enterprise Voice</a:t>
            </a:r>
            <a:endParaRPr lang="en-US" sz="1200" dirty="0">
              <a:solidFill>
                <a:srgbClr val="7F7F7F">
                  <a:alpha val="98824"/>
                </a:srgbClr>
              </a:solidFill>
            </a:endParaRP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105" name="Group 19"/>
          <p:cNvGrpSpPr>
            <a:grpSpLocks noChangeAspect="1"/>
          </p:cNvGrpSpPr>
          <p:nvPr/>
        </p:nvGrpSpPr>
        <p:grpSpPr bwMode="auto">
          <a:xfrm>
            <a:off x="3708666" y="2003179"/>
            <a:ext cx="352817" cy="273270"/>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6" name="Freeform 7"/>
          <p:cNvSpPr>
            <a:spLocks/>
          </p:cNvSpPr>
          <p:nvPr/>
        </p:nvSpPr>
        <p:spPr bwMode="auto">
          <a:xfrm rot="16200000">
            <a:off x="7968237" y="1979619"/>
            <a:ext cx="645308" cy="370384"/>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4" name="TextBox 3"/>
          <p:cNvSpPr txBox="1"/>
          <p:nvPr/>
        </p:nvSpPr>
        <p:spPr>
          <a:xfrm>
            <a:off x="7442754" y="5181600"/>
            <a:ext cx="1828800" cy="215444"/>
          </a:xfrm>
          <a:prstGeom prst="rect">
            <a:avLst/>
          </a:prstGeom>
          <a:noFill/>
        </p:spPr>
        <p:txBody>
          <a:bodyPr wrap="square" lIns="0" tIns="0" rIns="0" bIns="0" rtlCol="0">
            <a:spAutoFit/>
          </a:bodyPr>
          <a:lstStyle/>
          <a:p>
            <a:pPr algn="ctr"/>
            <a:r>
              <a:rPr lang="en-US" sz="1400" dirty="0" smtClean="0">
                <a:solidFill>
                  <a:srgbClr val="92D050"/>
                </a:solidFill>
              </a:rPr>
              <a:t>Post Launch</a:t>
            </a:r>
            <a:endParaRPr lang="en-US" dirty="0" smtClean="0">
              <a:solidFill>
                <a:srgbClr val="92D050"/>
              </a:solidFill>
            </a:endParaRPr>
          </a:p>
        </p:txBody>
      </p:sp>
      <p:sp>
        <p:nvSpPr>
          <p:cNvPr id="7" name="TextBox 6"/>
          <p:cNvSpPr txBox="1"/>
          <p:nvPr/>
        </p:nvSpPr>
        <p:spPr>
          <a:xfrm>
            <a:off x="9834244" y="5173795"/>
            <a:ext cx="1511808" cy="215444"/>
          </a:xfrm>
          <a:prstGeom prst="rect">
            <a:avLst/>
          </a:prstGeom>
          <a:noFill/>
        </p:spPr>
        <p:txBody>
          <a:bodyPr wrap="square" lIns="0" tIns="0" rIns="0" bIns="0" rtlCol="0">
            <a:spAutoFit/>
          </a:bodyPr>
          <a:lstStyle/>
          <a:p>
            <a:pPr algn="ctr"/>
            <a:r>
              <a:rPr lang="en-US" sz="1400" dirty="0" smtClean="0">
                <a:solidFill>
                  <a:srgbClr val="FF0000"/>
                </a:solidFill>
              </a:rPr>
              <a:t>Not Available</a:t>
            </a:r>
          </a:p>
        </p:txBody>
      </p:sp>
      <p:grpSp>
        <p:nvGrpSpPr>
          <p:cNvPr id="8" name="Group 7"/>
          <p:cNvGrpSpPr>
            <a:grpSpLocks noChangeAspect="1"/>
          </p:cNvGrpSpPr>
          <p:nvPr/>
        </p:nvGrpSpPr>
        <p:grpSpPr bwMode="auto">
          <a:xfrm>
            <a:off x="5567965" y="1888989"/>
            <a:ext cx="1098550" cy="584200"/>
            <a:chOff x="4943" y="359"/>
            <a:chExt cx="692" cy="368"/>
          </a:xfrm>
        </p:grpSpPr>
        <p:sp>
          <p:nvSpPr>
            <p:cNvPr id="9"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p:cNvGrpSpPr>
            <a:grpSpLocks noChangeAspect="1"/>
          </p:cNvGrpSpPr>
          <p:nvPr/>
        </p:nvGrpSpPr>
        <p:grpSpPr bwMode="auto">
          <a:xfrm>
            <a:off x="3333419" y="1888345"/>
            <a:ext cx="1098550" cy="584200"/>
            <a:chOff x="4943" y="359"/>
            <a:chExt cx="692" cy="368"/>
          </a:xfrm>
        </p:grpSpPr>
        <p:sp>
          <p:nvSpPr>
            <p:cNvPr id="57"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Freeform 9"/>
          <p:cNvSpPr>
            <a:spLocks noEditPoints="1"/>
          </p:cNvSpPr>
          <p:nvPr/>
        </p:nvSpPr>
        <p:spPr bwMode="auto">
          <a:xfrm>
            <a:off x="10643357" y="1829355"/>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33" name="Freeform 7"/>
          <p:cNvSpPr>
            <a:spLocks/>
          </p:cNvSpPr>
          <p:nvPr/>
        </p:nvSpPr>
        <p:spPr bwMode="auto">
          <a:xfrm rot="16200000">
            <a:off x="9974234" y="1964580"/>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43" name="Group 42"/>
          <p:cNvGrpSpPr/>
          <p:nvPr/>
        </p:nvGrpSpPr>
        <p:grpSpPr>
          <a:xfrm>
            <a:off x="2820217" y="1442699"/>
            <a:ext cx="4357451" cy="4544613"/>
            <a:chOff x="2003319" y="1584672"/>
            <a:chExt cx="4847419" cy="3352801"/>
          </a:xfrm>
        </p:grpSpPr>
        <p:sp>
          <p:nvSpPr>
            <p:cNvPr id="44" name="Rounded Rectangle 43"/>
            <p:cNvSpPr/>
            <p:nvPr/>
          </p:nvSpPr>
          <p:spPr bwMode="auto">
            <a:xfrm>
              <a:off x="2003319" y="1584672"/>
              <a:ext cx="4847419" cy="3352801"/>
            </a:xfrm>
            <a:prstGeom prst="roundRect">
              <a:avLst>
                <a:gd name="adj" fmla="val 4622"/>
              </a:avLst>
            </a:prstGeom>
            <a:solidFill>
              <a:srgbClr val="E6E6E6"/>
            </a:solidFill>
            <a:ln w="25400" cap="flat" cmpd="sng" algn="ctr">
              <a:noFill/>
              <a:prstDash val="solid"/>
            </a:ln>
            <a:effectLst>
              <a:innerShdw blurRad="342900">
                <a:prstClr val="black">
                  <a:alpha val="56000"/>
                </a:prstClr>
              </a:innerShdw>
            </a:effectLst>
          </p:spPr>
          <p:txBody>
            <a:bodyPr lIns="0" tIns="1188720" rIns="0" bIns="0" rtlCol="0" anchor="t" anchorCtr="0"/>
            <a:lstStyle/>
            <a:p>
              <a:pPr algn="ctr" fontAlgn="base">
                <a:spcBef>
                  <a:spcPct val="0"/>
                </a:spcBef>
                <a:spcAft>
                  <a:spcPct val="0"/>
                </a:spcAft>
              </a:pPr>
              <a:endParaRPr lang="en-US" sz="1700" dirty="0">
                <a:solidFill>
                  <a:schemeClr val="tx1">
                    <a:alpha val="99000"/>
                  </a:schemeClr>
                </a:solidFill>
              </a:endParaRPr>
            </a:p>
          </p:txBody>
        </p:sp>
        <p:sp>
          <p:nvSpPr>
            <p:cNvPr id="45" name="Rectangle 44"/>
            <p:cNvSpPr/>
            <p:nvPr/>
          </p:nvSpPr>
          <p:spPr bwMode="auto">
            <a:xfrm>
              <a:off x="2179713" y="1724600"/>
              <a:ext cx="4494630" cy="497493"/>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Place and receive calls to landline and mobile phones  (PC to PSTN)</a:t>
              </a:r>
            </a:p>
          </p:txBody>
        </p:sp>
        <p:sp>
          <p:nvSpPr>
            <p:cNvPr id="46" name="Rectangle 45"/>
            <p:cNvSpPr/>
            <p:nvPr/>
          </p:nvSpPr>
          <p:spPr bwMode="auto">
            <a:xfrm>
              <a:off x="2179713" y="2413889"/>
              <a:ext cx="4494630" cy="497493"/>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‘Optimized for Lync’ PC peripherals (headsets, speaker phones etc…)</a:t>
              </a:r>
            </a:p>
          </p:txBody>
        </p:sp>
        <p:sp>
          <p:nvSpPr>
            <p:cNvPr id="47" name="Rectangle 46"/>
            <p:cNvSpPr/>
            <p:nvPr/>
          </p:nvSpPr>
          <p:spPr bwMode="auto">
            <a:xfrm>
              <a:off x="2179713" y="3103178"/>
              <a:ext cx="4494630" cy="41910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Set incoming calls to ring mobile number</a:t>
              </a:r>
            </a:p>
          </p:txBody>
        </p:sp>
        <p:sp>
          <p:nvSpPr>
            <p:cNvPr id="48" name="Rectangle 47"/>
            <p:cNvSpPr/>
            <p:nvPr/>
          </p:nvSpPr>
          <p:spPr bwMode="auto">
            <a:xfrm>
              <a:off x="2179713" y="3714074"/>
              <a:ext cx="4494630" cy="41910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Drag-and-drop conference calling*</a:t>
              </a:r>
            </a:p>
          </p:txBody>
        </p:sp>
        <p:sp>
          <p:nvSpPr>
            <p:cNvPr id="49" name="Rectangle 48"/>
            <p:cNvSpPr/>
            <p:nvPr/>
          </p:nvSpPr>
          <p:spPr bwMode="auto">
            <a:xfrm>
              <a:off x="2179713" y="4324968"/>
              <a:ext cx="4494630" cy="41910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Interop with Exchange Online voice mail</a:t>
              </a:r>
            </a:p>
          </p:txBody>
        </p:sp>
      </p:grpSp>
      <p:sp>
        <p:nvSpPr>
          <p:cNvPr id="50" name="TextBox 49"/>
          <p:cNvSpPr txBox="1"/>
          <p:nvPr/>
        </p:nvSpPr>
        <p:spPr>
          <a:xfrm>
            <a:off x="7525407" y="6497724"/>
            <a:ext cx="4125170" cy="123111"/>
          </a:xfrm>
          <a:prstGeom prst="rect">
            <a:avLst/>
          </a:prstGeom>
          <a:noFill/>
          <a:ln>
            <a:noFill/>
          </a:ln>
          <a:effectLst/>
        </p:spPr>
        <p:style>
          <a:lnRef idx="1">
            <a:schemeClr val="accent5"/>
          </a:lnRef>
          <a:fillRef idx="3">
            <a:schemeClr val="accent5"/>
          </a:fillRef>
          <a:effectRef idx="2">
            <a:schemeClr val="accent5"/>
          </a:effectRef>
          <a:fontRef idx="minor">
            <a:schemeClr val="lt1"/>
          </a:fontRef>
        </p:style>
        <p:txBody>
          <a:bodyPr wrap="square" lIns="0" tIns="0" rIns="0" bIns="0" rtlCol="0">
            <a:spAutoFit/>
          </a:bodyPr>
          <a:lstStyle/>
          <a:p>
            <a:pPr algn="r"/>
            <a:r>
              <a:rPr lang="en-US" sz="800" i="1" dirty="0">
                <a:solidFill>
                  <a:schemeClr val="tx1">
                    <a:alpha val="99000"/>
                  </a:schemeClr>
                </a:solidFill>
              </a:rPr>
              <a:t>* Multi-party audio/video not available in some  countries due to regulatory restrictions</a:t>
            </a:r>
          </a:p>
        </p:txBody>
      </p:sp>
      <p:sp>
        <p:nvSpPr>
          <p:cNvPr id="51" name="Rectangle 50"/>
          <p:cNvSpPr/>
          <p:nvPr/>
        </p:nvSpPr>
        <p:spPr bwMode="auto">
          <a:xfrm>
            <a:off x="2820217" y="6086173"/>
            <a:ext cx="4357451" cy="608885"/>
          </a:xfrm>
          <a:prstGeom prst="rect">
            <a:avLst/>
          </a:prstGeom>
          <a:noFill/>
          <a:ln w="12700" cap="rnd">
            <a:noFill/>
            <a:prstDash val="sysDash"/>
            <a:headEnd type="oval"/>
          </a:ln>
          <a:effectLst/>
        </p:spPr>
        <p:txBody>
          <a:bodyPr wrap="square" lIns="91440" tIns="45720" rIns="91440" rtlCol="0" anchor="ctr" anchorCtr="0">
            <a:spAutoFit/>
          </a:bodyPr>
          <a:lstStyle/>
          <a:p>
            <a:pPr marL="115888" lvl="1" indent="-115888" fontAlgn="base">
              <a:lnSpc>
                <a:spcPct val="90000"/>
              </a:lnSpc>
              <a:spcBef>
                <a:spcPct val="20000"/>
              </a:spcBef>
              <a:spcAft>
                <a:spcPts val="167"/>
              </a:spcAft>
              <a:buClr>
                <a:schemeClr val="tx2"/>
              </a:buClr>
              <a:buSzPct val="90000"/>
              <a:buBlip>
                <a:blip r:embed="rId3"/>
              </a:buBlip>
              <a:defRPr/>
            </a:pPr>
            <a:r>
              <a:rPr lang="en-US" sz="1100" dirty="0">
                <a:gradFill>
                  <a:gsLst>
                    <a:gs pos="0">
                      <a:schemeClr val="tx1"/>
                    </a:gs>
                    <a:gs pos="86000">
                      <a:schemeClr val="tx1"/>
                    </a:gs>
                  </a:gsLst>
                  <a:lin ang="5400000" scaled="0"/>
                </a:gradFill>
              </a:rPr>
              <a:t>Lync Online Voice to become available post Office 365 launch</a:t>
            </a:r>
          </a:p>
          <a:p>
            <a:pPr marL="115888" indent="-115888" fontAlgn="base">
              <a:lnSpc>
                <a:spcPct val="90000"/>
              </a:lnSpc>
              <a:spcBef>
                <a:spcPct val="20000"/>
              </a:spcBef>
              <a:spcAft>
                <a:spcPts val="167"/>
              </a:spcAft>
              <a:buClr>
                <a:schemeClr val="tx2"/>
              </a:buClr>
              <a:buSzPct val="90000"/>
              <a:buBlip>
                <a:blip r:embed="rId3"/>
              </a:buBlip>
              <a:defRPr/>
            </a:pPr>
            <a:r>
              <a:rPr lang="en-US" sz="1100" dirty="0">
                <a:gradFill>
                  <a:gsLst>
                    <a:gs pos="0">
                      <a:schemeClr val="tx1"/>
                    </a:gs>
                    <a:gs pos="86000">
                      <a:schemeClr val="tx1"/>
                    </a:gs>
                  </a:gsLst>
                  <a:lin ang="5400000" scaled="0"/>
                </a:gradFill>
              </a:rPr>
              <a:t>Requires separate phone service from a certified </a:t>
            </a:r>
            <a:r>
              <a:rPr lang="en-US" sz="1100" dirty="0" err="1">
                <a:gradFill>
                  <a:gsLst>
                    <a:gs pos="0">
                      <a:schemeClr val="tx1"/>
                    </a:gs>
                    <a:gs pos="86000">
                      <a:schemeClr val="tx1"/>
                    </a:gs>
                  </a:gsLst>
                  <a:lin ang="5400000" scaled="0"/>
                </a:gradFill>
              </a:rPr>
              <a:t>telco</a:t>
            </a:r>
            <a:r>
              <a:rPr lang="en-US" sz="1100" dirty="0">
                <a:gradFill>
                  <a:gsLst>
                    <a:gs pos="0">
                      <a:schemeClr val="tx1"/>
                    </a:gs>
                    <a:gs pos="86000">
                      <a:schemeClr val="tx1"/>
                    </a:gs>
                  </a:gsLst>
                  <a:lin ang="5400000" scaled="0"/>
                </a:gradFill>
              </a:rPr>
              <a:t> partner (phone numbers and calling plans)</a:t>
            </a:r>
          </a:p>
        </p:txBody>
      </p:sp>
    </p:spTree>
    <p:extLst>
      <p:ext uri="{BB962C8B-B14F-4D97-AF65-F5344CB8AC3E}">
        <p14:creationId xmlns:p14="http://schemas.microsoft.com/office/powerpoint/2010/main" val="1779380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Voice</a:t>
            </a:r>
            <a:endParaRPr lang="en-US" sz="1200" dirty="0">
              <a:solidFill>
                <a:srgbClr val="7F7F7F">
                  <a:alpha val="98824"/>
                </a:srgbClr>
              </a:solidFill>
            </a:endParaRPr>
          </a:p>
        </p:txBody>
      </p:sp>
      <p:sp>
        <p:nvSpPr>
          <p:cNvPr id="2" name="Title 1"/>
          <p:cNvSpPr>
            <a:spLocks noGrp="1"/>
          </p:cNvSpPr>
          <p:nvPr>
            <p:ph type="title"/>
          </p:nvPr>
        </p:nvSpPr>
        <p:spPr/>
        <p:txBody>
          <a:bodyPr/>
          <a:lstStyle/>
          <a:p>
            <a:r>
              <a:rPr lang="en-US" dirty="0" err="1"/>
              <a:t>Lync</a:t>
            </a:r>
            <a:r>
              <a:rPr lang="en-US" dirty="0"/>
              <a:t> Online and </a:t>
            </a:r>
            <a:r>
              <a:rPr lang="en-US" dirty="0" err="1"/>
              <a:t>Lync</a:t>
            </a:r>
            <a:r>
              <a:rPr lang="en-US" dirty="0"/>
              <a:t>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smtClean="0">
                <a:solidFill>
                  <a:srgbClr val="7F7F7F">
                    <a:alpha val="98824"/>
                  </a:srgbClr>
                </a:solidFill>
              </a:rPr>
              <a:t>IM and Presence</a:t>
            </a:r>
            <a:endParaRPr lang="en-US" sz="1200" dirty="0">
              <a:solidFill>
                <a:srgbClr val="7F7F7F">
                  <a:alpha val="98824"/>
                </a:srgbClr>
              </a:solidFill>
            </a:endParaRP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Online Meetings</a:t>
            </a:r>
            <a:endParaRPr lang="en-US" sz="1200" dirty="0">
              <a:solidFill>
                <a:srgbClr val="7F7F7F">
                  <a:alpha val="98824"/>
                </a:srgbClr>
              </a:solidFill>
            </a:endParaRP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smtClean="0">
                <a:solidFill>
                  <a:srgbClr val="7F7F7F">
                    <a:alpha val="98824"/>
                  </a:srgbClr>
                </a:solidFill>
              </a:rPr>
              <a:t>Enterprise Voice</a:t>
            </a:r>
            <a:endParaRPr lang="en-US" sz="1200" dirty="0">
              <a:solidFill>
                <a:srgbClr val="7F7F7F">
                  <a:alpha val="98824"/>
                </a:srgbClr>
              </a:solidFill>
            </a:endParaRP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LYNC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105" name="Group 19"/>
          <p:cNvGrpSpPr>
            <a:grpSpLocks noChangeAspect="1"/>
          </p:cNvGrpSpPr>
          <p:nvPr/>
        </p:nvGrpSpPr>
        <p:grpSpPr bwMode="auto">
          <a:xfrm>
            <a:off x="3708666" y="2003179"/>
            <a:ext cx="352817" cy="273270"/>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6" name="Freeform 7"/>
          <p:cNvSpPr>
            <a:spLocks/>
          </p:cNvSpPr>
          <p:nvPr/>
        </p:nvSpPr>
        <p:spPr bwMode="auto">
          <a:xfrm rot="16200000">
            <a:off x="7968237" y="1979619"/>
            <a:ext cx="645308" cy="370384"/>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4" name="TextBox 3"/>
          <p:cNvSpPr txBox="1"/>
          <p:nvPr/>
        </p:nvSpPr>
        <p:spPr>
          <a:xfrm>
            <a:off x="7442754" y="5181600"/>
            <a:ext cx="1828800" cy="215444"/>
          </a:xfrm>
          <a:prstGeom prst="rect">
            <a:avLst/>
          </a:prstGeom>
          <a:noFill/>
        </p:spPr>
        <p:txBody>
          <a:bodyPr wrap="square" lIns="0" tIns="0" rIns="0" bIns="0" rtlCol="0">
            <a:spAutoFit/>
          </a:bodyPr>
          <a:lstStyle/>
          <a:p>
            <a:pPr algn="ctr"/>
            <a:r>
              <a:rPr lang="en-US" sz="1400" dirty="0" smtClean="0">
                <a:solidFill>
                  <a:srgbClr val="92D050"/>
                </a:solidFill>
              </a:rPr>
              <a:t>FY12</a:t>
            </a:r>
            <a:endParaRPr lang="en-US" dirty="0" smtClean="0">
              <a:solidFill>
                <a:srgbClr val="92D050"/>
              </a:solidFill>
            </a:endParaRPr>
          </a:p>
        </p:txBody>
      </p:sp>
      <p:sp>
        <p:nvSpPr>
          <p:cNvPr id="7" name="TextBox 6"/>
          <p:cNvSpPr txBox="1"/>
          <p:nvPr/>
        </p:nvSpPr>
        <p:spPr>
          <a:xfrm>
            <a:off x="9834244" y="5173795"/>
            <a:ext cx="1511808" cy="215444"/>
          </a:xfrm>
          <a:prstGeom prst="rect">
            <a:avLst/>
          </a:prstGeom>
          <a:noFill/>
        </p:spPr>
        <p:txBody>
          <a:bodyPr wrap="square" lIns="0" tIns="0" rIns="0" bIns="0" rtlCol="0">
            <a:spAutoFit/>
          </a:bodyPr>
          <a:lstStyle/>
          <a:p>
            <a:pPr algn="ctr"/>
            <a:r>
              <a:rPr lang="en-US" sz="1400" dirty="0" smtClean="0">
                <a:solidFill>
                  <a:srgbClr val="FF0000"/>
                </a:solidFill>
              </a:rPr>
              <a:t>Not Available</a:t>
            </a:r>
          </a:p>
        </p:txBody>
      </p:sp>
      <p:grpSp>
        <p:nvGrpSpPr>
          <p:cNvPr id="8" name="Group 7"/>
          <p:cNvGrpSpPr>
            <a:grpSpLocks noChangeAspect="1"/>
          </p:cNvGrpSpPr>
          <p:nvPr/>
        </p:nvGrpSpPr>
        <p:grpSpPr bwMode="auto">
          <a:xfrm>
            <a:off x="5567965" y="1888989"/>
            <a:ext cx="1098550" cy="584200"/>
            <a:chOff x="4943" y="359"/>
            <a:chExt cx="692" cy="368"/>
          </a:xfrm>
        </p:grpSpPr>
        <p:sp>
          <p:nvSpPr>
            <p:cNvPr id="9"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p:cNvGrpSpPr>
            <a:grpSpLocks noChangeAspect="1"/>
          </p:cNvGrpSpPr>
          <p:nvPr/>
        </p:nvGrpSpPr>
        <p:grpSpPr bwMode="auto">
          <a:xfrm>
            <a:off x="3333419" y="1888345"/>
            <a:ext cx="1098550" cy="584200"/>
            <a:chOff x="4943" y="359"/>
            <a:chExt cx="692" cy="368"/>
          </a:xfrm>
        </p:grpSpPr>
        <p:sp>
          <p:nvSpPr>
            <p:cNvPr id="57" name="AutoShape 6"/>
            <p:cNvSpPr>
              <a:spLocks noChangeAspect="1" noChangeArrowheads="1" noTextEdit="1"/>
            </p:cNvSpPr>
            <p:nvPr/>
          </p:nvSpPr>
          <p:spPr bwMode="auto">
            <a:xfrm>
              <a:off x="4943" y="359"/>
              <a:ext cx="69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p:cNvSpPr>
            <p:nvPr/>
          </p:nvSpPr>
          <p:spPr bwMode="auto">
            <a:xfrm>
              <a:off x="4943" y="689"/>
              <a:ext cx="694" cy="38"/>
            </a:xfrm>
            <a:custGeom>
              <a:avLst/>
              <a:gdLst>
                <a:gd name="T0" fmla="*/ 228 w 400"/>
                <a:gd name="T1" fmla="*/ 0 h 22"/>
                <a:gd name="T2" fmla="*/ 228 w 400"/>
                <a:gd name="T3" fmla="*/ 2 h 22"/>
                <a:gd name="T4" fmla="*/ 224 w 400"/>
                <a:gd name="T5" fmla="*/ 7 h 22"/>
                <a:gd name="T6" fmla="*/ 177 w 400"/>
                <a:gd name="T7" fmla="*/ 7 h 22"/>
                <a:gd name="T8" fmla="*/ 174 w 400"/>
                <a:gd name="T9" fmla="*/ 2 h 22"/>
                <a:gd name="T10" fmla="*/ 174 w 400"/>
                <a:gd name="T11" fmla="*/ 0 h 22"/>
                <a:gd name="T12" fmla="*/ 0 w 400"/>
                <a:gd name="T13" fmla="*/ 0 h 22"/>
                <a:gd name="T14" fmla="*/ 0 w 400"/>
                <a:gd name="T15" fmla="*/ 13 h 22"/>
                <a:gd name="T16" fmla="*/ 13 w 400"/>
                <a:gd name="T17" fmla="*/ 22 h 22"/>
                <a:gd name="T18" fmla="*/ 13 w 400"/>
                <a:gd name="T19" fmla="*/ 22 h 22"/>
                <a:gd name="T20" fmla="*/ 387 w 400"/>
                <a:gd name="T21" fmla="*/ 22 h 22"/>
                <a:gd name="T22" fmla="*/ 387 w 400"/>
                <a:gd name="T23" fmla="*/ 22 h 22"/>
                <a:gd name="T24" fmla="*/ 400 w 400"/>
                <a:gd name="T25" fmla="*/ 13 h 22"/>
                <a:gd name="T26" fmla="*/ 400 w 400"/>
                <a:gd name="T27" fmla="*/ 0 h 22"/>
                <a:gd name="T28" fmla="*/ 228 w 40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22">
                  <a:moveTo>
                    <a:pt x="228" y="0"/>
                  </a:moveTo>
                  <a:cubicBezTo>
                    <a:pt x="228" y="2"/>
                    <a:pt x="228" y="2"/>
                    <a:pt x="228" y="2"/>
                  </a:cubicBezTo>
                  <a:cubicBezTo>
                    <a:pt x="228" y="5"/>
                    <a:pt x="226" y="7"/>
                    <a:pt x="224" y="7"/>
                  </a:cubicBezTo>
                  <a:cubicBezTo>
                    <a:pt x="177" y="7"/>
                    <a:pt x="177" y="7"/>
                    <a:pt x="177" y="7"/>
                  </a:cubicBezTo>
                  <a:cubicBezTo>
                    <a:pt x="175" y="7"/>
                    <a:pt x="174" y="5"/>
                    <a:pt x="174" y="2"/>
                  </a:cubicBezTo>
                  <a:cubicBezTo>
                    <a:pt x="174" y="0"/>
                    <a:pt x="174" y="0"/>
                    <a:pt x="174" y="0"/>
                  </a:cubicBezTo>
                  <a:cubicBezTo>
                    <a:pt x="0" y="0"/>
                    <a:pt x="0" y="0"/>
                    <a:pt x="0" y="0"/>
                  </a:cubicBezTo>
                  <a:cubicBezTo>
                    <a:pt x="0" y="13"/>
                    <a:pt x="0" y="13"/>
                    <a:pt x="0" y="13"/>
                  </a:cubicBezTo>
                  <a:cubicBezTo>
                    <a:pt x="0" y="13"/>
                    <a:pt x="9" y="22"/>
                    <a:pt x="13" y="22"/>
                  </a:cubicBezTo>
                  <a:cubicBezTo>
                    <a:pt x="13" y="22"/>
                    <a:pt x="13" y="22"/>
                    <a:pt x="13" y="22"/>
                  </a:cubicBezTo>
                  <a:cubicBezTo>
                    <a:pt x="387" y="22"/>
                    <a:pt x="387" y="22"/>
                    <a:pt x="387" y="22"/>
                  </a:cubicBezTo>
                  <a:cubicBezTo>
                    <a:pt x="387" y="22"/>
                    <a:pt x="387" y="22"/>
                    <a:pt x="387" y="22"/>
                  </a:cubicBezTo>
                  <a:cubicBezTo>
                    <a:pt x="391" y="22"/>
                    <a:pt x="400" y="13"/>
                    <a:pt x="400" y="13"/>
                  </a:cubicBezTo>
                  <a:cubicBezTo>
                    <a:pt x="400" y="0"/>
                    <a:pt x="400" y="0"/>
                    <a:pt x="400" y="0"/>
                  </a:cubicBezTo>
                  <a:lnTo>
                    <a:pt x="22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noEditPoints="1"/>
            </p:cNvSpPr>
            <p:nvPr/>
          </p:nvSpPr>
          <p:spPr bwMode="auto">
            <a:xfrm>
              <a:off x="5031" y="357"/>
              <a:ext cx="519" cy="320"/>
            </a:xfrm>
            <a:custGeom>
              <a:avLst/>
              <a:gdLst>
                <a:gd name="T0" fmla="*/ 289 w 299"/>
                <a:gd name="T1" fmla="*/ 0 h 185"/>
                <a:gd name="T2" fmla="*/ 10 w 299"/>
                <a:gd name="T3" fmla="*/ 0 h 185"/>
                <a:gd name="T4" fmla="*/ 0 w 299"/>
                <a:gd name="T5" fmla="*/ 9 h 185"/>
                <a:gd name="T6" fmla="*/ 0 w 299"/>
                <a:gd name="T7" fmla="*/ 175 h 185"/>
                <a:gd name="T8" fmla="*/ 10 w 299"/>
                <a:gd name="T9" fmla="*/ 185 h 185"/>
                <a:gd name="T10" fmla="*/ 289 w 299"/>
                <a:gd name="T11" fmla="*/ 185 h 185"/>
                <a:gd name="T12" fmla="*/ 299 w 299"/>
                <a:gd name="T13" fmla="*/ 175 h 185"/>
                <a:gd name="T14" fmla="*/ 299 w 299"/>
                <a:gd name="T15" fmla="*/ 9 h 185"/>
                <a:gd name="T16" fmla="*/ 289 w 299"/>
                <a:gd name="T17" fmla="*/ 0 h 185"/>
                <a:gd name="T18" fmla="*/ 275 w 299"/>
                <a:gd name="T19" fmla="*/ 161 h 185"/>
                <a:gd name="T20" fmla="*/ 24 w 299"/>
                <a:gd name="T21" fmla="*/ 161 h 185"/>
                <a:gd name="T22" fmla="*/ 24 w 299"/>
                <a:gd name="T23" fmla="*/ 23 h 185"/>
                <a:gd name="T24" fmla="*/ 275 w 299"/>
                <a:gd name="T25" fmla="*/ 23 h 185"/>
                <a:gd name="T26" fmla="*/ 275 w 299"/>
                <a:gd name="T27" fmla="*/ 16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185">
                  <a:moveTo>
                    <a:pt x="289" y="0"/>
                  </a:moveTo>
                  <a:cubicBezTo>
                    <a:pt x="10" y="0"/>
                    <a:pt x="10" y="0"/>
                    <a:pt x="10" y="0"/>
                  </a:cubicBezTo>
                  <a:cubicBezTo>
                    <a:pt x="4" y="0"/>
                    <a:pt x="0" y="4"/>
                    <a:pt x="0" y="9"/>
                  </a:cubicBezTo>
                  <a:cubicBezTo>
                    <a:pt x="0" y="175"/>
                    <a:pt x="0" y="175"/>
                    <a:pt x="0" y="175"/>
                  </a:cubicBezTo>
                  <a:cubicBezTo>
                    <a:pt x="0" y="181"/>
                    <a:pt x="4" y="185"/>
                    <a:pt x="10" y="185"/>
                  </a:cubicBezTo>
                  <a:cubicBezTo>
                    <a:pt x="289" y="185"/>
                    <a:pt x="289" y="185"/>
                    <a:pt x="289" y="185"/>
                  </a:cubicBezTo>
                  <a:cubicBezTo>
                    <a:pt x="294" y="185"/>
                    <a:pt x="299" y="181"/>
                    <a:pt x="299" y="175"/>
                  </a:cubicBezTo>
                  <a:cubicBezTo>
                    <a:pt x="299" y="9"/>
                    <a:pt x="299" y="9"/>
                    <a:pt x="299" y="9"/>
                  </a:cubicBezTo>
                  <a:cubicBezTo>
                    <a:pt x="299" y="4"/>
                    <a:pt x="294" y="0"/>
                    <a:pt x="289" y="0"/>
                  </a:cubicBezTo>
                  <a:close/>
                  <a:moveTo>
                    <a:pt x="275" y="161"/>
                  </a:moveTo>
                  <a:cubicBezTo>
                    <a:pt x="24" y="161"/>
                    <a:pt x="24" y="161"/>
                    <a:pt x="24" y="161"/>
                  </a:cubicBezTo>
                  <a:cubicBezTo>
                    <a:pt x="24" y="23"/>
                    <a:pt x="24" y="23"/>
                    <a:pt x="24" y="23"/>
                  </a:cubicBezTo>
                  <a:cubicBezTo>
                    <a:pt x="275" y="23"/>
                    <a:pt x="275" y="23"/>
                    <a:pt x="275" y="23"/>
                  </a:cubicBezTo>
                  <a:lnTo>
                    <a:pt x="275" y="1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Freeform 9"/>
          <p:cNvSpPr>
            <a:spLocks noEditPoints="1"/>
          </p:cNvSpPr>
          <p:nvPr/>
        </p:nvSpPr>
        <p:spPr bwMode="auto">
          <a:xfrm>
            <a:off x="10643357" y="1829355"/>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sp>
        <p:nvSpPr>
          <p:cNvPr id="33" name="Freeform 7"/>
          <p:cNvSpPr>
            <a:spLocks/>
          </p:cNvSpPr>
          <p:nvPr/>
        </p:nvSpPr>
        <p:spPr bwMode="auto">
          <a:xfrm rot="16200000">
            <a:off x="9974234" y="1964580"/>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FF000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34" name="Group 33"/>
          <p:cNvGrpSpPr/>
          <p:nvPr/>
        </p:nvGrpSpPr>
        <p:grpSpPr>
          <a:xfrm>
            <a:off x="2820218" y="1442699"/>
            <a:ext cx="6597364" cy="4544614"/>
            <a:chOff x="8381416" y="1903413"/>
            <a:chExt cx="5818417" cy="4023360"/>
          </a:xfrm>
        </p:grpSpPr>
        <p:sp>
          <p:nvSpPr>
            <p:cNvPr id="35" name="Rounded Rectangle 34"/>
            <p:cNvSpPr/>
            <p:nvPr/>
          </p:nvSpPr>
          <p:spPr bwMode="auto">
            <a:xfrm>
              <a:off x="8381416" y="1903413"/>
              <a:ext cx="5818417" cy="4023360"/>
            </a:xfrm>
            <a:prstGeom prst="roundRect">
              <a:avLst>
                <a:gd name="adj" fmla="val 4622"/>
              </a:avLst>
            </a:prstGeom>
            <a:solidFill>
              <a:srgbClr val="E6E6E6"/>
            </a:solidFill>
            <a:ln w="25400" cap="flat" cmpd="sng" algn="ctr">
              <a:noFill/>
              <a:prstDash val="solid"/>
            </a:ln>
            <a:effectLst>
              <a:innerShdw blurRad="342900">
                <a:prstClr val="black">
                  <a:alpha val="56000"/>
                </a:prstClr>
              </a:innerShdw>
            </a:effectLst>
          </p:spPr>
          <p:txBody>
            <a:bodyPr lIns="0" tIns="1188720" rIns="0" bIns="0" rtlCol="0" anchor="t" anchorCtr="0"/>
            <a:lstStyle/>
            <a:p>
              <a:pPr algn="ctr" fontAlgn="base">
                <a:spcBef>
                  <a:spcPct val="0"/>
                </a:spcBef>
                <a:spcAft>
                  <a:spcPct val="0"/>
                </a:spcAft>
              </a:pPr>
              <a:endParaRPr lang="en-US" sz="1700" dirty="0">
                <a:solidFill>
                  <a:schemeClr val="tx1">
                    <a:alpha val="99000"/>
                  </a:schemeClr>
                </a:solidFill>
              </a:endParaRPr>
            </a:p>
          </p:txBody>
        </p:sp>
        <p:sp>
          <p:nvSpPr>
            <p:cNvPr id="36" name="Rectangle 35"/>
            <p:cNvSpPr/>
            <p:nvPr/>
          </p:nvSpPr>
          <p:spPr bwMode="auto">
            <a:xfrm>
              <a:off x="8593144" y="2071327"/>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Interop with </a:t>
              </a:r>
              <a:r>
                <a:rPr lang="en-US" sz="1600" dirty="0" smtClean="0">
                  <a:ln>
                    <a:solidFill>
                      <a:schemeClr val="bg1">
                        <a:alpha val="0"/>
                      </a:schemeClr>
                    </a:solidFill>
                  </a:ln>
                  <a:solidFill>
                    <a:srgbClr val="595959"/>
                  </a:solidFill>
                </a:rPr>
                <a:t>PBX, gateways and SIP trunks </a:t>
              </a:r>
              <a:endParaRPr lang="en-US" sz="1600" dirty="0">
                <a:ln>
                  <a:solidFill>
                    <a:schemeClr val="bg1">
                      <a:alpha val="0"/>
                    </a:schemeClr>
                  </a:solidFill>
                </a:ln>
                <a:solidFill>
                  <a:srgbClr val="595959"/>
                </a:solidFill>
              </a:endParaRPr>
            </a:p>
          </p:txBody>
        </p:sp>
        <p:sp>
          <p:nvSpPr>
            <p:cNvPr id="38" name="Rectangle 37"/>
            <p:cNvSpPr/>
            <p:nvPr/>
          </p:nvSpPr>
          <p:spPr bwMode="auto">
            <a:xfrm>
              <a:off x="8593144" y="2704895"/>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Call admission control</a:t>
              </a:r>
            </a:p>
          </p:txBody>
        </p:sp>
        <p:sp>
          <p:nvSpPr>
            <p:cNvPr id="39" name="Rectangle 38"/>
            <p:cNvSpPr/>
            <p:nvPr/>
          </p:nvSpPr>
          <p:spPr bwMode="auto">
            <a:xfrm>
              <a:off x="8593144" y="3338463"/>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Branch office appliance</a:t>
              </a:r>
            </a:p>
          </p:txBody>
        </p:sp>
        <p:sp>
          <p:nvSpPr>
            <p:cNvPr id="40" name="Rectangle 39"/>
            <p:cNvSpPr/>
            <p:nvPr/>
          </p:nvSpPr>
          <p:spPr bwMode="auto">
            <a:xfrm>
              <a:off x="8593144" y="3972031"/>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smtClean="0">
                  <a:ln>
                    <a:solidFill>
                      <a:schemeClr val="bg1">
                        <a:alpha val="0"/>
                      </a:schemeClr>
                    </a:solidFill>
                  </a:ln>
                  <a:solidFill>
                    <a:srgbClr val="595959"/>
                  </a:solidFill>
                </a:rPr>
                <a:t>E-911</a:t>
              </a:r>
              <a:endParaRPr lang="en-US" sz="1600" dirty="0">
                <a:ln>
                  <a:solidFill>
                    <a:schemeClr val="bg1">
                      <a:alpha val="0"/>
                    </a:schemeClr>
                  </a:solidFill>
                </a:ln>
                <a:solidFill>
                  <a:srgbClr val="595959"/>
                </a:solidFill>
              </a:endParaRPr>
            </a:p>
          </p:txBody>
        </p:sp>
        <p:sp>
          <p:nvSpPr>
            <p:cNvPr id="41" name="Rectangle 40"/>
            <p:cNvSpPr/>
            <p:nvPr/>
          </p:nvSpPr>
          <p:spPr bwMode="auto">
            <a:xfrm>
              <a:off x="8593144" y="4605599"/>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Response groups</a:t>
              </a:r>
            </a:p>
          </p:txBody>
        </p:sp>
        <p:sp>
          <p:nvSpPr>
            <p:cNvPr id="42" name="Rectangle 41"/>
            <p:cNvSpPr/>
            <p:nvPr/>
          </p:nvSpPr>
          <p:spPr bwMode="auto">
            <a:xfrm>
              <a:off x="8593144" y="5239168"/>
              <a:ext cx="5394960" cy="502920"/>
            </a:xfrm>
            <a:prstGeom prst="rect">
              <a:avLst/>
            </a:prstGeom>
            <a:noFill/>
            <a:ln w="12700" cap="rnd">
              <a:noFill/>
              <a:prstDash val="sysDash"/>
              <a:headEnd type="oval"/>
            </a:ln>
            <a:effectLst>
              <a:outerShdw blurRad="63500" sx="102000" sy="102000" algn="ctr" rotWithShape="0">
                <a:prstClr val="black">
                  <a:alpha val="40000"/>
                </a:prstClr>
              </a:outerShdw>
            </a:effectLst>
          </p:spPr>
          <p:txBody>
            <a:bodyPr tIns="45720" rtlCol="0" anchor="ctr" anchorCtr="0"/>
            <a:lstStyle/>
            <a:p>
              <a:pPr marL="0" lvl="1" algn="ctr" defTabSz="761717">
                <a:spcBef>
                  <a:spcPts val="333"/>
                </a:spcBef>
                <a:spcAft>
                  <a:spcPts val="333"/>
                </a:spcAft>
                <a:buClr>
                  <a:schemeClr val="tx2"/>
                </a:buClr>
                <a:buSzPct val="100000"/>
              </a:pPr>
              <a:r>
                <a:rPr lang="en-US" sz="1600" dirty="0">
                  <a:ln>
                    <a:solidFill>
                      <a:schemeClr val="bg1">
                        <a:alpha val="0"/>
                      </a:schemeClr>
                    </a:solidFill>
                  </a:ln>
                  <a:solidFill>
                    <a:srgbClr val="595959"/>
                  </a:solidFill>
                </a:rPr>
                <a:t>Lync IP desk phones and analog devices</a:t>
              </a:r>
            </a:p>
          </p:txBody>
        </p:sp>
      </p:grpSp>
      <p:sp>
        <p:nvSpPr>
          <p:cNvPr id="43" name="Rectangle 42"/>
          <p:cNvSpPr/>
          <p:nvPr/>
        </p:nvSpPr>
        <p:spPr bwMode="auto">
          <a:xfrm>
            <a:off x="2820217" y="6162348"/>
            <a:ext cx="6597365" cy="456535"/>
          </a:xfrm>
          <a:prstGeom prst="rect">
            <a:avLst/>
          </a:prstGeom>
          <a:noFill/>
          <a:ln w="12700" cap="rnd">
            <a:noFill/>
            <a:prstDash val="sysDash"/>
            <a:headEnd type="oval"/>
          </a:ln>
          <a:effectLst/>
        </p:spPr>
        <p:txBody>
          <a:bodyPr wrap="square" lIns="91440" tIns="45720" rIns="91440" rtlCol="0" anchor="ctr" anchorCtr="0">
            <a:spAutoFit/>
          </a:bodyPr>
          <a:lstStyle/>
          <a:p>
            <a:pPr marL="115888" lvl="1" indent="-115888" fontAlgn="base">
              <a:lnSpc>
                <a:spcPct val="90000"/>
              </a:lnSpc>
              <a:spcBef>
                <a:spcPct val="20000"/>
              </a:spcBef>
              <a:spcAft>
                <a:spcPts val="167"/>
              </a:spcAft>
              <a:buClr>
                <a:schemeClr val="tx2"/>
              </a:buClr>
              <a:buSzPct val="90000"/>
              <a:buBlip>
                <a:blip r:embed="rId3"/>
              </a:buBlip>
              <a:defRPr/>
            </a:pPr>
            <a:r>
              <a:rPr lang="en-US" sz="1100" dirty="0">
                <a:gradFill>
                  <a:gsLst>
                    <a:gs pos="0">
                      <a:schemeClr val="tx1"/>
                    </a:gs>
                    <a:gs pos="86000">
                      <a:schemeClr val="tx1"/>
                    </a:gs>
                  </a:gsLst>
                  <a:lin ang="5400000" scaled="0"/>
                </a:gradFill>
              </a:rPr>
              <a:t>To take advantage of PBX capabilities, all </a:t>
            </a:r>
            <a:r>
              <a:rPr lang="en-US" sz="1100" dirty="0" err="1">
                <a:gradFill>
                  <a:gsLst>
                    <a:gs pos="0">
                      <a:schemeClr val="tx1"/>
                    </a:gs>
                    <a:gs pos="86000">
                      <a:schemeClr val="tx1"/>
                    </a:gs>
                  </a:gsLst>
                  <a:lin ang="5400000" scaled="0"/>
                </a:gradFill>
              </a:rPr>
              <a:t>Lync</a:t>
            </a:r>
            <a:r>
              <a:rPr lang="en-US" sz="1100" dirty="0">
                <a:gradFill>
                  <a:gsLst>
                    <a:gs pos="0">
                      <a:schemeClr val="tx1"/>
                    </a:gs>
                    <a:gs pos="86000">
                      <a:schemeClr val="tx1"/>
                    </a:gs>
                  </a:gsLst>
                  <a:lin ang="5400000" scaled="0"/>
                </a:gradFill>
              </a:rPr>
              <a:t> workloads must run on-premises</a:t>
            </a:r>
          </a:p>
          <a:p>
            <a:pPr marL="115888" indent="-115888" fontAlgn="base">
              <a:lnSpc>
                <a:spcPct val="90000"/>
              </a:lnSpc>
              <a:spcBef>
                <a:spcPct val="20000"/>
              </a:spcBef>
              <a:spcAft>
                <a:spcPts val="167"/>
              </a:spcAft>
              <a:buClr>
                <a:schemeClr val="tx2"/>
              </a:buClr>
              <a:buSzPct val="90000"/>
              <a:buBlip>
                <a:blip r:embed="rId3"/>
              </a:buBlip>
              <a:defRPr/>
            </a:pPr>
            <a:r>
              <a:rPr lang="en-US" sz="1100" dirty="0" smtClean="0">
                <a:gradFill>
                  <a:gsLst>
                    <a:gs pos="0">
                      <a:schemeClr val="tx1"/>
                    </a:gs>
                    <a:gs pos="86000">
                      <a:schemeClr val="tx1"/>
                    </a:gs>
                  </a:gsLst>
                  <a:lin ang="5400000" scaled="0"/>
                </a:gradFill>
              </a:rPr>
              <a:t>Lync server </a:t>
            </a:r>
            <a:r>
              <a:rPr lang="en-US" sz="1100" dirty="0">
                <a:gradFill>
                  <a:gsLst>
                    <a:gs pos="0">
                      <a:schemeClr val="tx1"/>
                    </a:gs>
                    <a:gs pos="86000">
                      <a:schemeClr val="tx1"/>
                    </a:gs>
                  </a:gsLst>
                  <a:lin ang="5400000" scaled="0"/>
                </a:gradFill>
              </a:rPr>
              <a:t>can work with SharePoint and Exchange Online – Purchase Office 365 Plan E4 </a:t>
            </a:r>
          </a:p>
        </p:txBody>
      </p:sp>
    </p:spTree>
    <p:extLst>
      <p:ext uri="{BB962C8B-B14F-4D97-AF65-F5344CB8AC3E}">
        <p14:creationId xmlns:p14="http://schemas.microsoft.com/office/powerpoint/2010/main" val="1069619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demo</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347" y="1659430"/>
            <a:ext cx="6925456" cy="2224235"/>
          </a:xfrm>
          <a:prstGeom prst="rect">
            <a:avLst/>
          </a:prstGeom>
        </p:spPr>
      </p:pic>
    </p:spTree>
    <p:extLst>
      <p:ext uri="{BB962C8B-B14F-4D97-AF65-F5344CB8AC3E}">
        <p14:creationId xmlns:p14="http://schemas.microsoft.com/office/powerpoint/2010/main" val="1414034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Security Program</a:t>
            </a:r>
            <a:endParaRPr lang="en-US" dirty="0"/>
          </a:p>
        </p:txBody>
      </p:sp>
      <p:sp>
        <p:nvSpPr>
          <p:cNvPr id="43" name="Freeform 5"/>
          <p:cNvSpPr>
            <a:spLocks/>
          </p:cNvSpPr>
          <p:nvPr/>
        </p:nvSpPr>
        <p:spPr bwMode="auto">
          <a:xfrm>
            <a:off x="3664584" y="2064417"/>
            <a:ext cx="8003542" cy="419100"/>
          </a:xfrm>
          <a:prstGeom prst="roundRect">
            <a:avLst>
              <a:gd name="adj" fmla="val 10373"/>
            </a:avLst>
          </a:prstGeom>
          <a:gradFill>
            <a:gsLst>
              <a:gs pos="17000">
                <a:sysClr val="window" lastClr="FFFFFF">
                  <a:alpha val="84000"/>
                </a:sysClr>
              </a:gs>
              <a:gs pos="0">
                <a:sysClr val="window" lastClr="FFFFFF">
                  <a:lumMod val="85000"/>
                </a:sysClr>
              </a:gs>
              <a:gs pos="100000">
                <a:sysClr val="window" lastClr="FFFFFF">
                  <a:alpha val="82000"/>
                </a:sysClr>
              </a:gs>
            </a:gsLst>
            <a:lin ang="10800000" scaled="1"/>
          </a:gradFill>
          <a:ln w="25400" cap="flat" cmpd="sng" algn="ctr">
            <a:noFill/>
            <a:prstDash val="solid"/>
          </a:ln>
          <a:effectLst>
            <a:outerShdw blurRad="63500" sx="101000" sy="101000" algn="ctr" rotWithShape="0">
              <a:prstClr val="black">
                <a:alpha val="56000"/>
              </a:prstClr>
            </a:outerShdw>
          </a:effectLst>
          <a:extLst/>
        </p:spPr>
        <p:txBody>
          <a:bodyPr lIns="380874" tIns="38088" rIns="38088" bIns="38088" rtlCol="0" anchor="ctr">
            <a:noAutofit/>
          </a:bodyPr>
          <a:lstStyle/>
          <a:p>
            <a:pPr defTabSz="761748"/>
            <a:r>
              <a:rPr lang="en-US" sz="1700" kern="0" dirty="0">
                <a:ln>
                  <a:solidFill>
                    <a:schemeClr val="bg1">
                      <a:alpha val="0"/>
                    </a:schemeClr>
                  </a:solidFill>
                </a:ln>
                <a:solidFill>
                  <a:srgbClr val="595959"/>
                </a:solidFill>
              </a:rPr>
              <a:t>Security monitoring and response, threat and vulnerability management</a:t>
            </a:r>
          </a:p>
        </p:txBody>
      </p:sp>
      <p:sp>
        <p:nvSpPr>
          <p:cNvPr id="52" name="Freeform 5"/>
          <p:cNvSpPr>
            <a:spLocks/>
          </p:cNvSpPr>
          <p:nvPr/>
        </p:nvSpPr>
        <p:spPr bwMode="auto">
          <a:xfrm>
            <a:off x="3664584" y="2595467"/>
            <a:ext cx="8003542" cy="419100"/>
          </a:xfrm>
          <a:prstGeom prst="roundRect">
            <a:avLst>
              <a:gd name="adj" fmla="val 10373"/>
            </a:avLst>
          </a:prstGeom>
          <a:gradFill>
            <a:gsLst>
              <a:gs pos="17000">
                <a:sysClr val="window" lastClr="FFFFFF">
                  <a:alpha val="84000"/>
                </a:sysClr>
              </a:gs>
              <a:gs pos="0">
                <a:sysClr val="window" lastClr="FFFFFF">
                  <a:lumMod val="85000"/>
                </a:sysClr>
              </a:gs>
              <a:gs pos="100000">
                <a:sysClr val="window" lastClr="FFFFFF">
                  <a:alpha val="82000"/>
                </a:sysClr>
              </a:gs>
            </a:gsLst>
            <a:lin ang="10800000" scaled="1"/>
          </a:gradFill>
          <a:ln w="25400" cap="flat" cmpd="sng" algn="ctr">
            <a:noFill/>
            <a:prstDash val="solid"/>
          </a:ln>
          <a:effectLst>
            <a:outerShdw blurRad="63500" sx="101000" sy="101000" algn="ctr" rotWithShape="0">
              <a:prstClr val="black">
                <a:alpha val="40000"/>
              </a:prstClr>
            </a:outerShdw>
          </a:effectLst>
          <a:extLst/>
        </p:spPr>
        <p:txBody>
          <a:bodyPr lIns="380874" tIns="38088" rIns="38088" bIns="38088" rtlCol="0" anchor="ctr">
            <a:noAutofit/>
          </a:bodyPr>
          <a:lstStyle/>
          <a:p>
            <a:pPr defTabSz="761748"/>
            <a:r>
              <a:rPr lang="it-IT" sz="1700" kern="0" dirty="0">
                <a:ln>
                  <a:solidFill>
                    <a:schemeClr val="bg1">
                      <a:alpha val="0"/>
                    </a:schemeClr>
                  </a:solidFill>
                </a:ln>
                <a:solidFill>
                  <a:srgbClr val="595959"/>
                </a:solidFill>
              </a:rPr>
              <a:t>Access control and monitoring, file/data integrity</a:t>
            </a:r>
          </a:p>
        </p:txBody>
      </p:sp>
      <p:sp>
        <p:nvSpPr>
          <p:cNvPr id="53" name="Freeform 5"/>
          <p:cNvSpPr>
            <a:spLocks/>
          </p:cNvSpPr>
          <p:nvPr/>
        </p:nvSpPr>
        <p:spPr bwMode="auto">
          <a:xfrm>
            <a:off x="3664584" y="3126517"/>
            <a:ext cx="8003542" cy="419100"/>
          </a:xfrm>
          <a:prstGeom prst="roundRect">
            <a:avLst>
              <a:gd name="adj" fmla="val 10373"/>
            </a:avLst>
          </a:prstGeom>
          <a:gradFill>
            <a:gsLst>
              <a:gs pos="17000">
                <a:sysClr val="window" lastClr="FFFFFF">
                  <a:alpha val="84000"/>
                </a:sysClr>
              </a:gs>
              <a:gs pos="0">
                <a:sysClr val="window" lastClr="FFFFFF">
                  <a:lumMod val="85000"/>
                </a:sysClr>
              </a:gs>
              <a:gs pos="100000">
                <a:sysClr val="window" lastClr="FFFFFF">
                  <a:alpha val="82000"/>
                </a:sysClr>
              </a:gs>
            </a:gsLst>
            <a:lin ang="10800000" scaled="1"/>
          </a:gradFill>
          <a:ln w="25400" cap="flat" cmpd="sng" algn="ctr">
            <a:noFill/>
            <a:prstDash val="solid"/>
          </a:ln>
          <a:effectLst>
            <a:outerShdw blurRad="63500" sx="101000" sy="101000" algn="ctr" rotWithShape="0">
              <a:prstClr val="black">
                <a:alpha val="40000"/>
              </a:prstClr>
            </a:outerShdw>
          </a:effectLst>
          <a:extLst/>
        </p:spPr>
        <p:txBody>
          <a:bodyPr lIns="380874" tIns="38088" rIns="38088" bIns="38088" rtlCol="0" anchor="ctr">
            <a:noAutofit/>
          </a:bodyPr>
          <a:lstStyle/>
          <a:p>
            <a:pPr defTabSz="761748"/>
            <a:r>
              <a:rPr lang="en-US" sz="1700" kern="0" dirty="0">
                <a:ln>
                  <a:solidFill>
                    <a:schemeClr val="bg1">
                      <a:alpha val="0"/>
                    </a:schemeClr>
                  </a:solidFill>
                </a:ln>
                <a:solidFill>
                  <a:srgbClr val="595959"/>
                </a:solidFill>
              </a:rPr>
              <a:t>Account management, training and awareness, screening</a:t>
            </a:r>
          </a:p>
        </p:txBody>
      </p:sp>
      <p:sp>
        <p:nvSpPr>
          <p:cNvPr id="54" name="Freeform 5"/>
          <p:cNvSpPr>
            <a:spLocks/>
          </p:cNvSpPr>
          <p:nvPr/>
        </p:nvSpPr>
        <p:spPr bwMode="auto">
          <a:xfrm>
            <a:off x="3664583" y="3657567"/>
            <a:ext cx="8003543" cy="419100"/>
          </a:xfrm>
          <a:prstGeom prst="roundRect">
            <a:avLst>
              <a:gd name="adj" fmla="val 10373"/>
            </a:avLst>
          </a:prstGeom>
          <a:gradFill>
            <a:gsLst>
              <a:gs pos="17000">
                <a:sysClr val="window" lastClr="FFFFFF">
                  <a:alpha val="84000"/>
                </a:sysClr>
              </a:gs>
              <a:gs pos="0">
                <a:sysClr val="window" lastClr="FFFFFF">
                  <a:lumMod val="85000"/>
                </a:sysClr>
              </a:gs>
              <a:gs pos="100000">
                <a:sysClr val="window" lastClr="FFFFFF">
                  <a:alpha val="82000"/>
                </a:sysClr>
              </a:gs>
            </a:gsLst>
            <a:lin ang="10800000" scaled="1"/>
          </a:gradFill>
          <a:ln w="25400" cap="flat" cmpd="sng" algn="ctr">
            <a:noFill/>
            <a:prstDash val="solid"/>
          </a:ln>
          <a:effectLst>
            <a:outerShdw blurRad="63500" sx="101000" sy="101000" algn="ctr" rotWithShape="0">
              <a:prstClr val="black">
                <a:alpha val="40000"/>
              </a:prstClr>
            </a:outerShdw>
          </a:effectLst>
          <a:extLst/>
        </p:spPr>
        <p:txBody>
          <a:bodyPr lIns="380874" tIns="38088" rIns="38088" bIns="38088" rtlCol="0" anchor="ctr">
            <a:noAutofit/>
          </a:bodyPr>
          <a:lstStyle/>
          <a:p>
            <a:pPr defTabSz="761748"/>
            <a:r>
              <a:rPr lang="en-US" sz="1700" kern="0" dirty="0">
                <a:ln>
                  <a:solidFill>
                    <a:schemeClr val="bg1">
                      <a:alpha val="0"/>
                    </a:schemeClr>
                  </a:solidFill>
                </a:ln>
                <a:solidFill>
                  <a:srgbClr val="595959"/>
                </a:solidFill>
              </a:rPr>
              <a:t>Secure development lifecycle, access control and monitoring, antimalware</a:t>
            </a:r>
          </a:p>
        </p:txBody>
      </p:sp>
      <p:sp>
        <p:nvSpPr>
          <p:cNvPr id="55" name="Freeform 5"/>
          <p:cNvSpPr>
            <a:spLocks/>
          </p:cNvSpPr>
          <p:nvPr/>
        </p:nvSpPr>
        <p:spPr bwMode="auto">
          <a:xfrm>
            <a:off x="3664584" y="4188617"/>
            <a:ext cx="8003542" cy="419100"/>
          </a:xfrm>
          <a:prstGeom prst="roundRect">
            <a:avLst>
              <a:gd name="adj" fmla="val 10373"/>
            </a:avLst>
          </a:prstGeom>
          <a:gradFill>
            <a:gsLst>
              <a:gs pos="17000">
                <a:sysClr val="window" lastClr="FFFFFF">
                  <a:alpha val="84000"/>
                </a:sysClr>
              </a:gs>
              <a:gs pos="0">
                <a:sysClr val="window" lastClr="FFFFFF">
                  <a:lumMod val="85000"/>
                </a:sysClr>
              </a:gs>
              <a:gs pos="100000">
                <a:sysClr val="window" lastClr="FFFFFF">
                  <a:alpha val="82000"/>
                </a:sysClr>
              </a:gs>
            </a:gsLst>
            <a:lin ang="10800000" scaled="1"/>
          </a:gradFill>
          <a:ln w="25400" cap="flat" cmpd="sng" algn="ctr">
            <a:noFill/>
            <a:prstDash val="solid"/>
          </a:ln>
          <a:effectLst>
            <a:outerShdw blurRad="63500" sx="101000" sy="101000" algn="ctr" rotWithShape="0">
              <a:prstClr val="black">
                <a:alpha val="40000"/>
              </a:prstClr>
            </a:outerShdw>
          </a:effectLst>
          <a:extLst/>
        </p:spPr>
        <p:txBody>
          <a:bodyPr lIns="380874" tIns="38088" rIns="38088" bIns="38088" rtlCol="0" anchor="ctr">
            <a:noAutofit/>
          </a:bodyPr>
          <a:lstStyle/>
          <a:p>
            <a:pPr defTabSz="761748"/>
            <a:r>
              <a:rPr lang="en-US" sz="1700" kern="0" dirty="0">
                <a:ln>
                  <a:solidFill>
                    <a:schemeClr val="bg1">
                      <a:alpha val="0"/>
                    </a:schemeClr>
                  </a:solidFill>
                </a:ln>
                <a:solidFill>
                  <a:srgbClr val="595959"/>
                </a:solidFill>
              </a:rPr>
              <a:t>Access control and monitoring, antimalware, patch and config. management</a:t>
            </a:r>
          </a:p>
        </p:txBody>
      </p:sp>
      <p:sp>
        <p:nvSpPr>
          <p:cNvPr id="56" name="Freeform 5"/>
          <p:cNvSpPr>
            <a:spLocks/>
          </p:cNvSpPr>
          <p:nvPr/>
        </p:nvSpPr>
        <p:spPr bwMode="auto">
          <a:xfrm>
            <a:off x="3664583" y="4719667"/>
            <a:ext cx="8003543" cy="419100"/>
          </a:xfrm>
          <a:prstGeom prst="roundRect">
            <a:avLst>
              <a:gd name="adj" fmla="val 10373"/>
            </a:avLst>
          </a:prstGeom>
          <a:gradFill>
            <a:gsLst>
              <a:gs pos="17000">
                <a:sysClr val="window" lastClr="FFFFFF">
                  <a:alpha val="84000"/>
                </a:sysClr>
              </a:gs>
              <a:gs pos="0">
                <a:sysClr val="window" lastClr="FFFFFF">
                  <a:lumMod val="85000"/>
                </a:sysClr>
              </a:gs>
              <a:gs pos="100000">
                <a:sysClr val="window" lastClr="FFFFFF">
                  <a:alpha val="82000"/>
                </a:sysClr>
              </a:gs>
            </a:gsLst>
            <a:lin ang="10800000" scaled="1"/>
          </a:gradFill>
          <a:ln w="25400" cap="flat" cmpd="sng" algn="ctr">
            <a:noFill/>
            <a:prstDash val="solid"/>
          </a:ln>
          <a:effectLst>
            <a:outerShdw blurRad="63500" sx="101000" sy="101000" algn="ctr" rotWithShape="0">
              <a:prstClr val="black">
                <a:alpha val="40000"/>
              </a:prstClr>
            </a:outerShdw>
          </a:effectLst>
          <a:extLst/>
        </p:spPr>
        <p:txBody>
          <a:bodyPr lIns="380874" tIns="38088" rIns="38088" bIns="38088" rtlCol="0" anchor="ctr">
            <a:noAutofit/>
          </a:bodyPr>
          <a:lstStyle/>
          <a:p>
            <a:pPr defTabSz="761748"/>
            <a:r>
              <a:rPr lang="en-US" sz="1700" kern="0" dirty="0">
                <a:ln>
                  <a:solidFill>
                    <a:schemeClr val="bg1">
                      <a:alpha val="0"/>
                    </a:schemeClr>
                  </a:solidFill>
                </a:ln>
                <a:solidFill>
                  <a:srgbClr val="595959"/>
                </a:solidFill>
              </a:rPr>
              <a:t>Dual-factor authentication, intrusion detection, vulnerability scanning</a:t>
            </a:r>
          </a:p>
        </p:txBody>
      </p:sp>
      <p:sp>
        <p:nvSpPr>
          <p:cNvPr id="57" name="Freeform 5"/>
          <p:cNvSpPr>
            <a:spLocks/>
          </p:cNvSpPr>
          <p:nvPr/>
        </p:nvSpPr>
        <p:spPr bwMode="auto">
          <a:xfrm>
            <a:off x="3664583" y="5250717"/>
            <a:ext cx="8003543" cy="419100"/>
          </a:xfrm>
          <a:prstGeom prst="roundRect">
            <a:avLst>
              <a:gd name="adj" fmla="val 10373"/>
            </a:avLst>
          </a:prstGeom>
          <a:gradFill>
            <a:gsLst>
              <a:gs pos="17000">
                <a:sysClr val="window" lastClr="FFFFFF">
                  <a:alpha val="84000"/>
                </a:sysClr>
              </a:gs>
              <a:gs pos="0">
                <a:sysClr val="window" lastClr="FFFFFF">
                  <a:lumMod val="85000"/>
                </a:sysClr>
              </a:gs>
              <a:gs pos="100000">
                <a:sysClr val="window" lastClr="FFFFFF">
                  <a:alpha val="82000"/>
                </a:sysClr>
              </a:gs>
            </a:gsLst>
            <a:lin ang="10800000" scaled="1"/>
          </a:gradFill>
          <a:ln w="25400" cap="flat" cmpd="sng" algn="ctr">
            <a:noFill/>
            <a:prstDash val="solid"/>
          </a:ln>
          <a:effectLst>
            <a:outerShdw blurRad="63500" sx="101000" sy="101000" algn="ctr" rotWithShape="0">
              <a:prstClr val="black">
                <a:alpha val="40000"/>
              </a:prstClr>
            </a:outerShdw>
          </a:effectLst>
          <a:extLst/>
        </p:spPr>
        <p:txBody>
          <a:bodyPr lIns="380874" tIns="38088" rIns="38088" bIns="38088" rtlCol="0" anchor="ctr">
            <a:noAutofit/>
          </a:bodyPr>
          <a:lstStyle/>
          <a:p>
            <a:pPr defTabSz="761748"/>
            <a:r>
              <a:rPr lang="en-US" sz="1700" kern="0" dirty="0">
                <a:ln>
                  <a:solidFill>
                    <a:schemeClr val="bg1">
                      <a:alpha val="0"/>
                    </a:schemeClr>
                  </a:solidFill>
                </a:ln>
                <a:solidFill>
                  <a:srgbClr val="595959"/>
                </a:solidFill>
              </a:rPr>
              <a:t>Edge routers, firewalls, intrusion detection, vulnerability scanning</a:t>
            </a:r>
          </a:p>
        </p:txBody>
      </p:sp>
      <p:sp>
        <p:nvSpPr>
          <p:cNvPr id="58" name="Freeform 5"/>
          <p:cNvSpPr>
            <a:spLocks/>
          </p:cNvSpPr>
          <p:nvPr/>
        </p:nvSpPr>
        <p:spPr bwMode="auto">
          <a:xfrm>
            <a:off x="3664584" y="5781768"/>
            <a:ext cx="8003542" cy="419100"/>
          </a:xfrm>
          <a:prstGeom prst="roundRect">
            <a:avLst>
              <a:gd name="adj" fmla="val 10373"/>
            </a:avLst>
          </a:prstGeom>
          <a:gradFill>
            <a:gsLst>
              <a:gs pos="17000">
                <a:sysClr val="window" lastClr="FFFFFF">
                  <a:alpha val="84000"/>
                </a:sysClr>
              </a:gs>
              <a:gs pos="0">
                <a:sysClr val="window" lastClr="FFFFFF">
                  <a:lumMod val="85000"/>
                </a:sysClr>
              </a:gs>
              <a:gs pos="100000">
                <a:sysClr val="window" lastClr="FFFFFF">
                  <a:alpha val="82000"/>
                </a:sysClr>
              </a:gs>
            </a:gsLst>
            <a:lin ang="10800000" scaled="1"/>
          </a:gradFill>
          <a:ln w="25400" cap="flat" cmpd="sng" algn="ctr">
            <a:noFill/>
            <a:prstDash val="solid"/>
          </a:ln>
          <a:effectLst>
            <a:outerShdw blurRad="63500" sx="101000" sy="101000" algn="ctr" rotWithShape="0">
              <a:prstClr val="black">
                <a:alpha val="40000"/>
              </a:prstClr>
            </a:outerShdw>
          </a:effectLst>
          <a:extLst/>
        </p:spPr>
        <p:txBody>
          <a:bodyPr lIns="380874" tIns="38088" rIns="38088" bIns="38088" rtlCol="0" anchor="ctr">
            <a:noAutofit/>
          </a:bodyPr>
          <a:lstStyle/>
          <a:p>
            <a:pPr defTabSz="761748"/>
            <a:r>
              <a:rPr lang="en-US" sz="1700" kern="0" dirty="0">
                <a:ln>
                  <a:solidFill>
                    <a:schemeClr val="bg1">
                      <a:alpha val="0"/>
                    </a:schemeClr>
                  </a:solidFill>
                </a:ln>
                <a:solidFill>
                  <a:srgbClr val="595959"/>
                </a:solidFill>
              </a:rPr>
              <a:t>Video surveillance, biometrics, access control</a:t>
            </a:r>
          </a:p>
        </p:txBody>
      </p:sp>
      <p:sp>
        <p:nvSpPr>
          <p:cNvPr id="41" name="Rounded Rectangle 40"/>
          <p:cNvSpPr/>
          <p:nvPr/>
        </p:nvSpPr>
        <p:spPr bwMode="auto">
          <a:xfrm>
            <a:off x="505912" y="2064417"/>
            <a:ext cx="3047206" cy="419100"/>
          </a:xfrm>
          <a:prstGeom prst="roundRect">
            <a:avLst>
              <a:gd name="adj" fmla="val 15997"/>
            </a:avLst>
          </a:prstGeom>
          <a:gradFill>
            <a:gsLst>
              <a:gs pos="0">
                <a:schemeClr val="tx2">
                  <a:lumMod val="50000"/>
                </a:schemeClr>
              </a:gs>
              <a:gs pos="80000">
                <a:schemeClr val="tx2"/>
              </a:gs>
              <a:gs pos="100000">
                <a:schemeClr val="tx2"/>
              </a:gs>
            </a:gsLst>
            <a:lin ang="16200000" scaled="0"/>
          </a:grad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base">
              <a:spcBef>
                <a:spcPct val="0"/>
              </a:spcBef>
              <a:spcAft>
                <a:spcPct val="0"/>
              </a:spcAft>
            </a:pPr>
            <a:r>
              <a:rPr lang="en-US" sz="2000" dirty="0">
                <a:ln>
                  <a:solidFill>
                    <a:schemeClr val="bg1">
                      <a:alpha val="0"/>
                    </a:schemeClr>
                  </a:solidFill>
                </a:ln>
                <a:solidFill>
                  <a:schemeClr val="tx1">
                    <a:alpha val="99000"/>
                  </a:schemeClr>
                </a:solidFill>
              </a:rPr>
              <a:t>Security </a:t>
            </a:r>
            <a:r>
              <a:rPr lang="en-US" sz="2000" dirty="0" smtClean="0">
                <a:ln>
                  <a:solidFill>
                    <a:schemeClr val="bg1">
                      <a:alpha val="0"/>
                    </a:schemeClr>
                  </a:solidFill>
                </a:ln>
                <a:solidFill>
                  <a:schemeClr val="tx1">
                    <a:alpha val="99000"/>
                  </a:schemeClr>
                </a:solidFill>
              </a:rPr>
              <a:t>Management </a:t>
            </a:r>
            <a:endParaRPr lang="en-US" sz="2000" dirty="0">
              <a:ln>
                <a:solidFill>
                  <a:schemeClr val="bg1">
                    <a:alpha val="0"/>
                  </a:schemeClr>
                </a:solidFill>
              </a:ln>
              <a:solidFill>
                <a:schemeClr val="tx1">
                  <a:alpha val="99000"/>
                </a:schemeClr>
              </a:solidFill>
            </a:endParaRPr>
          </a:p>
        </p:txBody>
      </p:sp>
      <p:sp>
        <p:nvSpPr>
          <p:cNvPr id="8" name="Rounded Rectangle 7"/>
          <p:cNvSpPr/>
          <p:nvPr/>
        </p:nvSpPr>
        <p:spPr bwMode="auto">
          <a:xfrm>
            <a:off x="505912" y="2595467"/>
            <a:ext cx="3047206" cy="419100"/>
          </a:xfrm>
          <a:prstGeom prst="roundRect">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25400" cap="flat" cmpd="sng" algn="ctr">
            <a:noFill/>
            <a:prstDash val="solid"/>
          </a:ln>
          <a:effectLst/>
        </p:spPr>
        <p:txBody>
          <a:bodyPr lIns="76174" tIns="38088" rIns="76174" bIns="38088" rtlCol="0" anchor="ctr"/>
          <a:lstStyle/>
          <a:p>
            <a:pPr algn="ctr" defTabSz="761748"/>
            <a:r>
              <a:rPr lang="en-US" kern="0" dirty="0">
                <a:ln>
                  <a:solidFill>
                    <a:schemeClr val="bg1">
                      <a:alpha val="0"/>
                    </a:schemeClr>
                  </a:solidFill>
                </a:ln>
              </a:rPr>
              <a:t>Data</a:t>
            </a:r>
          </a:p>
        </p:txBody>
      </p:sp>
      <p:sp>
        <p:nvSpPr>
          <p:cNvPr id="83" name="Rounded Rectangle 82"/>
          <p:cNvSpPr/>
          <p:nvPr/>
        </p:nvSpPr>
        <p:spPr bwMode="auto">
          <a:xfrm>
            <a:off x="505912" y="3126517"/>
            <a:ext cx="3047206" cy="419100"/>
          </a:xfrm>
          <a:prstGeom prst="roundRect">
            <a:avLst/>
          </a:prstGeom>
          <a:gradFill>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25400" cap="flat" cmpd="sng" algn="ctr">
            <a:noFill/>
            <a:prstDash val="solid"/>
          </a:ln>
          <a:effectLst/>
        </p:spPr>
        <p:txBody>
          <a:bodyPr lIns="76174" tIns="38088" rIns="76174" bIns="38088" rtlCol="0" anchor="ctr"/>
          <a:lstStyle/>
          <a:p>
            <a:pPr algn="ctr" defTabSz="761748"/>
            <a:r>
              <a:rPr lang="en-US" kern="0" dirty="0">
                <a:ln>
                  <a:solidFill>
                    <a:schemeClr val="bg1">
                      <a:alpha val="0"/>
                    </a:schemeClr>
                  </a:solidFill>
                </a:ln>
              </a:rPr>
              <a:t>User</a:t>
            </a:r>
          </a:p>
        </p:txBody>
      </p:sp>
      <p:sp>
        <p:nvSpPr>
          <p:cNvPr id="84" name="Rounded Rectangle 83"/>
          <p:cNvSpPr/>
          <p:nvPr/>
        </p:nvSpPr>
        <p:spPr bwMode="auto">
          <a:xfrm>
            <a:off x="505912" y="3657567"/>
            <a:ext cx="3047206" cy="419100"/>
          </a:xfrm>
          <a:prstGeom prst="roundRect">
            <a:avLst/>
          </a:prstGeom>
          <a:gradFill>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25400" cap="flat" cmpd="sng" algn="ctr">
            <a:noFill/>
            <a:prstDash val="solid"/>
          </a:ln>
          <a:effectLst/>
        </p:spPr>
        <p:txBody>
          <a:bodyPr lIns="76174" tIns="38088" rIns="76174" bIns="38088" rtlCol="0" anchor="ctr"/>
          <a:lstStyle/>
          <a:p>
            <a:pPr algn="ctr" defTabSz="761748"/>
            <a:r>
              <a:rPr lang="en-US" kern="0" dirty="0">
                <a:ln>
                  <a:solidFill>
                    <a:schemeClr val="bg1">
                      <a:alpha val="0"/>
                    </a:schemeClr>
                  </a:solidFill>
                </a:ln>
              </a:rPr>
              <a:t>Application</a:t>
            </a:r>
          </a:p>
        </p:txBody>
      </p:sp>
      <p:sp>
        <p:nvSpPr>
          <p:cNvPr id="85" name="Rounded Rectangle 84"/>
          <p:cNvSpPr/>
          <p:nvPr/>
        </p:nvSpPr>
        <p:spPr bwMode="auto">
          <a:xfrm>
            <a:off x="505912" y="4188617"/>
            <a:ext cx="3047206" cy="419100"/>
          </a:xfrm>
          <a:prstGeom prst="roundRect">
            <a:avLst/>
          </a:prstGeom>
          <a:gradFill>
            <a:gsLst>
              <a:gs pos="0">
                <a:schemeClr val="bg2">
                  <a:lumMod val="50000"/>
                </a:schemeClr>
              </a:gs>
              <a:gs pos="80000">
                <a:schemeClr val="bg2"/>
              </a:gs>
              <a:gs pos="100000">
                <a:schemeClr val="bg2"/>
              </a:gs>
            </a:gsLst>
            <a:lin ang="16200000" scaled="0"/>
          </a:gradFill>
          <a:ln w="25400" cap="flat" cmpd="sng" algn="ctr">
            <a:noFill/>
            <a:prstDash val="solid"/>
          </a:ln>
          <a:effectLst/>
        </p:spPr>
        <p:txBody>
          <a:bodyPr lIns="76174" tIns="38088" rIns="76174" bIns="38088" rtlCol="0" anchor="ctr"/>
          <a:lstStyle/>
          <a:p>
            <a:pPr algn="ctr" defTabSz="761748"/>
            <a:r>
              <a:rPr lang="en-US" kern="0" dirty="0">
                <a:ln>
                  <a:solidFill>
                    <a:schemeClr val="bg1">
                      <a:alpha val="0"/>
                    </a:schemeClr>
                  </a:solidFill>
                </a:ln>
              </a:rPr>
              <a:t>Host</a:t>
            </a:r>
          </a:p>
        </p:txBody>
      </p:sp>
      <p:sp>
        <p:nvSpPr>
          <p:cNvPr id="86" name="Rounded Rectangle 85"/>
          <p:cNvSpPr/>
          <p:nvPr/>
        </p:nvSpPr>
        <p:spPr bwMode="auto">
          <a:xfrm>
            <a:off x="505912" y="4719667"/>
            <a:ext cx="3047206" cy="419100"/>
          </a:xfrm>
          <a:prstGeom prst="roundRect">
            <a:avLst/>
          </a:prstGeom>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25400" cap="flat" cmpd="sng" algn="ctr">
            <a:noFill/>
            <a:prstDash val="solid"/>
          </a:ln>
          <a:effectLst/>
        </p:spPr>
        <p:txBody>
          <a:bodyPr lIns="76174" tIns="38088" rIns="76174" bIns="38088" rtlCol="0" anchor="ctr"/>
          <a:lstStyle/>
          <a:p>
            <a:pPr algn="ctr" defTabSz="761748"/>
            <a:r>
              <a:rPr lang="en-US" kern="0" dirty="0">
                <a:ln>
                  <a:solidFill>
                    <a:schemeClr val="bg1">
                      <a:alpha val="0"/>
                    </a:schemeClr>
                  </a:solidFill>
                </a:ln>
              </a:rPr>
              <a:t>Internal N</a:t>
            </a:r>
            <a:r>
              <a:rPr lang="en-US" kern="0" dirty="0" smtClean="0">
                <a:ln>
                  <a:solidFill>
                    <a:schemeClr val="bg1">
                      <a:alpha val="0"/>
                    </a:schemeClr>
                  </a:solidFill>
                </a:ln>
              </a:rPr>
              <a:t>etwork</a:t>
            </a:r>
            <a:endParaRPr lang="en-US" kern="0" dirty="0">
              <a:ln>
                <a:solidFill>
                  <a:schemeClr val="bg1">
                    <a:alpha val="0"/>
                  </a:schemeClr>
                </a:solidFill>
              </a:ln>
            </a:endParaRPr>
          </a:p>
        </p:txBody>
      </p:sp>
      <p:sp>
        <p:nvSpPr>
          <p:cNvPr id="87" name="Rounded Rectangle 86"/>
          <p:cNvSpPr/>
          <p:nvPr/>
        </p:nvSpPr>
        <p:spPr bwMode="auto">
          <a:xfrm>
            <a:off x="505912" y="5781768"/>
            <a:ext cx="3047206" cy="419100"/>
          </a:xfrm>
          <a:prstGeom prst="roundRect">
            <a:avLst/>
          </a:prstGeom>
          <a:gradFill>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25400" cap="flat" cmpd="sng" algn="ctr">
            <a:noFill/>
            <a:prstDash val="solid"/>
          </a:ln>
          <a:effectLst/>
        </p:spPr>
        <p:txBody>
          <a:bodyPr lIns="76174" tIns="38088" rIns="76174" bIns="38088" rtlCol="0" anchor="ctr"/>
          <a:lstStyle/>
          <a:p>
            <a:pPr algn="ctr" defTabSz="761748"/>
            <a:r>
              <a:rPr lang="en-US" kern="0" dirty="0">
                <a:ln>
                  <a:solidFill>
                    <a:schemeClr val="bg1">
                      <a:alpha val="0"/>
                    </a:schemeClr>
                  </a:solidFill>
                </a:ln>
              </a:rPr>
              <a:t>Facility</a:t>
            </a:r>
          </a:p>
        </p:txBody>
      </p:sp>
      <p:sp>
        <p:nvSpPr>
          <p:cNvPr id="88" name="Rounded Rectangle 87"/>
          <p:cNvSpPr/>
          <p:nvPr/>
        </p:nvSpPr>
        <p:spPr bwMode="auto">
          <a:xfrm>
            <a:off x="505912" y="5250717"/>
            <a:ext cx="3047206" cy="419100"/>
          </a:xfrm>
          <a:prstGeom prst="roundRect">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25400" cap="flat" cmpd="sng" algn="ctr">
            <a:noFill/>
            <a:prstDash val="solid"/>
          </a:ln>
          <a:effectLst/>
        </p:spPr>
        <p:txBody>
          <a:bodyPr lIns="76174" tIns="38088" rIns="76174" bIns="38088" rtlCol="0" anchor="ctr"/>
          <a:lstStyle/>
          <a:p>
            <a:pPr algn="ctr" defTabSz="761748"/>
            <a:r>
              <a:rPr lang="en-US" kern="0" dirty="0">
                <a:ln>
                  <a:solidFill>
                    <a:schemeClr val="bg1">
                      <a:alpha val="0"/>
                    </a:schemeClr>
                  </a:solidFill>
                </a:ln>
              </a:rPr>
              <a:t>Network </a:t>
            </a:r>
            <a:r>
              <a:rPr lang="en-US" kern="0" dirty="0" smtClean="0">
                <a:ln>
                  <a:solidFill>
                    <a:schemeClr val="bg1">
                      <a:alpha val="0"/>
                    </a:schemeClr>
                  </a:solidFill>
                </a:ln>
              </a:rPr>
              <a:t>Perimeter</a:t>
            </a:r>
            <a:endParaRPr lang="en-US" kern="0" dirty="0">
              <a:ln>
                <a:solidFill>
                  <a:schemeClr val="bg1">
                    <a:alpha val="0"/>
                  </a:schemeClr>
                </a:solidFill>
              </a:ln>
            </a:endParaRPr>
          </a:p>
        </p:txBody>
      </p:sp>
      <p:sp>
        <p:nvSpPr>
          <p:cNvPr id="3" name="Rectangle 2"/>
          <p:cNvSpPr/>
          <p:nvPr/>
        </p:nvSpPr>
        <p:spPr>
          <a:xfrm>
            <a:off x="519113" y="1447800"/>
            <a:ext cx="9217572" cy="400110"/>
          </a:xfrm>
          <a:prstGeom prst="rect">
            <a:avLst/>
          </a:prstGeom>
        </p:spPr>
        <p:txBody>
          <a:bodyPr wrap="square">
            <a:spAutoFit/>
          </a:bodyPr>
          <a:lstStyle/>
          <a:p>
            <a:r>
              <a:rPr lang="en-US" sz="2000" dirty="0"/>
              <a:t>A risk-based, multidimensional approach to help safeguard services and data</a:t>
            </a:r>
          </a:p>
        </p:txBody>
      </p:sp>
    </p:spTree>
    <p:extLst>
      <p:ext uri="{BB962C8B-B14F-4D97-AF65-F5344CB8AC3E}">
        <p14:creationId xmlns:p14="http://schemas.microsoft.com/office/powerpoint/2010/main" val="10550882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Programmability and More Control</a:t>
            </a:r>
            <a:endParaRPr lang="en-US" dirty="0"/>
          </a:p>
        </p:txBody>
      </p:sp>
      <p:sp>
        <p:nvSpPr>
          <p:cNvPr id="3" name="Text Placeholder 2"/>
          <p:cNvSpPr>
            <a:spLocks noGrp="1"/>
          </p:cNvSpPr>
          <p:nvPr>
            <p:ph type="body" sz="quarter" idx="10"/>
          </p:nvPr>
        </p:nvSpPr>
        <p:spPr>
          <a:xfrm>
            <a:off x="519112" y="1447799"/>
            <a:ext cx="6903664" cy="4773614"/>
          </a:xfrm>
        </p:spPr>
        <p:txBody>
          <a:bodyPr/>
          <a:lstStyle/>
          <a:p>
            <a:pPr marL="225425" indent="-225425"/>
            <a:r>
              <a:rPr lang="en-US" sz="2000" dirty="0" smtClean="0">
                <a:ln>
                  <a:solidFill>
                    <a:schemeClr val="bg1">
                      <a:alpha val="0"/>
                    </a:schemeClr>
                  </a:solidFill>
                </a:ln>
                <a:solidFill>
                  <a:schemeClr val="tx1">
                    <a:alpha val="99000"/>
                  </a:schemeClr>
                </a:solidFill>
              </a:rPr>
              <a:t>Service-specific control</a:t>
            </a:r>
          </a:p>
          <a:p>
            <a:pPr indent="-234950"/>
            <a:r>
              <a:rPr lang="en-US" sz="1800" dirty="0">
                <a:ln>
                  <a:solidFill>
                    <a:schemeClr val="bg1">
                      <a:alpha val="0"/>
                    </a:schemeClr>
                  </a:solidFill>
                </a:ln>
              </a:rPr>
              <a:t>Fall through experience to specific services to gain similar server configuration control</a:t>
            </a:r>
          </a:p>
          <a:p>
            <a:pPr marL="225425" indent="-225425"/>
            <a:r>
              <a:rPr lang="en-US" sz="2000" dirty="0">
                <a:ln>
                  <a:solidFill>
                    <a:schemeClr val="bg1">
                      <a:alpha val="0"/>
                    </a:schemeClr>
                  </a:solidFill>
                </a:ln>
                <a:solidFill>
                  <a:schemeClr val="tx1">
                    <a:alpha val="99000"/>
                  </a:schemeClr>
                </a:solidFill>
              </a:rPr>
              <a:t>Platform </a:t>
            </a:r>
            <a:r>
              <a:rPr lang="en-US" sz="2000" dirty="0" smtClean="0">
                <a:ln>
                  <a:solidFill>
                    <a:schemeClr val="bg1">
                      <a:alpha val="0"/>
                    </a:schemeClr>
                  </a:solidFill>
                </a:ln>
                <a:solidFill>
                  <a:schemeClr val="tx1">
                    <a:alpha val="99000"/>
                  </a:schemeClr>
                </a:solidFill>
              </a:rPr>
              <a:t>Web services</a:t>
            </a:r>
          </a:p>
          <a:p>
            <a:pPr indent="-234950"/>
            <a:r>
              <a:rPr lang="en-US" sz="1800" dirty="0">
                <a:ln>
                  <a:solidFill>
                    <a:schemeClr val="bg1">
                      <a:alpha val="0"/>
                    </a:schemeClr>
                  </a:solidFill>
                </a:ln>
              </a:rPr>
              <a:t>New programmability layer allowing third party to interact with platform, </a:t>
            </a:r>
            <a:r>
              <a:rPr lang="en-US" sz="1800" dirty="0" smtClean="0">
                <a:ln>
                  <a:solidFill>
                    <a:schemeClr val="bg1">
                      <a:alpha val="0"/>
                    </a:schemeClr>
                  </a:solidFill>
                </a:ln>
              </a:rPr>
              <a:t>by-passing </a:t>
            </a:r>
            <a:r>
              <a:rPr lang="en-US" sz="1800" dirty="0">
                <a:ln>
                  <a:solidFill>
                    <a:schemeClr val="bg1">
                      <a:alpha val="0"/>
                    </a:schemeClr>
                  </a:solidFill>
                </a:ln>
              </a:rPr>
              <a:t>the user interface</a:t>
            </a:r>
          </a:p>
          <a:p>
            <a:pPr marL="225425" indent="-225425"/>
            <a:r>
              <a:rPr lang="en-US" sz="2000" dirty="0">
                <a:ln>
                  <a:solidFill>
                    <a:schemeClr val="bg1">
                      <a:alpha val="0"/>
                    </a:schemeClr>
                  </a:solidFill>
                </a:ln>
                <a:solidFill>
                  <a:schemeClr val="tx1">
                    <a:alpha val="99000"/>
                  </a:schemeClr>
                </a:solidFill>
              </a:rPr>
              <a:t>Remote </a:t>
            </a:r>
            <a:r>
              <a:rPr lang="en-US" sz="2000" dirty="0" smtClean="0">
                <a:ln>
                  <a:solidFill>
                    <a:schemeClr val="bg1">
                      <a:alpha val="0"/>
                    </a:schemeClr>
                  </a:solidFill>
                </a:ln>
                <a:solidFill>
                  <a:schemeClr val="tx1">
                    <a:alpha val="99000"/>
                  </a:schemeClr>
                </a:solidFill>
              </a:rPr>
              <a:t>PowerShell</a:t>
            </a:r>
          </a:p>
          <a:p>
            <a:pPr indent="-234950"/>
            <a:r>
              <a:rPr lang="en-US" sz="1800" dirty="0">
                <a:ln>
                  <a:solidFill>
                    <a:schemeClr val="bg1">
                      <a:alpha val="0"/>
                    </a:schemeClr>
                  </a:solidFill>
                </a:ln>
              </a:rPr>
              <a:t>Manage the Exchange Online environment via command line, build applications that leverage the service to meet your existing business requirements and processes</a:t>
            </a:r>
          </a:p>
          <a:p>
            <a:pPr marL="225425" indent="-225425"/>
            <a:r>
              <a:rPr lang="en-US" sz="2000" dirty="0">
                <a:ln>
                  <a:solidFill>
                    <a:schemeClr val="bg1">
                      <a:alpha val="0"/>
                    </a:schemeClr>
                  </a:solidFill>
                </a:ln>
                <a:solidFill>
                  <a:schemeClr val="tx1">
                    <a:alpha val="99000"/>
                  </a:schemeClr>
                </a:solidFill>
              </a:rPr>
              <a:t>Collaboration c</a:t>
            </a:r>
            <a:r>
              <a:rPr lang="en-US" sz="2000" dirty="0" smtClean="0">
                <a:ln>
                  <a:solidFill>
                    <a:schemeClr val="bg1">
                      <a:alpha val="0"/>
                    </a:schemeClr>
                  </a:solidFill>
                </a:ln>
                <a:solidFill>
                  <a:schemeClr val="tx1">
                    <a:alpha val="99000"/>
                  </a:schemeClr>
                </a:solidFill>
              </a:rPr>
              <a:t>ustomization</a:t>
            </a:r>
          </a:p>
          <a:p>
            <a:pPr indent="-234950"/>
            <a:r>
              <a:rPr lang="en-US" sz="1800" dirty="0">
                <a:ln>
                  <a:solidFill>
                    <a:schemeClr val="bg1">
                      <a:alpha val="0"/>
                    </a:schemeClr>
                  </a:solidFill>
                </a:ln>
              </a:rPr>
              <a:t>Visual Studio 2010 and SharePoint tools for building, testing, and packaging Sandboxed Solutions</a:t>
            </a:r>
          </a:p>
          <a:p>
            <a:pPr marL="225425" indent="-225425"/>
            <a:r>
              <a:rPr lang="en-US" sz="2000" dirty="0">
                <a:ln>
                  <a:solidFill>
                    <a:schemeClr val="bg1">
                      <a:alpha val="0"/>
                    </a:schemeClr>
                  </a:solidFill>
                </a:ln>
                <a:solidFill>
                  <a:schemeClr val="tx1">
                    <a:alpha val="99000"/>
                  </a:schemeClr>
                </a:solidFill>
              </a:rPr>
              <a:t>Role-based a</a:t>
            </a:r>
            <a:r>
              <a:rPr lang="en-US" sz="2000" dirty="0" smtClean="0">
                <a:ln>
                  <a:solidFill>
                    <a:schemeClr val="bg1">
                      <a:alpha val="0"/>
                    </a:schemeClr>
                  </a:solidFill>
                </a:ln>
                <a:solidFill>
                  <a:schemeClr val="tx1">
                    <a:alpha val="99000"/>
                  </a:schemeClr>
                </a:solidFill>
              </a:rPr>
              <a:t>dmin</a:t>
            </a:r>
          </a:p>
          <a:p>
            <a:pPr indent="-234950"/>
            <a:r>
              <a:rPr lang="en-US" sz="1800" dirty="0">
                <a:ln>
                  <a:solidFill>
                    <a:schemeClr val="bg1">
                      <a:alpha val="0"/>
                    </a:schemeClr>
                  </a:solidFill>
                </a:ln>
              </a:rPr>
              <a:t>Five distinct admin roles let you assign the right level of responsibility to helpdesk, billing, and technical </a:t>
            </a:r>
            <a:r>
              <a:rPr lang="en-US" sz="1800" dirty="0" smtClean="0">
                <a:ln>
                  <a:solidFill>
                    <a:schemeClr val="bg1">
                      <a:alpha val="0"/>
                    </a:schemeClr>
                  </a:solidFill>
                </a:ln>
              </a:rPr>
              <a:t>teams</a:t>
            </a:r>
            <a:endParaRPr lang="en-US" sz="1800" dirty="0">
              <a:ln>
                <a:solidFill>
                  <a:schemeClr val="bg1">
                    <a:alpha val="0"/>
                  </a:schemeClr>
                </a:solidFill>
              </a:ln>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652429" y="3976657"/>
            <a:ext cx="3015696" cy="1795085"/>
          </a:xfrm>
          <a:prstGeom prst="rect">
            <a:avLst/>
          </a:prstGeom>
          <a:noFill/>
          <a:ln>
            <a:noFill/>
          </a:ln>
          <a:effectLst>
            <a:outerShdw blurRad="63500" sx="102000" sy="102000" algn="ctr" rotWithShape="0">
              <a:prstClr val="black">
                <a:alpha val="40000"/>
              </a:prstClr>
            </a:outerShdw>
          </a:effec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tretch/>
        </p:blipFill>
        <p:spPr bwMode="auto">
          <a:xfrm>
            <a:off x="8652429" y="1447800"/>
            <a:ext cx="3015696" cy="215601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73365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Identity</a:t>
            </a:r>
            <a:endParaRPr lang="en-US" dirty="0"/>
          </a:p>
        </p:txBody>
      </p:sp>
      <p:sp>
        <p:nvSpPr>
          <p:cNvPr id="3" name="Text Placeholder 2"/>
          <p:cNvSpPr>
            <a:spLocks noGrp="1"/>
          </p:cNvSpPr>
          <p:nvPr>
            <p:ph type="body" sz="quarter" idx="10"/>
          </p:nvPr>
        </p:nvSpPr>
        <p:spPr>
          <a:xfrm>
            <a:off x="519112" y="1216580"/>
            <a:ext cx="5575301" cy="1061829"/>
          </a:xfrm>
        </p:spPr>
        <p:txBody>
          <a:bodyPr/>
          <a:lstStyle/>
          <a:p>
            <a:pPr marL="231775" indent="-231775">
              <a:spcBef>
                <a:spcPts val="1800"/>
              </a:spcBef>
            </a:pPr>
            <a:r>
              <a:rPr lang="en-US" sz="2000" kern="0" dirty="0" smtClean="0">
                <a:solidFill>
                  <a:schemeClr val="tx1">
                    <a:alpha val="99000"/>
                  </a:schemeClr>
                </a:solidFill>
              </a:rPr>
              <a:t>Synchronize Directory from </a:t>
            </a:r>
            <a:r>
              <a:rPr lang="en-US" sz="2000" kern="0" dirty="0">
                <a:solidFill>
                  <a:schemeClr val="tx1">
                    <a:alpha val="99000"/>
                  </a:schemeClr>
                </a:solidFill>
              </a:rPr>
              <a:t/>
            </a:r>
            <a:br>
              <a:rPr lang="en-US" sz="2000" kern="0" dirty="0">
                <a:solidFill>
                  <a:schemeClr val="tx1">
                    <a:alpha val="99000"/>
                  </a:schemeClr>
                </a:solidFill>
              </a:rPr>
            </a:br>
            <a:r>
              <a:rPr lang="en-US" sz="2000" kern="0" dirty="0">
                <a:solidFill>
                  <a:schemeClr val="tx1">
                    <a:alpha val="99000"/>
                  </a:schemeClr>
                </a:solidFill>
              </a:rPr>
              <a:t>On-Premises </a:t>
            </a:r>
            <a:r>
              <a:rPr lang="en-US" sz="2000" kern="0" dirty="0" smtClean="0">
                <a:solidFill>
                  <a:schemeClr val="tx1">
                    <a:alpha val="99000"/>
                  </a:schemeClr>
                </a:solidFill>
              </a:rPr>
              <a:t>Active Directory </a:t>
            </a:r>
            <a:r>
              <a:rPr lang="en-US" sz="2000" kern="0" dirty="0">
                <a:solidFill>
                  <a:schemeClr val="tx1">
                    <a:alpha val="99000"/>
                  </a:schemeClr>
                </a:solidFill>
              </a:rPr>
              <a:t>to the Cloud</a:t>
            </a:r>
          </a:p>
          <a:p>
            <a:pPr marL="231775" indent="-231775">
              <a:spcBef>
                <a:spcPts val="1800"/>
              </a:spcBef>
            </a:pPr>
            <a:r>
              <a:rPr lang="en-US" sz="2000" kern="0" dirty="0" smtClean="0">
                <a:solidFill>
                  <a:schemeClr val="tx1">
                    <a:alpha val="99000"/>
                  </a:schemeClr>
                </a:solidFill>
              </a:rPr>
              <a:t>Two identity options:</a:t>
            </a:r>
            <a:endParaRPr lang="en-US" sz="2000" dirty="0"/>
          </a:p>
        </p:txBody>
      </p:sp>
      <p:grpSp>
        <p:nvGrpSpPr>
          <p:cNvPr id="49" name="Group 48"/>
          <p:cNvGrpSpPr/>
          <p:nvPr/>
        </p:nvGrpSpPr>
        <p:grpSpPr>
          <a:xfrm>
            <a:off x="14297897" y="1301627"/>
            <a:ext cx="5135233" cy="3038653"/>
            <a:chOff x="7024738" y="634354"/>
            <a:chExt cx="5135233" cy="3038653"/>
          </a:xfrm>
        </p:grpSpPr>
        <p:sp>
          <p:nvSpPr>
            <p:cNvPr id="32" name="Rounded Rectangle 31"/>
            <p:cNvSpPr/>
            <p:nvPr/>
          </p:nvSpPr>
          <p:spPr bwMode="auto">
            <a:xfrm>
              <a:off x="7024738" y="634354"/>
              <a:ext cx="5123380" cy="3037005"/>
            </a:xfrm>
            <a:prstGeom prst="roundRect">
              <a:avLst>
                <a:gd name="adj" fmla="val 2282"/>
              </a:avLst>
            </a:prstGeom>
            <a:solidFill>
              <a:schemeClr val="bg1">
                <a:lumMod val="95000"/>
                <a:alpha val="58000"/>
              </a:schemeClr>
            </a:solidFill>
            <a:ln w="12700" cap="rnd">
              <a:gradFill>
                <a:gsLst>
                  <a:gs pos="0">
                    <a:srgbClr val="F37A1F"/>
                  </a:gs>
                  <a:gs pos="50000">
                    <a:schemeClr val="accent1"/>
                  </a:gs>
                  <a:gs pos="100000">
                    <a:schemeClr val="accent1"/>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txBody>
            <a:bodyPr rtlCol="0" anchor="t"/>
            <a:lstStyle/>
            <a:p>
              <a:pPr>
                <a:spcBef>
                  <a:spcPct val="0"/>
                </a:spcBef>
              </a:pPr>
              <a:endParaRPr lang="en-US" sz="2000" b="1" dirty="0">
                <a:ln w="3175">
                  <a:solidFill>
                    <a:prstClr val="white">
                      <a:alpha val="0"/>
                    </a:prstClr>
                  </a:solidFill>
                </a:ln>
                <a:solidFill>
                  <a:prstClr val="black">
                    <a:alpha val="99000"/>
                  </a:prstClr>
                </a:solidFill>
                <a:cs typeface="Arial" charset="0"/>
              </a:endParaRPr>
            </a:p>
          </p:txBody>
        </p:sp>
        <p:pic>
          <p:nvPicPr>
            <p:cNvPr id="34" name="Picture 3" descr="C:\Program Files\Microsoft Resource DVD Artwork\DVD_ART\Artwork_Imagery\Shapes and Graphics\Internet Cloud\cloud 1.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42261" y="760517"/>
              <a:ext cx="4088335" cy="15208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5" name="Rectangle 34"/>
            <p:cNvSpPr/>
            <p:nvPr/>
          </p:nvSpPr>
          <p:spPr>
            <a:xfrm>
              <a:off x="7024738" y="3365230"/>
              <a:ext cx="5135233" cy="307777"/>
            </a:xfrm>
            <a:prstGeom prst="rect">
              <a:avLst/>
            </a:prstGeom>
          </p:spPr>
          <p:txBody>
            <a:bodyPr wrap="square" lIns="45720" rIns="45720">
              <a:spAutoFit/>
            </a:bodyPr>
            <a:lstStyle/>
            <a:p>
              <a:pPr algn="ctr">
                <a:spcBef>
                  <a:spcPts val="600"/>
                </a:spcBef>
                <a:spcAft>
                  <a:spcPts val="600"/>
                </a:spcAft>
              </a:pPr>
              <a:r>
                <a:rPr lang="en-US" sz="1400" b="1" i="1" dirty="0">
                  <a:solidFill>
                    <a:schemeClr val="tx1">
                      <a:alpha val="99000"/>
                    </a:schemeClr>
                  </a:solidFill>
                </a:rPr>
                <a:t>Users </a:t>
              </a:r>
              <a:r>
                <a:rPr lang="en-US" sz="1400" b="1" i="1" dirty="0" smtClean="0">
                  <a:solidFill>
                    <a:schemeClr val="tx1">
                      <a:alpha val="99000"/>
                    </a:schemeClr>
                  </a:solidFill>
                </a:rPr>
                <a:t>authenticate directly with Office 365</a:t>
              </a:r>
              <a:endParaRPr lang="en-US" sz="1400" b="1" i="1" dirty="0">
                <a:solidFill>
                  <a:schemeClr val="tx1">
                    <a:alpha val="99000"/>
                  </a:schemeClr>
                </a:solidFill>
              </a:endParaRPr>
            </a:p>
          </p:txBody>
        </p:sp>
        <p:pic>
          <p:nvPicPr>
            <p:cNvPr id="36" name="Picture 3" descr="\\eventsql\dvd\Online_ART\DVD_ART35\Artwork_Imagery\Icons - Illustrations\_WINDOWS SERVER ICONS\Hardware\Laptop notebook pc mobil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1443" y="2209684"/>
              <a:ext cx="812588" cy="527538"/>
            </a:xfrm>
            <a:prstGeom prst="rect">
              <a:avLst/>
            </a:prstGeom>
            <a:noFill/>
            <a:ln w="9525">
              <a:noFill/>
              <a:miter lim="800000"/>
              <a:headEnd/>
              <a:tailEnd/>
            </a:ln>
          </p:spPr>
        </p:pic>
        <p:cxnSp>
          <p:nvCxnSpPr>
            <p:cNvPr id="37" name="Straight Arrow Connector 8"/>
            <p:cNvCxnSpPr>
              <a:stCxn id="41" idx="2"/>
              <a:endCxn id="36" idx="1"/>
            </p:cNvCxnSpPr>
            <p:nvPr/>
          </p:nvCxnSpPr>
          <p:spPr>
            <a:xfrm rot="16200000" flipH="1">
              <a:off x="9948562" y="1440572"/>
              <a:ext cx="787580" cy="1278182"/>
            </a:xfrm>
            <a:prstGeom prst="bentConnector2">
              <a:avLst/>
            </a:prstGeom>
            <a:ln w="31750">
              <a:solidFill>
                <a:schemeClr val="accent1"/>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pic>
          <p:nvPicPr>
            <p:cNvPr id="38" name="Picture 2" descr="\\eventsql\dvd\Online_ART\DVD_ART35\Artwork_Imagery\Icons - Illustrations\_WINDOWS VISTA ICONS\Computer PC deskto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7054" y="2819168"/>
              <a:ext cx="711015" cy="533400"/>
            </a:xfrm>
            <a:prstGeom prst="rect">
              <a:avLst/>
            </a:prstGeom>
            <a:noFill/>
            <a:ln w="9525">
              <a:noFill/>
              <a:miter lim="800000"/>
              <a:headEnd/>
              <a:tailEnd/>
            </a:ln>
          </p:spPr>
        </p:pic>
        <p:cxnSp>
          <p:nvCxnSpPr>
            <p:cNvPr id="39" name="Straight Arrow Connector 10"/>
            <p:cNvCxnSpPr>
              <a:stCxn id="41" idx="2"/>
            </p:cNvCxnSpPr>
            <p:nvPr/>
          </p:nvCxnSpPr>
          <p:spPr>
            <a:xfrm rot="16200000" flipH="1">
              <a:off x="9642355" y="1746779"/>
              <a:ext cx="1399995" cy="1278182"/>
            </a:xfrm>
            <a:prstGeom prst="bentConnector3">
              <a:avLst>
                <a:gd name="adj1" fmla="val 100300"/>
              </a:avLst>
            </a:prstGeom>
            <a:ln w="31750">
              <a:solidFill>
                <a:schemeClr val="accent1"/>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8196" y="950357"/>
              <a:ext cx="2290129" cy="735516"/>
            </a:xfrm>
            <a:prstGeom prst="rect">
              <a:avLst/>
            </a:prstGeom>
          </p:spPr>
        </p:pic>
      </p:grpSp>
      <p:grpSp>
        <p:nvGrpSpPr>
          <p:cNvPr id="25" name="Group 24"/>
          <p:cNvGrpSpPr/>
          <p:nvPr/>
        </p:nvGrpSpPr>
        <p:grpSpPr>
          <a:xfrm>
            <a:off x="7404442" y="583349"/>
            <a:ext cx="4251770" cy="2903302"/>
            <a:chOff x="7404442" y="760516"/>
            <a:chExt cx="4251770" cy="2903302"/>
          </a:xfrm>
        </p:grpSpPr>
        <p:pic>
          <p:nvPicPr>
            <p:cNvPr id="42" name="Picture 3" descr="C:\Program Files\Microsoft Resource DVD Artwork\DVD_ART\Artwork_Imagery\Shapes and Graphics\Internet Cloud\cloud 1.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404442" y="760516"/>
              <a:ext cx="4088335" cy="15208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3" name="Rectangle 42"/>
            <p:cNvSpPr/>
            <p:nvPr/>
          </p:nvSpPr>
          <p:spPr>
            <a:xfrm>
              <a:off x="7735614" y="3356041"/>
              <a:ext cx="3790978" cy="307777"/>
            </a:xfrm>
            <a:prstGeom prst="rect">
              <a:avLst/>
            </a:prstGeom>
          </p:spPr>
          <p:txBody>
            <a:bodyPr wrap="square" lIns="45720" rIns="45720">
              <a:spAutoFit/>
            </a:bodyPr>
            <a:lstStyle/>
            <a:p>
              <a:pPr>
                <a:spcBef>
                  <a:spcPts val="600"/>
                </a:spcBef>
                <a:spcAft>
                  <a:spcPts val="600"/>
                </a:spcAft>
              </a:pPr>
              <a:r>
                <a:rPr lang="en-US" sz="1400" b="1" dirty="0">
                  <a:solidFill>
                    <a:schemeClr val="tx1">
                      <a:alpha val="99000"/>
                    </a:schemeClr>
                  </a:solidFill>
                  <a:effectLst>
                    <a:outerShdw blurRad="38100" dist="38100" dir="2700000" algn="tl">
                      <a:srgbClr val="000000">
                        <a:alpha val="43137"/>
                      </a:srgbClr>
                    </a:outerShdw>
                  </a:effectLst>
                </a:rPr>
                <a:t>Users </a:t>
              </a:r>
              <a:r>
                <a:rPr lang="en-US" sz="1400" b="1" dirty="0" smtClean="0">
                  <a:solidFill>
                    <a:schemeClr val="tx1">
                      <a:alpha val="99000"/>
                    </a:schemeClr>
                  </a:solidFill>
                  <a:effectLst>
                    <a:outerShdw blurRad="38100" dist="38100" dir="2700000" algn="tl">
                      <a:srgbClr val="000000">
                        <a:alpha val="43137"/>
                      </a:srgbClr>
                    </a:outerShdw>
                  </a:effectLst>
                </a:rPr>
                <a:t>authenticate directly with Office 365</a:t>
              </a:r>
              <a:endParaRPr lang="en-US" sz="1400" b="1" dirty="0">
                <a:solidFill>
                  <a:schemeClr val="tx1">
                    <a:alpha val="99000"/>
                  </a:schemeClr>
                </a:solidFill>
                <a:effectLst>
                  <a:outerShdw blurRad="38100" dist="38100" dir="2700000" algn="tl">
                    <a:srgbClr val="000000">
                      <a:alpha val="43137"/>
                    </a:srgbClr>
                  </a:outerShdw>
                </a:effectLst>
              </a:endParaRPr>
            </a:p>
          </p:txBody>
        </p:sp>
        <p:pic>
          <p:nvPicPr>
            <p:cNvPr id="44" name="Picture 3" descr="\\eventsql\dvd\Online_ART\DVD_ART35\Artwork_Imagery\Icons - Illustrations\_WINDOWS SERVER ICONS\Hardware\Laptop notebook pc mobil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3624" y="2209683"/>
              <a:ext cx="812588" cy="527538"/>
            </a:xfrm>
            <a:prstGeom prst="rect">
              <a:avLst/>
            </a:prstGeom>
            <a:noFill/>
            <a:ln w="9525">
              <a:noFill/>
              <a:miter lim="800000"/>
              <a:headEnd/>
              <a:tailEnd/>
            </a:ln>
          </p:spPr>
        </p:pic>
        <p:cxnSp>
          <p:nvCxnSpPr>
            <p:cNvPr id="45" name="Straight Arrow Connector 8"/>
            <p:cNvCxnSpPr>
              <a:stCxn id="52" idx="2"/>
              <a:endCxn id="44" idx="1"/>
            </p:cNvCxnSpPr>
            <p:nvPr/>
          </p:nvCxnSpPr>
          <p:spPr>
            <a:xfrm rot="16200000" flipH="1">
              <a:off x="9810743" y="1440571"/>
              <a:ext cx="787580" cy="1278182"/>
            </a:xfrm>
            <a:prstGeom prst="bentConnector2">
              <a:avLst/>
            </a:prstGeom>
            <a:ln w="31750">
              <a:solidFill>
                <a:schemeClr val="bg1"/>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pic>
          <p:nvPicPr>
            <p:cNvPr id="46" name="Picture 2" descr="\\eventsql\dvd\Online_ART\DVD_ART35\Artwork_Imagery\Icons - Illustrations\_WINDOWS VISTA ICONS\Computer PC deskto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9235" y="2819167"/>
              <a:ext cx="711015" cy="533400"/>
            </a:xfrm>
            <a:prstGeom prst="rect">
              <a:avLst/>
            </a:prstGeom>
            <a:noFill/>
            <a:ln w="9525">
              <a:noFill/>
              <a:miter lim="800000"/>
              <a:headEnd/>
              <a:tailEnd/>
            </a:ln>
          </p:spPr>
        </p:pic>
        <p:cxnSp>
          <p:nvCxnSpPr>
            <p:cNvPr id="51" name="Straight Arrow Connector 10"/>
            <p:cNvCxnSpPr>
              <a:stCxn id="52" idx="2"/>
            </p:cNvCxnSpPr>
            <p:nvPr/>
          </p:nvCxnSpPr>
          <p:spPr>
            <a:xfrm rot="16200000" flipH="1">
              <a:off x="9504536" y="1746778"/>
              <a:ext cx="1399995" cy="1278182"/>
            </a:xfrm>
            <a:prstGeom prst="bentConnector3">
              <a:avLst>
                <a:gd name="adj1" fmla="val 100300"/>
              </a:avLst>
            </a:prstGeom>
            <a:ln w="31750">
              <a:solidFill>
                <a:schemeClr val="bg1"/>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0377" y="950356"/>
              <a:ext cx="2290129" cy="735516"/>
            </a:xfrm>
            <a:prstGeom prst="rect">
              <a:avLst/>
            </a:prstGeom>
          </p:spPr>
        </p:pic>
      </p:grpSp>
      <p:sp>
        <p:nvSpPr>
          <p:cNvPr id="20" name="Rectangle 19"/>
          <p:cNvSpPr/>
          <p:nvPr/>
        </p:nvSpPr>
        <p:spPr>
          <a:xfrm>
            <a:off x="856037" y="2638187"/>
            <a:ext cx="5628845" cy="2086725"/>
          </a:xfrm>
          <a:prstGeom prst="rect">
            <a:avLst/>
          </a:prstGeom>
        </p:spPr>
        <p:txBody>
          <a:bodyPr wrap="square">
            <a:spAutoFit/>
          </a:bodyPr>
          <a:lstStyle/>
          <a:p>
            <a:pPr lvl="0">
              <a:lnSpc>
                <a:spcPct val="90000"/>
              </a:lnSpc>
              <a:spcBef>
                <a:spcPct val="20000"/>
              </a:spcBef>
              <a:buSzPct val="90000"/>
            </a:pPr>
            <a:r>
              <a:rPr lang="en-US" sz="2000" dirty="0">
                <a:ln>
                  <a:solidFill>
                    <a:srgbClr val="000000">
                      <a:alpha val="0"/>
                    </a:srgbClr>
                  </a:solidFill>
                </a:ln>
                <a:gradFill>
                  <a:gsLst>
                    <a:gs pos="0">
                      <a:srgbClr val="FFFFFF"/>
                    </a:gs>
                    <a:gs pos="86000">
                      <a:srgbClr val="FFFFFF"/>
                    </a:gs>
                  </a:gsLst>
                  <a:lin ang="5400000" scaled="0"/>
                </a:gradFill>
                <a:cs typeface="Calibri" pitchFamily="34" charset="0"/>
              </a:rPr>
              <a:t>Microsoft Online </a:t>
            </a:r>
            <a:r>
              <a:rPr lang="en-US" sz="2000" dirty="0" smtClean="0">
                <a:ln>
                  <a:solidFill>
                    <a:srgbClr val="000000">
                      <a:alpha val="0"/>
                    </a:srgbClr>
                  </a:solidFill>
                </a:ln>
                <a:gradFill>
                  <a:gsLst>
                    <a:gs pos="0">
                      <a:srgbClr val="FFFFFF"/>
                    </a:gs>
                    <a:gs pos="86000">
                      <a:srgbClr val="FFFFFF"/>
                    </a:gs>
                  </a:gsLst>
                  <a:lin ang="5400000" scaled="0"/>
                </a:gradFill>
                <a:cs typeface="Calibri" pitchFamily="34" charset="0"/>
              </a:rPr>
              <a:t>Services IDs</a:t>
            </a:r>
            <a:endParaRPr lang="en-US" sz="2000" dirty="0">
              <a:ln>
                <a:solidFill>
                  <a:srgbClr val="000000">
                    <a:alpha val="0"/>
                  </a:srgbClr>
                </a:solidFill>
              </a:ln>
              <a:gradFill>
                <a:gsLst>
                  <a:gs pos="0">
                    <a:srgbClr val="FFFFFF"/>
                  </a:gs>
                  <a:gs pos="86000">
                    <a:srgbClr val="FFFFFF"/>
                  </a:gs>
                </a:gsLst>
                <a:lin ang="5400000" scaled="0"/>
              </a:gradFill>
              <a:cs typeface="Calibri" pitchFamily="34" charset="0"/>
            </a:endParaRPr>
          </a:p>
          <a:p>
            <a:pPr marL="461963" lvl="0" indent="-230188">
              <a:lnSpc>
                <a:spcPct val="90000"/>
              </a:lnSpc>
              <a:spcBef>
                <a:spcPct val="20000"/>
              </a:spcBef>
              <a:buSzPct val="90000"/>
              <a:buBlip>
                <a:blip r:embed="rId8"/>
              </a:buBlip>
            </a:pPr>
            <a:r>
              <a:rPr lang="en-US" dirty="0">
                <a:ln>
                  <a:solidFill>
                    <a:srgbClr val="000000">
                      <a:alpha val="0"/>
                    </a:srgbClr>
                  </a:solidFill>
                </a:ln>
                <a:gradFill>
                  <a:gsLst>
                    <a:gs pos="0">
                      <a:srgbClr val="FFFFFF"/>
                    </a:gs>
                    <a:gs pos="86000">
                      <a:srgbClr val="FFFFFF"/>
                    </a:gs>
                  </a:gsLst>
                  <a:lin ang="5400000" scaled="0"/>
                </a:gradFill>
                <a:cs typeface="Calibri" pitchFamily="34" charset="0"/>
              </a:rPr>
              <a:t>Sign in with cloud identity</a:t>
            </a:r>
          </a:p>
          <a:p>
            <a:pPr marL="461963" lvl="0" indent="-230188">
              <a:lnSpc>
                <a:spcPct val="90000"/>
              </a:lnSpc>
              <a:spcBef>
                <a:spcPct val="20000"/>
              </a:spcBef>
              <a:buSzPct val="90000"/>
              <a:buBlip>
                <a:blip r:embed="rId8"/>
              </a:buBlip>
            </a:pPr>
            <a:r>
              <a:rPr lang="en-US" dirty="0">
                <a:ln>
                  <a:solidFill>
                    <a:srgbClr val="000000">
                      <a:alpha val="0"/>
                    </a:srgbClr>
                  </a:solidFill>
                </a:ln>
                <a:gradFill>
                  <a:gsLst>
                    <a:gs pos="0">
                      <a:srgbClr val="FFFFFF"/>
                    </a:gs>
                    <a:gs pos="86000">
                      <a:srgbClr val="FFFFFF"/>
                    </a:gs>
                  </a:gsLst>
                  <a:lin ang="5400000" scaled="0"/>
                </a:gradFill>
                <a:cs typeface="Calibri" pitchFamily="34" charset="0"/>
              </a:rPr>
              <a:t>Same across commerce/billing and use</a:t>
            </a:r>
          </a:p>
          <a:p>
            <a:pPr marL="461963" lvl="0" indent="-230188">
              <a:lnSpc>
                <a:spcPct val="90000"/>
              </a:lnSpc>
              <a:spcBef>
                <a:spcPct val="20000"/>
              </a:spcBef>
              <a:buSzPct val="90000"/>
              <a:buBlip>
                <a:blip r:embed="rId8"/>
              </a:buBlip>
            </a:pPr>
            <a:r>
              <a:rPr lang="en-US" dirty="0">
                <a:ln>
                  <a:solidFill>
                    <a:srgbClr val="000000">
                      <a:alpha val="0"/>
                    </a:srgbClr>
                  </a:solidFill>
                </a:ln>
                <a:gradFill>
                  <a:gsLst>
                    <a:gs pos="0">
                      <a:srgbClr val="FFFFFF"/>
                    </a:gs>
                    <a:gs pos="86000">
                      <a:srgbClr val="FFFFFF"/>
                    </a:gs>
                  </a:gsLst>
                  <a:lin ang="5400000" scaled="0"/>
                </a:gradFill>
                <a:cs typeface="Calibri" pitchFamily="34" charset="0"/>
              </a:rPr>
              <a:t>Users and administrators have two identities – </a:t>
            </a:r>
            <a:r>
              <a:rPr lang="en-US" dirty="0" smtClean="0">
                <a:ln>
                  <a:solidFill>
                    <a:srgbClr val="000000">
                      <a:alpha val="0"/>
                    </a:srgbClr>
                  </a:solidFill>
                </a:ln>
                <a:gradFill>
                  <a:gsLst>
                    <a:gs pos="0">
                      <a:srgbClr val="FFFFFF"/>
                    </a:gs>
                    <a:gs pos="86000">
                      <a:srgbClr val="FFFFFF"/>
                    </a:gs>
                  </a:gsLst>
                  <a:lin ang="5400000" scaled="0"/>
                </a:gradFill>
                <a:cs typeface="Calibri" pitchFamily="34" charset="0"/>
              </a:rPr>
              <a:t/>
            </a:r>
            <a:br>
              <a:rPr lang="en-US" dirty="0" smtClean="0">
                <a:ln>
                  <a:solidFill>
                    <a:srgbClr val="000000">
                      <a:alpha val="0"/>
                    </a:srgbClr>
                  </a:solidFill>
                </a:ln>
                <a:gradFill>
                  <a:gsLst>
                    <a:gs pos="0">
                      <a:srgbClr val="FFFFFF"/>
                    </a:gs>
                    <a:gs pos="86000">
                      <a:srgbClr val="FFFFFF"/>
                    </a:gs>
                  </a:gsLst>
                  <a:lin ang="5400000" scaled="0"/>
                </a:gradFill>
                <a:cs typeface="Calibri" pitchFamily="34" charset="0"/>
              </a:rPr>
            </a:br>
            <a:r>
              <a:rPr lang="en-US" dirty="0" smtClean="0">
                <a:ln>
                  <a:solidFill>
                    <a:srgbClr val="000000">
                      <a:alpha val="0"/>
                    </a:srgbClr>
                  </a:solidFill>
                </a:ln>
                <a:gradFill>
                  <a:gsLst>
                    <a:gs pos="0">
                      <a:srgbClr val="FFFFFF"/>
                    </a:gs>
                    <a:gs pos="86000">
                      <a:srgbClr val="FFFFFF"/>
                    </a:gs>
                  </a:gsLst>
                  <a:lin ang="5400000" scaled="0"/>
                </a:gradFill>
                <a:cs typeface="Calibri" pitchFamily="34" charset="0"/>
              </a:rPr>
              <a:t>one </a:t>
            </a:r>
            <a:r>
              <a:rPr lang="en-US" dirty="0">
                <a:ln>
                  <a:solidFill>
                    <a:srgbClr val="000000">
                      <a:alpha val="0"/>
                    </a:srgbClr>
                  </a:solidFill>
                </a:ln>
                <a:gradFill>
                  <a:gsLst>
                    <a:gs pos="0">
                      <a:srgbClr val="FFFFFF"/>
                    </a:gs>
                    <a:gs pos="86000">
                      <a:srgbClr val="FFFFFF"/>
                    </a:gs>
                  </a:gsLst>
                  <a:lin ang="5400000" scaled="0"/>
                </a:gradFill>
                <a:cs typeface="Calibri" pitchFamily="34" charset="0"/>
              </a:rPr>
              <a:t>for the cloud, one for on premise</a:t>
            </a:r>
          </a:p>
          <a:p>
            <a:pPr marL="461963" lvl="0" indent="-230188">
              <a:lnSpc>
                <a:spcPct val="90000"/>
              </a:lnSpc>
              <a:spcBef>
                <a:spcPct val="20000"/>
              </a:spcBef>
              <a:buSzPct val="90000"/>
              <a:buBlip>
                <a:blip r:embed="rId8"/>
              </a:buBlip>
            </a:pPr>
            <a:r>
              <a:rPr lang="en-US" dirty="0">
                <a:ln>
                  <a:solidFill>
                    <a:srgbClr val="000000">
                      <a:alpha val="0"/>
                    </a:srgbClr>
                  </a:solidFill>
                </a:ln>
                <a:gradFill>
                  <a:gsLst>
                    <a:gs pos="0">
                      <a:srgbClr val="FFFFFF"/>
                    </a:gs>
                    <a:gs pos="86000">
                      <a:srgbClr val="FFFFFF"/>
                    </a:gs>
                  </a:gsLst>
                  <a:lin ang="5400000" scaled="0"/>
                </a:gradFill>
                <a:cs typeface="Calibri" pitchFamily="34" charset="0"/>
              </a:rPr>
              <a:t>Identity is administered both on </a:t>
            </a:r>
            <a:br>
              <a:rPr lang="en-US" dirty="0">
                <a:ln>
                  <a:solidFill>
                    <a:srgbClr val="000000">
                      <a:alpha val="0"/>
                    </a:srgbClr>
                  </a:solidFill>
                </a:ln>
                <a:gradFill>
                  <a:gsLst>
                    <a:gs pos="0">
                      <a:srgbClr val="FFFFFF"/>
                    </a:gs>
                    <a:gs pos="86000">
                      <a:srgbClr val="FFFFFF"/>
                    </a:gs>
                  </a:gsLst>
                  <a:lin ang="5400000" scaled="0"/>
                </a:gradFill>
                <a:cs typeface="Calibri" pitchFamily="34" charset="0"/>
              </a:rPr>
            </a:br>
            <a:r>
              <a:rPr lang="en-US" dirty="0">
                <a:ln>
                  <a:solidFill>
                    <a:srgbClr val="000000">
                      <a:alpha val="0"/>
                    </a:srgbClr>
                  </a:solidFill>
                </a:ln>
                <a:gradFill>
                  <a:gsLst>
                    <a:gs pos="0">
                      <a:srgbClr val="FFFFFF"/>
                    </a:gs>
                    <a:gs pos="86000">
                      <a:srgbClr val="FFFFFF"/>
                    </a:gs>
                  </a:gsLst>
                  <a:lin ang="5400000" scaled="0"/>
                </a:gradFill>
                <a:cs typeface="Calibri" pitchFamily="34" charset="0"/>
              </a:rPr>
              <a:t>premise and in the </a:t>
            </a:r>
            <a:r>
              <a:rPr lang="en-US" dirty="0" smtClean="0">
                <a:ln>
                  <a:solidFill>
                    <a:srgbClr val="000000">
                      <a:alpha val="0"/>
                    </a:srgbClr>
                  </a:solidFill>
                </a:ln>
                <a:gradFill>
                  <a:gsLst>
                    <a:gs pos="0">
                      <a:srgbClr val="FFFFFF"/>
                    </a:gs>
                    <a:gs pos="86000">
                      <a:srgbClr val="FFFFFF"/>
                    </a:gs>
                  </a:gsLst>
                  <a:lin ang="5400000" scaled="0"/>
                </a:gradFill>
                <a:cs typeface="Calibri" pitchFamily="34" charset="0"/>
              </a:rPr>
              <a:t>cloud</a:t>
            </a:r>
            <a:endParaRPr lang="en-US" dirty="0">
              <a:ln>
                <a:solidFill>
                  <a:srgbClr val="000000">
                    <a:alpha val="0"/>
                  </a:srgbClr>
                </a:solidFill>
              </a:ln>
              <a:gradFill>
                <a:gsLst>
                  <a:gs pos="0">
                    <a:srgbClr val="FFFFFF"/>
                  </a:gs>
                  <a:gs pos="86000">
                    <a:srgbClr val="FFFFFF"/>
                  </a:gs>
                </a:gsLst>
                <a:lin ang="5400000" scaled="0"/>
              </a:gradFill>
              <a:cs typeface="Calibri" pitchFamily="34" charset="0"/>
            </a:endParaRPr>
          </a:p>
        </p:txBody>
      </p:sp>
      <p:sp>
        <p:nvSpPr>
          <p:cNvPr id="21" name="Rectangle 20"/>
          <p:cNvSpPr/>
          <p:nvPr/>
        </p:nvSpPr>
        <p:spPr>
          <a:xfrm>
            <a:off x="870821" y="4940345"/>
            <a:ext cx="5614061" cy="1588127"/>
          </a:xfrm>
          <a:prstGeom prst="rect">
            <a:avLst/>
          </a:prstGeom>
        </p:spPr>
        <p:txBody>
          <a:bodyPr wrap="square">
            <a:spAutoFit/>
          </a:bodyPr>
          <a:lstStyle/>
          <a:p>
            <a:pPr lvl="0">
              <a:lnSpc>
                <a:spcPct val="90000"/>
              </a:lnSpc>
              <a:spcBef>
                <a:spcPct val="20000"/>
              </a:spcBef>
              <a:buSzPct val="90000"/>
            </a:pPr>
            <a:r>
              <a:rPr lang="en-US" sz="2000" kern="0" dirty="0">
                <a:solidFill>
                  <a:srgbClr val="FFFFFF">
                    <a:alpha val="99000"/>
                  </a:srgbClr>
                </a:solidFill>
              </a:rPr>
              <a:t>Federated IDs (new)</a:t>
            </a:r>
          </a:p>
          <a:p>
            <a:pPr marL="461963" lvl="0" indent="-230188">
              <a:lnSpc>
                <a:spcPct val="90000"/>
              </a:lnSpc>
              <a:spcBef>
                <a:spcPct val="20000"/>
              </a:spcBef>
              <a:buSzPct val="90000"/>
              <a:buBlip>
                <a:blip r:embed="rId8"/>
              </a:buBlip>
            </a:pPr>
            <a:r>
              <a:rPr lang="en-US" kern="0" dirty="0">
                <a:solidFill>
                  <a:srgbClr val="FFFFFF">
                    <a:alpha val="99000"/>
                  </a:srgbClr>
                </a:solidFill>
              </a:rPr>
              <a:t>Sign in to the cloud  with your corporate ID</a:t>
            </a:r>
          </a:p>
          <a:p>
            <a:pPr marL="461963" lvl="0" indent="-230188">
              <a:lnSpc>
                <a:spcPct val="90000"/>
              </a:lnSpc>
              <a:spcBef>
                <a:spcPct val="20000"/>
              </a:spcBef>
              <a:buSzPct val="90000"/>
              <a:buBlip>
                <a:blip r:embed="rId8"/>
              </a:buBlip>
            </a:pPr>
            <a:r>
              <a:rPr lang="en-US" kern="0" dirty="0">
                <a:solidFill>
                  <a:srgbClr val="FFFFFF">
                    <a:alpha val="99000"/>
                  </a:srgbClr>
                </a:solidFill>
              </a:rPr>
              <a:t>Single sign on for end users and administrators</a:t>
            </a:r>
          </a:p>
          <a:p>
            <a:pPr marL="461963" lvl="0" indent="-230188">
              <a:lnSpc>
                <a:spcPct val="90000"/>
              </a:lnSpc>
              <a:spcBef>
                <a:spcPct val="20000"/>
              </a:spcBef>
              <a:buSzPct val="90000"/>
              <a:buBlip>
                <a:blip r:embed="rId8"/>
              </a:buBlip>
            </a:pPr>
            <a:r>
              <a:rPr lang="en-US" kern="0" dirty="0">
                <a:solidFill>
                  <a:srgbClr val="FFFFFF">
                    <a:alpha val="99000"/>
                  </a:srgbClr>
                </a:solidFill>
              </a:rPr>
              <a:t>Identity is administered only on premise</a:t>
            </a:r>
          </a:p>
          <a:p>
            <a:pPr marL="461963" lvl="0" indent="-230188">
              <a:lnSpc>
                <a:spcPct val="90000"/>
              </a:lnSpc>
              <a:spcBef>
                <a:spcPct val="20000"/>
              </a:spcBef>
              <a:buSzPct val="90000"/>
              <a:buBlip>
                <a:blip r:embed="rId8"/>
              </a:buBlip>
            </a:pPr>
            <a:r>
              <a:rPr lang="en-US" kern="0" dirty="0">
                <a:solidFill>
                  <a:srgbClr val="FFFFFF">
                    <a:alpha val="99000"/>
                  </a:srgbClr>
                </a:solidFill>
              </a:rPr>
              <a:t>2 factor authentication options available</a:t>
            </a:r>
          </a:p>
        </p:txBody>
      </p:sp>
      <p:grpSp>
        <p:nvGrpSpPr>
          <p:cNvPr id="26" name="Group 25"/>
          <p:cNvGrpSpPr/>
          <p:nvPr/>
        </p:nvGrpSpPr>
        <p:grpSpPr>
          <a:xfrm>
            <a:off x="7020485" y="3807712"/>
            <a:ext cx="5135233" cy="2859940"/>
            <a:chOff x="7020485" y="3807712"/>
            <a:chExt cx="5135233" cy="2859940"/>
          </a:xfrm>
        </p:grpSpPr>
        <p:pic>
          <p:nvPicPr>
            <p:cNvPr id="6" name="Picture 3" descr="C:\Program Files\Microsoft Resource DVD Artwork\DVD_ART\Artwork_Imagery\Shapes and Graphics\Internet Cloud\cloud 1.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0868" y="3807712"/>
              <a:ext cx="4088335" cy="15208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Rectangle 6"/>
            <p:cNvSpPr/>
            <p:nvPr/>
          </p:nvSpPr>
          <p:spPr>
            <a:xfrm>
              <a:off x="7020485" y="6359875"/>
              <a:ext cx="5135233" cy="307777"/>
            </a:xfrm>
            <a:prstGeom prst="rect">
              <a:avLst/>
            </a:prstGeom>
          </p:spPr>
          <p:txBody>
            <a:bodyPr wrap="square" lIns="45720" rIns="45720">
              <a:spAutoFit/>
            </a:bodyPr>
            <a:lstStyle/>
            <a:p>
              <a:pPr algn="ctr">
                <a:spcBef>
                  <a:spcPts val="600"/>
                </a:spcBef>
                <a:spcAft>
                  <a:spcPts val="600"/>
                </a:spcAft>
              </a:pPr>
              <a:r>
                <a:rPr lang="en-US" sz="1400" b="1" dirty="0">
                  <a:solidFill>
                    <a:schemeClr val="tx1">
                      <a:alpha val="99000"/>
                    </a:schemeClr>
                  </a:solidFill>
                  <a:effectLst>
                    <a:outerShdw blurRad="38100" dist="38100" dir="2700000" algn="tl">
                      <a:srgbClr val="000000">
                        <a:alpha val="43137"/>
                      </a:srgbClr>
                    </a:outerShdw>
                  </a:effectLst>
                </a:rPr>
                <a:t>Users are authenticated by local ADFS </a:t>
              </a:r>
              <a:r>
                <a:rPr lang="en-US" sz="1400" b="1" dirty="0" smtClean="0">
                  <a:solidFill>
                    <a:schemeClr val="tx1">
                      <a:alpha val="99000"/>
                    </a:schemeClr>
                  </a:solidFill>
                  <a:effectLst>
                    <a:outerShdw blurRad="38100" dist="38100" dir="2700000" algn="tl">
                      <a:srgbClr val="000000">
                        <a:alpha val="43137"/>
                      </a:srgbClr>
                    </a:outerShdw>
                  </a:effectLst>
                </a:rPr>
                <a:t>server</a:t>
              </a:r>
              <a:endParaRPr lang="en-US" sz="1400" b="1" dirty="0">
                <a:solidFill>
                  <a:schemeClr val="tx1">
                    <a:alpha val="99000"/>
                  </a:schemeClr>
                </a:solidFill>
                <a:effectLst>
                  <a:outerShdw blurRad="38100" dist="38100" dir="2700000" algn="tl">
                    <a:srgbClr val="000000">
                      <a:alpha val="43137"/>
                    </a:srgbClr>
                  </a:outerShdw>
                </a:effectLst>
              </a:endParaRPr>
            </a:p>
          </p:txBody>
        </p:sp>
        <p:pic>
          <p:nvPicPr>
            <p:cNvPr id="8" name="Picture 3" descr="\\eventsql\dvd\Online_ART\DVD_ART35\Artwork_Imagery\Icons - Illustrations\_WINDOWS SERVER ICONS\Hardware\Laptop notebook pc mobil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0050" y="5256879"/>
              <a:ext cx="812588" cy="527538"/>
            </a:xfrm>
            <a:prstGeom prst="rect">
              <a:avLst/>
            </a:prstGeom>
            <a:noFill/>
            <a:ln w="9525">
              <a:noFill/>
              <a:miter lim="800000"/>
              <a:headEnd/>
              <a:tailEnd/>
            </a:ln>
          </p:spPr>
        </p:pic>
        <p:cxnSp>
          <p:nvCxnSpPr>
            <p:cNvPr id="9" name="Straight Arrow Connector 8"/>
            <p:cNvCxnSpPr>
              <a:endCxn id="8" idx="1"/>
            </p:cNvCxnSpPr>
            <p:nvPr/>
          </p:nvCxnSpPr>
          <p:spPr>
            <a:xfrm flipV="1">
              <a:off x="9199078" y="5520648"/>
              <a:ext cx="1630972" cy="165499"/>
            </a:xfrm>
            <a:prstGeom prst="bentConnector3">
              <a:avLst>
                <a:gd name="adj1" fmla="val 50000"/>
              </a:avLst>
            </a:prstGeom>
            <a:ln w="31750">
              <a:solidFill>
                <a:schemeClr val="bg1"/>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pic>
          <p:nvPicPr>
            <p:cNvPr id="10" name="Picture 2" descr="\\eventsql\dvd\Online_ART\DVD_ART35\Artwork_Imagery\Icons - Illustrations\_WINDOWS VISTA ICONS\Computer PC deskto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5661" y="5866363"/>
              <a:ext cx="711015" cy="533400"/>
            </a:xfrm>
            <a:prstGeom prst="rect">
              <a:avLst/>
            </a:prstGeom>
            <a:noFill/>
            <a:ln w="9525">
              <a:noFill/>
              <a:miter lim="800000"/>
              <a:headEnd/>
              <a:tailEnd/>
            </a:ln>
          </p:spPr>
        </p:pic>
        <p:cxnSp>
          <p:nvCxnSpPr>
            <p:cNvPr id="11" name="Straight Arrow Connector 10"/>
            <p:cNvCxnSpPr/>
            <p:nvPr/>
          </p:nvCxnSpPr>
          <p:spPr>
            <a:xfrm>
              <a:off x="9209588" y="5686147"/>
              <a:ext cx="1630972" cy="446916"/>
            </a:xfrm>
            <a:prstGeom prst="bentConnector3">
              <a:avLst>
                <a:gd name="adj1" fmla="val 50000"/>
              </a:avLst>
            </a:prstGeom>
            <a:ln w="31750">
              <a:solidFill>
                <a:schemeClr val="bg1"/>
              </a:solidFill>
              <a:prstDash val="solid"/>
              <a:headEnd type="stealth"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8617012" y="4961545"/>
              <a:ext cx="695503" cy="510113"/>
            </a:xfrm>
            <a:prstGeom prst="straightConnector1">
              <a:avLst/>
            </a:prstGeom>
            <a:ln w="38100" cmpd="sng">
              <a:solidFill>
                <a:schemeClr val="bg1"/>
              </a:solidFill>
              <a:prstDash val="solid"/>
              <a:headEnd type="stealth" w="med" len="med"/>
              <a:tailEnd type="none" w="med" len="med"/>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6803" y="3997552"/>
              <a:ext cx="2290129" cy="735516"/>
            </a:xfrm>
            <a:prstGeom prst="rect">
              <a:avLst/>
            </a:prstGeom>
          </p:spPr>
        </p:pic>
        <p:sp>
          <p:nvSpPr>
            <p:cNvPr id="53" name="Rounded Rectangle 52"/>
            <p:cNvSpPr/>
            <p:nvPr/>
          </p:nvSpPr>
          <p:spPr bwMode="auto">
            <a:xfrm>
              <a:off x="7662904" y="5516770"/>
              <a:ext cx="1512250" cy="334863"/>
            </a:xfrm>
            <a:prstGeom prst="roundRect">
              <a:avLst/>
            </a:prstGeom>
            <a:gradFill>
              <a:gsLst>
                <a:gs pos="0">
                  <a:schemeClr val="bg2">
                    <a:lumMod val="50000"/>
                  </a:schemeClr>
                </a:gs>
                <a:gs pos="80000">
                  <a:schemeClr val="bg2"/>
                </a:gs>
                <a:gs pos="100000">
                  <a:schemeClr val="bg2"/>
                </a:gs>
              </a:gsLst>
            </a:gradFill>
            <a:ln>
              <a:solidFill>
                <a:schemeClr val="bg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a:r>
                <a:rPr lang="en-US" sz="1100" dirty="0">
                  <a:solidFill>
                    <a:schemeClr val="tx1">
                      <a:alpha val="99000"/>
                    </a:schemeClr>
                  </a:solidFill>
                </a:rPr>
                <a:t>ADFS 2.0</a:t>
              </a:r>
            </a:p>
          </p:txBody>
        </p:sp>
        <p:sp>
          <p:nvSpPr>
            <p:cNvPr id="54" name="Rounded Rectangle 53"/>
            <p:cNvSpPr/>
            <p:nvPr/>
          </p:nvSpPr>
          <p:spPr bwMode="auto">
            <a:xfrm>
              <a:off x="7672553" y="5954393"/>
              <a:ext cx="1505506" cy="333370"/>
            </a:xfrm>
            <a:prstGeom prst="roundRect">
              <a:avLst/>
            </a:prstGeom>
            <a:solidFill>
              <a:schemeClr val="accent6"/>
            </a:solidFill>
            <a:ln>
              <a:solidFill>
                <a:schemeClr val="accent6"/>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a:r>
                <a:rPr lang="en-US" sz="1100" dirty="0">
                  <a:solidFill>
                    <a:schemeClr val="tx1">
                      <a:alpha val="99000"/>
                    </a:schemeClr>
                  </a:solidFill>
                </a:rPr>
                <a:t>Windows Server 2008</a:t>
              </a:r>
            </a:p>
          </p:txBody>
        </p:sp>
      </p:grpSp>
      <p:grpSp>
        <p:nvGrpSpPr>
          <p:cNvPr id="14" name="Group 13"/>
          <p:cNvGrpSpPr/>
          <p:nvPr/>
        </p:nvGrpSpPr>
        <p:grpSpPr>
          <a:xfrm>
            <a:off x="598324" y="2518305"/>
            <a:ext cx="5627815" cy="2214763"/>
            <a:chOff x="598324" y="2518305"/>
            <a:chExt cx="5627815" cy="2214763"/>
          </a:xfrm>
        </p:grpSpPr>
        <p:sp>
          <p:nvSpPr>
            <p:cNvPr id="50" name="Rounded Rectangle 49"/>
            <p:cNvSpPr/>
            <p:nvPr/>
          </p:nvSpPr>
          <p:spPr bwMode="auto">
            <a:xfrm>
              <a:off x="740323" y="2638187"/>
              <a:ext cx="5485816" cy="2094881"/>
            </a:xfrm>
            <a:prstGeom prst="roundRect">
              <a:avLst>
                <a:gd name="adj" fmla="val 6671"/>
              </a:avLst>
            </a:prstGeom>
            <a:noFill/>
            <a:ln w="38100">
              <a:headEnd type="none" w="med" len="med"/>
              <a:tailEnd type="none" w="med" len="me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5" name="Oval 4"/>
            <p:cNvSpPr/>
            <p:nvPr/>
          </p:nvSpPr>
          <p:spPr bwMode="auto">
            <a:xfrm>
              <a:off x="598324" y="2518305"/>
              <a:ext cx="260995" cy="260995"/>
            </a:xfrm>
            <a:prstGeom prst="ellipse">
              <a:avLst/>
            </a:prstGeom>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chemeClr val="tx1">
                      <a:alpha val="99000"/>
                    </a:schemeClr>
                  </a:solidFill>
                </a:rPr>
                <a:t>1</a:t>
              </a:r>
              <a:endParaRPr lang="en-US" sz="2200" dirty="0" smtClean="0">
                <a:solidFill>
                  <a:schemeClr val="tx1">
                    <a:alpha val="99000"/>
                  </a:schemeClr>
                </a:solidFill>
              </a:endParaRPr>
            </a:p>
          </p:txBody>
        </p:sp>
      </p:grpSp>
      <p:grpSp>
        <p:nvGrpSpPr>
          <p:cNvPr id="15" name="Group 14"/>
          <p:cNvGrpSpPr/>
          <p:nvPr/>
        </p:nvGrpSpPr>
        <p:grpSpPr>
          <a:xfrm>
            <a:off x="7360864" y="483438"/>
            <a:ext cx="4382498" cy="3092536"/>
            <a:chOff x="7360864" y="483438"/>
            <a:chExt cx="4382498" cy="3092536"/>
          </a:xfrm>
        </p:grpSpPr>
        <p:sp>
          <p:nvSpPr>
            <p:cNvPr id="13" name="Rounded Rectangle 12"/>
            <p:cNvSpPr/>
            <p:nvPr/>
          </p:nvSpPr>
          <p:spPr bwMode="auto">
            <a:xfrm>
              <a:off x="7481087" y="583349"/>
              <a:ext cx="4262275" cy="2992625"/>
            </a:xfrm>
            <a:prstGeom prst="roundRect">
              <a:avLst>
                <a:gd name="adj" fmla="val 6671"/>
              </a:avLst>
            </a:prstGeom>
            <a:noFill/>
            <a:ln w="38100">
              <a:headEnd type="none" w="med" len="med"/>
              <a:tailEnd type="none" w="med" len="me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47" name="Oval 46"/>
            <p:cNvSpPr/>
            <p:nvPr/>
          </p:nvSpPr>
          <p:spPr bwMode="auto">
            <a:xfrm>
              <a:off x="7360864" y="483438"/>
              <a:ext cx="260995" cy="260995"/>
            </a:xfrm>
            <a:prstGeom prst="ellipse">
              <a:avLst/>
            </a:prstGeom>
            <a:ln>
              <a:noFill/>
              <a:headEnd type="none" w="med" len="med"/>
              <a:tailEnd type="none" w="med" len="med"/>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chemeClr val="tx1">
                      <a:alpha val="99000"/>
                    </a:schemeClr>
                  </a:solidFill>
                </a:rPr>
                <a:t>1</a:t>
              </a:r>
              <a:endParaRPr lang="en-US" sz="2200" dirty="0" smtClean="0">
                <a:solidFill>
                  <a:schemeClr val="tx1">
                    <a:alpha val="99000"/>
                  </a:schemeClr>
                </a:solidFill>
              </a:endParaRPr>
            </a:p>
          </p:txBody>
        </p:sp>
      </p:grpSp>
      <p:grpSp>
        <p:nvGrpSpPr>
          <p:cNvPr id="17" name="Group 16"/>
          <p:cNvGrpSpPr/>
          <p:nvPr/>
        </p:nvGrpSpPr>
        <p:grpSpPr>
          <a:xfrm>
            <a:off x="609826" y="4821226"/>
            <a:ext cx="5616313" cy="1707246"/>
            <a:chOff x="609826" y="4821226"/>
            <a:chExt cx="5616313" cy="1707246"/>
          </a:xfrm>
        </p:grpSpPr>
        <p:sp>
          <p:nvSpPr>
            <p:cNvPr id="55" name="Rounded Rectangle 54"/>
            <p:cNvSpPr/>
            <p:nvPr/>
          </p:nvSpPr>
          <p:spPr bwMode="auto">
            <a:xfrm>
              <a:off x="740323" y="4943537"/>
              <a:ext cx="5485816" cy="1584935"/>
            </a:xfrm>
            <a:prstGeom prst="roundRect">
              <a:avLst>
                <a:gd name="adj" fmla="val 6671"/>
              </a:avLst>
            </a:prstGeom>
            <a:noFill/>
            <a:ln w="38100">
              <a:solidFill>
                <a:schemeClr val="accent3"/>
              </a:solidFill>
              <a:headEnd type="none" w="med" len="med"/>
              <a:tailEnd type="none" w="med" len="me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40" name="Oval 39"/>
            <p:cNvSpPr/>
            <p:nvPr/>
          </p:nvSpPr>
          <p:spPr bwMode="auto">
            <a:xfrm>
              <a:off x="609826" y="4821226"/>
              <a:ext cx="260995" cy="260995"/>
            </a:xfrm>
            <a:prstGeom prst="ellipse">
              <a:avLst/>
            </a:prstGeom>
            <a:ln>
              <a:noFill/>
              <a:headEnd type="none" w="med" len="med"/>
              <a:tailEnd type="none" w="med" len="med"/>
            </a:ln>
            <a:effectLst>
              <a:outerShdw blurRad="63500" sx="102000" sy="102000" algn="c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chemeClr val="tx1">
                      <a:alpha val="99000"/>
                    </a:schemeClr>
                  </a:solidFill>
                </a:rPr>
                <a:t>2</a:t>
              </a:r>
              <a:endParaRPr lang="en-US" sz="2200" dirty="0" smtClean="0">
                <a:solidFill>
                  <a:schemeClr val="tx1">
                    <a:alpha val="99000"/>
                  </a:schemeClr>
                </a:solidFill>
              </a:endParaRPr>
            </a:p>
          </p:txBody>
        </p:sp>
      </p:grpSp>
      <p:grpSp>
        <p:nvGrpSpPr>
          <p:cNvPr id="16" name="Group 15"/>
          <p:cNvGrpSpPr/>
          <p:nvPr/>
        </p:nvGrpSpPr>
        <p:grpSpPr>
          <a:xfrm>
            <a:off x="7371137" y="3680799"/>
            <a:ext cx="4372225" cy="2986853"/>
            <a:chOff x="7371137" y="3680799"/>
            <a:chExt cx="4372225" cy="2986853"/>
          </a:xfrm>
        </p:grpSpPr>
        <p:sp>
          <p:nvSpPr>
            <p:cNvPr id="56" name="Rounded Rectangle 55"/>
            <p:cNvSpPr/>
            <p:nvPr/>
          </p:nvSpPr>
          <p:spPr bwMode="auto">
            <a:xfrm>
              <a:off x="7481086" y="3780213"/>
              <a:ext cx="4262276" cy="2887439"/>
            </a:xfrm>
            <a:prstGeom prst="roundRect">
              <a:avLst>
                <a:gd name="adj" fmla="val 6671"/>
              </a:avLst>
            </a:prstGeom>
            <a:noFill/>
            <a:ln w="38100">
              <a:solidFill>
                <a:schemeClr val="accent3"/>
              </a:solidFill>
              <a:headEnd type="none" w="med" len="med"/>
              <a:tailEnd type="none" w="med" len="med"/>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48" name="Oval 47"/>
            <p:cNvSpPr/>
            <p:nvPr/>
          </p:nvSpPr>
          <p:spPr bwMode="auto">
            <a:xfrm>
              <a:off x="7371137" y="3680799"/>
              <a:ext cx="260995" cy="260995"/>
            </a:xfrm>
            <a:prstGeom prst="ellipse">
              <a:avLst/>
            </a:prstGeom>
            <a:ln>
              <a:noFill/>
              <a:headEnd type="none" w="med" len="med"/>
              <a:tailEnd type="none" w="med" len="med"/>
            </a:ln>
            <a:effectLst>
              <a:outerShdw blurRad="76200" dir="18900000" sy="23000" kx="-1200000" algn="b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smtClean="0">
                  <a:solidFill>
                    <a:schemeClr val="tx1">
                      <a:alpha val="99000"/>
                    </a:schemeClr>
                  </a:solidFill>
                </a:rPr>
                <a:t>2</a:t>
              </a:r>
              <a:endParaRPr lang="en-US" sz="2200" dirty="0" smtClean="0">
                <a:solidFill>
                  <a:schemeClr val="tx1">
                    <a:alpha val="99000"/>
                  </a:schemeClr>
                </a:solidFill>
              </a:endParaRPr>
            </a:p>
          </p:txBody>
        </p:sp>
      </p:grpSp>
    </p:spTree>
    <p:extLst>
      <p:ext uri="{BB962C8B-B14F-4D97-AF65-F5344CB8AC3E}">
        <p14:creationId xmlns:p14="http://schemas.microsoft.com/office/powerpoint/2010/main" val="2858870880"/>
      </p:ext>
    </p:extLst>
  </p:cSld>
  <p:clrMapOvr>
    <a:masterClrMapping/>
  </p:clrMapOvr>
  <mc:AlternateContent xmlns:mc="http://schemas.openxmlformats.org/markup-compatibility/2006" xmlns:p14="http://schemas.microsoft.com/office/powerpoint/2010/main">
    <mc:Choice Requires="p14">
      <p:transition spd="slow" p14:dur="2000" advTm="90128">
        <p14:prism isContent="1"/>
      </p:transition>
    </mc:Choice>
    <mc:Fallback xmlns="">
      <p:transition spd="slow" advTm="901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1107996"/>
          </a:xfrm>
        </p:spPr>
        <p:txBody>
          <a:bodyPr/>
          <a:lstStyle/>
          <a:p>
            <a:r>
              <a:rPr lang="en-US" sz="4000" dirty="0" smtClean="0"/>
              <a:t>Customers are Embracing the Cloud with Microsoft</a:t>
            </a:r>
            <a:br>
              <a:rPr lang="en-US" sz="4000" dirty="0" smtClean="0"/>
            </a:br>
            <a:endParaRPr lang="en-US" sz="4000" dirty="0"/>
          </a:p>
        </p:txBody>
      </p:sp>
      <p:sp>
        <p:nvSpPr>
          <p:cNvPr id="3" name="Text Placeholder 2"/>
          <p:cNvSpPr>
            <a:spLocks noGrp="1"/>
          </p:cNvSpPr>
          <p:nvPr>
            <p:ph type="body" sz="quarter" idx="10"/>
          </p:nvPr>
        </p:nvSpPr>
        <p:spPr>
          <a:xfrm>
            <a:off x="519113" y="1447799"/>
            <a:ext cx="4536364" cy="4764381"/>
          </a:xfrm>
        </p:spPr>
        <p:txBody>
          <a:bodyPr/>
          <a:lstStyle/>
          <a:p>
            <a:r>
              <a:rPr lang="en-US" dirty="0" smtClean="0"/>
              <a:t>BPOS customers quadrupled last year</a:t>
            </a:r>
          </a:p>
          <a:p>
            <a:r>
              <a:rPr lang="en-US" dirty="0" smtClean="0"/>
              <a:t>15 million </a:t>
            </a:r>
            <a:br>
              <a:rPr lang="en-US" dirty="0" smtClean="0"/>
            </a:br>
            <a:r>
              <a:rPr lang="en-US" dirty="0" err="1" smtClean="0"/>
              <a:t>Live@edu</a:t>
            </a:r>
            <a:r>
              <a:rPr lang="en-US" dirty="0" smtClean="0"/>
              <a:t> users</a:t>
            </a:r>
          </a:p>
          <a:p>
            <a:r>
              <a:rPr lang="en-US" dirty="0" smtClean="0"/>
              <a:t>16,000+ partners</a:t>
            </a:r>
          </a:p>
          <a:p>
            <a:r>
              <a:rPr lang="en-US" dirty="0" smtClean="0"/>
              <a:t>Office 365 beta </a:t>
            </a:r>
          </a:p>
          <a:p>
            <a:pPr lvl="1"/>
            <a:r>
              <a:rPr lang="en-US" dirty="0" smtClean="0"/>
              <a:t>17 languages</a:t>
            </a:r>
          </a:p>
          <a:p>
            <a:pPr lvl="1"/>
            <a:r>
              <a:rPr lang="en-US" dirty="0" smtClean="0"/>
              <a:t>38 countries</a:t>
            </a:r>
          </a:p>
          <a:p>
            <a:pPr lvl="1"/>
            <a:r>
              <a:rPr lang="en-US" dirty="0" smtClean="0"/>
              <a:t>100,000+ </a:t>
            </a:r>
            <a:br>
              <a:rPr lang="en-US" dirty="0" smtClean="0"/>
            </a:br>
            <a:r>
              <a:rPr lang="en-US" dirty="0" smtClean="0"/>
              <a:t>beta signups</a:t>
            </a:r>
            <a:endParaRPr lang="en-US" dirty="0"/>
          </a:p>
        </p:txBody>
      </p:sp>
      <p:sp>
        <p:nvSpPr>
          <p:cNvPr id="150" name="Rounded Rectangle 149"/>
          <p:cNvSpPr/>
          <p:nvPr/>
        </p:nvSpPr>
        <p:spPr bwMode="auto">
          <a:xfrm>
            <a:off x="5055477" y="5910624"/>
            <a:ext cx="6603338" cy="715743"/>
          </a:xfrm>
          <a:prstGeom prst="roundRect">
            <a:avLst/>
          </a:prstGeom>
          <a:solidFill>
            <a:schemeClr val="tx1"/>
          </a:soli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458"/>
              </a:spcAft>
              <a:buSzPct val="90000"/>
            </a:pPr>
            <a:endParaRPr lang="en-US" altLang="zh-CN" sz="2000" b="1" spc="-41"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51" name="Picture 2" descr="\\ppt-file5\Company Meeting 2010 on FileServer\Artwork\Capossela\LOGOS\2000px-NYCDOE_sv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21464" y="6039895"/>
            <a:ext cx="791004" cy="457200"/>
          </a:xfrm>
          <a:prstGeom prst="rect">
            <a:avLst/>
          </a:prstGeom>
          <a:solidFill>
            <a:schemeClr val="tx1"/>
          </a:solidFill>
          <a:extLst/>
        </p:spPr>
      </p:pic>
      <p:pic>
        <p:nvPicPr>
          <p:cNvPr id="154" name="Picture 9" descr="\\ppt-file5\Company Meeting 2010 on FileServer\Artwork\Capossela\LOGOS\Aston_Martin [Converte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98708" y="6039895"/>
            <a:ext cx="1127098" cy="457200"/>
          </a:xfrm>
          <a:prstGeom prst="rect">
            <a:avLst/>
          </a:prstGeom>
          <a:solidFill>
            <a:schemeClr val="tx1"/>
          </a:solidFill>
          <a:extLst/>
        </p:spPr>
      </p:pic>
      <p:pic>
        <p:nvPicPr>
          <p:cNvPr id="155" name="Picture 15" descr="\\ppt-file5\Company Meeting 2010 on FileServer\Artwork\Capossela\LOGOS\Carlsbad_City_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3122" y="5923671"/>
            <a:ext cx="686674" cy="689648"/>
          </a:xfrm>
          <a:prstGeom prst="rect">
            <a:avLst/>
          </a:prstGeom>
          <a:solidFill>
            <a:schemeClr val="tx1"/>
          </a:solidFill>
          <a:extLst/>
        </p:spPr>
      </p:pic>
      <p:pic>
        <p:nvPicPr>
          <p:cNvPr id="156" name="Picture 17" descr="\\ppt-file5\Company Meeting 2010 on FileServer\Artwork\Capossela\LOGOS\Coca-Cola_Enterprises_Inc_.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72403" y="6116880"/>
            <a:ext cx="2093264" cy="303230"/>
          </a:xfrm>
          <a:prstGeom prst="rect">
            <a:avLst/>
          </a:prstGeom>
          <a:solidFill>
            <a:schemeClr val="tx1"/>
          </a:solidFill>
          <a:extLst/>
        </p:spPr>
      </p:pic>
      <p:pic>
        <p:nvPicPr>
          <p:cNvPr id="158" name="Picture 14" descr="\\ppt-file5\Company Meeting 2010 on FileServer\Artwork\Capossela\LOGOS\BT.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85470" y="5930629"/>
            <a:ext cx="907904" cy="675732"/>
          </a:xfrm>
          <a:prstGeom prst="rect">
            <a:avLst/>
          </a:prstGeom>
          <a:solidFill>
            <a:schemeClr val="tx1"/>
          </a:solidFill>
          <a:extLst/>
        </p:spPr>
      </p:pic>
      <p:sp>
        <p:nvSpPr>
          <p:cNvPr id="169" name="Rounded Rectangle 168"/>
          <p:cNvSpPr/>
          <p:nvPr/>
        </p:nvSpPr>
        <p:spPr bwMode="auto">
          <a:xfrm>
            <a:off x="5055477" y="1451161"/>
            <a:ext cx="6603338" cy="715743"/>
          </a:xfrm>
          <a:prstGeom prst="roundRect">
            <a:avLst/>
          </a:prstGeom>
          <a:solidFill>
            <a:schemeClr val="tx1"/>
          </a:soli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458"/>
              </a:spcAft>
              <a:buSzPct val="90000"/>
            </a:pPr>
            <a:endParaRPr lang="en-US" altLang="zh-CN" sz="2000" b="1" spc="-41"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70" name="Picture 3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787618" y="1501896"/>
            <a:ext cx="614272" cy="614272"/>
          </a:xfrm>
          <a:prstGeom prst="rect">
            <a:avLst/>
          </a:prstGeom>
          <a:solidFill>
            <a:schemeClr val="tx1"/>
          </a:solidFill>
          <a:extLst/>
        </p:spPr>
      </p:pic>
      <p:pic>
        <p:nvPicPr>
          <p:cNvPr id="171" name="Picture 36" descr="\\ppt-file5\Company Meeting 2010 on FileServer\Artwork\Capossela\LOGOS\Rexel.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32194" y="1561102"/>
            <a:ext cx="1348701" cy="495861"/>
          </a:xfrm>
          <a:prstGeom prst="rect">
            <a:avLst/>
          </a:prstGeom>
          <a:solidFill>
            <a:schemeClr val="tx1"/>
          </a:solidFill>
          <a:extLst/>
        </p:spPr>
      </p:pic>
      <p:pic>
        <p:nvPicPr>
          <p:cNvPr id="175" name="Picture 38" descr="\\ppt-file5\Company Meeting 2010 on FileServer\Artwork\Capossela\LOGOS\Starbucks_Coffee [Converted].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56675" y="1456957"/>
            <a:ext cx="704150" cy="704150"/>
          </a:xfrm>
          <a:prstGeom prst="rect">
            <a:avLst/>
          </a:prstGeom>
          <a:solidFill>
            <a:schemeClr val="tx1"/>
          </a:solidFill>
          <a:extLst/>
        </p:spPr>
      </p:pic>
      <p:pic>
        <p:nvPicPr>
          <p:cNvPr id="178" name="Picture 22" descr="\\ppt-file5\Company Meeting 2010 on FileServer\Artwork\Capossela\LOGOS\CUNYlogo06.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817522" y="1510408"/>
            <a:ext cx="597248" cy="597248"/>
          </a:xfrm>
          <a:prstGeom prst="rect">
            <a:avLst/>
          </a:prstGeom>
          <a:solidFill>
            <a:schemeClr val="tx1"/>
          </a:solidFill>
          <a:extLst/>
        </p:spPr>
      </p:pic>
      <p:pic>
        <p:nvPicPr>
          <p:cNvPr id="196" name="Picture 23" descr="\\ppt-file5\Company Meeting 2010 on FileServer\Artwork\Capossela\LOGOS\Dow.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154250" y="1580432"/>
            <a:ext cx="1327122" cy="457200"/>
          </a:xfrm>
          <a:prstGeom prst="rect">
            <a:avLst/>
          </a:prstGeom>
          <a:solidFill>
            <a:schemeClr val="tx1"/>
          </a:solidFill>
          <a:extLst/>
        </p:spPr>
      </p:pic>
      <p:sp>
        <p:nvSpPr>
          <p:cNvPr id="160" name="Rounded Rectangle 159"/>
          <p:cNvSpPr/>
          <p:nvPr/>
        </p:nvSpPr>
        <p:spPr bwMode="auto">
          <a:xfrm>
            <a:off x="5055477" y="5021070"/>
            <a:ext cx="6603338" cy="715743"/>
          </a:xfrm>
          <a:prstGeom prst="roundRect">
            <a:avLst/>
          </a:prstGeom>
          <a:solidFill>
            <a:schemeClr val="tx1"/>
          </a:soli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458"/>
              </a:spcAft>
              <a:buSzPct val="90000"/>
            </a:pPr>
            <a:endParaRPr lang="en-US" altLang="zh-CN" sz="2000" b="1" spc="-41"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62" name="Picture 29" descr="\\ppt-file5\Company Meeting 2010 on FileServer\Artwork\Capossela\LOGOS\Jculogo.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294914" y="5150341"/>
            <a:ext cx="1064475" cy="457200"/>
          </a:xfrm>
          <a:prstGeom prst="rect">
            <a:avLst/>
          </a:prstGeom>
          <a:solidFill>
            <a:schemeClr val="tx1"/>
          </a:solidFill>
          <a:extLst/>
        </p:spPr>
      </p:pic>
      <p:pic>
        <p:nvPicPr>
          <p:cNvPr id="163" name="Picture 27" descr="\\ppt-file5\Company Meeting 2010 on FileServer\Artwork\Capossela\LOGOS\Hyatt.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207786" y="5150341"/>
            <a:ext cx="1525357" cy="457200"/>
          </a:xfrm>
          <a:prstGeom prst="rect">
            <a:avLst/>
          </a:prstGeom>
          <a:solidFill>
            <a:schemeClr val="tx1"/>
          </a:solidFill>
          <a:extLst/>
        </p:spPr>
      </p:pic>
      <p:pic>
        <p:nvPicPr>
          <p:cNvPr id="165" name="Picture 55" descr="\\ppt-file5\Company Meeting 2010 on FileServer\Artwork\Capossela\LOGOS\2000px-McDonald's_Golden_Arches_svg.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937036" y="5107046"/>
            <a:ext cx="679738" cy="543790"/>
          </a:xfrm>
          <a:prstGeom prst="rect">
            <a:avLst/>
          </a:prstGeom>
          <a:solidFill>
            <a:schemeClr val="tx1"/>
          </a:solidFill>
          <a:extLst/>
        </p:spPr>
      </p:pic>
      <p:pic>
        <p:nvPicPr>
          <p:cNvPr id="217" name="Picture 2" descr="C:\Users\MDAV.REDMOND\Documents\Business Online Services\Customer-Partner Logos\GSK 2.png"/>
          <p:cNvPicPr>
            <a:picLocks noChangeAspect="1" noChangeArrowheads="1"/>
          </p:cNvPicPr>
          <p:nvPr/>
        </p:nvPicPr>
        <p:blipFill>
          <a:blip r:embed="rId16" cstate="print"/>
          <a:stretch>
            <a:fillRect/>
          </a:stretch>
        </p:blipFill>
        <p:spPr bwMode="auto">
          <a:xfrm>
            <a:off x="7223627" y="5062132"/>
            <a:ext cx="1821097" cy="661584"/>
          </a:xfrm>
          <a:prstGeom prst="rect">
            <a:avLst/>
          </a:prstGeom>
          <a:noFill/>
          <a:ln>
            <a:noFill/>
          </a:ln>
          <a:effectLst>
            <a:outerShdw blurRad="50800" dist="38100" dir="2700000" algn="tl" rotWithShape="0">
              <a:prstClr val="black">
                <a:alpha val="40000"/>
              </a:prstClr>
            </a:outerShdw>
          </a:effectLst>
        </p:spPr>
      </p:pic>
      <p:pic>
        <p:nvPicPr>
          <p:cNvPr id="220" name="Picture 219" descr="Energizer copy.png"/>
          <p:cNvPicPr>
            <a:picLocks noChangeAspect="1"/>
          </p:cNvPicPr>
          <p:nvPr/>
        </p:nvPicPr>
        <p:blipFill>
          <a:blip r:embed="rId17" cstate="print"/>
          <a:stretch>
            <a:fillRect/>
          </a:stretch>
        </p:blipFill>
        <p:spPr>
          <a:xfrm>
            <a:off x="6508227" y="5035666"/>
            <a:ext cx="582081" cy="686549"/>
          </a:xfrm>
          <a:prstGeom prst="rect">
            <a:avLst/>
          </a:prstGeom>
          <a:effectLst>
            <a:outerShdw blurRad="50800" dist="38100" dir="2700000" algn="tl" rotWithShape="0">
              <a:prstClr val="black">
                <a:alpha val="40000"/>
              </a:prstClr>
            </a:outerShdw>
          </a:effectLst>
        </p:spPr>
      </p:pic>
      <p:sp>
        <p:nvSpPr>
          <p:cNvPr id="180" name="Rounded Rectangle 179"/>
          <p:cNvSpPr/>
          <p:nvPr/>
        </p:nvSpPr>
        <p:spPr bwMode="auto">
          <a:xfrm>
            <a:off x="5055477" y="4119826"/>
            <a:ext cx="6603338" cy="715743"/>
          </a:xfrm>
          <a:prstGeom prst="roundRect">
            <a:avLst/>
          </a:prstGeom>
          <a:solidFill>
            <a:schemeClr val="tx1"/>
          </a:soli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458"/>
              </a:spcAft>
              <a:buSzPct val="90000"/>
            </a:pPr>
            <a:endParaRPr lang="en-US" altLang="zh-CN" sz="2000" b="1" spc="-41"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83" name="Picture 33" descr="\\ppt-file5\Company Meeting 2010 on FileServer\Artwork\Capossela\LOGOS\MMU_logo.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989608" y="4164741"/>
            <a:ext cx="523303" cy="625912"/>
          </a:xfrm>
          <a:prstGeom prst="rect">
            <a:avLst/>
          </a:prstGeom>
          <a:solidFill>
            <a:schemeClr val="tx1"/>
          </a:solidFill>
          <a:extLst/>
        </p:spPr>
      </p:pic>
      <p:pic>
        <p:nvPicPr>
          <p:cNvPr id="189" name="Picture 21"/>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285643" y="4171414"/>
            <a:ext cx="573735" cy="628940"/>
          </a:xfrm>
          <a:prstGeom prst="rect">
            <a:avLst/>
          </a:prstGeom>
          <a:solidFill>
            <a:schemeClr val="tx1"/>
          </a:solidFill>
          <a:extLst/>
        </p:spPr>
      </p:pic>
      <p:pic>
        <p:nvPicPr>
          <p:cNvPr id="213" name="Picture 212" descr="Philips.png"/>
          <p:cNvPicPr>
            <a:picLocks noChangeAspect="1"/>
          </p:cNvPicPr>
          <p:nvPr/>
        </p:nvPicPr>
        <p:blipFill>
          <a:blip r:embed="rId20" cstate="print"/>
          <a:stretch>
            <a:fillRect/>
          </a:stretch>
        </p:blipFill>
        <p:spPr>
          <a:xfrm>
            <a:off x="9210043" y="4360605"/>
            <a:ext cx="1410461" cy="257359"/>
          </a:xfrm>
          <a:prstGeom prst="rect">
            <a:avLst/>
          </a:prstGeom>
          <a:noFill/>
          <a:ln>
            <a:noFill/>
          </a:ln>
          <a:effectLst>
            <a:outerShdw blurRad="50800" dist="38100" dir="2700000" algn="tl" rotWithShape="0">
              <a:prstClr val="black">
                <a:alpha val="40000"/>
              </a:prstClr>
            </a:outerShdw>
          </a:effectLst>
        </p:spPr>
      </p:pic>
      <p:pic>
        <p:nvPicPr>
          <p:cNvPr id="214" name="Picture 2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86244" y="4189116"/>
            <a:ext cx="547970" cy="547970"/>
          </a:xfrm>
          <a:prstGeom prst="rect">
            <a:avLst/>
          </a:prstGeom>
        </p:spPr>
      </p:pic>
      <p:pic>
        <p:nvPicPr>
          <p:cNvPr id="216" name="Picture 215"/>
          <p:cNvPicPr>
            <a:picLocks noChangeAspect="1"/>
          </p:cNvPicPr>
          <p:nvPr/>
        </p:nvPicPr>
        <p:blipFill rotWithShape="1">
          <a:blip r:embed="rId22">
            <a:extLst>
              <a:ext uri="{28A0092B-C50C-407E-A947-70E740481C1C}">
                <a14:useLocalDpi xmlns:a14="http://schemas.microsoft.com/office/drawing/2010/main" val="0"/>
              </a:ext>
            </a:extLst>
          </a:blip>
          <a:srcRect l="5500" t="39303" r="6698" b="39000"/>
          <a:stretch/>
        </p:blipFill>
        <p:spPr>
          <a:xfrm>
            <a:off x="6576063" y="4320422"/>
            <a:ext cx="1806059" cy="334730"/>
          </a:xfrm>
          <a:prstGeom prst="rect">
            <a:avLst/>
          </a:prstGeom>
        </p:spPr>
      </p:pic>
      <p:pic>
        <p:nvPicPr>
          <p:cNvPr id="69" name="Picture 46"/>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10722633" y="4131312"/>
            <a:ext cx="774744" cy="715946"/>
          </a:xfrm>
          <a:prstGeom prst="rect">
            <a:avLst/>
          </a:prstGeom>
          <a:solidFill>
            <a:schemeClr val="tx1"/>
          </a:solidFill>
          <a:extLst/>
        </p:spPr>
      </p:pic>
      <p:sp>
        <p:nvSpPr>
          <p:cNvPr id="186" name="Rounded Rectangle 185"/>
          <p:cNvSpPr/>
          <p:nvPr/>
        </p:nvSpPr>
        <p:spPr bwMode="auto">
          <a:xfrm>
            <a:off x="5055477" y="3230271"/>
            <a:ext cx="6603338" cy="715743"/>
          </a:xfrm>
          <a:prstGeom prst="roundRect">
            <a:avLst/>
          </a:prstGeom>
          <a:solidFill>
            <a:schemeClr val="tx1"/>
          </a:soli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458"/>
              </a:spcAft>
              <a:buSzPct val="90000"/>
            </a:pPr>
            <a:endParaRPr lang="en-US" altLang="zh-CN" sz="2000" b="1" spc="-41"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87" name="Picture 26" descr="\\ppt-file5\Company Meeting 2010 on FileServer\Artwork\Capossela\LOGOS\Gap.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920731" y="3284735"/>
            <a:ext cx="606426" cy="605616"/>
          </a:xfrm>
          <a:prstGeom prst="rect">
            <a:avLst/>
          </a:prstGeom>
          <a:solidFill>
            <a:schemeClr val="tx1"/>
          </a:solidFill>
          <a:extLst/>
        </p:spPr>
      </p:pic>
      <p:pic>
        <p:nvPicPr>
          <p:cNvPr id="188" name="Picture 28" descr="\\ppt-file5\Company Meeting 2010 on FileServer\Artwork\Capossela\LOGOS\Ingersoll_Rand.pn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874897" y="3420055"/>
            <a:ext cx="1809675" cy="336175"/>
          </a:xfrm>
          <a:prstGeom prst="rect">
            <a:avLst/>
          </a:prstGeom>
          <a:solidFill>
            <a:schemeClr val="tx1"/>
          </a:solidFill>
          <a:extLst/>
        </p:spPr>
      </p:pic>
      <p:pic>
        <p:nvPicPr>
          <p:cNvPr id="193" name="Picture 192" descr="\\ppt-server5\Root\10-18 UnionLight on SERVER\Artwork\_logos for Mitchell\AON_logo.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706307" y="3401611"/>
            <a:ext cx="813323" cy="373063"/>
          </a:xfrm>
          <a:prstGeom prst="rect">
            <a:avLst/>
          </a:prstGeom>
          <a:solidFill>
            <a:schemeClr val="tx1"/>
          </a:solidFill>
          <a:extLst/>
        </p:spPr>
      </p:pic>
      <p:pic>
        <p:nvPicPr>
          <p:cNvPr id="210" name="Picture 54" descr="\\ppt-file5\Company Meeting 2010 on FileServer\Artwork\Capossela\LOGOS\2000px-Kraft_Foods_logo_svg.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258934" y="3300874"/>
            <a:ext cx="1498923" cy="57333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 descr="\\ppt-file5\Company Meeting 2010 on FileServer\Artwork\Capossela\LOGOS\2000px-Royal_Mail_svg.pn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5222020" y="3293211"/>
            <a:ext cx="872086" cy="585170"/>
          </a:xfrm>
          <a:prstGeom prst="rect">
            <a:avLst/>
          </a:prstGeom>
          <a:solidFill>
            <a:schemeClr val="tx1"/>
          </a:solidFill>
          <a:extLst/>
        </p:spPr>
      </p:pic>
      <p:sp>
        <p:nvSpPr>
          <p:cNvPr id="195" name="Rounded Rectangle 194"/>
          <p:cNvSpPr/>
          <p:nvPr/>
        </p:nvSpPr>
        <p:spPr bwMode="auto">
          <a:xfrm>
            <a:off x="5055477" y="2340716"/>
            <a:ext cx="6603338" cy="715743"/>
          </a:xfrm>
          <a:prstGeom prst="roundRect">
            <a:avLst/>
          </a:prstGeom>
          <a:solidFill>
            <a:schemeClr val="tx1"/>
          </a:solidFill>
          <a:ln w="6350">
            <a:gradFill flip="none" rotWithShape="1">
              <a:gsLst>
                <a:gs pos="0">
                  <a:srgbClr val="FFFFFF"/>
                </a:gs>
                <a:gs pos="50000">
                  <a:srgbClr val="FFFFFF"/>
                </a:gs>
                <a:gs pos="100000">
                  <a:schemeClr val="accent1">
                    <a:tint val="23500"/>
                    <a:satMod val="160000"/>
                    <a:alpha val="0"/>
                  </a:schemeClr>
                </a:gs>
              </a:gsLst>
              <a:path path="circle">
                <a:fillToRect l="50000" t="50000" r="50000" b="50000"/>
              </a:path>
              <a:tileRect/>
            </a:gradFill>
            <a:headEnd type="none" w="med" len="med"/>
            <a:tailEnd type="none" w="med" len="med"/>
          </a:ln>
          <a:effectLst>
            <a:outerShdw blurRad="457200" dist="38100" dir="18900000" algn="bl" rotWithShape="0">
              <a:prstClr val="black">
                <a:alpha val="40000"/>
              </a:prstClr>
            </a:outerShdw>
          </a:effectLst>
          <a:scene3d>
            <a:camera prst="orthographicFront"/>
            <a:lightRig rig="threePt" dir="t"/>
          </a:scene3d>
          <a:sp3d/>
        </p:spPr>
        <p:style>
          <a:lnRef idx="2">
            <a:schemeClr val="accent5">
              <a:shade val="50000"/>
            </a:schemeClr>
          </a:lnRef>
          <a:fillRef idx="1">
            <a:schemeClr val="accent5"/>
          </a:fillRef>
          <a:effectRef idx="0">
            <a:schemeClr val="accent5"/>
          </a:effectRef>
          <a:fontRef idx="minor">
            <a:schemeClr val="lt1"/>
          </a:fontRef>
        </p:style>
        <p:txBody>
          <a:bodyPr vert="horz" wrap="none" lIns="74085" tIns="91440" rIns="74085" bIns="37043" numCol="1" rtlCol="0" anchor="ctr" anchorCtr="0" compatLnSpc="1">
            <a:prstTxWarp prst="textNoShape">
              <a:avLst/>
            </a:prstTxWarp>
          </a:bodyPr>
          <a:lstStyle/>
          <a:p>
            <a:pPr marL="0" lvl="1" algn="ctr" fontAlgn="base">
              <a:lnSpc>
                <a:spcPct val="90000"/>
              </a:lnSpc>
              <a:spcBef>
                <a:spcPct val="0"/>
              </a:spcBef>
              <a:spcAft>
                <a:spcPts val="1458"/>
              </a:spcAft>
              <a:buSzPct val="90000"/>
            </a:pPr>
            <a:endParaRPr lang="en-US" altLang="zh-CN" sz="2000" b="1" spc="-41" dirty="0">
              <a:gradFill>
                <a:gsLst>
                  <a:gs pos="100000">
                    <a:srgbClr val="000000">
                      <a:lumMod val="75000"/>
                      <a:lumOff val="25000"/>
                    </a:srgbClr>
                  </a:gs>
                  <a:gs pos="0">
                    <a:srgbClr val="000000">
                      <a:lumMod val="75000"/>
                      <a:lumOff val="25000"/>
                    </a:srgbClr>
                  </a:gs>
                </a:gsLst>
                <a:path path="circle">
                  <a:fillToRect l="50000" t="50000" r="50000" b="50000"/>
                </a:path>
              </a:gradFill>
            </a:endParaRPr>
          </a:p>
        </p:txBody>
      </p:sp>
      <p:pic>
        <p:nvPicPr>
          <p:cNvPr id="198" name="Picture 31" descr="\\ppt-file5\Company Meeting 2010 on FileServer\Artwork\Capossela\LOGOS\Levi_s.png"/>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1115977" y="2356723"/>
            <a:ext cx="261988" cy="683728"/>
          </a:xfrm>
          <a:prstGeom prst="rect">
            <a:avLst/>
          </a:prstGeom>
          <a:solidFill>
            <a:schemeClr val="tx1"/>
          </a:solidFill>
          <a:extLst/>
        </p:spPr>
      </p:pic>
      <p:pic>
        <p:nvPicPr>
          <p:cNvPr id="199" name="Picture 19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171776" y="2559585"/>
            <a:ext cx="1616306" cy="278004"/>
          </a:xfrm>
          <a:prstGeom prst="rect">
            <a:avLst/>
          </a:prstGeom>
          <a:solidFill>
            <a:schemeClr val="tx1"/>
          </a:solidFill>
        </p:spPr>
      </p:pic>
      <p:pic>
        <p:nvPicPr>
          <p:cNvPr id="215" name="Picture 214"/>
          <p:cNvPicPr>
            <a:picLocks noChangeAspect="1"/>
          </p:cNvPicPr>
          <p:nvPr/>
        </p:nvPicPr>
        <p:blipFill rotWithShape="1">
          <a:blip r:embed="rId31">
            <a:extLst>
              <a:ext uri="{28A0092B-C50C-407E-A947-70E740481C1C}">
                <a14:useLocalDpi xmlns:a14="http://schemas.microsoft.com/office/drawing/2010/main" val="0"/>
              </a:ext>
            </a:extLst>
          </a:blip>
          <a:srcRect t="29815" b="29357"/>
          <a:stretch/>
        </p:blipFill>
        <p:spPr>
          <a:xfrm>
            <a:off x="6392617" y="2389467"/>
            <a:ext cx="1543288" cy="630103"/>
          </a:xfrm>
          <a:prstGeom prst="rect">
            <a:avLst/>
          </a:prstGeom>
        </p:spPr>
      </p:pic>
      <p:pic>
        <p:nvPicPr>
          <p:cNvPr id="70" name="Picture 47" descr="\\ppt-file5\Company Meeting 2010 on FileServer\Artwork\Capossela\LOGOS\vodafone_2006.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8153206" y="2440906"/>
            <a:ext cx="766988" cy="527224"/>
          </a:xfrm>
          <a:prstGeom prst="rect">
            <a:avLst/>
          </a:prstGeom>
          <a:solidFill>
            <a:schemeClr val="tx1"/>
          </a:solidFill>
          <a:extLst/>
        </p:spPr>
      </p:pic>
      <p:pic>
        <p:nvPicPr>
          <p:cNvPr id="73" name="Picture 72"/>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288840" y="2340716"/>
            <a:ext cx="891879" cy="692098"/>
          </a:xfrm>
          <a:prstGeom prst="rect">
            <a:avLst/>
          </a:prstGeom>
          <a:solidFill>
            <a:schemeClr val="tx1"/>
          </a:solidFill>
        </p:spPr>
      </p:pic>
    </p:spTree>
    <p:extLst>
      <p:ext uri="{BB962C8B-B14F-4D97-AF65-F5344CB8AC3E}">
        <p14:creationId xmlns:p14="http://schemas.microsoft.com/office/powerpoint/2010/main" val="16449709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Cloud Impact</a:t>
            </a:r>
            <a:endParaRPr lang="en-US" dirty="0"/>
          </a:p>
        </p:txBody>
      </p:sp>
      <p:grpSp>
        <p:nvGrpSpPr>
          <p:cNvPr id="6" name="Group 5"/>
          <p:cNvGrpSpPr/>
          <p:nvPr/>
        </p:nvGrpSpPr>
        <p:grpSpPr>
          <a:xfrm>
            <a:off x="8197327" y="1416253"/>
            <a:ext cx="3637328" cy="4191176"/>
            <a:chOff x="8197327" y="1647473"/>
            <a:chExt cx="3637328" cy="4191176"/>
          </a:xfrm>
        </p:grpSpPr>
        <p:sp>
          <p:nvSpPr>
            <p:cNvPr id="34" name="TextBox 33"/>
            <p:cNvSpPr txBox="1"/>
            <p:nvPr/>
          </p:nvSpPr>
          <p:spPr>
            <a:xfrm>
              <a:off x="8197329" y="1647473"/>
              <a:ext cx="3637326" cy="430887"/>
            </a:xfrm>
            <a:prstGeom prst="rect">
              <a:avLst/>
            </a:prstGeom>
            <a:noFill/>
            <a:effectLst/>
          </p:spPr>
          <p:txBody>
            <a:bodyPr wrap="square" lIns="0" tIns="0" rIns="0" bIns="0" rtlCol="0" anchor="ctr">
              <a:spAutoFit/>
            </a:bodyPr>
            <a:lstStyle/>
            <a:p>
              <a:r>
                <a:rPr lang="en-US" sz="2800" dirty="0" smtClean="0">
                  <a:solidFill>
                    <a:srgbClr val="FFFFFF"/>
                  </a:solidFill>
                </a:rPr>
                <a:t>Increased Productivity </a:t>
              </a:r>
            </a:p>
          </p:txBody>
        </p:sp>
        <p:sp>
          <p:nvSpPr>
            <p:cNvPr id="38" name="TextBox 37"/>
            <p:cNvSpPr txBox="1"/>
            <p:nvPr/>
          </p:nvSpPr>
          <p:spPr>
            <a:xfrm>
              <a:off x="8197327" y="4545987"/>
              <a:ext cx="3470797" cy="1292662"/>
            </a:xfrm>
            <a:prstGeom prst="rect">
              <a:avLst/>
            </a:prstGeom>
            <a:noFill/>
          </p:spPr>
          <p:txBody>
            <a:bodyPr wrap="square" lIns="0" tIns="0" rIns="0" bIns="0" rtlCol="0">
              <a:spAutoFit/>
            </a:bodyPr>
            <a:lstStyle/>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Latest software </a:t>
              </a:r>
              <a:r>
                <a:rPr lang="en-US" sz="2000" dirty="0" smtClean="0">
                  <a:gradFill>
                    <a:gsLst>
                      <a:gs pos="0">
                        <a:schemeClr val="tx1"/>
                      </a:gs>
                      <a:gs pos="86000">
                        <a:schemeClr val="tx1"/>
                      </a:gs>
                    </a:gsLst>
                    <a:lin ang="5400000" scaled="0"/>
                  </a:gradFill>
                </a:rPr>
                <a:t>for </a:t>
              </a:r>
              <a:r>
                <a:rPr lang="en-US" sz="2000" dirty="0">
                  <a:gradFill>
                    <a:gsLst>
                      <a:gs pos="0">
                        <a:schemeClr val="tx1"/>
                      </a:gs>
                      <a:gs pos="86000">
                        <a:schemeClr val="tx1"/>
                      </a:gs>
                    </a:gsLst>
                    <a:lin ang="5400000" scaled="0"/>
                  </a:gradFill>
                </a:rPr>
                <a:t>users</a:t>
              </a:r>
            </a:p>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Internet collaboration  </a:t>
              </a:r>
            </a:p>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Anywhere access</a:t>
              </a:r>
            </a:p>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Instant self-provisioning </a:t>
              </a:r>
            </a:p>
          </p:txBody>
        </p:sp>
        <p:pic>
          <p:nvPicPr>
            <p:cNvPr id="1027" name="Picture 3" descr="C:\Users\tobrien.REDMOND\Pictures\DVD_ART36\Artwork_Imagery\Icons - Illustrations\_ WINDOWS VISTA ICONS\Productivity time clock to 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32" y="2178828"/>
              <a:ext cx="2438400" cy="2314342"/>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520404" y="1416253"/>
            <a:ext cx="2695779" cy="430887"/>
          </a:xfrm>
          <a:prstGeom prst="rect">
            <a:avLst/>
          </a:prstGeom>
          <a:noFill/>
          <a:effectLst/>
        </p:spPr>
        <p:txBody>
          <a:bodyPr wrap="square" lIns="0" tIns="0" rIns="0" bIns="0" rtlCol="0" anchor="ctr">
            <a:spAutoFit/>
          </a:bodyPr>
          <a:lstStyle/>
          <a:p>
            <a:r>
              <a:rPr lang="en-US" sz="2800" dirty="0" smtClean="0">
                <a:solidFill>
                  <a:srgbClr val="FFFFFF"/>
                </a:solidFill>
              </a:rPr>
              <a:t>New Economics</a:t>
            </a:r>
          </a:p>
        </p:txBody>
      </p:sp>
      <p:sp>
        <p:nvSpPr>
          <p:cNvPr id="36" name="TextBox 35"/>
          <p:cNvSpPr txBox="1"/>
          <p:nvPr/>
        </p:nvSpPr>
        <p:spPr>
          <a:xfrm>
            <a:off x="519113" y="4309506"/>
            <a:ext cx="3493505" cy="1569660"/>
          </a:xfrm>
          <a:prstGeom prst="rect">
            <a:avLst/>
          </a:prstGeom>
          <a:noFill/>
        </p:spPr>
        <p:txBody>
          <a:bodyPr wrap="square" lIns="0" tIns="0" rIns="0" bIns="0" rtlCol="0">
            <a:spAutoFit/>
          </a:bodyPr>
          <a:lstStyle/>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Pay for what you use</a:t>
            </a:r>
          </a:p>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Lower and </a:t>
            </a:r>
            <a:r>
              <a:rPr lang="en-US" sz="2000" dirty="0" smtClean="0">
                <a:gradFill>
                  <a:gsLst>
                    <a:gs pos="0">
                      <a:schemeClr val="tx1"/>
                    </a:gs>
                    <a:gs pos="86000">
                      <a:schemeClr val="tx1"/>
                    </a:gs>
                  </a:gsLst>
                  <a:lin ang="5400000" scaled="0"/>
                </a:gradFill>
              </a:rPr>
              <a:t/>
            </a:r>
            <a:br>
              <a:rPr lang="en-US" sz="2000" dirty="0" smtClean="0">
                <a:gradFill>
                  <a:gsLst>
                    <a:gs pos="0">
                      <a:schemeClr val="tx1"/>
                    </a:gs>
                    <a:gs pos="86000">
                      <a:schemeClr val="tx1"/>
                    </a:gs>
                  </a:gsLst>
                  <a:lin ang="5400000" scaled="0"/>
                </a:gradFill>
              </a:rPr>
            </a:br>
            <a:r>
              <a:rPr lang="en-US" sz="2000" dirty="0" smtClean="0">
                <a:gradFill>
                  <a:gsLst>
                    <a:gs pos="0">
                      <a:schemeClr val="tx1"/>
                    </a:gs>
                    <a:gs pos="86000">
                      <a:schemeClr val="tx1"/>
                    </a:gs>
                  </a:gsLst>
                  <a:lin ang="5400000" scaled="0"/>
                </a:gradFill>
              </a:rPr>
              <a:t>predictable </a:t>
            </a:r>
            <a:r>
              <a:rPr lang="en-US" sz="2000" dirty="0">
                <a:gradFill>
                  <a:gsLst>
                    <a:gs pos="0">
                      <a:schemeClr val="tx1"/>
                    </a:gs>
                    <a:gs pos="86000">
                      <a:schemeClr val="tx1"/>
                    </a:gs>
                  </a:gsLst>
                  <a:lin ang="5400000" scaled="0"/>
                </a:gradFill>
              </a:rPr>
              <a:t>costs</a:t>
            </a:r>
          </a:p>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Shift from </a:t>
            </a:r>
            <a:r>
              <a:rPr lang="en-US" sz="2000" dirty="0" err="1">
                <a:gradFill>
                  <a:gsLst>
                    <a:gs pos="0">
                      <a:schemeClr val="tx1"/>
                    </a:gs>
                    <a:gs pos="86000">
                      <a:schemeClr val="tx1"/>
                    </a:gs>
                  </a:gsLst>
                  <a:lin ang="5400000" scaled="0"/>
                </a:gradFill>
              </a:rPr>
              <a:t>capex</a:t>
            </a:r>
            <a:r>
              <a:rPr lang="en-US" sz="2000" dirty="0">
                <a:gradFill>
                  <a:gsLst>
                    <a:gs pos="0">
                      <a:schemeClr val="tx1"/>
                    </a:gs>
                    <a:gs pos="86000">
                      <a:schemeClr val="tx1"/>
                    </a:gs>
                  </a:gsLst>
                  <a:lin ang="5400000" scaled="0"/>
                </a:gradFill>
              </a:rPr>
              <a:t> to </a:t>
            </a:r>
            <a:r>
              <a:rPr lang="en-US" sz="2000" dirty="0" err="1">
                <a:gradFill>
                  <a:gsLst>
                    <a:gs pos="0">
                      <a:schemeClr val="tx1"/>
                    </a:gs>
                    <a:gs pos="86000">
                      <a:schemeClr val="tx1"/>
                    </a:gs>
                  </a:gsLst>
                  <a:lin ang="5400000" scaled="0"/>
                </a:gradFill>
              </a:rPr>
              <a:t>opex</a:t>
            </a:r>
            <a:endParaRPr lang="en-US" sz="2000" dirty="0">
              <a:gradFill>
                <a:gsLst>
                  <a:gs pos="0">
                    <a:schemeClr val="tx1"/>
                  </a:gs>
                  <a:gs pos="86000">
                    <a:schemeClr val="tx1"/>
                  </a:gs>
                </a:gsLst>
                <a:lin ang="5400000" scaled="0"/>
              </a:gradFill>
            </a:endParaRPr>
          </a:p>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Accelerate speed </a:t>
            </a:r>
            <a:r>
              <a:rPr lang="en-US" sz="2000" dirty="0" smtClean="0">
                <a:gradFill>
                  <a:gsLst>
                    <a:gs pos="0">
                      <a:schemeClr val="tx1"/>
                    </a:gs>
                    <a:gs pos="86000">
                      <a:schemeClr val="tx1"/>
                    </a:gs>
                  </a:gsLst>
                  <a:lin ang="5400000" scaled="0"/>
                </a:gradFill>
              </a:rPr>
              <a:t>to </a:t>
            </a:r>
            <a:r>
              <a:rPr lang="en-US" sz="2000" dirty="0">
                <a:gradFill>
                  <a:gsLst>
                    <a:gs pos="0">
                      <a:schemeClr val="tx1"/>
                    </a:gs>
                    <a:gs pos="86000">
                      <a:schemeClr val="tx1"/>
                    </a:gs>
                  </a:gsLst>
                  <a:lin ang="5400000" scaled="0"/>
                </a:gradFill>
              </a:rPr>
              <a:t>value</a:t>
            </a:r>
          </a:p>
        </p:txBody>
      </p:sp>
      <p:pic>
        <p:nvPicPr>
          <p:cNvPr id="18" name="Picture 2" descr="C:\Users\tobrien.REDMOND\Pictures\DVD_ART36\Artwork_Imagery\Icons - Illustrations\_ REAL VISTA STYLE\world economics map red arr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17" y="1936831"/>
            <a:ext cx="2294492" cy="23779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065186" y="1413699"/>
            <a:ext cx="4079573" cy="4193730"/>
            <a:chOff x="4016847" y="1644919"/>
            <a:chExt cx="4079573" cy="4193730"/>
          </a:xfrm>
        </p:grpSpPr>
        <p:sp>
          <p:nvSpPr>
            <p:cNvPr id="29" name="TextBox 28"/>
            <p:cNvSpPr txBox="1"/>
            <p:nvPr/>
          </p:nvSpPr>
          <p:spPr>
            <a:xfrm>
              <a:off x="4016847" y="1644919"/>
              <a:ext cx="4079573" cy="430887"/>
            </a:xfrm>
            <a:prstGeom prst="rect">
              <a:avLst/>
            </a:prstGeom>
            <a:noFill/>
            <a:effectLst/>
          </p:spPr>
          <p:txBody>
            <a:bodyPr wrap="square" lIns="0" tIns="0" rIns="0" bIns="0" rtlCol="0" anchor="ctr">
              <a:spAutoFit/>
            </a:bodyPr>
            <a:lstStyle/>
            <a:p>
              <a:r>
                <a:rPr lang="en-US" sz="2800" dirty="0" smtClean="0">
                  <a:solidFill>
                    <a:srgbClr val="FFFFFF"/>
                  </a:solidFill>
                </a:rPr>
                <a:t>Reduced Management</a:t>
              </a:r>
            </a:p>
          </p:txBody>
        </p:sp>
        <p:sp>
          <p:nvSpPr>
            <p:cNvPr id="37" name="TextBox 36"/>
            <p:cNvSpPr txBox="1"/>
            <p:nvPr/>
          </p:nvSpPr>
          <p:spPr>
            <a:xfrm>
              <a:off x="4016848" y="4545987"/>
              <a:ext cx="3575834" cy="1292662"/>
            </a:xfrm>
            <a:prstGeom prst="rect">
              <a:avLst/>
            </a:prstGeom>
            <a:noFill/>
          </p:spPr>
          <p:txBody>
            <a:bodyPr wrap="square" lIns="0" tIns="0" rIns="0" bIns="0" rtlCol="0">
              <a:spAutoFit/>
            </a:bodyPr>
            <a:lstStyle/>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No patching, maintenance</a:t>
              </a:r>
            </a:p>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Faster deployment</a:t>
              </a:r>
            </a:p>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Robust </a:t>
              </a:r>
              <a:r>
                <a:rPr lang="en-US" sz="2000" dirty="0" smtClean="0">
                  <a:gradFill>
                    <a:gsLst>
                      <a:gs pos="0">
                        <a:schemeClr val="tx1"/>
                      </a:gs>
                      <a:gs pos="86000">
                        <a:schemeClr val="tx1"/>
                      </a:gs>
                    </a:gsLst>
                    <a:lin ang="5400000" scaled="0"/>
                  </a:gradFill>
                </a:rPr>
                <a:t>multi-layered security</a:t>
              </a:r>
              <a:endParaRPr lang="en-US" sz="2000" dirty="0">
                <a:gradFill>
                  <a:gsLst>
                    <a:gs pos="0">
                      <a:schemeClr val="tx1"/>
                    </a:gs>
                    <a:gs pos="86000">
                      <a:schemeClr val="tx1"/>
                    </a:gs>
                  </a:gsLst>
                  <a:lin ang="5400000" scaled="0"/>
                </a:gradFill>
              </a:endParaRPr>
            </a:p>
            <a:p>
              <a:pPr marL="231775" indent="-231775">
                <a:lnSpc>
                  <a:spcPct val="90000"/>
                </a:lnSpc>
                <a:spcBef>
                  <a:spcPct val="20000"/>
                </a:spcBef>
                <a:buClr>
                  <a:srgbClr val="FFC000"/>
                </a:buClr>
                <a:buSzPct val="90000"/>
                <a:buBlip>
                  <a:blip r:embed="rId3"/>
                </a:buBlip>
                <a:defRPr/>
              </a:pPr>
              <a:r>
                <a:rPr lang="en-US" sz="2000" dirty="0">
                  <a:gradFill>
                    <a:gsLst>
                      <a:gs pos="0">
                        <a:schemeClr val="tx1"/>
                      </a:gs>
                      <a:gs pos="86000">
                        <a:schemeClr val="tx1"/>
                      </a:gs>
                    </a:gsLst>
                    <a:lin ang="5400000" scaled="0"/>
                  </a:gradFill>
                </a:rPr>
                <a:t>Reliability and </a:t>
              </a:r>
              <a:r>
                <a:rPr lang="en-US" sz="2000" dirty="0" smtClean="0">
                  <a:gradFill>
                    <a:gsLst>
                      <a:gs pos="0">
                        <a:schemeClr val="tx1"/>
                      </a:gs>
                      <a:gs pos="86000">
                        <a:schemeClr val="tx1"/>
                      </a:gs>
                    </a:gsLst>
                    <a:lin ang="5400000" scaled="0"/>
                  </a:gradFill>
                </a:rPr>
                <a:t>fault-tolerance</a:t>
              </a:r>
              <a:endParaRPr lang="en-US" sz="2000" dirty="0">
                <a:gradFill>
                  <a:gsLst>
                    <a:gs pos="0">
                      <a:schemeClr val="tx1"/>
                    </a:gs>
                    <a:gs pos="86000">
                      <a:schemeClr val="tx1"/>
                    </a:gs>
                  </a:gsLst>
                  <a:lin ang="5400000" scaled="0"/>
                </a:gradFill>
              </a:endParaRPr>
            </a:p>
          </p:txBody>
        </p:sp>
        <p:grpSp>
          <p:nvGrpSpPr>
            <p:cNvPr id="19" name="Group 18"/>
            <p:cNvGrpSpPr/>
            <p:nvPr/>
          </p:nvGrpSpPr>
          <p:grpSpPr>
            <a:xfrm>
              <a:off x="4634284" y="2473933"/>
              <a:ext cx="1911297" cy="2336021"/>
              <a:chOff x="5517058" y="2476943"/>
              <a:chExt cx="1911297" cy="2336021"/>
            </a:xfrm>
          </p:grpSpPr>
          <p:pic>
            <p:nvPicPr>
              <p:cNvPr id="21" name="Picture 7" descr="C:\Users\tobrien.REDMOND\Pictures\DVD_ART36\Artwork_Imagery\Icons - Illustrations\_ VISTA STYLE\serv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561012" y="2476943"/>
                <a:ext cx="1867343" cy="171405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8" descr="C:\Users\tobrien.REDMOND\Pictures\DVD_ART36\Artwork_Imagery\Icons - Illustrations\_ MSN ICONS\MSN icon secure security safety shiel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81369">
                <a:off x="5517058" y="2904037"/>
                <a:ext cx="1167683" cy="1908927"/>
              </a:xfrm>
              <a:prstGeom prst="rect">
                <a:avLst/>
              </a:prstGeom>
              <a:noFill/>
              <a:effectLst/>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366186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Text Placeholder 2"/>
          <p:cNvSpPr>
            <a:spLocks noGrp="1"/>
          </p:cNvSpPr>
          <p:nvPr>
            <p:ph type="body" sz="quarter" idx="10"/>
          </p:nvPr>
        </p:nvSpPr>
        <p:spPr>
          <a:xfrm>
            <a:off x="495667" y="2002449"/>
            <a:ext cx="11149013" cy="2623988"/>
          </a:xfrm>
        </p:spPr>
        <p:txBody>
          <a:bodyPr/>
          <a:lstStyle/>
          <a:p>
            <a:pPr lvl="1">
              <a:lnSpc>
                <a:spcPct val="200000"/>
              </a:lnSpc>
            </a:pPr>
            <a:r>
              <a:rPr lang="en-US" dirty="0" smtClean="0"/>
              <a:t>Sign up for the Beta: </a:t>
            </a:r>
            <a:r>
              <a:rPr lang="en-US" dirty="0" smtClean="0">
                <a:hlinkClick r:id="rId2"/>
              </a:rPr>
              <a:t>www.office365.com</a:t>
            </a:r>
            <a:endParaRPr lang="en-US" dirty="0" smtClean="0"/>
          </a:p>
          <a:p>
            <a:pPr lvl="1">
              <a:lnSpc>
                <a:spcPct val="200000"/>
              </a:lnSpc>
            </a:pPr>
            <a:r>
              <a:rPr lang="en-US" dirty="0" smtClean="0"/>
              <a:t>Explore the Community and Blogs: </a:t>
            </a:r>
            <a:r>
              <a:rPr lang="en-US" dirty="0" smtClean="0">
                <a:hlinkClick r:id="rId3"/>
              </a:rPr>
              <a:t>community.office365.com</a:t>
            </a:r>
            <a:endParaRPr lang="en-US" dirty="0" smtClean="0"/>
          </a:p>
          <a:p>
            <a:pPr lvl="1">
              <a:lnSpc>
                <a:spcPct val="200000"/>
              </a:lnSpc>
            </a:pPr>
            <a:r>
              <a:rPr lang="en-US" dirty="0" smtClean="0">
                <a:gradFill>
                  <a:gsLst>
                    <a:gs pos="0">
                      <a:srgbClr val="FFFFFF"/>
                    </a:gs>
                    <a:gs pos="86000">
                      <a:srgbClr val="FFFFFF"/>
                    </a:gs>
                  </a:gsLst>
                  <a:lin ang="5400000" scaled="0"/>
                </a:gradFill>
              </a:rPr>
              <a:t>Read all the details: </a:t>
            </a:r>
            <a:r>
              <a:rPr lang="en-US" dirty="0" smtClean="0">
                <a:gradFill>
                  <a:gsLst>
                    <a:gs pos="0">
                      <a:srgbClr val="FFFFFF"/>
                    </a:gs>
                    <a:gs pos="86000">
                      <a:srgbClr val="FFFFFF"/>
                    </a:gs>
                  </a:gsLst>
                  <a:lin ang="5400000" scaled="0"/>
                </a:gradFill>
                <a:hlinkClick r:id="rId4"/>
              </a:rPr>
              <a:t>Office </a:t>
            </a:r>
            <a:r>
              <a:rPr lang="en-US" dirty="0">
                <a:gradFill>
                  <a:gsLst>
                    <a:gs pos="0">
                      <a:srgbClr val="FFFFFF"/>
                    </a:gs>
                    <a:gs pos="86000">
                      <a:srgbClr val="FFFFFF"/>
                    </a:gs>
                  </a:gsLst>
                  <a:lin ang="5400000" scaled="0"/>
                </a:gradFill>
                <a:hlinkClick r:id="rId4"/>
              </a:rPr>
              <a:t>365 Beta Service </a:t>
            </a:r>
            <a:r>
              <a:rPr lang="en-US" dirty="0" smtClean="0">
                <a:gradFill>
                  <a:gsLst>
                    <a:gs pos="0">
                      <a:srgbClr val="FFFFFF"/>
                    </a:gs>
                    <a:gs pos="86000">
                      <a:srgbClr val="FFFFFF"/>
                    </a:gs>
                  </a:gsLst>
                  <a:lin ang="5400000" scaled="0"/>
                </a:gradFill>
                <a:hlinkClick r:id="rId4"/>
              </a:rPr>
              <a:t>Descriptions</a:t>
            </a:r>
            <a:endParaRPr lang="en-US" dirty="0" smtClean="0">
              <a:gradFill>
                <a:gsLst>
                  <a:gs pos="0">
                    <a:srgbClr val="FFFFFF"/>
                  </a:gs>
                  <a:gs pos="86000">
                    <a:srgbClr val="FFFFFF"/>
                  </a:gs>
                </a:gsLst>
                <a:lin ang="5400000" scaled="0"/>
              </a:gradFill>
            </a:endParaRPr>
          </a:p>
        </p:txBody>
      </p:sp>
    </p:spTree>
    <p:extLst>
      <p:ext uri="{BB962C8B-B14F-4D97-AF65-F5344CB8AC3E}">
        <p14:creationId xmlns:p14="http://schemas.microsoft.com/office/powerpoint/2010/main" val="69332461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Microsoft Office 365 </a:t>
            </a:r>
            <a:br>
              <a:rPr lang="en-US" dirty="0" smtClean="0"/>
            </a:br>
            <a:r>
              <a:rPr lang="en-US" dirty="0" smtClean="0"/>
              <a:t>for IT Professionals</a:t>
            </a:r>
            <a:endParaRPr lang="en-US" dirty="0"/>
          </a:p>
        </p:txBody>
      </p:sp>
      <p:sp>
        <p:nvSpPr>
          <p:cNvPr id="8" name="Content Placeholder 7"/>
          <p:cNvSpPr>
            <a:spLocks noGrp="1"/>
          </p:cNvSpPr>
          <p:nvPr>
            <p:ph sz="quarter" idx="4294967295"/>
          </p:nvPr>
        </p:nvSpPr>
        <p:spPr>
          <a:xfrm>
            <a:off x="6613525" y="3646488"/>
            <a:ext cx="5575300" cy="1687512"/>
          </a:xfrm>
        </p:spPr>
        <p:txBody>
          <a:bodyPr/>
          <a:lstStyle/>
          <a:p>
            <a:pPr marL="339725" indent="-339725"/>
            <a:r>
              <a:rPr lang="en-US" sz="2400" dirty="0" smtClean="0"/>
              <a:t>May 24 – 26, 2011</a:t>
            </a:r>
          </a:p>
          <a:p>
            <a:pPr marL="692150" lvl="1" indent="-352425"/>
            <a:r>
              <a:rPr lang="en-US" sz="2000" dirty="0" smtClean="0"/>
              <a:t>Week after </a:t>
            </a:r>
            <a:r>
              <a:rPr lang="en-US" sz="2000" dirty="0" err="1" smtClean="0"/>
              <a:t>TechEd</a:t>
            </a:r>
            <a:r>
              <a:rPr lang="en-US" sz="2000" dirty="0" smtClean="0"/>
              <a:t> </a:t>
            </a:r>
          </a:p>
          <a:p>
            <a:pPr marL="692150" lvl="1" indent="-352425"/>
            <a:r>
              <a:rPr lang="en-US" sz="2000" dirty="0" smtClean="0"/>
              <a:t>Tailored for IT Pros</a:t>
            </a:r>
          </a:p>
          <a:p>
            <a:pPr marL="692150" lvl="1" indent="-352425"/>
            <a:r>
              <a:rPr lang="en-US" sz="2000" dirty="0" smtClean="0"/>
              <a:t>Learn from the Best</a:t>
            </a:r>
          </a:p>
          <a:p>
            <a:pPr lvl="1"/>
            <a:endParaRPr lang="en-US" sz="2000" dirty="0" smtClean="0"/>
          </a:p>
        </p:txBody>
      </p:sp>
      <p:sp>
        <p:nvSpPr>
          <p:cNvPr id="11" name="Content Placeholder 7"/>
          <p:cNvSpPr>
            <a:spLocks noGrp="1"/>
          </p:cNvSpPr>
          <p:nvPr>
            <p:ph sz="quarter" idx="4294967295"/>
          </p:nvPr>
        </p:nvSpPr>
        <p:spPr>
          <a:xfrm>
            <a:off x="508991" y="3668713"/>
            <a:ext cx="5284788" cy="1349375"/>
          </a:xfrm>
        </p:spPr>
        <p:txBody>
          <a:bodyPr/>
          <a:lstStyle/>
          <a:p>
            <a:pPr marL="339725" indent="-339725"/>
            <a:r>
              <a:rPr lang="en-US" sz="2400" dirty="0" smtClean="0"/>
              <a:t>Three-Day Jump Start Course</a:t>
            </a:r>
          </a:p>
          <a:p>
            <a:pPr marL="692150" lvl="1" indent="-352425"/>
            <a:r>
              <a:rPr lang="en-US" sz="2000" dirty="0" smtClean="0"/>
              <a:t>May 24: “Office 365 Platform”</a:t>
            </a:r>
          </a:p>
          <a:p>
            <a:pPr marL="692150" lvl="1" indent="-352425"/>
            <a:r>
              <a:rPr lang="en-US" sz="2000" dirty="0" smtClean="0"/>
              <a:t>May 25: “Exchange Online”</a:t>
            </a:r>
          </a:p>
          <a:p>
            <a:pPr marL="692150" lvl="1" indent="-352425"/>
            <a:r>
              <a:rPr lang="en-US" sz="2000" dirty="0" smtClean="0"/>
              <a:t>May 26: “</a:t>
            </a:r>
            <a:r>
              <a:rPr lang="en-US" sz="2000" dirty="0" err="1" smtClean="0"/>
              <a:t>Lync</a:t>
            </a:r>
            <a:r>
              <a:rPr lang="en-US" sz="2000" dirty="0" smtClean="0"/>
              <a:t> &amp; SharePoint Online”</a:t>
            </a:r>
            <a:endParaRPr lang="en-US" sz="2000" dirty="0"/>
          </a:p>
        </p:txBody>
      </p:sp>
      <p:sp>
        <p:nvSpPr>
          <p:cNvPr id="4" name="TextBox 3"/>
          <p:cNvSpPr txBox="1"/>
          <p:nvPr/>
        </p:nvSpPr>
        <p:spPr>
          <a:xfrm>
            <a:off x="519113" y="1460305"/>
            <a:ext cx="6567423" cy="1015663"/>
          </a:xfrm>
          <a:prstGeom prst="rect">
            <a:avLst/>
          </a:prstGeom>
          <a:noFill/>
        </p:spPr>
        <p:txBody>
          <a:bodyPr wrap="square" lIns="0" tIns="0" rIns="0" bIns="0" rtlCol="0">
            <a:spAutoFit/>
          </a:bodyPr>
          <a:lstStyle/>
          <a:p>
            <a:r>
              <a:rPr lang="en-US" sz="6600" dirty="0" smtClean="0"/>
              <a:t>Jump Start</a:t>
            </a:r>
          </a:p>
        </p:txBody>
      </p:sp>
      <p:sp>
        <p:nvSpPr>
          <p:cNvPr id="10" name="TextBox 9"/>
          <p:cNvSpPr txBox="1"/>
          <p:nvPr/>
        </p:nvSpPr>
        <p:spPr>
          <a:xfrm>
            <a:off x="519112" y="2593861"/>
            <a:ext cx="11149013" cy="830997"/>
          </a:xfrm>
          <a:prstGeom prst="rect">
            <a:avLst/>
          </a:prstGeom>
          <a:noFill/>
        </p:spPr>
        <p:txBody>
          <a:bodyPr wrap="square" lIns="0" tIns="0" rIns="0" bIns="0" rtlCol="0">
            <a:spAutoFit/>
          </a:bodyPr>
          <a:lstStyle/>
          <a:p>
            <a:pPr>
              <a:spcAft>
                <a:spcPts val="400"/>
              </a:spcAft>
            </a:pPr>
            <a:r>
              <a:rPr lang="en-US" b="1" dirty="0"/>
              <a:t>Microsoft Productivity, Email &amp; Collaboration in the </a:t>
            </a:r>
            <a:r>
              <a:rPr lang="en-US" b="1" dirty="0" smtClean="0"/>
              <a:t>Cloud. </a:t>
            </a:r>
            <a:r>
              <a:rPr lang="en-US" dirty="0"/>
              <a:t>Training </a:t>
            </a:r>
            <a:r>
              <a:rPr lang="en-US" dirty="0" smtClean="0"/>
              <a:t>designed </a:t>
            </a:r>
            <a:r>
              <a:rPr lang="en-US" dirty="0"/>
              <a:t>for experienced technologists and IT leaders whose jobs demand they know how to best leverage new, emerging </a:t>
            </a:r>
            <a:r>
              <a:rPr lang="en-US" dirty="0" smtClean="0"/>
              <a:t/>
            </a:r>
            <a:br>
              <a:rPr lang="en-US" dirty="0" smtClean="0"/>
            </a:br>
            <a:r>
              <a:rPr lang="en-US" dirty="0" smtClean="0"/>
              <a:t>Microsoft </a:t>
            </a:r>
            <a:r>
              <a:rPr lang="en-US" dirty="0"/>
              <a:t>technologies. </a:t>
            </a:r>
            <a:endParaRPr lang="en-US" b="1" dirty="0">
              <a:effectLst>
                <a:outerShdw blurRad="38100" dist="38100" dir="2700000" algn="tl">
                  <a:srgbClr val="000000">
                    <a:alpha val="43137"/>
                  </a:srgbClr>
                </a:outerShdw>
              </a:effectLst>
            </a:endParaRPr>
          </a:p>
        </p:txBody>
      </p:sp>
      <p:sp>
        <p:nvSpPr>
          <p:cNvPr id="13" name="TextBox 12"/>
          <p:cNvSpPr txBox="1"/>
          <p:nvPr/>
        </p:nvSpPr>
        <p:spPr>
          <a:xfrm>
            <a:off x="508991" y="6194749"/>
            <a:ext cx="11159134" cy="430887"/>
          </a:xfrm>
          <a:prstGeom prst="rect">
            <a:avLst/>
          </a:prstGeom>
          <a:noFill/>
        </p:spPr>
        <p:txBody>
          <a:bodyPr wrap="square" lIns="0" tIns="0" rIns="0" bIns="0" rtlCol="0" anchor="b" anchorCtr="0">
            <a:spAutoFit/>
          </a:bodyPr>
          <a:lstStyle/>
          <a:p>
            <a:pPr algn="ctr"/>
            <a:r>
              <a:rPr lang="en-US" sz="2800" dirty="0" smtClean="0"/>
              <a:t>REGISTER NOW: </a:t>
            </a:r>
            <a:r>
              <a:rPr lang="en-US" sz="2800" u="sng" dirty="0">
                <a:hlinkClick r:id="rId3"/>
              </a:rPr>
              <a:t>http://bit.ly/Office365-JUMP </a:t>
            </a:r>
            <a:endParaRPr lang="en-US" sz="2800" u="sng" dirty="0" smtClean="0"/>
          </a:p>
        </p:txBody>
      </p:sp>
      <p:pic>
        <p:nvPicPr>
          <p:cNvPr id="14" name="Picture 4" descr="\\cmcreate\Brandteam\EPRO\CMCREATE\RON\Corp-Logos-RGB\ofc365_h_rgb_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991" y="279411"/>
            <a:ext cx="2437765" cy="72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2301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Office </a:t>
            </a:r>
            <a:r>
              <a:rPr lang="en-US" dirty="0"/>
              <a:t>365 Sessions at </a:t>
            </a:r>
            <a:r>
              <a:rPr lang="en-US" dirty="0" err="1"/>
              <a:t>Tech∙Ed</a:t>
            </a:r>
            <a:r>
              <a:rPr lang="en-US" dirty="0"/>
              <a:t> </a:t>
            </a:r>
          </a:p>
        </p:txBody>
      </p:sp>
      <p:graphicFrame>
        <p:nvGraphicFramePr>
          <p:cNvPr id="4" name="Table 3"/>
          <p:cNvGraphicFramePr>
            <a:graphicFrameLocks noGrp="1"/>
          </p:cNvGraphicFramePr>
          <p:nvPr>
            <p:extLst>
              <p:ext uri="{D42A27DB-BD31-4B8C-83A1-F6EECF244321}">
                <p14:modId xmlns:p14="http://schemas.microsoft.com/office/powerpoint/2010/main" val="3005393905"/>
              </p:ext>
            </p:extLst>
          </p:nvPr>
        </p:nvGraphicFramePr>
        <p:xfrm>
          <a:off x="653669" y="1412875"/>
          <a:ext cx="10948036" cy="4373880"/>
        </p:xfrm>
        <a:graphic>
          <a:graphicData uri="http://schemas.openxmlformats.org/drawingml/2006/table">
            <a:tbl>
              <a:tblPr firstRow="1" bandRow="1">
                <a:tableStyleId>{2D5ABB26-0587-4C30-8999-92F81FD0307C}</a:tableStyleId>
              </a:tblPr>
              <a:tblGrid>
                <a:gridCol w="1165479"/>
                <a:gridCol w="1209675"/>
                <a:gridCol w="6886575"/>
                <a:gridCol w="705168"/>
                <a:gridCol w="981139"/>
              </a:tblGrid>
              <a:tr h="370840">
                <a:tc>
                  <a:txBody>
                    <a:bodyPr/>
                    <a:lstStyle/>
                    <a:p>
                      <a:pPr algn="ctr"/>
                      <a:r>
                        <a:rPr lang="en-US" sz="1400" dirty="0" smtClean="0">
                          <a:solidFill>
                            <a:schemeClr val="bg1"/>
                          </a:solidFill>
                        </a:rPr>
                        <a:t>Monday</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EXL202</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Microsoft </a:t>
                      </a:r>
                      <a:r>
                        <a:rPr lang="en-US" sz="1400" dirty="0" err="1" smtClean="0">
                          <a:solidFill>
                            <a:schemeClr val="bg1"/>
                          </a:solidFill>
                        </a:rPr>
                        <a:t>Lync</a:t>
                      </a:r>
                      <a:r>
                        <a:rPr lang="en-US" sz="1400" dirty="0" smtClean="0">
                          <a:solidFill>
                            <a:schemeClr val="bg1"/>
                          </a:solidFill>
                        </a:rPr>
                        <a:t> 2010:  In the Cloud</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B206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3:00 PM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r>
              <a:tr h="370840">
                <a:tc rowSpan="4">
                  <a:txBody>
                    <a:bodyPr/>
                    <a:lstStyle/>
                    <a:p>
                      <a:pPr algn="ctr"/>
                      <a:r>
                        <a:rPr lang="en-US" sz="1400" dirty="0" smtClean="0">
                          <a:solidFill>
                            <a:schemeClr val="bg1"/>
                          </a:solidFill>
                        </a:rPr>
                        <a:t>Tuesday</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OSP273-INT</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Microsoft Office 365 Administration and Automation Using Windows PowerShell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B301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8:30 AM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r>
              <a:tr h="370840">
                <a:tc vMerge="1">
                  <a:txBody>
                    <a:bodyPr/>
                    <a:lstStyle/>
                    <a:p>
                      <a:endParaRPr lang="en-US" sz="1100" dirty="0"/>
                    </a:p>
                  </a:txBody>
                  <a:tcPr/>
                </a:tc>
                <a:tc>
                  <a:txBody>
                    <a:bodyPr/>
                    <a:lstStyle/>
                    <a:p>
                      <a:r>
                        <a:rPr lang="en-US" sz="1400" dirty="0" smtClean="0">
                          <a:solidFill>
                            <a:schemeClr val="bg1"/>
                          </a:solidFill>
                        </a:rPr>
                        <a:t>OSP213</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What Do Existing BPOS Customers Need to Do to Prepare for Microsoft Office 365?</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C201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1:30 PM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r>
              <a:tr h="370840">
                <a:tc vMerge="1">
                  <a:txBody>
                    <a:bodyPr/>
                    <a:lstStyle/>
                    <a:p>
                      <a:endParaRPr lang="en-US" sz="1100" dirty="0"/>
                    </a:p>
                  </a:txBody>
                  <a:tcPr/>
                </a:tc>
                <a:tc>
                  <a:txBody>
                    <a:bodyPr/>
                    <a:lstStyle/>
                    <a:p>
                      <a:r>
                        <a:rPr lang="en-US" sz="1400" dirty="0" smtClean="0">
                          <a:solidFill>
                            <a:schemeClr val="bg1"/>
                          </a:solidFill>
                        </a:rPr>
                        <a:t>OSP276-INT</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Microsoft Office 365 Client Connectivity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B304</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1:30PM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r>
              <a:tr h="370840">
                <a:tc vMerge="1">
                  <a:txBody>
                    <a:bodyPr/>
                    <a:lstStyle/>
                    <a:p>
                      <a:endParaRPr lang="en-US" sz="1100" dirty="0"/>
                    </a:p>
                  </a:txBody>
                  <a:tcPr/>
                </a:tc>
                <a:tc>
                  <a:txBody>
                    <a:bodyPr/>
                    <a:lstStyle/>
                    <a:p>
                      <a:r>
                        <a:rPr lang="en-US" sz="1400" dirty="0" smtClean="0">
                          <a:solidFill>
                            <a:schemeClr val="bg1"/>
                          </a:solidFill>
                        </a:rPr>
                        <a:t>OSP215</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Microsoft Office 365:  Identity and Access Solutions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B314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3:15 PM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r>
              <a:tr h="370840">
                <a:tc rowSpan="4">
                  <a:txBody>
                    <a:bodyPr/>
                    <a:lstStyle/>
                    <a:p>
                      <a:pPr algn="ctr"/>
                      <a:r>
                        <a:rPr lang="en-US" sz="1400" dirty="0" smtClean="0">
                          <a:solidFill>
                            <a:schemeClr val="bg1"/>
                          </a:solidFill>
                        </a:rPr>
                        <a:t>Wednesday</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EXL302</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Archiving and Discovery in Microsoft Exchange 2010 SP1 and Exchange Online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B207</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10:15 AM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r>
              <a:tr h="370840">
                <a:tc vMerge="1">
                  <a:txBody>
                    <a:bodyPr/>
                    <a:lstStyle/>
                    <a:p>
                      <a:endParaRPr lang="en-US" sz="1100" dirty="0"/>
                    </a:p>
                  </a:txBody>
                  <a:tcPr/>
                </a:tc>
                <a:tc>
                  <a:txBody>
                    <a:bodyPr/>
                    <a:lstStyle/>
                    <a:p>
                      <a:r>
                        <a:rPr lang="en-US" sz="1400" dirty="0" smtClean="0">
                          <a:solidFill>
                            <a:schemeClr val="bg1"/>
                          </a:solidFill>
                        </a:rPr>
                        <a:t>OSP305</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Developing Collaboration Solutions in the Cloud with Microsoft SharePoint Online</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B314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1:30 PM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r>
              <a:tr h="370840">
                <a:tc vMerge="1">
                  <a:txBody>
                    <a:bodyPr/>
                    <a:lstStyle/>
                    <a:p>
                      <a:endParaRPr lang="en-US" sz="1100" dirty="0"/>
                    </a:p>
                  </a:txBody>
                  <a:tcPr/>
                </a:tc>
                <a:tc>
                  <a:txBody>
                    <a:bodyPr/>
                    <a:lstStyle/>
                    <a:p>
                      <a:r>
                        <a:rPr lang="en-US" sz="1400" dirty="0" smtClean="0">
                          <a:solidFill>
                            <a:schemeClr val="bg1"/>
                          </a:solidFill>
                        </a:rPr>
                        <a:t>OSP325</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Microsoft Office 365: Directory Synchronization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B313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3:15 PM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r>
              <a:tr h="370840">
                <a:tc vMerge="1">
                  <a:txBody>
                    <a:bodyPr/>
                    <a:lstStyle/>
                    <a:p>
                      <a:endParaRPr lang="en-US" sz="1100" dirty="0"/>
                    </a:p>
                  </a:txBody>
                  <a:tcPr/>
                </a:tc>
                <a:tc>
                  <a:txBody>
                    <a:bodyPr/>
                    <a:lstStyle/>
                    <a:p>
                      <a:r>
                        <a:rPr lang="en-US" sz="1400" dirty="0" smtClean="0">
                          <a:solidFill>
                            <a:schemeClr val="bg1"/>
                          </a:solidFill>
                        </a:rPr>
                        <a:t>EXL311</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Microsoft Exchange Server &amp; Microsoft Office 365: How to Set Up a Hybrid Deployment</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B206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c>
                  <a:txBody>
                    <a:bodyPr/>
                    <a:lstStyle/>
                    <a:p>
                      <a:r>
                        <a:rPr lang="en-US" sz="1400" dirty="0" smtClean="0">
                          <a:solidFill>
                            <a:schemeClr val="bg1"/>
                          </a:solidFill>
                        </a:rPr>
                        <a:t>3:15 PM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60000"/>
                        <a:lumOff val="40000"/>
                      </a:schemeClr>
                    </a:solidFill>
                  </a:tcPr>
                </a:tc>
              </a:tr>
              <a:tr h="370840">
                <a:tc rowSpan="2">
                  <a:txBody>
                    <a:bodyPr/>
                    <a:lstStyle/>
                    <a:p>
                      <a:pPr algn="ctr"/>
                      <a:r>
                        <a:rPr lang="en-US" sz="1400" dirty="0" smtClean="0">
                          <a:solidFill>
                            <a:schemeClr val="bg1"/>
                          </a:solidFill>
                        </a:rPr>
                        <a:t>Thursday</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OSP306</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Developing Powerful Workflows in the Cloud with Microsoft SharePoint Online</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C208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2:45 PM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r>
              <a:tr h="370840">
                <a:tc vMerge="1">
                  <a:txBody>
                    <a:bodyPr/>
                    <a:lstStyle/>
                    <a:p>
                      <a:endParaRPr lang="en-US" sz="1100" dirty="0"/>
                    </a:p>
                  </a:txBody>
                  <a:tcPr/>
                </a:tc>
                <a:tc>
                  <a:txBody>
                    <a:bodyPr/>
                    <a:lstStyle/>
                    <a:p>
                      <a:r>
                        <a:rPr lang="en-US" sz="1400" dirty="0" smtClean="0">
                          <a:solidFill>
                            <a:schemeClr val="bg1"/>
                          </a:solidFill>
                        </a:rPr>
                        <a:t>OSP214</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Security and Compliance on the Microsoft Business Productivity Online Standard Suite and Microsoft Office 365 Platforms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B313 </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dirty="0" smtClean="0">
                          <a:solidFill>
                            <a:schemeClr val="bg1"/>
                          </a:solidFill>
                        </a:rPr>
                        <a:t>4:30 PM</a:t>
                      </a:r>
                      <a:endParaRPr lang="en-US" sz="1400" dirty="0">
                        <a:solidFill>
                          <a:schemeClr val="bg1"/>
                        </a:solidFill>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val="9537250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063244" y="138499"/>
            <a:ext cx="2854754" cy="553998"/>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Required Slide</a:t>
            </a: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58051867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237474599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8733977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 </a:t>
            </a:r>
            <a:r>
              <a:rPr lang="en-US" sz="700" dirty="0" smtClean="0">
                <a:gradFill>
                  <a:gsLst>
                    <a:gs pos="0">
                      <a:srgbClr val="FFFFFF"/>
                    </a:gs>
                    <a:gs pos="100000">
                      <a:srgbClr val="FFFFFF"/>
                    </a:gs>
                  </a:gsLst>
                  <a:lin ang="5400000" scaled="0"/>
                </a:gradFill>
                <a:latin typeface="Segoe UI" pitchFamily="34" charset="0"/>
                <a:cs typeface="Arial" charset="0"/>
              </a:rPr>
              <a:t>2011 Microsoft </a:t>
            </a:r>
            <a:r>
              <a:rPr lang="en-US" sz="700" dirty="0">
                <a:gradFill>
                  <a:gsLst>
                    <a:gs pos="0">
                      <a:srgbClr val="FFFFFF"/>
                    </a:gs>
                    <a:gs pos="100000">
                      <a:srgbClr val="FFFFFF"/>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rgbClr val="FFFFFF"/>
                    </a:gs>
                    <a:gs pos="100000">
                      <a:srgbClr val="FFFFFF"/>
                    </a:gs>
                  </a:gsLst>
                  <a:lin ang="5400000" scaled="0"/>
                </a:gradFill>
                <a:latin typeface="Segoe UI" pitchFamily="34" charset="0"/>
                <a:cs typeface="Arial" charset="0"/>
              </a:rPr>
              <a:t/>
            </a:r>
            <a:br>
              <a:rPr lang="en-US" sz="700" dirty="0" smtClean="0">
                <a:gradFill>
                  <a:gsLst>
                    <a:gs pos="0">
                      <a:srgbClr val="FFFFFF"/>
                    </a:gs>
                    <a:gs pos="100000">
                      <a:srgbClr val="FFFFFF"/>
                    </a:gs>
                  </a:gsLst>
                  <a:lin ang="5400000" scaled="0"/>
                </a:gradFill>
                <a:latin typeface="Segoe UI" pitchFamily="34" charset="0"/>
                <a:cs typeface="Arial" charset="0"/>
              </a:rPr>
            </a:br>
            <a:r>
              <a:rPr lang="en-US" sz="700" dirty="0" smtClean="0">
                <a:gradFill>
                  <a:gsLst>
                    <a:gs pos="0">
                      <a:srgbClr val="FFFFFF"/>
                    </a:gs>
                    <a:gs pos="100000">
                      <a:srgbClr val="FFFFFF"/>
                    </a:gs>
                  </a:gsLst>
                  <a:lin ang="5400000" scaled="0"/>
                </a:gradFill>
                <a:latin typeface="Segoe UI" pitchFamily="34" charset="0"/>
                <a:cs typeface="Arial" charset="0"/>
              </a:rPr>
              <a:t>on </a:t>
            </a:r>
            <a:r>
              <a:rPr lang="en-US" sz="700" dirty="0">
                <a:gradFill>
                  <a:gsLst>
                    <a:gs pos="0">
                      <a:srgbClr val="FFFFFF"/>
                    </a:gs>
                    <a:gs pos="100000">
                      <a:srgbClr val="FFFFFF"/>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rgbClr val="FFFFFF"/>
                    </a:gs>
                    <a:gs pos="100000">
                      <a:srgbClr val="FFFFFF"/>
                    </a:gs>
                  </a:gsLst>
                  <a:lin ang="5400000" scaled="0"/>
                </a:gradFill>
                <a:latin typeface="Segoe UI" pitchFamily="34" charset="0"/>
                <a:cs typeface="Arial" charset="0"/>
              </a:rPr>
              <a:t>. MICROSOFT </a:t>
            </a:r>
            <a:r>
              <a:rPr lang="en-US" sz="700" dirty="0">
                <a:gradFill>
                  <a:gsLst>
                    <a:gs pos="0">
                      <a:srgbClr val="FFFFFF"/>
                    </a:gs>
                    <a:gs pos="100000">
                      <a:srgbClr val="FFFFFF"/>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327101375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Appendix</a:t>
            </a:r>
            <a:endParaRPr lang="en-US" dirty="0"/>
          </a:p>
        </p:txBody>
      </p:sp>
    </p:spTree>
    <p:extLst>
      <p:ext uri="{BB962C8B-B14F-4D97-AF65-F5344CB8AC3E}">
        <p14:creationId xmlns:p14="http://schemas.microsoft.com/office/powerpoint/2010/main" val="324217966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Office 365 Links</a:t>
            </a:r>
            <a:endParaRPr lang="en-US" dirty="0"/>
          </a:p>
        </p:txBody>
      </p:sp>
      <p:sp>
        <p:nvSpPr>
          <p:cNvPr id="3" name="Rectangle 2"/>
          <p:cNvSpPr/>
          <p:nvPr/>
        </p:nvSpPr>
        <p:spPr>
          <a:xfrm>
            <a:off x="539261" y="1549361"/>
            <a:ext cx="9800493" cy="3434786"/>
          </a:xfrm>
          <a:prstGeom prst="rect">
            <a:avLst/>
          </a:prstGeom>
        </p:spPr>
        <p:txBody>
          <a:bodyPr wrap="square">
            <a:spAutoFit/>
          </a:bodyPr>
          <a:lstStyle/>
          <a:p>
            <a:pPr marL="460375" lvl="0" indent="-460375">
              <a:lnSpc>
                <a:spcPct val="90000"/>
              </a:lnSpc>
              <a:spcBef>
                <a:spcPct val="20000"/>
              </a:spcBef>
              <a:buSzPct val="90000"/>
              <a:buBlip>
                <a:blip r:embed="rId2"/>
              </a:buBlip>
            </a:pPr>
            <a:r>
              <a:rPr lang="en-US" sz="2400" dirty="0" smtClean="0">
                <a:gradFill>
                  <a:gsLst>
                    <a:gs pos="0">
                      <a:srgbClr val="FFFFFF"/>
                    </a:gs>
                    <a:gs pos="86000">
                      <a:srgbClr val="FFFFFF"/>
                    </a:gs>
                  </a:gsLst>
                  <a:lin ang="5400000" scaled="0"/>
                </a:gradFill>
              </a:rPr>
              <a:t>Get all the details</a:t>
            </a:r>
            <a:endParaRPr lang="en-US" sz="24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2"/>
              </a:buBlip>
            </a:pPr>
            <a:r>
              <a:rPr lang="en-US" sz="2000" dirty="0" smtClean="0">
                <a:gradFill>
                  <a:gsLst>
                    <a:gs pos="0">
                      <a:srgbClr val="FFFFFF"/>
                    </a:gs>
                    <a:gs pos="86000">
                      <a:srgbClr val="FFFFFF"/>
                    </a:gs>
                  </a:gsLst>
                  <a:lin ang="5400000" scaled="0"/>
                </a:gradFill>
                <a:hlinkClick r:id="rId3"/>
              </a:rPr>
              <a:t>Office </a:t>
            </a:r>
            <a:r>
              <a:rPr lang="en-US" sz="2000" dirty="0">
                <a:gradFill>
                  <a:gsLst>
                    <a:gs pos="0">
                      <a:srgbClr val="FFFFFF"/>
                    </a:gs>
                    <a:gs pos="86000">
                      <a:srgbClr val="FFFFFF"/>
                    </a:gs>
                  </a:gsLst>
                  <a:lin ang="5400000" scaled="0"/>
                </a:gradFill>
                <a:hlinkClick r:id="rId3"/>
              </a:rPr>
              <a:t>365 Developer Training</a:t>
            </a:r>
            <a:r>
              <a:rPr lang="en-US" sz="2000" dirty="0">
                <a:gradFill>
                  <a:gsLst>
                    <a:gs pos="0">
                      <a:srgbClr val="FFFFFF"/>
                    </a:gs>
                    <a:gs pos="86000">
                      <a:srgbClr val="FFFFFF"/>
                    </a:gs>
                  </a:gsLst>
                  <a:lin ang="5400000" scaled="0"/>
                </a:gradFill>
              </a:rPr>
              <a:t> </a:t>
            </a:r>
          </a:p>
          <a:p>
            <a:pPr marL="855663" lvl="1" indent="-395288">
              <a:lnSpc>
                <a:spcPct val="90000"/>
              </a:lnSpc>
              <a:spcBef>
                <a:spcPct val="20000"/>
              </a:spcBef>
              <a:buSzPct val="90000"/>
              <a:buBlip>
                <a:blip r:embed="rId2"/>
              </a:buBlip>
            </a:pPr>
            <a:r>
              <a:rPr lang="en-US" sz="2000" dirty="0">
                <a:gradFill>
                  <a:gsLst>
                    <a:gs pos="0">
                      <a:srgbClr val="FFFFFF"/>
                    </a:gs>
                    <a:gs pos="86000">
                      <a:srgbClr val="FFFFFF"/>
                    </a:gs>
                  </a:gsLst>
                  <a:lin ang="5400000" scaled="0"/>
                </a:gradFill>
                <a:hlinkClick r:id="rId4"/>
              </a:rPr>
              <a:t>SharePoint Online for Office 365 Developer Guide</a:t>
            </a:r>
            <a:endParaRPr lang="en-US" sz="20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2"/>
              </a:buBlip>
            </a:pPr>
            <a:r>
              <a:rPr lang="en-US" sz="2000" dirty="0">
                <a:gradFill>
                  <a:gsLst>
                    <a:gs pos="0">
                      <a:srgbClr val="FFFFFF"/>
                    </a:gs>
                    <a:gs pos="86000">
                      <a:srgbClr val="FFFFFF"/>
                    </a:gs>
                  </a:gsLst>
                  <a:lin ang="5400000" scaled="0"/>
                </a:gradFill>
                <a:hlinkClick r:id="rId5"/>
              </a:rPr>
              <a:t>Office 365 Marketplace</a:t>
            </a:r>
            <a:endParaRPr lang="en-US" sz="2000" dirty="0">
              <a:gradFill>
                <a:gsLst>
                  <a:gs pos="0">
                    <a:srgbClr val="FFFFFF"/>
                  </a:gs>
                  <a:gs pos="86000">
                    <a:srgbClr val="FFFFFF"/>
                  </a:gs>
                </a:gsLst>
                <a:lin ang="5400000" scaled="0"/>
              </a:gradFill>
            </a:endParaRPr>
          </a:p>
          <a:p>
            <a:pPr marL="460375" lvl="0" indent="-460375">
              <a:lnSpc>
                <a:spcPct val="90000"/>
              </a:lnSpc>
              <a:spcBef>
                <a:spcPts val="2400"/>
              </a:spcBef>
              <a:buSzPct val="90000"/>
              <a:buBlip>
                <a:blip r:embed="rId2"/>
              </a:buBlip>
            </a:pPr>
            <a:r>
              <a:rPr lang="en-US" sz="2400" dirty="0" smtClean="0">
                <a:gradFill>
                  <a:gsLst>
                    <a:gs pos="0">
                      <a:srgbClr val="FFFFFF"/>
                    </a:gs>
                    <a:gs pos="86000">
                      <a:srgbClr val="FFFFFF"/>
                    </a:gs>
                  </a:gsLst>
                  <a:lin ang="5400000" scaled="0"/>
                </a:gradFill>
              </a:rPr>
              <a:t>Connect with the team</a:t>
            </a:r>
            <a:endParaRPr lang="en-US" sz="24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2"/>
              </a:buBlip>
            </a:pPr>
            <a:r>
              <a:rPr lang="en-US" sz="2000" dirty="0">
                <a:gradFill>
                  <a:gsLst>
                    <a:gs pos="0">
                      <a:srgbClr val="FFFFFF"/>
                    </a:gs>
                    <a:gs pos="86000">
                      <a:srgbClr val="FFFFFF"/>
                    </a:gs>
                  </a:gsLst>
                  <a:lin ang="5400000" scaled="0"/>
                </a:gradFill>
                <a:hlinkClick r:id="rId6"/>
              </a:rPr>
              <a:t>Office 365 Facebook</a:t>
            </a:r>
            <a:endParaRPr lang="en-US" sz="20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2"/>
              </a:buBlip>
            </a:pPr>
            <a:r>
              <a:rPr lang="en-US" sz="2000" dirty="0">
                <a:gradFill>
                  <a:gsLst>
                    <a:gs pos="0">
                      <a:srgbClr val="FFFFFF"/>
                    </a:gs>
                    <a:gs pos="86000">
                      <a:srgbClr val="FFFFFF"/>
                    </a:gs>
                  </a:gsLst>
                  <a:lin ang="5400000" scaled="0"/>
                </a:gradFill>
                <a:hlinkClick r:id="rId7"/>
              </a:rPr>
              <a:t>Office 365 Twitter</a:t>
            </a:r>
            <a:endParaRPr lang="en-US" sz="20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2"/>
              </a:buBlip>
            </a:pPr>
            <a:r>
              <a:rPr lang="en-US" sz="2000" dirty="0">
                <a:gradFill>
                  <a:gsLst>
                    <a:gs pos="0">
                      <a:srgbClr val="FFFFFF"/>
                    </a:gs>
                    <a:gs pos="86000">
                      <a:srgbClr val="FFFFFF"/>
                    </a:gs>
                  </a:gsLst>
                  <a:lin ang="5400000" scaled="0"/>
                </a:gradFill>
                <a:hlinkClick r:id="rId8"/>
              </a:rPr>
              <a:t>Office 365 Linked In Site</a:t>
            </a:r>
            <a:endParaRPr lang="en-US" sz="20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2"/>
              </a:buBlip>
            </a:pPr>
            <a:r>
              <a:rPr lang="en-US" sz="2000" dirty="0">
                <a:gradFill>
                  <a:gsLst>
                    <a:gs pos="0">
                      <a:srgbClr val="FFFFFF"/>
                    </a:gs>
                    <a:gs pos="86000">
                      <a:srgbClr val="FFFFFF"/>
                    </a:gs>
                  </a:gsLst>
                  <a:lin ang="5400000" scaled="0"/>
                </a:gradFill>
                <a:hlinkClick r:id="rId9"/>
              </a:rPr>
              <a:t>Office 365 You Tube</a:t>
            </a:r>
            <a:endParaRPr lang="en-US" sz="2400" dirty="0">
              <a:gradFill>
                <a:gsLst>
                  <a:gs pos="0">
                    <a:srgbClr val="FFFFFF"/>
                  </a:gs>
                  <a:gs pos="86000">
                    <a:srgbClr val="FFFFFF"/>
                  </a:gs>
                </a:gsLst>
                <a:lin ang="5400000" scaled="0"/>
              </a:gradFill>
            </a:endParaRPr>
          </a:p>
        </p:txBody>
      </p:sp>
    </p:spTree>
    <p:extLst>
      <p:ext uri="{BB962C8B-B14F-4D97-AF65-F5344CB8AC3E}">
        <p14:creationId xmlns:p14="http://schemas.microsoft.com/office/powerpoint/2010/main" val="268356150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Office 365 Track Sessions</a:t>
            </a:r>
            <a:endParaRPr lang="en-US" dirty="0"/>
          </a:p>
        </p:txBody>
      </p:sp>
      <p:sp>
        <p:nvSpPr>
          <p:cNvPr id="3" name="Text Placeholder 2"/>
          <p:cNvSpPr>
            <a:spLocks noGrp="1"/>
          </p:cNvSpPr>
          <p:nvPr>
            <p:ph type="body" sz="quarter" idx="10"/>
          </p:nvPr>
        </p:nvSpPr>
        <p:spPr>
          <a:xfrm>
            <a:off x="519112" y="1447799"/>
            <a:ext cx="11149013" cy="4502771"/>
          </a:xfrm>
        </p:spPr>
        <p:txBody>
          <a:bodyPr/>
          <a:lstStyle/>
          <a:p>
            <a:pPr marL="231775" indent="-231775"/>
            <a:r>
              <a:rPr lang="en-US" sz="1600" dirty="0" smtClean="0"/>
              <a:t>Monday, May 16</a:t>
            </a:r>
          </a:p>
          <a:p>
            <a:pPr marL="461963" indent="-230188">
              <a:tabLst>
                <a:tab pos="1376363" algn="l"/>
              </a:tabLst>
            </a:pPr>
            <a:r>
              <a:rPr lang="en-US" sz="1400" dirty="0" smtClean="0"/>
              <a:t>OSP212: Microsoft Office 365: The Future of Productivity (Room 307 | 1:15 PM)</a:t>
            </a:r>
          </a:p>
          <a:p>
            <a:pPr marL="461963" indent="-230188">
              <a:tabLst>
                <a:tab pos="1376363" algn="l"/>
              </a:tabLst>
            </a:pPr>
            <a:r>
              <a:rPr lang="en-US" sz="1400" dirty="0" smtClean="0"/>
              <a:t>OSP216: Microsoft Office 365: Deployment Overview (Room B313 | 3:00 PM)</a:t>
            </a:r>
          </a:p>
          <a:p>
            <a:pPr marL="231775" indent="-231775">
              <a:tabLst>
                <a:tab pos="862013" algn="l"/>
              </a:tabLst>
            </a:pPr>
            <a:r>
              <a:rPr lang="en-US" sz="1600" dirty="0" smtClean="0"/>
              <a:t>Tuesday, May 17</a:t>
            </a:r>
          </a:p>
          <a:p>
            <a:pPr indent="-228600"/>
            <a:r>
              <a:rPr lang="en-US" sz="1400" dirty="0" smtClean="0"/>
              <a:t>OSP273-INT: Microsoft Office 365 Administration and Automation Using Windows PowerShell (Room B301 | 8:30 AM)</a:t>
            </a:r>
          </a:p>
          <a:p>
            <a:pPr indent="-228600"/>
            <a:r>
              <a:rPr lang="en-US" sz="1400" dirty="0" smtClean="0"/>
              <a:t>OSP213: What Do Existing BPOS Customers Need to Do to Prepare for Microsoft Office 365? (Room C201 | 1:30 PM)</a:t>
            </a:r>
          </a:p>
          <a:p>
            <a:pPr indent="-228600"/>
            <a:r>
              <a:rPr lang="en-US" sz="1400" dirty="0" smtClean="0"/>
              <a:t>OSP276-INT: Microsoft Office 365 Client Connectivity (Room B304 | 1:30PM)</a:t>
            </a:r>
          </a:p>
          <a:p>
            <a:pPr indent="-228600"/>
            <a:r>
              <a:rPr lang="en-US" sz="1400" dirty="0" smtClean="0"/>
              <a:t>OSP215: Microsoft Office 365:  Identity and Access Solutions (Room B314 | 3:15 PM)</a:t>
            </a:r>
          </a:p>
          <a:p>
            <a:pPr indent="-228600"/>
            <a:r>
              <a:rPr lang="en-US" sz="1400" dirty="0" smtClean="0"/>
              <a:t>OSP324: The Taming of the Clouds: Integrating </a:t>
            </a:r>
            <a:r>
              <a:rPr lang="en-US" sz="1400" dirty="0" err="1" smtClean="0"/>
              <a:t>SaaS</a:t>
            </a:r>
            <a:r>
              <a:rPr lang="en-US" sz="1400" dirty="0" smtClean="0"/>
              <a:t> with Your On-Premise Environment (Room C211 | 5:00 PM)</a:t>
            </a:r>
          </a:p>
          <a:p>
            <a:pPr marL="231775" indent="-231775">
              <a:tabLst>
                <a:tab pos="862013" algn="l"/>
              </a:tabLst>
            </a:pPr>
            <a:r>
              <a:rPr lang="en-US" sz="1600" dirty="0" smtClean="0"/>
              <a:t>Wednesday, May 18</a:t>
            </a:r>
          </a:p>
          <a:p>
            <a:pPr indent="-228600"/>
            <a:r>
              <a:rPr lang="en-US" sz="1400" dirty="0" smtClean="0"/>
              <a:t>OSP272-INT: Licensing Microsoft Online Services (Room B302| 10:15 AM)</a:t>
            </a:r>
          </a:p>
          <a:p>
            <a:pPr indent="-228600"/>
            <a:r>
              <a:rPr lang="en-US" sz="1400" dirty="0" smtClean="0"/>
              <a:t>OSP274-INT: What Do Existing BPOS Customers Need to Do to Prepare for Microsoft Office 365? </a:t>
            </a:r>
            <a:br>
              <a:rPr lang="en-US" sz="1400" dirty="0" smtClean="0"/>
            </a:br>
            <a:r>
              <a:rPr lang="en-US" sz="1400" dirty="0" smtClean="0"/>
              <a:t>Q&amp;A Follow Up (Room B304 | 3:15 PM)</a:t>
            </a:r>
          </a:p>
          <a:p>
            <a:pPr indent="-228600"/>
            <a:r>
              <a:rPr lang="en-US" sz="1400" dirty="0" smtClean="0"/>
              <a:t>OSP 325: Microsoft Office 365: Directory Synchronization (Room B313 | 3:15 PM)</a:t>
            </a:r>
          </a:p>
          <a:p>
            <a:pPr marL="231775" indent="-231775">
              <a:tabLst>
                <a:tab pos="862013" algn="l"/>
              </a:tabLst>
            </a:pPr>
            <a:r>
              <a:rPr lang="en-US" sz="1600" dirty="0" smtClean="0"/>
              <a:t>Thursday, May 19</a:t>
            </a:r>
          </a:p>
          <a:p>
            <a:pPr indent="-228600"/>
            <a:r>
              <a:rPr lang="en-US" sz="1400" dirty="0" smtClean="0"/>
              <a:t>OSP381-INT: Microsoft Office 365: Identity and Access Solutions - Q&amp;A Follow Up (Room B301 | 10:15 AM)</a:t>
            </a:r>
          </a:p>
          <a:p>
            <a:pPr indent="-228600"/>
            <a:r>
              <a:rPr lang="en-US" sz="1400" dirty="0" smtClean="0"/>
              <a:t>OSP219: Deploying Microsoft Office Professional Plus Subscription (Room B314 | 2:45 PM)</a:t>
            </a:r>
          </a:p>
          <a:p>
            <a:pPr indent="-228600"/>
            <a:r>
              <a:rPr lang="en-US" sz="1400" dirty="0" smtClean="0"/>
              <a:t>OSP214: Security and Compliance on the Microsoft Business Productivity Online Standard Suite </a:t>
            </a:r>
            <a:br>
              <a:rPr lang="en-US" sz="1400" dirty="0" smtClean="0"/>
            </a:br>
            <a:r>
              <a:rPr lang="en-US" sz="1400" dirty="0" smtClean="0"/>
              <a:t>and Microsoft Office 365 Platforms (Room B313 | 4:30 PM)</a:t>
            </a:r>
          </a:p>
        </p:txBody>
      </p:sp>
    </p:spTree>
    <p:extLst>
      <p:ext uri="{BB962C8B-B14F-4D97-AF65-F5344CB8AC3E}">
        <p14:creationId xmlns:p14="http://schemas.microsoft.com/office/powerpoint/2010/main" val="328104916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Layers of the Cloud</a:t>
            </a:r>
            <a:endParaRPr lang="en-US" dirty="0"/>
          </a:p>
        </p:txBody>
      </p:sp>
      <p:sp>
        <p:nvSpPr>
          <p:cNvPr id="3" name="Round Same Side Corner Rectangle 2"/>
          <p:cNvSpPr/>
          <p:nvPr/>
        </p:nvSpPr>
        <p:spPr bwMode="auto">
          <a:xfrm>
            <a:off x="1851025" y="1231252"/>
            <a:ext cx="8381048" cy="5394199"/>
          </a:xfrm>
          <a:prstGeom prst="round2SameRect">
            <a:avLst>
              <a:gd name="adj1" fmla="val 10820"/>
              <a:gd name="adj2" fmla="val 12694"/>
            </a:avLst>
          </a:prstGeom>
          <a:noFill/>
          <a:ln w="19050" cmpd="sng">
            <a:gradFill>
              <a:gsLst>
                <a:gs pos="0">
                  <a:srgbClr val="FFFFFF">
                    <a:alpha val="48000"/>
                  </a:srgbClr>
                </a:gs>
                <a:gs pos="50000">
                  <a:srgbClr val="FFFFFF">
                    <a:alpha val="41000"/>
                  </a:srgbClr>
                </a:gs>
                <a:gs pos="100000">
                  <a:srgbClr val="FFFFFF">
                    <a:alpha val="54000"/>
                  </a:srgbClr>
                </a:gs>
              </a:gsLst>
              <a:lin ang="5400000" scaled="0"/>
            </a:gra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2" tIns="45716" rIns="91432" bIns="45716" numCol="1" rtlCol="0" anchor="t" anchorCtr="0" compatLnSpc="1">
            <a:prstTxWarp prst="textNoShape">
              <a:avLst/>
            </a:prstTxWarp>
          </a:bodyPr>
          <a:lstStyle/>
          <a:p>
            <a:pPr indent="-227187" algn="ctr" defTabSz="914061" fontAlgn="base">
              <a:lnSpc>
                <a:spcPct val="90000"/>
              </a:lnSpc>
              <a:spcBef>
                <a:spcPct val="0"/>
              </a:spcBef>
              <a:spcAft>
                <a:spcPct val="0"/>
              </a:spcAft>
              <a:defRPr/>
            </a:pPr>
            <a:endParaRPr lang="en-US" altLang="zh-CN" sz="2300" dirty="0">
              <a:solidFill>
                <a:srgbClr val="FFFFFF"/>
              </a:solidFill>
              <a:effectLst>
                <a:outerShdw blurRad="38100" dist="38100" dir="2700000" algn="tl">
                  <a:srgbClr val="000000">
                    <a:alpha val="43137"/>
                  </a:srgbClr>
                </a:outerShdw>
              </a:effectLst>
              <a:cs typeface="Segoe UI" pitchFamily="34" charset="0"/>
            </a:endParaRPr>
          </a:p>
        </p:txBody>
      </p:sp>
      <p:grpSp>
        <p:nvGrpSpPr>
          <p:cNvPr id="4" name="Group 64"/>
          <p:cNvGrpSpPr/>
          <p:nvPr/>
        </p:nvGrpSpPr>
        <p:grpSpPr>
          <a:xfrm>
            <a:off x="4740979" y="4852657"/>
            <a:ext cx="2612926" cy="1645920"/>
            <a:chOff x="3269366" y="4724401"/>
            <a:chExt cx="2612926" cy="1645920"/>
          </a:xfrm>
        </p:grpSpPr>
        <p:sp>
          <p:nvSpPr>
            <p:cNvPr id="5" name="Round Single Corner Rectangle 4"/>
            <p:cNvSpPr/>
            <p:nvPr/>
          </p:nvSpPr>
          <p:spPr bwMode="auto">
            <a:xfrm flipH="1" flipV="1">
              <a:off x="3269366" y="4724401"/>
              <a:ext cx="2612926" cy="1645920"/>
            </a:xfrm>
            <a:prstGeom prst="round1Rect">
              <a:avLst>
                <a:gd name="adj" fmla="val 0"/>
              </a:avLst>
            </a:prstGeom>
            <a:gradFill flip="none" rotWithShape="0">
              <a:gsLst>
                <a:gs pos="0">
                  <a:srgbClr val="FFFFFF"/>
                </a:gs>
                <a:gs pos="30000">
                  <a:srgbClr val="FFFFFF">
                    <a:alpha val="57000"/>
                  </a:srgbClr>
                </a:gs>
                <a:gs pos="50000">
                  <a:srgbClr val="FFFFFF">
                    <a:alpha val="33000"/>
                  </a:srgbClr>
                </a:gs>
                <a:gs pos="100000">
                  <a:srgbClr val="FFFFFF">
                    <a:alpha val="10000"/>
                  </a:srgbClr>
                </a:gs>
              </a:gsLst>
              <a:lin ang="5400000" scaled="1"/>
              <a:tileRect/>
            </a:gradFill>
            <a:ln w="3175" cmpd="sng">
              <a:solidFill>
                <a:schemeClr val="tx1">
                  <a:alpha val="56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61"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cs typeface="Segoe UI" pitchFamily="34" charset="0"/>
              </a:endParaRPr>
            </a:p>
          </p:txBody>
        </p:sp>
        <p:sp>
          <p:nvSpPr>
            <p:cNvPr id="6" name="TextBox 5"/>
            <p:cNvSpPr txBox="1"/>
            <p:nvPr/>
          </p:nvSpPr>
          <p:spPr>
            <a:xfrm>
              <a:off x="4051102" y="4834557"/>
              <a:ext cx="1049454" cy="221599"/>
            </a:xfrm>
            <a:prstGeom prst="rect">
              <a:avLst/>
            </a:prstGeom>
            <a:noFill/>
          </p:spPr>
          <p:txBody>
            <a:bodyPr wrap="none" lIns="0" tIns="0" rIns="0" bIns="0" rtlCol="0">
              <a:spAutoFit/>
            </a:bodyPr>
            <a:lstStyle/>
            <a:p>
              <a:pPr algn="ctr" defTabSz="914325">
                <a:lnSpc>
                  <a:spcPct val="80000"/>
                </a:lnSpc>
              </a:pPr>
              <a:r>
                <a:rPr lang="en-US" spc="-60" dirty="0">
                  <a:solidFill>
                    <a:srgbClr val="000000"/>
                  </a:solidFill>
                  <a:cs typeface="Segoe UI" pitchFamily="34" charset="0"/>
                </a:rPr>
                <a:t>Computers</a:t>
              </a:r>
            </a:p>
          </p:txBody>
        </p:sp>
        <p:pic>
          <p:nvPicPr>
            <p:cNvPr id="7" name="Picture 6" descr="Gateway One with PowerPoint 2007.png"/>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3799840" y="5082186"/>
              <a:ext cx="1445019" cy="1288134"/>
            </a:xfrm>
            <a:prstGeom prst="rect">
              <a:avLst/>
            </a:prstGeom>
            <a:effectLst/>
          </p:spPr>
        </p:pic>
      </p:grpSp>
      <p:grpSp>
        <p:nvGrpSpPr>
          <p:cNvPr id="8" name="Group 7"/>
          <p:cNvGrpSpPr/>
          <p:nvPr/>
        </p:nvGrpSpPr>
        <p:grpSpPr>
          <a:xfrm>
            <a:off x="7444786" y="4852657"/>
            <a:ext cx="2703027" cy="1645920"/>
            <a:chOff x="5973175" y="4450080"/>
            <a:chExt cx="2703026" cy="1645920"/>
          </a:xfrm>
        </p:grpSpPr>
        <p:sp>
          <p:nvSpPr>
            <p:cNvPr id="9" name="Round Single Corner Rectangle 8"/>
            <p:cNvSpPr/>
            <p:nvPr/>
          </p:nvSpPr>
          <p:spPr bwMode="auto">
            <a:xfrm flipV="1">
              <a:off x="5973175" y="4450080"/>
              <a:ext cx="2703026" cy="1645920"/>
            </a:xfrm>
            <a:prstGeom prst="round1Rect">
              <a:avLst>
                <a:gd name="adj" fmla="val 33334"/>
              </a:avLst>
            </a:prstGeom>
            <a:gradFill flip="none" rotWithShape="0">
              <a:gsLst>
                <a:gs pos="0">
                  <a:srgbClr val="FFFFFF"/>
                </a:gs>
                <a:gs pos="30000">
                  <a:srgbClr val="FFFFFF">
                    <a:alpha val="57000"/>
                  </a:srgbClr>
                </a:gs>
                <a:gs pos="50000">
                  <a:srgbClr val="FFFFFF">
                    <a:alpha val="33000"/>
                  </a:srgbClr>
                </a:gs>
                <a:gs pos="100000">
                  <a:srgbClr val="FFFFFF">
                    <a:alpha val="10000"/>
                  </a:srgbClr>
                </a:gs>
              </a:gsLst>
              <a:lin ang="5400000" scaled="1"/>
              <a:tileRect/>
            </a:gradFill>
            <a:ln w="3175" cmpd="sng">
              <a:solidFill>
                <a:schemeClr val="tx1">
                  <a:alpha val="56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61"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cs typeface="Segoe UI" pitchFamily="34" charset="0"/>
              </a:endParaRPr>
            </a:p>
          </p:txBody>
        </p:sp>
        <p:grpSp>
          <p:nvGrpSpPr>
            <p:cNvPr id="10" name="Group 9"/>
            <p:cNvGrpSpPr/>
            <p:nvPr/>
          </p:nvGrpSpPr>
          <p:grpSpPr>
            <a:xfrm>
              <a:off x="6235966" y="4583523"/>
              <a:ext cx="2312591" cy="1512474"/>
              <a:chOff x="6235966" y="4583523"/>
              <a:chExt cx="2312591" cy="1512474"/>
            </a:xfrm>
          </p:grpSpPr>
          <p:sp>
            <p:nvSpPr>
              <p:cNvPr id="11" name="TextBox 10"/>
              <p:cNvSpPr txBox="1"/>
              <p:nvPr/>
            </p:nvSpPr>
            <p:spPr>
              <a:xfrm>
                <a:off x="6872513" y="4583523"/>
                <a:ext cx="904350" cy="221599"/>
              </a:xfrm>
              <a:prstGeom prst="rect">
                <a:avLst/>
              </a:prstGeom>
              <a:noFill/>
            </p:spPr>
            <p:txBody>
              <a:bodyPr wrap="none" lIns="0" tIns="0" rIns="0" bIns="0" rtlCol="0">
                <a:spAutoFit/>
              </a:bodyPr>
              <a:lstStyle/>
              <a:p>
                <a:pPr algn="ctr" defTabSz="914325">
                  <a:lnSpc>
                    <a:spcPct val="80000"/>
                  </a:lnSpc>
                </a:pPr>
                <a:r>
                  <a:rPr lang="en-US" spc="-60" dirty="0">
                    <a:solidFill>
                      <a:srgbClr val="000000"/>
                    </a:solidFill>
                    <a:cs typeface="Segoe UI" pitchFamily="34" charset="0"/>
                  </a:rPr>
                  <a:t>Networks</a:t>
                </a:r>
              </a:p>
            </p:txBody>
          </p:sp>
          <p:grpSp>
            <p:nvGrpSpPr>
              <p:cNvPr id="12" name="Group 33"/>
              <p:cNvGrpSpPr/>
              <p:nvPr/>
            </p:nvGrpSpPr>
            <p:grpSpPr>
              <a:xfrm>
                <a:off x="6235966" y="4827981"/>
                <a:ext cx="2312591" cy="1268016"/>
                <a:chOff x="5390576" y="5226590"/>
                <a:chExt cx="2550033" cy="1377730"/>
              </a:xfrm>
            </p:grpSpPr>
            <p:pic>
              <p:nvPicPr>
                <p:cNvPr id="13" name="Picture 2" descr="C:\Program Files\Microsoft Resource DVD Artwork\DVD_ART\Artwork_Imagery\Shapes and Graphics\communication towers satellites\pink wireless waves.png"/>
                <p:cNvPicPr>
                  <a:picLocks noChangeAspect="1" noChangeArrowheads="1"/>
                </p:cNvPicPr>
                <p:nvPr/>
              </p:nvPicPr>
              <p:blipFill>
                <a:blip r:embed="rId3" cstate="print">
                  <a:duotone>
                    <a:prstClr val="black"/>
                    <a:srgbClr val="D9C3A5">
                      <a:tint val="50000"/>
                      <a:satMod val="180000"/>
                    </a:srgbClr>
                  </a:duotone>
                  <a:lum bright="40000"/>
                  <a:extLst>
                    <a:ext uri="{28A0092B-C50C-407E-A947-70E740481C1C}">
                      <a14:useLocalDpi xmlns:a14="http://schemas.microsoft.com/office/drawing/2010/main" val="0"/>
                    </a:ext>
                  </a:extLst>
                </a:blip>
                <a:srcRect/>
                <a:stretch>
                  <a:fillRect/>
                </a:stretch>
              </p:blipFill>
              <p:spPr bwMode="auto">
                <a:xfrm>
                  <a:off x="5390576" y="5226590"/>
                  <a:ext cx="1341249" cy="1341249"/>
                </a:xfrm>
                <a:prstGeom prst="rect">
                  <a:avLst/>
                </a:prstGeom>
                <a:noFill/>
              </p:spPr>
            </p:pic>
            <p:pic>
              <p:nvPicPr>
                <p:cNvPr id="14" name="Picture 3" descr="C:\Program Files\Microsoft Resource DVD Artwork\DVD_ART\Artwork_Imagery\HARDWARE_IMAGERY\Illustration - Misc Hardware\Windows Server Icons\Hardware\Plug Ethernet Cat-5.png"/>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99538" y="5592711"/>
                  <a:ext cx="1741071" cy="1011609"/>
                </a:xfrm>
                <a:prstGeom prst="rect">
                  <a:avLst/>
                </a:prstGeom>
                <a:noFill/>
              </p:spPr>
            </p:pic>
          </p:grpSp>
        </p:grpSp>
      </p:grpSp>
      <p:sp>
        <p:nvSpPr>
          <p:cNvPr id="15" name="Round Same Side Corner Rectangle 14"/>
          <p:cNvSpPr/>
          <p:nvPr/>
        </p:nvSpPr>
        <p:spPr bwMode="auto">
          <a:xfrm>
            <a:off x="1947070" y="3089262"/>
            <a:ext cx="8200745" cy="1645920"/>
          </a:xfrm>
          <a:prstGeom prst="round2SameRect">
            <a:avLst>
              <a:gd name="adj1" fmla="val 0"/>
              <a:gd name="adj2" fmla="val 1252"/>
            </a:avLst>
          </a:prstGeom>
          <a:gradFill flip="none" rotWithShape="1">
            <a:gsLst>
              <a:gs pos="0">
                <a:srgbClr val="FFFFFF"/>
              </a:gs>
              <a:gs pos="39000">
                <a:srgbClr val="FFFFFF">
                  <a:alpha val="57000"/>
                </a:srgbClr>
              </a:gs>
              <a:gs pos="68000">
                <a:srgbClr val="FFFFFF">
                  <a:alpha val="33000"/>
                </a:srgbClr>
              </a:gs>
              <a:gs pos="100000">
                <a:srgbClr val="FFFFFF">
                  <a:alpha val="10000"/>
                </a:srgbClr>
              </a:gs>
            </a:gsLst>
            <a:lin ang="5400000" scaled="1"/>
            <a:tileRect/>
          </a:gradFill>
          <a:ln w="3175" cmpd="sng">
            <a:solidFill>
              <a:schemeClr val="tx1">
                <a:alpha val="56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2" tIns="45716" rIns="91432" bIns="45716" numCol="1" rtlCol="0" anchor="t" anchorCtr="0" compatLnSpc="1">
            <a:prstTxWarp prst="textNoShape">
              <a:avLst/>
            </a:prstTxWarp>
          </a:bodyPr>
          <a:lstStyle/>
          <a:p>
            <a:pPr algn="ctr" defTabSz="914061"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cs typeface="Segoe UI" pitchFamily="34" charset="0"/>
            </a:endParaRPr>
          </a:p>
        </p:txBody>
      </p:sp>
      <p:pic>
        <p:nvPicPr>
          <p:cNvPr id="16" name="Picture 2" descr="C:\Program Files\Microsoft Resource DVD Artwork\DVD_ART\Artwork_Imagery\Shapes and Graphics\Internet Cloud\cloud 1.png"/>
          <p:cNvPicPr>
            <a:picLocks noChangeAspect="1" noChangeArrowheads="1"/>
          </p:cNvPicPr>
          <p:nvPr/>
        </p:nvPicPr>
        <p:blipFill>
          <a:blip r:embed="rId5" cstate="print">
            <a:extLst>
              <a:ext uri="{28A0092B-C50C-407E-A947-70E740481C1C}">
                <a14:useLocalDpi xmlns:a14="http://schemas.microsoft.com/office/drawing/2010/main" val="0"/>
              </a:ext>
            </a:extLst>
          </a:blip>
          <a:srcRect l="9977" t="3614" b="30924"/>
          <a:stretch>
            <a:fillRect/>
          </a:stretch>
        </p:blipFill>
        <p:spPr bwMode="auto">
          <a:xfrm>
            <a:off x="1961147" y="3079102"/>
            <a:ext cx="3974450" cy="1656080"/>
          </a:xfrm>
          <a:prstGeom prst="rect">
            <a:avLst/>
          </a:prstGeom>
          <a:noFill/>
          <a:ln>
            <a:noFill/>
          </a:ln>
        </p:spPr>
      </p:pic>
      <p:pic>
        <p:nvPicPr>
          <p:cNvPr id="17" name="Picture 16" descr="building blocks.png"/>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15517" y="3341522"/>
            <a:ext cx="1878353" cy="1265389"/>
          </a:xfrm>
          <a:prstGeom prst="rect">
            <a:avLst/>
          </a:prstGeom>
        </p:spPr>
      </p:pic>
      <p:pic>
        <p:nvPicPr>
          <p:cNvPr id="18" name="Picture 2" descr="C:\Program Files\Microsoft Resource DVD Artwork\DVD_ART\Artwork_Imagery\Shapes and Graphics\Internet Cloud\cloud 3.png"/>
          <p:cNvPicPr>
            <a:picLocks noChangeAspect="1" noChangeArrowheads="1"/>
          </p:cNvPicPr>
          <p:nvPr/>
        </p:nvPicPr>
        <p:blipFill>
          <a:blip r:embed="rId7" cstate="print">
            <a:grayscl/>
            <a:lum bright="30000"/>
            <a:extLst>
              <a:ext uri="{28A0092B-C50C-407E-A947-70E740481C1C}">
                <a14:useLocalDpi xmlns:a14="http://schemas.microsoft.com/office/drawing/2010/main" val="0"/>
              </a:ext>
            </a:extLst>
          </a:blip>
          <a:srcRect r="2039" b="24044"/>
          <a:stretch>
            <a:fillRect/>
          </a:stretch>
        </p:blipFill>
        <p:spPr bwMode="auto">
          <a:xfrm>
            <a:off x="5339931" y="3312782"/>
            <a:ext cx="4810386" cy="1412240"/>
          </a:xfrm>
          <a:prstGeom prst="rect">
            <a:avLst/>
          </a:prstGeom>
          <a:noFill/>
        </p:spPr>
      </p:pic>
      <p:pic>
        <p:nvPicPr>
          <p:cNvPr id="19" name="Picture 6" descr="C:\Program Files\Microsoft Resource DVD Artwork\DVD_ART\Artwork_Imagery\HARDWARE_IMAGERY\Illustration - Misc Hardware\Windows Server Icons\Misc\Web Services.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58156" y="3158347"/>
            <a:ext cx="1262057" cy="1383796"/>
          </a:xfrm>
          <a:prstGeom prst="rect">
            <a:avLst/>
          </a:prstGeom>
          <a:noFill/>
        </p:spPr>
      </p:pic>
      <p:sp>
        <p:nvSpPr>
          <p:cNvPr id="20" name="TextBox 19"/>
          <p:cNvSpPr txBox="1"/>
          <p:nvPr/>
        </p:nvSpPr>
        <p:spPr>
          <a:xfrm>
            <a:off x="5207159" y="3667554"/>
            <a:ext cx="2016065" cy="221599"/>
          </a:xfrm>
          <a:prstGeom prst="rect">
            <a:avLst/>
          </a:prstGeom>
          <a:noFill/>
        </p:spPr>
        <p:txBody>
          <a:bodyPr wrap="none" lIns="0" tIns="0" rIns="0" bIns="0" rtlCol="0">
            <a:spAutoFit/>
          </a:bodyPr>
          <a:lstStyle/>
          <a:p>
            <a:pPr algn="ctr" defTabSz="914325">
              <a:lnSpc>
                <a:spcPct val="80000"/>
              </a:lnSpc>
            </a:pPr>
            <a:r>
              <a:rPr lang="en-US" spc="-60" dirty="0">
                <a:solidFill>
                  <a:srgbClr val="000000"/>
                </a:solidFill>
                <a:cs typeface="Segoe UI" pitchFamily="34" charset="0"/>
              </a:rPr>
              <a:t>Platform As A Service</a:t>
            </a:r>
          </a:p>
        </p:txBody>
      </p:sp>
      <p:grpSp>
        <p:nvGrpSpPr>
          <p:cNvPr id="21" name="Group 49"/>
          <p:cNvGrpSpPr/>
          <p:nvPr/>
        </p:nvGrpSpPr>
        <p:grpSpPr>
          <a:xfrm>
            <a:off x="7444786" y="1332853"/>
            <a:ext cx="2703027" cy="1651000"/>
            <a:chOff x="5973175" y="1290321"/>
            <a:chExt cx="2703026" cy="1651000"/>
          </a:xfrm>
        </p:grpSpPr>
        <p:sp>
          <p:nvSpPr>
            <p:cNvPr id="22" name="Round Single Corner Rectangle 21"/>
            <p:cNvSpPr/>
            <p:nvPr/>
          </p:nvSpPr>
          <p:spPr bwMode="auto">
            <a:xfrm>
              <a:off x="5973175" y="1290321"/>
              <a:ext cx="2703026" cy="1645920"/>
            </a:xfrm>
            <a:prstGeom prst="round1Rect">
              <a:avLst>
                <a:gd name="adj" fmla="val 33334"/>
              </a:avLst>
            </a:prstGeom>
            <a:gradFill flip="none" rotWithShape="0">
              <a:gsLst>
                <a:gs pos="0">
                  <a:srgbClr val="FFFFFF"/>
                </a:gs>
                <a:gs pos="30000">
                  <a:srgbClr val="FFFFFF">
                    <a:alpha val="57000"/>
                  </a:srgbClr>
                </a:gs>
                <a:gs pos="50000">
                  <a:srgbClr val="FFFFFF">
                    <a:alpha val="33000"/>
                  </a:srgbClr>
                </a:gs>
                <a:gs pos="100000">
                  <a:srgbClr val="FFFFFF">
                    <a:alpha val="10000"/>
                  </a:srgbClr>
                </a:gs>
              </a:gsLst>
              <a:lin ang="5400000" scaled="1"/>
              <a:tileRect/>
            </a:gradFill>
            <a:ln w="3175" cmpd="sng">
              <a:solidFill>
                <a:schemeClr val="tx1">
                  <a:alpha val="56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61"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cs typeface="Segoe UI" pitchFamily="34" charset="0"/>
              </a:endParaRPr>
            </a:p>
          </p:txBody>
        </p:sp>
        <p:pic>
          <p:nvPicPr>
            <p:cNvPr id="23" name="Picture 4" descr="C:\Program Files\Microsoft Resource DVD Artwork\DVD_ART\Artwork_Imagery\Photos_for_PPT\Photo_backgrounds\Miscellaneous\world map background.png"/>
            <p:cNvPicPr>
              <a:picLocks noChangeAspect="1" noChangeArrowheads="1"/>
            </p:cNvPicPr>
            <p:nvPr/>
          </p:nvPicPr>
          <p:blipFill>
            <a:blip r:embed="rId9" cstate="print">
              <a:lum bright="100000"/>
              <a:extLst>
                <a:ext uri="{28A0092B-C50C-407E-A947-70E740481C1C}">
                  <a14:useLocalDpi xmlns:a14="http://schemas.microsoft.com/office/drawing/2010/main" val="0"/>
                </a:ext>
              </a:extLst>
            </a:blip>
            <a:srcRect/>
            <a:stretch>
              <a:fillRect/>
            </a:stretch>
          </p:blipFill>
          <p:spPr bwMode="auto">
            <a:xfrm>
              <a:off x="6028237" y="1371600"/>
              <a:ext cx="2592903" cy="1569721"/>
            </a:xfrm>
            <a:prstGeom prst="rect">
              <a:avLst/>
            </a:prstGeom>
            <a:noFill/>
          </p:spPr>
        </p:pic>
        <p:sp>
          <p:nvSpPr>
            <p:cNvPr id="24" name="TextBox 23"/>
            <p:cNvSpPr txBox="1"/>
            <p:nvPr/>
          </p:nvSpPr>
          <p:spPr>
            <a:xfrm>
              <a:off x="6021031" y="1363313"/>
              <a:ext cx="2607316" cy="443198"/>
            </a:xfrm>
            <a:prstGeom prst="rect">
              <a:avLst/>
            </a:prstGeom>
            <a:noFill/>
          </p:spPr>
          <p:txBody>
            <a:bodyPr wrap="square" lIns="0" tIns="0" rIns="0" bIns="0" rtlCol="0">
              <a:spAutoFit/>
            </a:bodyPr>
            <a:lstStyle/>
            <a:p>
              <a:pPr algn="ctr" defTabSz="914325">
                <a:lnSpc>
                  <a:spcPct val="80000"/>
                </a:lnSpc>
              </a:pPr>
              <a:r>
                <a:rPr lang="en-US" spc="-60" dirty="0">
                  <a:solidFill>
                    <a:srgbClr val="000000"/>
                  </a:solidFill>
                  <a:cs typeface="Segoe UI" pitchFamily="34" charset="0"/>
                </a:rPr>
                <a:t>3</a:t>
              </a:r>
              <a:r>
                <a:rPr lang="en-US" spc="-60" baseline="30000" dirty="0">
                  <a:solidFill>
                    <a:srgbClr val="000000"/>
                  </a:solidFill>
                  <a:cs typeface="Segoe UI" pitchFamily="34" charset="0"/>
                </a:rPr>
                <a:t>rd</a:t>
              </a:r>
              <a:r>
                <a:rPr lang="en-US" spc="-60" dirty="0">
                  <a:solidFill>
                    <a:srgbClr val="000000"/>
                  </a:solidFill>
                  <a:cs typeface="Segoe UI" pitchFamily="34" charset="0"/>
                </a:rPr>
                <a:t> Party</a:t>
              </a:r>
            </a:p>
            <a:p>
              <a:pPr algn="ctr" defTabSz="914325">
                <a:lnSpc>
                  <a:spcPct val="80000"/>
                </a:lnSpc>
              </a:pPr>
              <a:r>
                <a:rPr lang="en-US" spc="-60" dirty="0">
                  <a:solidFill>
                    <a:srgbClr val="000000"/>
                  </a:solidFill>
                  <a:cs typeface="Segoe UI" pitchFamily="34" charset="0"/>
                </a:rPr>
                <a:t>Apps and Solutions</a:t>
              </a:r>
            </a:p>
          </p:txBody>
        </p:sp>
      </p:grpSp>
      <p:sp>
        <p:nvSpPr>
          <p:cNvPr id="25" name="Round Single Corner Rectangle 24"/>
          <p:cNvSpPr/>
          <p:nvPr/>
        </p:nvSpPr>
        <p:spPr bwMode="auto">
          <a:xfrm flipH="1" flipV="1">
            <a:off x="4732313" y="1332853"/>
            <a:ext cx="2612926" cy="1645920"/>
          </a:xfrm>
          <a:prstGeom prst="round1Rect">
            <a:avLst>
              <a:gd name="adj" fmla="val 0"/>
            </a:avLst>
          </a:prstGeom>
          <a:gradFill flip="none" rotWithShape="0">
            <a:gsLst>
              <a:gs pos="0">
                <a:srgbClr val="FFFFFF"/>
              </a:gs>
              <a:gs pos="30000">
                <a:srgbClr val="FFFFFF">
                  <a:alpha val="57000"/>
                </a:srgbClr>
              </a:gs>
              <a:gs pos="50000">
                <a:srgbClr val="FFFFFF">
                  <a:alpha val="33000"/>
                </a:srgbClr>
              </a:gs>
              <a:gs pos="100000">
                <a:srgbClr val="FFFFFF">
                  <a:alpha val="10000"/>
                </a:srgbClr>
              </a:gs>
            </a:gsLst>
            <a:lin ang="5400000" scaled="1"/>
            <a:tileRect/>
          </a:gradFill>
          <a:ln w="3175" cmpd="sng">
            <a:solidFill>
              <a:schemeClr val="tx1">
                <a:alpha val="56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2" tIns="45716" rIns="91432" bIns="45716" numCol="1" rtlCol="0" anchor="t" anchorCtr="0" compatLnSpc="1">
            <a:prstTxWarp prst="textNoShape">
              <a:avLst/>
            </a:prstTxWarp>
          </a:bodyPr>
          <a:lstStyle/>
          <a:p>
            <a:pPr algn="ctr" defTabSz="914061"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cs typeface="Segoe UI" pitchFamily="34" charset="0"/>
            </a:endParaRPr>
          </a:p>
        </p:txBody>
      </p:sp>
      <p:pic>
        <p:nvPicPr>
          <p:cNvPr id="26" name="Picture 9" descr="C:\Program Files\Microsoft Resource DVD Artwork\DVD_ART\Artwork_Imagery\Photos_for_PPT\Soft-edge_photos\FY07 Partner To Customer\ITandMgmtConsulting_Image1.png"/>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47331" y="1358254"/>
            <a:ext cx="2582891" cy="1615441"/>
          </a:xfrm>
          <a:prstGeom prst="rect">
            <a:avLst/>
          </a:prstGeom>
          <a:noFill/>
        </p:spPr>
      </p:pic>
      <p:sp>
        <p:nvSpPr>
          <p:cNvPr id="27" name="TextBox 26"/>
          <p:cNvSpPr txBox="1"/>
          <p:nvPr/>
        </p:nvSpPr>
        <p:spPr>
          <a:xfrm>
            <a:off x="4897401" y="1510654"/>
            <a:ext cx="2282751" cy="221599"/>
          </a:xfrm>
          <a:prstGeom prst="rect">
            <a:avLst/>
          </a:prstGeom>
          <a:noFill/>
        </p:spPr>
        <p:txBody>
          <a:bodyPr wrap="square" lIns="0" tIns="0" rIns="0" bIns="0" rtlCol="0">
            <a:spAutoFit/>
          </a:bodyPr>
          <a:lstStyle/>
          <a:p>
            <a:pPr algn="ctr" defTabSz="914325">
              <a:lnSpc>
                <a:spcPct val="80000"/>
              </a:lnSpc>
            </a:pPr>
            <a:r>
              <a:rPr lang="en-US" spc="-60" dirty="0">
                <a:solidFill>
                  <a:srgbClr val="000000"/>
                </a:solidFill>
                <a:cs typeface="Segoe UI" pitchFamily="34" charset="0"/>
              </a:rPr>
              <a:t>Business Services</a:t>
            </a:r>
          </a:p>
        </p:txBody>
      </p:sp>
      <p:sp>
        <p:nvSpPr>
          <p:cNvPr id="28" name="Round Single Corner Rectangle 27"/>
          <p:cNvSpPr/>
          <p:nvPr/>
        </p:nvSpPr>
        <p:spPr bwMode="auto">
          <a:xfrm flipH="1">
            <a:off x="1947067" y="1332853"/>
            <a:ext cx="2703027" cy="1645920"/>
          </a:xfrm>
          <a:prstGeom prst="round1Rect">
            <a:avLst>
              <a:gd name="adj" fmla="val 33334"/>
            </a:avLst>
          </a:prstGeom>
          <a:gradFill flip="none" rotWithShape="0">
            <a:gsLst>
              <a:gs pos="0">
                <a:srgbClr val="FFFFFF"/>
              </a:gs>
              <a:gs pos="30000">
                <a:srgbClr val="FFFFFF">
                  <a:alpha val="57000"/>
                </a:srgbClr>
              </a:gs>
              <a:gs pos="50000">
                <a:srgbClr val="FFFFFF">
                  <a:alpha val="33000"/>
                </a:srgbClr>
              </a:gs>
              <a:gs pos="100000">
                <a:srgbClr val="FFFFFF">
                  <a:alpha val="10000"/>
                </a:srgbClr>
              </a:gs>
            </a:gsLst>
            <a:lin ang="5400000" scaled="1"/>
            <a:tileRect/>
          </a:gradFill>
          <a:ln w="3175" cmpd="sng">
            <a:solidFill>
              <a:schemeClr val="tx1">
                <a:alpha val="56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2" tIns="45716" rIns="91432" bIns="45716" numCol="1" rtlCol="0" anchor="t" anchorCtr="0" compatLnSpc="1">
            <a:prstTxWarp prst="textNoShape">
              <a:avLst/>
            </a:prstTxWarp>
          </a:bodyPr>
          <a:lstStyle/>
          <a:p>
            <a:pPr algn="ctr" defTabSz="914061"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cs typeface="Segoe UI" pitchFamily="34" charset="0"/>
            </a:endParaRPr>
          </a:p>
        </p:txBody>
      </p:sp>
      <p:pic>
        <p:nvPicPr>
          <p:cNvPr id="29" name="Picture 5" descr="C:\Program Files\Microsoft Resource DVD Artwork\DVD_ART\Artwork_Imagery\Photos_for_PPT\Soft-edge_photos\FY07 MS Consumer Identity\Gaming\MSCG07_david+ji.png"/>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01529" y="1826967"/>
            <a:ext cx="2052297" cy="1146727"/>
          </a:xfrm>
          <a:prstGeom prst="rect">
            <a:avLst/>
          </a:prstGeom>
          <a:noFill/>
        </p:spPr>
      </p:pic>
      <p:sp>
        <p:nvSpPr>
          <p:cNvPr id="30" name="TextBox 29"/>
          <p:cNvSpPr txBox="1"/>
          <p:nvPr/>
        </p:nvSpPr>
        <p:spPr>
          <a:xfrm>
            <a:off x="2403175" y="1499667"/>
            <a:ext cx="1790810" cy="221599"/>
          </a:xfrm>
          <a:prstGeom prst="rect">
            <a:avLst/>
          </a:prstGeom>
          <a:noFill/>
        </p:spPr>
        <p:txBody>
          <a:bodyPr wrap="none" lIns="0" tIns="0" rIns="0" bIns="0" rtlCol="0">
            <a:spAutoFit/>
          </a:bodyPr>
          <a:lstStyle/>
          <a:p>
            <a:pPr algn="ctr" defTabSz="914325">
              <a:lnSpc>
                <a:spcPct val="80000"/>
              </a:lnSpc>
            </a:pPr>
            <a:r>
              <a:rPr lang="en-US" spc="-60" dirty="0">
                <a:solidFill>
                  <a:srgbClr val="000000"/>
                </a:solidFill>
                <a:cs typeface="Segoe UI" pitchFamily="34" charset="0"/>
              </a:rPr>
              <a:t>Consumer Services</a:t>
            </a:r>
          </a:p>
        </p:txBody>
      </p:sp>
      <p:grpSp>
        <p:nvGrpSpPr>
          <p:cNvPr id="31" name="Group 65"/>
          <p:cNvGrpSpPr/>
          <p:nvPr/>
        </p:nvGrpSpPr>
        <p:grpSpPr>
          <a:xfrm>
            <a:off x="1947069" y="4852657"/>
            <a:ext cx="2714784" cy="1645920"/>
            <a:chOff x="475456" y="4724401"/>
            <a:chExt cx="2714784" cy="1645920"/>
          </a:xfrm>
        </p:grpSpPr>
        <p:grpSp>
          <p:nvGrpSpPr>
            <p:cNvPr id="32" name="Group 50"/>
            <p:cNvGrpSpPr/>
            <p:nvPr/>
          </p:nvGrpSpPr>
          <p:grpSpPr>
            <a:xfrm>
              <a:off x="475456" y="4724401"/>
              <a:ext cx="2703026" cy="1645920"/>
              <a:chOff x="475456" y="4724401"/>
              <a:chExt cx="2703026" cy="1645920"/>
            </a:xfrm>
          </p:grpSpPr>
          <p:sp>
            <p:nvSpPr>
              <p:cNvPr id="34" name="Round Single Corner Rectangle 33"/>
              <p:cNvSpPr/>
              <p:nvPr/>
            </p:nvSpPr>
            <p:spPr bwMode="auto">
              <a:xfrm flipH="1" flipV="1">
                <a:off x="475456" y="4724401"/>
                <a:ext cx="2703026" cy="1645920"/>
              </a:xfrm>
              <a:prstGeom prst="round1Rect">
                <a:avLst>
                  <a:gd name="adj" fmla="val 33334"/>
                </a:avLst>
              </a:prstGeom>
              <a:gradFill flip="none" rotWithShape="0">
                <a:gsLst>
                  <a:gs pos="0">
                    <a:srgbClr val="FFFFFF"/>
                  </a:gs>
                  <a:gs pos="30000">
                    <a:srgbClr val="FFFFFF">
                      <a:alpha val="57000"/>
                    </a:srgbClr>
                  </a:gs>
                  <a:gs pos="50000">
                    <a:srgbClr val="FFFFFF">
                      <a:alpha val="33000"/>
                    </a:srgbClr>
                  </a:gs>
                  <a:gs pos="100000">
                    <a:srgbClr val="FFFFFF">
                      <a:alpha val="10000"/>
                    </a:srgbClr>
                  </a:gs>
                </a:gsLst>
                <a:lin ang="5400000" scaled="1"/>
                <a:tileRect/>
              </a:gradFill>
              <a:ln w="3175" cmpd="sng">
                <a:solidFill>
                  <a:schemeClr val="tx1">
                    <a:alpha val="56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61"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cs typeface="Segoe UI" pitchFamily="34" charset="0"/>
                </a:endParaRPr>
              </a:p>
            </p:txBody>
          </p:sp>
          <p:sp>
            <p:nvSpPr>
              <p:cNvPr id="35" name="TextBox 34"/>
              <p:cNvSpPr txBox="1"/>
              <p:nvPr/>
            </p:nvSpPr>
            <p:spPr>
              <a:xfrm>
                <a:off x="1265053" y="4800600"/>
                <a:ext cx="1123833" cy="221599"/>
              </a:xfrm>
              <a:prstGeom prst="rect">
                <a:avLst/>
              </a:prstGeom>
              <a:noFill/>
            </p:spPr>
            <p:txBody>
              <a:bodyPr wrap="none" lIns="0" tIns="0" rIns="0" bIns="0" rtlCol="0">
                <a:spAutoFit/>
              </a:bodyPr>
              <a:lstStyle/>
              <a:p>
                <a:pPr algn="ctr" defTabSz="914325">
                  <a:lnSpc>
                    <a:spcPct val="80000"/>
                  </a:lnSpc>
                </a:pPr>
                <a:r>
                  <a:rPr lang="en-US" spc="-60" dirty="0">
                    <a:solidFill>
                      <a:srgbClr val="000000"/>
                    </a:solidFill>
                    <a:cs typeface="Segoe UI" pitchFamily="34" charset="0"/>
                  </a:rPr>
                  <a:t>Datacenters</a:t>
                </a:r>
              </a:p>
            </p:txBody>
          </p:sp>
        </p:grpSp>
        <p:sp>
          <p:nvSpPr>
            <p:cNvPr id="33" name="Round Single Corner Rectangle 32"/>
            <p:cNvSpPr/>
            <p:nvPr/>
          </p:nvSpPr>
          <p:spPr bwMode="auto">
            <a:xfrm flipH="1" flipV="1">
              <a:off x="487214" y="4897119"/>
              <a:ext cx="2703026" cy="1452879"/>
            </a:xfrm>
            <a:prstGeom prst="round1Rect">
              <a:avLst>
                <a:gd name="adj" fmla="val 35432"/>
              </a:avLst>
            </a:prstGeom>
            <a:blipFill dpi="0" rotWithShape="0">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3175" cmpd="sng">
              <a:noFill/>
              <a:headEnd type="none" w="med" len="med"/>
              <a:tailEnd type="none" w="med" len="med"/>
            </a:ln>
            <a:effectLst/>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61"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cs typeface="Segoe UI" pitchFamily="34" charset="0"/>
              </a:endParaRPr>
            </a:p>
          </p:txBody>
        </p:sp>
      </p:grpSp>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4611" y="3285250"/>
            <a:ext cx="7918817" cy="1226046"/>
          </a:xfrm>
          <a:prstGeom prst="rect">
            <a:avLst/>
          </a:prstGeom>
        </p:spPr>
      </p:pic>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30979" y="2024140"/>
            <a:ext cx="2127507" cy="283668"/>
          </a:xfrm>
          <a:prstGeom prst="rect">
            <a:avLst/>
          </a:prstGeom>
        </p:spPr>
      </p:pic>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50576" y="1792213"/>
            <a:ext cx="2235788" cy="657887"/>
          </a:xfrm>
          <a:prstGeom prst="rect">
            <a:avLst/>
          </a:prstGeom>
        </p:spPr>
      </p:pic>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96035" y="1756685"/>
            <a:ext cx="2485481" cy="798256"/>
          </a:xfrm>
          <a:prstGeom prst="rect">
            <a:avLst/>
          </a:prstGeom>
        </p:spPr>
      </p:pic>
    </p:spTree>
    <p:extLst>
      <p:ext uri="{BB962C8B-B14F-4D97-AF65-F5344CB8AC3E}">
        <p14:creationId xmlns:p14="http://schemas.microsoft.com/office/powerpoint/2010/main" val="30101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1000" fill="hold"/>
                                        <p:tgtEl>
                                          <p:spTgt spid="2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anim calcmode="lin" valueType="num">
                                      <p:cBhvr>
                                        <p:cTn id="82" dur="1000" fill="hold"/>
                                        <p:tgtEl>
                                          <p:spTgt spid="29"/>
                                        </p:tgtEl>
                                        <p:attrNameLst>
                                          <p:attrName>ppt_x</p:attrName>
                                        </p:attrNameLst>
                                      </p:cBhvr>
                                      <p:tavLst>
                                        <p:tav tm="0">
                                          <p:val>
                                            <p:strVal val="#ppt_x"/>
                                          </p:val>
                                        </p:tav>
                                        <p:tav tm="100000">
                                          <p:val>
                                            <p:strVal val="#ppt_x"/>
                                          </p:val>
                                        </p:tav>
                                      </p:tavLst>
                                    </p:anim>
                                    <p:anim calcmode="lin" valueType="num">
                                      <p:cBhvr>
                                        <p:cTn id="83" dur="1000" fill="hold"/>
                                        <p:tgtEl>
                                          <p:spTgt spid="2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1000"/>
                                        <p:tgtEl>
                                          <p:spTgt spid="30"/>
                                        </p:tgtEl>
                                      </p:cBhvr>
                                    </p:animEffect>
                                    <p:anim calcmode="lin" valueType="num">
                                      <p:cBhvr>
                                        <p:cTn id="87" dur="1000" fill="hold"/>
                                        <p:tgtEl>
                                          <p:spTgt spid="30"/>
                                        </p:tgtEl>
                                        <p:attrNameLst>
                                          <p:attrName>ppt_x</p:attrName>
                                        </p:attrNameLst>
                                      </p:cBhvr>
                                      <p:tavLst>
                                        <p:tav tm="0">
                                          <p:val>
                                            <p:strVal val="#ppt_x"/>
                                          </p:val>
                                        </p:tav>
                                        <p:tav tm="100000">
                                          <p:val>
                                            <p:strVal val="#ppt_x"/>
                                          </p:val>
                                        </p:tav>
                                      </p:tavLst>
                                    </p:anim>
                                    <p:anim calcmode="lin" valueType="num">
                                      <p:cBhvr>
                                        <p:cTn id="8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1000"/>
                                        <p:tgtEl>
                                          <p:spTgt spid="30"/>
                                        </p:tgtEl>
                                      </p:cBhvr>
                                    </p:animEffect>
                                    <p:set>
                                      <p:cBhvr>
                                        <p:cTn id="93" dur="1" fill="hold">
                                          <p:stCondLst>
                                            <p:cond delay="999"/>
                                          </p:stCondLst>
                                        </p:cTn>
                                        <p:tgtEl>
                                          <p:spTgt spid="3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27"/>
                                        </p:tgtEl>
                                      </p:cBhvr>
                                    </p:animEffect>
                                    <p:set>
                                      <p:cBhvr>
                                        <p:cTn id="96" dur="1" fill="hold">
                                          <p:stCondLst>
                                            <p:cond delay="999"/>
                                          </p:stCondLst>
                                        </p:cTn>
                                        <p:tgtEl>
                                          <p:spTgt spid="27"/>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26"/>
                                        </p:tgtEl>
                                      </p:cBhvr>
                                    </p:animEffect>
                                    <p:set>
                                      <p:cBhvr>
                                        <p:cTn id="99" dur="1" fill="hold">
                                          <p:stCondLst>
                                            <p:cond delay="999"/>
                                          </p:stCondLst>
                                        </p:cTn>
                                        <p:tgtEl>
                                          <p:spTgt spid="26"/>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29"/>
                                        </p:tgtEl>
                                      </p:cBhvr>
                                    </p:animEffect>
                                    <p:set>
                                      <p:cBhvr>
                                        <p:cTn id="102" dur="1" fill="hold">
                                          <p:stCondLst>
                                            <p:cond delay="999"/>
                                          </p:stCondLst>
                                        </p:cTn>
                                        <p:tgtEl>
                                          <p:spTgt spid="29"/>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19"/>
                                        </p:tgtEl>
                                      </p:cBhvr>
                                    </p:animEffect>
                                    <p:set>
                                      <p:cBhvr>
                                        <p:cTn id="105" dur="1" fill="hold">
                                          <p:stCondLst>
                                            <p:cond delay="999"/>
                                          </p:stCondLst>
                                        </p:cTn>
                                        <p:tgtEl>
                                          <p:spTgt spid="1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20"/>
                                        </p:tgtEl>
                                      </p:cBhvr>
                                    </p:animEffect>
                                    <p:set>
                                      <p:cBhvr>
                                        <p:cTn id="108" dur="1" fill="hold">
                                          <p:stCondLst>
                                            <p:cond delay="999"/>
                                          </p:stCondLst>
                                        </p:cTn>
                                        <p:tgtEl>
                                          <p:spTgt spid="20"/>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17"/>
                                        </p:tgtEl>
                                      </p:cBhvr>
                                    </p:animEffect>
                                    <p:set>
                                      <p:cBhvr>
                                        <p:cTn id="111" dur="1" fill="hold">
                                          <p:stCondLst>
                                            <p:cond delay="999"/>
                                          </p:stCondLst>
                                        </p:cTn>
                                        <p:tgtEl>
                                          <p:spTgt spid="17"/>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fade">
                                      <p:cBhvr>
                                        <p:cTn id="114" dur="2000"/>
                                        <p:tgtEl>
                                          <p:spTgt spid="39"/>
                                        </p:tgtEl>
                                      </p:cBhvr>
                                    </p:animEffect>
                                  </p:childTnLst>
                                </p:cTn>
                              </p:par>
                              <p:par>
                                <p:cTn id="115" presetID="10" presetClass="entr" presetSubtype="0" fill="hold" nodeType="with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2000"/>
                                        <p:tgtEl>
                                          <p:spTgt spid="40"/>
                                        </p:tgtEl>
                                      </p:cBhvr>
                                    </p:animEffect>
                                  </p:childTnLst>
                                </p:cTn>
                              </p:par>
                              <p:par>
                                <p:cTn id="118" presetID="10" presetClass="entr" presetSubtype="0" fill="hold"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2000"/>
                                        <p:tgtEl>
                                          <p:spTgt spid="41"/>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1000"/>
                                        <p:tgtEl>
                                          <p:spTgt spid="41"/>
                                        </p:tgtEl>
                                      </p:cBhvr>
                                    </p:animEffect>
                                    <p:set>
                                      <p:cBhvr>
                                        <p:cTn id="125" dur="1" fill="hold">
                                          <p:stCondLst>
                                            <p:cond delay="999"/>
                                          </p:stCondLst>
                                        </p:cTn>
                                        <p:tgtEl>
                                          <p:spTgt spid="41"/>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20" grpId="0"/>
      <p:bldP spid="20" grpId="1"/>
      <p:bldP spid="25" grpId="0" animBg="1"/>
      <p:bldP spid="27" grpId="0"/>
      <p:bldP spid="27" grpId="1"/>
      <p:bldP spid="28" grpId="0" animBg="1"/>
      <p:bldP spid="30" grpId="0"/>
      <p:bldP spid="30"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Related Office 365 Sessions</a:t>
            </a:r>
            <a:endParaRPr lang="en-US" dirty="0"/>
          </a:p>
        </p:txBody>
      </p:sp>
      <p:sp>
        <p:nvSpPr>
          <p:cNvPr id="3" name="Text Placeholder 2"/>
          <p:cNvSpPr>
            <a:spLocks noGrp="1"/>
          </p:cNvSpPr>
          <p:nvPr>
            <p:ph type="body" sz="quarter" idx="10"/>
          </p:nvPr>
        </p:nvSpPr>
        <p:spPr>
          <a:xfrm>
            <a:off x="519112" y="1447799"/>
            <a:ext cx="11149013" cy="4875181"/>
          </a:xfrm>
        </p:spPr>
        <p:txBody>
          <a:bodyPr/>
          <a:lstStyle/>
          <a:p>
            <a:pPr marL="231775" indent="-231775"/>
            <a:r>
              <a:rPr lang="en-US" sz="1600" dirty="0" smtClean="0"/>
              <a:t>Monday, May 16</a:t>
            </a:r>
          </a:p>
          <a:p>
            <a:pPr indent="-228600"/>
            <a:r>
              <a:rPr lang="en-US" sz="1400" dirty="0" smtClean="0"/>
              <a:t>EXL202: Microsoft </a:t>
            </a:r>
            <a:r>
              <a:rPr lang="en-US" sz="1400" dirty="0" err="1" smtClean="0"/>
              <a:t>Lync</a:t>
            </a:r>
            <a:r>
              <a:rPr lang="en-US" sz="1400" dirty="0" smtClean="0"/>
              <a:t> 2010:  In the Cloud  (Room B206 | 3:00 PM)</a:t>
            </a:r>
          </a:p>
          <a:p>
            <a:pPr indent="-228600"/>
            <a:r>
              <a:rPr lang="en-US" sz="1400" dirty="0" smtClean="0"/>
              <a:t>OSP210: Microsoft SharePoint Online Overview (Room B402 | 3:00 PM)</a:t>
            </a:r>
          </a:p>
          <a:p>
            <a:pPr marL="231775" indent="-231775"/>
            <a:r>
              <a:rPr lang="en-US" sz="1600" dirty="0" smtClean="0"/>
              <a:t>Tuesday, May 17</a:t>
            </a:r>
          </a:p>
          <a:p>
            <a:pPr indent="-228600"/>
            <a:r>
              <a:rPr lang="en-US" sz="1400" dirty="0" smtClean="0"/>
              <a:t>OSP309: Integrating Microsoft SharePoint 2010 and Microsoft Dynamics CRM Online  (Room C302 | 1:30 PM)</a:t>
            </a:r>
          </a:p>
          <a:p>
            <a:pPr indent="-228600"/>
            <a:r>
              <a:rPr lang="en-US" sz="1400" dirty="0" smtClean="0"/>
              <a:t>EXL319: Microsoft </a:t>
            </a:r>
            <a:r>
              <a:rPr lang="en-US" sz="1400" dirty="0" err="1" smtClean="0"/>
              <a:t>Lync</a:t>
            </a:r>
            <a:r>
              <a:rPr lang="en-US" sz="1400" dirty="0" smtClean="0"/>
              <a:t> 2010: Setup, Deployment, Upgrade and Coexistence Scenarios  (Room B206 | 3:15 PM)</a:t>
            </a:r>
          </a:p>
          <a:p>
            <a:pPr indent="-228600"/>
            <a:r>
              <a:rPr lang="en-US" sz="1400" dirty="0" smtClean="0"/>
              <a:t>OSP301: Integrating Microsoft SharePoint 2010 with Windows Azure  (Room C203 | 5:00PM)</a:t>
            </a:r>
          </a:p>
          <a:p>
            <a:pPr marL="231775" indent="-231775"/>
            <a:r>
              <a:rPr lang="en-US" sz="1600" dirty="0" smtClean="0"/>
              <a:t>Wednesday, May 18</a:t>
            </a:r>
          </a:p>
          <a:p>
            <a:pPr indent="-228600"/>
            <a:r>
              <a:rPr lang="en-US" sz="1400" dirty="0" smtClean="0"/>
              <a:t>EXL302: Archiving and Discovery in Microsoft Exchange 2010 SP1 and Exchange Online  (Room B207| 10:15 AM)</a:t>
            </a:r>
          </a:p>
          <a:p>
            <a:pPr indent="-228600"/>
            <a:r>
              <a:rPr lang="en-US" sz="1400" dirty="0" smtClean="0"/>
              <a:t>OSP308: Claims Identity in Microsoft SharePoint 2010  (Room B314 | 10:15 AM)</a:t>
            </a:r>
          </a:p>
          <a:p>
            <a:pPr indent="-228600"/>
            <a:r>
              <a:rPr lang="en-US" sz="1400" dirty="0" smtClean="0"/>
              <a:t>OSP372-INT: Building Cloud Apps Using Microsoft Dynamics CRM Online and Windows Azure  </a:t>
            </a:r>
            <a:br>
              <a:rPr lang="en-US" sz="1400" dirty="0" smtClean="0"/>
            </a:br>
            <a:r>
              <a:rPr lang="en-US" sz="1400" dirty="0" smtClean="0"/>
              <a:t>(Room B303 | 10:15 AM)</a:t>
            </a:r>
          </a:p>
          <a:p>
            <a:pPr indent="-228600"/>
            <a:r>
              <a:rPr lang="en-US" sz="1400" dirty="0" smtClean="0"/>
              <a:t>OSP305: Developing Collaboration Solutions in the Cloud with Microsoft SharePoint Online (Room B314 | 1:30 PM)</a:t>
            </a:r>
          </a:p>
          <a:p>
            <a:pPr indent="-228600"/>
            <a:r>
              <a:rPr lang="en-US" sz="1400" dirty="0" smtClean="0"/>
              <a:t>EXL311: Microsoft Exchange Server &amp; Microsoft Office 365: How to Set Up a Hybrid Deployment  </a:t>
            </a:r>
            <a:br>
              <a:rPr lang="en-US" sz="1400" dirty="0" smtClean="0"/>
            </a:br>
            <a:r>
              <a:rPr lang="en-US" sz="1400" dirty="0" smtClean="0"/>
              <a:t>(Room B206 | 3:15 PM)</a:t>
            </a:r>
          </a:p>
          <a:p>
            <a:pPr marL="231775" indent="-231775"/>
            <a:r>
              <a:rPr lang="en-US" sz="1600" dirty="0" smtClean="0"/>
              <a:t>Thursday, May 19</a:t>
            </a:r>
          </a:p>
          <a:p>
            <a:pPr indent="-228600"/>
            <a:r>
              <a:rPr lang="en-US" sz="1400" dirty="0" smtClean="0"/>
              <a:t>EXL375-INT: Understanding Archiving and Compliance in Microsoft Exchange Online  (Room B302 | 8:30 AM)</a:t>
            </a:r>
          </a:p>
          <a:p>
            <a:pPr indent="-228600"/>
            <a:r>
              <a:rPr lang="en-US" sz="1400" dirty="0" smtClean="0"/>
              <a:t>EXL322: Microsoft Exchange Online: Unified Messaging in Microsoft Office 365  (Room B207 | 1:00 PM)</a:t>
            </a:r>
          </a:p>
          <a:p>
            <a:pPr indent="-228600"/>
            <a:r>
              <a:rPr lang="en-US" sz="1400" dirty="0" smtClean="0"/>
              <a:t>EXL309: Microsoft Exchange Online in Microsoft Office 365: Migration Case Study  (Room B207 | 2:45 PM)</a:t>
            </a:r>
          </a:p>
          <a:p>
            <a:pPr indent="-228600"/>
            <a:r>
              <a:rPr lang="en-US" sz="1400" dirty="0" smtClean="0"/>
              <a:t>OSP306: Developing Powerful Workflows in the Cloud with Microsoft SharePoint Online  (Room C208 | 2:45 PM)</a:t>
            </a:r>
          </a:p>
        </p:txBody>
      </p:sp>
    </p:spTree>
    <p:extLst>
      <p:ext uri="{BB962C8B-B14F-4D97-AF65-F5344CB8AC3E}">
        <p14:creationId xmlns:p14="http://schemas.microsoft.com/office/powerpoint/2010/main" val="327317396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07918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23927" y="0"/>
            <a:ext cx="17598011" cy="6858000"/>
          </a:xfrm>
          <a:prstGeom prst="roundRect">
            <a:avLst>
              <a:gd name="adj" fmla="val 2946"/>
            </a:avLst>
          </a:prstGeom>
        </p:spPr>
      </p:pic>
      <p:pic>
        <p:nvPicPr>
          <p:cNvPr id="14" name="Cloud-Main-BG" descr="clou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923" y="2995573"/>
            <a:ext cx="6701467" cy="3463870"/>
          </a:xfrm>
          <a:prstGeom prst="rect">
            <a:avLst/>
          </a:prstGeom>
          <a:effectLst>
            <a:outerShdw blurRad="63500" sx="102000" sy="102000" algn="ctr" rotWithShape="0">
              <a:prstClr val="black">
                <a:alpha val="32000"/>
              </a:prstClr>
            </a:outerShdw>
          </a:effectLst>
        </p:spPr>
      </p:pic>
      <p:sp>
        <p:nvSpPr>
          <p:cNvPr id="4" name="Title 3"/>
          <p:cNvSpPr>
            <a:spLocks noGrp="1"/>
          </p:cNvSpPr>
          <p:nvPr>
            <p:ph type="title"/>
          </p:nvPr>
        </p:nvSpPr>
        <p:spPr/>
        <p:txBody>
          <a:bodyPr/>
          <a:lstStyle/>
          <a:p>
            <a:r>
              <a:rPr lang="en-US" smtClean="0"/>
              <a:t>What is Microsoft Office 365?</a:t>
            </a:r>
            <a:endParaRPr lang="en-US" dirty="0"/>
          </a:p>
        </p:txBody>
      </p:sp>
      <p:sp>
        <p:nvSpPr>
          <p:cNvPr id="24" name="TextBox 23"/>
          <p:cNvSpPr txBox="1"/>
          <p:nvPr/>
        </p:nvSpPr>
        <p:spPr>
          <a:xfrm>
            <a:off x="504412" y="1452130"/>
            <a:ext cx="11141610" cy="770147"/>
          </a:xfrm>
          <a:prstGeom prst="rect">
            <a:avLst/>
          </a:prstGeom>
          <a:noFill/>
        </p:spPr>
        <p:txBody>
          <a:bodyPr wrap="square" rtlCol="0">
            <a:spAutoFit/>
          </a:bodyPr>
          <a:lstStyle/>
          <a:p>
            <a:pPr>
              <a:lnSpc>
                <a:spcPct val="115000"/>
              </a:lnSpc>
            </a:pPr>
            <a:r>
              <a:rPr lang="en-US" sz="2000" dirty="0" smtClean="0">
                <a:solidFill>
                  <a:schemeClr val="tx1">
                    <a:alpha val="99000"/>
                  </a:schemeClr>
                </a:solidFill>
                <a:ea typeface="Segoe UI" pitchFamily="34" charset="0"/>
                <a:cs typeface="Segoe UI" pitchFamily="34" charset="0"/>
              </a:rPr>
              <a:t>Bringing together cloud versions of our most trusted communications and collaboration products with the latest version of our desktop suite for businesses of all sizes</a:t>
            </a:r>
            <a:r>
              <a:rPr lang="en-US" sz="2000" dirty="0" smtClean="0">
                <a:solidFill>
                  <a:schemeClr val="tx2">
                    <a:alpha val="99000"/>
                  </a:schemeClr>
                </a:solidFill>
                <a:ea typeface="Segoe UI" pitchFamily="34" charset="0"/>
                <a:cs typeface="Segoe UI" pitchFamily="34" charset="0"/>
              </a:rPr>
              <a:t> </a:t>
            </a:r>
            <a:endParaRPr lang="en-US" sz="2000" dirty="0">
              <a:solidFill>
                <a:schemeClr val="tx2">
                  <a:alpha val="99000"/>
                </a:schemeClr>
              </a:solidFill>
              <a:ea typeface="Segoe UI" pitchFamily="34" charset="0"/>
              <a:cs typeface="Segoe UI"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2133" y="5246649"/>
            <a:ext cx="2806006" cy="707113"/>
          </a:xfrm>
          <a:prstGeom prst="rect">
            <a:avLst/>
          </a:prstGeom>
        </p:spPr>
      </p:pic>
      <p:pic>
        <p:nvPicPr>
          <p:cNvPr id="29" name="Picture 2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85013" y="3564423"/>
            <a:ext cx="3171899" cy="599489"/>
          </a:xfrm>
          <a:prstGeom prst="rect">
            <a:avLst/>
          </a:prstGeom>
          <a:noFill/>
          <a:ln w="9525">
            <a:noFill/>
            <a:miter lim="800000"/>
            <a:headEnd/>
            <a:tailEnd/>
          </a:ln>
        </p:spPr>
      </p:pic>
      <p:cxnSp>
        <p:nvCxnSpPr>
          <p:cNvPr id="39" name="Straight Connector 38"/>
          <p:cNvCxnSpPr/>
          <p:nvPr/>
        </p:nvCxnSpPr>
        <p:spPr>
          <a:xfrm>
            <a:off x="854840" y="3408801"/>
            <a:ext cx="3661741"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465151" y="4300551"/>
            <a:ext cx="3661741"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79183" y="5172154"/>
            <a:ext cx="3661741"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732512" y="6011110"/>
            <a:ext cx="3661741"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34194" y="4433442"/>
            <a:ext cx="3371577" cy="58328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8921" y="3376001"/>
            <a:ext cx="2614968" cy="2395530"/>
          </a:xfrm>
          <a:prstGeom prst="rect">
            <a:avLst/>
          </a:prstGeom>
        </p:spPr>
      </p:pic>
      <p:sp>
        <p:nvSpPr>
          <p:cNvPr id="3" name="AutoShape 2" descr="https://mediabank.partners.extranet.microsoft.com/Assets/Active/M-Q/Microsoft_Office/Office_2010_Products/Office_2010_Suites/Office_Professional_Plus_2010/English/Logos+Logotypes/Horizontal/online-rgb/Ofc-ProPlus2010_h_rgb.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mediabank.partners.extranet.microsoft.com/Assets/Active/M-Q/Microsoft_Office/Office_2010_Products/Office_2010_Suites/Office_Professional_Plus_2010/English/Logos+Logotypes/Horizontal/online-rgb/Ofc-ProPlus2010_h_rgb.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1288" y="2695120"/>
            <a:ext cx="4118664" cy="67867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4759" y="2363335"/>
            <a:ext cx="3561511" cy="1143843"/>
          </a:xfrm>
          <a:prstGeom prst="rect">
            <a:avLst/>
          </a:prstGeom>
        </p:spPr>
      </p:pic>
    </p:spTree>
    <p:extLst>
      <p:ext uri="{BB962C8B-B14F-4D97-AF65-F5344CB8AC3E}">
        <p14:creationId xmlns:p14="http://schemas.microsoft.com/office/powerpoint/2010/main" val="990989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7948" y="2601354"/>
            <a:ext cx="2100760" cy="2947791"/>
            <a:chOff x="633048" y="2317584"/>
            <a:chExt cx="2100760" cy="2947791"/>
          </a:xfrm>
        </p:grpSpPr>
        <p:sp>
          <p:nvSpPr>
            <p:cNvPr id="20" name="Rounded Rectangle 19"/>
            <p:cNvSpPr/>
            <p:nvPr/>
          </p:nvSpPr>
          <p:spPr>
            <a:xfrm>
              <a:off x="633048" y="2317584"/>
              <a:ext cx="2087312" cy="2933724"/>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Segoe UI"/>
                <a:ea typeface="+mn-ea"/>
                <a:cs typeface="+mn-cs"/>
              </a:endParaRPr>
            </a:p>
          </p:txBody>
        </p:sp>
        <p:sp>
          <p:nvSpPr>
            <p:cNvPr id="23" name="Freeform 5"/>
            <p:cNvSpPr>
              <a:spLocks/>
            </p:cNvSpPr>
            <p:nvPr/>
          </p:nvSpPr>
          <p:spPr bwMode="auto">
            <a:xfrm>
              <a:off x="732655" y="3916260"/>
              <a:ext cx="1901538"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633558" y="2484240"/>
              <a:ext cx="2100250" cy="846386"/>
            </a:xfrm>
            <a:prstGeom prst="rect">
              <a:avLst/>
            </a:prstGeom>
          </p:spPr>
          <p:txBody>
            <a:bodyPr wrap="square">
              <a:spAutoFit/>
            </a:bodyPr>
            <a:lstStyle/>
            <a:p>
              <a:pPr algn="ctr"/>
              <a:r>
                <a:rPr lang="en-US" sz="1600" dirty="0" smtClean="0">
                  <a:solidFill>
                    <a:srgbClr val="EE7816">
                      <a:alpha val="99000"/>
                    </a:srgbClr>
                  </a:solidFill>
                </a:rPr>
                <a:t>Productivity and Collaboration</a:t>
              </a:r>
            </a:p>
            <a:p>
              <a:pPr algn="ctr">
                <a:spcBef>
                  <a:spcPts val="600"/>
                </a:spcBef>
              </a:pPr>
              <a:r>
                <a:rPr lang="en-US" sz="1200" dirty="0">
                  <a:solidFill>
                    <a:schemeClr val="tx2">
                      <a:lumMod val="50000"/>
                      <a:alpha val="99000"/>
                    </a:schemeClr>
                  </a:solidFill>
                </a:rPr>
                <a:t>Work together, smarter</a:t>
              </a: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09" y="4032681"/>
            <a:ext cx="2235230" cy="1490154"/>
          </a:xfrm>
          <a:prstGeom prst="rect">
            <a:avLst/>
          </a:prstGeom>
        </p:spPr>
      </p:pic>
      <p:sp>
        <p:nvSpPr>
          <p:cNvPr id="34" name="TextBox 33"/>
          <p:cNvSpPr txBox="1"/>
          <p:nvPr/>
        </p:nvSpPr>
        <p:spPr>
          <a:xfrm>
            <a:off x="498578" y="1445408"/>
            <a:ext cx="11244262" cy="905633"/>
          </a:xfrm>
          <a:prstGeom prst="rect">
            <a:avLst/>
          </a:prstGeom>
          <a:noFill/>
        </p:spPr>
        <p:txBody>
          <a:bodyPr wrap="square" rtlCol="0">
            <a:spAutoFit/>
          </a:bodyPr>
          <a:lstStyle/>
          <a:p>
            <a:pPr>
              <a:lnSpc>
                <a:spcPct val="115000"/>
              </a:lnSpc>
            </a:pPr>
            <a:r>
              <a:rPr lang="en-US" sz="2400" dirty="0" smtClean="0">
                <a:solidFill>
                  <a:schemeClr val="tx1">
                    <a:alpha val="99000"/>
                  </a:schemeClr>
                </a:solidFill>
                <a:ea typeface="Segoe UI" pitchFamily="34" charset="0"/>
                <a:cs typeface="Segoe UI" pitchFamily="34" charset="0"/>
              </a:rPr>
              <a:t>Office 365 delivers the power of cloud productivity to businesses of all sizes,</a:t>
            </a:r>
            <a:br>
              <a:rPr lang="en-US" sz="2400" dirty="0" smtClean="0">
                <a:solidFill>
                  <a:schemeClr val="tx1">
                    <a:alpha val="99000"/>
                  </a:schemeClr>
                </a:solidFill>
                <a:ea typeface="Segoe UI" pitchFamily="34" charset="0"/>
                <a:cs typeface="Segoe UI" pitchFamily="34" charset="0"/>
              </a:rPr>
            </a:br>
            <a:r>
              <a:rPr lang="en-US" sz="2400" dirty="0" smtClean="0">
                <a:solidFill>
                  <a:schemeClr val="tx1">
                    <a:alpha val="99000"/>
                  </a:schemeClr>
                </a:solidFill>
                <a:ea typeface="Segoe UI" pitchFamily="34" charset="0"/>
                <a:cs typeface="Segoe UI" pitchFamily="34" charset="0"/>
              </a:rPr>
              <a:t>helping to save time, money and free up valued resources</a:t>
            </a:r>
            <a:endParaRPr lang="en-US" sz="2400" dirty="0">
              <a:solidFill>
                <a:schemeClr val="tx1">
                  <a:alpha val="99000"/>
                </a:schemeClr>
              </a:solidFill>
              <a:ea typeface="Segoe UI" pitchFamily="34" charset="0"/>
              <a:cs typeface="Segoe UI" pitchFamily="34" charset="0"/>
            </a:endParaRPr>
          </a:p>
        </p:txBody>
      </p:sp>
      <p:sp>
        <p:nvSpPr>
          <p:cNvPr id="36" name="Title 35"/>
          <p:cNvSpPr>
            <a:spLocks noGrp="1"/>
          </p:cNvSpPr>
          <p:nvPr>
            <p:ph type="title"/>
          </p:nvPr>
        </p:nvSpPr>
        <p:spPr/>
        <p:txBody>
          <a:bodyPr/>
          <a:lstStyle/>
          <a:p>
            <a:r>
              <a:rPr lang="en-US" smtClean="0"/>
              <a:t>Office 365 Value</a:t>
            </a:r>
            <a:endParaRPr lang="en-US" dirty="0"/>
          </a:p>
        </p:txBody>
      </p:sp>
      <p:sp>
        <p:nvSpPr>
          <p:cNvPr id="38" name="Rounded Rectangle 37"/>
          <p:cNvSpPr/>
          <p:nvPr/>
        </p:nvSpPr>
        <p:spPr>
          <a:xfrm>
            <a:off x="2784244" y="2601354"/>
            <a:ext cx="2087312" cy="2933724"/>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a:solidFill>
                <a:sysClr val="window" lastClr="FFFFFF"/>
              </a:solidFill>
              <a:latin typeface="Segoe UI"/>
            </a:endParaRPr>
          </a:p>
        </p:txBody>
      </p:sp>
      <p:sp>
        <p:nvSpPr>
          <p:cNvPr id="43" name="Freeform 5"/>
          <p:cNvSpPr>
            <a:spLocks/>
          </p:cNvSpPr>
          <p:nvPr/>
        </p:nvSpPr>
        <p:spPr bwMode="auto">
          <a:xfrm>
            <a:off x="2866434" y="4185962"/>
            <a:ext cx="1901538"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47" name="Rectangle 46"/>
          <p:cNvSpPr/>
          <p:nvPr/>
        </p:nvSpPr>
        <p:spPr>
          <a:xfrm>
            <a:off x="2784245" y="2768010"/>
            <a:ext cx="2087312" cy="1031051"/>
          </a:xfrm>
          <a:prstGeom prst="rect">
            <a:avLst/>
          </a:prstGeom>
        </p:spPr>
        <p:txBody>
          <a:bodyPr wrap="square">
            <a:spAutoFit/>
          </a:bodyPr>
          <a:lstStyle/>
          <a:p>
            <a:pPr algn="ctr"/>
            <a:r>
              <a:rPr lang="en-US" sz="1600" dirty="0" smtClean="0">
                <a:solidFill>
                  <a:srgbClr val="EE7816">
                    <a:alpha val="99000"/>
                  </a:srgbClr>
                </a:solidFill>
              </a:rPr>
              <a:t>Access </a:t>
            </a:r>
            <a:br>
              <a:rPr lang="en-US" sz="1600" dirty="0" smtClean="0">
                <a:solidFill>
                  <a:srgbClr val="EE7816">
                    <a:alpha val="99000"/>
                  </a:srgbClr>
                </a:solidFill>
              </a:rPr>
            </a:br>
            <a:r>
              <a:rPr lang="en-US" sz="1600" dirty="0" smtClean="0">
                <a:solidFill>
                  <a:srgbClr val="EE7816">
                    <a:alpha val="99000"/>
                  </a:srgbClr>
                </a:solidFill>
              </a:rPr>
              <a:t>Anywhere</a:t>
            </a:r>
          </a:p>
          <a:p>
            <a:pPr lvl="0" algn="ctr">
              <a:spcBef>
                <a:spcPts val="600"/>
              </a:spcBef>
            </a:pPr>
            <a:r>
              <a:rPr lang="en-US" sz="1200" dirty="0" smtClean="0">
                <a:solidFill>
                  <a:srgbClr val="595959">
                    <a:lumMod val="50000"/>
                    <a:alpha val="99000"/>
                  </a:srgbClr>
                </a:solidFill>
              </a:rPr>
              <a:t>Solve problems</a:t>
            </a:r>
            <a:br>
              <a:rPr lang="en-US" sz="1200" dirty="0" smtClean="0">
                <a:solidFill>
                  <a:srgbClr val="595959">
                    <a:lumMod val="50000"/>
                    <a:alpha val="99000"/>
                  </a:srgbClr>
                </a:solidFill>
              </a:rPr>
            </a:br>
            <a:r>
              <a:rPr lang="en-US" sz="1200" dirty="0" smtClean="0">
                <a:solidFill>
                  <a:srgbClr val="595959">
                    <a:lumMod val="50000"/>
                    <a:alpha val="99000"/>
                  </a:srgbClr>
                </a:solidFill>
              </a:rPr>
              <a:t>from more places</a:t>
            </a:r>
            <a:endParaRPr lang="en-US" sz="1600" dirty="0" smtClean="0">
              <a:solidFill>
                <a:srgbClr val="EE7816">
                  <a:alpha val="99000"/>
                </a:srgbClr>
              </a:solidFill>
              <a:latin typeface="Segoe UI Semibold" pitchFamily="34" charset="0"/>
            </a:endParaRPr>
          </a:p>
        </p:txBody>
      </p:sp>
      <p:grpSp>
        <p:nvGrpSpPr>
          <p:cNvPr id="57" name="Group 56"/>
          <p:cNvGrpSpPr/>
          <p:nvPr/>
        </p:nvGrpSpPr>
        <p:grpSpPr>
          <a:xfrm>
            <a:off x="2989355" y="4133855"/>
            <a:ext cx="1718096" cy="1240023"/>
            <a:chOff x="1182658" y="2631890"/>
            <a:chExt cx="4265069" cy="2866831"/>
          </a:xfrm>
        </p:grpSpPr>
        <p:pic>
          <p:nvPicPr>
            <p:cNvPr id="59" name="Picture 5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02902" y="2631890"/>
              <a:ext cx="2665478" cy="1495850"/>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59" descr="HTC Touch Diamond 2 - Windows Mobile 6.5 scre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658" y="2995377"/>
              <a:ext cx="714147" cy="1601226"/>
            </a:xfrm>
            <a:prstGeom prst="rect">
              <a:avLst/>
            </a:prstGeom>
            <a:noFill/>
            <a:ln>
              <a:noFill/>
            </a:ln>
          </p:spPr>
        </p:pic>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6305" y="3081034"/>
              <a:ext cx="1551422" cy="2417687"/>
            </a:xfrm>
            <a:prstGeom prst="rect">
              <a:avLst/>
            </a:prstGeom>
            <a:noFill/>
            <a:ln>
              <a:noFill/>
            </a:ln>
            <a:effectLst/>
          </p:spPr>
        </p:pic>
      </p:grpSp>
      <p:grpSp>
        <p:nvGrpSpPr>
          <p:cNvPr id="5" name="Group 4"/>
          <p:cNvGrpSpPr/>
          <p:nvPr/>
        </p:nvGrpSpPr>
        <p:grpSpPr>
          <a:xfrm>
            <a:off x="5043608" y="2605064"/>
            <a:ext cx="2087313" cy="2933724"/>
            <a:chOff x="5019521" y="2317584"/>
            <a:chExt cx="2087313" cy="2933724"/>
          </a:xfrm>
        </p:grpSpPr>
        <p:sp>
          <p:nvSpPr>
            <p:cNvPr id="39" name="Rounded Rectangle 38"/>
            <p:cNvSpPr/>
            <p:nvPr/>
          </p:nvSpPr>
          <p:spPr>
            <a:xfrm>
              <a:off x="5019521" y="2317584"/>
              <a:ext cx="2087312" cy="2933724"/>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a:solidFill>
                  <a:sysClr val="window" lastClr="FFFFFF"/>
                </a:solidFill>
                <a:latin typeface="Segoe UI"/>
              </a:endParaRPr>
            </a:p>
          </p:txBody>
        </p:sp>
        <p:sp>
          <p:nvSpPr>
            <p:cNvPr id="44" name="Freeform 5"/>
            <p:cNvSpPr>
              <a:spLocks/>
            </p:cNvSpPr>
            <p:nvPr/>
          </p:nvSpPr>
          <p:spPr bwMode="auto">
            <a:xfrm>
              <a:off x="5112408" y="3902192"/>
              <a:ext cx="1901538"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p:nvPr/>
          </p:nvSpPr>
          <p:spPr>
            <a:xfrm>
              <a:off x="5033160" y="2484240"/>
              <a:ext cx="2073674" cy="846386"/>
            </a:xfrm>
            <a:prstGeom prst="rect">
              <a:avLst/>
            </a:prstGeom>
          </p:spPr>
          <p:txBody>
            <a:bodyPr wrap="square">
              <a:spAutoFit/>
            </a:bodyPr>
            <a:lstStyle/>
            <a:p>
              <a:pPr algn="ctr"/>
              <a:r>
                <a:rPr lang="en-US" sz="1600" dirty="0" smtClean="0">
                  <a:solidFill>
                    <a:srgbClr val="EE7816">
                      <a:alpha val="99000"/>
                    </a:srgbClr>
                  </a:solidFill>
                </a:rPr>
                <a:t>Works With </a:t>
              </a:r>
              <a:br>
                <a:rPr lang="en-US" sz="1600" dirty="0" smtClean="0">
                  <a:solidFill>
                    <a:srgbClr val="EE7816">
                      <a:alpha val="99000"/>
                    </a:srgbClr>
                  </a:solidFill>
                </a:rPr>
              </a:br>
              <a:r>
                <a:rPr lang="en-US" sz="1600" dirty="0" smtClean="0">
                  <a:solidFill>
                    <a:srgbClr val="EE7816">
                      <a:alpha val="99000"/>
                    </a:srgbClr>
                  </a:solidFill>
                </a:rPr>
                <a:t>What You Know</a:t>
              </a:r>
            </a:p>
            <a:p>
              <a:pPr lvl="0" algn="ctr">
                <a:spcBef>
                  <a:spcPts val="600"/>
                </a:spcBef>
              </a:pPr>
              <a:r>
                <a:rPr lang="en-US" sz="1200" dirty="0" smtClean="0">
                  <a:solidFill>
                    <a:srgbClr val="595959">
                      <a:lumMod val="50000"/>
                      <a:alpha val="99000"/>
                    </a:srgbClr>
                  </a:solidFill>
                </a:rPr>
                <a:t>No learning curve</a:t>
              </a:r>
              <a:endParaRPr lang="en-US" sz="1600" dirty="0" smtClean="0">
                <a:solidFill>
                  <a:srgbClr val="EE7816">
                    <a:alpha val="99000"/>
                  </a:srgbClr>
                </a:solidFill>
                <a:latin typeface="Segoe UI Semibold" pitchFamily="34" charset="0"/>
              </a:endParaRPr>
            </a:p>
          </p:txBody>
        </p:sp>
        <p:grpSp>
          <p:nvGrpSpPr>
            <p:cNvPr id="78" name="Group 77"/>
            <p:cNvGrpSpPr/>
            <p:nvPr/>
          </p:nvGrpSpPr>
          <p:grpSpPr>
            <a:xfrm>
              <a:off x="5254444" y="3750375"/>
              <a:ext cx="1658591" cy="857618"/>
              <a:chOff x="4899223" y="2237326"/>
              <a:chExt cx="1928010" cy="996929"/>
            </a:xfrm>
          </p:grpSpPr>
          <p:pic>
            <p:nvPicPr>
              <p:cNvPr id="72" name="Picture 10" descr="\\cmcreate\brandteam\EPRO\TRANSFER\ppt\Word2010_25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2678" y="2237326"/>
                <a:ext cx="384048" cy="38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12" descr="\\cmcreate\brandteam\EPRO\TRANSFER\ppt\Excel2010_2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1839" y="2237327"/>
                <a:ext cx="384048" cy="38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6" descr="\\cmcreate\brandteam\EPRO\TRANSFER\ppt\PowerPoint2010_25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9266" y="2809019"/>
                <a:ext cx="384048" cy="38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15" descr="\\cmcreate\brandteam\EPRO\TRANSFER\ppt\Outlook2010_25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1314" y="2237326"/>
                <a:ext cx="384047" cy="38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4" descr="\\cmcreate\brandteam\EPRO\TRANSFER\ppt\OneNote2010_25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3185" y="2809019"/>
                <a:ext cx="384048" cy="38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899223" y="2786402"/>
                <a:ext cx="484585" cy="44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 name="Group 5"/>
          <p:cNvGrpSpPr/>
          <p:nvPr/>
        </p:nvGrpSpPr>
        <p:grpSpPr>
          <a:xfrm>
            <a:off x="7296837" y="2601354"/>
            <a:ext cx="2087313" cy="2933724"/>
            <a:chOff x="7212757" y="2317584"/>
            <a:chExt cx="2087313" cy="2933724"/>
          </a:xfrm>
        </p:grpSpPr>
        <p:sp>
          <p:nvSpPr>
            <p:cNvPr id="40" name="Rounded Rectangle 39"/>
            <p:cNvSpPr/>
            <p:nvPr/>
          </p:nvSpPr>
          <p:spPr>
            <a:xfrm>
              <a:off x="7212757" y="2317584"/>
              <a:ext cx="2087312" cy="2933724"/>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a:solidFill>
                  <a:sysClr val="window" lastClr="FFFFFF"/>
                </a:solidFill>
                <a:latin typeface="Segoe UI"/>
              </a:endParaRPr>
            </a:p>
          </p:txBody>
        </p:sp>
        <p:sp>
          <p:nvSpPr>
            <p:cNvPr id="45" name="Freeform 5"/>
            <p:cNvSpPr>
              <a:spLocks/>
            </p:cNvSpPr>
            <p:nvPr/>
          </p:nvSpPr>
          <p:spPr bwMode="auto">
            <a:xfrm>
              <a:off x="7305644" y="3902192"/>
              <a:ext cx="1901538"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a:p>
          </p:txBody>
        </p:sp>
        <p:pic>
          <p:nvPicPr>
            <p:cNvPr id="92" name="small EDC" descr="new-data-center-photo.pn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flipH="1">
              <a:off x="7902973" y="4089097"/>
              <a:ext cx="1207314" cy="996583"/>
            </a:xfrm>
            <a:prstGeom prst="rect">
              <a:avLst/>
            </a:prstGeom>
            <a:noFill/>
            <a:ln>
              <a:noFill/>
            </a:ln>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29952" y="3988023"/>
              <a:ext cx="653333" cy="1102086"/>
            </a:xfrm>
            <a:prstGeom prst="rect">
              <a:avLst/>
            </a:prstGeom>
          </p:spPr>
        </p:pic>
        <p:sp>
          <p:nvSpPr>
            <p:cNvPr id="49" name="Rectangle 48"/>
            <p:cNvSpPr/>
            <p:nvPr/>
          </p:nvSpPr>
          <p:spPr>
            <a:xfrm>
              <a:off x="7212758" y="2484240"/>
              <a:ext cx="2087312" cy="1031051"/>
            </a:xfrm>
            <a:prstGeom prst="rect">
              <a:avLst/>
            </a:prstGeom>
          </p:spPr>
          <p:txBody>
            <a:bodyPr wrap="square">
              <a:spAutoFit/>
            </a:bodyPr>
            <a:lstStyle/>
            <a:p>
              <a:pPr algn="ctr"/>
              <a:r>
                <a:rPr lang="en-US" sz="1600" dirty="0" smtClean="0">
                  <a:solidFill>
                    <a:srgbClr val="EE7816">
                      <a:alpha val="99000"/>
                    </a:srgbClr>
                  </a:solidFill>
                </a:rPr>
                <a:t>Enterprise Security and Reliability</a:t>
              </a:r>
            </a:p>
            <a:p>
              <a:pPr lvl="0" algn="ctr">
                <a:spcBef>
                  <a:spcPts val="600"/>
                </a:spcBef>
              </a:pPr>
              <a:r>
                <a:rPr lang="en-US" sz="1200" dirty="0" smtClean="0">
                  <a:solidFill>
                    <a:srgbClr val="595959">
                      <a:lumMod val="50000"/>
                      <a:alpha val="99000"/>
                    </a:srgbClr>
                  </a:solidFill>
                </a:rPr>
                <a:t>99.9% uptime </a:t>
              </a:r>
              <a:br>
                <a:rPr lang="en-US" sz="1200" dirty="0" smtClean="0">
                  <a:solidFill>
                    <a:srgbClr val="595959">
                      <a:lumMod val="50000"/>
                      <a:alpha val="99000"/>
                    </a:srgbClr>
                  </a:solidFill>
                </a:rPr>
              </a:br>
              <a:r>
                <a:rPr lang="en-US" sz="1200" dirty="0">
                  <a:solidFill>
                    <a:srgbClr val="595959">
                      <a:lumMod val="50000"/>
                      <a:alpha val="99000"/>
                    </a:srgbClr>
                  </a:solidFill>
                </a:rPr>
                <a:t>g</a:t>
              </a:r>
              <a:r>
                <a:rPr lang="en-US" sz="1200" dirty="0" smtClean="0">
                  <a:solidFill>
                    <a:srgbClr val="595959">
                      <a:lumMod val="50000"/>
                      <a:alpha val="99000"/>
                    </a:srgbClr>
                  </a:solidFill>
                </a:rPr>
                <a:t>uaranteed</a:t>
              </a:r>
              <a:endParaRPr lang="en-US" sz="1600" dirty="0" smtClean="0">
                <a:solidFill>
                  <a:srgbClr val="EE7816">
                    <a:alpha val="99000"/>
                  </a:srgbClr>
                </a:solidFill>
                <a:latin typeface="Segoe UI Semibold" pitchFamily="34" charset="0"/>
              </a:endParaRPr>
            </a:p>
          </p:txBody>
        </p:sp>
      </p:grpSp>
      <p:grpSp>
        <p:nvGrpSpPr>
          <p:cNvPr id="7" name="Group 6"/>
          <p:cNvGrpSpPr/>
          <p:nvPr/>
        </p:nvGrpSpPr>
        <p:grpSpPr>
          <a:xfrm>
            <a:off x="9461729" y="2601354"/>
            <a:ext cx="2624254" cy="2933724"/>
            <a:chOff x="9317807" y="2317584"/>
            <a:chExt cx="2624254" cy="2933724"/>
          </a:xfrm>
        </p:grpSpPr>
        <p:sp>
          <p:nvSpPr>
            <p:cNvPr id="41" name="Rounded Rectangle 40"/>
            <p:cNvSpPr/>
            <p:nvPr/>
          </p:nvSpPr>
          <p:spPr>
            <a:xfrm>
              <a:off x="9405993" y="2317584"/>
              <a:ext cx="2087312" cy="2933724"/>
            </a:xfrm>
            <a:prstGeom prst="roundRect">
              <a:avLst>
                <a:gd name="adj" fmla="val 2193"/>
              </a:avLst>
            </a:prstGeom>
            <a:solidFill>
              <a:srgbClr val="EAEAEA"/>
            </a:solidFill>
            <a:ln w="25400" cap="flat" cmpd="sng" algn="ctr">
              <a:noFill/>
              <a:prstDash val="solid"/>
            </a:ln>
            <a:effectLst>
              <a:innerShdw blurRad="114300">
                <a:prstClr val="black">
                  <a:alpha val="30000"/>
                </a:prstClr>
              </a:innerShdw>
            </a:effectLst>
          </p:spPr>
          <p:txBody>
            <a:bodyPr rtlCol="0" anchor="ctr"/>
            <a:lstStyle/>
            <a:p>
              <a:pPr algn="ctr" defTabSz="914400"/>
              <a:endParaRPr lang="en-US" kern="0">
                <a:solidFill>
                  <a:sysClr val="window" lastClr="FFFFFF"/>
                </a:solidFill>
                <a:latin typeface="Segoe UI"/>
              </a:endParaRPr>
            </a:p>
          </p:txBody>
        </p:sp>
        <p:sp>
          <p:nvSpPr>
            <p:cNvPr id="46" name="Freeform 5"/>
            <p:cNvSpPr>
              <a:spLocks/>
            </p:cNvSpPr>
            <p:nvPr/>
          </p:nvSpPr>
          <p:spPr bwMode="auto">
            <a:xfrm>
              <a:off x="9507956" y="3902192"/>
              <a:ext cx="1901538" cy="1349115"/>
            </a:xfrm>
            <a:prstGeom prst="rect">
              <a:avLst/>
            </a:prstGeom>
            <a:gradFill>
              <a:gsLst>
                <a:gs pos="0">
                  <a:schemeClr val="accent1">
                    <a:tint val="66000"/>
                    <a:satMod val="160000"/>
                    <a:alpha val="0"/>
                  </a:schemeClr>
                </a:gs>
                <a:gs pos="100000">
                  <a:schemeClr val="tx1">
                    <a:lumMod val="50000"/>
                    <a:lumOff val="50000"/>
                    <a:alpha val="39000"/>
                  </a:schemeClr>
                </a:gs>
              </a:gsLst>
              <a:lin ang="5400000" scaled="0"/>
            </a:gra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50" name="Rectangle 49"/>
            <p:cNvSpPr/>
            <p:nvPr/>
          </p:nvSpPr>
          <p:spPr>
            <a:xfrm>
              <a:off x="9405994" y="2484240"/>
              <a:ext cx="2087312" cy="846386"/>
            </a:xfrm>
            <a:prstGeom prst="rect">
              <a:avLst/>
            </a:prstGeom>
          </p:spPr>
          <p:txBody>
            <a:bodyPr wrap="square">
              <a:spAutoFit/>
            </a:bodyPr>
            <a:lstStyle/>
            <a:p>
              <a:pPr algn="ctr"/>
              <a:r>
                <a:rPr lang="en-US" sz="1600" dirty="0" smtClean="0">
                  <a:solidFill>
                    <a:srgbClr val="EE7816">
                      <a:alpha val="99000"/>
                    </a:srgbClr>
                  </a:solidFill>
                </a:rPr>
                <a:t>It Control </a:t>
              </a:r>
              <a:br>
                <a:rPr lang="en-US" sz="1600" dirty="0" smtClean="0">
                  <a:solidFill>
                    <a:srgbClr val="EE7816">
                      <a:alpha val="99000"/>
                    </a:srgbClr>
                  </a:solidFill>
                </a:rPr>
              </a:br>
              <a:r>
                <a:rPr lang="en-US" sz="1600" dirty="0" smtClean="0">
                  <a:solidFill>
                    <a:srgbClr val="EE7816">
                      <a:alpha val="99000"/>
                    </a:srgbClr>
                  </a:solidFill>
                </a:rPr>
                <a:t>and Efficiency</a:t>
              </a:r>
            </a:p>
            <a:p>
              <a:pPr lvl="0" algn="ctr">
                <a:spcBef>
                  <a:spcPts val="600"/>
                </a:spcBef>
              </a:pPr>
              <a:r>
                <a:rPr lang="en-US" sz="1200" dirty="0" smtClean="0">
                  <a:solidFill>
                    <a:srgbClr val="595959">
                      <a:lumMod val="50000"/>
                      <a:alpha val="99000"/>
                    </a:srgbClr>
                  </a:solidFill>
                </a:rPr>
                <a:t>Cloud control</a:t>
              </a:r>
              <a:endParaRPr lang="en-US" sz="1600" dirty="0" smtClean="0">
                <a:solidFill>
                  <a:srgbClr val="EE7816">
                    <a:alpha val="99000"/>
                  </a:srgbClr>
                </a:solidFill>
                <a:latin typeface="Segoe UI Semibold" pitchFamily="34" charset="0"/>
              </a:endParaRPr>
            </a:p>
          </p:txBody>
        </p:sp>
        <p:pic>
          <p:nvPicPr>
            <p:cNvPr id="80" name="Cloud-Main-BG" descr="cloud.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61729" y="3433242"/>
              <a:ext cx="2026323" cy="1047371"/>
            </a:xfrm>
            <a:prstGeom prst="rect">
              <a:avLst/>
            </a:prstGeom>
            <a:effectLst>
              <a:outerShdw blurRad="63500" sx="102000" sy="102000" algn="ctr" rotWithShape="0">
                <a:prstClr val="black">
                  <a:alpha val="40000"/>
                </a:prstClr>
              </a:outerShdw>
            </a:effectLst>
          </p:spPr>
        </p:pic>
        <p:pic>
          <p:nvPicPr>
            <p:cNvPr id="91" name="Picture 9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17807" y="3484742"/>
              <a:ext cx="2624254" cy="1748972"/>
            </a:xfrm>
            <a:prstGeom prst="rect">
              <a:avLst/>
            </a:prstGeom>
          </p:spPr>
        </p:pic>
      </p:grpSp>
    </p:spTree>
    <p:extLst>
      <p:ext uri="{BB962C8B-B14F-4D97-AF65-F5344CB8AC3E}">
        <p14:creationId xmlns:p14="http://schemas.microsoft.com/office/powerpoint/2010/main" val="68787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What’s New in Office 365</a:t>
            </a:r>
            <a:endParaRPr lang="en-US" dirty="0"/>
          </a:p>
        </p:txBody>
      </p:sp>
      <p:sp>
        <p:nvSpPr>
          <p:cNvPr id="18" name="Rectangle 17"/>
          <p:cNvSpPr/>
          <p:nvPr/>
        </p:nvSpPr>
        <p:spPr bwMode="auto">
          <a:xfrm>
            <a:off x="519112" y="5114638"/>
            <a:ext cx="11138729" cy="1447800"/>
          </a:xfrm>
          <a:prstGeom prst="rect">
            <a:avLst/>
          </a:prstGeom>
          <a:solidFill>
            <a:schemeClr val="bg2"/>
          </a:solidFill>
          <a:ln w="25400" cap="flat" cmpd="sng" algn="ctr">
            <a:noFill/>
            <a:prstDash val="solid"/>
          </a:ln>
          <a:effectLst>
            <a:outerShdw blurRad="63500" dist="38100" algn="ctr" rotWithShape="0">
              <a:prstClr val="black">
                <a:alpha val="40000"/>
              </a:prstClr>
            </a:outerShdw>
          </a:effectLst>
        </p:spPr>
        <p:txBody>
          <a:bodyPr lIns="1980546" tIns="38088" rIns="76174" bIns="38088" rtlCol="0" anchor="ctr" anchorCtr="0"/>
          <a:lstStyle/>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New user interface</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Role-based administration</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Identity federation</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Multifactor authentication support</a:t>
            </a:r>
          </a:p>
        </p:txBody>
      </p:sp>
      <p:sp>
        <p:nvSpPr>
          <p:cNvPr id="21" name="Rectangle 20"/>
          <p:cNvSpPr/>
          <p:nvPr/>
        </p:nvSpPr>
        <p:spPr>
          <a:xfrm>
            <a:off x="519113" y="5114638"/>
            <a:ext cx="1731112" cy="1447800"/>
          </a:xfrm>
          <a:prstGeom prst="rect">
            <a:avLst/>
          </a:prstGeom>
          <a:solidFill>
            <a:schemeClr val="accent5"/>
          </a:solidFill>
          <a:ln w="25400" cap="flat" cmpd="sng" algn="ctr">
            <a:noFill/>
            <a:prstDash val="solid"/>
          </a:ln>
          <a:effectLst/>
        </p:spPr>
        <p:txBody>
          <a:bodyPr lIns="76174" tIns="38088" rIns="76174" bIns="38088" rtlCol="0" anchor="ctr" anchorCtr="0">
            <a:noAutofit/>
          </a:bodyPr>
          <a:lstStyle/>
          <a:p>
            <a:pPr algn="ctr" defTabSz="761748">
              <a:lnSpc>
                <a:spcPct val="90000"/>
              </a:lnSpc>
            </a:pPr>
            <a:r>
              <a:rPr lang="en-US" sz="2000" kern="0" dirty="0">
                <a:solidFill>
                  <a:schemeClr val="tx1">
                    <a:alpha val="99000"/>
                  </a:schemeClr>
                </a:solidFill>
                <a:effectLst>
                  <a:outerShdw blurRad="38100" dist="38100" dir="2700000" algn="tl">
                    <a:srgbClr val="000000">
                      <a:alpha val="43137"/>
                    </a:srgbClr>
                  </a:outerShdw>
                </a:effectLst>
              </a:rPr>
              <a:t>Platform</a:t>
            </a:r>
          </a:p>
          <a:p>
            <a:pPr algn="ctr" defTabSz="761748">
              <a:lnSpc>
                <a:spcPct val="90000"/>
              </a:lnSpc>
            </a:pPr>
            <a:r>
              <a:rPr lang="en-US" sz="2000" kern="0" dirty="0">
                <a:solidFill>
                  <a:schemeClr val="tx1">
                    <a:alpha val="99000"/>
                  </a:schemeClr>
                </a:solidFill>
                <a:effectLst>
                  <a:outerShdw blurRad="38100" dist="38100" dir="2700000" algn="tl">
                    <a:srgbClr val="000000">
                      <a:alpha val="43137"/>
                    </a:srgbClr>
                  </a:outerShdw>
                </a:effectLst>
              </a:rPr>
              <a:t>Capabilities</a:t>
            </a:r>
          </a:p>
        </p:txBody>
      </p:sp>
      <p:grpSp>
        <p:nvGrpSpPr>
          <p:cNvPr id="8" name="Group 7"/>
          <p:cNvGrpSpPr/>
          <p:nvPr/>
        </p:nvGrpSpPr>
        <p:grpSpPr>
          <a:xfrm>
            <a:off x="6170054" y="1449264"/>
            <a:ext cx="2666305" cy="3505200"/>
            <a:chOff x="7494087" y="1435830"/>
            <a:chExt cx="3200400" cy="4206240"/>
          </a:xfrm>
        </p:grpSpPr>
        <p:sp>
          <p:nvSpPr>
            <p:cNvPr id="11" name="Rectangle 10"/>
            <p:cNvSpPr/>
            <p:nvPr/>
          </p:nvSpPr>
          <p:spPr bwMode="auto">
            <a:xfrm>
              <a:off x="7494087" y="1435830"/>
              <a:ext cx="3200400" cy="4206240"/>
            </a:xfrm>
            <a:prstGeom prst="rect">
              <a:avLst/>
            </a:prstGeom>
            <a:solidFill>
              <a:schemeClr val="bg2"/>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My Sites to manage </a:t>
              </a:r>
              <a:r>
                <a:rPr lang="en-US" sz="1400" dirty="0" smtClean="0">
                  <a:gradFill>
                    <a:gsLst>
                      <a:gs pos="0">
                        <a:schemeClr val="tx1"/>
                      </a:gs>
                      <a:gs pos="86000">
                        <a:schemeClr val="tx1"/>
                      </a:gs>
                    </a:gsLst>
                    <a:lin ang="5400000" scaled="0"/>
                  </a:gradFill>
                </a:rPr>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and </a:t>
              </a:r>
              <a:r>
                <a:rPr lang="en-US" sz="1400" dirty="0">
                  <a:gradFill>
                    <a:gsLst>
                      <a:gs pos="0">
                        <a:schemeClr val="tx1"/>
                      </a:gs>
                      <a:gs pos="86000">
                        <a:schemeClr val="tx1"/>
                      </a:gs>
                    </a:gsLst>
                    <a:lin ang="5400000" scaled="0"/>
                  </a:gradFill>
                </a:rPr>
                <a:t>share documents</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Access documents offline</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Improved team </a:t>
              </a:r>
              <a:r>
                <a:rPr lang="en-US" sz="1400" dirty="0" smtClean="0">
                  <a:gradFill>
                    <a:gsLst>
                      <a:gs pos="0">
                        <a:schemeClr val="tx1"/>
                      </a:gs>
                      <a:gs pos="86000">
                        <a:schemeClr val="tx1"/>
                      </a:gs>
                    </a:gsLst>
                    <a:lin ang="5400000" scaled="0"/>
                  </a:gradFill>
                </a:rPr>
                <a:t>and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project </a:t>
              </a:r>
              <a:r>
                <a:rPr lang="en-US" sz="1400" dirty="0">
                  <a:gradFill>
                    <a:gsLst>
                      <a:gs pos="0">
                        <a:schemeClr val="tx1"/>
                      </a:gs>
                      <a:gs pos="86000">
                        <a:schemeClr val="tx1"/>
                      </a:gs>
                    </a:gsLst>
                    <a:lin ang="5400000" scaled="0"/>
                  </a:gradFill>
                </a:rPr>
                <a:t>sites</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Document-level permissions to protect sensitive content</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Share documents securely with external users</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Cross-site collection search</a:t>
              </a:r>
            </a:p>
          </p:txBody>
        </p:sp>
        <p:sp>
          <p:nvSpPr>
            <p:cNvPr id="12" name="Rectangle 11"/>
            <p:cNvSpPr/>
            <p:nvPr/>
          </p:nvSpPr>
          <p:spPr>
            <a:xfrm>
              <a:off x="7494087" y="1435830"/>
              <a:ext cx="3200400" cy="731520"/>
            </a:xfrm>
            <a:prstGeom prst="rect">
              <a:avLst/>
            </a:prstGeom>
            <a:solidFill>
              <a:schemeClr val="accent4"/>
            </a:solidFill>
            <a:ln w="25400" cap="flat" cmpd="sng" algn="ctr">
              <a:noFill/>
              <a:prstDash val="solid"/>
            </a:ln>
            <a:effectLst/>
          </p:spPr>
          <p:txBody>
            <a:bodyPr rtlCol="0" anchor="ctr" anchorCtr="0">
              <a:noAutofit/>
            </a:bodyPr>
            <a:lstStyle/>
            <a:p>
              <a:pPr algn="ctr" defTabSz="7617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22809" y="1532736"/>
              <a:ext cx="2942957" cy="508998"/>
            </a:xfrm>
            <a:prstGeom prst="rect">
              <a:avLst/>
            </a:prstGeom>
            <a:noFill/>
            <a:effectLst>
              <a:outerShdw blurRad="50800" dist="38100" dir="2700000" algn="tl" rotWithShape="0">
                <a:prstClr val="black">
                  <a:alpha val="40000"/>
                </a:prstClr>
              </a:outerShdw>
            </a:effectLst>
          </p:spPr>
        </p:pic>
      </p:grpSp>
      <p:grpSp>
        <p:nvGrpSpPr>
          <p:cNvPr id="3" name="Group 2"/>
          <p:cNvGrpSpPr/>
          <p:nvPr/>
        </p:nvGrpSpPr>
        <p:grpSpPr>
          <a:xfrm>
            <a:off x="527092" y="1449264"/>
            <a:ext cx="2666305" cy="3505200"/>
            <a:chOff x="601978" y="1390110"/>
            <a:chExt cx="3200400" cy="4206240"/>
          </a:xfrm>
        </p:grpSpPr>
        <p:sp>
          <p:nvSpPr>
            <p:cNvPr id="13" name="Rectangle 12"/>
            <p:cNvSpPr/>
            <p:nvPr/>
          </p:nvSpPr>
          <p:spPr bwMode="auto">
            <a:xfrm>
              <a:off x="601978" y="1390110"/>
              <a:ext cx="3200400" cy="4206240"/>
            </a:xfrm>
            <a:prstGeom prst="rect">
              <a:avLst/>
            </a:prstGeom>
            <a:solidFill>
              <a:schemeClr val="bg2"/>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28600" indent="-228600">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Flexible service offering </a:t>
              </a:r>
              <a:r>
                <a:rPr lang="en-US" sz="1400" dirty="0" smtClean="0">
                  <a:gradFill>
                    <a:gsLst>
                      <a:gs pos="0">
                        <a:schemeClr val="tx1"/>
                      </a:gs>
                      <a:gs pos="86000">
                        <a:schemeClr val="tx1"/>
                      </a:gs>
                    </a:gsLst>
                    <a:lin ang="5400000" scaled="0"/>
                  </a:gradFill>
                </a:rPr>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with </a:t>
              </a:r>
              <a:r>
                <a:rPr lang="en-US" sz="1400" dirty="0">
                  <a:gradFill>
                    <a:gsLst>
                      <a:gs pos="0">
                        <a:schemeClr val="tx1"/>
                      </a:gs>
                      <a:gs pos="86000">
                        <a:schemeClr val="tx1"/>
                      </a:gs>
                    </a:gsLst>
                    <a:lin ang="5400000" scaled="0"/>
                  </a:gradFill>
                </a:rPr>
                <a:t>pay-as-you-go, </a:t>
              </a:r>
              <a:r>
                <a:rPr lang="en-US" sz="1400" dirty="0" smtClean="0">
                  <a:gradFill>
                    <a:gsLst>
                      <a:gs pos="0">
                        <a:schemeClr val="tx1"/>
                      </a:gs>
                      <a:gs pos="86000">
                        <a:schemeClr val="tx1"/>
                      </a:gs>
                    </a:gsLst>
                    <a:lin ang="5400000" scaled="0"/>
                  </a:gradFill>
                </a:rPr>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per-user </a:t>
              </a:r>
              <a:r>
                <a:rPr lang="en-US" sz="1400" dirty="0">
                  <a:gradFill>
                    <a:gsLst>
                      <a:gs pos="0">
                        <a:schemeClr val="tx1"/>
                      </a:gs>
                      <a:gs pos="86000">
                        <a:schemeClr val="tx1"/>
                      </a:gs>
                    </a:gsLst>
                    <a:lin ang="5400000" scaled="0"/>
                  </a:gradFill>
                </a:rPr>
                <a:t>licensing</a:t>
              </a:r>
            </a:p>
            <a:p>
              <a:pPr marL="228600" indent="-228600">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The complete Office experience with services integration in Office 365 </a:t>
              </a:r>
            </a:p>
            <a:p>
              <a:pPr marL="228600" indent="-228600">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Always the latest version of the Office apps, including Office Web Apps</a:t>
              </a:r>
            </a:p>
            <a:p>
              <a:pPr marL="228600" indent="-228600">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Familiar Office </a:t>
              </a:r>
              <a:r>
                <a:rPr lang="en-US" sz="1400" dirty="0" smtClean="0">
                  <a:gradFill>
                    <a:gsLst>
                      <a:gs pos="0">
                        <a:schemeClr val="tx1"/>
                      </a:gs>
                      <a:gs pos="86000">
                        <a:schemeClr val="tx1"/>
                      </a:gs>
                    </a:gsLst>
                    <a:lin ang="5400000" scaled="0"/>
                  </a:gradFill>
                </a:rPr>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user </a:t>
              </a:r>
              <a:r>
                <a:rPr lang="en-US" sz="1400" dirty="0">
                  <a:gradFill>
                    <a:gsLst>
                      <a:gs pos="0">
                        <a:schemeClr val="tx1"/>
                      </a:gs>
                      <a:gs pos="86000">
                        <a:schemeClr val="tx1"/>
                      </a:gs>
                    </a:gsLst>
                    <a:lin ang="5400000" scaled="0"/>
                  </a:gradFill>
                </a:rPr>
                <a:t>experience </a:t>
              </a:r>
              <a:r>
                <a:rPr lang="en-US" sz="1400" dirty="0" smtClean="0">
                  <a:gradFill>
                    <a:gsLst>
                      <a:gs pos="0">
                        <a:schemeClr val="tx1"/>
                      </a:gs>
                      <a:gs pos="86000">
                        <a:schemeClr val="tx1"/>
                      </a:gs>
                    </a:gsLst>
                    <a:lin ang="5400000" scaled="0"/>
                  </a:gradFill>
                </a:rPr>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to </a:t>
              </a:r>
              <a:r>
                <a:rPr lang="en-US" sz="1400" dirty="0">
                  <a:gradFill>
                    <a:gsLst>
                      <a:gs pos="0">
                        <a:schemeClr val="tx1"/>
                      </a:gs>
                      <a:gs pos="86000">
                        <a:schemeClr val="tx1"/>
                      </a:gs>
                    </a:gsLst>
                    <a:lin ang="5400000" scaled="0"/>
                  </a:gradFill>
                </a:rPr>
                <a:t>access services</a:t>
              </a:r>
            </a:p>
          </p:txBody>
        </p:sp>
        <p:sp>
          <p:nvSpPr>
            <p:cNvPr id="14" name="Rectangle 13"/>
            <p:cNvSpPr/>
            <p:nvPr/>
          </p:nvSpPr>
          <p:spPr>
            <a:xfrm>
              <a:off x="601978" y="1390110"/>
              <a:ext cx="3200400" cy="731520"/>
            </a:xfrm>
            <a:prstGeom prst="rect">
              <a:avLst/>
            </a:prstGeom>
            <a:solidFill>
              <a:schemeClr val="tx2"/>
            </a:solidFill>
            <a:ln w="25400" cap="flat" cmpd="sng" algn="ctr">
              <a:noFill/>
              <a:prstDash val="solid"/>
            </a:ln>
            <a:effectLst/>
          </p:spPr>
          <p:txBody>
            <a:bodyPr rtlCol="0" anchor="ctr" anchorCtr="0">
              <a:noAutofit/>
            </a:bodyPr>
            <a:lstStyle/>
            <a:p>
              <a:pPr algn="ctr" defTabSz="7617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67786" y="1435830"/>
              <a:ext cx="1868784" cy="640080"/>
            </a:xfrm>
            <a:prstGeom prst="rect">
              <a:avLst/>
            </a:prstGeom>
            <a:noFill/>
            <a:effectLst>
              <a:outerShdw blurRad="50800" dist="38100" dir="2700000" algn="tl" rotWithShape="0">
                <a:prstClr val="black">
                  <a:alpha val="40000"/>
                </a:prstClr>
              </a:outerShdw>
            </a:effectLst>
          </p:spPr>
        </p:pic>
      </p:grpSp>
      <p:grpSp>
        <p:nvGrpSpPr>
          <p:cNvPr id="25" name="Group 24"/>
          <p:cNvGrpSpPr/>
          <p:nvPr/>
        </p:nvGrpSpPr>
        <p:grpSpPr>
          <a:xfrm>
            <a:off x="3348573" y="1449264"/>
            <a:ext cx="2666305" cy="3505200"/>
            <a:chOff x="10959346" y="1390110"/>
            <a:chExt cx="3200400" cy="4206240"/>
          </a:xfrm>
        </p:grpSpPr>
        <p:sp>
          <p:nvSpPr>
            <p:cNvPr id="27" name="Rectangle 26"/>
            <p:cNvSpPr/>
            <p:nvPr/>
          </p:nvSpPr>
          <p:spPr bwMode="auto">
            <a:xfrm>
              <a:off x="10959346" y="1390110"/>
              <a:ext cx="3200400" cy="4206240"/>
            </a:xfrm>
            <a:prstGeom prst="rect">
              <a:avLst/>
            </a:prstGeom>
            <a:solidFill>
              <a:schemeClr val="bg2"/>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Voicemail with </a:t>
              </a:r>
              <a:r>
                <a:rPr lang="en-US" sz="1400" dirty="0" smtClean="0">
                  <a:gradFill>
                    <a:gsLst>
                      <a:gs pos="0">
                        <a:schemeClr val="tx1"/>
                      </a:gs>
                      <a:gs pos="86000">
                        <a:schemeClr val="tx1"/>
                      </a:gs>
                    </a:gsLst>
                    <a:lin ang="5400000" scaled="0"/>
                  </a:gradFill>
                </a:rPr>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unified </a:t>
              </a:r>
              <a:r>
                <a:rPr lang="en-US" sz="1400" dirty="0">
                  <a:gradFill>
                    <a:gsLst>
                      <a:gs pos="0">
                        <a:schemeClr val="tx1"/>
                      </a:gs>
                      <a:gs pos="86000">
                        <a:schemeClr val="tx1"/>
                      </a:gs>
                    </a:gsLst>
                    <a:lin ang="5400000" scaled="0"/>
                  </a:gradFill>
                </a:rPr>
                <a:t>messaging</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Integrated </a:t>
              </a:r>
              <a:r>
                <a:rPr lang="en-US" sz="1400" dirty="0" smtClean="0">
                  <a:gradFill>
                    <a:gsLst>
                      <a:gs pos="0">
                        <a:schemeClr val="tx1"/>
                      </a:gs>
                      <a:gs pos="86000">
                        <a:schemeClr val="tx1"/>
                      </a:gs>
                    </a:gsLst>
                    <a:lin ang="5400000" scaled="0"/>
                  </a:gradFill>
                </a:rPr>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personal </a:t>
              </a:r>
              <a:r>
                <a:rPr lang="en-US" sz="1400" dirty="0">
                  <a:gradFill>
                    <a:gsLst>
                      <a:gs pos="0">
                        <a:schemeClr val="tx1"/>
                      </a:gs>
                      <a:gs pos="86000">
                        <a:schemeClr val="tx1"/>
                      </a:gs>
                    </a:gsLst>
                    <a:lin ang="5400000" scaled="0"/>
                  </a:gradFill>
                </a:rPr>
                <a:t>archiving</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Retention policies </a:t>
              </a:r>
              <a:r>
                <a:rPr lang="en-US" sz="1400" dirty="0" smtClean="0">
                  <a:gradFill>
                    <a:gsLst>
                      <a:gs pos="0">
                        <a:schemeClr val="tx1"/>
                      </a:gs>
                      <a:gs pos="86000">
                        <a:schemeClr val="tx1"/>
                      </a:gs>
                    </a:gsLst>
                    <a:lin ang="5400000" scaled="0"/>
                  </a:gradFill>
                </a:rPr>
                <a:t/>
              </a:r>
              <a:br>
                <a:rPr lang="en-US" sz="1400" dirty="0" smtClean="0">
                  <a:gradFill>
                    <a:gsLst>
                      <a:gs pos="0">
                        <a:schemeClr val="tx1"/>
                      </a:gs>
                      <a:gs pos="86000">
                        <a:schemeClr val="tx1"/>
                      </a:gs>
                    </a:gsLst>
                    <a:lin ang="5400000" scaled="0"/>
                  </a:gradFill>
                </a:rPr>
              </a:br>
              <a:r>
                <a:rPr lang="en-US" sz="1400" dirty="0" smtClean="0">
                  <a:gradFill>
                    <a:gsLst>
                      <a:gs pos="0">
                        <a:schemeClr val="tx1"/>
                      </a:gs>
                      <a:gs pos="86000">
                        <a:schemeClr val="tx1"/>
                      </a:gs>
                    </a:gsLst>
                    <a:lin ang="5400000" scaled="0"/>
                  </a:gradFill>
                </a:rPr>
                <a:t>and </a:t>
              </a:r>
              <a:r>
                <a:rPr lang="en-US" sz="1400" dirty="0">
                  <a:gradFill>
                    <a:gsLst>
                      <a:gs pos="0">
                        <a:schemeClr val="tx1"/>
                      </a:gs>
                      <a:gs pos="86000">
                        <a:schemeClr val="tx1"/>
                      </a:gs>
                    </a:gsLst>
                    <a:lin ang="5400000" scaled="0"/>
                  </a:gradFill>
                </a:rPr>
                <a:t>legal hold</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Exchange Control Panel</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Free/busy coexistence</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Cross-premises management</a:t>
              </a:r>
            </a:p>
          </p:txBody>
        </p:sp>
        <p:sp>
          <p:nvSpPr>
            <p:cNvPr id="28" name="Rectangle 27"/>
            <p:cNvSpPr/>
            <p:nvPr/>
          </p:nvSpPr>
          <p:spPr>
            <a:xfrm>
              <a:off x="10959346" y="1390110"/>
              <a:ext cx="3200400" cy="731520"/>
            </a:xfrm>
            <a:prstGeom prst="rect">
              <a:avLst/>
            </a:prstGeom>
            <a:solidFill>
              <a:schemeClr val="accent2"/>
            </a:solidFill>
            <a:ln w="25400" cap="flat" cmpd="sng" algn="ctr">
              <a:noFill/>
              <a:prstDash val="solid"/>
            </a:ln>
            <a:effectLst/>
          </p:spPr>
          <p:txBody>
            <a:bodyPr rtlCol="0" anchor="ctr" anchorCtr="0">
              <a:noAutofit/>
            </a:bodyPr>
            <a:lstStyle/>
            <a:p>
              <a:pPr algn="ctr" defTabSz="7617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pic>
          <p:nvPicPr>
            <p:cNvPr id="29"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080240" y="1462771"/>
              <a:ext cx="2958611" cy="559032"/>
            </a:xfrm>
            <a:prstGeom prst="rect">
              <a:avLst/>
            </a:prstGeom>
            <a:noFill/>
            <a:effectLst>
              <a:outerShdw blurRad="50800" dist="38100" dir="2700000" algn="tl" rotWithShape="0">
                <a:prstClr val="black">
                  <a:alpha val="40000"/>
                </a:prstClr>
              </a:outerShdw>
            </a:effectLst>
          </p:spPr>
        </p:pic>
      </p:grpSp>
      <p:grpSp>
        <p:nvGrpSpPr>
          <p:cNvPr id="30" name="Group 29"/>
          <p:cNvGrpSpPr/>
          <p:nvPr/>
        </p:nvGrpSpPr>
        <p:grpSpPr>
          <a:xfrm>
            <a:off x="8991536" y="1449264"/>
            <a:ext cx="2666305" cy="3505200"/>
            <a:chOff x="4000250" y="1435830"/>
            <a:chExt cx="3200400" cy="4206240"/>
          </a:xfrm>
        </p:grpSpPr>
        <p:sp>
          <p:nvSpPr>
            <p:cNvPr id="31" name="Rectangle 30"/>
            <p:cNvSpPr/>
            <p:nvPr/>
          </p:nvSpPr>
          <p:spPr bwMode="auto">
            <a:xfrm>
              <a:off x="4000250" y="1435830"/>
              <a:ext cx="3200400" cy="4206240"/>
            </a:xfrm>
            <a:prstGeom prst="rect">
              <a:avLst/>
            </a:prstGeom>
            <a:solidFill>
              <a:schemeClr val="bg2"/>
            </a:solidFill>
            <a:ln w="25400" cap="flat" cmpd="sng" algn="ctr">
              <a:noFill/>
              <a:prstDash val="solid"/>
            </a:ln>
            <a:effectLst>
              <a:outerShdw blurRad="63500" sx="102000" sy="102000" algn="ctr" rotWithShape="0">
                <a:prstClr val="black">
                  <a:alpha val="40000"/>
                </a:prstClr>
              </a:outerShdw>
            </a:effectLst>
          </p:spPr>
          <p:txBody>
            <a:bodyPr tIns="777240" rtlCol="0" anchor="t" anchorCtr="0"/>
            <a:lstStyle/>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IM and presence </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Video calls with Lync and Windows Live users</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Click-to-Lync in Office</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Ad-hoc content sharing</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Virtual meetings with  </a:t>
              </a:r>
              <a:r>
                <a:rPr lang="en-US" sz="1400" dirty="0" smtClean="0">
                  <a:gradFill>
                    <a:gsLst>
                      <a:gs pos="0">
                        <a:schemeClr val="tx1"/>
                      </a:gs>
                      <a:gs pos="86000">
                        <a:schemeClr val="tx1"/>
                      </a:gs>
                    </a:gsLst>
                    <a:lin ang="5400000" scaled="0"/>
                  </a:gradFill>
                </a:rPr>
                <a:t>audio/video/web </a:t>
              </a:r>
              <a:r>
                <a:rPr lang="en-US" sz="1400" dirty="0">
                  <a:gradFill>
                    <a:gsLst>
                      <a:gs pos="0">
                        <a:schemeClr val="tx1"/>
                      </a:gs>
                      <a:gs pos="86000">
                        <a:schemeClr val="tx1"/>
                      </a:gs>
                    </a:gsLst>
                    <a:lin ang="5400000" scaled="0"/>
                  </a:gradFill>
                </a:rPr>
                <a:t>conferencing</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Native and web clients</a:t>
              </a:r>
            </a:p>
            <a:p>
              <a:pPr marL="231775" indent="-231775">
                <a:lnSpc>
                  <a:spcPct val="90000"/>
                </a:lnSpc>
                <a:spcBef>
                  <a:spcPct val="20000"/>
                </a:spcBef>
                <a:spcAft>
                  <a:spcPts val="167"/>
                </a:spcAft>
                <a:buClr>
                  <a:schemeClr val="tx2"/>
                </a:buClr>
                <a:buSzPct val="90000"/>
                <a:buBlip>
                  <a:blip r:embed="rId3"/>
                </a:buBlip>
                <a:defRPr/>
              </a:pPr>
              <a:r>
                <a:rPr lang="en-US" sz="1400" dirty="0">
                  <a:gradFill>
                    <a:gsLst>
                      <a:gs pos="0">
                        <a:schemeClr val="tx1"/>
                      </a:gs>
                      <a:gs pos="86000">
                        <a:schemeClr val="tx1"/>
                      </a:gs>
                    </a:gsLst>
                    <a:lin ang="5400000" scaled="0"/>
                  </a:gradFill>
                </a:rPr>
                <a:t>Interop with 3rd party dial-in audio conferencing services</a:t>
              </a:r>
            </a:p>
          </p:txBody>
        </p:sp>
        <p:sp>
          <p:nvSpPr>
            <p:cNvPr id="32" name="Rectangle 31"/>
            <p:cNvSpPr/>
            <p:nvPr/>
          </p:nvSpPr>
          <p:spPr>
            <a:xfrm>
              <a:off x="4000250" y="1435830"/>
              <a:ext cx="3200400" cy="731520"/>
            </a:xfrm>
            <a:prstGeom prst="rect">
              <a:avLst/>
            </a:prstGeom>
            <a:solidFill>
              <a:schemeClr val="accent6"/>
            </a:solidFill>
            <a:ln w="25400" cap="flat" cmpd="sng" algn="ctr">
              <a:noFill/>
              <a:prstDash val="solid"/>
            </a:ln>
            <a:effectLst/>
          </p:spPr>
          <p:txBody>
            <a:bodyPr rtlCol="0" anchor="ctr" anchorCtr="0">
              <a:noAutofit/>
            </a:bodyPr>
            <a:lstStyle/>
            <a:p>
              <a:pPr algn="ctr" defTabSz="761748">
                <a:lnSpc>
                  <a:spcPct val="90000"/>
                </a:lnSpc>
              </a:pPr>
              <a:endParaRPr lang="en-US" sz="1400" b="1" kern="0" dirty="0">
                <a:solidFill>
                  <a:schemeClr val="bg1">
                    <a:alpha val="99000"/>
                  </a:schemeClr>
                </a:solidFill>
                <a:effectLst>
                  <a:outerShdw blurRad="38100" dist="38100" dir="2700000" algn="tl">
                    <a:srgbClr val="000000">
                      <a:alpha val="43137"/>
                    </a:srgbClr>
                  </a:outerShdw>
                </a:effectLst>
              </a:endParaRPr>
            </a:p>
          </p:txBody>
        </p:sp>
        <p:pic>
          <p:nvPicPr>
            <p:cNvPr id="3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18543" y="1503827"/>
              <a:ext cx="2363813" cy="5955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7017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Voicemail in Your Inbox</a:t>
            </a:r>
          </a:p>
        </p:txBody>
      </p:sp>
      <p:sp>
        <p:nvSpPr>
          <p:cNvPr id="2" name="Title 1"/>
          <p:cNvSpPr>
            <a:spLocks noGrp="1"/>
          </p:cNvSpPr>
          <p:nvPr>
            <p:ph type="title"/>
          </p:nvPr>
        </p:nvSpPr>
        <p:spPr/>
        <p:txBody>
          <a:bodyPr/>
          <a:lstStyle/>
          <a:p>
            <a:r>
              <a:rPr lang="en-US" dirty="0"/>
              <a:t>Exchange Online and Exchange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a:solidFill>
                  <a:srgbClr val="7F7F7F">
                    <a:alpha val="98824"/>
                  </a:srgbClr>
                </a:solidFill>
              </a:rPr>
              <a:t>Email and Calendar</a:t>
            </a: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Email  Archiving</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Mobile Collaboration</a:t>
            </a: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2" name="TextBox 101"/>
          <p:cNvSpPr txBox="1"/>
          <p:nvPr/>
        </p:nvSpPr>
        <p:spPr>
          <a:xfrm>
            <a:off x="8160697" y="4886082"/>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sp>
        <p:nvSpPr>
          <p:cNvPr id="104" name="TextBox 103"/>
          <p:cNvSpPr txBox="1"/>
          <p:nvPr/>
        </p:nvSpPr>
        <p:spPr>
          <a:xfrm>
            <a:off x="10393691" y="4889515"/>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3" name="Group 2"/>
          <p:cNvGrpSpPr/>
          <p:nvPr/>
        </p:nvGrpSpPr>
        <p:grpSpPr>
          <a:xfrm>
            <a:off x="3338631" y="1909941"/>
            <a:ext cx="1088127" cy="432541"/>
            <a:chOff x="3277531" y="1885557"/>
            <a:chExt cx="1088127" cy="432541"/>
          </a:xfrm>
        </p:grpSpPr>
        <p:grpSp>
          <p:nvGrpSpPr>
            <p:cNvPr id="105" name="Group 19"/>
            <p:cNvGrpSpPr>
              <a:grpSpLocks noChangeAspect="1"/>
            </p:cNvGrpSpPr>
            <p:nvPr/>
          </p:nvGrpSpPr>
          <p:grpSpPr bwMode="auto">
            <a:xfrm>
              <a:off x="3277531" y="1924137"/>
              <a:ext cx="466196" cy="361086"/>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1" name="Group 28"/>
            <p:cNvGrpSpPr>
              <a:grpSpLocks noChangeAspect="1"/>
            </p:cNvGrpSpPr>
            <p:nvPr/>
          </p:nvGrpSpPr>
          <p:grpSpPr bwMode="auto">
            <a:xfrm>
              <a:off x="3933117" y="1885557"/>
              <a:ext cx="432541" cy="432541"/>
              <a:chOff x="2194" y="1200"/>
              <a:chExt cx="406" cy="406"/>
            </a:xfrm>
          </p:grpSpPr>
          <p:sp>
            <p:nvSpPr>
              <p:cNvPr id="112" name="AutoShape 27"/>
              <p:cNvSpPr>
                <a:spLocks noChangeAspect="1" noChangeArrowheads="1" noTextEdit="1"/>
              </p:cNvSpPr>
              <p:nvPr/>
            </p:nvSpPr>
            <p:spPr bwMode="auto">
              <a:xfrm>
                <a:off x="2194" y="1200"/>
                <a:ext cx="40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12"/>
              <p:cNvSpPr>
                <a:spLocks/>
              </p:cNvSpPr>
              <p:nvPr/>
            </p:nvSpPr>
            <p:spPr bwMode="auto">
              <a:xfrm>
                <a:off x="2194" y="1200"/>
                <a:ext cx="406" cy="78"/>
              </a:xfrm>
              <a:custGeom>
                <a:avLst/>
                <a:gdLst>
                  <a:gd name="T0" fmla="*/ 666 w 714"/>
                  <a:gd name="T1" fmla="*/ 0 h 138"/>
                  <a:gd name="T2" fmla="*/ 48 w 714"/>
                  <a:gd name="T3" fmla="*/ 0 h 138"/>
                  <a:gd name="T4" fmla="*/ 0 w 714"/>
                  <a:gd name="T5" fmla="*/ 48 h 138"/>
                  <a:gd name="T6" fmla="*/ 0 w 714"/>
                  <a:gd name="T7" fmla="*/ 138 h 138"/>
                  <a:gd name="T8" fmla="*/ 714 w 714"/>
                  <a:gd name="T9" fmla="*/ 138 h 138"/>
                  <a:gd name="T10" fmla="*/ 714 w 714"/>
                  <a:gd name="T11" fmla="*/ 48 h 138"/>
                  <a:gd name="T12" fmla="*/ 666 w 714"/>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714" h="138">
                    <a:moveTo>
                      <a:pt x="666" y="0"/>
                    </a:moveTo>
                    <a:cubicBezTo>
                      <a:pt x="48" y="0"/>
                      <a:pt x="48" y="0"/>
                      <a:pt x="48" y="0"/>
                    </a:cubicBezTo>
                    <a:cubicBezTo>
                      <a:pt x="21" y="0"/>
                      <a:pt x="0" y="21"/>
                      <a:pt x="0" y="48"/>
                    </a:cubicBezTo>
                    <a:cubicBezTo>
                      <a:pt x="0" y="138"/>
                      <a:pt x="0" y="138"/>
                      <a:pt x="0" y="138"/>
                    </a:cubicBezTo>
                    <a:cubicBezTo>
                      <a:pt x="714" y="138"/>
                      <a:pt x="714" y="138"/>
                      <a:pt x="714" y="138"/>
                    </a:cubicBezTo>
                    <a:cubicBezTo>
                      <a:pt x="714" y="48"/>
                      <a:pt x="714" y="48"/>
                      <a:pt x="714" y="48"/>
                    </a:cubicBezTo>
                    <a:cubicBezTo>
                      <a:pt x="714" y="21"/>
                      <a:pt x="693" y="0"/>
                      <a:pt x="66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0"/>
              <p:cNvSpPr>
                <a:spLocks noEditPoints="1"/>
              </p:cNvSpPr>
              <p:nvPr/>
            </p:nvSpPr>
            <p:spPr bwMode="auto">
              <a:xfrm>
                <a:off x="2194" y="1292"/>
                <a:ext cx="406" cy="314"/>
              </a:xfrm>
              <a:custGeom>
                <a:avLst/>
                <a:gdLst>
                  <a:gd name="T0" fmla="*/ 0 w 714"/>
                  <a:gd name="T1" fmla="*/ 504 h 552"/>
                  <a:gd name="T2" fmla="*/ 48 w 714"/>
                  <a:gd name="T3" fmla="*/ 552 h 552"/>
                  <a:gd name="T4" fmla="*/ 666 w 714"/>
                  <a:gd name="T5" fmla="*/ 552 h 552"/>
                  <a:gd name="T6" fmla="*/ 714 w 714"/>
                  <a:gd name="T7" fmla="*/ 504 h 552"/>
                  <a:gd name="T8" fmla="*/ 714 w 714"/>
                  <a:gd name="T9" fmla="*/ 0 h 552"/>
                  <a:gd name="T10" fmla="*/ 0 w 714"/>
                  <a:gd name="T11" fmla="*/ 0 h 552"/>
                  <a:gd name="T12" fmla="*/ 0 w 714"/>
                  <a:gd name="T13" fmla="*/ 504 h 552"/>
                  <a:gd name="T14" fmla="*/ 263 w 714"/>
                  <a:gd name="T15" fmla="*/ 108 h 552"/>
                  <a:gd name="T16" fmla="*/ 451 w 714"/>
                  <a:gd name="T17" fmla="*/ 108 h 552"/>
                  <a:gd name="T18" fmla="*/ 451 w 714"/>
                  <a:gd name="T19" fmla="*/ 148 h 552"/>
                  <a:gd name="T20" fmla="*/ 404 w 714"/>
                  <a:gd name="T21" fmla="*/ 214 h 552"/>
                  <a:gd name="T22" fmla="*/ 367 w 714"/>
                  <a:gd name="T23" fmla="*/ 305 h 552"/>
                  <a:gd name="T24" fmla="*/ 355 w 714"/>
                  <a:gd name="T25" fmla="*/ 391 h 552"/>
                  <a:gd name="T26" fmla="*/ 302 w 714"/>
                  <a:gd name="T27" fmla="*/ 391 h 552"/>
                  <a:gd name="T28" fmla="*/ 326 w 714"/>
                  <a:gd name="T29" fmla="*/ 270 h 552"/>
                  <a:gd name="T30" fmla="*/ 388 w 714"/>
                  <a:gd name="T31" fmla="*/ 159 h 552"/>
                  <a:gd name="T32" fmla="*/ 263 w 714"/>
                  <a:gd name="T33" fmla="*/ 159 h 552"/>
                  <a:gd name="T34" fmla="*/ 263 w 714"/>
                  <a:gd name="T35" fmla="*/ 10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4" h="552">
                    <a:moveTo>
                      <a:pt x="0" y="504"/>
                    </a:moveTo>
                    <a:cubicBezTo>
                      <a:pt x="0" y="531"/>
                      <a:pt x="21" y="552"/>
                      <a:pt x="48" y="552"/>
                    </a:cubicBezTo>
                    <a:cubicBezTo>
                      <a:pt x="666" y="552"/>
                      <a:pt x="666" y="552"/>
                      <a:pt x="666" y="552"/>
                    </a:cubicBezTo>
                    <a:cubicBezTo>
                      <a:pt x="693" y="552"/>
                      <a:pt x="714" y="531"/>
                      <a:pt x="714" y="504"/>
                    </a:cubicBezTo>
                    <a:cubicBezTo>
                      <a:pt x="714" y="0"/>
                      <a:pt x="714" y="0"/>
                      <a:pt x="714" y="0"/>
                    </a:cubicBezTo>
                    <a:cubicBezTo>
                      <a:pt x="0" y="0"/>
                      <a:pt x="0" y="0"/>
                      <a:pt x="0" y="0"/>
                    </a:cubicBezTo>
                    <a:lnTo>
                      <a:pt x="0" y="504"/>
                    </a:lnTo>
                    <a:close/>
                    <a:moveTo>
                      <a:pt x="263" y="108"/>
                    </a:moveTo>
                    <a:cubicBezTo>
                      <a:pt x="451" y="108"/>
                      <a:pt x="451" y="108"/>
                      <a:pt x="451" y="108"/>
                    </a:cubicBezTo>
                    <a:cubicBezTo>
                      <a:pt x="451" y="148"/>
                      <a:pt x="451" y="148"/>
                      <a:pt x="451" y="148"/>
                    </a:cubicBezTo>
                    <a:cubicBezTo>
                      <a:pt x="435" y="163"/>
                      <a:pt x="420" y="185"/>
                      <a:pt x="404" y="214"/>
                    </a:cubicBezTo>
                    <a:cubicBezTo>
                      <a:pt x="388" y="242"/>
                      <a:pt x="375" y="273"/>
                      <a:pt x="367" y="305"/>
                    </a:cubicBezTo>
                    <a:cubicBezTo>
                      <a:pt x="359" y="337"/>
                      <a:pt x="355" y="366"/>
                      <a:pt x="355" y="391"/>
                    </a:cubicBezTo>
                    <a:cubicBezTo>
                      <a:pt x="302" y="391"/>
                      <a:pt x="302" y="391"/>
                      <a:pt x="302" y="391"/>
                    </a:cubicBezTo>
                    <a:cubicBezTo>
                      <a:pt x="303" y="351"/>
                      <a:pt x="311" y="311"/>
                      <a:pt x="326" y="270"/>
                    </a:cubicBezTo>
                    <a:cubicBezTo>
                      <a:pt x="342" y="229"/>
                      <a:pt x="362" y="192"/>
                      <a:pt x="388" y="159"/>
                    </a:cubicBezTo>
                    <a:cubicBezTo>
                      <a:pt x="263" y="159"/>
                      <a:pt x="263" y="159"/>
                      <a:pt x="263" y="159"/>
                    </a:cubicBezTo>
                    <a:lnTo>
                      <a:pt x="263"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p:cNvGrpSpPr/>
          <p:nvPr/>
        </p:nvGrpSpPr>
        <p:grpSpPr>
          <a:xfrm>
            <a:off x="5623485" y="1849777"/>
            <a:ext cx="987510" cy="670744"/>
            <a:chOff x="5171961" y="1691281"/>
            <a:chExt cx="987510" cy="670744"/>
          </a:xfrm>
        </p:grpSpPr>
        <p:sp>
          <p:nvSpPr>
            <p:cNvPr id="122" name="Freeform 9"/>
            <p:cNvSpPr>
              <a:spLocks noEditPoints="1"/>
            </p:cNvSpPr>
            <p:nvPr/>
          </p:nvSpPr>
          <p:spPr bwMode="auto">
            <a:xfrm>
              <a:off x="5826336" y="1691281"/>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accent1"/>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23" name="Group 19"/>
            <p:cNvGrpSpPr>
              <a:grpSpLocks noChangeAspect="1"/>
            </p:cNvGrpSpPr>
            <p:nvPr/>
          </p:nvGrpSpPr>
          <p:grpSpPr bwMode="auto">
            <a:xfrm>
              <a:off x="5171961" y="1788025"/>
              <a:ext cx="466196" cy="361086"/>
              <a:chOff x="697" y="1200"/>
              <a:chExt cx="377" cy="292"/>
            </a:xfrm>
          </p:grpSpPr>
          <p:sp>
            <p:nvSpPr>
              <p:cNvPr id="124"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p:cNvGrpSpPr/>
          <p:nvPr/>
        </p:nvGrpSpPr>
        <p:grpSpPr>
          <a:xfrm>
            <a:off x="7874948" y="1842157"/>
            <a:ext cx="964413" cy="611123"/>
            <a:chOff x="7636508" y="1683661"/>
            <a:chExt cx="964413" cy="611123"/>
          </a:xfrm>
        </p:grpSpPr>
        <p:sp>
          <p:nvSpPr>
            <p:cNvPr id="136" name="Freeform 7"/>
            <p:cNvSpPr>
              <a:spLocks/>
            </p:cNvSpPr>
            <p:nvPr/>
          </p:nvSpPr>
          <p:spPr bwMode="auto">
            <a:xfrm rot="16200000">
              <a:off x="7506328" y="1813841"/>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37" name="Group 19"/>
            <p:cNvGrpSpPr>
              <a:grpSpLocks noChangeAspect="1"/>
            </p:cNvGrpSpPr>
            <p:nvPr/>
          </p:nvGrpSpPr>
          <p:grpSpPr bwMode="auto">
            <a:xfrm>
              <a:off x="8134725" y="1793351"/>
              <a:ext cx="466196" cy="361086"/>
              <a:chOff x="697" y="1200"/>
              <a:chExt cx="377" cy="292"/>
            </a:xfrm>
          </p:grpSpPr>
          <p:sp>
            <p:nvSpPr>
              <p:cNvPr id="138"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3" name="Group 14"/>
          <p:cNvGrpSpPr>
            <a:grpSpLocks noChangeAspect="1"/>
          </p:cNvGrpSpPr>
          <p:nvPr/>
        </p:nvGrpSpPr>
        <p:grpSpPr bwMode="auto">
          <a:xfrm>
            <a:off x="10426380" y="1888989"/>
            <a:ext cx="327536" cy="597272"/>
            <a:chOff x="6330" y="512"/>
            <a:chExt cx="272" cy="496"/>
          </a:xfrm>
        </p:grpSpPr>
        <p:sp>
          <p:nvSpPr>
            <p:cNvPr id="144" name="AutoShape 13"/>
            <p:cNvSpPr>
              <a:spLocks noChangeAspect="1" noChangeArrowheads="1" noTextEdit="1"/>
            </p:cNvSpPr>
            <p:nvPr/>
          </p:nvSpPr>
          <p:spPr bwMode="auto">
            <a:xfrm>
              <a:off x="6330" y="512"/>
              <a:ext cx="272"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5" name="Freeform 15"/>
            <p:cNvSpPr>
              <a:spLocks noEditPoints="1"/>
            </p:cNvSpPr>
            <p:nvPr/>
          </p:nvSpPr>
          <p:spPr bwMode="auto">
            <a:xfrm>
              <a:off x="6329" y="512"/>
              <a:ext cx="272" cy="497"/>
            </a:xfrm>
            <a:custGeom>
              <a:avLst/>
              <a:gdLst>
                <a:gd name="T0" fmla="*/ 288 w 336"/>
                <a:gd name="T1" fmla="*/ 0 h 613"/>
                <a:gd name="T2" fmla="*/ 48 w 336"/>
                <a:gd name="T3" fmla="*/ 0 h 613"/>
                <a:gd name="T4" fmla="*/ 0 w 336"/>
                <a:gd name="T5" fmla="*/ 48 h 613"/>
                <a:gd name="T6" fmla="*/ 0 w 336"/>
                <a:gd name="T7" fmla="*/ 565 h 613"/>
                <a:gd name="T8" fmla="*/ 48 w 336"/>
                <a:gd name="T9" fmla="*/ 613 h 613"/>
                <a:gd name="T10" fmla="*/ 288 w 336"/>
                <a:gd name="T11" fmla="*/ 613 h 613"/>
                <a:gd name="T12" fmla="*/ 336 w 336"/>
                <a:gd name="T13" fmla="*/ 565 h 613"/>
                <a:gd name="T14" fmla="*/ 336 w 336"/>
                <a:gd name="T15" fmla="*/ 48 h 613"/>
                <a:gd name="T16" fmla="*/ 288 w 336"/>
                <a:gd name="T17" fmla="*/ 0 h 613"/>
                <a:gd name="T18" fmla="*/ 68 w 336"/>
                <a:gd name="T19" fmla="*/ 567 h 613"/>
                <a:gd name="T20" fmla="*/ 54 w 336"/>
                <a:gd name="T21" fmla="*/ 554 h 613"/>
                <a:gd name="T22" fmla="*/ 68 w 336"/>
                <a:gd name="T23" fmla="*/ 541 h 613"/>
                <a:gd name="T24" fmla="*/ 81 w 336"/>
                <a:gd name="T25" fmla="*/ 554 h 613"/>
                <a:gd name="T26" fmla="*/ 68 w 336"/>
                <a:gd name="T27" fmla="*/ 567 h 613"/>
                <a:gd name="T28" fmla="*/ 169 w 336"/>
                <a:gd name="T29" fmla="*/ 567 h 613"/>
                <a:gd name="T30" fmla="*/ 156 w 336"/>
                <a:gd name="T31" fmla="*/ 554 h 613"/>
                <a:gd name="T32" fmla="*/ 169 w 336"/>
                <a:gd name="T33" fmla="*/ 541 h 613"/>
                <a:gd name="T34" fmla="*/ 183 w 336"/>
                <a:gd name="T35" fmla="*/ 554 h 613"/>
                <a:gd name="T36" fmla="*/ 169 w 336"/>
                <a:gd name="T37" fmla="*/ 567 h 613"/>
                <a:gd name="T38" fmla="*/ 269 w 336"/>
                <a:gd name="T39" fmla="*/ 567 h 613"/>
                <a:gd name="T40" fmla="*/ 256 w 336"/>
                <a:gd name="T41" fmla="*/ 554 h 613"/>
                <a:gd name="T42" fmla="*/ 269 w 336"/>
                <a:gd name="T43" fmla="*/ 541 h 613"/>
                <a:gd name="T44" fmla="*/ 283 w 336"/>
                <a:gd name="T45" fmla="*/ 554 h 613"/>
                <a:gd name="T46" fmla="*/ 269 w 336"/>
                <a:gd name="T47" fmla="*/ 567 h 613"/>
                <a:gd name="T48" fmla="*/ 299 w 336"/>
                <a:gd name="T49" fmla="*/ 466 h 613"/>
                <a:gd name="T50" fmla="*/ 251 w 336"/>
                <a:gd name="T51" fmla="*/ 518 h 613"/>
                <a:gd name="T52" fmla="*/ 86 w 336"/>
                <a:gd name="T53" fmla="*/ 518 h 613"/>
                <a:gd name="T54" fmla="*/ 38 w 336"/>
                <a:gd name="T55" fmla="*/ 466 h 613"/>
                <a:gd name="T56" fmla="*/ 38 w 336"/>
                <a:gd name="T57" fmla="*/ 87 h 613"/>
                <a:gd name="T58" fmla="*/ 86 w 336"/>
                <a:gd name="T59" fmla="*/ 34 h 613"/>
                <a:gd name="T60" fmla="*/ 251 w 336"/>
                <a:gd name="T61" fmla="*/ 34 h 613"/>
                <a:gd name="T62" fmla="*/ 299 w 336"/>
                <a:gd name="T63" fmla="*/ 87 h 613"/>
                <a:gd name="T64" fmla="*/ 299 w 336"/>
                <a:gd name="T65" fmla="*/ 46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13">
                  <a:moveTo>
                    <a:pt x="288" y="0"/>
                  </a:moveTo>
                  <a:cubicBezTo>
                    <a:pt x="48" y="0"/>
                    <a:pt x="48" y="0"/>
                    <a:pt x="48" y="0"/>
                  </a:cubicBezTo>
                  <a:cubicBezTo>
                    <a:pt x="22" y="0"/>
                    <a:pt x="0" y="21"/>
                    <a:pt x="0" y="48"/>
                  </a:cubicBezTo>
                  <a:cubicBezTo>
                    <a:pt x="0" y="565"/>
                    <a:pt x="0" y="565"/>
                    <a:pt x="0" y="565"/>
                  </a:cubicBezTo>
                  <a:cubicBezTo>
                    <a:pt x="0" y="592"/>
                    <a:pt x="22" y="613"/>
                    <a:pt x="48" y="613"/>
                  </a:cubicBezTo>
                  <a:cubicBezTo>
                    <a:pt x="288" y="613"/>
                    <a:pt x="288" y="613"/>
                    <a:pt x="288" y="613"/>
                  </a:cubicBezTo>
                  <a:cubicBezTo>
                    <a:pt x="315" y="613"/>
                    <a:pt x="336" y="592"/>
                    <a:pt x="336" y="565"/>
                  </a:cubicBezTo>
                  <a:cubicBezTo>
                    <a:pt x="336" y="48"/>
                    <a:pt x="336" y="48"/>
                    <a:pt x="336" y="48"/>
                  </a:cubicBezTo>
                  <a:cubicBezTo>
                    <a:pt x="336" y="21"/>
                    <a:pt x="315" y="0"/>
                    <a:pt x="288" y="0"/>
                  </a:cubicBezTo>
                  <a:close/>
                  <a:moveTo>
                    <a:pt x="68" y="567"/>
                  </a:moveTo>
                  <a:cubicBezTo>
                    <a:pt x="60" y="567"/>
                    <a:pt x="54" y="561"/>
                    <a:pt x="54" y="554"/>
                  </a:cubicBezTo>
                  <a:cubicBezTo>
                    <a:pt x="54" y="547"/>
                    <a:pt x="60" y="541"/>
                    <a:pt x="68" y="541"/>
                  </a:cubicBezTo>
                  <a:cubicBezTo>
                    <a:pt x="75" y="541"/>
                    <a:pt x="81" y="547"/>
                    <a:pt x="81" y="554"/>
                  </a:cubicBezTo>
                  <a:cubicBezTo>
                    <a:pt x="81" y="561"/>
                    <a:pt x="75" y="567"/>
                    <a:pt x="68" y="567"/>
                  </a:cubicBezTo>
                  <a:close/>
                  <a:moveTo>
                    <a:pt x="169" y="567"/>
                  </a:moveTo>
                  <a:cubicBezTo>
                    <a:pt x="162" y="567"/>
                    <a:pt x="156" y="561"/>
                    <a:pt x="156" y="554"/>
                  </a:cubicBezTo>
                  <a:cubicBezTo>
                    <a:pt x="156" y="547"/>
                    <a:pt x="162" y="541"/>
                    <a:pt x="169" y="541"/>
                  </a:cubicBezTo>
                  <a:cubicBezTo>
                    <a:pt x="177" y="541"/>
                    <a:pt x="183" y="547"/>
                    <a:pt x="183" y="554"/>
                  </a:cubicBezTo>
                  <a:cubicBezTo>
                    <a:pt x="183" y="561"/>
                    <a:pt x="177" y="567"/>
                    <a:pt x="169" y="567"/>
                  </a:cubicBezTo>
                  <a:close/>
                  <a:moveTo>
                    <a:pt x="269" y="567"/>
                  </a:moveTo>
                  <a:cubicBezTo>
                    <a:pt x="262" y="567"/>
                    <a:pt x="256" y="561"/>
                    <a:pt x="256" y="554"/>
                  </a:cubicBezTo>
                  <a:cubicBezTo>
                    <a:pt x="256" y="547"/>
                    <a:pt x="262" y="541"/>
                    <a:pt x="269" y="541"/>
                  </a:cubicBezTo>
                  <a:cubicBezTo>
                    <a:pt x="277" y="541"/>
                    <a:pt x="283" y="547"/>
                    <a:pt x="283" y="554"/>
                  </a:cubicBezTo>
                  <a:cubicBezTo>
                    <a:pt x="283" y="561"/>
                    <a:pt x="277" y="567"/>
                    <a:pt x="269" y="567"/>
                  </a:cubicBezTo>
                  <a:close/>
                  <a:moveTo>
                    <a:pt x="299" y="466"/>
                  </a:moveTo>
                  <a:cubicBezTo>
                    <a:pt x="299" y="495"/>
                    <a:pt x="278" y="518"/>
                    <a:pt x="251" y="518"/>
                  </a:cubicBezTo>
                  <a:cubicBezTo>
                    <a:pt x="86" y="518"/>
                    <a:pt x="86" y="518"/>
                    <a:pt x="86" y="518"/>
                  </a:cubicBezTo>
                  <a:cubicBezTo>
                    <a:pt x="59" y="518"/>
                    <a:pt x="38" y="495"/>
                    <a:pt x="38" y="466"/>
                  </a:cubicBezTo>
                  <a:cubicBezTo>
                    <a:pt x="38" y="87"/>
                    <a:pt x="38" y="87"/>
                    <a:pt x="38" y="87"/>
                  </a:cubicBezTo>
                  <a:cubicBezTo>
                    <a:pt x="38" y="58"/>
                    <a:pt x="59" y="34"/>
                    <a:pt x="86" y="34"/>
                  </a:cubicBezTo>
                  <a:cubicBezTo>
                    <a:pt x="251" y="34"/>
                    <a:pt x="251" y="34"/>
                    <a:pt x="251" y="34"/>
                  </a:cubicBezTo>
                  <a:cubicBezTo>
                    <a:pt x="278" y="34"/>
                    <a:pt x="299" y="58"/>
                    <a:pt x="299" y="87"/>
                  </a:cubicBezTo>
                  <a:lnTo>
                    <a:pt x="299" y="46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29100514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Voicemail in Your Inbox</a:t>
            </a:r>
          </a:p>
        </p:txBody>
      </p:sp>
      <p:sp>
        <p:nvSpPr>
          <p:cNvPr id="2" name="Title 1"/>
          <p:cNvSpPr>
            <a:spLocks noGrp="1"/>
          </p:cNvSpPr>
          <p:nvPr>
            <p:ph type="title"/>
          </p:nvPr>
        </p:nvSpPr>
        <p:spPr/>
        <p:txBody>
          <a:bodyPr/>
          <a:lstStyle/>
          <a:p>
            <a:r>
              <a:rPr lang="en-US" dirty="0"/>
              <a:t>Exchange Online and Exchange Server</a:t>
            </a: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defTabSz="1462741" fontAlgn="base">
              <a:lnSpc>
                <a:spcPct val="80000"/>
              </a:lnSpc>
              <a:spcBef>
                <a:spcPct val="0"/>
              </a:spcBef>
              <a:spcAft>
                <a:spcPct val="0"/>
              </a:spcAft>
              <a:defRPr/>
            </a:pPr>
            <a:r>
              <a:rPr lang="en-US" sz="1200" dirty="0">
                <a:solidFill>
                  <a:srgbClr val="7F7F7F">
                    <a:alpha val="98824"/>
                  </a:srgbClr>
                </a:solidFill>
              </a:rPr>
              <a:t>Email and Calendar</a:t>
            </a:r>
          </a:p>
        </p:txBody>
      </p:sp>
      <p:sp>
        <p:nvSpPr>
          <p:cNvPr id="24" name="Freeform 6"/>
          <p:cNvSpPr>
            <a:spLocks/>
          </p:cNvSpPr>
          <p:nvPr/>
        </p:nvSpPr>
        <p:spPr bwMode="auto">
          <a:xfrm>
            <a:off x="5056812" y="1454892"/>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Email  Archiving</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a:r>
              <a:rPr lang="en-US" sz="1200" dirty="0">
                <a:solidFill>
                  <a:srgbClr val="7F7F7F">
                    <a:alpha val="98824"/>
                  </a:srgbClr>
                </a:solidFill>
              </a:rPr>
              <a:t>Mobile Collaboration</a:t>
            </a:r>
          </a:p>
        </p:txBody>
      </p:sp>
      <p:sp>
        <p:nvSpPr>
          <p:cNvPr id="27" name="Rounded Rectangle 26"/>
          <p:cNvSpPr/>
          <p:nvPr/>
        </p:nvSpPr>
        <p:spPr bwMode="auto">
          <a:xfrm>
            <a:off x="519112" y="3618345"/>
            <a:ext cx="11149013"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519112" y="4772937"/>
            <a:ext cx="11149013"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EXCHANGE ONLINE</a:t>
            </a:r>
            <a:endParaRPr lang="en-US" sz="2000" kern="0" cap="all" dirty="0">
              <a:ln>
                <a:solidFill>
                  <a:sysClr val="window" lastClr="FFFFFF">
                    <a:alpha val="0"/>
                  </a:sysClr>
                </a:solidFill>
              </a:ln>
              <a:solidFill>
                <a:srgbClr val="595959"/>
              </a:solidFill>
            </a:endParaRPr>
          </a:p>
        </p:txBody>
      </p:sp>
      <p:sp>
        <p:nvSpPr>
          <p:cNvPr id="86" name="TextBox 85"/>
          <p:cNvSpPr txBox="1"/>
          <p:nvPr/>
        </p:nvSpPr>
        <p:spPr>
          <a:xfrm>
            <a:off x="3686237" y="3673797"/>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8" name="TextBox 97"/>
          <p:cNvSpPr txBox="1"/>
          <p:nvPr/>
        </p:nvSpPr>
        <p:spPr>
          <a:xfrm>
            <a:off x="3686237" y="4872661"/>
            <a:ext cx="392915" cy="943842"/>
          </a:xfrm>
          <a:prstGeom prst="rect">
            <a:avLst/>
          </a:prstGeom>
          <a:noFill/>
        </p:spPr>
        <p:txBody>
          <a:bodyPr wrap="square" lIns="121880" tIns="60940" rIns="121880" bIns="60940" rtlCol="0" anchor="ctr">
            <a:spAutoFit/>
          </a:bodyPr>
          <a:lstStyle/>
          <a:p>
            <a:pPr algn="ctr"/>
            <a:r>
              <a:rPr lang="en-US" sz="5300" b="1" dirty="0">
                <a:solidFill>
                  <a:schemeClr val="bg2">
                    <a:alpha val="99000"/>
                  </a:schemeClr>
                </a:solidFill>
                <a:sym typeface="Wingdings"/>
              </a:rPr>
              <a:t></a:t>
            </a:r>
            <a:endParaRPr lang="en-US" sz="5300" b="1" dirty="0">
              <a:solidFill>
                <a:schemeClr val="bg2">
                  <a:alpha val="99000"/>
                </a:schemeClr>
              </a:solidFill>
            </a:endParaRPr>
          </a:p>
        </p:txBody>
      </p:sp>
      <p:sp>
        <p:nvSpPr>
          <p:cNvPr id="99" name="TextBox 98"/>
          <p:cNvSpPr txBox="1"/>
          <p:nvPr/>
        </p:nvSpPr>
        <p:spPr>
          <a:xfrm>
            <a:off x="5920783" y="3661536"/>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0" name="TextBox 99"/>
          <p:cNvSpPr txBox="1"/>
          <p:nvPr/>
        </p:nvSpPr>
        <p:spPr>
          <a:xfrm>
            <a:off x="5920783" y="4873890"/>
            <a:ext cx="392915" cy="943842"/>
          </a:xfrm>
          <a:prstGeom prst="rect">
            <a:avLst/>
          </a:prstGeom>
          <a:noFill/>
        </p:spPr>
        <p:txBody>
          <a:bodyPr wrap="square" lIns="121880" tIns="60940" rIns="121880" bIns="60940" rtlCol="0" anchor="ctr">
            <a:spAutoFit/>
          </a:bodyPr>
          <a:lstStyle/>
          <a:p>
            <a:pPr algn="ctr"/>
            <a:r>
              <a:rPr lang="en-US" sz="5300" b="1" dirty="0">
                <a:solidFill>
                  <a:schemeClr val="accent1">
                    <a:alpha val="99000"/>
                  </a:schemeClr>
                </a:solidFill>
                <a:sym typeface="Wingdings"/>
              </a:rPr>
              <a:t></a:t>
            </a:r>
            <a:endParaRPr lang="en-US" sz="5300" b="1" dirty="0">
              <a:solidFill>
                <a:schemeClr val="accent1">
                  <a:alpha val="99000"/>
                </a:schemeClr>
              </a:solidFill>
            </a:endParaRPr>
          </a:p>
        </p:txBody>
      </p:sp>
      <p:sp>
        <p:nvSpPr>
          <p:cNvPr id="101" name="TextBox 100"/>
          <p:cNvSpPr txBox="1"/>
          <p:nvPr/>
        </p:nvSpPr>
        <p:spPr>
          <a:xfrm>
            <a:off x="8160697" y="3677364"/>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2" name="TextBox 101"/>
          <p:cNvSpPr txBox="1"/>
          <p:nvPr/>
        </p:nvSpPr>
        <p:spPr>
          <a:xfrm>
            <a:off x="8160697" y="4886082"/>
            <a:ext cx="392915" cy="943842"/>
          </a:xfrm>
          <a:prstGeom prst="rect">
            <a:avLst/>
          </a:prstGeom>
          <a:noFill/>
        </p:spPr>
        <p:txBody>
          <a:bodyPr wrap="square" lIns="121880" tIns="60940" rIns="121880" bIns="60940" rtlCol="0" anchor="ctr">
            <a:spAutoFit/>
          </a:bodyPr>
          <a:lstStyle/>
          <a:p>
            <a:pPr algn="ctr"/>
            <a:r>
              <a:rPr lang="en-US" sz="5300" b="1" dirty="0">
                <a:solidFill>
                  <a:srgbClr val="92D050">
                    <a:alpha val="99000"/>
                  </a:srgbClr>
                </a:solidFill>
                <a:sym typeface="Wingdings"/>
              </a:rPr>
              <a:t></a:t>
            </a:r>
            <a:endParaRPr lang="en-US" sz="5300" b="1" dirty="0">
              <a:solidFill>
                <a:srgbClr val="92D050">
                  <a:alpha val="99000"/>
                </a:srgbClr>
              </a:solidFill>
            </a:endParaRPr>
          </a:p>
        </p:txBody>
      </p:sp>
      <p:sp>
        <p:nvSpPr>
          <p:cNvPr id="103" name="TextBox 102"/>
          <p:cNvSpPr txBox="1"/>
          <p:nvPr/>
        </p:nvSpPr>
        <p:spPr>
          <a:xfrm>
            <a:off x="10393691" y="3689556"/>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sp>
        <p:nvSpPr>
          <p:cNvPr id="104" name="TextBox 103"/>
          <p:cNvSpPr txBox="1"/>
          <p:nvPr/>
        </p:nvSpPr>
        <p:spPr>
          <a:xfrm>
            <a:off x="10393691" y="4889515"/>
            <a:ext cx="392915" cy="943842"/>
          </a:xfrm>
          <a:prstGeom prst="rect">
            <a:avLst/>
          </a:prstGeom>
          <a:noFill/>
        </p:spPr>
        <p:txBody>
          <a:bodyPr wrap="square" lIns="121880" tIns="60940" rIns="121880" bIns="60940" rtlCol="0" anchor="ctr">
            <a:spAutoFit/>
          </a:bodyPr>
          <a:lstStyle/>
          <a:p>
            <a:pPr algn="ctr"/>
            <a:r>
              <a:rPr lang="en-US" sz="5300" b="1" dirty="0">
                <a:solidFill>
                  <a:srgbClr val="FF0000">
                    <a:alpha val="99000"/>
                  </a:srgbClr>
                </a:solidFill>
                <a:sym typeface="Wingdings"/>
              </a:rPr>
              <a:t></a:t>
            </a:r>
            <a:endParaRPr lang="en-US" sz="5300" b="1" dirty="0">
              <a:solidFill>
                <a:srgbClr val="FF0000">
                  <a:alpha val="99000"/>
                </a:srgbClr>
              </a:solidFill>
            </a:endParaRPr>
          </a:p>
        </p:txBody>
      </p:sp>
      <p:grpSp>
        <p:nvGrpSpPr>
          <p:cNvPr id="3" name="Group 2"/>
          <p:cNvGrpSpPr/>
          <p:nvPr/>
        </p:nvGrpSpPr>
        <p:grpSpPr>
          <a:xfrm>
            <a:off x="3338631" y="1909941"/>
            <a:ext cx="1088127" cy="432541"/>
            <a:chOff x="3277531" y="1885557"/>
            <a:chExt cx="1088127" cy="432541"/>
          </a:xfrm>
        </p:grpSpPr>
        <p:grpSp>
          <p:nvGrpSpPr>
            <p:cNvPr id="105" name="Group 19"/>
            <p:cNvGrpSpPr>
              <a:grpSpLocks noChangeAspect="1"/>
            </p:cNvGrpSpPr>
            <p:nvPr/>
          </p:nvGrpSpPr>
          <p:grpSpPr bwMode="auto">
            <a:xfrm>
              <a:off x="3277531" y="1924137"/>
              <a:ext cx="466196" cy="361086"/>
              <a:chOff x="697" y="1200"/>
              <a:chExt cx="377" cy="292"/>
            </a:xfrm>
          </p:grpSpPr>
          <p:sp>
            <p:nvSpPr>
              <p:cNvPr id="106"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1" name="Group 28"/>
            <p:cNvGrpSpPr>
              <a:grpSpLocks noChangeAspect="1"/>
            </p:cNvGrpSpPr>
            <p:nvPr/>
          </p:nvGrpSpPr>
          <p:grpSpPr bwMode="auto">
            <a:xfrm>
              <a:off x="3933117" y="1885557"/>
              <a:ext cx="432541" cy="432541"/>
              <a:chOff x="2194" y="1200"/>
              <a:chExt cx="406" cy="406"/>
            </a:xfrm>
          </p:grpSpPr>
          <p:sp>
            <p:nvSpPr>
              <p:cNvPr id="112" name="AutoShape 27"/>
              <p:cNvSpPr>
                <a:spLocks noChangeAspect="1" noChangeArrowheads="1" noTextEdit="1"/>
              </p:cNvSpPr>
              <p:nvPr/>
            </p:nvSpPr>
            <p:spPr bwMode="auto">
              <a:xfrm>
                <a:off x="2194" y="1200"/>
                <a:ext cx="40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12"/>
              <p:cNvSpPr>
                <a:spLocks/>
              </p:cNvSpPr>
              <p:nvPr/>
            </p:nvSpPr>
            <p:spPr bwMode="auto">
              <a:xfrm>
                <a:off x="2194" y="1200"/>
                <a:ext cx="406" cy="78"/>
              </a:xfrm>
              <a:custGeom>
                <a:avLst/>
                <a:gdLst>
                  <a:gd name="T0" fmla="*/ 666 w 714"/>
                  <a:gd name="T1" fmla="*/ 0 h 138"/>
                  <a:gd name="T2" fmla="*/ 48 w 714"/>
                  <a:gd name="T3" fmla="*/ 0 h 138"/>
                  <a:gd name="T4" fmla="*/ 0 w 714"/>
                  <a:gd name="T5" fmla="*/ 48 h 138"/>
                  <a:gd name="T6" fmla="*/ 0 w 714"/>
                  <a:gd name="T7" fmla="*/ 138 h 138"/>
                  <a:gd name="T8" fmla="*/ 714 w 714"/>
                  <a:gd name="T9" fmla="*/ 138 h 138"/>
                  <a:gd name="T10" fmla="*/ 714 w 714"/>
                  <a:gd name="T11" fmla="*/ 48 h 138"/>
                  <a:gd name="T12" fmla="*/ 666 w 714"/>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714" h="138">
                    <a:moveTo>
                      <a:pt x="666" y="0"/>
                    </a:moveTo>
                    <a:cubicBezTo>
                      <a:pt x="48" y="0"/>
                      <a:pt x="48" y="0"/>
                      <a:pt x="48" y="0"/>
                    </a:cubicBezTo>
                    <a:cubicBezTo>
                      <a:pt x="21" y="0"/>
                      <a:pt x="0" y="21"/>
                      <a:pt x="0" y="48"/>
                    </a:cubicBezTo>
                    <a:cubicBezTo>
                      <a:pt x="0" y="138"/>
                      <a:pt x="0" y="138"/>
                      <a:pt x="0" y="138"/>
                    </a:cubicBezTo>
                    <a:cubicBezTo>
                      <a:pt x="714" y="138"/>
                      <a:pt x="714" y="138"/>
                      <a:pt x="714" y="138"/>
                    </a:cubicBezTo>
                    <a:cubicBezTo>
                      <a:pt x="714" y="48"/>
                      <a:pt x="714" y="48"/>
                      <a:pt x="714" y="48"/>
                    </a:cubicBezTo>
                    <a:cubicBezTo>
                      <a:pt x="714" y="21"/>
                      <a:pt x="693" y="0"/>
                      <a:pt x="66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0"/>
              <p:cNvSpPr>
                <a:spLocks noEditPoints="1"/>
              </p:cNvSpPr>
              <p:nvPr/>
            </p:nvSpPr>
            <p:spPr bwMode="auto">
              <a:xfrm>
                <a:off x="2194" y="1292"/>
                <a:ext cx="406" cy="314"/>
              </a:xfrm>
              <a:custGeom>
                <a:avLst/>
                <a:gdLst>
                  <a:gd name="T0" fmla="*/ 0 w 714"/>
                  <a:gd name="T1" fmla="*/ 504 h 552"/>
                  <a:gd name="T2" fmla="*/ 48 w 714"/>
                  <a:gd name="T3" fmla="*/ 552 h 552"/>
                  <a:gd name="T4" fmla="*/ 666 w 714"/>
                  <a:gd name="T5" fmla="*/ 552 h 552"/>
                  <a:gd name="T6" fmla="*/ 714 w 714"/>
                  <a:gd name="T7" fmla="*/ 504 h 552"/>
                  <a:gd name="T8" fmla="*/ 714 w 714"/>
                  <a:gd name="T9" fmla="*/ 0 h 552"/>
                  <a:gd name="T10" fmla="*/ 0 w 714"/>
                  <a:gd name="T11" fmla="*/ 0 h 552"/>
                  <a:gd name="T12" fmla="*/ 0 w 714"/>
                  <a:gd name="T13" fmla="*/ 504 h 552"/>
                  <a:gd name="T14" fmla="*/ 263 w 714"/>
                  <a:gd name="T15" fmla="*/ 108 h 552"/>
                  <a:gd name="T16" fmla="*/ 451 w 714"/>
                  <a:gd name="T17" fmla="*/ 108 h 552"/>
                  <a:gd name="T18" fmla="*/ 451 w 714"/>
                  <a:gd name="T19" fmla="*/ 148 h 552"/>
                  <a:gd name="T20" fmla="*/ 404 w 714"/>
                  <a:gd name="T21" fmla="*/ 214 h 552"/>
                  <a:gd name="T22" fmla="*/ 367 w 714"/>
                  <a:gd name="T23" fmla="*/ 305 h 552"/>
                  <a:gd name="T24" fmla="*/ 355 w 714"/>
                  <a:gd name="T25" fmla="*/ 391 h 552"/>
                  <a:gd name="T26" fmla="*/ 302 w 714"/>
                  <a:gd name="T27" fmla="*/ 391 h 552"/>
                  <a:gd name="T28" fmla="*/ 326 w 714"/>
                  <a:gd name="T29" fmla="*/ 270 h 552"/>
                  <a:gd name="T30" fmla="*/ 388 w 714"/>
                  <a:gd name="T31" fmla="*/ 159 h 552"/>
                  <a:gd name="T32" fmla="*/ 263 w 714"/>
                  <a:gd name="T33" fmla="*/ 159 h 552"/>
                  <a:gd name="T34" fmla="*/ 263 w 714"/>
                  <a:gd name="T35" fmla="*/ 10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4" h="552">
                    <a:moveTo>
                      <a:pt x="0" y="504"/>
                    </a:moveTo>
                    <a:cubicBezTo>
                      <a:pt x="0" y="531"/>
                      <a:pt x="21" y="552"/>
                      <a:pt x="48" y="552"/>
                    </a:cubicBezTo>
                    <a:cubicBezTo>
                      <a:pt x="666" y="552"/>
                      <a:pt x="666" y="552"/>
                      <a:pt x="666" y="552"/>
                    </a:cubicBezTo>
                    <a:cubicBezTo>
                      <a:pt x="693" y="552"/>
                      <a:pt x="714" y="531"/>
                      <a:pt x="714" y="504"/>
                    </a:cubicBezTo>
                    <a:cubicBezTo>
                      <a:pt x="714" y="0"/>
                      <a:pt x="714" y="0"/>
                      <a:pt x="714" y="0"/>
                    </a:cubicBezTo>
                    <a:cubicBezTo>
                      <a:pt x="0" y="0"/>
                      <a:pt x="0" y="0"/>
                      <a:pt x="0" y="0"/>
                    </a:cubicBezTo>
                    <a:lnTo>
                      <a:pt x="0" y="504"/>
                    </a:lnTo>
                    <a:close/>
                    <a:moveTo>
                      <a:pt x="263" y="108"/>
                    </a:moveTo>
                    <a:cubicBezTo>
                      <a:pt x="451" y="108"/>
                      <a:pt x="451" y="108"/>
                      <a:pt x="451" y="108"/>
                    </a:cubicBezTo>
                    <a:cubicBezTo>
                      <a:pt x="451" y="148"/>
                      <a:pt x="451" y="148"/>
                      <a:pt x="451" y="148"/>
                    </a:cubicBezTo>
                    <a:cubicBezTo>
                      <a:pt x="435" y="163"/>
                      <a:pt x="420" y="185"/>
                      <a:pt x="404" y="214"/>
                    </a:cubicBezTo>
                    <a:cubicBezTo>
                      <a:pt x="388" y="242"/>
                      <a:pt x="375" y="273"/>
                      <a:pt x="367" y="305"/>
                    </a:cubicBezTo>
                    <a:cubicBezTo>
                      <a:pt x="359" y="337"/>
                      <a:pt x="355" y="366"/>
                      <a:pt x="355" y="391"/>
                    </a:cubicBezTo>
                    <a:cubicBezTo>
                      <a:pt x="302" y="391"/>
                      <a:pt x="302" y="391"/>
                      <a:pt x="302" y="391"/>
                    </a:cubicBezTo>
                    <a:cubicBezTo>
                      <a:pt x="303" y="351"/>
                      <a:pt x="311" y="311"/>
                      <a:pt x="326" y="270"/>
                    </a:cubicBezTo>
                    <a:cubicBezTo>
                      <a:pt x="342" y="229"/>
                      <a:pt x="362" y="192"/>
                      <a:pt x="388" y="159"/>
                    </a:cubicBezTo>
                    <a:cubicBezTo>
                      <a:pt x="263" y="159"/>
                      <a:pt x="263" y="159"/>
                      <a:pt x="263" y="159"/>
                    </a:cubicBezTo>
                    <a:lnTo>
                      <a:pt x="263"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p:cNvGrpSpPr/>
          <p:nvPr/>
        </p:nvGrpSpPr>
        <p:grpSpPr>
          <a:xfrm>
            <a:off x="5623485" y="1849777"/>
            <a:ext cx="987510" cy="670744"/>
            <a:chOff x="5171961" y="1691281"/>
            <a:chExt cx="987510" cy="670744"/>
          </a:xfrm>
        </p:grpSpPr>
        <p:sp>
          <p:nvSpPr>
            <p:cNvPr id="122" name="Freeform 9"/>
            <p:cNvSpPr>
              <a:spLocks noEditPoints="1"/>
            </p:cNvSpPr>
            <p:nvPr/>
          </p:nvSpPr>
          <p:spPr bwMode="auto">
            <a:xfrm>
              <a:off x="5826336" y="1691281"/>
              <a:ext cx="333135" cy="670744"/>
            </a:xfrm>
            <a:custGeom>
              <a:avLst/>
              <a:gdLst/>
              <a:ahLst/>
              <a:cxnLst>
                <a:cxn ang="0">
                  <a:pos x="396" y="0"/>
                </a:cxn>
                <a:cxn ang="0">
                  <a:pos x="0" y="176"/>
                </a:cxn>
                <a:cxn ang="0">
                  <a:pos x="0" y="828"/>
                </a:cxn>
                <a:cxn ang="0">
                  <a:pos x="312" y="960"/>
                </a:cxn>
                <a:cxn ang="0">
                  <a:pos x="660" y="752"/>
                </a:cxn>
                <a:cxn ang="0">
                  <a:pos x="660" y="100"/>
                </a:cxn>
                <a:cxn ang="0">
                  <a:pos x="396" y="0"/>
                </a:cxn>
                <a:cxn ang="0">
                  <a:pos x="159" y="820"/>
                </a:cxn>
                <a:cxn ang="0">
                  <a:pos x="142" y="803"/>
                </a:cxn>
                <a:cxn ang="0">
                  <a:pos x="159" y="786"/>
                </a:cxn>
                <a:cxn ang="0">
                  <a:pos x="176" y="803"/>
                </a:cxn>
                <a:cxn ang="0">
                  <a:pos x="159" y="820"/>
                </a:cxn>
                <a:cxn ang="0">
                  <a:pos x="252" y="778"/>
                </a:cxn>
                <a:cxn ang="0">
                  <a:pos x="64" y="698"/>
                </a:cxn>
                <a:cxn ang="0">
                  <a:pos x="68" y="630"/>
                </a:cxn>
                <a:cxn ang="0">
                  <a:pos x="256" y="706"/>
                </a:cxn>
                <a:cxn ang="0">
                  <a:pos x="252" y="778"/>
                </a:cxn>
                <a:cxn ang="0">
                  <a:pos x="288" y="636"/>
                </a:cxn>
                <a:cxn ang="0">
                  <a:pos x="20" y="530"/>
                </a:cxn>
                <a:cxn ang="0">
                  <a:pos x="20" y="464"/>
                </a:cxn>
                <a:cxn ang="0">
                  <a:pos x="288" y="568"/>
                </a:cxn>
                <a:cxn ang="0">
                  <a:pos x="288" y="636"/>
                </a:cxn>
                <a:cxn ang="0">
                  <a:pos x="288" y="550"/>
                </a:cxn>
                <a:cxn ang="0">
                  <a:pos x="20" y="448"/>
                </a:cxn>
                <a:cxn ang="0">
                  <a:pos x="20" y="392"/>
                </a:cxn>
                <a:cxn ang="0">
                  <a:pos x="288" y="490"/>
                </a:cxn>
                <a:cxn ang="0">
                  <a:pos x="288" y="550"/>
                </a:cxn>
                <a:cxn ang="0">
                  <a:pos x="288" y="471"/>
                </a:cxn>
                <a:cxn ang="0">
                  <a:pos x="20" y="357"/>
                </a:cxn>
                <a:cxn ang="0">
                  <a:pos x="20" y="306"/>
                </a:cxn>
                <a:cxn ang="0">
                  <a:pos x="288" y="408"/>
                </a:cxn>
                <a:cxn ang="0">
                  <a:pos x="288" y="471"/>
                </a:cxn>
                <a:cxn ang="0">
                  <a:pos x="288" y="392"/>
                </a:cxn>
                <a:cxn ang="0">
                  <a:pos x="20" y="296"/>
                </a:cxn>
                <a:cxn ang="0">
                  <a:pos x="20" y="220"/>
                </a:cxn>
                <a:cxn ang="0">
                  <a:pos x="288" y="328"/>
                </a:cxn>
                <a:cxn ang="0">
                  <a:pos x="288" y="392"/>
                </a:cxn>
              </a:cxnLst>
              <a:rect l="0" t="0" r="r" b="b"/>
              <a:pathLst>
                <a:path w="660" h="960">
                  <a:moveTo>
                    <a:pt x="396" y="0"/>
                  </a:moveTo>
                  <a:cubicBezTo>
                    <a:pt x="0" y="176"/>
                    <a:pt x="0" y="176"/>
                    <a:pt x="0" y="176"/>
                  </a:cubicBezTo>
                  <a:cubicBezTo>
                    <a:pt x="0" y="828"/>
                    <a:pt x="0" y="828"/>
                    <a:pt x="0" y="828"/>
                  </a:cubicBezTo>
                  <a:cubicBezTo>
                    <a:pt x="312" y="960"/>
                    <a:pt x="312" y="960"/>
                    <a:pt x="312" y="960"/>
                  </a:cubicBezTo>
                  <a:cubicBezTo>
                    <a:pt x="660" y="752"/>
                    <a:pt x="660" y="752"/>
                    <a:pt x="660" y="752"/>
                  </a:cubicBezTo>
                  <a:cubicBezTo>
                    <a:pt x="660" y="100"/>
                    <a:pt x="660" y="100"/>
                    <a:pt x="660" y="100"/>
                  </a:cubicBezTo>
                  <a:lnTo>
                    <a:pt x="396" y="0"/>
                  </a:lnTo>
                  <a:close/>
                  <a:moveTo>
                    <a:pt x="159" y="820"/>
                  </a:moveTo>
                  <a:cubicBezTo>
                    <a:pt x="150" y="820"/>
                    <a:pt x="142" y="813"/>
                    <a:pt x="142" y="803"/>
                  </a:cubicBezTo>
                  <a:cubicBezTo>
                    <a:pt x="142" y="794"/>
                    <a:pt x="150" y="786"/>
                    <a:pt x="159" y="786"/>
                  </a:cubicBezTo>
                  <a:cubicBezTo>
                    <a:pt x="168" y="786"/>
                    <a:pt x="176" y="794"/>
                    <a:pt x="176" y="803"/>
                  </a:cubicBezTo>
                  <a:cubicBezTo>
                    <a:pt x="176" y="813"/>
                    <a:pt x="168" y="820"/>
                    <a:pt x="159" y="820"/>
                  </a:cubicBezTo>
                  <a:close/>
                  <a:moveTo>
                    <a:pt x="252" y="778"/>
                  </a:moveTo>
                  <a:cubicBezTo>
                    <a:pt x="64" y="698"/>
                    <a:pt x="64" y="698"/>
                    <a:pt x="64" y="698"/>
                  </a:cubicBezTo>
                  <a:cubicBezTo>
                    <a:pt x="68" y="630"/>
                    <a:pt x="68" y="630"/>
                    <a:pt x="68" y="630"/>
                  </a:cubicBezTo>
                  <a:cubicBezTo>
                    <a:pt x="256" y="706"/>
                    <a:pt x="256" y="706"/>
                    <a:pt x="256" y="706"/>
                  </a:cubicBezTo>
                  <a:lnTo>
                    <a:pt x="252" y="778"/>
                  </a:lnTo>
                  <a:close/>
                  <a:moveTo>
                    <a:pt x="288" y="636"/>
                  </a:moveTo>
                  <a:cubicBezTo>
                    <a:pt x="20" y="530"/>
                    <a:pt x="20" y="530"/>
                    <a:pt x="20" y="530"/>
                  </a:cubicBezTo>
                  <a:cubicBezTo>
                    <a:pt x="20" y="464"/>
                    <a:pt x="20" y="464"/>
                    <a:pt x="20" y="464"/>
                  </a:cubicBezTo>
                  <a:cubicBezTo>
                    <a:pt x="288" y="568"/>
                    <a:pt x="288" y="568"/>
                    <a:pt x="288" y="568"/>
                  </a:cubicBezTo>
                  <a:lnTo>
                    <a:pt x="288" y="636"/>
                  </a:lnTo>
                  <a:close/>
                  <a:moveTo>
                    <a:pt x="288" y="550"/>
                  </a:moveTo>
                  <a:cubicBezTo>
                    <a:pt x="20" y="448"/>
                    <a:pt x="20" y="448"/>
                    <a:pt x="20" y="448"/>
                  </a:cubicBezTo>
                  <a:cubicBezTo>
                    <a:pt x="20" y="392"/>
                    <a:pt x="20" y="392"/>
                    <a:pt x="20" y="392"/>
                  </a:cubicBezTo>
                  <a:cubicBezTo>
                    <a:pt x="288" y="490"/>
                    <a:pt x="288" y="490"/>
                    <a:pt x="288" y="490"/>
                  </a:cubicBezTo>
                  <a:lnTo>
                    <a:pt x="288" y="550"/>
                  </a:lnTo>
                  <a:close/>
                  <a:moveTo>
                    <a:pt x="288" y="471"/>
                  </a:moveTo>
                  <a:cubicBezTo>
                    <a:pt x="20" y="357"/>
                    <a:pt x="20" y="357"/>
                    <a:pt x="20" y="357"/>
                  </a:cubicBezTo>
                  <a:cubicBezTo>
                    <a:pt x="20" y="306"/>
                    <a:pt x="20" y="306"/>
                    <a:pt x="20" y="306"/>
                  </a:cubicBezTo>
                  <a:cubicBezTo>
                    <a:pt x="288" y="408"/>
                    <a:pt x="288" y="408"/>
                    <a:pt x="288" y="408"/>
                  </a:cubicBezTo>
                  <a:lnTo>
                    <a:pt x="288" y="471"/>
                  </a:lnTo>
                  <a:close/>
                  <a:moveTo>
                    <a:pt x="288" y="392"/>
                  </a:moveTo>
                  <a:cubicBezTo>
                    <a:pt x="20" y="296"/>
                    <a:pt x="20" y="296"/>
                    <a:pt x="20" y="296"/>
                  </a:cubicBezTo>
                  <a:cubicBezTo>
                    <a:pt x="20" y="220"/>
                    <a:pt x="20" y="220"/>
                    <a:pt x="20" y="220"/>
                  </a:cubicBezTo>
                  <a:cubicBezTo>
                    <a:pt x="288" y="328"/>
                    <a:pt x="288" y="328"/>
                    <a:pt x="288" y="328"/>
                  </a:cubicBezTo>
                  <a:lnTo>
                    <a:pt x="288" y="392"/>
                  </a:lnTo>
                  <a:close/>
                </a:path>
              </a:pathLst>
            </a:custGeom>
            <a:solidFill>
              <a:schemeClr val="accent1"/>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23" name="Group 19"/>
            <p:cNvGrpSpPr>
              <a:grpSpLocks noChangeAspect="1"/>
            </p:cNvGrpSpPr>
            <p:nvPr/>
          </p:nvGrpSpPr>
          <p:grpSpPr bwMode="auto">
            <a:xfrm>
              <a:off x="5171961" y="1788025"/>
              <a:ext cx="466196" cy="361086"/>
              <a:chOff x="697" y="1200"/>
              <a:chExt cx="377" cy="292"/>
            </a:xfrm>
          </p:grpSpPr>
          <p:sp>
            <p:nvSpPr>
              <p:cNvPr id="124"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p:cNvGrpSpPr/>
          <p:nvPr/>
        </p:nvGrpSpPr>
        <p:grpSpPr>
          <a:xfrm>
            <a:off x="7874948" y="1842157"/>
            <a:ext cx="964413" cy="611123"/>
            <a:chOff x="7636508" y="1683661"/>
            <a:chExt cx="964413" cy="611123"/>
          </a:xfrm>
        </p:grpSpPr>
        <p:sp>
          <p:nvSpPr>
            <p:cNvPr id="136" name="Freeform 7"/>
            <p:cNvSpPr>
              <a:spLocks/>
            </p:cNvSpPr>
            <p:nvPr/>
          </p:nvSpPr>
          <p:spPr bwMode="auto">
            <a:xfrm rot="16200000">
              <a:off x="7506328" y="1813841"/>
              <a:ext cx="611123" cy="350763"/>
            </a:xfrm>
            <a:custGeom>
              <a:avLst/>
              <a:gdLst/>
              <a:ahLst/>
              <a:cxnLst>
                <a:cxn ang="0">
                  <a:pos x="33" y="160"/>
                </a:cxn>
                <a:cxn ang="0">
                  <a:pos x="41" y="79"/>
                </a:cxn>
                <a:cxn ang="0">
                  <a:pos x="357" y="83"/>
                </a:cxn>
                <a:cxn ang="0">
                  <a:pos x="364" y="160"/>
                </a:cxn>
                <a:cxn ang="0">
                  <a:pos x="289" y="148"/>
                </a:cxn>
                <a:cxn ang="0">
                  <a:pos x="276" y="130"/>
                </a:cxn>
                <a:cxn ang="0">
                  <a:pos x="226" y="86"/>
                </a:cxn>
                <a:cxn ang="0">
                  <a:pos x="117" y="128"/>
                </a:cxn>
                <a:cxn ang="0">
                  <a:pos x="105" y="153"/>
                </a:cxn>
                <a:cxn ang="0">
                  <a:pos x="33" y="160"/>
                </a:cxn>
              </a:cxnLst>
              <a:rect l="0" t="0" r="r" b="b"/>
              <a:pathLst>
                <a:path w="397" h="165">
                  <a:moveTo>
                    <a:pt x="33" y="160"/>
                  </a:moveTo>
                  <a:cubicBezTo>
                    <a:pt x="33" y="160"/>
                    <a:pt x="0" y="155"/>
                    <a:pt x="41" y="79"/>
                  </a:cubicBezTo>
                  <a:cubicBezTo>
                    <a:pt x="41" y="79"/>
                    <a:pt x="209" y="0"/>
                    <a:pt x="357" y="83"/>
                  </a:cubicBezTo>
                  <a:cubicBezTo>
                    <a:pt x="357" y="83"/>
                    <a:pt x="397" y="143"/>
                    <a:pt x="364" y="160"/>
                  </a:cubicBezTo>
                  <a:cubicBezTo>
                    <a:pt x="289" y="148"/>
                    <a:pt x="289" y="148"/>
                    <a:pt x="289" y="148"/>
                  </a:cubicBezTo>
                  <a:cubicBezTo>
                    <a:pt x="289" y="148"/>
                    <a:pt x="277" y="149"/>
                    <a:pt x="276" y="130"/>
                  </a:cubicBezTo>
                  <a:cubicBezTo>
                    <a:pt x="275" y="112"/>
                    <a:pt x="279" y="98"/>
                    <a:pt x="226" y="86"/>
                  </a:cubicBezTo>
                  <a:cubicBezTo>
                    <a:pt x="172" y="74"/>
                    <a:pt x="122" y="92"/>
                    <a:pt x="117" y="128"/>
                  </a:cubicBezTo>
                  <a:cubicBezTo>
                    <a:pt x="112" y="165"/>
                    <a:pt x="121" y="146"/>
                    <a:pt x="105" y="153"/>
                  </a:cubicBezTo>
                  <a:cubicBezTo>
                    <a:pt x="90" y="160"/>
                    <a:pt x="33" y="160"/>
                    <a:pt x="33" y="160"/>
                  </a:cubicBezTo>
                  <a:close/>
                </a:path>
              </a:pathLst>
            </a:custGeom>
            <a:solidFill>
              <a:srgbClr val="92D050"/>
            </a:solidFill>
            <a:ln w="9525">
              <a:noFill/>
              <a:round/>
              <a:headEnd/>
              <a:tailEnd/>
            </a:ln>
          </p:spPr>
          <p:txBody>
            <a:bodyPr vert="horz" wrap="square" lIns="121880" tIns="60940" rIns="121880" bIns="60940" numCol="1" anchor="t" anchorCtr="0" compatLnSpc="1">
              <a:prstTxWarp prst="textNoShape">
                <a:avLst/>
              </a:prstTxWarp>
            </a:bodyPr>
            <a:lstStyle/>
            <a:p>
              <a:endParaRPr lang="en-US" dirty="0"/>
            </a:p>
          </p:txBody>
        </p:sp>
        <p:grpSp>
          <p:nvGrpSpPr>
            <p:cNvPr id="137" name="Group 19"/>
            <p:cNvGrpSpPr>
              <a:grpSpLocks noChangeAspect="1"/>
            </p:cNvGrpSpPr>
            <p:nvPr/>
          </p:nvGrpSpPr>
          <p:grpSpPr bwMode="auto">
            <a:xfrm>
              <a:off x="8134725" y="1793351"/>
              <a:ext cx="466196" cy="361086"/>
              <a:chOff x="697" y="1200"/>
              <a:chExt cx="377" cy="292"/>
            </a:xfrm>
          </p:grpSpPr>
          <p:sp>
            <p:nvSpPr>
              <p:cNvPr id="138" name="AutoShape 18"/>
              <p:cNvSpPr>
                <a:spLocks noChangeAspect="1" noChangeArrowheads="1" noTextEdit="1"/>
              </p:cNvSpPr>
              <p:nvPr/>
            </p:nvSpPr>
            <p:spPr bwMode="auto">
              <a:xfrm>
                <a:off x="697" y="1200"/>
                <a:ext cx="37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20"/>
              <p:cNvSpPr>
                <a:spLocks/>
              </p:cNvSpPr>
              <p:nvPr/>
            </p:nvSpPr>
            <p:spPr bwMode="auto">
              <a:xfrm>
                <a:off x="716" y="1199"/>
                <a:ext cx="340" cy="176"/>
              </a:xfrm>
              <a:custGeom>
                <a:avLst/>
                <a:gdLst>
                  <a:gd name="T0" fmla="*/ 340 w 340"/>
                  <a:gd name="T1" fmla="*/ 0 h 176"/>
                  <a:gd name="T2" fmla="*/ 0 w 340"/>
                  <a:gd name="T3" fmla="*/ 0 h 176"/>
                  <a:gd name="T4" fmla="*/ 170 w 340"/>
                  <a:gd name="T5" fmla="*/ 176 h 176"/>
                  <a:gd name="T6" fmla="*/ 340 w 340"/>
                  <a:gd name="T7" fmla="*/ 0 h 176"/>
                </a:gdLst>
                <a:ahLst/>
                <a:cxnLst>
                  <a:cxn ang="0">
                    <a:pos x="T0" y="T1"/>
                  </a:cxn>
                  <a:cxn ang="0">
                    <a:pos x="T2" y="T3"/>
                  </a:cxn>
                  <a:cxn ang="0">
                    <a:pos x="T4" y="T5"/>
                  </a:cxn>
                  <a:cxn ang="0">
                    <a:pos x="T6" y="T7"/>
                  </a:cxn>
                </a:cxnLst>
                <a:rect l="0" t="0" r="r" b="b"/>
                <a:pathLst>
                  <a:path w="340" h="176">
                    <a:moveTo>
                      <a:pt x="340" y="0"/>
                    </a:moveTo>
                    <a:lnTo>
                      <a:pt x="0" y="0"/>
                    </a:lnTo>
                    <a:lnTo>
                      <a:pt x="170" y="176"/>
                    </a:lnTo>
                    <a:lnTo>
                      <a:pt x="340"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21"/>
              <p:cNvSpPr>
                <a:spLocks/>
              </p:cNvSpPr>
              <p:nvPr/>
            </p:nvSpPr>
            <p:spPr bwMode="auto">
              <a:xfrm>
                <a:off x="945" y="1206"/>
                <a:ext cx="129" cy="277"/>
              </a:xfrm>
              <a:custGeom>
                <a:avLst/>
                <a:gdLst>
                  <a:gd name="T0" fmla="*/ 228 w 233"/>
                  <a:gd name="T1" fmla="*/ 0 h 500"/>
                  <a:gd name="T2" fmla="*/ 0 w 233"/>
                  <a:gd name="T3" fmla="*/ 235 h 500"/>
                  <a:gd name="T4" fmla="*/ 224 w 233"/>
                  <a:gd name="T5" fmla="*/ 500 h 500"/>
                  <a:gd name="T6" fmla="*/ 233 w 233"/>
                  <a:gd name="T7" fmla="*/ 472 h 500"/>
                  <a:gd name="T8" fmla="*/ 233 w 233"/>
                  <a:gd name="T9" fmla="*/ 22 h 500"/>
                  <a:gd name="T10" fmla="*/ 228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228" y="0"/>
                    </a:moveTo>
                    <a:cubicBezTo>
                      <a:pt x="0" y="235"/>
                      <a:pt x="0" y="235"/>
                      <a:pt x="0" y="235"/>
                    </a:cubicBezTo>
                    <a:cubicBezTo>
                      <a:pt x="224" y="500"/>
                      <a:pt x="224" y="500"/>
                      <a:pt x="224" y="500"/>
                    </a:cubicBezTo>
                    <a:cubicBezTo>
                      <a:pt x="230" y="492"/>
                      <a:pt x="233" y="482"/>
                      <a:pt x="233" y="472"/>
                    </a:cubicBezTo>
                    <a:cubicBezTo>
                      <a:pt x="233" y="22"/>
                      <a:pt x="233" y="22"/>
                      <a:pt x="233" y="22"/>
                    </a:cubicBezTo>
                    <a:cubicBezTo>
                      <a:pt x="233" y="14"/>
                      <a:pt x="231" y="7"/>
                      <a:pt x="228" y="0"/>
                    </a:cubicBez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2"/>
              <p:cNvSpPr>
                <a:spLocks/>
              </p:cNvSpPr>
              <p:nvPr/>
            </p:nvSpPr>
            <p:spPr bwMode="auto">
              <a:xfrm>
                <a:off x="698" y="1206"/>
                <a:ext cx="129" cy="277"/>
              </a:xfrm>
              <a:custGeom>
                <a:avLst/>
                <a:gdLst>
                  <a:gd name="T0" fmla="*/ 6 w 233"/>
                  <a:gd name="T1" fmla="*/ 0 h 500"/>
                  <a:gd name="T2" fmla="*/ 0 w 233"/>
                  <a:gd name="T3" fmla="*/ 22 h 500"/>
                  <a:gd name="T4" fmla="*/ 0 w 233"/>
                  <a:gd name="T5" fmla="*/ 472 h 500"/>
                  <a:gd name="T6" fmla="*/ 9 w 233"/>
                  <a:gd name="T7" fmla="*/ 500 h 500"/>
                  <a:gd name="T8" fmla="*/ 233 w 233"/>
                  <a:gd name="T9" fmla="*/ 235 h 500"/>
                  <a:gd name="T10" fmla="*/ 6 w 233"/>
                  <a:gd name="T11" fmla="*/ 0 h 500"/>
                </a:gdLst>
                <a:ahLst/>
                <a:cxnLst>
                  <a:cxn ang="0">
                    <a:pos x="T0" y="T1"/>
                  </a:cxn>
                  <a:cxn ang="0">
                    <a:pos x="T2" y="T3"/>
                  </a:cxn>
                  <a:cxn ang="0">
                    <a:pos x="T4" y="T5"/>
                  </a:cxn>
                  <a:cxn ang="0">
                    <a:pos x="T6" y="T7"/>
                  </a:cxn>
                  <a:cxn ang="0">
                    <a:pos x="T8" y="T9"/>
                  </a:cxn>
                  <a:cxn ang="0">
                    <a:pos x="T10" y="T11"/>
                  </a:cxn>
                </a:cxnLst>
                <a:rect l="0" t="0" r="r" b="b"/>
                <a:pathLst>
                  <a:path w="233" h="500">
                    <a:moveTo>
                      <a:pt x="6" y="0"/>
                    </a:moveTo>
                    <a:cubicBezTo>
                      <a:pt x="2" y="7"/>
                      <a:pt x="0" y="14"/>
                      <a:pt x="0" y="22"/>
                    </a:cubicBezTo>
                    <a:cubicBezTo>
                      <a:pt x="0" y="472"/>
                      <a:pt x="0" y="472"/>
                      <a:pt x="0" y="472"/>
                    </a:cubicBezTo>
                    <a:cubicBezTo>
                      <a:pt x="0" y="482"/>
                      <a:pt x="3" y="492"/>
                      <a:pt x="9" y="500"/>
                    </a:cubicBezTo>
                    <a:cubicBezTo>
                      <a:pt x="233" y="235"/>
                      <a:pt x="233" y="235"/>
                      <a:pt x="233" y="235"/>
                    </a:cubicBezTo>
                    <a:lnTo>
                      <a:pt x="6" y="0"/>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3"/>
              <p:cNvSpPr>
                <a:spLocks/>
              </p:cNvSpPr>
              <p:nvPr/>
            </p:nvSpPr>
            <p:spPr bwMode="auto">
              <a:xfrm>
                <a:off x="716" y="1348"/>
                <a:ext cx="340" cy="145"/>
              </a:xfrm>
              <a:custGeom>
                <a:avLst/>
                <a:gdLst>
                  <a:gd name="T0" fmla="*/ 307 w 614"/>
                  <a:gd name="T1" fmla="*/ 89 h 261"/>
                  <a:gd name="T2" fmla="*/ 221 w 614"/>
                  <a:gd name="T3" fmla="*/ 0 h 261"/>
                  <a:gd name="T4" fmla="*/ 0 w 614"/>
                  <a:gd name="T5" fmla="*/ 261 h 261"/>
                  <a:gd name="T6" fmla="*/ 1 w 614"/>
                  <a:gd name="T7" fmla="*/ 261 h 261"/>
                  <a:gd name="T8" fmla="*/ 614 w 614"/>
                  <a:gd name="T9" fmla="*/ 261 h 261"/>
                  <a:gd name="T10" fmla="*/ 614 w 614"/>
                  <a:gd name="T11" fmla="*/ 261 h 261"/>
                  <a:gd name="T12" fmla="*/ 393 w 614"/>
                  <a:gd name="T13" fmla="*/ 0 h 261"/>
                  <a:gd name="T14" fmla="*/ 307 w 614"/>
                  <a:gd name="T15" fmla="*/ 89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261">
                    <a:moveTo>
                      <a:pt x="307" y="89"/>
                    </a:moveTo>
                    <a:cubicBezTo>
                      <a:pt x="221" y="0"/>
                      <a:pt x="221" y="0"/>
                      <a:pt x="221" y="0"/>
                    </a:cubicBezTo>
                    <a:cubicBezTo>
                      <a:pt x="0" y="261"/>
                      <a:pt x="0" y="261"/>
                      <a:pt x="0" y="261"/>
                    </a:cubicBezTo>
                    <a:cubicBezTo>
                      <a:pt x="0" y="261"/>
                      <a:pt x="0" y="261"/>
                      <a:pt x="1" y="261"/>
                    </a:cubicBezTo>
                    <a:cubicBezTo>
                      <a:pt x="614" y="261"/>
                      <a:pt x="614" y="261"/>
                      <a:pt x="614" y="261"/>
                    </a:cubicBezTo>
                    <a:cubicBezTo>
                      <a:pt x="614" y="261"/>
                      <a:pt x="614" y="261"/>
                      <a:pt x="614" y="261"/>
                    </a:cubicBezTo>
                    <a:cubicBezTo>
                      <a:pt x="393" y="0"/>
                      <a:pt x="393" y="0"/>
                      <a:pt x="393" y="0"/>
                    </a:cubicBezTo>
                    <a:lnTo>
                      <a:pt x="307" y="89"/>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3" name="Group 14"/>
          <p:cNvGrpSpPr>
            <a:grpSpLocks noChangeAspect="1"/>
          </p:cNvGrpSpPr>
          <p:nvPr/>
        </p:nvGrpSpPr>
        <p:grpSpPr bwMode="auto">
          <a:xfrm>
            <a:off x="10426380" y="1888989"/>
            <a:ext cx="327536" cy="597272"/>
            <a:chOff x="6330" y="512"/>
            <a:chExt cx="272" cy="496"/>
          </a:xfrm>
        </p:grpSpPr>
        <p:sp>
          <p:nvSpPr>
            <p:cNvPr id="144" name="AutoShape 13"/>
            <p:cNvSpPr>
              <a:spLocks noChangeAspect="1" noChangeArrowheads="1" noTextEdit="1"/>
            </p:cNvSpPr>
            <p:nvPr/>
          </p:nvSpPr>
          <p:spPr bwMode="auto">
            <a:xfrm>
              <a:off x="6330" y="512"/>
              <a:ext cx="272"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5" name="Freeform 15"/>
            <p:cNvSpPr>
              <a:spLocks noEditPoints="1"/>
            </p:cNvSpPr>
            <p:nvPr/>
          </p:nvSpPr>
          <p:spPr bwMode="auto">
            <a:xfrm>
              <a:off x="6329" y="512"/>
              <a:ext cx="272" cy="497"/>
            </a:xfrm>
            <a:custGeom>
              <a:avLst/>
              <a:gdLst>
                <a:gd name="T0" fmla="*/ 288 w 336"/>
                <a:gd name="T1" fmla="*/ 0 h 613"/>
                <a:gd name="T2" fmla="*/ 48 w 336"/>
                <a:gd name="T3" fmla="*/ 0 h 613"/>
                <a:gd name="T4" fmla="*/ 0 w 336"/>
                <a:gd name="T5" fmla="*/ 48 h 613"/>
                <a:gd name="T6" fmla="*/ 0 w 336"/>
                <a:gd name="T7" fmla="*/ 565 h 613"/>
                <a:gd name="T8" fmla="*/ 48 w 336"/>
                <a:gd name="T9" fmla="*/ 613 h 613"/>
                <a:gd name="T10" fmla="*/ 288 w 336"/>
                <a:gd name="T11" fmla="*/ 613 h 613"/>
                <a:gd name="T12" fmla="*/ 336 w 336"/>
                <a:gd name="T13" fmla="*/ 565 h 613"/>
                <a:gd name="T14" fmla="*/ 336 w 336"/>
                <a:gd name="T15" fmla="*/ 48 h 613"/>
                <a:gd name="T16" fmla="*/ 288 w 336"/>
                <a:gd name="T17" fmla="*/ 0 h 613"/>
                <a:gd name="T18" fmla="*/ 68 w 336"/>
                <a:gd name="T19" fmla="*/ 567 h 613"/>
                <a:gd name="T20" fmla="*/ 54 w 336"/>
                <a:gd name="T21" fmla="*/ 554 h 613"/>
                <a:gd name="T22" fmla="*/ 68 w 336"/>
                <a:gd name="T23" fmla="*/ 541 h 613"/>
                <a:gd name="T24" fmla="*/ 81 w 336"/>
                <a:gd name="T25" fmla="*/ 554 h 613"/>
                <a:gd name="T26" fmla="*/ 68 w 336"/>
                <a:gd name="T27" fmla="*/ 567 h 613"/>
                <a:gd name="T28" fmla="*/ 169 w 336"/>
                <a:gd name="T29" fmla="*/ 567 h 613"/>
                <a:gd name="T30" fmla="*/ 156 w 336"/>
                <a:gd name="T31" fmla="*/ 554 h 613"/>
                <a:gd name="T32" fmla="*/ 169 w 336"/>
                <a:gd name="T33" fmla="*/ 541 h 613"/>
                <a:gd name="T34" fmla="*/ 183 w 336"/>
                <a:gd name="T35" fmla="*/ 554 h 613"/>
                <a:gd name="T36" fmla="*/ 169 w 336"/>
                <a:gd name="T37" fmla="*/ 567 h 613"/>
                <a:gd name="T38" fmla="*/ 269 w 336"/>
                <a:gd name="T39" fmla="*/ 567 h 613"/>
                <a:gd name="T40" fmla="*/ 256 w 336"/>
                <a:gd name="T41" fmla="*/ 554 h 613"/>
                <a:gd name="T42" fmla="*/ 269 w 336"/>
                <a:gd name="T43" fmla="*/ 541 h 613"/>
                <a:gd name="T44" fmla="*/ 283 w 336"/>
                <a:gd name="T45" fmla="*/ 554 h 613"/>
                <a:gd name="T46" fmla="*/ 269 w 336"/>
                <a:gd name="T47" fmla="*/ 567 h 613"/>
                <a:gd name="T48" fmla="*/ 299 w 336"/>
                <a:gd name="T49" fmla="*/ 466 h 613"/>
                <a:gd name="T50" fmla="*/ 251 w 336"/>
                <a:gd name="T51" fmla="*/ 518 h 613"/>
                <a:gd name="T52" fmla="*/ 86 w 336"/>
                <a:gd name="T53" fmla="*/ 518 h 613"/>
                <a:gd name="T54" fmla="*/ 38 w 336"/>
                <a:gd name="T55" fmla="*/ 466 h 613"/>
                <a:gd name="T56" fmla="*/ 38 w 336"/>
                <a:gd name="T57" fmla="*/ 87 h 613"/>
                <a:gd name="T58" fmla="*/ 86 w 336"/>
                <a:gd name="T59" fmla="*/ 34 h 613"/>
                <a:gd name="T60" fmla="*/ 251 w 336"/>
                <a:gd name="T61" fmla="*/ 34 h 613"/>
                <a:gd name="T62" fmla="*/ 299 w 336"/>
                <a:gd name="T63" fmla="*/ 87 h 613"/>
                <a:gd name="T64" fmla="*/ 299 w 336"/>
                <a:gd name="T65" fmla="*/ 466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13">
                  <a:moveTo>
                    <a:pt x="288" y="0"/>
                  </a:moveTo>
                  <a:cubicBezTo>
                    <a:pt x="48" y="0"/>
                    <a:pt x="48" y="0"/>
                    <a:pt x="48" y="0"/>
                  </a:cubicBezTo>
                  <a:cubicBezTo>
                    <a:pt x="22" y="0"/>
                    <a:pt x="0" y="21"/>
                    <a:pt x="0" y="48"/>
                  </a:cubicBezTo>
                  <a:cubicBezTo>
                    <a:pt x="0" y="565"/>
                    <a:pt x="0" y="565"/>
                    <a:pt x="0" y="565"/>
                  </a:cubicBezTo>
                  <a:cubicBezTo>
                    <a:pt x="0" y="592"/>
                    <a:pt x="22" y="613"/>
                    <a:pt x="48" y="613"/>
                  </a:cubicBezTo>
                  <a:cubicBezTo>
                    <a:pt x="288" y="613"/>
                    <a:pt x="288" y="613"/>
                    <a:pt x="288" y="613"/>
                  </a:cubicBezTo>
                  <a:cubicBezTo>
                    <a:pt x="315" y="613"/>
                    <a:pt x="336" y="592"/>
                    <a:pt x="336" y="565"/>
                  </a:cubicBezTo>
                  <a:cubicBezTo>
                    <a:pt x="336" y="48"/>
                    <a:pt x="336" y="48"/>
                    <a:pt x="336" y="48"/>
                  </a:cubicBezTo>
                  <a:cubicBezTo>
                    <a:pt x="336" y="21"/>
                    <a:pt x="315" y="0"/>
                    <a:pt x="288" y="0"/>
                  </a:cubicBezTo>
                  <a:close/>
                  <a:moveTo>
                    <a:pt x="68" y="567"/>
                  </a:moveTo>
                  <a:cubicBezTo>
                    <a:pt x="60" y="567"/>
                    <a:pt x="54" y="561"/>
                    <a:pt x="54" y="554"/>
                  </a:cubicBezTo>
                  <a:cubicBezTo>
                    <a:pt x="54" y="547"/>
                    <a:pt x="60" y="541"/>
                    <a:pt x="68" y="541"/>
                  </a:cubicBezTo>
                  <a:cubicBezTo>
                    <a:pt x="75" y="541"/>
                    <a:pt x="81" y="547"/>
                    <a:pt x="81" y="554"/>
                  </a:cubicBezTo>
                  <a:cubicBezTo>
                    <a:pt x="81" y="561"/>
                    <a:pt x="75" y="567"/>
                    <a:pt x="68" y="567"/>
                  </a:cubicBezTo>
                  <a:close/>
                  <a:moveTo>
                    <a:pt x="169" y="567"/>
                  </a:moveTo>
                  <a:cubicBezTo>
                    <a:pt x="162" y="567"/>
                    <a:pt x="156" y="561"/>
                    <a:pt x="156" y="554"/>
                  </a:cubicBezTo>
                  <a:cubicBezTo>
                    <a:pt x="156" y="547"/>
                    <a:pt x="162" y="541"/>
                    <a:pt x="169" y="541"/>
                  </a:cubicBezTo>
                  <a:cubicBezTo>
                    <a:pt x="177" y="541"/>
                    <a:pt x="183" y="547"/>
                    <a:pt x="183" y="554"/>
                  </a:cubicBezTo>
                  <a:cubicBezTo>
                    <a:pt x="183" y="561"/>
                    <a:pt x="177" y="567"/>
                    <a:pt x="169" y="567"/>
                  </a:cubicBezTo>
                  <a:close/>
                  <a:moveTo>
                    <a:pt x="269" y="567"/>
                  </a:moveTo>
                  <a:cubicBezTo>
                    <a:pt x="262" y="567"/>
                    <a:pt x="256" y="561"/>
                    <a:pt x="256" y="554"/>
                  </a:cubicBezTo>
                  <a:cubicBezTo>
                    <a:pt x="256" y="547"/>
                    <a:pt x="262" y="541"/>
                    <a:pt x="269" y="541"/>
                  </a:cubicBezTo>
                  <a:cubicBezTo>
                    <a:pt x="277" y="541"/>
                    <a:pt x="283" y="547"/>
                    <a:pt x="283" y="554"/>
                  </a:cubicBezTo>
                  <a:cubicBezTo>
                    <a:pt x="283" y="561"/>
                    <a:pt x="277" y="567"/>
                    <a:pt x="269" y="567"/>
                  </a:cubicBezTo>
                  <a:close/>
                  <a:moveTo>
                    <a:pt x="299" y="466"/>
                  </a:moveTo>
                  <a:cubicBezTo>
                    <a:pt x="299" y="495"/>
                    <a:pt x="278" y="518"/>
                    <a:pt x="251" y="518"/>
                  </a:cubicBezTo>
                  <a:cubicBezTo>
                    <a:pt x="86" y="518"/>
                    <a:pt x="86" y="518"/>
                    <a:pt x="86" y="518"/>
                  </a:cubicBezTo>
                  <a:cubicBezTo>
                    <a:pt x="59" y="518"/>
                    <a:pt x="38" y="495"/>
                    <a:pt x="38" y="466"/>
                  </a:cubicBezTo>
                  <a:cubicBezTo>
                    <a:pt x="38" y="87"/>
                    <a:pt x="38" y="87"/>
                    <a:pt x="38" y="87"/>
                  </a:cubicBezTo>
                  <a:cubicBezTo>
                    <a:pt x="38" y="58"/>
                    <a:pt x="59" y="34"/>
                    <a:pt x="86" y="34"/>
                  </a:cubicBezTo>
                  <a:cubicBezTo>
                    <a:pt x="251" y="34"/>
                    <a:pt x="251" y="34"/>
                    <a:pt x="251" y="34"/>
                  </a:cubicBezTo>
                  <a:cubicBezTo>
                    <a:pt x="278" y="34"/>
                    <a:pt x="299" y="58"/>
                    <a:pt x="299" y="87"/>
                  </a:cubicBezTo>
                  <a:lnTo>
                    <a:pt x="299" y="46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grpSp>
        <p:nvGrpSpPr>
          <p:cNvPr id="12" name="Group 11"/>
          <p:cNvGrpSpPr/>
          <p:nvPr/>
        </p:nvGrpSpPr>
        <p:grpSpPr>
          <a:xfrm>
            <a:off x="5056811" y="1436484"/>
            <a:ext cx="6593764" cy="4550830"/>
            <a:chOff x="4936469" y="1436484"/>
            <a:chExt cx="4481114" cy="4550830"/>
          </a:xfrm>
        </p:grpSpPr>
        <p:grpSp>
          <p:nvGrpSpPr>
            <p:cNvPr id="47" name="Group 46"/>
            <p:cNvGrpSpPr/>
            <p:nvPr/>
          </p:nvGrpSpPr>
          <p:grpSpPr>
            <a:xfrm>
              <a:off x="4936469" y="1436484"/>
              <a:ext cx="4481114" cy="4550830"/>
              <a:chOff x="-4805138" y="4698491"/>
              <a:chExt cx="4992232" cy="3133930"/>
            </a:xfrm>
          </p:grpSpPr>
          <p:sp>
            <p:nvSpPr>
              <p:cNvPr id="48" name="Freeform 169"/>
              <p:cNvSpPr>
                <a:spLocks/>
              </p:cNvSpPr>
              <p:nvPr/>
            </p:nvSpPr>
            <p:spPr bwMode="auto">
              <a:xfrm>
                <a:off x="-4805138" y="4698491"/>
                <a:ext cx="4992232" cy="3133930"/>
              </a:xfrm>
              <a:prstGeom prst="roundRect">
                <a:avLst>
                  <a:gd name="adj" fmla="val 4946"/>
                </a:avLst>
              </a:prstGeom>
              <a:solidFill>
                <a:srgbClr val="E6E6E6"/>
              </a:solidFill>
              <a:ln w="25400" cap="flat" cmpd="sng" algn="ctr">
                <a:noFill/>
                <a:prstDash val="solid"/>
              </a:ln>
              <a:effectLst>
                <a:innerShdw blurRad="342900">
                  <a:prstClr val="black">
                    <a:alpha val="56000"/>
                  </a:prstClr>
                </a:innerShdw>
              </a:effectLst>
            </p:spPr>
            <p:txBody>
              <a:bodyPr lIns="0" tIns="1280160" rIns="0" bIns="0" rtlCol="0" anchor="t" anchorCtr="0"/>
              <a:lstStyle/>
              <a:p>
                <a:pPr lvl="1"/>
                <a:endParaRPr lang="en-US" altLang="zh-CN" dirty="0">
                  <a:solidFill>
                    <a:schemeClr val="tx1"/>
                  </a:solidFill>
                </a:endParaRPr>
              </a:p>
            </p:txBody>
          </p:sp>
          <p:sp>
            <p:nvSpPr>
              <p:cNvPr id="49" name="Rectangle 48"/>
              <p:cNvSpPr/>
              <p:nvPr/>
            </p:nvSpPr>
            <p:spPr bwMode="auto">
              <a:xfrm>
                <a:off x="-4671068" y="4896666"/>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Rich client access via Outlook</a:t>
                </a:r>
              </a:p>
            </p:txBody>
          </p:sp>
          <p:sp>
            <p:nvSpPr>
              <p:cNvPr id="50" name="Rectangle 49"/>
              <p:cNvSpPr/>
              <p:nvPr/>
            </p:nvSpPr>
            <p:spPr bwMode="auto">
              <a:xfrm>
                <a:off x="-4671068" y="536675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Premium web experience via OWA</a:t>
                </a:r>
              </a:p>
            </p:txBody>
          </p:sp>
          <p:sp>
            <p:nvSpPr>
              <p:cNvPr id="51" name="Rectangle 50"/>
              <p:cNvSpPr/>
              <p:nvPr/>
            </p:nvSpPr>
            <p:spPr bwMode="auto">
              <a:xfrm>
                <a:off x="-4671068" y="5836845"/>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Large mailbox sizes (</a:t>
                </a:r>
                <a:r>
                  <a:rPr lang="en-US" dirty="0" smtClean="0">
                    <a:solidFill>
                      <a:srgbClr val="595959">
                        <a:alpha val="99000"/>
                      </a:srgbClr>
                    </a:solidFill>
                  </a:rPr>
                  <a:t>25 GB</a:t>
                </a:r>
                <a:r>
                  <a:rPr lang="en-US" dirty="0">
                    <a:solidFill>
                      <a:srgbClr val="595959">
                        <a:alpha val="99000"/>
                      </a:srgbClr>
                    </a:solidFill>
                  </a:rPr>
                  <a:t>)</a:t>
                </a:r>
              </a:p>
            </p:txBody>
          </p:sp>
          <p:sp>
            <p:nvSpPr>
              <p:cNvPr id="52" name="Rectangle 51"/>
              <p:cNvSpPr/>
              <p:nvPr/>
            </p:nvSpPr>
            <p:spPr bwMode="auto">
              <a:xfrm>
                <a:off x="-4671068" y="6306934"/>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Calendar sharing and publishing </a:t>
                </a:r>
              </a:p>
            </p:txBody>
          </p:sp>
          <p:sp>
            <p:nvSpPr>
              <p:cNvPr id="53" name="Rectangle 52"/>
              <p:cNvSpPr/>
              <p:nvPr/>
            </p:nvSpPr>
            <p:spPr bwMode="auto">
              <a:xfrm>
                <a:off x="-4671068" y="6777024"/>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Premium </a:t>
                </a:r>
                <a:r>
                  <a:rPr lang="en-US" dirty="0" smtClean="0">
                    <a:solidFill>
                      <a:srgbClr val="595959">
                        <a:alpha val="99000"/>
                      </a:srgbClr>
                    </a:solidFill>
                  </a:rPr>
                  <a:t>antispam and</a:t>
                </a:r>
                <a:br>
                  <a:rPr lang="en-US" dirty="0" smtClean="0">
                    <a:solidFill>
                      <a:srgbClr val="595959">
                        <a:alpha val="99000"/>
                      </a:srgbClr>
                    </a:solidFill>
                  </a:rPr>
                </a:br>
                <a:r>
                  <a:rPr lang="en-US" dirty="0" smtClean="0">
                    <a:solidFill>
                      <a:srgbClr val="595959">
                        <a:alpha val="99000"/>
                      </a:srgbClr>
                    </a:solidFill>
                  </a:rPr>
                  <a:t>antivirus (Forefront)</a:t>
                </a:r>
                <a:endParaRPr lang="en-US" dirty="0">
                  <a:solidFill>
                    <a:srgbClr val="595959">
                      <a:alpha val="99000"/>
                    </a:srgbClr>
                  </a:solidFill>
                </a:endParaRPr>
              </a:p>
            </p:txBody>
          </p:sp>
          <p:sp>
            <p:nvSpPr>
              <p:cNvPr id="54" name="Rectangle 53"/>
              <p:cNvSpPr/>
              <p:nvPr/>
            </p:nvSpPr>
            <p:spPr bwMode="auto">
              <a:xfrm>
                <a:off x="-4671068" y="7247113"/>
                <a:ext cx="4858162" cy="376072"/>
              </a:xfrm>
              <a:prstGeom prst="rect">
                <a:avLst/>
              </a:prstGeom>
              <a:noFill/>
              <a:ln w="12700" cap="rnd">
                <a:noFill/>
                <a:prstDash val="sysDash"/>
                <a:headEnd type="oval"/>
              </a:ln>
              <a:effectLst>
                <a:outerShdw blurRad="63500" sx="101000" sy="101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91440" tIns="0" rIns="91440" bIns="0" rtlCol="0" anchor="ctr"/>
              <a:lstStyle/>
              <a:p>
                <a:pPr algn="ctr"/>
                <a:r>
                  <a:rPr lang="en-US" dirty="0">
                    <a:solidFill>
                      <a:srgbClr val="595959">
                        <a:alpha val="99000"/>
                      </a:srgbClr>
                    </a:solidFill>
                  </a:rPr>
                  <a:t>Information protection and </a:t>
                </a:r>
                <a:r>
                  <a:rPr lang="en-US" dirty="0" smtClean="0">
                    <a:solidFill>
                      <a:srgbClr val="595959">
                        <a:alpha val="99000"/>
                      </a:srgbClr>
                    </a:solidFill>
                  </a:rPr>
                  <a:t>control</a:t>
                </a:r>
                <a:endParaRPr lang="en-US" dirty="0">
                  <a:solidFill>
                    <a:srgbClr val="595959">
                      <a:alpha val="99000"/>
                    </a:srgbClr>
                  </a:solidFill>
                </a:endParaRPr>
              </a:p>
            </p:txBody>
          </p:sp>
        </p:grpSp>
        <p:grpSp>
          <p:nvGrpSpPr>
            <p:cNvPr id="11" name="Group 10"/>
            <p:cNvGrpSpPr/>
            <p:nvPr/>
          </p:nvGrpSpPr>
          <p:grpSpPr>
            <a:xfrm>
              <a:off x="5451320" y="2259421"/>
              <a:ext cx="491058" cy="755018"/>
              <a:chOff x="5451320" y="2259421"/>
              <a:chExt cx="491058" cy="755018"/>
            </a:xfrm>
          </p:grpSpPr>
          <p:sp>
            <p:nvSpPr>
              <p:cNvPr id="7" name="10-Point Star 6"/>
              <p:cNvSpPr/>
              <p:nvPr/>
            </p:nvSpPr>
            <p:spPr bwMode="auto">
              <a:xfrm>
                <a:off x="5451320" y="2259421"/>
                <a:ext cx="491058"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8" name="TextBox 7"/>
              <p:cNvSpPr txBox="1"/>
              <p:nvPr/>
            </p:nvSpPr>
            <p:spPr>
              <a:xfrm>
                <a:off x="5465940" y="2498430"/>
                <a:ext cx="455947"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grpSp>
          <p:nvGrpSpPr>
            <p:cNvPr id="10" name="Group 9"/>
            <p:cNvGrpSpPr/>
            <p:nvPr/>
          </p:nvGrpSpPr>
          <p:grpSpPr>
            <a:xfrm>
              <a:off x="5451318" y="4250404"/>
              <a:ext cx="491057" cy="755018"/>
              <a:chOff x="5451318" y="4250404"/>
              <a:chExt cx="491057" cy="755018"/>
            </a:xfrm>
          </p:grpSpPr>
          <p:sp>
            <p:nvSpPr>
              <p:cNvPr id="59" name="10-Point Star 58"/>
              <p:cNvSpPr/>
              <p:nvPr/>
            </p:nvSpPr>
            <p:spPr bwMode="auto">
              <a:xfrm>
                <a:off x="5451318" y="4250404"/>
                <a:ext cx="491057"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62" name="TextBox 61"/>
              <p:cNvSpPr txBox="1"/>
              <p:nvPr/>
            </p:nvSpPr>
            <p:spPr>
              <a:xfrm>
                <a:off x="5465940" y="4489413"/>
                <a:ext cx="455948"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grpSp>
          <p:nvGrpSpPr>
            <p:cNvPr id="9" name="Group 8"/>
            <p:cNvGrpSpPr/>
            <p:nvPr/>
          </p:nvGrpSpPr>
          <p:grpSpPr>
            <a:xfrm>
              <a:off x="5451318" y="5032920"/>
              <a:ext cx="491057" cy="755018"/>
              <a:chOff x="5451318" y="5032920"/>
              <a:chExt cx="491057" cy="755018"/>
            </a:xfrm>
          </p:grpSpPr>
          <p:sp>
            <p:nvSpPr>
              <p:cNvPr id="60" name="10-Point Star 59"/>
              <p:cNvSpPr/>
              <p:nvPr/>
            </p:nvSpPr>
            <p:spPr bwMode="auto">
              <a:xfrm>
                <a:off x="5451318" y="5032920"/>
                <a:ext cx="491057" cy="755018"/>
              </a:xfrm>
              <a:prstGeom prst="star10">
                <a:avLst/>
              </a:prstGeom>
              <a:solidFill>
                <a:schemeClr val="accent1"/>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1600" b="1" dirty="0" smtClean="0">
                  <a:solidFill>
                    <a:schemeClr val="tx1">
                      <a:alpha val="99000"/>
                    </a:schemeClr>
                  </a:solidFill>
                  <a:effectLst>
                    <a:outerShdw blurRad="38100" dist="38100" dir="2700000" algn="tl">
                      <a:srgbClr val="000000">
                        <a:alpha val="43137"/>
                      </a:srgbClr>
                    </a:outerShdw>
                  </a:effectLst>
                </a:endParaRPr>
              </a:p>
            </p:txBody>
          </p:sp>
          <p:sp>
            <p:nvSpPr>
              <p:cNvPr id="63" name="TextBox 62"/>
              <p:cNvSpPr txBox="1"/>
              <p:nvPr/>
            </p:nvSpPr>
            <p:spPr>
              <a:xfrm>
                <a:off x="5465940" y="5271929"/>
                <a:ext cx="455948" cy="276999"/>
              </a:xfrm>
              <a:prstGeom prst="rect">
                <a:avLst/>
              </a:prstGeom>
              <a:noFill/>
            </p:spPr>
            <p:txBody>
              <a:bodyPr wrap="square" lIns="0" tIns="0" rIns="0" bIns="0" rtlCol="0">
                <a:spAutoFit/>
              </a:bodyPr>
              <a:lstStyle/>
              <a:p>
                <a:pPr algn="ctr"/>
                <a:r>
                  <a:rPr lang="en-US"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NEW</a:t>
                </a:r>
              </a:p>
            </p:txBody>
          </p:sp>
        </p:grpSp>
      </p:grpSp>
    </p:spTree>
    <p:extLst>
      <p:ext uri="{BB962C8B-B14F-4D97-AF65-F5344CB8AC3E}">
        <p14:creationId xmlns:p14="http://schemas.microsoft.com/office/powerpoint/2010/main" val="1581533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56B247D0581C41B96F0F648E3492B5" ma:contentTypeVersion="0" ma:contentTypeDescription="Create a new document." ma:contentTypeScope="" ma:versionID="1f16d1845edad8f22b5318887402958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1C2890-78DC-486F-B025-F9E2BF6818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02C3F2A-7D5F-4296-83ED-B626F7765C67}">
  <ds:schemaRefs>
    <ds:schemaRef ds:uri="http://schemas.microsoft.com/sharepoint/v3/contenttype/forms"/>
  </ds:schemaRefs>
</ds:datastoreItem>
</file>

<file path=customXml/itemProps3.xml><?xml version="1.0" encoding="utf-8"?>
<ds:datastoreItem xmlns:ds="http://schemas.openxmlformats.org/officeDocument/2006/customXml" ds:itemID="{B1ED4562-3047-4DAE-80E9-3EFE77A750B4}">
  <ds:schemaRef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terms/"/>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MS1094_PPT_Template_Light_16x9</Template>
  <TotalTime>7479</TotalTime>
  <Words>2970</Words>
  <Application>Microsoft Office PowerPoint</Application>
  <PresentationFormat>Custom</PresentationFormat>
  <Paragraphs>675</Paragraphs>
  <Slides>41</Slides>
  <Notes>33</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TENA11_BreakoutSession_Template_16x9_Final (2)</vt:lpstr>
      <vt:lpstr>1_White with Consolas font for code slides</vt:lpstr>
      <vt:lpstr>Microsoft Office 365:  The Future of Productivity</vt:lpstr>
      <vt:lpstr>Agenda</vt:lpstr>
      <vt:lpstr>Cloud Impact</vt:lpstr>
      <vt:lpstr>Layers of the Cloud</vt:lpstr>
      <vt:lpstr>What is Microsoft Office 365?</vt:lpstr>
      <vt:lpstr>Office 365 Value</vt:lpstr>
      <vt:lpstr>What’s New in Office 365</vt:lpstr>
      <vt:lpstr>Exchange Online and Exchange Server</vt:lpstr>
      <vt:lpstr>Exchange Online and Exchange Server</vt:lpstr>
      <vt:lpstr>Exchange Online and Exchange Server</vt:lpstr>
      <vt:lpstr>Exchange Online and Exchange Server</vt:lpstr>
      <vt:lpstr>Exchange Online and Exchange Server</vt:lpstr>
      <vt:lpstr>Exchange Server Features Not Available in Exchange Online</vt:lpstr>
      <vt:lpstr>SharePoint Online and SharePoint Server</vt:lpstr>
      <vt:lpstr>SharePoint Online and SharePoint Server</vt:lpstr>
      <vt:lpstr>SharePoint Online and SharePoint Server</vt:lpstr>
      <vt:lpstr>SharePoint Online and SharePoint Server</vt:lpstr>
      <vt:lpstr>SharePoint Online and SharePoint Server</vt:lpstr>
      <vt:lpstr>SharePoint Server Features  Not Available in SharePoint Online</vt:lpstr>
      <vt:lpstr>Lync Online and Lync Server</vt:lpstr>
      <vt:lpstr>Lync Online and Lync Server</vt:lpstr>
      <vt:lpstr>Lync Online and Lync Server</vt:lpstr>
      <vt:lpstr>Lync Online and Lync Server</vt:lpstr>
      <vt:lpstr>Lync Online and Lync Server</vt:lpstr>
      <vt:lpstr>PowerPoint Presentation</vt:lpstr>
      <vt:lpstr>Security Program</vt:lpstr>
      <vt:lpstr>Programmability and More Control</vt:lpstr>
      <vt:lpstr>Identity</vt:lpstr>
      <vt:lpstr>Customers are Embracing the Cloud with Microsoft </vt:lpstr>
      <vt:lpstr>Next Steps</vt:lpstr>
      <vt:lpstr>Microsoft Office 365  for IT Professionals</vt:lpstr>
      <vt:lpstr>Key Office 365 Sessions at Tech∙Ed </vt:lpstr>
      <vt:lpstr>PowerPoint Presentation</vt:lpstr>
      <vt:lpstr>Resources</vt:lpstr>
      <vt:lpstr>PowerPoint Presentation</vt:lpstr>
      <vt:lpstr>PowerPoint Presentation</vt:lpstr>
      <vt:lpstr>PowerPoint Presentation</vt:lpstr>
      <vt:lpstr>Additional Office 365 Links</vt:lpstr>
      <vt:lpstr>Office 365 Track Sessions</vt:lpstr>
      <vt:lpstr>Related Office 365 Sessions</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OSP212: Office 365: The Future of Productivity</dc:title>
  <dc:subject>Microsoft TechEd North America 2011</dc:subject>
  <dc:creator>Eron Kelly</dc:creator>
  <dc:description>Template Design: Jordan Cayabyab
Formatter: Judi Lee, Silver Fox Productions, Inc.
Event Date: May 16-19, 2011
Event Location: Atlanta
Audience Type: Developers, IT Pros</dc:description>
  <cp:lastModifiedBy>Shows</cp:lastModifiedBy>
  <cp:revision>472</cp:revision>
  <dcterms:created xsi:type="dcterms:W3CDTF">2010-08-24T22:12:13Z</dcterms:created>
  <dcterms:modified xsi:type="dcterms:W3CDTF">2011-05-17T12:40:48Z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0x0101003656B247D0581C41B96F0F648E3492B5</vt:lpwstr>
  </property>
  <property fmtid="{D5CDD505-2E9C-101B-9397-08002B2CF9AE}" pid="3" name="TaxKeyword">
    <vt:lpwstr/>
  </property>
</Properties>
</file>