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34" r:id="rId5"/>
    <p:sldMasterId id="2147483737" r:id="rId6"/>
  </p:sldMasterIdLst>
  <p:notesMasterIdLst>
    <p:notesMasterId r:id="rId70"/>
  </p:notesMasterIdLst>
  <p:sldIdLst>
    <p:sldId id="313" r:id="rId7"/>
    <p:sldId id="320" r:id="rId8"/>
    <p:sldId id="359" r:id="rId9"/>
    <p:sldId id="351" r:id="rId10"/>
    <p:sldId id="373" r:id="rId11"/>
    <p:sldId id="268" r:id="rId12"/>
    <p:sldId id="269" r:id="rId13"/>
    <p:sldId id="349" r:id="rId14"/>
    <p:sldId id="350" r:id="rId15"/>
    <p:sldId id="354" r:id="rId16"/>
    <p:sldId id="355" r:id="rId17"/>
    <p:sldId id="352" r:id="rId18"/>
    <p:sldId id="353" r:id="rId19"/>
    <p:sldId id="345" r:id="rId20"/>
    <p:sldId id="323" r:id="rId21"/>
    <p:sldId id="324" r:id="rId22"/>
    <p:sldId id="325" r:id="rId23"/>
    <p:sldId id="326" r:id="rId24"/>
    <p:sldId id="327" r:id="rId25"/>
    <p:sldId id="328" r:id="rId26"/>
    <p:sldId id="329" r:id="rId27"/>
    <p:sldId id="346" r:id="rId28"/>
    <p:sldId id="330" r:id="rId29"/>
    <p:sldId id="331" r:id="rId30"/>
    <p:sldId id="332" r:id="rId31"/>
    <p:sldId id="333" r:id="rId32"/>
    <p:sldId id="334" r:id="rId33"/>
    <p:sldId id="347" r:id="rId34"/>
    <p:sldId id="335" r:id="rId35"/>
    <p:sldId id="336" r:id="rId36"/>
    <p:sldId id="337" r:id="rId37"/>
    <p:sldId id="338" r:id="rId38"/>
    <p:sldId id="339" r:id="rId39"/>
    <p:sldId id="348" r:id="rId40"/>
    <p:sldId id="340" r:id="rId41"/>
    <p:sldId id="341" r:id="rId42"/>
    <p:sldId id="342" r:id="rId43"/>
    <p:sldId id="343" r:id="rId44"/>
    <p:sldId id="344" r:id="rId45"/>
    <p:sldId id="356" r:id="rId46"/>
    <p:sldId id="364" r:id="rId47"/>
    <p:sldId id="365" r:id="rId48"/>
    <p:sldId id="368" r:id="rId49"/>
    <p:sldId id="367" r:id="rId50"/>
    <p:sldId id="357" r:id="rId51"/>
    <p:sldId id="360" r:id="rId52"/>
    <p:sldId id="361" r:id="rId53"/>
    <p:sldId id="362" r:id="rId54"/>
    <p:sldId id="358" r:id="rId55"/>
    <p:sldId id="275" r:id="rId56"/>
    <p:sldId id="278" r:id="rId57"/>
    <p:sldId id="281" r:id="rId58"/>
    <p:sldId id="276" r:id="rId59"/>
    <p:sldId id="274" r:id="rId60"/>
    <p:sldId id="363" r:id="rId61"/>
    <p:sldId id="371" r:id="rId62"/>
    <p:sldId id="370" r:id="rId63"/>
    <p:sldId id="372" r:id="rId64"/>
    <p:sldId id="369" r:id="rId65"/>
    <p:sldId id="374" r:id="rId66"/>
    <p:sldId id="375" r:id="rId67"/>
    <p:sldId id="376" r:id="rId68"/>
    <p:sldId id="312" r:id="rId6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DEF7B3-B09C-41B5-A57B-41D363F2A8B3}">
          <p14:sldIdLst>
            <p14:sldId id="313"/>
            <p14:sldId id="320"/>
            <p14:sldId id="359"/>
            <p14:sldId id="351"/>
            <p14:sldId id="373"/>
            <p14:sldId id="268"/>
            <p14:sldId id="269"/>
            <p14:sldId id="349"/>
            <p14:sldId id="350"/>
            <p14:sldId id="354"/>
            <p14:sldId id="355"/>
            <p14:sldId id="352"/>
            <p14:sldId id="353"/>
          </p14:sldIdLst>
        </p14:section>
        <p14:section name="Small vs large" id="{0A845836-318D-456E-9B7F-B5DB252233FB}">
          <p14:sldIdLst>
            <p14:sldId id="345"/>
            <p14:sldId id="323"/>
            <p14:sldId id="324"/>
            <p14:sldId id="325"/>
            <p14:sldId id="326"/>
            <p14:sldId id="327"/>
            <p14:sldId id="328"/>
            <p14:sldId id="329"/>
          </p14:sldIdLst>
        </p14:section>
        <p14:section name="Records" id="{C875AE94-3487-435F-8DED-20074AB43C70}">
          <p14:sldIdLst>
            <p14:sldId id="346"/>
            <p14:sldId id="330"/>
            <p14:sldId id="331"/>
            <p14:sldId id="332"/>
            <p14:sldId id="333"/>
            <p14:sldId id="334"/>
          </p14:sldIdLst>
        </p14:section>
        <p14:section name="Metadata" id="{97851215-B3F4-4206-9CA4-F37845A84802}">
          <p14:sldIdLst>
            <p14:sldId id="347"/>
            <p14:sldId id="335"/>
            <p14:sldId id="336"/>
            <p14:sldId id="337"/>
            <p14:sldId id="338"/>
            <p14:sldId id="339"/>
          </p14:sldIdLst>
        </p14:section>
        <p14:section name="Isolate" id="{EF3FAAFA-FB5D-4E24-80A8-019690592861}">
          <p14:sldIdLst>
            <p14:sldId id="348"/>
            <p14:sldId id="340"/>
            <p14:sldId id="341"/>
            <p14:sldId id="342"/>
            <p14:sldId id="343"/>
            <p14:sldId id="344"/>
          </p14:sldIdLst>
        </p14:section>
        <p14:section name="RBS" id="{7D9B3864-8403-446F-AAF6-E8599707F293}">
          <p14:sldIdLst>
            <p14:sldId id="356"/>
            <p14:sldId id="364"/>
            <p14:sldId id="365"/>
            <p14:sldId id="368"/>
            <p14:sldId id="367"/>
          </p14:sldIdLst>
        </p14:section>
        <p14:section name="File shares" id="{CB91D58D-01F1-4426-A0B6-6C8647BD0368}">
          <p14:sldIdLst>
            <p14:sldId id="357"/>
            <p14:sldId id="360"/>
            <p14:sldId id="361"/>
            <p14:sldId id="362"/>
          </p14:sldIdLst>
        </p14:section>
        <p14:section name="General decision guidance" id="{3AFDCB1A-C45F-4377-A912-DA042375DDDF}">
          <p14:sldIdLst>
            <p14:sldId id="358"/>
            <p14:sldId id="275"/>
            <p14:sldId id="278"/>
            <p14:sldId id="281"/>
            <p14:sldId id="276"/>
            <p14:sldId id="274"/>
            <p14:sldId id="363"/>
            <p14:sldId id="371"/>
            <p14:sldId id="370"/>
            <p14:sldId id="372"/>
            <p14:sldId id="369"/>
            <p14:sldId id="374"/>
            <p14:sldId id="375"/>
            <p14:sldId id="376"/>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3" autoAdjust="0"/>
    <p:restoredTop sz="89333" autoAdjust="0"/>
  </p:normalViewPr>
  <p:slideViewPr>
    <p:cSldViewPr showGuides="1">
      <p:cViewPr varScale="1">
        <p:scale>
          <a:sx n="46" d="100"/>
          <a:sy n="46" d="100"/>
        </p:scale>
        <p:origin x="-120" y="-1092"/>
      </p:cViewPr>
      <p:guideLst>
        <p:guide orient="horz" pos="2160"/>
        <p:guide orient="horz" pos="144"/>
        <p:guide orient="horz" pos="912"/>
        <p:guide orient="horz" pos="1488"/>
        <p:guide orient="horz" pos="1200"/>
        <p:guide orient="horz" pos="4176"/>
        <p:guide pos="3839"/>
        <p:guide pos="575"/>
        <p:guide pos="32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8" Type="http://schemas.openxmlformats.org/officeDocument/2006/relationships/slide" Target="slides/slide52.xml"/><Relationship Id="rId3" Type="http://schemas.openxmlformats.org/officeDocument/2006/relationships/slide" Target="slides/slide7.xml"/><Relationship Id="rId7" Type="http://schemas.openxmlformats.org/officeDocument/2006/relationships/slide" Target="slides/slide51.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50.xml"/><Relationship Id="rId11" Type="http://schemas.openxmlformats.org/officeDocument/2006/relationships/slide" Target="slides/slide55.xml"/><Relationship Id="rId5" Type="http://schemas.openxmlformats.org/officeDocument/2006/relationships/slide" Target="slides/slide13.xml"/><Relationship Id="rId10" Type="http://schemas.openxmlformats.org/officeDocument/2006/relationships/slide" Target="slides/slide54.xml"/><Relationship Id="rId4" Type="http://schemas.openxmlformats.org/officeDocument/2006/relationships/slide" Target="slides/slide8.xml"/><Relationship Id="rId9" Type="http://schemas.openxmlformats.org/officeDocument/2006/relationships/slide" Target="slides/slide53.xml"/></Relationships>
</file>

<file path=ppt/diagrams/_rels/data1.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slide" Target="../slides/slide50.xml"/><Relationship Id="rId2" Type="http://schemas.openxmlformats.org/officeDocument/2006/relationships/slide" Target="../slides/slide15.xml"/><Relationship Id="rId1" Type="http://schemas.openxmlformats.org/officeDocument/2006/relationships/slide" Target="../slides/slide23.xml"/><Relationship Id="rId6" Type="http://schemas.openxmlformats.org/officeDocument/2006/relationships/slide" Target="../slides/slide46.xml"/><Relationship Id="rId5" Type="http://schemas.openxmlformats.org/officeDocument/2006/relationships/slide" Target="../slides/slide41.xml"/><Relationship Id="rId4"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174AC-A4C3-453F-BC13-DB214C96E5D3}" type="doc">
      <dgm:prSet loTypeId="urn:microsoft.com/office/officeart/2005/8/layout/default" loCatId="list" qsTypeId="urn:microsoft.com/office/officeart/2005/8/quickstyle/3d1" qsCatId="3D" csTypeId="urn:microsoft.com/office/officeart/2005/8/colors/accent5_2" csCatId="accent5" phldr="1"/>
      <dgm:spPr/>
      <dgm:t>
        <a:bodyPr/>
        <a:lstStyle/>
        <a:p>
          <a:endParaRPr lang="en-US"/>
        </a:p>
      </dgm:t>
    </dgm:pt>
    <dgm:pt modelId="{7F6233C2-9916-4A72-BA0A-9D066666BEEE}">
      <dgm:prSet phldrT="[Text]" custT="1"/>
      <dgm:spPr/>
      <dgm:t>
        <a:bodyPr/>
        <a:lstStyle/>
        <a:p>
          <a:r>
            <a:rPr lang="en-US" sz="1600" dirty="0" smtClean="0"/>
            <a:t>Records Center or In-place Records Management</a:t>
          </a:r>
          <a:endParaRPr lang="en-US"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CB119B3-EEBF-4EDF-8969-EEFDE563F107}" type="parTrans" cxnId="{2BF11B47-5CC5-4E20-B312-83EFC9671B73}">
      <dgm:prSet/>
      <dgm:spPr/>
      <dgm:t>
        <a:bodyPr/>
        <a:lstStyle/>
        <a:p>
          <a:endParaRPr lang="en-US" sz="1200"/>
        </a:p>
      </dgm:t>
    </dgm:pt>
    <dgm:pt modelId="{6030DF96-6A7F-45AE-AF91-3A7EBF3F9EC2}" type="sibTrans" cxnId="{2BF11B47-5CC5-4E20-B312-83EFC9671B73}">
      <dgm:prSet/>
      <dgm:spPr/>
      <dgm:t>
        <a:bodyPr/>
        <a:lstStyle/>
        <a:p>
          <a:endParaRPr lang="en-US" sz="1200"/>
        </a:p>
      </dgm:t>
    </dgm:pt>
    <dgm:pt modelId="{E789B52C-2A8C-48D9-B9F9-EFE710387D26}">
      <dgm:prSet custT="1"/>
      <dgm:spPr/>
      <dgm:t>
        <a:bodyPr/>
        <a:lstStyle/>
        <a:p>
          <a:r>
            <a:rPr lang="en-US" sz="1600" dirty="0" smtClean="0"/>
            <a:t>Smaller Specialized Farms or Large Multi-purpose Farms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3E80C5-4294-4F40-A0C2-0D85C058EA84}" type="parTrans" cxnId="{E1D4AC54-5B00-4098-8FC2-EEDC1ED8ABE5}">
      <dgm:prSet/>
      <dgm:spPr/>
      <dgm:t>
        <a:bodyPr/>
        <a:lstStyle/>
        <a:p>
          <a:endParaRPr lang="en-US" sz="1200"/>
        </a:p>
      </dgm:t>
    </dgm:pt>
    <dgm:pt modelId="{784C7C35-16A5-41CC-AB1F-BBEC4C788026}" type="sibTrans" cxnId="{E1D4AC54-5B00-4098-8FC2-EEDC1ED8ABE5}">
      <dgm:prSet/>
      <dgm:spPr/>
      <dgm:t>
        <a:bodyPr/>
        <a:lstStyle/>
        <a:p>
          <a:endParaRPr lang="en-US" sz="1200"/>
        </a:p>
      </dgm:t>
    </dgm:pt>
    <dgm:pt modelId="{4A367DF4-4985-4486-A46F-18CF89194A0E}">
      <dgm:prSet custT="1"/>
      <dgm:spPr/>
      <dgm:t>
        <a:bodyPr/>
        <a:lstStyle/>
        <a:p>
          <a:r>
            <a:rPr lang="en-US" sz="1600" dirty="0" smtClean="0"/>
            <a:t>Centralized or Distributed Metadata Management</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3F1B0E9-65BD-4F25-8BC7-85D4791DF490}" type="parTrans" cxnId="{36458EEA-7B6F-4052-9BE6-5AFD62BF40EB}">
      <dgm:prSet/>
      <dgm:spPr/>
      <dgm:t>
        <a:bodyPr/>
        <a:lstStyle/>
        <a:p>
          <a:endParaRPr lang="en-US" sz="1200"/>
        </a:p>
      </dgm:t>
    </dgm:pt>
    <dgm:pt modelId="{2F1CB97E-B907-48B6-BAB5-131FDDB10DE2}" type="sibTrans" cxnId="{36458EEA-7B6F-4052-9BE6-5AFD62BF40EB}">
      <dgm:prSet/>
      <dgm:spPr/>
      <dgm:t>
        <a:bodyPr/>
        <a:lstStyle/>
        <a:p>
          <a:endParaRPr lang="en-US" sz="1200"/>
        </a:p>
      </dgm:t>
    </dgm:pt>
    <dgm:pt modelId="{23E29FEC-C01D-4D41-90DF-74DA128E71B6}">
      <dgm:prSet custT="1"/>
      <dgm:spPr/>
      <dgm:t>
        <a:bodyPr/>
        <a:lstStyle/>
        <a:p>
          <a:r>
            <a:rPr lang="en-US" sz="1600" dirty="0" smtClean="0"/>
            <a:t>Sensitive Content: Coexistence or Isolation</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70AAA0E-71F8-43B5-A39F-F283C5AD2088}" type="parTrans" cxnId="{D10FF65F-650B-4EEE-962B-37369D67B982}">
      <dgm:prSet/>
      <dgm:spPr/>
      <dgm:t>
        <a:bodyPr/>
        <a:lstStyle/>
        <a:p>
          <a:endParaRPr lang="en-US" sz="1200"/>
        </a:p>
      </dgm:t>
    </dgm:pt>
    <dgm:pt modelId="{6B7DF53D-A9B0-42CD-83D5-08A90A186E9C}" type="sibTrans" cxnId="{D10FF65F-650B-4EEE-962B-37369D67B982}">
      <dgm:prSet/>
      <dgm:spPr/>
      <dgm:t>
        <a:bodyPr/>
        <a:lstStyle/>
        <a:p>
          <a:endParaRPr lang="en-US" sz="1200"/>
        </a:p>
      </dgm:t>
    </dgm:pt>
    <dgm:pt modelId="{64B09DF9-AA8B-4504-9CBA-582AA01D58B6}">
      <dgm:prSet custT="1"/>
      <dgm:spPr/>
      <dgm:t>
        <a:bodyPr/>
        <a:lstStyle/>
        <a:p>
          <a:r>
            <a:rPr lang="en-US" sz="1600" dirty="0" smtClean="0"/>
            <a:t>RBS for SQL</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3DE80C43-F018-42CD-BD9B-76E61D18043B}" type="parTrans" cxnId="{ACDDBECC-5A6A-4C47-B8E6-46404377935F}">
      <dgm:prSet/>
      <dgm:spPr/>
      <dgm:t>
        <a:bodyPr/>
        <a:lstStyle/>
        <a:p>
          <a:endParaRPr lang="en-US" sz="1200"/>
        </a:p>
      </dgm:t>
    </dgm:pt>
    <dgm:pt modelId="{56AA8223-89EC-44E4-BE52-F014B5489734}" type="sibTrans" cxnId="{ACDDBECC-5A6A-4C47-B8E6-46404377935F}">
      <dgm:prSet/>
      <dgm:spPr/>
      <dgm:t>
        <a:bodyPr/>
        <a:lstStyle/>
        <a:p>
          <a:endParaRPr lang="en-US" sz="1200"/>
        </a:p>
      </dgm:t>
    </dgm:pt>
    <dgm:pt modelId="{F8A294D2-335E-45AF-9227-47F93C483D47}">
      <dgm:prSet custT="1"/>
      <dgm:spPr/>
      <dgm:t>
        <a:bodyPr/>
        <a:lstStyle/>
        <a:p>
          <a:r>
            <a:rPr lang="en-US" sz="1600" dirty="0" smtClean="0"/>
            <a:t>Migrate File Shares or Leave in Place</a:t>
          </a:r>
          <a:endParaRPr lang="en-US" sz="160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9E5F6242-9856-4461-9A53-0338BD6EBBAD}" type="parTrans" cxnId="{C25181A7-7F49-43BB-8CE3-F219E65800A0}">
      <dgm:prSet/>
      <dgm:spPr/>
      <dgm:t>
        <a:bodyPr/>
        <a:lstStyle/>
        <a:p>
          <a:endParaRPr lang="en-US" sz="1200"/>
        </a:p>
      </dgm:t>
    </dgm:pt>
    <dgm:pt modelId="{11ACBB4C-7A1D-49C3-85CA-D98699BB79E5}" type="sibTrans" cxnId="{C25181A7-7F49-43BB-8CE3-F219E65800A0}">
      <dgm:prSet/>
      <dgm:spPr/>
      <dgm:t>
        <a:bodyPr/>
        <a:lstStyle/>
        <a:p>
          <a:endParaRPr lang="en-US" sz="1200"/>
        </a:p>
      </dgm:t>
    </dgm:pt>
    <dgm:pt modelId="{54C0F98B-0E1C-432D-B4B4-AFA0BEDDF725}">
      <dgm:prSet custT="1"/>
      <dgm:spPr/>
      <dgm:t>
        <a:bodyPr/>
        <a:lstStyle/>
        <a:p>
          <a:r>
            <a:rPr lang="en-US" sz="1600" dirty="0" smtClean="0"/>
            <a:t>General Decision Guidance</a:t>
          </a:r>
          <a:endParaRPr lang="en-US" sz="1600"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AC37B044-D328-41FD-8903-48483CE112B7}" type="parTrans" cxnId="{8543255A-79A0-4CA2-B928-FA67C255A924}">
      <dgm:prSet/>
      <dgm:spPr/>
      <dgm:t>
        <a:bodyPr/>
        <a:lstStyle/>
        <a:p>
          <a:endParaRPr lang="en-US" sz="1400"/>
        </a:p>
      </dgm:t>
    </dgm:pt>
    <dgm:pt modelId="{D4365018-DA39-48D1-867A-B0FDC658D979}" type="sibTrans" cxnId="{8543255A-79A0-4CA2-B928-FA67C255A924}">
      <dgm:prSet/>
      <dgm:spPr/>
      <dgm:t>
        <a:bodyPr/>
        <a:lstStyle/>
        <a:p>
          <a:endParaRPr lang="en-US" sz="1400"/>
        </a:p>
      </dgm:t>
    </dgm:pt>
    <dgm:pt modelId="{4A387662-EA80-4AAC-AFB2-88ECCD0C3F28}" type="pres">
      <dgm:prSet presAssocID="{553174AC-A4C3-453F-BC13-DB214C96E5D3}" presName="diagram" presStyleCnt="0">
        <dgm:presLayoutVars>
          <dgm:dir/>
          <dgm:resizeHandles val="exact"/>
        </dgm:presLayoutVars>
      </dgm:prSet>
      <dgm:spPr/>
      <dgm:t>
        <a:bodyPr/>
        <a:lstStyle/>
        <a:p>
          <a:endParaRPr lang="en-US"/>
        </a:p>
      </dgm:t>
    </dgm:pt>
    <dgm:pt modelId="{BAE444C6-EE65-4BF4-B38D-C1AB8AAFFFFE}" type="pres">
      <dgm:prSet presAssocID="{7F6233C2-9916-4A72-BA0A-9D066666BEEE}" presName="node" presStyleLbl="node1" presStyleIdx="0" presStyleCnt="7">
        <dgm:presLayoutVars>
          <dgm:bulletEnabled val="1"/>
        </dgm:presLayoutVars>
      </dgm:prSet>
      <dgm:spPr/>
      <dgm:t>
        <a:bodyPr/>
        <a:lstStyle/>
        <a:p>
          <a:endParaRPr lang="en-US"/>
        </a:p>
      </dgm:t>
    </dgm:pt>
    <dgm:pt modelId="{3DD62EB0-D192-4FB8-9334-D2531EADCFE1}" type="pres">
      <dgm:prSet presAssocID="{6030DF96-6A7F-45AE-AF91-3A7EBF3F9EC2}" presName="sibTrans" presStyleCnt="0"/>
      <dgm:spPr/>
    </dgm:pt>
    <dgm:pt modelId="{20833F2F-5ACF-4B72-9983-4996A9968D5A}" type="pres">
      <dgm:prSet presAssocID="{E789B52C-2A8C-48D9-B9F9-EFE710387D26}" presName="node" presStyleLbl="node1" presStyleIdx="1" presStyleCnt="7">
        <dgm:presLayoutVars>
          <dgm:bulletEnabled val="1"/>
        </dgm:presLayoutVars>
      </dgm:prSet>
      <dgm:spPr/>
      <dgm:t>
        <a:bodyPr/>
        <a:lstStyle/>
        <a:p>
          <a:endParaRPr lang="en-US"/>
        </a:p>
      </dgm:t>
    </dgm:pt>
    <dgm:pt modelId="{CFC1A127-5E69-477C-852B-49E8BF24DA04}" type="pres">
      <dgm:prSet presAssocID="{784C7C35-16A5-41CC-AB1F-BBEC4C788026}" presName="sibTrans" presStyleCnt="0"/>
      <dgm:spPr/>
    </dgm:pt>
    <dgm:pt modelId="{797A8D3E-F6AA-4A1C-BB93-2F9F09932761}" type="pres">
      <dgm:prSet presAssocID="{4A367DF4-4985-4486-A46F-18CF89194A0E}" presName="node" presStyleLbl="node1" presStyleIdx="2" presStyleCnt="7">
        <dgm:presLayoutVars>
          <dgm:bulletEnabled val="1"/>
        </dgm:presLayoutVars>
      </dgm:prSet>
      <dgm:spPr/>
      <dgm:t>
        <a:bodyPr/>
        <a:lstStyle/>
        <a:p>
          <a:endParaRPr lang="en-US"/>
        </a:p>
      </dgm:t>
    </dgm:pt>
    <dgm:pt modelId="{BA02032C-4940-4169-B905-CB3DB2634155}" type="pres">
      <dgm:prSet presAssocID="{2F1CB97E-B907-48B6-BAB5-131FDDB10DE2}" presName="sibTrans" presStyleCnt="0"/>
      <dgm:spPr/>
    </dgm:pt>
    <dgm:pt modelId="{7E5003E6-7158-4270-9CF9-8E8A5CA77C82}" type="pres">
      <dgm:prSet presAssocID="{23E29FEC-C01D-4D41-90DF-74DA128E71B6}" presName="node" presStyleLbl="node1" presStyleIdx="3" presStyleCnt="7">
        <dgm:presLayoutVars>
          <dgm:bulletEnabled val="1"/>
        </dgm:presLayoutVars>
      </dgm:prSet>
      <dgm:spPr/>
      <dgm:t>
        <a:bodyPr/>
        <a:lstStyle/>
        <a:p>
          <a:endParaRPr lang="en-US"/>
        </a:p>
      </dgm:t>
    </dgm:pt>
    <dgm:pt modelId="{95F9709D-F25F-454C-AE25-E1BE02A19434}" type="pres">
      <dgm:prSet presAssocID="{6B7DF53D-A9B0-42CD-83D5-08A90A186E9C}" presName="sibTrans" presStyleCnt="0"/>
      <dgm:spPr/>
    </dgm:pt>
    <dgm:pt modelId="{77D8FB22-71E2-469D-99BA-BA3A13D5171C}" type="pres">
      <dgm:prSet presAssocID="{64B09DF9-AA8B-4504-9CBA-582AA01D58B6}" presName="node" presStyleLbl="node1" presStyleIdx="4" presStyleCnt="7">
        <dgm:presLayoutVars>
          <dgm:bulletEnabled val="1"/>
        </dgm:presLayoutVars>
      </dgm:prSet>
      <dgm:spPr/>
      <dgm:t>
        <a:bodyPr/>
        <a:lstStyle/>
        <a:p>
          <a:endParaRPr lang="en-US"/>
        </a:p>
      </dgm:t>
    </dgm:pt>
    <dgm:pt modelId="{03D25ECF-9F83-4EC7-B609-FCA26BDB9891}" type="pres">
      <dgm:prSet presAssocID="{56AA8223-89EC-44E4-BE52-F014B5489734}" presName="sibTrans" presStyleCnt="0"/>
      <dgm:spPr/>
    </dgm:pt>
    <dgm:pt modelId="{C2B80E7D-5819-42CC-BD18-30B0C3259A9C}" type="pres">
      <dgm:prSet presAssocID="{F8A294D2-335E-45AF-9227-47F93C483D47}" presName="node" presStyleLbl="node1" presStyleIdx="5" presStyleCnt="7">
        <dgm:presLayoutVars>
          <dgm:bulletEnabled val="1"/>
        </dgm:presLayoutVars>
      </dgm:prSet>
      <dgm:spPr/>
      <dgm:t>
        <a:bodyPr/>
        <a:lstStyle/>
        <a:p>
          <a:endParaRPr lang="en-US"/>
        </a:p>
      </dgm:t>
    </dgm:pt>
    <dgm:pt modelId="{014C52A9-E8F8-4498-8019-2B6E1FF72A6B}" type="pres">
      <dgm:prSet presAssocID="{11ACBB4C-7A1D-49C3-85CA-D98699BB79E5}" presName="sibTrans" presStyleCnt="0"/>
      <dgm:spPr/>
    </dgm:pt>
    <dgm:pt modelId="{7DEC1C15-65BF-4289-BED5-1B680382AA1E}" type="pres">
      <dgm:prSet presAssocID="{54C0F98B-0E1C-432D-B4B4-AFA0BEDDF725}" presName="node" presStyleLbl="node1" presStyleIdx="6" presStyleCnt="7">
        <dgm:presLayoutVars>
          <dgm:bulletEnabled val="1"/>
        </dgm:presLayoutVars>
      </dgm:prSet>
      <dgm:spPr/>
      <dgm:t>
        <a:bodyPr/>
        <a:lstStyle/>
        <a:p>
          <a:endParaRPr lang="en-US"/>
        </a:p>
      </dgm:t>
    </dgm:pt>
  </dgm:ptLst>
  <dgm:cxnLst>
    <dgm:cxn modelId="{6774991A-49FC-437B-9BF3-9D59FC3B444B}" type="presOf" srcId="{64B09DF9-AA8B-4504-9CBA-582AA01D58B6}" destId="{77D8FB22-71E2-469D-99BA-BA3A13D5171C}" srcOrd="0" destOrd="0" presId="urn:microsoft.com/office/officeart/2005/8/layout/default"/>
    <dgm:cxn modelId="{36458EEA-7B6F-4052-9BE6-5AFD62BF40EB}" srcId="{553174AC-A4C3-453F-BC13-DB214C96E5D3}" destId="{4A367DF4-4985-4486-A46F-18CF89194A0E}" srcOrd="2" destOrd="0" parTransId="{E3F1B0E9-65BD-4F25-8BC7-85D4791DF490}" sibTransId="{2F1CB97E-B907-48B6-BAB5-131FDDB10DE2}"/>
    <dgm:cxn modelId="{9904D3DF-5C43-4AD9-A1A2-2FF87CF452A2}" type="presOf" srcId="{23E29FEC-C01D-4D41-90DF-74DA128E71B6}" destId="{7E5003E6-7158-4270-9CF9-8E8A5CA77C82}" srcOrd="0" destOrd="0" presId="urn:microsoft.com/office/officeart/2005/8/layout/default"/>
    <dgm:cxn modelId="{D10FF65F-650B-4EEE-962B-37369D67B982}" srcId="{553174AC-A4C3-453F-BC13-DB214C96E5D3}" destId="{23E29FEC-C01D-4D41-90DF-74DA128E71B6}" srcOrd="3" destOrd="0" parTransId="{B70AAA0E-71F8-43B5-A39F-F283C5AD2088}" sibTransId="{6B7DF53D-A9B0-42CD-83D5-08A90A186E9C}"/>
    <dgm:cxn modelId="{C25181A7-7F49-43BB-8CE3-F219E65800A0}" srcId="{553174AC-A4C3-453F-BC13-DB214C96E5D3}" destId="{F8A294D2-335E-45AF-9227-47F93C483D47}" srcOrd="5" destOrd="0" parTransId="{9E5F6242-9856-4461-9A53-0338BD6EBBAD}" sibTransId="{11ACBB4C-7A1D-49C3-85CA-D98699BB79E5}"/>
    <dgm:cxn modelId="{D02E1117-F331-4487-A869-5F5A11E81339}" type="presOf" srcId="{553174AC-A4C3-453F-BC13-DB214C96E5D3}" destId="{4A387662-EA80-4AAC-AFB2-88ECCD0C3F28}" srcOrd="0" destOrd="0" presId="urn:microsoft.com/office/officeart/2005/8/layout/default"/>
    <dgm:cxn modelId="{ACDDBECC-5A6A-4C47-B8E6-46404377935F}" srcId="{553174AC-A4C3-453F-BC13-DB214C96E5D3}" destId="{64B09DF9-AA8B-4504-9CBA-582AA01D58B6}" srcOrd="4" destOrd="0" parTransId="{3DE80C43-F018-42CD-BD9B-76E61D18043B}" sibTransId="{56AA8223-89EC-44E4-BE52-F014B5489734}"/>
    <dgm:cxn modelId="{30A4AA36-98C2-4121-A37D-B63D61F33CCA}" type="presOf" srcId="{F8A294D2-335E-45AF-9227-47F93C483D47}" destId="{C2B80E7D-5819-42CC-BD18-30B0C3259A9C}" srcOrd="0" destOrd="0" presId="urn:microsoft.com/office/officeart/2005/8/layout/default"/>
    <dgm:cxn modelId="{A0662A52-BDC8-4893-BE1A-628FC9429BAA}" type="presOf" srcId="{7F6233C2-9916-4A72-BA0A-9D066666BEEE}" destId="{BAE444C6-EE65-4BF4-B38D-C1AB8AAFFFFE}" srcOrd="0" destOrd="0" presId="urn:microsoft.com/office/officeart/2005/8/layout/default"/>
    <dgm:cxn modelId="{E1D4AC54-5B00-4098-8FC2-EEDC1ED8ABE5}" srcId="{553174AC-A4C3-453F-BC13-DB214C96E5D3}" destId="{E789B52C-2A8C-48D9-B9F9-EFE710387D26}" srcOrd="1" destOrd="0" parTransId="{113E80C5-4294-4F40-A0C2-0D85C058EA84}" sibTransId="{784C7C35-16A5-41CC-AB1F-BBEC4C788026}"/>
    <dgm:cxn modelId="{274B537F-7DD4-49CB-8003-58B6485F84B8}" type="presOf" srcId="{54C0F98B-0E1C-432D-B4B4-AFA0BEDDF725}" destId="{7DEC1C15-65BF-4289-BED5-1B680382AA1E}" srcOrd="0" destOrd="0" presId="urn:microsoft.com/office/officeart/2005/8/layout/default"/>
    <dgm:cxn modelId="{2BF11B47-5CC5-4E20-B312-83EFC9671B73}" srcId="{553174AC-A4C3-453F-BC13-DB214C96E5D3}" destId="{7F6233C2-9916-4A72-BA0A-9D066666BEEE}" srcOrd="0" destOrd="0" parTransId="{ACB119B3-EEBF-4EDF-8969-EEFDE563F107}" sibTransId="{6030DF96-6A7F-45AE-AF91-3A7EBF3F9EC2}"/>
    <dgm:cxn modelId="{8543255A-79A0-4CA2-B928-FA67C255A924}" srcId="{553174AC-A4C3-453F-BC13-DB214C96E5D3}" destId="{54C0F98B-0E1C-432D-B4B4-AFA0BEDDF725}" srcOrd="6" destOrd="0" parTransId="{AC37B044-D328-41FD-8903-48483CE112B7}" sibTransId="{D4365018-DA39-48D1-867A-B0FDC658D979}"/>
    <dgm:cxn modelId="{1088863E-21B2-4C8A-84BF-375AE79620B8}" type="presOf" srcId="{4A367DF4-4985-4486-A46F-18CF89194A0E}" destId="{797A8D3E-F6AA-4A1C-BB93-2F9F09932761}" srcOrd="0" destOrd="0" presId="urn:microsoft.com/office/officeart/2005/8/layout/default"/>
    <dgm:cxn modelId="{E6BB8D28-FFF0-4547-9A66-2ED647CD894B}" type="presOf" srcId="{E789B52C-2A8C-48D9-B9F9-EFE710387D26}" destId="{20833F2F-5ACF-4B72-9983-4996A9968D5A}" srcOrd="0" destOrd="0" presId="urn:microsoft.com/office/officeart/2005/8/layout/default"/>
    <dgm:cxn modelId="{37E71547-7125-4E0D-9D0A-C4F791F834C3}" type="presParOf" srcId="{4A387662-EA80-4AAC-AFB2-88ECCD0C3F28}" destId="{BAE444C6-EE65-4BF4-B38D-C1AB8AAFFFFE}" srcOrd="0" destOrd="0" presId="urn:microsoft.com/office/officeart/2005/8/layout/default"/>
    <dgm:cxn modelId="{C068913D-3E94-407A-8747-027AFE70CD51}" type="presParOf" srcId="{4A387662-EA80-4AAC-AFB2-88ECCD0C3F28}" destId="{3DD62EB0-D192-4FB8-9334-D2531EADCFE1}" srcOrd="1" destOrd="0" presId="urn:microsoft.com/office/officeart/2005/8/layout/default"/>
    <dgm:cxn modelId="{D0137884-B1AA-4D4E-8BC6-FAB4CB9D1AFA}" type="presParOf" srcId="{4A387662-EA80-4AAC-AFB2-88ECCD0C3F28}" destId="{20833F2F-5ACF-4B72-9983-4996A9968D5A}" srcOrd="2" destOrd="0" presId="urn:microsoft.com/office/officeart/2005/8/layout/default"/>
    <dgm:cxn modelId="{D51ACDFD-ACB5-4283-8634-25E4CE1F542A}" type="presParOf" srcId="{4A387662-EA80-4AAC-AFB2-88ECCD0C3F28}" destId="{CFC1A127-5E69-477C-852B-49E8BF24DA04}" srcOrd="3" destOrd="0" presId="urn:microsoft.com/office/officeart/2005/8/layout/default"/>
    <dgm:cxn modelId="{B5F5CACA-7E41-4BC4-A131-2993D0F45CB1}" type="presParOf" srcId="{4A387662-EA80-4AAC-AFB2-88ECCD0C3F28}" destId="{797A8D3E-F6AA-4A1C-BB93-2F9F09932761}" srcOrd="4" destOrd="0" presId="urn:microsoft.com/office/officeart/2005/8/layout/default"/>
    <dgm:cxn modelId="{C860564A-6AF8-4F96-A516-EDD302160783}" type="presParOf" srcId="{4A387662-EA80-4AAC-AFB2-88ECCD0C3F28}" destId="{BA02032C-4940-4169-B905-CB3DB2634155}" srcOrd="5" destOrd="0" presId="urn:microsoft.com/office/officeart/2005/8/layout/default"/>
    <dgm:cxn modelId="{B3923BF7-A950-4E0F-B89F-2D05345E71A5}" type="presParOf" srcId="{4A387662-EA80-4AAC-AFB2-88ECCD0C3F28}" destId="{7E5003E6-7158-4270-9CF9-8E8A5CA77C82}" srcOrd="6" destOrd="0" presId="urn:microsoft.com/office/officeart/2005/8/layout/default"/>
    <dgm:cxn modelId="{81B07D88-52B1-4ECA-A886-6A2E6DDDB2DB}" type="presParOf" srcId="{4A387662-EA80-4AAC-AFB2-88ECCD0C3F28}" destId="{95F9709D-F25F-454C-AE25-E1BE02A19434}" srcOrd="7" destOrd="0" presId="urn:microsoft.com/office/officeart/2005/8/layout/default"/>
    <dgm:cxn modelId="{5DEF1096-84C8-4441-B4B7-526C2E4ACECC}" type="presParOf" srcId="{4A387662-EA80-4AAC-AFB2-88ECCD0C3F28}" destId="{77D8FB22-71E2-469D-99BA-BA3A13D5171C}" srcOrd="8" destOrd="0" presId="urn:microsoft.com/office/officeart/2005/8/layout/default"/>
    <dgm:cxn modelId="{B19B4238-1DAE-47DD-A54F-786A1DA417B6}" type="presParOf" srcId="{4A387662-EA80-4AAC-AFB2-88ECCD0C3F28}" destId="{03D25ECF-9F83-4EC7-B609-FCA26BDB9891}" srcOrd="9" destOrd="0" presId="urn:microsoft.com/office/officeart/2005/8/layout/default"/>
    <dgm:cxn modelId="{F1E34F3D-17FE-4844-89C3-D1CD06405969}" type="presParOf" srcId="{4A387662-EA80-4AAC-AFB2-88ECCD0C3F28}" destId="{C2B80E7D-5819-42CC-BD18-30B0C3259A9C}" srcOrd="10" destOrd="0" presId="urn:microsoft.com/office/officeart/2005/8/layout/default"/>
    <dgm:cxn modelId="{E4A018F0-4D9A-443D-81B9-1B56DFE2B25F}" type="presParOf" srcId="{4A387662-EA80-4AAC-AFB2-88ECCD0C3F28}" destId="{014C52A9-E8F8-4498-8019-2B6E1FF72A6B}" srcOrd="11" destOrd="0" presId="urn:microsoft.com/office/officeart/2005/8/layout/default"/>
    <dgm:cxn modelId="{80E9CF98-040C-4DA4-A935-7EC22C903269}" type="presParOf" srcId="{4A387662-EA80-4AAC-AFB2-88ECCD0C3F28}" destId="{7DEC1C15-65BF-4289-BED5-1B680382AA1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9B4EF-0F07-4526-8389-F4E8913C4DDF}" type="doc">
      <dgm:prSet loTypeId="urn:microsoft.com/office/officeart/2005/8/layout/arrow1" loCatId="process" qsTypeId="urn:microsoft.com/office/officeart/2005/8/quickstyle/simple5" qsCatId="simple" csTypeId="urn:microsoft.com/office/officeart/2005/8/colors/colorful3" csCatId="colorful" phldr="1"/>
      <dgm:spPr/>
      <dgm:t>
        <a:bodyPr/>
        <a:lstStyle/>
        <a:p>
          <a:endParaRPr lang="en-US"/>
        </a:p>
      </dgm:t>
    </dgm:pt>
    <dgm:pt modelId="{1DB87CB5-4E8B-4066-996E-EAF78A982981}">
      <dgm:prSet phldrT="[Text]"/>
      <dgm:spPr/>
      <dgm:t>
        <a:bodyPr/>
        <a:lstStyle/>
        <a:p>
          <a:r>
            <a:rPr lang="en-US" dirty="0" smtClean="0"/>
            <a:t>Do I create one large farm to serve the enterprise?</a:t>
          </a:r>
          <a:endParaRPr lang="en-US" dirty="0"/>
        </a:p>
      </dgm:t>
    </dgm:pt>
    <dgm:pt modelId="{5DE7B26F-141B-478E-9FA9-6CC895791606}" type="parTrans" cxnId="{E6A53628-D687-4D30-B276-4CB525086EA5}">
      <dgm:prSet/>
      <dgm:spPr/>
      <dgm:t>
        <a:bodyPr/>
        <a:lstStyle/>
        <a:p>
          <a:endParaRPr lang="en-US"/>
        </a:p>
      </dgm:t>
    </dgm:pt>
    <dgm:pt modelId="{3A627E69-7480-4339-850A-58ACDD5D24D5}" type="sibTrans" cxnId="{E6A53628-D687-4D30-B276-4CB525086EA5}">
      <dgm:prSet/>
      <dgm:spPr/>
      <dgm:t>
        <a:bodyPr/>
        <a:lstStyle/>
        <a:p>
          <a:endParaRPr lang="en-US"/>
        </a:p>
      </dgm:t>
    </dgm:pt>
    <dgm:pt modelId="{0598A7E9-62D9-4B5A-A5A6-5D966E9F7577}">
      <dgm:prSet/>
      <dgm:spPr/>
      <dgm:t>
        <a:bodyPr/>
        <a:lstStyle/>
        <a:p>
          <a:r>
            <a:rPr lang="en-US" dirty="0" smtClean="0"/>
            <a:t>Do I create smaller, specialized farms focused on specific workloads or functions?</a:t>
          </a:r>
        </a:p>
      </dgm:t>
    </dgm:pt>
    <dgm:pt modelId="{CE41DFFA-BB18-4D38-9C16-715C856F5F23}" type="parTrans" cxnId="{4B336636-DCD1-4941-B546-587F42DC41E7}">
      <dgm:prSet/>
      <dgm:spPr/>
      <dgm:t>
        <a:bodyPr/>
        <a:lstStyle/>
        <a:p>
          <a:endParaRPr lang="en-US"/>
        </a:p>
      </dgm:t>
    </dgm:pt>
    <dgm:pt modelId="{4C2AF485-E07B-4D40-B491-998C4751798C}" type="sibTrans" cxnId="{4B336636-DCD1-4941-B546-587F42DC41E7}">
      <dgm:prSet/>
      <dgm:spPr/>
      <dgm:t>
        <a:bodyPr/>
        <a:lstStyle/>
        <a:p>
          <a:endParaRPr lang="en-US"/>
        </a:p>
      </dgm:t>
    </dgm:pt>
    <dgm:pt modelId="{7ED3AF28-788B-478A-A499-5893FC0AB4D6}" type="pres">
      <dgm:prSet presAssocID="{9609B4EF-0F07-4526-8389-F4E8913C4DDF}" presName="cycle" presStyleCnt="0">
        <dgm:presLayoutVars>
          <dgm:dir/>
          <dgm:resizeHandles val="exact"/>
        </dgm:presLayoutVars>
      </dgm:prSet>
      <dgm:spPr/>
      <dgm:t>
        <a:bodyPr/>
        <a:lstStyle/>
        <a:p>
          <a:endParaRPr lang="en-US"/>
        </a:p>
      </dgm:t>
    </dgm:pt>
    <dgm:pt modelId="{BEB8AC67-00E4-4784-9B73-AC1FBE43B5FD}" type="pres">
      <dgm:prSet presAssocID="{1DB87CB5-4E8B-4066-996E-EAF78A982981}" presName="arrow" presStyleLbl="node1" presStyleIdx="0" presStyleCnt="2">
        <dgm:presLayoutVars>
          <dgm:bulletEnabled val="1"/>
        </dgm:presLayoutVars>
      </dgm:prSet>
      <dgm:spPr/>
      <dgm:t>
        <a:bodyPr/>
        <a:lstStyle/>
        <a:p>
          <a:endParaRPr lang="en-US"/>
        </a:p>
      </dgm:t>
    </dgm:pt>
    <dgm:pt modelId="{796031F3-ACF2-4798-8407-C12C7BE32511}" type="pres">
      <dgm:prSet presAssocID="{0598A7E9-62D9-4B5A-A5A6-5D966E9F7577}" presName="arrow" presStyleLbl="node1" presStyleIdx="1" presStyleCnt="2">
        <dgm:presLayoutVars>
          <dgm:bulletEnabled val="1"/>
        </dgm:presLayoutVars>
      </dgm:prSet>
      <dgm:spPr/>
      <dgm:t>
        <a:bodyPr/>
        <a:lstStyle/>
        <a:p>
          <a:endParaRPr lang="en-US"/>
        </a:p>
      </dgm:t>
    </dgm:pt>
  </dgm:ptLst>
  <dgm:cxnLst>
    <dgm:cxn modelId="{07FD1409-12CF-4B80-A4A8-92F0E7D1E30C}" type="presOf" srcId="{9609B4EF-0F07-4526-8389-F4E8913C4DDF}" destId="{7ED3AF28-788B-478A-A499-5893FC0AB4D6}" srcOrd="0" destOrd="0" presId="urn:microsoft.com/office/officeart/2005/8/layout/arrow1"/>
    <dgm:cxn modelId="{4B336636-DCD1-4941-B546-587F42DC41E7}" srcId="{9609B4EF-0F07-4526-8389-F4E8913C4DDF}" destId="{0598A7E9-62D9-4B5A-A5A6-5D966E9F7577}" srcOrd="1" destOrd="0" parTransId="{CE41DFFA-BB18-4D38-9C16-715C856F5F23}" sibTransId="{4C2AF485-E07B-4D40-B491-998C4751798C}"/>
    <dgm:cxn modelId="{697EA03E-4003-440C-B47B-7FB3847401CB}" type="presOf" srcId="{1DB87CB5-4E8B-4066-996E-EAF78A982981}" destId="{BEB8AC67-00E4-4784-9B73-AC1FBE43B5FD}" srcOrd="0" destOrd="0" presId="urn:microsoft.com/office/officeart/2005/8/layout/arrow1"/>
    <dgm:cxn modelId="{E6A53628-D687-4D30-B276-4CB525086EA5}" srcId="{9609B4EF-0F07-4526-8389-F4E8913C4DDF}" destId="{1DB87CB5-4E8B-4066-996E-EAF78A982981}" srcOrd="0" destOrd="0" parTransId="{5DE7B26F-141B-478E-9FA9-6CC895791606}" sibTransId="{3A627E69-7480-4339-850A-58ACDD5D24D5}"/>
    <dgm:cxn modelId="{5D44FFC7-DBC0-4118-8E08-119211568226}" type="presOf" srcId="{0598A7E9-62D9-4B5A-A5A6-5D966E9F7577}" destId="{796031F3-ACF2-4798-8407-C12C7BE32511}" srcOrd="0" destOrd="0" presId="urn:microsoft.com/office/officeart/2005/8/layout/arrow1"/>
    <dgm:cxn modelId="{F545968D-3C7E-4059-9CA2-415F2871552A}" type="presParOf" srcId="{7ED3AF28-788B-478A-A499-5893FC0AB4D6}" destId="{BEB8AC67-00E4-4784-9B73-AC1FBE43B5FD}" srcOrd="0" destOrd="0" presId="urn:microsoft.com/office/officeart/2005/8/layout/arrow1"/>
    <dgm:cxn modelId="{E1EA1A05-EE6F-425E-86F1-CAB1D151E84B}" type="presParOf" srcId="{7ED3AF28-788B-478A-A499-5893FC0AB4D6}" destId="{796031F3-ACF2-4798-8407-C12C7BE32511}"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977420-0EAA-4F3A-951A-83D6669A5570}"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ACE9E0A6-FD95-4358-803A-CDD702F495D9}">
      <dgm:prSet phldrT="[Text]"/>
      <dgm:spPr/>
      <dgm:t>
        <a:bodyPr/>
        <a:lstStyle/>
        <a:p>
          <a:r>
            <a:rPr lang="en-US" dirty="0" smtClean="0"/>
            <a:t>Deploy SharePoint</a:t>
          </a:r>
          <a:endParaRPr lang="en-US" dirty="0"/>
        </a:p>
      </dgm:t>
    </dgm:pt>
    <dgm:pt modelId="{D047797F-DC9B-42EA-ADAF-1224D71543EF}" type="parTrans" cxnId="{4AA331D5-E2F9-4ED1-88BE-17B9C34E54A3}">
      <dgm:prSet/>
      <dgm:spPr/>
      <dgm:t>
        <a:bodyPr/>
        <a:lstStyle/>
        <a:p>
          <a:endParaRPr lang="en-US"/>
        </a:p>
      </dgm:t>
    </dgm:pt>
    <dgm:pt modelId="{9921C4B6-98D7-426C-8212-AF8226DF1A0A}" type="sibTrans" cxnId="{4AA331D5-E2F9-4ED1-88BE-17B9C34E54A3}">
      <dgm:prSet/>
      <dgm:spPr/>
      <dgm:t>
        <a:bodyPr/>
        <a:lstStyle/>
        <a:p>
          <a:endParaRPr lang="en-US"/>
        </a:p>
      </dgm:t>
    </dgm:pt>
    <dgm:pt modelId="{BDF64F83-1D6C-4C2F-AC68-D0B381F1BFDC}">
      <dgm:prSet phldrT="[Text]"/>
      <dgm:spPr/>
      <dgm:t>
        <a:bodyPr/>
        <a:lstStyle/>
        <a:p>
          <a:r>
            <a:rPr lang="en-US" dirty="0" smtClean="0"/>
            <a:t>How many users?  How much content?</a:t>
          </a:r>
          <a:endParaRPr lang="en-US" dirty="0"/>
        </a:p>
      </dgm:t>
    </dgm:pt>
    <dgm:pt modelId="{1F62E1D6-7CA4-4594-BF90-B0132A352FA9}" type="parTrans" cxnId="{91F9CE7F-0A73-44EF-B8EB-06896F1C8967}">
      <dgm:prSet/>
      <dgm:spPr/>
      <dgm:t>
        <a:bodyPr/>
        <a:lstStyle/>
        <a:p>
          <a:endParaRPr lang="en-US" dirty="0"/>
        </a:p>
      </dgm:t>
    </dgm:pt>
    <dgm:pt modelId="{AF9512D4-0C81-49B1-867C-7BBF508185C8}" type="sibTrans" cxnId="{91F9CE7F-0A73-44EF-B8EB-06896F1C8967}">
      <dgm:prSet/>
      <dgm:spPr/>
      <dgm:t>
        <a:bodyPr/>
        <a:lstStyle/>
        <a:p>
          <a:endParaRPr lang="en-US"/>
        </a:p>
      </dgm:t>
    </dgm:pt>
    <dgm:pt modelId="{1AF91379-279D-421C-864E-8AEE42B70CDE}">
      <dgm:prSet phldrT="[Text]"/>
      <dgm:spPr/>
      <dgm:t>
        <a:bodyPr/>
        <a:lstStyle/>
        <a:p>
          <a:r>
            <a:rPr lang="en-US" dirty="0" smtClean="0"/>
            <a:t>Assume 500 GB of initial content, 100k users</a:t>
          </a:r>
          <a:endParaRPr lang="en-US" dirty="0"/>
        </a:p>
      </dgm:t>
    </dgm:pt>
    <dgm:pt modelId="{5FCA99FD-49C4-409B-B0D4-E4D46641BB64}" type="parTrans" cxnId="{5E3848CF-10D5-4FA8-B6A9-9200B67CF438}">
      <dgm:prSet/>
      <dgm:spPr/>
      <dgm:t>
        <a:bodyPr/>
        <a:lstStyle/>
        <a:p>
          <a:endParaRPr lang="en-US" dirty="0"/>
        </a:p>
      </dgm:t>
    </dgm:pt>
    <dgm:pt modelId="{AE987A15-A89B-44BA-943E-F7021820221F}" type="sibTrans" cxnId="{5E3848CF-10D5-4FA8-B6A9-9200B67CF438}">
      <dgm:prSet/>
      <dgm:spPr/>
      <dgm:t>
        <a:bodyPr/>
        <a:lstStyle/>
        <a:p>
          <a:endParaRPr lang="en-US"/>
        </a:p>
      </dgm:t>
    </dgm:pt>
    <dgm:pt modelId="{54C931A9-9033-4BED-AB77-8F372E1E4D44}">
      <dgm:prSet phldrT="[Text]"/>
      <dgm:spPr/>
      <dgm:t>
        <a:bodyPr/>
        <a:lstStyle/>
        <a:p>
          <a:r>
            <a:rPr lang="en-US" dirty="0" smtClean="0"/>
            <a:t>Global</a:t>
          </a:r>
          <a:endParaRPr lang="en-US" dirty="0"/>
        </a:p>
      </dgm:t>
    </dgm:pt>
    <dgm:pt modelId="{714E291F-6C0A-4926-A6D2-661029922F96}" type="parTrans" cxnId="{7F10A845-1CC5-40F2-BC17-E48A0233171A}">
      <dgm:prSet/>
      <dgm:spPr/>
      <dgm:t>
        <a:bodyPr/>
        <a:lstStyle/>
        <a:p>
          <a:endParaRPr lang="en-US" dirty="0"/>
        </a:p>
      </dgm:t>
    </dgm:pt>
    <dgm:pt modelId="{635095B7-7F72-4A78-819B-8E7DB1320A8D}" type="sibTrans" cxnId="{7F10A845-1CC5-40F2-BC17-E48A0233171A}">
      <dgm:prSet/>
      <dgm:spPr/>
      <dgm:t>
        <a:bodyPr/>
        <a:lstStyle/>
        <a:p>
          <a:endParaRPr lang="en-US"/>
        </a:p>
      </dgm:t>
    </dgm:pt>
    <dgm:pt modelId="{E1C44E1C-FECC-494D-8291-3E795FB445C1}">
      <dgm:prSet phldrT="[Text]"/>
      <dgm:spPr/>
      <dgm:t>
        <a:bodyPr/>
        <a:lstStyle/>
        <a:p>
          <a:r>
            <a:rPr lang="en-US" dirty="0" smtClean="0"/>
            <a:t>Where are your data centers?</a:t>
          </a:r>
          <a:endParaRPr lang="en-US" dirty="0"/>
        </a:p>
      </dgm:t>
    </dgm:pt>
    <dgm:pt modelId="{6AA5A844-1568-469E-8DF2-456E7279CA89}" type="parTrans" cxnId="{A179A711-EA38-4EBD-90F8-D3AD8CCC525A}">
      <dgm:prSet/>
      <dgm:spPr/>
      <dgm:t>
        <a:bodyPr/>
        <a:lstStyle/>
        <a:p>
          <a:endParaRPr lang="en-US" dirty="0"/>
        </a:p>
      </dgm:t>
    </dgm:pt>
    <dgm:pt modelId="{2A4194AB-F0AD-4BA1-A088-12FA43166E40}" type="sibTrans" cxnId="{A179A711-EA38-4EBD-90F8-D3AD8CCC525A}">
      <dgm:prSet/>
      <dgm:spPr/>
      <dgm:t>
        <a:bodyPr/>
        <a:lstStyle/>
        <a:p>
          <a:endParaRPr lang="en-US"/>
        </a:p>
      </dgm:t>
    </dgm:pt>
    <dgm:pt modelId="{0645E46E-6A3F-43E7-99FC-964F1EACBA3E}">
      <dgm:prSet phldrT="[Text]"/>
      <dgm:spPr/>
      <dgm:t>
        <a:bodyPr/>
        <a:lstStyle/>
        <a:p>
          <a:r>
            <a:rPr lang="en-US" dirty="0" smtClean="0"/>
            <a:t>Global</a:t>
          </a:r>
          <a:endParaRPr lang="en-US" dirty="0"/>
        </a:p>
      </dgm:t>
    </dgm:pt>
    <dgm:pt modelId="{C385C4D2-A3C9-412A-934A-7E1B8198D91E}" type="parTrans" cxnId="{1C5267DD-9DDB-405C-91D0-057A12A0676D}">
      <dgm:prSet/>
      <dgm:spPr/>
      <dgm:t>
        <a:bodyPr/>
        <a:lstStyle/>
        <a:p>
          <a:endParaRPr lang="en-US" dirty="0"/>
        </a:p>
      </dgm:t>
    </dgm:pt>
    <dgm:pt modelId="{C8713817-F6B4-4816-983C-95CA8C4D6612}" type="sibTrans" cxnId="{1C5267DD-9DDB-405C-91D0-057A12A0676D}">
      <dgm:prSet/>
      <dgm:spPr/>
      <dgm:t>
        <a:bodyPr/>
        <a:lstStyle/>
        <a:p>
          <a:endParaRPr lang="en-US"/>
        </a:p>
      </dgm:t>
    </dgm:pt>
    <dgm:pt modelId="{6EB5144F-4ECB-4B88-A487-1B1C0D2949CC}">
      <dgm:prSet phldrT="[Text]"/>
      <dgm:spPr/>
      <dgm:t>
        <a:bodyPr/>
        <a:lstStyle/>
        <a:p>
          <a:r>
            <a:rPr lang="en-US" dirty="0" smtClean="0"/>
            <a:t>Regional</a:t>
          </a:r>
          <a:endParaRPr lang="en-US" dirty="0"/>
        </a:p>
      </dgm:t>
    </dgm:pt>
    <dgm:pt modelId="{1EAEB85C-07F5-437F-958E-C92E26B15937}" type="parTrans" cxnId="{46F4DC40-A517-4F15-9CD9-C846160CFBBA}">
      <dgm:prSet/>
      <dgm:spPr/>
      <dgm:t>
        <a:bodyPr/>
        <a:lstStyle/>
        <a:p>
          <a:endParaRPr lang="en-US" dirty="0"/>
        </a:p>
      </dgm:t>
    </dgm:pt>
    <dgm:pt modelId="{C74399A2-EC3F-418C-ABAE-46CBED97F27A}" type="sibTrans" cxnId="{46F4DC40-A517-4F15-9CD9-C846160CFBBA}">
      <dgm:prSet/>
      <dgm:spPr/>
      <dgm:t>
        <a:bodyPr/>
        <a:lstStyle/>
        <a:p>
          <a:endParaRPr lang="en-US"/>
        </a:p>
      </dgm:t>
    </dgm:pt>
    <dgm:pt modelId="{5635ECAD-66D9-4C9F-B204-64DB57FE2518}">
      <dgm:prSet phldrT="[Text]"/>
      <dgm:spPr/>
      <dgm:t>
        <a:bodyPr/>
        <a:lstStyle/>
        <a:p>
          <a:r>
            <a:rPr lang="en-US" dirty="0" smtClean="0"/>
            <a:t>Local</a:t>
          </a:r>
          <a:endParaRPr lang="en-US" dirty="0"/>
        </a:p>
      </dgm:t>
    </dgm:pt>
    <dgm:pt modelId="{A364D59D-C0E6-4F92-8E3C-B18A20B69E74}" type="parTrans" cxnId="{65D6F03F-B15E-4F2C-96BF-B6E8382066F3}">
      <dgm:prSet/>
      <dgm:spPr/>
      <dgm:t>
        <a:bodyPr/>
        <a:lstStyle/>
        <a:p>
          <a:endParaRPr lang="en-US" dirty="0"/>
        </a:p>
      </dgm:t>
    </dgm:pt>
    <dgm:pt modelId="{18633B52-E3B0-4C80-A4D8-3BCB40D83628}" type="sibTrans" cxnId="{65D6F03F-B15E-4F2C-96BF-B6E8382066F3}">
      <dgm:prSet/>
      <dgm:spPr/>
      <dgm:t>
        <a:bodyPr/>
        <a:lstStyle/>
        <a:p>
          <a:endParaRPr lang="en-US"/>
        </a:p>
      </dgm:t>
    </dgm:pt>
    <dgm:pt modelId="{A2C8113D-E098-4937-AE54-45673F24DCF7}">
      <dgm:prSet phldrT="[Text]"/>
      <dgm:spPr/>
      <dgm:t>
        <a:bodyPr/>
        <a:lstStyle/>
        <a:p>
          <a:r>
            <a:rPr lang="en-US" dirty="0" smtClean="0"/>
            <a:t>Regional</a:t>
          </a:r>
          <a:endParaRPr lang="en-US" dirty="0"/>
        </a:p>
      </dgm:t>
    </dgm:pt>
    <dgm:pt modelId="{99EDCB01-24E3-4E8F-BBAD-32C9208320B9}" type="parTrans" cxnId="{F2BCCE91-40FA-4BEC-A9FF-D148B56AE0AF}">
      <dgm:prSet/>
      <dgm:spPr/>
      <dgm:t>
        <a:bodyPr/>
        <a:lstStyle/>
        <a:p>
          <a:endParaRPr lang="en-US" dirty="0"/>
        </a:p>
      </dgm:t>
    </dgm:pt>
    <dgm:pt modelId="{0FDF1237-70C8-4C4B-9956-9DD9321FB0D7}" type="sibTrans" cxnId="{F2BCCE91-40FA-4BEC-A9FF-D148B56AE0AF}">
      <dgm:prSet/>
      <dgm:spPr/>
      <dgm:t>
        <a:bodyPr/>
        <a:lstStyle/>
        <a:p>
          <a:endParaRPr lang="en-US"/>
        </a:p>
      </dgm:t>
    </dgm:pt>
    <dgm:pt modelId="{24EE9D08-432A-4EF1-B884-14C5658E6899}">
      <dgm:prSet phldrT="[Text]"/>
      <dgm:spPr/>
      <dgm:t>
        <a:bodyPr/>
        <a:lstStyle/>
        <a:p>
          <a:r>
            <a:rPr lang="en-US" dirty="0" smtClean="0"/>
            <a:t>Local</a:t>
          </a:r>
          <a:endParaRPr lang="en-US" dirty="0"/>
        </a:p>
      </dgm:t>
    </dgm:pt>
    <dgm:pt modelId="{961BD8D7-8B18-4585-BD7B-12785ED7FCD6}" type="parTrans" cxnId="{8B0D1068-5549-4BCC-A53A-2E2197EF928B}">
      <dgm:prSet/>
      <dgm:spPr/>
      <dgm:t>
        <a:bodyPr/>
        <a:lstStyle/>
        <a:p>
          <a:endParaRPr lang="en-US" dirty="0"/>
        </a:p>
      </dgm:t>
    </dgm:pt>
    <dgm:pt modelId="{903AF111-BFF1-4628-A28B-D6431C8607AF}" type="sibTrans" cxnId="{8B0D1068-5549-4BCC-A53A-2E2197EF928B}">
      <dgm:prSet/>
      <dgm:spPr/>
      <dgm:t>
        <a:bodyPr/>
        <a:lstStyle/>
        <a:p>
          <a:endParaRPr lang="en-US"/>
        </a:p>
      </dgm:t>
    </dgm:pt>
    <dgm:pt modelId="{0E8E2182-F792-4C79-8B09-4EF92AC47D67}" type="pres">
      <dgm:prSet presAssocID="{5E977420-0EAA-4F3A-951A-83D6669A5570}" presName="diagram" presStyleCnt="0">
        <dgm:presLayoutVars>
          <dgm:chPref val="1"/>
          <dgm:dir/>
          <dgm:animOne val="branch"/>
          <dgm:animLvl val="lvl"/>
          <dgm:resizeHandles val="exact"/>
        </dgm:presLayoutVars>
      </dgm:prSet>
      <dgm:spPr/>
      <dgm:t>
        <a:bodyPr/>
        <a:lstStyle/>
        <a:p>
          <a:endParaRPr lang="en-US"/>
        </a:p>
      </dgm:t>
    </dgm:pt>
    <dgm:pt modelId="{9F7528F6-705E-4530-BC26-2E71A70708ED}" type="pres">
      <dgm:prSet presAssocID="{ACE9E0A6-FD95-4358-803A-CDD702F495D9}" presName="root1" presStyleCnt="0"/>
      <dgm:spPr/>
    </dgm:pt>
    <dgm:pt modelId="{EA65AAD6-BC36-4036-BCE1-2437A40A24A1}" type="pres">
      <dgm:prSet presAssocID="{ACE9E0A6-FD95-4358-803A-CDD702F495D9}" presName="LevelOneTextNode" presStyleLbl="node0" presStyleIdx="0" presStyleCnt="1">
        <dgm:presLayoutVars>
          <dgm:chPref val="3"/>
        </dgm:presLayoutVars>
      </dgm:prSet>
      <dgm:spPr/>
      <dgm:t>
        <a:bodyPr/>
        <a:lstStyle/>
        <a:p>
          <a:endParaRPr lang="en-US"/>
        </a:p>
      </dgm:t>
    </dgm:pt>
    <dgm:pt modelId="{9D8F54ED-0CF8-442F-9C7B-B3A295811CBA}" type="pres">
      <dgm:prSet presAssocID="{ACE9E0A6-FD95-4358-803A-CDD702F495D9}" presName="level2hierChild" presStyleCnt="0"/>
      <dgm:spPr/>
    </dgm:pt>
    <dgm:pt modelId="{A16DC202-BD16-4882-A2B3-149BA211CCAD}" type="pres">
      <dgm:prSet presAssocID="{1F62E1D6-7CA4-4594-BF90-B0132A352FA9}" presName="conn2-1" presStyleLbl="parChTrans1D2" presStyleIdx="0" presStyleCnt="2"/>
      <dgm:spPr/>
      <dgm:t>
        <a:bodyPr/>
        <a:lstStyle/>
        <a:p>
          <a:endParaRPr lang="en-US"/>
        </a:p>
      </dgm:t>
    </dgm:pt>
    <dgm:pt modelId="{5A967F11-0585-4E41-95D1-F46ADACC5AE9}" type="pres">
      <dgm:prSet presAssocID="{1F62E1D6-7CA4-4594-BF90-B0132A352FA9}" presName="connTx" presStyleLbl="parChTrans1D2" presStyleIdx="0" presStyleCnt="2"/>
      <dgm:spPr/>
      <dgm:t>
        <a:bodyPr/>
        <a:lstStyle/>
        <a:p>
          <a:endParaRPr lang="en-US"/>
        </a:p>
      </dgm:t>
    </dgm:pt>
    <dgm:pt modelId="{19D9273E-65B4-43AD-94A8-49267613DF74}" type="pres">
      <dgm:prSet presAssocID="{BDF64F83-1D6C-4C2F-AC68-D0B381F1BFDC}" presName="root2" presStyleCnt="0"/>
      <dgm:spPr/>
    </dgm:pt>
    <dgm:pt modelId="{751D6197-9D84-4E05-9AD1-FE73F5D699F3}" type="pres">
      <dgm:prSet presAssocID="{BDF64F83-1D6C-4C2F-AC68-D0B381F1BFDC}" presName="LevelTwoTextNode" presStyleLbl="node2" presStyleIdx="0" presStyleCnt="2">
        <dgm:presLayoutVars>
          <dgm:chPref val="3"/>
        </dgm:presLayoutVars>
      </dgm:prSet>
      <dgm:spPr/>
      <dgm:t>
        <a:bodyPr/>
        <a:lstStyle/>
        <a:p>
          <a:endParaRPr lang="en-US"/>
        </a:p>
      </dgm:t>
    </dgm:pt>
    <dgm:pt modelId="{BF6052FB-2A73-42F6-901D-1813C5C0DBC5}" type="pres">
      <dgm:prSet presAssocID="{BDF64F83-1D6C-4C2F-AC68-D0B381F1BFDC}" presName="level3hierChild" presStyleCnt="0"/>
      <dgm:spPr/>
    </dgm:pt>
    <dgm:pt modelId="{22CFA743-E475-4F5C-B429-CE81A737AE6A}" type="pres">
      <dgm:prSet presAssocID="{5FCA99FD-49C4-409B-B0D4-E4D46641BB64}" presName="conn2-1" presStyleLbl="parChTrans1D3" presStyleIdx="0" presStyleCnt="4"/>
      <dgm:spPr/>
      <dgm:t>
        <a:bodyPr/>
        <a:lstStyle/>
        <a:p>
          <a:endParaRPr lang="en-US"/>
        </a:p>
      </dgm:t>
    </dgm:pt>
    <dgm:pt modelId="{0442B5B0-ECA4-4ADD-A116-729673299FAE}" type="pres">
      <dgm:prSet presAssocID="{5FCA99FD-49C4-409B-B0D4-E4D46641BB64}" presName="connTx" presStyleLbl="parChTrans1D3" presStyleIdx="0" presStyleCnt="4"/>
      <dgm:spPr/>
      <dgm:t>
        <a:bodyPr/>
        <a:lstStyle/>
        <a:p>
          <a:endParaRPr lang="en-US"/>
        </a:p>
      </dgm:t>
    </dgm:pt>
    <dgm:pt modelId="{8020D64E-9654-4806-B369-B7F4FA583FB9}" type="pres">
      <dgm:prSet presAssocID="{1AF91379-279D-421C-864E-8AEE42B70CDE}" presName="root2" presStyleCnt="0"/>
      <dgm:spPr/>
    </dgm:pt>
    <dgm:pt modelId="{DF773CCA-D7FC-4666-B474-FF556B9762ED}" type="pres">
      <dgm:prSet presAssocID="{1AF91379-279D-421C-864E-8AEE42B70CDE}" presName="LevelTwoTextNode" presStyleLbl="node3" presStyleIdx="0" presStyleCnt="4">
        <dgm:presLayoutVars>
          <dgm:chPref val="3"/>
        </dgm:presLayoutVars>
      </dgm:prSet>
      <dgm:spPr/>
      <dgm:t>
        <a:bodyPr/>
        <a:lstStyle/>
        <a:p>
          <a:endParaRPr lang="en-US"/>
        </a:p>
      </dgm:t>
    </dgm:pt>
    <dgm:pt modelId="{2FCAC789-0310-4A4E-97E2-691286C723BF}" type="pres">
      <dgm:prSet presAssocID="{1AF91379-279D-421C-864E-8AEE42B70CDE}" presName="level3hierChild" presStyleCnt="0"/>
      <dgm:spPr/>
    </dgm:pt>
    <dgm:pt modelId="{7900A731-9D52-4710-9108-3D04BDCC7D97}" type="pres">
      <dgm:prSet presAssocID="{714E291F-6C0A-4926-A6D2-661029922F96}" presName="conn2-1" presStyleLbl="parChTrans1D4" presStyleIdx="0" presStyleCnt="3"/>
      <dgm:spPr/>
      <dgm:t>
        <a:bodyPr/>
        <a:lstStyle/>
        <a:p>
          <a:endParaRPr lang="en-US"/>
        </a:p>
      </dgm:t>
    </dgm:pt>
    <dgm:pt modelId="{1EB3BAF1-9BDF-43F7-8C63-97EEC07F7204}" type="pres">
      <dgm:prSet presAssocID="{714E291F-6C0A-4926-A6D2-661029922F96}" presName="connTx" presStyleLbl="parChTrans1D4" presStyleIdx="0" presStyleCnt="3"/>
      <dgm:spPr/>
      <dgm:t>
        <a:bodyPr/>
        <a:lstStyle/>
        <a:p>
          <a:endParaRPr lang="en-US"/>
        </a:p>
      </dgm:t>
    </dgm:pt>
    <dgm:pt modelId="{1D83DFF2-D4F5-482E-807A-A93B15AC1BDE}" type="pres">
      <dgm:prSet presAssocID="{54C931A9-9033-4BED-AB77-8F372E1E4D44}" presName="root2" presStyleCnt="0"/>
      <dgm:spPr/>
    </dgm:pt>
    <dgm:pt modelId="{A508A244-4574-421F-985D-3414962AFFB3}" type="pres">
      <dgm:prSet presAssocID="{54C931A9-9033-4BED-AB77-8F372E1E4D44}" presName="LevelTwoTextNode" presStyleLbl="node4" presStyleIdx="0" presStyleCnt="3">
        <dgm:presLayoutVars>
          <dgm:chPref val="3"/>
        </dgm:presLayoutVars>
      </dgm:prSet>
      <dgm:spPr/>
      <dgm:t>
        <a:bodyPr/>
        <a:lstStyle/>
        <a:p>
          <a:endParaRPr lang="en-US"/>
        </a:p>
      </dgm:t>
    </dgm:pt>
    <dgm:pt modelId="{C61F764A-AC6B-480D-9DE1-325DF25ED6D9}" type="pres">
      <dgm:prSet presAssocID="{54C931A9-9033-4BED-AB77-8F372E1E4D44}" presName="level3hierChild" presStyleCnt="0"/>
      <dgm:spPr/>
    </dgm:pt>
    <dgm:pt modelId="{329702DF-E05A-4D48-892F-5CDED54BD7E1}" type="pres">
      <dgm:prSet presAssocID="{99EDCB01-24E3-4E8F-BBAD-32C9208320B9}" presName="conn2-1" presStyleLbl="parChTrans1D4" presStyleIdx="1" presStyleCnt="3"/>
      <dgm:spPr/>
      <dgm:t>
        <a:bodyPr/>
        <a:lstStyle/>
        <a:p>
          <a:endParaRPr lang="en-US"/>
        </a:p>
      </dgm:t>
    </dgm:pt>
    <dgm:pt modelId="{8CB032AA-EC4F-4A89-A4F3-4269849AA47E}" type="pres">
      <dgm:prSet presAssocID="{99EDCB01-24E3-4E8F-BBAD-32C9208320B9}" presName="connTx" presStyleLbl="parChTrans1D4" presStyleIdx="1" presStyleCnt="3"/>
      <dgm:spPr/>
      <dgm:t>
        <a:bodyPr/>
        <a:lstStyle/>
        <a:p>
          <a:endParaRPr lang="en-US"/>
        </a:p>
      </dgm:t>
    </dgm:pt>
    <dgm:pt modelId="{061DE869-E0E3-4410-9E2A-CB36D4173696}" type="pres">
      <dgm:prSet presAssocID="{A2C8113D-E098-4937-AE54-45673F24DCF7}" presName="root2" presStyleCnt="0"/>
      <dgm:spPr/>
    </dgm:pt>
    <dgm:pt modelId="{F609BFC6-4A28-43E3-8FC9-2D0E5F658D12}" type="pres">
      <dgm:prSet presAssocID="{A2C8113D-E098-4937-AE54-45673F24DCF7}" presName="LevelTwoTextNode" presStyleLbl="node4" presStyleIdx="1" presStyleCnt="3">
        <dgm:presLayoutVars>
          <dgm:chPref val="3"/>
        </dgm:presLayoutVars>
      </dgm:prSet>
      <dgm:spPr/>
      <dgm:t>
        <a:bodyPr/>
        <a:lstStyle/>
        <a:p>
          <a:endParaRPr lang="en-US"/>
        </a:p>
      </dgm:t>
    </dgm:pt>
    <dgm:pt modelId="{D831EAA3-2584-4070-A46E-E9D6DD20A0CA}" type="pres">
      <dgm:prSet presAssocID="{A2C8113D-E098-4937-AE54-45673F24DCF7}" presName="level3hierChild" presStyleCnt="0"/>
      <dgm:spPr/>
    </dgm:pt>
    <dgm:pt modelId="{BBF2D86A-80A1-45F8-82BB-78603912D6E2}" type="pres">
      <dgm:prSet presAssocID="{961BD8D7-8B18-4585-BD7B-12785ED7FCD6}" presName="conn2-1" presStyleLbl="parChTrans1D4" presStyleIdx="2" presStyleCnt="3"/>
      <dgm:spPr/>
      <dgm:t>
        <a:bodyPr/>
        <a:lstStyle/>
        <a:p>
          <a:endParaRPr lang="en-US"/>
        </a:p>
      </dgm:t>
    </dgm:pt>
    <dgm:pt modelId="{8043C8A4-FD2A-46F9-824F-147F95908828}" type="pres">
      <dgm:prSet presAssocID="{961BD8D7-8B18-4585-BD7B-12785ED7FCD6}" presName="connTx" presStyleLbl="parChTrans1D4" presStyleIdx="2" presStyleCnt="3"/>
      <dgm:spPr/>
      <dgm:t>
        <a:bodyPr/>
        <a:lstStyle/>
        <a:p>
          <a:endParaRPr lang="en-US"/>
        </a:p>
      </dgm:t>
    </dgm:pt>
    <dgm:pt modelId="{001BA18F-5490-4660-A63A-F18DE6A527AC}" type="pres">
      <dgm:prSet presAssocID="{24EE9D08-432A-4EF1-B884-14C5658E6899}" presName="root2" presStyleCnt="0"/>
      <dgm:spPr/>
    </dgm:pt>
    <dgm:pt modelId="{879694D8-76AA-4AF4-8924-D03433B8E491}" type="pres">
      <dgm:prSet presAssocID="{24EE9D08-432A-4EF1-B884-14C5658E6899}" presName="LevelTwoTextNode" presStyleLbl="node4" presStyleIdx="2" presStyleCnt="3">
        <dgm:presLayoutVars>
          <dgm:chPref val="3"/>
        </dgm:presLayoutVars>
      </dgm:prSet>
      <dgm:spPr/>
      <dgm:t>
        <a:bodyPr/>
        <a:lstStyle/>
        <a:p>
          <a:endParaRPr lang="en-US"/>
        </a:p>
      </dgm:t>
    </dgm:pt>
    <dgm:pt modelId="{A7F02ACF-3846-4EFB-A299-63F9544CB21C}" type="pres">
      <dgm:prSet presAssocID="{24EE9D08-432A-4EF1-B884-14C5658E6899}" presName="level3hierChild" presStyleCnt="0"/>
      <dgm:spPr/>
    </dgm:pt>
    <dgm:pt modelId="{ABDCCF97-626B-4990-9990-14E13CE978A4}" type="pres">
      <dgm:prSet presAssocID="{6AA5A844-1568-469E-8DF2-456E7279CA89}" presName="conn2-1" presStyleLbl="parChTrans1D2" presStyleIdx="1" presStyleCnt="2"/>
      <dgm:spPr/>
      <dgm:t>
        <a:bodyPr/>
        <a:lstStyle/>
        <a:p>
          <a:endParaRPr lang="en-US"/>
        </a:p>
      </dgm:t>
    </dgm:pt>
    <dgm:pt modelId="{EBB4BF4F-A974-487A-A227-E306E894B500}" type="pres">
      <dgm:prSet presAssocID="{6AA5A844-1568-469E-8DF2-456E7279CA89}" presName="connTx" presStyleLbl="parChTrans1D2" presStyleIdx="1" presStyleCnt="2"/>
      <dgm:spPr/>
      <dgm:t>
        <a:bodyPr/>
        <a:lstStyle/>
        <a:p>
          <a:endParaRPr lang="en-US"/>
        </a:p>
      </dgm:t>
    </dgm:pt>
    <dgm:pt modelId="{5E9A8BF8-2550-4560-A67D-78DE17A5E1FD}" type="pres">
      <dgm:prSet presAssocID="{E1C44E1C-FECC-494D-8291-3E795FB445C1}" presName="root2" presStyleCnt="0"/>
      <dgm:spPr/>
    </dgm:pt>
    <dgm:pt modelId="{263C1F9D-2C33-41EC-9494-675CB1769D13}" type="pres">
      <dgm:prSet presAssocID="{E1C44E1C-FECC-494D-8291-3E795FB445C1}" presName="LevelTwoTextNode" presStyleLbl="node2" presStyleIdx="1" presStyleCnt="2">
        <dgm:presLayoutVars>
          <dgm:chPref val="3"/>
        </dgm:presLayoutVars>
      </dgm:prSet>
      <dgm:spPr/>
      <dgm:t>
        <a:bodyPr/>
        <a:lstStyle/>
        <a:p>
          <a:endParaRPr lang="en-US"/>
        </a:p>
      </dgm:t>
    </dgm:pt>
    <dgm:pt modelId="{B3787DC0-2AB6-4352-949B-6867EFE039E1}" type="pres">
      <dgm:prSet presAssocID="{E1C44E1C-FECC-494D-8291-3E795FB445C1}" presName="level3hierChild" presStyleCnt="0"/>
      <dgm:spPr/>
    </dgm:pt>
    <dgm:pt modelId="{D45D6FC6-B19C-4E09-A4A7-8E2C53BFC5BB}" type="pres">
      <dgm:prSet presAssocID="{C385C4D2-A3C9-412A-934A-7E1B8198D91E}" presName="conn2-1" presStyleLbl="parChTrans1D3" presStyleIdx="1" presStyleCnt="4"/>
      <dgm:spPr/>
      <dgm:t>
        <a:bodyPr/>
        <a:lstStyle/>
        <a:p>
          <a:endParaRPr lang="en-US"/>
        </a:p>
      </dgm:t>
    </dgm:pt>
    <dgm:pt modelId="{0B589112-CE46-4537-89FE-8085AD7AF84C}" type="pres">
      <dgm:prSet presAssocID="{C385C4D2-A3C9-412A-934A-7E1B8198D91E}" presName="connTx" presStyleLbl="parChTrans1D3" presStyleIdx="1" presStyleCnt="4"/>
      <dgm:spPr/>
      <dgm:t>
        <a:bodyPr/>
        <a:lstStyle/>
        <a:p>
          <a:endParaRPr lang="en-US"/>
        </a:p>
      </dgm:t>
    </dgm:pt>
    <dgm:pt modelId="{6CA84B8D-4DFC-4A05-A519-AC111FC913FF}" type="pres">
      <dgm:prSet presAssocID="{0645E46E-6A3F-43E7-99FC-964F1EACBA3E}" presName="root2" presStyleCnt="0"/>
      <dgm:spPr/>
    </dgm:pt>
    <dgm:pt modelId="{EB5E1F4A-7780-4D3D-8062-4B7C5EF072E1}" type="pres">
      <dgm:prSet presAssocID="{0645E46E-6A3F-43E7-99FC-964F1EACBA3E}" presName="LevelTwoTextNode" presStyleLbl="node3" presStyleIdx="1" presStyleCnt="4">
        <dgm:presLayoutVars>
          <dgm:chPref val="3"/>
        </dgm:presLayoutVars>
      </dgm:prSet>
      <dgm:spPr/>
      <dgm:t>
        <a:bodyPr/>
        <a:lstStyle/>
        <a:p>
          <a:endParaRPr lang="en-US"/>
        </a:p>
      </dgm:t>
    </dgm:pt>
    <dgm:pt modelId="{026B919F-98C1-4E4B-BECC-E7AD5A74FF64}" type="pres">
      <dgm:prSet presAssocID="{0645E46E-6A3F-43E7-99FC-964F1EACBA3E}" presName="level3hierChild" presStyleCnt="0"/>
      <dgm:spPr/>
    </dgm:pt>
    <dgm:pt modelId="{EEDF4BBC-FDF7-4364-AA9B-4B2ADC684D63}" type="pres">
      <dgm:prSet presAssocID="{1EAEB85C-07F5-437F-958E-C92E26B15937}" presName="conn2-1" presStyleLbl="parChTrans1D3" presStyleIdx="2" presStyleCnt="4"/>
      <dgm:spPr/>
      <dgm:t>
        <a:bodyPr/>
        <a:lstStyle/>
        <a:p>
          <a:endParaRPr lang="en-US"/>
        </a:p>
      </dgm:t>
    </dgm:pt>
    <dgm:pt modelId="{8604247A-D33D-4C56-B258-E9B62994459C}" type="pres">
      <dgm:prSet presAssocID="{1EAEB85C-07F5-437F-958E-C92E26B15937}" presName="connTx" presStyleLbl="parChTrans1D3" presStyleIdx="2" presStyleCnt="4"/>
      <dgm:spPr/>
      <dgm:t>
        <a:bodyPr/>
        <a:lstStyle/>
        <a:p>
          <a:endParaRPr lang="en-US"/>
        </a:p>
      </dgm:t>
    </dgm:pt>
    <dgm:pt modelId="{56E88F30-0929-4798-BC6B-CD8D8C1E830C}" type="pres">
      <dgm:prSet presAssocID="{6EB5144F-4ECB-4B88-A487-1B1C0D2949CC}" presName="root2" presStyleCnt="0"/>
      <dgm:spPr/>
    </dgm:pt>
    <dgm:pt modelId="{D597B646-5485-49AC-86E4-39F9F04B5BDD}" type="pres">
      <dgm:prSet presAssocID="{6EB5144F-4ECB-4B88-A487-1B1C0D2949CC}" presName="LevelTwoTextNode" presStyleLbl="node3" presStyleIdx="2" presStyleCnt="4">
        <dgm:presLayoutVars>
          <dgm:chPref val="3"/>
        </dgm:presLayoutVars>
      </dgm:prSet>
      <dgm:spPr/>
      <dgm:t>
        <a:bodyPr/>
        <a:lstStyle/>
        <a:p>
          <a:endParaRPr lang="en-US"/>
        </a:p>
      </dgm:t>
    </dgm:pt>
    <dgm:pt modelId="{1D1532F1-E3CB-4FEE-BB92-2247B46DC92A}" type="pres">
      <dgm:prSet presAssocID="{6EB5144F-4ECB-4B88-A487-1B1C0D2949CC}" presName="level3hierChild" presStyleCnt="0"/>
      <dgm:spPr/>
    </dgm:pt>
    <dgm:pt modelId="{B810205C-818E-4E84-BA21-59D36DCBA796}" type="pres">
      <dgm:prSet presAssocID="{A364D59D-C0E6-4F92-8E3C-B18A20B69E74}" presName="conn2-1" presStyleLbl="parChTrans1D3" presStyleIdx="3" presStyleCnt="4"/>
      <dgm:spPr/>
      <dgm:t>
        <a:bodyPr/>
        <a:lstStyle/>
        <a:p>
          <a:endParaRPr lang="en-US"/>
        </a:p>
      </dgm:t>
    </dgm:pt>
    <dgm:pt modelId="{647336B7-EF01-4427-BFDA-39B31230D80E}" type="pres">
      <dgm:prSet presAssocID="{A364D59D-C0E6-4F92-8E3C-B18A20B69E74}" presName="connTx" presStyleLbl="parChTrans1D3" presStyleIdx="3" presStyleCnt="4"/>
      <dgm:spPr/>
      <dgm:t>
        <a:bodyPr/>
        <a:lstStyle/>
        <a:p>
          <a:endParaRPr lang="en-US"/>
        </a:p>
      </dgm:t>
    </dgm:pt>
    <dgm:pt modelId="{6A3A2D9D-806B-4BDA-A82A-BD4BAB905A9A}" type="pres">
      <dgm:prSet presAssocID="{5635ECAD-66D9-4C9F-B204-64DB57FE2518}" presName="root2" presStyleCnt="0"/>
      <dgm:spPr/>
    </dgm:pt>
    <dgm:pt modelId="{BFE2B1AD-E5A8-42A0-B5D2-C386336E0B03}" type="pres">
      <dgm:prSet presAssocID="{5635ECAD-66D9-4C9F-B204-64DB57FE2518}" presName="LevelTwoTextNode" presStyleLbl="node3" presStyleIdx="3" presStyleCnt="4">
        <dgm:presLayoutVars>
          <dgm:chPref val="3"/>
        </dgm:presLayoutVars>
      </dgm:prSet>
      <dgm:spPr/>
      <dgm:t>
        <a:bodyPr/>
        <a:lstStyle/>
        <a:p>
          <a:endParaRPr lang="en-US"/>
        </a:p>
      </dgm:t>
    </dgm:pt>
    <dgm:pt modelId="{AA786C58-CF81-4EAB-AD6A-9803A9A82D44}" type="pres">
      <dgm:prSet presAssocID="{5635ECAD-66D9-4C9F-B204-64DB57FE2518}" presName="level3hierChild" presStyleCnt="0"/>
      <dgm:spPr/>
    </dgm:pt>
  </dgm:ptLst>
  <dgm:cxnLst>
    <dgm:cxn modelId="{01D068B6-B821-4890-8860-087EE60C2E38}" type="presOf" srcId="{C385C4D2-A3C9-412A-934A-7E1B8198D91E}" destId="{0B589112-CE46-4537-89FE-8085AD7AF84C}" srcOrd="1" destOrd="0" presId="urn:microsoft.com/office/officeart/2005/8/layout/hierarchy2"/>
    <dgm:cxn modelId="{8B8ECF40-EA1D-472E-9A65-00D96FB7A5A8}" type="presOf" srcId="{0645E46E-6A3F-43E7-99FC-964F1EACBA3E}" destId="{EB5E1F4A-7780-4D3D-8062-4B7C5EF072E1}" srcOrd="0" destOrd="0" presId="urn:microsoft.com/office/officeart/2005/8/layout/hierarchy2"/>
    <dgm:cxn modelId="{107310F7-917B-42DA-BA3D-D544C63FE4B8}" type="presOf" srcId="{6AA5A844-1568-469E-8DF2-456E7279CA89}" destId="{EBB4BF4F-A974-487A-A227-E306E894B500}" srcOrd="1" destOrd="0" presId="urn:microsoft.com/office/officeart/2005/8/layout/hierarchy2"/>
    <dgm:cxn modelId="{5E3848CF-10D5-4FA8-B6A9-9200B67CF438}" srcId="{BDF64F83-1D6C-4C2F-AC68-D0B381F1BFDC}" destId="{1AF91379-279D-421C-864E-8AEE42B70CDE}" srcOrd="0" destOrd="0" parTransId="{5FCA99FD-49C4-409B-B0D4-E4D46641BB64}" sibTransId="{AE987A15-A89B-44BA-943E-F7021820221F}"/>
    <dgm:cxn modelId="{F2BCCE91-40FA-4BEC-A9FF-D148B56AE0AF}" srcId="{1AF91379-279D-421C-864E-8AEE42B70CDE}" destId="{A2C8113D-E098-4937-AE54-45673F24DCF7}" srcOrd="1" destOrd="0" parTransId="{99EDCB01-24E3-4E8F-BBAD-32C9208320B9}" sibTransId="{0FDF1237-70C8-4C4B-9956-9DD9321FB0D7}"/>
    <dgm:cxn modelId="{BFF193C1-F6F9-41F1-A8EF-A068B8CC9A38}" type="presOf" srcId="{714E291F-6C0A-4926-A6D2-661029922F96}" destId="{7900A731-9D52-4710-9108-3D04BDCC7D97}" srcOrd="0" destOrd="0" presId="urn:microsoft.com/office/officeart/2005/8/layout/hierarchy2"/>
    <dgm:cxn modelId="{2F8CF183-0A04-4450-A2DB-227AF971E8A4}" type="presOf" srcId="{6EB5144F-4ECB-4B88-A487-1B1C0D2949CC}" destId="{D597B646-5485-49AC-86E4-39F9F04B5BDD}" srcOrd="0" destOrd="0" presId="urn:microsoft.com/office/officeart/2005/8/layout/hierarchy2"/>
    <dgm:cxn modelId="{5507D083-1A53-4C39-A71C-3DA4C3B2647F}" type="presOf" srcId="{5FCA99FD-49C4-409B-B0D4-E4D46641BB64}" destId="{0442B5B0-ECA4-4ADD-A116-729673299FAE}" srcOrd="1" destOrd="0" presId="urn:microsoft.com/office/officeart/2005/8/layout/hierarchy2"/>
    <dgm:cxn modelId="{00AADFE2-39D6-4BFC-B525-BF027BD1B042}" type="presOf" srcId="{6AA5A844-1568-469E-8DF2-456E7279CA89}" destId="{ABDCCF97-626B-4990-9990-14E13CE978A4}" srcOrd="0" destOrd="0" presId="urn:microsoft.com/office/officeart/2005/8/layout/hierarchy2"/>
    <dgm:cxn modelId="{8EBDEF81-2D18-4B60-A8AA-6238B07AE79C}" type="presOf" srcId="{99EDCB01-24E3-4E8F-BBAD-32C9208320B9}" destId="{329702DF-E05A-4D48-892F-5CDED54BD7E1}" srcOrd="0" destOrd="0" presId="urn:microsoft.com/office/officeart/2005/8/layout/hierarchy2"/>
    <dgm:cxn modelId="{46F4DC40-A517-4F15-9CD9-C846160CFBBA}" srcId="{E1C44E1C-FECC-494D-8291-3E795FB445C1}" destId="{6EB5144F-4ECB-4B88-A487-1B1C0D2949CC}" srcOrd="1" destOrd="0" parTransId="{1EAEB85C-07F5-437F-958E-C92E26B15937}" sibTransId="{C74399A2-EC3F-418C-ABAE-46CBED97F27A}"/>
    <dgm:cxn modelId="{65D6F03F-B15E-4F2C-96BF-B6E8382066F3}" srcId="{E1C44E1C-FECC-494D-8291-3E795FB445C1}" destId="{5635ECAD-66D9-4C9F-B204-64DB57FE2518}" srcOrd="2" destOrd="0" parTransId="{A364D59D-C0E6-4F92-8E3C-B18A20B69E74}" sibTransId="{18633B52-E3B0-4C80-A4D8-3BCB40D83628}"/>
    <dgm:cxn modelId="{46C3E272-5694-4329-B78A-C930649239AF}" type="presOf" srcId="{5635ECAD-66D9-4C9F-B204-64DB57FE2518}" destId="{BFE2B1AD-E5A8-42A0-B5D2-C386336E0B03}" srcOrd="0" destOrd="0" presId="urn:microsoft.com/office/officeart/2005/8/layout/hierarchy2"/>
    <dgm:cxn modelId="{0B2F7787-5776-432C-8408-7BC2A4365A28}" type="presOf" srcId="{E1C44E1C-FECC-494D-8291-3E795FB445C1}" destId="{263C1F9D-2C33-41EC-9494-675CB1769D13}" srcOrd="0" destOrd="0" presId="urn:microsoft.com/office/officeart/2005/8/layout/hierarchy2"/>
    <dgm:cxn modelId="{A5E713BE-08A3-4E8B-AA1A-0A533F086DE7}" type="presOf" srcId="{5FCA99FD-49C4-409B-B0D4-E4D46641BB64}" destId="{22CFA743-E475-4F5C-B429-CE81A737AE6A}" srcOrd="0" destOrd="0" presId="urn:microsoft.com/office/officeart/2005/8/layout/hierarchy2"/>
    <dgm:cxn modelId="{9956F8FB-0878-467A-AB13-D135DC3F6016}" type="presOf" srcId="{1EAEB85C-07F5-437F-958E-C92E26B15937}" destId="{EEDF4BBC-FDF7-4364-AA9B-4B2ADC684D63}" srcOrd="0" destOrd="0" presId="urn:microsoft.com/office/officeart/2005/8/layout/hierarchy2"/>
    <dgm:cxn modelId="{B8980AD1-B864-46BD-BBAB-A1A1381A47C8}" type="presOf" srcId="{1EAEB85C-07F5-437F-958E-C92E26B15937}" destId="{8604247A-D33D-4C56-B258-E9B62994459C}" srcOrd="1" destOrd="0" presId="urn:microsoft.com/office/officeart/2005/8/layout/hierarchy2"/>
    <dgm:cxn modelId="{C6E962FE-7318-459B-8F12-456D943C1FF6}" type="presOf" srcId="{1F62E1D6-7CA4-4594-BF90-B0132A352FA9}" destId="{5A967F11-0585-4E41-95D1-F46ADACC5AE9}" srcOrd="1" destOrd="0" presId="urn:microsoft.com/office/officeart/2005/8/layout/hierarchy2"/>
    <dgm:cxn modelId="{DF4B16BA-B83F-47D7-8DEE-43EAC086C37B}" type="presOf" srcId="{961BD8D7-8B18-4585-BD7B-12785ED7FCD6}" destId="{8043C8A4-FD2A-46F9-824F-147F95908828}" srcOrd="1" destOrd="0" presId="urn:microsoft.com/office/officeart/2005/8/layout/hierarchy2"/>
    <dgm:cxn modelId="{E0DCCC32-8E22-44A7-8EB2-92D30D426DE0}" type="presOf" srcId="{A364D59D-C0E6-4F92-8E3C-B18A20B69E74}" destId="{647336B7-EF01-4427-BFDA-39B31230D80E}" srcOrd="1" destOrd="0" presId="urn:microsoft.com/office/officeart/2005/8/layout/hierarchy2"/>
    <dgm:cxn modelId="{24B4EA9A-5018-433B-8916-D4FA43A80A5F}" type="presOf" srcId="{1F62E1D6-7CA4-4594-BF90-B0132A352FA9}" destId="{A16DC202-BD16-4882-A2B3-149BA211CCAD}" srcOrd="0" destOrd="0" presId="urn:microsoft.com/office/officeart/2005/8/layout/hierarchy2"/>
    <dgm:cxn modelId="{7F10A845-1CC5-40F2-BC17-E48A0233171A}" srcId="{1AF91379-279D-421C-864E-8AEE42B70CDE}" destId="{54C931A9-9033-4BED-AB77-8F372E1E4D44}" srcOrd="0" destOrd="0" parTransId="{714E291F-6C0A-4926-A6D2-661029922F96}" sibTransId="{635095B7-7F72-4A78-819B-8E7DB1320A8D}"/>
    <dgm:cxn modelId="{67C51DE3-D876-47EF-8E41-001298DEBB54}" type="presOf" srcId="{24EE9D08-432A-4EF1-B884-14C5658E6899}" destId="{879694D8-76AA-4AF4-8924-D03433B8E491}" srcOrd="0" destOrd="0" presId="urn:microsoft.com/office/officeart/2005/8/layout/hierarchy2"/>
    <dgm:cxn modelId="{C47D6EE3-022C-4792-9D45-16092B28D8D9}" type="presOf" srcId="{5E977420-0EAA-4F3A-951A-83D6669A5570}" destId="{0E8E2182-F792-4C79-8B09-4EF92AC47D67}" srcOrd="0" destOrd="0" presId="urn:microsoft.com/office/officeart/2005/8/layout/hierarchy2"/>
    <dgm:cxn modelId="{91F9CE7F-0A73-44EF-B8EB-06896F1C8967}" srcId="{ACE9E0A6-FD95-4358-803A-CDD702F495D9}" destId="{BDF64F83-1D6C-4C2F-AC68-D0B381F1BFDC}" srcOrd="0" destOrd="0" parTransId="{1F62E1D6-7CA4-4594-BF90-B0132A352FA9}" sibTransId="{AF9512D4-0C81-49B1-867C-7BBF508185C8}"/>
    <dgm:cxn modelId="{A179A711-EA38-4EBD-90F8-D3AD8CCC525A}" srcId="{ACE9E0A6-FD95-4358-803A-CDD702F495D9}" destId="{E1C44E1C-FECC-494D-8291-3E795FB445C1}" srcOrd="1" destOrd="0" parTransId="{6AA5A844-1568-469E-8DF2-456E7279CA89}" sibTransId="{2A4194AB-F0AD-4BA1-A088-12FA43166E40}"/>
    <dgm:cxn modelId="{4F0B87CB-C9E6-41AD-A6FF-3539A715F768}" type="presOf" srcId="{A364D59D-C0E6-4F92-8E3C-B18A20B69E74}" destId="{B810205C-818E-4E84-BA21-59D36DCBA796}" srcOrd="0" destOrd="0" presId="urn:microsoft.com/office/officeart/2005/8/layout/hierarchy2"/>
    <dgm:cxn modelId="{8B0D1068-5549-4BCC-A53A-2E2197EF928B}" srcId="{1AF91379-279D-421C-864E-8AEE42B70CDE}" destId="{24EE9D08-432A-4EF1-B884-14C5658E6899}" srcOrd="2" destOrd="0" parTransId="{961BD8D7-8B18-4585-BD7B-12785ED7FCD6}" sibTransId="{903AF111-BFF1-4628-A28B-D6431C8607AF}"/>
    <dgm:cxn modelId="{FC6B44A0-3740-4531-A584-0F6369D5EBA7}" type="presOf" srcId="{A2C8113D-E098-4937-AE54-45673F24DCF7}" destId="{F609BFC6-4A28-43E3-8FC9-2D0E5F658D12}" srcOrd="0" destOrd="0" presId="urn:microsoft.com/office/officeart/2005/8/layout/hierarchy2"/>
    <dgm:cxn modelId="{1EDDF925-EF40-4662-9A98-A95D92B7C388}" type="presOf" srcId="{99EDCB01-24E3-4E8F-BBAD-32C9208320B9}" destId="{8CB032AA-EC4F-4A89-A4F3-4269849AA47E}" srcOrd="1" destOrd="0" presId="urn:microsoft.com/office/officeart/2005/8/layout/hierarchy2"/>
    <dgm:cxn modelId="{1C5267DD-9DDB-405C-91D0-057A12A0676D}" srcId="{E1C44E1C-FECC-494D-8291-3E795FB445C1}" destId="{0645E46E-6A3F-43E7-99FC-964F1EACBA3E}" srcOrd="0" destOrd="0" parTransId="{C385C4D2-A3C9-412A-934A-7E1B8198D91E}" sibTransId="{C8713817-F6B4-4816-983C-95CA8C4D6612}"/>
    <dgm:cxn modelId="{4AA331D5-E2F9-4ED1-88BE-17B9C34E54A3}" srcId="{5E977420-0EAA-4F3A-951A-83D6669A5570}" destId="{ACE9E0A6-FD95-4358-803A-CDD702F495D9}" srcOrd="0" destOrd="0" parTransId="{D047797F-DC9B-42EA-ADAF-1224D71543EF}" sibTransId="{9921C4B6-98D7-426C-8212-AF8226DF1A0A}"/>
    <dgm:cxn modelId="{B7C3A6B6-099D-4ED0-9D18-D4314FBEBA59}" type="presOf" srcId="{714E291F-6C0A-4926-A6D2-661029922F96}" destId="{1EB3BAF1-9BDF-43F7-8C63-97EEC07F7204}" srcOrd="1" destOrd="0" presId="urn:microsoft.com/office/officeart/2005/8/layout/hierarchy2"/>
    <dgm:cxn modelId="{0A8CE5C7-C902-455A-A72B-7FC6AF6A18F8}" type="presOf" srcId="{ACE9E0A6-FD95-4358-803A-CDD702F495D9}" destId="{EA65AAD6-BC36-4036-BCE1-2437A40A24A1}" srcOrd="0" destOrd="0" presId="urn:microsoft.com/office/officeart/2005/8/layout/hierarchy2"/>
    <dgm:cxn modelId="{6FA3A29C-E57C-4001-9C78-DE70E1DE314A}" type="presOf" srcId="{BDF64F83-1D6C-4C2F-AC68-D0B381F1BFDC}" destId="{751D6197-9D84-4E05-9AD1-FE73F5D699F3}" srcOrd="0" destOrd="0" presId="urn:microsoft.com/office/officeart/2005/8/layout/hierarchy2"/>
    <dgm:cxn modelId="{7787D47E-02B2-4E2D-B206-098F3EF3697A}" type="presOf" srcId="{54C931A9-9033-4BED-AB77-8F372E1E4D44}" destId="{A508A244-4574-421F-985D-3414962AFFB3}" srcOrd="0" destOrd="0" presId="urn:microsoft.com/office/officeart/2005/8/layout/hierarchy2"/>
    <dgm:cxn modelId="{B53DFE11-879F-4E45-8183-AE4B77E92547}" type="presOf" srcId="{1AF91379-279D-421C-864E-8AEE42B70CDE}" destId="{DF773CCA-D7FC-4666-B474-FF556B9762ED}" srcOrd="0" destOrd="0" presId="urn:microsoft.com/office/officeart/2005/8/layout/hierarchy2"/>
    <dgm:cxn modelId="{B0F95EB5-345E-426D-B010-0AF76E1DDE2E}" type="presOf" srcId="{961BD8D7-8B18-4585-BD7B-12785ED7FCD6}" destId="{BBF2D86A-80A1-45F8-82BB-78603912D6E2}" srcOrd="0" destOrd="0" presId="urn:microsoft.com/office/officeart/2005/8/layout/hierarchy2"/>
    <dgm:cxn modelId="{6539D076-F0F5-4A6C-B8FC-9C97D04365B0}" type="presOf" srcId="{C385C4D2-A3C9-412A-934A-7E1B8198D91E}" destId="{D45D6FC6-B19C-4E09-A4A7-8E2C53BFC5BB}" srcOrd="0" destOrd="0" presId="urn:microsoft.com/office/officeart/2005/8/layout/hierarchy2"/>
    <dgm:cxn modelId="{35229AF9-BF42-4787-BBDB-8CC7A645FBBF}" type="presParOf" srcId="{0E8E2182-F792-4C79-8B09-4EF92AC47D67}" destId="{9F7528F6-705E-4530-BC26-2E71A70708ED}" srcOrd="0" destOrd="0" presId="urn:microsoft.com/office/officeart/2005/8/layout/hierarchy2"/>
    <dgm:cxn modelId="{5C961160-9721-417E-BA36-8F770F60E8EC}" type="presParOf" srcId="{9F7528F6-705E-4530-BC26-2E71A70708ED}" destId="{EA65AAD6-BC36-4036-BCE1-2437A40A24A1}" srcOrd="0" destOrd="0" presId="urn:microsoft.com/office/officeart/2005/8/layout/hierarchy2"/>
    <dgm:cxn modelId="{AF090E03-EA84-4DEB-AC3F-093A2AFB339F}" type="presParOf" srcId="{9F7528F6-705E-4530-BC26-2E71A70708ED}" destId="{9D8F54ED-0CF8-442F-9C7B-B3A295811CBA}" srcOrd="1" destOrd="0" presId="urn:microsoft.com/office/officeart/2005/8/layout/hierarchy2"/>
    <dgm:cxn modelId="{D6C431C1-3F44-4406-A2CB-F4623CCABFFF}" type="presParOf" srcId="{9D8F54ED-0CF8-442F-9C7B-B3A295811CBA}" destId="{A16DC202-BD16-4882-A2B3-149BA211CCAD}" srcOrd="0" destOrd="0" presId="urn:microsoft.com/office/officeart/2005/8/layout/hierarchy2"/>
    <dgm:cxn modelId="{77D1C7B1-3CEB-4CF3-8590-FC9E671F3C26}" type="presParOf" srcId="{A16DC202-BD16-4882-A2B3-149BA211CCAD}" destId="{5A967F11-0585-4E41-95D1-F46ADACC5AE9}" srcOrd="0" destOrd="0" presId="urn:microsoft.com/office/officeart/2005/8/layout/hierarchy2"/>
    <dgm:cxn modelId="{0F94D042-8D58-4ABA-AEA0-C3BA22836256}" type="presParOf" srcId="{9D8F54ED-0CF8-442F-9C7B-B3A295811CBA}" destId="{19D9273E-65B4-43AD-94A8-49267613DF74}" srcOrd="1" destOrd="0" presId="urn:microsoft.com/office/officeart/2005/8/layout/hierarchy2"/>
    <dgm:cxn modelId="{2F2686A1-A2D2-4A92-BB44-4C4CBE150855}" type="presParOf" srcId="{19D9273E-65B4-43AD-94A8-49267613DF74}" destId="{751D6197-9D84-4E05-9AD1-FE73F5D699F3}" srcOrd="0" destOrd="0" presId="urn:microsoft.com/office/officeart/2005/8/layout/hierarchy2"/>
    <dgm:cxn modelId="{F0E49447-302D-43ED-AE43-B0C5878CA154}" type="presParOf" srcId="{19D9273E-65B4-43AD-94A8-49267613DF74}" destId="{BF6052FB-2A73-42F6-901D-1813C5C0DBC5}" srcOrd="1" destOrd="0" presId="urn:microsoft.com/office/officeart/2005/8/layout/hierarchy2"/>
    <dgm:cxn modelId="{984EB6BD-578E-475F-A23B-680A73316B7B}" type="presParOf" srcId="{BF6052FB-2A73-42F6-901D-1813C5C0DBC5}" destId="{22CFA743-E475-4F5C-B429-CE81A737AE6A}" srcOrd="0" destOrd="0" presId="urn:microsoft.com/office/officeart/2005/8/layout/hierarchy2"/>
    <dgm:cxn modelId="{5AF3F1DC-F042-48EB-8DC7-6768B4F5CE8B}" type="presParOf" srcId="{22CFA743-E475-4F5C-B429-CE81A737AE6A}" destId="{0442B5B0-ECA4-4ADD-A116-729673299FAE}" srcOrd="0" destOrd="0" presId="urn:microsoft.com/office/officeart/2005/8/layout/hierarchy2"/>
    <dgm:cxn modelId="{F8F51E0B-65CD-4CEE-B410-5DA16821B270}" type="presParOf" srcId="{BF6052FB-2A73-42F6-901D-1813C5C0DBC5}" destId="{8020D64E-9654-4806-B369-B7F4FA583FB9}" srcOrd="1" destOrd="0" presId="urn:microsoft.com/office/officeart/2005/8/layout/hierarchy2"/>
    <dgm:cxn modelId="{4A942766-53F6-4E9A-8F9B-17F80016696D}" type="presParOf" srcId="{8020D64E-9654-4806-B369-B7F4FA583FB9}" destId="{DF773CCA-D7FC-4666-B474-FF556B9762ED}" srcOrd="0" destOrd="0" presId="urn:microsoft.com/office/officeart/2005/8/layout/hierarchy2"/>
    <dgm:cxn modelId="{52D32648-8D6E-4CF3-B5CC-336D618E7F74}" type="presParOf" srcId="{8020D64E-9654-4806-B369-B7F4FA583FB9}" destId="{2FCAC789-0310-4A4E-97E2-691286C723BF}" srcOrd="1" destOrd="0" presId="urn:microsoft.com/office/officeart/2005/8/layout/hierarchy2"/>
    <dgm:cxn modelId="{AB227018-02A8-4C44-B55F-8E2F7939C09A}" type="presParOf" srcId="{2FCAC789-0310-4A4E-97E2-691286C723BF}" destId="{7900A731-9D52-4710-9108-3D04BDCC7D97}" srcOrd="0" destOrd="0" presId="urn:microsoft.com/office/officeart/2005/8/layout/hierarchy2"/>
    <dgm:cxn modelId="{072D66C9-29E3-418E-85C5-2ADC42AF8073}" type="presParOf" srcId="{7900A731-9D52-4710-9108-3D04BDCC7D97}" destId="{1EB3BAF1-9BDF-43F7-8C63-97EEC07F7204}" srcOrd="0" destOrd="0" presId="urn:microsoft.com/office/officeart/2005/8/layout/hierarchy2"/>
    <dgm:cxn modelId="{F73D0945-F6EF-472E-9AB6-86619E33CFB4}" type="presParOf" srcId="{2FCAC789-0310-4A4E-97E2-691286C723BF}" destId="{1D83DFF2-D4F5-482E-807A-A93B15AC1BDE}" srcOrd="1" destOrd="0" presId="urn:microsoft.com/office/officeart/2005/8/layout/hierarchy2"/>
    <dgm:cxn modelId="{EB889119-A739-4EFD-8462-DD7AF1C04008}" type="presParOf" srcId="{1D83DFF2-D4F5-482E-807A-A93B15AC1BDE}" destId="{A508A244-4574-421F-985D-3414962AFFB3}" srcOrd="0" destOrd="0" presId="urn:microsoft.com/office/officeart/2005/8/layout/hierarchy2"/>
    <dgm:cxn modelId="{EB5599D5-33D9-4FB4-8643-D4A3DE3634DD}" type="presParOf" srcId="{1D83DFF2-D4F5-482E-807A-A93B15AC1BDE}" destId="{C61F764A-AC6B-480D-9DE1-325DF25ED6D9}" srcOrd="1" destOrd="0" presId="urn:microsoft.com/office/officeart/2005/8/layout/hierarchy2"/>
    <dgm:cxn modelId="{29D49494-AE21-4926-BE04-07CD0C419D09}" type="presParOf" srcId="{2FCAC789-0310-4A4E-97E2-691286C723BF}" destId="{329702DF-E05A-4D48-892F-5CDED54BD7E1}" srcOrd="2" destOrd="0" presId="urn:microsoft.com/office/officeart/2005/8/layout/hierarchy2"/>
    <dgm:cxn modelId="{FB20C889-28A1-4C06-8C3D-2EABF8C8E824}" type="presParOf" srcId="{329702DF-E05A-4D48-892F-5CDED54BD7E1}" destId="{8CB032AA-EC4F-4A89-A4F3-4269849AA47E}" srcOrd="0" destOrd="0" presId="urn:microsoft.com/office/officeart/2005/8/layout/hierarchy2"/>
    <dgm:cxn modelId="{6DC32D87-B368-4F7A-8D50-2A159A36A4F3}" type="presParOf" srcId="{2FCAC789-0310-4A4E-97E2-691286C723BF}" destId="{061DE869-E0E3-4410-9E2A-CB36D4173696}" srcOrd="3" destOrd="0" presId="urn:microsoft.com/office/officeart/2005/8/layout/hierarchy2"/>
    <dgm:cxn modelId="{C93EB35D-9C28-40F8-8333-5E601E827A61}" type="presParOf" srcId="{061DE869-E0E3-4410-9E2A-CB36D4173696}" destId="{F609BFC6-4A28-43E3-8FC9-2D0E5F658D12}" srcOrd="0" destOrd="0" presId="urn:microsoft.com/office/officeart/2005/8/layout/hierarchy2"/>
    <dgm:cxn modelId="{61AA33C5-53F1-4C96-AF48-1BB0B37D70BE}" type="presParOf" srcId="{061DE869-E0E3-4410-9E2A-CB36D4173696}" destId="{D831EAA3-2584-4070-A46E-E9D6DD20A0CA}" srcOrd="1" destOrd="0" presId="urn:microsoft.com/office/officeart/2005/8/layout/hierarchy2"/>
    <dgm:cxn modelId="{C29BEA3E-951F-4421-AB2E-2FC6850EB68D}" type="presParOf" srcId="{2FCAC789-0310-4A4E-97E2-691286C723BF}" destId="{BBF2D86A-80A1-45F8-82BB-78603912D6E2}" srcOrd="4" destOrd="0" presId="urn:microsoft.com/office/officeart/2005/8/layout/hierarchy2"/>
    <dgm:cxn modelId="{861B81AD-177B-4745-A602-2A2237CF68AC}" type="presParOf" srcId="{BBF2D86A-80A1-45F8-82BB-78603912D6E2}" destId="{8043C8A4-FD2A-46F9-824F-147F95908828}" srcOrd="0" destOrd="0" presId="urn:microsoft.com/office/officeart/2005/8/layout/hierarchy2"/>
    <dgm:cxn modelId="{EC878D7F-15D4-4E34-BFA3-FAEB39AB9786}" type="presParOf" srcId="{2FCAC789-0310-4A4E-97E2-691286C723BF}" destId="{001BA18F-5490-4660-A63A-F18DE6A527AC}" srcOrd="5" destOrd="0" presId="urn:microsoft.com/office/officeart/2005/8/layout/hierarchy2"/>
    <dgm:cxn modelId="{EE3507E7-91C2-4E3F-A463-8A5A7B253201}" type="presParOf" srcId="{001BA18F-5490-4660-A63A-F18DE6A527AC}" destId="{879694D8-76AA-4AF4-8924-D03433B8E491}" srcOrd="0" destOrd="0" presId="urn:microsoft.com/office/officeart/2005/8/layout/hierarchy2"/>
    <dgm:cxn modelId="{6FB7F486-3A55-45A9-BE9F-5D704B1FFCAF}" type="presParOf" srcId="{001BA18F-5490-4660-A63A-F18DE6A527AC}" destId="{A7F02ACF-3846-4EFB-A299-63F9544CB21C}" srcOrd="1" destOrd="0" presId="urn:microsoft.com/office/officeart/2005/8/layout/hierarchy2"/>
    <dgm:cxn modelId="{9D5D0DE0-A13F-48BC-BE29-0F50674B8AEC}" type="presParOf" srcId="{9D8F54ED-0CF8-442F-9C7B-B3A295811CBA}" destId="{ABDCCF97-626B-4990-9990-14E13CE978A4}" srcOrd="2" destOrd="0" presId="urn:microsoft.com/office/officeart/2005/8/layout/hierarchy2"/>
    <dgm:cxn modelId="{16D9FE52-F083-4C17-99A2-D05B888A926E}" type="presParOf" srcId="{ABDCCF97-626B-4990-9990-14E13CE978A4}" destId="{EBB4BF4F-A974-487A-A227-E306E894B500}" srcOrd="0" destOrd="0" presId="urn:microsoft.com/office/officeart/2005/8/layout/hierarchy2"/>
    <dgm:cxn modelId="{69BA0F86-FC32-47C9-9B9B-A018395DFB3F}" type="presParOf" srcId="{9D8F54ED-0CF8-442F-9C7B-B3A295811CBA}" destId="{5E9A8BF8-2550-4560-A67D-78DE17A5E1FD}" srcOrd="3" destOrd="0" presId="urn:microsoft.com/office/officeart/2005/8/layout/hierarchy2"/>
    <dgm:cxn modelId="{F9AC056C-78EE-4408-8845-4521C71DB0B4}" type="presParOf" srcId="{5E9A8BF8-2550-4560-A67D-78DE17A5E1FD}" destId="{263C1F9D-2C33-41EC-9494-675CB1769D13}" srcOrd="0" destOrd="0" presId="urn:microsoft.com/office/officeart/2005/8/layout/hierarchy2"/>
    <dgm:cxn modelId="{EEE1E7C0-88DA-493D-8D00-D8C97FF18421}" type="presParOf" srcId="{5E9A8BF8-2550-4560-A67D-78DE17A5E1FD}" destId="{B3787DC0-2AB6-4352-949B-6867EFE039E1}" srcOrd="1" destOrd="0" presId="urn:microsoft.com/office/officeart/2005/8/layout/hierarchy2"/>
    <dgm:cxn modelId="{9CA14EA7-162B-48D7-AC12-49DD0E1970D6}" type="presParOf" srcId="{B3787DC0-2AB6-4352-949B-6867EFE039E1}" destId="{D45D6FC6-B19C-4E09-A4A7-8E2C53BFC5BB}" srcOrd="0" destOrd="0" presId="urn:microsoft.com/office/officeart/2005/8/layout/hierarchy2"/>
    <dgm:cxn modelId="{A9E1989B-43D1-4B10-B075-1A9D2630DC1C}" type="presParOf" srcId="{D45D6FC6-B19C-4E09-A4A7-8E2C53BFC5BB}" destId="{0B589112-CE46-4537-89FE-8085AD7AF84C}" srcOrd="0" destOrd="0" presId="urn:microsoft.com/office/officeart/2005/8/layout/hierarchy2"/>
    <dgm:cxn modelId="{60742A66-AD9D-4630-8E24-A8921D980526}" type="presParOf" srcId="{B3787DC0-2AB6-4352-949B-6867EFE039E1}" destId="{6CA84B8D-4DFC-4A05-A519-AC111FC913FF}" srcOrd="1" destOrd="0" presId="urn:microsoft.com/office/officeart/2005/8/layout/hierarchy2"/>
    <dgm:cxn modelId="{E7F18921-2110-4A8F-859D-9BB86F8D960D}" type="presParOf" srcId="{6CA84B8D-4DFC-4A05-A519-AC111FC913FF}" destId="{EB5E1F4A-7780-4D3D-8062-4B7C5EF072E1}" srcOrd="0" destOrd="0" presId="urn:microsoft.com/office/officeart/2005/8/layout/hierarchy2"/>
    <dgm:cxn modelId="{62A93ACE-12D4-4596-A1BC-E3D77CDAA01F}" type="presParOf" srcId="{6CA84B8D-4DFC-4A05-A519-AC111FC913FF}" destId="{026B919F-98C1-4E4B-BECC-E7AD5A74FF64}" srcOrd="1" destOrd="0" presId="urn:microsoft.com/office/officeart/2005/8/layout/hierarchy2"/>
    <dgm:cxn modelId="{D1BA7177-9980-446F-B8FA-C706DC0A6D60}" type="presParOf" srcId="{B3787DC0-2AB6-4352-949B-6867EFE039E1}" destId="{EEDF4BBC-FDF7-4364-AA9B-4B2ADC684D63}" srcOrd="2" destOrd="0" presId="urn:microsoft.com/office/officeart/2005/8/layout/hierarchy2"/>
    <dgm:cxn modelId="{331767BD-7114-42BE-A723-E41B7F5878AC}" type="presParOf" srcId="{EEDF4BBC-FDF7-4364-AA9B-4B2ADC684D63}" destId="{8604247A-D33D-4C56-B258-E9B62994459C}" srcOrd="0" destOrd="0" presId="urn:microsoft.com/office/officeart/2005/8/layout/hierarchy2"/>
    <dgm:cxn modelId="{C4C81E6C-D379-4EFC-8CDB-28516DB28529}" type="presParOf" srcId="{B3787DC0-2AB6-4352-949B-6867EFE039E1}" destId="{56E88F30-0929-4798-BC6B-CD8D8C1E830C}" srcOrd="3" destOrd="0" presId="urn:microsoft.com/office/officeart/2005/8/layout/hierarchy2"/>
    <dgm:cxn modelId="{7B8E408B-6746-4155-AC1B-A6A1FBCA48D1}" type="presParOf" srcId="{56E88F30-0929-4798-BC6B-CD8D8C1E830C}" destId="{D597B646-5485-49AC-86E4-39F9F04B5BDD}" srcOrd="0" destOrd="0" presId="urn:microsoft.com/office/officeart/2005/8/layout/hierarchy2"/>
    <dgm:cxn modelId="{02AB150F-1F75-4F9B-8095-89C5FF699746}" type="presParOf" srcId="{56E88F30-0929-4798-BC6B-CD8D8C1E830C}" destId="{1D1532F1-E3CB-4FEE-BB92-2247B46DC92A}" srcOrd="1" destOrd="0" presId="urn:microsoft.com/office/officeart/2005/8/layout/hierarchy2"/>
    <dgm:cxn modelId="{C1FA8E03-2B8D-45C2-A86D-7CA2DB9A50C3}" type="presParOf" srcId="{B3787DC0-2AB6-4352-949B-6867EFE039E1}" destId="{B810205C-818E-4E84-BA21-59D36DCBA796}" srcOrd="4" destOrd="0" presId="urn:microsoft.com/office/officeart/2005/8/layout/hierarchy2"/>
    <dgm:cxn modelId="{E094D349-6B5B-4DA0-BCBE-0ECEF26E6AEB}" type="presParOf" srcId="{B810205C-818E-4E84-BA21-59D36DCBA796}" destId="{647336B7-EF01-4427-BFDA-39B31230D80E}" srcOrd="0" destOrd="0" presId="urn:microsoft.com/office/officeart/2005/8/layout/hierarchy2"/>
    <dgm:cxn modelId="{0C983326-8E98-4F73-B31F-79D5C0E18939}" type="presParOf" srcId="{B3787DC0-2AB6-4352-949B-6867EFE039E1}" destId="{6A3A2D9D-806B-4BDA-A82A-BD4BAB905A9A}" srcOrd="5" destOrd="0" presId="urn:microsoft.com/office/officeart/2005/8/layout/hierarchy2"/>
    <dgm:cxn modelId="{A5BB1E4C-0103-4205-B1B7-26919233BF65}" type="presParOf" srcId="{6A3A2D9D-806B-4BDA-A82A-BD4BAB905A9A}" destId="{BFE2B1AD-E5A8-42A0-B5D2-C386336E0B03}" srcOrd="0" destOrd="0" presId="urn:microsoft.com/office/officeart/2005/8/layout/hierarchy2"/>
    <dgm:cxn modelId="{D35E38CF-B9FE-40E4-98C1-F1F7970C5B3C}" type="presParOf" srcId="{6A3A2D9D-806B-4BDA-A82A-BD4BAB905A9A}" destId="{AA786C58-CF81-4EAB-AD6A-9803A9A82D4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FD64F-0C78-4794-B0E7-DD63FEC2CF97}" type="doc">
      <dgm:prSet loTypeId="urn:microsoft.com/office/officeart/2005/8/layout/process2" loCatId="process" qsTypeId="urn:microsoft.com/office/officeart/2005/8/quickstyle/simple2" qsCatId="simple" csTypeId="urn:microsoft.com/office/officeart/2005/8/colors/accent0_2" csCatId="mainScheme" phldr="1"/>
      <dgm:spPr/>
      <dgm:t>
        <a:bodyPr/>
        <a:lstStyle/>
        <a:p>
          <a:endParaRPr lang="en-US"/>
        </a:p>
      </dgm:t>
    </dgm:pt>
    <dgm:pt modelId="{5E8B5472-F80F-4FD8-AD5B-523271631970}">
      <dgm:prSet/>
      <dgm:spPr/>
      <dgm:t>
        <a:bodyPr/>
        <a:lstStyle/>
        <a:p>
          <a:pPr algn="ctr"/>
          <a:r>
            <a:rPr lang="en-US" b="0" i="0" u="none" dirty="0" smtClean="0"/>
            <a:t>Division</a:t>
          </a:r>
          <a:endParaRPr lang="en-US" dirty="0"/>
        </a:p>
      </dgm:t>
    </dgm:pt>
    <dgm:pt modelId="{CBD65361-B2B0-4FD6-A945-BA9151A672D4}" type="parTrans" cxnId="{61669F00-F4C9-42E5-96C0-FF798AFF4F54}">
      <dgm:prSet/>
      <dgm:spPr/>
      <dgm:t>
        <a:bodyPr/>
        <a:lstStyle/>
        <a:p>
          <a:pPr algn="ctr"/>
          <a:endParaRPr lang="en-US">
            <a:solidFill>
              <a:schemeClr val="bg1"/>
            </a:solidFill>
          </a:endParaRPr>
        </a:p>
      </dgm:t>
    </dgm:pt>
    <dgm:pt modelId="{F7B6F0FB-3084-4814-BF87-B52C685F032B}" type="sibTrans" cxnId="{61669F00-F4C9-42E5-96C0-FF798AFF4F54}">
      <dgm:prSet/>
      <dgm:spPr/>
      <dgm:t>
        <a:bodyPr/>
        <a:lstStyle/>
        <a:p>
          <a:pPr algn="ctr"/>
          <a:endParaRPr lang="en-US" dirty="0">
            <a:solidFill>
              <a:schemeClr val="bg1"/>
            </a:solidFill>
          </a:endParaRPr>
        </a:p>
      </dgm:t>
    </dgm:pt>
    <dgm:pt modelId="{651B9E7A-B19C-469A-A4A3-EB97B2AE16F1}">
      <dgm:prSet/>
      <dgm:spPr/>
      <dgm:t>
        <a:bodyPr/>
        <a:lstStyle/>
        <a:p>
          <a:pPr algn="ctr"/>
          <a:r>
            <a:rPr lang="en-US" b="0" i="0" u="none" dirty="0" smtClean="0"/>
            <a:t>Enterprise</a:t>
          </a:r>
          <a:endParaRPr lang="en-US" dirty="0"/>
        </a:p>
      </dgm:t>
    </dgm:pt>
    <dgm:pt modelId="{2F298987-4C5E-4647-9C32-A610D1CDB6E4}" type="parTrans" cxnId="{6EFE16BD-84F6-47C9-B161-D905E45D46C9}">
      <dgm:prSet/>
      <dgm:spPr/>
      <dgm:t>
        <a:bodyPr/>
        <a:lstStyle/>
        <a:p>
          <a:pPr algn="ctr"/>
          <a:endParaRPr lang="en-US">
            <a:solidFill>
              <a:schemeClr val="bg1"/>
            </a:solidFill>
          </a:endParaRPr>
        </a:p>
      </dgm:t>
    </dgm:pt>
    <dgm:pt modelId="{1F8B2C96-DFE6-4691-B06E-A09576657F67}" type="sibTrans" cxnId="{6EFE16BD-84F6-47C9-B161-D905E45D46C9}">
      <dgm:prSet/>
      <dgm:spPr/>
      <dgm:t>
        <a:bodyPr/>
        <a:lstStyle/>
        <a:p>
          <a:pPr algn="ctr"/>
          <a:endParaRPr lang="en-US" dirty="0">
            <a:solidFill>
              <a:schemeClr val="bg1"/>
            </a:solidFill>
          </a:endParaRPr>
        </a:p>
      </dgm:t>
    </dgm:pt>
    <dgm:pt modelId="{F5819015-AB8D-4F49-AF24-7863016C6834}">
      <dgm:prSet/>
      <dgm:spPr/>
      <dgm:t>
        <a:bodyPr/>
        <a:lstStyle/>
        <a:p>
          <a:pPr algn="ctr"/>
          <a:r>
            <a:rPr lang="en-US" b="0" i="0" u="none" dirty="0" smtClean="0"/>
            <a:t>Business Unit</a:t>
          </a:r>
          <a:endParaRPr lang="en-US" dirty="0"/>
        </a:p>
      </dgm:t>
    </dgm:pt>
    <dgm:pt modelId="{6F0A92EB-607F-4071-A2B7-A175462A158C}" type="parTrans" cxnId="{4AF54B12-5958-4DCB-B88D-3DEC9CA8A418}">
      <dgm:prSet/>
      <dgm:spPr/>
      <dgm:t>
        <a:bodyPr/>
        <a:lstStyle/>
        <a:p>
          <a:pPr algn="ctr"/>
          <a:endParaRPr lang="en-US"/>
        </a:p>
      </dgm:t>
    </dgm:pt>
    <dgm:pt modelId="{40947738-8390-4CDA-8F95-66B31877E3E5}" type="sibTrans" cxnId="{4AF54B12-5958-4DCB-B88D-3DEC9CA8A418}">
      <dgm:prSet/>
      <dgm:spPr/>
      <dgm:t>
        <a:bodyPr/>
        <a:lstStyle/>
        <a:p>
          <a:pPr algn="ctr"/>
          <a:endParaRPr lang="en-US" dirty="0"/>
        </a:p>
      </dgm:t>
    </dgm:pt>
    <dgm:pt modelId="{937E9651-E8A4-4D49-B2AC-8CC685C1F2E6}">
      <dgm:prSet/>
      <dgm:spPr/>
      <dgm:t>
        <a:bodyPr/>
        <a:lstStyle/>
        <a:p>
          <a:pPr algn="ctr"/>
          <a:r>
            <a:rPr lang="en-US" b="0" i="0" u="none" dirty="0" smtClean="0"/>
            <a:t>Department</a:t>
          </a:r>
          <a:endParaRPr lang="en-US" dirty="0"/>
        </a:p>
      </dgm:t>
    </dgm:pt>
    <dgm:pt modelId="{EF72E547-F55F-4940-9476-1F34FB2CD486}" type="parTrans" cxnId="{056E0F4D-6923-43ED-AB0B-1F67826B3C39}">
      <dgm:prSet/>
      <dgm:spPr/>
      <dgm:t>
        <a:bodyPr/>
        <a:lstStyle/>
        <a:p>
          <a:pPr algn="ctr"/>
          <a:endParaRPr lang="en-US"/>
        </a:p>
      </dgm:t>
    </dgm:pt>
    <dgm:pt modelId="{DB23719E-7BF1-41B4-955D-C5FABFCB32E9}" type="sibTrans" cxnId="{056E0F4D-6923-43ED-AB0B-1F67826B3C39}">
      <dgm:prSet/>
      <dgm:spPr/>
      <dgm:t>
        <a:bodyPr/>
        <a:lstStyle/>
        <a:p>
          <a:pPr algn="ctr"/>
          <a:endParaRPr lang="en-US"/>
        </a:p>
      </dgm:t>
    </dgm:pt>
    <dgm:pt modelId="{A263B37E-447D-445B-9369-D048CDCF7C26}" type="pres">
      <dgm:prSet presAssocID="{ABBFD64F-0C78-4794-B0E7-DD63FEC2CF97}" presName="linearFlow" presStyleCnt="0">
        <dgm:presLayoutVars>
          <dgm:resizeHandles val="exact"/>
        </dgm:presLayoutVars>
      </dgm:prSet>
      <dgm:spPr/>
      <dgm:t>
        <a:bodyPr/>
        <a:lstStyle/>
        <a:p>
          <a:endParaRPr lang="en-US"/>
        </a:p>
      </dgm:t>
    </dgm:pt>
    <dgm:pt modelId="{FDFC65DD-C7E3-458F-B159-C758DB1F7E1A}" type="pres">
      <dgm:prSet presAssocID="{651B9E7A-B19C-469A-A4A3-EB97B2AE16F1}" presName="node" presStyleLbl="node1" presStyleIdx="0" presStyleCnt="4">
        <dgm:presLayoutVars>
          <dgm:bulletEnabled val="1"/>
        </dgm:presLayoutVars>
      </dgm:prSet>
      <dgm:spPr/>
      <dgm:t>
        <a:bodyPr/>
        <a:lstStyle/>
        <a:p>
          <a:endParaRPr lang="en-US"/>
        </a:p>
      </dgm:t>
    </dgm:pt>
    <dgm:pt modelId="{E6DF2CF0-9CF5-48C1-902A-0130440CD57D}" type="pres">
      <dgm:prSet presAssocID="{1F8B2C96-DFE6-4691-B06E-A09576657F67}" presName="sibTrans" presStyleLbl="sibTrans2D1" presStyleIdx="0" presStyleCnt="3"/>
      <dgm:spPr/>
      <dgm:t>
        <a:bodyPr/>
        <a:lstStyle/>
        <a:p>
          <a:endParaRPr lang="en-US"/>
        </a:p>
      </dgm:t>
    </dgm:pt>
    <dgm:pt modelId="{56462F00-7380-4E2A-810F-E95A60AED754}" type="pres">
      <dgm:prSet presAssocID="{1F8B2C96-DFE6-4691-B06E-A09576657F67}" presName="connectorText" presStyleLbl="sibTrans2D1" presStyleIdx="0" presStyleCnt="3"/>
      <dgm:spPr/>
      <dgm:t>
        <a:bodyPr/>
        <a:lstStyle/>
        <a:p>
          <a:endParaRPr lang="en-US"/>
        </a:p>
      </dgm:t>
    </dgm:pt>
    <dgm:pt modelId="{A33B4D5C-C3E0-48CE-A934-86A63DFB0974}" type="pres">
      <dgm:prSet presAssocID="{5E8B5472-F80F-4FD8-AD5B-523271631970}" presName="node" presStyleLbl="node1" presStyleIdx="1" presStyleCnt="4">
        <dgm:presLayoutVars>
          <dgm:bulletEnabled val="1"/>
        </dgm:presLayoutVars>
      </dgm:prSet>
      <dgm:spPr/>
      <dgm:t>
        <a:bodyPr/>
        <a:lstStyle/>
        <a:p>
          <a:endParaRPr lang="en-US"/>
        </a:p>
      </dgm:t>
    </dgm:pt>
    <dgm:pt modelId="{787A2D92-C9C4-411E-B984-FDC8C89FFDF6}" type="pres">
      <dgm:prSet presAssocID="{F7B6F0FB-3084-4814-BF87-B52C685F032B}" presName="sibTrans" presStyleLbl="sibTrans2D1" presStyleIdx="1" presStyleCnt="3"/>
      <dgm:spPr/>
      <dgm:t>
        <a:bodyPr/>
        <a:lstStyle/>
        <a:p>
          <a:endParaRPr lang="en-US"/>
        </a:p>
      </dgm:t>
    </dgm:pt>
    <dgm:pt modelId="{A9FC66DC-A856-4677-AEE8-87EC310EAD7B}" type="pres">
      <dgm:prSet presAssocID="{F7B6F0FB-3084-4814-BF87-B52C685F032B}" presName="connectorText" presStyleLbl="sibTrans2D1" presStyleIdx="1" presStyleCnt="3"/>
      <dgm:spPr/>
      <dgm:t>
        <a:bodyPr/>
        <a:lstStyle/>
        <a:p>
          <a:endParaRPr lang="en-US"/>
        </a:p>
      </dgm:t>
    </dgm:pt>
    <dgm:pt modelId="{20014731-38B2-46A0-A4E1-D727DDC4ECC7}" type="pres">
      <dgm:prSet presAssocID="{F5819015-AB8D-4F49-AF24-7863016C6834}" presName="node" presStyleLbl="node1" presStyleIdx="2" presStyleCnt="4">
        <dgm:presLayoutVars>
          <dgm:bulletEnabled val="1"/>
        </dgm:presLayoutVars>
      </dgm:prSet>
      <dgm:spPr/>
      <dgm:t>
        <a:bodyPr/>
        <a:lstStyle/>
        <a:p>
          <a:endParaRPr lang="en-US"/>
        </a:p>
      </dgm:t>
    </dgm:pt>
    <dgm:pt modelId="{D308F40C-46B2-4DC6-B02E-B22C6D81DB92}" type="pres">
      <dgm:prSet presAssocID="{40947738-8390-4CDA-8F95-66B31877E3E5}" presName="sibTrans" presStyleLbl="sibTrans2D1" presStyleIdx="2" presStyleCnt="3"/>
      <dgm:spPr/>
      <dgm:t>
        <a:bodyPr/>
        <a:lstStyle/>
        <a:p>
          <a:endParaRPr lang="en-US"/>
        </a:p>
      </dgm:t>
    </dgm:pt>
    <dgm:pt modelId="{BF726623-98B3-4413-889D-F58416F46BFC}" type="pres">
      <dgm:prSet presAssocID="{40947738-8390-4CDA-8F95-66B31877E3E5}" presName="connectorText" presStyleLbl="sibTrans2D1" presStyleIdx="2" presStyleCnt="3"/>
      <dgm:spPr/>
      <dgm:t>
        <a:bodyPr/>
        <a:lstStyle/>
        <a:p>
          <a:endParaRPr lang="en-US"/>
        </a:p>
      </dgm:t>
    </dgm:pt>
    <dgm:pt modelId="{0E17499E-F401-478E-A45B-A6256390F547}" type="pres">
      <dgm:prSet presAssocID="{937E9651-E8A4-4D49-B2AC-8CC685C1F2E6}" presName="node" presStyleLbl="node1" presStyleIdx="3" presStyleCnt="4">
        <dgm:presLayoutVars>
          <dgm:bulletEnabled val="1"/>
        </dgm:presLayoutVars>
      </dgm:prSet>
      <dgm:spPr/>
      <dgm:t>
        <a:bodyPr/>
        <a:lstStyle/>
        <a:p>
          <a:endParaRPr lang="en-US"/>
        </a:p>
      </dgm:t>
    </dgm:pt>
  </dgm:ptLst>
  <dgm:cxnLst>
    <dgm:cxn modelId="{61669F00-F4C9-42E5-96C0-FF798AFF4F54}" srcId="{ABBFD64F-0C78-4794-B0E7-DD63FEC2CF97}" destId="{5E8B5472-F80F-4FD8-AD5B-523271631970}" srcOrd="1" destOrd="0" parTransId="{CBD65361-B2B0-4FD6-A945-BA9151A672D4}" sibTransId="{F7B6F0FB-3084-4814-BF87-B52C685F032B}"/>
    <dgm:cxn modelId="{BD71511D-AA75-452E-9CDE-A51C7DB4009D}" type="presOf" srcId="{40947738-8390-4CDA-8F95-66B31877E3E5}" destId="{D308F40C-46B2-4DC6-B02E-B22C6D81DB92}" srcOrd="0" destOrd="0" presId="urn:microsoft.com/office/officeart/2005/8/layout/process2"/>
    <dgm:cxn modelId="{E09F1EC4-66C6-4BFE-9C87-C14300A2E05C}" type="presOf" srcId="{1F8B2C96-DFE6-4691-B06E-A09576657F67}" destId="{E6DF2CF0-9CF5-48C1-902A-0130440CD57D}" srcOrd="0" destOrd="0" presId="urn:microsoft.com/office/officeart/2005/8/layout/process2"/>
    <dgm:cxn modelId="{12DBBA00-8525-40AE-9162-8B5FCD7370FA}" type="presOf" srcId="{651B9E7A-B19C-469A-A4A3-EB97B2AE16F1}" destId="{FDFC65DD-C7E3-458F-B159-C758DB1F7E1A}" srcOrd="0" destOrd="0" presId="urn:microsoft.com/office/officeart/2005/8/layout/process2"/>
    <dgm:cxn modelId="{056E0F4D-6923-43ED-AB0B-1F67826B3C39}" srcId="{ABBFD64F-0C78-4794-B0E7-DD63FEC2CF97}" destId="{937E9651-E8A4-4D49-B2AC-8CC685C1F2E6}" srcOrd="3" destOrd="0" parTransId="{EF72E547-F55F-4940-9476-1F34FB2CD486}" sibTransId="{DB23719E-7BF1-41B4-955D-C5FABFCB32E9}"/>
    <dgm:cxn modelId="{C6499716-4FC8-4043-ADE7-37F30E5E0684}" type="presOf" srcId="{5E8B5472-F80F-4FD8-AD5B-523271631970}" destId="{A33B4D5C-C3E0-48CE-A934-86A63DFB0974}" srcOrd="0" destOrd="0" presId="urn:microsoft.com/office/officeart/2005/8/layout/process2"/>
    <dgm:cxn modelId="{6EFE16BD-84F6-47C9-B161-D905E45D46C9}" srcId="{ABBFD64F-0C78-4794-B0E7-DD63FEC2CF97}" destId="{651B9E7A-B19C-469A-A4A3-EB97B2AE16F1}" srcOrd="0" destOrd="0" parTransId="{2F298987-4C5E-4647-9C32-A610D1CDB6E4}" sibTransId="{1F8B2C96-DFE6-4691-B06E-A09576657F67}"/>
    <dgm:cxn modelId="{B0567449-B298-4FC7-B70A-527B9625EBC6}" type="presOf" srcId="{ABBFD64F-0C78-4794-B0E7-DD63FEC2CF97}" destId="{A263B37E-447D-445B-9369-D048CDCF7C26}" srcOrd="0" destOrd="0" presId="urn:microsoft.com/office/officeart/2005/8/layout/process2"/>
    <dgm:cxn modelId="{8433DA44-D4C0-4D17-A723-765FF1FEAC4C}" type="presOf" srcId="{40947738-8390-4CDA-8F95-66B31877E3E5}" destId="{BF726623-98B3-4413-889D-F58416F46BFC}" srcOrd="1" destOrd="0" presId="urn:microsoft.com/office/officeart/2005/8/layout/process2"/>
    <dgm:cxn modelId="{7C0ED40D-A7B8-4E88-BB09-A63D48D95E35}" type="presOf" srcId="{F7B6F0FB-3084-4814-BF87-B52C685F032B}" destId="{787A2D92-C9C4-411E-B984-FDC8C89FFDF6}" srcOrd="0" destOrd="0" presId="urn:microsoft.com/office/officeart/2005/8/layout/process2"/>
    <dgm:cxn modelId="{1F69F78C-53AC-4901-A567-EFD24FA3E4EE}" type="presOf" srcId="{1F8B2C96-DFE6-4691-B06E-A09576657F67}" destId="{56462F00-7380-4E2A-810F-E95A60AED754}" srcOrd="1" destOrd="0" presId="urn:microsoft.com/office/officeart/2005/8/layout/process2"/>
    <dgm:cxn modelId="{60D502D5-7F50-4135-A1EA-B59D4A6A3FC9}" type="presOf" srcId="{F5819015-AB8D-4F49-AF24-7863016C6834}" destId="{20014731-38B2-46A0-A4E1-D727DDC4ECC7}" srcOrd="0" destOrd="0" presId="urn:microsoft.com/office/officeart/2005/8/layout/process2"/>
    <dgm:cxn modelId="{61B12B96-F1D3-4A6D-A20C-03F48D5F6134}" type="presOf" srcId="{937E9651-E8A4-4D49-B2AC-8CC685C1F2E6}" destId="{0E17499E-F401-478E-A45B-A6256390F547}" srcOrd="0" destOrd="0" presId="urn:microsoft.com/office/officeart/2005/8/layout/process2"/>
    <dgm:cxn modelId="{B207AF18-407D-4170-89F4-2B04B7B8B5D3}" type="presOf" srcId="{F7B6F0FB-3084-4814-BF87-B52C685F032B}" destId="{A9FC66DC-A856-4677-AEE8-87EC310EAD7B}" srcOrd="1" destOrd="0" presId="urn:microsoft.com/office/officeart/2005/8/layout/process2"/>
    <dgm:cxn modelId="{4AF54B12-5958-4DCB-B88D-3DEC9CA8A418}" srcId="{ABBFD64F-0C78-4794-B0E7-DD63FEC2CF97}" destId="{F5819015-AB8D-4F49-AF24-7863016C6834}" srcOrd="2" destOrd="0" parTransId="{6F0A92EB-607F-4071-A2B7-A175462A158C}" sibTransId="{40947738-8390-4CDA-8F95-66B31877E3E5}"/>
    <dgm:cxn modelId="{28E2EF4F-B368-4A69-B944-F4F7CEB21B41}" type="presParOf" srcId="{A263B37E-447D-445B-9369-D048CDCF7C26}" destId="{FDFC65DD-C7E3-458F-B159-C758DB1F7E1A}" srcOrd="0" destOrd="0" presId="urn:microsoft.com/office/officeart/2005/8/layout/process2"/>
    <dgm:cxn modelId="{8D4B3D43-CEEF-4E6C-9D6B-60230E6C3D71}" type="presParOf" srcId="{A263B37E-447D-445B-9369-D048CDCF7C26}" destId="{E6DF2CF0-9CF5-48C1-902A-0130440CD57D}" srcOrd="1" destOrd="0" presId="urn:microsoft.com/office/officeart/2005/8/layout/process2"/>
    <dgm:cxn modelId="{4FDF5EBD-04E8-4FD1-BB7D-8153D8852AEF}" type="presParOf" srcId="{E6DF2CF0-9CF5-48C1-902A-0130440CD57D}" destId="{56462F00-7380-4E2A-810F-E95A60AED754}" srcOrd="0" destOrd="0" presId="urn:microsoft.com/office/officeart/2005/8/layout/process2"/>
    <dgm:cxn modelId="{63F5A3C1-44D4-4986-9632-0CAAE5A85657}" type="presParOf" srcId="{A263B37E-447D-445B-9369-D048CDCF7C26}" destId="{A33B4D5C-C3E0-48CE-A934-86A63DFB0974}" srcOrd="2" destOrd="0" presId="urn:microsoft.com/office/officeart/2005/8/layout/process2"/>
    <dgm:cxn modelId="{B750CAE0-D080-48FE-862B-EB231EDA7F36}" type="presParOf" srcId="{A263B37E-447D-445B-9369-D048CDCF7C26}" destId="{787A2D92-C9C4-411E-B984-FDC8C89FFDF6}" srcOrd="3" destOrd="0" presId="urn:microsoft.com/office/officeart/2005/8/layout/process2"/>
    <dgm:cxn modelId="{61DA506F-CD71-4092-B25E-40E25F77730A}" type="presParOf" srcId="{787A2D92-C9C4-411E-B984-FDC8C89FFDF6}" destId="{A9FC66DC-A856-4677-AEE8-87EC310EAD7B}" srcOrd="0" destOrd="0" presId="urn:microsoft.com/office/officeart/2005/8/layout/process2"/>
    <dgm:cxn modelId="{F29D0273-86D3-4B0F-80E4-81F1B3AF3A50}" type="presParOf" srcId="{A263B37E-447D-445B-9369-D048CDCF7C26}" destId="{20014731-38B2-46A0-A4E1-D727DDC4ECC7}" srcOrd="4" destOrd="0" presId="urn:microsoft.com/office/officeart/2005/8/layout/process2"/>
    <dgm:cxn modelId="{0866EA3E-E125-4FC4-8EF7-DDB3AD17ACFE}" type="presParOf" srcId="{A263B37E-447D-445B-9369-D048CDCF7C26}" destId="{D308F40C-46B2-4DC6-B02E-B22C6D81DB92}" srcOrd="5" destOrd="0" presId="urn:microsoft.com/office/officeart/2005/8/layout/process2"/>
    <dgm:cxn modelId="{7FCD75AA-1C72-4BB6-B6B0-A60B0339EF4A}" type="presParOf" srcId="{D308F40C-46B2-4DC6-B02E-B22C6D81DB92}" destId="{BF726623-98B3-4413-889D-F58416F46BFC}" srcOrd="0" destOrd="0" presId="urn:microsoft.com/office/officeart/2005/8/layout/process2"/>
    <dgm:cxn modelId="{E44CBB08-2435-437B-95D4-808FBB9883DF}" type="presParOf" srcId="{A263B37E-447D-445B-9369-D048CDCF7C26}" destId="{0E17499E-F401-478E-A45B-A6256390F547}"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9FD5DE-D4F8-456C-A415-4445B63159C6}" type="doc">
      <dgm:prSet loTypeId="urn:microsoft.com/office/officeart/2005/8/layout/process2" loCatId="process" qsTypeId="urn:microsoft.com/office/officeart/2005/8/quickstyle/simple2" qsCatId="simple" csTypeId="urn:microsoft.com/office/officeart/2005/8/colors/accent0_3" csCatId="mainScheme" phldr="1"/>
      <dgm:spPr/>
    </dgm:pt>
    <dgm:pt modelId="{9F9B1C49-EBB3-4896-958C-BA00E9D89A46}">
      <dgm:prSet/>
      <dgm:spPr/>
      <dgm:t>
        <a:bodyPr/>
        <a:lstStyle/>
        <a:p>
          <a:r>
            <a:rPr lang="en-US" b="0" i="0" u="none" dirty="0" smtClean="0"/>
            <a:t>Project</a:t>
          </a:r>
          <a:endParaRPr lang="en-US" dirty="0"/>
        </a:p>
      </dgm:t>
    </dgm:pt>
    <dgm:pt modelId="{DCC97427-0CBE-40C4-A5EF-29F1DEBEA587}" type="parTrans" cxnId="{DE6F72AF-413B-4D2E-98F2-237D89D33A24}">
      <dgm:prSet/>
      <dgm:spPr/>
      <dgm:t>
        <a:bodyPr/>
        <a:lstStyle/>
        <a:p>
          <a:endParaRPr lang="en-US"/>
        </a:p>
      </dgm:t>
    </dgm:pt>
    <dgm:pt modelId="{60B31364-7855-43B6-94ED-92FFA4B07E0D}" type="sibTrans" cxnId="{DE6F72AF-413B-4D2E-98F2-237D89D33A24}">
      <dgm:prSet/>
      <dgm:spPr/>
      <dgm:t>
        <a:bodyPr/>
        <a:lstStyle/>
        <a:p>
          <a:endParaRPr lang="en-US" dirty="0"/>
        </a:p>
      </dgm:t>
    </dgm:pt>
    <dgm:pt modelId="{199DF15A-97C5-4EDE-8BED-9A10D01D6452}">
      <dgm:prSet phldrT="[Text]"/>
      <dgm:spPr/>
      <dgm:t>
        <a:bodyPr/>
        <a:lstStyle/>
        <a:p>
          <a:r>
            <a:rPr lang="en-US" b="0" i="0" u="none" dirty="0" smtClean="0"/>
            <a:t>Group</a:t>
          </a:r>
          <a:endParaRPr lang="en-US" dirty="0"/>
        </a:p>
      </dgm:t>
    </dgm:pt>
    <dgm:pt modelId="{24DB985E-9307-47F2-B1C7-145499D7D608}" type="parTrans" cxnId="{A941D533-C0E6-4378-AF15-D5B5AC1DDD33}">
      <dgm:prSet/>
      <dgm:spPr/>
      <dgm:t>
        <a:bodyPr/>
        <a:lstStyle/>
        <a:p>
          <a:endParaRPr lang="en-US"/>
        </a:p>
      </dgm:t>
    </dgm:pt>
    <dgm:pt modelId="{C094D394-4438-4349-89A8-D6F78A636B84}" type="sibTrans" cxnId="{A941D533-C0E6-4378-AF15-D5B5AC1DDD33}">
      <dgm:prSet/>
      <dgm:spPr/>
      <dgm:t>
        <a:bodyPr/>
        <a:lstStyle/>
        <a:p>
          <a:endParaRPr lang="en-US" dirty="0"/>
        </a:p>
      </dgm:t>
    </dgm:pt>
    <dgm:pt modelId="{9DD460EE-4FEB-492C-991C-FA46C4442D49}">
      <dgm:prSet phldrT="[Text]"/>
      <dgm:spPr/>
      <dgm:t>
        <a:bodyPr/>
        <a:lstStyle/>
        <a:p>
          <a:r>
            <a:rPr lang="en-US" dirty="0" smtClean="0"/>
            <a:t>Individual</a:t>
          </a:r>
          <a:endParaRPr lang="en-US" dirty="0"/>
        </a:p>
      </dgm:t>
    </dgm:pt>
    <dgm:pt modelId="{1EDE8A79-9B17-4FD3-B12D-3B1C5C00E0D1}" type="parTrans" cxnId="{E1CE6F73-17B7-4432-B625-9B5C6615CD43}">
      <dgm:prSet/>
      <dgm:spPr/>
      <dgm:t>
        <a:bodyPr/>
        <a:lstStyle/>
        <a:p>
          <a:endParaRPr lang="en-US"/>
        </a:p>
      </dgm:t>
    </dgm:pt>
    <dgm:pt modelId="{EE1917A0-950E-47BB-9DE2-D382AA2D241A}" type="sibTrans" cxnId="{E1CE6F73-17B7-4432-B625-9B5C6615CD43}">
      <dgm:prSet/>
      <dgm:spPr/>
      <dgm:t>
        <a:bodyPr/>
        <a:lstStyle/>
        <a:p>
          <a:endParaRPr lang="en-US"/>
        </a:p>
      </dgm:t>
    </dgm:pt>
    <dgm:pt modelId="{30B45104-616D-446C-9D74-43ED00C762FB}">
      <dgm:prSet/>
      <dgm:spPr/>
      <dgm:t>
        <a:bodyPr/>
        <a:lstStyle/>
        <a:p>
          <a:r>
            <a:rPr lang="en-US" b="0" i="0" u="none" dirty="0" smtClean="0"/>
            <a:t>Team</a:t>
          </a:r>
          <a:endParaRPr lang="en-US" dirty="0"/>
        </a:p>
      </dgm:t>
    </dgm:pt>
    <dgm:pt modelId="{36BE3593-1A4E-413F-A942-BA1D1B422405}" type="parTrans" cxnId="{7208CBA0-2605-4447-863E-C1871A13E63E}">
      <dgm:prSet/>
      <dgm:spPr/>
      <dgm:t>
        <a:bodyPr/>
        <a:lstStyle/>
        <a:p>
          <a:endParaRPr lang="en-US"/>
        </a:p>
      </dgm:t>
    </dgm:pt>
    <dgm:pt modelId="{22E94566-FA30-45C7-B6A5-AE154F79551F}" type="sibTrans" cxnId="{7208CBA0-2605-4447-863E-C1871A13E63E}">
      <dgm:prSet/>
      <dgm:spPr/>
      <dgm:t>
        <a:bodyPr/>
        <a:lstStyle/>
        <a:p>
          <a:endParaRPr lang="en-US" dirty="0"/>
        </a:p>
      </dgm:t>
    </dgm:pt>
    <dgm:pt modelId="{F7F2065F-9C50-4715-9D19-34B8A122B7F4}" type="pres">
      <dgm:prSet presAssocID="{ED9FD5DE-D4F8-456C-A415-4445B63159C6}" presName="linearFlow" presStyleCnt="0">
        <dgm:presLayoutVars>
          <dgm:resizeHandles val="exact"/>
        </dgm:presLayoutVars>
      </dgm:prSet>
      <dgm:spPr/>
    </dgm:pt>
    <dgm:pt modelId="{917E29CD-AC2A-43CD-9995-CC9746CF64BC}" type="pres">
      <dgm:prSet presAssocID="{199DF15A-97C5-4EDE-8BED-9A10D01D6452}" presName="node" presStyleLbl="node1" presStyleIdx="0" presStyleCnt="4">
        <dgm:presLayoutVars>
          <dgm:bulletEnabled val="1"/>
        </dgm:presLayoutVars>
      </dgm:prSet>
      <dgm:spPr/>
      <dgm:t>
        <a:bodyPr/>
        <a:lstStyle/>
        <a:p>
          <a:endParaRPr lang="en-US"/>
        </a:p>
      </dgm:t>
    </dgm:pt>
    <dgm:pt modelId="{4404694E-A9E0-403A-A951-57F13301EBC7}" type="pres">
      <dgm:prSet presAssocID="{C094D394-4438-4349-89A8-D6F78A636B84}" presName="sibTrans" presStyleLbl="sibTrans2D1" presStyleIdx="0" presStyleCnt="3" custFlipVert="1"/>
      <dgm:spPr/>
      <dgm:t>
        <a:bodyPr/>
        <a:lstStyle/>
        <a:p>
          <a:endParaRPr lang="en-US"/>
        </a:p>
      </dgm:t>
    </dgm:pt>
    <dgm:pt modelId="{43CFFC39-89E6-4966-8AB8-25F0EDE19E5B}" type="pres">
      <dgm:prSet presAssocID="{C094D394-4438-4349-89A8-D6F78A636B84}" presName="connectorText" presStyleLbl="sibTrans2D1" presStyleIdx="0" presStyleCnt="3"/>
      <dgm:spPr/>
      <dgm:t>
        <a:bodyPr/>
        <a:lstStyle/>
        <a:p>
          <a:endParaRPr lang="en-US"/>
        </a:p>
      </dgm:t>
    </dgm:pt>
    <dgm:pt modelId="{7D94F60E-D21C-4A99-8ADF-E47C0B27A61C}" type="pres">
      <dgm:prSet presAssocID="{9F9B1C49-EBB3-4896-958C-BA00E9D89A46}" presName="node" presStyleLbl="node1" presStyleIdx="1" presStyleCnt="4">
        <dgm:presLayoutVars>
          <dgm:bulletEnabled val="1"/>
        </dgm:presLayoutVars>
      </dgm:prSet>
      <dgm:spPr/>
      <dgm:t>
        <a:bodyPr/>
        <a:lstStyle/>
        <a:p>
          <a:endParaRPr lang="en-US"/>
        </a:p>
      </dgm:t>
    </dgm:pt>
    <dgm:pt modelId="{E5DFC9B5-B95A-4A4E-9B4F-83AF365580FE}" type="pres">
      <dgm:prSet presAssocID="{60B31364-7855-43B6-94ED-92FFA4B07E0D}" presName="sibTrans" presStyleLbl="sibTrans2D1" presStyleIdx="1" presStyleCnt="3" custFlipVert="1"/>
      <dgm:spPr/>
      <dgm:t>
        <a:bodyPr/>
        <a:lstStyle/>
        <a:p>
          <a:endParaRPr lang="en-US"/>
        </a:p>
      </dgm:t>
    </dgm:pt>
    <dgm:pt modelId="{943445FE-1DAA-4C32-BD28-DE1E6CE2B08B}" type="pres">
      <dgm:prSet presAssocID="{60B31364-7855-43B6-94ED-92FFA4B07E0D}" presName="connectorText" presStyleLbl="sibTrans2D1" presStyleIdx="1" presStyleCnt="3"/>
      <dgm:spPr/>
      <dgm:t>
        <a:bodyPr/>
        <a:lstStyle/>
        <a:p>
          <a:endParaRPr lang="en-US"/>
        </a:p>
      </dgm:t>
    </dgm:pt>
    <dgm:pt modelId="{B9782B81-EA17-48BC-9A6E-0970F83C3915}" type="pres">
      <dgm:prSet presAssocID="{30B45104-616D-446C-9D74-43ED00C762FB}" presName="node" presStyleLbl="node1" presStyleIdx="2" presStyleCnt="4">
        <dgm:presLayoutVars>
          <dgm:bulletEnabled val="1"/>
        </dgm:presLayoutVars>
      </dgm:prSet>
      <dgm:spPr/>
      <dgm:t>
        <a:bodyPr/>
        <a:lstStyle/>
        <a:p>
          <a:endParaRPr lang="en-US"/>
        </a:p>
      </dgm:t>
    </dgm:pt>
    <dgm:pt modelId="{DAEE0606-11F7-477C-B7A7-0604BBA21BA2}" type="pres">
      <dgm:prSet presAssocID="{22E94566-FA30-45C7-B6A5-AE154F79551F}" presName="sibTrans" presStyleLbl="sibTrans2D1" presStyleIdx="2" presStyleCnt="3" custFlipVert="1"/>
      <dgm:spPr/>
      <dgm:t>
        <a:bodyPr/>
        <a:lstStyle/>
        <a:p>
          <a:endParaRPr lang="en-US"/>
        </a:p>
      </dgm:t>
    </dgm:pt>
    <dgm:pt modelId="{BBDC85CB-AF6C-41DD-9CB1-1BFCA97B004B}" type="pres">
      <dgm:prSet presAssocID="{22E94566-FA30-45C7-B6A5-AE154F79551F}" presName="connectorText" presStyleLbl="sibTrans2D1" presStyleIdx="2" presStyleCnt="3"/>
      <dgm:spPr/>
      <dgm:t>
        <a:bodyPr/>
        <a:lstStyle/>
        <a:p>
          <a:endParaRPr lang="en-US"/>
        </a:p>
      </dgm:t>
    </dgm:pt>
    <dgm:pt modelId="{571BE526-1DE3-4793-BC2A-F8FE5693DCF0}" type="pres">
      <dgm:prSet presAssocID="{9DD460EE-4FEB-492C-991C-FA46C4442D49}" presName="node" presStyleLbl="node1" presStyleIdx="3" presStyleCnt="4">
        <dgm:presLayoutVars>
          <dgm:bulletEnabled val="1"/>
        </dgm:presLayoutVars>
      </dgm:prSet>
      <dgm:spPr/>
      <dgm:t>
        <a:bodyPr/>
        <a:lstStyle/>
        <a:p>
          <a:endParaRPr lang="en-US"/>
        </a:p>
      </dgm:t>
    </dgm:pt>
  </dgm:ptLst>
  <dgm:cxnLst>
    <dgm:cxn modelId="{6E61C826-F13A-44B1-A363-D3D414C38C44}" type="presOf" srcId="{22E94566-FA30-45C7-B6A5-AE154F79551F}" destId="{DAEE0606-11F7-477C-B7A7-0604BBA21BA2}" srcOrd="0" destOrd="0" presId="urn:microsoft.com/office/officeart/2005/8/layout/process2"/>
    <dgm:cxn modelId="{5B72BBDF-2E6D-4EC2-B5F7-992A6CDD77E9}" type="presOf" srcId="{199DF15A-97C5-4EDE-8BED-9A10D01D6452}" destId="{917E29CD-AC2A-43CD-9995-CC9746CF64BC}" srcOrd="0" destOrd="0" presId="urn:microsoft.com/office/officeart/2005/8/layout/process2"/>
    <dgm:cxn modelId="{A33129D4-A2A4-4300-A690-150F8A840A72}" type="presOf" srcId="{60B31364-7855-43B6-94ED-92FFA4B07E0D}" destId="{943445FE-1DAA-4C32-BD28-DE1E6CE2B08B}" srcOrd="1" destOrd="0" presId="urn:microsoft.com/office/officeart/2005/8/layout/process2"/>
    <dgm:cxn modelId="{947D9000-AEE5-41CC-9102-600ACCB3B1DA}" type="presOf" srcId="{C094D394-4438-4349-89A8-D6F78A636B84}" destId="{43CFFC39-89E6-4966-8AB8-25F0EDE19E5B}" srcOrd="1" destOrd="0" presId="urn:microsoft.com/office/officeart/2005/8/layout/process2"/>
    <dgm:cxn modelId="{79451FD5-3768-4812-B6F0-BBB81279D352}" type="presOf" srcId="{C094D394-4438-4349-89A8-D6F78A636B84}" destId="{4404694E-A9E0-403A-A951-57F13301EBC7}" srcOrd="0" destOrd="0" presId="urn:microsoft.com/office/officeart/2005/8/layout/process2"/>
    <dgm:cxn modelId="{38A11ADF-B816-4B9D-A341-326086A234E7}" type="presOf" srcId="{60B31364-7855-43B6-94ED-92FFA4B07E0D}" destId="{E5DFC9B5-B95A-4A4E-9B4F-83AF365580FE}" srcOrd="0" destOrd="0" presId="urn:microsoft.com/office/officeart/2005/8/layout/process2"/>
    <dgm:cxn modelId="{5CE66932-5323-4EFC-9F8D-3B8DB3C08546}" type="presOf" srcId="{30B45104-616D-446C-9D74-43ED00C762FB}" destId="{B9782B81-EA17-48BC-9A6E-0970F83C3915}" srcOrd="0" destOrd="0" presId="urn:microsoft.com/office/officeart/2005/8/layout/process2"/>
    <dgm:cxn modelId="{5B5C6471-5525-4F6B-9FA4-8F7DAE6C86F5}" type="presOf" srcId="{ED9FD5DE-D4F8-456C-A415-4445B63159C6}" destId="{F7F2065F-9C50-4715-9D19-34B8A122B7F4}" srcOrd="0" destOrd="0" presId="urn:microsoft.com/office/officeart/2005/8/layout/process2"/>
    <dgm:cxn modelId="{DE6F72AF-413B-4D2E-98F2-237D89D33A24}" srcId="{ED9FD5DE-D4F8-456C-A415-4445B63159C6}" destId="{9F9B1C49-EBB3-4896-958C-BA00E9D89A46}" srcOrd="1" destOrd="0" parTransId="{DCC97427-0CBE-40C4-A5EF-29F1DEBEA587}" sibTransId="{60B31364-7855-43B6-94ED-92FFA4B07E0D}"/>
    <dgm:cxn modelId="{58543C06-CE20-4D24-9195-8B50DFE1C820}" type="presOf" srcId="{9DD460EE-4FEB-492C-991C-FA46C4442D49}" destId="{571BE526-1DE3-4793-BC2A-F8FE5693DCF0}" srcOrd="0" destOrd="0" presId="urn:microsoft.com/office/officeart/2005/8/layout/process2"/>
    <dgm:cxn modelId="{B52F30BA-6556-4A90-9D62-CC9E6061711F}" type="presOf" srcId="{9F9B1C49-EBB3-4896-958C-BA00E9D89A46}" destId="{7D94F60E-D21C-4A99-8ADF-E47C0B27A61C}" srcOrd="0" destOrd="0" presId="urn:microsoft.com/office/officeart/2005/8/layout/process2"/>
    <dgm:cxn modelId="{7208CBA0-2605-4447-863E-C1871A13E63E}" srcId="{ED9FD5DE-D4F8-456C-A415-4445B63159C6}" destId="{30B45104-616D-446C-9D74-43ED00C762FB}" srcOrd="2" destOrd="0" parTransId="{36BE3593-1A4E-413F-A942-BA1D1B422405}" sibTransId="{22E94566-FA30-45C7-B6A5-AE154F79551F}"/>
    <dgm:cxn modelId="{E1CE6F73-17B7-4432-B625-9B5C6615CD43}" srcId="{ED9FD5DE-D4F8-456C-A415-4445B63159C6}" destId="{9DD460EE-4FEB-492C-991C-FA46C4442D49}" srcOrd="3" destOrd="0" parTransId="{1EDE8A79-9B17-4FD3-B12D-3B1C5C00E0D1}" sibTransId="{EE1917A0-950E-47BB-9DE2-D382AA2D241A}"/>
    <dgm:cxn modelId="{4ABECD16-20FF-4B8E-94AB-E02D215A429C}" type="presOf" srcId="{22E94566-FA30-45C7-B6A5-AE154F79551F}" destId="{BBDC85CB-AF6C-41DD-9CB1-1BFCA97B004B}" srcOrd="1" destOrd="0" presId="urn:microsoft.com/office/officeart/2005/8/layout/process2"/>
    <dgm:cxn modelId="{A941D533-C0E6-4378-AF15-D5B5AC1DDD33}" srcId="{ED9FD5DE-D4F8-456C-A415-4445B63159C6}" destId="{199DF15A-97C5-4EDE-8BED-9A10D01D6452}" srcOrd="0" destOrd="0" parTransId="{24DB985E-9307-47F2-B1C7-145499D7D608}" sibTransId="{C094D394-4438-4349-89A8-D6F78A636B84}"/>
    <dgm:cxn modelId="{B682322E-7DC9-42CE-93FA-761D1B32C870}" type="presParOf" srcId="{F7F2065F-9C50-4715-9D19-34B8A122B7F4}" destId="{917E29CD-AC2A-43CD-9995-CC9746CF64BC}" srcOrd="0" destOrd="0" presId="urn:microsoft.com/office/officeart/2005/8/layout/process2"/>
    <dgm:cxn modelId="{62E88B2C-6D55-4C59-A458-3A2FAB8DE126}" type="presParOf" srcId="{F7F2065F-9C50-4715-9D19-34B8A122B7F4}" destId="{4404694E-A9E0-403A-A951-57F13301EBC7}" srcOrd="1" destOrd="0" presId="urn:microsoft.com/office/officeart/2005/8/layout/process2"/>
    <dgm:cxn modelId="{B417B89E-4B53-4B3A-87B6-D031443F9DC2}" type="presParOf" srcId="{4404694E-A9E0-403A-A951-57F13301EBC7}" destId="{43CFFC39-89E6-4966-8AB8-25F0EDE19E5B}" srcOrd="0" destOrd="0" presId="urn:microsoft.com/office/officeart/2005/8/layout/process2"/>
    <dgm:cxn modelId="{F8C363C5-19E1-452E-B607-835E333858D3}" type="presParOf" srcId="{F7F2065F-9C50-4715-9D19-34B8A122B7F4}" destId="{7D94F60E-D21C-4A99-8ADF-E47C0B27A61C}" srcOrd="2" destOrd="0" presId="urn:microsoft.com/office/officeart/2005/8/layout/process2"/>
    <dgm:cxn modelId="{0D5D4A68-AFD2-40FD-99BB-F2725315B932}" type="presParOf" srcId="{F7F2065F-9C50-4715-9D19-34B8A122B7F4}" destId="{E5DFC9B5-B95A-4A4E-9B4F-83AF365580FE}" srcOrd="3" destOrd="0" presId="urn:microsoft.com/office/officeart/2005/8/layout/process2"/>
    <dgm:cxn modelId="{CE5A61BA-9786-44A1-B809-CD96A0197D7C}" type="presParOf" srcId="{E5DFC9B5-B95A-4A4E-9B4F-83AF365580FE}" destId="{943445FE-1DAA-4C32-BD28-DE1E6CE2B08B}" srcOrd="0" destOrd="0" presId="urn:microsoft.com/office/officeart/2005/8/layout/process2"/>
    <dgm:cxn modelId="{D2A9BD1A-010E-40FF-BBAF-86C8795ED0DC}" type="presParOf" srcId="{F7F2065F-9C50-4715-9D19-34B8A122B7F4}" destId="{B9782B81-EA17-48BC-9A6E-0970F83C3915}" srcOrd="4" destOrd="0" presId="urn:microsoft.com/office/officeart/2005/8/layout/process2"/>
    <dgm:cxn modelId="{B1361C2F-AE4B-4A44-8BD0-F82A1FBB257A}" type="presParOf" srcId="{F7F2065F-9C50-4715-9D19-34B8A122B7F4}" destId="{DAEE0606-11F7-477C-B7A7-0604BBA21BA2}" srcOrd="5" destOrd="0" presId="urn:microsoft.com/office/officeart/2005/8/layout/process2"/>
    <dgm:cxn modelId="{A23BFE07-0058-4172-B238-18337FABEAED}" type="presParOf" srcId="{DAEE0606-11F7-477C-B7A7-0604BBA21BA2}" destId="{BBDC85CB-AF6C-41DD-9CB1-1BFCA97B004B}" srcOrd="0" destOrd="0" presId="urn:microsoft.com/office/officeart/2005/8/layout/process2"/>
    <dgm:cxn modelId="{1FCD8646-0B41-4CF4-8404-E486FCF2CA3E}" type="presParOf" srcId="{F7F2065F-9C50-4715-9D19-34B8A122B7F4}" destId="{571BE526-1DE3-4793-BC2A-F8FE5693DCF0}"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09B4EF-0F07-4526-8389-F4E8913C4DDF}" type="doc">
      <dgm:prSet loTypeId="urn:microsoft.com/office/officeart/2005/8/layout/arrow1" loCatId="process" qsTypeId="urn:microsoft.com/office/officeart/2005/8/quickstyle/simple5" qsCatId="simple" csTypeId="urn:microsoft.com/office/officeart/2005/8/colors/colorful3" csCatId="colorful" phldr="1"/>
      <dgm:spPr/>
      <dgm:t>
        <a:bodyPr/>
        <a:lstStyle/>
        <a:p>
          <a:endParaRPr lang="en-US"/>
        </a:p>
      </dgm:t>
    </dgm:pt>
    <dgm:pt modelId="{1DB87CB5-4E8B-4066-996E-EAF78A982981}">
      <dgm:prSet phldrT="[Text]"/>
      <dgm:spPr/>
      <dgm:t>
        <a:bodyPr/>
        <a:lstStyle/>
        <a:p>
          <a:r>
            <a:rPr lang="en-US" dirty="0" smtClean="0"/>
            <a:t>Do I use a Records Center Approach?</a:t>
          </a:r>
          <a:endParaRPr lang="en-US" dirty="0"/>
        </a:p>
      </dgm:t>
    </dgm:pt>
    <dgm:pt modelId="{5DE7B26F-141B-478E-9FA9-6CC895791606}" type="parTrans" cxnId="{E6A53628-D687-4D30-B276-4CB525086EA5}">
      <dgm:prSet/>
      <dgm:spPr/>
      <dgm:t>
        <a:bodyPr/>
        <a:lstStyle/>
        <a:p>
          <a:endParaRPr lang="en-US"/>
        </a:p>
      </dgm:t>
    </dgm:pt>
    <dgm:pt modelId="{3A627E69-7480-4339-850A-58ACDD5D24D5}" type="sibTrans" cxnId="{E6A53628-D687-4D30-B276-4CB525086EA5}">
      <dgm:prSet/>
      <dgm:spPr/>
      <dgm:t>
        <a:bodyPr/>
        <a:lstStyle/>
        <a:p>
          <a:endParaRPr lang="en-US"/>
        </a:p>
      </dgm:t>
    </dgm:pt>
    <dgm:pt modelId="{0598A7E9-62D9-4B5A-A5A6-5D966E9F7577}">
      <dgm:prSet/>
      <dgm:spPr/>
      <dgm:t>
        <a:bodyPr/>
        <a:lstStyle/>
        <a:p>
          <a:r>
            <a:rPr lang="en-US" dirty="0" smtClean="0"/>
            <a:t>Do I use an In-Place Management Approach?</a:t>
          </a:r>
        </a:p>
      </dgm:t>
    </dgm:pt>
    <dgm:pt modelId="{CE41DFFA-BB18-4D38-9C16-715C856F5F23}" type="parTrans" cxnId="{4B336636-DCD1-4941-B546-587F42DC41E7}">
      <dgm:prSet/>
      <dgm:spPr/>
      <dgm:t>
        <a:bodyPr/>
        <a:lstStyle/>
        <a:p>
          <a:endParaRPr lang="en-US"/>
        </a:p>
      </dgm:t>
    </dgm:pt>
    <dgm:pt modelId="{4C2AF485-E07B-4D40-B491-998C4751798C}" type="sibTrans" cxnId="{4B336636-DCD1-4941-B546-587F42DC41E7}">
      <dgm:prSet/>
      <dgm:spPr/>
      <dgm:t>
        <a:bodyPr/>
        <a:lstStyle/>
        <a:p>
          <a:endParaRPr lang="en-US"/>
        </a:p>
      </dgm:t>
    </dgm:pt>
    <dgm:pt modelId="{7ED3AF28-788B-478A-A499-5893FC0AB4D6}" type="pres">
      <dgm:prSet presAssocID="{9609B4EF-0F07-4526-8389-F4E8913C4DDF}" presName="cycle" presStyleCnt="0">
        <dgm:presLayoutVars>
          <dgm:dir/>
          <dgm:resizeHandles val="exact"/>
        </dgm:presLayoutVars>
      </dgm:prSet>
      <dgm:spPr/>
      <dgm:t>
        <a:bodyPr/>
        <a:lstStyle/>
        <a:p>
          <a:endParaRPr lang="en-US"/>
        </a:p>
      </dgm:t>
    </dgm:pt>
    <dgm:pt modelId="{BEB8AC67-00E4-4784-9B73-AC1FBE43B5FD}" type="pres">
      <dgm:prSet presAssocID="{1DB87CB5-4E8B-4066-996E-EAF78A982981}" presName="arrow" presStyleLbl="node1" presStyleIdx="0" presStyleCnt="2">
        <dgm:presLayoutVars>
          <dgm:bulletEnabled val="1"/>
        </dgm:presLayoutVars>
      </dgm:prSet>
      <dgm:spPr/>
      <dgm:t>
        <a:bodyPr/>
        <a:lstStyle/>
        <a:p>
          <a:endParaRPr lang="en-US"/>
        </a:p>
      </dgm:t>
    </dgm:pt>
    <dgm:pt modelId="{796031F3-ACF2-4798-8407-C12C7BE32511}" type="pres">
      <dgm:prSet presAssocID="{0598A7E9-62D9-4B5A-A5A6-5D966E9F7577}" presName="arrow" presStyleLbl="node1" presStyleIdx="1" presStyleCnt="2">
        <dgm:presLayoutVars>
          <dgm:bulletEnabled val="1"/>
        </dgm:presLayoutVars>
      </dgm:prSet>
      <dgm:spPr/>
      <dgm:t>
        <a:bodyPr/>
        <a:lstStyle/>
        <a:p>
          <a:endParaRPr lang="en-US"/>
        </a:p>
      </dgm:t>
    </dgm:pt>
  </dgm:ptLst>
  <dgm:cxnLst>
    <dgm:cxn modelId="{D9B56AF4-DDE2-444A-8CD0-752F03B94B35}" type="presOf" srcId="{1DB87CB5-4E8B-4066-996E-EAF78A982981}" destId="{BEB8AC67-00E4-4784-9B73-AC1FBE43B5FD}" srcOrd="0" destOrd="0" presId="urn:microsoft.com/office/officeart/2005/8/layout/arrow1"/>
    <dgm:cxn modelId="{F18CB032-0374-4A5E-B420-AD73267C966D}" type="presOf" srcId="{0598A7E9-62D9-4B5A-A5A6-5D966E9F7577}" destId="{796031F3-ACF2-4798-8407-C12C7BE32511}" srcOrd="0" destOrd="0" presId="urn:microsoft.com/office/officeart/2005/8/layout/arrow1"/>
    <dgm:cxn modelId="{4B336636-DCD1-4941-B546-587F42DC41E7}" srcId="{9609B4EF-0F07-4526-8389-F4E8913C4DDF}" destId="{0598A7E9-62D9-4B5A-A5A6-5D966E9F7577}" srcOrd="1" destOrd="0" parTransId="{CE41DFFA-BB18-4D38-9C16-715C856F5F23}" sibTransId="{4C2AF485-E07B-4D40-B491-998C4751798C}"/>
    <dgm:cxn modelId="{E6A53628-D687-4D30-B276-4CB525086EA5}" srcId="{9609B4EF-0F07-4526-8389-F4E8913C4DDF}" destId="{1DB87CB5-4E8B-4066-996E-EAF78A982981}" srcOrd="0" destOrd="0" parTransId="{5DE7B26F-141B-478E-9FA9-6CC895791606}" sibTransId="{3A627E69-7480-4339-850A-58ACDD5D24D5}"/>
    <dgm:cxn modelId="{CB80FE78-53D7-4E0B-9FFC-3E4EAA0374E0}" type="presOf" srcId="{9609B4EF-0F07-4526-8389-F4E8913C4DDF}" destId="{7ED3AF28-788B-478A-A499-5893FC0AB4D6}" srcOrd="0" destOrd="0" presId="urn:microsoft.com/office/officeart/2005/8/layout/arrow1"/>
    <dgm:cxn modelId="{A486B59F-0391-4FF6-8595-F90A6DB07213}" type="presParOf" srcId="{7ED3AF28-788B-478A-A499-5893FC0AB4D6}" destId="{BEB8AC67-00E4-4784-9B73-AC1FBE43B5FD}" srcOrd="0" destOrd="0" presId="urn:microsoft.com/office/officeart/2005/8/layout/arrow1"/>
    <dgm:cxn modelId="{80AC9F98-6FB1-4F3C-9710-2AE50CAACE5F}" type="presParOf" srcId="{7ED3AF28-788B-478A-A499-5893FC0AB4D6}" destId="{796031F3-ACF2-4798-8407-C12C7BE32511}"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09B4EF-0F07-4526-8389-F4E8913C4DDF}" type="doc">
      <dgm:prSet loTypeId="urn:microsoft.com/office/officeart/2005/8/layout/arrow1" loCatId="process" qsTypeId="urn:microsoft.com/office/officeart/2005/8/quickstyle/simple5" qsCatId="simple" csTypeId="urn:microsoft.com/office/officeart/2005/8/colors/colorful3" csCatId="colorful" phldr="1"/>
      <dgm:spPr/>
      <dgm:t>
        <a:bodyPr/>
        <a:lstStyle/>
        <a:p>
          <a:endParaRPr lang="en-US"/>
        </a:p>
      </dgm:t>
    </dgm:pt>
    <dgm:pt modelId="{1DB87CB5-4E8B-4066-996E-EAF78A982981}">
      <dgm:prSet phldrT="[Text]"/>
      <dgm:spPr/>
      <dgm:t>
        <a:bodyPr/>
        <a:lstStyle/>
        <a:p>
          <a:r>
            <a:rPr lang="en-US" dirty="0" smtClean="0"/>
            <a:t>Do I Centralize Metadata Management?</a:t>
          </a:r>
          <a:endParaRPr lang="en-US" dirty="0"/>
        </a:p>
      </dgm:t>
    </dgm:pt>
    <dgm:pt modelId="{5DE7B26F-141B-478E-9FA9-6CC895791606}" type="parTrans" cxnId="{E6A53628-D687-4D30-B276-4CB525086EA5}">
      <dgm:prSet/>
      <dgm:spPr/>
      <dgm:t>
        <a:bodyPr/>
        <a:lstStyle/>
        <a:p>
          <a:endParaRPr lang="en-US"/>
        </a:p>
      </dgm:t>
    </dgm:pt>
    <dgm:pt modelId="{3A627E69-7480-4339-850A-58ACDD5D24D5}" type="sibTrans" cxnId="{E6A53628-D687-4D30-B276-4CB525086EA5}">
      <dgm:prSet/>
      <dgm:spPr/>
      <dgm:t>
        <a:bodyPr/>
        <a:lstStyle/>
        <a:p>
          <a:endParaRPr lang="en-US"/>
        </a:p>
      </dgm:t>
    </dgm:pt>
    <dgm:pt modelId="{0598A7E9-62D9-4B5A-A5A6-5D966E9F7577}">
      <dgm:prSet/>
      <dgm:spPr/>
      <dgm:t>
        <a:bodyPr/>
        <a:lstStyle/>
        <a:p>
          <a:r>
            <a:rPr lang="en-US" dirty="0" smtClean="0"/>
            <a:t>Do I Distribute Metadata Management?</a:t>
          </a:r>
        </a:p>
      </dgm:t>
    </dgm:pt>
    <dgm:pt modelId="{CE41DFFA-BB18-4D38-9C16-715C856F5F23}" type="parTrans" cxnId="{4B336636-DCD1-4941-B546-587F42DC41E7}">
      <dgm:prSet/>
      <dgm:spPr/>
      <dgm:t>
        <a:bodyPr/>
        <a:lstStyle/>
        <a:p>
          <a:endParaRPr lang="en-US"/>
        </a:p>
      </dgm:t>
    </dgm:pt>
    <dgm:pt modelId="{4C2AF485-E07B-4D40-B491-998C4751798C}" type="sibTrans" cxnId="{4B336636-DCD1-4941-B546-587F42DC41E7}">
      <dgm:prSet/>
      <dgm:spPr/>
      <dgm:t>
        <a:bodyPr/>
        <a:lstStyle/>
        <a:p>
          <a:endParaRPr lang="en-US"/>
        </a:p>
      </dgm:t>
    </dgm:pt>
    <dgm:pt modelId="{7ED3AF28-788B-478A-A499-5893FC0AB4D6}" type="pres">
      <dgm:prSet presAssocID="{9609B4EF-0F07-4526-8389-F4E8913C4DDF}" presName="cycle" presStyleCnt="0">
        <dgm:presLayoutVars>
          <dgm:dir/>
          <dgm:resizeHandles val="exact"/>
        </dgm:presLayoutVars>
      </dgm:prSet>
      <dgm:spPr/>
      <dgm:t>
        <a:bodyPr/>
        <a:lstStyle/>
        <a:p>
          <a:endParaRPr lang="en-US"/>
        </a:p>
      </dgm:t>
    </dgm:pt>
    <dgm:pt modelId="{BEB8AC67-00E4-4784-9B73-AC1FBE43B5FD}" type="pres">
      <dgm:prSet presAssocID="{1DB87CB5-4E8B-4066-996E-EAF78A982981}" presName="arrow" presStyleLbl="node1" presStyleIdx="0" presStyleCnt="2">
        <dgm:presLayoutVars>
          <dgm:bulletEnabled val="1"/>
        </dgm:presLayoutVars>
      </dgm:prSet>
      <dgm:spPr/>
      <dgm:t>
        <a:bodyPr/>
        <a:lstStyle/>
        <a:p>
          <a:endParaRPr lang="en-US"/>
        </a:p>
      </dgm:t>
    </dgm:pt>
    <dgm:pt modelId="{796031F3-ACF2-4798-8407-C12C7BE32511}" type="pres">
      <dgm:prSet presAssocID="{0598A7E9-62D9-4B5A-A5A6-5D966E9F7577}" presName="arrow" presStyleLbl="node1" presStyleIdx="1" presStyleCnt="2">
        <dgm:presLayoutVars>
          <dgm:bulletEnabled val="1"/>
        </dgm:presLayoutVars>
      </dgm:prSet>
      <dgm:spPr/>
      <dgm:t>
        <a:bodyPr/>
        <a:lstStyle/>
        <a:p>
          <a:endParaRPr lang="en-US"/>
        </a:p>
      </dgm:t>
    </dgm:pt>
  </dgm:ptLst>
  <dgm:cxnLst>
    <dgm:cxn modelId="{C73E70E0-0E24-4F27-96A7-1224107F4006}" type="presOf" srcId="{9609B4EF-0F07-4526-8389-F4E8913C4DDF}" destId="{7ED3AF28-788B-478A-A499-5893FC0AB4D6}" srcOrd="0" destOrd="0" presId="urn:microsoft.com/office/officeart/2005/8/layout/arrow1"/>
    <dgm:cxn modelId="{4B336636-DCD1-4941-B546-587F42DC41E7}" srcId="{9609B4EF-0F07-4526-8389-F4E8913C4DDF}" destId="{0598A7E9-62D9-4B5A-A5A6-5D966E9F7577}" srcOrd="1" destOrd="0" parTransId="{CE41DFFA-BB18-4D38-9C16-715C856F5F23}" sibTransId="{4C2AF485-E07B-4D40-B491-998C4751798C}"/>
    <dgm:cxn modelId="{D0CABD76-A0A2-4EDF-A74B-AD44E61A02E4}" type="presOf" srcId="{0598A7E9-62D9-4B5A-A5A6-5D966E9F7577}" destId="{796031F3-ACF2-4798-8407-C12C7BE32511}" srcOrd="0" destOrd="0" presId="urn:microsoft.com/office/officeart/2005/8/layout/arrow1"/>
    <dgm:cxn modelId="{E6A53628-D687-4D30-B276-4CB525086EA5}" srcId="{9609B4EF-0F07-4526-8389-F4E8913C4DDF}" destId="{1DB87CB5-4E8B-4066-996E-EAF78A982981}" srcOrd="0" destOrd="0" parTransId="{5DE7B26F-141B-478E-9FA9-6CC895791606}" sibTransId="{3A627E69-7480-4339-850A-58ACDD5D24D5}"/>
    <dgm:cxn modelId="{3867782E-5581-4C50-856E-17AEB998DAC7}" type="presOf" srcId="{1DB87CB5-4E8B-4066-996E-EAF78A982981}" destId="{BEB8AC67-00E4-4784-9B73-AC1FBE43B5FD}" srcOrd="0" destOrd="0" presId="urn:microsoft.com/office/officeart/2005/8/layout/arrow1"/>
    <dgm:cxn modelId="{65DC1FAD-3F30-4EA0-BD4E-A899ECC69739}" type="presParOf" srcId="{7ED3AF28-788B-478A-A499-5893FC0AB4D6}" destId="{BEB8AC67-00E4-4784-9B73-AC1FBE43B5FD}" srcOrd="0" destOrd="0" presId="urn:microsoft.com/office/officeart/2005/8/layout/arrow1"/>
    <dgm:cxn modelId="{65369B9E-7E90-4401-88FF-F5AC175E30B8}" type="presParOf" srcId="{7ED3AF28-788B-478A-A499-5893FC0AB4D6}" destId="{796031F3-ACF2-4798-8407-C12C7BE32511}"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09B4EF-0F07-4526-8389-F4E8913C4DDF}" type="doc">
      <dgm:prSet loTypeId="urn:microsoft.com/office/officeart/2005/8/layout/arrow1" loCatId="process" qsTypeId="urn:microsoft.com/office/officeart/2005/8/quickstyle/simple5" qsCatId="simple" csTypeId="urn:microsoft.com/office/officeart/2005/8/colors/colorful3" csCatId="colorful" phldr="1"/>
      <dgm:spPr/>
      <dgm:t>
        <a:bodyPr/>
        <a:lstStyle/>
        <a:p>
          <a:endParaRPr lang="en-US"/>
        </a:p>
      </dgm:t>
    </dgm:pt>
    <dgm:pt modelId="{1DB87CB5-4E8B-4066-996E-EAF78A982981}">
      <dgm:prSet phldrT="[Text]" custT="1"/>
      <dgm:spPr/>
      <dgm:t>
        <a:bodyPr/>
        <a:lstStyle/>
        <a:p>
          <a:r>
            <a:rPr lang="en-US" sz="4000" dirty="0" smtClean="0"/>
            <a:t>Do I Isolate?</a:t>
          </a:r>
          <a:endParaRPr lang="en-US" sz="4000" dirty="0"/>
        </a:p>
      </dgm:t>
    </dgm:pt>
    <dgm:pt modelId="{5DE7B26F-141B-478E-9FA9-6CC895791606}" type="parTrans" cxnId="{E6A53628-D687-4D30-B276-4CB525086EA5}">
      <dgm:prSet/>
      <dgm:spPr/>
      <dgm:t>
        <a:bodyPr/>
        <a:lstStyle/>
        <a:p>
          <a:endParaRPr lang="en-US"/>
        </a:p>
      </dgm:t>
    </dgm:pt>
    <dgm:pt modelId="{3A627E69-7480-4339-850A-58ACDD5D24D5}" type="sibTrans" cxnId="{E6A53628-D687-4D30-B276-4CB525086EA5}">
      <dgm:prSet/>
      <dgm:spPr/>
      <dgm:t>
        <a:bodyPr/>
        <a:lstStyle/>
        <a:p>
          <a:endParaRPr lang="en-US"/>
        </a:p>
      </dgm:t>
    </dgm:pt>
    <dgm:pt modelId="{0598A7E9-62D9-4B5A-A5A6-5D966E9F7577}">
      <dgm:prSet custT="1"/>
      <dgm:spPr/>
      <dgm:t>
        <a:bodyPr/>
        <a:lstStyle/>
        <a:p>
          <a:r>
            <a:rPr lang="en-US" sz="4000" dirty="0" smtClean="0"/>
            <a:t>Do I Coexist?</a:t>
          </a:r>
        </a:p>
      </dgm:t>
    </dgm:pt>
    <dgm:pt modelId="{CE41DFFA-BB18-4D38-9C16-715C856F5F23}" type="parTrans" cxnId="{4B336636-DCD1-4941-B546-587F42DC41E7}">
      <dgm:prSet/>
      <dgm:spPr/>
      <dgm:t>
        <a:bodyPr/>
        <a:lstStyle/>
        <a:p>
          <a:endParaRPr lang="en-US"/>
        </a:p>
      </dgm:t>
    </dgm:pt>
    <dgm:pt modelId="{4C2AF485-E07B-4D40-B491-998C4751798C}" type="sibTrans" cxnId="{4B336636-DCD1-4941-B546-587F42DC41E7}">
      <dgm:prSet/>
      <dgm:spPr/>
      <dgm:t>
        <a:bodyPr/>
        <a:lstStyle/>
        <a:p>
          <a:endParaRPr lang="en-US"/>
        </a:p>
      </dgm:t>
    </dgm:pt>
    <dgm:pt modelId="{7ED3AF28-788B-478A-A499-5893FC0AB4D6}" type="pres">
      <dgm:prSet presAssocID="{9609B4EF-0F07-4526-8389-F4E8913C4DDF}" presName="cycle" presStyleCnt="0">
        <dgm:presLayoutVars>
          <dgm:dir/>
          <dgm:resizeHandles val="exact"/>
        </dgm:presLayoutVars>
      </dgm:prSet>
      <dgm:spPr/>
      <dgm:t>
        <a:bodyPr/>
        <a:lstStyle/>
        <a:p>
          <a:endParaRPr lang="en-US"/>
        </a:p>
      </dgm:t>
    </dgm:pt>
    <dgm:pt modelId="{BEB8AC67-00E4-4784-9B73-AC1FBE43B5FD}" type="pres">
      <dgm:prSet presAssocID="{1DB87CB5-4E8B-4066-996E-EAF78A982981}" presName="arrow" presStyleLbl="node1" presStyleIdx="0" presStyleCnt="2">
        <dgm:presLayoutVars>
          <dgm:bulletEnabled val="1"/>
        </dgm:presLayoutVars>
      </dgm:prSet>
      <dgm:spPr/>
      <dgm:t>
        <a:bodyPr/>
        <a:lstStyle/>
        <a:p>
          <a:endParaRPr lang="en-US"/>
        </a:p>
      </dgm:t>
    </dgm:pt>
    <dgm:pt modelId="{796031F3-ACF2-4798-8407-C12C7BE32511}" type="pres">
      <dgm:prSet presAssocID="{0598A7E9-62D9-4B5A-A5A6-5D966E9F7577}" presName="arrow" presStyleLbl="node1" presStyleIdx="1" presStyleCnt="2">
        <dgm:presLayoutVars>
          <dgm:bulletEnabled val="1"/>
        </dgm:presLayoutVars>
      </dgm:prSet>
      <dgm:spPr/>
      <dgm:t>
        <a:bodyPr/>
        <a:lstStyle/>
        <a:p>
          <a:endParaRPr lang="en-US"/>
        </a:p>
      </dgm:t>
    </dgm:pt>
  </dgm:ptLst>
  <dgm:cxnLst>
    <dgm:cxn modelId="{4B336636-DCD1-4941-B546-587F42DC41E7}" srcId="{9609B4EF-0F07-4526-8389-F4E8913C4DDF}" destId="{0598A7E9-62D9-4B5A-A5A6-5D966E9F7577}" srcOrd="1" destOrd="0" parTransId="{CE41DFFA-BB18-4D38-9C16-715C856F5F23}" sibTransId="{4C2AF485-E07B-4D40-B491-998C4751798C}"/>
    <dgm:cxn modelId="{56C7F381-DB35-4603-9940-CA2AC5039337}" type="presOf" srcId="{9609B4EF-0F07-4526-8389-F4E8913C4DDF}" destId="{7ED3AF28-788B-478A-A499-5893FC0AB4D6}" srcOrd="0" destOrd="0" presId="urn:microsoft.com/office/officeart/2005/8/layout/arrow1"/>
    <dgm:cxn modelId="{E6A53628-D687-4D30-B276-4CB525086EA5}" srcId="{9609B4EF-0F07-4526-8389-F4E8913C4DDF}" destId="{1DB87CB5-4E8B-4066-996E-EAF78A982981}" srcOrd="0" destOrd="0" parTransId="{5DE7B26F-141B-478E-9FA9-6CC895791606}" sibTransId="{3A627E69-7480-4339-850A-58ACDD5D24D5}"/>
    <dgm:cxn modelId="{CC024995-870B-44E4-AF89-B3FA40FE406C}" type="presOf" srcId="{0598A7E9-62D9-4B5A-A5A6-5D966E9F7577}" destId="{796031F3-ACF2-4798-8407-C12C7BE32511}" srcOrd="0" destOrd="0" presId="urn:microsoft.com/office/officeart/2005/8/layout/arrow1"/>
    <dgm:cxn modelId="{7EC603AC-3BE7-441E-ACE2-7B6769E896D6}" type="presOf" srcId="{1DB87CB5-4E8B-4066-996E-EAF78A982981}" destId="{BEB8AC67-00E4-4784-9B73-AC1FBE43B5FD}" srcOrd="0" destOrd="0" presId="urn:microsoft.com/office/officeart/2005/8/layout/arrow1"/>
    <dgm:cxn modelId="{90A6F080-28DF-4C0F-A5FE-D60A21385090}" type="presParOf" srcId="{7ED3AF28-788B-478A-A499-5893FC0AB4D6}" destId="{BEB8AC67-00E4-4784-9B73-AC1FBE43B5FD}" srcOrd="0" destOrd="0" presId="urn:microsoft.com/office/officeart/2005/8/layout/arrow1"/>
    <dgm:cxn modelId="{51B30958-ADF7-4B41-9406-527F0C175978}" type="presParOf" srcId="{7ED3AF28-788B-478A-A499-5893FC0AB4D6}" destId="{796031F3-ACF2-4798-8407-C12C7BE32511}"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D5FFAC-0ED3-475C-8770-4422DA9F4168}" type="doc">
      <dgm:prSet loTypeId="urn:microsoft.com/office/officeart/2005/8/layout/process5" loCatId="process" qsTypeId="urn:microsoft.com/office/officeart/2005/8/quickstyle/simple5" qsCatId="simple" csTypeId="urn:microsoft.com/office/officeart/2005/8/colors/accent4_5" csCatId="accent4" phldr="1"/>
      <dgm:spPr/>
      <dgm:t>
        <a:bodyPr/>
        <a:lstStyle/>
        <a:p>
          <a:endParaRPr lang="en-US"/>
        </a:p>
      </dgm:t>
    </dgm:pt>
    <dgm:pt modelId="{3F0FA06F-9FF7-4497-8F2B-0BC4EA77C4C5}">
      <dgm:prSet phldrT="[Text]"/>
      <dgm:spPr/>
      <dgm:t>
        <a:bodyPr/>
        <a:lstStyle/>
        <a:p>
          <a:r>
            <a:rPr lang="en-US" dirty="0" smtClean="0"/>
            <a:t>Decide…</a:t>
          </a:r>
          <a:endParaRPr lang="en-US" dirty="0"/>
        </a:p>
      </dgm:t>
    </dgm:pt>
    <dgm:pt modelId="{277DABE6-4F54-4B49-B31D-4479B5078988}" type="parTrans" cxnId="{BEB50815-5ECF-4CA1-8319-CBAC7487C76E}">
      <dgm:prSet/>
      <dgm:spPr/>
      <dgm:t>
        <a:bodyPr/>
        <a:lstStyle/>
        <a:p>
          <a:endParaRPr lang="en-US"/>
        </a:p>
      </dgm:t>
    </dgm:pt>
    <dgm:pt modelId="{CBE805FA-9BD2-4751-BAAE-331273AFE921}" type="sibTrans" cxnId="{BEB50815-5ECF-4CA1-8319-CBAC7487C76E}">
      <dgm:prSet/>
      <dgm:spPr/>
      <dgm:t>
        <a:bodyPr/>
        <a:lstStyle/>
        <a:p>
          <a:endParaRPr lang="en-US" dirty="0"/>
        </a:p>
      </dgm:t>
    </dgm:pt>
    <dgm:pt modelId="{3A172ADE-2F9F-4A4D-86F2-4011CEEFC7B5}">
      <dgm:prSet/>
      <dgm:spPr/>
      <dgm:t>
        <a:bodyPr/>
        <a:lstStyle/>
        <a:p>
          <a:r>
            <a:rPr lang="en-US" dirty="0" smtClean="0"/>
            <a:t>who decides</a:t>
          </a:r>
        </a:p>
      </dgm:t>
    </dgm:pt>
    <dgm:pt modelId="{2D0FB3D1-6AA0-4E96-B3CB-6E208EA7BB2E}" type="parTrans" cxnId="{B9E35626-E217-4F59-91A3-3CEC67752E29}">
      <dgm:prSet/>
      <dgm:spPr/>
      <dgm:t>
        <a:bodyPr/>
        <a:lstStyle/>
        <a:p>
          <a:endParaRPr lang="en-US"/>
        </a:p>
      </dgm:t>
    </dgm:pt>
    <dgm:pt modelId="{36775883-AC4A-48DD-8D3C-B6DD94EB9929}" type="sibTrans" cxnId="{B9E35626-E217-4F59-91A3-3CEC67752E29}">
      <dgm:prSet/>
      <dgm:spPr/>
      <dgm:t>
        <a:bodyPr/>
        <a:lstStyle/>
        <a:p>
          <a:endParaRPr lang="en-US"/>
        </a:p>
      </dgm:t>
    </dgm:pt>
    <dgm:pt modelId="{4718ECC6-DD34-4295-8E75-2B37DB5E335C}">
      <dgm:prSet/>
      <dgm:spPr/>
      <dgm:t>
        <a:bodyPr/>
        <a:lstStyle/>
        <a:p>
          <a:r>
            <a:rPr lang="en-US" dirty="0" smtClean="0"/>
            <a:t>when to decide</a:t>
          </a:r>
        </a:p>
      </dgm:t>
    </dgm:pt>
    <dgm:pt modelId="{0FEB00DF-2063-43D5-B85B-738EBD65DC12}" type="parTrans" cxnId="{48899A14-7FF2-42EA-AF83-4D777D7E8900}">
      <dgm:prSet/>
      <dgm:spPr/>
      <dgm:t>
        <a:bodyPr/>
        <a:lstStyle/>
        <a:p>
          <a:endParaRPr lang="en-US"/>
        </a:p>
      </dgm:t>
    </dgm:pt>
    <dgm:pt modelId="{86F0C75F-C1E4-4107-ABAE-AA5D4AD0B00A}" type="sibTrans" cxnId="{48899A14-7FF2-42EA-AF83-4D777D7E8900}">
      <dgm:prSet/>
      <dgm:spPr/>
      <dgm:t>
        <a:bodyPr/>
        <a:lstStyle/>
        <a:p>
          <a:endParaRPr lang="en-US"/>
        </a:p>
      </dgm:t>
    </dgm:pt>
    <dgm:pt modelId="{D72ACECA-2905-4ACA-B581-F32A77B7C743}">
      <dgm:prSet/>
      <dgm:spPr/>
      <dgm:t>
        <a:bodyPr/>
        <a:lstStyle/>
        <a:p>
          <a:r>
            <a:rPr lang="en-US" dirty="0" smtClean="0"/>
            <a:t>what deciding is</a:t>
          </a:r>
        </a:p>
      </dgm:t>
    </dgm:pt>
    <dgm:pt modelId="{80E1846C-67C8-45B2-B1C8-020132F2B210}" type="parTrans" cxnId="{ABF76034-C8BF-491C-8C30-F6DE15F7A1C5}">
      <dgm:prSet/>
      <dgm:spPr/>
      <dgm:t>
        <a:bodyPr/>
        <a:lstStyle/>
        <a:p>
          <a:endParaRPr lang="en-US"/>
        </a:p>
      </dgm:t>
    </dgm:pt>
    <dgm:pt modelId="{255B2A3E-3AEA-40B0-8650-7A94864F634D}" type="sibTrans" cxnId="{ABF76034-C8BF-491C-8C30-F6DE15F7A1C5}">
      <dgm:prSet/>
      <dgm:spPr/>
      <dgm:t>
        <a:bodyPr/>
        <a:lstStyle/>
        <a:p>
          <a:endParaRPr lang="en-US"/>
        </a:p>
      </dgm:t>
    </dgm:pt>
    <dgm:pt modelId="{C213A284-6C36-45F0-BC2C-BC65B9D8BD82}">
      <dgm:prSet/>
      <dgm:spPr/>
      <dgm:t>
        <a:bodyPr/>
        <a:lstStyle/>
        <a:p>
          <a:r>
            <a:rPr lang="en-US" dirty="0" smtClean="0"/>
            <a:t>Apply</a:t>
          </a:r>
        </a:p>
      </dgm:t>
    </dgm:pt>
    <dgm:pt modelId="{B6C77574-3422-481B-BAB5-C82658CC3542}" type="parTrans" cxnId="{171E574E-D93B-4BF5-8CC6-A792E38E7866}">
      <dgm:prSet/>
      <dgm:spPr/>
      <dgm:t>
        <a:bodyPr/>
        <a:lstStyle/>
        <a:p>
          <a:endParaRPr lang="en-US"/>
        </a:p>
      </dgm:t>
    </dgm:pt>
    <dgm:pt modelId="{1BD9D7DF-A74F-4BF4-96EC-94C61E9A89A0}" type="sibTrans" cxnId="{171E574E-D93B-4BF5-8CC6-A792E38E7866}">
      <dgm:prSet/>
      <dgm:spPr/>
      <dgm:t>
        <a:bodyPr/>
        <a:lstStyle/>
        <a:p>
          <a:endParaRPr lang="en-US" dirty="0"/>
        </a:p>
      </dgm:t>
    </dgm:pt>
    <dgm:pt modelId="{E786BEF4-D30D-43D6-AF0B-088F9187C0D8}">
      <dgm:prSet/>
      <dgm:spPr/>
      <dgm:t>
        <a:bodyPr/>
        <a:lstStyle/>
        <a:p>
          <a:r>
            <a:rPr lang="en-US" dirty="0" smtClean="0"/>
            <a:t>Implement the decision</a:t>
          </a:r>
          <a:endParaRPr lang="en-US" dirty="0"/>
        </a:p>
      </dgm:t>
    </dgm:pt>
    <dgm:pt modelId="{32A3A257-C643-498B-8BAD-5772E7C661FB}" type="parTrans" cxnId="{CD21695B-1206-4EE0-9F66-F623B2DA690C}">
      <dgm:prSet/>
      <dgm:spPr/>
      <dgm:t>
        <a:bodyPr/>
        <a:lstStyle/>
        <a:p>
          <a:endParaRPr lang="en-US"/>
        </a:p>
      </dgm:t>
    </dgm:pt>
    <dgm:pt modelId="{AEB96B60-1155-463B-8268-7AF3B3431706}" type="sibTrans" cxnId="{CD21695B-1206-4EE0-9F66-F623B2DA690C}">
      <dgm:prSet/>
      <dgm:spPr/>
      <dgm:t>
        <a:bodyPr/>
        <a:lstStyle/>
        <a:p>
          <a:endParaRPr lang="en-US"/>
        </a:p>
      </dgm:t>
    </dgm:pt>
    <dgm:pt modelId="{934A7473-94FF-4641-B6BB-02CABE25253E}">
      <dgm:prSet/>
      <dgm:spPr/>
      <dgm:t>
        <a:bodyPr/>
        <a:lstStyle/>
        <a:p>
          <a:r>
            <a:rPr lang="en-US" dirty="0" smtClean="0"/>
            <a:t>Measure</a:t>
          </a:r>
        </a:p>
      </dgm:t>
    </dgm:pt>
    <dgm:pt modelId="{860E8EE1-3DA8-4132-8EAD-CFA77E69DF9B}" type="parTrans" cxnId="{12E4457E-48D7-42E4-8A66-EEBA4C8D5F8B}">
      <dgm:prSet/>
      <dgm:spPr/>
      <dgm:t>
        <a:bodyPr/>
        <a:lstStyle/>
        <a:p>
          <a:endParaRPr lang="en-US"/>
        </a:p>
      </dgm:t>
    </dgm:pt>
    <dgm:pt modelId="{58DA2F8F-3E02-4AB7-8300-3A922C2D3D06}" type="sibTrans" cxnId="{12E4457E-48D7-42E4-8A66-EEBA4C8D5F8B}">
      <dgm:prSet/>
      <dgm:spPr/>
      <dgm:t>
        <a:bodyPr/>
        <a:lstStyle/>
        <a:p>
          <a:endParaRPr lang="en-US" dirty="0"/>
        </a:p>
      </dgm:t>
    </dgm:pt>
    <dgm:pt modelId="{D8C0199D-97D9-4ADB-B717-CBB1B7C58530}">
      <dgm:prSet/>
      <dgm:spPr/>
      <dgm:t>
        <a:bodyPr/>
        <a:lstStyle/>
        <a:p>
          <a:r>
            <a:rPr lang="en-US" dirty="0" smtClean="0"/>
            <a:t>Reconcile  and assess</a:t>
          </a:r>
        </a:p>
      </dgm:t>
    </dgm:pt>
    <dgm:pt modelId="{8557675B-1BC0-47E8-90FF-452675723CCA}" type="parTrans" cxnId="{F64B7FBA-F337-4E59-A787-09DCCB30AFFF}">
      <dgm:prSet/>
      <dgm:spPr/>
      <dgm:t>
        <a:bodyPr/>
        <a:lstStyle/>
        <a:p>
          <a:endParaRPr lang="en-US"/>
        </a:p>
      </dgm:t>
    </dgm:pt>
    <dgm:pt modelId="{246BFD43-694C-44C8-8991-1CD89B2E9BD6}" type="sibTrans" cxnId="{F64B7FBA-F337-4E59-A787-09DCCB30AFFF}">
      <dgm:prSet/>
      <dgm:spPr/>
      <dgm:t>
        <a:bodyPr/>
        <a:lstStyle/>
        <a:p>
          <a:endParaRPr lang="en-US"/>
        </a:p>
      </dgm:t>
    </dgm:pt>
    <dgm:pt modelId="{8B24CF87-8998-4E7C-B5C0-1B70110ED9EE}">
      <dgm:prSet/>
      <dgm:spPr/>
      <dgm:t>
        <a:bodyPr/>
        <a:lstStyle/>
        <a:p>
          <a:r>
            <a:rPr lang="en-US" dirty="0" smtClean="0"/>
            <a:t>Perform root cause analysis on failures</a:t>
          </a:r>
        </a:p>
      </dgm:t>
    </dgm:pt>
    <dgm:pt modelId="{1AB7EEF4-1BE4-4F87-B15D-0F5EF5CE78F3}" type="parTrans" cxnId="{8174EBE0-16FB-4986-B912-9B01F656093B}">
      <dgm:prSet/>
      <dgm:spPr/>
      <dgm:t>
        <a:bodyPr/>
        <a:lstStyle/>
        <a:p>
          <a:endParaRPr lang="en-US"/>
        </a:p>
      </dgm:t>
    </dgm:pt>
    <dgm:pt modelId="{BE3213BC-46B9-42B4-B231-9C299FBFFFD1}" type="sibTrans" cxnId="{8174EBE0-16FB-4986-B912-9B01F656093B}">
      <dgm:prSet/>
      <dgm:spPr/>
      <dgm:t>
        <a:bodyPr/>
        <a:lstStyle/>
        <a:p>
          <a:endParaRPr lang="en-US"/>
        </a:p>
      </dgm:t>
    </dgm:pt>
    <dgm:pt modelId="{C26C770E-6FF6-409E-8EC4-E4DBC917D8CE}">
      <dgm:prSet/>
      <dgm:spPr/>
      <dgm:t>
        <a:bodyPr/>
        <a:lstStyle/>
        <a:p>
          <a:r>
            <a:rPr lang="en-US" dirty="0" smtClean="0"/>
            <a:t>Decide how to measure, when to adjust, when to re-decide</a:t>
          </a:r>
          <a:endParaRPr lang="en-US" dirty="0"/>
        </a:p>
      </dgm:t>
    </dgm:pt>
    <dgm:pt modelId="{3EDC96EB-D625-4D45-9446-1B33EFABA6AA}" type="parTrans" cxnId="{2844F115-F758-4851-8EF4-65E8456AA080}">
      <dgm:prSet/>
      <dgm:spPr/>
      <dgm:t>
        <a:bodyPr/>
        <a:lstStyle/>
        <a:p>
          <a:endParaRPr lang="en-US"/>
        </a:p>
      </dgm:t>
    </dgm:pt>
    <dgm:pt modelId="{18889A8E-D831-4C43-A6C3-93082CB62A37}" type="sibTrans" cxnId="{2844F115-F758-4851-8EF4-65E8456AA080}">
      <dgm:prSet/>
      <dgm:spPr/>
      <dgm:t>
        <a:bodyPr/>
        <a:lstStyle/>
        <a:p>
          <a:endParaRPr lang="en-US"/>
        </a:p>
      </dgm:t>
    </dgm:pt>
    <dgm:pt modelId="{3C568078-79CC-4ECB-80B7-8CEB0CD144A6}">
      <dgm:prSet/>
      <dgm:spPr/>
      <dgm:t>
        <a:bodyPr/>
        <a:lstStyle/>
        <a:p>
          <a:r>
            <a:rPr lang="en-US" dirty="0" smtClean="0"/>
            <a:t>Measure and maintain</a:t>
          </a:r>
        </a:p>
      </dgm:t>
    </dgm:pt>
    <dgm:pt modelId="{2B0863FE-73A2-43C5-8E18-225198812B82}" type="parTrans" cxnId="{1CF6513F-9F61-4E12-9EF1-8913AECE49B6}">
      <dgm:prSet/>
      <dgm:spPr/>
      <dgm:t>
        <a:bodyPr/>
        <a:lstStyle/>
        <a:p>
          <a:endParaRPr lang="en-US"/>
        </a:p>
      </dgm:t>
    </dgm:pt>
    <dgm:pt modelId="{DB03D943-0349-4B16-88A6-E37C358CAC00}" type="sibTrans" cxnId="{1CF6513F-9F61-4E12-9EF1-8913AECE49B6}">
      <dgm:prSet/>
      <dgm:spPr/>
      <dgm:t>
        <a:bodyPr/>
        <a:lstStyle/>
        <a:p>
          <a:endParaRPr lang="en-US"/>
        </a:p>
      </dgm:t>
    </dgm:pt>
    <dgm:pt modelId="{6F067FE8-D9A7-40B3-9396-60E303F5ADC4}">
      <dgm:prSet/>
      <dgm:spPr/>
      <dgm:t>
        <a:bodyPr/>
        <a:lstStyle/>
        <a:p>
          <a:r>
            <a:rPr lang="en-US" dirty="0" smtClean="0"/>
            <a:t>Refine</a:t>
          </a:r>
        </a:p>
      </dgm:t>
    </dgm:pt>
    <dgm:pt modelId="{7BFA625D-03B4-4E8F-B6D7-71A7AEE72D04}" type="parTrans" cxnId="{24C16DE0-6CDC-4815-A438-DB3E6385762E}">
      <dgm:prSet/>
      <dgm:spPr/>
      <dgm:t>
        <a:bodyPr/>
        <a:lstStyle/>
        <a:p>
          <a:endParaRPr lang="en-US"/>
        </a:p>
      </dgm:t>
    </dgm:pt>
    <dgm:pt modelId="{422FA133-6E07-4FC2-98C7-EEB572FA93DC}" type="sibTrans" cxnId="{24C16DE0-6CDC-4815-A438-DB3E6385762E}">
      <dgm:prSet/>
      <dgm:spPr/>
      <dgm:t>
        <a:bodyPr/>
        <a:lstStyle/>
        <a:p>
          <a:endParaRPr lang="en-US"/>
        </a:p>
      </dgm:t>
    </dgm:pt>
    <dgm:pt modelId="{1A3547C4-517B-4F1A-BDB8-FEF7795F5B7E}">
      <dgm:prSet/>
      <dgm:spPr/>
      <dgm:t>
        <a:bodyPr/>
        <a:lstStyle/>
        <a:p>
          <a:r>
            <a:rPr lang="en-US" dirty="0" smtClean="0"/>
            <a:t>Lather</a:t>
          </a:r>
        </a:p>
      </dgm:t>
    </dgm:pt>
    <dgm:pt modelId="{24201C66-F883-4A4F-9B46-FAC3F0402C9E}" type="parTrans" cxnId="{C4EDFE02-2891-4E2B-856C-C100B24AD630}">
      <dgm:prSet/>
      <dgm:spPr/>
      <dgm:t>
        <a:bodyPr/>
        <a:lstStyle/>
        <a:p>
          <a:endParaRPr lang="en-US"/>
        </a:p>
      </dgm:t>
    </dgm:pt>
    <dgm:pt modelId="{8ED80567-478F-42F8-B7FE-FC536F1272D8}" type="sibTrans" cxnId="{C4EDFE02-2891-4E2B-856C-C100B24AD630}">
      <dgm:prSet/>
      <dgm:spPr/>
      <dgm:t>
        <a:bodyPr/>
        <a:lstStyle/>
        <a:p>
          <a:endParaRPr lang="en-US"/>
        </a:p>
      </dgm:t>
    </dgm:pt>
    <dgm:pt modelId="{51C722D3-AADE-4CD3-8807-C4034B043BC5}">
      <dgm:prSet/>
      <dgm:spPr/>
      <dgm:t>
        <a:bodyPr/>
        <a:lstStyle/>
        <a:p>
          <a:r>
            <a:rPr lang="en-US" dirty="0" smtClean="0"/>
            <a:t>Rinse</a:t>
          </a:r>
        </a:p>
      </dgm:t>
    </dgm:pt>
    <dgm:pt modelId="{D2ED1F12-9266-414E-9518-5EB54554AD53}" type="parTrans" cxnId="{5A48844E-02BE-42A9-A585-DFAA6A53B78E}">
      <dgm:prSet/>
      <dgm:spPr/>
      <dgm:t>
        <a:bodyPr/>
        <a:lstStyle/>
        <a:p>
          <a:endParaRPr lang="en-US"/>
        </a:p>
      </dgm:t>
    </dgm:pt>
    <dgm:pt modelId="{E014D6D3-29B8-4009-A039-E7DE4E1C5858}" type="sibTrans" cxnId="{5A48844E-02BE-42A9-A585-DFAA6A53B78E}">
      <dgm:prSet/>
      <dgm:spPr/>
      <dgm:t>
        <a:bodyPr/>
        <a:lstStyle/>
        <a:p>
          <a:endParaRPr lang="en-US"/>
        </a:p>
      </dgm:t>
    </dgm:pt>
    <dgm:pt modelId="{47B77045-9A83-4C20-BBA6-44433B370CEC}">
      <dgm:prSet/>
      <dgm:spPr/>
      <dgm:t>
        <a:bodyPr/>
        <a:lstStyle/>
        <a:p>
          <a:r>
            <a:rPr lang="en-US" dirty="0" smtClean="0"/>
            <a:t>Repeat if Necessary</a:t>
          </a:r>
        </a:p>
      </dgm:t>
    </dgm:pt>
    <dgm:pt modelId="{BD7AD11A-2F0D-4594-AB78-F6BA39FAFD4B}" type="parTrans" cxnId="{BF7C43AB-28B4-4EE6-9A0A-4FCE31730B8E}">
      <dgm:prSet/>
      <dgm:spPr/>
      <dgm:t>
        <a:bodyPr/>
        <a:lstStyle/>
        <a:p>
          <a:endParaRPr lang="en-US"/>
        </a:p>
      </dgm:t>
    </dgm:pt>
    <dgm:pt modelId="{2E1BA033-FCB7-43B5-A37B-FEFE8F7BF201}" type="sibTrans" cxnId="{BF7C43AB-28B4-4EE6-9A0A-4FCE31730B8E}">
      <dgm:prSet/>
      <dgm:spPr/>
      <dgm:t>
        <a:bodyPr/>
        <a:lstStyle/>
        <a:p>
          <a:endParaRPr lang="en-US"/>
        </a:p>
      </dgm:t>
    </dgm:pt>
    <dgm:pt modelId="{C7EEBB28-C1BA-449D-9BFE-1272F775CAC1}" type="pres">
      <dgm:prSet presAssocID="{55D5FFAC-0ED3-475C-8770-4422DA9F4168}" presName="diagram" presStyleCnt="0">
        <dgm:presLayoutVars>
          <dgm:dir/>
          <dgm:resizeHandles val="exact"/>
        </dgm:presLayoutVars>
      </dgm:prSet>
      <dgm:spPr/>
      <dgm:t>
        <a:bodyPr/>
        <a:lstStyle/>
        <a:p>
          <a:endParaRPr lang="en-US"/>
        </a:p>
      </dgm:t>
    </dgm:pt>
    <dgm:pt modelId="{949FED8F-614D-4D09-A164-E9EB0AB3870D}" type="pres">
      <dgm:prSet presAssocID="{3F0FA06F-9FF7-4497-8F2B-0BC4EA77C4C5}" presName="node" presStyleLbl="node1" presStyleIdx="0" presStyleCnt="4">
        <dgm:presLayoutVars>
          <dgm:bulletEnabled val="1"/>
        </dgm:presLayoutVars>
      </dgm:prSet>
      <dgm:spPr/>
      <dgm:t>
        <a:bodyPr/>
        <a:lstStyle/>
        <a:p>
          <a:endParaRPr lang="en-US"/>
        </a:p>
      </dgm:t>
    </dgm:pt>
    <dgm:pt modelId="{94A9E407-CCEE-43C1-AFA3-CED2C0B5F270}" type="pres">
      <dgm:prSet presAssocID="{CBE805FA-9BD2-4751-BAAE-331273AFE921}" presName="sibTrans" presStyleLbl="sibTrans2D1" presStyleIdx="0" presStyleCnt="3"/>
      <dgm:spPr/>
      <dgm:t>
        <a:bodyPr/>
        <a:lstStyle/>
        <a:p>
          <a:endParaRPr lang="en-US"/>
        </a:p>
      </dgm:t>
    </dgm:pt>
    <dgm:pt modelId="{EF8B2119-B4E7-4F1C-A653-6D65955D4D92}" type="pres">
      <dgm:prSet presAssocID="{CBE805FA-9BD2-4751-BAAE-331273AFE921}" presName="connectorText" presStyleLbl="sibTrans2D1" presStyleIdx="0" presStyleCnt="3"/>
      <dgm:spPr/>
      <dgm:t>
        <a:bodyPr/>
        <a:lstStyle/>
        <a:p>
          <a:endParaRPr lang="en-US"/>
        </a:p>
      </dgm:t>
    </dgm:pt>
    <dgm:pt modelId="{A8B2EE6C-0AD1-4426-8DA0-AD5A920A94ED}" type="pres">
      <dgm:prSet presAssocID="{C213A284-6C36-45F0-BC2C-BC65B9D8BD82}" presName="node" presStyleLbl="node1" presStyleIdx="1" presStyleCnt="4">
        <dgm:presLayoutVars>
          <dgm:bulletEnabled val="1"/>
        </dgm:presLayoutVars>
      </dgm:prSet>
      <dgm:spPr/>
      <dgm:t>
        <a:bodyPr/>
        <a:lstStyle/>
        <a:p>
          <a:endParaRPr lang="en-US"/>
        </a:p>
      </dgm:t>
    </dgm:pt>
    <dgm:pt modelId="{F38FA51A-0766-44C9-92BB-EE403DCA13FE}" type="pres">
      <dgm:prSet presAssocID="{1BD9D7DF-A74F-4BF4-96EC-94C61E9A89A0}" presName="sibTrans" presStyleLbl="sibTrans2D1" presStyleIdx="1" presStyleCnt="3"/>
      <dgm:spPr/>
      <dgm:t>
        <a:bodyPr/>
        <a:lstStyle/>
        <a:p>
          <a:endParaRPr lang="en-US"/>
        </a:p>
      </dgm:t>
    </dgm:pt>
    <dgm:pt modelId="{B2DFC43D-B913-4405-A3B6-094EB449B123}" type="pres">
      <dgm:prSet presAssocID="{1BD9D7DF-A74F-4BF4-96EC-94C61E9A89A0}" presName="connectorText" presStyleLbl="sibTrans2D1" presStyleIdx="1" presStyleCnt="3"/>
      <dgm:spPr/>
      <dgm:t>
        <a:bodyPr/>
        <a:lstStyle/>
        <a:p>
          <a:endParaRPr lang="en-US"/>
        </a:p>
      </dgm:t>
    </dgm:pt>
    <dgm:pt modelId="{FBAE7615-0999-4143-A14C-1CE5E15A7782}" type="pres">
      <dgm:prSet presAssocID="{934A7473-94FF-4641-B6BB-02CABE25253E}" presName="node" presStyleLbl="node1" presStyleIdx="2" presStyleCnt="4">
        <dgm:presLayoutVars>
          <dgm:bulletEnabled val="1"/>
        </dgm:presLayoutVars>
      </dgm:prSet>
      <dgm:spPr/>
      <dgm:t>
        <a:bodyPr/>
        <a:lstStyle/>
        <a:p>
          <a:endParaRPr lang="en-US"/>
        </a:p>
      </dgm:t>
    </dgm:pt>
    <dgm:pt modelId="{B36D4896-F1F6-44C4-AAF2-B98E04E91E9C}" type="pres">
      <dgm:prSet presAssocID="{58DA2F8F-3E02-4AB7-8300-3A922C2D3D06}" presName="sibTrans" presStyleLbl="sibTrans2D1" presStyleIdx="2" presStyleCnt="3"/>
      <dgm:spPr/>
      <dgm:t>
        <a:bodyPr/>
        <a:lstStyle/>
        <a:p>
          <a:endParaRPr lang="en-US"/>
        </a:p>
      </dgm:t>
    </dgm:pt>
    <dgm:pt modelId="{28FD2371-B8A0-4558-B74C-F2C0E72F8BC9}" type="pres">
      <dgm:prSet presAssocID="{58DA2F8F-3E02-4AB7-8300-3A922C2D3D06}" presName="connectorText" presStyleLbl="sibTrans2D1" presStyleIdx="2" presStyleCnt="3"/>
      <dgm:spPr/>
      <dgm:t>
        <a:bodyPr/>
        <a:lstStyle/>
        <a:p>
          <a:endParaRPr lang="en-US"/>
        </a:p>
      </dgm:t>
    </dgm:pt>
    <dgm:pt modelId="{1181FE07-812E-4380-8E91-B0FC4969C416}" type="pres">
      <dgm:prSet presAssocID="{6F067FE8-D9A7-40B3-9396-60E303F5ADC4}" presName="node" presStyleLbl="node1" presStyleIdx="3" presStyleCnt="4">
        <dgm:presLayoutVars>
          <dgm:bulletEnabled val="1"/>
        </dgm:presLayoutVars>
      </dgm:prSet>
      <dgm:spPr/>
      <dgm:t>
        <a:bodyPr/>
        <a:lstStyle/>
        <a:p>
          <a:endParaRPr lang="en-US"/>
        </a:p>
      </dgm:t>
    </dgm:pt>
  </dgm:ptLst>
  <dgm:cxnLst>
    <dgm:cxn modelId="{F64B7FBA-F337-4E59-A787-09DCCB30AFFF}" srcId="{934A7473-94FF-4641-B6BB-02CABE25253E}" destId="{D8C0199D-97D9-4ADB-B717-CBB1B7C58530}" srcOrd="0" destOrd="0" parTransId="{8557675B-1BC0-47E8-90FF-452675723CCA}" sibTransId="{246BFD43-694C-44C8-8991-1CD89B2E9BD6}"/>
    <dgm:cxn modelId="{BF7C43AB-28B4-4EE6-9A0A-4FCE31730B8E}" srcId="{6F067FE8-D9A7-40B3-9396-60E303F5ADC4}" destId="{47B77045-9A83-4C20-BBA6-44433B370CEC}" srcOrd="2" destOrd="0" parTransId="{BD7AD11A-2F0D-4594-AB78-F6BA39FAFD4B}" sibTransId="{2E1BA033-FCB7-43B5-A37B-FEFE8F7BF201}"/>
    <dgm:cxn modelId="{12AAC556-2846-4CA8-920A-53D7D59DB0F1}" type="presOf" srcId="{58DA2F8F-3E02-4AB7-8300-3A922C2D3D06}" destId="{B36D4896-F1F6-44C4-AAF2-B98E04E91E9C}" srcOrd="0" destOrd="0" presId="urn:microsoft.com/office/officeart/2005/8/layout/process5"/>
    <dgm:cxn modelId="{7122B4C4-34C6-4147-B4DF-FC4566C3E77F}" type="presOf" srcId="{1BD9D7DF-A74F-4BF4-96EC-94C61E9A89A0}" destId="{F38FA51A-0766-44C9-92BB-EE403DCA13FE}" srcOrd="0" destOrd="0" presId="urn:microsoft.com/office/officeart/2005/8/layout/process5"/>
    <dgm:cxn modelId="{ABF76034-C8BF-491C-8C30-F6DE15F7A1C5}" srcId="{3F0FA06F-9FF7-4497-8F2B-0BC4EA77C4C5}" destId="{D72ACECA-2905-4ACA-B581-F32A77B7C743}" srcOrd="2" destOrd="0" parTransId="{80E1846C-67C8-45B2-B1C8-020132F2B210}" sibTransId="{255B2A3E-3AEA-40B0-8650-7A94864F634D}"/>
    <dgm:cxn modelId="{08F9C880-10FF-4A18-985B-31E907FE62B3}" type="presOf" srcId="{51C722D3-AADE-4CD3-8807-C4034B043BC5}" destId="{1181FE07-812E-4380-8E91-B0FC4969C416}" srcOrd="0" destOrd="2" presId="urn:microsoft.com/office/officeart/2005/8/layout/process5"/>
    <dgm:cxn modelId="{9FAD9235-1B50-4693-9D7F-9A953C651991}" type="presOf" srcId="{CBE805FA-9BD2-4751-BAAE-331273AFE921}" destId="{94A9E407-CCEE-43C1-AFA3-CED2C0B5F270}" srcOrd="0" destOrd="0" presId="urn:microsoft.com/office/officeart/2005/8/layout/process5"/>
    <dgm:cxn modelId="{7FC0E827-4375-4538-94F2-0B9039313962}" type="presOf" srcId="{6F067FE8-D9A7-40B3-9396-60E303F5ADC4}" destId="{1181FE07-812E-4380-8E91-B0FC4969C416}" srcOrd="0" destOrd="0" presId="urn:microsoft.com/office/officeart/2005/8/layout/process5"/>
    <dgm:cxn modelId="{780769AF-F1DC-4700-9F0F-30E0DAEA15CA}" type="presOf" srcId="{D72ACECA-2905-4ACA-B581-F32A77B7C743}" destId="{949FED8F-614D-4D09-A164-E9EB0AB3870D}" srcOrd="0" destOrd="3" presId="urn:microsoft.com/office/officeart/2005/8/layout/process5"/>
    <dgm:cxn modelId="{FABB1E3E-CC8F-43FC-9E11-E2F849066A66}" type="presOf" srcId="{55D5FFAC-0ED3-475C-8770-4422DA9F4168}" destId="{C7EEBB28-C1BA-449D-9BFE-1272F775CAC1}" srcOrd="0" destOrd="0" presId="urn:microsoft.com/office/officeart/2005/8/layout/process5"/>
    <dgm:cxn modelId="{69F7593B-ECAF-46F4-B3A1-9DE84CC4E0FB}" type="presOf" srcId="{E786BEF4-D30D-43D6-AF0B-088F9187C0D8}" destId="{A8B2EE6C-0AD1-4426-8DA0-AD5A920A94ED}" srcOrd="0" destOrd="1" presId="urn:microsoft.com/office/officeart/2005/8/layout/process5"/>
    <dgm:cxn modelId="{DB8F57DB-13D6-4EF4-ADA2-30CDD9DB8F41}" type="presOf" srcId="{47B77045-9A83-4C20-BBA6-44433B370CEC}" destId="{1181FE07-812E-4380-8E91-B0FC4969C416}" srcOrd="0" destOrd="3" presId="urn:microsoft.com/office/officeart/2005/8/layout/process5"/>
    <dgm:cxn modelId="{C4EDFE02-2891-4E2B-856C-C100B24AD630}" srcId="{6F067FE8-D9A7-40B3-9396-60E303F5ADC4}" destId="{1A3547C4-517B-4F1A-BDB8-FEF7795F5B7E}" srcOrd="0" destOrd="0" parTransId="{24201C66-F883-4A4F-9B46-FAC3F0402C9E}" sibTransId="{8ED80567-478F-42F8-B7FE-FC536F1272D8}"/>
    <dgm:cxn modelId="{1CF6513F-9F61-4E12-9EF1-8913AECE49B6}" srcId="{934A7473-94FF-4641-B6BB-02CABE25253E}" destId="{3C568078-79CC-4ECB-80B7-8CEB0CD144A6}" srcOrd="1" destOrd="0" parTransId="{2B0863FE-73A2-43C5-8E18-225198812B82}" sibTransId="{DB03D943-0349-4B16-88A6-E37C358CAC00}"/>
    <dgm:cxn modelId="{D2B8205E-5827-4DA0-849F-DBC2602D629D}" type="presOf" srcId="{D8C0199D-97D9-4ADB-B717-CBB1B7C58530}" destId="{FBAE7615-0999-4143-A14C-1CE5E15A7782}" srcOrd="0" destOrd="1" presId="urn:microsoft.com/office/officeart/2005/8/layout/process5"/>
    <dgm:cxn modelId="{5738BD7A-F2AB-45CA-BD8C-59BF73C73424}" type="presOf" srcId="{CBE805FA-9BD2-4751-BAAE-331273AFE921}" destId="{EF8B2119-B4E7-4F1C-A653-6D65955D4D92}" srcOrd="1" destOrd="0" presId="urn:microsoft.com/office/officeart/2005/8/layout/process5"/>
    <dgm:cxn modelId="{8BC7EE79-7F70-4194-8D9E-294690E71EA2}" type="presOf" srcId="{8B24CF87-8998-4E7C-B5C0-1B70110ED9EE}" destId="{FBAE7615-0999-4143-A14C-1CE5E15A7782}" srcOrd="0" destOrd="3" presId="urn:microsoft.com/office/officeart/2005/8/layout/process5"/>
    <dgm:cxn modelId="{8174EBE0-16FB-4986-B912-9B01F656093B}" srcId="{934A7473-94FF-4641-B6BB-02CABE25253E}" destId="{8B24CF87-8998-4E7C-B5C0-1B70110ED9EE}" srcOrd="2" destOrd="0" parTransId="{1AB7EEF4-1BE4-4F87-B15D-0F5EF5CE78F3}" sibTransId="{BE3213BC-46B9-42B4-B231-9C299FBFFFD1}"/>
    <dgm:cxn modelId="{48899A14-7FF2-42EA-AF83-4D777D7E8900}" srcId="{3F0FA06F-9FF7-4497-8F2B-0BC4EA77C4C5}" destId="{4718ECC6-DD34-4295-8E75-2B37DB5E335C}" srcOrd="1" destOrd="0" parTransId="{0FEB00DF-2063-43D5-B85B-738EBD65DC12}" sibTransId="{86F0C75F-C1E4-4107-ABAE-AA5D4AD0B00A}"/>
    <dgm:cxn modelId="{CB5A60AF-5F6C-48C4-B61B-665D0E1B6386}" type="presOf" srcId="{1A3547C4-517B-4F1A-BDB8-FEF7795F5B7E}" destId="{1181FE07-812E-4380-8E91-B0FC4969C416}" srcOrd="0" destOrd="1" presId="urn:microsoft.com/office/officeart/2005/8/layout/process5"/>
    <dgm:cxn modelId="{24C16DE0-6CDC-4815-A438-DB3E6385762E}" srcId="{55D5FFAC-0ED3-475C-8770-4422DA9F4168}" destId="{6F067FE8-D9A7-40B3-9396-60E303F5ADC4}" srcOrd="3" destOrd="0" parTransId="{7BFA625D-03B4-4E8F-B6D7-71A7AEE72D04}" sibTransId="{422FA133-6E07-4FC2-98C7-EEB572FA93DC}"/>
    <dgm:cxn modelId="{B247F768-0B8D-46D6-A397-77CC34F7044E}" type="presOf" srcId="{C26C770E-6FF6-409E-8EC4-E4DBC917D8CE}" destId="{A8B2EE6C-0AD1-4426-8DA0-AD5A920A94ED}" srcOrd="0" destOrd="2" presId="urn:microsoft.com/office/officeart/2005/8/layout/process5"/>
    <dgm:cxn modelId="{BEB50815-5ECF-4CA1-8319-CBAC7487C76E}" srcId="{55D5FFAC-0ED3-475C-8770-4422DA9F4168}" destId="{3F0FA06F-9FF7-4497-8F2B-0BC4EA77C4C5}" srcOrd="0" destOrd="0" parTransId="{277DABE6-4F54-4B49-B31D-4479B5078988}" sibTransId="{CBE805FA-9BD2-4751-BAAE-331273AFE921}"/>
    <dgm:cxn modelId="{B9E35626-E217-4F59-91A3-3CEC67752E29}" srcId="{3F0FA06F-9FF7-4497-8F2B-0BC4EA77C4C5}" destId="{3A172ADE-2F9F-4A4D-86F2-4011CEEFC7B5}" srcOrd="0" destOrd="0" parTransId="{2D0FB3D1-6AA0-4E96-B3CB-6E208EA7BB2E}" sibTransId="{36775883-AC4A-48DD-8D3C-B6DD94EB9929}"/>
    <dgm:cxn modelId="{BA055081-99AB-4365-B266-926C882E5B52}" type="presOf" srcId="{934A7473-94FF-4641-B6BB-02CABE25253E}" destId="{FBAE7615-0999-4143-A14C-1CE5E15A7782}" srcOrd="0" destOrd="0" presId="urn:microsoft.com/office/officeart/2005/8/layout/process5"/>
    <dgm:cxn modelId="{EC5F9358-5738-4C9B-AB41-A05C4306FD89}" type="presOf" srcId="{1BD9D7DF-A74F-4BF4-96EC-94C61E9A89A0}" destId="{B2DFC43D-B913-4405-A3B6-094EB449B123}" srcOrd="1" destOrd="0" presId="urn:microsoft.com/office/officeart/2005/8/layout/process5"/>
    <dgm:cxn modelId="{4B8C7EA0-B2AC-479C-991E-1F2D50F25365}" type="presOf" srcId="{C213A284-6C36-45F0-BC2C-BC65B9D8BD82}" destId="{A8B2EE6C-0AD1-4426-8DA0-AD5A920A94ED}" srcOrd="0" destOrd="0" presId="urn:microsoft.com/office/officeart/2005/8/layout/process5"/>
    <dgm:cxn modelId="{5A48844E-02BE-42A9-A585-DFAA6A53B78E}" srcId="{6F067FE8-D9A7-40B3-9396-60E303F5ADC4}" destId="{51C722D3-AADE-4CD3-8807-C4034B043BC5}" srcOrd="1" destOrd="0" parTransId="{D2ED1F12-9266-414E-9518-5EB54554AD53}" sibTransId="{E014D6D3-29B8-4009-A039-E7DE4E1C5858}"/>
    <dgm:cxn modelId="{D12AF19A-C06F-4FC5-9E6E-590A0DBD15B1}" type="presOf" srcId="{3F0FA06F-9FF7-4497-8F2B-0BC4EA77C4C5}" destId="{949FED8F-614D-4D09-A164-E9EB0AB3870D}" srcOrd="0" destOrd="0" presId="urn:microsoft.com/office/officeart/2005/8/layout/process5"/>
    <dgm:cxn modelId="{465E9CFA-7A04-4187-845B-BF8B6BDDF5C0}" type="presOf" srcId="{3C568078-79CC-4ECB-80B7-8CEB0CD144A6}" destId="{FBAE7615-0999-4143-A14C-1CE5E15A7782}" srcOrd="0" destOrd="2" presId="urn:microsoft.com/office/officeart/2005/8/layout/process5"/>
    <dgm:cxn modelId="{2844F115-F758-4851-8EF4-65E8456AA080}" srcId="{C213A284-6C36-45F0-BC2C-BC65B9D8BD82}" destId="{C26C770E-6FF6-409E-8EC4-E4DBC917D8CE}" srcOrd="1" destOrd="0" parTransId="{3EDC96EB-D625-4D45-9446-1B33EFABA6AA}" sibTransId="{18889A8E-D831-4C43-A6C3-93082CB62A37}"/>
    <dgm:cxn modelId="{CD21695B-1206-4EE0-9F66-F623B2DA690C}" srcId="{C213A284-6C36-45F0-BC2C-BC65B9D8BD82}" destId="{E786BEF4-D30D-43D6-AF0B-088F9187C0D8}" srcOrd="0" destOrd="0" parTransId="{32A3A257-C643-498B-8BAD-5772E7C661FB}" sibTransId="{AEB96B60-1155-463B-8268-7AF3B3431706}"/>
    <dgm:cxn modelId="{12E4457E-48D7-42E4-8A66-EEBA4C8D5F8B}" srcId="{55D5FFAC-0ED3-475C-8770-4422DA9F4168}" destId="{934A7473-94FF-4641-B6BB-02CABE25253E}" srcOrd="2" destOrd="0" parTransId="{860E8EE1-3DA8-4132-8EAD-CFA77E69DF9B}" sibTransId="{58DA2F8F-3E02-4AB7-8300-3A922C2D3D06}"/>
    <dgm:cxn modelId="{E1205D5F-991F-490C-BD29-B634A2FB992A}" type="presOf" srcId="{3A172ADE-2F9F-4A4D-86F2-4011CEEFC7B5}" destId="{949FED8F-614D-4D09-A164-E9EB0AB3870D}" srcOrd="0" destOrd="1" presId="urn:microsoft.com/office/officeart/2005/8/layout/process5"/>
    <dgm:cxn modelId="{171E574E-D93B-4BF5-8CC6-A792E38E7866}" srcId="{55D5FFAC-0ED3-475C-8770-4422DA9F4168}" destId="{C213A284-6C36-45F0-BC2C-BC65B9D8BD82}" srcOrd="1" destOrd="0" parTransId="{B6C77574-3422-481B-BAB5-C82658CC3542}" sibTransId="{1BD9D7DF-A74F-4BF4-96EC-94C61E9A89A0}"/>
    <dgm:cxn modelId="{CA1A8197-AE4C-4681-9540-2E6891B571AB}" type="presOf" srcId="{58DA2F8F-3E02-4AB7-8300-3A922C2D3D06}" destId="{28FD2371-B8A0-4558-B74C-F2C0E72F8BC9}" srcOrd="1" destOrd="0" presId="urn:microsoft.com/office/officeart/2005/8/layout/process5"/>
    <dgm:cxn modelId="{289A5D9B-30E6-4557-BA30-C8A31C3796B2}" type="presOf" srcId="{4718ECC6-DD34-4295-8E75-2B37DB5E335C}" destId="{949FED8F-614D-4D09-A164-E9EB0AB3870D}" srcOrd="0" destOrd="2" presId="urn:microsoft.com/office/officeart/2005/8/layout/process5"/>
    <dgm:cxn modelId="{24C844EC-208C-43E9-9928-DA3333008C7F}" type="presParOf" srcId="{C7EEBB28-C1BA-449D-9BFE-1272F775CAC1}" destId="{949FED8F-614D-4D09-A164-E9EB0AB3870D}" srcOrd="0" destOrd="0" presId="urn:microsoft.com/office/officeart/2005/8/layout/process5"/>
    <dgm:cxn modelId="{933EF26C-C063-4E48-BA01-B458119B0056}" type="presParOf" srcId="{C7EEBB28-C1BA-449D-9BFE-1272F775CAC1}" destId="{94A9E407-CCEE-43C1-AFA3-CED2C0B5F270}" srcOrd="1" destOrd="0" presId="urn:microsoft.com/office/officeart/2005/8/layout/process5"/>
    <dgm:cxn modelId="{B2DB28DF-6562-4E9A-8616-FD039BB72CDE}" type="presParOf" srcId="{94A9E407-CCEE-43C1-AFA3-CED2C0B5F270}" destId="{EF8B2119-B4E7-4F1C-A653-6D65955D4D92}" srcOrd="0" destOrd="0" presId="urn:microsoft.com/office/officeart/2005/8/layout/process5"/>
    <dgm:cxn modelId="{47A1692D-BC67-4265-A8F9-B20702C7FD1E}" type="presParOf" srcId="{C7EEBB28-C1BA-449D-9BFE-1272F775CAC1}" destId="{A8B2EE6C-0AD1-4426-8DA0-AD5A920A94ED}" srcOrd="2" destOrd="0" presId="urn:microsoft.com/office/officeart/2005/8/layout/process5"/>
    <dgm:cxn modelId="{84A8B99D-B5EE-4B97-8D7D-3715B71D17BC}" type="presParOf" srcId="{C7EEBB28-C1BA-449D-9BFE-1272F775CAC1}" destId="{F38FA51A-0766-44C9-92BB-EE403DCA13FE}" srcOrd="3" destOrd="0" presId="urn:microsoft.com/office/officeart/2005/8/layout/process5"/>
    <dgm:cxn modelId="{5FA37370-AFD8-4CD8-9E57-E466474BA625}" type="presParOf" srcId="{F38FA51A-0766-44C9-92BB-EE403DCA13FE}" destId="{B2DFC43D-B913-4405-A3B6-094EB449B123}" srcOrd="0" destOrd="0" presId="urn:microsoft.com/office/officeart/2005/8/layout/process5"/>
    <dgm:cxn modelId="{EE70575D-E8DF-4316-8245-FB955CD1F42C}" type="presParOf" srcId="{C7EEBB28-C1BA-449D-9BFE-1272F775CAC1}" destId="{FBAE7615-0999-4143-A14C-1CE5E15A7782}" srcOrd="4" destOrd="0" presId="urn:microsoft.com/office/officeart/2005/8/layout/process5"/>
    <dgm:cxn modelId="{F3887F9E-F595-4E2B-AAB2-D6B26677EFED}" type="presParOf" srcId="{C7EEBB28-C1BA-449D-9BFE-1272F775CAC1}" destId="{B36D4896-F1F6-44C4-AAF2-B98E04E91E9C}" srcOrd="5" destOrd="0" presId="urn:microsoft.com/office/officeart/2005/8/layout/process5"/>
    <dgm:cxn modelId="{3B375DAD-C87B-47D7-ABAA-02B95E030810}" type="presParOf" srcId="{B36D4896-F1F6-44C4-AAF2-B98E04E91E9C}" destId="{28FD2371-B8A0-4558-B74C-F2C0E72F8BC9}" srcOrd="0" destOrd="0" presId="urn:microsoft.com/office/officeart/2005/8/layout/process5"/>
    <dgm:cxn modelId="{A701F36F-8CA0-4904-B7B5-F23FB954BC83}" type="presParOf" srcId="{C7EEBB28-C1BA-449D-9BFE-1272F775CAC1}" destId="{1181FE07-812E-4380-8E91-B0FC4969C416}"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444C6-EE65-4BF4-B38D-C1AB8AAFFFFE}">
      <dsp:nvSpPr>
        <dsp:cNvPr id="0" name=""/>
        <dsp:cNvSpPr/>
      </dsp:nvSpPr>
      <dsp:spPr>
        <a:xfrm>
          <a:off x="3213" y="882724"/>
          <a:ext cx="2549654" cy="152979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Records Center or In-place Records Management</a:t>
          </a:r>
          <a:endParaRPr lang="en-US" sz="1600" kern="1200" dirty="0"/>
        </a:p>
      </dsp:txBody>
      <dsp:txXfrm>
        <a:off x="3213" y="882724"/>
        <a:ext cx="2549654" cy="1529792"/>
      </dsp:txXfrm>
    </dsp:sp>
    <dsp:sp modelId="{20833F2F-5ACF-4B72-9983-4996A9968D5A}">
      <dsp:nvSpPr>
        <dsp:cNvPr id="0" name=""/>
        <dsp:cNvSpPr/>
      </dsp:nvSpPr>
      <dsp:spPr>
        <a:xfrm>
          <a:off x="2807834" y="882724"/>
          <a:ext cx="2549654" cy="152979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Smaller Specialized Farms or Large Multi-purpose Farms</a:t>
          </a:r>
        </a:p>
      </dsp:txBody>
      <dsp:txXfrm>
        <a:off x="2807834" y="882724"/>
        <a:ext cx="2549654" cy="1529792"/>
      </dsp:txXfrm>
    </dsp:sp>
    <dsp:sp modelId="{797A8D3E-F6AA-4A1C-BB93-2F9F09932761}">
      <dsp:nvSpPr>
        <dsp:cNvPr id="0" name=""/>
        <dsp:cNvSpPr/>
      </dsp:nvSpPr>
      <dsp:spPr>
        <a:xfrm>
          <a:off x="5612454" y="882724"/>
          <a:ext cx="2549654" cy="152979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Centralized or Distributed Metadata Management</a:t>
          </a:r>
        </a:p>
      </dsp:txBody>
      <dsp:txXfrm>
        <a:off x="5612454" y="882724"/>
        <a:ext cx="2549654" cy="1529792"/>
      </dsp:txXfrm>
    </dsp:sp>
    <dsp:sp modelId="{7E5003E6-7158-4270-9CF9-8E8A5CA77C82}">
      <dsp:nvSpPr>
        <dsp:cNvPr id="0" name=""/>
        <dsp:cNvSpPr/>
      </dsp:nvSpPr>
      <dsp:spPr>
        <a:xfrm>
          <a:off x="8417074" y="882724"/>
          <a:ext cx="2549654" cy="152979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Sensitive Content: Coexistence or Isolation</a:t>
          </a:r>
        </a:p>
      </dsp:txBody>
      <dsp:txXfrm>
        <a:off x="8417074" y="882724"/>
        <a:ext cx="2549654" cy="1529792"/>
      </dsp:txXfrm>
    </dsp:sp>
    <dsp:sp modelId="{77D8FB22-71E2-469D-99BA-BA3A13D5171C}">
      <dsp:nvSpPr>
        <dsp:cNvPr id="0" name=""/>
        <dsp:cNvSpPr/>
      </dsp:nvSpPr>
      <dsp:spPr>
        <a:xfrm>
          <a:off x="1405523" y="2667482"/>
          <a:ext cx="2549654" cy="152979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RBS for SQL</a:t>
          </a:r>
        </a:p>
      </dsp:txBody>
      <dsp:txXfrm>
        <a:off x="1405523" y="2667482"/>
        <a:ext cx="2549654" cy="1529792"/>
      </dsp:txXfrm>
    </dsp:sp>
    <dsp:sp modelId="{C2B80E7D-5819-42CC-BD18-30B0C3259A9C}">
      <dsp:nvSpPr>
        <dsp:cNvPr id="0" name=""/>
        <dsp:cNvSpPr/>
      </dsp:nvSpPr>
      <dsp:spPr>
        <a:xfrm>
          <a:off x="4210144" y="2667482"/>
          <a:ext cx="2549654" cy="152979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Migrate File Shares or Leave in Place</a:t>
          </a:r>
          <a:endParaRPr lang="en-US" sz="1600" kern="1200" dirty="0"/>
        </a:p>
      </dsp:txBody>
      <dsp:txXfrm>
        <a:off x="4210144" y="2667482"/>
        <a:ext cx="2549654" cy="1529792"/>
      </dsp:txXfrm>
    </dsp:sp>
    <dsp:sp modelId="{7DEC1C15-65BF-4289-BED5-1B680382AA1E}">
      <dsp:nvSpPr>
        <dsp:cNvPr id="0" name=""/>
        <dsp:cNvSpPr/>
      </dsp:nvSpPr>
      <dsp:spPr>
        <a:xfrm>
          <a:off x="7014764" y="2667482"/>
          <a:ext cx="2549654" cy="152979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General Decision Guidance</a:t>
          </a:r>
          <a:endParaRPr lang="en-US" sz="1600" kern="1200" dirty="0"/>
        </a:p>
      </dsp:txBody>
      <dsp:txXfrm>
        <a:off x="7014764" y="2667482"/>
        <a:ext cx="2549654" cy="1529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8AC67-00E4-4784-9B73-AC1FBE43B5FD}">
      <dsp:nvSpPr>
        <dsp:cNvPr id="0" name=""/>
        <dsp:cNvSpPr/>
      </dsp:nvSpPr>
      <dsp:spPr>
        <a:xfrm rot="16200000">
          <a:off x="1439" y="2100"/>
          <a:ext cx="4872598" cy="4872598"/>
        </a:xfrm>
        <a:prstGeom prst="up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Do I create one large farm to serve the enterprise?</a:t>
          </a:r>
          <a:endParaRPr lang="en-US" sz="3000" kern="1200" dirty="0"/>
        </a:p>
      </dsp:txBody>
      <dsp:txXfrm rot="5400000">
        <a:off x="854144" y="1220249"/>
        <a:ext cx="4019893" cy="2436299"/>
      </dsp:txXfrm>
    </dsp:sp>
    <dsp:sp modelId="{796031F3-ACF2-4798-8407-C12C7BE32511}">
      <dsp:nvSpPr>
        <dsp:cNvPr id="0" name=""/>
        <dsp:cNvSpPr/>
      </dsp:nvSpPr>
      <dsp:spPr>
        <a:xfrm rot="5400000">
          <a:off x="6275774" y="2100"/>
          <a:ext cx="4872598" cy="4872598"/>
        </a:xfrm>
        <a:prstGeom prst="upArrow">
          <a:avLst>
            <a:gd name="adj1" fmla="val 50000"/>
            <a:gd name="adj2" fmla="val 35000"/>
          </a:avLst>
        </a:prstGeom>
        <a:gradFill rotWithShape="0">
          <a:gsLst>
            <a:gs pos="0">
              <a:schemeClr val="accent3">
                <a:hueOff val="-17930980"/>
                <a:satOff val="9708"/>
                <a:lumOff val="7844"/>
                <a:alphaOff val="0"/>
                <a:shade val="51000"/>
                <a:satMod val="130000"/>
              </a:schemeClr>
            </a:gs>
            <a:gs pos="80000">
              <a:schemeClr val="accent3">
                <a:hueOff val="-17930980"/>
                <a:satOff val="9708"/>
                <a:lumOff val="7844"/>
                <a:alphaOff val="0"/>
                <a:shade val="93000"/>
                <a:satMod val="130000"/>
              </a:schemeClr>
            </a:gs>
            <a:gs pos="100000">
              <a:schemeClr val="accent3">
                <a:hueOff val="-17930980"/>
                <a:satOff val="9708"/>
                <a:lumOff val="78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17930980"/>
              <a:satOff val="9708"/>
              <a:lumOff val="7844"/>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Do I create smaller, specialized farms focused on specific workloads or functions?</a:t>
          </a:r>
        </a:p>
      </dsp:txBody>
      <dsp:txXfrm rot="-5400000">
        <a:off x="6275774" y="1220250"/>
        <a:ext cx="4019893" cy="2436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5AAD6-BC36-4036-BCE1-2437A40A24A1}">
      <dsp:nvSpPr>
        <dsp:cNvPr id="0" name=""/>
        <dsp:cNvSpPr/>
      </dsp:nvSpPr>
      <dsp:spPr>
        <a:xfrm>
          <a:off x="907670" y="2065827"/>
          <a:ext cx="1795090" cy="8975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Deploy SharePoint</a:t>
          </a:r>
          <a:endParaRPr lang="en-US" sz="1800" kern="1200" dirty="0"/>
        </a:p>
      </dsp:txBody>
      <dsp:txXfrm>
        <a:off x="933958" y="2092115"/>
        <a:ext cx="1742514" cy="844969"/>
      </dsp:txXfrm>
    </dsp:sp>
    <dsp:sp modelId="{A16DC202-BD16-4882-A2B3-149BA211CCAD}">
      <dsp:nvSpPr>
        <dsp:cNvPr id="0" name=""/>
        <dsp:cNvSpPr/>
      </dsp:nvSpPr>
      <dsp:spPr>
        <a:xfrm rot="18289469">
          <a:off x="2433097" y="1982449"/>
          <a:ext cx="1257364" cy="32124"/>
        </a:xfrm>
        <a:custGeom>
          <a:avLst/>
          <a:gdLst/>
          <a:ahLst/>
          <a:cxnLst/>
          <a:rect l="0" t="0" r="0" b="0"/>
          <a:pathLst>
            <a:path>
              <a:moveTo>
                <a:pt x="0" y="16062"/>
              </a:moveTo>
              <a:lnTo>
                <a:pt x="1257364"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030345" y="1967077"/>
        <a:ext cx="62868" cy="62868"/>
      </dsp:txXfrm>
    </dsp:sp>
    <dsp:sp modelId="{751D6197-9D84-4E05-9AD1-FE73F5D699F3}">
      <dsp:nvSpPr>
        <dsp:cNvPr id="0" name=""/>
        <dsp:cNvSpPr/>
      </dsp:nvSpPr>
      <dsp:spPr>
        <a:xfrm>
          <a:off x="3420797" y="1033650"/>
          <a:ext cx="1795090" cy="8975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How many users?  How much content?</a:t>
          </a:r>
          <a:endParaRPr lang="en-US" sz="1800" kern="1200" dirty="0"/>
        </a:p>
      </dsp:txBody>
      <dsp:txXfrm>
        <a:off x="3447085" y="1059938"/>
        <a:ext cx="1742514" cy="844969"/>
      </dsp:txXfrm>
    </dsp:sp>
    <dsp:sp modelId="{22CFA743-E475-4F5C-B429-CE81A737AE6A}">
      <dsp:nvSpPr>
        <dsp:cNvPr id="0" name=""/>
        <dsp:cNvSpPr/>
      </dsp:nvSpPr>
      <dsp:spPr>
        <a:xfrm>
          <a:off x="5215887" y="1466360"/>
          <a:ext cx="718036" cy="32124"/>
        </a:xfrm>
        <a:custGeom>
          <a:avLst/>
          <a:gdLst/>
          <a:ahLst/>
          <a:cxnLst/>
          <a:rect l="0" t="0" r="0" b="0"/>
          <a:pathLst>
            <a:path>
              <a:moveTo>
                <a:pt x="0" y="16062"/>
              </a:moveTo>
              <a:lnTo>
                <a:pt x="718036" y="160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6955" y="1464472"/>
        <a:ext cx="35901" cy="35901"/>
      </dsp:txXfrm>
    </dsp:sp>
    <dsp:sp modelId="{DF773CCA-D7FC-4666-B474-FF556B9762ED}">
      <dsp:nvSpPr>
        <dsp:cNvPr id="0" name=""/>
        <dsp:cNvSpPr/>
      </dsp:nvSpPr>
      <dsp:spPr>
        <a:xfrm>
          <a:off x="5933924" y="1033650"/>
          <a:ext cx="1795090" cy="8975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Assume 500 GB of initial content, 100k users</a:t>
          </a:r>
          <a:endParaRPr lang="en-US" sz="1800" kern="1200" dirty="0"/>
        </a:p>
      </dsp:txBody>
      <dsp:txXfrm>
        <a:off x="5960212" y="1059938"/>
        <a:ext cx="1742514" cy="844969"/>
      </dsp:txXfrm>
    </dsp:sp>
    <dsp:sp modelId="{7900A731-9D52-4710-9108-3D04BDCC7D97}">
      <dsp:nvSpPr>
        <dsp:cNvPr id="0" name=""/>
        <dsp:cNvSpPr/>
      </dsp:nvSpPr>
      <dsp:spPr>
        <a:xfrm rot="18289469">
          <a:off x="7459350" y="950272"/>
          <a:ext cx="1257364" cy="32124"/>
        </a:xfrm>
        <a:custGeom>
          <a:avLst/>
          <a:gdLst/>
          <a:ahLst/>
          <a:cxnLst/>
          <a:rect l="0" t="0" r="0" b="0"/>
          <a:pathLst>
            <a:path>
              <a:moveTo>
                <a:pt x="0" y="16062"/>
              </a:moveTo>
              <a:lnTo>
                <a:pt x="1257364"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056598" y="934900"/>
        <a:ext cx="62868" cy="62868"/>
      </dsp:txXfrm>
    </dsp:sp>
    <dsp:sp modelId="{A508A244-4574-421F-985D-3414962AFFB3}">
      <dsp:nvSpPr>
        <dsp:cNvPr id="0" name=""/>
        <dsp:cNvSpPr/>
      </dsp:nvSpPr>
      <dsp:spPr>
        <a:xfrm>
          <a:off x="8447050" y="1473"/>
          <a:ext cx="1795090" cy="8975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Global</a:t>
          </a:r>
          <a:endParaRPr lang="en-US" sz="1800" kern="1200" dirty="0"/>
        </a:p>
      </dsp:txBody>
      <dsp:txXfrm>
        <a:off x="8473338" y="27761"/>
        <a:ext cx="1742514" cy="844969"/>
      </dsp:txXfrm>
    </dsp:sp>
    <dsp:sp modelId="{329702DF-E05A-4D48-892F-5CDED54BD7E1}">
      <dsp:nvSpPr>
        <dsp:cNvPr id="0" name=""/>
        <dsp:cNvSpPr/>
      </dsp:nvSpPr>
      <dsp:spPr>
        <a:xfrm>
          <a:off x="7729014" y="1466360"/>
          <a:ext cx="718036" cy="32124"/>
        </a:xfrm>
        <a:custGeom>
          <a:avLst/>
          <a:gdLst/>
          <a:ahLst/>
          <a:cxnLst/>
          <a:rect l="0" t="0" r="0" b="0"/>
          <a:pathLst>
            <a:path>
              <a:moveTo>
                <a:pt x="0" y="16062"/>
              </a:moveTo>
              <a:lnTo>
                <a:pt x="718036"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070081" y="1464472"/>
        <a:ext cx="35901" cy="35901"/>
      </dsp:txXfrm>
    </dsp:sp>
    <dsp:sp modelId="{F609BFC6-4A28-43E3-8FC9-2D0E5F658D12}">
      <dsp:nvSpPr>
        <dsp:cNvPr id="0" name=""/>
        <dsp:cNvSpPr/>
      </dsp:nvSpPr>
      <dsp:spPr>
        <a:xfrm>
          <a:off x="8447050" y="1033650"/>
          <a:ext cx="1795090" cy="8975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Regional</a:t>
          </a:r>
          <a:endParaRPr lang="en-US" sz="1800" kern="1200" dirty="0"/>
        </a:p>
      </dsp:txBody>
      <dsp:txXfrm>
        <a:off x="8473338" y="1059938"/>
        <a:ext cx="1742514" cy="844969"/>
      </dsp:txXfrm>
    </dsp:sp>
    <dsp:sp modelId="{BBF2D86A-80A1-45F8-82BB-78603912D6E2}">
      <dsp:nvSpPr>
        <dsp:cNvPr id="0" name=""/>
        <dsp:cNvSpPr/>
      </dsp:nvSpPr>
      <dsp:spPr>
        <a:xfrm rot="3310531">
          <a:off x="7459350" y="1982449"/>
          <a:ext cx="1257364" cy="32124"/>
        </a:xfrm>
        <a:custGeom>
          <a:avLst/>
          <a:gdLst/>
          <a:ahLst/>
          <a:cxnLst/>
          <a:rect l="0" t="0" r="0" b="0"/>
          <a:pathLst>
            <a:path>
              <a:moveTo>
                <a:pt x="0" y="16062"/>
              </a:moveTo>
              <a:lnTo>
                <a:pt x="1257364" y="160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056598" y="1967077"/>
        <a:ext cx="62868" cy="62868"/>
      </dsp:txXfrm>
    </dsp:sp>
    <dsp:sp modelId="{879694D8-76AA-4AF4-8924-D03433B8E491}">
      <dsp:nvSpPr>
        <dsp:cNvPr id="0" name=""/>
        <dsp:cNvSpPr/>
      </dsp:nvSpPr>
      <dsp:spPr>
        <a:xfrm>
          <a:off x="8447050" y="2065827"/>
          <a:ext cx="1795090" cy="8975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Local</a:t>
          </a:r>
          <a:endParaRPr lang="en-US" sz="1800" kern="1200" dirty="0"/>
        </a:p>
      </dsp:txBody>
      <dsp:txXfrm>
        <a:off x="8473338" y="2092115"/>
        <a:ext cx="1742514" cy="844969"/>
      </dsp:txXfrm>
    </dsp:sp>
    <dsp:sp modelId="{ABDCCF97-626B-4990-9990-14E13CE978A4}">
      <dsp:nvSpPr>
        <dsp:cNvPr id="0" name=""/>
        <dsp:cNvSpPr/>
      </dsp:nvSpPr>
      <dsp:spPr>
        <a:xfrm rot="3310531">
          <a:off x="2433097" y="3014626"/>
          <a:ext cx="1257364" cy="32124"/>
        </a:xfrm>
        <a:custGeom>
          <a:avLst/>
          <a:gdLst/>
          <a:ahLst/>
          <a:cxnLst/>
          <a:rect l="0" t="0" r="0" b="0"/>
          <a:pathLst>
            <a:path>
              <a:moveTo>
                <a:pt x="0" y="16062"/>
              </a:moveTo>
              <a:lnTo>
                <a:pt x="1257364"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030345" y="2999254"/>
        <a:ext cx="62868" cy="62868"/>
      </dsp:txXfrm>
    </dsp:sp>
    <dsp:sp modelId="{263C1F9D-2C33-41EC-9494-675CB1769D13}">
      <dsp:nvSpPr>
        <dsp:cNvPr id="0" name=""/>
        <dsp:cNvSpPr/>
      </dsp:nvSpPr>
      <dsp:spPr>
        <a:xfrm>
          <a:off x="3420797" y="3098004"/>
          <a:ext cx="1795090" cy="8975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Where are your data centers?</a:t>
          </a:r>
          <a:endParaRPr lang="en-US" sz="1800" kern="1200" dirty="0"/>
        </a:p>
      </dsp:txBody>
      <dsp:txXfrm>
        <a:off x="3447085" y="3124292"/>
        <a:ext cx="1742514" cy="844969"/>
      </dsp:txXfrm>
    </dsp:sp>
    <dsp:sp modelId="{D45D6FC6-B19C-4E09-A4A7-8E2C53BFC5BB}">
      <dsp:nvSpPr>
        <dsp:cNvPr id="0" name=""/>
        <dsp:cNvSpPr/>
      </dsp:nvSpPr>
      <dsp:spPr>
        <a:xfrm rot="18289469">
          <a:off x="4946223" y="3014626"/>
          <a:ext cx="1257364" cy="32124"/>
        </a:xfrm>
        <a:custGeom>
          <a:avLst/>
          <a:gdLst/>
          <a:ahLst/>
          <a:cxnLst/>
          <a:rect l="0" t="0" r="0" b="0"/>
          <a:pathLst>
            <a:path>
              <a:moveTo>
                <a:pt x="0" y="16062"/>
              </a:moveTo>
              <a:lnTo>
                <a:pt x="1257364" y="160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3471" y="2999254"/>
        <a:ext cx="62868" cy="62868"/>
      </dsp:txXfrm>
    </dsp:sp>
    <dsp:sp modelId="{EB5E1F4A-7780-4D3D-8062-4B7C5EF072E1}">
      <dsp:nvSpPr>
        <dsp:cNvPr id="0" name=""/>
        <dsp:cNvSpPr/>
      </dsp:nvSpPr>
      <dsp:spPr>
        <a:xfrm>
          <a:off x="5933924" y="2065827"/>
          <a:ext cx="1795090" cy="8975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Global</a:t>
          </a:r>
          <a:endParaRPr lang="en-US" sz="1800" kern="1200" dirty="0"/>
        </a:p>
      </dsp:txBody>
      <dsp:txXfrm>
        <a:off x="5960212" y="2092115"/>
        <a:ext cx="1742514" cy="844969"/>
      </dsp:txXfrm>
    </dsp:sp>
    <dsp:sp modelId="{EEDF4BBC-FDF7-4364-AA9B-4B2ADC684D63}">
      <dsp:nvSpPr>
        <dsp:cNvPr id="0" name=""/>
        <dsp:cNvSpPr/>
      </dsp:nvSpPr>
      <dsp:spPr>
        <a:xfrm>
          <a:off x="5215887" y="3530714"/>
          <a:ext cx="718036" cy="32124"/>
        </a:xfrm>
        <a:custGeom>
          <a:avLst/>
          <a:gdLst/>
          <a:ahLst/>
          <a:cxnLst/>
          <a:rect l="0" t="0" r="0" b="0"/>
          <a:pathLst>
            <a:path>
              <a:moveTo>
                <a:pt x="0" y="16062"/>
              </a:moveTo>
              <a:lnTo>
                <a:pt x="718036" y="160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56955" y="3528826"/>
        <a:ext cx="35901" cy="35901"/>
      </dsp:txXfrm>
    </dsp:sp>
    <dsp:sp modelId="{D597B646-5485-49AC-86E4-39F9F04B5BDD}">
      <dsp:nvSpPr>
        <dsp:cNvPr id="0" name=""/>
        <dsp:cNvSpPr/>
      </dsp:nvSpPr>
      <dsp:spPr>
        <a:xfrm>
          <a:off x="5933924" y="3098004"/>
          <a:ext cx="1795090" cy="8975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Regional</a:t>
          </a:r>
          <a:endParaRPr lang="en-US" sz="1800" kern="1200" dirty="0"/>
        </a:p>
      </dsp:txBody>
      <dsp:txXfrm>
        <a:off x="5960212" y="3124292"/>
        <a:ext cx="1742514" cy="844969"/>
      </dsp:txXfrm>
    </dsp:sp>
    <dsp:sp modelId="{B810205C-818E-4E84-BA21-59D36DCBA796}">
      <dsp:nvSpPr>
        <dsp:cNvPr id="0" name=""/>
        <dsp:cNvSpPr/>
      </dsp:nvSpPr>
      <dsp:spPr>
        <a:xfrm rot="3310531">
          <a:off x="4946223" y="4046803"/>
          <a:ext cx="1257364" cy="32124"/>
        </a:xfrm>
        <a:custGeom>
          <a:avLst/>
          <a:gdLst/>
          <a:ahLst/>
          <a:cxnLst/>
          <a:rect l="0" t="0" r="0" b="0"/>
          <a:pathLst>
            <a:path>
              <a:moveTo>
                <a:pt x="0" y="16062"/>
              </a:moveTo>
              <a:lnTo>
                <a:pt x="1257364" y="160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3471" y="4031431"/>
        <a:ext cx="62868" cy="62868"/>
      </dsp:txXfrm>
    </dsp:sp>
    <dsp:sp modelId="{BFE2B1AD-E5A8-42A0-B5D2-C386336E0B03}">
      <dsp:nvSpPr>
        <dsp:cNvPr id="0" name=""/>
        <dsp:cNvSpPr/>
      </dsp:nvSpPr>
      <dsp:spPr>
        <a:xfrm>
          <a:off x="5933924" y="4130181"/>
          <a:ext cx="1795090" cy="8975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Local</a:t>
          </a:r>
          <a:endParaRPr lang="en-US" sz="1800" kern="1200" dirty="0"/>
        </a:p>
      </dsp:txBody>
      <dsp:txXfrm>
        <a:off x="5960212" y="4156469"/>
        <a:ext cx="1742514" cy="844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C65DD-C7E3-458F-B159-C758DB1F7E1A}">
      <dsp:nvSpPr>
        <dsp:cNvPr id="0" name=""/>
        <dsp:cNvSpPr/>
      </dsp:nvSpPr>
      <dsp:spPr>
        <a:xfrm>
          <a:off x="4745169" y="2209"/>
          <a:ext cx="1479604" cy="822002"/>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u="none" kern="1200" dirty="0" smtClean="0"/>
            <a:t>Enterprise</a:t>
          </a:r>
          <a:endParaRPr lang="en-US" sz="1900" kern="1200" dirty="0"/>
        </a:p>
      </dsp:txBody>
      <dsp:txXfrm>
        <a:off x="4769245" y="26285"/>
        <a:ext cx="1431452" cy="773850"/>
      </dsp:txXfrm>
    </dsp:sp>
    <dsp:sp modelId="{E6DF2CF0-9CF5-48C1-902A-0130440CD57D}">
      <dsp:nvSpPr>
        <dsp:cNvPr id="0" name=""/>
        <dsp:cNvSpPr/>
      </dsp:nvSpPr>
      <dsp:spPr>
        <a:xfrm rot="5400000">
          <a:off x="5330846" y="844762"/>
          <a:ext cx="308250" cy="36990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bg1"/>
            </a:solidFill>
          </a:endParaRPr>
        </a:p>
      </dsp:txBody>
      <dsp:txXfrm rot="-5400000">
        <a:off x="5374001" y="875588"/>
        <a:ext cx="221941" cy="215775"/>
      </dsp:txXfrm>
    </dsp:sp>
    <dsp:sp modelId="{A33B4D5C-C3E0-48CE-A934-86A63DFB0974}">
      <dsp:nvSpPr>
        <dsp:cNvPr id="0" name=""/>
        <dsp:cNvSpPr/>
      </dsp:nvSpPr>
      <dsp:spPr>
        <a:xfrm>
          <a:off x="4745169" y="1235213"/>
          <a:ext cx="1479604" cy="822002"/>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u="none" kern="1200" dirty="0" smtClean="0"/>
            <a:t>Division</a:t>
          </a:r>
          <a:endParaRPr lang="en-US" sz="1900" kern="1200" dirty="0"/>
        </a:p>
      </dsp:txBody>
      <dsp:txXfrm>
        <a:off x="4769245" y="1259289"/>
        <a:ext cx="1431452" cy="773850"/>
      </dsp:txXfrm>
    </dsp:sp>
    <dsp:sp modelId="{787A2D92-C9C4-411E-B984-FDC8C89FFDF6}">
      <dsp:nvSpPr>
        <dsp:cNvPr id="0" name=""/>
        <dsp:cNvSpPr/>
      </dsp:nvSpPr>
      <dsp:spPr>
        <a:xfrm rot="5400000">
          <a:off x="5330846" y="2077765"/>
          <a:ext cx="308250" cy="36990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solidFill>
              <a:schemeClr val="bg1"/>
            </a:solidFill>
          </a:endParaRPr>
        </a:p>
      </dsp:txBody>
      <dsp:txXfrm rot="-5400000">
        <a:off x="5374001" y="2108591"/>
        <a:ext cx="221941" cy="215775"/>
      </dsp:txXfrm>
    </dsp:sp>
    <dsp:sp modelId="{20014731-38B2-46A0-A4E1-D727DDC4ECC7}">
      <dsp:nvSpPr>
        <dsp:cNvPr id="0" name=""/>
        <dsp:cNvSpPr/>
      </dsp:nvSpPr>
      <dsp:spPr>
        <a:xfrm>
          <a:off x="4745169" y="2468217"/>
          <a:ext cx="1479604" cy="822002"/>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u="none" kern="1200" dirty="0" smtClean="0"/>
            <a:t>Business Unit</a:t>
          </a:r>
          <a:endParaRPr lang="en-US" sz="1900" kern="1200" dirty="0"/>
        </a:p>
      </dsp:txBody>
      <dsp:txXfrm>
        <a:off x="4769245" y="2492293"/>
        <a:ext cx="1431452" cy="773850"/>
      </dsp:txXfrm>
    </dsp:sp>
    <dsp:sp modelId="{D308F40C-46B2-4DC6-B02E-B22C6D81DB92}">
      <dsp:nvSpPr>
        <dsp:cNvPr id="0" name=""/>
        <dsp:cNvSpPr/>
      </dsp:nvSpPr>
      <dsp:spPr>
        <a:xfrm rot="5400000">
          <a:off x="5330846" y="3310769"/>
          <a:ext cx="308250" cy="36990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5374001" y="3341595"/>
        <a:ext cx="221941" cy="215775"/>
      </dsp:txXfrm>
    </dsp:sp>
    <dsp:sp modelId="{0E17499E-F401-478E-A45B-A6256390F547}">
      <dsp:nvSpPr>
        <dsp:cNvPr id="0" name=""/>
        <dsp:cNvSpPr/>
      </dsp:nvSpPr>
      <dsp:spPr>
        <a:xfrm>
          <a:off x="4745169" y="3701220"/>
          <a:ext cx="1479604" cy="822002"/>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u="none" kern="1200" dirty="0" smtClean="0"/>
            <a:t>Department</a:t>
          </a:r>
          <a:endParaRPr lang="en-US" sz="1900" kern="1200" dirty="0"/>
        </a:p>
      </dsp:txBody>
      <dsp:txXfrm>
        <a:off x="4769245" y="3725296"/>
        <a:ext cx="1431452" cy="773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E29CD-AC2A-43CD-9995-CC9746CF64BC}">
      <dsp:nvSpPr>
        <dsp:cNvPr id="0" name=""/>
        <dsp:cNvSpPr/>
      </dsp:nvSpPr>
      <dsp:spPr>
        <a:xfrm>
          <a:off x="1103331" y="2165"/>
          <a:ext cx="1449984" cy="805547"/>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u="none" kern="1200" dirty="0" smtClean="0"/>
            <a:t>Group</a:t>
          </a:r>
          <a:endParaRPr lang="en-US" sz="2200" kern="1200" dirty="0"/>
        </a:p>
      </dsp:txBody>
      <dsp:txXfrm>
        <a:off x="1126925" y="25759"/>
        <a:ext cx="1402796" cy="758359"/>
      </dsp:txXfrm>
    </dsp:sp>
    <dsp:sp modelId="{4404694E-A9E0-403A-A951-57F13301EBC7}">
      <dsp:nvSpPr>
        <dsp:cNvPr id="0" name=""/>
        <dsp:cNvSpPr/>
      </dsp:nvSpPr>
      <dsp:spPr>
        <a:xfrm rot="16200000" flipV="1">
          <a:off x="1677283" y="827851"/>
          <a:ext cx="302080" cy="36249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719574" y="948683"/>
        <a:ext cx="217498" cy="211456"/>
      </dsp:txXfrm>
    </dsp:sp>
    <dsp:sp modelId="{7D94F60E-D21C-4A99-8ADF-E47C0B27A61C}">
      <dsp:nvSpPr>
        <dsp:cNvPr id="0" name=""/>
        <dsp:cNvSpPr/>
      </dsp:nvSpPr>
      <dsp:spPr>
        <a:xfrm>
          <a:off x="1103331" y="1210486"/>
          <a:ext cx="1449984" cy="805547"/>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u="none" kern="1200" dirty="0" smtClean="0"/>
            <a:t>Project</a:t>
          </a:r>
          <a:endParaRPr lang="en-US" sz="2200" kern="1200" dirty="0"/>
        </a:p>
      </dsp:txBody>
      <dsp:txXfrm>
        <a:off x="1126925" y="1234080"/>
        <a:ext cx="1402796" cy="758359"/>
      </dsp:txXfrm>
    </dsp:sp>
    <dsp:sp modelId="{E5DFC9B5-B95A-4A4E-9B4F-83AF365580FE}">
      <dsp:nvSpPr>
        <dsp:cNvPr id="0" name=""/>
        <dsp:cNvSpPr/>
      </dsp:nvSpPr>
      <dsp:spPr>
        <a:xfrm rot="16200000" flipV="1">
          <a:off x="1677283" y="2036171"/>
          <a:ext cx="302080" cy="36249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719574" y="2157003"/>
        <a:ext cx="217498" cy="211456"/>
      </dsp:txXfrm>
    </dsp:sp>
    <dsp:sp modelId="{B9782B81-EA17-48BC-9A6E-0970F83C3915}">
      <dsp:nvSpPr>
        <dsp:cNvPr id="0" name=""/>
        <dsp:cNvSpPr/>
      </dsp:nvSpPr>
      <dsp:spPr>
        <a:xfrm>
          <a:off x="1103331" y="2418806"/>
          <a:ext cx="1449984" cy="805547"/>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i="0" u="none" kern="1200" dirty="0" smtClean="0"/>
            <a:t>Team</a:t>
          </a:r>
          <a:endParaRPr lang="en-US" sz="2200" kern="1200" dirty="0"/>
        </a:p>
      </dsp:txBody>
      <dsp:txXfrm>
        <a:off x="1126925" y="2442400"/>
        <a:ext cx="1402796" cy="758359"/>
      </dsp:txXfrm>
    </dsp:sp>
    <dsp:sp modelId="{DAEE0606-11F7-477C-B7A7-0604BBA21BA2}">
      <dsp:nvSpPr>
        <dsp:cNvPr id="0" name=""/>
        <dsp:cNvSpPr/>
      </dsp:nvSpPr>
      <dsp:spPr>
        <a:xfrm rot="16200000" flipV="1">
          <a:off x="1677283" y="3244492"/>
          <a:ext cx="302080" cy="36249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719574" y="3365324"/>
        <a:ext cx="217498" cy="211456"/>
      </dsp:txXfrm>
    </dsp:sp>
    <dsp:sp modelId="{571BE526-1DE3-4793-BC2A-F8FE5693DCF0}">
      <dsp:nvSpPr>
        <dsp:cNvPr id="0" name=""/>
        <dsp:cNvSpPr/>
      </dsp:nvSpPr>
      <dsp:spPr>
        <a:xfrm>
          <a:off x="1103331" y="3627127"/>
          <a:ext cx="1449984" cy="805547"/>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Individual</a:t>
          </a:r>
          <a:endParaRPr lang="en-US" sz="2200" kern="1200" dirty="0"/>
        </a:p>
      </dsp:txBody>
      <dsp:txXfrm>
        <a:off x="1126925" y="3650721"/>
        <a:ext cx="1402796" cy="758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8AC67-00E4-4784-9B73-AC1FBE43B5FD}">
      <dsp:nvSpPr>
        <dsp:cNvPr id="0" name=""/>
        <dsp:cNvSpPr/>
      </dsp:nvSpPr>
      <dsp:spPr>
        <a:xfrm rot="16200000">
          <a:off x="1439" y="2100"/>
          <a:ext cx="4872598" cy="4872598"/>
        </a:xfrm>
        <a:prstGeom prst="up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Do I use a Records Center Approach?</a:t>
          </a:r>
          <a:endParaRPr lang="en-US" sz="3600" kern="1200" dirty="0"/>
        </a:p>
      </dsp:txBody>
      <dsp:txXfrm rot="5400000">
        <a:off x="854144" y="1220249"/>
        <a:ext cx="4019893" cy="2436299"/>
      </dsp:txXfrm>
    </dsp:sp>
    <dsp:sp modelId="{796031F3-ACF2-4798-8407-C12C7BE32511}">
      <dsp:nvSpPr>
        <dsp:cNvPr id="0" name=""/>
        <dsp:cNvSpPr/>
      </dsp:nvSpPr>
      <dsp:spPr>
        <a:xfrm rot="5400000">
          <a:off x="6275774" y="2100"/>
          <a:ext cx="4872598" cy="4872598"/>
        </a:xfrm>
        <a:prstGeom prst="upArrow">
          <a:avLst>
            <a:gd name="adj1" fmla="val 50000"/>
            <a:gd name="adj2" fmla="val 35000"/>
          </a:avLst>
        </a:prstGeom>
        <a:gradFill rotWithShape="0">
          <a:gsLst>
            <a:gs pos="0">
              <a:schemeClr val="accent3">
                <a:hueOff val="-17930980"/>
                <a:satOff val="9708"/>
                <a:lumOff val="7844"/>
                <a:alphaOff val="0"/>
                <a:shade val="51000"/>
                <a:satMod val="130000"/>
              </a:schemeClr>
            </a:gs>
            <a:gs pos="80000">
              <a:schemeClr val="accent3">
                <a:hueOff val="-17930980"/>
                <a:satOff val="9708"/>
                <a:lumOff val="7844"/>
                <a:alphaOff val="0"/>
                <a:shade val="93000"/>
                <a:satMod val="130000"/>
              </a:schemeClr>
            </a:gs>
            <a:gs pos="100000">
              <a:schemeClr val="accent3">
                <a:hueOff val="-17930980"/>
                <a:satOff val="9708"/>
                <a:lumOff val="78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17930980"/>
              <a:satOff val="9708"/>
              <a:lumOff val="7844"/>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Do I use an In-Place Management Approach?</a:t>
          </a:r>
        </a:p>
      </dsp:txBody>
      <dsp:txXfrm rot="-5400000">
        <a:off x="6275774" y="1220250"/>
        <a:ext cx="4019893" cy="2436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8AC67-00E4-4784-9B73-AC1FBE43B5FD}">
      <dsp:nvSpPr>
        <dsp:cNvPr id="0" name=""/>
        <dsp:cNvSpPr/>
      </dsp:nvSpPr>
      <dsp:spPr>
        <a:xfrm rot="16200000">
          <a:off x="1439" y="2100"/>
          <a:ext cx="4872598" cy="4872598"/>
        </a:xfrm>
        <a:prstGeom prst="up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Do I Centralize Metadata Management?</a:t>
          </a:r>
          <a:endParaRPr lang="en-US" sz="4000" kern="1200" dirty="0"/>
        </a:p>
      </dsp:txBody>
      <dsp:txXfrm rot="5400000">
        <a:off x="854144" y="1220249"/>
        <a:ext cx="4019893" cy="2436299"/>
      </dsp:txXfrm>
    </dsp:sp>
    <dsp:sp modelId="{796031F3-ACF2-4798-8407-C12C7BE32511}">
      <dsp:nvSpPr>
        <dsp:cNvPr id="0" name=""/>
        <dsp:cNvSpPr/>
      </dsp:nvSpPr>
      <dsp:spPr>
        <a:xfrm rot="5400000">
          <a:off x="6275774" y="2100"/>
          <a:ext cx="4872598" cy="4872598"/>
        </a:xfrm>
        <a:prstGeom prst="upArrow">
          <a:avLst>
            <a:gd name="adj1" fmla="val 50000"/>
            <a:gd name="adj2" fmla="val 35000"/>
          </a:avLst>
        </a:prstGeom>
        <a:gradFill rotWithShape="0">
          <a:gsLst>
            <a:gs pos="0">
              <a:schemeClr val="accent3">
                <a:hueOff val="-17930980"/>
                <a:satOff val="9708"/>
                <a:lumOff val="7844"/>
                <a:alphaOff val="0"/>
                <a:shade val="51000"/>
                <a:satMod val="130000"/>
              </a:schemeClr>
            </a:gs>
            <a:gs pos="80000">
              <a:schemeClr val="accent3">
                <a:hueOff val="-17930980"/>
                <a:satOff val="9708"/>
                <a:lumOff val="7844"/>
                <a:alphaOff val="0"/>
                <a:shade val="93000"/>
                <a:satMod val="130000"/>
              </a:schemeClr>
            </a:gs>
            <a:gs pos="100000">
              <a:schemeClr val="accent3">
                <a:hueOff val="-17930980"/>
                <a:satOff val="9708"/>
                <a:lumOff val="78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17930980"/>
              <a:satOff val="9708"/>
              <a:lumOff val="7844"/>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Do I Distribute Metadata Management?</a:t>
          </a:r>
        </a:p>
      </dsp:txBody>
      <dsp:txXfrm rot="-5400000">
        <a:off x="6275774" y="1220250"/>
        <a:ext cx="4019893" cy="2436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8AC67-00E4-4784-9B73-AC1FBE43B5FD}">
      <dsp:nvSpPr>
        <dsp:cNvPr id="0" name=""/>
        <dsp:cNvSpPr/>
      </dsp:nvSpPr>
      <dsp:spPr>
        <a:xfrm rot="16200000">
          <a:off x="1901" y="357"/>
          <a:ext cx="4317285" cy="4317285"/>
        </a:xfrm>
        <a:prstGeom prst="up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Do I Isolate?</a:t>
          </a:r>
          <a:endParaRPr lang="en-US" sz="4000" kern="1200" dirty="0"/>
        </a:p>
      </dsp:txBody>
      <dsp:txXfrm rot="5400000">
        <a:off x="757427" y="1079677"/>
        <a:ext cx="3561760" cy="2158643"/>
      </dsp:txXfrm>
    </dsp:sp>
    <dsp:sp modelId="{796031F3-ACF2-4798-8407-C12C7BE32511}">
      <dsp:nvSpPr>
        <dsp:cNvPr id="0" name=""/>
        <dsp:cNvSpPr/>
      </dsp:nvSpPr>
      <dsp:spPr>
        <a:xfrm rot="5400000">
          <a:off x="6830624" y="357"/>
          <a:ext cx="4317285" cy="4317285"/>
        </a:xfrm>
        <a:prstGeom prst="upArrow">
          <a:avLst>
            <a:gd name="adj1" fmla="val 50000"/>
            <a:gd name="adj2" fmla="val 35000"/>
          </a:avLst>
        </a:prstGeom>
        <a:gradFill rotWithShape="0">
          <a:gsLst>
            <a:gs pos="0">
              <a:schemeClr val="accent3">
                <a:hueOff val="-17930980"/>
                <a:satOff val="9708"/>
                <a:lumOff val="7844"/>
                <a:alphaOff val="0"/>
                <a:shade val="51000"/>
                <a:satMod val="130000"/>
              </a:schemeClr>
            </a:gs>
            <a:gs pos="80000">
              <a:schemeClr val="accent3">
                <a:hueOff val="-17930980"/>
                <a:satOff val="9708"/>
                <a:lumOff val="7844"/>
                <a:alphaOff val="0"/>
                <a:shade val="93000"/>
                <a:satMod val="130000"/>
              </a:schemeClr>
            </a:gs>
            <a:gs pos="100000">
              <a:schemeClr val="accent3">
                <a:hueOff val="-17930980"/>
                <a:satOff val="9708"/>
                <a:lumOff val="78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17930980"/>
              <a:satOff val="9708"/>
              <a:lumOff val="7844"/>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Do I Coexist?</a:t>
          </a:r>
        </a:p>
      </dsp:txBody>
      <dsp:txXfrm rot="-5400000">
        <a:off x="6830625" y="1079678"/>
        <a:ext cx="3561760" cy="21586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FED8F-614D-4D09-A164-E9EB0AB3870D}">
      <dsp:nvSpPr>
        <dsp:cNvPr id="0" name=""/>
        <dsp:cNvSpPr/>
      </dsp:nvSpPr>
      <dsp:spPr>
        <a:xfrm>
          <a:off x="1805311" y="1536"/>
          <a:ext cx="3141328" cy="1884797"/>
        </a:xfrm>
        <a:prstGeom prst="roundRect">
          <a:avLst>
            <a:gd name="adj" fmla="val 10000"/>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alpha val="9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Decide…</a:t>
          </a:r>
          <a:endParaRPr lang="en-US" sz="2400" kern="1200" dirty="0"/>
        </a:p>
        <a:p>
          <a:pPr marL="171450" lvl="1" indent="-171450" algn="l" defTabSz="844550">
            <a:lnSpc>
              <a:spcPct val="90000"/>
            </a:lnSpc>
            <a:spcBef>
              <a:spcPct val="0"/>
            </a:spcBef>
            <a:spcAft>
              <a:spcPct val="15000"/>
            </a:spcAft>
            <a:buChar char="••"/>
          </a:pPr>
          <a:r>
            <a:rPr lang="en-US" sz="1900" kern="1200" dirty="0" smtClean="0"/>
            <a:t>who decides</a:t>
          </a:r>
        </a:p>
        <a:p>
          <a:pPr marL="171450" lvl="1" indent="-171450" algn="l" defTabSz="844550">
            <a:lnSpc>
              <a:spcPct val="90000"/>
            </a:lnSpc>
            <a:spcBef>
              <a:spcPct val="0"/>
            </a:spcBef>
            <a:spcAft>
              <a:spcPct val="15000"/>
            </a:spcAft>
            <a:buChar char="••"/>
          </a:pPr>
          <a:r>
            <a:rPr lang="en-US" sz="1900" kern="1200" dirty="0" smtClean="0"/>
            <a:t>when to decide</a:t>
          </a:r>
        </a:p>
        <a:p>
          <a:pPr marL="171450" lvl="1" indent="-171450" algn="l" defTabSz="844550">
            <a:lnSpc>
              <a:spcPct val="90000"/>
            </a:lnSpc>
            <a:spcBef>
              <a:spcPct val="0"/>
            </a:spcBef>
            <a:spcAft>
              <a:spcPct val="15000"/>
            </a:spcAft>
            <a:buChar char="••"/>
          </a:pPr>
          <a:r>
            <a:rPr lang="en-US" sz="1900" kern="1200" dirty="0" smtClean="0"/>
            <a:t>what deciding is</a:t>
          </a:r>
        </a:p>
      </dsp:txBody>
      <dsp:txXfrm>
        <a:off x="1860515" y="56740"/>
        <a:ext cx="3030920" cy="1774389"/>
      </dsp:txXfrm>
    </dsp:sp>
    <dsp:sp modelId="{94A9E407-CCEE-43C1-AFA3-CED2C0B5F270}">
      <dsp:nvSpPr>
        <dsp:cNvPr id="0" name=""/>
        <dsp:cNvSpPr/>
      </dsp:nvSpPr>
      <dsp:spPr>
        <a:xfrm>
          <a:off x="5223077" y="554410"/>
          <a:ext cx="665961" cy="779049"/>
        </a:xfrm>
        <a:prstGeom prst="rightArrow">
          <a:avLst>
            <a:gd name="adj1" fmla="val 60000"/>
            <a:gd name="adj2" fmla="val 50000"/>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9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5223077" y="710220"/>
        <a:ext cx="466173" cy="467429"/>
      </dsp:txXfrm>
    </dsp:sp>
    <dsp:sp modelId="{A8B2EE6C-0AD1-4426-8DA0-AD5A920A94ED}">
      <dsp:nvSpPr>
        <dsp:cNvPr id="0" name=""/>
        <dsp:cNvSpPr/>
      </dsp:nvSpPr>
      <dsp:spPr>
        <a:xfrm>
          <a:off x="6203171" y="1536"/>
          <a:ext cx="3141328" cy="1884797"/>
        </a:xfrm>
        <a:prstGeom prst="roundRect">
          <a:avLst>
            <a:gd name="adj" fmla="val 10000"/>
          </a:avLst>
        </a:prstGeom>
        <a:gradFill rotWithShape="0">
          <a:gsLst>
            <a:gs pos="0">
              <a:schemeClr val="accent4">
                <a:alpha val="90000"/>
                <a:hueOff val="0"/>
                <a:satOff val="0"/>
                <a:lumOff val="0"/>
                <a:alphaOff val="-13333"/>
                <a:shade val="51000"/>
                <a:satMod val="130000"/>
              </a:schemeClr>
            </a:gs>
            <a:gs pos="80000">
              <a:schemeClr val="accent4">
                <a:alpha val="90000"/>
                <a:hueOff val="0"/>
                <a:satOff val="0"/>
                <a:lumOff val="0"/>
                <a:alphaOff val="-13333"/>
                <a:shade val="93000"/>
                <a:satMod val="130000"/>
              </a:schemeClr>
            </a:gs>
            <a:gs pos="100000">
              <a:schemeClr val="accent4">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alpha val="90000"/>
              <a:hueOff val="0"/>
              <a:satOff val="0"/>
              <a:lumOff val="0"/>
              <a:alphaOff val="-13333"/>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Apply</a:t>
          </a:r>
        </a:p>
        <a:p>
          <a:pPr marL="171450" lvl="1" indent="-171450" algn="l" defTabSz="844550">
            <a:lnSpc>
              <a:spcPct val="90000"/>
            </a:lnSpc>
            <a:spcBef>
              <a:spcPct val="0"/>
            </a:spcBef>
            <a:spcAft>
              <a:spcPct val="15000"/>
            </a:spcAft>
            <a:buChar char="••"/>
          </a:pPr>
          <a:r>
            <a:rPr lang="en-US" sz="1900" kern="1200" dirty="0" smtClean="0"/>
            <a:t>Implement the decision</a:t>
          </a:r>
          <a:endParaRPr lang="en-US" sz="1900" kern="1200" dirty="0"/>
        </a:p>
        <a:p>
          <a:pPr marL="171450" lvl="1" indent="-171450" algn="l" defTabSz="844550">
            <a:lnSpc>
              <a:spcPct val="90000"/>
            </a:lnSpc>
            <a:spcBef>
              <a:spcPct val="0"/>
            </a:spcBef>
            <a:spcAft>
              <a:spcPct val="15000"/>
            </a:spcAft>
            <a:buChar char="••"/>
          </a:pPr>
          <a:r>
            <a:rPr lang="en-US" sz="1900" kern="1200" dirty="0" smtClean="0"/>
            <a:t>Decide how to measure, when to adjust, when to re-decide</a:t>
          </a:r>
          <a:endParaRPr lang="en-US" sz="1900" kern="1200" dirty="0"/>
        </a:p>
      </dsp:txBody>
      <dsp:txXfrm>
        <a:off x="6258375" y="56740"/>
        <a:ext cx="3030920" cy="1774389"/>
      </dsp:txXfrm>
    </dsp:sp>
    <dsp:sp modelId="{F38FA51A-0766-44C9-92BB-EE403DCA13FE}">
      <dsp:nvSpPr>
        <dsp:cNvPr id="0" name=""/>
        <dsp:cNvSpPr/>
      </dsp:nvSpPr>
      <dsp:spPr>
        <a:xfrm rot="5400000">
          <a:off x="7440855" y="2106227"/>
          <a:ext cx="665961" cy="779049"/>
        </a:xfrm>
        <a:prstGeom prst="rightArrow">
          <a:avLst>
            <a:gd name="adj1" fmla="val 60000"/>
            <a:gd name="adj2" fmla="val 50000"/>
          </a:avLst>
        </a:prstGeom>
        <a:gradFill rotWithShape="0">
          <a:gsLst>
            <a:gs pos="0">
              <a:schemeClr val="accent4">
                <a:shade val="90000"/>
                <a:hueOff val="-277969"/>
                <a:satOff val="3655"/>
                <a:lumOff val="15202"/>
                <a:alphaOff val="0"/>
                <a:shade val="51000"/>
                <a:satMod val="130000"/>
              </a:schemeClr>
            </a:gs>
            <a:gs pos="80000">
              <a:schemeClr val="accent4">
                <a:shade val="90000"/>
                <a:hueOff val="-277969"/>
                <a:satOff val="3655"/>
                <a:lumOff val="15202"/>
                <a:alphaOff val="0"/>
                <a:shade val="93000"/>
                <a:satMod val="130000"/>
              </a:schemeClr>
            </a:gs>
            <a:gs pos="100000">
              <a:schemeClr val="accent4">
                <a:shade val="90000"/>
                <a:hueOff val="-277969"/>
                <a:satOff val="3655"/>
                <a:lumOff val="152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90000"/>
              <a:hueOff val="-277969"/>
              <a:satOff val="3655"/>
              <a:lumOff val="15202"/>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7540121" y="2162771"/>
        <a:ext cx="467429" cy="466173"/>
      </dsp:txXfrm>
    </dsp:sp>
    <dsp:sp modelId="{FBAE7615-0999-4143-A14C-1CE5E15A7782}">
      <dsp:nvSpPr>
        <dsp:cNvPr id="0" name=""/>
        <dsp:cNvSpPr/>
      </dsp:nvSpPr>
      <dsp:spPr>
        <a:xfrm>
          <a:off x="6203171" y="3142865"/>
          <a:ext cx="3141328" cy="1884797"/>
        </a:xfrm>
        <a:prstGeom prst="roundRect">
          <a:avLst>
            <a:gd name="adj" fmla="val 10000"/>
          </a:avLst>
        </a:prstGeom>
        <a:gradFill rotWithShape="0">
          <a:gsLst>
            <a:gs pos="0">
              <a:schemeClr val="accent4">
                <a:alpha val="90000"/>
                <a:hueOff val="0"/>
                <a:satOff val="0"/>
                <a:lumOff val="0"/>
                <a:alphaOff val="-26667"/>
                <a:shade val="51000"/>
                <a:satMod val="130000"/>
              </a:schemeClr>
            </a:gs>
            <a:gs pos="80000">
              <a:schemeClr val="accent4">
                <a:alpha val="90000"/>
                <a:hueOff val="0"/>
                <a:satOff val="0"/>
                <a:lumOff val="0"/>
                <a:alphaOff val="-26667"/>
                <a:shade val="93000"/>
                <a:satMod val="130000"/>
              </a:schemeClr>
            </a:gs>
            <a:gs pos="100000">
              <a:schemeClr val="accent4">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alpha val="90000"/>
              <a:hueOff val="0"/>
              <a:satOff val="0"/>
              <a:lumOff val="0"/>
              <a:alphaOff val="-26667"/>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Measure</a:t>
          </a:r>
        </a:p>
        <a:p>
          <a:pPr marL="171450" lvl="1" indent="-171450" algn="l" defTabSz="844550">
            <a:lnSpc>
              <a:spcPct val="90000"/>
            </a:lnSpc>
            <a:spcBef>
              <a:spcPct val="0"/>
            </a:spcBef>
            <a:spcAft>
              <a:spcPct val="15000"/>
            </a:spcAft>
            <a:buChar char="••"/>
          </a:pPr>
          <a:r>
            <a:rPr lang="en-US" sz="1900" kern="1200" dirty="0" smtClean="0"/>
            <a:t>Reconcile  and assess</a:t>
          </a:r>
        </a:p>
        <a:p>
          <a:pPr marL="171450" lvl="1" indent="-171450" algn="l" defTabSz="844550">
            <a:lnSpc>
              <a:spcPct val="90000"/>
            </a:lnSpc>
            <a:spcBef>
              <a:spcPct val="0"/>
            </a:spcBef>
            <a:spcAft>
              <a:spcPct val="15000"/>
            </a:spcAft>
            <a:buChar char="••"/>
          </a:pPr>
          <a:r>
            <a:rPr lang="en-US" sz="1900" kern="1200" dirty="0" smtClean="0"/>
            <a:t>Measure and maintain</a:t>
          </a:r>
        </a:p>
        <a:p>
          <a:pPr marL="171450" lvl="1" indent="-171450" algn="l" defTabSz="844550">
            <a:lnSpc>
              <a:spcPct val="90000"/>
            </a:lnSpc>
            <a:spcBef>
              <a:spcPct val="0"/>
            </a:spcBef>
            <a:spcAft>
              <a:spcPct val="15000"/>
            </a:spcAft>
            <a:buChar char="••"/>
          </a:pPr>
          <a:r>
            <a:rPr lang="en-US" sz="1900" kern="1200" dirty="0" smtClean="0"/>
            <a:t>Perform root cause analysis on failures</a:t>
          </a:r>
        </a:p>
      </dsp:txBody>
      <dsp:txXfrm>
        <a:off x="6258375" y="3198069"/>
        <a:ext cx="3030920" cy="1774389"/>
      </dsp:txXfrm>
    </dsp:sp>
    <dsp:sp modelId="{B36D4896-F1F6-44C4-AAF2-B98E04E91E9C}">
      <dsp:nvSpPr>
        <dsp:cNvPr id="0" name=""/>
        <dsp:cNvSpPr/>
      </dsp:nvSpPr>
      <dsp:spPr>
        <a:xfrm rot="10800000">
          <a:off x="5260773" y="3695739"/>
          <a:ext cx="665961" cy="779049"/>
        </a:xfrm>
        <a:prstGeom prst="rightArrow">
          <a:avLst>
            <a:gd name="adj1" fmla="val 60000"/>
            <a:gd name="adj2" fmla="val 50000"/>
          </a:avLst>
        </a:prstGeom>
        <a:gradFill rotWithShape="0">
          <a:gsLst>
            <a:gs pos="0">
              <a:schemeClr val="accent4">
                <a:shade val="90000"/>
                <a:hueOff val="-555938"/>
                <a:satOff val="7310"/>
                <a:lumOff val="30404"/>
                <a:alphaOff val="0"/>
                <a:shade val="51000"/>
                <a:satMod val="130000"/>
              </a:schemeClr>
            </a:gs>
            <a:gs pos="80000">
              <a:schemeClr val="accent4">
                <a:shade val="90000"/>
                <a:hueOff val="-555938"/>
                <a:satOff val="7310"/>
                <a:lumOff val="30404"/>
                <a:alphaOff val="0"/>
                <a:shade val="93000"/>
                <a:satMod val="130000"/>
              </a:schemeClr>
            </a:gs>
            <a:gs pos="100000">
              <a:schemeClr val="accent4">
                <a:shade val="90000"/>
                <a:hueOff val="-555938"/>
                <a:satOff val="7310"/>
                <a:lumOff val="304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90000"/>
              <a:hueOff val="-555938"/>
              <a:satOff val="7310"/>
              <a:lumOff val="30404"/>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5460561" y="3851549"/>
        <a:ext cx="466173" cy="467429"/>
      </dsp:txXfrm>
    </dsp:sp>
    <dsp:sp modelId="{1181FE07-812E-4380-8E91-B0FC4969C416}">
      <dsp:nvSpPr>
        <dsp:cNvPr id="0" name=""/>
        <dsp:cNvSpPr/>
      </dsp:nvSpPr>
      <dsp:spPr>
        <a:xfrm>
          <a:off x="1805311" y="3142865"/>
          <a:ext cx="3141328" cy="1884797"/>
        </a:xfrm>
        <a:prstGeom prst="roundRect">
          <a:avLst>
            <a:gd name="adj" fmla="val 10000"/>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alpha val="90000"/>
              <a:hueOff val="0"/>
              <a:satOff val="0"/>
              <a:lumOff val="0"/>
              <a:alphaOff val="-4000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Refine</a:t>
          </a:r>
        </a:p>
        <a:p>
          <a:pPr marL="171450" lvl="1" indent="-171450" algn="l" defTabSz="844550">
            <a:lnSpc>
              <a:spcPct val="90000"/>
            </a:lnSpc>
            <a:spcBef>
              <a:spcPct val="0"/>
            </a:spcBef>
            <a:spcAft>
              <a:spcPct val="15000"/>
            </a:spcAft>
            <a:buChar char="••"/>
          </a:pPr>
          <a:r>
            <a:rPr lang="en-US" sz="1900" kern="1200" dirty="0" smtClean="0"/>
            <a:t>Lather</a:t>
          </a:r>
        </a:p>
        <a:p>
          <a:pPr marL="171450" lvl="1" indent="-171450" algn="l" defTabSz="844550">
            <a:lnSpc>
              <a:spcPct val="90000"/>
            </a:lnSpc>
            <a:spcBef>
              <a:spcPct val="0"/>
            </a:spcBef>
            <a:spcAft>
              <a:spcPct val="15000"/>
            </a:spcAft>
            <a:buChar char="••"/>
          </a:pPr>
          <a:r>
            <a:rPr lang="en-US" sz="1900" kern="1200" dirty="0" smtClean="0"/>
            <a:t>Rinse</a:t>
          </a:r>
        </a:p>
        <a:p>
          <a:pPr marL="171450" lvl="1" indent="-171450" algn="l" defTabSz="844550">
            <a:lnSpc>
              <a:spcPct val="90000"/>
            </a:lnSpc>
            <a:spcBef>
              <a:spcPct val="0"/>
            </a:spcBef>
            <a:spcAft>
              <a:spcPct val="15000"/>
            </a:spcAft>
            <a:buChar char="••"/>
          </a:pPr>
          <a:r>
            <a:rPr lang="en-US" sz="1900" kern="1200" dirty="0" smtClean="0"/>
            <a:t>Repeat if Necessary</a:t>
          </a:r>
        </a:p>
      </dsp:txBody>
      <dsp:txXfrm>
        <a:off x="1860515" y="3198069"/>
        <a:ext cx="3030920" cy="17743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AA55A-208E-4BAC-8D92-614C376AD602}" type="datetimeFigureOut">
              <a:rPr lang="en-US" smtClean="0"/>
              <a:t>5/14/2011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0FDEA6-B950-4153-BBE1-3C45C7447893}" type="slidenum">
              <a:rPr lang="en-US" smtClean="0"/>
              <a:t>‹#›</a:t>
            </a:fld>
            <a:endParaRPr lang="en-US" dirty="0"/>
          </a:p>
        </p:txBody>
      </p:sp>
    </p:spTree>
    <p:extLst>
      <p:ext uri="{BB962C8B-B14F-4D97-AF65-F5344CB8AC3E}">
        <p14:creationId xmlns:p14="http://schemas.microsoft.com/office/powerpoint/2010/main" val="1863658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559B3-891F-4FE1-9A7A-F61C440D210D}" type="slidenum">
              <a:rPr lang="en-US" smtClean="0"/>
              <a:t>39</a:t>
            </a:fld>
            <a:endParaRPr lang="en-US" dirty="0"/>
          </a:p>
        </p:txBody>
      </p:sp>
    </p:spTree>
    <p:extLst>
      <p:ext uri="{BB962C8B-B14F-4D97-AF65-F5344CB8AC3E}">
        <p14:creationId xmlns:p14="http://schemas.microsoft.com/office/powerpoint/2010/main" val="318640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FDEA6-B950-4153-BBE1-3C45C7447893}" type="slidenum">
              <a:rPr lang="en-US" smtClean="0"/>
              <a:t>50</a:t>
            </a:fld>
            <a:endParaRPr lang="en-US" dirty="0"/>
          </a:p>
        </p:txBody>
      </p:sp>
    </p:spTree>
    <p:extLst>
      <p:ext uri="{BB962C8B-B14F-4D97-AF65-F5344CB8AC3E}">
        <p14:creationId xmlns:p14="http://schemas.microsoft.com/office/powerpoint/2010/main" val="358208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FDEA6-B950-4153-BBE1-3C45C7447893}" type="slidenum">
              <a:rPr lang="en-US" smtClean="0"/>
              <a:t>54</a:t>
            </a:fld>
            <a:endParaRPr lang="en-US" dirty="0"/>
          </a:p>
        </p:txBody>
      </p:sp>
    </p:spTree>
    <p:extLst>
      <p:ext uri="{BB962C8B-B14F-4D97-AF65-F5344CB8AC3E}">
        <p14:creationId xmlns:p14="http://schemas.microsoft.com/office/powerpoint/2010/main" val="202919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11:32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11:32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11:32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11:01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5/14/2011 11:06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FDEA6-B950-4153-BBE1-3C45C7447893}" type="slidenum">
              <a:rPr lang="en-US" smtClean="0"/>
              <a:t>3</a:t>
            </a:fld>
            <a:endParaRPr lang="en-US" dirty="0"/>
          </a:p>
        </p:txBody>
      </p:sp>
    </p:spTree>
    <p:extLst>
      <p:ext uri="{BB962C8B-B14F-4D97-AF65-F5344CB8AC3E}">
        <p14:creationId xmlns:p14="http://schemas.microsoft.com/office/powerpoint/2010/main" val="93436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discusses</a:t>
            </a:r>
            <a:r>
              <a:rPr lang="en-US" baseline="0" dirty="0" smtClean="0"/>
              <a:t> the fact that ECM is made up of many components, many of which are optional.  Some are better than others.  Solution completeness is not measured in percentages as a whole.  A complete ECM solution is may be 30% Governance or 10% requirements for your organization and 100% will mean something different.</a:t>
            </a:r>
            <a:endParaRPr lang="en-US" dirty="0"/>
          </a:p>
        </p:txBody>
      </p:sp>
      <p:sp>
        <p:nvSpPr>
          <p:cNvPr id="4" name="Slide Number Placeholder 3"/>
          <p:cNvSpPr>
            <a:spLocks noGrp="1"/>
          </p:cNvSpPr>
          <p:nvPr>
            <p:ph type="sldNum" sz="quarter" idx="10"/>
          </p:nvPr>
        </p:nvSpPr>
        <p:spPr/>
        <p:txBody>
          <a:bodyPr/>
          <a:lstStyle/>
          <a:p>
            <a:fld id="{5A0FDEA6-B950-4153-BBE1-3C45C7447893}" type="slidenum">
              <a:rPr lang="en-US" smtClean="0"/>
              <a:t>10</a:t>
            </a:fld>
            <a:endParaRPr lang="en-US" dirty="0"/>
          </a:p>
        </p:txBody>
      </p:sp>
    </p:spTree>
    <p:extLst>
      <p:ext uri="{BB962C8B-B14F-4D97-AF65-F5344CB8AC3E}">
        <p14:creationId xmlns:p14="http://schemas.microsoft.com/office/powerpoint/2010/main" val="336203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roads</a:t>
            </a:r>
            <a:r>
              <a:rPr lang="en-US" baseline="0" dirty="0" smtClean="0"/>
              <a:t> to choose from and turns to make</a:t>
            </a:r>
          </a:p>
          <a:p>
            <a:r>
              <a:rPr lang="en-US" dirty="0" smtClean="0"/>
              <a:t>Some turns lead</a:t>
            </a:r>
            <a:r>
              <a:rPr lang="en-US" baseline="0" dirty="0" smtClean="0"/>
              <a:t> to smooth roads</a:t>
            </a:r>
          </a:p>
          <a:p>
            <a:r>
              <a:rPr lang="en-US" baseline="0" dirty="0" smtClean="0"/>
              <a:t>Some, not so much</a:t>
            </a:r>
          </a:p>
          <a:p>
            <a:r>
              <a:rPr lang="en-US" baseline="0" dirty="0" smtClean="0"/>
              <a:t>Some are bumpy</a:t>
            </a:r>
          </a:p>
          <a:p>
            <a:r>
              <a:rPr lang="en-US" baseline="0" dirty="0" smtClean="0"/>
              <a:t>Some are .. We don’t know</a:t>
            </a:r>
          </a:p>
          <a:p>
            <a:r>
              <a:rPr lang="en-US" baseline="0" dirty="0" smtClean="0"/>
              <a:t>Sometimes you come to a fork in road and you have to choose</a:t>
            </a:r>
          </a:p>
          <a:p>
            <a:r>
              <a:rPr lang="en-US" baseline="0" dirty="0" smtClean="0"/>
              <a:t>Sometimes you choose and it leads to more choices</a:t>
            </a:r>
          </a:p>
          <a:p>
            <a:r>
              <a:rPr lang="en-US" baseline="0" dirty="0" smtClean="0"/>
              <a:t>Other times it leads to a point of no return</a:t>
            </a:r>
          </a:p>
          <a:p>
            <a:r>
              <a:rPr lang="en-US" baseline="0" dirty="0" smtClean="0"/>
              <a:t>At these times, you may look back at your choices and reflect</a:t>
            </a:r>
            <a:endParaRPr lang="en-US" dirty="0"/>
          </a:p>
        </p:txBody>
      </p:sp>
      <p:sp>
        <p:nvSpPr>
          <p:cNvPr id="4" name="Slide Number Placeholder 3"/>
          <p:cNvSpPr>
            <a:spLocks noGrp="1"/>
          </p:cNvSpPr>
          <p:nvPr>
            <p:ph type="sldNum" sz="quarter" idx="10"/>
          </p:nvPr>
        </p:nvSpPr>
        <p:spPr/>
        <p:txBody>
          <a:bodyPr/>
          <a:lstStyle/>
          <a:p>
            <a:fld id="{5A0FDEA6-B950-4153-BBE1-3C45C7447893}" type="slidenum">
              <a:rPr lang="en-US" smtClean="0"/>
              <a:t>11</a:t>
            </a:fld>
            <a:endParaRPr lang="en-US" dirty="0"/>
          </a:p>
        </p:txBody>
      </p:sp>
    </p:spTree>
    <p:extLst>
      <p:ext uri="{BB962C8B-B14F-4D97-AF65-F5344CB8AC3E}">
        <p14:creationId xmlns:p14="http://schemas.microsoft.com/office/powerpoint/2010/main" val="260166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FDEA6-B950-4153-BBE1-3C45C7447893}" type="slidenum">
              <a:rPr lang="en-US" smtClean="0"/>
              <a:t>18</a:t>
            </a:fld>
            <a:endParaRPr lang="en-US" dirty="0"/>
          </a:p>
        </p:txBody>
      </p:sp>
    </p:spTree>
    <p:extLst>
      <p:ext uri="{BB962C8B-B14F-4D97-AF65-F5344CB8AC3E}">
        <p14:creationId xmlns:p14="http://schemas.microsoft.com/office/powerpoint/2010/main" val="160550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559B3-891F-4FE1-9A7A-F61C440D210D}" type="slidenum">
              <a:rPr lang="en-US" smtClean="0"/>
              <a:t>20</a:t>
            </a:fld>
            <a:endParaRPr lang="en-US" dirty="0"/>
          </a:p>
        </p:txBody>
      </p:sp>
    </p:spTree>
    <p:extLst>
      <p:ext uri="{BB962C8B-B14F-4D97-AF65-F5344CB8AC3E}">
        <p14:creationId xmlns:p14="http://schemas.microsoft.com/office/powerpoint/2010/main" val="318640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559B3-891F-4FE1-9A7A-F61C440D210D}" type="slidenum">
              <a:rPr lang="en-US" smtClean="0"/>
              <a:t>27</a:t>
            </a:fld>
            <a:endParaRPr lang="en-US" dirty="0"/>
          </a:p>
        </p:txBody>
      </p:sp>
    </p:spTree>
    <p:extLst>
      <p:ext uri="{BB962C8B-B14F-4D97-AF65-F5344CB8AC3E}">
        <p14:creationId xmlns:p14="http://schemas.microsoft.com/office/powerpoint/2010/main" val="318640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559B3-891F-4FE1-9A7A-F61C440D210D}" type="slidenum">
              <a:rPr lang="en-US" smtClean="0"/>
              <a:t>33</a:t>
            </a:fld>
            <a:endParaRPr lang="en-US" dirty="0"/>
          </a:p>
        </p:txBody>
      </p:sp>
    </p:spTree>
    <p:extLst>
      <p:ext uri="{BB962C8B-B14F-4D97-AF65-F5344CB8AC3E}">
        <p14:creationId xmlns:p14="http://schemas.microsoft.com/office/powerpoint/2010/main" val="3186407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4" y="1644652"/>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7" y="2265474"/>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5"/>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5"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5"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57150399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35" indent="-460335">
              <a:lnSpc>
                <a:spcPct val="90000"/>
              </a:lnSpc>
              <a:buFontTx/>
              <a:buBlip>
                <a:blip r:embed="rId2"/>
              </a:buBlip>
              <a:defRPr/>
            </a:lvl1pPr>
            <a:lvl2pPr marL="855593" indent="-395256">
              <a:lnSpc>
                <a:spcPct val="90000"/>
              </a:lnSpc>
              <a:buFontTx/>
              <a:buBlip>
                <a:blip r:embed="rId2"/>
              </a:buBlip>
              <a:defRPr/>
            </a:lvl2pPr>
            <a:lvl3pPr marL="1258784" indent="-403191">
              <a:lnSpc>
                <a:spcPct val="90000"/>
              </a:lnSpc>
              <a:buFontTx/>
              <a:buBlip>
                <a:blip r:embed="rId2"/>
              </a:buBlip>
              <a:defRPr/>
            </a:lvl3pPr>
            <a:lvl4pPr marL="1604828" indent="-346046">
              <a:lnSpc>
                <a:spcPct val="90000"/>
              </a:lnSpc>
              <a:buFontTx/>
              <a:buBlip>
                <a:blip r:embed="rId2"/>
              </a:buBlip>
              <a:defRPr/>
            </a:lvl4pPr>
            <a:lvl5pPr marL="1941351" indent="-336522">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64675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4"/>
            <a:ext cx="5486400" cy="1764585"/>
          </a:xfrm>
        </p:spPr>
        <p:txBody>
          <a:bodyPr/>
          <a:lstStyle>
            <a:lvl1pPr marL="339947" indent="-339947">
              <a:lnSpc>
                <a:spcPct val="90000"/>
              </a:lnSpc>
              <a:buFontTx/>
              <a:buBlip>
                <a:blip r:embed="rId2"/>
              </a:buBlip>
              <a:defRPr sz="2800"/>
            </a:lvl1pPr>
            <a:lvl2pPr marL="673282" indent="-325398">
              <a:lnSpc>
                <a:spcPct val="90000"/>
              </a:lnSpc>
              <a:buFontTx/>
              <a:buBlip>
                <a:blip r:embed="rId2"/>
              </a:buBlip>
              <a:defRPr sz="2400"/>
            </a:lvl2pPr>
            <a:lvl3pPr marL="953705" indent="-288360">
              <a:lnSpc>
                <a:spcPct val="90000"/>
              </a:lnSpc>
              <a:buFontTx/>
              <a:buBlip>
                <a:blip r:embed="rId2"/>
              </a:buBlip>
              <a:defRPr sz="2000"/>
            </a:lvl3pPr>
            <a:lvl4pPr marL="1227514" indent="-273809">
              <a:lnSpc>
                <a:spcPct val="90000"/>
              </a:lnSpc>
              <a:buFontTx/>
              <a:buBlip>
                <a:blip r:embed="rId2"/>
              </a:buBlip>
              <a:defRPr sz="1900"/>
            </a:lvl4pPr>
            <a:lvl5pPr marL="1515876" indent="-280423">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4"/>
            <a:ext cx="5486400" cy="1764585"/>
          </a:xfrm>
        </p:spPr>
        <p:txBody>
          <a:bodyPr/>
          <a:lstStyle>
            <a:lvl1pPr marL="347884" indent="-347884">
              <a:lnSpc>
                <a:spcPct val="90000"/>
              </a:lnSpc>
              <a:buFontTx/>
              <a:buBlip>
                <a:blip r:embed="rId2"/>
              </a:buBlip>
              <a:defRPr sz="2800"/>
            </a:lvl1pPr>
            <a:lvl2pPr marL="673282" indent="-339947">
              <a:lnSpc>
                <a:spcPct val="90000"/>
              </a:lnSpc>
              <a:buFontTx/>
              <a:buBlip>
                <a:blip r:embed="rId2"/>
              </a:buBlip>
              <a:defRPr sz="2400"/>
            </a:lvl2pPr>
            <a:lvl3pPr marL="961642" indent="-302911">
              <a:lnSpc>
                <a:spcPct val="90000"/>
              </a:lnSpc>
              <a:buFontTx/>
              <a:buBlip>
                <a:blip r:embed="rId2"/>
              </a:buBlip>
              <a:defRPr sz="2000"/>
            </a:lvl3pPr>
            <a:lvl4pPr marL="1227514" indent="-265873">
              <a:lnSpc>
                <a:spcPct val="90000"/>
              </a:lnSpc>
              <a:buFontTx/>
              <a:buBlip>
                <a:blip r:embed="rId2"/>
              </a:buBlip>
              <a:defRPr sz="1900"/>
            </a:lvl4pPr>
            <a:lvl5pPr marL="1515876" indent="-273809">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56882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40"/>
            <a:ext cx="5486400" cy="350865"/>
          </a:xfrm>
        </p:spPr>
        <p:txBody>
          <a:bodyPr anchor="b"/>
          <a:lstStyle>
            <a:lvl1pPr marL="0" indent="0">
              <a:lnSpc>
                <a:spcPct val="90000"/>
              </a:lnSpc>
              <a:spcBef>
                <a:spcPts val="0"/>
              </a:spcBef>
              <a:buNone/>
              <a:defRPr sz="2500" b="1"/>
            </a:lvl1pPr>
            <a:lvl2pPr marL="457144" indent="0">
              <a:buNone/>
              <a:defRPr sz="2000" b="1"/>
            </a:lvl2pPr>
            <a:lvl3pPr marL="914287" indent="0">
              <a:buNone/>
              <a:defRPr sz="1900" b="1"/>
            </a:lvl3pPr>
            <a:lvl4pPr marL="1371431" indent="0">
              <a:buNone/>
              <a:defRPr sz="1600" b="1"/>
            </a:lvl4pPr>
            <a:lvl5pPr marL="1828575" indent="0">
              <a:buNone/>
              <a:defRPr sz="1600" b="1"/>
            </a:lvl5pPr>
            <a:lvl6pPr marL="2285717" indent="0">
              <a:buNone/>
              <a:defRPr sz="1600" b="1"/>
            </a:lvl6pPr>
            <a:lvl7pPr marL="2742861" indent="0">
              <a:buNone/>
              <a:defRPr sz="1600" b="1"/>
            </a:lvl7pPr>
            <a:lvl8pPr marL="3200005" indent="0">
              <a:buNone/>
              <a:defRPr sz="1600" b="1"/>
            </a:lvl8pPr>
            <a:lvl9pPr marL="36571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9" y="2133602"/>
            <a:ext cx="5484971" cy="1555297"/>
          </a:xfrm>
        </p:spPr>
        <p:txBody>
          <a:bodyPr/>
          <a:lstStyle>
            <a:lvl1pPr marL="281747" indent="-281747">
              <a:buFontTx/>
              <a:buBlip>
                <a:blip r:embed="rId2"/>
              </a:buBlip>
              <a:defRPr sz="2300"/>
            </a:lvl1pPr>
            <a:lvl2pPr marL="562171" indent="-265873">
              <a:buFontTx/>
              <a:buBlip>
                <a:blip r:embed="rId2"/>
              </a:buBlip>
              <a:defRPr sz="2000"/>
            </a:lvl2pPr>
            <a:lvl3pPr marL="813494" indent="-243387">
              <a:buFontTx/>
              <a:buBlip>
                <a:blip r:embed="rId2"/>
              </a:buBlip>
              <a:defRPr sz="1900"/>
            </a:lvl3pPr>
            <a:lvl4pPr marL="1050267" indent="-228837">
              <a:buFontTx/>
              <a:buBlip>
                <a:blip r:embed="rId2"/>
              </a:buBlip>
              <a:defRPr sz="1700"/>
            </a:lvl4pPr>
            <a:lvl5pPr marL="1279103" indent="-206351">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40"/>
            <a:ext cx="5486400" cy="350865"/>
          </a:xfrm>
        </p:spPr>
        <p:txBody>
          <a:bodyPr anchor="b"/>
          <a:lstStyle>
            <a:lvl1pPr marL="0" indent="0">
              <a:lnSpc>
                <a:spcPct val="90000"/>
              </a:lnSpc>
              <a:spcBef>
                <a:spcPts val="0"/>
              </a:spcBef>
              <a:buNone/>
              <a:defRPr sz="2500" b="1"/>
            </a:lvl1pPr>
            <a:lvl2pPr marL="457144" indent="0">
              <a:buNone/>
              <a:defRPr sz="2000" b="1"/>
            </a:lvl2pPr>
            <a:lvl3pPr marL="914287" indent="0">
              <a:buNone/>
              <a:defRPr sz="1900" b="1"/>
            </a:lvl3pPr>
            <a:lvl4pPr marL="1371431" indent="0">
              <a:buNone/>
              <a:defRPr sz="1600" b="1"/>
            </a:lvl4pPr>
            <a:lvl5pPr marL="1828575" indent="0">
              <a:buNone/>
              <a:defRPr sz="1600" b="1"/>
            </a:lvl5pPr>
            <a:lvl6pPr marL="2285717" indent="0">
              <a:buNone/>
              <a:defRPr sz="1600" b="1"/>
            </a:lvl6pPr>
            <a:lvl7pPr marL="2742861" indent="0">
              <a:buNone/>
              <a:defRPr sz="1600" b="1"/>
            </a:lvl7pPr>
            <a:lvl8pPr marL="3200005" indent="0">
              <a:buNone/>
              <a:defRPr sz="1600" b="1"/>
            </a:lvl8pPr>
            <a:lvl9pPr marL="36571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296" indent="-296296">
              <a:buFontTx/>
              <a:buBlip>
                <a:blip r:embed="rId2"/>
              </a:buBlip>
              <a:defRPr sz="2300"/>
            </a:lvl1pPr>
            <a:lvl2pPr marL="570107" indent="-273809">
              <a:buFontTx/>
              <a:buBlip>
                <a:blip r:embed="rId2"/>
              </a:buBlip>
              <a:defRPr sz="2000"/>
            </a:lvl2pPr>
            <a:lvl3pPr marL="821430" indent="-244709">
              <a:buFontTx/>
              <a:buBlip>
                <a:blip r:embed="rId2"/>
              </a:buBlip>
              <a:defRPr sz="1900"/>
            </a:lvl3pPr>
            <a:lvl4pPr marL="1050267" indent="-236773">
              <a:buFontTx/>
              <a:buBlip>
                <a:blip r:embed="rId2"/>
              </a:buBlip>
              <a:defRPr sz="1700"/>
            </a:lvl4pPr>
            <a:lvl5pPr marL="1279103" indent="-220900">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85462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678480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129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69179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31511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297"/>
          <a:stretch/>
        </p:blipFill>
        <p:spPr bwMode="auto">
          <a:xfrm flipH="1">
            <a:off x="2"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9"/>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23"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71"/>
            <a:ext cx="3118500" cy="2769989"/>
          </a:xfrm>
          <a:prstGeom prst="rect">
            <a:avLst/>
          </a:prstGeom>
          <a:noFill/>
        </p:spPr>
        <p:txBody>
          <a:bodyPr wrap="square" lIns="0" tIns="0" rIns="0" bIns="0" rtlCol="0">
            <a:spAutoFit/>
          </a:bodyPr>
          <a:lstStyle/>
          <a:p>
            <a:pPr defTabSz="914287"/>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3"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8" y="2769645"/>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33354" y="497190"/>
            <a:ext cx="2271292" cy="811495"/>
          </a:xfrm>
          <a:prstGeom prst="rect">
            <a:avLst/>
          </a:prstGeom>
        </p:spPr>
      </p:pic>
    </p:spTree>
    <p:extLst>
      <p:ext uri="{BB962C8B-B14F-4D97-AF65-F5344CB8AC3E}">
        <p14:creationId xmlns:p14="http://schemas.microsoft.com/office/powerpoint/2010/main" val="17642533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2"/>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51228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2"/>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1" tIns="76189" rIns="152381" bIns="76189"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2522618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3" y="4876802"/>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6"/>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5" y="4191002"/>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5"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5"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057726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75" y="2265486"/>
            <a:ext cx="10242549" cy="1523497"/>
          </a:xfrm>
        </p:spPr>
        <p:txBody>
          <a:bodyPr anchor="ctr">
            <a:noAutofit/>
          </a:bodyPr>
          <a:lstStyle>
            <a:lvl1pPr>
              <a:lnSpc>
                <a:spcPct val="90000"/>
              </a:lnSpc>
              <a:defRPr sz="6400"/>
            </a:lvl1pPr>
          </a:lstStyle>
          <a:p>
            <a:r>
              <a:rPr lang="en-US" smtClean="0"/>
              <a:t>Click to edit Master title style</a:t>
            </a:r>
            <a:endParaRPr lang="en-US" dirty="0"/>
          </a:p>
        </p:txBody>
      </p:sp>
      <p:sp>
        <p:nvSpPr>
          <p:cNvPr id="3" name="Subtitle 2"/>
          <p:cNvSpPr>
            <a:spLocks noGrp="1"/>
          </p:cNvSpPr>
          <p:nvPr>
            <p:ph type="subTitle" idx="1"/>
          </p:nvPr>
        </p:nvSpPr>
        <p:spPr>
          <a:xfrm>
            <a:off x="969963" y="4703886"/>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609469" indent="0" algn="ctr">
              <a:buNone/>
              <a:defRPr>
                <a:solidFill>
                  <a:schemeClr val="tx1">
                    <a:tint val="75000"/>
                  </a:schemeClr>
                </a:solidFill>
              </a:defRPr>
            </a:lvl2pPr>
            <a:lvl3pPr marL="1218937" indent="0" algn="ctr">
              <a:buNone/>
              <a:defRPr>
                <a:solidFill>
                  <a:schemeClr val="tx1">
                    <a:tint val="75000"/>
                  </a:schemeClr>
                </a:solidFill>
              </a:defRPr>
            </a:lvl3pPr>
            <a:lvl4pPr marL="1828407" indent="0" algn="ctr">
              <a:buNone/>
              <a:defRPr>
                <a:solidFill>
                  <a:schemeClr val="tx1">
                    <a:tint val="75000"/>
                  </a:schemeClr>
                </a:solidFill>
              </a:defRPr>
            </a:lvl4pPr>
            <a:lvl5pPr marL="2437876" indent="0" algn="ctr">
              <a:buNone/>
              <a:defRPr>
                <a:solidFill>
                  <a:schemeClr val="tx1">
                    <a:tint val="75000"/>
                  </a:schemeClr>
                </a:solidFill>
              </a:defRPr>
            </a:lvl5pPr>
            <a:lvl6pPr marL="3047345" indent="0" algn="ctr">
              <a:buNone/>
              <a:defRPr>
                <a:solidFill>
                  <a:schemeClr val="tx1">
                    <a:tint val="75000"/>
                  </a:schemeClr>
                </a:solidFill>
              </a:defRPr>
            </a:lvl6pPr>
            <a:lvl7pPr marL="3656813" indent="0" algn="ctr">
              <a:buNone/>
              <a:defRPr>
                <a:solidFill>
                  <a:schemeClr val="tx1">
                    <a:tint val="75000"/>
                  </a:schemeClr>
                </a:solidFill>
              </a:defRPr>
            </a:lvl7pPr>
            <a:lvl8pPr marL="4266283" indent="0" algn="ctr">
              <a:buNone/>
              <a:defRPr>
                <a:solidFill>
                  <a:schemeClr val="tx1">
                    <a:tint val="75000"/>
                  </a:schemeClr>
                </a:solidFill>
              </a:defRPr>
            </a:lvl8pPr>
            <a:lvl9pPr marL="487575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6"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4213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2538188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364534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055824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9214521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198400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081267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7959546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66079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9"/>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89146"/>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5"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5"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3" y="4876802"/>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778818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038014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11552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96103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016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70418096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8377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9322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5238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63"/>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52045461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00285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2"/>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5"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5"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2"/>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0313905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13612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2"/>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5"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5"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2"/>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580311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2"/>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5"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5"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2"/>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063174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5" y="4191002"/>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5"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5"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3" y="4876802"/>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177042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2"/>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41269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35" indent="-460335">
              <a:buFontTx/>
              <a:buBlip>
                <a:blip r:embed="rId3"/>
              </a:buBlip>
              <a:defRPr/>
            </a:lvl1pPr>
            <a:lvl2pPr marL="855593" indent="-395256">
              <a:buFontTx/>
              <a:buBlip>
                <a:blip r:embed="rId3"/>
              </a:buBlip>
              <a:defRPr/>
            </a:lvl2pPr>
            <a:lvl3pPr marL="1258784" indent="-403191">
              <a:buFontTx/>
              <a:buBlip>
                <a:blip r:embed="rId3"/>
              </a:buBlip>
              <a:defRPr/>
            </a:lvl3pPr>
            <a:lvl4pPr marL="1604828" indent="-346046">
              <a:buFontTx/>
              <a:buBlip>
                <a:blip r:embed="rId3"/>
              </a:buBlip>
              <a:defRPr/>
            </a:lvl4pPr>
            <a:lvl5pPr marL="1941351" indent="-336522">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75494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686985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6" r:id="rId20"/>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3"/>
            <a:ext cx="11149013"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324662"/>
      </p:ext>
    </p:extLst>
  </p:cSld>
  <p:clrMap bg1="dk1" tx1="lt1" bg2="dk2" tx2="lt2" accent1="accent1" accent2="accent2" accent3="accent3" accent4="accent4" accent5="accent5" accent6="accent6" hlink="hlink" folHlink="folHlink"/>
  <p:sldLayoutIdLst>
    <p:sldLayoutId id="2147483735" r:id="rId1"/>
  </p:sldLayoutIdLst>
  <p:transition>
    <p:fade/>
  </p:transition>
  <p:txStyles>
    <p:titleStyle>
      <a:lvl1pPr algn="l" defTabSz="914287"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287" rtl="0" eaLnBrk="1" latinLnBrk="0" hangingPunct="1">
        <a:lnSpc>
          <a:spcPct val="90000"/>
        </a:lnSpc>
        <a:spcBef>
          <a:spcPct val="20000"/>
        </a:spcBef>
        <a:buFont typeface="Arial" pitchFamily="34" charset="0"/>
        <a:buNone/>
        <a:defRPr sz="31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22" indent="-7937" algn="l" defTabSz="914287"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07" indent="-7937" algn="l" defTabSz="91428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3918" indent="7937" algn="l" defTabSz="91428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5929" indent="0" algn="l" defTabSz="914287"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291"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3"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7"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21"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7" rtl="0" eaLnBrk="1" latinLnBrk="0" hangingPunct="1">
        <a:defRPr sz="1900" kern="1200">
          <a:solidFill>
            <a:schemeClr val="tx1"/>
          </a:solidFill>
          <a:latin typeface="+mn-lt"/>
          <a:ea typeface="+mn-ea"/>
          <a:cs typeface="+mn-cs"/>
        </a:defRPr>
      </a:lvl1pPr>
      <a:lvl2pPr marL="457144" algn="l" defTabSz="914287" rtl="0" eaLnBrk="1" latinLnBrk="0" hangingPunct="1">
        <a:defRPr sz="1900" kern="1200">
          <a:solidFill>
            <a:schemeClr val="tx1"/>
          </a:solidFill>
          <a:latin typeface="+mn-lt"/>
          <a:ea typeface="+mn-ea"/>
          <a:cs typeface="+mn-cs"/>
        </a:defRPr>
      </a:lvl2pPr>
      <a:lvl3pPr marL="914287" algn="l" defTabSz="914287" rtl="0" eaLnBrk="1" latinLnBrk="0" hangingPunct="1">
        <a:defRPr sz="1900" kern="1200">
          <a:solidFill>
            <a:schemeClr val="tx1"/>
          </a:solidFill>
          <a:latin typeface="+mn-lt"/>
          <a:ea typeface="+mn-ea"/>
          <a:cs typeface="+mn-cs"/>
        </a:defRPr>
      </a:lvl3pPr>
      <a:lvl4pPr marL="1371431" algn="l" defTabSz="914287" rtl="0" eaLnBrk="1" latinLnBrk="0" hangingPunct="1">
        <a:defRPr sz="1900" kern="1200">
          <a:solidFill>
            <a:schemeClr val="tx1"/>
          </a:solidFill>
          <a:latin typeface="+mn-lt"/>
          <a:ea typeface="+mn-ea"/>
          <a:cs typeface="+mn-cs"/>
        </a:defRPr>
      </a:lvl4pPr>
      <a:lvl5pPr marL="1828575" algn="l" defTabSz="914287" rtl="0" eaLnBrk="1" latinLnBrk="0" hangingPunct="1">
        <a:defRPr sz="1900" kern="1200">
          <a:solidFill>
            <a:schemeClr val="tx1"/>
          </a:solidFill>
          <a:latin typeface="+mn-lt"/>
          <a:ea typeface="+mn-ea"/>
          <a:cs typeface="+mn-cs"/>
        </a:defRPr>
      </a:lvl5pPr>
      <a:lvl6pPr marL="2285717" algn="l" defTabSz="914287" rtl="0" eaLnBrk="1" latinLnBrk="0" hangingPunct="1">
        <a:defRPr sz="1900" kern="1200">
          <a:solidFill>
            <a:schemeClr val="tx1"/>
          </a:solidFill>
          <a:latin typeface="+mn-lt"/>
          <a:ea typeface="+mn-ea"/>
          <a:cs typeface="+mn-cs"/>
        </a:defRPr>
      </a:lvl6pPr>
      <a:lvl7pPr marL="2742861" algn="l" defTabSz="914287" rtl="0" eaLnBrk="1" latinLnBrk="0" hangingPunct="1">
        <a:defRPr sz="1900" kern="1200">
          <a:solidFill>
            <a:schemeClr val="tx1"/>
          </a:solidFill>
          <a:latin typeface="+mn-lt"/>
          <a:ea typeface="+mn-ea"/>
          <a:cs typeface="+mn-cs"/>
        </a:defRPr>
      </a:lvl7pPr>
      <a:lvl8pPr marL="3200005" algn="l" defTabSz="914287" rtl="0" eaLnBrk="1" latinLnBrk="0" hangingPunct="1">
        <a:defRPr sz="1900" kern="1200">
          <a:solidFill>
            <a:schemeClr val="tx1"/>
          </a:solidFill>
          <a:latin typeface="+mn-lt"/>
          <a:ea typeface="+mn-ea"/>
          <a:cs typeface="+mn-cs"/>
        </a:defRPr>
      </a:lvl8pPr>
      <a:lvl9pPr marL="3657148" algn="l" defTabSz="91428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567917"/>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1.xml"/><Relationship Id="rId7" Type="http://schemas.openxmlformats.org/officeDocument/2006/relationships/image" Target="../media/image36.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slide" Target="slide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slide" Target="slide13.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hyperlink" Target="mailto:ivega@microsoft.co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hyperlink" Target="mailto:olegkofm@microsoft.com" TargetMode="External"/><Relationship Id="rId4" Type="http://schemas.openxmlformats.org/officeDocument/2006/relationships/hyperlink" Target="mailto:kalleba@microsoft.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slide" Target="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55.png"/><Relationship Id="rId5" Type="http://schemas.openxmlformats.org/officeDocument/2006/relationships/hyperlink" Target="http://www.microsoft.com/learning" TargetMode="External"/><Relationship Id="rId10" Type="http://schemas.openxmlformats.org/officeDocument/2006/relationships/image" Target="../media/image54.emf"/><Relationship Id="rId4" Type="http://schemas.openxmlformats.org/officeDocument/2006/relationships/image" Target="../media/image51.png"/><Relationship Id="rId9" Type="http://schemas.openxmlformats.org/officeDocument/2006/relationships/image" Target="../media/image53.png"/></Relationships>
</file>

<file path=ppt/slides/_rels/slide6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5991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3" y="228600"/>
            <a:ext cx="11149013" cy="664797"/>
          </a:xfrm>
        </p:spPr>
        <p:txBody>
          <a:bodyPr/>
          <a:lstStyle/>
          <a:p>
            <a:r>
              <a:rPr lang="en-US" sz="4800" dirty="0"/>
              <a:t>If ECM was like a Nutrition Label…</a:t>
            </a:r>
            <a:endParaRPr lang="en-US" sz="4800" dirty="0"/>
          </a:p>
        </p:txBody>
      </p:sp>
      <p:pic>
        <p:nvPicPr>
          <p:cNvPr id="1026" name="Picture 2" descr="http://hop-talk.com/wp-content/uploads/2007/12/beer_glass_nutr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89" y="1295401"/>
            <a:ext cx="4367664" cy="427412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448213" y="1010237"/>
            <a:ext cx="7027539" cy="5378200"/>
            <a:chOff x="3337028" y="757678"/>
            <a:chExt cx="5272027" cy="4033650"/>
          </a:xfrm>
        </p:grpSpPr>
        <p:sp>
          <p:nvSpPr>
            <p:cNvPr id="5" name="Isosceles Triangle 4"/>
            <p:cNvSpPr/>
            <p:nvPr/>
          </p:nvSpPr>
          <p:spPr bwMode="auto">
            <a:xfrm rot="16200000">
              <a:off x="2013890" y="2080816"/>
              <a:ext cx="4033650" cy="1387373"/>
            </a:xfrm>
            <a:prstGeom prst="triangl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a:endParaRPr lang="en-US" sz="2900" dirty="0">
                <a:solidFill>
                  <a:schemeClr val="tx1">
                    <a:alpha val="99000"/>
                  </a:schemeClr>
                </a:solidFill>
              </a:endParaRPr>
            </a:p>
          </p:txBody>
        </p:sp>
        <p:grpSp>
          <p:nvGrpSpPr>
            <p:cNvPr id="16" name="Group 15"/>
            <p:cNvGrpSpPr/>
            <p:nvPr/>
          </p:nvGrpSpPr>
          <p:grpSpPr>
            <a:xfrm>
              <a:off x="4724400" y="757679"/>
              <a:ext cx="3884655" cy="4033649"/>
              <a:chOff x="4724400" y="824100"/>
              <a:chExt cx="3884655" cy="4033649"/>
            </a:xfrm>
          </p:grpSpPr>
          <p:pic>
            <p:nvPicPr>
              <p:cNvPr id="1028" name="Picture 4" descr="http://img.freebase.com/api/trans/raw/wikipedia/images/en_id/134585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824100"/>
                <a:ext cx="3884655" cy="4033649"/>
              </a:xfrm>
              <a:prstGeom prst="rect">
                <a:avLst/>
              </a:prstGeom>
              <a:noFill/>
              <a:ln w="19050">
                <a:solidFill>
                  <a:schemeClr val="accent5"/>
                </a:solidFill>
              </a:ln>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5029200" y="837946"/>
                <a:ext cx="3200400" cy="299850"/>
              </a:xfrm>
              <a:prstGeom prst="rect">
                <a:avLst/>
              </a:prstGeom>
              <a:solidFill>
                <a:schemeClr val="tx1"/>
              </a:solidFill>
              <a:ln w="1905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a:r>
                  <a:rPr lang="en-US" b="1" dirty="0" smtClean="0">
                    <a:solidFill>
                      <a:schemeClr val="bg1">
                        <a:alpha val="99000"/>
                      </a:schemeClr>
                    </a:solidFill>
                  </a:rPr>
                  <a:t>SharePoint ECM Ale</a:t>
                </a:r>
              </a:p>
            </p:txBody>
          </p:sp>
          <p:grpSp>
            <p:nvGrpSpPr>
              <p:cNvPr id="8" name="Group 7"/>
              <p:cNvGrpSpPr/>
              <p:nvPr/>
            </p:nvGrpSpPr>
            <p:grpSpPr>
              <a:xfrm>
                <a:off x="5743351" y="2114550"/>
                <a:ext cx="1835262" cy="2739838"/>
                <a:chOff x="5743351" y="2114550"/>
                <a:chExt cx="1835262" cy="2739838"/>
              </a:xfrm>
            </p:grpSpPr>
            <p:sp>
              <p:nvSpPr>
                <p:cNvPr id="7" name="TextBox 6"/>
                <p:cNvSpPr txBox="1"/>
                <p:nvPr/>
              </p:nvSpPr>
              <p:spPr>
                <a:xfrm>
                  <a:off x="5743351" y="2114550"/>
                  <a:ext cx="1424765" cy="246221"/>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r>
                    <a:rPr lang="en-US" sz="2100" b="1" dirty="0">
                      <a:solidFill>
                        <a:schemeClr val="bg1"/>
                      </a:solidFill>
                    </a:rPr>
                    <a:t>Governance</a:t>
                  </a:r>
                </a:p>
              </p:txBody>
            </p:sp>
            <p:sp>
              <p:nvSpPr>
                <p:cNvPr id="10" name="TextBox 9"/>
                <p:cNvSpPr txBox="1"/>
                <p:nvPr/>
              </p:nvSpPr>
              <p:spPr>
                <a:xfrm>
                  <a:off x="5743351" y="2360771"/>
                  <a:ext cx="1424765" cy="246221"/>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r>
                    <a:rPr lang="en-US" sz="2100" b="1" dirty="0">
                      <a:solidFill>
                        <a:schemeClr val="bg1"/>
                      </a:solidFill>
                    </a:rPr>
                    <a:t>Requirements</a:t>
                  </a:r>
                </a:p>
              </p:txBody>
            </p:sp>
            <p:sp>
              <p:nvSpPr>
                <p:cNvPr id="11" name="TextBox 10"/>
                <p:cNvSpPr txBox="1"/>
                <p:nvPr/>
              </p:nvSpPr>
              <p:spPr>
                <a:xfrm>
                  <a:off x="5743351" y="3409950"/>
                  <a:ext cx="1424765" cy="246221"/>
                </a:xfrm>
                <a:prstGeom prst="rect">
                  <a:avLst/>
                </a:prstGeom>
                <a:ln w="9525">
                  <a:solidFill>
                    <a:schemeClr val="bg1"/>
                  </a:solidFill>
                </a:ln>
              </p:spPr>
              <p:style>
                <a:lnRef idx="2">
                  <a:schemeClr val="accent1">
                    <a:shade val="50000"/>
                  </a:schemeClr>
                </a:lnRef>
                <a:fillRef idx="1001">
                  <a:schemeClr val="dk2"/>
                </a:fillRef>
                <a:effectRef idx="0">
                  <a:schemeClr val="accent1"/>
                </a:effectRef>
                <a:fontRef idx="minor">
                  <a:schemeClr val="lt1"/>
                </a:fontRef>
              </p:style>
              <p:txBody>
                <a:bodyPr wrap="square" lIns="0" tIns="0" rIns="0" bIns="0" rtlCol="0">
                  <a:spAutoFit/>
                </a:bodyPr>
                <a:lstStyle/>
                <a:p>
                  <a:r>
                    <a:rPr lang="en-US" sz="2100" b="1" dirty="0">
                      <a:solidFill>
                        <a:schemeClr val="bg1"/>
                      </a:solidFill>
                    </a:rPr>
                    <a:t>Metadata</a:t>
                  </a:r>
                </a:p>
              </p:txBody>
            </p:sp>
            <p:sp>
              <p:nvSpPr>
                <p:cNvPr id="12" name="TextBox 11"/>
                <p:cNvSpPr txBox="1"/>
                <p:nvPr/>
              </p:nvSpPr>
              <p:spPr>
                <a:xfrm>
                  <a:off x="5743351" y="3676007"/>
                  <a:ext cx="1424765" cy="246221"/>
                </a:xfrm>
                <a:prstGeom prst="rect">
                  <a:avLst/>
                </a:prstGeom>
                <a:ln w="19050">
                  <a:solidFill>
                    <a:schemeClr val="bg1"/>
                  </a:solidFill>
                </a:ln>
              </p:spPr>
              <p:style>
                <a:lnRef idx="2">
                  <a:schemeClr val="accent1">
                    <a:shade val="50000"/>
                  </a:schemeClr>
                </a:lnRef>
                <a:fillRef idx="1001">
                  <a:schemeClr val="dk2"/>
                </a:fillRef>
                <a:effectRef idx="0">
                  <a:schemeClr val="accent1"/>
                </a:effectRef>
                <a:fontRef idx="minor">
                  <a:schemeClr val="lt1"/>
                </a:fontRef>
              </p:style>
              <p:txBody>
                <a:bodyPr wrap="square" lIns="0" tIns="0" rIns="0" bIns="0" rtlCol="0">
                  <a:spAutoFit/>
                </a:bodyPr>
                <a:lstStyle/>
                <a:p>
                  <a:r>
                    <a:rPr lang="en-US" sz="2100" b="1" dirty="0">
                      <a:solidFill>
                        <a:schemeClr val="bg1"/>
                      </a:solidFill>
                    </a:rPr>
                    <a:t>Content Types</a:t>
                  </a:r>
                </a:p>
              </p:txBody>
            </p:sp>
            <p:sp>
              <p:nvSpPr>
                <p:cNvPr id="13" name="TextBox 12"/>
                <p:cNvSpPr txBox="1"/>
                <p:nvPr/>
              </p:nvSpPr>
              <p:spPr>
                <a:xfrm>
                  <a:off x="5743351" y="4209796"/>
                  <a:ext cx="1835262" cy="219291"/>
                </a:xfrm>
                <a:prstGeom prst="rect">
                  <a:avLst/>
                </a:prstGeom>
                <a:ln w="9525"/>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sz="1900" b="1" dirty="0">
                      <a:solidFill>
                        <a:schemeClr val="bg1"/>
                      </a:solidFill>
                    </a:rPr>
                    <a:t>Storage      200g</a:t>
                  </a:r>
                </a:p>
              </p:txBody>
            </p:sp>
            <p:sp>
              <p:nvSpPr>
                <p:cNvPr id="14" name="TextBox 13"/>
                <p:cNvSpPr txBox="1"/>
                <p:nvPr/>
              </p:nvSpPr>
              <p:spPr>
                <a:xfrm>
                  <a:off x="5743351" y="4417130"/>
                  <a:ext cx="1835262" cy="219291"/>
                </a:xfrm>
                <a:prstGeom prst="rect">
                  <a:avLst/>
                </a:prstGeom>
                <a:ln w="9525"/>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sz="1900" b="1" dirty="0">
                      <a:solidFill>
                        <a:schemeClr val="bg1"/>
                      </a:solidFill>
                    </a:rPr>
                    <a:t>Security     1000g</a:t>
                  </a:r>
                </a:p>
              </p:txBody>
            </p:sp>
            <p:sp>
              <p:nvSpPr>
                <p:cNvPr id="15" name="TextBox 14"/>
                <p:cNvSpPr txBox="1"/>
                <p:nvPr/>
              </p:nvSpPr>
              <p:spPr>
                <a:xfrm>
                  <a:off x="5743351" y="4635097"/>
                  <a:ext cx="1835262" cy="219291"/>
                </a:xfrm>
                <a:prstGeom prst="rect">
                  <a:avLst/>
                </a:prstGeom>
                <a:ln w="9525"/>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sz="1900" b="1" dirty="0">
                      <a:solidFill>
                        <a:schemeClr val="bg1"/>
                      </a:solidFill>
                    </a:rPr>
                    <a:t>Retention    8 mg</a:t>
                  </a:r>
                </a:p>
              </p:txBody>
            </p:sp>
          </p:grpSp>
        </p:grpSp>
      </p:grpSp>
    </p:spTree>
    <p:extLst>
      <p:ext uri="{BB962C8B-B14F-4D97-AF65-F5344CB8AC3E}">
        <p14:creationId xmlns:p14="http://schemas.microsoft.com/office/powerpoint/2010/main" val="4196444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a:t>…then The Road to a Complete ECM Diet …</a:t>
            </a:r>
            <a:endParaRPr lang="en-US" dirty="0"/>
          </a:p>
        </p:txBody>
      </p:sp>
      <p:pic>
        <p:nvPicPr>
          <p:cNvPr id="2066" name="road" descr="http://1.bp.blogspot.com/_ot4nEdy31dY/TLQbfX3uB8I/AAAAAAAADhQ/S9rN9xRF6z8/s1600/Judge_Harry_Pregerson_Interchan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6756" y="1206499"/>
            <a:ext cx="6475313" cy="5168901"/>
          </a:xfrm>
          <a:prstGeom prst="rect">
            <a:avLst/>
          </a:prstGeom>
          <a:noFill/>
          <a:extLst>
            <a:ext uri="{909E8E84-426E-40DD-AFC4-6F175D3DCCD1}">
              <a14:hiddenFill xmlns:a14="http://schemas.microsoft.com/office/drawing/2010/main">
                <a:solidFill>
                  <a:srgbClr val="FFFFFF"/>
                </a:solidFill>
              </a14:hiddenFill>
            </a:ext>
          </a:extLst>
        </p:spPr>
      </p:pic>
      <p:pic>
        <p:nvPicPr>
          <p:cNvPr id="2068" name="trainwreck" descr="http://dc-cdn.virtacore.com/e90a61105abb46f0950d4038179bb02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232525" y="1060448"/>
            <a:ext cx="3723775" cy="5340352"/>
          </a:xfrm>
          <a:prstGeom prst="rect">
            <a:avLst/>
          </a:prstGeom>
          <a:noFill/>
          <a:extLst>
            <a:ext uri="{909E8E84-426E-40DD-AFC4-6F175D3DCCD1}">
              <a14:hiddenFill xmlns:a14="http://schemas.microsoft.com/office/drawing/2010/main">
                <a:solidFill>
                  <a:srgbClr val="FFFFFF"/>
                </a:solidFill>
              </a14:hiddenFill>
            </a:ext>
          </a:extLst>
        </p:spPr>
      </p:pic>
      <p:pic>
        <p:nvPicPr>
          <p:cNvPr id="2074" name="good luck" descr="http://jokideo.com/wp-content/uploads/2010/12/good_luck_sign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85069" y="1223986"/>
            <a:ext cx="3618687" cy="5151415"/>
          </a:xfrm>
          <a:prstGeom prst="rect">
            <a:avLst/>
          </a:prstGeom>
          <a:noFill/>
          <a:extLst>
            <a:ext uri="{909E8E84-426E-40DD-AFC4-6F175D3DCCD1}">
              <a14:hiddenFill xmlns:a14="http://schemas.microsoft.com/office/drawing/2010/main">
                <a:solidFill>
                  <a:srgbClr val="FFFFFF"/>
                </a:solidFill>
              </a14:hiddenFill>
            </a:ext>
          </a:extLst>
        </p:spPr>
      </p:pic>
      <p:pic>
        <p:nvPicPr>
          <p:cNvPr id="2064" name="at risk" descr="http://smokles.files.wordpress.com/2010/11/dangerous-unmaintained-road-12575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742283" y="1630386"/>
            <a:ext cx="6805630" cy="45418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dead end"/>
          <p:cNvGrpSpPr/>
          <p:nvPr/>
        </p:nvGrpSpPr>
        <p:grpSpPr>
          <a:xfrm>
            <a:off x="812589" y="1206499"/>
            <a:ext cx="11058819" cy="5168901"/>
            <a:chOff x="609600" y="904874"/>
            <a:chExt cx="8296275" cy="3876676"/>
          </a:xfrm>
        </p:grpSpPr>
        <p:pic>
          <p:nvPicPr>
            <p:cNvPr id="2058" name="dead end pic" descr="http://www.funny-potato.com/images/dead-end.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9600" y="1276797"/>
              <a:ext cx="4673004" cy="35047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dead end sign" descr="http://www.roadtrafficsigns.com/img/lg/K/Dead-End-Road-Sign-K-5920.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095875" y="904874"/>
              <a:ext cx="3810000" cy="2886076"/>
            </a:xfrm>
            <a:prstGeom prst="rect">
              <a:avLst/>
            </a:prstGeom>
            <a:noFill/>
            <a:extLst>
              <a:ext uri="{909E8E84-426E-40DD-AFC4-6F175D3DCCD1}">
                <a14:hiddenFill xmlns:a14="http://schemas.microsoft.com/office/drawing/2010/main">
                  <a:solidFill>
                    <a:srgbClr val="FFFFFF"/>
                  </a:solidFill>
                </a14:hiddenFill>
              </a:ext>
            </a:extLst>
          </p:spPr>
        </p:pic>
      </p:grpSp>
      <p:pic>
        <p:nvPicPr>
          <p:cNvPr id="2076" name="potholes" descr="http://i28.photobucket.com/albums/c220/DPRINS/DSC01145.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844059" y="1295401"/>
            <a:ext cx="6602280" cy="4953001"/>
          </a:xfrm>
          <a:prstGeom prst="rect">
            <a:avLst/>
          </a:prstGeom>
          <a:noFill/>
          <a:extLst>
            <a:ext uri="{909E8E84-426E-40DD-AFC4-6F175D3DCCD1}">
              <a14:hiddenFill xmlns:a14="http://schemas.microsoft.com/office/drawing/2010/main">
                <a:solidFill>
                  <a:srgbClr val="FFFFFF"/>
                </a:solidFill>
              </a14:hiddenFill>
            </a:ext>
          </a:extLst>
        </p:spPr>
      </p:pic>
      <p:pic>
        <p:nvPicPr>
          <p:cNvPr id="2078" name="smooth" descr="http://weblog.rudayday.com/archives/DSC01608mashiway.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785605" y="1276949"/>
            <a:ext cx="6660734" cy="4996852"/>
          </a:xfrm>
          <a:prstGeom prst="rect">
            <a:avLst/>
          </a:prstGeom>
          <a:noFill/>
          <a:extLst>
            <a:ext uri="{909E8E84-426E-40DD-AFC4-6F175D3DCCD1}">
              <a14:hiddenFill xmlns:a14="http://schemas.microsoft.com/office/drawing/2010/main">
                <a:solidFill>
                  <a:srgbClr val="FFFFFF"/>
                </a:solidFill>
              </a14:hiddenFill>
            </a:ext>
          </a:extLst>
        </p:spPr>
      </p:pic>
      <p:pic>
        <p:nvPicPr>
          <p:cNvPr id="2080" name="more roads" descr="http://static.flickr.com/113/304387913_825fd70640_o.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551007" y="1206499"/>
            <a:ext cx="5086811" cy="5029200"/>
          </a:xfrm>
          <a:prstGeom prst="rect">
            <a:avLst/>
          </a:prstGeom>
          <a:noFill/>
          <a:extLst>
            <a:ext uri="{909E8E84-426E-40DD-AFC4-6F175D3DCCD1}">
              <a14:hiddenFill xmlns:a14="http://schemas.microsoft.com/office/drawing/2010/main">
                <a:solidFill>
                  <a:srgbClr val="FFFFFF"/>
                </a:solidFill>
              </a14:hiddenFill>
            </a:ext>
          </a:extLst>
        </p:spPr>
      </p:pic>
      <p:pic>
        <p:nvPicPr>
          <p:cNvPr id="20" name="fork" descr="http://www.deviantart.com/download/163636057/Fork_In_The_Road_by_rdj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44052" y="1624696"/>
            <a:ext cx="671587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0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childTnLst>
                                  <p:subTnLst>
                                    <p:set>
                                      <p:cBhvr override="childStyle">
                                        <p:cTn dur="1" fill="hold" display="0" masterRel="nextClick" afterEffect="1"/>
                                        <p:tgtEl>
                                          <p:spTgt spid="206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8"/>
                                        </p:tgtEl>
                                        <p:attrNameLst>
                                          <p:attrName>style.visibility</p:attrName>
                                        </p:attrNameLst>
                                      </p:cBhvr>
                                      <p:to>
                                        <p:strVal val="visible"/>
                                      </p:to>
                                    </p:set>
                                  </p:childTnLst>
                                  <p:subTnLst>
                                    <p:set>
                                      <p:cBhvr override="childStyle">
                                        <p:cTn dur="1" fill="hold" display="0" masterRel="nextClick" afterEffect="1"/>
                                        <p:tgtEl>
                                          <p:spTgt spid="207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4"/>
                                        </p:tgtEl>
                                        <p:attrNameLst>
                                          <p:attrName>style.visibility</p:attrName>
                                        </p:attrNameLst>
                                      </p:cBhvr>
                                      <p:to>
                                        <p:strVal val="visible"/>
                                      </p:to>
                                    </p:set>
                                  </p:childTnLst>
                                  <p:subTnLst>
                                    <p:set>
                                      <p:cBhvr override="childStyle">
                                        <p:cTn dur="1" fill="hold" display="0" masterRel="nextClick" afterEffect="1"/>
                                        <p:tgtEl>
                                          <p:spTgt spid="206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6"/>
                                        </p:tgtEl>
                                        <p:attrNameLst>
                                          <p:attrName>style.visibility</p:attrName>
                                        </p:attrNameLst>
                                      </p:cBhvr>
                                      <p:to>
                                        <p:strVal val="visible"/>
                                      </p:to>
                                    </p:set>
                                  </p:childTnLst>
                                  <p:subTnLst>
                                    <p:set>
                                      <p:cBhvr override="childStyle">
                                        <p:cTn dur="1" fill="hold" display="0" masterRel="nextClick" afterEffect="1"/>
                                        <p:tgtEl>
                                          <p:spTgt spid="207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4"/>
                                        </p:tgtEl>
                                        <p:attrNameLst>
                                          <p:attrName>style.visibility</p:attrName>
                                        </p:attrNameLst>
                                      </p:cBhvr>
                                      <p:to>
                                        <p:strVal val="visible"/>
                                      </p:to>
                                    </p:set>
                                  </p:childTnLst>
                                  <p:subTnLst>
                                    <p:set>
                                      <p:cBhvr override="childStyle">
                                        <p:cTn dur="1" fill="hold" display="0" masterRel="nextClick" afterEffect="1"/>
                                        <p:tgtEl>
                                          <p:spTgt spid="207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80"/>
                                        </p:tgtEl>
                                        <p:attrNameLst>
                                          <p:attrName>style.visibility</p:attrName>
                                        </p:attrNameLst>
                                      </p:cBhvr>
                                      <p:to>
                                        <p:strVal val="visible"/>
                                      </p:to>
                                    </p:set>
                                  </p:childTnLst>
                                  <p:subTnLst>
                                    <p:set>
                                      <p:cBhvr override="childStyle">
                                        <p:cTn dur="1" fill="hold" display="0" masterRel="nextClick" afterEffect="1"/>
                                        <p:tgtEl>
                                          <p:spTgt spid="208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Text Placeholder 2"/>
          <p:cNvSpPr>
            <a:spLocks noGrp="1"/>
          </p:cNvSpPr>
          <p:nvPr>
            <p:ph type="body" sz="quarter" idx="10"/>
          </p:nvPr>
        </p:nvSpPr>
        <p:spPr>
          <a:xfrm>
            <a:off x="519113" y="1447801"/>
            <a:ext cx="11149013" cy="2609945"/>
          </a:xfrm>
        </p:spPr>
        <p:txBody>
          <a:bodyPr/>
          <a:lstStyle/>
          <a:p>
            <a:r>
              <a:rPr lang="en-US" dirty="0" smtClean="0"/>
              <a:t>ECM is…</a:t>
            </a:r>
          </a:p>
          <a:p>
            <a:r>
              <a:rPr lang="en-US" dirty="0" smtClean="0"/>
              <a:t>We are going to talk about…</a:t>
            </a:r>
          </a:p>
          <a:p>
            <a:r>
              <a:rPr lang="en-US" dirty="0" smtClean="0"/>
              <a:t>We are not going to talk about…</a:t>
            </a:r>
          </a:p>
          <a:p>
            <a:r>
              <a:rPr lang="en-US" dirty="0" smtClean="0"/>
              <a:t>We are Assuming…</a:t>
            </a:r>
          </a:p>
          <a:p>
            <a:r>
              <a:rPr lang="en-US" dirty="0" smtClean="0"/>
              <a:t>We are using the point of view of…</a:t>
            </a:r>
            <a:endParaRPr lang="en-US" dirty="0"/>
          </a:p>
        </p:txBody>
      </p:sp>
    </p:spTree>
    <p:extLst>
      <p:ext uri="{BB962C8B-B14F-4D97-AF65-F5344CB8AC3E}">
        <p14:creationId xmlns:p14="http://schemas.microsoft.com/office/powerpoint/2010/main" val="15911245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ECM Architectural Decisions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33289462"/>
              </p:ext>
            </p:extLst>
          </p:nvPr>
        </p:nvGraphicFramePr>
        <p:xfrm>
          <a:off x="507867" y="1397000"/>
          <a:ext cx="10969943"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eject" descr="http://www.renishaw.de/media/img/gen/ab704daa2a2e471e84192751951f07ab.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616169" y="5664200"/>
            <a:ext cx="986111" cy="9863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exit" descr="http://image.made-in-china.com/2f0j00RBeELaoMIfgD/Photoluminescent-Exit-Sign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9487" y="6015837"/>
            <a:ext cx="1269668" cy="634731"/>
          </a:xfrm>
          <a:prstGeom prst="rect">
            <a:avLst/>
          </a:prstGeom>
          <a:noFill/>
          <a:extLst>
            <a:ext uri="{909E8E84-426E-40DD-AFC4-6F175D3DCCD1}">
              <a14:hiddenFill xmlns:a14="http://schemas.microsoft.com/office/drawing/2010/main">
                <a:solidFill>
                  <a:srgbClr val="FFFFFF"/>
                </a:solidFill>
              </a14:hiddenFill>
            </a:ext>
          </a:extLst>
        </p:spPr>
      </p:pic>
      <p:sp>
        <p:nvSpPr>
          <p:cNvPr id="3" name="goto end link">
            <a:hlinkClick r:id="rId9" action="ppaction://hlinksldjump"/>
          </p:cNvPr>
          <p:cNvSpPr txBox="1"/>
          <p:nvPr/>
        </p:nvSpPr>
        <p:spPr>
          <a:xfrm>
            <a:off x="9649487" y="6157385"/>
            <a:ext cx="1523603" cy="369332"/>
          </a:xfrm>
          <a:prstGeom prst="rect">
            <a:avLst/>
          </a:prstGeom>
          <a:noFill/>
        </p:spPr>
        <p:txBody>
          <a:bodyPr wrap="square" lIns="0" tIns="0" rIns="0" bIns="0" rtlCol="0">
            <a:spAutoFit/>
          </a:bodyPr>
          <a:lstStyle/>
          <a:p>
            <a:r>
              <a:rPr lang="en-US" u="sng" dirty="0" smtClean="0">
                <a:solidFill>
                  <a:schemeClr val="accent3"/>
                </a:solidFill>
              </a:rPr>
              <a:t>Go to end</a:t>
            </a:r>
          </a:p>
        </p:txBody>
      </p:sp>
    </p:spTree>
    <p:extLst>
      <p:ext uri="{BB962C8B-B14F-4D97-AF65-F5344CB8AC3E}">
        <p14:creationId xmlns:p14="http://schemas.microsoft.com/office/powerpoint/2010/main" val="399745809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1026"/>
                                        </p:tgtEl>
                                      </p:cBhvr>
                                      <p:by x="150000" y="150000"/>
                                    </p:animScale>
                                  </p:childTnLst>
                                </p:cTn>
                              </p:par>
                            </p:childTnLst>
                          </p:cTn>
                        </p:par>
                        <p:par>
                          <p:cTn id="9" fill="hold">
                            <p:stCondLst>
                              <p:cond delay="2000"/>
                            </p:stCondLst>
                            <p:childTnLst>
                              <p:par>
                                <p:cTn id="10" presetID="42" presetClass="path" presetSubtype="0" accel="50000" decel="50000" fill="hold" nodeType="afterEffect">
                                  <p:stCondLst>
                                    <p:cond delay="0"/>
                                  </p:stCondLst>
                                  <p:childTnLst>
                                    <p:animMotion origin="layout" path="M 4.72222E-6 4.93827E-7 L 0.25711 -1.18303 " pathEditMode="relative" rAng="0" ptsTypes="AA">
                                      <p:cBhvr>
                                        <p:cTn id="11" dur="3000" fill="hold"/>
                                        <p:tgtEl>
                                          <p:spTgt spid="1026"/>
                                        </p:tgtEl>
                                        <p:attrNameLst>
                                          <p:attrName>ppt_x</p:attrName>
                                          <p:attrName>ppt_y</p:attrName>
                                        </p:attrNameLst>
                                      </p:cBhvr>
                                      <p:rCtr x="12847" y="-59167"/>
                                    </p:animMotion>
                                  </p:childTnLst>
                                </p:cTn>
                              </p:par>
                            </p:childTnLst>
                          </p:cTn>
                        </p:par>
                        <p:par>
                          <p:cTn id="12" fill="hold">
                            <p:stCondLst>
                              <p:cond delay="5000"/>
                            </p:stCondLst>
                            <p:childTnLst>
                              <p:par>
                                <p:cTn id="13" presetID="1" presetClass="exit"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hidden"/>
                                      </p:to>
                                    </p:set>
                                  </p:childTnLst>
                                </p:cTn>
                              </p:par>
                            </p:childTnLst>
                          </p:cTn>
                        </p:par>
                        <p:par>
                          <p:cTn id="15" fill="hold">
                            <p:stCondLst>
                              <p:cond delay="50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19113" y="1447800"/>
            <a:ext cx="11149013" cy="1218795"/>
          </a:xfrm>
        </p:spPr>
        <p:txBody>
          <a:bodyPr/>
          <a:lstStyle/>
          <a:p>
            <a:r>
              <a:rPr lang="en-US" dirty="0" smtClean="0"/>
              <a:t>Begin Several Small vs. Single Large </a:t>
            </a:r>
            <a:r>
              <a:rPr lang="en-US" dirty="0" smtClean="0"/>
              <a:t/>
            </a:r>
            <a:br>
              <a:rPr lang="en-US" dirty="0" smtClean="0"/>
            </a:br>
            <a:r>
              <a:rPr lang="en-US" dirty="0" smtClean="0"/>
              <a:t>Farm </a:t>
            </a:r>
            <a:r>
              <a:rPr lang="en-US" dirty="0" smtClean="0"/>
              <a:t>Story</a:t>
            </a:r>
            <a:endParaRPr lang="en-US" dirty="0"/>
          </a:p>
        </p:txBody>
      </p:sp>
    </p:spTree>
    <p:extLst>
      <p:ext uri="{BB962C8B-B14F-4D97-AF65-F5344CB8AC3E}">
        <p14:creationId xmlns:p14="http://schemas.microsoft.com/office/powerpoint/2010/main" val="39171913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a:t>When Defining My ECM Architecture…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3388377"/>
              </p:ext>
            </p:extLst>
          </p:nvPr>
        </p:nvGraphicFramePr>
        <p:xfrm>
          <a:off x="518451" y="1447800"/>
          <a:ext cx="1114981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63767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3" y="228600"/>
            <a:ext cx="11149013" cy="609398"/>
          </a:xfrm>
        </p:spPr>
        <p:txBody>
          <a:bodyPr/>
          <a:lstStyle/>
          <a:p>
            <a:r>
              <a:rPr lang="en-US" dirty="0"/>
              <a:t>Typical Decision Tree (Requirements First)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8514960"/>
              </p:ext>
            </p:extLst>
          </p:nvPr>
        </p:nvGraphicFramePr>
        <p:xfrm>
          <a:off x="518451" y="1447800"/>
          <a:ext cx="1114981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962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A65AAD6-BC36-4036-BCE1-2437A40A24A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16DC202-BD16-4882-A2B3-149BA211CC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51D6197-9D84-4E05-9AD1-FE73F5D699F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ABDCCF97-626B-4990-9990-14E13CE978A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263C1F9D-2C33-41EC-9494-675CB1769D1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22CFA743-E475-4F5C-B429-CE81A737AE6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DF773CCA-D7FC-4666-B474-FF556B9762E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D45D6FC6-B19C-4E09-A4A7-8E2C53BFC5B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EB5E1F4A-7780-4D3D-8062-4B7C5EF072E1}"/>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EEDF4BBC-FDF7-4364-AA9B-4B2ADC684D6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D597B646-5485-49AC-86E4-39F9F04B5BD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B810205C-818E-4E84-BA21-59D36DCBA79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BFE2B1AD-E5A8-42A0-B5D2-C386336E0B0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7900A731-9D52-4710-9108-3D04BDCC7D97}"/>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A508A244-4574-421F-985D-3414962AFFB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329702DF-E05A-4D48-892F-5CDED54BD7E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F609BFC6-4A28-43E3-8FC9-2D0E5F658D12}"/>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BBF2D86A-80A1-45F8-82BB-78603912D6E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879694D8-76AA-4AF4-8924-D03433B8E4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gular" descr="http://pictures.topspeed.com/IMG/crop/201001/road-accident-result_800x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47" y="76200"/>
            <a:ext cx="11782531" cy="6629400"/>
          </a:xfrm>
          <a:prstGeom prst="rect">
            <a:avLst/>
          </a:prstGeom>
          <a:noFill/>
          <a:extLst>
            <a:ext uri="{909E8E84-426E-40DD-AFC4-6F175D3DCCD1}">
              <a14:hiddenFill xmlns:a14="http://schemas.microsoft.com/office/drawing/2010/main">
                <a:solidFill>
                  <a:srgbClr val="FFFFFF"/>
                </a:solidFill>
              </a14:hiddenFill>
            </a:ext>
          </a:extLst>
        </p:spPr>
      </p:pic>
      <p:pic>
        <p:nvPicPr>
          <p:cNvPr id="10" name="Blurry" descr="http://pictures.topspeed.com/IMG/crop/201001/road-accident-result_800x0w.jp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03147" y="76200"/>
            <a:ext cx="11782531" cy="662940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Set up Decision Guardrails</a:t>
            </a:r>
            <a:endParaRPr lang="en-US" dirty="0"/>
          </a:p>
        </p:txBody>
      </p:sp>
      <p:sp>
        <p:nvSpPr>
          <p:cNvPr id="6" name="Knowns"/>
          <p:cNvSpPr>
            <a:spLocks noGrp="1"/>
          </p:cNvSpPr>
          <p:nvPr>
            <p:ph type="body" idx="1"/>
          </p:nvPr>
        </p:nvSpPr>
        <p:spPr>
          <a:xfrm>
            <a:off x="519113" y="1411554"/>
            <a:ext cx="5486400" cy="346249"/>
          </a:xfrm>
        </p:spPr>
        <p:txBody>
          <a:bodyPr/>
          <a:lstStyle/>
          <a:p>
            <a:r>
              <a:rPr lang="en-US" dirty="0" smtClean="0"/>
              <a:t>Design for the Knowns</a:t>
            </a:r>
            <a:endParaRPr lang="en-US" dirty="0"/>
          </a:p>
        </p:txBody>
      </p:sp>
      <p:sp>
        <p:nvSpPr>
          <p:cNvPr id="5" name="Knowns Bullets"/>
          <p:cNvSpPr>
            <a:spLocks noGrp="1"/>
          </p:cNvSpPr>
          <p:nvPr>
            <p:ph sz="half" idx="2"/>
          </p:nvPr>
        </p:nvSpPr>
        <p:spPr>
          <a:xfrm>
            <a:off x="507868" y="2133600"/>
            <a:ext cx="5484971" cy="4267200"/>
          </a:xfrm>
        </p:spPr>
        <p:txBody>
          <a:bodyPr>
            <a:normAutofit fontScale="85000" lnSpcReduction="20000"/>
          </a:bodyPr>
          <a:lstStyle/>
          <a:p>
            <a:r>
              <a:rPr lang="en-US" dirty="0"/>
              <a:t>You have a finite budget</a:t>
            </a:r>
          </a:p>
          <a:p>
            <a:r>
              <a:rPr lang="en-US" dirty="0" smtClean="0"/>
              <a:t>You </a:t>
            </a:r>
            <a:r>
              <a:rPr lang="en-US" dirty="0"/>
              <a:t>need to meet a specific RTO and RPO</a:t>
            </a:r>
          </a:p>
          <a:p>
            <a:r>
              <a:rPr lang="en-US" dirty="0"/>
              <a:t>You may need to patch it or upgrade it eventually</a:t>
            </a:r>
          </a:p>
          <a:p>
            <a:r>
              <a:rPr lang="en-US" dirty="0" smtClean="0"/>
              <a:t>SharePoint works best in a single “live” R/W datacenter</a:t>
            </a:r>
          </a:p>
          <a:p>
            <a:pPr lvl="1"/>
            <a:r>
              <a:rPr lang="en-US" dirty="0" smtClean="0"/>
              <a:t>The Farm is boundary</a:t>
            </a:r>
          </a:p>
          <a:p>
            <a:r>
              <a:rPr lang="en-US" dirty="0" smtClean="0"/>
              <a:t>Other </a:t>
            </a:r>
            <a:r>
              <a:rPr lang="en-US" dirty="0"/>
              <a:t>Business Specific Needs</a:t>
            </a:r>
          </a:p>
          <a:p>
            <a:pPr lvl="1"/>
            <a:r>
              <a:rPr lang="en-US" dirty="0" smtClean="0"/>
              <a:t>Current system classification</a:t>
            </a:r>
          </a:p>
          <a:p>
            <a:pPr lvl="1"/>
            <a:r>
              <a:rPr lang="en-US" dirty="0" smtClean="0"/>
              <a:t>Any Legal or local data requirements</a:t>
            </a:r>
          </a:p>
          <a:p>
            <a:pPr lvl="1"/>
            <a:r>
              <a:rPr lang="en-US" dirty="0" smtClean="0"/>
              <a:t>Chargebacks</a:t>
            </a:r>
          </a:p>
          <a:p>
            <a:pPr lvl="1"/>
            <a:r>
              <a:rPr lang="en-US" dirty="0" smtClean="0"/>
              <a:t>Licensing</a:t>
            </a:r>
            <a:endParaRPr lang="en-US" dirty="0"/>
          </a:p>
        </p:txBody>
      </p:sp>
      <p:sp>
        <p:nvSpPr>
          <p:cNvPr id="7" name="Unknowns Bullets"/>
          <p:cNvSpPr>
            <a:spLocks noGrp="1"/>
          </p:cNvSpPr>
          <p:nvPr>
            <p:ph type="body" sz="quarter" idx="3"/>
          </p:nvPr>
        </p:nvSpPr>
        <p:spPr>
          <a:xfrm>
            <a:off x="6181725" y="1411554"/>
            <a:ext cx="5486400" cy="346249"/>
          </a:xfrm>
        </p:spPr>
        <p:txBody>
          <a:bodyPr/>
          <a:lstStyle/>
          <a:p>
            <a:r>
              <a:rPr lang="en-US" dirty="0" smtClean="0"/>
              <a:t>Not Unknowns</a:t>
            </a:r>
            <a:endParaRPr lang="en-US" dirty="0"/>
          </a:p>
        </p:txBody>
      </p:sp>
      <p:sp>
        <p:nvSpPr>
          <p:cNvPr id="8" name="Unknowns"/>
          <p:cNvSpPr>
            <a:spLocks noGrp="1"/>
          </p:cNvSpPr>
          <p:nvPr>
            <p:ph sz="quarter" idx="4"/>
          </p:nvPr>
        </p:nvSpPr>
        <p:spPr>
          <a:xfrm>
            <a:off x="6181725" y="2133602"/>
            <a:ext cx="5486400" cy="2902333"/>
          </a:xfrm>
        </p:spPr>
        <p:txBody>
          <a:bodyPr/>
          <a:lstStyle/>
          <a:p>
            <a:r>
              <a:rPr lang="en-US" dirty="0" smtClean="0"/>
              <a:t>What happens when the aliens show up?</a:t>
            </a:r>
          </a:p>
          <a:p>
            <a:r>
              <a:rPr lang="en-US" dirty="0" smtClean="0"/>
              <a:t>How do I manage DR in case I decide to do DR?</a:t>
            </a:r>
          </a:p>
          <a:p>
            <a:r>
              <a:rPr lang="en-US" dirty="0" smtClean="0"/>
              <a:t>Wait for SP1</a:t>
            </a:r>
          </a:p>
          <a:p>
            <a:r>
              <a:rPr lang="en-US" dirty="0" smtClean="0"/>
              <a:t>Politics</a:t>
            </a:r>
          </a:p>
          <a:p>
            <a:r>
              <a:rPr lang="en-US" dirty="0" smtClean="0"/>
              <a:t>128 Bit Architectures are coming</a:t>
            </a:r>
          </a:p>
          <a:p>
            <a:endParaRPr lang="en-US" dirty="0"/>
          </a:p>
        </p:txBody>
      </p:sp>
    </p:spTree>
    <p:extLst>
      <p:ext uri="{BB962C8B-B14F-4D97-AF65-F5344CB8AC3E}">
        <p14:creationId xmlns:p14="http://schemas.microsoft.com/office/powerpoint/2010/main" val="1483746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
                                            <p:txEl>
                                              <p:pRg st="1" end="1"/>
                                            </p:tx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
                                            <p:txEl>
                                              <p:pRg st="3" end="3"/>
                                            </p:tx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5" grpId="0" build="p"/>
      <p:bldP spid="7" grpId="0" build="p"/>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9113" y="228600"/>
            <a:ext cx="11149013" cy="609399"/>
          </a:xfrm>
        </p:spPr>
        <p:txBody>
          <a:bodyPr/>
          <a:lstStyle/>
          <a:p>
            <a:r>
              <a:rPr lang="en-US" dirty="0" smtClean="0"/>
              <a:t>Using the Knowns as Guardrails</a:t>
            </a:r>
            <a:endParaRPr lang="en-US" dirty="0"/>
          </a:p>
        </p:txBody>
      </p:sp>
      <p:grpSp>
        <p:nvGrpSpPr>
          <p:cNvPr id="26" name="sys and budget"/>
          <p:cNvGrpSpPr/>
          <p:nvPr/>
        </p:nvGrpSpPr>
        <p:grpSpPr>
          <a:xfrm>
            <a:off x="203147" y="1600201"/>
            <a:ext cx="11477810" cy="4716076"/>
            <a:chOff x="152400" y="1013253"/>
            <a:chExt cx="8610600" cy="3943350"/>
          </a:xfrm>
        </p:grpSpPr>
        <p:sp>
          <p:nvSpPr>
            <p:cNvPr id="27" name="Rectangle 26"/>
            <p:cNvSpPr/>
            <p:nvPr/>
          </p:nvSpPr>
          <p:spPr bwMode="auto">
            <a:xfrm>
              <a:off x="152400" y="1013253"/>
              <a:ext cx="838200" cy="394335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1218585"/>
              <a:r>
                <a:rPr lang="en-US" sz="2900" dirty="0">
                  <a:solidFill>
                    <a:schemeClr val="tx1">
                      <a:alpha val="99000"/>
                    </a:schemeClr>
                  </a:solidFill>
                </a:rPr>
                <a:t>System Classification</a:t>
              </a:r>
            </a:p>
          </p:txBody>
        </p:sp>
        <p:sp>
          <p:nvSpPr>
            <p:cNvPr id="28" name="Rectangle 27"/>
            <p:cNvSpPr/>
            <p:nvPr/>
          </p:nvSpPr>
          <p:spPr bwMode="auto">
            <a:xfrm>
              <a:off x="7924800" y="1013253"/>
              <a:ext cx="838200" cy="394335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vert" wrap="square" lIns="91436" tIns="45718" rIns="91436" bIns="45718" numCol="1" rtlCol="0" anchor="ctr" anchorCtr="0" compatLnSpc="1">
              <a:prstTxWarp prst="textNoShape">
                <a:avLst/>
              </a:prstTxWarp>
            </a:bodyPr>
            <a:lstStyle/>
            <a:p>
              <a:pPr algn="ctr" defTabSz="1218585"/>
              <a:r>
                <a:rPr lang="en-US" sz="2900" dirty="0">
                  <a:solidFill>
                    <a:schemeClr val="tx1">
                      <a:alpha val="99000"/>
                    </a:schemeClr>
                  </a:solidFill>
                </a:rPr>
                <a:t>Budget</a:t>
              </a:r>
            </a:p>
          </p:txBody>
        </p:sp>
      </p:grpSp>
      <p:grpSp>
        <p:nvGrpSpPr>
          <p:cNvPr id="29" name="rto and data centers"/>
          <p:cNvGrpSpPr/>
          <p:nvPr/>
        </p:nvGrpSpPr>
        <p:grpSpPr>
          <a:xfrm>
            <a:off x="1523603" y="2333567"/>
            <a:ext cx="8870756" cy="3982709"/>
            <a:chOff x="1143000" y="1626457"/>
            <a:chExt cx="6654800" cy="3330146"/>
          </a:xfrm>
        </p:grpSpPr>
        <p:sp>
          <p:nvSpPr>
            <p:cNvPr id="30" name="Rectangle 29"/>
            <p:cNvSpPr/>
            <p:nvPr/>
          </p:nvSpPr>
          <p:spPr bwMode="auto">
            <a:xfrm>
              <a:off x="1143000" y="1626457"/>
              <a:ext cx="838200" cy="3330146"/>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1218585"/>
              <a:r>
                <a:rPr lang="en-US" sz="2900" dirty="0">
                  <a:solidFill>
                    <a:schemeClr val="tx1">
                      <a:alpha val="99000"/>
                    </a:schemeClr>
                  </a:solidFill>
                </a:rPr>
                <a:t>RTO and RPO</a:t>
              </a:r>
            </a:p>
          </p:txBody>
        </p:sp>
        <p:sp>
          <p:nvSpPr>
            <p:cNvPr id="31" name="Rectangle 30"/>
            <p:cNvSpPr/>
            <p:nvPr/>
          </p:nvSpPr>
          <p:spPr bwMode="auto">
            <a:xfrm>
              <a:off x="6959600" y="1626457"/>
              <a:ext cx="838200" cy="3330146"/>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vert" wrap="square" lIns="91436" tIns="45718" rIns="91436" bIns="45718" numCol="1" rtlCol="0" anchor="ctr" anchorCtr="0" compatLnSpc="1">
              <a:prstTxWarp prst="textNoShape">
                <a:avLst/>
              </a:prstTxWarp>
            </a:bodyPr>
            <a:lstStyle/>
            <a:p>
              <a:pPr algn="ctr" defTabSz="1218585"/>
              <a:r>
                <a:rPr lang="en-US" sz="2900" dirty="0">
                  <a:solidFill>
                    <a:schemeClr val="tx1">
                      <a:alpha val="99000"/>
                    </a:schemeClr>
                  </a:solidFill>
                </a:rPr>
                <a:t>Number of Data Centers</a:t>
              </a:r>
            </a:p>
          </p:txBody>
        </p:sp>
      </p:grpSp>
      <p:grpSp>
        <p:nvGrpSpPr>
          <p:cNvPr id="32" name="sharepoint and design"/>
          <p:cNvGrpSpPr/>
          <p:nvPr/>
        </p:nvGrpSpPr>
        <p:grpSpPr>
          <a:xfrm>
            <a:off x="2844059" y="3279367"/>
            <a:ext cx="6263702" cy="3036909"/>
            <a:chOff x="2133600" y="2417290"/>
            <a:chExt cx="4699000" cy="2539313"/>
          </a:xfrm>
        </p:grpSpPr>
        <p:sp>
          <p:nvSpPr>
            <p:cNvPr id="33" name="Rectangle 32"/>
            <p:cNvSpPr/>
            <p:nvPr/>
          </p:nvSpPr>
          <p:spPr bwMode="auto">
            <a:xfrm>
              <a:off x="2133600" y="2417290"/>
              <a:ext cx="838200" cy="2539313"/>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1218585"/>
              <a:r>
                <a:rPr lang="en-US" sz="2900" dirty="0">
                  <a:solidFill>
                    <a:schemeClr val="tx1">
                      <a:alpha val="99000"/>
                    </a:schemeClr>
                  </a:solidFill>
                </a:rPr>
                <a:t>SharePoint Architecture</a:t>
              </a:r>
            </a:p>
          </p:txBody>
        </p:sp>
        <p:sp>
          <p:nvSpPr>
            <p:cNvPr id="34" name="Rectangle 33"/>
            <p:cNvSpPr/>
            <p:nvPr/>
          </p:nvSpPr>
          <p:spPr bwMode="auto">
            <a:xfrm>
              <a:off x="5994400" y="2417290"/>
              <a:ext cx="838200" cy="2539313"/>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1218585"/>
              <a:r>
                <a:rPr lang="en-US" sz="2900" dirty="0">
                  <a:solidFill>
                    <a:schemeClr val="tx1">
                      <a:alpha val="99000"/>
                    </a:schemeClr>
                  </a:solidFill>
                </a:rPr>
                <a:t>System Design Principals</a:t>
              </a:r>
            </a:p>
          </p:txBody>
        </p:sp>
      </p:grpSp>
      <p:grpSp>
        <p:nvGrpSpPr>
          <p:cNvPr id="35" name="actuals and goals"/>
          <p:cNvGrpSpPr/>
          <p:nvPr/>
        </p:nvGrpSpPr>
        <p:grpSpPr>
          <a:xfrm>
            <a:off x="4164515" y="4079236"/>
            <a:ext cx="3656648" cy="2237040"/>
            <a:chOff x="3124200" y="3086100"/>
            <a:chExt cx="2743200" cy="1870503"/>
          </a:xfrm>
        </p:grpSpPr>
        <p:sp>
          <p:nvSpPr>
            <p:cNvPr id="36" name="Rectangle 35"/>
            <p:cNvSpPr/>
            <p:nvPr/>
          </p:nvSpPr>
          <p:spPr bwMode="auto">
            <a:xfrm>
              <a:off x="3124200" y="3086100"/>
              <a:ext cx="838200" cy="1870503"/>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1218585"/>
              <a:r>
                <a:rPr lang="en-US" sz="2900" dirty="0">
                  <a:solidFill>
                    <a:schemeClr val="tx1">
                      <a:alpha val="99000"/>
                    </a:schemeClr>
                  </a:solidFill>
                </a:rPr>
                <a:t>Actuals</a:t>
              </a:r>
            </a:p>
          </p:txBody>
        </p:sp>
        <p:sp>
          <p:nvSpPr>
            <p:cNvPr id="37" name="Rectangle 36"/>
            <p:cNvSpPr/>
            <p:nvPr/>
          </p:nvSpPr>
          <p:spPr bwMode="auto">
            <a:xfrm>
              <a:off x="5029200" y="3086100"/>
              <a:ext cx="838200" cy="1870503"/>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1218585"/>
              <a:r>
                <a:rPr lang="en-US" sz="2900" dirty="0">
                  <a:solidFill>
                    <a:schemeClr val="tx1">
                      <a:alpha val="99000"/>
                    </a:schemeClr>
                  </a:solidFill>
                </a:rPr>
                <a:t>Goals</a:t>
              </a:r>
            </a:p>
          </p:txBody>
        </p:sp>
      </p:grpSp>
      <p:grpSp>
        <p:nvGrpSpPr>
          <p:cNvPr id="38" name="align"/>
          <p:cNvGrpSpPr/>
          <p:nvPr/>
        </p:nvGrpSpPr>
        <p:grpSpPr>
          <a:xfrm>
            <a:off x="1624384" y="1247001"/>
            <a:ext cx="8634544" cy="738663"/>
            <a:chOff x="1143000" y="935251"/>
            <a:chExt cx="6705600" cy="617635"/>
          </a:xfrm>
        </p:grpSpPr>
        <p:cxnSp>
          <p:nvCxnSpPr>
            <p:cNvPr id="39" name="Straight Arrow Connector 38"/>
            <p:cNvCxnSpPr/>
            <p:nvPr/>
          </p:nvCxnSpPr>
          <p:spPr>
            <a:xfrm>
              <a:off x="1143000" y="1257300"/>
              <a:ext cx="6705600"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40" name="TextBox 39"/>
            <p:cNvSpPr txBox="1"/>
            <p:nvPr/>
          </p:nvSpPr>
          <p:spPr>
            <a:xfrm>
              <a:off x="2590800" y="935251"/>
              <a:ext cx="3962400" cy="617635"/>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Align the Opposing Forces and Drivers</a:t>
              </a:r>
            </a:p>
          </p:txBody>
        </p:sp>
      </p:grpSp>
      <p:grpSp>
        <p:nvGrpSpPr>
          <p:cNvPr id="41" name="Answer"/>
          <p:cNvGrpSpPr/>
          <p:nvPr/>
        </p:nvGrpSpPr>
        <p:grpSpPr>
          <a:xfrm>
            <a:off x="4265295" y="2717800"/>
            <a:ext cx="3656648" cy="3598475"/>
            <a:chOff x="3200400" y="1947735"/>
            <a:chExt cx="2743200" cy="3008868"/>
          </a:xfrm>
        </p:grpSpPr>
        <p:sp>
          <p:nvSpPr>
            <p:cNvPr id="42" name="Rectangle 41"/>
            <p:cNvSpPr/>
            <p:nvPr/>
          </p:nvSpPr>
          <p:spPr bwMode="auto">
            <a:xfrm>
              <a:off x="4114800" y="4468126"/>
              <a:ext cx="838200" cy="488477"/>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a:r>
                <a:rPr lang="en-US" sz="1900" dirty="0">
                  <a:solidFill>
                    <a:schemeClr val="accent3">
                      <a:alpha val="99000"/>
                    </a:schemeClr>
                  </a:solidFill>
                </a:rPr>
                <a:t>Answer</a:t>
              </a:r>
            </a:p>
          </p:txBody>
        </p:sp>
        <p:cxnSp>
          <p:nvCxnSpPr>
            <p:cNvPr id="43" name="Straight Arrow Connector 42"/>
            <p:cNvCxnSpPr>
              <a:endCxn id="42" idx="0"/>
            </p:cNvCxnSpPr>
            <p:nvPr/>
          </p:nvCxnSpPr>
          <p:spPr>
            <a:xfrm>
              <a:off x="4533900" y="2984928"/>
              <a:ext cx="0" cy="148319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4" name="TextBox 43"/>
            <p:cNvSpPr txBox="1"/>
            <p:nvPr/>
          </p:nvSpPr>
          <p:spPr>
            <a:xfrm>
              <a:off x="3200400" y="1947735"/>
              <a:ext cx="2743200" cy="926452"/>
            </a:xfrm>
            <a:prstGeom prst="rect">
              <a:avLst/>
            </a:prstGeom>
            <a:noFill/>
          </p:spPr>
          <p:txBody>
            <a:bodyPr wrap="square" lIns="0" tIns="0" rIns="0" bIns="0" rtlCol="0">
              <a:spAutoFit/>
            </a:bodyPr>
            <a:lstStyle/>
            <a:p>
              <a:pPr algn="ctr"/>
              <a:r>
                <a:rPr lang="en-US" dirty="0" smtClean="0">
                  <a:solidFill>
                    <a:schemeClr val="accent1"/>
                  </a:solidFill>
                </a:rPr>
                <a:t>Sometimes the answer needs no questions; we just like asking</a:t>
              </a:r>
            </a:p>
          </p:txBody>
        </p:sp>
      </p:grpSp>
    </p:spTree>
    <p:extLst>
      <p:ext uri="{BB962C8B-B14F-4D97-AF65-F5344CB8AC3E}">
        <p14:creationId xmlns:p14="http://schemas.microsoft.com/office/powerpoint/2010/main" val="70626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1218795"/>
          </a:xfrm>
        </p:spPr>
        <p:txBody>
          <a:bodyPr/>
          <a:lstStyle/>
          <a:p>
            <a:r>
              <a:rPr lang="en-US" dirty="0" smtClean="0"/>
              <a:t>Tipping Points</a:t>
            </a:r>
            <a:br>
              <a:rPr lang="en-US" dirty="0" smtClean="0"/>
            </a:br>
            <a:endParaRPr lang="en-US" dirty="0"/>
          </a:p>
        </p:txBody>
      </p:sp>
      <p:sp>
        <p:nvSpPr>
          <p:cNvPr id="3" name="Content Placeholder 2"/>
          <p:cNvSpPr>
            <a:spLocks noGrp="1"/>
          </p:cNvSpPr>
          <p:nvPr>
            <p:ph idx="1"/>
          </p:nvPr>
        </p:nvSpPr>
        <p:spPr>
          <a:xfrm>
            <a:off x="519113" y="1447799"/>
            <a:ext cx="11149013" cy="3557897"/>
          </a:xfrm>
        </p:spPr>
        <p:txBody>
          <a:bodyPr/>
          <a:lstStyle/>
          <a:p>
            <a:r>
              <a:rPr lang="en-US" dirty="0" smtClean="0"/>
              <a:t>Politics and Budget</a:t>
            </a:r>
          </a:p>
          <a:p>
            <a:r>
              <a:rPr lang="en-US" dirty="0" smtClean="0"/>
              <a:t>RTO and RPO</a:t>
            </a:r>
          </a:p>
          <a:p>
            <a:r>
              <a:rPr lang="en-US" dirty="0" smtClean="0"/>
              <a:t>Customization and Development</a:t>
            </a:r>
          </a:p>
          <a:p>
            <a:r>
              <a:rPr lang="en-US" dirty="0" smtClean="0"/>
              <a:t>Regulatory and Security</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1059479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300" dirty="0"/>
              <a:t>Complete Enterprise Content Management in Microsoft SharePoint 2010</a:t>
            </a:r>
          </a:p>
        </p:txBody>
      </p:sp>
      <p:sp>
        <p:nvSpPr>
          <p:cNvPr id="7" name="Subtitle 6"/>
          <p:cNvSpPr>
            <a:spLocks noGrp="1"/>
          </p:cNvSpPr>
          <p:nvPr>
            <p:ph type="subTitle" idx="1"/>
          </p:nvPr>
        </p:nvSpPr>
        <p:spPr/>
        <p:txBody>
          <a:bodyPr/>
          <a:lstStyle/>
          <a:p>
            <a:r>
              <a:rPr lang="en-US" dirty="0"/>
              <a:t>Israel </a:t>
            </a:r>
            <a:r>
              <a:rPr lang="en-US" dirty="0" smtClean="0"/>
              <a:t>Vega</a:t>
            </a:r>
          </a:p>
          <a:p>
            <a:r>
              <a:rPr lang="en-US" dirty="0" smtClean="0"/>
              <a:t>Kurt </a:t>
            </a:r>
            <a:r>
              <a:rPr lang="en-US" dirty="0" err="1" smtClean="0"/>
              <a:t>Allebach</a:t>
            </a:r>
            <a:endParaRPr lang="en-US" dirty="0" smtClean="0"/>
          </a:p>
          <a:p>
            <a:r>
              <a:rPr lang="en-US" dirty="0" smtClean="0"/>
              <a:t>Oleg </a:t>
            </a:r>
            <a:r>
              <a:rPr lang="en-US" dirty="0" err="1"/>
              <a:t>Kofman</a:t>
            </a:r>
            <a:endParaRPr lang="en-US" dirty="0"/>
          </a:p>
        </p:txBody>
      </p:sp>
      <p:sp>
        <p:nvSpPr>
          <p:cNvPr id="8" name="Text Placeholder 7"/>
          <p:cNvSpPr>
            <a:spLocks noGrp="1"/>
          </p:cNvSpPr>
          <p:nvPr>
            <p:ph type="body" sz="quarter" idx="10"/>
          </p:nvPr>
        </p:nvSpPr>
        <p:spPr/>
        <p:txBody>
          <a:bodyPr/>
          <a:lstStyle/>
          <a:p>
            <a:r>
              <a:rPr lang="en-US" dirty="0" smtClean="0"/>
              <a:t>OSP207</a:t>
            </a:r>
            <a:endParaRPr lang="en-US" dirty="0"/>
          </a:p>
        </p:txBody>
      </p:sp>
    </p:spTree>
    <p:extLst>
      <p:ext uri="{BB962C8B-B14F-4D97-AF65-F5344CB8AC3E}">
        <p14:creationId xmlns:p14="http://schemas.microsoft.com/office/powerpoint/2010/main" val="249925317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3934" y="1447802"/>
            <a:ext cx="11630171" cy="2324100"/>
          </a:xfrm>
          <a:prstGeom prst="rect">
            <a:avLst/>
          </a:prstGeom>
        </p:spPr>
        <p:style>
          <a:lnRef idx="0">
            <a:schemeClr val="accent1"/>
          </a:lnRef>
          <a:fillRef idx="1001">
            <a:schemeClr val="dk2"/>
          </a:fillRef>
          <a:effectRef idx="3">
            <a:schemeClr val="accent1"/>
          </a:effectRef>
          <a:fontRef idx="minor">
            <a:schemeClr val="lt1"/>
          </a:fontRef>
        </p:style>
        <p:txBody>
          <a:bodyPr lIns="121899" tIns="60949" rIns="121899" bIns="60949" rtlCol="0" anchor="t"/>
          <a:lstStyle/>
          <a:p>
            <a:r>
              <a:rPr lang="en-US" dirty="0" smtClean="0"/>
              <a:t>Publishing Sites</a:t>
            </a:r>
          </a:p>
          <a:p>
            <a:r>
              <a:rPr lang="en-US" dirty="0" smtClean="0"/>
              <a:t>(Web app or farm)</a:t>
            </a:r>
            <a:endParaRPr lang="en-US" dirty="0"/>
          </a:p>
        </p:txBody>
      </p:sp>
      <p:sp>
        <p:nvSpPr>
          <p:cNvPr id="8" name="core"/>
          <p:cNvSpPr/>
          <p:nvPr/>
        </p:nvSpPr>
        <p:spPr>
          <a:xfrm>
            <a:off x="253934" y="3505201"/>
            <a:ext cx="11630171" cy="2846641"/>
          </a:xfrm>
          <a:prstGeom prst="rect">
            <a:avLst/>
          </a:prstGeom>
        </p:spPr>
        <p:style>
          <a:lnRef idx="0">
            <a:schemeClr val="accent3"/>
          </a:lnRef>
          <a:fillRef idx="1001">
            <a:schemeClr val="lt2"/>
          </a:fillRef>
          <a:effectRef idx="3">
            <a:schemeClr val="accent3"/>
          </a:effectRef>
          <a:fontRef idx="minor">
            <a:schemeClr val="lt1"/>
          </a:fontRef>
        </p:style>
        <p:txBody>
          <a:bodyPr lIns="121899" tIns="60949" rIns="121899" bIns="60949" rtlCol="0" anchor="b"/>
          <a:lstStyle/>
          <a:p>
            <a:r>
              <a:rPr lang="en-US" dirty="0" smtClean="0"/>
              <a:t>Commodity Sites</a:t>
            </a:r>
          </a:p>
          <a:p>
            <a:r>
              <a:rPr lang="en-US" dirty="0"/>
              <a:t>(</a:t>
            </a:r>
            <a:r>
              <a:rPr lang="en-US" dirty="0" smtClean="0"/>
              <a:t>Web app or farm)</a:t>
            </a:r>
            <a:endParaRPr lang="en-US" dirty="0"/>
          </a:p>
        </p:txBody>
      </p:sp>
      <p:sp>
        <p:nvSpPr>
          <p:cNvPr id="7" name="Rectangle 6"/>
          <p:cNvSpPr/>
          <p:nvPr/>
        </p:nvSpPr>
        <p:spPr>
          <a:xfrm>
            <a:off x="101573" y="3429001"/>
            <a:ext cx="11936227" cy="990600"/>
          </a:xfrm>
          <a:prstGeom prst="rect">
            <a:avLst/>
          </a:prstGeom>
        </p:spPr>
        <p:style>
          <a:lnRef idx="3">
            <a:schemeClr val="lt1"/>
          </a:lnRef>
          <a:fillRef idx="1">
            <a:schemeClr val="accent6"/>
          </a:fillRef>
          <a:effectRef idx="1">
            <a:schemeClr val="accent6"/>
          </a:effectRef>
          <a:fontRef idx="minor">
            <a:schemeClr val="lt1"/>
          </a:fontRef>
        </p:style>
        <p:txBody>
          <a:bodyPr lIns="121899" tIns="60949" rIns="121899" bIns="60949" rtlCol="0" anchor="ctr"/>
          <a:lstStyle/>
          <a:p>
            <a:r>
              <a:rPr lang="en-US" dirty="0" smtClean="0"/>
              <a:t>Targeted Sites and Applications</a:t>
            </a:r>
          </a:p>
          <a:p>
            <a:r>
              <a:rPr lang="en-US" dirty="0" smtClean="0"/>
              <a:t>(web app or farm)</a:t>
            </a:r>
          </a:p>
        </p:txBody>
      </p:sp>
      <p:sp>
        <p:nvSpPr>
          <p:cNvPr id="2" name="Title 1"/>
          <p:cNvSpPr>
            <a:spLocks noGrp="1"/>
          </p:cNvSpPr>
          <p:nvPr>
            <p:ph type="title"/>
          </p:nvPr>
        </p:nvSpPr>
        <p:spPr/>
        <p:txBody>
          <a:bodyPr>
            <a:normAutofit/>
          </a:bodyPr>
          <a:lstStyle/>
          <a:p>
            <a:r>
              <a:rPr lang="en-US" dirty="0"/>
              <a:t>My “Righter” Recommendation - Workloads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54479269"/>
              </p:ext>
            </p:extLst>
          </p:nvPr>
        </p:nvGraphicFramePr>
        <p:xfrm>
          <a:off x="0" y="1600201"/>
          <a:ext cx="10969943"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737844235"/>
              </p:ext>
            </p:extLst>
          </p:nvPr>
        </p:nvGraphicFramePr>
        <p:xfrm>
          <a:off x="7922736" y="1752600"/>
          <a:ext cx="3656648" cy="44348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398655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a:t>How Do I know I’m on the Wrong Road?</a:t>
            </a:r>
            <a:endParaRPr lang="en-US" dirty="0"/>
          </a:p>
        </p:txBody>
      </p:sp>
      <p:sp>
        <p:nvSpPr>
          <p:cNvPr id="4" name="Text Placeholder 3"/>
          <p:cNvSpPr>
            <a:spLocks noGrp="1"/>
          </p:cNvSpPr>
          <p:nvPr>
            <p:ph type="body" idx="1"/>
          </p:nvPr>
        </p:nvSpPr>
        <p:spPr>
          <a:xfrm>
            <a:off x="519113" y="1018605"/>
            <a:ext cx="5486400" cy="886396"/>
          </a:xfrm>
        </p:spPr>
        <p:txBody>
          <a:bodyPr/>
          <a:lstStyle/>
          <a:p>
            <a:r>
              <a:rPr lang="en-US" sz="3200" dirty="0"/>
              <a:t>Single when you should have deployed multiple</a:t>
            </a:r>
            <a:endParaRPr lang="en-US" sz="3200" dirty="0"/>
          </a:p>
        </p:txBody>
      </p:sp>
      <p:sp>
        <p:nvSpPr>
          <p:cNvPr id="5" name="Content Placeholder 4"/>
          <p:cNvSpPr>
            <a:spLocks noGrp="1"/>
          </p:cNvSpPr>
          <p:nvPr>
            <p:ph sz="half" idx="2"/>
          </p:nvPr>
        </p:nvSpPr>
        <p:spPr>
          <a:xfrm>
            <a:off x="507869" y="2133608"/>
            <a:ext cx="5484971" cy="3936993"/>
          </a:xfrm>
        </p:spPr>
        <p:txBody>
          <a:bodyPr>
            <a:normAutofit fontScale="92500"/>
          </a:bodyPr>
          <a:lstStyle/>
          <a:p>
            <a:r>
              <a:rPr lang="en-US" dirty="0" smtClean="0"/>
              <a:t>Customization outages affect collaboration</a:t>
            </a:r>
          </a:p>
          <a:p>
            <a:r>
              <a:rPr lang="en-US" dirty="0" smtClean="0"/>
              <a:t>Security Model is Inconsistent with the Data Classification</a:t>
            </a:r>
          </a:p>
          <a:p>
            <a:r>
              <a:rPr lang="en-US" dirty="0" smtClean="0"/>
              <a:t>Patching takes longer</a:t>
            </a:r>
          </a:p>
          <a:p>
            <a:r>
              <a:rPr lang="en-US" dirty="0" smtClean="0"/>
              <a:t>Backups and restore SLA’s are ambiguous</a:t>
            </a:r>
          </a:p>
          <a:p>
            <a:r>
              <a:rPr lang="en-US" dirty="0" smtClean="0"/>
              <a:t>Not as much flexibility</a:t>
            </a:r>
          </a:p>
          <a:p>
            <a:r>
              <a:rPr lang="en-US" dirty="0"/>
              <a:t>Splitting content can be </a:t>
            </a:r>
            <a:r>
              <a:rPr lang="en-US" dirty="0" smtClean="0"/>
              <a:t>difficult</a:t>
            </a:r>
            <a:endParaRPr lang="en-US" dirty="0"/>
          </a:p>
        </p:txBody>
      </p:sp>
      <p:sp>
        <p:nvSpPr>
          <p:cNvPr id="6" name="Text Placeholder 5"/>
          <p:cNvSpPr>
            <a:spLocks noGrp="1"/>
          </p:cNvSpPr>
          <p:nvPr>
            <p:ph type="body" sz="quarter" idx="3"/>
          </p:nvPr>
        </p:nvSpPr>
        <p:spPr>
          <a:xfrm>
            <a:off x="6181725" y="1018605"/>
            <a:ext cx="5486400" cy="886396"/>
          </a:xfrm>
        </p:spPr>
        <p:txBody>
          <a:bodyPr/>
          <a:lstStyle/>
          <a:p>
            <a:r>
              <a:rPr lang="en-US" sz="3200" dirty="0"/>
              <a:t>Multiple when you should have deployed single</a:t>
            </a:r>
            <a:endParaRPr lang="en-US" sz="3200" dirty="0"/>
          </a:p>
        </p:txBody>
      </p:sp>
      <p:sp>
        <p:nvSpPr>
          <p:cNvPr id="7" name="Content Placeholder 6"/>
          <p:cNvSpPr>
            <a:spLocks noGrp="1"/>
          </p:cNvSpPr>
          <p:nvPr>
            <p:ph sz="quarter" idx="4"/>
          </p:nvPr>
        </p:nvSpPr>
        <p:spPr>
          <a:xfrm>
            <a:off x="6181725" y="2133607"/>
            <a:ext cx="5486400" cy="4218235"/>
          </a:xfrm>
        </p:spPr>
        <p:txBody>
          <a:bodyPr>
            <a:normAutofit lnSpcReduction="10000"/>
          </a:bodyPr>
          <a:lstStyle/>
          <a:p>
            <a:r>
              <a:rPr lang="en-US" dirty="0" smtClean="0"/>
              <a:t>Overall Complexity is high</a:t>
            </a:r>
          </a:p>
          <a:p>
            <a:r>
              <a:rPr lang="en-US" dirty="0" smtClean="0"/>
              <a:t>Backups are complicated</a:t>
            </a:r>
          </a:p>
          <a:p>
            <a:r>
              <a:rPr lang="en-US" dirty="0" smtClean="0"/>
              <a:t>Storage is under utilized</a:t>
            </a:r>
          </a:p>
          <a:p>
            <a:r>
              <a:rPr lang="en-US" dirty="0" smtClean="0"/>
              <a:t>$$$$</a:t>
            </a:r>
          </a:p>
          <a:p>
            <a:pPr lvl="1"/>
            <a:r>
              <a:rPr lang="en-US" dirty="0" smtClean="0"/>
              <a:t>Servers; Software; People</a:t>
            </a:r>
          </a:p>
          <a:p>
            <a:r>
              <a:rPr lang="en-US" dirty="0"/>
              <a:t>Can scale back but</a:t>
            </a:r>
          </a:p>
          <a:p>
            <a:pPr lvl="1"/>
            <a:r>
              <a:rPr lang="en-US" dirty="0"/>
              <a:t>Broken URL’s</a:t>
            </a:r>
          </a:p>
          <a:p>
            <a:pPr lvl="1"/>
            <a:r>
              <a:rPr lang="en-US" dirty="0"/>
              <a:t>Extra Capacity</a:t>
            </a:r>
          </a:p>
          <a:p>
            <a:pPr lvl="1"/>
            <a:r>
              <a:rPr lang="en-US" dirty="0"/>
              <a:t>Can take </a:t>
            </a:r>
            <a:r>
              <a:rPr lang="en-US" dirty="0" smtClean="0"/>
              <a:t>time</a:t>
            </a:r>
          </a:p>
          <a:p>
            <a:endParaRPr lang="en-US" dirty="0"/>
          </a:p>
        </p:txBody>
      </p:sp>
      <p:sp>
        <p:nvSpPr>
          <p:cNvPr id="9" name="TextBox 8"/>
          <p:cNvSpPr txBox="1"/>
          <p:nvPr/>
        </p:nvSpPr>
        <p:spPr>
          <a:xfrm>
            <a:off x="9901002" y="6351842"/>
            <a:ext cx="1726750" cy="369332"/>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hlinkClick r:id="rId2" action="ppaction://hlinksldjump"/>
              </a:rPr>
              <a:t>Start Again</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476117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519113" y="1428750"/>
            <a:ext cx="11149013" cy="609399"/>
          </a:xfrm>
        </p:spPr>
        <p:txBody>
          <a:bodyPr/>
          <a:lstStyle/>
          <a:p>
            <a:r>
              <a:rPr lang="en-US" dirty="0" smtClean="0"/>
              <a:t>Begin Records management story</a:t>
            </a:r>
            <a:endParaRPr lang="en-US" dirty="0"/>
          </a:p>
        </p:txBody>
      </p:sp>
    </p:spTree>
    <p:extLst>
      <p:ext uri="{BB962C8B-B14F-4D97-AF65-F5344CB8AC3E}">
        <p14:creationId xmlns:p14="http://schemas.microsoft.com/office/powerpoint/2010/main" val="281745116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a:t>When Defining My ECM Architecture…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2821734"/>
              </p:ext>
            </p:extLst>
          </p:nvPr>
        </p:nvGraphicFramePr>
        <p:xfrm>
          <a:off x="518451" y="1447800"/>
          <a:ext cx="1114981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336191" y="5243909"/>
            <a:ext cx="3656648" cy="1461939"/>
          </a:xfrm>
          <a:prstGeom prst="rect">
            <a:avLst/>
          </a:prstGeom>
          <a:noFill/>
        </p:spPr>
        <p:txBody>
          <a:bodyPr wrap="square" lIns="0" tIns="0" rIns="0" bIns="0" rtlCol="0">
            <a:spAutoFit/>
          </a:bodyPr>
          <a:lstStyle/>
          <a:p>
            <a:pPr marL="86767"/>
            <a:r>
              <a:rPr lang="en-US" sz="1900" dirty="0"/>
              <a:t>Follows </a:t>
            </a:r>
            <a:r>
              <a:rPr lang="en-US" sz="1900" dirty="0"/>
              <a:t>the </a:t>
            </a:r>
            <a:r>
              <a:rPr lang="en-US" sz="1900" dirty="0"/>
              <a:t>practice </a:t>
            </a:r>
            <a:r>
              <a:rPr lang="en-US" sz="1900" dirty="0"/>
              <a:t>of “vaulting” content at some </a:t>
            </a:r>
            <a:r>
              <a:rPr lang="en-US" sz="1900" dirty="0"/>
              <a:t>point </a:t>
            </a:r>
            <a:r>
              <a:rPr lang="en-US" sz="1900" dirty="0"/>
              <a:t>in its lifecycle</a:t>
            </a:r>
          </a:p>
          <a:p>
            <a:pPr marL="374585" indent="-380933">
              <a:buFont typeface="Arial" pitchFamily="34" charset="0"/>
              <a:buChar char="•"/>
            </a:pPr>
            <a:r>
              <a:rPr lang="en-US" sz="1900" dirty="0"/>
              <a:t>Centralized, tightly managed, often a sub-set of the corpus</a:t>
            </a:r>
          </a:p>
        </p:txBody>
      </p:sp>
      <p:sp>
        <p:nvSpPr>
          <p:cNvPr id="7" name="TextBox 6"/>
          <p:cNvSpPr txBox="1"/>
          <p:nvPr/>
        </p:nvSpPr>
        <p:spPr>
          <a:xfrm>
            <a:off x="6500708" y="5206945"/>
            <a:ext cx="3250353" cy="1461939"/>
          </a:xfrm>
          <a:prstGeom prst="rect">
            <a:avLst/>
          </a:prstGeom>
          <a:noFill/>
        </p:spPr>
        <p:txBody>
          <a:bodyPr wrap="square" lIns="0" tIns="0" rIns="0" bIns="0" rtlCol="0">
            <a:spAutoFit/>
          </a:bodyPr>
          <a:lstStyle/>
          <a:p>
            <a:pPr marL="86767"/>
            <a:r>
              <a:rPr lang="en-US" sz="1900" dirty="0"/>
              <a:t>Allows </a:t>
            </a:r>
            <a:r>
              <a:rPr lang="en-US" sz="1900" dirty="0"/>
              <a:t>to the full lifecycle management of content in the same location</a:t>
            </a:r>
          </a:p>
          <a:p>
            <a:pPr marL="374585" indent="-380933">
              <a:buFont typeface="Arial" pitchFamily="34" charset="0"/>
              <a:buChar char="•"/>
            </a:pPr>
            <a:r>
              <a:rPr lang="en-US" sz="1900" dirty="0"/>
              <a:t>Decentralized, adaptable to local </a:t>
            </a:r>
            <a:r>
              <a:rPr lang="en-US" sz="1900" dirty="0"/>
              <a:t>needs</a:t>
            </a:r>
            <a:endParaRPr lang="en-US" sz="1900" dirty="0"/>
          </a:p>
        </p:txBody>
      </p:sp>
    </p:spTree>
    <p:extLst>
      <p:ext uri="{BB962C8B-B14F-4D97-AF65-F5344CB8AC3E}">
        <p14:creationId xmlns:p14="http://schemas.microsoft.com/office/powerpoint/2010/main" val="8269457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Decision Tree</a:t>
            </a:r>
            <a:endParaRPr lang="en-US" dirty="0"/>
          </a:p>
        </p:txBody>
      </p:sp>
      <p:grpSp>
        <p:nvGrpSpPr>
          <p:cNvPr id="8" name="Group 7"/>
          <p:cNvGrpSpPr/>
          <p:nvPr/>
        </p:nvGrpSpPr>
        <p:grpSpPr>
          <a:xfrm>
            <a:off x="2159370" y="5215572"/>
            <a:ext cx="2144054" cy="804229"/>
            <a:chOff x="6755804" y="2112485"/>
            <a:chExt cx="1608459" cy="804229"/>
          </a:xfrm>
        </p:grpSpPr>
        <p:sp>
          <p:nvSpPr>
            <p:cNvPr id="9" name="Rounded Rectangle 8"/>
            <p:cNvSpPr/>
            <p:nvPr/>
          </p:nvSpPr>
          <p:spPr>
            <a:xfrm>
              <a:off x="6755804" y="2112485"/>
              <a:ext cx="1608459" cy="80422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Rounded Rectangle 4"/>
            <p:cNvSpPr/>
            <p:nvPr/>
          </p:nvSpPr>
          <p:spPr>
            <a:xfrm>
              <a:off x="6779359" y="2136040"/>
              <a:ext cx="1561349" cy="757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948101">
                <a:lnSpc>
                  <a:spcPct val="90000"/>
                </a:lnSpc>
                <a:spcBef>
                  <a:spcPct val="0"/>
                </a:spcBef>
                <a:spcAft>
                  <a:spcPct val="35000"/>
                </a:spcAft>
              </a:pPr>
              <a:r>
                <a:rPr lang="en-US" sz="2100" dirty="0"/>
                <a:t>In Place</a:t>
              </a:r>
              <a:endParaRPr lang="en-US" sz="2100" dirty="0"/>
            </a:p>
          </p:txBody>
        </p:sp>
      </p:grpSp>
      <p:grpSp>
        <p:nvGrpSpPr>
          <p:cNvPr id="15" name="Group 14"/>
          <p:cNvGrpSpPr/>
          <p:nvPr/>
        </p:nvGrpSpPr>
        <p:grpSpPr>
          <a:xfrm>
            <a:off x="8141200" y="5215572"/>
            <a:ext cx="2144054" cy="804229"/>
            <a:chOff x="6755804" y="2112485"/>
            <a:chExt cx="1608459" cy="804229"/>
          </a:xfrm>
        </p:grpSpPr>
        <p:sp>
          <p:nvSpPr>
            <p:cNvPr id="16" name="Rounded Rectangle 15"/>
            <p:cNvSpPr/>
            <p:nvPr/>
          </p:nvSpPr>
          <p:spPr>
            <a:xfrm>
              <a:off x="6755804" y="2112485"/>
              <a:ext cx="1608459" cy="80422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Rounded Rectangle 4"/>
            <p:cNvSpPr/>
            <p:nvPr/>
          </p:nvSpPr>
          <p:spPr>
            <a:xfrm>
              <a:off x="6779359" y="2136040"/>
              <a:ext cx="1561349" cy="757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948101">
                <a:lnSpc>
                  <a:spcPct val="90000"/>
                </a:lnSpc>
                <a:spcBef>
                  <a:spcPct val="0"/>
                </a:spcBef>
                <a:spcAft>
                  <a:spcPct val="35000"/>
                </a:spcAft>
              </a:pPr>
              <a:r>
                <a:rPr lang="en-US" sz="2100" dirty="0"/>
                <a:t>Record Center</a:t>
              </a:r>
              <a:endParaRPr lang="en-US" sz="2100" dirty="0"/>
            </a:p>
          </p:txBody>
        </p:sp>
      </p:grpSp>
      <p:grpSp>
        <p:nvGrpSpPr>
          <p:cNvPr id="27" name="Group 26"/>
          <p:cNvGrpSpPr/>
          <p:nvPr/>
        </p:nvGrpSpPr>
        <p:grpSpPr>
          <a:xfrm>
            <a:off x="9697298" y="1981200"/>
            <a:ext cx="1983659" cy="744067"/>
            <a:chOff x="6876404" y="4278669"/>
            <a:chExt cx="1488132" cy="744066"/>
          </a:xfrm>
        </p:grpSpPr>
        <p:sp>
          <p:nvSpPr>
            <p:cNvPr id="28" name="Rounded Rectangle 27"/>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Development</a:t>
              </a:r>
              <a:endParaRPr lang="en-US" sz="2000" dirty="0">
                <a:solidFill>
                  <a:schemeClr val="bg1"/>
                </a:solidFill>
              </a:endParaRPr>
            </a:p>
          </p:txBody>
        </p:sp>
      </p:grpSp>
      <p:grpSp>
        <p:nvGrpSpPr>
          <p:cNvPr id="30" name="Group 29"/>
          <p:cNvGrpSpPr/>
          <p:nvPr/>
        </p:nvGrpSpPr>
        <p:grpSpPr>
          <a:xfrm>
            <a:off x="6728297" y="1981200"/>
            <a:ext cx="1983659" cy="744067"/>
            <a:chOff x="6876404" y="4278669"/>
            <a:chExt cx="1488132" cy="744066"/>
          </a:xfrm>
        </p:grpSpPr>
        <p:sp>
          <p:nvSpPr>
            <p:cNvPr id="31" name="Rounded Rectangle 30"/>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Compliance</a:t>
              </a:r>
              <a:endParaRPr lang="en-US" sz="2000" dirty="0">
                <a:solidFill>
                  <a:schemeClr val="bg1"/>
                </a:solidFill>
              </a:endParaRPr>
            </a:p>
          </p:txBody>
        </p:sp>
      </p:grpSp>
      <p:grpSp>
        <p:nvGrpSpPr>
          <p:cNvPr id="33" name="Group 32"/>
          <p:cNvGrpSpPr/>
          <p:nvPr/>
        </p:nvGrpSpPr>
        <p:grpSpPr>
          <a:xfrm>
            <a:off x="3759296" y="1981200"/>
            <a:ext cx="1983659" cy="744067"/>
            <a:chOff x="6876404" y="4278669"/>
            <a:chExt cx="1488132" cy="744066"/>
          </a:xfrm>
        </p:grpSpPr>
        <p:sp>
          <p:nvSpPr>
            <p:cNvPr id="34" name="Rounded Rectangle 33"/>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User Expectations</a:t>
              </a:r>
              <a:endParaRPr lang="en-US" sz="2000" dirty="0">
                <a:solidFill>
                  <a:schemeClr val="bg1"/>
                </a:solidFill>
              </a:endParaRPr>
            </a:p>
          </p:txBody>
        </p:sp>
      </p:grpSp>
      <p:grpSp>
        <p:nvGrpSpPr>
          <p:cNvPr id="36" name="Group 35"/>
          <p:cNvGrpSpPr/>
          <p:nvPr/>
        </p:nvGrpSpPr>
        <p:grpSpPr>
          <a:xfrm>
            <a:off x="790294" y="1981200"/>
            <a:ext cx="1983659" cy="744067"/>
            <a:chOff x="6876404" y="4278669"/>
            <a:chExt cx="1488132" cy="744066"/>
          </a:xfrm>
        </p:grpSpPr>
        <p:sp>
          <p:nvSpPr>
            <p:cNvPr id="37" name="Rounded Rectangle 36"/>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Lifecycle</a:t>
              </a:r>
            </a:p>
            <a:p>
              <a:pPr algn="ctr" defTabSz="888844">
                <a:lnSpc>
                  <a:spcPct val="90000"/>
                </a:lnSpc>
                <a:spcBef>
                  <a:spcPct val="0"/>
                </a:spcBef>
                <a:spcAft>
                  <a:spcPct val="35000"/>
                </a:spcAft>
              </a:pPr>
              <a:r>
                <a:rPr lang="en-US" sz="2000" dirty="0">
                  <a:solidFill>
                    <a:schemeClr val="bg1"/>
                  </a:solidFill>
                </a:rPr>
                <a:t>(Collab, WF)</a:t>
              </a:r>
              <a:endParaRPr lang="en-US" sz="2000" dirty="0">
                <a:solidFill>
                  <a:schemeClr val="bg1"/>
                </a:solidFill>
              </a:endParaRPr>
            </a:p>
          </p:txBody>
        </p:sp>
      </p:grpSp>
      <p:grpSp>
        <p:nvGrpSpPr>
          <p:cNvPr id="48" name="Group 47"/>
          <p:cNvGrpSpPr/>
          <p:nvPr/>
        </p:nvGrpSpPr>
        <p:grpSpPr>
          <a:xfrm>
            <a:off x="585892" y="2725267"/>
            <a:ext cx="8705358" cy="2513860"/>
            <a:chOff x="495984" y="2725266"/>
            <a:chExt cx="6530719" cy="2513860"/>
          </a:xfrm>
        </p:grpSpPr>
        <p:cxnSp>
          <p:nvCxnSpPr>
            <p:cNvPr id="42" name="Straight Arrow Connector 41"/>
            <p:cNvCxnSpPr>
              <a:stCxn id="37" idx="2"/>
              <a:endCxn id="16" idx="0"/>
            </p:cNvCxnSpPr>
            <p:nvPr/>
          </p:nvCxnSpPr>
          <p:spPr>
            <a:xfrm>
              <a:off x="1451925" y="2725266"/>
              <a:ext cx="5574778"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95984" y="4622262"/>
              <a:ext cx="1641475"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All in One Place</a:t>
              </a:r>
            </a:p>
          </p:txBody>
        </p:sp>
        <p:sp>
          <p:nvSpPr>
            <p:cNvPr id="44" name="TextBox 43"/>
            <p:cNvSpPr txBox="1"/>
            <p:nvPr/>
          </p:nvSpPr>
          <p:spPr>
            <a:xfrm>
              <a:off x="4495800" y="4622262"/>
              <a:ext cx="1243930"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Fragmented</a:t>
              </a:r>
            </a:p>
          </p:txBody>
        </p:sp>
        <p:cxnSp>
          <p:nvCxnSpPr>
            <p:cNvPr id="45" name="Straight Arrow Connector 44"/>
            <p:cNvCxnSpPr>
              <a:stCxn id="37" idx="2"/>
              <a:endCxn id="10" idx="0"/>
            </p:cNvCxnSpPr>
            <p:nvPr/>
          </p:nvCxnSpPr>
          <p:spPr>
            <a:xfrm>
              <a:off x="1451925" y="2725266"/>
              <a:ext cx="1087237" cy="25138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229350" y="2725268"/>
            <a:ext cx="9693828" cy="2490305"/>
            <a:chOff x="978703" y="2725266"/>
            <a:chExt cx="7272265" cy="2490305"/>
          </a:xfrm>
        </p:grpSpPr>
        <p:cxnSp>
          <p:nvCxnSpPr>
            <p:cNvPr id="49" name="Straight Arrow Connector 48"/>
            <p:cNvCxnSpPr>
              <a:stCxn id="34" idx="2"/>
              <a:endCxn id="16" idx="0"/>
            </p:cNvCxnSpPr>
            <p:nvPr/>
          </p:nvCxnSpPr>
          <p:spPr>
            <a:xfrm>
              <a:off x="3679256" y="2725266"/>
              <a:ext cx="3347447"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4" idx="2"/>
              <a:endCxn id="9" idx="0"/>
            </p:cNvCxnSpPr>
            <p:nvPr/>
          </p:nvCxnSpPr>
          <p:spPr>
            <a:xfrm flipH="1">
              <a:off x="2539162" y="2725266"/>
              <a:ext cx="1140094"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978703" y="4218800"/>
              <a:ext cx="1833835"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Context Important</a:t>
              </a:r>
            </a:p>
          </p:txBody>
        </p:sp>
        <p:sp>
          <p:nvSpPr>
            <p:cNvPr id="68" name="TextBox 67"/>
            <p:cNvSpPr txBox="1"/>
            <p:nvPr/>
          </p:nvSpPr>
          <p:spPr>
            <a:xfrm>
              <a:off x="6135004" y="4218800"/>
              <a:ext cx="2115964"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Context Unimportant</a:t>
              </a:r>
            </a:p>
          </p:txBody>
        </p:sp>
      </p:grpSp>
      <p:grpSp>
        <p:nvGrpSpPr>
          <p:cNvPr id="72" name="Group 71"/>
          <p:cNvGrpSpPr/>
          <p:nvPr/>
        </p:nvGrpSpPr>
        <p:grpSpPr>
          <a:xfrm>
            <a:off x="3309420" y="2725267"/>
            <a:ext cx="5981830" cy="2513860"/>
            <a:chOff x="2539162" y="2725266"/>
            <a:chExt cx="4487541" cy="2513860"/>
          </a:xfrm>
        </p:grpSpPr>
        <p:cxnSp>
          <p:nvCxnSpPr>
            <p:cNvPr id="55" name="Straight Arrow Connector 54"/>
            <p:cNvCxnSpPr>
              <a:stCxn id="31" idx="2"/>
              <a:endCxn id="16" idx="0"/>
            </p:cNvCxnSpPr>
            <p:nvPr/>
          </p:nvCxnSpPr>
          <p:spPr>
            <a:xfrm>
              <a:off x="5906587" y="2725266"/>
              <a:ext cx="1120116"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1" idx="2"/>
              <a:endCxn id="10" idx="0"/>
            </p:cNvCxnSpPr>
            <p:nvPr/>
          </p:nvCxnSpPr>
          <p:spPr>
            <a:xfrm flipH="1">
              <a:off x="2539162" y="2725266"/>
              <a:ext cx="3367425" cy="25138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124200" y="3837801"/>
              <a:ext cx="795089"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Flexible</a:t>
              </a:r>
            </a:p>
          </p:txBody>
        </p:sp>
        <p:sp>
          <p:nvSpPr>
            <p:cNvPr id="71" name="TextBox 70"/>
            <p:cNvSpPr txBox="1"/>
            <p:nvPr/>
          </p:nvSpPr>
          <p:spPr>
            <a:xfrm>
              <a:off x="6477000" y="3837801"/>
              <a:ext cx="525785"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Strict</a:t>
              </a:r>
            </a:p>
          </p:txBody>
        </p:sp>
      </p:grpSp>
      <p:grpSp>
        <p:nvGrpSpPr>
          <p:cNvPr id="2" name="Group 1"/>
          <p:cNvGrpSpPr/>
          <p:nvPr/>
        </p:nvGrpSpPr>
        <p:grpSpPr>
          <a:xfrm>
            <a:off x="3309418" y="2725267"/>
            <a:ext cx="8718822" cy="2513860"/>
            <a:chOff x="2482710" y="2725266"/>
            <a:chExt cx="6540820" cy="2513860"/>
          </a:xfrm>
        </p:grpSpPr>
        <p:cxnSp>
          <p:nvCxnSpPr>
            <p:cNvPr id="61" name="Straight Arrow Connector 60"/>
            <p:cNvCxnSpPr>
              <a:stCxn id="28" idx="2"/>
              <a:endCxn id="16" idx="0"/>
            </p:cNvCxnSpPr>
            <p:nvPr/>
          </p:nvCxnSpPr>
          <p:spPr>
            <a:xfrm flipH="1">
              <a:off x="6970251" y="2725266"/>
              <a:ext cx="1107215"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8" idx="2"/>
              <a:endCxn id="10" idx="0"/>
            </p:cNvCxnSpPr>
            <p:nvPr/>
          </p:nvCxnSpPr>
          <p:spPr>
            <a:xfrm flipH="1">
              <a:off x="2482710" y="2725266"/>
              <a:ext cx="5594756" cy="25138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740812" y="2923401"/>
              <a:ext cx="2205732"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Boundaries Important</a:t>
              </a:r>
            </a:p>
          </p:txBody>
        </p:sp>
        <p:sp>
          <p:nvSpPr>
            <p:cNvPr id="75" name="TextBox 74"/>
            <p:cNvSpPr txBox="1"/>
            <p:nvPr/>
          </p:nvSpPr>
          <p:spPr>
            <a:xfrm>
              <a:off x="6535669" y="4622262"/>
              <a:ext cx="2487861"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Boundaries Unimportant</a:t>
              </a:r>
            </a:p>
          </p:txBody>
        </p:sp>
      </p:grpSp>
    </p:spTree>
    <p:extLst>
      <p:ext uri="{BB962C8B-B14F-4D97-AF65-F5344CB8AC3E}">
        <p14:creationId xmlns:p14="http://schemas.microsoft.com/office/powerpoint/2010/main" val="1003239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1218795"/>
          </a:xfrm>
        </p:spPr>
        <p:txBody>
          <a:bodyPr/>
          <a:lstStyle/>
          <a:p>
            <a:r>
              <a:rPr lang="en-US" dirty="0" smtClean="0"/>
              <a:t>Tipping Points</a:t>
            </a:r>
            <a:r>
              <a:rPr lang="en-US" dirty="0"/>
              <a:t/>
            </a:r>
            <a:br>
              <a:rPr lang="en-US" dirty="0"/>
            </a:br>
            <a:endParaRPr lang="en-US" dirty="0"/>
          </a:p>
        </p:txBody>
      </p:sp>
      <p:sp>
        <p:nvSpPr>
          <p:cNvPr id="3" name="Content Placeholder 2"/>
          <p:cNvSpPr>
            <a:spLocks noGrp="1"/>
          </p:cNvSpPr>
          <p:nvPr>
            <p:ph idx="1"/>
          </p:nvPr>
        </p:nvSpPr>
        <p:spPr>
          <a:xfrm>
            <a:off x="519113" y="1618834"/>
            <a:ext cx="11149013" cy="3734356"/>
          </a:xfrm>
        </p:spPr>
        <p:txBody>
          <a:bodyPr/>
          <a:lstStyle/>
          <a:p>
            <a:r>
              <a:rPr lang="en-US" sz="4800" dirty="0"/>
              <a:t>Politics</a:t>
            </a:r>
          </a:p>
          <a:p>
            <a:r>
              <a:rPr lang="en-US" sz="4800" dirty="0"/>
              <a:t>Compliance</a:t>
            </a:r>
          </a:p>
          <a:p>
            <a:endParaRPr lang="en-US" sz="4800" dirty="0"/>
          </a:p>
          <a:p>
            <a:pPr lvl="1"/>
            <a:endParaRPr lang="en-US" sz="4300" dirty="0"/>
          </a:p>
          <a:p>
            <a:pPr lvl="1"/>
            <a:endParaRPr lang="en-US" sz="4300" dirty="0"/>
          </a:p>
        </p:txBody>
      </p:sp>
    </p:spTree>
    <p:extLst>
      <p:ext uri="{BB962C8B-B14F-4D97-AF65-F5344CB8AC3E}">
        <p14:creationId xmlns:p14="http://schemas.microsoft.com/office/powerpoint/2010/main" val="263553604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and Change Points</a:t>
            </a:r>
            <a:endParaRPr lang="en-US" dirty="0"/>
          </a:p>
        </p:txBody>
      </p:sp>
      <p:sp>
        <p:nvSpPr>
          <p:cNvPr id="4" name="Text Placeholder 3"/>
          <p:cNvSpPr>
            <a:spLocks noGrp="1"/>
          </p:cNvSpPr>
          <p:nvPr>
            <p:ph type="body" idx="1"/>
          </p:nvPr>
        </p:nvSpPr>
        <p:spPr>
          <a:xfrm>
            <a:off x="519113" y="1093018"/>
            <a:ext cx="5486400" cy="664797"/>
          </a:xfrm>
        </p:spPr>
        <p:txBody>
          <a:bodyPr/>
          <a:lstStyle/>
          <a:p>
            <a:r>
              <a:rPr lang="en-US" sz="2400" dirty="0"/>
              <a:t>Record Center when you should have implemented In Place</a:t>
            </a:r>
            <a:endParaRPr lang="en-US" sz="2400" dirty="0"/>
          </a:p>
        </p:txBody>
      </p:sp>
      <p:sp>
        <p:nvSpPr>
          <p:cNvPr id="5" name="Content Placeholder 4"/>
          <p:cNvSpPr>
            <a:spLocks noGrp="1"/>
          </p:cNvSpPr>
          <p:nvPr>
            <p:ph sz="half" idx="2"/>
          </p:nvPr>
        </p:nvSpPr>
        <p:spPr>
          <a:xfrm>
            <a:off x="507869" y="2133607"/>
            <a:ext cx="5484971" cy="1211101"/>
          </a:xfrm>
        </p:spPr>
        <p:txBody>
          <a:bodyPr/>
          <a:lstStyle/>
          <a:p>
            <a:r>
              <a:rPr lang="en-US" dirty="0" smtClean="0"/>
              <a:t>Too bureaucratic</a:t>
            </a:r>
          </a:p>
          <a:p>
            <a:pPr lvl="1"/>
            <a:r>
              <a:rPr lang="en-US" dirty="0" smtClean="0"/>
              <a:t>disempowers the business; sluggish; complicates the lifecycle, findability; compliance drops</a:t>
            </a:r>
          </a:p>
        </p:txBody>
      </p:sp>
      <p:sp>
        <p:nvSpPr>
          <p:cNvPr id="6" name="Text Placeholder 5"/>
          <p:cNvSpPr>
            <a:spLocks noGrp="1"/>
          </p:cNvSpPr>
          <p:nvPr>
            <p:ph type="body" sz="quarter" idx="3"/>
          </p:nvPr>
        </p:nvSpPr>
        <p:spPr>
          <a:xfrm>
            <a:off x="6181725" y="1093018"/>
            <a:ext cx="5486400" cy="664797"/>
          </a:xfrm>
        </p:spPr>
        <p:txBody>
          <a:bodyPr/>
          <a:lstStyle/>
          <a:p>
            <a:r>
              <a:rPr lang="en-US" sz="2400" dirty="0"/>
              <a:t>In Place when you should have implemented Record Center </a:t>
            </a:r>
            <a:endParaRPr lang="en-US" sz="2400" dirty="0"/>
          </a:p>
        </p:txBody>
      </p:sp>
      <p:sp>
        <p:nvSpPr>
          <p:cNvPr id="7" name="Content Placeholder 6"/>
          <p:cNvSpPr>
            <a:spLocks noGrp="1"/>
          </p:cNvSpPr>
          <p:nvPr>
            <p:ph sz="quarter" idx="4"/>
          </p:nvPr>
        </p:nvSpPr>
        <p:spPr>
          <a:xfrm>
            <a:off x="6181725" y="2133601"/>
            <a:ext cx="5486400" cy="2265236"/>
          </a:xfrm>
        </p:spPr>
        <p:txBody>
          <a:bodyPr/>
          <a:lstStyle/>
          <a:p>
            <a:r>
              <a:rPr lang="en-US" dirty="0" smtClean="0"/>
              <a:t>Too much work</a:t>
            </a:r>
          </a:p>
          <a:p>
            <a:r>
              <a:rPr lang="en-US" dirty="0" smtClean="0"/>
              <a:t>Things get out of synch</a:t>
            </a:r>
          </a:p>
          <a:p>
            <a:r>
              <a:rPr lang="en-US" dirty="0" smtClean="0"/>
              <a:t>Compliance drops</a:t>
            </a:r>
          </a:p>
          <a:p>
            <a:r>
              <a:rPr lang="en-US" dirty="0" smtClean="0"/>
              <a:t>Audits difficult</a:t>
            </a:r>
          </a:p>
          <a:p>
            <a:r>
              <a:rPr lang="en-US" dirty="0" smtClean="0"/>
              <a:t>Configuration drift increases</a:t>
            </a:r>
          </a:p>
          <a:p>
            <a:endParaRPr lang="en-US" dirty="0"/>
          </a:p>
        </p:txBody>
      </p:sp>
    </p:spTree>
    <p:extLst>
      <p:ext uri="{BB962C8B-B14F-4D97-AF65-F5344CB8AC3E}">
        <p14:creationId xmlns:p14="http://schemas.microsoft.com/office/powerpoint/2010/main" val="133609821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64797"/>
          </a:xfrm>
        </p:spPr>
        <p:txBody>
          <a:bodyPr/>
          <a:lstStyle/>
          <a:p>
            <a:r>
              <a:rPr lang="en-US" sz="4800" dirty="0"/>
              <a:t>My “Righter” Recommendation - Hybrid</a:t>
            </a:r>
            <a:endParaRPr lang="en-US" sz="4800" dirty="0"/>
          </a:p>
        </p:txBody>
      </p:sp>
      <p:sp>
        <p:nvSpPr>
          <p:cNvPr id="13" name="Text Placeholder 12"/>
          <p:cNvSpPr>
            <a:spLocks noGrp="1"/>
          </p:cNvSpPr>
          <p:nvPr>
            <p:ph type="body" sz="quarter" idx="10"/>
          </p:nvPr>
        </p:nvSpPr>
        <p:spPr>
          <a:xfrm>
            <a:off x="519113" y="1447802"/>
            <a:ext cx="11149013" cy="1329595"/>
          </a:xfrm>
        </p:spPr>
        <p:txBody>
          <a:bodyPr/>
          <a:lstStyle/>
          <a:p>
            <a:r>
              <a:rPr lang="en-US" dirty="0" smtClean="0"/>
              <a:t>Look at making this decision on a per solution bases…not on a farm or enterprise bases…after considering all of the questions.</a:t>
            </a:r>
            <a:endParaRPr lang="en-US" dirty="0"/>
          </a:p>
        </p:txBody>
      </p:sp>
      <p:sp>
        <p:nvSpPr>
          <p:cNvPr id="10" name="Content Placeholder 4"/>
          <p:cNvSpPr txBox="1">
            <a:spLocks/>
          </p:cNvSpPr>
          <p:nvPr/>
        </p:nvSpPr>
        <p:spPr>
          <a:xfrm>
            <a:off x="519113" y="1447799"/>
            <a:ext cx="11149013" cy="3182411"/>
          </a:xfrm>
          <a:prstGeom prst="rect">
            <a:avLst/>
          </a:prstGeom>
        </p:spPr>
        <p:txBody>
          <a:bodyPr lIns="121899" tIns="60949" rIns="121899" bIns="60949"/>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1026" name="Picture 2" descr="http://wipeoutmarketing.com/wp-content/uploads/2010/09/One-Size-Does-Not-Fit-All-Denver-S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699" y="3433805"/>
            <a:ext cx="4315428" cy="2952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01002" y="6351842"/>
            <a:ext cx="1726750" cy="369332"/>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hlinkClick r:id="rId5" action="ppaction://hlinksldjump"/>
              </a:rPr>
              <a:t>Start Again</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489182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19113" y="1466850"/>
            <a:ext cx="11149013" cy="609399"/>
          </a:xfrm>
        </p:spPr>
        <p:txBody>
          <a:bodyPr/>
          <a:lstStyle/>
          <a:p>
            <a:r>
              <a:rPr lang="en-US" dirty="0" smtClean="0"/>
              <a:t>Begin Metadata story</a:t>
            </a:r>
            <a:endParaRPr lang="en-US" dirty="0"/>
          </a:p>
        </p:txBody>
      </p:sp>
    </p:spTree>
    <p:extLst>
      <p:ext uri="{BB962C8B-B14F-4D97-AF65-F5344CB8AC3E}">
        <p14:creationId xmlns:p14="http://schemas.microsoft.com/office/powerpoint/2010/main" val="413065589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a:t>When Defining My ECM Architecture…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9856254"/>
              </p:ext>
            </p:extLst>
          </p:nvPr>
        </p:nvGraphicFramePr>
        <p:xfrm>
          <a:off x="518451" y="1447800"/>
          <a:ext cx="1114981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39342" y="5257800"/>
            <a:ext cx="3250352" cy="1169551"/>
          </a:xfrm>
          <a:prstGeom prst="rect">
            <a:avLst/>
          </a:prstGeom>
          <a:noFill/>
        </p:spPr>
        <p:txBody>
          <a:bodyPr wrap="square" lIns="0" tIns="0" rIns="0" bIns="0" rtlCol="0">
            <a:spAutoFit/>
          </a:bodyPr>
          <a:lstStyle/>
          <a:p>
            <a:pPr marL="86767"/>
            <a:r>
              <a:rPr lang="en-US" sz="1900" u="sng" dirty="0"/>
              <a:t>Centralized Management </a:t>
            </a:r>
            <a:r>
              <a:rPr lang="en-US" sz="1900" dirty="0"/>
              <a:t>uses the Content Type Federation feature or a third party tool</a:t>
            </a:r>
          </a:p>
        </p:txBody>
      </p:sp>
      <p:sp>
        <p:nvSpPr>
          <p:cNvPr id="7" name="TextBox 6"/>
          <p:cNvSpPr txBox="1"/>
          <p:nvPr/>
        </p:nvSpPr>
        <p:spPr>
          <a:xfrm>
            <a:off x="6500708" y="5333945"/>
            <a:ext cx="3250353" cy="1169551"/>
          </a:xfrm>
          <a:prstGeom prst="rect">
            <a:avLst/>
          </a:prstGeom>
          <a:noFill/>
        </p:spPr>
        <p:txBody>
          <a:bodyPr wrap="square" lIns="0" tIns="0" rIns="0" bIns="0" rtlCol="0">
            <a:spAutoFit/>
          </a:bodyPr>
          <a:lstStyle/>
          <a:p>
            <a:pPr marL="86767"/>
            <a:r>
              <a:rPr lang="en-US" sz="1900" u="sng" dirty="0"/>
              <a:t>Distributed Management </a:t>
            </a:r>
            <a:r>
              <a:rPr lang="en-US" sz="1900" dirty="0"/>
              <a:t>configures content types at each site collection</a:t>
            </a:r>
          </a:p>
          <a:p>
            <a:endParaRPr lang="en-US" sz="1900" dirty="0"/>
          </a:p>
        </p:txBody>
      </p:sp>
    </p:spTree>
    <p:extLst>
      <p:ext uri="{BB962C8B-B14F-4D97-AF65-F5344CB8AC3E}">
        <p14:creationId xmlns:p14="http://schemas.microsoft.com/office/powerpoint/2010/main" val="299572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Who We Are</a:t>
            </a:r>
            <a:endParaRPr lang="en-US" dirty="0"/>
          </a:p>
        </p:txBody>
      </p:sp>
      <p:sp>
        <p:nvSpPr>
          <p:cNvPr id="9" name="Text Placeholder 8"/>
          <p:cNvSpPr>
            <a:spLocks noGrp="1"/>
          </p:cNvSpPr>
          <p:nvPr>
            <p:ph type="body" sz="quarter" idx="10"/>
          </p:nvPr>
        </p:nvSpPr>
        <p:spPr>
          <a:xfrm>
            <a:off x="519113" y="1447800"/>
            <a:ext cx="11149013" cy="4902583"/>
          </a:xfrm>
        </p:spPr>
        <p:txBody>
          <a:bodyPr>
            <a:normAutofit fontScale="92500" lnSpcReduction="10000"/>
          </a:bodyPr>
          <a:lstStyle/>
          <a:p>
            <a:r>
              <a:rPr lang="en-US" dirty="0">
                <a:solidFill>
                  <a:schemeClr val="tx1"/>
                </a:solidFill>
              </a:rPr>
              <a:t>Israel </a:t>
            </a:r>
            <a:r>
              <a:rPr lang="en-US" dirty="0" smtClean="0">
                <a:solidFill>
                  <a:schemeClr val="tx1"/>
                </a:solidFill>
              </a:rPr>
              <a:t>Vega - Tampa, FL</a:t>
            </a:r>
            <a:endParaRPr lang="en-US" dirty="0" smtClean="0">
              <a:solidFill>
                <a:schemeClr val="tx1"/>
              </a:solidFill>
              <a:hlinkClick r:id="rId3"/>
            </a:endParaRPr>
          </a:p>
          <a:p>
            <a:pPr lvl="1"/>
            <a:r>
              <a:rPr lang="en-US" dirty="0" smtClean="0">
                <a:solidFill>
                  <a:schemeClr val="tx1"/>
                </a:solidFill>
                <a:hlinkClick r:id="rId3"/>
              </a:rPr>
              <a:t>e: ivega@microsoft.com</a:t>
            </a:r>
            <a:endParaRPr lang="en-US" dirty="0" smtClean="0">
              <a:solidFill>
                <a:schemeClr val="tx1"/>
              </a:solidFill>
            </a:endParaRPr>
          </a:p>
          <a:p>
            <a:pPr lvl="1"/>
            <a:r>
              <a:rPr lang="en-US" dirty="0" smtClean="0">
                <a:solidFill>
                  <a:schemeClr val="tx1"/>
                </a:solidFill>
              </a:rPr>
              <a:t>SharePoint 2010 MCM Candidate</a:t>
            </a:r>
          </a:p>
          <a:p>
            <a:r>
              <a:rPr lang="en-US" dirty="0">
                <a:solidFill>
                  <a:schemeClr val="tx1"/>
                </a:solidFill>
              </a:rPr>
              <a:t>Kurt </a:t>
            </a:r>
            <a:r>
              <a:rPr lang="en-US" dirty="0" smtClean="0">
                <a:solidFill>
                  <a:schemeClr val="tx1"/>
                </a:solidFill>
              </a:rPr>
              <a:t>Allebach-</a:t>
            </a:r>
            <a:r>
              <a:rPr lang="en-US" dirty="0">
                <a:solidFill>
                  <a:schemeClr val="tx1"/>
                </a:solidFill>
              </a:rPr>
              <a:t>Tampa, </a:t>
            </a:r>
            <a:r>
              <a:rPr lang="en-US" dirty="0" smtClean="0">
                <a:solidFill>
                  <a:schemeClr val="tx1"/>
                </a:solidFill>
              </a:rPr>
              <a:t>FL</a:t>
            </a:r>
            <a:endParaRPr lang="en-US" dirty="0">
              <a:solidFill>
                <a:schemeClr val="tx1"/>
              </a:solidFill>
            </a:endParaRPr>
          </a:p>
          <a:p>
            <a:pPr lvl="1"/>
            <a:r>
              <a:rPr lang="en-US" dirty="0">
                <a:solidFill>
                  <a:schemeClr val="tx1"/>
                </a:solidFill>
                <a:hlinkClick r:id="rId3"/>
              </a:rPr>
              <a:t>e: </a:t>
            </a:r>
            <a:r>
              <a:rPr lang="en-US" dirty="0" smtClean="0">
                <a:solidFill>
                  <a:schemeClr val="tx1"/>
                </a:solidFill>
                <a:hlinkClick r:id="rId4"/>
              </a:rPr>
              <a:t>kalleba@microsoft.com</a:t>
            </a:r>
            <a:endParaRPr lang="en-US" dirty="0" smtClean="0">
              <a:solidFill>
                <a:schemeClr val="tx1"/>
              </a:solidFill>
            </a:endParaRPr>
          </a:p>
          <a:p>
            <a:pPr lvl="1"/>
            <a:r>
              <a:rPr lang="en-US" dirty="0" smtClean="0">
                <a:solidFill>
                  <a:schemeClr val="tx1"/>
                </a:solidFill>
              </a:rPr>
              <a:t>ECM Community Lead</a:t>
            </a:r>
          </a:p>
          <a:p>
            <a:r>
              <a:rPr lang="en-US" dirty="0">
                <a:solidFill>
                  <a:schemeClr val="tx1"/>
                </a:solidFill>
              </a:rPr>
              <a:t>Oleg </a:t>
            </a:r>
            <a:r>
              <a:rPr lang="en-US" dirty="0" smtClean="0">
                <a:solidFill>
                  <a:schemeClr val="tx1"/>
                </a:solidFill>
              </a:rPr>
              <a:t>Kofman-New Jersey</a:t>
            </a:r>
            <a:endParaRPr lang="en-US" dirty="0">
              <a:solidFill>
                <a:schemeClr val="tx1"/>
              </a:solidFill>
            </a:endParaRPr>
          </a:p>
          <a:p>
            <a:pPr lvl="1"/>
            <a:r>
              <a:rPr lang="en-US" dirty="0">
                <a:solidFill>
                  <a:schemeClr val="tx1"/>
                </a:solidFill>
                <a:hlinkClick r:id="rId3"/>
              </a:rPr>
              <a:t>e: </a:t>
            </a:r>
            <a:r>
              <a:rPr lang="en-US" dirty="0" smtClean="0">
                <a:solidFill>
                  <a:schemeClr val="tx1"/>
                </a:solidFill>
                <a:hlinkClick r:id="rId5"/>
              </a:rPr>
              <a:t>olegkofm@microsoft.com</a:t>
            </a:r>
            <a:r>
              <a:rPr lang="en-US" dirty="0" smtClean="0">
                <a:solidFill>
                  <a:schemeClr val="tx1"/>
                </a:solidFill>
              </a:rPr>
              <a:t> </a:t>
            </a:r>
          </a:p>
          <a:p>
            <a:pPr lvl="1"/>
            <a:r>
              <a:rPr lang="en-US" dirty="0">
                <a:solidFill>
                  <a:schemeClr val="tx1"/>
                </a:solidFill>
              </a:rPr>
              <a:t>SharePoint 2010 MCM Candidate</a:t>
            </a:r>
          </a:p>
        </p:txBody>
      </p:sp>
      <p:sp>
        <p:nvSpPr>
          <p:cNvPr id="10" name="Subtitle 2"/>
          <p:cNvSpPr txBox="1">
            <a:spLocks/>
          </p:cNvSpPr>
          <p:nvPr/>
        </p:nvSpPr>
        <p:spPr>
          <a:xfrm>
            <a:off x="914162" y="4452552"/>
            <a:ext cx="5180251" cy="703648"/>
          </a:xfrm>
          <a:prstGeom prst="rect">
            <a:avLst/>
          </a:prstGeom>
        </p:spPr>
        <p:txBody>
          <a:bodyPr lIns="121899" tIns="60949" rIns="121899" bIns="60949"/>
          <a:lstStyle>
            <a:lvl1pPr marL="460375" indent="-460375" algn="l" defTabSz="914363" rtl="0" eaLnBrk="1" latinLnBrk="0" hangingPunct="1">
              <a:lnSpc>
                <a:spcPct val="90000"/>
              </a:lnSpc>
              <a:spcBef>
                <a:spcPct val="20000"/>
              </a:spcBef>
              <a:buSzPct val="90000"/>
              <a:buFontTx/>
              <a:buBlip>
                <a:blip r:embed="rId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solidFill>
                <a:schemeClr val="tx1"/>
              </a:solidFill>
            </a:endParaRPr>
          </a:p>
        </p:txBody>
      </p:sp>
      <p:sp>
        <p:nvSpPr>
          <p:cNvPr id="11" name="Subtitle 2"/>
          <p:cNvSpPr txBox="1">
            <a:spLocks/>
          </p:cNvSpPr>
          <p:nvPr/>
        </p:nvSpPr>
        <p:spPr>
          <a:xfrm>
            <a:off x="914162" y="5283584"/>
            <a:ext cx="5180251" cy="609600"/>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a:solidFill>
                <a:schemeClr val="tx1"/>
              </a:solidFill>
            </a:endParaRPr>
          </a:p>
        </p:txBody>
      </p:sp>
      <p:sp>
        <p:nvSpPr>
          <p:cNvPr id="12" name="Subtitle 2"/>
          <p:cNvSpPr txBox="1">
            <a:spLocks/>
          </p:cNvSpPr>
          <p:nvPr/>
        </p:nvSpPr>
        <p:spPr>
          <a:xfrm>
            <a:off x="914162" y="6020568"/>
            <a:ext cx="5180251" cy="659633"/>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a:solidFill>
                <a:schemeClr val="tx1"/>
              </a:solidFill>
            </a:endParaRPr>
          </a:p>
        </p:txBody>
      </p:sp>
    </p:spTree>
    <p:extLst>
      <p:ext uri="{BB962C8B-B14F-4D97-AF65-F5344CB8AC3E}">
        <p14:creationId xmlns:p14="http://schemas.microsoft.com/office/powerpoint/2010/main" val="13315740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Decision Tree</a:t>
            </a:r>
            <a:endParaRPr lang="en-US" dirty="0"/>
          </a:p>
        </p:txBody>
      </p:sp>
      <p:grpSp>
        <p:nvGrpSpPr>
          <p:cNvPr id="8" name="Group 7"/>
          <p:cNvGrpSpPr/>
          <p:nvPr/>
        </p:nvGrpSpPr>
        <p:grpSpPr>
          <a:xfrm>
            <a:off x="2159370" y="5215572"/>
            <a:ext cx="2144054" cy="804229"/>
            <a:chOff x="6755804" y="2112485"/>
            <a:chExt cx="1608459" cy="804229"/>
          </a:xfrm>
        </p:grpSpPr>
        <p:sp>
          <p:nvSpPr>
            <p:cNvPr id="9" name="Rounded Rectangle 8"/>
            <p:cNvSpPr/>
            <p:nvPr/>
          </p:nvSpPr>
          <p:spPr>
            <a:xfrm>
              <a:off x="6755804" y="2112485"/>
              <a:ext cx="1608459" cy="80422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Rounded Rectangle 4"/>
            <p:cNvSpPr/>
            <p:nvPr/>
          </p:nvSpPr>
          <p:spPr>
            <a:xfrm>
              <a:off x="6779359" y="2136040"/>
              <a:ext cx="1561349" cy="757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948101">
                <a:lnSpc>
                  <a:spcPct val="90000"/>
                </a:lnSpc>
                <a:spcBef>
                  <a:spcPct val="0"/>
                </a:spcBef>
                <a:spcAft>
                  <a:spcPct val="35000"/>
                </a:spcAft>
              </a:pPr>
              <a:r>
                <a:rPr lang="en-US" sz="2100" dirty="0"/>
                <a:t>Centralize</a:t>
              </a:r>
              <a:endParaRPr lang="en-US" sz="2100" dirty="0"/>
            </a:p>
          </p:txBody>
        </p:sp>
      </p:grpSp>
      <p:grpSp>
        <p:nvGrpSpPr>
          <p:cNvPr id="15" name="Group 14"/>
          <p:cNvGrpSpPr/>
          <p:nvPr/>
        </p:nvGrpSpPr>
        <p:grpSpPr>
          <a:xfrm>
            <a:off x="8141200" y="5215572"/>
            <a:ext cx="2144054" cy="804229"/>
            <a:chOff x="6755804" y="2112485"/>
            <a:chExt cx="1608459" cy="804229"/>
          </a:xfrm>
        </p:grpSpPr>
        <p:sp>
          <p:nvSpPr>
            <p:cNvPr id="16" name="Rounded Rectangle 15"/>
            <p:cNvSpPr/>
            <p:nvPr/>
          </p:nvSpPr>
          <p:spPr>
            <a:xfrm>
              <a:off x="6755804" y="2112485"/>
              <a:ext cx="1608459" cy="80422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Rounded Rectangle 4"/>
            <p:cNvSpPr/>
            <p:nvPr/>
          </p:nvSpPr>
          <p:spPr>
            <a:xfrm>
              <a:off x="6779359" y="2136040"/>
              <a:ext cx="1561349" cy="757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948101">
                <a:lnSpc>
                  <a:spcPct val="90000"/>
                </a:lnSpc>
                <a:spcBef>
                  <a:spcPct val="0"/>
                </a:spcBef>
                <a:spcAft>
                  <a:spcPct val="35000"/>
                </a:spcAft>
              </a:pPr>
              <a:r>
                <a:rPr lang="en-US" sz="2100" dirty="0"/>
                <a:t>Distribute</a:t>
              </a:r>
              <a:endParaRPr lang="en-US" sz="2100" dirty="0"/>
            </a:p>
          </p:txBody>
        </p:sp>
      </p:grpSp>
      <p:grpSp>
        <p:nvGrpSpPr>
          <p:cNvPr id="27" name="Group 26"/>
          <p:cNvGrpSpPr/>
          <p:nvPr/>
        </p:nvGrpSpPr>
        <p:grpSpPr>
          <a:xfrm>
            <a:off x="9697298" y="1981200"/>
            <a:ext cx="1983659" cy="744067"/>
            <a:chOff x="6876404" y="4278669"/>
            <a:chExt cx="1488132" cy="744066"/>
          </a:xfrm>
        </p:grpSpPr>
        <p:sp>
          <p:nvSpPr>
            <p:cNvPr id="28" name="Rounded Rectangle 27"/>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Distribution</a:t>
              </a:r>
              <a:endParaRPr lang="en-US" sz="2000" dirty="0">
                <a:solidFill>
                  <a:schemeClr val="bg1"/>
                </a:solidFill>
              </a:endParaRPr>
            </a:p>
          </p:txBody>
        </p:sp>
      </p:grpSp>
      <p:grpSp>
        <p:nvGrpSpPr>
          <p:cNvPr id="30" name="Group 29"/>
          <p:cNvGrpSpPr/>
          <p:nvPr/>
        </p:nvGrpSpPr>
        <p:grpSpPr>
          <a:xfrm>
            <a:off x="6728297" y="1981200"/>
            <a:ext cx="1983659" cy="744067"/>
            <a:chOff x="6876404" y="4278669"/>
            <a:chExt cx="1488132" cy="744066"/>
          </a:xfrm>
        </p:grpSpPr>
        <p:sp>
          <p:nvSpPr>
            <p:cNvPr id="31" name="Rounded Rectangle 30"/>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Management</a:t>
              </a:r>
              <a:endParaRPr lang="en-US" sz="2000" dirty="0">
                <a:solidFill>
                  <a:schemeClr val="bg1"/>
                </a:solidFill>
              </a:endParaRPr>
            </a:p>
          </p:txBody>
        </p:sp>
      </p:grpSp>
      <p:grpSp>
        <p:nvGrpSpPr>
          <p:cNvPr id="33" name="Group 32"/>
          <p:cNvGrpSpPr/>
          <p:nvPr/>
        </p:nvGrpSpPr>
        <p:grpSpPr>
          <a:xfrm>
            <a:off x="3759296" y="1981200"/>
            <a:ext cx="1983659" cy="744067"/>
            <a:chOff x="6876404" y="4278669"/>
            <a:chExt cx="1488132" cy="744066"/>
          </a:xfrm>
        </p:grpSpPr>
        <p:sp>
          <p:nvSpPr>
            <p:cNvPr id="34" name="Rounded Rectangle 33"/>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Velocity of Change</a:t>
              </a:r>
              <a:endParaRPr lang="en-US" sz="2000" dirty="0">
                <a:solidFill>
                  <a:schemeClr val="bg1"/>
                </a:solidFill>
              </a:endParaRPr>
            </a:p>
          </p:txBody>
        </p:sp>
      </p:grpSp>
      <p:grpSp>
        <p:nvGrpSpPr>
          <p:cNvPr id="36" name="Group 35"/>
          <p:cNvGrpSpPr/>
          <p:nvPr/>
        </p:nvGrpSpPr>
        <p:grpSpPr>
          <a:xfrm>
            <a:off x="790294" y="1981200"/>
            <a:ext cx="1983659" cy="744067"/>
            <a:chOff x="6876404" y="4278669"/>
            <a:chExt cx="1488132" cy="744066"/>
          </a:xfrm>
        </p:grpSpPr>
        <p:sp>
          <p:nvSpPr>
            <p:cNvPr id="37" name="Rounded Rectangle 36"/>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Quality</a:t>
              </a:r>
              <a:endParaRPr lang="en-US" sz="2000" dirty="0">
                <a:solidFill>
                  <a:schemeClr val="bg1"/>
                </a:solidFill>
              </a:endParaRPr>
            </a:p>
          </p:txBody>
        </p:sp>
      </p:grpSp>
      <p:grpSp>
        <p:nvGrpSpPr>
          <p:cNvPr id="48" name="Group 47"/>
          <p:cNvGrpSpPr/>
          <p:nvPr/>
        </p:nvGrpSpPr>
        <p:grpSpPr>
          <a:xfrm>
            <a:off x="585892" y="2725267"/>
            <a:ext cx="8705358" cy="2513860"/>
            <a:chOff x="495984" y="2725266"/>
            <a:chExt cx="6530719" cy="2513860"/>
          </a:xfrm>
        </p:grpSpPr>
        <p:cxnSp>
          <p:nvCxnSpPr>
            <p:cNvPr id="42" name="Straight Arrow Connector 41"/>
            <p:cNvCxnSpPr>
              <a:stCxn id="37" idx="2"/>
              <a:endCxn id="16" idx="0"/>
            </p:cNvCxnSpPr>
            <p:nvPr/>
          </p:nvCxnSpPr>
          <p:spPr>
            <a:xfrm>
              <a:off x="1451925" y="2725266"/>
              <a:ext cx="5574778"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95984" y="4622262"/>
              <a:ext cx="974626"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Important</a:t>
              </a:r>
            </a:p>
          </p:txBody>
        </p:sp>
        <p:sp>
          <p:nvSpPr>
            <p:cNvPr id="44" name="TextBox 43"/>
            <p:cNvSpPr txBox="1"/>
            <p:nvPr/>
          </p:nvSpPr>
          <p:spPr>
            <a:xfrm>
              <a:off x="4495800" y="4622262"/>
              <a:ext cx="1705595"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Not as Important</a:t>
              </a:r>
            </a:p>
          </p:txBody>
        </p:sp>
        <p:cxnSp>
          <p:nvCxnSpPr>
            <p:cNvPr id="45" name="Straight Arrow Connector 44"/>
            <p:cNvCxnSpPr>
              <a:stCxn id="37" idx="2"/>
              <a:endCxn id="10" idx="0"/>
            </p:cNvCxnSpPr>
            <p:nvPr/>
          </p:nvCxnSpPr>
          <p:spPr>
            <a:xfrm>
              <a:off x="1451925" y="2725266"/>
              <a:ext cx="1087237" cy="25138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229348" y="2725268"/>
            <a:ext cx="8061900" cy="2490305"/>
            <a:chOff x="978703" y="2725266"/>
            <a:chExt cx="6048000" cy="2490305"/>
          </a:xfrm>
        </p:grpSpPr>
        <p:cxnSp>
          <p:nvCxnSpPr>
            <p:cNvPr id="49" name="Straight Arrow Connector 48"/>
            <p:cNvCxnSpPr>
              <a:stCxn id="34" idx="2"/>
              <a:endCxn id="16" idx="0"/>
            </p:cNvCxnSpPr>
            <p:nvPr/>
          </p:nvCxnSpPr>
          <p:spPr>
            <a:xfrm>
              <a:off x="3679256" y="2725266"/>
              <a:ext cx="3347447"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4" idx="2"/>
              <a:endCxn id="9" idx="0"/>
            </p:cNvCxnSpPr>
            <p:nvPr/>
          </p:nvCxnSpPr>
          <p:spPr>
            <a:xfrm flipH="1">
              <a:off x="2539162" y="2725266"/>
              <a:ext cx="1140094"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978703" y="4218800"/>
              <a:ext cx="500137"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Slow</a:t>
              </a:r>
            </a:p>
          </p:txBody>
        </p:sp>
        <p:sp>
          <p:nvSpPr>
            <p:cNvPr id="68" name="TextBox 67"/>
            <p:cNvSpPr txBox="1"/>
            <p:nvPr/>
          </p:nvSpPr>
          <p:spPr>
            <a:xfrm>
              <a:off x="6135004" y="4218800"/>
              <a:ext cx="602729"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Rapid</a:t>
              </a:r>
            </a:p>
          </p:txBody>
        </p:sp>
      </p:grpSp>
      <p:grpSp>
        <p:nvGrpSpPr>
          <p:cNvPr id="72" name="Group 71"/>
          <p:cNvGrpSpPr/>
          <p:nvPr/>
        </p:nvGrpSpPr>
        <p:grpSpPr>
          <a:xfrm>
            <a:off x="3309418" y="2725267"/>
            <a:ext cx="8274765" cy="2513860"/>
            <a:chOff x="2539162" y="2725266"/>
            <a:chExt cx="6207690" cy="2513860"/>
          </a:xfrm>
        </p:grpSpPr>
        <p:cxnSp>
          <p:nvCxnSpPr>
            <p:cNvPr id="55" name="Straight Arrow Connector 54"/>
            <p:cNvCxnSpPr>
              <a:stCxn id="31" idx="2"/>
              <a:endCxn id="16" idx="0"/>
            </p:cNvCxnSpPr>
            <p:nvPr/>
          </p:nvCxnSpPr>
          <p:spPr>
            <a:xfrm>
              <a:off x="5906587" y="2725266"/>
              <a:ext cx="1120116"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1" idx="2"/>
              <a:endCxn id="10" idx="0"/>
            </p:cNvCxnSpPr>
            <p:nvPr/>
          </p:nvCxnSpPr>
          <p:spPr>
            <a:xfrm flipH="1">
              <a:off x="2539162" y="2725266"/>
              <a:ext cx="3367425" cy="25138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124200" y="3837801"/>
              <a:ext cx="1910779"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Central Resources</a:t>
              </a:r>
            </a:p>
          </p:txBody>
        </p:sp>
        <p:sp>
          <p:nvSpPr>
            <p:cNvPr id="71" name="TextBox 70"/>
            <p:cNvSpPr txBox="1"/>
            <p:nvPr/>
          </p:nvSpPr>
          <p:spPr>
            <a:xfrm>
              <a:off x="6477000" y="3837801"/>
              <a:ext cx="2269852"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No Central Resources</a:t>
              </a:r>
            </a:p>
          </p:txBody>
        </p:sp>
      </p:grpSp>
      <p:grpSp>
        <p:nvGrpSpPr>
          <p:cNvPr id="2" name="Group 1"/>
          <p:cNvGrpSpPr/>
          <p:nvPr/>
        </p:nvGrpSpPr>
        <p:grpSpPr>
          <a:xfrm>
            <a:off x="3309420" y="2725267"/>
            <a:ext cx="8786227" cy="2513860"/>
            <a:chOff x="2482710" y="2725266"/>
            <a:chExt cx="6591387" cy="2513860"/>
          </a:xfrm>
        </p:grpSpPr>
        <p:cxnSp>
          <p:nvCxnSpPr>
            <p:cNvPr id="61" name="Straight Arrow Connector 60"/>
            <p:cNvCxnSpPr>
              <a:stCxn id="28" idx="2"/>
              <a:endCxn id="16" idx="0"/>
            </p:cNvCxnSpPr>
            <p:nvPr/>
          </p:nvCxnSpPr>
          <p:spPr>
            <a:xfrm flipH="1">
              <a:off x="6970251" y="2725266"/>
              <a:ext cx="1107215"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8" idx="2"/>
              <a:endCxn id="10" idx="0"/>
            </p:cNvCxnSpPr>
            <p:nvPr/>
          </p:nvCxnSpPr>
          <p:spPr>
            <a:xfrm flipH="1">
              <a:off x="2482710" y="2725266"/>
              <a:ext cx="5594756" cy="25138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740812" y="2923401"/>
              <a:ext cx="1821011"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Used Everywhere</a:t>
              </a:r>
            </a:p>
          </p:txBody>
        </p:sp>
        <p:sp>
          <p:nvSpPr>
            <p:cNvPr id="75" name="TextBox 74"/>
            <p:cNvSpPr txBox="1"/>
            <p:nvPr/>
          </p:nvSpPr>
          <p:spPr>
            <a:xfrm>
              <a:off x="6368228" y="4622262"/>
              <a:ext cx="2705869"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Only in one Site Collection</a:t>
              </a:r>
            </a:p>
          </p:txBody>
        </p:sp>
      </p:grpSp>
    </p:spTree>
    <p:extLst>
      <p:ext uri="{BB962C8B-B14F-4D97-AF65-F5344CB8AC3E}">
        <p14:creationId xmlns:p14="http://schemas.microsoft.com/office/powerpoint/2010/main" val="209640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1218795"/>
          </a:xfrm>
        </p:spPr>
        <p:txBody>
          <a:bodyPr/>
          <a:lstStyle/>
          <a:p>
            <a:r>
              <a:rPr lang="en-US" dirty="0" smtClean="0"/>
              <a:t>Tipping Points</a:t>
            </a:r>
            <a:br>
              <a:rPr lang="en-US" dirty="0" smtClean="0"/>
            </a:br>
            <a:endParaRPr lang="en-US" dirty="0"/>
          </a:p>
        </p:txBody>
      </p:sp>
      <p:sp>
        <p:nvSpPr>
          <p:cNvPr id="3" name="Content Placeholder 2"/>
          <p:cNvSpPr>
            <a:spLocks noGrp="1"/>
          </p:cNvSpPr>
          <p:nvPr>
            <p:ph idx="1"/>
          </p:nvPr>
        </p:nvSpPr>
        <p:spPr>
          <a:xfrm>
            <a:off x="519113" y="1447799"/>
            <a:ext cx="11149013" cy="3016210"/>
          </a:xfrm>
        </p:spPr>
        <p:txBody>
          <a:bodyPr/>
          <a:lstStyle/>
          <a:p>
            <a:r>
              <a:rPr lang="en-US" dirty="0" smtClean="0"/>
              <a:t>Politics</a:t>
            </a:r>
          </a:p>
          <a:p>
            <a:r>
              <a:rPr lang="en-US" dirty="0" smtClean="0"/>
              <a:t>Compliance</a:t>
            </a:r>
          </a:p>
          <a:p>
            <a:r>
              <a:rPr lang="en-US" dirty="0" smtClean="0"/>
              <a:t>SME Maturity</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88091581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and Change Points</a:t>
            </a:r>
            <a:endParaRPr lang="en-US" dirty="0"/>
          </a:p>
        </p:txBody>
      </p:sp>
      <p:sp>
        <p:nvSpPr>
          <p:cNvPr id="4" name="Text Placeholder 3"/>
          <p:cNvSpPr>
            <a:spLocks noGrp="1"/>
          </p:cNvSpPr>
          <p:nvPr>
            <p:ph type="body" idx="1"/>
          </p:nvPr>
        </p:nvSpPr>
        <p:spPr>
          <a:xfrm>
            <a:off x="507868" y="1441105"/>
            <a:ext cx="5486400" cy="692497"/>
          </a:xfrm>
        </p:spPr>
        <p:txBody>
          <a:bodyPr/>
          <a:lstStyle/>
          <a:p>
            <a:r>
              <a:rPr lang="en-US" dirty="0" smtClean="0"/>
              <a:t>Centralized when you should have Distributed</a:t>
            </a:r>
            <a:endParaRPr lang="en-US" dirty="0"/>
          </a:p>
        </p:txBody>
      </p:sp>
      <p:sp>
        <p:nvSpPr>
          <p:cNvPr id="5" name="Content Placeholder 4"/>
          <p:cNvSpPr>
            <a:spLocks noGrp="1"/>
          </p:cNvSpPr>
          <p:nvPr>
            <p:ph sz="half" idx="2"/>
          </p:nvPr>
        </p:nvSpPr>
        <p:spPr>
          <a:xfrm>
            <a:off x="507868" y="2493324"/>
            <a:ext cx="5180251" cy="3332195"/>
          </a:xfrm>
        </p:spPr>
        <p:txBody>
          <a:bodyPr/>
          <a:lstStyle/>
          <a:p>
            <a:r>
              <a:rPr lang="en-US" sz="3700" dirty="0"/>
              <a:t>Too bureaucratic</a:t>
            </a:r>
          </a:p>
          <a:p>
            <a:pPr lvl="1"/>
            <a:r>
              <a:rPr lang="en-US" sz="3700" dirty="0"/>
              <a:t>disempowers the business; sluggish; compliance drops</a:t>
            </a:r>
          </a:p>
          <a:p>
            <a:r>
              <a:rPr lang="en-US" sz="3700" dirty="0"/>
              <a:t>Metadata-to-Business alignment drops off </a:t>
            </a:r>
          </a:p>
        </p:txBody>
      </p:sp>
      <p:sp>
        <p:nvSpPr>
          <p:cNvPr id="6" name="Text Placeholder 5"/>
          <p:cNvSpPr>
            <a:spLocks noGrp="1"/>
          </p:cNvSpPr>
          <p:nvPr>
            <p:ph type="body" sz="quarter" idx="3"/>
          </p:nvPr>
        </p:nvSpPr>
        <p:spPr>
          <a:xfrm>
            <a:off x="6141352" y="1441105"/>
            <a:ext cx="5486400" cy="692497"/>
          </a:xfrm>
        </p:spPr>
        <p:txBody>
          <a:bodyPr/>
          <a:lstStyle/>
          <a:p>
            <a:r>
              <a:rPr lang="en-US" dirty="0" smtClean="0"/>
              <a:t>Distributed when </a:t>
            </a:r>
            <a:r>
              <a:rPr lang="en-US" dirty="0"/>
              <a:t>you should have </a:t>
            </a:r>
            <a:r>
              <a:rPr lang="en-US" dirty="0" smtClean="0"/>
              <a:t>Centralized</a:t>
            </a:r>
            <a:endParaRPr lang="en-US" dirty="0"/>
          </a:p>
        </p:txBody>
      </p:sp>
      <p:sp>
        <p:nvSpPr>
          <p:cNvPr id="7" name="Content Placeholder 6"/>
          <p:cNvSpPr>
            <a:spLocks noGrp="1"/>
          </p:cNvSpPr>
          <p:nvPr>
            <p:ph sz="quarter" idx="4"/>
          </p:nvPr>
        </p:nvSpPr>
        <p:spPr>
          <a:xfrm>
            <a:off x="6181725" y="2493325"/>
            <a:ext cx="5486400" cy="1138773"/>
          </a:xfrm>
        </p:spPr>
        <p:txBody>
          <a:bodyPr/>
          <a:lstStyle/>
          <a:p>
            <a:r>
              <a:rPr lang="en-US" sz="3700" dirty="0"/>
              <a:t>Things get out of control</a:t>
            </a:r>
          </a:p>
          <a:p>
            <a:r>
              <a:rPr lang="en-US" sz="3700" dirty="0"/>
              <a:t>Search breaks down</a:t>
            </a:r>
          </a:p>
        </p:txBody>
      </p:sp>
    </p:spTree>
    <p:extLst>
      <p:ext uri="{BB962C8B-B14F-4D97-AF65-F5344CB8AC3E}">
        <p14:creationId xmlns:p14="http://schemas.microsoft.com/office/powerpoint/2010/main" val="238235800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a:t>My “Righter” Recommendation - Hybrid</a:t>
            </a:r>
            <a:endParaRPr lang="en-US" dirty="0"/>
          </a:p>
        </p:txBody>
      </p:sp>
      <p:sp>
        <p:nvSpPr>
          <p:cNvPr id="5" name="Text Placeholder 4"/>
          <p:cNvSpPr>
            <a:spLocks noGrp="1"/>
          </p:cNvSpPr>
          <p:nvPr>
            <p:ph sz="half" idx="1"/>
          </p:nvPr>
        </p:nvSpPr>
        <p:spPr>
          <a:xfrm>
            <a:off x="519113" y="1447800"/>
            <a:ext cx="7098903" cy="5130799"/>
          </a:xfrm>
        </p:spPr>
        <p:txBody>
          <a:bodyPr>
            <a:normAutofit/>
          </a:bodyPr>
          <a:lstStyle/>
          <a:p>
            <a:r>
              <a:rPr lang="en-US" dirty="0" smtClean="0"/>
              <a:t>Look at a hybrid approach.</a:t>
            </a:r>
          </a:p>
          <a:p>
            <a:pPr lvl="1"/>
            <a:r>
              <a:rPr lang="en-US" dirty="0" smtClean="0"/>
              <a:t>Common, multi-solution/site collection content types can be managed via a federated service</a:t>
            </a:r>
          </a:p>
          <a:p>
            <a:pPr lvl="1"/>
            <a:r>
              <a:rPr lang="en-US" dirty="0" smtClean="0"/>
              <a:t>Single solution/site collection content types can be managed at the site collection via a distributed model of SMEs</a:t>
            </a:r>
            <a:endParaRPr lang="en-US" dirty="0"/>
          </a:p>
        </p:txBody>
      </p:sp>
      <p:pic>
        <p:nvPicPr>
          <p:cNvPr id="11" name="Picture 2" descr="http://lifeofbmar.files.wordpress.com/2009/09/square-peg-round-hole.jpg?w=290&amp;h=41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19590" y="1489200"/>
            <a:ext cx="3453499" cy="4581399"/>
          </a:xfrm>
        </p:spPr>
      </p:pic>
      <p:sp>
        <p:nvSpPr>
          <p:cNvPr id="13" name="&quot;No&quot; Symbol 12"/>
          <p:cNvSpPr/>
          <p:nvPr/>
        </p:nvSpPr>
        <p:spPr bwMode="auto">
          <a:xfrm>
            <a:off x="7719589" y="1498600"/>
            <a:ext cx="3453500" cy="4572000"/>
          </a:xfrm>
          <a:prstGeom prst="noSmoking">
            <a:avLst/>
          </a:prstGeom>
          <a:solidFill>
            <a:srgbClr val="FF0000">
              <a:alpha val="40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endParaRPr lang="en-US" sz="2900" dirty="0">
              <a:solidFill>
                <a:schemeClr val="tx1">
                  <a:alpha val="99000"/>
                </a:schemeClr>
              </a:solidFill>
            </a:endParaRPr>
          </a:p>
        </p:txBody>
      </p:sp>
      <p:sp>
        <p:nvSpPr>
          <p:cNvPr id="7" name="TextBox 6"/>
          <p:cNvSpPr txBox="1"/>
          <p:nvPr/>
        </p:nvSpPr>
        <p:spPr>
          <a:xfrm>
            <a:off x="9901002" y="6351842"/>
            <a:ext cx="1726750" cy="369332"/>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hlinkClick r:id="rId4" action="ppaction://hlinksldjump"/>
              </a:rPr>
              <a:t>Start Again</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625657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35" presetClass="emph" presetSubtype="0" repeatCount="5000" fill="hold" grpId="0" nodeType="withEffect">
                                  <p:stCondLst>
                                    <p:cond delay="0"/>
                                  </p:stCondLst>
                                  <p:childTnLst>
                                    <p:anim calcmode="discrete" valueType="str">
                                      <p:cBhvr>
                                        <p:cTn id="11"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19113" y="1447800"/>
            <a:ext cx="11149013" cy="609399"/>
          </a:xfrm>
        </p:spPr>
        <p:txBody>
          <a:bodyPr/>
          <a:lstStyle/>
          <a:p>
            <a:r>
              <a:rPr lang="en-US" dirty="0" smtClean="0"/>
              <a:t>Begin Isolate story</a:t>
            </a:r>
            <a:endParaRPr lang="en-US" dirty="0"/>
          </a:p>
        </p:txBody>
      </p:sp>
    </p:spTree>
    <p:extLst>
      <p:ext uri="{BB962C8B-B14F-4D97-AF65-F5344CB8AC3E}">
        <p14:creationId xmlns:p14="http://schemas.microsoft.com/office/powerpoint/2010/main" val="170957820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609398"/>
          </a:xfrm>
        </p:spPr>
        <p:txBody>
          <a:bodyPr/>
          <a:lstStyle/>
          <a:p>
            <a:r>
              <a:rPr lang="en-US" dirty="0"/>
              <a:t>How Should I Handle Sensitive Content?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9171083"/>
              </p:ext>
            </p:extLst>
          </p:nvPr>
        </p:nvGraphicFramePr>
        <p:xfrm>
          <a:off x="518451" y="1447800"/>
          <a:ext cx="11149812"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39341" y="4851400"/>
            <a:ext cx="3555071" cy="1169551"/>
          </a:xfrm>
          <a:prstGeom prst="rect">
            <a:avLst/>
          </a:prstGeom>
          <a:noFill/>
        </p:spPr>
        <p:txBody>
          <a:bodyPr wrap="square" lIns="0" tIns="0" rIns="0" bIns="0" rtlCol="0">
            <a:spAutoFit/>
          </a:bodyPr>
          <a:lstStyle/>
          <a:p>
            <a:pPr marL="86767"/>
            <a:r>
              <a:rPr lang="en-US" sz="1900" u="sng" dirty="0"/>
              <a:t>Isolation</a:t>
            </a:r>
            <a:r>
              <a:rPr lang="en-US" sz="1900" dirty="0"/>
              <a:t> is separating content by class into separate farms, web applications, site collections, or sites</a:t>
            </a:r>
          </a:p>
        </p:txBody>
      </p:sp>
      <p:sp>
        <p:nvSpPr>
          <p:cNvPr id="7" name="TextBox 6"/>
          <p:cNvSpPr txBox="1"/>
          <p:nvPr/>
        </p:nvSpPr>
        <p:spPr>
          <a:xfrm>
            <a:off x="6297560" y="4927546"/>
            <a:ext cx="3453502" cy="1754326"/>
          </a:xfrm>
          <a:prstGeom prst="rect">
            <a:avLst/>
          </a:prstGeom>
          <a:noFill/>
        </p:spPr>
        <p:txBody>
          <a:bodyPr wrap="square" lIns="0" tIns="0" rIns="0" bIns="0" rtlCol="0">
            <a:spAutoFit/>
          </a:bodyPr>
          <a:lstStyle/>
          <a:p>
            <a:pPr marL="86767"/>
            <a:r>
              <a:rPr lang="en-US" sz="1900" u="sng" dirty="0"/>
              <a:t>Coexistence</a:t>
            </a:r>
            <a:r>
              <a:rPr lang="en-US" sz="1900" dirty="0"/>
              <a:t> is allowing sensitive content to be hosted in the same site collections as non-sensitive content…often on the same site…occasionally in the same </a:t>
            </a:r>
            <a:r>
              <a:rPr lang="en-US" sz="1900" dirty="0"/>
              <a:t>libraries</a:t>
            </a:r>
            <a:endParaRPr lang="en-US" sz="1900" dirty="0"/>
          </a:p>
        </p:txBody>
      </p:sp>
      <p:sp>
        <p:nvSpPr>
          <p:cNvPr id="8" name="TextBox 7"/>
          <p:cNvSpPr txBox="1"/>
          <p:nvPr/>
        </p:nvSpPr>
        <p:spPr>
          <a:xfrm>
            <a:off x="3301140" y="1397000"/>
            <a:ext cx="5586545" cy="1169551"/>
          </a:xfrm>
          <a:prstGeom prst="rect">
            <a:avLst/>
          </a:prstGeom>
          <a:noFill/>
        </p:spPr>
        <p:txBody>
          <a:bodyPr wrap="square" lIns="0" tIns="0" rIns="0" bIns="0" rtlCol="0">
            <a:spAutoFit/>
          </a:bodyPr>
          <a:lstStyle/>
          <a:p>
            <a:pPr marL="86767" algn="ctr"/>
            <a:r>
              <a:rPr lang="en-US" sz="1900" u="sng" dirty="0"/>
              <a:t>Sensitive Content</a:t>
            </a:r>
            <a:r>
              <a:rPr lang="en-US" sz="1900" dirty="0"/>
              <a:t> is any content that requires special handling due to its nature such as medical records, trade secrets, intellectual property, financial information, etc.</a:t>
            </a:r>
          </a:p>
        </p:txBody>
      </p:sp>
    </p:spTree>
    <p:extLst>
      <p:ext uri="{BB962C8B-B14F-4D97-AF65-F5344CB8AC3E}">
        <p14:creationId xmlns:p14="http://schemas.microsoft.com/office/powerpoint/2010/main" val="353250400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Decision Tree</a:t>
            </a:r>
            <a:endParaRPr lang="en-US" dirty="0"/>
          </a:p>
        </p:txBody>
      </p:sp>
      <p:grpSp>
        <p:nvGrpSpPr>
          <p:cNvPr id="8" name="Group 7"/>
          <p:cNvGrpSpPr/>
          <p:nvPr/>
        </p:nvGrpSpPr>
        <p:grpSpPr>
          <a:xfrm>
            <a:off x="2159370" y="5215572"/>
            <a:ext cx="2144054" cy="804229"/>
            <a:chOff x="6755804" y="2112485"/>
            <a:chExt cx="1608459" cy="804229"/>
          </a:xfrm>
        </p:grpSpPr>
        <p:sp>
          <p:nvSpPr>
            <p:cNvPr id="9" name="Rounded Rectangle 8"/>
            <p:cNvSpPr/>
            <p:nvPr/>
          </p:nvSpPr>
          <p:spPr>
            <a:xfrm>
              <a:off x="6755804" y="2112485"/>
              <a:ext cx="1608459" cy="80422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Rounded Rectangle 4"/>
            <p:cNvSpPr/>
            <p:nvPr/>
          </p:nvSpPr>
          <p:spPr>
            <a:xfrm>
              <a:off x="6779359" y="2136040"/>
              <a:ext cx="1561349" cy="757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948101">
                <a:lnSpc>
                  <a:spcPct val="90000"/>
                </a:lnSpc>
                <a:spcBef>
                  <a:spcPct val="0"/>
                </a:spcBef>
                <a:spcAft>
                  <a:spcPct val="35000"/>
                </a:spcAft>
              </a:pPr>
              <a:r>
                <a:rPr lang="en-US" sz="2100" dirty="0"/>
                <a:t>Isolate</a:t>
              </a:r>
              <a:endParaRPr lang="en-US" sz="2100" dirty="0"/>
            </a:p>
          </p:txBody>
        </p:sp>
      </p:grpSp>
      <p:grpSp>
        <p:nvGrpSpPr>
          <p:cNvPr id="15" name="Group 14"/>
          <p:cNvGrpSpPr/>
          <p:nvPr/>
        </p:nvGrpSpPr>
        <p:grpSpPr>
          <a:xfrm>
            <a:off x="8141200" y="5215572"/>
            <a:ext cx="2144054" cy="804229"/>
            <a:chOff x="6755804" y="2112485"/>
            <a:chExt cx="1608459" cy="804229"/>
          </a:xfrm>
        </p:grpSpPr>
        <p:sp>
          <p:nvSpPr>
            <p:cNvPr id="16" name="Rounded Rectangle 15"/>
            <p:cNvSpPr/>
            <p:nvPr/>
          </p:nvSpPr>
          <p:spPr>
            <a:xfrm>
              <a:off x="6755804" y="2112485"/>
              <a:ext cx="1608459" cy="80422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Rounded Rectangle 4"/>
            <p:cNvSpPr/>
            <p:nvPr/>
          </p:nvSpPr>
          <p:spPr>
            <a:xfrm>
              <a:off x="6779359" y="2136040"/>
              <a:ext cx="1561349" cy="757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948101">
                <a:lnSpc>
                  <a:spcPct val="90000"/>
                </a:lnSpc>
                <a:spcBef>
                  <a:spcPct val="0"/>
                </a:spcBef>
                <a:spcAft>
                  <a:spcPct val="35000"/>
                </a:spcAft>
              </a:pPr>
              <a:r>
                <a:rPr lang="en-US" sz="2100" dirty="0"/>
                <a:t>Coexist</a:t>
              </a:r>
              <a:endParaRPr lang="en-US" sz="2100" dirty="0"/>
            </a:p>
          </p:txBody>
        </p:sp>
      </p:grpSp>
      <p:grpSp>
        <p:nvGrpSpPr>
          <p:cNvPr id="27" name="Group 26"/>
          <p:cNvGrpSpPr/>
          <p:nvPr/>
        </p:nvGrpSpPr>
        <p:grpSpPr>
          <a:xfrm>
            <a:off x="9697298" y="1981200"/>
            <a:ext cx="1983659" cy="744067"/>
            <a:chOff x="6876404" y="4278669"/>
            <a:chExt cx="1488132" cy="744066"/>
          </a:xfrm>
        </p:grpSpPr>
        <p:sp>
          <p:nvSpPr>
            <p:cNvPr id="28" name="Rounded Rectangle 27"/>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Business Process</a:t>
              </a:r>
              <a:endParaRPr lang="en-US" sz="2000" dirty="0">
                <a:solidFill>
                  <a:schemeClr val="bg1"/>
                </a:solidFill>
              </a:endParaRPr>
            </a:p>
          </p:txBody>
        </p:sp>
      </p:grpSp>
      <p:grpSp>
        <p:nvGrpSpPr>
          <p:cNvPr id="30" name="Group 29"/>
          <p:cNvGrpSpPr/>
          <p:nvPr/>
        </p:nvGrpSpPr>
        <p:grpSpPr>
          <a:xfrm>
            <a:off x="6728297" y="1981200"/>
            <a:ext cx="1983659" cy="744067"/>
            <a:chOff x="6876404" y="4278669"/>
            <a:chExt cx="1488132" cy="744066"/>
          </a:xfrm>
        </p:grpSpPr>
        <p:sp>
          <p:nvSpPr>
            <p:cNvPr id="31" name="Rounded Rectangle 30"/>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Synergy</a:t>
              </a:r>
              <a:endParaRPr lang="en-US" sz="2000" dirty="0">
                <a:solidFill>
                  <a:schemeClr val="bg1"/>
                </a:solidFill>
              </a:endParaRPr>
            </a:p>
          </p:txBody>
        </p:sp>
      </p:grpSp>
      <p:grpSp>
        <p:nvGrpSpPr>
          <p:cNvPr id="33" name="Group 32"/>
          <p:cNvGrpSpPr/>
          <p:nvPr/>
        </p:nvGrpSpPr>
        <p:grpSpPr>
          <a:xfrm>
            <a:off x="3759296" y="1981200"/>
            <a:ext cx="1983659" cy="744067"/>
            <a:chOff x="6876404" y="4278669"/>
            <a:chExt cx="1488132" cy="744066"/>
          </a:xfrm>
        </p:grpSpPr>
        <p:sp>
          <p:nvSpPr>
            <p:cNvPr id="34" name="Rounded Rectangle 33"/>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Context</a:t>
              </a:r>
              <a:endParaRPr lang="en-US" sz="2000" dirty="0">
                <a:solidFill>
                  <a:schemeClr val="bg1"/>
                </a:solidFill>
              </a:endParaRPr>
            </a:p>
          </p:txBody>
        </p:sp>
      </p:grpSp>
      <p:grpSp>
        <p:nvGrpSpPr>
          <p:cNvPr id="36" name="Group 35"/>
          <p:cNvGrpSpPr/>
          <p:nvPr/>
        </p:nvGrpSpPr>
        <p:grpSpPr>
          <a:xfrm>
            <a:off x="790294" y="1981200"/>
            <a:ext cx="1983659" cy="744067"/>
            <a:chOff x="6876404" y="4278669"/>
            <a:chExt cx="1488132" cy="744066"/>
          </a:xfrm>
        </p:grpSpPr>
        <p:sp>
          <p:nvSpPr>
            <p:cNvPr id="37" name="Rounded Rectangle 36"/>
            <p:cNvSpPr/>
            <p:nvPr/>
          </p:nvSpPr>
          <p:spPr>
            <a:xfrm>
              <a:off x="6876404" y="4278669"/>
              <a:ext cx="1488132" cy="744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p:nvPr/>
          </p:nvSpPr>
          <p:spPr>
            <a:xfrm>
              <a:off x="6898197" y="4300462"/>
              <a:ext cx="1444546" cy="700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888844">
                <a:lnSpc>
                  <a:spcPct val="90000"/>
                </a:lnSpc>
                <a:spcBef>
                  <a:spcPct val="0"/>
                </a:spcBef>
                <a:spcAft>
                  <a:spcPct val="35000"/>
                </a:spcAft>
              </a:pPr>
              <a:r>
                <a:rPr lang="en-US" sz="2000" dirty="0">
                  <a:solidFill>
                    <a:schemeClr val="bg1"/>
                  </a:solidFill>
                </a:rPr>
                <a:t>Regulations</a:t>
              </a:r>
              <a:endParaRPr lang="en-US" sz="2000" dirty="0">
                <a:solidFill>
                  <a:schemeClr val="bg1"/>
                </a:solidFill>
              </a:endParaRPr>
            </a:p>
          </p:txBody>
        </p:sp>
      </p:grpSp>
      <p:grpSp>
        <p:nvGrpSpPr>
          <p:cNvPr id="48" name="Group 47"/>
          <p:cNvGrpSpPr/>
          <p:nvPr/>
        </p:nvGrpSpPr>
        <p:grpSpPr>
          <a:xfrm>
            <a:off x="585892" y="2725267"/>
            <a:ext cx="8705358" cy="2513860"/>
            <a:chOff x="495984" y="2725266"/>
            <a:chExt cx="6530719" cy="2513860"/>
          </a:xfrm>
        </p:grpSpPr>
        <p:cxnSp>
          <p:nvCxnSpPr>
            <p:cNvPr id="42" name="Straight Arrow Connector 41"/>
            <p:cNvCxnSpPr>
              <a:stCxn id="37" idx="2"/>
              <a:endCxn id="16" idx="0"/>
            </p:cNvCxnSpPr>
            <p:nvPr/>
          </p:nvCxnSpPr>
          <p:spPr>
            <a:xfrm>
              <a:off x="1451925" y="2725266"/>
              <a:ext cx="5574778"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95984" y="4622262"/>
              <a:ext cx="525785"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Strict</a:t>
              </a:r>
            </a:p>
          </p:txBody>
        </p:sp>
        <p:sp>
          <p:nvSpPr>
            <p:cNvPr id="44" name="TextBox 43"/>
            <p:cNvSpPr txBox="1"/>
            <p:nvPr/>
          </p:nvSpPr>
          <p:spPr>
            <a:xfrm>
              <a:off x="4495800" y="4622262"/>
              <a:ext cx="795089"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Flexible</a:t>
              </a:r>
            </a:p>
          </p:txBody>
        </p:sp>
        <p:cxnSp>
          <p:nvCxnSpPr>
            <p:cNvPr id="45" name="Straight Arrow Connector 44"/>
            <p:cNvCxnSpPr>
              <a:stCxn id="37" idx="2"/>
              <a:endCxn id="10" idx="0"/>
            </p:cNvCxnSpPr>
            <p:nvPr/>
          </p:nvCxnSpPr>
          <p:spPr>
            <a:xfrm>
              <a:off x="1451925" y="2725266"/>
              <a:ext cx="1087237" cy="25138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229348" y="2725268"/>
            <a:ext cx="8061900" cy="2490305"/>
            <a:chOff x="978703" y="2725266"/>
            <a:chExt cx="6048000" cy="2490305"/>
          </a:xfrm>
        </p:grpSpPr>
        <p:cxnSp>
          <p:nvCxnSpPr>
            <p:cNvPr id="49" name="Straight Arrow Connector 48"/>
            <p:cNvCxnSpPr>
              <a:stCxn id="34" idx="2"/>
              <a:endCxn id="16" idx="0"/>
            </p:cNvCxnSpPr>
            <p:nvPr/>
          </p:nvCxnSpPr>
          <p:spPr>
            <a:xfrm>
              <a:off x="3679256" y="2725266"/>
              <a:ext cx="3347447"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4" idx="2"/>
              <a:endCxn id="9" idx="0"/>
            </p:cNvCxnSpPr>
            <p:nvPr/>
          </p:nvCxnSpPr>
          <p:spPr>
            <a:xfrm flipH="1">
              <a:off x="2539162" y="2725266"/>
              <a:ext cx="1140094"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978703" y="4218800"/>
              <a:ext cx="1397819"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Not Important</a:t>
              </a:r>
            </a:p>
          </p:txBody>
        </p:sp>
        <p:sp>
          <p:nvSpPr>
            <p:cNvPr id="68" name="TextBox 67"/>
            <p:cNvSpPr txBox="1"/>
            <p:nvPr/>
          </p:nvSpPr>
          <p:spPr>
            <a:xfrm>
              <a:off x="6135004" y="4218800"/>
              <a:ext cx="880562"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Valuable</a:t>
              </a:r>
            </a:p>
          </p:txBody>
        </p:sp>
      </p:grpSp>
      <p:grpSp>
        <p:nvGrpSpPr>
          <p:cNvPr id="72" name="Group 71"/>
          <p:cNvGrpSpPr/>
          <p:nvPr/>
        </p:nvGrpSpPr>
        <p:grpSpPr>
          <a:xfrm>
            <a:off x="3309418" y="2725267"/>
            <a:ext cx="6958507" cy="2513860"/>
            <a:chOff x="2539162" y="2725266"/>
            <a:chExt cx="5220240" cy="2513860"/>
          </a:xfrm>
        </p:grpSpPr>
        <p:cxnSp>
          <p:nvCxnSpPr>
            <p:cNvPr id="55" name="Straight Arrow Connector 54"/>
            <p:cNvCxnSpPr>
              <a:stCxn id="31" idx="2"/>
              <a:endCxn id="16" idx="0"/>
            </p:cNvCxnSpPr>
            <p:nvPr/>
          </p:nvCxnSpPr>
          <p:spPr>
            <a:xfrm>
              <a:off x="5906587" y="2725266"/>
              <a:ext cx="1120116"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1" idx="2"/>
              <a:endCxn id="10" idx="0"/>
            </p:cNvCxnSpPr>
            <p:nvPr/>
          </p:nvCxnSpPr>
          <p:spPr>
            <a:xfrm flipH="1">
              <a:off x="2539162" y="2725266"/>
              <a:ext cx="3367425" cy="25138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124200" y="3837801"/>
              <a:ext cx="1641475"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No Connections</a:t>
              </a:r>
            </a:p>
          </p:txBody>
        </p:sp>
        <p:sp>
          <p:nvSpPr>
            <p:cNvPr id="71" name="TextBox 70"/>
            <p:cNvSpPr txBox="1"/>
            <p:nvPr/>
          </p:nvSpPr>
          <p:spPr>
            <a:xfrm>
              <a:off x="6477000" y="3837801"/>
              <a:ext cx="1282402"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Connections</a:t>
              </a:r>
            </a:p>
          </p:txBody>
        </p:sp>
      </p:grpSp>
      <p:grpSp>
        <p:nvGrpSpPr>
          <p:cNvPr id="2" name="Group 1"/>
          <p:cNvGrpSpPr/>
          <p:nvPr/>
        </p:nvGrpSpPr>
        <p:grpSpPr>
          <a:xfrm>
            <a:off x="3309418" y="2725267"/>
            <a:ext cx="7457732" cy="2513860"/>
            <a:chOff x="2482710" y="2725266"/>
            <a:chExt cx="5594756" cy="2513860"/>
          </a:xfrm>
        </p:grpSpPr>
        <p:cxnSp>
          <p:nvCxnSpPr>
            <p:cNvPr id="61" name="Straight Arrow Connector 60"/>
            <p:cNvCxnSpPr>
              <a:stCxn id="28" idx="2"/>
              <a:endCxn id="16" idx="0"/>
            </p:cNvCxnSpPr>
            <p:nvPr/>
          </p:nvCxnSpPr>
          <p:spPr>
            <a:xfrm flipH="1">
              <a:off x="6970251" y="2725266"/>
              <a:ext cx="1107215" cy="249030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28" idx="2"/>
              <a:endCxn id="10" idx="0"/>
            </p:cNvCxnSpPr>
            <p:nvPr/>
          </p:nvCxnSpPr>
          <p:spPr>
            <a:xfrm flipH="1">
              <a:off x="2482710" y="2725266"/>
              <a:ext cx="5594756" cy="25138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740812" y="2923401"/>
              <a:ext cx="3231654"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Only Sensitive Content Created</a:t>
              </a:r>
            </a:p>
          </p:txBody>
        </p:sp>
        <p:sp>
          <p:nvSpPr>
            <p:cNvPr id="75" name="TextBox 74"/>
            <p:cNvSpPr txBox="1"/>
            <p:nvPr/>
          </p:nvSpPr>
          <p:spPr>
            <a:xfrm>
              <a:off x="6368228" y="4622262"/>
              <a:ext cx="1359346" cy="369332"/>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Both Created</a:t>
              </a:r>
            </a:p>
          </p:txBody>
        </p:sp>
      </p:grpSp>
    </p:spTree>
    <p:extLst>
      <p:ext uri="{BB962C8B-B14F-4D97-AF65-F5344CB8AC3E}">
        <p14:creationId xmlns:p14="http://schemas.microsoft.com/office/powerpoint/2010/main" val="438564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1218795"/>
          </a:xfrm>
        </p:spPr>
        <p:txBody>
          <a:bodyPr/>
          <a:lstStyle/>
          <a:p>
            <a:r>
              <a:rPr lang="en-US" dirty="0" smtClean="0"/>
              <a:t>Tipping Points</a:t>
            </a:r>
            <a:br>
              <a:rPr lang="en-US" dirty="0" smtClean="0"/>
            </a:br>
            <a:endParaRPr lang="en-US" dirty="0"/>
          </a:p>
        </p:txBody>
      </p:sp>
      <p:sp>
        <p:nvSpPr>
          <p:cNvPr id="3" name="Content Placeholder 2"/>
          <p:cNvSpPr>
            <a:spLocks noGrp="1"/>
          </p:cNvSpPr>
          <p:nvPr>
            <p:ph sz="half" idx="1"/>
          </p:nvPr>
        </p:nvSpPr>
        <p:spPr>
          <a:xfrm>
            <a:off x="519113" y="1447804"/>
            <a:ext cx="5486400" cy="2622256"/>
          </a:xfrm>
        </p:spPr>
        <p:txBody>
          <a:bodyPr/>
          <a:lstStyle/>
          <a:p>
            <a:r>
              <a:rPr lang="en-US" dirty="0" smtClean="0"/>
              <a:t>Politics</a:t>
            </a:r>
          </a:p>
          <a:p>
            <a:r>
              <a:rPr lang="en-US" dirty="0" smtClean="0"/>
              <a:t>Compliance</a:t>
            </a:r>
          </a:p>
          <a:p>
            <a:r>
              <a:rPr lang="en-US" dirty="0" smtClean="0"/>
              <a:t>Security/Privacy Risk</a:t>
            </a:r>
          </a:p>
          <a:p>
            <a:endParaRPr lang="en-US" dirty="0" smtClean="0"/>
          </a:p>
          <a:p>
            <a:pPr lvl="1"/>
            <a:endParaRPr lang="en-US" dirty="0" smtClean="0"/>
          </a:p>
          <a:p>
            <a:pPr lvl="1"/>
            <a:endParaRPr lang="en-US" dirty="0"/>
          </a:p>
        </p:txBody>
      </p:sp>
      <p:pic>
        <p:nvPicPr>
          <p:cNvPr id="9" name="Picture 2" descr="http://wattsupwiththat.files.wordpress.com/2009/03/tipping_point.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551612" y="1428750"/>
            <a:ext cx="4570808"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842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and Change Points</a:t>
            </a:r>
            <a:endParaRPr lang="en-US" dirty="0"/>
          </a:p>
        </p:txBody>
      </p:sp>
      <p:sp>
        <p:nvSpPr>
          <p:cNvPr id="4" name="Text Placeholder 3"/>
          <p:cNvSpPr>
            <a:spLocks noGrp="1"/>
          </p:cNvSpPr>
          <p:nvPr>
            <p:ph type="body" idx="1"/>
          </p:nvPr>
        </p:nvSpPr>
        <p:spPr>
          <a:xfrm>
            <a:off x="519113" y="1120205"/>
            <a:ext cx="5486400" cy="886396"/>
          </a:xfrm>
        </p:spPr>
        <p:txBody>
          <a:bodyPr/>
          <a:lstStyle/>
          <a:p>
            <a:r>
              <a:rPr lang="en-US" sz="3200" dirty="0"/>
              <a:t>Isolated when you should have Coexisted</a:t>
            </a:r>
            <a:endParaRPr lang="en-US" sz="3200" dirty="0"/>
          </a:p>
        </p:txBody>
      </p:sp>
      <p:sp>
        <p:nvSpPr>
          <p:cNvPr id="5" name="Content Placeholder 4"/>
          <p:cNvSpPr>
            <a:spLocks noGrp="1"/>
          </p:cNvSpPr>
          <p:nvPr>
            <p:ph sz="half" idx="2"/>
          </p:nvPr>
        </p:nvSpPr>
        <p:spPr>
          <a:xfrm>
            <a:off x="507869" y="2133602"/>
            <a:ext cx="5484971" cy="1486561"/>
          </a:xfrm>
        </p:spPr>
        <p:txBody>
          <a:bodyPr/>
          <a:lstStyle/>
          <a:p>
            <a:r>
              <a:rPr lang="en-US" dirty="0" smtClean="0"/>
              <a:t>Bi-container users</a:t>
            </a:r>
          </a:p>
          <a:p>
            <a:r>
              <a:rPr lang="en-US" dirty="0" smtClean="0"/>
              <a:t>Misclassified content</a:t>
            </a:r>
          </a:p>
          <a:p>
            <a:r>
              <a:rPr lang="en-US" dirty="0" smtClean="0"/>
              <a:t>Connections between items missed</a:t>
            </a:r>
          </a:p>
          <a:p>
            <a:r>
              <a:rPr lang="en-US" dirty="0" smtClean="0"/>
              <a:t>Context absent</a:t>
            </a:r>
          </a:p>
        </p:txBody>
      </p:sp>
      <p:sp>
        <p:nvSpPr>
          <p:cNvPr id="6" name="Text Placeholder 5"/>
          <p:cNvSpPr>
            <a:spLocks noGrp="1"/>
          </p:cNvSpPr>
          <p:nvPr>
            <p:ph type="body" sz="quarter" idx="3"/>
          </p:nvPr>
        </p:nvSpPr>
        <p:spPr>
          <a:xfrm>
            <a:off x="6181725" y="1120205"/>
            <a:ext cx="5486400" cy="886396"/>
          </a:xfrm>
        </p:spPr>
        <p:txBody>
          <a:bodyPr/>
          <a:lstStyle/>
          <a:p>
            <a:r>
              <a:rPr lang="en-US" sz="3200" dirty="0"/>
              <a:t>Coexisted when you should have Isolated</a:t>
            </a:r>
            <a:endParaRPr lang="en-US" sz="3200" dirty="0"/>
          </a:p>
        </p:txBody>
      </p:sp>
      <p:sp>
        <p:nvSpPr>
          <p:cNvPr id="7" name="Content Placeholder 6"/>
          <p:cNvSpPr>
            <a:spLocks noGrp="1"/>
          </p:cNvSpPr>
          <p:nvPr>
            <p:ph sz="quarter" idx="4"/>
          </p:nvPr>
        </p:nvSpPr>
        <p:spPr>
          <a:xfrm>
            <a:off x="6181725" y="2133601"/>
            <a:ext cx="5486400" cy="1415772"/>
          </a:xfrm>
        </p:spPr>
        <p:txBody>
          <a:bodyPr/>
          <a:lstStyle/>
          <a:p>
            <a:r>
              <a:rPr lang="en-US" dirty="0" smtClean="0"/>
              <a:t>Compliance violations</a:t>
            </a:r>
          </a:p>
          <a:p>
            <a:r>
              <a:rPr lang="en-US" dirty="0" smtClean="0"/>
              <a:t>Security misconfigured; inappropriate access granted; rights trimming fails</a:t>
            </a:r>
          </a:p>
          <a:p>
            <a:r>
              <a:rPr lang="en-US" dirty="0" smtClean="0"/>
              <a:t>Burdensome processes</a:t>
            </a:r>
          </a:p>
        </p:txBody>
      </p:sp>
    </p:spTree>
    <p:extLst>
      <p:ext uri="{BB962C8B-B14F-4D97-AF65-F5344CB8AC3E}">
        <p14:creationId xmlns:p14="http://schemas.microsoft.com/office/powerpoint/2010/main" val="407782181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a:t>My “Righter” Recommendation - Hybrid</a:t>
            </a:r>
            <a:endParaRPr lang="en-US" dirty="0"/>
          </a:p>
        </p:txBody>
      </p:sp>
      <p:sp>
        <p:nvSpPr>
          <p:cNvPr id="4" name="Text Placeholder 3"/>
          <p:cNvSpPr>
            <a:spLocks noGrp="1"/>
          </p:cNvSpPr>
          <p:nvPr>
            <p:ph type="body" sz="quarter" idx="10"/>
          </p:nvPr>
        </p:nvSpPr>
        <p:spPr>
          <a:xfrm>
            <a:off x="519113" y="1447802"/>
            <a:ext cx="11149013" cy="886397"/>
          </a:xfrm>
        </p:spPr>
        <p:txBody>
          <a:bodyPr/>
          <a:lstStyle/>
          <a:p>
            <a:r>
              <a:rPr lang="en-US" dirty="0" smtClean="0"/>
              <a:t>Determine your risk tolerance and the content’s risk profile and lean toward coexistence when possible</a:t>
            </a:r>
            <a:endParaRPr lang="en-US" dirty="0"/>
          </a:p>
        </p:txBody>
      </p:sp>
      <p:sp>
        <p:nvSpPr>
          <p:cNvPr id="5" name="TextBox 4"/>
          <p:cNvSpPr txBox="1"/>
          <p:nvPr/>
        </p:nvSpPr>
        <p:spPr>
          <a:xfrm>
            <a:off x="9901002" y="6351842"/>
            <a:ext cx="1726750" cy="369332"/>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hlinkClick r:id="rId3" action="ppaction://hlinksldjump"/>
              </a:rPr>
              <a:t>Start Again</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327954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a:t>
            </a:r>
            <a:endParaRPr lang="en-US" dirty="0"/>
          </a:p>
        </p:txBody>
      </p:sp>
      <p:sp>
        <p:nvSpPr>
          <p:cNvPr id="6" name="Text Placeholder 5"/>
          <p:cNvSpPr>
            <a:spLocks noGrp="1"/>
          </p:cNvSpPr>
          <p:nvPr>
            <p:ph type="body" sz="quarter" idx="10"/>
          </p:nvPr>
        </p:nvSpPr>
        <p:spPr>
          <a:xfrm>
            <a:off x="519113" y="1447801"/>
            <a:ext cx="11149013" cy="2412968"/>
          </a:xfrm>
        </p:spPr>
        <p:txBody>
          <a:bodyPr/>
          <a:lstStyle/>
          <a:p>
            <a:r>
              <a:rPr lang="en-US" b="1" dirty="0" smtClean="0"/>
              <a:t>Understand</a:t>
            </a:r>
            <a:r>
              <a:rPr lang="en-US" dirty="0" smtClean="0"/>
              <a:t> the big decisions that need to made during an ECM implementation</a:t>
            </a:r>
          </a:p>
          <a:p>
            <a:r>
              <a:rPr lang="en-US" b="1" dirty="0" smtClean="0"/>
              <a:t>Know</a:t>
            </a:r>
            <a:r>
              <a:rPr lang="en-US" dirty="0" smtClean="0"/>
              <a:t> what the consequences are and more importantly, what can be changed later</a:t>
            </a:r>
          </a:p>
          <a:p>
            <a:r>
              <a:rPr lang="en-US" b="1" dirty="0" smtClean="0"/>
              <a:t>Learn</a:t>
            </a:r>
            <a:r>
              <a:rPr lang="en-US" dirty="0" smtClean="0"/>
              <a:t> the ingredients for making good decisions</a:t>
            </a:r>
            <a:endParaRPr lang="en-US" dirty="0"/>
          </a:p>
        </p:txBody>
      </p:sp>
    </p:spTree>
    <p:extLst>
      <p:ext uri="{BB962C8B-B14F-4D97-AF65-F5344CB8AC3E}">
        <p14:creationId xmlns:p14="http://schemas.microsoft.com/office/powerpoint/2010/main" val="366028461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447800"/>
            <a:ext cx="11149013" cy="609399"/>
          </a:xfrm>
        </p:spPr>
        <p:txBody>
          <a:bodyPr/>
          <a:lstStyle/>
          <a:p>
            <a:r>
              <a:rPr lang="en-US" dirty="0" smtClean="0"/>
              <a:t>Begin RBS Story</a:t>
            </a:r>
            <a:endParaRPr lang="en-US" dirty="0"/>
          </a:p>
        </p:txBody>
      </p:sp>
    </p:spTree>
    <p:extLst>
      <p:ext uri="{BB962C8B-B14F-4D97-AF65-F5344CB8AC3E}">
        <p14:creationId xmlns:p14="http://schemas.microsoft.com/office/powerpoint/2010/main" val="9848180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1218795"/>
          </a:xfrm>
        </p:spPr>
        <p:txBody>
          <a:bodyPr/>
          <a:lstStyle/>
          <a:p>
            <a:r>
              <a:rPr lang="en-US" dirty="0"/>
              <a:t>Remote Blob Storage Guidance</a:t>
            </a:r>
            <a:br>
              <a:rPr lang="en-US" dirty="0"/>
            </a:br>
            <a:r>
              <a:rPr lang="en-US" sz="3600" dirty="0">
                <a:solidFill>
                  <a:schemeClr val="accent1"/>
                </a:solidFill>
              </a:rPr>
              <a:t>RBS will help me with performance</a:t>
            </a:r>
            <a:r>
              <a:rPr lang="en-US" dirty="0" smtClean="0"/>
              <a:t>!</a:t>
            </a:r>
            <a:endParaRPr lang="en-US" dirty="0"/>
          </a:p>
        </p:txBody>
      </p:sp>
      <p:sp>
        <p:nvSpPr>
          <p:cNvPr id="3" name="Content Placeholder 2"/>
          <p:cNvSpPr>
            <a:spLocks noGrp="1"/>
          </p:cNvSpPr>
          <p:nvPr>
            <p:ph idx="1"/>
          </p:nvPr>
        </p:nvSpPr>
        <p:spPr>
          <a:xfrm>
            <a:off x="519113" y="1905000"/>
            <a:ext cx="11149013" cy="4751640"/>
          </a:xfrm>
        </p:spPr>
        <p:txBody>
          <a:bodyPr>
            <a:normAutofit fontScale="77500" lnSpcReduction="20000"/>
          </a:bodyPr>
          <a:lstStyle/>
          <a:p>
            <a:r>
              <a:rPr lang="en-US" dirty="0" smtClean="0"/>
              <a:t>RBS is not something that was invented to increase the performance of a farm. It allows you to reduce the upfront cost of a farm (SAN Disks) and replace it with cheaper ones (and increase the operational costs of the farm)</a:t>
            </a:r>
          </a:p>
          <a:p>
            <a:r>
              <a:rPr lang="en-US" dirty="0" smtClean="0"/>
              <a:t>Shrinking the DB will NOT increase the SharePoint performance. It will increase the performance of some maintenance tasks, and you can get slightly better performance if you only store large files… BUT… You just added another server for the RBS Storage, and that one has also some extra disks in it… So guess where the SLIGHT performance gain comes from…</a:t>
            </a:r>
            <a:endParaRPr lang="en-US" dirty="0"/>
          </a:p>
        </p:txBody>
      </p:sp>
    </p:spTree>
    <p:extLst>
      <p:ext uri="{BB962C8B-B14F-4D97-AF65-F5344CB8AC3E}">
        <p14:creationId xmlns:p14="http://schemas.microsoft.com/office/powerpoint/2010/main" val="6068389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1772793"/>
          </a:xfrm>
        </p:spPr>
        <p:txBody>
          <a:bodyPr/>
          <a:lstStyle/>
          <a:p>
            <a:r>
              <a:rPr lang="en-US" dirty="0"/>
              <a:t>Remote Blob Storage Guidance</a:t>
            </a:r>
            <a:br>
              <a:rPr lang="en-US" dirty="0"/>
            </a:br>
            <a:r>
              <a:rPr lang="en-US" sz="3600" dirty="0">
                <a:solidFill>
                  <a:schemeClr val="accent1"/>
                </a:solidFill>
              </a:rPr>
              <a:t>Does your friendly SQL Server admin know that…</a:t>
            </a:r>
            <a:r>
              <a:rPr lang="en-US" dirty="0"/>
              <a:t/>
            </a:r>
            <a:br>
              <a:rPr lang="en-US" dirty="0"/>
            </a:br>
            <a:endParaRPr lang="en-US" dirty="0"/>
          </a:p>
        </p:txBody>
      </p:sp>
      <p:sp>
        <p:nvSpPr>
          <p:cNvPr id="3" name="Content Placeholder 2"/>
          <p:cNvSpPr>
            <a:spLocks noGrp="1"/>
          </p:cNvSpPr>
          <p:nvPr>
            <p:ph idx="1"/>
          </p:nvPr>
        </p:nvSpPr>
        <p:spPr>
          <a:xfrm>
            <a:off x="519113" y="1904999"/>
            <a:ext cx="11149013" cy="4446841"/>
          </a:xfrm>
        </p:spPr>
        <p:txBody>
          <a:bodyPr>
            <a:noAutofit/>
          </a:bodyPr>
          <a:lstStyle/>
          <a:p>
            <a:r>
              <a:rPr lang="en-US" sz="2800" dirty="0" smtClean="0"/>
              <a:t>Backup </a:t>
            </a:r>
            <a:r>
              <a:rPr lang="en-US" sz="2800" dirty="0"/>
              <a:t>and restore operations take considerably longer</a:t>
            </a:r>
          </a:p>
          <a:p>
            <a:r>
              <a:rPr lang="en-US" sz="2800" dirty="0" smtClean="0"/>
              <a:t>Index </a:t>
            </a:r>
            <a:r>
              <a:rPr lang="en-US" sz="2800" dirty="0"/>
              <a:t>and statistics defragmentation takes considerably longer.  </a:t>
            </a:r>
          </a:p>
          <a:p>
            <a:r>
              <a:rPr lang="en-US" sz="2800" dirty="0" smtClean="0"/>
              <a:t>This </a:t>
            </a:r>
            <a:r>
              <a:rPr lang="en-US" sz="2800" dirty="0"/>
              <a:t>is a particular concern if the database must be taken offline during defragmentation.</a:t>
            </a:r>
          </a:p>
          <a:p>
            <a:r>
              <a:rPr lang="en-US" sz="2800" dirty="0" smtClean="0"/>
              <a:t>Regular </a:t>
            </a:r>
            <a:r>
              <a:rPr lang="en-US" sz="2800" dirty="0"/>
              <a:t>DBCC consistency checks will take much longer.  </a:t>
            </a:r>
          </a:p>
          <a:p>
            <a:r>
              <a:rPr lang="en-US" sz="2800" dirty="0" smtClean="0"/>
              <a:t>If </a:t>
            </a:r>
            <a:r>
              <a:rPr lang="en-US" sz="2800" dirty="0"/>
              <a:t>database integrity is not regularly monitored, the risk of a corrupted database is considerably increased.  </a:t>
            </a:r>
          </a:p>
          <a:p>
            <a:r>
              <a:rPr lang="en-US" sz="2800" dirty="0" smtClean="0"/>
              <a:t>Larger </a:t>
            </a:r>
            <a:r>
              <a:rPr lang="en-US" sz="2800" dirty="0"/>
              <a:t>databases will have a higher risk of corruption due to physical storage errors simply because of the large quantity of storage they consume</a:t>
            </a:r>
          </a:p>
        </p:txBody>
      </p:sp>
    </p:spTree>
    <p:extLst>
      <p:ext uri="{BB962C8B-B14F-4D97-AF65-F5344CB8AC3E}">
        <p14:creationId xmlns:p14="http://schemas.microsoft.com/office/powerpoint/2010/main" val="182700629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8571991" y="1295401"/>
            <a:ext cx="3042410" cy="5331484"/>
            <a:chOff x="6430668" y="971550"/>
            <a:chExt cx="2282402" cy="3998613"/>
          </a:xfrm>
        </p:grpSpPr>
        <p:sp>
          <p:nvSpPr>
            <p:cNvPr id="8" name="Rounded Rectangle 7"/>
            <p:cNvSpPr/>
            <p:nvPr/>
          </p:nvSpPr>
          <p:spPr bwMode="auto">
            <a:xfrm>
              <a:off x="6430668" y="971550"/>
              <a:ext cx="2282402" cy="3998613"/>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latin typeface="Segoe" pitchFamily="34" charset="0"/>
                <a:cs typeface="Arial" pitchFamily="34" charset="0"/>
              </a:endParaRPr>
            </a:p>
          </p:txBody>
        </p:sp>
        <p:grpSp>
          <p:nvGrpSpPr>
            <p:cNvPr id="43" name="Group 42"/>
            <p:cNvGrpSpPr/>
            <p:nvPr/>
          </p:nvGrpSpPr>
          <p:grpSpPr>
            <a:xfrm>
              <a:off x="6915640" y="1428750"/>
              <a:ext cx="1161560" cy="1518798"/>
              <a:chOff x="6915640" y="1428750"/>
              <a:chExt cx="1161560" cy="1518798"/>
            </a:xfrm>
          </p:grpSpPr>
          <p:sp>
            <p:nvSpPr>
              <p:cNvPr id="9" name="Flowchart: Magnetic Disk 8"/>
              <p:cNvSpPr/>
              <p:nvPr/>
            </p:nvSpPr>
            <p:spPr bwMode="auto">
              <a:xfrm>
                <a:off x="7328933" y="1936270"/>
                <a:ext cx="748267" cy="1011278"/>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latin typeface="Segoe" pitchFamily="34" charset="0"/>
                  <a:cs typeface="Arial" pitchFamily="34" charset="0"/>
                </a:endParaRPr>
              </a:p>
            </p:txBody>
          </p:sp>
          <p:grpSp>
            <p:nvGrpSpPr>
              <p:cNvPr id="41" name="Group 40"/>
              <p:cNvGrpSpPr/>
              <p:nvPr/>
            </p:nvGrpSpPr>
            <p:grpSpPr>
              <a:xfrm>
                <a:off x="6915640" y="1428750"/>
                <a:ext cx="981169" cy="1295400"/>
                <a:chOff x="6915640" y="1428750"/>
                <a:chExt cx="981169" cy="1295400"/>
              </a:xfrm>
            </p:grpSpPr>
            <p:sp>
              <p:nvSpPr>
                <p:cNvPr id="10" name="Document"/>
                <p:cNvSpPr>
                  <a:spLocks noEditPoints="1" noChangeArrowheads="1"/>
                </p:cNvSpPr>
                <p:nvPr/>
              </p:nvSpPr>
              <p:spPr bwMode="auto">
                <a:xfrm>
                  <a:off x="7509323" y="2358786"/>
                  <a:ext cx="387486" cy="3653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latin typeface="Segoe" pitchFamily="34" charset="0"/>
                    <a:cs typeface="Arial" pitchFamily="34" charset="0"/>
                  </a:endParaRPr>
                </a:p>
              </p:txBody>
            </p:sp>
            <p:sp>
              <p:nvSpPr>
                <p:cNvPr id="11" name="Document"/>
                <p:cNvSpPr>
                  <a:spLocks noEditPoints="1" noChangeArrowheads="1"/>
                </p:cNvSpPr>
                <p:nvPr/>
              </p:nvSpPr>
              <p:spPr bwMode="auto">
                <a:xfrm>
                  <a:off x="6915640" y="1428750"/>
                  <a:ext cx="387486" cy="3653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latin typeface="Segoe" pitchFamily="34" charset="0"/>
                    <a:cs typeface="Arial" pitchFamily="34" charset="0"/>
                  </a:endParaRPr>
                </a:p>
              </p:txBody>
            </p:sp>
            <p:cxnSp>
              <p:nvCxnSpPr>
                <p:cNvPr id="12" name="Elbow Connector 11"/>
                <p:cNvCxnSpPr>
                  <a:stCxn id="11" idx="3"/>
                  <a:endCxn id="9" idx="0"/>
                </p:cNvCxnSpPr>
                <p:nvPr/>
              </p:nvCxnSpPr>
              <p:spPr>
                <a:xfrm>
                  <a:off x="7305028" y="1608929"/>
                  <a:ext cx="398039" cy="664434"/>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grpSp>
        </p:grpSp>
      </p:grpSp>
      <p:sp>
        <p:nvSpPr>
          <p:cNvPr id="13" name="TextBox 12"/>
          <p:cNvSpPr txBox="1"/>
          <p:nvPr/>
        </p:nvSpPr>
        <p:spPr>
          <a:xfrm>
            <a:off x="9010589" y="1409121"/>
            <a:ext cx="2059837" cy="292388"/>
          </a:xfrm>
          <a:prstGeom prst="rect">
            <a:avLst/>
          </a:prstGeom>
          <a:noFill/>
        </p:spPr>
        <p:txBody>
          <a:bodyPr wrap="square" lIns="0" tIns="0" rIns="0" bIns="0" rtlCol="0">
            <a:spAutoFit/>
          </a:bodyPr>
          <a:lstStyle/>
          <a:p>
            <a:pPr algn="ctr"/>
            <a:r>
              <a:rPr lang="en-US" sz="1900" dirty="0">
                <a:gradFill>
                  <a:gsLst>
                    <a:gs pos="0">
                      <a:srgbClr val="FFFFFF"/>
                    </a:gs>
                    <a:gs pos="86000">
                      <a:srgbClr val="FFFFFF"/>
                    </a:gs>
                  </a:gsLst>
                  <a:lin ang="5400000" scaled="0"/>
                </a:gradFill>
                <a:latin typeface="Segoe" pitchFamily="34" charset="0"/>
                <a:cs typeface="Arial" pitchFamily="34" charset="0"/>
              </a:rPr>
              <a:t>Unstructured Data</a:t>
            </a:r>
          </a:p>
        </p:txBody>
      </p:sp>
      <p:sp>
        <p:nvSpPr>
          <p:cNvPr id="23" name="Rounded Rectangle 22"/>
          <p:cNvSpPr/>
          <p:nvPr/>
        </p:nvSpPr>
        <p:spPr bwMode="auto">
          <a:xfrm>
            <a:off x="2437433" y="1295401"/>
            <a:ext cx="3103997" cy="523857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latin typeface="Segoe" pitchFamily="34" charset="0"/>
              <a:cs typeface="Arial" pitchFamily="34" charset="0"/>
            </a:endParaRPr>
          </a:p>
        </p:txBody>
      </p:sp>
      <p:sp>
        <p:nvSpPr>
          <p:cNvPr id="24" name="Document"/>
          <p:cNvSpPr>
            <a:spLocks noEditPoints="1" noChangeArrowheads="1"/>
          </p:cNvSpPr>
          <p:nvPr/>
        </p:nvSpPr>
        <p:spPr bwMode="auto">
          <a:xfrm>
            <a:off x="2867463" y="1905000"/>
            <a:ext cx="516513" cy="48715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121899" tIns="60949" rIns="121899" bIns="60949" numCol="1" anchor="t" anchorCtr="0" compatLnSpc="1">
            <a:prstTxWarp prst="textNoShape">
              <a:avLst/>
            </a:prstTxWarp>
          </a:bodyPr>
          <a:lstStyle/>
          <a:p>
            <a:endParaRPr lang="en-US" dirty="0">
              <a:solidFill>
                <a:srgbClr val="FFFFFF"/>
              </a:solidFill>
              <a:latin typeface="Segoe" pitchFamily="34" charset="0"/>
              <a:cs typeface="Arial" pitchFamily="34" charset="0"/>
            </a:endParaRPr>
          </a:p>
        </p:txBody>
      </p:sp>
      <p:sp>
        <p:nvSpPr>
          <p:cNvPr id="25" name="TextBox 24"/>
          <p:cNvSpPr txBox="1"/>
          <p:nvPr/>
        </p:nvSpPr>
        <p:spPr>
          <a:xfrm>
            <a:off x="2905759" y="1371543"/>
            <a:ext cx="2059835" cy="292388"/>
          </a:xfrm>
          <a:prstGeom prst="rect">
            <a:avLst/>
          </a:prstGeom>
          <a:noFill/>
        </p:spPr>
        <p:txBody>
          <a:bodyPr wrap="square" lIns="0" tIns="0" rIns="0" bIns="0" rtlCol="0">
            <a:spAutoFit/>
          </a:bodyPr>
          <a:lstStyle/>
          <a:p>
            <a:r>
              <a:rPr lang="en-US" sz="1900" dirty="0">
                <a:gradFill>
                  <a:gsLst>
                    <a:gs pos="0">
                      <a:srgbClr val="FFFFFF"/>
                    </a:gs>
                    <a:gs pos="86000">
                      <a:srgbClr val="FFFFFF"/>
                    </a:gs>
                  </a:gsLst>
                  <a:lin ang="5400000" scaled="0"/>
                </a:gradFill>
                <a:latin typeface="Segoe" pitchFamily="34" charset="0"/>
                <a:cs typeface="Arial" pitchFamily="34" charset="0"/>
              </a:rPr>
              <a:t>Unstructured Data</a:t>
            </a:r>
          </a:p>
        </p:txBody>
      </p:sp>
      <p:grpSp>
        <p:nvGrpSpPr>
          <p:cNvPr id="33" name="Group 32"/>
          <p:cNvGrpSpPr/>
          <p:nvPr/>
        </p:nvGrpSpPr>
        <p:grpSpPr>
          <a:xfrm>
            <a:off x="3456875" y="2775019"/>
            <a:ext cx="857557" cy="1059140"/>
            <a:chOff x="2593331" y="2158395"/>
            <a:chExt cx="643335" cy="794355"/>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632" y="2158395"/>
              <a:ext cx="302269" cy="564478"/>
            </a:xfrm>
            <a:prstGeom prst="rect">
              <a:avLst/>
            </a:prstGeom>
            <a:noFill/>
            <a:ln>
              <a:noFill/>
            </a:ln>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331" y="2388272"/>
              <a:ext cx="302269" cy="564478"/>
            </a:xfrm>
            <a:prstGeom prst="rect">
              <a:avLst/>
            </a:prstGeom>
            <a:noFill/>
            <a:ln>
              <a:noFill/>
            </a:ln>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936" y="2272695"/>
              <a:ext cx="332730" cy="621363"/>
            </a:xfrm>
            <a:prstGeom prst="rect">
              <a:avLst/>
            </a:prstGeom>
            <a:noFill/>
            <a:ln>
              <a:noFill/>
            </a:ln>
          </p:spPr>
        </p:pic>
      </p:grpSp>
      <p:cxnSp>
        <p:nvCxnSpPr>
          <p:cNvPr id="29" name="Elbow Connector 28"/>
          <p:cNvCxnSpPr>
            <a:stCxn id="24" idx="3"/>
            <a:endCxn id="26" idx="0"/>
          </p:cNvCxnSpPr>
          <p:nvPr/>
        </p:nvCxnSpPr>
        <p:spPr>
          <a:xfrm>
            <a:off x="3386511" y="2145239"/>
            <a:ext cx="470840" cy="629780"/>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Straight Connector 17"/>
          <p:cNvCxnSpPr/>
          <p:nvPr/>
        </p:nvCxnSpPr>
        <p:spPr>
          <a:xfrm>
            <a:off x="7243977" y="2991868"/>
            <a:ext cx="44597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7" idx="9"/>
          </p:cNvCxnSpPr>
          <p:nvPr/>
        </p:nvCxnSpPr>
        <p:spPr>
          <a:xfrm flipH="1">
            <a:off x="7639106" y="3222332"/>
            <a:ext cx="50841" cy="155659"/>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585141" y="1295401"/>
            <a:ext cx="2933740" cy="5238577"/>
            <a:chOff x="4189947" y="971550"/>
            <a:chExt cx="2200878" cy="3928933"/>
          </a:xfrm>
        </p:grpSpPr>
        <p:sp>
          <p:nvSpPr>
            <p:cNvPr id="14" name="Rounded Rectangle 13"/>
            <p:cNvSpPr/>
            <p:nvPr/>
          </p:nvSpPr>
          <p:spPr bwMode="auto">
            <a:xfrm>
              <a:off x="4189947" y="971550"/>
              <a:ext cx="2200878" cy="392893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latin typeface="Segoe" pitchFamily="34" charset="0"/>
                <a:cs typeface="Arial" pitchFamily="34" charset="0"/>
              </a:endParaRPr>
            </a:p>
          </p:txBody>
        </p:sp>
        <p:grpSp>
          <p:nvGrpSpPr>
            <p:cNvPr id="36" name="Group 35"/>
            <p:cNvGrpSpPr/>
            <p:nvPr/>
          </p:nvGrpSpPr>
          <p:grpSpPr>
            <a:xfrm>
              <a:off x="4495078" y="2081264"/>
              <a:ext cx="1590616" cy="947686"/>
              <a:chOff x="4568428" y="2081264"/>
              <a:chExt cx="1590616" cy="947686"/>
            </a:xfrm>
          </p:grpSpPr>
          <p:sp>
            <p:nvSpPr>
              <p:cNvPr id="15" name="Rounded Rectangle 14"/>
              <p:cNvSpPr/>
              <p:nvPr/>
            </p:nvSpPr>
            <p:spPr bwMode="auto">
              <a:xfrm>
                <a:off x="4568428" y="2081264"/>
                <a:ext cx="1590616" cy="947686"/>
              </a:xfrm>
              <a:prstGeom prst="roundRect">
                <a:avLst/>
              </a:prstGeom>
              <a:solidFill>
                <a:srgbClr val="ACE58F"/>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latin typeface="Segoe" pitchFamily="34" charset="0"/>
                  <a:cs typeface="Arial" pitchFamily="34" charset="0"/>
                </a:endParaRPr>
              </a:p>
            </p:txBody>
          </p:sp>
          <p:grpSp>
            <p:nvGrpSpPr>
              <p:cNvPr id="35" name="Group 34"/>
              <p:cNvGrpSpPr/>
              <p:nvPr/>
            </p:nvGrpSpPr>
            <p:grpSpPr>
              <a:xfrm>
                <a:off x="4710449" y="2190750"/>
                <a:ext cx="1306575" cy="713757"/>
                <a:chOff x="4675240" y="2190750"/>
                <a:chExt cx="1306575" cy="713757"/>
              </a:xfrm>
            </p:grpSpPr>
            <p:sp>
              <p:nvSpPr>
                <p:cNvPr id="16" name="Flowchart: Magnetic Disk 15"/>
                <p:cNvSpPr/>
                <p:nvPr/>
              </p:nvSpPr>
              <p:spPr bwMode="auto">
                <a:xfrm>
                  <a:off x="4675240" y="2190750"/>
                  <a:ext cx="759158" cy="451997"/>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latin typeface="Segoe" pitchFamily="34" charset="0"/>
                    <a:cs typeface="Arial" pitchFamily="34" charset="0"/>
                  </a:endParaRPr>
                </a:p>
              </p:txBody>
            </p:sp>
            <p:sp>
              <p:nvSpPr>
                <p:cNvPr id="17" name="Documents"/>
                <p:cNvSpPr>
                  <a:spLocks noEditPoints="1" noChangeArrowheads="1"/>
                </p:cNvSpPr>
                <p:nvPr/>
              </p:nvSpPr>
              <p:spPr bwMode="auto">
                <a:xfrm>
                  <a:off x="5556108" y="2533493"/>
                  <a:ext cx="425707" cy="371014"/>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latin typeface="Segoe" pitchFamily="34" charset="0"/>
                    <a:cs typeface="Arial" pitchFamily="34" charset="0"/>
                  </a:endParaRPr>
                </a:p>
              </p:txBody>
            </p:sp>
          </p:grpSp>
        </p:grpSp>
        <p:sp>
          <p:nvSpPr>
            <p:cNvPr id="20" name="Document"/>
            <p:cNvSpPr>
              <a:spLocks noEditPoints="1" noChangeArrowheads="1"/>
            </p:cNvSpPr>
            <p:nvPr/>
          </p:nvSpPr>
          <p:spPr bwMode="auto">
            <a:xfrm>
              <a:off x="4667332" y="1428750"/>
              <a:ext cx="387486" cy="36536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lumMod val="20000"/>
                <a:lumOff val="80000"/>
              </a:schemeClr>
            </a:solidFill>
            <a:ln w="9525">
              <a:solidFill>
                <a:schemeClr val="bg2"/>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solidFill>
                  <a:srgbClr val="FFFFFF"/>
                </a:solidFill>
                <a:latin typeface="Segoe" pitchFamily="34" charset="0"/>
                <a:cs typeface="Arial" pitchFamily="34" charset="0"/>
              </a:endParaRPr>
            </a:p>
          </p:txBody>
        </p:sp>
        <p:cxnSp>
          <p:nvCxnSpPr>
            <p:cNvPr id="21" name="Elbow Connector 20"/>
            <p:cNvCxnSpPr>
              <a:stCxn id="20" idx="3"/>
              <a:endCxn id="15" idx="0"/>
            </p:cNvCxnSpPr>
            <p:nvPr/>
          </p:nvCxnSpPr>
          <p:spPr>
            <a:xfrm>
              <a:off x="5056720" y="1608929"/>
              <a:ext cx="233666" cy="472335"/>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grpSp>
      <p:sp>
        <p:nvSpPr>
          <p:cNvPr id="22" name="TextBox 21"/>
          <p:cNvSpPr txBox="1"/>
          <p:nvPr/>
        </p:nvSpPr>
        <p:spPr>
          <a:xfrm>
            <a:off x="6060005" y="1369563"/>
            <a:ext cx="2059835" cy="292388"/>
          </a:xfrm>
          <a:prstGeom prst="rect">
            <a:avLst/>
          </a:prstGeom>
          <a:noFill/>
        </p:spPr>
        <p:txBody>
          <a:bodyPr wrap="square" lIns="0" tIns="0" rIns="0" bIns="0" rtlCol="0">
            <a:spAutoFit/>
          </a:bodyPr>
          <a:lstStyle/>
          <a:p>
            <a:pPr algn="ctr"/>
            <a:r>
              <a:rPr lang="en-US" sz="1900" dirty="0">
                <a:latin typeface="Segoe" pitchFamily="34" charset="0"/>
                <a:cs typeface="Arial" pitchFamily="34" charset="0"/>
              </a:rPr>
              <a:t>Unstructured Data</a:t>
            </a:r>
          </a:p>
        </p:txBody>
      </p:sp>
      <p:sp>
        <p:nvSpPr>
          <p:cNvPr id="2" name="Title 1"/>
          <p:cNvSpPr>
            <a:spLocks noGrp="1"/>
          </p:cNvSpPr>
          <p:nvPr>
            <p:ph type="title"/>
          </p:nvPr>
        </p:nvSpPr>
        <p:spPr>
          <a:xfrm>
            <a:off x="519113" y="228600"/>
            <a:ext cx="11149013" cy="609398"/>
          </a:xfrm>
        </p:spPr>
        <p:txBody>
          <a:bodyPr/>
          <a:lstStyle/>
          <a:p>
            <a:r>
              <a:rPr lang="en-US" dirty="0"/>
              <a:t>BLOB Storage Technology Comparison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62308039"/>
              </p:ext>
            </p:extLst>
          </p:nvPr>
        </p:nvGraphicFramePr>
        <p:xfrm>
          <a:off x="304722" y="4188485"/>
          <a:ext cx="11309680" cy="2252508"/>
        </p:xfrm>
        <a:graphic>
          <a:graphicData uri="http://schemas.openxmlformats.org/drawingml/2006/table">
            <a:tbl>
              <a:tblPr firstCol="1" bandRow="1">
                <a:tableStyleId>{5C22544A-7EE6-4342-B048-85BDC9FD1C3A}</a:tableStyleId>
              </a:tblPr>
              <a:tblGrid>
                <a:gridCol w="2119113"/>
                <a:gridCol w="3162709"/>
                <a:gridCol w="3047206"/>
                <a:gridCol w="2980652"/>
              </a:tblGrid>
              <a:tr h="352588">
                <a:tc>
                  <a:txBody>
                    <a:bodyPr/>
                    <a:lstStyle/>
                    <a:p>
                      <a:r>
                        <a:rPr lang="en-US" sz="1500" b="1" dirty="0" smtClean="0">
                          <a:latin typeface="Segoe" pitchFamily="34" charset="0"/>
                          <a:cs typeface="Arial" pitchFamily="34" charset="0"/>
                        </a:rPr>
                        <a:t>Solution</a:t>
                      </a:r>
                      <a:endParaRPr lang="en-US" sz="1500" b="1" dirty="0">
                        <a:latin typeface="Segoe" pitchFamily="34" charset="0"/>
                        <a:cs typeface="Arial" pitchFamily="34" charset="0"/>
                      </a:endParaRPr>
                    </a:p>
                  </a:txBody>
                  <a:tcPr marL="121888" marR="121888">
                    <a:solidFill>
                      <a:schemeClr val="tx2"/>
                    </a:solidFill>
                  </a:tcPr>
                </a:tc>
                <a:tc>
                  <a:txBody>
                    <a:bodyPr/>
                    <a:lstStyle/>
                    <a:p>
                      <a:r>
                        <a:rPr lang="en-US" sz="1500" b="1" dirty="0" smtClean="0">
                          <a:solidFill>
                            <a:schemeClr val="bg1"/>
                          </a:solidFill>
                          <a:latin typeface="Segoe" pitchFamily="34" charset="0"/>
                          <a:cs typeface="Arial" pitchFamily="34" charset="0"/>
                        </a:rPr>
                        <a:t>Dedicated BLOB Store</a:t>
                      </a:r>
                      <a:endParaRPr lang="en-US" sz="1500" b="1" dirty="0">
                        <a:solidFill>
                          <a:schemeClr val="bg1"/>
                        </a:solidFill>
                        <a:latin typeface="Segoe" pitchFamily="34" charset="0"/>
                        <a:cs typeface="Arial" pitchFamily="34" charset="0"/>
                      </a:endParaRPr>
                    </a:p>
                  </a:txBody>
                  <a:tcPr marL="121888" marR="121888">
                    <a:noFill/>
                  </a:tcPr>
                </a:tc>
                <a:tc>
                  <a:txBody>
                    <a:bodyPr/>
                    <a:lstStyle/>
                    <a:p>
                      <a:r>
                        <a:rPr lang="en-US" sz="1500" b="1" dirty="0" smtClean="0">
                          <a:solidFill>
                            <a:schemeClr val="tx1"/>
                          </a:solidFill>
                          <a:latin typeface="Segoe" pitchFamily="34" charset="0"/>
                          <a:cs typeface="Arial" pitchFamily="34" charset="0"/>
                        </a:rPr>
                        <a:t>File System or File Share</a:t>
                      </a:r>
                      <a:endParaRPr lang="en-US" sz="1500" b="1" dirty="0">
                        <a:solidFill>
                          <a:schemeClr val="tx1"/>
                        </a:solidFill>
                        <a:latin typeface="Segoe" pitchFamily="34" charset="0"/>
                        <a:cs typeface="Arial" pitchFamily="34" charset="0"/>
                      </a:endParaRPr>
                    </a:p>
                  </a:txBody>
                  <a:tcPr marL="121888" marR="121888">
                    <a:noFill/>
                  </a:tcPr>
                </a:tc>
                <a:tc>
                  <a:txBody>
                    <a:bodyPr/>
                    <a:lstStyle/>
                    <a:p>
                      <a:r>
                        <a:rPr lang="en-US" sz="1500" b="1" dirty="0" smtClean="0">
                          <a:solidFill>
                            <a:schemeClr val="bg1"/>
                          </a:solidFill>
                          <a:latin typeface="Segoe" pitchFamily="34" charset="0"/>
                          <a:cs typeface="Arial" pitchFamily="34" charset="0"/>
                        </a:rPr>
                        <a:t>BLOBs in Database</a:t>
                      </a:r>
                      <a:endParaRPr lang="en-US" sz="1500" b="1" dirty="0">
                        <a:solidFill>
                          <a:schemeClr val="bg1"/>
                        </a:solidFill>
                        <a:latin typeface="Segoe" pitchFamily="34" charset="0"/>
                        <a:cs typeface="Arial" pitchFamily="34" charset="0"/>
                      </a:endParaRPr>
                    </a:p>
                  </a:txBody>
                  <a:tcPr marL="121888" marR="121888">
                    <a:noFill/>
                  </a:tcPr>
                </a:tc>
              </a:tr>
              <a:tr h="497840">
                <a:tc>
                  <a:txBody>
                    <a:bodyPr/>
                    <a:lstStyle/>
                    <a:p>
                      <a:r>
                        <a:rPr lang="en-US" sz="1300" b="1" dirty="0" smtClean="0">
                          <a:latin typeface="Segoe" pitchFamily="34" charset="0"/>
                          <a:cs typeface="Arial" pitchFamily="34" charset="0"/>
                        </a:rPr>
                        <a:t>Advantages</a:t>
                      </a:r>
                      <a:endParaRPr lang="en-US" sz="1300" b="1" dirty="0">
                        <a:latin typeface="Segoe" pitchFamily="34" charset="0"/>
                        <a:cs typeface="Arial" pitchFamily="34" charset="0"/>
                      </a:endParaRPr>
                    </a:p>
                  </a:txBody>
                  <a:tcPr marL="121888" marR="121888">
                    <a:solidFill>
                      <a:schemeClr val="tx2"/>
                    </a:solidFill>
                  </a:tcPr>
                </a:tc>
                <a:tc>
                  <a:txBody>
                    <a:bodyPr/>
                    <a:lstStyle/>
                    <a:p>
                      <a:pPr marL="285750" indent="-285750">
                        <a:buFont typeface="Wingdings" pitchFamily="2" charset="2"/>
                        <a:buChar char="§"/>
                      </a:pPr>
                      <a:r>
                        <a:rPr lang="en-US" sz="1300" dirty="0" smtClean="0">
                          <a:solidFill>
                            <a:schemeClr val="bg1"/>
                          </a:solidFill>
                          <a:latin typeface="Segoe" pitchFamily="34" charset="0"/>
                          <a:cs typeface="Arial" pitchFamily="34" charset="0"/>
                        </a:rPr>
                        <a:t>Lower cost per GB at scale</a:t>
                      </a:r>
                    </a:p>
                    <a:p>
                      <a:pPr marL="285750" indent="-285750">
                        <a:buFont typeface="Wingdings" pitchFamily="2" charset="2"/>
                        <a:buChar char="§"/>
                      </a:pPr>
                      <a:r>
                        <a:rPr lang="en-US" sz="1300" dirty="0" smtClean="0">
                          <a:solidFill>
                            <a:schemeClr val="bg1"/>
                          </a:solidFill>
                          <a:latin typeface="Segoe" pitchFamily="34" charset="0"/>
                          <a:cs typeface="Arial" pitchFamily="34" charset="0"/>
                        </a:rPr>
                        <a:t>Scalability &amp; Expandability</a:t>
                      </a:r>
                    </a:p>
                  </a:txBody>
                  <a:tcPr marL="121888" marR="121888">
                    <a:noFill/>
                  </a:tcPr>
                </a:tc>
                <a:tc>
                  <a:txBody>
                    <a:bodyPr/>
                    <a:lstStyle/>
                    <a:p>
                      <a:pPr marL="171450" indent="-171450">
                        <a:buFont typeface="Wingdings" pitchFamily="2" charset="2"/>
                        <a:buChar char="§"/>
                      </a:pPr>
                      <a:r>
                        <a:rPr lang="en-US" sz="1300" dirty="0" smtClean="0">
                          <a:solidFill>
                            <a:schemeClr val="tx1"/>
                          </a:solidFill>
                          <a:latin typeface="Segoe" pitchFamily="34" charset="0"/>
                          <a:cs typeface="Arial" pitchFamily="34" charset="0"/>
                        </a:rPr>
                        <a:t>Low cost per GB</a:t>
                      </a:r>
                    </a:p>
                    <a:p>
                      <a:pPr marL="171450" indent="-171450">
                        <a:buFont typeface="Wingdings" pitchFamily="2" charset="2"/>
                        <a:buChar char="§"/>
                      </a:pPr>
                      <a:r>
                        <a:rPr lang="en-US" sz="1300" dirty="0" smtClean="0">
                          <a:solidFill>
                            <a:schemeClr val="tx1"/>
                          </a:solidFill>
                          <a:latin typeface="Segoe" pitchFamily="34" charset="0"/>
                          <a:cs typeface="Arial" pitchFamily="34" charset="0"/>
                        </a:rPr>
                        <a:t>Streaming Performance</a:t>
                      </a:r>
                    </a:p>
                  </a:txBody>
                  <a:tcPr marL="121888" marR="121888">
                    <a:noFill/>
                  </a:tcPr>
                </a:tc>
                <a:tc>
                  <a:txBody>
                    <a:bodyPr/>
                    <a:lstStyle/>
                    <a:p>
                      <a:pPr marL="171450" indent="-171450">
                        <a:buFont typeface="Wingdings" pitchFamily="2" charset="2"/>
                        <a:buChar char="§"/>
                      </a:pPr>
                      <a:r>
                        <a:rPr lang="en-US" sz="1300" dirty="0" smtClean="0">
                          <a:solidFill>
                            <a:schemeClr val="bg1"/>
                          </a:solidFill>
                          <a:latin typeface="Segoe" pitchFamily="34" charset="0"/>
                          <a:cs typeface="Arial" pitchFamily="34" charset="0"/>
                        </a:rPr>
                        <a:t>Integrated management</a:t>
                      </a:r>
                    </a:p>
                    <a:p>
                      <a:pPr marL="171450" indent="-171450">
                        <a:buFont typeface="Wingdings" pitchFamily="2" charset="2"/>
                        <a:buChar char="§"/>
                      </a:pPr>
                      <a:r>
                        <a:rPr lang="en-US" sz="1300" dirty="0" smtClean="0">
                          <a:solidFill>
                            <a:schemeClr val="bg1"/>
                          </a:solidFill>
                          <a:latin typeface="Segoe" pitchFamily="34" charset="0"/>
                          <a:cs typeface="Arial" pitchFamily="34" charset="0"/>
                        </a:rPr>
                        <a:t>Data-level consistency</a:t>
                      </a:r>
                    </a:p>
                  </a:txBody>
                  <a:tcPr marL="121888" marR="121888">
                    <a:noFill/>
                  </a:tcPr>
                </a:tc>
              </a:tr>
              <a:tr h="904240">
                <a:tc>
                  <a:txBody>
                    <a:bodyPr/>
                    <a:lstStyle/>
                    <a:p>
                      <a:r>
                        <a:rPr lang="en-US" sz="1300" b="1" dirty="0" smtClean="0">
                          <a:latin typeface="Segoe" pitchFamily="34" charset="0"/>
                          <a:cs typeface="Arial" pitchFamily="34" charset="0"/>
                        </a:rPr>
                        <a:t>Disadvantages</a:t>
                      </a:r>
                      <a:endParaRPr lang="en-US" sz="1300" b="1" dirty="0">
                        <a:latin typeface="Segoe" pitchFamily="34" charset="0"/>
                        <a:cs typeface="Arial" pitchFamily="34" charset="0"/>
                      </a:endParaRPr>
                    </a:p>
                  </a:txBody>
                  <a:tcPr marL="121888" marR="121888">
                    <a:solidFill>
                      <a:schemeClr val="tx2"/>
                    </a:solidFill>
                  </a:tcPr>
                </a:tc>
                <a:tc>
                  <a:txBody>
                    <a:bodyPr/>
                    <a:lstStyle/>
                    <a:p>
                      <a:pPr marL="285750" indent="-285750">
                        <a:buFont typeface="Wingdings" pitchFamily="2" charset="2"/>
                        <a:buChar char="§"/>
                      </a:pPr>
                      <a:r>
                        <a:rPr lang="en-US" sz="1300" dirty="0" smtClean="0">
                          <a:solidFill>
                            <a:schemeClr val="bg1"/>
                          </a:solidFill>
                          <a:latin typeface="Segoe" pitchFamily="34" charset="0"/>
                          <a:cs typeface="Arial" pitchFamily="34" charset="0"/>
                        </a:rPr>
                        <a:t>Complex application development &amp; deployment</a:t>
                      </a:r>
                    </a:p>
                    <a:p>
                      <a:pPr marL="285750" indent="-285750">
                        <a:buFont typeface="Wingdings" pitchFamily="2" charset="2"/>
                        <a:buChar char="§"/>
                      </a:pPr>
                      <a:r>
                        <a:rPr lang="en-US" sz="1300" dirty="0" smtClean="0">
                          <a:solidFill>
                            <a:schemeClr val="bg1"/>
                          </a:solidFill>
                          <a:latin typeface="Segoe" pitchFamily="34" charset="0"/>
                          <a:cs typeface="Arial" pitchFamily="34" charset="0"/>
                        </a:rPr>
                        <a:t>Separate data management</a:t>
                      </a:r>
                    </a:p>
                    <a:p>
                      <a:pPr marL="285750" indent="-285750">
                        <a:buFont typeface="Wingdings" pitchFamily="2" charset="2"/>
                        <a:buChar char="§"/>
                      </a:pPr>
                      <a:r>
                        <a:rPr lang="en-US" sz="1300" dirty="0" smtClean="0">
                          <a:solidFill>
                            <a:schemeClr val="bg1"/>
                          </a:solidFill>
                          <a:latin typeface="Segoe" pitchFamily="34" charset="0"/>
                          <a:cs typeface="Arial" pitchFamily="34" charset="0"/>
                        </a:rPr>
                        <a:t>Enterprise-scales only</a:t>
                      </a:r>
                    </a:p>
                  </a:txBody>
                  <a:tcPr marL="121888" marR="121888">
                    <a:noFill/>
                  </a:tcPr>
                </a:tc>
                <a:tc>
                  <a:txBody>
                    <a:bodyPr/>
                    <a:lstStyle/>
                    <a:p>
                      <a:pPr marL="171450" indent="-171450">
                        <a:buFont typeface="Wingdings" pitchFamily="2" charset="2"/>
                        <a:buChar char="§"/>
                      </a:pPr>
                      <a:r>
                        <a:rPr lang="en-US" sz="1300" dirty="0" smtClean="0">
                          <a:solidFill>
                            <a:schemeClr val="tx1"/>
                          </a:solidFill>
                          <a:latin typeface="Segoe" pitchFamily="34" charset="0"/>
                          <a:cs typeface="Arial" pitchFamily="34" charset="0"/>
                        </a:rPr>
                        <a:t>Complex application development &amp; deployment</a:t>
                      </a:r>
                    </a:p>
                    <a:p>
                      <a:pPr marL="171450" indent="-171450">
                        <a:buFont typeface="Wingdings" pitchFamily="2" charset="2"/>
                        <a:buChar char="§"/>
                      </a:pPr>
                      <a:r>
                        <a:rPr lang="en-US" sz="1300" dirty="0" smtClean="0">
                          <a:solidFill>
                            <a:schemeClr val="tx1"/>
                          </a:solidFill>
                          <a:latin typeface="Segoe" pitchFamily="34" charset="0"/>
                          <a:cs typeface="Arial" pitchFamily="34" charset="0"/>
                        </a:rPr>
                        <a:t>Integration with structured data</a:t>
                      </a:r>
                    </a:p>
                  </a:txBody>
                  <a:tcPr marL="121888" marR="121888">
                    <a:noFill/>
                  </a:tcPr>
                </a:tc>
                <a:tc>
                  <a:txBody>
                    <a:bodyPr/>
                    <a:lstStyle/>
                    <a:p>
                      <a:pPr marL="171450" indent="-171450">
                        <a:buFont typeface="Wingdings" pitchFamily="2" charset="2"/>
                        <a:buChar char="§"/>
                      </a:pPr>
                      <a:r>
                        <a:rPr lang="en-US" sz="1300" dirty="0" smtClean="0">
                          <a:solidFill>
                            <a:schemeClr val="bg1"/>
                          </a:solidFill>
                          <a:latin typeface="Segoe" pitchFamily="34" charset="0"/>
                          <a:cs typeface="Arial" pitchFamily="34" charset="0"/>
                        </a:rPr>
                        <a:t>Poor data streaming support</a:t>
                      </a:r>
                    </a:p>
                    <a:p>
                      <a:pPr marL="171450" indent="-171450">
                        <a:buFont typeface="Wingdings" pitchFamily="2" charset="2"/>
                        <a:buChar char="§"/>
                      </a:pPr>
                      <a:r>
                        <a:rPr lang="en-US" sz="1300" dirty="0" smtClean="0">
                          <a:solidFill>
                            <a:schemeClr val="bg1"/>
                          </a:solidFill>
                          <a:latin typeface="Segoe" pitchFamily="34" charset="0"/>
                          <a:cs typeface="Arial" pitchFamily="34" charset="0"/>
                        </a:rPr>
                        <a:t>File size limitations</a:t>
                      </a:r>
                    </a:p>
                    <a:p>
                      <a:pPr marL="171450" indent="-171450">
                        <a:buFont typeface="Wingdings" pitchFamily="2" charset="2"/>
                        <a:buChar char="§"/>
                      </a:pPr>
                      <a:r>
                        <a:rPr lang="en-US" sz="1300" dirty="0" smtClean="0">
                          <a:solidFill>
                            <a:schemeClr val="bg1"/>
                          </a:solidFill>
                          <a:latin typeface="Segoe" pitchFamily="34" charset="0"/>
                          <a:cs typeface="Arial" pitchFamily="34" charset="0"/>
                        </a:rPr>
                        <a:t>Highest cost per GB</a:t>
                      </a:r>
                    </a:p>
                  </a:txBody>
                  <a:tcPr marL="121888" marR="121888">
                    <a:noFill/>
                  </a:tcPr>
                </a:tc>
              </a:tr>
              <a:tr h="497840">
                <a:tc>
                  <a:txBody>
                    <a:bodyPr/>
                    <a:lstStyle/>
                    <a:p>
                      <a:r>
                        <a:rPr lang="en-US" sz="1300" b="1" dirty="0" smtClean="0">
                          <a:latin typeface="Segoe" pitchFamily="34" charset="0"/>
                          <a:cs typeface="Arial" pitchFamily="34" charset="0"/>
                        </a:rPr>
                        <a:t>Example</a:t>
                      </a:r>
                      <a:endParaRPr lang="en-US" sz="1300" b="1" dirty="0">
                        <a:latin typeface="Segoe" pitchFamily="34" charset="0"/>
                        <a:cs typeface="Arial" pitchFamily="34" charset="0"/>
                      </a:endParaRPr>
                    </a:p>
                  </a:txBody>
                  <a:tcPr marL="121888" marR="121888">
                    <a:solidFill>
                      <a:schemeClr val="tx2"/>
                    </a:solidFill>
                  </a:tcPr>
                </a:tc>
                <a:tc>
                  <a:txBody>
                    <a:bodyPr/>
                    <a:lstStyle/>
                    <a:p>
                      <a:pPr marL="285750" indent="-285750">
                        <a:buFont typeface="Wingdings" pitchFamily="2" charset="2"/>
                        <a:buChar char="§"/>
                      </a:pPr>
                      <a:r>
                        <a:rPr lang="en-US" sz="1300" dirty="0" smtClean="0">
                          <a:solidFill>
                            <a:schemeClr val="bg1"/>
                          </a:solidFill>
                          <a:latin typeface="Segoe" pitchFamily="34" charset="0"/>
                          <a:cs typeface="Arial" pitchFamily="34" charset="0"/>
                        </a:rPr>
                        <a:t>EMC Centera</a:t>
                      </a:r>
                    </a:p>
                    <a:p>
                      <a:pPr marL="285750" indent="-285750">
                        <a:buFont typeface="Wingdings" pitchFamily="2" charset="2"/>
                        <a:buChar char="§"/>
                      </a:pPr>
                      <a:r>
                        <a:rPr lang="en-US" sz="1300" dirty="0" smtClean="0">
                          <a:solidFill>
                            <a:schemeClr val="bg1"/>
                          </a:solidFill>
                          <a:latin typeface="Segoe" pitchFamily="34" charset="0"/>
                          <a:cs typeface="Arial" pitchFamily="34" charset="0"/>
                        </a:rPr>
                        <a:t>Fujitsu Nearline</a:t>
                      </a:r>
                    </a:p>
                  </a:txBody>
                  <a:tcPr marL="121888" marR="121888">
                    <a:noFill/>
                  </a:tcPr>
                </a:tc>
                <a:tc>
                  <a:txBody>
                    <a:bodyPr/>
                    <a:lstStyle/>
                    <a:p>
                      <a:pPr marL="171450" indent="-171450">
                        <a:buFont typeface="Wingdings" pitchFamily="2" charset="2"/>
                        <a:buChar char="§"/>
                      </a:pPr>
                      <a:r>
                        <a:rPr lang="en-US" sz="1300" dirty="0" smtClean="0">
                          <a:solidFill>
                            <a:schemeClr val="tx1"/>
                          </a:solidFill>
                          <a:latin typeface="Segoe" pitchFamily="34" charset="0"/>
                          <a:cs typeface="Arial" pitchFamily="34" charset="0"/>
                        </a:rPr>
                        <a:t>Windows File Servers</a:t>
                      </a:r>
                    </a:p>
                    <a:p>
                      <a:pPr marL="171450" indent="-171450">
                        <a:buFont typeface="Wingdings" pitchFamily="2" charset="2"/>
                        <a:buChar char="§"/>
                      </a:pPr>
                      <a:r>
                        <a:rPr lang="en-US" sz="1300" dirty="0" smtClean="0">
                          <a:solidFill>
                            <a:schemeClr val="tx1"/>
                          </a:solidFill>
                          <a:latin typeface="Segoe" pitchFamily="34" charset="0"/>
                          <a:cs typeface="Arial" pitchFamily="34" charset="0"/>
                        </a:rPr>
                        <a:t>NetApp</a:t>
                      </a:r>
                    </a:p>
                  </a:txBody>
                  <a:tcPr marL="121888" marR="121888">
                    <a:noFill/>
                  </a:tcPr>
                </a:tc>
                <a:tc>
                  <a:txBody>
                    <a:bodyPr/>
                    <a:lstStyle/>
                    <a:p>
                      <a:pPr marL="171450" marR="0" indent="-171450" algn="l" defTabSz="914363" rtl="0" eaLnBrk="1" fontAlgn="auto" latinLnBrk="0" hangingPunct="1">
                        <a:lnSpc>
                          <a:spcPct val="100000"/>
                        </a:lnSpc>
                        <a:spcBef>
                          <a:spcPts val="0"/>
                        </a:spcBef>
                        <a:spcAft>
                          <a:spcPts val="0"/>
                        </a:spcAft>
                        <a:buClrTx/>
                        <a:buSzTx/>
                        <a:buFont typeface="Wingdings" pitchFamily="2" charset="2"/>
                        <a:buChar char="§"/>
                        <a:tabLst/>
                        <a:defRPr/>
                      </a:pPr>
                      <a:r>
                        <a:rPr lang="en-US" sz="1300" dirty="0" smtClean="0">
                          <a:solidFill>
                            <a:schemeClr val="bg1"/>
                          </a:solidFill>
                          <a:latin typeface="Segoe" pitchFamily="34" charset="0"/>
                          <a:cs typeface="Arial" pitchFamily="34" charset="0"/>
                        </a:rPr>
                        <a:t>SQL Server VARBINARY(MAX)</a:t>
                      </a:r>
                    </a:p>
                  </a:txBody>
                  <a:tcPr marL="121888" marR="121888">
                    <a:noFill/>
                  </a:tcPr>
                </a:tc>
              </a:tr>
            </a:tbl>
          </a:graphicData>
        </a:graphic>
      </p:graphicFrame>
    </p:spTree>
    <p:extLst>
      <p:ext uri="{BB962C8B-B14F-4D97-AF65-F5344CB8AC3E}">
        <p14:creationId xmlns:p14="http://schemas.microsoft.com/office/powerpoint/2010/main" val="31313078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471" y="228600"/>
            <a:ext cx="9636655" cy="609398"/>
          </a:xfrm>
        </p:spPr>
        <p:txBody>
          <a:bodyPr/>
          <a:lstStyle/>
          <a:p>
            <a:r>
              <a:rPr lang="en-US" dirty="0" smtClean="0"/>
              <a:t>RBS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04478885"/>
              </p:ext>
            </p:extLst>
          </p:nvPr>
        </p:nvGraphicFramePr>
        <p:xfrm>
          <a:off x="507868" y="1295402"/>
          <a:ext cx="10868369" cy="4984223"/>
        </p:xfrm>
        <a:graphic>
          <a:graphicData uri="http://schemas.openxmlformats.org/drawingml/2006/table">
            <a:tbl>
              <a:tblPr firstCol="1" bandRow="1">
                <a:tableStyleId>{35758FB7-9AC5-4552-8A53-C91805E547FA}</a:tableStyleId>
              </a:tblPr>
              <a:tblGrid>
                <a:gridCol w="3453500"/>
                <a:gridCol w="6094413"/>
                <a:gridCol w="1320456"/>
              </a:tblGrid>
              <a:tr h="609600">
                <a:tc>
                  <a:txBody>
                    <a:bodyPr/>
                    <a:lstStyle/>
                    <a:p>
                      <a:r>
                        <a:rPr lang="en-US" sz="1600" dirty="0" smtClean="0"/>
                        <a:t>RBS means I don’t have to have a SQL license</a:t>
                      </a:r>
                    </a:p>
                  </a:txBody>
                  <a:tcPr marL="121888" marR="121888" marT="60960" marB="6096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600" dirty="0" smtClean="0"/>
                        <a:t>No, this is still required, the primary SQL Server must be EE</a:t>
                      </a:r>
                    </a:p>
                  </a:txBody>
                  <a:tcPr marL="121888" marR="121888" marT="60960" marB="6096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endParaRPr lang="en-US" sz="1600" dirty="0" smtClean="0"/>
                    </a:p>
                  </a:txBody>
                  <a:tcPr marL="121888" marR="121888" marT="60960" marB="60960"/>
                </a:tc>
              </a:tr>
              <a:tr h="609600">
                <a:tc>
                  <a:txBody>
                    <a:bodyPr/>
                    <a:lstStyle/>
                    <a:p>
                      <a:r>
                        <a:rPr lang="en-US" sz="1600" dirty="0" smtClean="0"/>
                        <a:t>RBS allows me to store data in the cloud</a:t>
                      </a:r>
                    </a:p>
                  </a:txBody>
                  <a:tcPr marL="121888" marR="121888" marT="60960" marB="6096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1600" dirty="0" smtClean="0"/>
                        <a:t>No, SQL must still respond in 20mS</a:t>
                      </a:r>
                    </a:p>
                  </a:txBody>
                  <a:tcPr marL="121888" marR="121888" marT="60960" marB="60960"/>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endParaRPr lang="en-US" sz="1600" dirty="0" smtClean="0"/>
                    </a:p>
                  </a:txBody>
                  <a:tcPr marL="121888" marR="121888" marT="60960" marB="60960"/>
                </a:tc>
              </a:tr>
              <a:tr h="916496">
                <a:tc>
                  <a:txBody>
                    <a:bodyPr/>
                    <a:lstStyle/>
                    <a:p>
                      <a:r>
                        <a:rPr lang="en-US" sz="1600" dirty="0" smtClean="0"/>
                        <a:t>RBS allows for much larger document storage</a:t>
                      </a:r>
                    </a:p>
                  </a:txBody>
                  <a:tcPr marL="121888" marR="121888" marT="60960" marB="60960"/>
                </a:tc>
                <a:tc>
                  <a:txBody>
                    <a:bodyPr/>
                    <a:lstStyle/>
                    <a:p>
                      <a:r>
                        <a:rPr lang="en-US" sz="1600" dirty="0" smtClean="0"/>
                        <a:t>No, but you might want RBS in a large implementation due to backup, cost of storage and migration from ISVs</a:t>
                      </a:r>
                      <a:endParaRPr lang="en-US" sz="1600" dirty="0"/>
                    </a:p>
                  </a:txBody>
                  <a:tcPr marL="121888" marR="121888" marT="60960" marB="60960"/>
                </a:tc>
                <a:tc>
                  <a:txBody>
                    <a:bodyPr/>
                    <a:lstStyle/>
                    <a:p>
                      <a:endParaRPr lang="en-US" sz="1600" dirty="0"/>
                    </a:p>
                  </a:txBody>
                  <a:tcPr marL="121888" marR="121888" marT="60960" marB="60960"/>
                </a:tc>
              </a:tr>
              <a:tr h="916496">
                <a:tc>
                  <a:txBody>
                    <a:bodyPr/>
                    <a:lstStyle/>
                    <a:p>
                      <a:r>
                        <a:rPr lang="en-US" sz="1600" dirty="0" smtClean="0"/>
                        <a:t>RBS improves SharePoint performance</a:t>
                      </a:r>
                    </a:p>
                  </a:txBody>
                  <a:tcPr marL="121888" marR="121888" marT="60960" marB="60960"/>
                </a:tc>
                <a:tc>
                  <a:txBody>
                    <a:bodyPr/>
                    <a:lstStyle/>
                    <a:p>
                      <a:r>
                        <a:rPr lang="en-US" sz="1600" dirty="0" smtClean="0"/>
                        <a:t>It may be faster due to the second machine storage by up to 10% or it may be slower depending on various factors</a:t>
                      </a:r>
                      <a:endParaRPr lang="en-US" sz="1600" dirty="0"/>
                    </a:p>
                  </a:txBody>
                  <a:tcPr marL="121888" marR="121888" marT="60960" marB="60960"/>
                </a:tc>
                <a:tc>
                  <a:txBody>
                    <a:bodyPr/>
                    <a:lstStyle/>
                    <a:p>
                      <a:endParaRPr lang="en-US" sz="1600" dirty="0"/>
                    </a:p>
                  </a:txBody>
                  <a:tcPr marL="121888" marR="121888" marT="60960" marB="60960"/>
                </a:tc>
              </a:tr>
              <a:tr h="609600">
                <a:tc>
                  <a:txBody>
                    <a:bodyPr/>
                    <a:lstStyle/>
                    <a:p>
                      <a:r>
                        <a:rPr lang="en-US" sz="1600" dirty="0" smtClean="0"/>
                        <a:t>RBS breaks through the software boundaries and limits</a:t>
                      </a:r>
                      <a:endParaRPr lang="en-US" sz="1600" dirty="0"/>
                    </a:p>
                  </a:txBody>
                  <a:tcPr marL="121888" marR="121888" marT="60960" marB="60960"/>
                </a:tc>
                <a:tc>
                  <a:txBody>
                    <a:bodyPr/>
                    <a:lstStyle/>
                    <a:p>
                      <a:r>
                        <a:rPr lang="en-US" sz="1600" dirty="0" smtClean="0"/>
                        <a:t>No</a:t>
                      </a:r>
                      <a:endParaRPr lang="en-US" sz="1600" dirty="0"/>
                    </a:p>
                  </a:txBody>
                  <a:tcPr marL="121888" marR="121888" marT="60960" marB="60960"/>
                </a:tc>
                <a:tc>
                  <a:txBody>
                    <a:bodyPr/>
                    <a:lstStyle/>
                    <a:p>
                      <a:endParaRPr lang="en-US" sz="1600" dirty="0"/>
                    </a:p>
                  </a:txBody>
                  <a:tcPr marL="121888" marR="121888" marT="60960" marB="60960"/>
                </a:tc>
              </a:tr>
              <a:tr h="712831">
                <a:tc>
                  <a:txBody>
                    <a:bodyPr/>
                    <a:lstStyle/>
                    <a:p>
                      <a:r>
                        <a:rPr lang="en-US" sz="1600" dirty="0" smtClean="0"/>
                        <a:t>RBS avoids having to back up the blobs</a:t>
                      </a:r>
                    </a:p>
                  </a:txBody>
                  <a:tcPr marL="121888" marR="121888" marT="60960" marB="60960"/>
                </a:tc>
                <a:tc>
                  <a:txBody>
                    <a:bodyPr/>
                    <a:lstStyle/>
                    <a:p>
                      <a:r>
                        <a:rPr lang="en-US" sz="1600" dirty="0" smtClean="0"/>
                        <a:t>No, you must backup both SharePoint metadata and Blobs at the same point in time</a:t>
                      </a:r>
                      <a:endParaRPr lang="en-US" sz="1600" dirty="0"/>
                    </a:p>
                  </a:txBody>
                  <a:tcPr marL="121888" marR="121888" marT="60960" marB="60960"/>
                </a:tc>
                <a:tc>
                  <a:txBody>
                    <a:bodyPr/>
                    <a:lstStyle/>
                    <a:p>
                      <a:endParaRPr lang="en-US" sz="1600" dirty="0"/>
                    </a:p>
                  </a:txBody>
                  <a:tcPr marL="121888" marR="121888" marT="60960" marB="60960"/>
                </a:tc>
              </a:tr>
              <a:tr h="609600">
                <a:tc>
                  <a:txBody>
                    <a:bodyPr/>
                    <a:lstStyle/>
                    <a:p>
                      <a:r>
                        <a:rPr lang="en-US" sz="1600" dirty="0" smtClean="0"/>
                        <a:t>RBS makes my data more manageable</a:t>
                      </a:r>
                    </a:p>
                  </a:txBody>
                  <a:tcPr marL="121888" marR="121888" marT="60960" marB="60960"/>
                </a:tc>
                <a:tc>
                  <a:txBody>
                    <a:bodyPr/>
                    <a:lstStyle/>
                    <a:p>
                      <a:r>
                        <a:rPr lang="en-US" sz="1600" dirty="0" smtClean="0"/>
                        <a:t>This is debatable, we think it increases operational cost</a:t>
                      </a:r>
                      <a:endParaRPr lang="en-US" sz="1600" dirty="0"/>
                    </a:p>
                  </a:txBody>
                  <a:tcPr marL="121888" marR="121888" marT="60960" marB="60960"/>
                </a:tc>
                <a:tc>
                  <a:txBody>
                    <a:bodyPr/>
                    <a:lstStyle/>
                    <a:p>
                      <a:endParaRPr lang="en-US" sz="1600" dirty="0"/>
                    </a:p>
                  </a:txBody>
                  <a:tcPr marL="121888" marR="121888" marT="60960" marB="60960"/>
                </a:tc>
              </a:tr>
            </a:tbl>
          </a:graphicData>
        </a:graphic>
      </p:graphicFrame>
      <p:pic>
        <p:nvPicPr>
          <p:cNvPr id="1026" name="stamp 1" descr="http://www.shoptheshows.com/img/product/resized/885/00275197-961885_1200.jpg?k=79e11e23&amp;pid=275197&amp;s=cat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157355" y="1354837"/>
            <a:ext cx="1117308" cy="508000"/>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stamp 4" descr="http://fanpop.shoptheshows.com/img/product/resized/183/00275198-962183_1200.jpg?k=6e41fba9&amp;pid=275198&amp;s=cat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157354" y="3628136"/>
            <a:ext cx="1166232" cy="512064"/>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stamp 7" descr="http://fanpop.shoptheshows.com/img/product/resized/183/00275198-962183_1200.jpg?k=6e41fba9&amp;pid=275198&amp;s=cat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157354" y="5723636"/>
            <a:ext cx="1166232" cy="512064"/>
          </a:xfrm>
          <a:prstGeom prst="roundRect">
            <a:avLst/>
          </a:prstGeom>
          <a:noFill/>
          <a:extLst>
            <a:ext uri="{909E8E84-426E-40DD-AFC4-6F175D3DCCD1}">
              <a14:hiddenFill xmlns:a14="http://schemas.microsoft.com/office/drawing/2010/main">
                <a:solidFill>
                  <a:srgbClr val="FFFFFF"/>
                </a:solidFill>
              </a14:hiddenFill>
            </a:ext>
          </a:extLst>
        </p:spPr>
      </p:pic>
      <p:pic>
        <p:nvPicPr>
          <p:cNvPr id="15" name="stamp 2" descr="http://www.shoptheshows.com/img/product/resized/885/00275197-961885_1200.jpg?k=79e11e23&amp;pid=275197&amp;s=cat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157355" y="1955293"/>
            <a:ext cx="1117308" cy="508000"/>
          </a:xfrm>
          <a:prstGeom prst="roundRect">
            <a:avLst/>
          </a:prstGeom>
          <a:noFill/>
          <a:extLst>
            <a:ext uri="{909E8E84-426E-40DD-AFC4-6F175D3DCCD1}">
              <a14:hiddenFill xmlns:a14="http://schemas.microsoft.com/office/drawing/2010/main">
                <a:solidFill>
                  <a:srgbClr val="FFFFFF"/>
                </a:solidFill>
              </a14:hiddenFill>
            </a:ext>
          </a:extLst>
        </p:spPr>
      </p:pic>
      <p:pic>
        <p:nvPicPr>
          <p:cNvPr id="16" name="stamp 3" descr="http://www.shoptheshows.com/img/product/resized/885/00275197-961885_1200.jpg?k=79e11e23&amp;pid=275197&amp;s=cat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157355" y="2746249"/>
            <a:ext cx="1117308" cy="508000"/>
          </a:xfrm>
          <a:prstGeom prst="roundRect">
            <a:avLst/>
          </a:prstGeom>
          <a:noFill/>
          <a:extLst>
            <a:ext uri="{909E8E84-426E-40DD-AFC4-6F175D3DCCD1}">
              <a14:hiddenFill xmlns:a14="http://schemas.microsoft.com/office/drawing/2010/main">
                <a:solidFill>
                  <a:srgbClr val="FFFFFF"/>
                </a:solidFill>
              </a14:hiddenFill>
            </a:ext>
          </a:extLst>
        </p:spPr>
      </p:pic>
      <p:pic>
        <p:nvPicPr>
          <p:cNvPr id="17" name="stamp 5" descr="http://www.shoptheshows.com/img/product/resized/885/00275197-961885_1200.jpg?k=79e11e23&amp;pid=275197&amp;s=cat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157355" y="4390136"/>
            <a:ext cx="1117308" cy="508000"/>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stamp 6" descr="http://www.shoptheshows.com/img/product/resized/885/00275197-961885_1200.jpg?k=79e11e23&amp;pid=275197&amp;s=cat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157355" y="5046472"/>
            <a:ext cx="1117308" cy="5080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http://realitypod.com/wp-content/uploads/2010/07/mythbusters2-550x4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09008" y="177800"/>
            <a:ext cx="4570809" cy="9852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901002" y="6351842"/>
            <a:ext cx="1726750" cy="369332"/>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hlinkClick r:id="rId5" action="ppaction://hlinksldjump"/>
              </a:rPr>
              <a:t>Start Again</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55222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fill="hold" nodeType="afterEffect">
                                  <p:stCondLst>
                                    <p:cond delay="0"/>
                                  </p:stCondLst>
                                  <p:childTnLst>
                                    <p:animMotion origin="layout" path="M 0.14896 -0.0389 C 0.1283 -0.04445 0.10885 -0.05772 0.08854 -0.06667 C 0.08368 -0.06544 0.07847 -0.06636 0.07396 -0.06297 C 0.06788 -0.05865 0.06267 -0.05556 0.05625 -0.05371 C 0.04843 -0.04692 0.0401 -0.04198 0.03229 -0.03519 C 0.03055 -0.03365 0.02864 -0.03303 0.02708 -0.03149 C 0.02482 -0.02933 0.02083 -0.02408 0.02083 -0.02408 C 0.01597 -0.01112 0.00607 -0.01081 -8.67362E-19 -5.4321E-6 " pathEditMode="fixed" ptsTypes="fffffffA">
                                      <p:cBhvr>
                                        <p:cTn id="9" dur="2000" fill="hold"/>
                                        <p:tgtEl>
                                          <p:spTgt spid="1026"/>
                                        </p:tgtEl>
                                        <p:attrNameLst>
                                          <p:attrName>ppt_x</p:attrName>
                                          <p:attrName>ppt_y</p:attrName>
                                        </p:attrNameLst>
                                      </p:cBhvr>
                                    </p:animMotion>
                                  </p:childTnLst>
                                </p:cTn>
                              </p:par>
                            </p:childTnLst>
                          </p:cTn>
                        </p:par>
                        <p:par>
                          <p:cTn id="10" fill="hold">
                            <p:stCondLst>
                              <p:cond delay="2000"/>
                            </p:stCondLst>
                            <p:childTnLst>
                              <p:par>
                                <p:cTn id="11" presetID="26" presetClass="emph" presetSubtype="0" fill="hold" nodeType="afterEffect">
                                  <p:stCondLst>
                                    <p:cond delay="0"/>
                                  </p:stCondLst>
                                  <p:childTnLst>
                                    <p:animEffect transition="out" filter="fade">
                                      <p:cBhvr>
                                        <p:cTn id="12" dur="500" tmFilter="0, 0; .2, .5; .8, .5; 1, 0"/>
                                        <p:tgtEl>
                                          <p:spTgt spid="1026"/>
                                        </p:tgtEl>
                                      </p:cBhvr>
                                    </p:animEffect>
                                    <p:animScale>
                                      <p:cBhvr>
                                        <p:cTn id="13" dur="250" autoRev="1" fill="hold"/>
                                        <p:tgtEl>
                                          <p:spTgt spid="1026"/>
                                        </p:tgtEl>
                                      </p:cBhvr>
                                      <p:by x="105000" y="105000"/>
                                    </p:animScale>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2500"/>
                            </p:stCondLst>
                            <p:childTnLst>
                              <p:par>
                                <p:cTn id="18" presetID="0" presetClass="path" presetSubtype="0" accel="50000" decel="50000" fill="hold" nodeType="afterEffect">
                                  <p:stCondLst>
                                    <p:cond delay="0"/>
                                  </p:stCondLst>
                                  <p:childTnLst>
                                    <p:animMotion origin="layout" path="M 0.13854 0.01821 C 0.12431 0.00463 0.10608 -0.01821 0.08854 -0.02253 C 0.07674 -0.02963 0.06684 -0.0287 0.05417 -0.02994 C 0.04826 -0.02932 0.04236 -0.02901 0.03646 -0.02809 C 0.03056 -0.02716 0.0224 -0.01759 0.01667 -0.01327 C 0.0059 -0.00525 0.02049 -0.0142 0.00625 -0.00587 C 0.00399 -0.00463 -3.33333E-6 -0.00031 -3.33333E-6 -0.00031 " pathEditMode="relative" ptsTypes="ffffffA">
                                      <p:cBhvr>
                                        <p:cTn id="19" dur="2000" fill="hold"/>
                                        <p:tgtEl>
                                          <p:spTgt spid="15"/>
                                        </p:tgtEl>
                                        <p:attrNameLst>
                                          <p:attrName>ppt_x</p:attrName>
                                          <p:attrName>ppt_y</p:attrName>
                                        </p:attrNameLst>
                                      </p:cBhvr>
                                    </p:animMotion>
                                  </p:childTnLst>
                                </p:cTn>
                              </p:par>
                            </p:childTnLst>
                          </p:cTn>
                        </p:par>
                        <p:par>
                          <p:cTn id="20" fill="hold">
                            <p:stCondLst>
                              <p:cond delay="4500"/>
                            </p:stCondLst>
                            <p:childTnLst>
                              <p:par>
                                <p:cTn id="21" presetID="26" presetClass="emph" presetSubtype="0" fill="hold" nodeType="after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5000"/>
                            </p:stCondLst>
                            <p:childTnLst>
                              <p:par>
                                <p:cTn id="25" presetID="1"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5000"/>
                            </p:stCondLst>
                            <p:childTnLst>
                              <p:par>
                                <p:cTn id="28" presetID="0" presetClass="path" presetSubtype="0" accel="50000" decel="50000" fill="hold" nodeType="afterEffect">
                                  <p:stCondLst>
                                    <p:cond delay="0"/>
                                  </p:stCondLst>
                                  <p:childTnLst>
                                    <p:animMotion origin="layout" path="M 0.17917 -0.15926 C 0.15469 -0.16636 0.12673 -0.18364 0.10104 -0.17222 C 0.09705 -0.16729 0.0934 -0.16667 0.08854 -0.16482 C 0.07326 -0.15309 0.06198 -0.14259 0.04896 -0.12408 C 0.03958 -0.1108 0.02691 -0.10309 0.01875 -0.08704 C 0.00972 -0.06945 0.00607 -0.05216 -0.00104 -0.03333 C 0.00017 -0.00864 -1.66667E-6 -0.01975 -1.66667E-6 -3.20988E-6 " pathEditMode="relative" ptsTypes="ffffffA">
                                      <p:cBhvr>
                                        <p:cTn id="29" dur="2000" fill="hold"/>
                                        <p:tgtEl>
                                          <p:spTgt spid="16"/>
                                        </p:tgtEl>
                                        <p:attrNameLst>
                                          <p:attrName>ppt_x</p:attrName>
                                          <p:attrName>ppt_y</p:attrName>
                                        </p:attrNameLst>
                                      </p:cBhvr>
                                    </p:animMotion>
                                  </p:childTnLst>
                                </p:cTn>
                              </p:par>
                            </p:childTnLst>
                          </p:cTn>
                        </p:par>
                        <p:par>
                          <p:cTn id="30" fill="hold">
                            <p:stCondLst>
                              <p:cond delay="7000"/>
                            </p:stCondLst>
                            <p:childTnLst>
                              <p:par>
                                <p:cTn id="31" presetID="26" presetClass="emph" presetSubtype="0" fill="hold" nodeType="after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par>
                          <p:cTn id="34" fill="hold">
                            <p:stCondLst>
                              <p:cond delay="7500"/>
                            </p:stCondLst>
                            <p:childTnLst>
                              <p:par>
                                <p:cTn id="35" presetID="1" presetClass="entr" presetSubtype="0"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childTnLst>
                                </p:cTn>
                              </p:par>
                            </p:childTnLst>
                          </p:cTn>
                        </p:par>
                        <p:par>
                          <p:cTn id="37" fill="hold">
                            <p:stCondLst>
                              <p:cond delay="7500"/>
                            </p:stCondLst>
                            <p:childTnLst>
                              <p:par>
                                <p:cTn id="38" presetID="0" presetClass="path" presetSubtype="0" accel="50000" decel="50000" fill="hold" nodeType="afterEffect">
                                  <p:stCondLst>
                                    <p:cond delay="0"/>
                                  </p:stCondLst>
                                  <p:childTnLst>
                                    <p:animMotion origin="layout" path="M 0.12187 -0.06513 C 0.0993 -0.07068 0.09323 -0.07562 0.07292 -0.07068 C 0.06875 -0.06976 0.06406 -0.06297 0.06042 -0.05957 C 0.0533 -0.05309 0.04496 -0.04815 0.0375 -0.04291 C 0.02639 -0.03488 0.01788 -0.02655 0.00937 -0.01142 C 0.00764 -0.00834 0.00521 -0.00649 0.00312 -0.00402 C 0.00208 -0.00278 -1.94444E-6 -0.00031 -1.94444E-6 -0.00031 " pathEditMode="relative" ptsTypes="ffffffA">
                                      <p:cBhvr>
                                        <p:cTn id="39" dur="2000" fill="hold"/>
                                        <p:tgtEl>
                                          <p:spTgt spid="1028"/>
                                        </p:tgtEl>
                                        <p:attrNameLst>
                                          <p:attrName>ppt_x</p:attrName>
                                          <p:attrName>ppt_y</p:attrName>
                                        </p:attrNameLst>
                                      </p:cBhvr>
                                    </p:animMotion>
                                  </p:childTnLst>
                                </p:cTn>
                              </p:par>
                            </p:childTnLst>
                          </p:cTn>
                        </p:par>
                        <p:par>
                          <p:cTn id="40" fill="hold">
                            <p:stCondLst>
                              <p:cond delay="9500"/>
                            </p:stCondLst>
                            <p:childTnLst>
                              <p:par>
                                <p:cTn id="41" presetID="26" presetClass="emph" presetSubtype="0" fill="hold" nodeType="afterEffect">
                                  <p:stCondLst>
                                    <p:cond delay="0"/>
                                  </p:stCondLst>
                                  <p:childTnLst>
                                    <p:animEffect transition="out" filter="fade">
                                      <p:cBhvr>
                                        <p:cTn id="42" dur="500" tmFilter="0, 0; .2, .5; .8, .5; 1, 0"/>
                                        <p:tgtEl>
                                          <p:spTgt spid="1028"/>
                                        </p:tgtEl>
                                      </p:cBhvr>
                                    </p:animEffect>
                                    <p:animScale>
                                      <p:cBhvr>
                                        <p:cTn id="43" dur="250" autoRev="1" fill="hold"/>
                                        <p:tgtEl>
                                          <p:spTgt spid="1028"/>
                                        </p:tgtEl>
                                      </p:cBhvr>
                                      <p:by x="105000" y="105000"/>
                                    </p:animScale>
                                  </p:childTnLst>
                                </p:cTn>
                              </p:par>
                            </p:childTnLst>
                          </p:cTn>
                        </p:par>
                        <p:par>
                          <p:cTn id="44" fill="hold">
                            <p:stCondLst>
                              <p:cond delay="10000"/>
                            </p:stCondLst>
                            <p:childTnLst>
                              <p:par>
                                <p:cTn id="45" presetID="1"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par>
                          <p:cTn id="47" fill="hold">
                            <p:stCondLst>
                              <p:cond delay="10000"/>
                            </p:stCondLst>
                            <p:childTnLst>
                              <p:par>
                                <p:cTn id="48" presetID="0" presetClass="path" presetSubtype="0" accel="50000" decel="50000" fill="hold" nodeType="afterEffect">
                                  <p:stCondLst>
                                    <p:cond delay="0"/>
                                  </p:stCondLst>
                                  <p:childTnLst>
                                    <p:animMotion origin="layout" path="M 0.14791 -0.09814 C 0.12708 -0.10061 0.10625 -0.10401 0.08541 -0.10555 C 0.06944 -0.10678 0.05521 -0.09382 0.04062 -0.08518 C 0.03576 -0.07654 0.02968 -0.06913 0.02396 -0.06296 C 0.02326 -0.06111 0.02274 -0.05895 0.02187 -0.0574 C 0.021 -0.05586 0.01961 -0.05524 0.01875 -0.0537 C 0.01597 -0.04814 0.01406 -0.04135 0.01146 -0.03518 C 0.0092 -0.02283 0.00521 -0.00925 -8.67362E-19 5.30864E-6 " pathEditMode="relative" ptsTypes="fffffffA">
                                      <p:cBhvr>
                                        <p:cTn id="49" dur="2000" fill="hold"/>
                                        <p:tgtEl>
                                          <p:spTgt spid="17"/>
                                        </p:tgtEl>
                                        <p:attrNameLst>
                                          <p:attrName>ppt_x</p:attrName>
                                          <p:attrName>ppt_y</p:attrName>
                                        </p:attrNameLst>
                                      </p:cBhvr>
                                    </p:animMotion>
                                  </p:childTnLst>
                                </p:cTn>
                              </p:par>
                            </p:childTnLst>
                          </p:cTn>
                        </p:par>
                        <p:par>
                          <p:cTn id="50" fill="hold">
                            <p:stCondLst>
                              <p:cond delay="12000"/>
                            </p:stCondLst>
                            <p:childTnLst>
                              <p:par>
                                <p:cTn id="51" presetID="26" presetClass="emph" presetSubtype="0" fill="hold" nodeType="afterEffect">
                                  <p:stCondLst>
                                    <p:cond delay="0"/>
                                  </p:stCondLst>
                                  <p:childTnLst>
                                    <p:animEffect transition="out" filter="fade">
                                      <p:cBhvr>
                                        <p:cTn id="52" dur="500" tmFilter="0, 0; .2, .5; .8, .5; 1, 0"/>
                                        <p:tgtEl>
                                          <p:spTgt spid="17"/>
                                        </p:tgtEl>
                                      </p:cBhvr>
                                    </p:animEffect>
                                    <p:animScale>
                                      <p:cBhvr>
                                        <p:cTn id="53" dur="250" autoRev="1" fill="hold"/>
                                        <p:tgtEl>
                                          <p:spTgt spid="17"/>
                                        </p:tgtEl>
                                      </p:cBhvr>
                                      <p:by x="105000" y="105000"/>
                                    </p:animScale>
                                  </p:childTnLst>
                                </p:cTn>
                              </p:par>
                            </p:childTnLst>
                          </p:cTn>
                        </p:par>
                        <p:par>
                          <p:cTn id="54" fill="hold">
                            <p:stCondLst>
                              <p:cond delay="12500"/>
                            </p:stCondLst>
                            <p:childTnLst>
                              <p:par>
                                <p:cTn id="55" presetID="1"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par>
                          <p:cTn id="57" fill="hold">
                            <p:stCondLst>
                              <p:cond delay="12500"/>
                            </p:stCondLst>
                            <p:childTnLst>
                              <p:par>
                                <p:cTn id="58" presetID="0" presetClass="path" presetSubtype="0" accel="50000" decel="50000" fill="hold" nodeType="afterEffect">
                                  <p:stCondLst>
                                    <p:cond delay="0"/>
                                  </p:stCondLst>
                                  <p:childTnLst>
                                    <p:animMotion origin="layout" path="M 0.16354 -0.05216 C 0.12361 -0.06667 0.09983 -0.0787 0.0625 -0.05957 C 0.05451 -0.05 0.06545 -0.06204 0.05417 -0.05401 C 0.04792 -0.04938 0.04184 -0.04228 0.03542 -0.03734 C 0.03056 -0.03364 0.02569 -0.0321 0.02083 -0.02809 C 0.01372 -0.02222 0.00729 -0.0142 0.00104 -0.00586 C 0.00069 -0.00401 -3.33333E-6 -0.00031 -3.33333E-6 -0.00031 " pathEditMode="relative" ptsTypes="ffffffA">
                                      <p:cBhvr>
                                        <p:cTn id="59" dur="2000" fill="hold"/>
                                        <p:tgtEl>
                                          <p:spTgt spid="18"/>
                                        </p:tgtEl>
                                        <p:attrNameLst>
                                          <p:attrName>ppt_x</p:attrName>
                                          <p:attrName>ppt_y</p:attrName>
                                        </p:attrNameLst>
                                      </p:cBhvr>
                                    </p:animMotion>
                                  </p:childTnLst>
                                </p:cTn>
                              </p:par>
                            </p:childTnLst>
                          </p:cTn>
                        </p:par>
                        <p:par>
                          <p:cTn id="60" fill="hold">
                            <p:stCondLst>
                              <p:cond delay="14500"/>
                            </p:stCondLst>
                            <p:childTnLst>
                              <p:par>
                                <p:cTn id="61" presetID="26" presetClass="emph" presetSubtype="0" fill="hold" nodeType="afterEffect">
                                  <p:stCondLst>
                                    <p:cond delay="0"/>
                                  </p:stCondLst>
                                  <p:childTnLst>
                                    <p:animEffect transition="out" filter="fade">
                                      <p:cBhvr>
                                        <p:cTn id="62" dur="500" tmFilter="0, 0; .2, .5; .8, .5; 1, 0"/>
                                        <p:tgtEl>
                                          <p:spTgt spid="18"/>
                                        </p:tgtEl>
                                      </p:cBhvr>
                                    </p:animEffect>
                                    <p:animScale>
                                      <p:cBhvr>
                                        <p:cTn id="63" dur="250" autoRev="1" fill="hold"/>
                                        <p:tgtEl>
                                          <p:spTgt spid="18"/>
                                        </p:tgtEl>
                                      </p:cBhvr>
                                      <p:by x="105000" y="105000"/>
                                    </p:animScale>
                                  </p:childTnLst>
                                </p:cTn>
                              </p:par>
                            </p:childTnLst>
                          </p:cTn>
                        </p:par>
                        <p:par>
                          <p:cTn id="64" fill="hold">
                            <p:stCondLst>
                              <p:cond delay="15000"/>
                            </p:stCondLst>
                            <p:childTnLst>
                              <p:par>
                                <p:cTn id="65" presetID="1" presetClass="entr" presetSubtype="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par>
                          <p:cTn id="67" fill="hold">
                            <p:stCondLst>
                              <p:cond delay="15000"/>
                            </p:stCondLst>
                            <p:childTnLst>
                              <p:par>
                                <p:cTn id="68" presetID="0" presetClass="path" presetSubtype="0" accel="50000" decel="50000" fill="hold" nodeType="afterEffect">
                                  <p:stCondLst>
                                    <p:cond delay="0"/>
                                  </p:stCondLst>
                                  <p:childTnLst>
                                    <p:animMotion origin="layout" path="M 0.18958 -0.05 C 0.15607 -0.05679 0.13645 -0.06142 0.10416 -0.05926 C 0.08906 -0.05247 0.11354 -0.06296 0.07187 -0.05185 C 0.06961 -0.05123 0.06788 -0.04876 0.06562 -0.04814 C 0.06319 -0.04753 0.06076 -0.04691 0.05833 -0.04629 C 0.04635 -0.03919 0.03419 -0.03395 0.02187 -0.02963 C 0.01822 -0.0253 0.01354 -0.02407 0.01041 -0.01851 C 0.00676 -0.01203 0.00347 -0.00617 -6.94444E-6 -4.93827E-7 " pathEditMode="relative" ptsTypes="fffffffA">
                                      <p:cBhvr>
                                        <p:cTn id="69" dur="2000" fill="hold"/>
                                        <p:tgtEl>
                                          <p:spTgt spid="14"/>
                                        </p:tgtEl>
                                        <p:attrNameLst>
                                          <p:attrName>ppt_x</p:attrName>
                                          <p:attrName>ppt_y</p:attrName>
                                        </p:attrNameLst>
                                      </p:cBhvr>
                                    </p:animMotion>
                                  </p:childTnLst>
                                </p:cTn>
                              </p:par>
                            </p:childTnLst>
                          </p:cTn>
                        </p:par>
                        <p:par>
                          <p:cTn id="70" fill="hold">
                            <p:stCondLst>
                              <p:cond delay="17000"/>
                            </p:stCondLst>
                            <p:childTnLst>
                              <p:par>
                                <p:cTn id="71" presetID="26" presetClass="emph" presetSubtype="0" fill="hold" nodeType="afterEffect">
                                  <p:stCondLst>
                                    <p:cond delay="0"/>
                                  </p:stCondLst>
                                  <p:childTnLst>
                                    <p:animEffect transition="out" filter="fade">
                                      <p:cBhvr>
                                        <p:cTn id="72" dur="500" tmFilter="0, 0; .2, .5; .8, .5; 1, 0"/>
                                        <p:tgtEl>
                                          <p:spTgt spid="14"/>
                                        </p:tgtEl>
                                      </p:cBhvr>
                                    </p:animEffect>
                                    <p:animScale>
                                      <p:cBhvr>
                                        <p:cTn id="73" dur="250" autoRev="1" fill="hold"/>
                                        <p:tgtEl>
                                          <p:spTgt spid="14"/>
                                        </p:tgtEl>
                                      </p:cBhvr>
                                      <p:by x="105000" y="105000"/>
                                    </p:animScale>
                                  </p:childTnLst>
                                </p:cTn>
                              </p:par>
                              <p:par>
                                <p:cTn id="74" presetID="35" presetClass="emph" presetSubtype="0" repeatCount="5000" fill="hold" grpId="0" nodeType="withEffect">
                                  <p:stCondLst>
                                    <p:cond delay="0"/>
                                  </p:stCondLst>
                                  <p:childTnLst>
                                    <p:anim calcmode="discrete" valueType="str">
                                      <p:cBhvr>
                                        <p:cTn id="75" dur="1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447800"/>
            <a:ext cx="11149013" cy="609399"/>
          </a:xfrm>
        </p:spPr>
        <p:txBody>
          <a:bodyPr/>
          <a:lstStyle/>
          <a:p>
            <a:r>
              <a:rPr lang="en-US" dirty="0" smtClean="0"/>
              <a:t>Begin File Share Story</a:t>
            </a:r>
            <a:endParaRPr lang="en-US" dirty="0"/>
          </a:p>
        </p:txBody>
      </p:sp>
    </p:spTree>
    <p:extLst>
      <p:ext uri="{BB962C8B-B14F-4D97-AF65-F5344CB8AC3E}">
        <p14:creationId xmlns:p14="http://schemas.microsoft.com/office/powerpoint/2010/main" val="58600154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FileShare"/>
          <p:cNvGrpSpPr/>
          <p:nvPr/>
        </p:nvGrpSpPr>
        <p:grpSpPr>
          <a:xfrm>
            <a:off x="456340" y="381000"/>
            <a:ext cx="6552235" cy="3417320"/>
            <a:chOff x="342344" y="381000"/>
            <a:chExt cx="4915456" cy="3417320"/>
          </a:xfrm>
        </p:grpSpPr>
        <p:pic>
          <p:nvPicPr>
            <p:cNvPr id="1026" name="Picture 2" descr="http://www.osmre.gov/Images/arch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81000"/>
              <a:ext cx="2286000" cy="34173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2344" y="1284583"/>
              <a:ext cx="2483708" cy="127214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700" b="1" spc="200" dirty="0">
                  <a:ln w="11430"/>
                  <a:solidFill>
                    <a:srgbClr val="F8F8F8"/>
                  </a:solidFill>
                  <a:effectLst>
                    <a:outerShdw blurRad="25400" algn="tl" rotWithShape="0">
                      <a:srgbClr val="000000">
                        <a:alpha val="43000"/>
                      </a:srgbClr>
                    </a:outerShdw>
                  </a:effectLst>
                </a:rPr>
                <a:t>IF Your File Shares =</a:t>
              </a:r>
              <a:endParaRPr lang="en-US" sz="3700" b="1" spc="200" dirty="0">
                <a:ln w="11430"/>
                <a:solidFill>
                  <a:srgbClr val="F8F8F8"/>
                </a:solidFill>
                <a:effectLst>
                  <a:outerShdw blurRad="25400" algn="tl" rotWithShape="0">
                    <a:srgbClr val="000000">
                      <a:alpha val="43000"/>
                    </a:srgbClr>
                  </a:outerShdw>
                </a:effectLst>
              </a:endParaRPr>
            </a:p>
          </p:txBody>
        </p:sp>
      </p:grpSp>
      <p:grpSp>
        <p:nvGrpSpPr>
          <p:cNvPr id="11" name="Gun"/>
          <p:cNvGrpSpPr/>
          <p:nvPr/>
        </p:nvGrpSpPr>
        <p:grpSpPr>
          <a:xfrm>
            <a:off x="711015" y="4085722"/>
            <a:ext cx="3568484" cy="2541375"/>
            <a:chOff x="533400" y="4085720"/>
            <a:chExt cx="2677060" cy="2541375"/>
          </a:xfrm>
        </p:grpSpPr>
        <p:grpSp>
          <p:nvGrpSpPr>
            <p:cNvPr id="10" name="Group 9"/>
            <p:cNvGrpSpPr/>
            <p:nvPr/>
          </p:nvGrpSpPr>
          <p:grpSpPr>
            <a:xfrm>
              <a:off x="542986" y="4085720"/>
              <a:ext cx="2667474" cy="2541375"/>
              <a:chOff x="2553256" y="4085720"/>
              <a:chExt cx="2667474" cy="2541375"/>
            </a:xfrm>
          </p:grpSpPr>
          <p:pic>
            <p:nvPicPr>
              <p:cNvPr id="1028" name="Picture 4" descr="http://www.freakingnews.com/Pictures/1/Bad-Product-De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256" y="4085720"/>
                <a:ext cx="2667474" cy="25413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3747613" y="5091664"/>
                <a:ext cx="502920" cy="122720"/>
              </a:xfrm>
              <a:prstGeom prst="rect">
                <a:avLst/>
              </a:prstGeom>
              <a:solidFill>
                <a:srgbClr val="80808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a:endParaRPr lang="en-US" sz="2900" dirty="0">
                  <a:solidFill>
                    <a:schemeClr val="tx1">
                      <a:alpha val="99000"/>
                    </a:schemeClr>
                  </a:solidFill>
                </a:endParaRPr>
              </a:p>
            </p:txBody>
          </p:sp>
        </p:grpSp>
        <p:sp>
          <p:nvSpPr>
            <p:cNvPr id="13" name="Rectangle 12"/>
            <p:cNvSpPr/>
            <p:nvPr/>
          </p:nvSpPr>
          <p:spPr bwMode="auto">
            <a:xfrm>
              <a:off x="533400" y="6474695"/>
              <a:ext cx="1256744" cy="152400"/>
            </a:xfrm>
            <a:prstGeom prst="rect">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a:endParaRPr lang="en-US" sz="2900" dirty="0">
                <a:solidFill>
                  <a:schemeClr val="tx1">
                    <a:alpha val="99000"/>
                  </a:schemeClr>
                </a:solidFill>
              </a:endParaRPr>
            </a:p>
          </p:txBody>
        </p:sp>
      </p:grpSp>
      <p:grpSp>
        <p:nvGrpSpPr>
          <p:cNvPr id="30" name="Clippy"/>
          <p:cNvGrpSpPr/>
          <p:nvPr/>
        </p:nvGrpSpPr>
        <p:grpSpPr>
          <a:xfrm>
            <a:off x="7516442" y="2438400"/>
            <a:ext cx="4048239" cy="2971800"/>
            <a:chOff x="5638800" y="2438400"/>
            <a:chExt cx="3036970" cy="2971800"/>
          </a:xfrm>
        </p:grpSpPr>
        <p:pic>
          <p:nvPicPr>
            <p:cNvPr id="1030" name="Picture 6" descr="http://www.tothepc.com/pic/ms-office-assistant-fun-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438400"/>
              <a:ext cx="3036970" cy="297180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bwMode="auto">
            <a:xfrm>
              <a:off x="5715000" y="2514600"/>
              <a:ext cx="2901950" cy="1526887"/>
            </a:xfrm>
            <a:prstGeom prst="roundRect">
              <a:avLst/>
            </a:prstGeom>
            <a:solidFill>
              <a:srgbClr val="FFFF99"/>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a:r>
                <a:rPr lang="en-US" sz="2100" dirty="0">
                  <a:solidFill>
                    <a:schemeClr val="bg1">
                      <a:alpha val="99000"/>
                    </a:schemeClr>
                  </a:solidFill>
                </a:rPr>
                <a:t>It looks like your file shares are very organized, would you like to add them to your SharePoint ECM solution?</a:t>
              </a:r>
            </a:p>
          </p:txBody>
        </p:sp>
      </p:grpSp>
      <p:grpSp>
        <p:nvGrpSpPr>
          <p:cNvPr id="1024" name="Then"/>
          <p:cNvGrpSpPr/>
          <p:nvPr/>
        </p:nvGrpSpPr>
        <p:grpSpPr>
          <a:xfrm>
            <a:off x="7008575" y="1022973"/>
            <a:ext cx="4367662" cy="1415427"/>
            <a:chOff x="5257800" y="1022973"/>
            <a:chExt cx="3276600" cy="1415427"/>
          </a:xfrm>
        </p:grpSpPr>
        <p:sp>
          <p:nvSpPr>
            <p:cNvPr id="18" name="Rectangle 17"/>
            <p:cNvSpPr/>
            <p:nvPr/>
          </p:nvSpPr>
          <p:spPr>
            <a:xfrm>
              <a:off x="6050692" y="1022973"/>
              <a:ext cx="2483708" cy="6617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700" b="1" spc="200" dirty="0">
                  <a:ln w="11430"/>
                  <a:solidFill>
                    <a:srgbClr val="F8F8F8"/>
                  </a:solidFill>
                  <a:effectLst>
                    <a:outerShdw blurRad="25400" algn="tl" rotWithShape="0">
                      <a:srgbClr val="000000">
                        <a:alpha val="43000"/>
                      </a:srgbClr>
                    </a:outerShdw>
                  </a:effectLst>
                </a:rPr>
                <a:t>Then ..</a:t>
              </a:r>
              <a:endParaRPr lang="en-US" sz="3700" b="1" spc="200" dirty="0">
                <a:ln w="11430"/>
                <a:solidFill>
                  <a:srgbClr val="F8F8F8"/>
                </a:solidFill>
                <a:effectLst>
                  <a:outerShdw blurRad="25400" algn="tl" rotWithShape="0">
                    <a:srgbClr val="000000">
                      <a:alpha val="43000"/>
                    </a:srgbClr>
                  </a:outerShdw>
                </a:effectLst>
              </a:endParaRPr>
            </a:p>
          </p:txBody>
        </p:sp>
        <p:cxnSp>
          <p:nvCxnSpPr>
            <p:cNvPr id="16" name="Straight Arrow Connector 15"/>
            <p:cNvCxnSpPr>
              <a:stCxn id="18" idx="2"/>
            </p:cNvCxnSpPr>
            <p:nvPr/>
          </p:nvCxnSpPr>
          <p:spPr>
            <a:xfrm>
              <a:off x="7292546" y="1684693"/>
              <a:ext cx="0" cy="75370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Elbow Connector 24"/>
            <p:cNvCxnSpPr>
              <a:stCxn id="1026" idx="3"/>
            </p:cNvCxnSpPr>
            <p:nvPr/>
          </p:nvCxnSpPr>
          <p:spPr>
            <a:xfrm flipV="1">
              <a:off x="5257800" y="1284583"/>
              <a:ext cx="990600" cy="805077"/>
            </a:xfrm>
            <a:prstGeom prst="bentConnector3">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31" name="Else"/>
          <p:cNvGrpSpPr/>
          <p:nvPr/>
        </p:nvGrpSpPr>
        <p:grpSpPr>
          <a:xfrm>
            <a:off x="4279499" y="5356411"/>
            <a:ext cx="5261066" cy="1215902"/>
            <a:chOff x="3210459" y="5356411"/>
            <a:chExt cx="3946827" cy="1215902"/>
          </a:xfrm>
        </p:grpSpPr>
        <p:sp>
          <p:nvSpPr>
            <p:cNvPr id="19" name="Rectangle 18"/>
            <p:cNvSpPr/>
            <p:nvPr/>
          </p:nvSpPr>
          <p:spPr>
            <a:xfrm>
              <a:off x="4114799" y="5910593"/>
              <a:ext cx="1839687" cy="6617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700" b="1" spc="200" dirty="0">
                  <a:ln w="11430"/>
                  <a:solidFill>
                    <a:srgbClr val="F8F8F8"/>
                  </a:solidFill>
                  <a:effectLst>
                    <a:outerShdw blurRad="25400" algn="tl" rotWithShape="0">
                      <a:srgbClr val="000000">
                        <a:alpha val="43000"/>
                      </a:srgbClr>
                    </a:outerShdw>
                  </a:effectLst>
                </a:rPr>
                <a:t>Else</a:t>
              </a:r>
              <a:endParaRPr lang="en-US" sz="3700" b="1" spc="200" dirty="0">
                <a:ln w="11430"/>
                <a:solidFill>
                  <a:srgbClr val="F8F8F8"/>
                </a:solidFill>
                <a:effectLst>
                  <a:outerShdw blurRad="25400" algn="tl" rotWithShape="0">
                    <a:srgbClr val="000000">
                      <a:alpha val="43000"/>
                    </a:srgbClr>
                  </a:outerShdw>
                </a:effectLst>
              </a:endParaRPr>
            </a:p>
          </p:txBody>
        </p:sp>
        <p:cxnSp>
          <p:nvCxnSpPr>
            <p:cNvPr id="20" name="Elbow Connector 19"/>
            <p:cNvCxnSpPr>
              <a:stCxn id="1030" idx="2"/>
            </p:cNvCxnSpPr>
            <p:nvPr/>
          </p:nvCxnSpPr>
          <p:spPr>
            <a:xfrm rot="5400000">
              <a:off x="6169442" y="5184359"/>
              <a:ext cx="762003" cy="1213685"/>
            </a:xfrm>
            <a:prstGeom prst="bentConnector2">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9" name="Elbow Connector 28"/>
            <p:cNvCxnSpPr>
              <a:stCxn id="19" idx="1"/>
              <a:endCxn id="1028" idx="3"/>
            </p:cNvCxnSpPr>
            <p:nvPr/>
          </p:nvCxnSpPr>
          <p:spPr>
            <a:xfrm rot="10800000">
              <a:off x="3210459" y="5356411"/>
              <a:ext cx="904339" cy="885043"/>
            </a:xfrm>
            <a:prstGeom prst="bentConnector3">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637253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1000"/>
                                  </p:stCondLst>
                                  <p:childTnLst>
                                    <p:set>
                                      <p:cBhvr>
                                        <p:cTn id="9" dur="1" fill="hold">
                                          <p:stCondLst>
                                            <p:cond delay="0"/>
                                          </p:stCondLst>
                                        </p:cTn>
                                        <p:tgtEl>
                                          <p:spTgt spid="1024"/>
                                        </p:tgtEl>
                                        <p:attrNameLst>
                                          <p:attrName>style.visibility</p:attrName>
                                        </p:attrNameLst>
                                      </p:cBhvr>
                                      <p:to>
                                        <p:strVal val="visible"/>
                                      </p:to>
                                    </p:set>
                                    <p:anim calcmode="lin" valueType="num">
                                      <p:cBhvr>
                                        <p:cTn id="10" dur="1000" fill="hold"/>
                                        <p:tgtEl>
                                          <p:spTgt spid="1024"/>
                                        </p:tgtEl>
                                        <p:attrNameLst>
                                          <p:attrName>ppt_w</p:attrName>
                                        </p:attrNameLst>
                                      </p:cBhvr>
                                      <p:tavLst>
                                        <p:tav tm="0">
                                          <p:val>
                                            <p:fltVal val="0"/>
                                          </p:val>
                                        </p:tav>
                                        <p:tav tm="100000">
                                          <p:val>
                                            <p:strVal val="#ppt_w"/>
                                          </p:val>
                                        </p:tav>
                                      </p:tavLst>
                                    </p:anim>
                                    <p:anim calcmode="lin" valueType="num">
                                      <p:cBhvr>
                                        <p:cTn id="11" dur="1000" fill="hold"/>
                                        <p:tgtEl>
                                          <p:spTgt spid="1024"/>
                                        </p:tgtEl>
                                        <p:attrNameLst>
                                          <p:attrName>ppt_h</p:attrName>
                                        </p:attrNameLst>
                                      </p:cBhvr>
                                      <p:tavLst>
                                        <p:tav tm="0">
                                          <p:val>
                                            <p:fltVal val="0"/>
                                          </p:val>
                                        </p:tav>
                                        <p:tav tm="100000">
                                          <p:val>
                                            <p:strVal val="#ppt_h"/>
                                          </p:val>
                                        </p:tav>
                                      </p:tavLst>
                                    </p:anim>
                                    <p:anim calcmode="lin" valueType="num">
                                      <p:cBhvr>
                                        <p:cTn id="12" dur="1000" fill="hold"/>
                                        <p:tgtEl>
                                          <p:spTgt spid="1024"/>
                                        </p:tgtEl>
                                        <p:attrNameLst>
                                          <p:attrName>style.rotation</p:attrName>
                                        </p:attrNameLst>
                                      </p:cBhvr>
                                      <p:tavLst>
                                        <p:tav tm="0">
                                          <p:val>
                                            <p:fltVal val="90"/>
                                          </p:val>
                                        </p:tav>
                                        <p:tav tm="100000">
                                          <p:val>
                                            <p:fltVal val="0"/>
                                          </p:val>
                                        </p:tav>
                                      </p:tavLst>
                                    </p:anim>
                                    <p:animEffect transition="in" filter="fade">
                                      <p:cBhvr>
                                        <p:cTn id="13" dur="1000"/>
                                        <p:tgtEl>
                                          <p:spTgt spid="10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heel(1)">
                                      <p:cBhvr>
                                        <p:cTn id="25" dur="2000"/>
                                        <p:tgtEl>
                                          <p:spTgt spid="31"/>
                                        </p:tgtEl>
                                      </p:cBhvr>
                                    </p:animEffect>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Share Guidance</a:t>
            </a:r>
            <a:endParaRPr lang="en-US" dirty="0"/>
          </a:p>
        </p:txBody>
      </p:sp>
      <p:sp>
        <p:nvSpPr>
          <p:cNvPr id="4" name="Text Placeholder 3"/>
          <p:cNvSpPr>
            <a:spLocks noGrp="1"/>
          </p:cNvSpPr>
          <p:nvPr>
            <p:ph type="body" idx="1"/>
          </p:nvPr>
        </p:nvSpPr>
        <p:spPr>
          <a:xfrm>
            <a:off x="519113" y="1411566"/>
            <a:ext cx="5486400" cy="346249"/>
          </a:xfrm>
        </p:spPr>
        <p:txBody>
          <a:bodyPr/>
          <a:lstStyle/>
          <a:p>
            <a:r>
              <a:rPr lang="en-US" dirty="0"/>
              <a:t>Use SharePoint When</a:t>
            </a:r>
            <a:r>
              <a:rPr lang="en-US" dirty="0" smtClean="0"/>
              <a:t>:</a:t>
            </a:r>
            <a:endParaRPr lang="en-US" dirty="0"/>
          </a:p>
        </p:txBody>
      </p:sp>
      <p:sp>
        <p:nvSpPr>
          <p:cNvPr id="3" name="Content Placeholder 2"/>
          <p:cNvSpPr>
            <a:spLocks noGrp="1"/>
          </p:cNvSpPr>
          <p:nvPr>
            <p:ph sz="half" idx="2"/>
          </p:nvPr>
        </p:nvSpPr>
        <p:spPr>
          <a:xfrm>
            <a:off x="507868" y="2133602"/>
            <a:ext cx="5484971" cy="4419599"/>
          </a:xfrm>
        </p:spPr>
        <p:txBody>
          <a:bodyPr>
            <a:noAutofit/>
          </a:bodyPr>
          <a:lstStyle/>
          <a:p>
            <a:r>
              <a:rPr lang="en-US" sz="2400" dirty="0"/>
              <a:t>You need version tracking</a:t>
            </a:r>
          </a:p>
          <a:p>
            <a:r>
              <a:rPr lang="en-US" sz="2400" dirty="0"/>
              <a:t>There is a need for collaboration</a:t>
            </a:r>
          </a:p>
          <a:p>
            <a:r>
              <a:rPr lang="en-US" sz="2400" dirty="0"/>
              <a:t>You need a flexible security model</a:t>
            </a:r>
          </a:p>
          <a:p>
            <a:r>
              <a:rPr lang="en-US" sz="2400" dirty="0"/>
              <a:t>All users have access to SharePoint</a:t>
            </a:r>
          </a:p>
          <a:p>
            <a:r>
              <a:rPr lang="en-US" sz="2400" dirty="0"/>
              <a:t>You need to describe the file using metadata</a:t>
            </a:r>
          </a:p>
          <a:p>
            <a:r>
              <a:rPr lang="en-US" sz="2400" dirty="0"/>
              <a:t>You have compliance requirements that can’t be met with file shares</a:t>
            </a:r>
          </a:p>
          <a:p>
            <a:r>
              <a:rPr lang="en-US" sz="2400" dirty="0"/>
              <a:t>File sizes are smaller than 75 MB and</a:t>
            </a:r>
          </a:p>
          <a:p>
            <a:pPr lvl="1"/>
            <a:r>
              <a:rPr lang="en-US" sz="2100" dirty="0"/>
              <a:t>Available to users close to the </a:t>
            </a:r>
            <a:r>
              <a:rPr lang="en-US" sz="2100" dirty="0"/>
              <a:t>datacenter</a:t>
            </a:r>
            <a:endParaRPr lang="en-US" sz="2100" dirty="0"/>
          </a:p>
        </p:txBody>
      </p:sp>
      <p:sp>
        <p:nvSpPr>
          <p:cNvPr id="5" name="Text Placeholder 4"/>
          <p:cNvSpPr>
            <a:spLocks noGrp="1"/>
          </p:cNvSpPr>
          <p:nvPr>
            <p:ph type="body" sz="quarter" idx="3"/>
          </p:nvPr>
        </p:nvSpPr>
        <p:spPr>
          <a:xfrm>
            <a:off x="6181725" y="1411566"/>
            <a:ext cx="5486400" cy="346249"/>
          </a:xfrm>
        </p:spPr>
        <p:txBody>
          <a:bodyPr/>
          <a:lstStyle/>
          <a:p>
            <a:r>
              <a:rPr lang="en-US" dirty="0"/>
              <a:t>Use a File Share </a:t>
            </a:r>
            <a:r>
              <a:rPr lang="en-US" dirty="0" smtClean="0"/>
              <a:t>When:</a:t>
            </a:r>
            <a:endParaRPr lang="en-US" dirty="0"/>
          </a:p>
        </p:txBody>
      </p:sp>
      <p:sp>
        <p:nvSpPr>
          <p:cNvPr id="6" name="Content Placeholder 5"/>
          <p:cNvSpPr>
            <a:spLocks noGrp="1"/>
          </p:cNvSpPr>
          <p:nvPr>
            <p:ph sz="quarter" idx="4"/>
          </p:nvPr>
        </p:nvSpPr>
        <p:spPr>
          <a:xfrm>
            <a:off x="6181725" y="2133602"/>
            <a:ext cx="5486400" cy="4419599"/>
          </a:xfrm>
        </p:spPr>
        <p:txBody>
          <a:bodyPr>
            <a:normAutofit fontScale="92500" lnSpcReduction="20000"/>
          </a:bodyPr>
          <a:lstStyle/>
          <a:p>
            <a:r>
              <a:rPr lang="en-US" dirty="0" smtClean="0"/>
              <a:t>File sizes are more than 75 MB or </a:t>
            </a:r>
          </a:p>
          <a:p>
            <a:pPr lvl="1"/>
            <a:r>
              <a:rPr lang="en-US" dirty="0" smtClean="0"/>
              <a:t>Users are far from the datacenter </a:t>
            </a:r>
          </a:p>
          <a:p>
            <a:pPr lvl="1"/>
            <a:r>
              <a:rPr lang="en-US" dirty="0" smtClean="0"/>
              <a:t>No collaboration needed</a:t>
            </a:r>
          </a:p>
          <a:p>
            <a:r>
              <a:rPr lang="en-US" dirty="0" smtClean="0"/>
              <a:t>You need a rigid security model</a:t>
            </a:r>
          </a:p>
          <a:p>
            <a:r>
              <a:rPr lang="en-US" dirty="0" smtClean="0"/>
              <a:t>The files have a client-server usage profile</a:t>
            </a:r>
          </a:p>
          <a:p>
            <a:r>
              <a:rPr lang="en-US" dirty="0" smtClean="0"/>
              <a:t>Files are archive, data dumps or backups or do not change much</a:t>
            </a:r>
          </a:p>
          <a:p>
            <a:r>
              <a:rPr lang="en-US" dirty="0" smtClean="0"/>
              <a:t>Files need to be locally available</a:t>
            </a:r>
          </a:p>
        </p:txBody>
      </p:sp>
    </p:spTree>
    <p:extLst>
      <p:ext uri="{BB962C8B-B14F-4D97-AF65-F5344CB8AC3E}">
        <p14:creationId xmlns:p14="http://schemas.microsoft.com/office/powerpoint/2010/main" val="52382935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and Change Points</a:t>
            </a:r>
            <a:endParaRPr lang="en-US" dirty="0"/>
          </a:p>
        </p:txBody>
      </p:sp>
      <p:sp>
        <p:nvSpPr>
          <p:cNvPr id="7" name="Text Placeholder 6"/>
          <p:cNvSpPr>
            <a:spLocks noGrp="1"/>
          </p:cNvSpPr>
          <p:nvPr>
            <p:ph type="body" idx="1"/>
          </p:nvPr>
        </p:nvSpPr>
        <p:spPr>
          <a:xfrm>
            <a:off x="519113" y="1411554"/>
            <a:ext cx="5486400" cy="346249"/>
          </a:xfrm>
        </p:spPr>
        <p:txBody>
          <a:bodyPr/>
          <a:lstStyle/>
          <a:p>
            <a:r>
              <a:rPr lang="en-US" dirty="0" smtClean="0"/>
              <a:t>If I Leave them In Place..</a:t>
            </a:r>
            <a:endParaRPr lang="en-US" dirty="0"/>
          </a:p>
        </p:txBody>
      </p:sp>
      <p:sp>
        <p:nvSpPr>
          <p:cNvPr id="8" name="Content Placeholder 7"/>
          <p:cNvSpPr>
            <a:spLocks noGrp="1"/>
          </p:cNvSpPr>
          <p:nvPr>
            <p:ph sz="half" idx="2"/>
          </p:nvPr>
        </p:nvSpPr>
        <p:spPr>
          <a:xfrm>
            <a:off x="507868" y="2133600"/>
            <a:ext cx="5484971" cy="2265236"/>
          </a:xfrm>
        </p:spPr>
        <p:txBody>
          <a:bodyPr/>
          <a:lstStyle/>
          <a:p>
            <a:r>
              <a:rPr lang="en-US" dirty="0" smtClean="0"/>
              <a:t>eDiscovery and Legal Holds</a:t>
            </a:r>
          </a:p>
          <a:p>
            <a:r>
              <a:rPr lang="en-US" dirty="0" smtClean="0"/>
              <a:t>Archive</a:t>
            </a:r>
          </a:p>
          <a:p>
            <a:r>
              <a:rPr lang="en-US" dirty="0" smtClean="0"/>
              <a:t>Storage</a:t>
            </a:r>
          </a:p>
          <a:p>
            <a:r>
              <a:rPr lang="en-US" dirty="0" smtClean="0"/>
              <a:t>Strategy</a:t>
            </a:r>
          </a:p>
          <a:p>
            <a:r>
              <a:rPr lang="en-US" dirty="0" smtClean="0"/>
              <a:t>Search and Crawl</a:t>
            </a:r>
          </a:p>
          <a:p>
            <a:endParaRPr lang="en-US" dirty="0"/>
          </a:p>
        </p:txBody>
      </p:sp>
      <p:sp>
        <p:nvSpPr>
          <p:cNvPr id="9" name="Text Placeholder 8"/>
          <p:cNvSpPr>
            <a:spLocks noGrp="1"/>
          </p:cNvSpPr>
          <p:nvPr>
            <p:ph type="body" sz="quarter" idx="3"/>
          </p:nvPr>
        </p:nvSpPr>
        <p:spPr>
          <a:xfrm>
            <a:off x="6181725" y="1411554"/>
            <a:ext cx="5486400" cy="346249"/>
          </a:xfrm>
        </p:spPr>
        <p:txBody>
          <a:bodyPr/>
          <a:lstStyle/>
          <a:p>
            <a:r>
              <a:rPr lang="en-US" dirty="0" smtClean="0"/>
              <a:t>If I Migrate en masse</a:t>
            </a:r>
            <a:endParaRPr lang="en-US" dirty="0"/>
          </a:p>
        </p:txBody>
      </p:sp>
      <p:sp>
        <p:nvSpPr>
          <p:cNvPr id="15" name="Content Placeholder 14"/>
          <p:cNvSpPr>
            <a:spLocks noGrp="1"/>
          </p:cNvSpPr>
          <p:nvPr>
            <p:ph sz="quarter" idx="4"/>
          </p:nvPr>
        </p:nvSpPr>
        <p:spPr>
          <a:xfrm>
            <a:off x="6181725" y="2133602"/>
            <a:ext cx="5486400" cy="1875898"/>
          </a:xfrm>
        </p:spPr>
        <p:txBody>
          <a:bodyPr/>
          <a:lstStyle/>
          <a:p>
            <a:r>
              <a:rPr lang="en-US" dirty="0" smtClean="0"/>
              <a:t>Storage</a:t>
            </a:r>
          </a:p>
          <a:p>
            <a:r>
              <a:rPr lang="en-US" dirty="0" smtClean="0"/>
              <a:t>Metadata</a:t>
            </a:r>
          </a:p>
          <a:p>
            <a:r>
              <a:rPr lang="en-US" dirty="0" smtClean="0"/>
              <a:t>Data owner identification</a:t>
            </a:r>
          </a:p>
          <a:p>
            <a:r>
              <a:rPr lang="en-US" dirty="0" smtClean="0"/>
              <a:t>Align with architecture</a:t>
            </a:r>
          </a:p>
          <a:p>
            <a:endParaRPr lang="en-US" dirty="0"/>
          </a:p>
        </p:txBody>
      </p:sp>
      <p:sp>
        <p:nvSpPr>
          <p:cNvPr id="10" name="TextBox 9"/>
          <p:cNvSpPr txBox="1"/>
          <p:nvPr/>
        </p:nvSpPr>
        <p:spPr>
          <a:xfrm>
            <a:off x="10104149" y="6375401"/>
            <a:ext cx="1726750" cy="369332"/>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hlinkClick r:id="rId2" action="ppaction://hlinksldjump"/>
              </a:rPr>
              <a:t>Start Again</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432704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1428750"/>
            <a:ext cx="11149013" cy="609399"/>
          </a:xfrm>
        </p:spPr>
        <p:txBody>
          <a:bodyPr/>
          <a:lstStyle/>
          <a:p>
            <a:r>
              <a:rPr lang="en-US" dirty="0" smtClean="0"/>
              <a:t>Begin General Guidance</a:t>
            </a:r>
            <a:endParaRPr lang="en-US" dirty="0"/>
          </a:p>
        </p:txBody>
      </p:sp>
    </p:spTree>
    <p:extLst>
      <p:ext uri="{BB962C8B-B14F-4D97-AF65-F5344CB8AC3E}">
        <p14:creationId xmlns:p14="http://schemas.microsoft.com/office/powerpoint/2010/main" val="6442775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6613" y="2455049"/>
            <a:ext cx="9982199" cy="1523495"/>
          </a:xfrm>
        </p:spPr>
        <p:txBody>
          <a:bodyPr/>
          <a:lstStyle/>
          <a:p>
            <a:r>
              <a:rPr lang="en-US" dirty="0"/>
              <a:t>Adventures in </a:t>
            </a:r>
            <a:r>
              <a:rPr lang="en-US" dirty="0" smtClean="0"/>
              <a:t>SharePoint</a:t>
            </a:r>
            <a:br>
              <a:rPr lang="en-US" dirty="0" smtClean="0"/>
            </a:br>
            <a:r>
              <a:rPr lang="en-US" sz="4000" dirty="0" smtClean="0">
                <a:solidFill>
                  <a:schemeClr val="accent1"/>
                </a:solidFill>
              </a:rPr>
              <a:t>A </a:t>
            </a:r>
            <a:r>
              <a:rPr lang="en-US" sz="4000" dirty="0">
                <a:solidFill>
                  <a:schemeClr val="accent1"/>
                </a:solidFill>
              </a:rPr>
              <a:t>Choose your own Adventure Story</a:t>
            </a:r>
            <a:r>
              <a:rPr lang="en-US" dirty="0"/>
              <a:t/>
            </a:r>
            <a:br>
              <a:rPr lang="en-US" dirty="0"/>
            </a:br>
            <a:endParaRPr lang="en-US" dirty="0"/>
          </a:p>
        </p:txBody>
      </p:sp>
    </p:spTree>
    <p:extLst>
      <p:ext uri="{BB962C8B-B14F-4D97-AF65-F5344CB8AC3E}">
        <p14:creationId xmlns:p14="http://schemas.microsoft.com/office/powerpoint/2010/main" val="87982829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Analysis Paralysis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116058"/>
              </p:ext>
            </p:extLst>
          </p:nvPr>
        </p:nvGraphicFramePr>
        <p:xfrm>
          <a:off x="518449" y="1447800"/>
          <a:ext cx="11149812"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35635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the Deciders</a:t>
            </a:r>
            <a:endParaRPr lang="en-US" dirty="0"/>
          </a:p>
        </p:txBody>
      </p:sp>
      <p:sp>
        <p:nvSpPr>
          <p:cNvPr id="3" name="Content Placeholder 2"/>
          <p:cNvSpPr>
            <a:spLocks noGrp="1"/>
          </p:cNvSpPr>
          <p:nvPr>
            <p:ph idx="1"/>
          </p:nvPr>
        </p:nvSpPr>
        <p:spPr>
          <a:xfrm>
            <a:off x="519113" y="1447799"/>
            <a:ext cx="11149013" cy="2609945"/>
          </a:xfrm>
        </p:spPr>
        <p:txBody>
          <a:bodyPr/>
          <a:lstStyle/>
          <a:p>
            <a:r>
              <a:rPr lang="en-US" dirty="0" smtClean="0"/>
              <a:t>Identify key stakeholders</a:t>
            </a:r>
          </a:p>
          <a:p>
            <a:r>
              <a:rPr lang="en-US" dirty="0" smtClean="0"/>
              <a:t>Align arguments to generate stakeholder momentum</a:t>
            </a:r>
          </a:p>
          <a:p>
            <a:r>
              <a:rPr lang="en-US" dirty="0" smtClean="0"/>
              <a:t>Create an engagement strategy</a:t>
            </a:r>
          </a:p>
          <a:p>
            <a:r>
              <a:rPr lang="en-US" dirty="0" smtClean="0"/>
              <a:t>Identify trigger events</a:t>
            </a:r>
          </a:p>
          <a:p>
            <a:r>
              <a:rPr lang="en-US" dirty="0" smtClean="0"/>
              <a:t>Plan to be wrong</a:t>
            </a:r>
            <a:endParaRPr lang="en-US" dirty="0"/>
          </a:p>
        </p:txBody>
      </p:sp>
    </p:spTree>
    <p:extLst>
      <p:ext uri="{BB962C8B-B14F-4D97-AF65-F5344CB8AC3E}">
        <p14:creationId xmlns:p14="http://schemas.microsoft.com/office/powerpoint/2010/main" val="197421385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Decision Ingredients</a:t>
            </a:r>
            <a:endParaRPr lang="en-US" dirty="0"/>
          </a:p>
        </p:txBody>
      </p:sp>
      <p:sp>
        <p:nvSpPr>
          <p:cNvPr id="5" name="Content Placeholder 4"/>
          <p:cNvSpPr>
            <a:spLocks noGrp="1"/>
          </p:cNvSpPr>
          <p:nvPr>
            <p:ph sz="half" idx="1"/>
          </p:nvPr>
        </p:nvSpPr>
        <p:spPr>
          <a:xfrm>
            <a:off x="519113" y="1447804"/>
            <a:ext cx="5486400" cy="2819233"/>
          </a:xfrm>
        </p:spPr>
        <p:txBody>
          <a:bodyPr/>
          <a:lstStyle/>
          <a:p>
            <a:r>
              <a:rPr lang="en-US" dirty="0" smtClean="0"/>
              <a:t>1 Part Experience</a:t>
            </a:r>
          </a:p>
          <a:p>
            <a:pPr lvl="1"/>
            <a:r>
              <a:rPr lang="en-US" dirty="0" smtClean="0"/>
              <a:t>Have we seen many bad decisions?</a:t>
            </a:r>
          </a:p>
          <a:p>
            <a:r>
              <a:rPr lang="en-US" dirty="0" smtClean="0"/>
              <a:t>2 Parts Potential Impact</a:t>
            </a:r>
          </a:p>
          <a:p>
            <a:pPr lvl="1"/>
            <a:r>
              <a:rPr lang="en-US" dirty="0" smtClean="0"/>
              <a:t>User experience or adoption</a:t>
            </a:r>
          </a:p>
          <a:p>
            <a:pPr lvl="1"/>
            <a:r>
              <a:rPr lang="en-US" dirty="0" smtClean="0"/>
              <a:t>Storage management</a:t>
            </a:r>
          </a:p>
          <a:p>
            <a:pPr lvl="1"/>
            <a:r>
              <a:rPr lang="en-US" dirty="0" smtClean="0"/>
              <a:t>Performance</a:t>
            </a:r>
          </a:p>
        </p:txBody>
      </p:sp>
      <p:sp>
        <p:nvSpPr>
          <p:cNvPr id="6" name="Content Placeholder 5"/>
          <p:cNvSpPr>
            <a:spLocks noGrp="1"/>
          </p:cNvSpPr>
          <p:nvPr>
            <p:ph sz="half" idx="2"/>
          </p:nvPr>
        </p:nvSpPr>
        <p:spPr>
          <a:xfrm>
            <a:off x="6181725" y="1447804"/>
            <a:ext cx="5486400" cy="3022366"/>
          </a:xfrm>
        </p:spPr>
        <p:txBody>
          <a:bodyPr/>
          <a:lstStyle/>
          <a:p>
            <a:r>
              <a:rPr lang="en-US" dirty="0" smtClean="0"/>
              <a:t>4 Parts Strategy</a:t>
            </a:r>
          </a:p>
          <a:p>
            <a:pPr lvl="1"/>
            <a:r>
              <a:rPr lang="en-US" dirty="0" smtClean="0"/>
              <a:t>Can we change it later?</a:t>
            </a:r>
          </a:p>
          <a:p>
            <a:pPr lvl="1"/>
            <a:r>
              <a:rPr lang="en-US" dirty="0" smtClean="0"/>
              <a:t>If so, how Painful is it to change Later?</a:t>
            </a:r>
          </a:p>
          <a:p>
            <a:pPr lvl="2"/>
            <a:r>
              <a:rPr lang="en-US" dirty="0" smtClean="0"/>
              <a:t>New kitchen or roof (mediocre)</a:t>
            </a:r>
          </a:p>
          <a:p>
            <a:pPr lvl="2"/>
            <a:r>
              <a:rPr lang="en-US" dirty="0" smtClean="0"/>
              <a:t>Gut the house  (disappointing)</a:t>
            </a:r>
          </a:p>
          <a:p>
            <a:pPr lvl="2"/>
            <a:r>
              <a:rPr lang="en-US" dirty="0" smtClean="0"/>
              <a:t>Tear down and rebuild (catastrophic)</a:t>
            </a:r>
          </a:p>
          <a:p>
            <a:endParaRPr lang="en-US" dirty="0"/>
          </a:p>
        </p:txBody>
      </p:sp>
    </p:spTree>
    <p:extLst>
      <p:ext uri="{BB962C8B-B14F-4D97-AF65-F5344CB8AC3E}">
        <p14:creationId xmlns:p14="http://schemas.microsoft.com/office/powerpoint/2010/main" val="16952913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a:t>Measure the Quality of the decision</a:t>
            </a:r>
            <a:endParaRPr lang="en-US" dirty="0"/>
          </a:p>
        </p:txBody>
      </p:sp>
      <p:sp>
        <p:nvSpPr>
          <p:cNvPr id="3" name="Content Placeholder 2"/>
          <p:cNvSpPr>
            <a:spLocks noGrp="1"/>
          </p:cNvSpPr>
          <p:nvPr>
            <p:ph idx="1"/>
          </p:nvPr>
        </p:nvSpPr>
        <p:spPr>
          <a:xfrm>
            <a:off x="519113" y="1447799"/>
            <a:ext cx="11149013" cy="2954655"/>
          </a:xfrm>
        </p:spPr>
        <p:txBody>
          <a:bodyPr/>
          <a:lstStyle/>
          <a:p>
            <a:r>
              <a:rPr lang="en-US" dirty="0" smtClean="0"/>
              <a:t>At the time you make the decision, given the information you have is it the right thing to do?</a:t>
            </a:r>
          </a:p>
          <a:p>
            <a:r>
              <a:rPr lang="en-US" dirty="0" smtClean="0"/>
              <a:t>Good decisions don’t always lead to good outcomes but the process is constant</a:t>
            </a:r>
          </a:p>
          <a:p>
            <a:r>
              <a:rPr lang="en-US" dirty="0" smtClean="0"/>
              <a:t>Rational Plug pulling (Fail fast, fail early, fail cheap)</a:t>
            </a:r>
          </a:p>
          <a:p>
            <a:endParaRPr lang="en-US" dirty="0"/>
          </a:p>
        </p:txBody>
      </p:sp>
    </p:spTree>
    <p:extLst>
      <p:ext uri="{BB962C8B-B14F-4D97-AF65-F5344CB8AC3E}">
        <p14:creationId xmlns:p14="http://schemas.microsoft.com/office/powerpoint/2010/main" val="368960807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we make bad decisions</a:t>
            </a:r>
            <a:endParaRPr lang="en-US" dirty="0"/>
          </a:p>
        </p:txBody>
      </p:sp>
      <p:sp>
        <p:nvSpPr>
          <p:cNvPr id="8" name="Content Placeholder 7"/>
          <p:cNvSpPr>
            <a:spLocks noGrp="1"/>
          </p:cNvSpPr>
          <p:nvPr>
            <p:ph idx="1"/>
          </p:nvPr>
        </p:nvSpPr>
        <p:spPr>
          <a:xfrm>
            <a:off x="519113" y="1447798"/>
            <a:ext cx="11149013" cy="5029201"/>
          </a:xfrm>
        </p:spPr>
        <p:txBody>
          <a:bodyPr>
            <a:normAutofit fontScale="92500" lnSpcReduction="10000"/>
          </a:bodyPr>
          <a:lstStyle/>
          <a:p>
            <a:r>
              <a:rPr lang="en-US" dirty="0" smtClean="0"/>
              <a:t>People factors</a:t>
            </a:r>
          </a:p>
          <a:p>
            <a:pPr lvl="1"/>
            <a:r>
              <a:rPr lang="en-US" dirty="0" smtClean="0"/>
              <a:t>Not consulting the implementers</a:t>
            </a:r>
          </a:p>
          <a:p>
            <a:pPr lvl="1"/>
            <a:r>
              <a:rPr lang="en-US" dirty="0" smtClean="0"/>
              <a:t>Not consulting key stakeholders</a:t>
            </a:r>
          </a:p>
          <a:p>
            <a:r>
              <a:rPr lang="en-US" dirty="0" smtClean="0"/>
              <a:t>Technical factors</a:t>
            </a:r>
          </a:p>
          <a:p>
            <a:pPr lvl="1"/>
            <a:r>
              <a:rPr lang="en-US" dirty="0" smtClean="0"/>
              <a:t>Fighting with the technology</a:t>
            </a:r>
          </a:p>
          <a:p>
            <a:pPr lvl="1"/>
            <a:r>
              <a:rPr lang="en-US" dirty="0" smtClean="0"/>
              <a:t>Rationalize the technology</a:t>
            </a:r>
          </a:p>
          <a:p>
            <a:r>
              <a:rPr lang="en-US" dirty="0" smtClean="0"/>
              <a:t>Political Factors</a:t>
            </a:r>
          </a:p>
          <a:p>
            <a:pPr lvl="1"/>
            <a:r>
              <a:rPr lang="en-US" dirty="0" smtClean="0"/>
              <a:t>Premature decision making</a:t>
            </a:r>
          </a:p>
          <a:p>
            <a:pPr lvl="1"/>
            <a:r>
              <a:rPr lang="en-US" dirty="0" smtClean="0"/>
              <a:t>Forced non-strategic not rational (gut feeling)</a:t>
            </a:r>
          </a:p>
          <a:p>
            <a:pPr lvl="1"/>
            <a:endParaRPr lang="en-US" dirty="0"/>
          </a:p>
        </p:txBody>
      </p:sp>
      <p:sp>
        <p:nvSpPr>
          <p:cNvPr id="6" name="TextBox 5"/>
          <p:cNvSpPr txBox="1"/>
          <p:nvPr/>
        </p:nvSpPr>
        <p:spPr>
          <a:xfrm>
            <a:off x="9901002" y="6351842"/>
            <a:ext cx="1726750" cy="369332"/>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hlinkClick r:id="rId3" action="ppaction://hlinksldjump"/>
              </a:rPr>
              <a:t>Start Again</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626896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Decision Quotes</a:t>
            </a:r>
            <a:endParaRPr lang="en-US" dirty="0"/>
          </a:p>
        </p:txBody>
      </p:sp>
      <p:sp>
        <p:nvSpPr>
          <p:cNvPr id="3" name="Oval Callout 2"/>
          <p:cNvSpPr/>
          <p:nvPr/>
        </p:nvSpPr>
        <p:spPr bwMode="auto">
          <a:xfrm>
            <a:off x="7818745" y="1092201"/>
            <a:ext cx="2945633" cy="1105879"/>
          </a:xfrm>
          <a:prstGeom prst="wedgeEllipseCallou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121893" tIns="60947" rIns="121893" bIns="60947" numCol="1" rtlCol="0" anchor="ctr" anchorCtr="0" compatLnSpc="1">
            <a:prstTxWarp prst="textNoShape">
              <a:avLst/>
            </a:prstTxWarp>
          </a:bodyPr>
          <a:lstStyle/>
          <a:p>
            <a:pPr algn="ctr"/>
            <a:r>
              <a:rPr lang="en-US" sz="2100" i="1" dirty="0">
                <a:gradFill>
                  <a:gsLst>
                    <a:gs pos="0">
                      <a:schemeClr val="tx1"/>
                    </a:gs>
                    <a:gs pos="86000">
                      <a:schemeClr val="tx1"/>
                    </a:gs>
                  </a:gsLst>
                  <a:lin ang="5400000" scaled="0"/>
                </a:gradFill>
              </a:rPr>
              <a:t>Fail Fast, Fail Early, Fail Cheap</a:t>
            </a:r>
          </a:p>
        </p:txBody>
      </p:sp>
      <p:sp>
        <p:nvSpPr>
          <p:cNvPr id="12" name="Cloud Callout 11"/>
          <p:cNvSpPr/>
          <p:nvPr/>
        </p:nvSpPr>
        <p:spPr bwMode="auto">
          <a:xfrm>
            <a:off x="203147" y="1340339"/>
            <a:ext cx="4316876" cy="2047911"/>
          </a:xfrm>
          <a:prstGeom prst="cloudCallout">
            <a:avLst>
              <a:gd name="adj1" fmla="val 72388"/>
              <a:gd name="adj2" fmla="val -48772"/>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dirty="0">
                <a:solidFill>
                  <a:schemeClr val="tx1">
                    <a:alpha val="99000"/>
                  </a:schemeClr>
                </a:solidFill>
              </a:rPr>
              <a:t>You can learn or you can listen and learning is expensive</a:t>
            </a:r>
          </a:p>
        </p:txBody>
      </p:sp>
      <p:sp>
        <p:nvSpPr>
          <p:cNvPr id="13" name="Rectangular Callout 12"/>
          <p:cNvSpPr/>
          <p:nvPr/>
        </p:nvSpPr>
        <p:spPr bwMode="auto">
          <a:xfrm>
            <a:off x="3250353" y="2514601"/>
            <a:ext cx="8430604" cy="905719"/>
          </a:xfrm>
          <a:prstGeom prst="wedgeRectCallout">
            <a:avLst>
              <a:gd name="adj1" fmla="val -12112"/>
              <a:gd name="adj2" fmla="val 78892"/>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r>
              <a:rPr lang="en-US" i="1" dirty="0" smtClean="0"/>
              <a:t>“Best Practice” </a:t>
            </a:r>
            <a:r>
              <a:rPr lang="en-US" i="1" dirty="0"/>
              <a:t>is made up of 2 parts, the </a:t>
            </a:r>
            <a:r>
              <a:rPr lang="en-US" b="1" i="1" dirty="0"/>
              <a:t>BEST</a:t>
            </a:r>
            <a:r>
              <a:rPr lang="en-US" i="1" dirty="0"/>
              <a:t> </a:t>
            </a:r>
            <a:r>
              <a:rPr lang="en-US" i="1" dirty="0" smtClean="0"/>
              <a:t>of </a:t>
            </a:r>
            <a:r>
              <a:rPr lang="en-US" i="1" dirty="0"/>
              <a:t>all the times I’ve </a:t>
            </a:r>
            <a:r>
              <a:rPr lang="en-US" b="1" i="1" dirty="0"/>
              <a:t>PRACTICEd. </a:t>
            </a:r>
            <a:r>
              <a:rPr lang="en-US" i="1" dirty="0"/>
              <a:t>Go practice.</a:t>
            </a:r>
          </a:p>
        </p:txBody>
      </p:sp>
      <p:sp>
        <p:nvSpPr>
          <p:cNvPr id="14" name="Cloud Callout 13"/>
          <p:cNvSpPr/>
          <p:nvPr/>
        </p:nvSpPr>
        <p:spPr bwMode="auto">
          <a:xfrm>
            <a:off x="5432976" y="3806687"/>
            <a:ext cx="4771538" cy="1604492"/>
          </a:xfrm>
          <a:prstGeom prst="cloudCallout">
            <a:avLst>
              <a:gd name="adj1" fmla="val 70995"/>
              <a:gd name="adj2" fmla="val 6867"/>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a:r>
              <a:rPr lang="en-US" dirty="0">
                <a:solidFill>
                  <a:schemeClr val="tx1">
                    <a:alpha val="99000"/>
                  </a:schemeClr>
                </a:solidFill>
              </a:rPr>
              <a:t>There is no right or wrong, only degrees of righter</a:t>
            </a:r>
          </a:p>
        </p:txBody>
      </p:sp>
      <p:sp>
        <p:nvSpPr>
          <p:cNvPr id="15" name="Rectangular Callout 14"/>
          <p:cNvSpPr/>
          <p:nvPr/>
        </p:nvSpPr>
        <p:spPr bwMode="auto">
          <a:xfrm>
            <a:off x="203147" y="5556957"/>
            <a:ext cx="11170672" cy="767643"/>
          </a:xfrm>
          <a:prstGeom prst="wedgeRectCallout">
            <a:avLst>
              <a:gd name="adj1" fmla="val -25275"/>
              <a:gd name="adj2" fmla="val 107253"/>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r>
              <a:rPr lang="en-US" sz="2100" i="1" dirty="0"/>
              <a:t>Success is a lousy teacher. It seduces smart people into thinking they can't lose.  Bill Gates, The Road Ahead-1995</a:t>
            </a:r>
          </a:p>
        </p:txBody>
      </p:sp>
      <p:sp>
        <p:nvSpPr>
          <p:cNvPr id="16" name="Oval Callout 15"/>
          <p:cNvSpPr/>
          <p:nvPr/>
        </p:nvSpPr>
        <p:spPr bwMode="auto">
          <a:xfrm>
            <a:off x="812588" y="3694722"/>
            <a:ext cx="4366452" cy="1563079"/>
          </a:xfrm>
          <a:prstGeom prst="wedgeEllipseCallout">
            <a:avLst>
              <a:gd name="adj1" fmla="val -56280"/>
              <a:gd name="adj2" fmla="val -44286"/>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121893" tIns="60947" rIns="121893" bIns="60947" numCol="1" rtlCol="0" anchor="ctr" anchorCtr="0" compatLnSpc="1">
            <a:prstTxWarp prst="textNoShape">
              <a:avLst/>
            </a:prstTxWarp>
          </a:bodyPr>
          <a:lstStyle/>
          <a:p>
            <a:pPr algn="ctr"/>
            <a:r>
              <a:rPr lang="en-US" sz="2100" i="1" dirty="0">
                <a:gradFill>
                  <a:gsLst>
                    <a:gs pos="0">
                      <a:schemeClr val="tx1"/>
                    </a:gs>
                    <a:gs pos="86000">
                      <a:schemeClr val="tx1"/>
                    </a:gs>
                  </a:gsLst>
                  <a:lin ang="5400000" scaled="0"/>
                </a:gradFill>
              </a:rPr>
              <a:t>There is never enough time to do it right but we can always find time to do it again</a:t>
            </a:r>
          </a:p>
        </p:txBody>
      </p:sp>
    </p:spTree>
    <p:extLst>
      <p:ext uri="{BB962C8B-B14F-4D97-AF65-F5344CB8AC3E}">
        <p14:creationId xmlns:p14="http://schemas.microsoft.com/office/powerpoint/2010/main" val="245748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Related Content</a:t>
            </a:r>
            <a:endParaRPr lang="en-US" dirty="0"/>
          </a:p>
        </p:txBody>
      </p:sp>
      <p:sp>
        <p:nvSpPr>
          <p:cNvPr id="6" name="Content Placeholder 5"/>
          <p:cNvSpPr>
            <a:spLocks noGrp="1"/>
          </p:cNvSpPr>
          <p:nvPr>
            <p:ph idx="1"/>
          </p:nvPr>
        </p:nvSpPr>
        <p:spPr>
          <a:xfrm>
            <a:off x="519113" y="1447799"/>
            <a:ext cx="11149013" cy="5029201"/>
          </a:xfrm>
        </p:spPr>
        <p:txBody>
          <a:bodyPr>
            <a:normAutofit/>
          </a:bodyPr>
          <a:lstStyle/>
          <a:p>
            <a:r>
              <a:rPr lang="en-US" dirty="0"/>
              <a:t>Breakout Sessions</a:t>
            </a:r>
          </a:p>
          <a:p>
            <a:pPr lvl="1"/>
            <a:r>
              <a:rPr lang="en-US" sz="2400" dirty="0"/>
              <a:t>OSP202 - SharePoint </a:t>
            </a:r>
            <a:r>
              <a:rPr lang="en-US" sz="2400" dirty="0"/>
              <a:t>Governance and Lifecycle Management with Microsoft Project Server 2010</a:t>
            </a:r>
          </a:p>
          <a:p>
            <a:pPr lvl="1"/>
            <a:r>
              <a:rPr lang="en-US" sz="2400" dirty="0"/>
              <a:t>OSP201 - The </a:t>
            </a:r>
            <a:r>
              <a:rPr lang="en-US" sz="2400" dirty="0"/>
              <a:t>Ten Immutable Laws of Microsoft SharePoint </a:t>
            </a:r>
            <a:r>
              <a:rPr lang="en-US" sz="2400" dirty="0"/>
              <a:t>Security</a:t>
            </a:r>
          </a:p>
          <a:p>
            <a:pPr lvl="1"/>
            <a:r>
              <a:rPr lang="en-US" sz="2400" dirty="0"/>
              <a:t>OSP321 - Microsoft </a:t>
            </a:r>
            <a:r>
              <a:rPr lang="en-US" sz="2400" dirty="0"/>
              <a:t>SharePoint 2010 as a Platform for LOB Composite Applications</a:t>
            </a:r>
          </a:p>
          <a:p>
            <a:pPr lvl="1"/>
            <a:r>
              <a:rPr lang="en-US" sz="2400" dirty="0"/>
              <a:t>OSP318 - Plan </a:t>
            </a:r>
            <a:r>
              <a:rPr lang="en-US" sz="2400" dirty="0"/>
              <a:t>and Deploy My Site for Microsoft SharePoint Server 2010</a:t>
            </a:r>
          </a:p>
          <a:p>
            <a:pPr lvl="1"/>
            <a:r>
              <a:rPr lang="en-US" sz="2400" dirty="0"/>
              <a:t>OSP317 - Automate </a:t>
            </a:r>
            <a:r>
              <a:rPr lang="en-US" sz="2400" dirty="0"/>
              <a:t>Business Processes with Microsoft InfoPath, Business Connectivity Services, SharePoint Workflows and Microsoft Word Services</a:t>
            </a:r>
          </a:p>
          <a:p>
            <a:pPr lvl="1"/>
            <a:r>
              <a:rPr lang="en-US" sz="2400" dirty="0"/>
              <a:t>OSP313 - Scaling </a:t>
            </a:r>
            <a:r>
              <a:rPr lang="en-US" sz="2400" dirty="0"/>
              <a:t>Document Management on Microsoft SharePoint 2010</a:t>
            </a:r>
          </a:p>
          <a:p>
            <a:pPr lvl="1"/>
            <a:r>
              <a:rPr lang="en-US" sz="2400" dirty="0"/>
              <a:t>OSP401 - Configuring </a:t>
            </a:r>
            <a:r>
              <a:rPr lang="en-US" sz="2400" dirty="0"/>
              <a:t>Cross-Farm Services in Microsoft SharePoint </a:t>
            </a:r>
            <a:r>
              <a:rPr lang="en-US" sz="2400" dirty="0"/>
              <a:t>2010</a:t>
            </a:r>
            <a:endParaRPr lang="en-US" sz="2400" dirty="0"/>
          </a:p>
        </p:txBody>
      </p:sp>
    </p:spTree>
    <p:extLst>
      <p:ext uri="{BB962C8B-B14F-4D97-AF65-F5344CB8AC3E}">
        <p14:creationId xmlns:p14="http://schemas.microsoft.com/office/powerpoint/2010/main" val="222055493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3" name="Content Placeholder 2"/>
          <p:cNvSpPr>
            <a:spLocks noGrp="1"/>
          </p:cNvSpPr>
          <p:nvPr>
            <p:ph idx="1"/>
          </p:nvPr>
        </p:nvSpPr>
        <p:spPr>
          <a:xfrm>
            <a:off x="519113" y="1447799"/>
            <a:ext cx="11149013" cy="5029201"/>
          </a:xfrm>
        </p:spPr>
        <p:txBody>
          <a:bodyPr>
            <a:noAutofit/>
          </a:bodyPr>
          <a:lstStyle/>
          <a:p>
            <a:r>
              <a:rPr lang="en-US" dirty="0"/>
              <a:t>Interactive Sessions</a:t>
            </a:r>
          </a:p>
          <a:p>
            <a:pPr lvl="1"/>
            <a:r>
              <a:rPr lang="en-US" sz="2700" dirty="0"/>
              <a:t>OSP373-INT - Microsoft </a:t>
            </a:r>
            <a:r>
              <a:rPr lang="en-US" sz="2700" dirty="0"/>
              <a:t>SharePoint 2010 Upgrade and Migration</a:t>
            </a:r>
          </a:p>
          <a:p>
            <a:pPr lvl="1"/>
            <a:r>
              <a:rPr lang="en-US" sz="2700" dirty="0"/>
              <a:t>OSP376-INT - Microsoft </a:t>
            </a:r>
            <a:r>
              <a:rPr lang="en-US" sz="2700" dirty="0"/>
              <a:t>SharePoint Web Content Management (WCM): What Do You Want to Know?</a:t>
            </a:r>
          </a:p>
          <a:p>
            <a:pPr lvl="1"/>
            <a:r>
              <a:rPr lang="en-US" sz="2700" dirty="0"/>
              <a:t>OSP380-INT - Real </a:t>
            </a:r>
            <a:r>
              <a:rPr lang="en-US" sz="2700" dirty="0"/>
              <a:t>Life Experiences with Enterprise Deployments Using Microsoft Fast Search Server 2010 for </a:t>
            </a:r>
            <a:r>
              <a:rPr lang="en-US" sz="2700" dirty="0"/>
              <a:t>SharePoint</a:t>
            </a:r>
            <a:endParaRPr lang="en-US" sz="2700" dirty="0"/>
          </a:p>
          <a:p>
            <a:r>
              <a:rPr lang="en-US" dirty="0"/>
              <a:t>Hands On Labs</a:t>
            </a:r>
          </a:p>
          <a:p>
            <a:pPr lvl="1"/>
            <a:r>
              <a:rPr lang="en-US" sz="2700" dirty="0"/>
              <a:t>OSP273-HOL - Document </a:t>
            </a:r>
            <a:r>
              <a:rPr lang="en-US" sz="2700" dirty="0"/>
              <a:t>and Metadata Management in Microsoft SharePoint </a:t>
            </a:r>
            <a:r>
              <a:rPr lang="en-US" sz="2700" dirty="0"/>
              <a:t>2010</a:t>
            </a:r>
          </a:p>
          <a:p>
            <a:pPr lvl="1"/>
            <a:r>
              <a:rPr lang="en-US" sz="2700" dirty="0"/>
              <a:t>OSP371-HOL - FILESTREAM </a:t>
            </a:r>
            <a:r>
              <a:rPr lang="en-US" sz="2700" dirty="0"/>
              <a:t>with Microsoft SharePoint 2010</a:t>
            </a:r>
          </a:p>
          <a:p>
            <a:pPr lvl="1"/>
            <a:r>
              <a:rPr lang="en-US" sz="2700" dirty="0"/>
              <a:t>OSP271-HOL - Rich </a:t>
            </a:r>
            <a:r>
              <a:rPr lang="en-US" sz="2700" dirty="0"/>
              <a:t>Media Management in Microsoft SharePoint 2010</a:t>
            </a:r>
          </a:p>
          <a:p>
            <a:pPr lvl="1"/>
            <a:endParaRPr lang="en-US" sz="2700" dirty="0"/>
          </a:p>
          <a:p>
            <a:pPr lvl="1"/>
            <a:endParaRPr lang="en-US" sz="2700" dirty="0"/>
          </a:p>
          <a:p>
            <a:pPr lvl="1"/>
            <a:endParaRPr lang="en-US" sz="2700" dirty="0"/>
          </a:p>
        </p:txBody>
      </p:sp>
    </p:spTree>
    <p:extLst>
      <p:ext uri="{BB962C8B-B14F-4D97-AF65-F5344CB8AC3E}">
        <p14:creationId xmlns:p14="http://schemas.microsoft.com/office/powerpoint/2010/main" val="18964938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Us Later At</a:t>
            </a:r>
            <a:endParaRPr lang="en-US" dirty="0"/>
          </a:p>
        </p:txBody>
      </p:sp>
      <p:sp>
        <p:nvSpPr>
          <p:cNvPr id="3" name="Content Placeholder 2"/>
          <p:cNvSpPr>
            <a:spLocks noGrp="1"/>
          </p:cNvSpPr>
          <p:nvPr>
            <p:ph idx="1"/>
          </p:nvPr>
        </p:nvSpPr>
        <p:spPr>
          <a:xfrm>
            <a:off x="519113" y="1447799"/>
            <a:ext cx="11149013" cy="2068259"/>
          </a:xfrm>
        </p:spPr>
        <p:txBody>
          <a:bodyPr/>
          <a:lstStyle/>
          <a:p>
            <a:r>
              <a:rPr lang="en-US" dirty="0"/>
              <a:t>OSP Info </a:t>
            </a:r>
            <a:r>
              <a:rPr lang="en-US" dirty="0" smtClean="0"/>
              <a:t>Desk</a:t>
            </a:r>
          </a:p>
          <a:p>
            <a:r>
              <a:rPr lang="en-US" dirty="0" smtClean="0"/>
              <a:t>SharePoint </a:t>
            </a:r>
            <a:r>
              <a:rPr lang="en-US" dirty="0"/>
              <a:t>for </a:t>
            </a:r>
            <a:r>
              <a:rPr lang="en-US" dirty="0" smtClean="0"/>
              <a:t>Developers Kiosk</a:t>
            </a:r>
          </a:p>
          <a:p>
            <a:r>
              <a:rPr lang="en-US" dirty="0" smtClean="0"/>
              <a:t>SharePoint for IT Pros Kiosk</a:t>
            </a:r>
          </a:p>
          <a:p>
            <a:endParaRPr lang="en-US" dirty="0"/>
          </a:p>
        </p:txBody>
      </p:sp>
    </p:spTree>
    <p:extLst>
      <p:ext uri="{BB962C8B-B14F-4D97-AF65-F5344CB8AC3E}">
        <p14:creationId xmlns:p14="http://schemas.microsoft.com/office/powerpoint/2010/main" val="98568791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 y="152400"/>
            <a:ext cx="12199496"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7267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90931"/>
          </a:xfrm>
        </p:spPr>
        <p:txBody>
          <a:bodyPr/>
          <a:lstStyle/>
          <a:p>
            <a:r>
              <a:rPr lang="en-US" sz="4300" dirty="0"/>
              <a:t>What is a Choose Your Own Adventure Story?</a:t>
            </a:r>
            <a:endParaRPr lang="en-US" sz="4300" dirty="0"/>
          </a:p>
        </p:txBody>
      </p:sp>
      <p:sp>
        <p:nvSpPr>
          <p:cNvPr id="3" name="Content Placeholder 2"/>
          <p:cNvSpPr>
            <a:spLocks noGrp="1"/>
          </p:cNvSpPr>
          <p:nvPr>
            <p:ph idx="1"/>
          </p:nvPr>
        </p:nvSpPr>
        <p:spPr>
          <a:xfrm>
            <a:off x="519113" y="1447797"/>
            <a:ext cx="11149013" cy="3332195"/>
          </a:xfrm>
        </p:spPr>
        <p:txBody>
          <a:bodyPr/>
          <a:lstStyle/>
          <a:p>
            <a:r>
              <a:rPr lang="en-US" sz="3700" dirty="0"/>
              <a:t>Popular in the late 1980’s, Early 1990’s</a:t>
            </a:r>
          </a:p>
          <a:p>
            <a:r>
              <a:rPr lang="en-US" sz="3700" dirty="0"/>
              <a:t>A Series of Children's game-books written from a second-person point of view</a:t>
            </a:r>
          </a:p>
          <a:p>
            <a:r>
              <a:rPr lang="en-US" sz="3700" dirty="0"/>
              <a:t>The reader is the protagonist and makes choices that determine the main character's actions in response to the plot and its outcome</a:t>
            </a:r>
          </a:p>
        </p:txBody>
      </p:sp>
    </p:spTree>
    <p:extLst>
      <p:ext uri="{BB962C8B-B14F-4D97-AF65-F5344CB8AC3E}">
        <p14:creationId xmlns:p14="http://schemas.microsoft.com/office/powerpoint/2010/main" val="2065368298"/>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defTabSz="914363"/>
            <a:r>
              <a:rPr lang="en-US" sz="1800"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defTabSz="914363"/>
            <a:r>
              <a:rPr lang="en-US" sz="1800" dirty="0" smtClean="0">
                <a:solidFill>
                  <a:srgbClr val="FFFFFF"/>
                </a:solidFill>
                <a:hlinkClick r:id="rId5"/>
              </a:rPr>
              <a:t>www.microsoft.com/learning</a:t>
            </a:r>
            <a:r>
              <a:rPr lang="en-US" sz="1800"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defTabSz="914363">
              <a:spcBef>
                <a:spcPts val="600"/>
              </a:spcBef>
              <a:buSzPct val="120000"/>
              <a:tabLst>
                <a:tab pos="1828800" algn="l"/>
              </a:tabLst>
              <a:defRPr/>
            </a:pPr>
            <a:r>
              <a:rPr lang="en-US" sz="1800" dirty="0" smtClean="0">
                <a:solidFill>
                  <a:srgbClr val="FFFFFF"/>
                </a:solidFill>
                <a:latin typeface="Calibri" pitchFamily="34" charset="0"/>
                <a:hlinkClick r:id="rId6"/>
              </a:rPr>
              <a:t>http://microsoft.com/technet</a:t>
            </a:r>
            <a:r>
              <a:rPr lang="en-US" sz="1800" b="1" dirty="0" smtClean="0">
                <a:solidFill>
                  <a:srgbClr val="FFFFFF"/>
                </a:solidFill>
                <a:latin typeface="Calibri" pitchFamily="34" charset="0"/>
              </a:rPr>
              <a:t>  </a:t>
            </a:r>
            <a:endParaRPr lang="en-US" sz="1800"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defTabSz="914363">
              <a:spcBef>
                <a:spcPts val="600"/>
              </a:spcBef>
              <a:tabLst>
                <a:tab pos="1828800" algn="l"/>
              </a:tabLst>
            </a:pPr>
            <a:r>
              <a:rPr lang="en-US" sz="1800" dirty="0" smtClean="0">
                <a:solidFill>
                  <a:srgbClr val="FFFFFF"/>
                </a:solidFill>
                <a:hlinkClick r:id="rId7"/>
              </a:rPr>
              <a:t>http://microsoft.com/msdn</a:t>
            </a:r>
            <a:r>
              <a:rPr lang="en-US" sz="1800" b="1" dirty="0" smtClean="0">
                <a:solidFill>
                  <a:srgbClr val="FFFFFF"/>
                </a:solidFill>
              </a:rPr>
              <a:t> </a:t>
            </a:r>
            <a:endParaRPr lang="en-US" sz="1800"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pPr defTabSz="914363"/>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defTabSz="914363"/>
            <a:r>
              <a:rPr lang="en-US" sz="1800"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defTabSz="914363">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07476469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defTabSz="914363">
              <a:lnSpc>
                <a:spcPct val="90000"/>
              </a:lnSpc>
              <a:spcBef>
                <a:spcPct val="20000"/>
              </a:spcBef>
              <a:buSzPct val="100000"/>
            </a:pPr>
            <a:endParaRPr lang="en-US"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73114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9330662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96" y="3051283"/>
            <a:ext cx="4491655" cy="755435"/>
          </a:xfrm>
          <a:prstGeom prst="rect">
            <a:avLst/>
          </a:prstGeom>
          <a:noFill/>
          <a:ln>
            <a:noFill/>
          </a:ln>
        </p:spPr>
      </p:pic>
      <p:sp>
        <p:nvSpPr>
          <p:cNvPr id="5" name="Text Box 3"/>
          <p:cNvSpPr txBox="1">
            <a:spLocks noChangeArrowheads="1"/>
          </p:cNvSpPr>
          <p:nvPr/>
        </p:nvSpPr>
        <p:spPr bwMode="blackWhite">
          <a:xfrm>
            <a:off x="507868" y="6083574"/>
            <a:ext cx="11173090" cy="841237"/>
          </a:xfrm>
          <a:prstGeom prst="rect">
            <a:avLst/>
          </a:prstGeom>
          <a:noFill/>
          <a:ln w="12700">
            <a:noFill/>
            <a:miter lim="800000"/>
            <a:headEnd type="none" w="sm" len="sm"/>
            <a:tailEnd type="none" w="sm" len="sm"/>
          </a:ln>
          <a:effectLst/>
        </p:spPr>
        <p:txBody>
          <a:bodyPr vert="horz" wrap="square" lIns="121879" tIns="60940" rIns="121879" bIns="60940" numCol="1" anchor="t" anchorCtr="0" compatLnSpc="1">
            <a:prstTxWarp prst="textNoShape">
              <a:avLst/>
            </a:prstTxWarp>
            <a:spAutoFit/>
          </a:bodyPr>
          <a:lstStyle/>
          <a:p>
            <a:pPr algn="ctr" defTabSz="1218585" eaLnBrk="0" hangingPunct="0"/>
            <a:r>
              <a:rPr lang="en-US" sz="900" dirty="0">
                <a:gradFill>
                  <a:gsLst>
                    <a:gs pos="0">
                      <a:schemeClr val="tx1"/>
                    </a:gs>
                    <a:gs pos="100000">
                      <a:schemeClr val="tx1"/>
                    </a:gs>
                  </a:gsLst>
                  <a:lin ang="5400000" scaled="0"/>
                </a:gradFill>
                <a:latin typeface="Segoe UI" pitchFamily="34" charset="0"/>
                <a:cs typeface="Arial" charset="0"/>
              </a:rPr>
              <a:t>© </a:t>
            </a:r>
            <a:r>
              <a:rPr lang="en-US" sz="900" dirty="0">
                <a:gradFill>
                  <a:gsLst>
                    <a:gs pos="0">
                      <a:schemeClr val="tx1"/>
                    </a:gs>
                    <a:gs pos="100000">
                      <a:schemeClr val="tx1"/>
                    </a:gs>
                  </a:gsLst>
                  <a:lin ang="5400000" scaled="0"/>
                </a:gradFill>
                <a:latin typeface="Segoe UI" pitchFamily="34" charset="0"/>
                <a:cs typeface="Arial" charset="0"/>
              </a:rPr>
              <a:t>2011 Microsoft </a:t>
            </a:r>
            <a:r>
              <a:rPr lang="en-US" sz="9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1218585" eaLnBrk="0" hangingPunct="0"/>
            <a:r>
              <a:rPr lang="en-US" sz="9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900" dirty="0">
                <a:gradFill>
                  <a:gsLst>
                    <a:gs pos="0">
                      <a:schemeClr val="tx1"/>
                    </a:gs>
                    <a:gs pos="100000">
                      <a:schemeClr val="tx1"/>
                    </a:gs>
                  </a:gsLst>
                  <a:lin ang="5400000" scaled="0"/>
                </a:gradFill>
                <a:latin typeface="Segoe UI" pitchFamily="34" charset="0"/>
                <a:cs typeface="Arial" charset="0"/>
              </a:rPr>
              <a:t/>
            </a:r>
            <a:br>
              <a:rPr lang="en-US" sz="900" dirty="0">
                <a:gradFill>
                  <a:gsLst>
                    <a:gs pos="0">
                      <a:schemeClr val="tx1"/>
                    </a:gs>
                    <a:gs pos="100000">
                      <a:schemeClr val="tx1"/>
                    </a:gs>
                  </a:gsLst>
                  <a:lin ang="5400000" scaled="0"/>
                </a:gradFill>
                <a:latin typeface="Segoe UI" pitchFamily="34" charset="0"/>
                <a:cs typeface="Arial" charset="0"/>
              </a:rPr>
            </a:br>
            <a:r>
              <a:rPr lang="en-US" sz="900" dirty="0">
                <a:gradFill>
                  <a:gsLst>
                    <a:gs pos="0">
                      <a:schemeClr val="tx1"/>
                    </a:gs>
                    <a:gs pos="100000">
                      <a:schemeClr val="tx1"/>
                    </a:gs>
                  </a:gsLst>
                  <a:lin ang="5400000" scaled="0"/>
                </a:gradFill>
                <a:latin typeface="Segoe UI" pitchFamily="34" charset="0"/>
                <a:cs typeface="Arial" charset="0"/>
              </a:rPr>
              <a:t>on </a:t>
            </a:r>
            <a:r>
              <a:rPr lang="en-US" sz="9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900" dirty="0">
                <a:gradFill>
                  <a:gsLst>
                    <a:gs pos="0">
                      <a:schemeClr val="tx1"/>
                    </a:gs>
                    <a:gs pos="100000">
                      <a:schemeClr val="tx1"/>
                    </a:gs>
                  </a:gsLst>
                  <a:lin ang="5400000" scaled="0"/>
                </a:gradFill>
                <a:latin typeface="Segoe UI" pitchFamily="34" charset="0"/>
                <a:cs typeface="Arial" charset="0"/>
              </a:rPr>
              <a:t>. MICROSOFT </a:t>
            </a:r>
            <a:r>
              <a:rPr lang="en-US" sz="9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638838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9678" y="141434"/>
            <a:ext cx="9649485" cy="657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735326" y="6434415"/>
            <a:ext cx="3152179" cy="369332"/>
          </a:xfrm>
          <a:prstGeom prst="rect">
            <a:avLst/>
          </a:prstGeom>
        </p:spPr>
        <p:txBody>
          <a:bodyPr wrap="none" lIns="121899" tIns="60949" rIns="121899" bIns="60949">
            <a:spAutoFit/>
          </a:bodyPr>
          <a:lstStyle/>
          <a:p>
            <a:r>
              <a:rPr lang="en-US" sz="1600" dirty="0">
                <a:solidFill>
                  <a:schemeClr val="tx2"/>
                </a:solidFill>
              </a:rPr>
              <a:t>Source: http</a:t>
            </a:r>
            <a:r>
              <a:rPr lang="en-US" sz="1600" dirty="0">
                <a:solidFill>
                  <a:schemeClr val="tx2"/>
                </a:solidFill>
              </a:rPr>
              <a:t>://samizdat.cc/cyoa/</a:t>
            </a:r>
          </a:p>
        </p:txBody>
      </p:sp>
    </p:spTree>
    <p:extLst>
      <p:ext uri="{BB962C8B-B14F-4D97-AF65-F5344CB8AC3E}">
        <p14:creationId xmlns:p14="http://schemas.microsoft.com/office/powerpoint/2010/main" val="2748095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How is SharePoint just like a CYOA book?</a:t>
            </a:r>
            <a:endParaRPr lang="en-US" sz="4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8936132"/>
              </p:ext>
            </p:extLst>
          </p:nvPr>
        </p:nvGraphicFramePr>
        <p:xfrm>
          <a:off x="609441" y="1600202"/>
          <a:ext cx="11173089" cy="5088870"/>
        </p:xfrm>
        <a:graphic>
          <a:graphicData uri="http://schemas.openxmlformats.org/drawingml/2006/table">
            <a:tbl>
              <a:tblPr firstRow="1" bandRow="1">
                <a:tableStyleId>{21E4AEA4-8DFA-4A89-87EB-49C32662AFE0}</a:tableStyleId>
              </a:tblPr>
              <a:tblGrid>
                <a:gridCol w="3724363"/>
                <a:gridCol w="3724363"/>
                <a:gridCol w="3724363"/>
              </a:tblGrid>
              <a:tr h="335280">
                <a:tc>
                  <a:txBody>
                    <a:bodyPr/>
                    <a:lstStyle/>
                    <a:p>
                      <a:endParaRPr lang="en-US" sz="1600" dirty="0"/>
                    </a:p>
                  </a:txBody>
                  <a:tcPr marL="121888" marR="121888"/>
                </a:tc>
                <a:tc>
                  <a:txBody>
                    <a:bodyPr/>
                    <a:lstStyle/>
                    <a:p>
                      <a:r>
                        <a:rPr lang="en-US" sz="1600" dirty="0" smtClean="0"/>
                        <a:t>CYOA</a:t>
                      </a:r>
                      <a:endParaRPr lang="en-US" sz="1600" dirty="0"/>
                    </a:p>
                  </a:txBody>
                  <a:tcPr marL="121888" marR="121888"/>
                </a:tc>
                <a:tc>
                  <a:txBody>
                    <a:bodyPr/>
                    <a:lstStyle/>
                    <a:p>
                      <a:r>
                        <a:rPr lang="en-US" sz="1600" dirty="0" smtClean="0"/>
                        <a:t>SharePoint</a:t>
                      </a:r>
                      <a:endParaRPr lang="en-US" sz="1600" dirty="0"/>
                    </a:p>
                  </a:txBody>
                  <a:tcPr marL="121888" marR="121888"/>
                </a:tc>
              </a:tr>
              <a:tr h="796388">
                <a:tc>
                  <a:txBody>
                    <a:bodyPr/>
                    <a:lstStyle/>
                    <a:p>
                      <a:r>
                        <a:rPr lang="en-US" sz="1900" dirty="0" smtClean="0"/>
                        <a:t>Several pages of decisions</a:t>
                      </a:r>
                    </a:p>
                    <a:p>
                      <a:endParaRPr lang="en-US" sz="1900" dirty="0"/>
                    </a:p>
                  </a:txBody>
                  <a:tcPr marL="121888" marR="12188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900" dirty="0" smtClean="0"/>
                        <a:t>Avg Book has 47 Decisions</a:t>
                      </a:r>
                    </a:p>
                  </a:txBody>
                  <a:tcPr marL="121888" marR="121888"/>
                </a:tc>
                <a:tc>
                  <a:txBody>
                    <a:bodyPr/>
                    <a:lstStyle/>
                    <a:p>
                      <a:endParaRPr lang="en-US" sz="1600" dirty="0"/>
                    </a:p>
                  </a:txBody>
                  <a:tcPr marL="121888" marR="121888"/>
                </a:tc>
              </a:tr>
              <a:tr h="560421">
                <a:tc>
                  <a:txBody>
                    <a:bodyPr/>
                    <a:lstStyle/>
                    <a:p>
                      <a:r>
                        <a:rPr lang="en-US" sz="1900" dirty="0" smtClean="0"/>
                        <a:t>Several different outcomes</a:t>
                      </a:r>
                    </a:p>
                  </a:txBody>
                  <a:tcPr marL="121888" marR="12188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900" dirty="0" smtClean="0"/>
                        <a:t>Avg book has 40 outcomes</a:t>
                      </a:r>
                    </a:p>
                  </a:txBody>
                  <a:tcPr marL="121888" marR="121888"/>
                </a:tc>
                <a:tc>
                  <a:txBody>
                    <a:bodyPr/>
                    <a:lstStyle/>
                    <a:p>
                      <a:endParaRPr lang="en-US" sz="1600" dirty="0"/>
                    </a:p>
                  </a:txBody>
                  <a:tcPr marL="121888" marR="121888"/>
                </a:tc>
              </a:tr>
              <a:tr h="975360">
                <a:tc>
                  <a:txBody>
                    <a:bodyPr/>
                    <a:lstStyle/>
                    <a:p>
                      <a:r>
                        <a:rPr lang="en-US" sz="1900" dirty="0" smtClean="0"/>
                        <a:t>Make the wrong decisions most of the times</a:t>
                      </a:r>
                    </a:p>
                  </a:txBody>
                  <a:tcPr marL="121888" marR="12188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900" dirty="0" smtClean="0"/>
                        <a:t>10 catastrophic, 6 </a:t>
                      </a:r>
                      <a:r>
                        <a:rPr lang="en-US" sz="2100" dirty="0" smtClean="0">
                          <a:solidFill>
                            <a:schemeClr val="bg2"/>
                          </a:solidFill>
                        </a:rPr>
                        <a:t>disappointing</a:t>
                      </a:r>
                      <a:r>
                        <a:rPr lang="en-US" sz="1900" dirty="0" smtClean="0"/>
                        <a:t>,  7 </a:t>
                      </a:r>
                      <a:r>
                        <a:rPr lang="en-US" sz="2400" dirty="0" smtClean="0">
                          <a:solidFill>
                            <a:schemeClr val="accent2"/>
                          </a:solidFill>
                        </a:rPr>
                        <a:t>mediocre</a:t>
                      </a:r>
                      <a:endParaRPr lang="en-US" sz="1900" dirty="0" smtClean="0">
                        <a:solidFill>
                          <a:schemeClr val="accent2"/>
                        </a:solidFill>
                      </a:endParaRPr>
                    </a:p>
                  </a:txBody>
                  <a:tcPr marL="121888" marR="121888"/>
                </a:tc>
                <a:tc>
                  <a:txBody>
                    <a:bodyPr/>
                    <a:lstStyle/>
                    <a:p>
                      <a:endParaRPr lang="en-US" sz="1600" dirty="0"/>
                    </a:p>
                  </a:txBody>
                  <a:tcPr marL="121888" marR="121888"/>
                </a:tc>
              </a:tr>
              <a:tr h="741680">
                <a:tc>
                  <a:txBody>
                    <a:bodyPr/>
                    <a:lstStyle/>
                    <a:p>
                      <a:r>
                        <a:rPr lang="en-US" sz="1900" dirty="0" smtClean="0"/>
                        <a:t>Sometimes the outcome is good</a:t>
                      </a:r>
                    </a:p>
                  </a:txBody>
                  <a:tcPr marL="121888" marR="12188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900" dirty="0" smtClean="0"/>
                        <a:t>11 </a:t>
                      </a:r>
                      <a:r>
                        <a:rPr lang="en-US" sz="2400" b="1" dirty="0" smtClean="0">
                          <a:solidFill>
                            <a:schemeClr val="tx2"/>
                          </a:solidFill>
                        </a:rPr>
                        <a:t>favorable</a:t>
                      </a:r>
                      <a:r>
                        <a:rPr lang="en-US" sz="1900" dirty="0" smtClean="0"/>
                        <a:t>, 6 </a:t>
                      </a:r>
                      <a:r>
                        <a:rPr lang="en-US" sz="2400" dirty="0" smtClean="0">
                          <a:solidFill>
                            <a:schemeClr val="accent3"/>
                          </a:solidFill>
                        </a:rPr>
                        <a:t>great</a:t>
                      </a:r>
                      <a:r>
                        <a:rPr lang="en-US" sz="2400" dirty="0" smtClean="0"/>
                        <a:t> </a:t>
                      </a:r>
                      <a:r>
                        <a:rPr lang="en-US" sz="1900" dirty="0" smtClean="0"/>
                        <a:t>endings</a:t>
                      </a:r>
                    </a:p>
                  </a:txBody>
                  <a:tcPr marL="121888" marR="121888"/>
                </a:tc>
                <a:tc>
                  <a:txBody>
                    <a:bodyPr/>
                    <a:lstStyle/>
                    <a:p>
                      <a:endParaRPr lang="en-US" sz="1600" dirty="0"/>
                    </a:p>
                  </a:txBody>
                  <a:tcPr marL="121888" marR="121888"/>
                </a:tc>
              </a:tr>
              <a:tr h="660400">
                <a:tc>
                  <a:txBody>
                    <a:bodyPr/>
                    <a:lstStyle/>
                    <a:p>
                      <a:r>
                        <a:rPr lang="en-US" sz="1900" dirty="0" smtClean="0"/>
                        <a:t>Some fatal outcomes can be changed for the good</a:t>
                      </a:r>
                      <a:endParaRPr lang="en-US" sz="1900" dirty="0"/>
                    </a:p>
                  </a:txBody>
                  <a:tcPr marL="121888" marR="121888"/>
                </a:tc>
                <a:tc>
                  <a:txBody>
                    <a:bodyPr/>
                    <a:lstStyle/>
                    <a:p>
                      <a:r>
                        <a:rPr lang="en-US" sz="1900" dirty="0" smtClean="0"/>
                        <a:t>Turn</a:t>
                      </a:r>
                      <a:r>
                        <a:rPr lang="en-US" sz="1900" baseline="0" dirty="0" smtClean="0"/>
                        <a:t> to another page</a:t>
                      </a:r>
                      <a:endParaRPr lang="en-US" sz="1900" dirty="0"/>
                    </a:p>
                  </a:txBody>
                  <a:tcPr marL="121888" marR="121888"/>
                </a:tc>
                <a:tc>
                  <a:txBody>
                    <a:bodyPr/>
                    <a:lstStyle/>
                    <a:p>
                      <a:endParaRPr lang="en-US" sz="1600" dirty="0"/>
                    </a:p>
                  </a:txBody>
                  <a:tcPr marL="121888" marR="121888"/>
                </a:tc>
              </a:tr>
              <a:tr h="1004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Some decisions cannot</a:t>
                      </a:r>
                    </a:p>
                  </a:txBody>
                  <a:tcPr marL="121888" marR="12188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900" dirty="0" smtClean="0"/>
                        <a:t>A poor decision can lead to death</a:t>
                      </a:r>
                    </a:p>
                  </a:txBody>
                  <a:tcPr marL="121888" marR="121888"/>
                </a:tc>
                <a:tc>
                  <a:txBody>
                    <a:bodyPr/>
                    <a:lstStyle/>
                    <a:p>
                      <a:endParaRPr lang="en-US" sz="1600" dirty="0"/>
                    </a:p>
                  </a:txBody>
                  <a:tcPr marL="121888" marR="121888"/>
                </a:tc>
              </a:tr>
            </a:tbl>
          </a:graphicData>
        </a:graphic>
      </p:graphicFrame>
      <p:sp>
        <p:nvSpPr>
          <p:cNvPr id="3" name="pages"/>
          <p:cNvSpPr txBox="1"/>
          <p:nvPr/>
        </p:nvSpPr>
        <p:spPr>
          <a:xfrm>
            <a:off x="8125883" y="1985419"/>
            <a:ext cx="3656648" cy="584775"/>
          </a:xfrm>
          <a:prstGeom prst="rect">
            <a:avLst/>
          </a:prstGeom>
          <a:noFill/>
        </p:spPr>
        <p:txBody>
          <a:bodyPr wrap="square" lIns="0" tIns="0" rIns="0" bIns="0" rtlCol="0">
            <a:spAutoFit/>
          </a:bodyPr>
          <a:lstStyle/>
          <a:p>
            <a:r>
              <a:rPr lang="en-US" sz="1900" dirty="0">
                <a:solidFill>
                  <a:schemeClr val="bg1"/>
                </a:solidFill>
              </a:rPr>
              <a:t>Avg TechNet Article has 10 hyperlinks to 10 other </a:t>
            </a:r>
            <a:r>
              <a:rPr lang="en-US" sz="1900" dirty="0">
                <a:solidFill>
                  <a:schemeClr val="bg1"/>
                </a:solidFill>
              </a:rPr>
              <a:t>decisions</a:t>
            </a:r>
          </a:p>
        </p:txBody>
      </p:sp>
      <p:sp>
        <p:nvSpPr>
          <p:cNvPr id="4" name="outcomes"/>
          <p:cNvSpPr txBox="1"/>
          <p:nvPr/>
        </p:nvSpPr>
        <p:spPr>
          <a:xfrm>
            <a:off x="8125884" y="2717801"/>
            <a:ext cx="3453500" cy="584775"/>
          </a:xfrm>
          <a:prstGeom prst="rect">
            <a:avLst/>
          </a:prstGeom>
          <a:noFill/>
        </p:spPr>
        <p:txBody>
          <a:bodyPr wrap="square" lIns="0" tIns="0" rIns="0" bIns="0" rtlCol="0">
            <a:spAutoFit/>
          </a:bodyPr>
          <a:lstStyle/>
          <a:p>
            <a:r>
              <a:rPr lang="en-US" sz="1900" dirty="0">
                <a:solidFill>
                  <a:schemeClr val="bg1"/>
                </a:solidFill>
              </a:rPr>
              <a:t>Avg SharePoint solution </a:t>
            </a:r>
            <a:r>
              <a:rPr lang="en-US" sz="1900" dirty="0">
                <a:solidFill>
                  <a:schemeClr val="bg1"/>
                </a:solidFill>
              </a:rPr>
              <a:t>is…well. It depends</a:t>
            </a:r>
            <a:endParaRPr lang="en-US" sz="1900" dirty="0">
              <a:solidFill>
                <a:schemeClr val="bg1"/>
              </a:solidFill>
            </a:endParaRPr>
          </a:p>
        </p:txBody>
      </p:sp>
      <p:sp>
        <p:nvSpPr>
          <p:cNvPr id="5" name="depends"/>
          <p:cNvSpPr txBox="1"/>
          <p:nvPr/>
        </p:nvSpPr>
        <p:spPr>
          <a:xfrm>
            <a:off x="8125883" y="3362485"/>
            <a:ext cx="3555074" cy="584775"/>
          </a:xfrm>
          <a:prstGeom prst="rect">
            <a:avLst/>
          </a:prstGeom>
          <a:noFill/>
        </p:spPr>
        <p:txBody>
          <a:bodyPr wrap="square" lIns="0" tIns="0" rIns="0" bIns="0" rtlCol="0">
            <a:spAutoFit/>
          </a:bodyPr>
          <a:lstStyle/>
          <a:p>
            <a:r>
              <a:rPr lang="en-US" sz="1900" dirty="0">
                <a:solidFill>
                  <a:schemeClr val="bg1"/>
                </a:solidFill>
              </a:rPr>
              <a:t>It depends but most of the times it </a:t>
            </a:r>
            <a:r>
              <a:rPr lang="en-US" sz="1900" dirty="0">
                <a:solidFill>
                  <a:schemeClr val="bg1"/>
                </a:solidFill>
              </a:rPr>
              <a:t>wrong</a:t>
            </a:r>
            <a:endParaRPr lang="en-US" sz="1900" dirty="0">
              <a:solidFill>
                <a:schemeClr val="bg1"/>
              </a:solidFill>
            </a:endParaRPr>
          </a:p>
        </p:txBody>
      </p:sp>
      <p:sp>
        <p:nvSpPr>
          <p:cNvPr id="6" name="good"/>
          <p:cNvSpPr txBox="1"/>
          <p:nvPr/>
        </p:nvSpPr>
        <p:spPr>
          <a:xfrm>
            <a:off x="8125883" y="4343401"/>
            <a:ext cx="3555074" cy="584775"/>
          </a:xfrm>
          <a:prstGeom prst="rect">
            <a:avLst/>
          </a:prstGeom>
          <a:noFill/>
        </p:spPr>
        <p:txBody>
          <a:bodyPr wrap="square" lIns="0" tIns="0" rIns="0" bIns="0" rtlCol="0">
            <a:spAutoFit/>
          </a:bodyPr>
          <a:lstStyle/>
          <a:p>
            <a:r>
              <a:rPr lang="en-US" sz="1900" dirty="0">
                <a:solidFill>
                  <a:schemeClr val="bg1"/>
                </a:solidFill>
              </a:rPr>
              <a:t>SharePoint usage grows and you get a </a:t>
            </a:r>
            <a:r>
              <a:rPr lang="en-US" sz="1900" dirty="0">
                <a:solidFill>
                  <a:schemeClr val="bg1"/>
                </a:solidFill>
              </a:rPr>
              <a:t>raise</a:t>
            </a:r>
            <a:endParaRPr lang="en-US" sz="1900" dirty="0">
              <a:solidFill>
                <a:schemeClr val="bg1"/>
              </a:solidFill>
            </a:endParaRPr>
          </a:p>
        </p:txBody>
      </p:sp>
      <p:sp>
        <p:nvSpPr>
          <p:cNvPr id="8" name="fatal"/>
          <p:cNvSpPr txBox="1"/>
          <p:nvPr/>
        </p:nvSpPr>
        <p:spPr>
          <a:xfrm>
            <a:off x="8125883" y="5074505"/>
            <a:ext cx="3555074" cy="292388"/>
          </a:xfrm>
          <a:prstGeom prst="rect">
            <a:avLst/>
          </a:prstGeom>
          <a:noFill/>
        </p:spPr>
        <p:txBody>
          <a:bodyPr wrap="square" lIns="0" tIns="0" rIns="0" bIns="0" rtlCol="0">
            <a:spAutoFit/>
          </a:bodyPr>
          <a:lstStyle/>
          <a:p>
            <a:r>
              <a:rPr lang="en-US" sz="1900" dirty="0">
                <a:solidFill>
                  <a:schemeClr val="bg1"/>
                </a:solidFill>
              </a:rPr>
              <a:t>Throw hardware at the </a:t>
            </a:r>
            <a:r>
              <a:rPr lang="en-US" sz="1900" dirty="0">
                <a:solidFill>
                  <a:schemeClr val="bg1"/>
                </a:solidFill>
              </a:rPr>
              <a:t>problem</a:t>
            </a:r>
            <a:endParaRPr lang="en-US" sz="1900" dirty="0">
              <a:solidFill>
                <a:schemeClr val="bg1"/>
              </a:solidFill>
            </a:endParaRPr>
          </a:p>
        </p:txBody>
      </p:sp>
      <p:sp>
        <p:nvSpPr>
          <p:cNvPr id="9" name="cannot"/>
          <p:cNvSpPr txBox="1"/>
          <p:nvPr/>
        </p:nvSpPr>
        <p:spPr>
          <a:xfrm>
            <a:off x="8125884" y="5699285"/>
            <a:ext cx="3453500" cy="584775"/>
          </a:xfrm>
          <a:prstGeom prst="rect">
            <a:avLst/>
          </a:prstGeom>
          <a:noFill/>
        </p:spPr>
        <p:txBody>
          <a:bodyPr wrap="square" lIns="0" tIns="0" rIns="0" bIns="0" rtlCol="0">
            <a:spAutoFit/>
          </a:bodyPr>
          <a:lstStyle/>
          <a:p>
            <a:r>
              <a:rPr lang="en-US" sz="1900" dirty="0">
                <a:solidFill>
                  <a:schemeClr val="bg1"/>
                </a:solidFill>
              </a:rPr>
              <a:t>A poor decision can lead to getting </a:t>
            </a:r>
            <a:r>
              <a:rPr lang="en-US" sz="1900" dirty="0">
                <a:solidFill>
                  <a:schemeClr val="bg1"/>
                </a:solidFill>
              </a:rPr>
              <a:t>fired</a:t>
            </a:r>
            <a:endParaRPr lang="en-US" sz="1900" dirty="0">
              <a:solidFill>
                <a:schemeClr val="bg1"/>
              </a:solidFill>
            </a:endParaRPr>
          </a:p>
        </p:txBody>
      </p:sp>
    </p:spTree>
    <p:extLst>
      <p:ext uri="{BB962C8B-B14F-4D97-AF65-F5344CB8AC3E}">
        <p14:creationId xmlns:p14="http://schemas.microsoft.com/office/powerpoint/2010/main" val="1919505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ifescapeartists.com/wp-content/uploads/2010/01/Photo-by-Pinkangelba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35" y="2439011"/>
            <a:ext cx="9954207" cy="376367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6634424" y="3429000"/>
            <a:ext cx="1929897" cy="1371600"/>
          </a:xfrm>
          <a:prstGeom prst="ellipse">
            <a:avLst/>
          </a:prstGeom>
          <a:no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a:endParaRPr lang="en-US" sz="2900" dirty="0">
              <a:solidFill>
                <a:schemeClr val="tx1">
                  <a:alpha val="99000"/>
                </a:schemeClr>
              </a:solidFill>
            </a:endParaRPr>
          </a:p>
        </p:txBody>
      </p:sp>
      <p:pic>
        <p:nvPicPr>
          <p:cNvPr id="6" name="Picture 2" descr="http://www.lifescapeartists.com/wp-content/uploads/2010/01/Photo-by-Pinkangelba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35" y="2431295"/>
            <a:ext cx="9954207" cy="376367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Blue Pill"/>
          <p:cNvGrpSpPr/>
          <p:nvPr/>
        </p:nvGrpSpPr>
        <p:grpSpPr>
          <a:xfrm>
            <a:off x="609441" y="1295401"/>
            <a:ext cx="5180251" cy="3497484"/>
            <a:chOff x="457200" y="1295400"/>
            <a:chExt cx="3886200" cy="3497484"/>
          </a:xfrm>
        </p:grpSpPr>
        <p:sp>
          <p:nvSpPr>
            <p:cNvPr id="8" name="Oval 7"/>
            <p:cNvSpPr/>
            <p:nvPr/>
          </p:nvSpPr>
          <p:spPr bwMode="auto">
            <a:xfrm>
              <a:off x="2286000" y="3421284"/>
              <a:ext cx="1447800" cy="1371600"/>
            </a:xfrm>
            <a:prstGeom prst="ellipse">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a:endParaRPr lang="en-US" sz="2900" dirty="0">
                <a:solidFill>
                  <a:schemeClr val="tx1">
                    <a:alpha val="99000"/>
                  </a:schemeClr>
                </a:solidFill>
              </a:endParaRPr>
            </a:p>
          </p:txBody>
        </p:sp>
        <p:cxnSp>
          <p:nvCxnSpPr>
            <p:cNvPr id="10" name="Straight Arrow Connector 9"/>
            <p:cNvCxnSpPr>
              <a:stCxn id="11" idx="2"/>
            </p:cNvCxnSpPr>
            <p:nvPr/>
          </p:nvCxnSpPr>
          <p:spPr>
            <a:xfrm>
              <a:off x="2400300" y="2034064"/>
              <a:ext cx="342900" cy="139493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1295400"/>
              <a:ext cx="3886200" cy="738664"/>
            </a:xfrm>
            <a:prstGeom prst="rect">
              <a:avLst/>
            </a:prstGeom>
            <a:solidFill>
              <a:schemeClr val="tx2"/>
            </a:solidFill>
            <a:ln>
              <a:solidFill>
                <a:schemeClr val="tx2"/>
              </a:solidFill>
            </a:ln>
          </p:spPr>
          <p:txBody>
            <a:bodyPr wrap="square" lIns="0" tIns="0" rIns="0" bIns="0" rtlCol="0">
              <a:spAutoFit/>
            </a:bodyPr>
            <a:lstStyle/>
            <a:p>
              <a:r>
                <a:rPr lang="en-US" dirty="0" smtClean="0">
                  <a:gradFill>
                    <a:gsLst>
                      <a:gs pos="0">
                        <a:schemeClr val="tx1"/>
                      </a:gs>
                      <a:gs pos="86000">
                        <a:schemeClr val="tx1"/>
                      </a:gs>
                    </a:gsLst>
                    <a:lin ang="5400000" scaled="0"/>
                  </a:gradFill>
                </a:rPr>
                <a:t>Blue Pill – Come with us if you want to deploy SharePoint ECM</a:t>
              </a:r>
            </a:p>
          </p:txBody>
        </p:sp>
      </p:grpSp>
      <p:grpSp>
        <p:nvGrpSpPr>
          <p:cNvPr id="15" name="Red Pill"/>
          <p:cNvGrpSpPr/>
          <p:nvPr/>
        </p:nvGrpSpPr>
        <p:grpSpPr>
          <a:xfrm>
            <a:off x="6634424" y="1295401"/>
            <a:ext cx="4538666" cy="3497484"/>
            <a:chOff x="4977114" y="1295400"/>
            <a:chExt cx="3404886" cy="3497484"/>
          </a:xfrm>
        </p:grpSpPr>
        <p:sp>
          <p:nvSpPr>
            <p:cNvPr id="7" name="Oval 6"/>
            <p:cNvSpPr/>
            <p:nvPr/>
          </p:nvSpPr>
          <p:spPr bwMode="auto">
            <a:xfrm>
              <a:off x="4977114" y="3421284"/>
              <a:ext cx="1447800" cy="1371600"/>
            </a:xfrm>
            <a:prstGeom prst="ellipse">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a:endParaRPr lang="en-US" sz="2900" dirty="0">
                <a:solidFill>
                  <a:schemeClr val="tx1">
                    <a:alpha val="99000"/>
                  </a:schemeClr>
                </a:solidFill>
              </a:endParaRPr>
            </a:p>
          </p:txBody>
        </p:sp>
        <p:cxnSp>
          <p:nvCxnSpPr>
            <p:cNvPr id="9" name="Straight Arrow Connector 8"/>
            <p:cNvCxnSpPr>
              <a:stCxn id="12" idx="2"/>
            </p:cNvCxnSpPr>
            <p:nvPr/>
          </p:nvCxnSpPr>
          <p:spPr>
            <a:xfrm flipH="1">
              <a:off x="5943600" y="2034064"/>
              <a:ext cx="876300" cy="13872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57800" y="1295400"/>
              <a:ext cx="3124200" cy="738664"/>
            </a:xfrm>
            <a:prstGeom prst="rect">
              <a:avLst/>
            </a:prstGeom>
            <a:solidFill>
              <a:srgbClr val="FF0000"/>
            </a:solidFill>
            <a:ln>
              <a:solidFill>
                <a:srgbClr val="FF0000"/>
              </a:solidFill>
            </a:ln>
          </p:spPr>
          <p:txBody>
            <a:bodyPr wrap="square" lIns="0" tIns="0" rIns="0" bIns="0" rtlCol="0">
              <a:spAutoFit/>
            </a:bodyPr>
            <a:lstStyle/>
            <a:p>
              <a:r>
                <a:rPr lang="en-US" dirty="0" smtClean="0">
                  <a:gradFill>
                    <a:gsLst>
                      <a:gs pos="0">
                        <a:schemeClr val="tx1"/>
                      </a:gs>
                      <a:gs pos="86000">
                        <a:schemeClr val="tx1"/>
                      </a:gs>
                    </a:gsLst>
                    <a:lin ang="5400000" scaled="0"/>
                  </a:gradFill>
                </a:rPr>
                <a:t>Red Pill – </a:t>
              </a:r>
            </a:p>
            <a:p>
              <a:r>
                <a:rPr lang="en-US" dirty="0" smtClean="0">
                  <a:gradFill>
                    <a:gsLst>
                      <a:gs pos="0">
                        <a:schemeClr val="tx1"/>
                      </a:gs>
                      <a:gs pos="86000">
                        <a:schemeClr val="tx1"/>
                      </a:gs>
                    </a:gsLst>
                    <a:lin ang="5400000" scaled="0"/>
                  </a:gradFill>
                </a:rPr>
                <a:t>Come with us anyway</a:t>
              </a:r>
            </a:p>
          </p:txBody>
        </p:sp>
      </p:grpSp>
    </p:spTree>
    <p:extLst>
      <p:ext uri="{BB962C8B-B14F-4D97-AF65-F5344CB8AC3E}">
        <p14:creationId xmlns:p14="http://schemas.microsoft.com/office/powerpoint/2010/main" val="1971246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2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ermInfo xmlns="http://schemas.microsoft.com/office/infopath/2007/PartnerControls">
          <TermName xmlns="http://schemas.microsoft.com/office/infopath/2007/PartnerControls">Microsoft SharePoint</TermName>
          <TermId xmlns="http://schemas.microsoft.com/office/infopath/2007/PartnerControls">00000000-0000-0000-0000-000000000000</TermId>
        </TermInfo>
        <TermInfo xmlns="http://schemas.microsoft.com/office/infopath/2007/PartnerControls">
          <TermName xmlns="http://schemas.microsoft.com/office/infopath/2007/PartnerControls">TechEd 2010</TermName>
          <TermId xmlns="http://schemas.microsoft.com/office/infopath/2007/PartnerControls">00000000-0000-0000-0000-000000000000</TermId>
        </TermInfo>
      </Terms>
    </TaxKeywordTaxHTField>
    <TaxCatchAll xmlns="230e9df3-be65-4c73-a93b-d1236ebd677e">
      <Value>20</Value>
      <Value>19</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E87EACBAAE0346B8A83CC6F1DBF65A" ma:contentTypeVersion="0" ma:contentTypeDescription="Create a new document." ma:contentTypeScope="" ma:versionID="fa3dfdacd8ddcedbbd1ea2b52ffe5dc8">
  <xsd:schema xmlns:xsd="http://www.w3.org/2001/XMLSchema" xmlns:xs="http://www.w3.org/2001/XMLSchema" xmlns:p="http://schemas.microsoft.com/office/2006/metadata/properties" xmlns:ns2="230e9df3-be65-4c73-a93b-d1236ebd677e" targetNamespace="http://schemas.microsoft.com/office/2006/metadata/properties" ma:root="true" ma:fieldsID="51e319fe49041b8ba282a700077905c3"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a5ea48be-e701-4af1-be47-81de4a9af92b}" ma:internalName="TaxCatchAll" ma:showField="CatchAllData" ma:web="e2a365bf-3ab3-4e0e-86fc-c3ab38e606c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5ea48be-e701-4af1-be47-81de4a9af92b}" ma:internalName="TaxCatchAllLabel" ma:readOnly="true" ma:showField="CatchAllDataLabel" ma:web="e2a365bf-3ab3-4e0e-86fc-c3ab38e606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B220CB-4A1D-47ED-B15C-183BDB6EF13F}">
  <ds:schemaRefs>
    <ds:schemaRef ds:uri="http://schemas.openxmlformats.org/package/2006/metadata/core-properties"/>
    <ds:schemaRef ds:uri="http://purl.org/dc/terms/"/>
    <ds:schemaRef ds:uri="http://schemas.microsoft.com/office/infopath/2007/PartnerControls"/>
    <ds:schemaRef ds:uri="http://purl.org/dc/elements/1.1/"/>
    <ds:schemaRef ds:uri="230e9df3-be65-4c73-a93b-d1236ebd677e"/>
    <ds:schemaRef ds:uri="http://schemas.microsoft.com/office/2006/documentManagement/typ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1D9C1D7-BDEC-47DD-B47B-C9761AFF1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D79AF6-4AB6-49E4-AAE5-38B22CE0D1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7508</TotalTime>
  <Words>3313</Words>
  <Application>Microsoft Office PowerPoint</Application>
  <PresentationFormat>Custom</PresentationFormat>
  <Paragraphs>513</Paragraphs>
  <Slides>63</Slides>
  <Notes>16</Notes>
  <HiddenSlides>8</HiddenSlides>
  <MMClips>0</MMClips>
  <ScaleCrop>false</ScaleCrop>
  <HeadingPairs>
    <vt:vector size="4" baseType="variant">
      <vt:variant>
        <vt:lpstr>Theme</vt:lpstr>
      </vt:variant>
      <vt:variant>
        <vt:i4>3</vt:i4>
      </vt:variant>
      <vt:variant>
        <vt:lpstr>Slide Titles</vt:lpstr>
      </vt:variant>
      <vt:variant>
        <vt:i4>63</vt:i4>
      </vt:variant>
    </vt:vector>
  </HeadingPairs>
  <TitlesOfParts>
    <vt:vector size="66" baseType="lpstr">
      <vt:lpstr>TENA11_BreakoutSession_Template_16x9_Final (2)</vt:lpstr>
      <vt:lpstr>2_White with Consolas font for code slides</vt:lpstr>
      <vt:lpstr>1_TENA11_BreakoutSession_Template_16x9_Final (2)</vt:lpstr>
      <vt:lpstr>PowerPoint Presentation</vt:lpstr>
      <vt:lpstr>Complete Enterprise Content Management in Microsoft SharePoint 2010</vt:lpstr>
      <vt:lpstr>Who We Are</vt:lpstr>
      <vt:lpstr>Session Objectives</vt:lpstr>
      <vt:lpstr>Adventures in SharePoint A Choose your own Adventure Story </vt:lpstr>
      <vt:lpstr>What is a Choose Your Own Adventure Story?</vt:lpstr>
      <vt:lpstr>PowerPoint Presentation</vt:lpstr>
      <vt:lpstr>How is SharePoint just like a CYOA book?</vt:lpstr>
      <vt:lpstr>PowerPoint Presentation</vt:lpstr>
      <vt:lpstr>If ECM was like a Nutrition Label…</vt:lpstr>
      <vt:lpstr>…then The Road to a Complete ECM Diet …</vt:lpstr>
      <vt:lpstr>Context</vt:lpstr>
      <vt:lpstr>Key ECM Architectural Decisions</vt:lpstr>
      <vt:lpstr>Begin Several Small vs. Single Large  Farm Story</vt:lpstr>
      <vt:lpstr>When Defining My ECM Architecture…</vt:lpstr>
      <vt:lpstr>Typical Decision Tree (Requirements First)</vt:lpstr>
      <vt:lpstr>Set up Decision Guardrails</vt:lpstr>
      <vt:lpstr>Using the Knowns as Guardrails</vt:lpstr>
      <vt:lpstr>Tipping Points </vt:lpstr>
      <vt:lpstr>My “Righter” Recommendation - Workloads</vt:lpstr>
      <vt:lpstr>How Do I know I’m on the Wrong Road?</vt:lpstr>
      <vt:lpstr>Begin Records management story</vt:lpstr>
      <vt:lpstr>When Defining My ECM Architecture…</vt:lpstr>
      <vt:lpstr>Decision Tree</vt:lpstr>
      <vt:lpstr>Tipping Points </vt:lpstr>
      <vt:lpstr>Consequences and Change Points</vt:lpstr>
      <vt:lpstr>My “Righter” Recommendation - Hybrid</vt:lpstr>
      <vt:lpstr>Begin Metadata story</vt:lpstr>
      <vt:lpstr>When Defining My ECM Architecture…</vt:lpstr>
      <vt:lpstr>Decision Tree</vt:lpstr>
      <vt:lpstr>Tipping Points </vt:lpstr>
      <vt:lpstr>Consequences and Change Points</vt:lpstr>
      <vt:lpstr>My “Righter” Recommendation - Hybrid</vt:lpstr>
      <vt:lpstr>Begin Isolate story</vt:lpstr>
      <vt:lpstr>How Should I Handle Sensitive Content?</vt:lpstr>
      <vt:lpstr>Decision Tree</vt:lpstr>
      <vt:lpstr>Tipping Points </vt:lpstr>
      <vt:lpstr>Consequences and Change Points</vt:lpstr>
      <vt:lpstr>My “Righter” Recommendation - Hybrid</vt:lpstr>
      <vt:lpstr>Begin RBS Story</vt:lpstr>
      <vt:lpstr>Remote Blob Storage Guidance RBS will help me with performance!</vt:lpstr>
      <vt:lpstr>Remote Blob Storage Guidance Does your friendly SQL Server admin know that… </vt:lpstr>
      <vt:lpstr>BLOB Storage Technology Comparison</vt:lpstr>
      <vt:lpstr>RBS </vt:lpstr>
      <vt:lpstr>Begin File Share Story</vt:lpstr>
      <vt:lpstr>PowerPoint Presentation</vt:lpstr>
      <vt:lpstr>File Share Guidance</vt:lpstr>
      <vt:lpstr>Consequences and Change Points</vt:lpstr>
      <vt:lpstr>Begin General Guidance</vt:lpstr>
      <vt:lpstr>Avoiding Analysis Paralysis</vt:lpstr>
      <vt:lpstr>Decide the Deciders</vt:lpstr>
      <vt:lpstr>Key Decision Ingredients</vt:lpstr>
      <vt:lpstr>Measure the Quality of the decision</vt:lpstr>
      <vt:lpstr>Why we make bad decisions</vt:lpstr>
      <vt:lpstr>Notable Decision Quotes</vt:lpstr>
      <vt:lpstr>Related Content</vt:lpstr>
      <vt:lpstr>Related Content</vt:lpstr>
      <vt:lpstr>Find Us Later At</vt:lpstr>
      <vt:lpstr>PowerPoint Presentation</vt:lpstr>
      <vt:lpstr>Resources</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OSP207: Complete Enterprise Content Management in Microsoft SharePoint 2010</dc:title>
  <dc:subject>Microsoft TechEd North America 2011</dc:subject>
  <dc:creator>Israel Vega</dc:creator>
  <cp:keywords>TechEd 2010 ; Microsoft SharePoint</cp:keywords>
  <dc:description>Template Design: Jordan Cayabyab
Formatter: Dana Kim-Wincapaw, Silver Fox Productions, Inc. 
Event Date: May 16-19, 2011
Event Location: Atlanta
Audience Type: Developers, IT Pros</dc:description>
  <cp:lastModifiedBy>Shows</cp:lastModifiedBy>
  <cp:revision>136</cp:revision>
  <dcterms:created xsi:type="dcterms:W3CDTF">2011-03-17T15:24:11Z</dcterms:created>
  <dcterms:modified xsi:type="dcterms:W3CDTF">2011-05-14T15:41:23Z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0x0101003DE87EACBAAE0346B8A83CC6F1DBF65A</vt:lpwstr>
  </property>
  <property fmtid="{D5CDD505-2E9C-101B-9397-08002B2CF9AE}" pid="3" name="TaxKeyword">
    <vt:lpwstr>20;#Microsoft SharePoint|58fdf744-ba0b-4be8-990e-0d9024c872fd;#19;#TechEd 2010|7d086397-3e8d-4e93-af81-5e0322912bd6</vt:lpwstr>
  </property>
</Properties>
</file>