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18" r:id="rId2"/>
  </p:sldMasterIdLst>
  <p:notesMasterIdLst>
    <p:notesMasterId r:id="rId26"/>
  </p:notesMasterIdLst>
  <p:handoutMasterIdLst>
    <p:handoutMasterId r:id="rId27"/>
  </p:handoutMasterIdLst>
  <p:sldIdLst>
    <p:sldId id="369" r:id="rId3"/>
    <p:sldId id="352" r:id="rId4"/>
    <p:sldId id="336" r:id="rId5"/>
    <p:sldId id="338" r:id="rId6"/>
    <p:sldId id="363" r:id="rId7"/>
    <p:sldId id="353" r:id="rId8"/>
    <p:sldId id="354" r:id="rId9"/>
    <p:sldId id="355" r:id="rId10"/>
    <p:sldId id="356" r:id="rId11"/>
    <p:sldId id="359" r:id="rId12"/>
    <p:sldId id="360" r:id="rId13"/>
    <p:sldId id="361" r:id="rId14"/>
    <p:sldId id="357" r:id="rId15"/>
    <p:sldId id="364" r:id="rId16"/>
    <p:sldId id="362" r:id="rId17"/>
    <p:sldId id="266" r:id="rId18"/>
    <p:sldId id="331" r:id="rId19"/>
    <p:sldId id="368" r:id="rId20"/>
    <p:sldId id="367" r:id="rId21"/>
    <p:sldId id="370" r:id="rId22"/>
    <p:sldId id="371" r:id="rId23"/>
    <p:sldId id="372" r:id="rId24"/>
    <p:sldId id="319"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429A16"/>
    <a:srgbClr val="03C2F1"/>
    <a:srgbClr val="FFFFFF"/>
    <a:srgbClr val="000000"/>
    <a:srgbClr val="F8F57B"/>
    <a:srgbClr val="59D01E"/>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7801"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8:39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8:39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1917611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4247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57675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3440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821602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5974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450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0676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7752091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17721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762838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282766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893073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867147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75715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05704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948516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81240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05945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24577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pmyers@solidq.com" TargetMode="Externa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15648"/>
            <a:ext cx="10242549" cy="1523497"/>
          </a:xfrm>
        </p:spPr>
        <p:txBody>
          <a:bodyPr/>
          <a:lstStyle/>
          <a:p>
            <a:r>
              <a:rPr lang="en-US" dirty="0"/>
              <a:t>Creating Self-Service Analytic </a:t>
            </a:r>
            <a:r>
              <a:rPr lang="en-US" dirty="0" smtClean="0"/>
              <a:t/>
            </a:r>
            <a:br>
              <a:rPr lang="en-US" dirty="0" smtClean="0"/>
            </a:br>
            <a:r>
              <a:rPr lang="en-US" dirty="0" smtClean="0"/>
              <a:t>BI </a:t>
            </a:r>
            <a:r>
              <a:rPr lang="en-US" dirty="0"/>
              <a:t>Applications with Microsoft SharePoint 2010</a:t>
            </a:r>
          </a:p>
        </p:txBody>
      </p:sp>
      <p:sp>
        <p:nvSpPr>
          <p:cNvPr id="3" name="Subtitle 2"/>
          <p:cNvSpPr>
            <a:spLocks noGrp="1"/>
          </p:cNvSpPr>
          <p:nvPr>
            <p:ph type="subTitle" idx="1"/>
          </p:nvPr>
        </p:nvSpPr>
        <p:spPr/>
        <p:txBody>
          <a:bodyPr/>
          <a:lstStyle/>
          <a:p>
            <a:r>
              <a:rPr lang="en-US" dirty="0"/>
              <a:t>Peter Myers</a:t>
            </a:r>
          </a:p>
          <a:p>
            <a:r>
              <a:rPr lang="en-US" dirty="0"/>
              <a:t>Mentor</a:t>
            </a:r>
          </a:p>
          <a:p>
            <a:r>
              <a:rPr lang="en-US" dirty="0" err="1"/>
              <a:t>SolidQ</a:t>
            </a:r>
            <a:endParaRPr lang="en-US" dirty="0"/>
          </a:p>
        </p:txBody>
      </p:sp>
      <p:sp>
        <p:nvSpPr>
          <p:cNvPr id="6" name="Text Placeholder 5"/>
          <p:cNvSpPr>
            <a:spLocks noGrp="1"/>
          </p:cNvSpPr>
          <p:nvPr>
            <p:ph type="body" sz="quarter" idx="10"/>
          </p:nvPr>
        </p:nvSpPr>
        <p:spPr/>
        <p:txBody>
          <a:bodyPr/>
          <a:lstStyle/>
          <a:p>
            <a:r>
              <a:rPr lang="en-US" dirty="0" smtClean="0"/>
              <a:t>OSP205</a:t>
            </a:r>
            <a:endParaRPr lang="en-US" dirty="0"/>
          </a:p>
        </p:txBody>
      </p:sp>
    </p:spTree>
    <p:extLst>
      <p:ext uri="{BB962C8B-B14F-4D97-AF65-F5344CB8AC3E}">
        <p14:creationId xmlns:p14="http://schemas.microsoft.com/office/powerpoint/2010/main" val="38120245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PerformancePoint Services</a:t>
            </a:r>
            <a:endParaRPr lang="en-AU" dirty="0"/>
          </a:p>
        </p:txBody>
      </p:sp>
      <p:sp>
        <p:nvSpPr>
          <p:cNvPr id="3" name="Text Placeholder 2"/>
          <p:cNvSpPr>
            <a:spLocks noGrp="1"/>
          </p:cNvSpPr>
          <p:nvPr>
            <p:ph type="body" sz="quarter" idx="10"/>
          </p:nvPr>
        </p:nvSpPr>
        <p:spPr/>
        <p:txBody>
          <a:bodyPr/>
          <a:lstStyle/>
          <a:p>
            <a:r>
              <a:rPr lang="en-US" smtClean="0"/>
              <a:t>Performance Management (PM) application</a:t>
            </a:r>
          </a:p>
          <a:p>
            <a:r>
              <a:rPr lang="en-US" smtClean="0"/>
              <a:t>Defines rich KPI and scorecard definitions to support monitoring</a:t>
            </a:r>
          </a:p>
          <a:p>
            <a:r>
              <a:rPr lang="en-US" smtClean="0"/>
              <a:t>Includes comprehensive report types to support analysis</a:t>
            </a:r>
          </a:p>
          <a:p>
            <a:r>
              <a:rPr lang="en-US" smtClean="0"/>
              <a:t>Delivers interactive browser-based dashboards</a:t>
            </a:r>
          </a:p>
          <a:p>
            <a:r>
              <a:rPr lang="en-US" smtClean="0"/>
              <a:t>Dashboard solutions are based on seven related elements</a:t>
            </a:r>
          </a:p>
          <a:p>
            <a:endParaRPr lang="en-US" dirty="0"/>
          </a:p>
        </p:txBody>
      </p:sp>
    </p:spTree>
    <p:extLst>
      <p:ext uri="{BB962C8B-B14F-4D97-AF65-F5344CB8AC3E}">
        <p14:creationId xmlns:p14="http://schemas.microsoft.com/office/powerpoint/2010/main" val="41077683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PerformancePoint Services</a:t>
            </a:r>
            <a:br>
              <a:rPr lang="en-US" dirty="0" smtClean="0"/>
            </a:br>
            <a:r>
              <a:rPr lang="en-US" sz="3600" dirty="0" smtClean="0">
                <a:solidFill>
                  <a:schemeClr val="accent1">
                    <a:alpha val="99000"/>
                  </a:schemeClr>
                </a:solidFill>
              </a:rPr>
              <a:t>Element Relationships</a:t>
            </a:r>
            <a:endParaRPr lang="en-AU" sz="3600" dirty="0">
              <a:solidFill>
                <a:schemeClr val="accent1">
                  <a:alpha val="99000"/>
                </a:schemeClr>
              </a:solidFill>
            </a:endParaRPr>
          </a:p>
        </p:txBody>
      </p:sp>
      <p:grpSp>
        <p:nvGrpSpPr>
          <p:cNvPr id="6" name="Group 5"/>
          <p:cNvGrpSpPr/>
          <p:nvPr/>
        </p:nvGrpSpPr>
        <p:grpSpPr>
          <a:xfrm>
            <a:off x="6099432" y="1746488"/>
            <a:ext cx="3271597" cy="3389015"/>
            <a:chOff x="5199432" y="1126942"/>
            <a:chExt cx="3054074" cy="3414724"/>
          </a:xfrm>
        </p:grpSpPr>
        <p:sp>
          <p:nvSpPr>
            <p:cNvPr id="7" name="Rectangle 6"/>
            <p:cNvSpPr/>
            <p:nvPr/>
          </p:nvSpPr>
          <p:spPr bwMode="auto">
            <a:xfrm>
              <a:off x="5199432" y="1126942"/>
              <a:ext cx="3054074" cy="341472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6726469" y="3770548"/>
              <a:ext cx="1297400" cy="316313"/>
            </a:xfrm>
            <a:prstGeom prst="rect">
              <a:avLst/>
            </a:prstGeom>
            <a:noFill/>
          </p:spPr>
          <p:txBody>
            <a:bodyPr wrap="square" rtlCol="0">
              <a:spAutoFit/>
            </a:bodyPr>
            <a:lstStyle/>
            <a:p>
              <a:pPr indent="-396875" algn="ctr">
                <a:lnSpc>
                  <a:spcPct val="90000"/>
                </a:lnSpc>
                <a:spcBef>
                  <a:spcPct val="20000"/>
                </a:spcBef>
                <a:buClr>
                  <a:srgbClr val="777777"/>
                </a:buClr>
              </a:pPr>
              <a:r>
                <a:rPr lang="en-US" sz="1600" b="1" dirty="0" smtClean="0">
                  <a:solidFill>
                    <a:schemeClr val="bg1"/>
                  </a:solidFill>
                </a:rPr>
                <a:t>Monitoring</a:t>
              </a:r>
              <a:endParaRPr lang="en-AU" sz="1600" b="1" dirty="0" err="1" smtClean="0">
                <a:solidFill>
                  <a:schemeClr val="bg1"/>
                </a:solidFill>
              </a:endParaRPr>
            </a:p>
          </p:txBody>
        </p:sp>
      </p:grpSp>
      <p:grpSp>
        <p:nvGrpSpPr>
          <p:cNvPr id="9" name="Group 8"/>
          <p:cNvGrpSpPr/>
          <p:nvPr/>
        </p:nvGrpSpPr>
        <p:grpSpPr>
          <a:xfrm>
            <a:off x="2885243" y="3709583"/>
            <a:ext cx="2487871" cy="1328114"/>
            <a:chOff x="1594294" y="3119515"/>
            <a:chExt cx="2487871" cy="1472061"/>
          </a:xfrm>
        </p:grpSpPr>
        <p:sp>
          <p:nvSpPr>
            <p:cNvPr id="10" name="Rectangle 9"/>
            <p:cNvSpPr/>
            <p:nvPr/>
          </p:nvSpPr>
          <p:spPr bwMode="auto">
            <a:xfrm>
              <a:off x="1594294" y="3119515"/>
              <a:ext cx="2487871" cy="147206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1850958" y="3851724"/>
              <a:ext cx="1133068" cy="347957"/>
            </a:xfrm>
            <a:prstGeom prst="rect">
              <a:avLst/>
            </a:prstGeom>
            <a:noFill/>
          </p:spPr>
          <p:txBody>
            <a:bodyPr wrap="square" rtlCol="0">
              <a:spAutoFit/>
            </a:bodyPr>
            <a:lstStyle/>
            <a:p>
              <a:pPr indent="-396875" algn="ctr">
                <a:lnSpc>
                  <a:spcPct val="90000"/>
                </a:lnSpc>
                <a:spcBef>
                  <a:spcPct val="20000"/>
                </a:spcBef>
                <a:buClr>
                  <a:srgbClr val="777777"/>
                </a:buClr>
              </a:pPr>
              <a:r>
                <a:rPr lang="en-US" sz="1600" b="1" dirty="0" smtClean="0">
                  <a:solidFill>
                    <a:schemeClr val="bg1"/>
                  </a:solidFill>
                </a:rPr>
                <a:t>Analytics</a:t>
              </a:r>
              <a:endParaRPr lang="en-AU" sz="1600" b="1" dirty="0" err="1" smtClean="0">
                <a:solidFill>
                  <a:schemeClr val="bg1"/>
                </a:solidFill>
              </a:endParaRPr>
            </a:p>
          </p:txBody>
        </p:sp>
      </p:grpSp>
      <p:pic>
        <p:nvPicPr>
          <p:cNvPr id="12" name="Picture 11" descr="Element_Dashboard.png"/>
          <p:cNvPicPr>
            <a:picLocks noChangeAspect="1"/>
          </p:cNvPicPr>
          <p:nvPr/>
        </p:nvPicPr>
        <p:blipFill>
          <a:blip r:embed="rId2" cstate="print"/>
          <a:stretch>
            <a:fillRect/>
          </a:stretch>
        </p:blipFill>
        <p:spPr>
          <a:xfrm>
            <a:off x="5278345" y="5649699"/>
            <a:ext cx="985715" cy="871428"/>
          </a:xfrm>
          <a:prstGeom prst="rect">
            <a:avLst/>
          </a:prstGeom>
        </p:spPr>
      </p:pic>
      <p:pic>
        <p:nvPicPr>
          <p:cNvPr id="13" name="Picture 12" descr="Element_DataSource.png"/>
          <p:cNvPicPr>
            <a:picLocks noChangeAspect="1"/>
          </p:cNvPicPr>
          <p:nvPr/>
        </p:nvPicPr>
        <p:blipFill>
          <a:blip r:embed="rId3" cstate="print"/>
          <a:stretch>
            <a:fillRect/>
          </a:stretch>
        </p:blipFill>
        <p:spPr>
          <a:xfrm>
            <a:off x="2784765" y="1855215"/>
            <a:ext cx="714287" cy="1128572"/>
          </a:xfrm>
          <a:prstGeom prst="rect">
            <a:avLst/>
          </a:prstGeom>
        </p:spPr>
      </p:pic>
      <p:pic>
        <p:nvPicPr>
          <p:cNvPr id="14" name="Picture 13" descr="Element_Filter.png"/>
          <p:cNvPicPr>
            <a:picLocks noChangeAspect="1"/>
          </p:cNvPicPr>
          <p:nvPr/>
        </p:nvPicPr>
        <p:blipFill>
          <a:blip r:embed="rId4" cstate="print"/>
          <a:stretch>
            <a:fillRect/>
          </a:stretch>
        </p:blipFill>
        <p:spPr>
          <a:xfrm>
            <a:off x="2811891" y="5624249"/>
            <a:ext cx="671429" cy="900000"/>
          </a:xfrm>
          <a:prstGeom prst="rect">
            <a:avLst/>
          </a:prstGeom>
        </p:spPr>
      </p:pic>
      <p:pic>
        <p:nvPicPr>
          <p:cNvPr id="15" name="Picture 14" descr="Element_Indicator.png"/>
          <p:cNvPicPr>
            <a:picLocks noChangeAspect="1"/>
          </p:cNvPicPr>
          <p:nvPr/>
        </p:nvPicPr>
        <p:blipFill>
          <a:blip r:embed="rId5" cstate="print"/>
          <a:stretch>
            <a:fillRect/>
          </a:stretch>
        </p:blipFill>
        <p:spPr>
          <a:xfrm>
            <a:off x="8253609" y="1980137"/>
            <a:ext cx="871428" cy="885714"/>
          </a:xfrm>
          <a:prstGeom prst="rect">
            <a:avLst/>
          </a:prstGeom>
        </p:spPr>
      </p:pic>
      <p:pic>
        <p:nvPicPr>
          <p:cNvPr id="16" name="Picture 15" descr="Element_KPI.png"/>
          <p:cNvPicPr>
            <a:picLocks noChangeAspect="1"/>
          </p:cNvPicPr>
          <p:nvPr/>
        </p:nvPicPr>
        <p:blipFill>
          <a:blip r:embed="rId6" cstate="print"/>
          <a:stretch>
            <a:fillRect/>
          </a:stretch>
        </p:blipFill>
        <p:spPr>
          <a:xfrm>
            <a:off x="6577087" y="1988595"/>
            <a:ext cx="700001" cy="871428"/>
          </a:xfrm>
          <a:prstGeom prst="rect">
            <a:avLst/>
          </a:prstGeom>
        </p:spPr>
      </p:pic>
      <p:pic>
        <p:nvPicPr>
          <p:cNvPr id="17" name="Picture 16" descr="Element_Reports.png"/>
          <p:cNvPicPr>
            <a:picLocks noChangeAspect="1"/>
          </p:cNvPicPr>
          <p:nvPr/>
        </p:nvPicPr>
        <p:blipFill>
          <a:blip r:embed="rId7" cstate="print"/>
          <a:stretch>
            <a:fillRect/>
          </a:stretch>
        </p:blipFill>
        <p:spPr>
          <a:xfrm>
            <a:off x="4274975" y="3984923"/>
            <a:ext cx="814285" cy="928572"/>
          </a:xfrm>
          <a:prstGeom prst="rect">
            <a:avLst/>
          </a:prstGeom>
        </p:spPr>
      </p:pic>
      <p:pic>
        <p:nvPicPr>
          <p:cNvPr id="18" name="Picture 17" descr="Element_Scorecard.png"/>
          <p:cNvPicPr>
            <a:picLocks noChangeAspect="1"/>
          </p:cNvPicPr>
          <p:nvPr/>
        </p:nvPicPr>
        <p:blipFill>
          <a:blip r:embed="rId8" cstate="print"/>
          <a:stretch>
            <a:fillRect/>
          </a:stretch>
        </p:blipFill>
        <p:spPr>
          <a:xfrm>
            <a:off x="6490381" y="3984617"/>
            <a:ext cx="900000" cy="885714"/>
          </a:xfrm>
          <a:prstGeom prst="rect">
            <a:avLst/>
          </a:prstGeom>
        </p:spPr>
      </p:pic>
      <p:cxnSp>
        <p:nvCxnSpPr>
          <p:cNvPr id="19" name="Straight Arrow Connector 18"/>
          <p:cNvCxnSpPr>
            <a:stCxn id="13" idx="3"/>
            <a:endCxn id="16" idx="1"/>
          </p:cNvCxnSpPr>
          <p:nvPr/>
        </p:nvCxnSpPr>
        <p:spPr>
          <a:xfrm>
            <a:off x="3499052" y="2419501"/>
            <a:ext cx="3078035" cy="4808"/>
          </a:xfrm>
          <a:prstGeom prst="straightConnector1">
            <a:avLst/>
          </a:prstGeom>
          <a:noFill/>
          <a:ln w="44450" cap="flat" cmpd="sng" algn="ctr">
            <a:solidFill>
              <a:srgbClr val="D62831"/>
            </a:solidFill>
            <a:prstDash val="solid"/>
            <a:tailEnd type="arrow"/>
          </a:ln>
          <a:effectLst/>
        </p:spPr>
      </p:cxnSp>
      <p:cxnSp>
        <p:nvCxnSpPr>
          <p:cNvPr id="20" name="Straight Arrow Connector 19"/>
          <p:cNvCxnSpPr>
            <a:stCxn id="15" idx="1"/>
            <a:endCxn id="16" idx="3"/>
          </p:cNvCxnSpPr>
          <p:nvPr/>
        </p:nvCxnSpPr>
        <p:spPr>
          <a:xfrm rot="10800000" flipV="1">
            <a:off x="7277089" y="2422993"/>
            <a:ext cx="976521" cy="1315"/>
          </a:xfrm>
          <a:prstGeom prst="straightConnector1">
            <a:avLst/>
          </a:prstGeom>
          <a:noFill/>
          <a:ln w="44450" cap="flat" cmpd="sng" algn="ctr">
            <a:solidFill>
              <a:srgbClr val="D62831"/>
            </a:solidFill>
            <a:prstDash val="solid"/>
            <a:tailEnd type="arrow"/>
          </a:ln>
          <a:effectLst/>
        </p:spPr>
      </p:cxnSp>
      <p:cxnSp>
        <p:nvCxnSpPr>
          <p:cNvPr id="21" name="Straight Arrow Connector 20"/>
          <p:cNvCxnSpPr>
            <a:stCxn id="16" idx="2"/>
            <a:endCxn id="18" idx="0"/>
          </p:cNvCxnSpPr>
          <p:nvPr/>
        </p:nvCxnSpPr>
        <p:spPr>
          <a:xfrm rot="16200000" flipH="1">
            <a:off x="6371437" y="3415673"/>
            <a:ext cx="1124594" cy="13293"/>
          </a:xfrm>
          <a:prstGeom prst="straightConnector1">
            <a:avLst/>
          </a:prstGeom>
          <a:noFill/>
          <a:ln w="44450" cap="flat" cmpd="sng" algn="ctr">
            <a:solidFill>
              <a:srgbClr val="D62831"/>
            </a:solidFill>
            <a:prstDash val="solid"/>
            <a:tailEnd type="arrow"/>
          </a:ln>
          <a:effectLst/>
        </p:spPr>
      </p:cxnSp>
      <p:cxnSp>
        <p:nvCxnSpPr>
          <p:cNvPr id="22" name="Straight Arrow Connector 21"/>
          <p:cNvCxnSpPr>
            <a:stCxn id="18" idx="2"/>
          </p:cNvCxnSpPr>
          <p:nvPr/>
        </p:nvCxnSpPr>
        <p:spPr>
          <a:xfrm rot="5400000">
            <a:off x="6081626" y="4770526"/>
            <a:ext cx="758951" cy="958560"/>
          </a:xfrm>
          <a:prstGeom prst="straightConnector1">
            <a:avLst/>
          </a:prstGeom>
          <a:noFill/>
          <a:ln w="44450" cap="flat" cmpd="sng" algn="ctr">
            <a:solidFill>
              <a:srgbClr val="D62831"/>
            </a:solidFill>
            <a:prstDash val="solid"/>
            <a:tailEnd type="arrow"/>
          </a:ln>
          <a:effectLst/>
        </p:spPr>
      </p:cxnSp>
      <p:cxnSp>
        <p:nvCxnSpPr>
          <p:cNvPr id="23" name="Straight Arrow Connector 22"/>
          <p:cNvCxnSpPr>
            <a:stCxn id="17" idx="2"/>
          </p:cNvCxnSpPr>
          <p:nvPr/>
        </p:nvCxnSpPr>
        <p:spPr>
          <a:xfrm rot="16200000" flipH="1">
            <a:off x="4768338" y="4827275"/>
            <a:ext cx="706643" cy="879082"/>
          </a:xfrm>
          <a:prstGeom prst="straightConnector1">
            <a:avLst/>
          </a:prstGeom>
          <a:noFill/>
          <a:ln w="44450" cap="flat" cmpd="sng" algn="ctr">
            <a:solidFill>
              <a:srgbClr val="D62831"/>
            </a:solidFill>
            <a:prstDash val="solid"/>
            <a:tailEnd type="arrow"/>
          </a:ln>
          <a:effectLst/>
        </p:spPr>
      </p:cxnSp>
      <p:cxnSp>
        <p:nvCxnSpPr>
          <p:cNvPr id="24" name="Straight Arrow Connector 23"/>
          <p:cNvCxnSpPr>
            <a:stCxn id="13" idx="2"/>
            <a:endCxn id="14" idx="0"/>
          </p:cNvCxnSpPr>
          <p:nvPr/>
        </p:nvCxnSpPr>
        <p:spPr>
          <a:xfrm>
            <a:off x="3141909" y="2983787"/>
            <a:ext cx="5697" cy="2640462"/>
          </a:xfrm>
          <a:prstGeom prst="straightConnector1">
            <a:avLst/>
          </a:prstGeom>
          <a:noFill/>
          <a:ln w="44450" cap="flat" cmpd="sng" algn="ctr">
            <a:solidFill>
              <a:srgbClr val="D62831"/>
            </a:solidFill>
            <a:prstDash val="solid"/>
            <a:tailEnd type="arrow"/>
          </a:ln>
          <a:effectLst/>
        </p:spPr>
      </p:cxnSp>
      <p:cxnSp>
        <p:nvCxnSpPr>
          <p:cNvPr id="25" name="Straight Arrow Connector 24"/>
          <p:cNvCxnSpPr>
            <a:stCxn id="14" idx="3"/>
            <a:endCxn id="12" idx="1"/>
          </p:cNvCxnSpPr>
          <p:nvPr/>
        </p:nvCxnSpPr>
        <p:spPr>
          <a:xfrm>
            <a:off x="3483320" y="6074249"/>
            <a:ext cx="1795025" cy="11164"/>
          </a:xfrm>
          <a:prstGeom prst="straightConnector1">
            <a:avLst/>
          </a:prstGeom>
          <a:noFill/>
          <a:ln w="44450" cap="flat" cmpd="sng" algn="ctr">
            <a:solidFill>
              <a:srgbClr val="D62831"/>
            </a:solidFill>
            <a:prstDash val="solid"/>
            <a:tailEnd type="arrow"/>
          </a:ln>
          <a:effectLst/>
        </p:spPr>
      </p:cxnSp>
      <p:cxnSp>
        <p:nvCxnSpPr>
          <p:cNvPr id="26" name="Straight Arrow Connector 25"/>
          <p:cNvCxnSpPr>
            <a:stCxn id="13" idx="3"/>
            <a:endCxn id="18" idx="1"/>
          </p:cNvCxnSpPr>
          <p:nvPr/>
        </p:nvCxnSpPr>
        <p:spPr>
          <a:xfrm>
            <a:off x="3499052" y="2419501"/>
            <a:ext cx="2991329" cy="2007973"/>
          </a:xfrm>
          <a:prstGeom prst="straightConnector1">
            <a:avLst/>
          </a:prstGeom>
          <a:noFill/>
          <a:ln w="44450" cap="flat" cmpd="sng" algn="ctr">
            <a:solidFill>
              <a:srgbClr val="D62831"/>
            </a:solidFill>
            <a:prstDash val="solid"/>
            <a:tailEnd type="arrow"/>
          </a:ln>
          <a:effectLst/>
        </p:spPr>
      </p:cxnSp>
      <p:cxnSp>
        <p:nvCxnSpPr>
          <p:cNvPr id="27" name="Straight Arrow Connector 26"/>
          <p:cNvCxnSpPr>
            <a:stCxn id="13" idx="2"/>
            <a:endCxn id="17" idx="0"/>
          </p:cNvCxnSpPr>
          <p:nvPr/>
        </p:nvCxnSpPr>
        <p:spPr>
          <a:xfrm rot="16200000" flipH="1">
            <a:off x="3411445" y="2714250"/>
            <a:ext cx="1001136" cy="1540209"/>
          </a:xfrm>
          <a:prstGeom prst="straightConnector1">
            <a:avLst/>
          </a:prstGeom>
          <a:noFill/>
          <a:ln w="44450" cap="flat" cmpd="sng" algn="ctr">
            <a:solidFill>
              <a:srgbClr val="D62831"/>
            </a:solidFill>
            <a:prstDash val="solid"/>
            <a:tailEnd type="arrow"/>
          </a:ln>
          <a:effectLst/>
        </p:spPr>
      </p:cxnSp>
    </p:spTree>
    <p:extLst>
      <p:ext uri="{BB962C8B-B14F-4D97-AF65-F5344CB8AC3E}">
        <p14:creationId xmlns:p14="http://schemas.microsoft.com/office/powerpoint/2010/main" val="16871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Visio Services</a:t>
            </a:r>
            <a:endParaRPr lang="en-AU" dirty="0"/>
          </a:p>
        </p:txBody>
      </p:sp>
      <p:sp>
        <p:nvSpPr>
          <p:cNvPr id="3" name="Text Placeholder 2"/>
          <p:cNvSpPr>
            <a:spLocks noGrp="1"/>
          </p:cNvSpPr>
          <p:nvPr>
            <p:ph type="body" sz="quarter" idx="10"/>
          </p:nvPr>
        </p:nvSpPr>
        <p:spPr>
          <a:xfrm>
            <a:off x="1969478" y="1447799"/>
            <a:ext cx="9698648" cy="4592026"/>
          </a:xfrm>
        </p:spPr>
        <p:txBody>
          <a:bodyPr/>
          <a:lstStyle/>
          <a:p>
            <a:r>
              <a:rPr lang="en-US" sz="2800" smtClean="0"/>
              <a:t>Supports central access to, and browser-based rendering of Visio diagrams</a:t>
            </a:r>
          </a:p>
          <a:p>
            <a:r>
              <a:rPr lang="en-US" sz="2800" smtClean="0"/>
              <a:t>Diagrams can be based on refreshable data sources</a:t>
            </a:r>
          </a:p>
          <a:p>
            <a:r>
              <a:rPr lang="en-US" sz="2800" smtClean="0"/>
              <a:t>Use for:</a:t>
            </a:r>
          </a:p>
          <a:p>
            <a:pPr lvl="1"/>
            <a:r>
              <a:rPr lang="en-US" sz="2400" smtClean="0"/>
              <a:t>Bringing diagrams to life with data-driven visuals connected to real-time data</a:t>
            </a:r>
          </a:p>
          <a:p>
            <a:pPr lvl="1"/>
            <a:r>
              <a:rPr lang="en-US" sz="2400" smtClean="0"/>
              <a:t>Sharing interactive, browser-based diagrams</a:t>
            </a:r>
          </a:p>
          <a:p>
            <a:r>
              <a:rPr lang="en-US" sz="2800" smtClean="0"/>
              <a:t>Connects to SQL Server, SharePoint list data, Excel Services and OLE DB/ODBC sources</a:t>
            </a:r>
          </a:p>
          <a:p>
            <a:r>
              <a:rPr lang="en-US" sz="2800" smtClean="0"/>
              <a:t>The </a:t>
            </a:r>
            <a:r>
              <a:rPr lang="en-US" sz="2800" b="1" smtClean="0"/>
              <a:t>Visio Web Access </a:t>
            </a:r>
            <a:r>
              <a:rPr lang="en-US" sz="2800" smtClean="0"/>
              <a:t>Web Part supports embedding diagrams into Web Part Pages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11" y="1440000"/>
            <a:ext cx="1123810" cy="1009524"/>
          </a:xfrm>
          <a:prstGeom prst="rect">
            <a:avLst/>
          </a:prstGeom>
        </p:spPr>
      </p:pic>
    </p:spTree>
    <p:extLst>
      <p:ext uri="{BB962C8B-B14F-4D97-AF65-F5344CB8AC3E}">
        <p14:creationId xmlns:p14="http://schemas.microsoft.com/office/powerpoint/2010/main" val="41821708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Services Integration</a:t>
            </a:r>
            <a:endParaRPr lang="en-AU" dirty="0"/>
          </a:p>
        </p:txBody>
      </p:sp>
      <p:sp>
        <p:nvSpPr>
          <p:cNvPr id="3" name="Text Placeholder 2"/>
          <p:cNvSpPr>
            <a:spLocks noGrp="1"/>
          </p:cNvSpPr>
          <p:nvPr>
            <p:ph type="body" sz="quarter" idx="10"/>
          </p:nvPr>
        </p:nvSpPr>
        <p:spPr>
          <a:xfrm>
            <a:off x="519112" y="1447799"/>
            <a:ext cx="11149013" cy="4924425"/>
          </a:xfrm>
        </p:spPr>
        <p:txBody>
          <a:bodyPr/>
          <a:lstStyle/>
          <a:p>
            <a:r>
              <a:rPr lang="en-US" dirty="0" smtClean="0"/>
              <a:t>SQL Server Reporting Services can be integrated with </a:t>
            </a:r>
            <a:br>
              <a:rPr lang="en-US" dirty="0" smtClean="0"/>
            </a:br>
            <a:r>
              <a:rPr lang="en-US" dirty="0" smtClean="0"/>
              <a:t>the SharePoint farm</a:t>
            </a:r>
          </a:p>
          <a:p>
            <a:r>
              <a:rPr lang="en-US" dirty="0" smtClean="0"/>
              <a:t>Report Builder 3.0 is the rich client authoring tool that can be installed direct from SharePoint</a:t>
            </a:r>
          </a:p>
          <a:p>
            <a:r>
              <a:rPr lang="en-US" dirty="0" smtClean="0"/>
              <a:t>Reports can be saved to SharePoint libraries</a:t>
            </a:r>
          </a:p>
          <a:p>
            <a:r>
              <a:rPr lang="en-US" dirty="0" smtClean="0"/>
              <a:t>Management and delivery functions are available within </a:t>
            </a:r>
            <a:br>
              <a:rPr lang="en-US" dirty="0" smtClean="0"/>
            </a:br>
            <a:r>
              <a:rPr lang="en-US" dirty="0" smtClean="0"/>
              <a:t>the SharePoint interface</a:t>
            </a:r>
          </a:p>
          <a:p>
            <a:r>
              <a:rPr lang="en-US" dirty="0" smtClean="0"/>
              <a:t>The SQL Server Reporting Services Web Part supports embedding reports into Web Part Pages</a:t>
            </a:r>
          </a:p>
          <a:p>
            <a:endParaRPr lang="en-AU" dirty="0"/>
          </a:p>
        </p:txBody>
      </p:sp>
    </p:spTree>
    <p:extLst>
      <p:ext uri="{BB962C8B-B14F-4D97-AF65-F5344CB8AC3E}">
        <p14:creationId xmlns:p14="http://schemas.microsoft.com/office/powerpoint/2010/main" val="33280519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PowerPivot Integration</a:t>
            </a:r>
            <a:endParaRPr lang="en-AU" dirty="0"/>
          </a:p>
        </p:txBody>
      </p:sp>
      <p:sp>
        <p:nvSpPr>
          <p:cNvPr id="3" name="Text Placeholder 2"/>
          <p:cNvSpPr>
            <a:spLocks noGrp="1"/>
          </p:cNvSpPr>
          <p:nvPr>
            <p:ph type="body" sz="quarter" idx="10"/>
          </p:nvPr>
        </p:nvSpPr>
        <p:spPr>
          <a:xfrm>
            <a:off x="2321169" y="1447799"/>
            <a:ext cx="9346956" cy="3360920"/>
          </a:xfrm>
        </p:spPr>
        <p:txBody>
          <a:bodyPr/>
          <a:lstStyle/>
          <a:p>
            <a:r>
              <a:rPr lang="en-US" smtClean="0"/>
              <a:t>PowerPivot empowers end users to create self-service BI solutions in Excel 2010</a:t>
            </a:r>
          </a:p>
          <a:p>
            <a:r>
              <a:rPr lang="en-US" smtClean="0"/>
              <a:t>PowerPivot facilitates the sharing and collaboration of end user PowerPivot solutions in SharePoint Server 2010</a:t>
            </a:r>
          </a:p>
          <a:p>
            <a:r>
              <a:rPr lang="en-US" smtClean="0"/>
              <a:t>These capabilities are achieved by two add-ins:</a:t>
            </a:r>
          </a:p>
          <a:p>
            <a:pPr lvl="1"/>
            <a:r>
              <a:rPr lang="en-US" smtClean="0"/>
              <a:t>SQL Server PowerPivot for Excel Add-in</a:t>
            </a:r>
          </a:p>
          <a:p>
            <a:pPr lvl="1"/>
            <a:r>
              <a:rPr lang="en-US" smtClean="0"/>
              <a:t>SQL Server PowerPivot for SharePoint Add-in</a:t>
            </a:r>
            <a:endParaRPr lang="en-US" dirty="0"/>
          </a:p>
        </p:txBody>
      </p:sp>
      <p:grpSp>
        <p:nvGrpSpPr>
          <p:cNvPr id="4" name="Group 3"/>
          <p:cNvGrpSpPr/>
          <p:nvPr/>
        </p:nvGrpSpPr>
        <p:grpSpPr>
          <a:xfrm>
            <a:off x="427563" y="1470998"/>
            <a:ext cx="1589314" cy="1284514"/>
            <a:chOff x="6966857" y="4735286"/>
            <a:chExt cx="1589314" cy="1284514"/>
          </a:xfrm>
        </p:grpSpPr>
        <p:sp>
          <p:nvSpPr>
            <p:cNvPr id="5" name="Rounded Rectangle 4"/>
            <p:cNvSpPr/>
            <p:nvPr/>
          </p:nvSpPr>
          <p:spPr>
            <a:xfrm>
              <a:off x="6966857" y="4735286"/>
              <a:ext cx="1589314" cy="1284514"/>
            </a:xfrm>
            <a:prstGeom prst="roundRect">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Segoe"/>
                <a:ea typeface="+mn-ea"/>
                <a:cs typeface="+mn-cs"/>
              </a:endParaRPr>
            </a:p>
          </p:txBody>
        </p:sp>
        <p:pic>
          <p:nvPicPr>
            <p:cNvPr id="6" name="Picture 5" descr="EXCEL_02_PowerPivotLogo.png"/>
            <p:cNvPicPr>
              <a:picLocks noChangeAspect="1"/>
            </p:cNvPicPr>
            <p:nvPr/>
          </p:nvPicPr>
          <p:blipFill>
            <a:blip r:embed="rId2" cstate="print"/>
            <a:stretch>
              <a:fillRect/>
            </a:stretch>
          </p:blipFill>
          <p:spPr>
            <a:xfrm>
              <a:off x="7081783" y="4831169"/>
              <a:ext cx="1331455" cy="1134202"/>
            </a:xfrm>
            <a:prstGeom prst="rect">
              <a:avLst/>
            </a:prstGeom>
          </p:spPr>
        </p:pic>
      </p:grpSp>
    </p:spTree>
    <p:extLst>
      <p:ext uri="{BB962C8B-B14F-4D97-AF65-F5344CB8AC3E}">
        <p14:creationId xmlns:p14="http://schemas.microsoft.com/office/powerpoint/2010/main" val="27574340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smtClean="0"/>
              <a:t>PowerPivot Integration</a:t>
            </a:r>
            <a:br>
              <a:rPr lang="en-US" smtClean="0"/>
            </a:br>
            <a:r>
              <a:rPr lang="en-US" sz="3600" smtClean="0">
                <a:solidFill>
                  <a:schemeClr val="accent1">
                    <a:alpha val="99000"/>
                  </a:schemeClr>
                </a:solidFill>
              </a:rPr>
              <a:t>Continued</a:t>
            </a:r>
            <a:r>
              <a:rPr lang="en-US" smtClean="0"/>
              <a:t/>
            </a:r>
            <a:br>
              <a:rPr lang="en-US" smtClean="0"/>
            </a:br>
            <a:endParaRPr lang="en-AU" dirty="0"/>
          </a:p>
        </p:txBody>
      </p:sp>
      <p:sp>
        <p:nvSpPr>
          <p:cNvPr id="3" name="Text Placeholder 2"/>
          <p:cNvSpPr>
            <a:spLocks noGrp="1"/>
          </p:cNvSpPr>
          <p:nvPr>
            <p:ph type="body" sz="quarter" idx="10"/>
          </p:nvPr>
        </p:nvSpPr>
        <p:spPr>
          <a:xfrm>
            <a:off x="519112" y="1814731"/>
            <a:ext cx="11149013" cy="2993987"/>
          </a:xfrm>
        </p:spPr>
        <p:txBody>
          <a:bodyPr/>
          <a:lstStyle/>
          <a:p>
            <a:r>
              <a:rPr lang="en-US" sz="2800" smtClean="0"/>
              <a:t>Provides centralized storage, data refresh and management of workbooks created by using PowerPivot for Excel</a:t>
            </a:r>
          </a:p>
          <a:p>
            <a:r>
              <a:rPr lang="en-US" sz="2800" smtClean="0"/>
              <a:t>Uses Excel Services to enable browser access to workbooks</a:t>
            </a:r>
          </a:p>
          <a:p>
            <a:r>
              <a:rPr lang="en-US" sz="2800" smtClean="0"/>
              <a:t>Complements traditional Analysis Services implementations by supporting integration of data sources external to corporate systems</a:t>
            </a:r>
          </a:p>
          <a:p>
            <a:r>
              <a:rPr lang="en-US" sz="2800" smtClean="0"/>
              <a:t>Includes tools for IT to monitor usage of specific workbooks and server impact</a:t>
            </a:r>
            <a:endParaRPr lang="en-AU" sz="2800" dirty="0"/>
          </a:p>
        </p:txBody>
      </p:sp>
    </p:spTree>
    <p:extLst>
      <p:ext uri="{BB962C8B-B14F-4D97-AF65-F5344CB8AC3E}">
        <p14:creationId xmlns:p14="http://schemas.microsoft.com/office/powerpoint/2010/main" val="537223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Creating Self-Service Analytic BI Solutions in SharePoint 2010</a:t>
            </a:r>
            <a:endParaRPr lang="en-US" dirty="0"/>
          </a:p>
        </p:txBody>
      </p:sp>
      <p:sp>
        <p:nvSpPr>
          <p:cNvPr id="3" name="Subtitle 2"/>
          <p:cNvSpPr>
            <a:spLocks noGrp="1"/>
          </p:cNvSpPr>
          <p:nvPr>
            <p:ph type="subTitle" idx="1"/>
          </p:nvPr>
        </p:nvSpPr>
        <p:spPr/>
        <p:txBody>
          <a:bodyPr/>
          <a:lstStyle/>
          <a:p>
            <a:r>
              <a:rPr lang="en-US" smtClean="0"/>
              <a:t>Peter Myers</a:t>
            </a:r>
          </a:p>
          <a:p>
            <a:r>
              <a:rPr lang="en-US" smtClean="0"/>
              <a:t>Mentor</a:t>
            </a:r>
          </a:p>
          <a:p>
            <a:r>
              <a:rPr lang="en-US" smtClean="0"/>
              <a:t>SolidQ</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4000" y="1440000"/>
            <a:ext cx="11173090" cy="5035225"/>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800" dirty="0" smtClean="0">
                <a:gradFill>
                  <a:gsLst>
                    <a:gs pos="0">
                      <a:schemeClr val="tx1"/>
                    </a:gs>
                    <a:gs pos="100000">
                      <a:schemeClr val="tx1"/>
                    </a:gs>
                  </a:gsLst>
                  <a:lin ang="5400000" scaled="0"/>
                </a:gradFill>
              </a:rPr>
              <a:t>Breakout Sessions</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DBI328 | Integrating Microsoft SQL Server Reporting Services with Microsoft SharePoint Technologies (Wed, 18 </a:t>
            </a:r>
            <a:r>
              <a:rPr lang="en-US" sz="2000" dirty="0" smtClean="0">
                <a:gradFill>
                  <a:gsLst>
                    <a:gs pos="0">
                      <a:schemeClr val="tx1"/>
                    </a:gs>
                    <a:gs pos="100000">
                      <a:schemeClr val="tx1"/>
                    </a:gs>
                  </a:gsLst>
                  <a:lin ang="5400000" scaled="0"/>
                </a:gradFill>
              </a:rPr>
              <a:t>May </a:t>
            </a:r>
            <a:r>
              <a:rPr lang="en-US" sz="2000" dirty="0">
                <a:gradFill>
                  <a:gsLst>
                    <a:gs pos="0">
                      <a:schemeClr val="tx1"/>
                    </a:gs>
                    <a:gs pos="100000">
                      <a:schemeClr val="tx1"/>
                    </a:gs>
                  </a:gsLst>
                  <a:lin ang="5400000" scaled="0"/>
                </a:gradFill>
              </a:rPr>
              <a:t>1:30PM</a:t>
            </a:r>
            <a:r>
              <a:rPr lang="en-US" sz="2000" dirty="0" smtClean="0">
                <a:gradFill>
                  <a:gsLst>
                    <a:gs pos="0">
                      <a:schemeClr val="tx1"/>
                    </a:gs>
                    <a:gs pos="100000">
                      <a:schemeClr val="tx1"/>
                    </a:gs>
                  </a:gsLst>
                  <a:lin ang="5400000" scaled="0"/>
                </a:gradFill>
              </a:rPr>
              <a:t>)</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DBI335 | Advanced Business Intelligence Solutions Using Microsoft Excel </a:t>
            </a:r>
            <a:r>
              <a:rPr lang="en-US" sz="2000" dirty="0" smtClean="0">
                <a:gradFill>
                  <a:gsLst>
                    <a:gs pos="0">
                      <a:schemeClr val="tx1"/>
                    </a:gs>
                    <a:gs pos="100000">
                      <a:schemeClr val="tx1"/>
                    </a:gs>
                  </a:gsLst>
                  <a:lin ang="5400000" scaled="0"/>
                </a:gradFill>
              </a:rPr>
              <a:t>&amp; </a:t>
            </a:r>
            <a:r>
              <a:rPr lang="en-US" sz="2000" dirty="0">
                <a:gradFill>
                  <a:gsLst>
                    <a:gs pos="0">
                      <a:schemeClr val="tx1"/>
                    </a:gs>
                    <a:gs pos="100000">
                      <a:schemeClr val="tx1"/>
                    </a:gs>
                  </a:gsLst>
                  <a:lin ang="5400000" scaled="0"/>
                </a:gradFill>
              </a:rPr>
              <a:t>Excel Services </a:t>
            </a:r>
            <a:r>
              <a:rPr lang="en-US" sz="2000" dirty="0" smtClean="0">
                <a:gradFill>
                  <a:gsLst>
                    <a:gs pos="0">
                      <a:schemeClr val="tx1"/>
                    </a:gs>
                    <a:gs pos="100000">
                      <a:schemeClr val="tx1"/>
                    </a:gs>
                  </a:gsLst>
                  <a:lin ang="5400000" scaled="0"/>
                </a:gradFill>
              </a:rPr>
              <a:t>(Tue, 19 May 10:15AM)</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DBI329 | Killer Real-World PowerPivot Examples </a:t>
            </a:r>
            <a:r>
              <a:rPr lang="en-US" sz="2000" dirty="0" smtClean="0">
                <a:gradFill>
                  <a:gsLst>
                    <a:gs pos="0">
                      <a:schemeClr val="tx1"/>
                    </a:gs>
                    <a:gs pos="100000">
                      <a:schemeClr val="tx1"/>
                    </a:gs>
                  </a:gsLst>
                  <a:lin ang="5400000" scaled="0"/>
                </a:gradFill>
              </a:rPr>
              <a:t>(Tue, 17 May 5:00PM)</a:t>
            </a:r>
            <a:endParaRPr lang="en-US" sz="2000" dirty="0">
              <a:gradFill>
                <a:gsLst>
                  <a:gs pos="0">
                    <a:schemeClr val="tx1"/>
                  </a:gs>
                  <a:gs pos="100000">
                    <a:schemeClr val="tx1"/>
                  </a:gs>
                </a:gsLst>
                <a:lin ang="5400000" scaled="0"/>
              </a:gradFill>
            </a:endParaRP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DBI325 | End-to-End PerformancePoint Services (Wed, 18 May 3:15PM)</a:t>
            </a: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OSP316 </a:t>
            </a:r>
            <a:r>
              <a:rPr lang="en-US" sz="2000" dirty="0">
                <a:gradFill>
                  <a:gsLst>
                    <a:gs pos="0">
                      <a:schemeClr val="tx1"/>
                    </a:gs>
                    <a:gs pos="100000">
                      <a:schemeClr val="tx1"/>
                    </a:gs>
                  </a:gsLst>
                  <a:lin ang="5400000" scaled="0"/>
                </a:gradFill>
              </a:rPr>
              <a:t>| IT-Centric Dashboards in Minutes with Microsoft SharePoint 2010 Using Microsoft Visio/Visio Services (Thu, 19 May </a:t>
            </a:r>
            <a:r>
              <a:rPr lang="en-US" sz="2000" dirty="0" smtClean="0">
                <a:gradFill>
                  <a:gsLst>
                    <a:gs pos="0">
                      <a:schemeClr val="tx1"/>
                    </a:gs>
                    <a:gs pos="100000">
                      <a:schemeClr val="tx1"/>
                    </a:gs>
                  </a:gsLst>
                  <a:lin ang="5400000" scaled="0"/>
                </a:gradFill>
              </a:rPr>
              <a:t>8:30AM)</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DBI406 | Deploying and Managing Microsoft SQL Server PowerPivot for SharePoint </a:t>
            </a:r>
            <a:r>
              <a:rPr lang="en-US" sz="2000" dirty="0" smtClean="0">
                <a:gradFill>
                  <a:gsLst>
                    <a:gs pos="0">
                      <a:schemeClr val="tx1"/>
                    </a:gs>
                    <a:gs pos="100000">
                      <a:schemeClr val="tx1"/>
                    </a:gs>
                  </a:gsLst>
                  <a:lin ang="5400000" scaled="0"/>
                </a:gradFill>
              </a:rPr>
              <a:t>(Thu, 19 May, 8:30AM)</a:t>
            </a:r>
            <a:endParaRPr lang="en-US" sz="2000" dirty="0">
              <a:gradFill>
                <a:gsLst>
                  <a:gs pos="0">
                    <a:schemeClr val="tx1"/>
                  </a:gs>
                  <a:gs pos="100000">
                    <a:schemeClr val="tx1"/>
                  </a:gs>
                </a:gsLst>
                <a:lin ang="5400000" scaled="0"/>
              </a:gradFill>
            </a:endParaRP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DBI321 </a:t>
            </a:r>
            <a:r>
              <a:rPr lang="en-US" sz="2000" dirty="0">
                <a:gradFill>
                  <a:gsLst>
                    <a:gs pos="0">
                      <a:schemeClr val="tx1"/>
                    </a:gs>
                    <a:gs pos="100000">
                      <a:schemeClr val="tx1"/>
                    </a:gs>
                  </a:gsLst>
                  <a:lin ang="5400000" scaled="0"/>
                </a:gradFill>
              </a:rPr>
              <a:t>| Advanced Dashboard Creation Using PerformancePoint </a:t>
            </a:r>
            <a:r>
              <a:rPr lang="en-US" sz="2000" dirty="0" smtClean="0">
                <a:gradFill>
                  <a:gsLst>
                    <a:gs pos="0">
                      <a:schemeClr val="tx1"/>
                    </a:gs>
                    <a:gs pos="100000">
                      <a:schemeClr val="tx1"/>
                    </a:gs>
                  </a:gsLst>
                  <a:lin ang="5400000" scaled="0"/>
                </a:gradFill>
              </a:rPr>
              <a:t>Services (Thu, 19 May 10:15AM)</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DBI408 | Enriching Your BI Semantic Models Using Data Analysis Expressions (DAX) </a:t>
            </a:r>
            <a:r>
              <a:rPr lang="en-US" sz="2000" dirty="0" smtClean="0">
                <a:gradFill>
                  <a:gsLst>
                    <a:gs pos="0">
                      <a:schemeClr val="tx1"/>
                    </a:gs>
                    <a:gs pos="100000">
                      <a:schemeClr val="tx1"/>
                    </a:gs>
                  </a:gsLst>
                  <a:lin ang="5400000" scaled="0"/>
                </a:gradFill>
              </a:rPr>
              <a:t>(Thu, 19 May, 1:00PM)</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107996"/>
          </a:xfrm>
        </p:spPr>
        <p:txBody>
          <a:bodyPr/>
          <a:lstStyle/>
          <a:p>
            <a:r>
              <a:rPr lang="en-US" dirty="0"/>
              <a:t>Related Content</a:t>
            </a:r>
            <a:br>
              <a:rPr lang="en-US" dirty="0"/>
            </a:br>
            <a:r>
              <a:rPr lang="en-US" sz="3600" dirty="0">
                <a:solidFill>
                  <a:schemeClr val="accent1">
                    <a:alpha val="99000"/>
                  </a:schemeClr>
                </a:solidFill>
              </a:rPr>
              <a:t>Continued</a:t>
            </a:r>
            <a:endParaRPr lang="en-US" dirty="0"/>
          </a:p>
        </p:txBody>
      </p:sp>
      <p:sp>
        <p:nvSpPr>
          <p:cNvPr id="7" name="Rectangle 6"/>
          <p:cNvSpPr/>
          <p:nvPr/>
        </p:nvSpPr>
        <p:spPr bwMode="auto">
          <a:xfrm>
            <a:off x="504000" y="1440000"/>
            <a:ext cx="11173090" cy="2850011"/>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Interactive </a:t>
            </a:r>
            <a:r>
              <a:rPr lang="en-US" sz="2800" dirty="0" smtClean="0">
                <a:gradFill>
                  <a:gsLst>
                    <a:gs pos="0">
                      <a:schemeClr val="tx1"/>
                    </a:gs>
                    <a:gs pos="100000">
                      <a:schemeClr val="tx1"/>
                    </a:gs>
                  </a:gsLst>
                  <a:lin ang="5400000" scaled="0"/>
                </a:gradFill>
              </a:rPr>
              <a:t>Sessions</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DBI471-INT | Tips and Tricks for Troubleshooting a Microsoft SQL Server PowerPivot for SharePoint Installation </a:t>
            </a:r>
            <a:r>
              <a:rPr lang="en-US" sz="2000" dirty="0" smtClean="0">
                <a:gradFill>
                  <a:gsLst>
                    <a:gs pos="0">
                      <a:schemeClr val="tx1"/>
                    </a:gs>
                    <a:gs pos="100000">
                      <a:schemeClr val="tx1"/>
                    </a:gs>
                  </a:gsLst>
                  <a:lin ang="5400000" scaled="0"/>
                </a:gradFill>
              </a:rPr>
              <a:t>(Tue, 17 May 3:15PM)</a:t>
            </a:r>
            <a:endParaRPr lang="en-US" sz="2000" dirty="0">
              <a:gradFill>
                <a:gsLst>
                  <a:gs pos="0">
                    <a:schemeClr val="tx1"/>
                  </a:gs>
                  <a:gs pos="100000">
                    <a:schemeClr val="tx1"/>
                  </a:gs>
                </a:gsLst>
                <a:lin ang="5400000" scaled="0"/>
              </a:gradFill>
            </a:endParaRP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DBI272-INT </a:t>
            </a:r>
            <a:r>
              <a:rPr lang="en-US" sz="2000" dirty="0">
                <a:gradFill>
                  <a:gsLst>
                    <a:gs pos="0">
                      <a:schemeClr val="tx1"/>
                    </a:gs>
                    <a:gs pos="100000">
                      <a:schemeClr val="tx1"/>
                    </a:gs>
                  </a:gsLst>
                  <a:lin ang="5400000" scaled="0"/>
                </a:gradFill>
              </a:rPr>
              <a:t>| What to Use and </a:t>
            </a:r>
            <a:r>
              <a:rPr lang="en-US" sz="2000" dirty="0" smtClean="0">
                <a:gradFill>
                  <a:gsLst>
                    <a:gs pos="0">
                      <a:schemeClr val="tx1"/>
                    </a:gs>
                    <a:gs pos="100000">
                      <a:schemeClr val="tx1"/>
                    </a:gs>
                  </a:gsLst>
                  <a:lin ang="5400000" scaled="0"/>
                </a:gradFill>
              </a:rPr>
              <a:t>When (Wed, 18 May 12:00PM)</a:t>
            </a: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DBI379-INT </a:t>
            </a:r>
            <a:r>
              <a:rPr lang="en-US" sz="2000" dirty="0">
                <a:gradFill>
                  <a:gsLst>
                    <a:gs pos="0">
                      <a:schemeClr val="tx1"/>
                    </a:gs>
                    <a:gs pos="100000">
                      <a:schemeClr val="tx1"/>
                    </a:gs>
                  </a:gsLst>
                  <a:lin ang="5400000" scaled="0"/>
                </a:gradFill>
              </a:rPr>
              <a:t>| Migrating Your PerformancePoint Solution from Test to Production </a:t>
            </a:r>
            <a:r>
              <a:rPr lang="en-US" sz="2000" dirty="0" smtClean="0">
                <a:gradFill>
                  <a:gsLst>
                    <a:gs pos="0">
                      <a:schemeClr val="tx1"/>
                    </a:gs>
                    <a:gs pos="100000">
                      <a:schemeClr val="tx1"/>
                    </a:gs>
                  </a:gsLst>
                  <a:lin ang="5400000" scaled="0"/>
                </a:gradFill>
              </a:rPr>
              <a:t>(Wed, 18 May 1:30PM)</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OSP271-INT | Redefining IT Dashboards and Other Game-Changers with Microsoft Visio 2010 and Microsoft SharePoint 2010 </a:t>
            </a:r>
            <a:r>
              <a:rPr lang="en-US" sz="2000" dirty="0" smtClean="0">
                <a:gradFill>
                  <a:gsLst>
                    <a:gs pos="0">
                      <a:schemeClr val="tx1"/>
                    </a:gs>
                    <a:gs pos="100000">
                      <a:schemeClr val="tx1"/>
                    </a:gs>
                  </a:gsLst>
                  <a:lin ang="5400000" scaled="0"/>
                </a:gradFill>
              </a:rPr>
              <a:t>(Thu, 19 May 2:45PM)</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3070284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107996"/>
          </a:xfrm>
        </p:spPr>
        <p:txBody>
          <a:bodyPr/>
          <a:lstStyle/>
          <a:p>
            <a:r>
              <a:rPr lang="en-US" dirty="0" smtClean="0"/>
              <a:t>Related Content</a:t>
            </a:r>
            <a:br>
              <a:rPr lang="en-US" dirty="0" smtClean="0"/>
            </a:br>
            <a:r>
              <a:rPr lang="en-US" sz="3600" dirty="0">
                <a:solidFill>
                  <a:schemeClr val="accent1">
                    <a:alpha val="99000"/>
                  </a:schemeClr>
                </a:solidFill>
              </a:rPr>
              <a:t>Continued</a:t>
            </a:r>
          </a:p>
        </p:txBody>
      </p:sp>
      <p:sp>
        <p:nvSpPr>
          <p:cNvPr id="6" name="Rectangle 5"/>
          <p:cNvSpPr/>
          <p:nvPr/>
        </p:nvSpPr>
        <p:spPr bwMode="auto">
          <a:xfrm>
            <a:off x="504000" y="1440000"/>
            <a:ext cx="11173090" cy="448122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800" dirty="0">
                <a:gradFill>
                  <a:gsLst>
                    <a:gs pos="0">
                      <a:schemeClr val="tx1"/>
                    </a:gs>
                    <a:gs pos="100000">
                      <a:schemeClr val="tx1"/>
                    </a:gs>
                  </a:gsLst>
                  <a:lin ang="5400000" scaled="0"/>
                </a:gradFill>
              </a:rPr>
              <a:t>Hands-on </a:t>
            </a:r>
            <a:r>
              <a:rPr lang="en-US" sz="2800" dirty="0" smtClean="0">
                <a:gradFill>
                  <a:gsLst>
                    <a:gs pos="0">
                      <a:schemeClr val="tx1"/>
                    </a:gs>
                    <a:gs pos="100000">
                      <a:schemeClr val="tx1"/>
                    </a:gs>
                  </a:gsLst>
                  <a:lin ang="5400000" scaled="0"/>
                </a:gradFill>
              </a:rPr>
              <a:t>Labs</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DBI278-HOL | Excel Services in Microsoft SharePoint Server 2010 </a:t>
            </a: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OSP386-HOL </a:t>
            </a:r>
            <a:r>
              <a:rPr lang="en-US" sz="2000" dirty="0">
                <a:gradFill>
                  <a:gsLst>
                    <a:gs pos="0">
                      <a:schemeClr val="tx1"/>
                    </a:gs>
                    <a:gs pos="100000">
                      <a:schemeClr val="tx1"/>
                    </a:gs>
                  </a:gsLst>
                  <a:lin ang="5400000" scaled="0"/>
                </a:gradFill>
              </a:rPr>
              <a:t>| Microsoft Visio 2010 and Visio Services in SharePoint 2010: Get Your Hands on the Value That Lurks Beneath </a:t>
            </a:r>
          </a:p>
          <a:p>
            <a:pPr marL="717550" lvl="1" indent="-261938">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DBI272-HOL </a:t>
            </a:r>
            <a:r>
              <a:rPr lang="en-US" sz="2000" dirty="0">
                <a:gradFill>
                  <a:gsLst>
                    <a:gs pos="0">
                      <a:schemeClr val="tx1"/>
                    </a:gs>
                    <a:gs pos="100000">
                      <a:schemeClr val="tx1"/>
                    </a:gs>
                  </a:gsLst>
                  <a:lin ang="5400000" scaled="0"/>
                </a:gradFill>
              </a:rPr>
              <a:t>| Advanced Dashboard Creation Using PerformancePoint </a:t>
            </a:r>
            <a:r>
              <a:rPr lang="en-US" sz="2000" dirty="0" smtClean="0">
                <a:gradFill>
                  <a:gsLst>
                    <a:gs pos="0">
                      <a:schemeClr val="tx1"/>
                    </a:gs>
                    <a:gs pos="100000">
                      <a:schemeClr val="tx1"/>
                    </a:gs>
                  </a:gsLst>
                  <a:lin ang="5400000" scaled="0"/>
                </a:gradFill>
              </a:rPr>
              <a:t>Services</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DBI273-HOL | Developing KPIs and Scorecards with PerformancePoint Services in Microsoft SharePoint Server </a:t>
            </a:r>
            <a:r>
              <a:rPr lang="en-US" sz="2000" dirty="0" smtClean="0">
                <a:gradFill>
                  <a:gsLst>
                    <a:gs pos="0">
                      <a:schemeClr val="tx1"/>
                    </a:gs>
                    <a:gs pos="100000">
                      <a:schemeClr val="tx1"/>
                    </a:gs>
                  </a:gsLst>
                  <a:lin ang="5400000" scaled="0"/>
                </a:gradFill>
              </a:rPr>
              <a:t>2010</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DBI274-HOL | Loading and Preparing Data in the Microsoft PowerPivot for Excel 2010 </a:t>
            </a:r>
            <a:r>
              <a:rPr lang="en-US" sz="2000" dirty="0" smtClean="0">
                <a:gradFill>
                  <a:gsLst>
                    <a:gs pos="0">
                      <a:schemeClr val="tx1"/>
                    </a:gs>
                    <a:gs pos="100000">
                      <a:schemeClr val="tx1"/>
                    </a:gs>
                  </a:gsLst>
                  <a:lin ang="5400000" scaled="0"/>
                </a:gradFill>
              </a:rPr>
              <a:t>Client</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DBI275-HOL | Creating Microsoft PowerPivot for Excel 2010 </a:t>
            </a:r>
            <a:r>
              <a:rPr lang="en-US" sz="2000" dirty="0" smtClean="0">
                <a:gradFill>
                  <a:gsLst>
                    <a:gs pos="0">
                      <a:schemeClr val="tx1"/>
                    </a:gs>
                    <a:gs pos="100000">
                      <a:schemeClr val="tx1"/>
                    </a:gs>
                  </a:gsLst>
                  <a:lin ang="5400000" scaled="0"/>
                </a:gradFill>
              </a:rPr>
              <a:t>Reports</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DBI373-HOL | Defining DAX Calculations with Microsoft PowerPivot for Excel </a:t>
            </a:r>
            <a:r>
              <a:rPr lang="en-US" sz="2000" dirty="0" smtClean="0">
                <a:gradFill>
                  <a:gsLst>
                    <a:gs pos="0">
                      <a:schemeClr val="tx1"/>
                    </a:gs>
                    <a:gs pos="100000">
                      <a:schemeClr val="tx1"/>
                    </a:gs>
                  </a:gsLst>
                  <a:lin ang="5400000" scaled="0"/>
                </a:gradFill>
              </a:rPr>
              <a:t>2010</a:t>
            </a:r>
          </a:p>
          <a:p>
            <a:pPr marL="717550" lvl="1" indent="-261938">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DBI372-HOL | Managing Microsoft PowerPivot for Excel 2010 Solutions in Microsoft SharePoint Server </a:t>
            </a:r>
            <a:r>
              <a:rPr lang="en-US" sz="2000" dirty="0" smtClean="0">
                <a:gradFill>
                  <a:gsLst>
                    <a:gs pos="0">
                      <a:schemeClr val="tx1"/>
                    </a:gs>
                    <a:gs pos="100000">
                      <a:schemeClr val="tx1"/>
                    </a:gs>
                  </a:gsLst>
                  <a:lin ang="5400000" scaled="0"/>
                </a:gradFill>
              </a:rPr>
              <a:t>2010</a:t>
            </a:r>
          </a:p>
        </p:txBody>
      </p:sp>
    </p:spTree>
    <p:extLst>
      <p:ext uri="{BB962C8B-B14F-4D97-AF65-F5344CB8AC3E}">
        <p14:creationId xmlns:p14="http://schemas.microsoft.com/office/powerpoint/2010/main" val="39212422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Presenter Introduction</a:t>
            </a:r>
            <a:endParaRPr lang="en-AU" dirty="0"/>
          </a:p>
        </p:txBody>
      </p:sp>
      <p:sp>
        <p:nvSpPr>
          <p:cNvPr id="3" name="Text Placeholder 2"/>
          <p:cNvSpPr>
            <a:spLocks noGrp="1"/>
          </p:cNvSpPr>
          <p:nvPr>
            <p:ph type="body" sz="quarter" idx="10"/>
          </p:nvPr>
        </p:nvSpPr>
        <p:spPr/>
        <p:txBody>
          <a:bodyPr/>
          <a:lstStyle/>
          <a:p>
            <a:r>
              <a:rPr lang="en-US" smtClean="0"/>
              <a:t>Peter Myers</a:t>
            </a:r>
          </a:p>
          <a:p>
            <a:r>
              <a:rPr lang="en-US" smtClean="0"/>
              <a:t>Mentor, SolidQ</a:t>
            </a:r>
          </a:p>
          <a:p>
            <a:r>
              <a:rPr lang="en-US" smtClean="0"/>
              <a:t>BBus, MCITP (Dev, DBA, BI), MCT, MVP</a:t>
            </a:r>
          </a:p>
          <a:p>
            <a:r>
              <a:rPr lang="en-US" smtClean="0"/>
              <a:t>14 years of experience designing and developing software solutions using Microsoft products, today specializing in Microsoft Business Intelligence</a:t>
            </a:r>
          </a:p>
          <a:p>
            <a:r>
              <a:rPr lang="en-US" smtClean="0"/>
              <a:t>Based in San Francisco</a:t>
            </a:r>
          </a:p>
          <a:p>
            <a:r>
              <a:rPr lang="en-US" smtClean="0">
                <a:hlinkClick r:id="rId2"/>
              </a:rPr>
              <a:t>pmyers@solidq.com</a:t>
            </a:r>
            <a:endParaRPr lang="en-US" smtClean="0"/>
          </a:p>
          <a:p>
            <a:endParaRPr lang="en-US" smtClean="0"/>
          </a:p>
          <a:p>
            <a:endParaRPr lang="en-AU" dirty="0"/>
          </a:p>
        </p:txBody>
      </p:sp>
      <p:pic>
        <p:nvPicPr>
          <p:cNvPr id="5" name="Picture 4" descr="BioPic.jpg"/>
          <p:cNvPicPr>
            <a:picLocks noChangeAspect="1"/>
          </p:cNvPicPr>
          <p:nvPr/>
        </p:nvPicPr>
        <p:blipFill>
          <a:blip r:embed="rId3" cstate="print"/>
          <a:stretch>
            <a:fillRect/>
          </a:stretch>
        </p:blipFill>
        <p:spPr>
          <a:xfrm>
            <a:off x="9988636" y="4035808"/>
            <a:ext cx="1687286" cy="25309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994" y="4408450"/>
            <a:ext cx="2237018" cy="9047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5435751"/>
            <a:ext cx="3904258" cy="1110363"/>
          </a:xfrm>
          <a:prstGeom prst="rect">
            <a:avLst/>
          </a:prstGeom>
        </p:spPr>
      </p:pic>
    </p:spTree>
    <p:extLst>
      <p:ext uri="{BB962C8B-B14F-4D97-AF65-F5344CB8AC3E}">
        <p14:creationId xmlns:p14="http://schemas.microsoft.com/office/powerpoint/2010/main" val="30639308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2926826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065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119311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AU" dirty="0"/>
          </a:p>
        </p:txBody>
      </p:sp>
      <p:sp>
        <p:nvSpPr>
          <p:cNvPr id="5" name="Text Placeholder 4"/>
          <p:cNvSpPr>
            <a:spLocks noGrp="1"/>
          </p:cNvSpPr>
          <p:nvPr>
            <p:ph type="body" sz="quarter" idx="10"/>
          </p:nvPr>
        </p:nvSpPr>
        <p:spPr/>
        <p:txBody>
          <a:bodyPr/>
          <a:lstStyle/>
          <a:p>
            <a:r>
              <a:rPr lang="en-US" smtClean="0"/>
              <a:t>Introducing SharePoint 2010 Business Intelligence:</a:t>
            </a:r>
          </a:p>
          <a:p>
            <a:pPr lvl="1"/>
            <a:r>
              <a:rPr lang="en-US" smtClean="0"/>
              <a:t>Business Intelligence Center</a:t>
            </a:r>
          </a:p>
          <a:p>
            <a:pPr lvl="1"/>
            <a:r>
              <a:rPr lang="en-US" smtClean="0"/>
              <a:t>Chart and Status List Web Parts</a:t>
            </a:r>
          </a:p>
          <a:p>
            <a:pPr lvl="1"/>
            <a:r>
              <a:rPr lang="en-US" smtClean="0"/>
              <a:t>Excel Services</a:t>
            </a:r>
          </a:p>
          <a:p>
            <a:pPr lvl="1"/>
            <a:r>
              <a:rPr lang="en-US" smtClean="0"/>
              <a:t>PerformancePoint Services</a:t>
            </a:r>
          </a:p>
          <a:p>
            <a:pPr lvl="1"/>
            <a:r>
              <a:rPr lang="en-US" smtClean="0"/>
              <a:t>Visio Services</a:t>
            </a:r>
          </a:p>
          <a:p>
            <a:pPr lvl="1"/>
            <a:r>
              <a:rPr lang="en-US" smtClean="0"/>
              <a:t>Reporting Services Integration</a:t>
            </a:r>
          </a:p>
          <a:p>
            <a:pPr lvl="1"/>
            <a:r>
              <a:rPr lang="en-US" smtClean="0"/>
              <a:t>PowerPivot Integration</a:t>
            </a:r>
          </a:p>
          <a:p>
            <a:r>
              <a:rPr lang="en-US" smtClean="0"/>
              <a:t>Demonstration</a:t>
            </a:r>
          </a:p>
          <a:p>
            <a:r>
              <a:rPr lang="en-US" smtClean="0"/>
              <a:t>Resources</a:t>
            </a:r>
            <a:endParaRPr lang="en-US" dirty="0"/>
          </a:p>
        </p:txBody>
      </p:sp>
    </p:spTree>
    <p:extLst>
      <p:ext uri="{BB962C8B-B14F-4D97-AF65-F5344CB8AC3E}">
        <p14:creationId xmlns:p14="http://schemas.microsoft.com/office/powerpoint/2010/main" val="14483504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smtClean="0"/>
              <a:t>Introducing SharePoint 2010 Business Intelligence</a:t>
            </a:r>
            <a:endParaRPr lang="en-AU" sz="4000" dirty="0"/>
          </a:p>
        </p:txBody>
      </p:sp>
      <p:sp>
        <p:nvSpPr>
          <p:cNvPr id="3" name="Text Placeholder 2"/>
          <p:cNvSpPr>
            <a:spLocks noGrp="1"/>
          </p:cNvSpPr>
          <p:nvPr>
            <p:ph type="body" sz="quarter" idx="10"/>
          </p:nvPr>
        </p:nvSpPr>
        <p:spPr>
          <a:xfrm>
            <a:off x="519112" y="1447799"/>
            <a:ext cx="11149013" cy="4315027"/>
          </a:xfrm>
        </p:spPr>
        <p:txBody>
          <a:bodyPr/>
          <a:lstStyle/>
          <a:p>
            <a:r>
              <a:rPr lang="en-US" sz="2800" smtClean="0"/>
              <a:t>Delivered as a suite of components and service applications that deliver business information to drive decisions</a:t>
            </a:r>
          </a:p>
          <a:p>
            <a:r>
              <a:rPr lang="en-US" sz="2800" smtClean="0"/>
              <a:t>Emphasizes familiar interfaces, self-service capabilities and interactive experiences</a:t>
            </a:r>
          </a:p>
          <a:p>
            <a:r>
              <a:rPr lang="en-US" sz="2800" smtClean="0"/>
              <a:t>Benefits:</a:t>
            </a:r>
          </a:p>
          <a:p>
            <a:pPr lvl="1"/>
            <a:r>
              <a:rPr lang="en-US" sz="2400" smtClean="0"/>
              <a:t>Helps all of your people be decision makers</a:t>
            </a:r>
          </a:p>
          <a:p>
            <a:pPr lvl="1"/>
            <a:r>
              <a:rPr lang="en-US" sz="2400" smtClean="0"/>
              <a:t>Improves your company’s efficiency</a:t>
            </a:r>
          </a:p>
          <a:p>
            <a:pPr lvl="1"/>
            <a:r>
              <a:rPr lang="en-US" sz="2400" smtClean="0"/>
              <a:t>Makes IT more efficient</a:t>
            </a:r>
          </a:p>
          <a:p>
            <a:r>
              <a:rPr lang="en-US" sz="2800" smtClean="0"/>
              <a:t>SharePoint 2010 Business Intelligence (BI)</a:t>
            </a:r>
            <a:br>
              <a:rPr lang="en-US" sz="2800" smtClean="0"/>
            </a:br>
            <a:r>
              <a:rPr lang="en-US" sz="2800" smtClean="0"/>
              <a:t>is only delivered with SharePoint Enterprise</a:t>
            </a:r>
            <a:endParaRPr lang="en-US" sz="2800" dirty="0"/>
          </a:p>
        </p:txBody>
      </p:sp>
      <p:sp>
        <p:nvSpPr>
          <p:cNvPr id="4" name="Rectangular Callout 3"/>
          <p:cNvSpPr/>
          <p:nvPr/>
        </p:nvSpPr>
        <p:spPr bwMode="auto">
          <a:xfrm>
            <a:off x="8803087" y="4404648"/>
            <a:ext cx="2648197" cy="1318161"/>
          </a:xfrm>
          <a:prstGeom prst="wedgeRectCallout">
            <a:avLst>
              <a:gd name="adj1" fmla="val -25766"/>
              <a:gd name="adj2" fmla="val 8862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b="1" dirty="0">
                <a:solidFill>
                  <a:schemeClr val="bg1"/>
                </a:solidFill>
                <a:latin typeface="Segoe Light" pitchFamily="34" charset="0"/>
              </a:rPr>
              <a:t>“BI for everyone!”</a:t>
            </a:r>
          </a:p>
        </p:txBody>
      </p:sp>
    </p:spTree>
    <p:extLst>
      <p:ext uri="{BB962C8B-B14F-4D97-AF65-F5344CB8AC3E}">
        <p14:creationId xmlns:p14="http://schemas.microsoft.com/office/powerpoint/2010/main" val="24610334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Describing the SharePoint BI Audience</a:t>
            </a:r>
            <a:endParaRPr lang="en-AU" dirty="0"/>
          </a:p>
        </p:txBody>
      </p:sp>
      <p:sp>
        <p:nvSpPr>
          <p:cNvPr id="4" name="Text Placeholder 3"/>
          <p:cNvSpPr>
            <a:spLocks noGrp="1"/>
          </p:cNvSpPr>
          <p:nvPr>
            <p:ph type="body" sz="quarter" idx="10"/>
          </p:nvPr>
        </p:nvSpPr>
        <p:spPr>
          <a:xfrm>
            <a:off x="2180492" y="1447799"/>
            <a:ext cx="9487633" cy="5004447"/>
          </a:xfrm>
        </p:spPr>
        <p:txBody>
          <a:bodyPr/>
          <a:lstStyle/>
          <a:p>
            <a:r>
              <a:rPr lang="en-US" sz="2400" smtClean="0"/>
              <a:t>IT professionals</a:t>
            </a:r>
          </a:p>
          <a:p>
            <a:pPr lvl="1"/>
            <a:r>
              <a:rPr lang="en-US" sz="2000" smtClean="0"/>
              <a:t>Install and configure the SharePoint BI applications</a:t>
            </a:r>
          </a:p>
          <a:p>
            <a:pPr lvl="1"/>
            <a:r>
              <a:rPr lang="en-US" sz="2000" smtClean="0"/>
              <a:t>Develop, secure, and manage business data sources</a:t>
            </a:r>
          </a:p>
          <a:p>
            <a:pPr lvl="1"/>
            <a:r>
              <a:rPr lang="en-US" sz="2000" smtClean="0"/>
              <a:t>Delegate business data development tasks</a:t>
            </a:r>
          </a:p>
          <a:p>
            <a:pPr lvl="1"/>
            <a:r>
              <a:rPr lang="en-US" sz="2000" smtClean="0"/>
              <a:t>Monitor usage and server impact</a:t>
            </a:r>
          </a:p>
          <a:p>
            <a:endParaRPr lang="en-US" sz="2400" smtClean="0"/>
          </a:p>
          <a:p>
            <a:r>
              <a:rPr lang="en-US" sz="2400" smtClean="0"/>
              <a:t>Power users, analysts and developers</a:t>
            </a:r>
          </a:p>
          <a:p>
            <a:pPr lvl="1"/>
            <a:r>
              <a:rPr lang="en-US" sz="2000" smtClean="0"/>
              <a:t>Publish workbooks, diagrams, dashboards and reports</a:t>
            </a:r>
          </a:p>
          <a:p>
            <a:pPr lvl="1"/>
            <a:r>
              <a:rPr lang="en-US" sz="2000" smtClean="0"/>
              <a:t>Assemble dashboard pages</a:t>
            </a:r>
          </a:p>
          <a:p>
            <a:endParaRPr lang="en-US" sz="2400" smtClean="0"/>
          </a:p>
          <a:p>
            <a:r>
              <a:rPr lang="en-US" sz="2400" smtClean="0"/>
              <a:t>Information workers</a:t>
            </a:r>
          </a:p>
          <a:p>
            <a:pPr lvl="1"/>
            <a:r>
              <a:rPr lang="en-US" sz="2000" smtClean="0"/>
              <a:t>Browse and interact with the published resources</a:t>
            </a:r>
          </a:p>
          <a:p>
            <a:pPr lvl="1"/>
            <a:r>
              <a:rPr lang="en-US" sz="2000" smtClean="0"/>
              <a:t>Export, and subscribe to, reports</a:t>
            </a:r>
          </a:p>
          <a:p>
            <a:pPr lvl="1"/>
            <a:endParaRPr lang="en-US" sz="2000" dirty="0"/>
          </a:p>
        </p:txBody>
      </p:sp>
      <p:pic>
        <p:nvPicPr>
          <p:cNvPr id="5" name="Rectangle 551997"/>
          <p:cNvPicPr>
            <a:picLocks noChangeAspect="1" noChangeArrowheads="1"/>
          </p:cNvPicPr>
          <p:nvPr/>
        </p:nvPicPr>
        <p:blipFill>
          <a:blip r:embed="rId2" cstate="print">
            <a:duotone>
              <a:prstClr val="black"/>
              <a:srgbClr val="D90026">
                <a:tint val="45000"/>
                <a:satMod val="400000"/>
              </a:srgbClr>
            </a:duotone>
          </a:blip>
          <a:srcRect/>
          <a:stretch>
            <a:fillRect/>
          </a:stretch>
        </p:blipFill>
        <p:spPr bwMode="auto">
          <a:xfrm>
            <a:off x="917010" y="1548496"/>
            <a:ext cx="925852" cy="1270355"/>
          </a:xfrm>
          <a:prstGeom prst="rect">
            <a:avLst/>
          </a:prstGeom>
          <a:noFill/>
          <a:ln w="9525">
            <a:noFill/>
            <a:miter lim="800000"/>
            <a:headEnd/>
            <a:tailEnd/>
          </a:ln>
        </p:spPr>
      </p:pic>
      <p:pic>
        <p:nvPicPr>
          <p:cNvPr id="6" name="Rectangle 551998"/>
          <p:cNvPicPr>
            <a:picLocks noChangeAspect="1" noChangeArrowheads="1"/>
          </p:cNvPicPr>
          <p:nvPr/>
        </p:nvPicPr>
        <p:blipFill>
          <a:blip r:embed="rId2" cstate="print">
            <a:duotone>
              <a:prstClr val="black"/>
              <a:srgbClr val="64BE46">
                <a:tint val="45000"/>
                <a:satMod val="400000"/>
              </a:srgbClr>
            </a:duotone>
          </a:blip>
          <a:srcRect/>
          <a:stretch>
            <a:fillRect/>
          </a:stretch>
        </p:blipFill>
        <p:spPr bwMode="auto">
          <a:xfrm>
            <a:off x="917010" y="5207814"/>
            <a:ext cx="925852" cy="1270355"/>
          </a:xfrm>
          <a:prstGeom prst="rect">
            <a:avLst/>
          </a:prstGeom>
          <a:noFill/>
          <a:ln w="9525">
            <a:noFill/>
            <a:miter lim="800000"/>
            <a:headEnd/>
            <a:tailEnd/>
          </a:ln>
        </p:spPr>
      </p:pic>
      <p:pic>
        <p:nvPicPr>
          <p:cNvPr id="7" name="Rectangle 551997"/>
          <p:cNvPicPr>
            <a:picLocks noChangeAspect="1" noChangeArrowheads="1"/>
          </p:cNvPicPr>
          <p:nvPr/>
        </p:nvPicPr>
        <p:blipFill>
          <a:blip r:embed="rId2" cstate="print">
            <a:duotone>
              <a:prstClr val="black"/>
              <a:srgbClr val="5082B9">
                <a:tint val="45000"/>
                <a:satMod val="400000"/>
              </a:srgbClr>
            </a:duotone>
          </a:blip>
          <a:srcRect/>
          <a:stretch>
            <a:fillRect/>
          </a:stretch>
        </p:blipFill>
        <p:spPr bwMode="auto">
          <a:xfrm>
            <a:off x="917010" y="3693685"/>
            <a:ext cx="925852" cy="1270355"/>
          </a:xfrm>
          <a:prstGeom prst="rect">
            <a:avLst/>
          </a:prstGeom>
          <a:noFill/>
          <a:ln w="9525">
            <a:noFill/>
            <a:miter lim="800000"/>
            <a:headEnd/>
            <a:tailEnd/>
          </a:ln>
        </p:spPr>
      </p:pic>
    </p:spTree>
    <p:extLst>
      <p:ext uri="{BB962C8B-B14F-4D97-AF65-F5344CB8AC3E}">
        <p14:creationId xmlns:p14="http://schemas.microsoft.com/office/powerpoint/2010/main" val="100831184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Intelligence Center</a:t>
            </a:r>
            <a:endParaRPr lang="en-AU" dirty="0"/>
          </a:p>
        </p:txBody>
      </p:sp>
      <p:sp>
        <p:nvSpPr>
          <p:cNvPr id="3" name="Text Placeholder 2"/>
          <p:cNvSpPr>
            <a:spLocks noGrp="1"/>
          </p:cNvSpPr>
          <p:nvPr>
            <p:ph type="body" sz="quarter" idx="10"/>
          </p:nvPr>
        </p:nvSpPr>
        <p:spPr/>
        <p:txBody>
          <a:bodyPr/>
          <a:lstStyle/>
          <a:p>
            <a:r>
              <a:rPr lang="en-US" smtClean="0"/>
              <a:t>Created from a site template</a:t>
            </a:r>
          </a:p>
          <a:p>
            <a:r>
              <a:rPr lang="en-US" smtClean="0"/>
              <a:t>Delivers a “one-stop shop” for reporting and analytics solutions</a:t>
            </a:r>
          </a:p>
          <a:p>
            <a:r>
              <a:rPr lang="en-US" smtClean="0"/>
              <a:t>Includes:</a:t>
            </a:r>
          </a:p>
          <a:p>
            <a:pPr lvl="1"/>
            <a:r>
              <a:rPr lang="en-US" smtClean="0"/>
              <a:t>Data Connections library</a:t>
            </a:r>
          </a:p>
          <a:p>
            <a:pPr lvl="1"/>
            <a:r>
              <a:rPr lang="en-US" smtClean="0"/>
              <a:t>PerformancePoint Content list</a:t>
            </a:r>
          </a:p>
          <a:p>
            <a:pPr lvl="1"/>
            <a:r>
              <a:rPr lang="en-US" smtClean="0"/>
              <a:t>Dashboards library</a:t>
            </a:r>
          </a:p>
          <a:p>
            <a:pPr lvl="1"/>
            <a:r>
              <a:rPr lang="en-US" smtClean="0"/>
              <a:t>Documents library</a:t>
            </a:r>
          </a:p>
          <a:p>
            <a:r>
              <a:rPr lang="en-US" smtClean="0"/>
              <a:t>Also provides guidance for using the BI </a:t>
            </a:r>
            <a:br>
              <a:rPr lang="en-US" smtClean="0"/>
            </a:br>
            <a:r>
              <a:rPr lang="en-US" smtClean="0"/>
              <a:t>features available in SharePoint</a:t>
            </a:r>
            <a:endParaRPr lang="en-AU" dirty="0"/>
          </a:p>
        </p:txBody>
      </p:sp>
      <p:pic>
        <p:nvPicPr>
          <p:cNvPr id="4" name="Picture 3" descr="SharePointRepos.png"/>
          <p:cNvPicPr>
            <a:picLocks noChangeAspect="1"/>
          </p:cNvPicPr>
          <p:nvPr/>
        </p:nvPicPr>
        <p:blipFill>
          <a:blip r:embed="rId2" cstate="print"/>
          <a:stretch>
            <a:fillRect/>
          </a:stretch>
        </p:blipFill>
        <p:spPr>
          <a:xfrm>
            <a:off x="8684202" y="3748590"/>
            <a:ext cx="2794282" cy="2525601"/>
          </a:xfrm>
          <a:prstGeom prst="rect">
            <a:avLst/>
          </a:prstGeom>
        </p:spPr>
      </p:pic>
    </p:spTree>
    <p:extLst>
      <p:ext uri="{BB962C8B-B14F-4D97-AF65-F5344CB8AC3E}">
        <p14:creationId xmlns:p14="http://schemas.microsoft.com/office/powerpoint/2010/main" val="2412576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Chart Web Part</a:t>
            </a:r>
            <a:endParaRPr lang="en-AU" dirty="0"/>
          </a:p>
        </p:txBody>
      </p:sp>
      <p:sp>
        <p:nvSpPr>
          <p:cNvPr id="3" name="Text Placeholder 2"/>
          <p:cNvSpPr>
            <a:spLocks noGrp="1"/>
          </p:cNvSpPr>
          <p:nvPr>
            <p:ph type="body" sz="quarter" idx="10"/>
          </p:nvPr>
        </p:nvSpPr>
        <p:spPr>
          <a:xfrm>
            <a:off x="519112" y="1447799"/>
            <a:ext cx="11149013" cy="4752070"/>
          </a:xfrm>
        </p:spPr>
        <p:txBody>
          <a:bodyPr/>
          <a:lstStyle/>
          <a:p>
            <a:r>
              <a:rPr lang="en-US" sz="2800" smtClean="0"/>
              <a:t>Supports configuring a chart without the need to </a:t>
            </a:r>
            <a:br>
              <a:rPr lang="en-US" sz="2800" smtClean="0"/>
            </a:br>
            <a:r>
              <a:rPr lang="en-US" sz="2800" smtClean="0"/>
              <a:t>develop code or a write a data query</a:t>
            </a:r>
          </a:p>
          <a:p>
            <a:r>
              <a:rPr lang="en-US" sz="2800" smtClean="0"/>
              <a:t>Includes a comprehensive list of chart types</a:t>
            </a:r>
          </a:p>
          <a:p>
            <a:r>
              <a:rPr lang="en-US" sz="2800" smtClean="0"/>
              <a:t>Data can be retrieved from:</a:t>
            </a:r>
          </a:p>
          <a:p>
            <a:pPr lvl="1"/>
            <a:r>
              <a:rPr lang="en-US" sz="2400" smtClean="0"/>
              <a:t>Other Web Parts sited on the page</a:t>
            </a:r>
          </a:p>
          <a:p>
            <a:pPr lvl="1"/>
            <a:r>
              <a:rPr lang="en-US" sz="2400" smtClean="0"/>
              <a:t>SharePoint lists</a:t>
            </a:r>
          </a:p>
          <a:p>
            <a:pPr lvl="1"/>
            <a:r>
              <a:rPr lang="en-US" sz="2400" smtClean="0"/>
              <a:t>Business Data Catalog</a:t>
            </a:r>
          </a:p>
          <a:p>
            <a:pPr lvl="1"/>
            <a:r>
              <a:rPr lang="en-US" sz="2400" smtClean="0"/>
              <a:t>Excel Services</a:t>
            </a:r>
          </a:p>
          <a:p>
            <a:r>
              <a:rPr lang="en-US" sz="2800" smtClean="0"/>
              <a:t>A menu allows users to modify data and appearance, </a:t>
            </a:r>
            <a:br>
              <a:rPr lang="en-US" sz="2800" smtClean="0"/>
            </a:br>
            <a:r>
              <a:rPr lang="en-US" sz="2800" smtClean="0"/>
              <a:t>and configure advanced properties</a:t>
            </a:r>
          </a:p>
          <a:p>
            <a:r>
              <a:rPr lang="en-US" sz="2800" smtClean="0"/>
              <a:t>Can be filtered with Filter Web Parts</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642" y="673387"/>
            <a:ext cx="1621022" cy="5907111"/>
          </a:xfrm>
          <a:prstGeom prst="rect">
            <a:avLst/>
          </a:prstGeom>
        </p:spPr>
      </p:pic>
    </p:spTree>
    <p:extLst>
      <p:ext uri="{BB962C8B-B14F-4D97-AF65-F5344CB8AC3E}">
        <p14:creationId xmlns:p14="http://schemas.microsoft.com/office/powerpoint/2010/main" val="24403703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Status List Web Part</a:t>
            </a:r>
            <a:endParaRPr lang="en-AU" dirty="0"/>
          </a:p>
        </p:txBody>
      </p:sp>
      <p:sp>
        <p:nvSpPr>
          <p:cNvPr id="3" name="Text Placeholder 2"/>
          <p:cNvSpPr>
            <a:spLocks noGrp="1"/>
          </p:cNvSpPr>
          <p:nvPr>
            <p:ph type="body" sz="quarter" idx="10"/>
          </p:nvPr>
        </p:nvSpPr>
        <p:spPr/>
        <p:txBody>
          <a:bodyPr/>
          <a:lstStyle/>
          <a:p>
            <a:r>
              <a:rPr lang="en-US" smtClean="0"/>
              <a:t>Supports introducing status indicators</a:t>
            </a:r>
          </a:p>
          <a:p>
            <a:r>
              <a:rPr lang="en-US" smtClean="0"/>
              <a:t>Status data can be retrieved from:</a:t>
            </a:r>
          </a:p>
          <a:p>
            <a:pPr lvl="1"/>
            <a:r>
              <a:rPr lang="en-US" smtClean="0"/>
              <a:t>SharePoint lists</a:t>
            </a:r>
          </a:p>
          <a:p>
            <a:pPr lvl="1"/>
            <a:r>
              <a:rPr lang="en-US" smtClean="0"/>
              <a:t>Excel Services</a:t>
            </a:r>
          </a:p>
          <a:p>
            <a:pPr lvl="1"/>
            <a:r>
              <a:rPr lang="en-US" smtClean="0"/>
              <a:t>Analysis Services, or</a:t>
            </a:r>
          </a:p>
          <a:p>
            <a:pPr lvl="1"/>
            <a:r>
              <a:rPr lang="en-US" smtClean="0"/>
              <a:t>Fixed values</a:t>
            </a:r>
          </a:p>
          <a:p>
            <a:r>
              <a:rPr lang="en-US" smtClean="0"/>
              <a:t>Can be filtered by Filter Web Parts</a:t>
            </a:r>
            <a:endParaRPr lang="en-US" dirty="0"/>
          </a:p>
        </p:txBody>
      </p:sp>
    </p:spTree>
    <p:extLst>
      <p:ext uri="{BB962C8B-B14F-4D97-AF65-F5344CB8AC3E}">
        <p14:creationId xmlns:p14="http://schemas.microsoft.com/office/powerpoint/2010/main" val="26256153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Excel Services</a:t>
            </a:r>
            <a:endParaRPr lang="en-AU" dirty="0"/>
          </a:p>
        </p:txBody>
      </p:sp>
      <p:sp>
        <p:nvSpPr>
          <p:cNvPr id="3" name="Text Placeholder 2"/>
          <p:cNvSpPr>
            <a:spLocks noGrp="1"/>
          </p:cNvSpPr>
          <p:nvPr>
            <p:ph type="body" sz="quarter" idx="10"/>
          </p:nvPr>
        </p:nvSpPr>
        <p:spPr>
          <a:xfrm>
            <a:off x="1969478" y="1447799"/>
            <a:ext cx="9698648" cy="4524315"/>
          </a:xfrm>
        </p:spPr>
        <p:txBody>
          <a:bodyPr/>
          <a:lstStyle/>
          <a:p>
            <a:r>
              <a:rPr lang="en-US" sz="2800" smtClean="0"/>
              <a:t>Supports the server-side calculation and browser-based rendering of Excel workbooks</a:t>
            </a:r>
          </a:p>
          <a:p>
            <a:r>
              <a:rPr lang="en-US" sz="2800" smtClean="0"/>
              <a:t>Useful when users need to share content in a workbook with others in the organization</a:t>
            </a:r>
          </a:p>
          <a:p>
            <a:r>
              <a:rPr lang="en-US" sz="2800" smtClean="0"/>
              <a:t>Use for: </a:t>
            </a:r>
          </a:p>
          <a:p>
            <a:pPr lvl="1"/>
            <a:r>
              <a:rPr lang="en-US" sz="2400" smtClean="0"/>
              <a:t>Real-time, interactive reporting with support for parameters</a:t>
            </a:r>
          </a:p>
          <a:p>
            <a:pPr lvl="1"/>
            <a:r>
              <a:rPr lang="en-US" sz="2400" smtClean="0"/>
              <a:t>Exposure of all or part of a workbook (e.g., intellectual property can be hidden from workbook consumers)</a:t>
            </a:r>
          </a:p>
          <a:p>
            <a:pPr lvl="1"/>
            <a:r>
              <a:rPr lang="en-US" sz="2400" smtClean="0"/>
              <a:t>Development of analytical solutions</a:t>
            </a:r>
          </a:p>
          <a:p>
            <a:r>
              <a:rPr lang="en-US" sz="2800" smtClean="0"/>
              <a:t>The </a:t>
            </a:r>
            <a:r>
              <a:rPr lang="en-US" sz="2800" b="1" smtClean="0"/>
              <a:t>Excel Web Access </a:t>
            </a:r>
            <a:r>
              <a:rPr lang="en-US" sz="2800" smtClean="0"/>
              <a:t>Web Part supports embedding workbook reports into Web Part Pages</a:t>
            </a:r>
            <a:endParaRPr lang="en-AU"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 y="1440000"/>
            <a:ext cx="1104762" cy="990476"/>
          </a:xfrm>
          <a:prstGeom prst="rect">
            <a:avLst/>
          </a:prstGeom>
        </p:spPr>
      </p:pic>
    </p:spTree>
    <p:extLst>
      <p:ext uri="{BB962C8B-B14F-4D97-AF65-F5344CB8AC3E}">
        <p14:creationId xmlns:p14="http://schemas.microsoft.com/office/powerpoint/2010/main" val="77374577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730</TotalTime>
  <Words>1816</Words>
  <Application>Microsoft Office PowerPoint</Application>
  <PresentationFormat>Custom</PresentationFormat>
  <Paragraphs>198</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TENA11_BreakoutSession_Template_16x9_Final_05132011</vt:lpstr>
      <vt:lpstr>White with Consolas font for code slides</vt:lpstr>
      <vt:lpstr>Creating Self-Service Analytic  BI Applications with Microsoft SharePoint 2010</vt:lpstr>
      <vt:lpstr>Presenter Introduction</vt:lpstr>
      <vt:lpstr>Agenda</vt:lpstr>
      <vt:lpstr>Introducing SharePoint 2010 Business Intelligence</vt:lpstr>
      <vt:lpstr>Describing the SharePoint BI Audience</vt:lpstr>
      <vt:lpstr>Business Intelligence Center</vt:lpstr>
      <vt:lpstr>Chart Web Part</vt:lpstr>
      <vt:lpstr>Status List Web Part</vt:lpstr>
      <vt:lpstr>Excel Services</vt:lpstr>
      <vt:lpstr>PerformancePoint Services</vt:lpstr>
      <vt:lpstr>PerformancePoint Services Element Relationships</vt:lpstr>
      <vt:lpstr>Visio Services</vt:lpstr>
      <vt:lpstr>Reporting Services Integration</vt:lpstr>
      <vt:lpstr>PowerPivot Integration</vt:lpstr>
      <vt:lpstr>PowerPivot Integration Continued </vt:lpstr>
      <vt:lpstr>Creating Self-Service Analytic BI Solutions in SharePoint 2010</vt:lpstr>
      <vt:lpstr>Related Content</vt:lpstr>
      <vt:lpstr>Related Content Continued</vt:lpstr>
      <vt:lpstr>Related Content Continued</vt:lpstr>
      <vt:lpstr>Resources</vt:lpstr>
      <vt:lpstr>PowerPoint Presentation</vt:lpstr>
      <vt:lpstr>PowerPoint Presentation</vt:lpstr>
      <vt:lpstr>PowerPoint Presentation</vt:lpstr>
    </vt:vector>
  </TitlesOfParts>
  <Manager>John Hormaechea</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OSP205: Creating Self-Service Analytic BI Applications with Microsoft SharePoint 2010</dc:title>
  <dc:subject>Microsoft TechEd North America 2011</dc:subject>
  <dc:creator>Peter Myers</dc:creator>
  <dc:description>Template: Jordan Cayabyab
Formatting: Lynnette Spear, Silver Fox Productions
Event Date: May 16-19, 2011
Event Location: Atlanta
Audience Type:</dc:description>
  <cp:lastModifiedBy>Shows</cp:lastModifiedBy>
  <cp:revision>52</cp:revision>
  <cp:lastPrinted>2010-05-11T05:02:34Z</cp:lastPrinted>
  <dcterms:created xsi:type="dcterms:W3CDTF">2011-04-27T17:16:20Z</dcterms:created>
  <dcterms:modified xsi:type="dcterms:W3CDTF">2011-05-17T12:39:37Z</dcterms:modified>
</cp:coreProperties>
</file>