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8"/>
  </p:notesMasterIdLst>
  <p:handoutMasterIdLst>
    <p:handoutMasterId r:id="rId39"/>
  </p:handoutMasterIdLst>
  <p:sldIdLst>
    <p:sldId id="319" r:id="rId6"/>
    <p:sldId id="322" r:id="rId7"/>
    <p:sldId id="349" r:id="rId8"/>
    <p:sldId id="378" r:id="rId9"/>
    <p:sldId id="350" r:id="rId10"/>
    <p:sldId id="366" r:id="rId11"/>
    <p:sldId id="360" r:id="rId12"/>
    <p:sldId id="335" r:id="rId13"/>
    <p:sldId id="336" r:id="rId14"/>
    <p:sldId id="359" r:id="rId15"/>
    <p:sldId id="368" r:id="rId16"/>
    <p:sldId id="339" r:id="rId17"/>
    <p:sldId id="372" r:id="rId18"/>
    <p:sldId id="340" r:id="rId19"/>
    <p:sldId id="376" r:id="rId20"/>
    <p:sldId id="287" r:id="rId21"/>
    <p:sldId id="362" r:id="rId22"/>
    <p:sldId id="345" r:id="rId23"/>
    <p:sldId id="363" r:id="rId24"/>
    <p:sldId id="373" r:id="rId25"/>
    <p:sldId id="343" r:id="rId26"/>
    <p:sldId id="346" r:id="rId27"/>
    <p:sldId id="348" r:id="rId28"/>
    <p:sldId id="353" r:id="rId29"/>
    <p:sldId id="370" r:id="rId30"/>
    <p:sldId id="356" r:id="rId31"/>
    <p:sldId id="379" r:id="rId32"/>
    <p:sldId id="331" r:id="rId33"/>
    <p:sldId id="329" r:id="rId34"/>
    <p:sldId id="330" r:id="rId35"/>
    <p:sldId id="334" r:id="rId36"/>
    <p:sldId id="271" r:id="rId3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E1E"/>
    <a:srgbClr val="429A16"/>
    <a:srgbClr val="292929"/>
    <a:srgbClr val="000000"/>
    <a:srgbClr val="F8F57B"/>
    <a:srgbClr val="03C2F1"/>
    <a:srgbClr val="FFFFFF"/>
    <a:srgbClr val="59D01E"/>
    <a:srgbClr val="ACE58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6" autoAdjust="0"/>
    <p:restoredTop sz="86328" autoAdjust="0"/>
  </p:normalViewPr>
  <p:slideViewPr>
    <p:cSldViewPr snapToGrid="0">
      <p:cViewPr>
        <p:scale>
          <a:sx n="50" d="100"/>
          <a:sy n="50" d="100"/>
        </p:scale>
        <p:origin x="-690" y="-33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the long popular three-tier pattern.</a:t>
            </a:r>
          </a:p>
          <a:p>
            <a:endParaRPr lang="en-US" dirty="0" smtClean="0"/>
          </a:p>
          <a:p>
            <a:r>
              <a:rPr lang="en-US" dirty="0" smtClean="0"/>
              <a:t>Instance</a:t>
            </a:r>
            <a:r>
              <a:rPr lang="en-US" baseline="0" dirty="0" smtClean="0"/>
              <a:t>s are fungible.  What that means is that I can take a request from some client and hand it to any instance.  The instance will gather additional state that it needs, it’ll do some work, return the result to the client and also possibly commit changes to the state into those systems.</a:t>
            </a:r>
          </a:p>
          <a:p>
            <a:endParaRPr lang="en-US" baseline="0" dirty="0" smtClean="0"/>
          </a:p>
          <a:p>
            <a:r>
              <a:rPr lang="en-US" baseline="0" dirty="0" smtClean="0"/>
              <a:t>We didn’t make the app stateless, we made a tier (layer) of it stateless.</a:t>
            </a:r>
            <a:endParaRPr lang="en-US" dirty="0" smtClean="0"/>
          </a:p>
          <a:p>
            <a:endParaRPr lang="en-US" dirty="0" smtClean="0"/>
          </a:p>
          <a:p>
            <a:r>
              <a:rPr lang="en-US" dirty="0" smtClean="0"/>
              <a:t>Session state.  DB connections.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825280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Contention for shared resource (DB).</a:t>
            </a:r>
            <a:r>
              <a:rPr lang="en-US" baseline="0" dirty="0" smtClean="0"/>
              <a:t>  Various techniques for reducing contention:</a:t>
            </a:r>
          </a:p>
          <a:p>
            <a:r>
              <a:rPr lang="en-US" baseline="0" dirty="0" smtClean="0"/>
              <a:t> - Multiple DBs</a:t>
            </a:r>
          </a:p>
          <a:p>
            <a:r>
              <a:rPr lang="en-US" baseline="0" dirty="0" smtClean="0"/>
              <a:t> - Master/slave (reads from secondaries)</a:t>
            </a:r>
          </a:p>
          <a:p>
            <a:r>
              <a:rPr lang="en-US" baseline="0" dirty="0" smtClean="0"/>
              <a:t> - Sharding</a:t>
            </a: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991888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427094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Cache</a:t>
            </a:r>
            <a:r>
              <a:rPr lang="en-US" baseline="0" dirty="0" smtClean="0"/>
              <a:t> can also be local (within the same prog model used to access the distributed cache).</a:t>
            </a: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991888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partition cannot be split across nodes.</a:t>
            </a:r>
          </a:p>
          <a:p>
            <a:r>
              <a:rPr lang="en-US" dirty="0" smtClean="0"/>
              <a:t>A node can be assigned many partitions.</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024893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2991888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This component can’t be cloned</a:t>
            </a:r>
            <a:r>
              <a:rPr lang="en-US" baseline="0" dirty="0" smtClean="0"/>
              <a:t> – it’s stateful.</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No</a:t>
            </a:r>
            <a:r>
              <a:rPr lang="en-US" baseline="0" dirty="0" smtClean="0"/>
              <a:t>w we are stateless, but interacting with a data storage component.  Network latency.  Locking (concurrent updates).</a:t>
            </a:r>
          </a:p>
          <a:p>
            <a:r>
              <a:rPr lang="en-US" baseline="0" dirty="0" smtClean="0"/>
              <a:t>Need to identify which cart with an identifier.</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Now we are stateful.</a:t>
            </a:r>
            <a:r>
              <a:rPr lang="en-US" baseline="0" dirty="0" smtClean="0"/>
              <a:t>  </a:t>
            </a:r>
            <a:r>
              <a:rPr lang="en-US" dirty="0" smtClean="0"/>
              <a:t>Use</a:t>
            </a:r>
            <a:r>
              <a:rPr lang="en-US" baseline="0" dirty="0" smtClean="0"/>
              <a:t> attributes to indicate what and when to replicate.</a:t>
            </a:r>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Simple WCF service that manages state e.g. calculator.</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4:39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4:39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Partitioning strategy can affect scalability.</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114636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aspects:</a:t>
            </a:r>
          </a:p>
          <a:p>
            <a:pPr marL="228600" indent="-228600">
              <a:buAutoNum type="arabicPeriod"/>
            </a:pPr>
            <a:r>
              <a:rPr lang="en-US" dirty="0" smtClean="0"/>
              <a:t>Using (static or dynamic) allocation of nodes to this service.</a:t>
            </a:r>
          </a:p>
          <a:p>
            <a:pPr marL="228600" indent="-228600">
              <a:buAutoNum type="arabicPeriod"/>
            </a:pPr>
            <a:r>
              <a:rPr lang="en-US" dirty="0" smtClean="0"/>
              <a:t>Load balancing ‘hot’ partitions.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2493539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1200280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same set of problems exist in the DB.  CAP tradeoffs do not go away.</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3937512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TaskScheduler is an example of a custom stateful service.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2074568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TBD: Make</a:t>
            </a:r>
            <a:r>
              <a:rPr lang="en-US" baseline="0" dirty="0" smtClean="0"/>
              <a:t> this a build slide.</a:t>
            </a:r>
          </a:p>
          <a:p>
            <a:r>
              <a:rPr lang="en-US" dirty="0" smtClean="0"/>
              <a:t>Fabric</a:t>
            </a:r>
            <a:r>
              <a:rPr lang="en-US" baseline="0" dirty="0" smtClean="0"/>
              <a:t> based services register stable (published) addresses with the gateway.</a:t>
            </a:r>
          </a:p>
          <a:p>
            <a:endParaRPr lang="en-US" baseline="0" dirty="0" smtClean="0"/>
          </a:p>
          <a:p>
            <a:r>
              <a:rPr lang="en-US" baseline="0" dirty="0" smtClean="0"/>
              <a:t>published &amp; physical addresses</a:t>
            </a:r>
          </a:p>
          <a:p>
            <a:endParaRPr lang="en-US" baseline="0" dirty="0" smtClean="0"/>
          </a:p>
          <a:p>
            <a:r>
              <a:rPr lang="en-US" sz="2800" dirty="0" smtClean="0"/>
              <a:t>Fabric based services expose endpoints</a:t>
            </a:r>
          </a:p>
          <a:p>
            <a:pPr lvl="1"/>
            <a:r>
              <a:rPr lang="en-US" sz="2400" dirty="0" smtClean="0"/>
              <a:t>Published addresses are registered with the “router”</a:t>
            </a:r>
          </a:p>
          <a:p>
            <a:pPr lvl="1"/>
            <a:r>
              <a:rPr lang="en-US" sz="2400" dirty="0" smtClean="0"/>
              <a:t>Physical addresses change as nodes are added or removed,</a:t>
            </a:r>
            <a:br>
              <a:rPr lang="en-US" sz="2400" dirty="0" smtClean="0"/>
            </a:br>
            <a:r>
              <a:rPr lang="en-US" sz="2400" dirty="0" smtClean="0"/>
              <a:t>or experience failures</a:t>
            </a:r>
          </a:p>
          <a:p>
            <a:r>
              <a:rPr lang="en-US" sz="2800" dirty="0" smtClean="0"/>
              <a:t>The “router” is the fabric’s traffic cop</a:t>
            </a:r>
          </a:p>
          <a:p>
            <a:pPr lvl="1"/>
            <a:r>
              <a:rPr lang="en-US" sz="2400" dirty="0" smtClean="0"/>
              <a:t>Load balancing of requests for stateless services</a:t>
            </a:r>
          </a:p>
          <a:p>
            <a:pPr lvl="1"/>
            <a:r>
              <a:rPr lang="en-US" sz="2400" dirty="0" smtClean="0"/>
              <a:t>Partition-aware routing for stateful services</a:t>
            </a:r>
          </a:p>
          <a:p>
            <a:r>
              <a:rPr lang="en-US" sz="2800" dirty="0" smtClean="0"/>
              <a:t>The definition of an application can include named relationships between services</a:t>
            </a:r>
          </a:p>
          <a:p>
            <a:pPr lvl="1"/>
            <a:r>
              <a:rPr lang="en-US" sz="2400" dirty="0" smtClean="0"/>
              <a:t>At runtime, the relationship name is used to obtain a proxy object for communicating with the target endpoint</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093930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smtClean="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39983865-EE72-44D0-BDE8-63421D26F762}"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3426436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4:39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4:39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4:39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goals for this session are somewhat broader than the description in the session catalog indicates.  We will cover AppFabric application development and though we will talk about WCF we will not focus exclusively on it, as was implied in the earlier description.</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800980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4:39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4:39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Key points to make:</a:t>
            </a:r>
          </a:p>
          <a:p>
            <a:pPr marL="285750" indent="-285750">
              <a:buFontTx/>
              <a:buChar char="-"/>
            </a:pPr>
            <a:r>
              <a:rPr lang="en-US" sz="1600" dirty="0" smtClean="0"/>
              <a:t>We are building a next gen middleware platform,</a:t>
            </a:r>
            <a:r>
              <a:rPr lang="en-US" sz="1600" baseline="0" dirty="0" smtClean="0"/>
              <a:t> a single platform that spans Server and Cloud – a symmetric platform and a platform that works with the web and data tiers.</a:t>
            </a:r>
          </a:p>
          <a:p>
            <a:pPr marL="285750" indent="-285750">
              <a:buFontTx/>
              <a:buChar char="-"/>
            </a:pPr>
            <a:r>
              <a:rPr lang="en-US" sz="1600" baseline="0" dirty="0" smtClean="0"/>
              <a:t>Talk about the individual middleware services as you build this piece in.  These services sit on the container which provides cloud scale and resilience for the services as well as abstracts them from the underlying platform.  This is HOW we deliver one set of capabilities that are symmetrical.</a:t>
            </a:r>
          </a:p>
          <a:p>
            <a:pPr marL="285750" indent="-285750">
              <a:buFontTx/>
              <a:buChar char="-"/>
            </a:pPr>
            <a:r>
              <a:rPr lang="en-US" sz="1600" baseline="0" dirty="0" smtClean="0"/>
              <a:t>Investments in the </a:t>
            </a:r>
            <a:r>
              <a:rPr lang="en-US" sz="1600" baseline="0" dirty="0" err="1" smtClean="0"/>
              <a:t>Dev</a:t>
            </a:r>
            <a:r>
              <a:rPr lang="en-US" sz="1600" baseline="0" dirty="0" smtClean="0"/>
              <a:t> experience with the </a:t>
            </a:r>
            <a:r>
              <a:rPr lang="en-US" sz="1600" baseline="0" dirty="0" err="1" smtClean="0"/>
              <a:t>dev</a:t>
            </a:r>
            <a:r>
              <a:rPr lang="en-US" sz="1600" baseline="0" dirty="0" smtClean="0"/>
              <a:t> Tools and the composition model.</a:t>
            </a:r>
          </a:p>
          <a:p>
            <a:pPr marL="285750" indent="-285750">
              <a:buFontTx/>
              <a:buChar char="-"/>
            </a:pPr>
            <a:r>
              <a:rPr lang="en-US" sz="1600" baseline="0" dirty="0" smtClean="0"/>
              <a:t>Investments in end-to-end application deployment and management with the App Manager.</a:t>
            </a:r>
            <a:endParaRPr lang="en-US" sz="1600" dirty="0" smtClean="0"/>
          </a:p>
          <a:p>
            <a:endParaRPr lang="en-US" sz="1600" dirty="0" smtClean="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39983865-EE72-44D0-BDE8-63421D26F762}"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426436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“Apps” come in all shapes and sizes</a:t>
            </a:r>
          </a:p>
          <a:p>
            <a:pPr lvl="1"/>
            <a:r>
              <a:rPr lang="en-US" dirty="0" smtClean="0"/>
              <a:t>Standalone WCF services and WF workflows</a:t>
            </a:r>
          </a:p>
          <a:p>
            <a:pPr lvl="1"/>
            <a:r>
              <a:rPr lang="en-US" dirty="0" smtClean="0"/>
              <a:t>Multi-tier multi-component business applications</a:t>
            </a:r>
          </a:p>
          <a:p>
            <a:endParaRPr lang="en-US" dirty="0" smtClean="0"/>
          </a:p>
          <a:p>
            <a:r>
              <a:rPr lang="en-US" dirty="0" smtClean="0"/>
              <a:t>This slide will be</a:t>
            </a:r>
            <a:r>
              <a:rPr lang="en-US" baseline="0" dirty="0" smtClean="0"/>
              <a:t> the same as, or align with, one from Karan’s deck.</a:t>
            </a:r>
          </a:p>
          <a:p>
            <a:endParaRPr lang="en-US" baseline="0" dirty="0" smtClean="0"/>
          </a:p>
          <a:p>
            <a:r>
              <a:rPr lang="en-US" dirty="0" smtClean="0"/>
              <a:t>Azure</a:t>
            </a:r>
            <a:r>
              <a:rPr lang="en-US" baseline="0" dirty="0" smtClean="0"/>
              <a:t> AppFabric is suitable for “simple stuff” – standalone services &amp; workflows.</a:t>
            </a:r>
          </a:p>
          <a:p>
            <a:r>
              <a:rPr lang="en-US" baseline="0" dirty="0" smtClean="0"/>
              <a:t>But it should also help you build, deploy, and manage entire applications.  In this session, we are focusing on the developer side of the equation.  If you missed yesterday’s talk that dove into the application management side of things, I suggest you check out the recording &amp; you can also come talk to us if you have any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453511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Carry</a:t>
            </a:r>
            <a:r>
              <a:rPr lang="en-US" baseline="0" dirty="0" smtClean="0"/>
              <a:t> forward existing ways of expressing the custom web and middle tier logic using code and workflow.</a:t>
            </a:r>
          </a:p>
          <a:p>
            <a:r>
              <a:rPr lang="en-US" baseline="0" dirty="0" smtClean="0"/>
              <a:t>An app might INCLUDE a packaged middle tier service – you can’t touch the code, but you can configure it.</a:t>
            </a:r>
          </a:p>
          <a:p>
            <a:r>
              <a:rPr lang="en-US" baseline="0" dirty="0" smtClean="0"/>
              <a:t>An app might REFERENCE a hosted service such as the cache service or service bus or a storage service such as Azure tables, blobs.</a:t>
            </a:r>
          </a:p>
          <a:p>
            <a:endParaRPr lang="en-US" baseline="0" dirty="0" smtClean="0"/>
          </a:p>
          <a:p>
            <a:r>
              <a:rPr lang="en-US" sz="2800" dirty="0" smtClean="0"/>
              <a:t>Packaged Middle Tier Services</a:t>
            </a:r>
          </a:p>
          <a:p>
            <a:pPr lvl="1"/>
            <a:r>
              <a:rPr lang="en-US" sz="2400" dirty="0" smtClean="0"/>
              <a:t>Task Scheduler (scheduled callbacks)</a:t>
            </a:r>
          </a:p>
          <a:p>
            <a:endParaRPr lang="en-US" baseline="0" dirty="0" smtClean="0"/>
          </a:p>
          <a:p>
            <a:r>
              <a:rPr lang="en-US" baseline="0" dirty="0" smtClean="0"/>
              <a:t>The task scheduler lets you schedule recurring or 1-time callbacks – if you’ve used the Windows Task Scheduler you get the idea of what it does functionally.  In CTP it is in the box as a packaged service (not as a standalone service offering).</a:t>
            </a:r>
          </a:p>
          <a:p>
            <a:endParaRPr lang="en-US" baseline="0" dirty="0" smtClean="0"/>
          </a:p>
          <a:p>
            <a:r>
              <a:rPr lang="en-US" baseline="0" dirty="0" smtClean="0"/>
              <a:t>[what is the right statement about ACS]</a:t>
            </a: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195602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Simple demo.</a:t>
            </a:r>
            <a:r>
              <a:rPr lang="en-US" baseline="0" dirty="0" smtClean="0"/>
              <a:t>  A stateless WCF service &amp; a simple web app that calls the service.  CTRL-F5.</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4:39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a:t>
            </a:r>
            <a:r>
              <a:rPr lang="en-US" baseline="0" dirty="0" smtClean="0"/>
              <a:t> rest of this talk, we’ll discuss some of the choices the platform gives you – there are some things you’re already familiar with, and there are some new choices too.</a:t>
            </a:r>
            <a:endParaRPr lang="en-US" dirty="0" smtClean="0"/>
          </a:p>
          <a:p>
            <a:endParaRPr lang="en-US" dirty="0" smtClean="0"/>
          </a:p>
          <a:p>
            <a:r>
              <a:rPr lang="en-US" dirty="0" smtClean="0"/>
              <a:t>When you design an application,</a:t>
            </a:r>
            <a:r>
              <a:rPr lang="en-US" baseline="0" dirty="0" smtClean="0"/>
              <a:t> the functional aspects are only one part of the task.</a:t>
            </a:r>
            <a:endParaRPr lang="en-US" dirty="0" smtClean="0"/>
          </a:p>
          <a:p>
            <a:r>
              <a:rPr lang="en-US" dirty="0" smtClean="0"/>
              <a:t>Density vs. Isolation</a:t>
            </a:r>
            <a:r>
              <a:rPr lang="en-US" baseline="0" dirty="0" smtClean="0"/>
              <a:t> -&gt; </a:t>
            </a:r>
            <a:r>
              <a:rPr lang="en-US" dirty="0" smtClean="0"/>
              <a:t>Cost!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35778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now dig deeper into one aspect of app design</a:t>
            </a:r>
            <a:r>
              <a:rPr lang="en-US" baseline="0" dirty="0" smtClean="0"/>
              <a:t> that frequently has a very real impact on several of the axes we just talked about.</a:t>
            </a:r>
          </a:p>
          <a:p>
            <a:r>
              <a:rPr lang="en-US" dirty="0" smtClean="0"/>
              <a:t>State management.</a:t>
            </a:r>
          </a:p>
          <a:p>
            <a:endParaRPr lang="en-US" baseline="0" dirty="0" smtClean="0"/>
          </a:p>
          <a:p>
            <a:r>
              <a:rPr lang="en-US" baseline="0" dirty="0" smtClean="0"/>
              <a:t>[what is the right ‘symmetry’ statement to make on behalf of SQL storage]</a:t>
            </a:r>
          </a:p>
          <a:p>
            <a:endParaRPr lang="en-US" baseline="0" dirty="0" smtClean="0"/>
          </a:p>
          <a:p>
            <a:r>
              <a:rPr lang="en-US" baseline="0" dirty="0" smtClean="0"/>
              <a:t>Multiple choices can be used in a single app – after all, there are different kinds and sizes of data sets.</a:t>
            </a:r>
          </a:p>
          <a:p>
            <a:r>
              <a:rPr lang="en-US" baseline="0" dirty="0" smtClean="0"/>
              <a:t>Consider a simple archetypal commerce application.  You have a catalog of products.  Relatively static data, infrequently updated, possibly a very large data set, lots of query.  You have product inventory.  You have individual shopping carts.  You have committed transactions between buyer and seller.  You have session data governing user experience.</a:t>
            </a:r>
          </a:p>
          <a:p>
            <a:endParaRPr lang="en-US" baseline="0" dirty="0" smtClean="0"/>
          </a:p>
          <a:p>
            <a:r>
              <a:rPr lang="en-US" baseline="0" dirty="0" smtClean="0"/>
              <a:t>Bottom Line: You need an application platform that gives you a first class “toolbox” across a spectrum of choices so you can do what’s right for your app.</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174776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7907309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41" r:id="rId2"/>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30.png"/><Relationship Id="rId5" Type="http://schemas.openxmlformats.org/officeDocument/2006/relationships/hyperlink" Target="http://www.microsoft.com/learning" TargetMode="External"/><Relationship Id="rId10" Type="http://schemas.openxmlformats.org/officeDocument/2006/relationships/image" Target="../media/image29.emf"/><Relationship Id="rId4" Type="http://schemas.openxmlformats.org/officeDocument/2006/relationships/image" Target="../media/image26.png"/><Relationship Id="rId9" Type="http://schemas.openxmlformats.org/officeDocument/2006/relationships/image" Target="../media/image28.png"/><Relationship Id="rId1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Stateless App Design</a:t>
            </a:r>
            <a:endParaRPr lang="en-US" dirty="0"/>
          </a:p>
        </p:txBody>
      </p:sp>
      <p:sp>
        <p:nvSpPr>
          <p:cNvPr id="3" name="Text Placeholder 2"/>
          <p:cNvSpPr>
            <a:spLocks noGrp="1"/>
          </p:cNvSpPr>
          <p:nvPr>
            <p:ph type="body" sz="quarter" idx="10"/>
          </p:nvPr>
        </p:nvSpPr>
        <p:spPr>
          <a:xfrm>
            <a:off x="519112" y="1447799"/>
            <a:ext cx="10762445" cy="3619452"/>
          </a:xfrm>
        </p:spPr>
        <p:txBody>
          <a:bodyPr/>
          <a:lstStyle/>
          <a:p>
            <a:r>
              <a:rPr lang="en-US" sz="2800" dirty="0" smtClean="0"/>
              <a:t>Popular app design approach is to make as many components as possible stateless</a:t>
            </a:r>
          </a:p>
          <a:p>
            <a:pPr lvl="1"/>
            <a:r>
              <a:rPr lang="en-US" sz="2400" dirty="0" smtClean="0"/>
              <a:t>A stateless component can be cloned</a:t>
            </a:r>
          </a:p>
          <a:p>
            <a:pPr lvl="2"/>
            <a:r>
              <a:rPr lang="en-US" sz="2000" dirty="0" smtClean="0"/>
              <a:t>Inbound requests can be handled by any clone</a:t>
            </a:r>
          </a:p>
          <a:p>
            <a:pPr lvl="2"/>
            <a:r>
              <a:rPr lang="en-US" sz="2000" dirty="0" smtClean="0"/>
              <a:t>Provides scalability, high availability (of the component)</a:t>
            </a:r>
          </a:p>
          <a:p>
            <a:pPr lvl="1"/>
            <a:r>
              <a:rPr lang="en-US" sz="2400" dirty="0" smtClean="0"/>
              <a:t>Application state doesn’t disappear</a:t>
            </a:r>
          </a:p>
          <a:p>
            <a:pPr lvl="2"/>
            <a:r>
              <a:rPr lang="en-US" sz="2000" dirty="0" smtClean="0"/>
              <a:t>Statelessness means pushing state away from the app logic</a:t>
            </a:r>
          </a:p>
          <a:p>
            <a:pPr lvl="2"/>
            <a:r>
              <a:rPr lang="en-US" sz="2000" dirty="0" smtClean="0"/>
              <a:t>Introduces contention for the shared resource managing the state</a:t>
            </a:r>
          </a:p>
          <a:p>
            <a:pPr lvl="2"/>
            <a:r>
              <a:rPr lang="en-US" sz="2000" dirty="0" smtClean="0"/>
              <a:t>Session state (shared by a set of requests) is common</a:t>
            </a:r>
            <a:endParaRPr lang="en-US" sz="2000" dirty="0"/>
          </a:p>
          <a:p>
            <a:pPr lvl="2"/>
            <a:endParaRPr lang="en-US" sz="2000" dirty="0" smtClean="0"/>
          </a:p>
        </p:txBody>
      </p:sp>
    </p:spTree>
    <p:extLst>
      <p:ext uri="{BB962C8B-B14F-4D97-AF65-F5344CB8AC3E}">
        <p14:creationId xmlns:p14="http://schemas.microsoft.com/office/powerpoint/2010/main" val="4925029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n 3"/>
          <p:cNvSpPr/>
          <p:nvPr/>
        </p:nvSpPr>
        <p:spPr bwMode="auto">
          <a:xfrm>
            <a:off x="10378461" y="3893530"/>
            <a:ext cx="914400" cy="908502"/>
          </a:xfrm>
          <a:prstGeom prst="ca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gradFill>
                  <a:gsLst>
                    <a:gs pos="0">
                      <a:srgbClr val="FFFFFF"/>
                    </a:gs>
                    <a:gs pos="100000">
                      <a:srgbClr val="FFFFFF"/>
                    </a:gs>
                  </a:gsLst>
                  <a:lin ang="5400000" scaled="0"/>
                </a:gradFill>
              </a:rPr>
              <a:t>Data</a:t>
            </a:r>
          </a:p>
        </p:txBody>
      </p:sp>
      <p:sp>
        <p:nvSpPr>
          <p:cNvPr id="5" name="Rounded Rectangle 4"/>
          <p:cNvSpPr/>
          <p:nvPr/>
        </p:nvSpPr>
        <p:spPr bwMode="auto">
          <a:xfrm>
            <a:off x="3289526" y="2501892"/>
            <a:ext cx="1905000" cy="45130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Presentation</a:t>
            </a:r>
          </a:p>
        </p:txBody>
      </p:sp>
      <p:sp>
        <p:nvSpPr>
          <p:cNvPr id="6" name="Rounded Rectangle 5"/>
          <p:cNvSpPr/>
          <p:nvPr/>
        </p:nvSpPr>
        <p:spPr bwMode="auto">
          <a:xfrm>
            <a:off x="3441926" y="2654292"/>
            <a:ext cx="1905000" cy="45130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Presentation</a:t>
            </a:r>
          </a:p>
        </p:txBody>
      </p:sp>
      <p:sp>
        <p:nvSpPr>
          <p:cNvPr id="7" name="Rounded Rectangle 6"/>
          <p:cNvSpPr/>
          <p:nvPr/>
        </p:nvSpPr>
        <p:spPr bwMode="auto">
          <a:xfrm>
            <a:off x="3594326" y="2806692"/>
            <a:ext cx="1905000" cy="45130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rPr>
              <a:t>Presentation</a:t>
            </a:r>
          </a:p>
        </p:txBody>
      </p:sp>
      <p:sp>
        <p:nvSpPr>
          <p:cNvPr id="8" name="Rectangle 7"/>
          <p:cNvSpPr/>
          <p:nvPr/>
        </p:nvSpPr>
        <p:spPr bwMode="auto">
          <a:xfrm>
            <a:off x="3163351" y="1686522"/>
            <a:ext cx="2340909" cy="368136"/>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alpha val="99000"/>
                  </a:schemeClr>
                </a:solidFill>
              </a:rPr>
              <a:t>LOAD BALANCER</a:t>
            </a:r>
          </a:p>
        </p:txBody>
      </p:sp>
      <p:sp>
        <p:nvSpPr>
          <p:cNvPr id="9" name="Rounded Rectangle 8"/>
          <p:cNvSpPr/>
          <p:nvPr/>
        </p:nvSpPr>
        <p:spPr bwMode="auto">
          <a:xfrm>
            <a:off x="6860052" y="3817331"/>
            <a:ext cx="1905000" cy="45130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Presentation</a:t>
            </a:r>
          </a:p>
        </p:txBody>
      </p:sp>
      <p:sp>
        <p:nvSpPr>
          <p:cNvPr id="10" name="Rounded Rectangle 9"/>
          <p:cNvSpPr/>
          <p:nvPr/>
        </p:nvSpPr>
        <p:spPr bwMode="auto">
          <a:xfrm>
            <a:off x="7012452" y="3969731"/>
            <a:ext cx="1905000" cy="45130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Presentation</a:t>
            </a:r>
          </a:p>
        </p:txBody>
      </p:sp>
      <p:sp>
        <p:nvSpPr>
          <p:cNvPr id="11" name="Rounded Rectangle 10"/>
          <p:cNvSpPr/>
          <p:nvPr/>
        </p:nvSpPr>
        <p:spPr bwMode="auto">
          <a:xfrm>
            <a:off x="7164852" y="4122131"/>
            <a:ext cx="1905000" cy="45130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rPr>
              <a:t>Business Logic</a:t>
            </a:r>
          </a:p>
        </p:txBody>
      </p:sp>
      <p:sp>
        <p:nvSpPr>
          <p:cNvPr id="12" name="Rectangle 11"/>
          <p:cNvSpPr/>
          <p:nvPr/>
        </p:nvSpPr>
        <p:spPr bwMode="auto">
          <a:xfrm>
            <a:off x="6728943" y="2848274"/>
            <a:ext cx="2340909" cy="368136"/>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alpha val="99000"/>
                  </a:schemeClr>
                </a:solidFill>
              </a:rPr>
              <a:t>LOAD BALANCER</a:t>
            </a:r>
          </a:p>
        </p:txBody>
      </p:sp>
      <p:sp>
        <p:nvSpPr>
          <p:cNvPr id="13" name="Rounded Rectangle 12"/>
          <p:cNvSpPr/>
          <p:nvPr/>
        </p:nvSpPr>
        <p:spPr bwMode="auto">
          <a:xfrm>
            <a:off x="753453" y="1621556"/>
            <a:ext cx="1235033" cy="49806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alpha val="99000"/>
                  </a:schemeClr>
                </a:solidFill>
              </a:rPr>
              <a:t>Clients</a:t>
            </a:r>
          </a:p>
        </p:txBody>
      </p:sp>
      <p:cxnSp>
        <p:nvCxnSpPr>
          <p:cNvPr id="15" name="Straight Arrow Connector 14"/>
          <p:cNvCxnSpPr>
            <a:stCxn id="13" idx="3"/>
            <a:endCxn id="8" idx="1"/>
          </p:cNvCxnSpPr>
          <p:nvPr/>
        </p:nvCxnSpPr>
        <p:spPr>
          <a:xfrm>
            <a:off x="1988486" y="1870590"/>
            <a:ext cx="117486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a:endCxn id="12" idx="1"/>
          </p:cNvCxnSpPr>
          <p:nvPr/>
        </p:nvCxnSpPr>
        <p:spPr>
          <a:xfrm flipV="1">
            <a:off x="5499326" y="3032342"/>
            <a:ext cx="1229617"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3"/>
            <a:endCxn id="4" idx="2"/>
          </p:cNvCxnSpPr>
          <p:nvPr/>
        </p:nvCxnSpPr>
        <p:spPr>
          <a:xfrm flipV="1">
            <a:off x="9069852" y="4347781"/>
            <a:ext cx="1308609"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2"/>
            <a:endCxn id="5" idx="0"/>
          </p:cNvCxnSpPr>
          <p:nvPr/>
        </p:nvCxnSpPr>
        <p:spPr>
          <a:xfrm flipH="1">
            <a:off x="4242026" y="2054658"/>
            <a:ext cx="91780" cy="4472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2"/>
            <a:endCxn id="9" idx="0"/>
          </p:cNvCxnSpPr>
          <p:nvPr/>
        </p:nvCxnSpPr>
        <p:spPr>
          <a:xfrm flipH="1">
            <a:off x="7812552" y="3216410"/>
            <a:ext cx="86846" cy="6009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Cloud Callout 27"/>
          <p:cNvSpPr/>
          <p:nvPr/>
        </p:nvSpPr>
        <p:spPr bwMode="auto">
          <a:xfrm>
            <a:off x="6728942" y="609601"/>
            <a:ext cx="3196108" cy="1076922"/>
          </a:xfrm>
          <a:prstGeom prst="cloudCallout">
            <a:avLst>
              <a:gd name="adj1" fmla="val -65532"/>
              <a:gd name="adj2" fmla="val 14188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900" b="1" i="1" dirty="0" smtClean="0">
                <a:solidFill>
                  <a:schemeClr val="tx1">
                    <a:alpha val="99000"/>
                  </a:schemeClr>
                </a:solidFill>
              </a:rPr>
              <a:t>Need to manage session state</a:t>
            </a:r>
          </a:p>
        </p:txBody>
      </p:sp>
      <p:sp>
        <p:nvSpPr>
          <p:cNvPr id="29" name="Cloud Callout 28"/>
          <p:cNvSpPr/>
          <p:nvPr/>
        </p:nvSpPr>
        <p:spPr bwMode="auto">
          <a:xfrm>
            <a:off x="4122305" y="5286376"/>
            <a:ext cx="3806599" cy="1076324"/>
          </a:xfrm>
          <a:prstGeom prst="cloudCallout">
            <a:avLst>
              <a:gd name="adj1" fmla="val 21100"/>
              <a:gd name="adj2" fmla="val -13143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900" b="1" i="1" dirty="0" smtClean="0">
                <a:solidFill>
                  <a:schemeClr val="tx1">
                    <a:alpha val="99000"/>
                  </a:schemeClr>
                </a:solidFill>
              </a:rPr>
              <a:t>Need to manage a pool of connections</a:t>
            </a:r>
          </a:p>
        </p:txBody>
      </p:sp>
      <p:sp>
        <p:nvSpPr>
          <p:cNvPr id="31" name="Rounded Rectangle 30"/>
          <p:cNvSpPr/>
          <p:nvPr/>
        </p:nvSpPr>
        <p:spPr bwMode="auto">
          <a:xfrm>
            <a:off x="905853" y="1773956"/>
            <a:ext cx="1235033" cy="49806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alpha val="99000"/>
                  </a:schemeClr>
                </a:solidFill>
              </a:rPr>
              <a:t>Clients</a:t>
            </a:r>
          </a:p>
        </p:txBody>
      </p:sp>
      <p:sp>
        <p:nvSpPr>
          <p:cNvPr id="32" name="Rounded Rectangle 31"/>
          <p:cNvSpPr/>
          <p:nvPr/>
        </p:nvSpPr>
        <p:spPr bwMode="auto">
          <a:xfrm>
            <a:off x="1058253" y="1926356"/>
            <a:ext cx="1235033" cy="49806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alpha val="99000"/>
                  </a:schemeClr>
                </a:solidFill>
              </a:rPr>
              <a:t>Clients</a:t>
            </a:r>
          </a:p>
        </p:txBody>
      </p:sp>
    </p:spTree>
    <p:extLst>
      <p:ext uri="{BB962C8B-B14F-4D97-AF65-F5344CB8AC3E}">
        <p14:creationId xmlns:p14="http://schemas.microsoft.com/office/powerpoint/2010/main" val="2570991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Cache</a:t>
            </a:r>
            <a:endParaRPr lang="en-US" dirty="0"/>
          </a:p>
        </p:txBody>
      </p:sp>
      <p:sp>
        <p:nvSpPr>
          <p:cNvPr id="3" name="Text Placeholder 2"/>
          <p:cNvSpPr>
            <a:spLocks noGrp="1"/>
          </p:cNvSpPr>
          <p:nvPr>
            <p:ph type="body" sz="quarter" idx="10"/>
          </p:nvPr>
        </p:nvSpPr>
        <p:spPr>
          <a:xfrm>
            <a:off x="519112" y="1447799"/>
            <a:ext cx="11149013" cy="4431983"/>
          </a:xfrm>
        </p:spPr>
        <p:txBody>
          <a:bodyPr/>
          <a:lstStyle/>
          <a:p>
            <a:r>
              <a:rPr lang="en-US" sz="2800" dirty="0" smtClean="0"/>
              <a:t>Bring data closer to the logic operating on it</a:t>
            </a:r>
          </a:p>
          <a:p>
            <a:r>
              <a:rPr lang="en-US" sz="2800" dirty="0" smtClean="0"/>
              <a:t>Reduce contention on a shared resource</a:t>
            </a:r>
          </a:p>
          <a:p>
            <a:r>
              <a:rPr lang="en-US" sz="2800" dirty="0" smtClean="0"/>
              <a:t>Need to carefully consider data consistency requirements</a:t>
            </a:r>
          </a:p>
          <a:p>
            <a:endParaRPr lang="en-US" sz="2800" dirty="0"/>
          </a:p>
          <a:p>
            <a:r>
              <a:rPr lang="en-US" sz="2800" i="1" dirty="0" smtClean="0"/>
              <a:t>Internally, the cache is partitioned in order to scale</a:t>
            </a:r>
          </a:p>
          <a:p>
            <a:pPr lvl="1"/>
            <a:r>
              <a:rPr lang="en-US" sz="2400" dirty="0" smtClean="0"/>
              <a:t>Different nodes are responsible for different cache items</a:t>
            </a:r>
            <a:endParaRPr lang="en-US" sz="900" dirty="0"/>
          </a:p>
          <a:p>
            <a:r>
              <a:rPr lang="en-US" sz="2800" i="1" dirty="0" smtClean="0"/>
              <a:t>Internally, the cache can use replication to achieve high availability</a:t>
            </a:r>
          </a:p>
          <a:p>
            <a:pPr lvl="1"/>
            <a:r>
              <a:rPr lang="en-US" sz="2400" dirty="0" smtClean="0"/>
              <a:t>Can become the “primary” storage location for the data </a:t>
            </a:r>
          </a:p>
          <a:p>
            <a:r>
              <a:rPr lang="en-US" sz="2800" i="1" dirty="0" smtClean="0"/>
              <a:t>Application development trend toward bringing (some) data off disk and out from behind relational abstraction</a:t>
            </a:r>
          </a:p>
        </p:txBody>
      </p:sp>
    </p:spTree>
    <p:extLst>
      <p:ext uri="{BB962C8B-B14F-4D97-AF65-F5344CB8AC3E}">
        <p14:creationId xmlns:p14="http://schemas.microsoft.com/office/powerpoint/2010/main" val="1008631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n 3"/>
          <p:cNvSpPr/>
          <p:nvPr/>
        </p:nvSpPr>
        <p:spPr bwMode="auto">
          <a:xfrm>
            <a:off x="10378461" y="3893530"/>
            <a:ext cx="914400" cy="908502"/>
          </a:xfrm>
          <a:prstGeom prst="ca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gradFill>
                  <a:gsLst>
                    <a:gs pos="0">
                      <a:srgbClr val="FFFFFF"/>
                    </a:gs>
                    <a:gs pos="100000">
                      <a:srgbClr val="FFFFFF"/>
                    </a:gs>
                  </a:gsLst>
                  <a:lin ang="5400000" scaled="0"/>
                </a:gradFill>
              </a:rPr>
              <a:t>Data</a:t>
            </a:r>
          </a:p>
        </p:txBody>
      </p:sp>
      <p:sp>
        <p:nvSpPr>
          <p:cNvPr id="5" name="Rounded Rectangle 4"/>
          <p:cNvSpPr/>
          <p:nvPr/>
        </p:nvSpPr>
        <p:spPr bwMode="auto">
          <a:xfrm>
            <a:off x="3289526" y="2501892"/>
            <a:ext cx="1905000" cy="45130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Presentation</a:t>
            </a:r>
          </a:p>
        </p:txBody>
      </p:sp>
      <p:sp>
        <p:nvSpPr>
          <p:cNvPr id="6" name="Rounded Rectangle 5"/>
          <p:cNvSpPr/>
          <p:nvPr/>
        </p:nvSpPr>
        <p:spPr bwMode="auto">
          <a:xfrm>
            <a:off x="3441926" y="2654292"/>
            <a:ext cx="1905000" cy="45130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Presentation</a:t>
            </a:r>
          </a:p>
        </p:txBody>
      </p:sp>
      <p:sp>
        <p:nvSpPr>
          <p:cNvPr id="7" name="Rounded Rectangle 6"/>
          <p:cNvSpPr/>
          <p:nvPr/>
        </p:nvSpPr>
        <p:spPr bwMode="auto">
          <a:xfrm>
            <a:off x="3594326" y="2806692"/>
            <a:ext cx="1905000" cy="45130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rPr>
              <a:t>Presentation</a:t>
            </a:r>
          </a:p>
        </p:txBody>
      </p:sp>
      <p:sp>
        <p:nvSpPr>
          <p:cNvPr id="8" name="Rectangle 7"/>
          <p:cNvSpPr/>
          <p:nvPr/>
        </p:nvSpPr>
        <p:spPr bwMode="auto">
          <a:xfrm>
            <a:off x="3163351" y="1686522"/>
            <a:ext cx="2340909" cy="368136"/>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alpha val="99000"/>
                  </a:schemeClr>
                </a:solidFill>
              </a:rPr>
              <a:t>LOAD BALANCER</a:t>
            </a:r>
          </a:p>
        </p:txBody>
      </p:sp>
      <p:sp>
        <p:nvSpPr>
          <p:cNvPr id="9" name="Rounded Rectangle 8"/>
          <p:cNvSpPr/>
          <p:nvPr/>
        </p:nvSpPr>
        <p:spPr bwMode="auto">
          <a:xfrm>
            <a:off x="6860052" y="3817331"/>
            <a:ext cx="1905000" cy="45130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Presentation</a:t>
            </a:r>
          </a:p>
        </p:txBody>
      </p:sp>
      <p:sp>
        <p:nvSpPr>
          <p:cNvPr id="10" name="Rounded Rectangle 9"/>
          <p:cNvSpPr/>
          <p:nvPr/>
        </p:nvSpPr>
        <p:spPr bwMode="auto">
          <a:xfrm>
            <a:off x="7012452" y="3969731"/>
            <a:ext cx="1905000" cy="45130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Presentation</a:t>
            </a:r>
          </a:p>
        </p:txBody>
      </p:sp>
      <p:sp>
        <p:nvSpPr>
          <p:cNvPr id="11" name="Rounded Rectangle 10"/>
          <p:cNvSpPr/>
          <p:nvPr/>
        </p:nvSpPr>
        <p:spPr bwMode="auto">
          <a:xfrm>
            <a:off x="7164852" y="4122131"/>
            <a:ext cx="1905000" cy="45130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rPr>
              <a:t>Business Logic</a:t>
            </a:r>
          </a:p>
        </p:txBody>
      </p:sp>
      <p:sp>
        <p:nvSpPr>
          <p:cNvPr id="12" name="Rectangle 11"/>
          <p:cNvSpPr/>
          <p:nvPr/>
        </p:nvSpPr>
        <p:spPr bwMode="auto">
          <a:xfrm>
            <a:off x="6728943" y="2848274"/>
            <a:ext cx="2340909" cy="368136"/>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alpha val="99000"/>
                  </a:schemeClr>
                </a:solidFill>
              </a:rPr>
              <a:t>LOAD BALANCER</a:t>
            </a:r>
          </a:p>
        </p:txBody>
      </p:sp>
      <p:sp>
        <p:nvSpPr>
          <p:cNvPr id="13" name="Rounded Rectangle 12"/>
          <p:cNvSpPr/>
          <p:nvPr/>
        </p:nvSpPr>
        <p:spPr bwMode="auto">
          <a:xfrm>
            <a:off x="753453" y="1621556"/>
            <a:ext cx="1235033" cy="49806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alpha val="99000"/>
                  </a:schemeClr>
                </a:solidFill>
              </a:rPr>
              <a:t>Clients</a:t>
            </a:r>
          </a:p>
        </p:txBody>
      </p:sp>
      <p:cxnSp>
        <p:nvCxnSpPr>
          <p:cNvPr id="15" name="Straight Arrow Connector 14"/>
          <p:cNvCxnSpPr>
            <a:stCxn id="13" idx="3"/>
            <a:endCxn id="8" idx="1"/>
          </p:cNvCxnSpPr>
          <p:nvPr/>
        </p:nvCxnSpPr>
        <p:spPr>
          <a:xfrm>
            <a:off x="1988486" y="1870590"/>
            <a:ext cx="117486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a:endCxn id="12" idx="1"/>
          </p:cNvCxnSpPr>
          <p:nvPr/>
        </p:nvCxnSpPr>
        <p:spPr>
          <a:xfrm flipV="1">
            <a:off x="5499326" y="3032342"/>
            <a:ext cx="1229617"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3"/>
            <a:endCxn id="4" idx="2"/>
          </p:cNvCxnSpPr>
          <p:nvPr/>
        </p:nvCxnSpPr>
        <p:spPr>
          <a:xfrm flipV="1">
            <a:off x="9069852" y="4347781"/>
            <a:ext cx="1308609"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2"/>
            <a:endCxn id="5" idx="0"/>
          </p:cNvCxnSpPr>
          <p:nvPr/>
        </p:nvCxnSpPr>
        <p:spPr>
          <a:xfrm flipH="1">
            <a:off x="4242026" y="2054658"/>
            <a:ext cx="91780" cy="4472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2"/>
            <a:endCxn id="9" idx="0"/>
          </p:cNvCxnSpPr>
          <p:nvPr/>
        </p:nvCxnSpPr>
        <p:spPr>
          <a:xfrm flipH="1">
            <a:off x="7812552" y="3216410"/>
            <a:ext cx="86846" cy="6009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bwMode="auto">
          <a:xfrm>
            <a:off x="905853" y="1773956"/>
            <a:ext cx="1235033" cy="49806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alpha val="99000"/>
                  </a:schemeClr>
                </a:solidFill>
              </a:rPr>
              <a:t>Clients</a:t>
            </a:r>
          </a:p>
        </p:txBody>
      </p:sp>
      <p:sp>
        <p:nvSpPr>
          <p:cNvPr id="32" name="Rounded Rectangle 31"/>
          <p:cNvSpPr/>
          <p:nvPr/>
        </p:nvSpPr>
        <p:spPr bwMode="auto">
          <a:xfrm>
            <a:off x="1058253" y="1926356"/>
            <a:ext cx="1235033" cy="49806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alpha val="99000"/>
                  </a:schemeClr>
                </a:solidFill>
              </a:rPr>
              <a:t>Clients</a:t>
            </a:r>
          </a:p>
        </p:txBody>
      </p:sp>
      <p:sp>
        <p:nvSpPr>
          <p:cNvPr id="21" name="Rounded Rectangle 20"/>
          <p:cNvSpPr/>
          <p:nvPr/>
        </p:nvSpPr>
        <p:spPr bwMode="auto">
          <a:xfrm>
            <a:off x="6286499" y="5055581"/>
            <a:ext cx="3667125" cy="451301"/>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rPr>
              <a:t>Cache</a:t>
            </a:r>
          </a:p>
        </p:txBody>
      </p:sp>
      <p:cxnSp>
        <p:nvCxnSpPr>
          <p:cNvPr id="23" name="Straight Arrow Connector 22"/>
          <p:cNvCxnSpPr>
            <a:stCxn id="11" idx="2"/>
            <a:endCxn id="21" idx="0"/>
          </p:cNvCxnSpPr>
          <p:nvPr/>
        </p:nvCxnSpPr>
        <p:spPr>
          <a:xfrm>
            <a:off x="8117352" y="4573432"/>
            <a:ext cx="2710" cy="4821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bwMode="auto">
          <a:xfrm>
            <a:off x="6457950" y="5181600"/>
            <a:ext cx="554502" cy="21907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900" dirty="0" smtClean="0">
                <a:solidFill>
                  <a:schemeClr val="tx1">
                    <a:alpha val="99000"/>
                  </a:schemeClr>
                </a:solidFill>
              </a:rPr>
              <a:t>A-F</a:t>
            </a:r>
          </a:p>
        </p:txBody>
      </p:sp>
      <p:sp>
        <p:nvSpPr>
          <p:cNvPr id="30" name="Rectangle 29"/>
          <p:cNvSpPr/>
          <p:nvPr/>
        </p:nvSpPr>
        <p:spPr bwMode="auto">
          <a:xfrm>
            <a:off x="7086600" y="5186362"/>
            <a:ext cx="554502" cy="21907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900" dirty="0" smtClean="0">
                <a:solidFill>
                  <a:schemeClr val="tx1">
                    <a:alpha val="99000"/>
                  </a:schemeClr>
                </a:solidFill>
              </a:rPr>
              <a:t>G-M</a:t>
            </a:r>
            <a:endParaRPr lang="en-US" sz="900" dirty="0">
              <a:solidFill>
                <a:schemeClr val="tx1">
                  <a:alpha val="99000"/>
                </a:schemeClr>
              </a:solidFill>
            </a:endParaRPr>
          </a:p>
        </p:txBody>
      </p:sp>
      <p:sp>
        <p:nvSpPr>
          <p:cNvPr id="33" name="Rectangle 32"/>
          <p:cNvSpPr/>
          <p:nvPr/>
        </p:nvSpPr>
        <p:spPr bwMode="auto">
          <a:xfrm>
            <a:off x="8610600" y="5187794"/>
            <a:ext cx="554502" cy="21907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900" dirty="0" smtClean="0">
                <a:solidFill>
                  <a:schemeClr val="tx1">
                    <a:alpha val="99000"/>
                  </a:schemeClr>
                </a:solidFill>
              </a:rPr>
              <a:t>N-P</a:t>
            </a:r>
          </a:p>
        </p:txBody>
      </p:sp>
      <p:sp>
        <p:nvSpPr>
          <p:cNvPr id="34" name="Rectangle 33"/>
          <p:cNvSpPr/>
          <p:nvPr/>
        </p:nvSpPr>
        <p:spPr bwMode="auto">
          <a:xfrm>
            <a:off x="9239250" y="5192556"/>
            <a:ext cx="554502" cy="21907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900" dirty="0" smtClean="0">
                <a:solidFill>
                  <a:schemeClr val="tx1">
                    <a:alpha val="99000"/>
                  </a:schemeClr>
                </a:solidFill>
              </a:rPr>
              <a:t>Q-Z</a:t>
            </a:r>
          </a:p>
        </p:txBody>
      </p:sp>
    </p:spTree>
    <p:extLst>
      <p:ext uri="{BB962C8B-B14F-4D97-AF65-F5344CB8AC3E}">
        <p14:creationId xmlns:p14="http://schemas.microsoft.com/office/powerpoint/2010/main" val="280815903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Stateful Services</a:t>
            </a:r>
            <a:endParaRPr lang="en-US" dirty="0"/>
          </a:p>
        </p:txBody>
      </p:sp>
      <p:sp>
        <p:nvSpPr>
          <p:cNvPr id="3" name="Text Placeholder 2"/>
          <p:cNvSpPr>
            <a:spLocks noGrp="1"/>
          </p:cNvSpPr>
          <p:nvPr>
            <p:ph type="body" sz="quarter" idx="10"/>
          </p:nvPr>
        </p:nvSpPr>
        <p:spPr>
          <a:xfrm>
            <a:off x="519112" y="1447799"/>
            <a:ext cx="11149013" cy="4696670"/>
          </a:xfrm>
        </p:spPr>
        <p:txBody>
          <a:bodyPr/>
          <a:lstStyle/>
          <a:p>
            <a:r>
              <a:rPr lang="en-US" sz="2800" dirty="0" smtClean="0"/>
              <a:t>Co-locate state and the logic that manipulates that state</a:t>
            </a:r>
          </a:p>
          <a:p>
            <a:r>
              <a:rPr lang="en-US" sz="2800" dirty="0" smtClean="0"/>
              <a:t>Partition for scale</a:t>
            </a:r>
          </a:p>
          <a:p>
            <a:pPr lvl="1"/>
            <a:r>
              <a:rPr lang="en-US" sz="2400" dirty="0" smtClean="0"/>
              <a:t>Divide the state up into n parts so that each node is </a:t>
            </a:r>
            <a:r>
              <a:rPr lang="en-US" sz="2400" dirty="0"/>
              <a:t>responsible for </a:t>
            </a:r>
            <a:r>
              <a:rPr lang="en-US" sz="2400" dirty="0" smtClean="0"/>
              <a:t>a non-overlapping subset of the requests to access the state</a:t>
            </a:r>
          </a:p>
          <a:p>
            <a:pPr lvl="1"/>
            <a:r>
              <a:rPr lang="en-US" sz="2400" dirty="0" smtClean="0"/>
              <a:t>Inbound requests are routed to the right node by the “router”</a:t>
            </a:r>
          </a:p>
          <a:p>
            <a:r>
              <a:rPr lang="en-US" sz="2800" dirty="0"/>
              <a:t>R</a:t>
            </a:r>
            <a:r>
              <a:rPr lang="en-US" sz="2800" dirty="0" smtClean="0"/>
              <a:t>eplicate for high availability</a:t>
            </a:r>
          </a:p>
          <a:p>
            <a:pPr lvl="1"/>
            <a:r>
              <a:rPr lang="en-US" sz="2400" dirty="0" smtClean="0"/>
              <a:t>Automatic failover</a:t>
            </a:r>
          </a:p>
          <a:p>
            <a:endParaRPr lang="en-US" sz="2800" dirty="0" smtClean="0"/>
          </a:p>
          <a:p>
            <a:endParaRPr lang="en-US" sz="2800" dirty="0"/>
          </a:p>
          <a:p>
            <a:r>
              <a:rPr lang="en-US" sz="2800" i="1" dirty="0" smtClean="0"/>
              <a:t>Relies on the same partitioning and replication infrastructure that the AppFabric Cache uses internally</a:t>
            </a:r>
            <a:endParaRPr lang="en-US" sz="2800" i="1" dirty="0"/>
          </a:p>
        </p:txBody>
      </p:sp>
    </p:spTree>
    <p:extLst>
      <p:ext uri="{BB962C8B-B14F-4D97-AF65-F5344CB8AC3E}">
        <p14:creationId xmlns:p14="http://schemas.microsoft.com/office/powerpoint/2010/main" val="521974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289526" y="2501892"/>
            <a:ext cx="1905000" cy="45130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Presentation</a:t>
            </a:r>
          </a:p>
        </p:txBody>
      </p:sp>
      <p:sp>
        <p:nvSpPr>
          <p:cNvPr id="6" name="Rounded Rectangle 5"/>
          <p:cNvSpPr/>
          <p:nvPr/>
        </p:nvSpPr>
        <p:spPr bwMode="auto">
          <a:xfrm>
            <a:off x="3441926" y="2654292"/>
            <a:ext cx="1905000" cy="45130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Presentation</a:t>
            </a:r>
          </a:p>
        </p:txBody>
      </p:sp>
      <p:sp>
        <p:nvSpPr>
          <p:cNvPr id="7" name="Rounded Rectangle 6"/>
          <p:cNvSpPr/>
          <p:nvPr/>
        </p:nvSpPr>
        <p:spPr bwMode="auto">
          <a:xfrm>
            <a:off x="3594326" y="2806692"/>
            <a:ext cx="1905000" cy="45130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rPr>
              <a:t>Presentation</a:t>
            </a:r>
          </a:p>
        </p:txBody>
      </p:sp>
      <p:sp>
        <p:nvSpPr>
          <p:cNvPr id="8" name="Rectangle 7"/>
          <p:cNvSpPr/>
          <p:nvPr/>
        </p:nvSpPr>
        <p:spPr bwMode="auto">
          <a:xfrm>
            <a:off x="3163351" y="1686522"/>
            <a:ext cx="2340909" cy="368136"/>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alpha val="99000"/>
                  </a:schemeClr>
                </a:solidFill>
              </a:rPr>
              <a:t>LOAD BALANCER</a:t>
            </a:r>
          </a:p>
        </p:txBody>
      </p:sp>
      <p:sp>
        <p:nvSpPr>
          <p:cNvPr id="9" name="Rounded Rectangle 8"/>
          <p:cNvSpPr/>
          <p:nvPr/>
        </p:nvSpPr>
        <p:spPr bwMode="auto">
          <a:xfrm>
            <a:off x="6860052" y="3817331"/>
            <a:ext cx="1905000" cy="765626"/>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Presentation</a:t>
            </a:r>
          </a:p>
        </p:txBody>
      </p:sp>
      <p:sp>
        <p:nvSpPr>
          <p:cNvPr id="10" name="Rounded Rectangle 9"/>
          <p:cNvSpPr/>
          <p:nvPr/>
        </p:nvSpPr>
        <p:spPr bwMode="auto">
          <a:xfrm>
            <a:off x="7012452" y="3969731"/>
            <a:ext cx="1905000" cy="83230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Presentation</a:t>
            </a:r>
          </a:p>
        </p:txBody>
      </p:sp>
      <p:sp>
        <p:nvSpPr>
          <p:cNvPr id="11" name="Rounded Rectangle 10"/>
          <p:cNvSpPr/>
          <p:nvPr/>
        </p:nvSpPr>
        <p:spPr bwMode="auto">
          <a:xfrm>
            <a:off x="7164852" y="4122131"/>
            <a:ext cx="1905000" cy="830869"/>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rPr>
              <a:t>Business Logic</a:t>
            </a:r>
          </a:p>
          <a:p>
            <a:pPr algn="ctr" defTabSz="914099" fontAlgn="base">
              <a:spcBef>
                <a:spcPct val="0"/>
              </a:spcBef>
              <a:spcAft>
                <a:spcPct val="0"/>
              </a:spcAft>
            </a:pPr>
            <a:endParaRPr lang="en-US" sz="1600" b="1" dirty="0" smtClean="0">
              <a:solidFill>
                <a:schemeClr val="bg1"/>
              </a:solidFill>
            </a:endParaRPr>
          </a:p>
        </p:txBody>
      </p:sp>
      <p:sp>
        <p:nvSpPr>
          <p:cNvPr id="12" name="Rectangle 11"/>
          <p:cNvSpPr/>
          <p:nvPr/>
        </p:nvSpPr>
        <p:spPr bwMode="auto">
          <a:xfrm>
            <a:off x="6728943" y="2848274"/>
            <a:ext cx="2340909" cy="368136"/>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alpha val="99000"/>
                  </a:schemeClr>
                </a:solidFill>
              </a:rPr>
              <a:t>ROUTER</a:t>
            </a:r>
          </a:p>
        </p:txBody>
      </p:sp>
      <p:sp>
        <p:nvSpPr>
          <p:cNvPr id="13" name="Rounded Rectangle 12"/>
          <p:cNvSpPr/>
          <p:nvPr/>
        </p:nvSpPr>
        <p:spPr bwMode="auto">
          <a:xfrm>
            <a:off x="753453" y="1621556"/>
            <a:ext cx="1235033" cy="49806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alpha val="99000"/>
                  </a:schemeClr>
                </a:solidFill>
              </a:rPr>
              <a:t>Clients</a:t>
            </a:r>
          </a:p>
        </p:txBody>
      </p:sp>
      <p:cxnSp>
        <p:nvCxnSpPr>
          <p:cNvPr id="15" name="Straight Arrow Connector 14"/>
          <p:cNvCxnSpPr>
            <a:stCxn id="13" idx="3"/>
            <a:endCxn id="8" idx="1"/>
          </p:cNvCxnSpPr>
          <p:nvPr/>
        </p:nvCxnSpPr>
        <p:spPr>
          <a:xfrm>
            <a:off x="1988486" y="1870590"/>
            <a:ext cx="117486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a:endCxn id="12" idx="1"/>
          </p:cNvCxnSpPr>
          <p:nvPr/>
        </p:nvCxnSpPr>
        <p:spPr>
          <a:xfrm flipV="1">
            <a:off x="5499326" y="3032342"/>
            <a:ext cx="1229617"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2"/>
            <a:endCxn id="5" idx="0"/>
          </p:cNvCxnSpPr>
          <p:nvPr/>
        </p:nvCxnSpPr>
        <p:spPr>
          <a:xfrm flipH="1">
            <a:off x="4242026" y="2054658"/>
            <a:ext cx="91780" cy="4472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2"/>
            <a:endCxn id="9" idx="0"/>
          </p:cNvCxnSpPr>
          <p:nvPr/>
        </p:nvCxnSpPr>
        <p:spPr>
          <a:xfrm flipH="1">
            <a:off x="7812552" y="3216410"/>
            <a:ext cx="86846" cy="6009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bwMode="auto">
          <a:xfrm>
            <a:off x="905853" y="1773956"/>
            <a:ext cx="1235033" cy="49806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alpha val="99000"/>
                  </a:schemeClr>
                </a:solidFill>
              </a:rPr>
              <a:t>Clients</a:t>
            </a:r>
          </a:p>
        </p:txBody>
      </p:sp>
      <p:sp>
        <p:nvSpPr>
          <p:cNvPr id="32" name="Rounded Rectangle 31"/>
          <p:cNvSpPr/>
          <p:nvPr/>
        </p:nvSpPr>
        <p:spPr bwMode="auto">
          <a:xfrm>
            <a:off x="1058253" y="1926356"/>
            <a:ext cx="1235033" cy="49806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alpha val="99000"/>
                  </a:schemeClr>
                </a:solidFill>
              </a:rPr>
              <a:t>Clients</a:t>
            </a:r>
          </a:p>
        </p:txBody>
      </p:sp>
      <p:sp>
        <p:nvSpPr>
          <p:cNvPr id="18" name="Rectangle 17"/>
          <p:cNvSpPr/>
          <p:nvPr/>
        </p:nvSpPr>
        <p:spPr bwMode="auto">
          <a:xfrm>
            <a:off x="7431552" y="4582957"/>
            <a:ext cx="554502" cy="21907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900" dirty="0" smtClean="0">
                <a:solidFill>
                  <a:schemeClr val="tx1">
                    <a:alpha val="99000"/>
                  </a:schemeClr>
                </a:solidFill>
              </a:rPr>
              <a:t>A-F</a:t>
            </a:r>
          </a:p>
        </p:txBody>
      </p:sp>
      <p:sp>
        <p:nvSpPr>
          <p:cNvPr id="30" name="Rectangle 29"/>
          <p:cNvSpPr/>
          <p:nvPr/>
        </p:nvSpPr>
        <p:spPr bwMode="auto">
          <a:xfrm>
            <a:off x="8062254" y="4582957"/>
            <a:ext cx="554502" cy="21907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900" dirty="0" smtClean="0">
                <a:solidFill>
                  <a:schemeClr val="tx1">
                    <a:alpha val="99000"/>
                  </a:schemeClr>
                </a:solidFill>
              </a:rPr>
              <a:t>G-M</a:t>
            </a:r>
            <a:endParaRPr lang="en-US" sz="900" dirty="0">
              <a:solidFill>
                <a:schemeClr val="tx1">
                  <a:alpha val="99000"/>
                </a:schemeClr>
              </a:solidFill>
            </a:endParaRPr>
          </a:p>
        </p:txBody>
      </p:sp>
      <p:sp>
        <p:nvSpPr>
          <p:cNvPr id="28" name="Cloud Callout 27"/>
          <p:cNvSpPr/>
          <p:nvPr/>
        </p:nvSpPr>
        <p:spPr bwMode="auto">
          <a:xfrm>
            <a:off x="2307535" y="5133976"/>
            <a:ext cx="3806599" cy="1076324"/>
          </a:xfrm>
          <a:prstGeom prst="cloudCallout">
            <a:avLst>
              <a:gd name="adj1" fmla="val 71145"/>
              <a:gd name="adj2" fmla="val -88959"/>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900" b="1" i="1" dirty="0" smtClean="0">
                <a:solidFill>
                  <a:schemeClr val="tx1">
                    <a:alpha val="99000"/>
                  </a:schemeClr>
                </a:solidFill>
              </a:rPr>
              <a:t>State and logic are co-located</a:t>
            </a:r>
          </a:p>
        </p:txBody>
      </p:sp>
      <p:sp>
        <p:nvSpPr>
          <p:cNvPr id="29" name="Cloud Callout 28"/>
          <p:cNvSpPr/>
          <p:nvPr/>
        </p:nvSpPr>
        <p:spPr bwMode="auto">
          <a:xfrm>
            <a:off x="7014152" y="794265"/>
            <a:ext cx="4072948" cy="1076324"/>
          </a:xfrm>
          <a:prstGeom prst="cloudCallout">
            <a:avLst>
              <a:gd name="adj1" fmla="val -24690"/>
              <a:gd name="adj2" fmla="val 13051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900" b="1" i="1" dirty="0" smtClean="0">
                <a:solidFill>
                  <a:schemeClr val="tx1">
                    <a:alpha val="99000"/>
                  </a:schemeClr>
                </a:solidFill>
              </a:rPr>
              <a:t>Requests are routed to the right partition</a:t>
            </a:r>
          </a:p>
        </p:txBody>
      </p:sp>
    </p:spTree>
    <p:extLst>
      <p:ext uri="{BB962C8B-B14F-4D97-AF65-F5344CB8AC3E}">
        <p14:creationId xmlns:p14="http://schemas.microsoft.com/office/powerpoint/2010/main" val="3849759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962833" y="1154097"/>
            <a:ext cx="10718125" cy="4696670"/>
          </a:xfrm>
        </p:spPr>
        <p:txBody>
          <a:bodyPr/>
          <a:lstStyle/>
          <a:p>
            <a:r>
              <a:rPr lang="en-US" sz="1400" dirty="0" smtClean="0"/>
              <a:t>class ShoppingCartService : IShoppingCart</a:t>
            </a:r>
          </a:p>
          <a:p>
            <a:r>
              <a:rPr lang="en-US" sz="1400" dirty="0" smtClean="0"/>
              <a:t>{</a:t>
            </a:r>
          </a:p>
          <a:p>
            <a:r>
              <a:rPr lang="en-US" sz="1400" b="1" dirty="0">
                <a:solidFill>
                  <a:srgbClr val="429A16"/>
                </a:solidFill>
              </a:rPr>
              <a:t> </a:t>
            </a:r>
            <a:r>
              <a:rPr lang="en-US" sz="1400" b="1" dirty="0" smtClean="0">
                <a:solidFill>
                  <a:srgbClr val="429A16"/>
                </a:solidFill>
              </a:rPr>
              <a:t>   // There is no copy of this data -&gt; single point of failure</a:t>
            </a:r>
          </a:p>
          <a:p>
            <a:r>
              <a:rPr lang="en-US" sz="1400" dirty="0"/>
              <a:t> </a:t>
            </a:r>
            <a:r>
              <a:rPr lang="en-US" sz="1400" dirty="0" smtClean="0"/>
              <a:t>   private Cart cart;</a:t>
            </a:r>
          </a:p>
          <a:p>
            <a:endParaRPr lang="en-US" sz="1400" dirty="0"/>
          </a:p>
          <a:p>
            <a:r>
              <a:rPr lang="en-US" sz="1400" dirty="0" smtClean="0"/>
              <a:t>    public void AddItem(Item item)</a:t>
            </a:r>
          </a:p>
          <a:p>
            <a:r>
              <a:rPr lang="en-US" sz="1400" dirty="0"/>
              <a:t> </a:t>
            </a:r>
            <a:r>
              <a:rPr lang="en-US" sz="1400" dirty="0" smtClean="0"/>
              <a:t>   {</a:t>
            </a:r>
          </a:p>
          <a:p>
            <a:r>
              <a:rPr lang="en-US" sz="1400" dirty="0"/>
              <a:t> </a:t>
            </a:r>
            <a:r>
              <a:rPr lang="en-US" sz="1400" dirty="0" smtClean="0"/>
              <a:t>       </a:t>
            </a:r>
            <a:r>
              <a:rPr lang="en-US" sz="1400" dirty="0" err="1" smtClean="0"/>
              <a:t>this.cart.AddItem</a:t>
            </a:r>
            <a:r>
              <a:rPr lang="en-US" sz="1400" dirty="0" smtClean="0"/>
              <a:t>(item);</a:t>
            </a:r>
          </a:p>
          <a:p>
            <a:r>
              <a:rPr lang="en-US" sz="1400" dirty="0"/>
              <a:t> </a:t>
            </a:r>
            <a:r>
              <a:rPr lang="en-US" sz="1400" dirty="0" smtClean="0"/>
              <a:t>   }</a:t>
            </a:r>
          </a:p>
          <a:p>
            <a:endParaRPr lang="en-US" sz="1400" dirty="0"/>
          </a:p>
          <a:p>
            <a:r>
              <a:rPr lang="en-US" sz="1400" dirty="0" smtClean="0"/>
              <a:t>    public void </a:t>
            </a:r>
            <a:r>
              <a:rPr lang="en-US" sz="1400" dirty="0" err="1" smtClean="0"/>
              <a:t>RemoveItem</a:t>
            </a:r>
            <a:r>
              <a:rPr lang="en-US" sz="1400" dirty="0" smtClean="0"/>
              <a:t>(</a:t>
            </a:r>
            <a:r>
              <a:rPr lang="en-US" sz="1400" dirty="0" err="1" smtClean="0"/>
              <a:t>ItemID</a:t>
            </a:r>
            <a:r>
              <a:rPr lang="en-US" sz="1400" dirty="0" smtClean="0"/>
              <a:t> id)</a:t>
            </a:r>
          </a:p>
          <a:p>
            <a:r>
              <a:rPr lang="en-US" sz="1400" dirty="0"/>
              <a:t> </a:t>
            </a:r>
            <a:r>
              <a:rPr lang="en-US" sz="1400" dirty="0" smtClean="0"/>
              <a:t>   {</a:t>
            </a:r>
          </a:p>
          <a:p>
            <a:r>
              <a:rPr lang="en-US" sz="1400" dirty="0"/>
              <a:t> </a:t>
            </a:r>
            <a:r>
              <a:rPr lang="en-US" sz="1400" dirty="0" smtClean="0"/>
              <a:t>       </a:t>
            </a:r>
            <a:r>
              <a:rPr lang="en-US" sz="1400" dirty="0" err="1" smtClean="0"/>
              <a:t>this.cart.RemoveItem</a:t>
            </a:r>
            <a:r>
              <a:rPr lang="en-US" sz="1400" dirty="0" smtClean="0"/>
              <a:t>(id)</a:t>
            </a:r>
          </a:p>
          <a:p>
            <a:r>
              <a:rPr lang="en-US" sz="1400" dirty="0"/>
              <a:t> </a:t>
            </a:r>
            <a:r>
              <a:rPr lang="en-US" sz="1400" dirty="0" smtClean="0"/>
              <a:t>   }</a:t>
            </a:r>
          </a:p>
          <a:p>
            <a:endParaRPr lang="en-US" sz="1400" dirty="0"/>
          </a:p>
          <a:p>
            <a:r>
              <a:rPr lang="en-US" sz="1400" dirty="0" smtClean="0"/>
              <a:t>    public </a:t>
            </a:r>
            <a:r>
              <a:rPr lang="en-US" sz="1400" dirty="0" err="1" smtClean="0"/>
              <a:t>CartInfo</a:t>
            </a:r>
            <a:r>
              <a:rPr lang="en-US" sz="1400" dirty="0" smtClean="0"/>
              <a:t> </a:t>
            </a:r>
            <a:r>
              <a:rPr lang="en-US" sz="1400" dirty="0" err="1" smtClean="0"/>
              <a:t>GetCartInfo</a:t>
            </a:r>
            <a:r>
              <a:rPr lang="en-US" sz="1400" dirty="0" smtClean="0"/>
              <a:t>()</a:t>
            </a:r>
          </a:p>
          <a:p>
            <a:r>
              <a:rPr lang="en-US" sz="1400" dirty="0"/>
              <a:t> </a:t>
            </a:r>
            <a:r>
              <a:rPr lang="en-US" sz="1400" dirty="0" smtClean="0"/>
              <a:t>   {</a:t>
            </a:r>
          </a:p>
          <a:p>
            <a:r>
              <a:rPr lang="en-US" sz="1400" dirty="0"/>
              <a:t> </a:t>
            </a:r>
            <a:r>
              <a:rPr lang="en-US" sz="1400" dirty="0" smtClean="0"/>
              <a:t>       return </a:t>
            </a:r>
            <a:r>
              <a:rPr lang="en-US" sz="1400" dirty="0" err="1" smtClean="0"/>
              <a:t>this.cart.Info</a:t>
            </a:r>
            <a:r>
              <a:rPr lang="en-US" sz="1400" dirty="0" smtClean="0"/>
              <a:t>;</a:t>
            </a:r>
          </a:p>
          <a:p>
            <a:r>
              <a:rPr lang="en-US" sz="1400" dirty="0"/>
              <a:t> </a:t>
            </a:r>
            <a:r>
              <a:rPr lang="en-US" sz="1400" dirty="0" smtClean="0"/>
              <a:t>   }</a:t>
            </a:r>
          </a:p>
          <a:p>
            <a:r>
              <a:rPr lang="en-US" sz="1400" dirty="0"/>
              <a:t>}</a:t>
            </a:r>
            <a:endParaRPr lang="en-US" sz="1400"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962833" y="1154097"/>
            <a:ext cx="10718125" cy="5170646"/>
          </a:xfrm>
        </p:spPr>
        <p:txBody>
          <a:bodyPr/>
          <a:lstStyle/>
          <a:p>
            <a:r>
              <a:rPr lang="en-US" sz="1400" dirty="0" smtClean="0"/>
              <a:t>class ShoppingCartService : IShoppingCart</a:t>
            </a:r>
          </a:p>
          <a:p>
            <a:r>
              <a:rPr lang="en-US" sz="1400" dirty="0" smtClean="0"/>
              <a:t>{</a:t>
            </a:r>
          </a:p>
          <a:p>
            <a:r>
              <a:rPr lang="en-US" sz="1400" dirty="0" smtClean="0"/>
              <a:t>    public void AddItem(Item item)</a:t>
            </a:r>
          </a:p>
          <a:p>
            <a:r>
              <a:rPr lang="en-US" sz="1400" dirty="0"/>
              <a:t> </a:t>
            </a:r>
            <a:r>
              <a:rPr lang="en-US" sz="1400" dirty="0" smtClean="0"/>
              <a:t>   {</a:t>
            </a:r>
          </a:p>
          <a:p>
            <a:r>
              <a:rPr lang="en-US" sz="1400" b="1" dirty="0"/>
              <a:t> </a:t>
            </a:r>
            <a:r>
              <a:rPr lang="en-US" sz="1400" b="1" dirty="0" smtClean="0"/>
              <a:t>       Cart </a:t>
            </a:r>
            <a:r>
              <a:rPr lang="en-US" sz="1400" b="1" dirty="0" err="1" smtClean="0"/>
              <a:t>cart</a:t>
            </a:r>
            <a:r>
              <a:rPr lang="en-US" sz="1400" b="1" dirty="0" smtClean="0"/>
              <a:t> = </a:t>
            </a:r>
            <a:r>
              <a:rPr lang="en-US" sz="1400" b="1" dirty="0" err="1" smtClean="0"/>
              <a:t>this.LoadCart</a:t>
            </a:r>
            <a:r>
              <a:rPr lang="en-US" sz="1400" b="1" dirty="0" smtClean="0"/>
              <a:t>();  </a:t>
            </a:r>
            <a:r>
              <a:rPr lang="en-US" sz="1400" b="1" dirty="0" smtClean="0">
                <a:solidFill>
                  <a:srgbClr val="429A16"/>
                </a:solidFill>
              </a:rPr>
              <a:t>// Network latency</a:t>
            </a:r>
          </a:p>
          <a:p>
            <a:r>
              <a:rPr lang="en-US" sz="1400" dirty="0"/>
              <a:t> </a:t>
            </a:r>
            <a:r>
              <a:rPr lang="en-US" sz="1400" dirty="0" smtClean="0"/>
              <a:t>       </a:t>
            </a:r>
            <a:r>
              <a:rPr lang="en-US" sz="1400" dirty="0" err="1" smtClean="0"/>
              <a:t>cart.AddItem</a:t>
            </a:r>
            <a:r>
              <a:rPr lang="en-US" sz="1400" dirty="0" smtClean="0"/>
              <a:t>(item);</a:t>
            </a:r>
          </a:p>
          <a:p>
            <a:r>
              <a:rPr lang="en-US" sz="1400" b="1" dirty="0"/>
              <a:t> </a:t>
            </a:r>
            <a:r>
              <a:rPr lang="en-US" sz="1400" b="1" dirty="0" smtClean="0"/>
              <a:t>       </a:t>
            </a:r>
            <a:r>
              <a:rPr lang="en-US" sz="1400" b="1" dirty="0" err="1" smtClean="0"/>
              <a:t>this.SaveCart</a:t>
            </a:r>
            <a:r>
              <a:rPr lang="en-US" sz="1400" b="1" dirty="0" smtClean="0"/>
              <a:t>(cart);  </a:t>
            </a:r>
            <a:r>
              <a:rPr lang="en-US" sz="1400" b="1" dirty="0" smtClean="0">
                <a:solidFill>
                  <a:srgbClr val="429A16"/>
                </a:solidFill>
              </a:rPr>
              <a:t>// </a:t>
            </a:r>
            <a:r>
              <a:rPr lang="en-US" sz="1400" b="1" dirty="0">
                <a:solidFill>
                  <a:srgbClr val="429A16"/>
                </a:solidFill>
              </a:rPr>
              <a:t>Network </a:t>
            </a:r>
            <a:r>
              <a:rPr lang="en-US" sz="1400" b="1" dirty="0" smtClean="0">
                <a:solidFill>
                  <a:srgbClr val="429A16"/>
                </a:solidFill>
              </a:rPr>
              <a:t>latency, maybe a write conflict</a:t>
            </a:r>
            <a:endParaRPr lang="en-US" sz="1400" b="1" dirty="0" smtClean="0"/>
          </a:p>
          <a:p>
            <a:r>
              <a:rPr lang="en-US" sz="1400" dirty="0"/>
              <a:t> </a:t>
            </a:r>
            <a:r>
              <a:rPr lang="en-US" sz="1400" dirty="0" smtClean="0"/>
              <a:t>   }</a:t>
            </a:r>
          </a:p>
          <a:p>
            <a:endParaRPr lang="en-US" sz="1400" dirty="0"/>
          </a:p>
          <a:p>
            <a:r>
              <a:rPr lang="en-US" sz="1400" dirty="0" smtClean="0"/>
              <a:t>    public void </a:t>
            </a:r>
            <a:r>
              <a:rPr lang="en-US" sz="1400" dirty="0" err="1" smtClean="0"/>
              <a:t>RemoveItem</a:t>
            </a:r>
            <a:r>
              <a:rPr lang="en-US" sz="1400" dirty="0" smtClean="0"/>
              <a:t>(</a:t>
            </a:r>
            <a:r>
              <a:rPr lang="en-US" sz="1400" dirty="0" err="1" smtClean="0"/>
              <a:t>ItemID</a:t>
            </a:r>
            <a:r>
              <a:rPr lang="en-US" sz="1400" dirty="0" smtClean="0"/>
              <a:t> id)</a:t>
            </a:r>
          </a:p>
          <a:p>
            <a:r>
              <a:rPr lang="en-US" sz="1400" dirty="0"/>
              <a:t> </a:t>
            </a:r>
            <a:r>
              <a:rPr lang="en-US" sz="1400" dirty="0" smtClean="0"/>
              <a:t>   {</a:t>
            </a:r>
          </a:p>
          <a:p>
            <a:r>
              <a:rPr lang="en-US" sz="1400" b="1" dirty="0" smtClean="0"/>
              <a:t>        </a:t>
            </a:r>
            <a:r>
              <a:rPr lang="en-US" sz="1400" b="1" dirty="0"/>
              <a:t>Cart </a:t>
            </a:r>
            <a:r>
              <a:rPr lang="en-US" sz="1400" b="1" dirty="0" err="1"/>
              <a:t>cart</a:t>
            </a:r>
            <a:r>
              <a:rPr lang="en-US" sz="1400" b="1" dirty="0"/>
              <a:t> = </a:t>
            </a:r>
            <a:r>
              <a:rPr lang="en-US" sz="1400" b="1" dirty="0" err="1"/>
              <a:t>this.LoadCart</a:t>
            </a:r>
            <a:r>
              <a:rPr lang="en-US" sz="1400" b="1" dirty="0" smtClean="0"/>
              <a:t>();  </a:t>
            </a:r>
            <a:r>
              <a:rPr lang="en-US" sz="1400" b="1" dirty="0" smtClean="0">
                <a:solidFill>
                  <a:srgbClr val="429A16"/>
                </a:solidFill>
              </a:rPr>
              <a:t>// </a:t>
            </a:r>
            <a:r>
              <a:rPr lang="en-US" sz="1400" b="1" dirty="0">
                <a:solidFill>
                  <a:srgbClr val="429A16"/>
                </a:solidFill>
              </a:rPr>
              <a:t>Network latency</a:t>
            </a:r>
            <a:endParaRPr lang="en-US" sz="1400" b="1" dirty="0" smtClean="0"/>
          </a:p>
          <a:p>
            <a:r>
              <a:rPr lang="en-US" sz="1400" dirty="0" smtClean="0"/>
              <a:t>        </a:t>
            </a:r>
            <a:r>
              <a:rPr lang="en-US" sz="1400" dirty="0" err="1" smtClean="0"/>
              <a:t>cart.RemoveItem</a:t>
            </a:r>
            <a:r>
              <a:rPr lang="en-US" sz="1400" dirty="0" smtClean="0"/>
              <a:t>(id)</a:t>
            </a:r>
          </a:p>
          <a:p>
            <a:r>
              <a:rPr lang="en-US" sz="1400" b="1" dirty="0" smtClean="0"/>
              <a:t>        </a:t>
            </a:r>
            <a:r>
              <a:rPr lang="en-US" sz="1400" b="1" dirty="0" err="1"/>
              <a:t>this.SaveCart</a:t>
            </a:r>
            <a:r>
              <a:rPr lang="en-US" sz="1400" b="1" dirty="0"/>
              <a:t>(cart</a:t>
            </a:r>
            <a:r>
              <a:rPr lang="en-US" sz="1400" b="1" dirty="0" smtClean="0"/>
              <a:t>);  </a:t>
            </a:r>
            <a:r>
              <a:rPr lang="en-US" sz="1400" b="1" dirty="0" smtClean="0">
                <a:solidFill>
                  <a:srgbClr val="429A16"/>
                </a:solidFill>
              </a:rPr>
              <a:t>// </a:t>
            </a:r>
            <a:r>
              <a:rPr lang="en-US" sz="1400" b="1" dirty="0">
                <a:solidFill>
                  <a:srgbClr val="429A16"/>
                </a:solidFill>
              </a:rPr>
              <a:t>Network latency, maybe a write conflict</a:t>
            </a:r>
            <a:endParaRPr lang="en-US" sz="1400" b="1" dirty="0" smtClean="0"/>
          </a:p>
          <a:p>
            <a:r>
              <a:rPr lang="en-US" sz="1400" dirty="0" smtClean="0"/>
              <a:t>    }</a:t>
            </a:r>
          </a:p>
          <a:p>
            <a:endParaRPr lang="en-US" sz="1400" dirty="0"/>
          </a:p>
          <a:p>
            <a:r>
              <a:rPr lang="en-US" sz="1400" dirty="0" smtClean="0"/>
              <a:t>    public </a:t>
            </a:r>
            <a:r>
              <a:rPr lang="en-US" sz="1400" dirty="0" err="1" smtClean="0"/>
              <a:t>CartInfo</a:t>
            </a:r>
            <a:r>
              <a:rPr lang="en-US" sz="1400" dirty="0" smtClean="0"/>
              <a:t> </a:t>
            </a:r>
            <a:r>
              <a:rPr lang="en-US" sz="1400" dirty="0" err="1" smtClean="0"/>
              <a:t>GetCartInfo</a:t>
            </a:r>
            <a:r>
              <a:rPr lang="en-US" sz="1400" dirty="0" smtClean="0"/>
              <a:t>()</a:t>
            </a:r>
          </a:p>
          <a:p>
            <a:r>
              <a:rPr lang="en-US" sz="1400" dirty="0"/>
              <a:t> </a:t>
            </a:r>
            <a:r>
              <a:rPr lang="en-US" sz="1400" dirty="0" smtClean="0"/>
              <a:t>   {</a:t>
            </a:r>
          </a:p>
          <a:p>
            <a:r>
              <a:rPr lang="en-US" sz="1400" b="1" dirty="0" smtClean="0"/>
              <a:t>        </a:t>
            </a:r>
            <a:r>
              <a:rPr lang="en-US" sz="1400" b="1" dirty="0"/>
              <a:t>Cart </a:t>
            </a:r>
            <a:r>
              <a:rPr lang="en-US" sz="1400" b="1" dirty="0" err="1"/>
              <a:t>cart</a:t>
            </a:r>
            <a:r>
              <a:rPr lang="en-US" sz="1400" b="1" dirty="0"/>
              <a:t> = </a:t>
            </a:r>
            <a:r>
              <a:rPr lang="en-US" sz="1400" b="1" dirty="0" err="1"/>
              <a:t>this.LoadCart</a:t>
            </a:r>
            <a:r>
              <a:rPr lang="en-US" sz="1400" b="1" dirty="0" smtClean="0"/>
              <a:t>();  </a:t>
            </a:r>
            <a:r>
              <a:rPr lang="en-US" sz="1400" b="1" dirty="0" smtClean="0">
                <a:solidFill>
                  <a:srgbClr val="429A16"/>
                </a:solidFill>
              </a:rPr>
              <a:t>// </a:t>
            </a:r>
            <a:r>
              <a:rPr lang="en-US" sz="1400" b="1" dirty="0">
                <a:solidFill>
                  <a:srgbClr val="429A16"/>
                </a:solidFill>
              </a:rPr>
              <a:t>Network latency</a:t>
            </a:r>
            <a:endParaRPr lang="en-US" sz="1400" b="1" dirty="0" smtClean="0"/>
          </a:p>
          <a:p>
            <a:r>
              <a:rPr lang="en-US" sz="1400" dirty="0" smtClean="0"/>
              <a:t>        return </a:t>
            </a:r>
            <a:r>
              <a:rPr lang="en-US" sz="1400" dirty="0" err="1" smtClean="0"/>
              <a:t>cart.Info</a:t>
            </a:r>
            <a:r>
              <a:rPr lang="en-US" sz="1400" dirty="0" smtClean="0"/>
              <a:t>;</a:t>
            </a:r>
          </a:p>
          <a:p>
            <a:r>
              <a:rPr lang="en-US" sz="1400" dirty="0"/>
              <a:t> </a:t>
            </a:r>
            <a:r>
              <a:rPr lang="en-US" sz="1400" dirty="0" smtClean="0"/>
              <a:t>   }</a:t>
            </a:r>
          </a:p>
          <a:p>
            <a:r>
              <a:rPr lang="en-US" sz="1400" dirty="0"/>
              <a:t>}</a:t>
            </a:r>
            <a:endParaRPr lang="en-US" sz="1400" dirty="0" smtClean="0"/>
          </a:p>
        </p:txBody>
      </p:sp>
    </p:spTree>
    <p:extLst>
      <p:ext uri="{BB962C8B-B14F-4D97-AF65-F5344CB8AC3E}">
        <p14:creationId xmlns:p14="http://schemas.microsoft.com/office/powerpoint/2010/main" val="72210136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962833" y="1154096"/>
            <a:ext cx="10718125" cy="5170646"/>
          </a:xfrm>
        </p:spPr>
        <p:txBody>
          <a:bodyPr/>
          <a:lstStyle/>
          <a:p>
            <a:r>
              <a:rPr lang="en-US" sz="1400" dirty="0" smtClean="0"/>
              <a:t>class ShoppingCartService : IShoppingCart</a:t>
            </a:r>
          </a:p>
          <a:p>
            <a:r>
              <a:rPr lang="en-US" sz="1400" dirty="0" smtClean="0"/>
              <a:t>{</a:t>
            </a:r>
          </a:p>
          <a:p>
            <a:r>
              <a:rPr lang="en-US" sz="1400" dirty="0">
                <a:solidFill>
                  <a:srgbClr val="FF0000"/>
                </a:solidFill>
              </a:rPr>
              <a:t> </a:t>
            </a:r>
            <a:r>
              <a:rPr lang="en-US" sz="1400" dirty="0" smtClean="0">
                <a:solidFill>
                  <a:srgbClr val="FF0000"/>
                </a:solidFill>
              </a:rPr>
              <a:t>   </a:t>
            </a:r>
            <a:r>
              <a:rPr lang="en-US" sz="1400" b="1" dirty="0" smtClean="0">
                <a:solidFill>
                  <a:srgbClr val="FF0000"/>
                </a:solidFill>
              </a:rPr>
              <a:t>[Replicable]</a:t>
            </a:r>
          </a:p>
          <a:p>
            <a:r>
              <a:rPr lang="en-US" sz="1400" dirty="0"/>
              <a:t> </a:t>
            </a:r>
            <a:r>
              <a:rPr lang="en-US" sz="1400" dirty="0" smtClean="0"/>
              <a:t>   private Cart cart;</a:t>
            </a:r>
          </a:p>
          <a:p>
            <a:endParaRPr lang="en-US" sz="1400" dirty="0"/>
          </a:p>
          <a:p>
            <a:r>
              <a:rPr lang="en-US" sz="1400" dirty="0" smtClean="0">
                <a:solidFill>
                  <a:srgbClr val="FF0000"/>
                </a:solidFill>
              </a:rPr>
              <a:t>    </a:t>
            </a:r>
            <a:r>
              <a:rPr lang="en-US" sz="1400" b="1" dirty="0" smtClean="0">
                <a:solidFill>
                  <a:srgbClr val="FF0000"/>
                </a:solidFill>
              </a:rPr>
              <a:t>[ReplicateOnExit]</a:t>
            </a:r>
            <a:endParaRPr lang="en-US" sz="1400" b="1" dirty="0">
              <a:solidFill>
                <a:srgbClr val="FF0000"/>
              </a:solidFill>
            </a:endParaRPr>
          </a:p>
          <a:p>
            <a:r>
              <a:rPr lang="en-US" sz="1400" dirty="0" smtClean="0"/>
              <a:t>    public void </a:t>
            </a:r>
            <a:r>
              <a:rPr lang="en-US" sz="1400" dirty="0" err="1" smtClean="0"/>
              <a:t>AddItem</a:t>
            </a:r>
            <a:r>
              <a:rPr lang="en-US" sz="1400" dirty="0" smtClean="0"/>
              <a:t>(Item item)</a:t>
            </a:r>
          </a:p>
          <a:p>
            <a:r>
              <a:rPr lang="en-US" sz="1400" dirty="0"/>
              <a:t> </a:t>
            </a:r>
            <a:r>
              <a:rPr lang="en-US" sz="1400" dirty="0" smtClean="0"/>
              <a:t>   {</a:t>
            </a:r>
          </a:p>
          <a:p>
            <a:r>
              <a:rPr lang="en-US" sz="1400" dirty="0"/>
              <a:t> </a:t>
            </a:r>
            <a:r>
              <a:rPr lang="en-US" sz="1400" dirty="0" smtClean="0"/>
              <a:t>       </a:t>
            </a:r>
            <a:r>
              <a:rPr lang="en-US" sz="1400" dirty="0" err="1" smtClean="0"/>
              <a:t>this.cart.AddItem</a:t>
            </a:r>
            <a:r>
              <a:rPr lang="en-US" sz="1400" dirty="0" smtClean="0"/>
              <a:t>(item);</a:t>
            </a:r>
          </a:p>
          <a:p>
            <a:r>
              <a:rPr lang="en-US" sz="1400" dirty="0"/>
              <a:t> </a:t>
            </a:r>
            <a:r>
              <a:rPr lang="en-US" sz="1400" dirty="0" smtClean="0"/>
              <a:t>   }</a:t>
            </a:r>
          </a:p>
          <a:p>
            <a:endParaRPr lang="en-US" sz="1400" dirty="0"/>
          </a:p>
          <a:p>
            <a:r>
              <a:rPr lang="en-US" sz="1400" dirty="0" smtClean="0">
                <a:solidFill>
                  <a:srgbClr val="FF0000"/>
                </a:solidFill>
              </a:rPr>
              <a:t>    </a:t>
            </a:r>
            <a:r>
              <a:rPr lang="en-US" sz="1400" b="1" dirty="0" smtClean="0">
                <a:solidFill>
                  <a:srgbClr val="FF0000"/>
                </a:solidFill>
              </a:rPr>
              <a:t>[ReplicateOnExit]</a:t>
            </a:r>
            <a:endParaRPr lang="en-US" sz="1400" b="1" dirty="0">
              <a:solidFill>
                <a:srgbClr val="FF0000"/>
              </a:solidFill>
            </a:endParaRPr>
          </a:p>
          <a:p>
            <a:r>
              <a:rPr lang="en-US" sz="1400" dirty="0" smtClean="0"/>
              <a:t>    public void </a:t>
            </a:r>
            <a:r>
              <a:rPr lang="en-US" sz="1400" dirty="0" err="1" smtClean="0"/>
              <a:t>RemoveItem</a:t>
            </a:r>
            <a:r>
              <a:rPr lang="en-US" sz="1400" dirty="0" smtClean="0"/>
              <a:t>(</a:t>
            </a:r>
            <a:r>
              <a:rPr lang="en-US" sz="1400" dirty="0" err="1" smtClean="0"/>
              <a:t>ItemID</a:t>
            </a:r>
            <a:r>
              <a:rPr lang="en-US" sz="1400" dirty="0" smtClean="0"/>
              <a:t> id)</a:t>
            </a:r>
          </a:p>
          <a:p>
            <a:r>
              <a:rPr lang="en-US" sz="1400" dirty="0"/>
              <a:t> </a:t>
            </a:r>
            <a:r>
              <a:rPr lang="en-US" sz="1400" dirty="0" smtClean="0"/>
              <a:t>   {</a:t>
            </a:r>
          </a:p>
          <a:p>
            <a:r>
              <a:rPr lang="en-US" sz="1400" dirty="0"/>
              <a:t> </a:t>
            </a:r>
            <a:r>
              <a:rPr lang="en-US" sz="1400" dirty="0" smtClean="0"/>
              <a:t>       </a:t>
            </a:r>
            <a:r>
              <a:rPr lang="en-US" sz="1400" dirty="0" err="1" smtClean="0"/>
              <a:t>this.cart.RemoveItem</a:t>
            </a:r>
            <a:r>
              <a:rPr lang="en-US" sz="1400" dirty="0" smtClean="0"/>
              <a:t>(id)</a:t>
            </a:r>
          </a:p>
          <a:p>
            <a:r>
              <a:rPr lang="en-US" sz="1400" dirty="0"/>
              <a:t> </a:t>
            </a:r>
            <a:r>
              <a:rPr lang="en-US" sz="1400" dirty="0" smtClean="0"/>
              <a:t>   }</a:t>
            </a:r>
          </a:p>
          <a:p>
            <a:endParaRPr lang="en-US" sz="1400" dirty="0"/>
          </a:p>
          <a:p>
            <a:r>
              <a:rPr lang="en-US" sz="1400" dirty="0"/>
              <a:t> </a:t>
            </a:r>
            <a:r>
              <a:rPr lang="en-US" sz="1400" dirty="0" smtClean="0"/>
              <a:t>   public </a:t>
            </a:r>
            <a:r>
              <a:rPr lang="en-US" sz="1400" dirty="0" err="1"/>
              <a:t>CartInfo</a:t>
            </a:r>
            <a:r>
              <a:rPr lang="en-US" sz="1400" dirty="0"/>
              <a:t> </a:t>
            </a:r>
            <a:r>
              <a:rPr lang="en-US" sz="1400" dirty="0" err="1"/>
              <a:t>GetCartInfo</a:t>
            </a:r>
            <a:r>
              <a:rPr lang="en-US" sz="1400" dirty="0"/>
              <a:t>()</a:t>
            </a:r>
          </a:p>
          <a:p>
            <a:r>
              <a:rPr lang="en-US" sz="1400" dirty="0"/>
              <a:t>    {</a:t>
            </a:r>
          </a:p>
          <a:p>
            <a:r>
              <a:rPr lang="en-US" sz="1400" dirty="0"/>
              <a:t>        return </a:t>
            </a:r>
            <a:r>
              <a:rPr lang="en-US" sz="1400" dirty="0" err="1"/>
              <a:t>this.cart.Info</a:t>
            </a:r>
            <a:r>
              <a:rPr lang="en-US" sz="1400" dirty="0"/>
              <a:t>;</a:t>
            </a:r>
          </a:p>
          <a:p>
            <a:r>
              <a:rPr lang="en-US" sz="1400" dirty="0"/>
              <a:t>    </a:t>
            </a:r>
            <a:r>
              <a:rPr lang="en-US" sz="1400" dirty="0" smtClean="0"/>
              <a:t>}</a:t>
            </a:r>
          </a:p>
          <a:p>
            <a:r>
              <a:rPr lang="en-US" sz="1400" dirty="0" smtClean="0"/>
              <a:t>}</a:t>
            </a:r>
          </a:p>
        </p:txBody>
      </p:sp>
    </p:spTree>
    <p:extLst>
      <p:ext uri="{BB962C8B-B14F-4D97-AF65-F5344CB8AC3E}">
        <p14:creationId xmlns:p14="http://schemas.microsoft.com/office/powerpoint/2010/main" val="338346102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Stateful WCF Service</a:t>
            </a:r>
            <a:endParaRPr lang="en-US" dirty="0"/>
          </a:p>
        </p:txBody>
      </p:sp>
    </p:spTree>
    <p:extLst>
      <p:ext uri="{BB962C8B-B14F-4D97-AF65-F5344CB8AC3E}">
        <p14:creationId xmlns:p14="http://schemas.microsoft.com/office/powerpoint/2010/main" val="424512454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2046884"/>
          </a:xfrm>
        </p:spPr>
        <p:txBody>
          <a:bodyPr/>
          <a:lstStyle/>
          <a:p>
            <a:r>
              <a:rPr lang="en-US" sz="3600" dirty="0" smtClean="0"/>
              <a:t>Building </a:t>
            </a:r>
            <a:r>
              <a:rPr lang="en-US" sz="3600" dirty="0"/>
              <a:t>Highly Scalable and Available </a:t>
            </a:r>
            <a:r>
              <a:rPr lang="en-US" sz="3600" dirty="0" smtClean="0"/>
              <a:t>Applications and Services </a:t>
            </a:r>
            <a:r>
              <a:rPr lang="en-US" sz="3600" dirty="0"/>
              <a:t>with Windows Azure </a:t>
            </a:r>
            <a:r>
              <a:rPr lang="en-US" sz="3600" dirty="0" smtClean="0"/>
              <a:t>AppFabric</a:t>
            </a:r>
            <a:r>
              <a:rPr lang="en-US" sz="4400" dirty="0" smtClean="0"/>
              <a:t/>
            </a:r>
            <a:br>
              <a:rPr lang="en-US" sz="4400" dirty="0" smtClean="0"/>
            </a:br>
            <a:r>
              <a:rPr lang="en-US" sz="3200" dirty="0" smtClean="0"/>
              <a:t>MID315</a:t>
            </a:r>
            <a:endParaRPr lang="en-US" sz="3200" dirty="0"/>
          </a:p>
        </p:txBody>
      </p:sp>
      <p:sp>
        <p:nvSpPr>
          <p:cNvPr id="3" name="Subtitle 2"/>
          <p:cNvSpPr>
            <a:spLocks noGrp="1"/>
          </p:cNvSpPr>
          <p:nvPr>
            <p:ph type="subTitle" idx="1"/>
          </p:nvPr>
        </p:nvSpPr>
        <p:spPr/>
        <p:txBody>
          <a:bodyPr/>
          <a:lstStyle/>
          <a:p>
            <a:r>
              <a:rPr lang="en-US" dirty="0" smtClean="0"/>
              <a:t>Bob Schmidt</a:t>
            </a:r>
          </a:p>
          <a:p>
            <a:r>
              <a:rPr lang="en-US" dirty="0" smtClean="0"/>
              <a:t>Program Manager</a:t>
            </a:r>
          </a:p>
          <a:p>
            <a:r>
              <a:rPr lang="en-US" dirty="0" smtClean="0"/>
              <a:t>Microsoft</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Partitioning Example</a:t>
            </a:r>
            <a:endParaRPr lang="en-US" dirty="0"/>
          </a:p>
        </p:txBody>
      </p:sp>
      <p:sp>
        <p:nvSpPr>
          <p:cNvPr id="3" name="Text Placeholder 2"/>
          <p:cNvSpPr>
            <a:spLocks noGrp="1"/>
          </p:cNvSpPr>
          <p:nvPr>
            <p:ph type="body" sz="quarter" idx="10"/>
          </p:nvPr>
        </p:nvSpPr>
        <p:spPr>
          <a:xfrm>
            <a:off x="519112" y="1447799"/>
            <a:ext cx="11149013" cy="3557897"/>
          </a:xfrm>
        </p:spPr>
        <p:txBody>
          <a:bodyPr/>
          <a:lstStyle/>
          <a:p>
            <a:r>
              <a:rPr lang="en-US" dirty="0" smtClean="0"/>
              <a:t>It’s important to choose a good partitioning strategy</a:t>
            </a:r>
          </a:p>
          <a:p>
            <a:r>
              <a:rPr lang="en-US" dirty="0" smtClean="0"/>
              <a:t>Partitioning of shopping carts</a:t>
            </a:r>
          </a:p>
          <a:p>
            <a:pPr lvl="1"/>
            <a:r>
              <a:rPr lang="en-US" dirty="0" smtClean="0"/>
              <a:t>Could use first letter of cart owner’s user name</a:t>
            </a:r>
          </a:p>
          <a:p>
            <a:pPr lvl="2"/>
            <a:r>
              <a:rPr lang="en-US" dirty="0" smtClean="0"/>
              <a:t>Partitions are: { “A”, “B”, … “Z” }  (aka 1-26)</a:t>
            </a:r>
          </a:p>
          <a:p>
            <a:pPr lvl="2"/>
            <a:r>
              <a:rPr lang="en-US" dirty="0" smtClean="0"/>
              <a:t>Possibly an uneven distribution</a:t>
            </a:r>
          </a:p>
          <a:p>
            <a:pPr lvl="1"/>
            <a:r>
              <a:rPr lang="en-US" dirty="0" smtClean="0"/>
              <a:t>Could assign a unique identifier to each cart</a:t>
            </a:r>
          </a:p>
          <a:p>
            <a:pPr lvl="2"/>
            <a:r>
              <a:rPr lang="en-US" dirty="0" smtClean="0"/>
              <a:t>Hash the cart id to a partition id in the range 1..n</a:t>
            </a:r>
          </a:p>
          <a:p>
            <a:pPr lvl="2"/>
            <a:r>
              <a:rPr lang="en-US" dirty="0" smtClean="0"/>
              <a:t>More evenly distributes the state</a:t>
            </a:r>
            <a:endParaRPr lang="en-US" dirty="0"/>
          </a:p>
        </p:txBody>
      </p:sp>
    </p:spTree>
    <p:extLst>
      <p:ext uri="{BB962C8B-B14F-4D97-AF65-F5344CB8AC3E}">
        <p14:creationId xmlns:p14="http://schemas.microsoft.com/office/powerpoint/2010/main" val="1746156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2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750"/>
                            </p:stCondLst>
                            <p:childTnLst>
                              <p:par>
                                <p:cTn id="17" presetID="10" presetClass="entr" presetSubtype="0" fill="hold" nodeType="afterEffect">
                                  <p:stCondLst>
                                    <p:cond delay="25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500"/>
                            </p:stCondLst>
                            <p:childTnLst>
                              <p:par>
                                <p:cTn id="26" presetID="10" presetClass="entr" presetSubtype="0" fill="hold" nodeType="afterEffect">
                                  <p:stCondLst>
                                    <p:cond delay="25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par>
                          <p:cTn id="29" fill="hold">
                            <p:stCondLst>
                              <p:cond delay="1250"/>
                            </p:stCondLst>
                            <p:childTnLst>
                              <p:par>
                                <p:cTn id="30" presetID="10" presetClass="entr" presetSubtype="0" fill="hold" nodeType="afterEffect">
                                  <p:stCondLst>
                                    <p:cond delay="25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 of a Stateful Service</a:t>
            </a:r>
            <a:endParaRPr lang="en-US" dirty="0"/>
          </a:p>
        </p:txBody>
      </p:sp>
      <p:sp>
        <p:nvSpPr>
          <p:cNvPr id="3" name="Text Placeholder 2"/>
          <p:cNvSpPr>
            <a:spLocks noGrp="1"/>
          </p:cNvSpPr>
          <p:nvPr>
            <p:ph type="body" sz="quarter" idx="10"/>
          </p:nvPr>
        </p:nvSpPr>
        <p:spPr>
          <a:xfrm>
            <a:off x="519112" y="1447799"/>
            <a:ext cx="11149013" cy="443198"/>
          </a:xfrm>
        </p:spPr>
        <p:txBody>
          <a:bodyPr/>
          <a:lstStyle/>
          <a:p>
            <a:pPr marL="0" indent="0">
              <a:buNone/>
            </a:pPr>
            <a:r>
              <a:rPr lang="en-US" dirty="0" smtClean="0"/>
              <a:t>Service with n partitions</a:t>
            </a:r>
            <a:endParaRPr lang="en-US" dirty="0"/>
          </a:p>
        </p:txBody>
      </p:sp>
      <p:sp>
        <p:nvSpPr>
          <p:cNvPr id="4" name="Rectangle 3"/>
          <p:cNvSpPr/>
          <p:nvPr/>
        </p:nvSpPr>
        <p:spPr bwMode="auto">
          <a:xfrm>
            <a:off x="727969" y="2130617"/>
            <a:ext cx="656948" cy="736871"/>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rPr>
              <a:t>1</a:t>
            </a:r>
            <a:endParaRPr lang="en-US" sz="2200" dirty="0" smtClean="0">
              <a:solidFill>
                <a:schemeClr val="tx1">
                  <a:alpha val="99000"/>
                </a:schemeClr>
              </a:solidFill>
            </a:endParaRPr>
          </a:p>
        </p:txBody>
      </p:sp>
      <p:sp>
        <p:nvSpPr>
          <p:cNvPr id="5" name="Rectangle 4"/>
          <p:cNvSpPr/>
          <p:nvPr/>
        </p:nvSpPr>
        <p:spPr bwMode="auto">
          <a:xfrm>
            <a:off x="1590584" y="2130616"/>
            <a:ext cx="656948" cy="736871"/>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2</a:t>
            </a:r>
          </a:p>
        </p:txBody>
      </p:sp>
      <p:sp>
        <p:nvSpPr>
          <p:cNvPr id="6" name="TextBox 5"/>
          <p:cNvSpPr txBox="1"/>
          <p:nvPr/>
        </p:nvSpPr>
        <p:spPr>
          <a:xfrm>
            <a:off x="523781" y="3009524"/>
            <a:ext cx="8963992" cy="276999"/>
          </a:xfrm>
          <a:prstGeom prst="rect">
            <a:avLst/>
          </a:prstGeom>
          <a:noFill/>
        </p:spPr>
        <p:txBody>
          <a:bodyPr wrap="none" lIns="0" tIns="0" rIns="0" bIns="0" rtlCol="0">
            <a:spAutoFit/>
          </a:bodyPr>
          <a:lstStyle/>
          <a:p>
            <a:r>
              <a:rPr lang="en-US" i="1" dirty="0" smtClean="0">
                <a:gradFill>
                  <a:gsLst>
                    <a:gs pos="0">
                      <a:schemeClr val="tx1"/>
                    </a:gs>
                    <a:gs pos="86000">
                      <a:schemeClr val="tx1"/>
                    </a:gs>
                  </a:gsLst>
                  <a:lin ang="5400000" scaled="0"/>
                </a:gradFill>
              </a:rPr>
              <a:t>The initial load on the service can be handled with 2 machines, each owns n/2 partitions.</a:t>
            </a:r>
          </a:p>
        </p:txBody>
      </p:sp>
      <p:sp>
        <p:nvSpPr>
          <p:cNvPr id="24" name="Rectangle 23"/>
          <p:cNvSpPr/>
          <p:nvPr/>
        </p:nvSpPr>
        <p:spPr bwMode="auto">
          <a:xfrm>
            <a:off x="798374" y="2191811"/>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5" name="Rectangle 24"/>
          <p:cNvSpPr/>
          <p:nvPr/>
        </p:nvSpPr>
        <p:spPr bwMode="auto">
          <a:xfrm>
            <a:off x="886163" y="2191811"/>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6" name="Rectangle 25"/>
          <p:cNvSpPr/>
          <p:nvPr/>
        </p:nvSpPr>
        <p:spPr bwMode="auto">
          <a:xfrm>
            <a:off x="971373" y="2191811"/>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7" name="Rectangle 26"/>
          <p:cNvSpPr/>
          <p:nvPr/>
        </p:nvSpPr>
        <p:spPr bwMode="auto">
          <a:xfrm>
            <a:off x="1056283" y="2191811"/>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8" name="Rectangle 27"/>
          <p:cNvSpPr/>
          <p:nvPr/>
        </p:nvSpPr>
        <p:spPr bwMode="auto">
          <a:xfrm>
            <a:off x="1141695" y="2191811"/>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9" name="Rectangle 28"/>
          <p:cNvSpPr/>
          <p:nvPr/>
        </p:nvSpPr>
        <p:spPr bwMode="auto">
          <a:xfrm>
            <a:off x="1228900" y="2191811"/>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0" name="Rectangle 29"/>
          <p:cNvSpPr/>
          <p:nvPr/>
        </p:nvSpPr>
        <p:spPr bwMode="auto">
          <a:xfrm>
            <a:off x="798373" y="2675806"/>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1" name="Rectangle 30"/>
          <p:cNvSpPr/>
          <p:nvPr/>
        </p:nvSpPr>
        <p:spPr bwMode="auto">
          <a:xfrm>
            <a:off x="886162" y="2675806"/>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2" name="Rectangle 31"/>
          <p:cNvSpPr/>
          <p:nvPr/>
        </p:nvSpPr>
        <p:spPr bwMode="auto">
          <a:xfrm>
            <a:off x="971372" y="2675806"/>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3" name="Rectangle 32"/>
          <p:cNvSpPr/>
          <p:nvPr/>
        </p:nvSpPr>
        <p:spPr bwMode="auto">
          <a:xfrm>
            <a:off x="1056282" y="2675806"/>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4" name="Rectangle 33"/>
          <p:cNvSpPr/>
          <p:nvPr/>
        </p:nvSpPr>
        <p:spPr bwMode="auto">
          <a:xfrm>
            <a:off x="1141694" y="2675806"/>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5" name="Rectangle 34"/>
          <p:cNvSpPr/>
          <p:nvPr/>
        </p:nvSpPr>
        <p:spPr bwMode="auto">
          <a:xfrm>
            <a:off x="1228899" y="2675806"/>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6" name="Rectangle 35"/>
          <p:cNvSpPr/>
          <p:nvPr/>
        </p:nvSpPr>
        <p:spPr bwMode="auto">
          <a:xfrm>
            <a:off x="800079" y="2437856"/>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7" name="Rectangle 36"/>
          <p:cNvSpPr/>
          <p:nvPr/>
        </p:nvSpPr>
        <p:spPr bwMode="auto">
          <a:xfrm>
            <a:off x="887868" y="2437856"/>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1" name="Rectangle 40"/>
          <p:cNvSpPr/>
          <p:nvPr/>
        </p:nvSpPr>
        <p:spPr bwMode="auto">
          <a:xfrm>
            <a:off x="1230605" y="2437856"/>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2" name="Rectangle 41"/>
          <p:cNvSpPr/>
          <p:nvPr/>
        </p:nvSpPr>
        <p:spPr bwMode="auto">
          <a:xfrm>
            <a:off x="1658440" y="2208996"/>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3" name="Rectangle 42"/>
          <p:cNvSpPr/>
          <p:nvPr/>
        </p:nvSpPr>
        <p:spPr bwMode="auto">
          <a:xfrm>
            <a:off x="1746229" y="2208996"/>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4" name="Rectangle 43"/>
          <p:cNvSpPr/>
          <p:nvPr/>
        </p:nvSpPr>
        <p:spPr bwMode="auto">
          <a:xfrm>
            <a:off x="1831439" y="2208996"/>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5" name="Rectangle 44"/>
          <p:cNvSpPr/>
          <p:nvPr/>
        </p:nvSpPr>
        <p:spPr bwMode="auto">
          <a:xfrm>
            <a:off x="1916349" y="2208996"/>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6" name="Rectangle 45"/>
          <p:cNvSpPr/>
          <p:nvPr/>
        </p:nvSpPr>
        <p:spPr bwMode="auto">
          <a:xfrm>
            <a:off x="2001761" y="2208996"/>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7" name="Rectangle 46"/>
          <p:cNvSpPr/>
          <p:nvPr/>
        </p:nvSpPr>
        <p:spPr bwMode="auto">
          <a:xfrm>
            <a:off x="2088966" y="2208996"/>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8" name="Rectangle 47"/>
          <p:cNvSpPr/>
          <p:nvPr/>
        </p:nvSpPr>
        <p:spPr bwMode="auto">
          <a:xfrm>
            <a:off x="1658439" y="2692991"/>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9" name="Rectangle 48"/>
          <p:cNvSpPr/>
          <p:nvPr/>
        </p:nvSpPr>
        <p:spPr bwMode="auto">
          <a:xfrm>
            <a:off x="1746228" y="2692991"/>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0" name="Rectangle 49"/>
          <p:cNvSpPr/>
          <p:nvPr/>
        </p:nvSpPr>
        <p:spPr bwMode="auto">
          <a:xfrm>
            <a:off x="1831438" y="2692991"/>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1" name="Rectangle 50"/>
          <p:cNvSpPr/>
          <p:nvPr/>
        </p:nvSpPr>
        <p:spPr bwMode="auto">
          <a:xfrm>
            <a:off x="1916348" y="2692991"/>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2" name="Rectangle 51"/>
          <p:cNvSpPr/>
          <p:nvPr/>
        </p:nvSpPr>
        <p:spPr bwMode="auto">
          <a:xfrm>
            <a:off x="2001760" y="2692991"/>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3" name="Rectangle 52"/>
          <p:cNvSpPr/>
          <p:nvPr/>
        </p:nvSpPr>
        <p:spPr bwMode="auto">
          <a:xfrm>
            <a:off x="2088965" y="2692991"/>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4" name="Rectangle 53"/>
          <p:cNvSpPr/>
          <p:nvPr/>
        </p:nvSpPr>
        <p:spPr bwMode="auto">
          <a:xfrm>
            <a:off x="1660145" y="2455041"/>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5" name="Rectangle 54"/>
          <p:cNvSpPr/>
          <p:nvPr/>
        </p:nvSpPr>
        <p:spPr bwMode="auto">
          <a:xfrm>
            <a:off x="1747934" y="2455041"/>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6" name="Rectangle 55"/>
          <p:cNvSpPr/>
          <p:nvPr/>
        </p:nvSpPr>
        <p:spPr bwMode="auto">
          <a:xfrm>
            <a:off x="2090671" y="2455041"/>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122" name="Group 121"/>
          <p:cNvGrpSpPr/>
          <p:nvPr/>
        </p:nvGrpSpPr>
        <p:grpSpPr>
          <a:xfrm>
            <a:off x="523781" y="5330899"/>
            <a:ext cx="7805663" cy="1155908"/>
            <a:chOff x="523781" y="5330899"/>
            <a:chExt cx="7805663" cy="1155908"/>
          </a:xfrm>
        </p:grpSpPr>
        <p:sp>
          <p:nvSpPr>
            <p:cNvPr id="18" name="Rectangle 17"/>
            <p:cNvSpPr/>
            <p:nvPr/>
          </p:nvSpPr>
          <p:spPr bwMode="auto">
            <a:xfrm>
              <a:off x="727969" y="5330901"/>
              <a:ext cx="656948" cy="736871"/>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rPr>
                <a:t>1</a:t>
              </a:r>
              <a:endParaRPr lang="en-US" sz="2200" dirty="0" smtClean="0">
                <a:solidFill>
                  <a:schemeClr val="tx1">
                    <a:alpha val="99000"/>
                  </a:schemeClr>
                </a:solidFill>
              </a:endParaRPr>
            </a:p>
          </p:txBody>
        </p:sp>
        <p:sp>
          <p:nvSpPr>
            <p:cNvPr id="19" name="Rectangle 18"/>
            <p:cNvSpPr/>
            <p:nvPr/>
          </p:nvSpPr>
          <p:spPr bwMode="auto">
            <a:xfrm>
              <a:off x="1590584" y="5330900"/>
              <a:ext cx="656948" cy="736871"/>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2</a:t>
              </a:r>
            </a:p>
          </p:txBody>
        </p:sp>
        <p:sp>
          <p:nvSpPr>
            <p:cNvPr id="20" name="TextBox 19"/>
            <p:cNvSpPr txBox="1"/>
            <p:nvPr/>
          </p:nvSpPr>
          <p:spPr>
            <a:xfrm>
              <a:off x="523781" y="6209808"/>
              <a:ext cx="7805663" cy="276999"/>
            </a:xfrm>
            <a:prstGeom prst="rect">
              <a:avLst/>
            </a:prstGeom>
            <a:noFill/>
          </p:spPr>
          <p:txBody>
            <a:bodyPr wrap="none" lIns="0" tIns="0" rIns="0" bIns="0" rtlCol="0">
              <a:spAutoFit/>
            </a:bodyPr>
            <a:lstStyle/>
            <a:p>
              <a:r>
                <a:rPr lang="en-US" i="1" dirty="0" smtClean="0">
                  <a:gradFill>
                    <a:gsLst>
                      <a:gs pos="0">
                        <a:schemeClr val="tx1"/>
                      </a:gs>
                      <a:gs pos="86000">
                        <a:schemeClr val="tx1"/>
                      </a:gs>
                    </a:gsLst>
                    <a:lin ang="5400000" scaled="0"/>
                  </a:gradFill>
                </a:rPr>
                <a:t>The app is being used less.  It’s easy to scale back down as load decreases.</a:t>
              </a:r>
            </a:p>
          </p:txBody>
        </p:sp>
        <p:sp>
          <p:nvSpPr>
            <p:cNvPr id="21" name="Rectangle 20"/>
            <p:cNvSpPr/>
            <p:nvPr/>
          </p:nvSpPr>
          <p:spPr bwMode="auto">
            <a:xfrm>
              <a:off x="2478350" y="5330900"/>
              <a:ext cx="656948" cy="736871"/>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3</a:t>
              </a:r>
            </a:p>
          </p:txBody>
        </p:sp>
        <p:sp>
          <p:nvSpPr>
            <p:cNvPr id="22" name="Rectangle 21"/>
            <p:cNvSpPr/>
            <p:nvPr/>
          </p:nvSpPr>
          <p:spPr bwMode="auto">
            <a:xfrm>
              <a:off x="3340965" y="5330899"/>
              <a:ext cx="656948" cy="736871"/>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4</a:t>
              </a:r>
            </a:p>
          </p:txBody>
        </p:sp>
        <p:sp>
          <p:nvSpPr>
            <p:cNvPr id="23" name="Rectangle 22"/>
            <p:cNvSpPr/>
            <p:nvPr/>
          </p:nvSpPr>
          <p:spPr bwMode="auto">
            <a:xfrm>
              <a:off x="4236129" y="5330902"/>
              <a:ext cx="656948" cy="736871"/>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5</a:t>
              </a:r>
            </a:p>
          </p:txBody>
        </p:sp>
        <p:sp>
          <p:nvSpPr>
            <p:cNvPr id="76" name="Rectangle 75"/>
            <p:cNvSpPr/>
            <p:nvPr/>
          </p:nvSpPr>
          <p:spPr bwMode="auto">
            <a:xfrm>
              <a:off x="800008"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77" name="Rectangle 76"/>
            <p:cNvSpPr/>
            <p:nvPr/>
          </p:nvSpPr>
          <p:spPr bwMode="auto">
            <a:xfrm>
              <a:off x="887797"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78" name="Rectangle 77"/>
            <p:cNvSpPr/>
            <p:nvPr/>
          </p:nvSpPr>
          <p:spPr bwMode="auto">
            <a:xfrm>
              <a:off x="973007"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79" name="Rectangle 78"/>
            <p:cNvSpPr/>
            <p:nvPr/>
          </p:nvSpPr>
          <p:spPr bwMode="auto">
            <a:xfrm>
              <a:off x="1057917"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80" name="Rectangle 79"/>
            <p:cNvSpPr/>
            <p:nvPr/>
          </p:nvSpPr>
          <p:spPr bwMode="auto">
            <a:xfrm>
              <a:off x="1143329"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81" name="Rectangle 80"/>
            <p:cNvSpPr/>
            <p:nvPr/>
          </p:nvSpPr>
          <p:spPr bwMode="auto">
            <a:xfrm>
              <a:off x="1230534"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82" name="Rectangle 81"/>
            <p:cNvSpPr/>
            <p:nvPr/>
          </p:nvSpPr>
          <p:spPr bwMode="auto">
            <a:xfrm>
              <a:off x="1654790"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83" name="Rectangle 82"/>
            <p:cNvSpPr/>
            <p:nvPr/>
          </p:nvSpPr>
          <p:spPr bwMode="auto">
            <a:xfrm>
              <a:off x="1742579"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84" name="Rectangle 83"/>
            <p:cNvSpPr/>
            <p:nvPr/>
          </p:nvSpPr>
          <p:spPr bwMode="auto">
            <a:xfrm>
              <a:off x="1827789"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85" name="Rectangle 84"/>
            <p:cNvSpPr/>
            <p:nvPr/>
          </p:nvSpPr>
          <p:spPr bwMode="auto">
            <a:xfrm>
              <a:off x="1912699"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86" name="Rectangle 85"/>
            <p:cNvSpPr/>
            <p:nvPr/>
          </p:nvSpPr>
          <p:spPr bwMode="auto">
            <a:xfrm>
              <a:off x="1998111"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87" name="Rectangle 86"/>
            <p:cNvSpPr/>
            <p:nvPr/>
          </p:nvSpPr>
          <p:spPr bwMode="auto">
            <a:xfrm>
              <a:off x="2085316"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88" name="Rectangle 87"/>
            <p:cNvSpPr/>
            <p:nvPr/>
          </p:nvSpPr>
          <p:spPr bwMode="auto">
            <a:xfrm>
              <a:off x="2554901"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89" name="Rectangle 88"/>
            <p:cNvSpPr/>
            <p:nvPr/>
          </p:nvSpPr>
          <p:spPr bwMode="auto">
            <a:xfrm>
              <a:off x="2642690"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0" name="Rectangle 89"/>
            <p:cNvSpPr/>
            <p:nvPr/>
          </p:nvSpPr>
          <p:spPr bwMode="auto">
            <a:xfrm>
              <a:off x="2727900"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1" name="Rectangle 90"/>
            <p:cNvSpPr/>
            <p:nvPr/>
          </p:nvSpPr>
          <p:spPr bwMode="auto">
            <a:xfrm>
              <a:off x="2812810"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2" name="Rectangle 91"/>
            <p:cNvSpPr/>
            <p:nvPr/>
          </p:nvSpPr>
          <p:spPr bwMode="auto">
            <a:xfrm>
              <a:off x="2898222"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3" name="Rectangle 92"/>
            <p:cNvSpPr/>
            <p:nvPr/>
          </p:nvSpPr>
          <p:spPr bwMode="auto">
            <a:xfrm>
              <a:off x="2985427"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4" name="Rectangle 93"/>
            <p:cNvSpPr/>
            <p:nvPr/>
          </p:nvSpPr>
          <p:spPr bwMode="auto">
            <a:xfrm>
              <a:off x="3412850" y="5405462"/>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5" name="Rectangle 94"/>
            <p:cNvSpPr/>
            <p:nvPr/>
          </p:nvSpPr>
          <p:spPr bwMode="auto">
            <a:xfrm>
              <a:off x="3500639" y="5405462"/>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6" name="Rectangle 95"/>
            <p:cNvSpPr/>
            <p:nvPr/>
          </p:nvSpPr>
          <p:spPr bwMode="auto">
            <a:xfrm>
              <a:off x="3585849" y="5405462"/>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7" name="Rectangle 96"/>
            <p:cNvSpPr/>
            <p:nvPr/>
          </p:nvSpPr>
          <p:spPr bwMode="auto">
            <a:xfrm>
              <a:off x="3670759" y="5405462"/>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8" name="Rectangle 97"/>
            <p:cNvSpPr/>
            <p:nvPr/>
          </p:nvSpPr>
          <p:spPr bwMode="auto">
            <a:xfrm>
              <a:off x="3756171" y="5405462"/>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9" name="Rectangle 98"/>
            <p:cNvSpPr/>
            <p:nvPr/>
          </p:nvSpPr>
          <p:spPr bwMode="auto">
            <a:xfrm>
              <a:off x="3843376" y="5405462"/>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0" name="Rectangle 99"/>
            <p:cNvSpPr/>
            <p:nvPr/>
          </p:nvSpPr>
          <p:spPr bwMode="auto">
            <a:xfrm>
              <a:off x="4327047"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1" name="Rectangle 100"/>
            <p:cNvSpPr/>
            <p:nvPr/>
          </p:nvSpPr>
          <p:spPr bwMode="auto">
            <a:xfrm>
              <a:off x="4414836"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2" name="Rectangle 101"/>
            <p:cNvSpPr/>
            <p:nvPr/>
          </p:nvSpPr>
          <p:spPr bwMode="auto">
            <a:xfrm>
              <a:off x="4500046"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3" name="Rectangle 102"/>
            <p:cNvSpPr/>
            <p:nvPr/>
          </p:nvSpPr>
          <p:spPr bwMode="auto">
            <a:xfrm>
              <a:off x="4584956"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4" name="Rectangle 103"/>
            <p:cNvSpPr/>
            <p:nvPr/>
          </p:nvSpPr>
          <p:spPr bwMode="auto">
            <a:xfrm>
              <a:off x="4670368"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5" name="Rectangle 104"/>
            <p:cNvSpPr/>
            <p:nvPr/>
          </p:nvSpPr>
          <p:spPr bwMode="auto">
            <a:xfrm>
              <a:off x="4757573" y="5405463"/>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grpSp>
        <p:nvGrpSpPr>
          <p:cNvPr id="121" name="Group 120"/>
          <p:cNvGrpSpPr/>
          <p:nvPr/>
        </p:nvGrpSpPr>
        <p:grpSpPr>
          <a:xfrm>
            <a:off x="525255" y="3579202"/>
            <a:ext cx="10267875" cy="1432908"/>
            <a:chOff x="525255" y="3579202"/>
            <a:chExt cx="10267875" cy="1432908"/>
          </a:xfrm>
        </p:grpSpPr>
        <p:sp>
          <p:nvSpPr>
            <p:cNvPr id="7" name="Rectangle 6"/>
            <p:cNvSpPr/>
            <p:nvPr/>
          </p:nvSpPr>
          <p:spPr bwMode="auto">
            <a:xfrm>
              <a:off x="729443" y="3579205"/>
              <a:ext cx="656948" cy="736871"/>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rPr>
                <a:t>1</a:t>
              </a:r>
              <a:endParaRPr lang="en-US" sz="2200" dirty="0" smtClean="0">
                <a:solidFill>
                  <a:schemeClr val="tx1">
                    <a:alpha val="99000"/>
                  </a:schemeClr>
                </a:solidFill>
              </a:endParaRPr>
            </a:p>
          </p:txBody>
        </p:sp>
        <p:sp>
          <p:nvSpPr>
            <p:cNvPr id="8" name="Rectangle 7"/>
            <p:cNvSpPr/>
            <p:nvPr/>
          </p:nvSpPr>
          <p:spPr bwMode="auto">
            <a:xfrm>
              <a:off x="1592058" y="3579204"/>
              <a:ext cx="656948" cy="736871"/>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2</a:t>
              </a:r>
            </a:p>
          </p:txBody>
        </p:sp>
        <p:sp>
          <p:nvSpPr>
            <p:cNvPr id="9" name="TextBox 8"/>
            <p:cNvSpPr txBox="1"/>
            <p:nvPr/>
          </p:nvSpPr>
          <p:spPr>
            <a:xfrm>
              <a:off x="525255" y="4458112"/>
              <a:ext cx="10267875" cy="553998"/>
            </a:xfrm>
            <a:prstGeom prst="rect">
              <a:avLst/>
            </a:prstGeom>
            <a:noFill/>
          </p:spPr>
          <p:txBody>
            <a:bodyPr wrap="none" lIns="0" tIns="0" rIns="0" bIns="0" rtlCol="0">
              <a:spAutoFit/>
            </a:bodyPr>
            <a:lstStyle/>
            <a:p>
              <a:r>
                <a:rPr lang="en-US" i="1" dirty="0" smtClean="0">
                  <a:gradFill>
                    <a:gsLst>
                      <a:gs pos="0">
                        <a:schemeClr val="tx1"/>
                      </a:gs>
                      <a:gs pos="86000">
                        <a:schemeClr val="tx1"/>
                      </a:gs>
                    </a:gsLst>
                    <a:lin ang="5400000" scaled="0"/>
                  </a:gradFill>
                </a:rPr>
                <a:t>The app is popular and load is increasing.  We add machines and partitions are automatically spread</a:t>
              </a:r>
              <a:br>
                <a:rPr lang="en-US" i="1" dirty="0" smtClean="0">
                  <a:gradFill>
                    <a:gsLst>
                      <a:gs pos="0">
                        <a:schemeClr val="tx1"/>
                      </a:gs>
                      <a:gs pos="86000">
                        <a:schemeClr val="tx1"/>
                      </a:gs>
                    </a:gsLst>
                    <a:lin ang="5400000" scaled="0"/>
                  </a:gradFill>
                </a:rPr>
              </a:br>
              <a:r>
                <a:rPr lang="en-US" i="1" dirty="0" smtClean="0">
                  <a:gradFill>
                    <a:gsLst>
                      <a:gs pos="0">
                        <a:schemeClr val="tx1"/>
                      </a:gs>
                      <a:gs pos="86000">
                        <a:schemeClr val="tx1"/>
                      </a:gs>
                    </a:gsLst>
                    <a:lin ang="5400000" scaled="0"/>
                  </a:gradFill>
                </a:rPr>
                <a:t>across them.  It will scale out further should the need arise.</a:t>
              </a:r>
            </a:p>
          </p:txBody>
        </p:sp>
        <p:sp>
          <p:nvSpPr>
            <p:cNvPr id="10" name="Rectangle 9"/>
            <p:cNvSpPr/>
            <p:nvPr/>
          </p:nvSpPr>
          <p:spPr bwMode="auto">
            <a:xfrm>
              <a:off x="2479824" y="3579204"/>
              <a:ext cx="656948" cy="736871"/>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3</a:t>
              </a:r>
            </a:p>
          </p:txBody>
        </p:sp>
        <p:sp>
          <p:nvSpPr>
            <p:cNvPr id="11" name="Rectangle 10"/>
            <p:cNvSpPr/>
            <p:nvPr/>
          </p:nvSpPr>
          <p:spPr bwMode="auto">
            <a:xfrm>
              <a:off x="3342439" y="3579203"/>
              <a:ext cx="656948" cy="736871"/>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4</a:t>
              </a:r>
            </a:p>
          </p:txBody>
        </p:sp>
        <p:sp>
          <p:nvSpPr>
            <p:cNvPr id="12" name="Rectangle 11"/>
            <p:cNvSpPr/>
            <p:nvPr/>
          </p:nvSpPr>
          <p:spPr bwMode="auto">
            <a:xfrm>
              <a:off x="4237603" y="3579206"/>
              <a:ext cx="656948" cy="736871"/>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5</a:t>
              </a:r>
            </a:p>
          </p:txBody>
        </p:sp>
        <p:sp>
          <p:nvSpPr>
            <p:cNvPr id="13" name="Rectangle 12"/>
            <p:cNvSpPr/>
            <p:nvPr/>
          </p:nvSpPr>
          <p:spPr bwMode="auto">
            <a:xfrm>
              <a:off x="5100218" y="3579205"/>
              <a:ext cx="656948" cy="736871"/>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6</a:t>
              </a:r>
            </a:p>
          </p:txBody>
        </p:sp>
        <p:sp>
          <p:nvSpPr>
            <p:cNvPr id="14" name="Rectangle 13"/>
            <p:cNvSpPr/>
            <p:nvPr/>
          </p:nvSpPr>
          <p:spPr bwMode="auto">
            <a:xfrm>
              <a:off x="5966969" y="3579203"/>
              <a:ext cx="656948" cy="736871"/>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7</a:t>
              </a:r>
            </a:p>
          </p:txBody>
        </p:sp>
        <p:sp>
          <p:nvSpPr>
            <p:cNvPr id="15" name="Rectangle 14"/>
            <p:cNvSpPr/>
            <p:nvPr/>
          </p:nvSpPr>
          <p:spPr bwMode="auto">
            <a:xfrm>
              <a:off x="6829584" y="3579202"/>
              <a:ext cx="656948" cy="736871"/>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8</a:t>
              </a:r>
            </a:p>
          </p:txBody>
        </p:sp>
        <p:sp>
          <p:nvSpPr>
            <p:cNvPr id="16" name="Rectangle 15"/>
            <p:cNvSpPr/>
            <p:nvPr/>
          </p:nvSpPr>
          <p:spPr bwMode="auto">
            <a:xfrm>
              <a:off x="7650466" y="3580729"/>
              <a:ext cx="656948" cy="736871"/>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rPr>
                <a:t>9</a:t>
              </a:r>
              <a:endParaRPr lang="en-US" sz="2200" dirty="0" smtClean="0">
                <a:solidFill>
                  <a:schemeClr val="tx1">
                    <a:alpha val="99000"/>
                  </a:schemeClr>
                </a:solidFill>
              </a:endParaRPr>
            </a:p>
          </p:txBody>
        </p:sp>
        <p:sp>
          <p:nvSpPr>
            <p:cNvPr id="17" name="Rectangle 16"/>
            <p:cNvSpPr/>
            <p:nvPr/>
          </p:nvSpPr>
          <p:spPr bwMode="auto">
            <a:xfrm>
              <a:off x="8513081" y="3580728"/>
              <a:ext cx="656948" cy="736871"/>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10</a:t>
              </a:r>
            </a:p>
          </p:txBody>
        </p:sp>
        <p:sp>
          <p:nvSpPr>
            <p:cNvPr id="57" name="Rectangle 56"/>
            <p:cNvSpPr/>
            <p:nvPr/>
          </p:nvSpPr>
          <p:spPr bwMode="auto">
            <a:xfrm>
              <a:off x="814208" y="3656176"/>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8" name="Rectangle 57"/>
            <p:cNvSpPr/>
            <p:nvPr/>
          </p:nvSpPr>
          <p:spPr bwMode="auto">
            <a:xfrm>
              <a:off x="901997" y="3656176"/>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9" name="Rectangle 58"/>
            <p:cNvSpPr/>
            <p:nvPr/>
          </p:nvSpPr>
          <p:spPr bwMode="auto">
            <a:xfrm>
              <a:off x="3431581" y="3660287"/>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0" name="Rectangle 59"/>
            <p:cNvSpPr/>
            <p:nvPr/>
          </p:nvSpPr>
          <p:spPr bwMode="auto">
            <a:xfrm>
              <a:off x="3519370" y="3660287"/>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1" name="Rectangle 60"/>
            <p:cNvSpPr/>
            <p:nvPr/>
          </p:nvSpPr>
          <p:spPr bwMode="auto">
            <a:xfrm>
              <a:off x="6063463" y="3656176"/>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2" name="Rectangle 61"/>
            <p:cNvSpPr/>
            <p:nvPr/>
          </p:nvSpPr>
          <p:spPr bwMode="auto">
            <a:xfrm>
              <a:off x="6151252" y="3656176"/>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3" name="Rectangle 62"/>
            <p:cNvSpPr/>
            <p:nvPr/>
          </p:nvSpPr>
          <p:spPr bwMode="auto">
            <a:xfrm>
              <a:off x="5172916" y="3652336"/>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4" name="Rectangle 63"/>
            <p:cNvSpPr/>
            <p:nvPr/>
          </p:nvSpPr>
          <p:spPr bwMode="auto">
            <a:xfrm>
              <a:off x="5260705" y="3652336"/>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5" name="Rectangle 64"/>
            <p:cNvSpPr/>
            <p:nvPr/>
          </p:nvSpPr>
          <p:spPr bwMode="auto">
            <a:xfrm>
              <a:off x="7741188" y="3648496"/>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6" name="Rectangle 65"/>
            <p:cNvSpPr/>
            <p:nvPr/>
          </p:nvSpPr>
          <p:spPr bwMode="auto">
            <a:xfrm>
              <a:off x="7828977" y="3648496"/>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9" name="Rectangle 68"/>
            <p:cNvSpPr/>
            <p:nvPr/>
          </p:nvSpPr>
          <p:spPr bwMode="auto">
            <a:xfrm>
              <a:off x="1658438" y="3657772"/>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70" name="Rectangle 69"/>
            <p:cNvSpPr/>
            <p:nvPr/>
          </p:nvSpPr>
          <p:spPr bwMode="auto">
            <a:xfrm>
              <a:off x="2556869" y="3648495"/>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71" name="Rectangle 70"/>
            <p:cNvSpPr/>
            <p:nvPr/>
          </p:nvSpPr>
          <p:spPr bwMode="auto">
            <a:xfrm>
              <a:off x="4322058" y="3657771"/>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72" name="Rectangle 71"/>
            <p:cNvSpPr/>
            <p:nvPr/>
          </p:nvSpPr>
          <p:spPr bwMode="auto">
            <a:xfrm>
              <a:off x="6914183" y="3657770"/>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73" name="Rectangle 72"/>
            <p:cNvSpPr/>
            <p:nvPr/>
          </p:nvSpPr>
          <p:spPr bwMode="auto">
            <a:xfrm>
              <a:off x="8591909" y="3675720"/>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6" name="Rectangle 105"/>
            <p:cNvSpPr/>
            <p:nvPr/>
          </p:nvSpPr>
          <p:spPr bwMode="auto">
            <a:xfrm>
              <a:off x="1010724" y="3657772"/>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7" name="Rectangle 106"/>
            <p:cNvSpPr/>
            <p:nvPr/>
          </p:nvSpPr>
          <p:spPr bwMode="auto">
            <a:xfrm>
              <a:off x="2650311" y="3652335"/>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8" name="Rectangle 107"/>
            <p:cNvSpPr/>
            <p:nvPr/>
          </p:nvSpPr>
          <p:spPr bwMode="auto">
            <a:xfrm>
              <a:off x="2738100" y="3652335"/>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9" name="Rectangle 108"/>
            <p:cNvSpPr/>
            <p:nvPr/>
          </p:nvSpPr>
          <p:spPr bwMode="auto">
            <a:xfrm>
              <a:off x="1758652" y="3660287"/>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10" name="Rectangle 109"/>
            <p:cNvSpPr/>
            <p:nvPr/>
          </p:nvSpPr>
          <p:spPr bwMode="auto">
            <a:xfrm>
              <a:off x="1846441" y="3660287"/>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11" name="Rectangle 110"/>
            <p:cNvSpPr/>
            <p:nvPr/>
          </p:nvSpPr>
          <p:spPr bwMode="auto">
            <a:xfrm>
              <a:off x="4431095" y="3660287"/>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12" name="Rectangle 111"/>
            <p:cNvSpPr/>
            <p:nvPr/>
          </p:nvSpPr>
          <p:spPr bwMode="auto">
            <a:xfrm>
              <a:off x="4518884" y="3660287"/>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13" name="Rectangle 112"/>
            <p:cNvSpPr/>
            <p:nvPr/>
          </p:nvSpPr>
          <p:spPr bwMode="auto">
            <a:xfrm>
              <a:off x="7023479" y="3660287"/>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14" name="Rectangle 113"/>
            <p:cNvSpPr/>
            <p:nvPr/>
          </p:nvSpPr>
          <p:spPr bwMode="auto">
            <a:xfrm>
              <a:off x="7111268" y="3660287"/>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15" name="Rectangle 114"/>
            <p:cNvSpPr/>
            <p:nvPr/>
          </p:nvSpPr>
          <p:spPr bwMode="auto">
            <a:xfrm>
              <a:off x="8706976" y="3675720"/>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16" name="Rectangle 115"/>
            <p:cNvSpPr/>
            <p:nvPr/>
          </p:nvSpPr>
          <p:spPr bwMode="auto">
            <a:xfrm>
              <a:off x="8794765" y="3675720"/>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17" name="Rectangle 116"/>
            <p:cNvSpPr/>
            <p:nvPr/>
          </p:nvSpPr>
          <p:spPr bwMode="auto">
            <a:xfrm>
              <a:off x="3608708" y="3660287"/>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18" name="Rectangle 117"/>
            <p:cNvSpPr/>
            <p:nvPr/>
          </p:nvSpPr>
          <p:spPr bwMode="auto">
            <a:xfrm>
              <a:off x="5382973" y="3652335"/>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19" name="Rectangle 118"/>
            <p:cNvSpPr/>
            <p:nvPr/>
          </p:nvSpPr>
          <p:spPr bwMode="auto">
            <a:xfrm>
              <a:off x="6249724" y="3652335"/>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20" name="Rectangle 119"/>
            <p:cNvSpPr/>
            <p:nvPr/>
          </p:nvSpPr>
          <p:spPr bwMode="auto">
            <a:xfrm>
              <a:off x="7935843" y="3648494"/>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
        <p:nvSpPr>
          <p:cNvPr id="123" name="Rectangle 122"/>
          <p:cNvSpPr/>
          <p:nvPr/>
        </p:nvSpPr>
        <p:spPr bwMode="auto">
          <a:xfrm>
            <a:off x="3318105" y="2286300"/>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8" name="TextBox 37"/>
          <p:cNvSpPr txBox="1"/>
          <p:nvPr/>
        </p:nvSpPr>
        <p:spPr>
          <a:xfrm>
            <a:off x="2673170" y="2208996"/>
            <a:ext cx="2090316" cy="276999"/>
          </a:xfrm>
          <a:prstGeom prst="rect">
            <a:avLst/>
          </a:prstGeom>
          <a:noFill/>
        </p:spPr>
        <p:txBody>
          <a:bodyPr wrap="none" lIns="0" tIns="0" rIns="0" bIns="0" rtlCol="0">
            <a:spAutoFit/>
          </a:bodyPr>
          <a:lstStyle/>
          <a:p>
            <a:r>
              <a:rPr lang="en-US" i="1" dirty="0"/>
              <a:t>(each   is a partition</a:t>
            </a:r>
            <a:r>
              <a:rPr lang="en-US" i="1" dirty="0" smtClean="0"/>
              <a:t>)</a:t>
            </a:r>
            <a:endParaRPr lang="en-US" i="1" dirty="0"/>
          </a:p>
        </p:txBody>
      </p:sp>
    </p:spTree>
    <p:extLst>
      <p:ext uri="{BB962C8B-B14F-4D97-AF65-F5344CB8AC3E}">
        <p14:creationId xmlns:p14="http://schemas.microsoft.com/office/powerpoint/2010/main" val="757485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wipe(left)">
                                      <p:cBhvr>
                                        <p:cTn id="12" dur="125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wipe(left)">
                                      <p:cBhvr>
                                        <p:cTn id="17" dur="125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 of a Stateful Service</a:t>
            </a:r>
            <a:endParaRPr lang="en-US" dirty="0"/>
          </a:p>
        </p:txBody>
      </p:sp>
      <p:sp>
        <p:nvSpPr>
          <p:cNvPr id="3" name="Text Placeholder 2"/>
          <p:cNvSpPr>
            <a:spLocks noGrp="1"/>
          </p:cNvSpPr>
          <p:nvPr>
            <p:ph type="body" sz="quarter" idx="10"/>
          </p:nvPr>
        </p:nvSpPr>
        <p:spPr>
          <a:xfrm>
            <a:off x="519112" y="1447799"/>
            <a:ext cx="11149013" cy="443198"/>
          </a:xfrm>
        </p:spPr>
        <p:txBody>
          <a:bodyPr/>
          <a:lstStyle/>
          <a:p>
            <a:pPr marL="0" indent="0">
              <a:buNone/>
            </a:pPr>
            <a:r>
              <a:rPr lang="en-US" dirty="0" smtClean="0"/>
              <a:t>Let’s look at one partition</a:t>
            </a:r>
            <a:endParaRPr lang="en-US" dirty="0"/>
          </a:p>
        </p:txBody>
      </p:sp>
      <p:sp>
        <p:nvSpPr>
          <p:cNvPr id="4" name="Rectangle 3"/>
          <p:cNvSpPr/>
          <p:nvPr/>
        </p:nvSpPr>
        <p:spPr bwMode="auto">
          <a:xfrm>
            <a:off x="727969" y="2130617"/>
            <a:ext cx="656948" cy="736871"/>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rPr>
              <a:t>1</a:t>
            </a:r>
            <a:endParaRPr lang="en-US" sz="2200" dirty="0" smtClean="0">
              <a:solidFill>
                <a:schemeClr val="tx1">
                  <a:alpha val="99000"/>
                </a:schemeClr>
              </a:solidFill>
            </a:endParaRPr>
          </a:p>
        </p:txBody>
      </p:sp>
      <p:sp>
        <p:nvSpPr>
          <p:cNvPr id="6" name="TextBox 5"/>
          <p:cNvSpPr txBox="1"/>
          <p:nvPr/>
        </p:nvSpPr>
        <p:spPr>
          <a:xfrm>
            <a:off x="523781" y="3009524"/>
            <a:ext cx="6743384" cy="276999"/>
          </a:xfrm>
          <a:prstGeom prst="rect">
            <a:avLst/>
          </a:prstGeom>
          <a:noFill/>
        </p:spPr>
        <p:txBody>
          <a:bodyPr wrap="none" lIns="0" tIns="0" rIns="0" bIns="0" rtlCol="0">
            <a:spAutoFit/>
          </a:bodyPr>
          <a:lstStyle/>
          <a:p>
            <a:r>
              <a:rPr lang="en-US" i="1" dirty="0" smtClean="0">
                <a:gradFill>
                  <a:gsLst>
                    <a:gs pos="0">
                      <a:schemeClr val="tx1"/>
                    </a:gs>
                    <a:gs pos="86000">
                      <a:schemeClr val="tx1"/>
                    </a:gs>
                  </a:gsLst>
                  <a:lin ang="5400000" scaled="0"/>
                </a:gradFill>
              </a:rPr>
              <a:t>Without copies (secondary replicas) this is a single point of failure.</a:t>
            </a:r>
          </a:p>
        </p:txBody>
      </p:sp>
      <p:sp>
        <p:nvSpPr>
          <p:cNvPr id="16" name="Rectangle 15"/>
          <p:cNvSpPr/>
          <p:nvPr/>
        </p:nvSpPr>
        <p:spPr bwMode="auto">
          <a:xfrm>
            <a:off x="798374" y="2191811"/>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5" name="Group 4"/>
          <p:cNvGrpSpPr/>
          <p:nvPr/>
        </p:nvGrpSpPr>
        <p:grpSpPr>
          <a:xfrm>
            <a:off x="525255" y="3579204"/>
            <a:ext cx="7998023" cy="1155907"/>
            <a:chOff x="525255" y="3579204"/>
            <a:chExt cx="7998023" cy="1155907"/>
          </a:xfrm>
        </p:grpSpPr>
        <p:sp>
          <p:nvSpPr>
            <p:cNvPr id="7" name="Rectangle 6"/>
            <p:cNvSpPr/>
            <p:nvPr/>
          </p:nvSpPr>
          <p:spPr bwMode="auto">
            <a:xfrm>
              <a:off x="729443" y="3579205"/>
              <a:ext cx="656948" cy="736871"/>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rPr>
                <a:t>1</a:t>
              </a:r>
              <a:endParaRPr lang="en-US" sz="2200" dirty="0" smtClean="0">
                <a:solidFill>
                  <a:schemeClr val="tx1">
                    <a:alpha val="99000"/>
                  </a:schemeClr>
                </a:solidFill>
              </a:endParaRPr>
            </a:p>
          </p:txBody>
        </p:sp>
        <p:sp>
          <p:nvSpPr>
            <p:cNvPr id="8" name="Rectangle 7"/>
            <p:cNvSpPr/>
            <p:nvPr/>
          </p:nvSpPr>
          <p:spPr bwMode="auto">
            <a:xfrm>
              <a:off x="1592058" y="3579204"/>
              <a:ext cx="656948" cy="736871"/>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 name="TextBox 8"/>
            <p:cNvSpPr txBox="1"/>
            <p:nvPr/>
          </p:nvSpPr>
          <p:spPr>
            <a:xfrm>
              <a:off x="525255" y="4458112"/>
              <a:ext cx="7998023" cy="276999"/>
            </a:xfrm>
            <a:prstGeom prst="rect">
              <a:avLst/>
            </a:prstGeom>
            <a:noFill/>
          </p:spPr>
          <p:txBody>
            <a:bodyPr wrap="none" lIns="0" tIns="0" rIns="0" bIns="0" rtlCol="0">
              <a:spAutoFit/>
            </a:bodyPr>
            <a:lstStyle/>
            <a:p>
              <a:r>
                <a:rPr lang="en-US" i="1" dirty="0" smtClean="0">
                  <a:gradFill>
                    <a:gsLst>
                      <a:gs pos="0">
                        <a:schemeClr val="tx1"/>
                      </a:gs>
                      <a:gs pos="86000">
                        <a:schemeClr val="tx1"/>
                      </a:gs>
                    </a:gsLst>
                    <a:lin ang="5400000" scaled="0"/>
                  </a:gradFill>
                </a:rPr>
                <a:t>We configure the service to maintain n copies per partition.  [In this example, 2]</a:t>
              </a:r>
            </a:p>
          </p:txBody>
        </p:sp>
        <p:sp>
          <p:nvSpPr>
            <p:cNvPr id="10" name="Rectangle 9"/>
            <p:cNvSpPr/>
            <p:nvPr/>
          </p:nvSpPr>
          <p:spPr bwMode="auto">
            <a:xfrm>
              <a:off x="2479824" y="3579204"/>
              <a:ext cx="656948" cy="736871"/>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7" name="Rectangle 16"/>
            <p:cNvSpPr/>
            <p:nvPr/>
          </p:nvSpPr>
          <p:spPr bwMode="auto">
            <a:xfrm>
              <a:off x="798374" y="3677711"/>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3" name="Rectangle 22"/>
            <p:cNvSpPr/>
            <p:nvPr/>
          </p:nvSpPr>
          <p:spPr bwMode="auto">
            <a:xfrm>
              <a:off x="1703249" y="3677711"/>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5" name="Rectangle 24"/>
            <p:cNvSpPr/>
            <p:nvPr/>
          </p:nvSpPr>
          <p:spPr bwMode="auto">
            <a:xfrm>
              <a:off x="2579549" y="3677710"/>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grpSp>
        <p:nvGrpSpPr>
          <p:cNvPr id="11" name="Group 10"/>
          <p:cNvGrpSpPr/>
          <p:nvPr/>
        </p:nvGrpSpPr>
        <p:grpSpPr>
          <a:xfrm>
            <a:off x="523781" y="5091193"/>
            <a:ext cx="10524228" cy="1432907"/>
            <a:chOff x="523781" y="5091193"/>
            <a:chExt cx="10524228" cy="1432907"/>
          </a:xfrm>
        </p:grpSpPr>
        <p:sp>
          <p:nvSpPr>
            <p:cNvPr id="18" name="Rectangle 17"/>
            <p:cNvSpPr/>
            <p:nvPr/>
          </p:nvSpPr>
          <p:spPr bwMode="auto">
            <a:xfrm>
              <a:off x="727969" y="5091195"/>
              <a:ext cx="656948" cy="736871"/>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9" name="Rectangle 18"/>
            <p:cNvSpPr/>
            <p:nvPr/>
          </p:nvSpPr>
          <p:spPr bwMode="auto">
            <a:xfrm>
              <a:off x="1590584" y="5091194"/>
              <a:ext cx="656948" cy="736871"/>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1</a:t>
              </a:r>
            </a:p>
          </p:txBody>
        </p:sp>
        <p:sp>
          <p:nvSpPr>
            <p:cNvPr id="20" name="TextBox 19"/>
            <p:cNvSpPr txBox="1"/>
            <p:nvPr/>
          </p:nvSpPr>
          <p:spPr>
            <a:xfrm>
              <a:off x="523781" y="5970102"/>
              <a:ext cx="10524228" cy="553998"/>
            </a:xfrm>
            <a:prstGeom prst="rect">
              <a:avLst/>
            </a:prstGeom>
            <a:noFill/>
          </p:spPr>
          <p:txBody>
            <a:bodyPr wrap="none" lIns="0" tIns="0" rIns="0" bIns="0" rtlCol="0">
              <a:spAutoFit/>
            </a:bodyPr>
            <a:lstStyle/>
            <a:p>
              <a:r>
                <a:rPr lang="en-US" i="1" dirty="0" smtClean="0">
                  <a:gradFill>
                    <a:gsLst>
                      <a:gs pos="0">
                        <a:schemeClr val="tx1"/>
                      </a:gs>
                      <a:gs pos="86000">
                        <a:schemeClr val="tx1"/>
                      </a:gs>
                    </a:gsLst>
                    <a:lin ang="5400000" scaled="0"/>
                  </a:gradFill>
                </a:rPr>
                <a:t>If the machine hosting the primary replica fails, one of the secondary replicas becomes the new primary.</a:t>
              </a:r>
              <a:br>
                <a:rPr lang="en-US" i="1" dirty="0" smtClean="0">
                  <a:gradFill>
                    <a:gsLst>
                      <a:gs pos="0">
                        <a:schemeClr val="tx1"/>
                      </a:gs>
                      <a:gs pos="86000">
                        <a:schemeClr val="tx1"/>
                      </a:gs>
                    </a:gsLst>
                    <a:lin ang="5400000" scaled="0"/>
                  </a:gradFill>
                </a:rPr>
              </a:br>
              <a:r>
                <a:rPr lang="en-US" i="1" dirty="0" smtClean="0">
                  <a:gradFill>
                    <a:gsLst>
                      <a:gs pos="0">
                        <a:schemeClr val="tx1"/>
                      </a:gs>
                      <a:gs pos="86000">
                        <a:schemeClr val="tx1"/>
                      </a:gs>
                    </a:gsLst>
                    <a:lin ang="5400000" scaled="0"/>
                  </a:gradFill>
                </a:rPr>
                <a:t>A new secondary is also instantiated in order to maintain the desired redundancy.</a:t>
              </a:r>
            </a:p>
          </p:txBody>
        </p:sp>
        <p:sp>
          <p:nvSpPr>
            <p:cNvPr id="21" name="Rectangle 20"/>
            <p:cNvSpPr/>
            <p:nvPr/>
          </p:nvSpPr>
          <p:spPr bwMode="auto">
            <a:xfrm>
              <a:off x="2478350" y="5091194"/>
              <a:ext cx="656948" cy="736871"/>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2" name="Rectangle 21"/>
            <p:cNvSpPr/>
            <p:nvPr/>
          </p:nvSpPr>
          <p:spPr bwMode="auto">
            <a:xfrm>
              <a:off x="3340965" y="5091193"/>
              <a:ext cx="656948" cy="736871"/>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6" name="Rectangle 25"/>
            <p:cNvSpPr/>
            <p:nvPr/>
          </p:nvSpPr>
          <p:spPr bwMode="auto">
            <a:xfrm>
              <a:off x="1674673" y="5203259"/>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7" name="Rectangle 26"/>
            <p:cNvSpPr/>
            <p:nvPr/>
          </p:nvSpPr>
          <p:spPr bwMode="auto">
            <a:xfrm>
              <a:off x="2579548" y="5203259"/>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8" name="Rectangle 27"/>
            <p:cNvSpPr/>
            <p:nvPr/>
          </p:nvSpPr>
          <p:spPr bwMode="auto">
            <a:xfrm>
              <a:off x="3455848" y="5203258"/>
              <a:ext cx="45719" cy="122389"/>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
        <p:nvSpPr>
          <p:cNvPr id="24" name="TextBox 23"/>
          <p:cNvSpPr txBox="1"/>
          <p:nvPr/>
        </p:nvSpPr>
        <p:spPr>
          <a:xfrm>
            <a:off x="563708" y="4110292"/>
            <a:ext cx="961802" cy="2308324"/>
          </a:xfrm>
          <a:prstGeom prst="rect">
            <a:avLst/>
          </a:prstGeom>
          <a:noFill/>
        </p:spPr>
        <p:txBody>
          <a:bodyPr wrap="none" lIns="0" tIns="0" rIns="0" bIns="0" rtlCol="0">
            <a:spAutoFit/>
          </a:bodyPr>
          <a:lstStyle/>
          <a:p>
            <a:r>
              <a:rPr lang="en-US" sz="15000" dirty="0" smtClean="0">
                <a:solidFill>
                  <a:srgbClr val="FF0000"/>
                </a:solidFill>
              </a:rPr>
              <a:t>x</a:t>
            </a:r>
          </a:p>
        </p:txBody>
      </p:sp>
    </p:spTree>
    <p:extLst>
      <p:ext uri="{BB962C8B-B14F-4D97-AF65-F5344CB8AC3E}">
        <p14:creationId xmlns:p14="http://schemas.microsoft.com/office/powerpoint/2010/main" val="3610728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25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Consistency</a:t>
            </a:r>
            <a:endParaRPr lang="en-US" dirty="0"/>
          </a:p>
        </p:txBody>
      </p:sp>
      <p:sp>
        <p:nvSpPr>
          <p:cNvPr id="3" name="Text Placeholder 2"/>
          <p:cNvSpPr>
            <a:spLocks noGrp="1"/>
          </p:cNvSpPr>
          <p:nvPr>
            <p:ph type="body" sz="quarter" idx="10"/>
          </p:nvPr>
        </p:nvSpPr>
        <p:spPr>
          <a:xfrm>
            <a:off x="519112" y="1447799"/>
            <a:ext cx="11149013" cy="5447645"/>
          </a:xfrm>
        </p:spPr>
        <p:txBody>
          <a:bodyPr/>
          <a:lstStyle/>
          <a:p>
            <a:r>
              <a:rPr lang="en-US" sz="2800" dirty="0" smtClean="0"/>
              <a:t>Synchronous replication</a:t>
            </a:r>
          </a:p>
          <a:p>
            <a:pPr lvl="1"/>
            <a:r>
              <a:rPr lang="en-US" sz="2400" dirty="0" smtClean="0"/>
              <a:t>Inbound request is held until replication completes</a:t>
            </a:r>
          </a:p>
          <a:p>
            <a:pPr lvl="1"/>
            <a:r>
              <a:rPr lang="en-US" sz="2400" dirty="0" smtClean="0"/>
              <a:t>Strong consistency, but higher latency</a:t>
            </a:r>
          </a:p>
          <a:p>
            <a:r>
              <a:rPr lang="en-US" sz="2800" dirty="0" smtClean="0"/>
              <a:t>Asynchronous replication</a:t>
            </a:r>
          </a:p>
          <a:p>
            <a:pPr lvl="1"/>
            <a:r>
              <a:rPr lang="en-US" sz="2400" dirty="0" smtClean="0"/>
              <a:t>Occurs sometime after inbound request</a:t>
            </a:r>
          </a:p>
          <a:p>
            <a:pPr lvl="1"/>
            <a:r>
              <a:rPr lang="en-US" sz="2400" dirty="0" smtClean="0"/>
              <a:t>Weaker consistency, but lower latency</a:t>
            </a:r>
          </a:p>
          <a:p>
            <a:pPr lvl="2"/>
            <a:endParaRPr lang="en-US" sz="2000" dirty="0"/>
          </a:p>
          <a:p>
            <a:pPr lvl="2"/>
            <a:endParaRPr lang="en-US" sz="2000" dirty="0" smtClean="0"/>
          </a:p>
          <a:p>
            <a:r>
              <a:rPr lang="en-US" sz="2800" i="1" dirty="0" smtClean="0"/>
              <a:t>These tradeoffs have traditionally been made in the DB</a:t>
            </a:r>
          </a:p>
          <a:p>
            <a:r>
              <a:rPr lang="en-US" sz="2800" i="1" dirty="0"/>
              <a:t>T</a:t>
            </a:r>
            <a:r>
              <a:rPr lang="en-US" sz="2800" i="1" dirty="0" smtClean="0"/>
              <a:t>echniques can be borrowed and used in the </a:t>
            </a:r>
            <a:r>
              <a:rPr lang="en-US" sz="2800" i="1" dirty="0"/>
              <a:t>middle </a:t>
            </a:r>
            <a:r>
              <a:rPr lang="en-US" sz="2800" i="1" dirty="0" smtClean="0"/>
              <a:t>tier</a:t>
            </a:r>
            <a:br>
              <a:rPr lang="en-US" sz="2800" i="1" dirty="0" smtClean="0"/>
            </a:br>
            <a:r>
              <a:rPr lang="en-US" sz="2800" i="1" dirty="0" smtClean="0"/>
              <a:t>e.g. handling read </a:t>
            </a:r>
            <a:r>
              <a:rPr lang="en-US" sz="2800" i="1" dirty="0"/>
              <a:t>requests on </a:t>
            </a:r>
            <a:r>
              <a:rPr lang="en-US" sz="2800" i="1" dirty="0" smtClean="0"/>
              <a:t>secondaries</a:t>
            </a:r>
            <a:endParaRPr lang="en-US" sz="2800" i="1" dirty="0"/>
          </a:p>
          <a:p>
            <a:pPr marL="0" indent="0">
              <a:buNone/>
            </a:pPr>
            <a:endParaRPr lang="en-US" sz="2800" i="1" dirty="0" smtClean="0"/>
          </a:p>
          <a:p>
            <a:pPr marL="0" indent="0">
              <a:buNone/>
            </a:pPr>
            <a:endParaRPr lang="en-US" sz="2800" i="1" dirty="0"/>
          </a:p>
        </p:txBody>
      </p:sp>
    </p:spTree>
    <p:extLst>
      <p:ext uri="{BB962C8B-B14F-4D97-AF65-F5344CB8AC3E}">
        <p14:creationId xmlns:p14="http://schemas.microsoft.com/office/powerpoint/2010/main" val="10885523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Getting Started with Stateful Services</a:t>
            </a:r>
            <a:endParaRPr lang="en-US" dirty="0"/>
          </a:p>
        </p:txBody>
      </p:sp>
      <p:sp>
        <p:nvSpPr>
          <p:cNvPr id="3" name="Text Placeholder 2"/>
          <p:cNvSpPr>
            <a:spLocks noGrp="1"/>
          </p:cNvSpPr>
          <p:nvPr>
            <p:ph type="body" sz="quarter" idx="10"/>
          </p:nvPr>
        </p:nvSpPr>
        <p:spPr>
          <a:xfrm>
            <a:off x="519112" y="1447799"/>
            <a:ext cx="11149013" cy="5139869"/>
          </a:xfrm>
        </p:spPr>
        <p:txBody>
          <a:bodyPr/>
          <a:lstStyle/>
          <a:p>
            <a:r>
              <a:rPr lang="en-US" sz="2400" dirty="0" smtClean="0"/>
              <a:t>Choose a partition policy</a:t>
            </a:r>
          </a:p>
          <a:p>
            <a:pPr lvl="1"/>
            <a:r>
              <a:rPr lang="en-US" sz="2000" dirty="0" smtClean="0"/>
              <a:t>Hash-based [string -&gt; 1..n]</a:t>
            </a:r>
          </a:p>
          <a:p>
            <a:pPr lvl="1"/>
            <a:r>
              <a:rPr lang="en-US" sz="2000" dirty="0" smtClean="0"/>
              <a:t>Fixed set of keys [e.g. “A”, “B”, “C”]</a:t>
            </a:r>
          </a:p>
          <a:p>
            <a:r>
              <a:rPr lang="en-US" sz="2400" dirty="0" smtClean="0"/>
              <a:t>Indicate what to replicate, when to replicate</a:t>
            </a:r>
          </a:p>
          <a:p>
            <a:pPr lvl="1"/>
            <a:r>
              <a:rPr lang="en-US" sz="2000" dirty="0" smtClean="0"/>
              <a:t>[Replicable], Replicable&lt;T&gt;</a:t>
            </a:r>
          </a:p>
          <a:p>
            <a:pPr lvl="1"/>
            <a:r>
              <a:rPr lang="en-US" sz="2000" dirty="0" smtClean="0"/>
              <a:t>[ReplicateOnExit], ReplicationScope</a:t>
            </a:r>
          </a:p>
          <a:p>
            <a:r>
              <a:rPr lang="en-US" sz="2400" dirty="0" smtClean="0"/>
              <a:t>If needed…</a:t>
            </a:r>
          </a:p>
          <a:p>
            <a:pPr lvl="1"/>
            <a:r>
              <a:rPr lang="en-US" sz="2000" dirty="0" smtClean="0"/>
              <a:t>Configure write-through or write-behind to secondary storage</a:t>
            </a:r>
          </a:p>
          <a:p>
            <a:pPr lvl="1"/>
            <a:r>
              <a:rPr lang="en-US" sz="2000" dirty="0" smtClean="0"/>
              <a:t>Participate in memory management (handle low memory situations)</a:t>
            </a:r>
          </a:p>
          <a:p>
            <a:pPr lvl="1"/>
            <a:r>
              <a:rPr lang="en-US" sz="2000" dirty="0"/>
              <a:t>Participate in low level replication operations</a:t>
            </a:r>
          </a:p>
          <a:p>
            <a:pPr lvl="1"/>
            <a:endParaRPr lang="en-US" sz="2000" dirty="0"/>
          </a:p>
          <a:p>
            <a:r>
              <a:rPr lang="en-US" sz="2400" dirty="0"/>
              <a:t>WCF is a </a:t>
            </a:r>
            <a:r>
              <a:rPr lang="en-US" sz="2400" dirty="0" smtClean="0"/>
              <a:t>natural choice for many scenarios</a:t>
            </a:r>
            <a:endParaRPr lang="en-US" sz="2400" dirty="0"/>
          </a:p>
          <a:p>
            <a:r>
              <a:rPr lang="en-US" sz="2400" dirty="0"/>
              <a:t>Can also derive from StatefulServiceReplica base class</a:t>
            </a:r>
          </a:p>
          <a:p>
            <a:pPr lvl="1"/>
            <a:endParaRPr lang="en-US" sz="2000" dirty="0"/>
          </a:p>
        </p:txBody>
      </p:sp>
    </p:spTree>
    <p:extLst>
      <p:ext uri="{BB962C8B-B14F-4D97-AF65-F5344CB8AC3E}">
        <p14:creationId xmlns:p14="http://schemas.microsoft.com/office/powerpoint/2010/main" val="558688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par>
                          <p:cTn id="12" fill="hold">
                            <p:stCondLst>
                              <p:cond delay="1000"/>
                            </p:stCondLst>
                            <p:childTnLst>
                              <p:par>
                                <p:cTn id="13" presetID="10" presetClass="entr" presetSubtype="0" fill="hold" nodeType="afterEffect">
                                  <p:stCondLst>
                                    <p:cond delay="25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par>
                          <p:cTn id="21" fill="hold">
                            <p:stCondLst>
                              <p:cond delay="500"/>
                            </p:stCondLst>
                            <p:childTnLst>
                              <p:par>
                                <p:cTn id="22" presetID="10" presetClass="entr" presetSubtype="0" fill="hold" nodeType="afterEffect">
                                  <p:stCondLst>
                                    <p:cond delay="25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par>
                          <p:cTn id="25" fill="hold">
                            <p:stCondLst>
                              <p:cond delay="1250"/>
                            </p:stCondLst>
                            <p:childTnLst>
                              <p:par>
                                <p:cTn id="26" presetID="10" presetClass="entr" presetSubtype="0" fill="hold" nodeType="afterEffect">
                                  <p:stCondLst>
                                    <p:cond delay="25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par>
                          <p:cTn id="29" fill="hold">
                            <p:stCondLst>
                              <p:cond delay="2000"/>
                            </p:stCondLst>
                            <p:childTnLst>
                              <p:par>
                                <p:cTn id="30" presetID="10" presetClass="entr" presetSubtype="0" fill="hold" nodeType="afterEffect">
                                  <p:stCondLst>
                                    <p:cond delay="25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par>
                          <p:cTn id="38" fill="hold">
                            <p:stCondLst>
                              <p:cond delay="500"/>
                            </p:stCondLst>
                            <p:childTnLst>
                              <p:par>
                                <p:cTn id="39" presetID="10" presetClass="entr" presetSubtype="0" fill="hold" nodeType="afterEffect">
                                  <p:stCondLst>
                                    <p:cond delay="25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058911" y="1550448"/>
            <a:ext cx="1642371" cy="861134"/>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AppFabric Dev Tools</a:t>
            </a:r>
          </a:p>
        </p:txBody>
      </p:sp>
      <p:sp>
        <p:nvSpPr>
          <p:cNvPr id="5" name="Rectangle 4"/>
          <p:cNvSpPr/>
          <p:nvPr/>
        </p:nvSpPr>
        <p:spPr bwMode="auto">
          <a:xfrm>
            <a:off x="6431428" y="1550448"/>
            <a:ext cx="1642371" cy="861134"/>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AppFabric App Manager</a:t>
            </a:r>
          </a:p>
        </p:txBody>
      </p:sp>
      <p:cxnSp>
        <p:nvCxnSpPr>
          <p:cNvPr id="7" name="Straight Arrow Connector 6"/>
          <p:cNvCxnSpPr>
            <a:stCxn id="4" idx="3"/>
            <a:endCxn id="5" idx="1"/>
          </p:cNvCxnSpPr>
          <p:nvPr/>
        </p:nvCxnSpPr>
        <p:spPr>
          <a:xfrm>
            <a:off x="2701282" y="1981015"/>
            <a:ext cx="3730146"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65265" y="1625012"/>
            <a:ext cx="756617" cy="276999"/>
          </a:xfrm>
          <a:prstGeom prst="rect">
            <a:avLst/>
          </a:prstGeom>
          <a:noFill/>
        </p:spPr>
        <p:txBody>
          <a:bodyPr wrap="none" lIns="0" tIns="0" rIns="0" bIns="0" rtlCol="0">
            <a:spAutoFit/>
          </a:bodyPr>
          <a:lstStyle/>
          <a:p>
            <a:r>
              <a:rPr lang="en-US" i="1" dirty="0" smtClean="0">
                <a:gradFill>
                  <a:gsLst>
                    <a:gs pos="0">
                      <a:schemeClr val="tx1"/>
                    </a:gs>
                    <a:gs pos="86000">
                      <a:schemeClr val="tx1"/>
                    </a:gs>
                  </a:gsLst>
                  <a:lin ang="5400000" scaled="0"/>
                </a:gradFill>
              </a:rPr>
              <a:t>Publish</a:t>
            </a:r>
          </a:p>
        </p:txBody>
      </p:sp>
      <p:sp>
        <p:nvSpPr>
          <p:cNvPr id="10" name="TextBox 9"/>
          <p:cNvSpPr txBox="1"/>
          <p:nvPr/>
        </p:nvSpPr>
        <p:spPr>
          <a:xfrm>
            <a:off x="3065265" y="2047596"/>
            <a:ext cx="3039294" cy="553998"/>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latin typeface="Consolas" pitchFamily="49" charset="0"/>
                <a:cs typeface="Consolas" pitchFamily="49" charset="0"/>
              </a:rPr>
              <a:t>[Application Definition]</a:t>
            </a:r>
            <a:br>
              <a:rPr lang="en-US" dirty="0" smtClean="0">
                <a:gradFill>
                  <a:gsLst>
                    <a:gs pos="0">
                      <a:schemeClr val="tx1"/>
                    </a:gs>
                    <a:gs pos="86000">
                      <a:schemeClr val="tx1"/>
                    </a:gs>
                  </a:gsLst>
                  <a:lin ang="5400000" scaled="0"/>
                </a:gradFill>
                <a:latin typeface="Consolas" pitchFamily="49" charset="0"/>
                <a:cs typeface="Consolas" pitchFamily="49" charset="0"/>
              </a:rPr>
            </a:br>
            <a:r>
              <a:rPr lang="en-US" dirty="0" smtClean="0">
                <a:gradFill>
                  <a:gsLst>
                    <a:gs pos="0">
                      <a:schemeClr val="tx1"/>
                    </a:gs>
                    <a:gs pos="86000">
                      <a:schemeClr val="tx1"/>
                    </a:gs>
                  </a:gsLst>
                  <a:lin ang="5400000" scaled="0"/>
                </a:gradFill>
                <a:latin typeface="Consolas" pitchFamily="49" charset="0"/>
                <a:cs typeface="Consolas" pitchFamily="49" charset="0"/>
              </a:rPr>
              <a:t>[Application Artifacts]</a:t>
            </a:r>
          </a:p>
        </p:txBody>
      </p:sp>
      <p:sp>
        <p:nvSpPr>
          <p:cNvPr id="11" name="Rectangle 10"/>
          <p:cNvSpPr/>
          <p:nvPr/>
        </p:nvSpPr>
        <p:spPr bwMode="auto">
          <a:xfrm>
            <a:off x="2963906" y="3735827"/>
            <a:ext cx="1228796" cy="690983"/>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alpha val="99000"/>
                </a:schemeClr>
              </a:solidFill>
            </a:endParaRPr>
          </a:p>
        </p:txBody>
      </p:sp>
      <p:sp>
        <p:nvSpPr>
          <p:cNvPr id="14" name="Rectangle 13"/>
          <p:cNvSpPr/>
          <p:nvPr/>
        </p:nvSpPr>
        <p:spPr bwMode="auto">
          <a:xfrm>
            <a:off x="3116306" y="3888227"/>
            <a:ext cx="1228796" cy="690983"/>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alpha val="99000"/>
                </a:schemeClr>
              </a:solidFill>
            </a:endParaRPr>
          </a:p>
        </p:txBody>
      </p:sp>
      <p:sp>
        <p:nvSpPr>
          <p:cNvPr id="15" name="Rectangle 14"/>
          <p:cNvSpPr/>
          <p:nvPr/>
        </p:nvSpPr>
        <p:spPr bwMode="auto">
          <a:xfrm>
            <a:off x="3268706" y="4040627"/>
            <a:ext cx="1228796" cy="690983"/>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alpha val="99000"/>
                </a:schemeClr>
              </a:solidFill>
            </a:endParaRPr>
          </a:p>
        </p:txBody>
      </p:sp>
      <p:sp>
        <p:nvSpPr>
          <p:cNvPr id="16" name="Rectangle 15"/>
          <p:cNvSpPr/>
          <p:nvPr/>
        </p:nvSpPr>
        <p:spPr bwMode="auto">
          <a:xfrm>
            <a:off x="8073799" y="3414007"/>
            <a:ext cx="1228796" cy="690983"/>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Fabric Node</a:t>
            </a:r>
          </a:p>
        </p:txBody>
      </p:sp>
      <p:sp>
        <p:nvSpPr>
          <p:cNvPr id="18" name="Rectangle 17"/>
          <p:cNvSpPr/>
          <p:nvPr/>
        </p:nvSpPr>
        <p:spPr bwMode="auto">
          <a:xfrm>
            <a:off x="10028369" y="3945935"/>
            <a:ext cx="1228796" cy="690983"/>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Fabric Node</a:t>
            </a:r>
          </a:p>
        </p:txBody>
      </p:sp>
      <p:sp>
        <p:nvSpPr>
          <p:cNvPr id="19" name="Rectangle 18"/>
          <p:cNvSpPr/>
          <p:nvPr/>
        </p:nvSpPr>
        <p:spPr bwMode="auto">
          <a:xfrm>
            <a:off x="9753158" y="5262041"/>
            <a:ext cx="1228796" cy="690983"/>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Fabric Node</a:t>
            </a:r>
          </a:p>
        </p:txBody>
      </p:sp>
      <p:sp>
        <p:nvSpPr>
          <p:cNvPr id="20" name="Rectangle 19"/>
          <p:cNvSpPr/>
          <p:nvPr/>
        </p:nvSpPr>
        <p:spPr bwMode="auto">
          <a:xfrm>
            <a:off x="7968747" y="5723680"/>
            <a:ext cx="1228796" cy="690983"/>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Fabric Node</a:t>
            </a:r>
          </a:p>
        </p:txBody>
      </p:sp>
      <p:sp>
        <p:nvSpPr>
          <p:cNvPr id="21" name="Rectangle 20"/>
          <p:cNvSpPr/>
          <p:nvPr/>
        </p:nvSpPr>
        <p:spPr bwMode="auto">
          <a:xfrm>
            <a:off x="6997403" y="4571058"/>
            <a:ext cx="1228796" cy="690983"/>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Fabric Node</a:t>
            </a:r>
          </a:p>
        </p:txBody>
      </p:sp>
      <p:grpSp>
        <p:nvGrpSpPr>
          <p:cNvPr id="3" name="Group 2"/>
          <p:cNvGrpSpPr/>
          <p:nvPr/>
        </p:nvGrpSpPr>
        <p:grpSpPr>
          <a:xfrm>
            <a:off x="7611801" y="3759498"/>
            <a:ext cx="3030967" cy="2309673"/>
            <a:chOff x="7611801" y="3759498"/>
            <a:chExt cx="3030967" cy="2309673"/>
          </a:xfrm>
        </p:grpSpPr>
        <p:cxnSp>
          <p:nvCxnSpPr>
            <p:cNvPr id="25" name="Curved Connector 24"/>
            <p:cNvCxnSpPr>
              <a:stCxn id="16" idx="3"/>
              <a:endCxn id="18" idx="1"/>
            </p:cNvCxnSpPr>
            <p:nvPr/>
          </p:nvCxnSpPr>
          <p:spPr>
            <a:xfrm>
              <a:off x="9302595" y="3759499"/>
              <a:ext cx="725774" cy="531928"/>
            </a:xfrm>
            <a:prstGeom prst="curvedConnector3">
              <a:avLst/>
            </a:prstGeom>
            <a:ln w="38100" cmpd="sng">
              <a:solidFill>
                <a:srgbClr val="292929"/>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8" idx="2"/>
              <a:endCxn id="19" idx="0"/>
            </p:cNvCxnSpPr>
            <p:nvPr/>
          </p:nvCxnSpPr>
          <p:spPr>
            <a:xfrm rot="5400000">
              <a:off x="10192601" y="4811874"/>
              <a:ext cx="625123" cy="275211"/>
            </a:xfrm>
            <a:prstGeom prst="curvedConnector3">
              <a:avLst/>
            </a:prstGeom>
            <a:ln w="38100" cmpd="sng">
              <a:solidFill>
                <a:srgbClr val="292929"/>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9" idx="1"/>
              <a:endCxn id="20" idx="3"/>
            </p:cNvCxnSpPr>
            <p:nvPr/>
          </p:nvCxnSpPr>
          <p:spPr>
            <a:xfrm rot="10800000" flipV="1">
              <a:off x="9197544" y="5607532"/>
              <a:ext cx="555615" cy="461639"/>
            </a:xfrm>
            <a:prstGeom prst="curvedConnector3">
              <a:avLst>
                <a:gd name="adj1" fmla="val 50000"/>
              </a:avLst>
            </a:prstGeom>
            <a:ln w="38100" cmpd="sng">
              <a:solidFill>
                <a:srgbClr val="292929"/>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20" idx="0"/>
              <a:endCxn id="21" idx="2"/>
            </p:cNvCxnSpPr>
            <p:nvPr/>
          </p:nvCxnSpPr>
          <p:spPr>
            <a:xfrm rot="16200000" flipV="1">
              <a:off x="7866654" y="5007189"/>
              <a:ext cx="461639" cy="971344"/>
            </a:xfrm>
            <a:prstGeom prst="curvedConnector3">
              <a:avLst>
                <a:gd name="adj1" fmla="val 50000"/>
              </a:avLst>
            </a:prstGeom>
            <a:ln w="38100" cmpd="sng">
              <a:solidFill>
                <a:srgbClr val="292929"/>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16" idx="1"/>
              <a:endCxn id="21" idx="0"/>
            </p:cNvCxnSpPr>
            <p:nvPr/>
          </p:nvCxnSpPr>
          <p:spPr>
            <a:xfrm rot="10800000" flipV="1">
              <a:off x="7611801" y="3759498"/>
              <a:ext cx="461998" cy="811559"/>
            </a:xfrm>
            <a:prstGeom prst="curvedConnector2">
              <a:avLst/>
            </a:prstGeom>
            <a:ln w="38100" cmpd="sng">
              <a:solidFill>
                <a:srgbClr val="292929"/>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p:cNvCxnSpPr>
            <a:stCxn id="5" idx="2"/>
            <a:endCxn id="11" idx="0"/>
          </p:cNvCxnSpPr>
          <p:nvPr/>
        </p:nvCxnSpPr>
        <p:spPr>
          <a:xfrm flipH="1">
            <a:off x="3578304" y="2411582"/>
            <a:ext cx="3674310" cy="1324245"/>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5" idx="2"/>
          </p:cNvCxnSpPr>
          <p:nvPr/>
        </p:nvCxnSpPr>
        <p:spPr>
          <a:xfrm>
            <a:off x="7252614" y="2411582"/>
            <a:ext cx="1435583" cy="798994"/>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226199" y="2592714"/>
            <a:ext cx="2039020" cy="276999"/>
          </a:xfrm>
          <a:prstGeom prst="rect">
            <a:avLst/>
          </a:prstGeom>
          <a:noFill/>
        </p:spPr>
        <p:txBody>
          <a:bodyPr wrap="none" lIns="0" tIns="0" rIns="0" bIns="0" rtlCol="0">
            <a:spAutoFit/>
          </a:bodyPr>
          <a:lstStyle/>
          <a:p>
            <a:r>
              <a:rPr lang="en-US" i="1" dirty="0" smtClean="0">
                <a:gradFill>
                  <a:gsLst>
                    <a:gs pos="0">
                      <a:schemeClr val="tx1"/>
                    </a:gs>
                    <a:gs pos="86000">
                      <a:schemeClr val="tx1"/>
                    </a:gs>
                  </a:gsLst>
                  <a:lin ang="5400000" scaled="0"/>
                </a:gradFill>
              </a:rPr>
              <a:t>Deploy to Container</a:t>
            </a:r>
          </a:p>
        </p:txBody>
      </p:sp>
      <p:sp>
        <p:nvSpPr>
          <p:cNvPr id="45" name="TextBox 44"/>
          <p:cNvSpPr txBox="1"/>
          <p:nvPr/>
        </p:nvSpPr>
        <p:spPr>
          <a:xfrm>
            <a:off x="4898659" y="3275507"/>
            <a:ext cx="1509067" cy="276999"/>
          </a:xfrm>
          <a:prstGeom prst="rect">
            <a:avLst/>
          </a:prstGeom>
          <a:noFill/>
        </p:spPr>
        <p:txBody>
          <a:bodyPr wrap="none" lIns="0" tIns="0" rIns="0" bIns="0" rtlCol="0">
            <a:spAutoFit/>
          </a:bodyPr>
          <a:lstStyle/>
          <a:p>
            <a:r>
              <a:rPr lang="en-US" i="1" dirty="0" smtClean="0">
                <a:gradFill>
                  <a:gsLst>
                    <a:gs pos="0">
                      <a:schemeClr val="tx1"/>
                    </a:gs>
                    <a:gs pos="86000">
                      <a:schemeClr val="tx1"/>
                    </a:gs>
                  </a:gsLst>
                  <a:lin ang="5400000" scaled="0"/>
                </a:gradFill>
              </a:rPr>
              <a:t>Deploy to Web</a:t>
            </a:r>
          </a:p>
        </p:txBody>
      </p:sp>
      <p:sp>
        <p:nvSpPr>
          <p:cNvPr id="47" name="Rounded Rectangle 46"/>
          <p:cNvSpPr/>
          <p:nvPr/>
        </p:nvSpPr>
        <p:spPr bwMode="auto">
          <a:xfrm>
            <a:off x="1058911" y="5723681"/>
            <a:ext cx="1189608" cy="461639"/>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Clients</a:t>
            </a:r>
          </a:p>
        </p:txBody>
      </p:sp>
      <p:sp>
        <p:nvSpPr>
          <p:cNvPr id="48" name="Rectangle 47"/>
          <p:cNvSpPr/>
          <p:nvPr/>
        </p:nvSpPr>
        <p:spPr bwMode="auto">
          <a:xfrm>
            <a:off x="5653192" y="3759499"/>
            <a:ext cx="590696" cy="2660729"/>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R</a:t>
            </a:r>
            <a:br>
              <a:rPr lang="en-US" dirty="0" smtClean="0">
                <a:solidFill>
                  <a:schemeClr val="tx1">
                    <a:alpha val="99000"/>
                  </a:schemeClr>
                </a:solidFill>
              </a:rPr>
            </a:br>
            <a:r>
              <a:rPr lang="en-US" dirty="0" smtClean="0">
                <a:solidFill>
                  <a:schemeClr val="tx1">
                    <a:alpha val="99000"/>
                  </a:schemeClr>
                </a:solidFill>
              </a:rPr>
              <a:t>O</a:t>
            </a:r>
          </a:p>
          <a:p>
            <a:pPr algn="ctr" defTabSz="914099"/>
            <a:r>
              <a:rPr lang="en-US" dirty="0" smtClean="0">
                <a:solidFill>
                  <a:schemeClr val="tx1">
                    <a:alpha val="99000"/>
                  </a:schemeClr>
                </a:solidFill>
              </a:rPr>
              <a:t>U</a:t>
            </a:r>
          </a:p>
          <a:p>
            <a:pPr algn="ctr" defTabSz="914099"/>
            <a:r>
              <a:rPr lang="en-US" dirty="0" smtClean="0">
                <a:solidFill>
                  <a:schemeClr val="tx1">
                    <a:alpha val="99000"/>
                  </a:schemeClr>
                </a:solidFill>
              </a:rPr>
              <a:t>T</a:t>
            </a:r>
          </a:p>
          <a:p>
            <a:pPr algn="ctr" defTabSz="914099"/>
            <a:r>
              <a:rPr lang="en-US" dirty="0" smtClean="0">
                <a:solidFill>
                  <a:schemeClr val="tx1">
                    <a:alpha val="99000"/>
                  </a:schemeClr>
                </a:solidFill>
              </a:rPr>
              <a:t>E</a:t>
            </a:r>
          </a:p>
          <a:p>
            <a:pPr algn="ctr" defTabSz="914099"/>
            <a:r>
              <a:rPr lang="en-US" dirty="0">
                <a:solidFill>
                  <a:schemeClr val="tx1">
                    <a:alpha val="99000"/>
                  </a:schemeClr>
                </a:solidFill>
              </a:rPr>
              <a:t>R</a:t>
            </a:r>
            <a:endParaRPr lang="en-US" dirty="0" smtClean="0">
              <a:solidFill>
                <a:schemeClr val="tx1">
                  <a:alpha val="99000"/>
                </a:schemeClr>
              </a:solidFill>
            </a:endParaRPr>
          </a:p>
        </p:txBody>
      </p:sp>
      <p:sp>
        <p:nvSpPr>
          <p:cNvPr id="49" name="Rectangle 48"/>
          <p:cNvSpPr/>
          <p:nvPr/>
        </p:nvSpPr>
        <p:spPr bwMode="auto">
          <a:xfrm>
            <a:off x="3421106" y="4193027"/>
            <a:ext cx="1228796" cy="690983"/>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Azure Web Role</a:t>
            </a:r>
          </a:p>
        </p:txBody>
      </p:sp>
      <p:cxnSp>
        <p:nvCxnSpPr>
          <p:cNvPr id="50" name="Straight Arrow Connector 49"/>
          <p:cNvCxnSpPr>
            <a:stCxn id="47" idx="3"/>
            <a:endCxn id="49" idx="2"/>
          </p:cNvCxnSpPr>
          <p:nvPr/>
        </p:nvCxnSpPr>
        <p:spPr>
          <a:xfrm flipV="1">
            <a:off x="2248519" y="4884010"/>
            <a:ext cx="1786985" cy="1070491"/>
          </a:xfrm>
          <a:prstGeom prst="straightConnector1">
            <a:avLst/>
          </a:prstGeom>
          <a:ln w="3492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7" idx="3"/>
            <a:endCxn id="48" idx="1"/>
          </p:cNvCxnSpPr>
          <p:nvPr/>
        </p:nvCxnSpPr>
        <p:spPr>
          <a:xfrm flipV="1">
            <a:off x="2248519" y="5089864"/>
            <a:ext cx="3404673" cy="864637"/>
          </a:xfrm>
          <a:prstGeom prst="straightConnector1">
            <a:avLst/>
          </a:prstGeom>
          <a:ln w="3492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9" idx="3"/>
            <a:endCxn id="48" idx="1"/>
          </p:cNvCxnSpPr>
          <p:nvPr/>
        </p:nvCxnSpPr>
        <p:spPr>
          <a:xfrm>
            <a:off x="4649902" y="4538519"/>
            <a:ext cx="1003290" cy="551345"/>
          </a:xfrm>
          <a:prstGeom prst="straightConnector1">
            <a:avLst/>
          </a:prstGeom>
          <a:ln w="3492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8" idx="3"/>
            <a:endCxn id="21" idx="1"/>
          </p:cNvCxnSpPr>
          <p:nvPr/>
        </p:nvCxnSpPr>
        <p:spPr>
          <a:xfrm flipV="1">
            <a:off x="6243888" y="4916550"/>
            <a:ext cx="753515" cy="173314"/>
          </a:xfrm>
          <a:prstGeom prst="straightConnector1">
            <a:avLst/>
          </a:prstGeom>
          <a:ln w="3492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8" idx="3"/>
            <a:endCxn id="20" idx="1"/>
          </p:cNvCxnSpPr>
          <p:nvPr/>
        </p:nvCxnSpPr>
        <p:spPr>
          <a:xfrm>
            <a:off x="6243888" y="5089864"/>
            <a:ext cx="1724859" cy="979308"/>
          </a:xfrm>
          <a:prstGeom prst="straightConnector1">
            <a:avLst/>
          </a:prstGeom>
          <a:ln w="3492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8" idx="3"/>
            <a:endCxn id="16" idx="1"/>
          </p:cNvCxnSpPr>
          <p:nvPr/>
        </p:nvCxnSpPr>
        <p:spPr>
          <a:xfrm flipV="1">
            <a:off x="6243888" y="3759499"/>
            <a:ext cx="1829911" cy="1330365"/>
          </a:xfrm>
          <a:prstGeom prst="straightConnector1">
            <a:avLst/>
          </a:prstGeom>
          <a:ln w="3492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48" idx="3"/>
            <a:endCxn id="18" idx="1"/>
          </p:cNvCxnSpPr>
          <p:nvPr/>
        </p:nvCxnSpPr>
        <p:spPr>
          <a:xfrm flipV="1">
            <a:off x="6243888" y="4291427"/>
            <a:ext cx="3784481" cy="798437"/>
          </a:xfrm>
          <a:prstGeom prst="straightConnector1">
            <a:avLst/>
          </a:prstGeom>
          <a:ln w="3492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48" idx="3"/>
            <a:endCxn id="19" idx="1"/>
          </p:cNvCxnSpPr>
          <p:nvPr/>
        </p:nvCxnSpPr>
        <p:spPr>
          <a:xfrm>
            <a:off x="6243888" y="5089864"/>
            <a:ext cx="3509270" cy="517669"/>
          </a:xfrm>
          <a:prstGeom prst="straightConnector1">
            <a:avLst/>
          </a:prstGeom>
          <a:ln w="3492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6" name="Title 1"/>
          <p:cNvSpPr>
            <a:spLocks noGrp="1"/>
          </p:cNvSpPr>
          <p:nvPr>
            <p:ph type="title"/>
          </p:nvPr>
        </p:nvSpPr>
        <p:spPr>
          <a:xfrm>
            <a:off x="519112" y="228600"/>
            <a:ext cx="11149013" cy="609398"/>
          </a:xfrm>
        </p:spPr>
        <p:txBody>
          <a:bodyPr/>
          <a:lstStyle/>
          <a:p>
            <a:r>
              <a:rPr lang="en-US" dirty="0" smtClean="0"/>
              <a:t>The Big Picture</a:t>
            </a:r>
            <a:endParaRPr lang="en-US" dirty="0"/>
          </a:p>
        </p:txBody>
      </p:sp>
    </p:spTree>
    <p:extLst>
      <p:ext uri="{BB962C8B-B14F-4D97-AF65-F5344CB8AC3E}">
        <p14:creationId xmlns:p14="http://schemas.microsoft.com/office/powerpoint/2010/main" val="2879859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up)">
                                      <p:cBhvr>
                                        <p:cTn id="18" dur="750"/>
                                        <p:tgtEl>
                                          <p:spTgt spid="3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up)">
                                      <p:cBhvr>
                                        <p:cTn id="21" dur="750"/>
                                        <p:tgtEl>
                                          <p:spTgt spid="45"/>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750"/>
                                        <p:tgtEl>
                                          <p:spTgt spid="15"/>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up)">
                                      <p:cBhvr>
                                        <p:cTn id="27" dur="750"/>
                                        <p:tgtEl>
                                          <p:spTgt spid="4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750"/>
                                        <p:tgtEl>
                                          <p:spTgt spid="14"/>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75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up)">
                                      <p:cBhvr>
                                        <p:cTn id="38" dur="750"/>
                                        <p:tgtEl>
                                          <p:spTgt spid="41"/>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750"/>
                                        <p:tgtEl>
                                          <p:spTgt spid="44"/>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750"/>
                                        <p:tgtEl>
                                          <p:spTgt spid="16"/>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750"/>
                                        <p:tgtEl>
                                          <p:spTgt spid="1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up)">
                                      <p:cBhvr>
                                        <p:cTn id="50" dur="750"/>
                                        <p:tgtEl>
                                          <p:spTgt spid="19"/>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750"/>
                                        <p:tgtEl>
                                          <p:spTgt spid="20"/>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up)">
                                      <p:cBhvr>
                                        <p:cTn id="56" dur="750"/>
                                        <p:tgtEl>
                                          <p:spTgt spid="21"/>
                                        </p:tgtEl>
                                      </p:cBhvr>
                                    </p:animEffect>
                                  </p:childTnLst>
                                </p:cTn>
                              </p:par>
                            </p:childTnLst>
                          </p:cTn>
                        </p:par>
                        <p:par>
                          <p:cTn id="57" fill="hold">
                            <p:stCondLst>
                              <p:cond delay="750"/>
                            </p:stCondLst>
                            <p:childTnLst>
                              <p:par>
                                <p:cTn id="58" presetID="10" presetClass="entr" presetSubtype="0" fill="hold"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10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childTnLst>
                                </p:cTn>
                              </p:par>
                              <p:par>
                                <p:cTn id="71" presetID="22" presetClass="entr" presetSubtype="8"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left)">
                                      <p:cBhvr>
                                        <p:cTn id="73" dur="500"/>
                                        <p:tgtEl>
                                          <p:spTgt spid="50"/>
                                        </p:tgtEl>
                                      </p:cBhvr>
                                    </p:animEffect>
                                  </p:childTnLst>
                                </p:cTn>
                              </p:par>
                              <p:par>
                                <p:cTn id="74" presetID="22" presetClass="entr" presetSubtype="8" fill="hold"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left)">
                                      <p:cBhvr>
                                        <p:cTn id="76" dur="500"/>
                                        <p:tgtEl>
                                          <p:spTgt spid="53"/>
                                        </p:tgtEl>
                                      </p:cBhvr>
                                    </p:animEffect>
                                  </p:childTnLst>
                                </p:cTn>
                              </p:par>
                              <p:par>
                                <p:cTn id="77" presetID="22" presetClass="entr" presetSubtype="8" fill="hold"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500"/>
                                        <p:tgtEl>
                                          <p:spTgt spid="56"/>
                                        </p:tgtEl>
                                      </p:cBhvr>
                                    </p:animEffect>
                                  </p:childTnLst>
                                </p:cTn>
                              </p:par>
                              <p:par>
                                <p:cTn id="80" presetID="22" presetClass="entr" presetSubtype="8" fill="hold" nodeType="with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left)">
                                      <p:cBhvr>
                                        <p:cTn id="82" dur="500"/>
                                        <p:tgtEl>
                                          <p:spTgt spid="68"/>
                                        </p:tgtEl>
                                      </p:cBhvr>
                                    </p:animEffect>
                                  </p:childTnLst>
                                </p:cTn>
                              </p:par>
                              <p:par>
                                <p:cTn id="83" presetID="22" presetClass="entr" presetSubtype="8" fill="hold" nodeType="with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wipe(left)">
                                      <p:cBhvr>
                                        <p:cTn id="85" dur="500"/>
                                        <p:tgtEl>
                                          <p:spTgt spid="71"/>
                                        </p:tgtEl>
                                      </p:cBhvr>
                                    </p:animEffect>
                                  </p:childTnLst>
                                </p:cTn>
                              </p:par>
                              <p:par>
                                <p:cTn id="86" presetID="22" presetClass="entr" presetSubtype="8" fill="hold" nodeType="with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left)">
                                      <p:cBhvr>
                                        <p:cTn id="88" dur="500"/>
                                        <p:tgtEl>
                                          <p:spTgt spid="62"/>
                                        </p:tgtEl>
                                      </p:cBhvr>
                                    </p:animEffect>
                                  </p:childTnLst>
                                </p:cTn>
                              </p:par>
                            </p:childTnLst>
                          </p:cTn>
                        </p:par>
                        <p:par>
                          <p:cTn id="89" fill="hold">
                            <p:stCondLst>
                              <p:cond delay="500"/>
                            </p:stCondLst>
                            <p:childTnLst>
                              <p:par>
                                <p:cTn id="90" presetID="22" presetClass="entr" presetSubtype="8" fill="hold" nodeType="after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wipe(left)">
                                      <p:cBhvr>
                                        <p:cTn id="92" dur="500"/>
                                        <p:tgtEl>
                                          <p:spTgt spid="74"/>
                                        </p:tgtEl>
                                      </p:cBhvr>
                                    </p:animEffect>
                                  </p:childTnLst>
                                </p:cTn>
                              </p:par>
                              <p:par>
                                <p:cTn id="93" presetID="22" presetClass="entr" presetSubtype="8" fill="hold" nodeType="with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wipe(left)">
                                      <p:cBhvr>
                                        <p:cTn id="9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P spid="14" grpId="0" animBg="1"/>
      <p:bldP spid="15" grpId="0" animBg="1"/>
      <p:bldP spid="16" grpId="0" animBg="1"/>
      <p:bldP spid="18" grpId="0" animBg="1"/>
      <p:bldP spid="19" grpId="0" animBg="1"/>
      <p:bldP spid="20" grpId="0" animBg="1"/>
      <p:bldP spid="21" grpId="0" animBg="1"/>
      <p:bldP spid="44" grpId="0"/>
      <p:bldP spid="45" grpId="0"/>
      <p:bldP spid="47" grpId="0" animBg="1"/>
      <p:bldP spid="48" grpId="0" animBg="1"/>
      <p:bldP spid="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a:xfrm>
            <a:off x="519112" y="1447799"/>
            <a:ext cx="10710863" cy="3908762"/>
          </a:xfrm>
        </p:spPr>
        <p:txBody>
          <a:bodyPr/>
          <a:lstStyle/>
          <a:p>
            <a:r>
              <a:rPr lang="en-US" sz="2800" dirty="0" smtClean="0"/>
              <a:t>Experiment with the Azure AppFabric June CTP</a:t>
            </a:r>
          </a:p>
          <a:p>
            <a:pPr lvl="1"/>
            <a:r>
              <a:rPr lang="en-US" sz="2400" dirty="0" smtClean="0"/>
              <a:t>Can start with simple services &amp; workflows</a:t>
            </a:r>
          </a:p>
          <a:p>
            <a:pPr lvl="1"/>
            <a:r>
              <a:rPr lang="en-US" sz="2400" dirty="0" smtClean="0"/>
              <a:t>Use AppFabric infrastructure services</a:t>
            </a:r>
          </a:p>
          <a:p>
            <a:pPr lvl="1"/>
            <a:r>
              <a:rPr lang="en-US" sz="2400" dirty="0" smtClean="0"/>
              <a:t>Build end to end applications</a:t>
            </a:r>
          </a:p>
          <a:p>
            <a:pPr lvl="1"/>
            <a:endParaRPr lang="en-US" sz="2400" dirty="0" smtClean="0"/>
          </a:p>
          <a:p>
            <a:r>
              <a:rPr lang="en-US" sz="2800" dirty="0" smtClean="0"/>
              <a:t>Explore options for state management</a:t>
            </a:r>
            <a:endParaRPr lang="en-US" sz="2800" dirty="0"/>
          </a:p>
          <a:p>
            <a:pPr marL="0" indent="0">
              <a:buNone/>
            </a:pPr>
            <a:endParaRPr lang="en-US" sz="2800" i="1" dirty="0" smtClean="0"/>
          </a:p>
          <a:p>
            <a:pPr marL="0" indent="0">
              <a:buNone/>
            </a:pPr>
            <a:endParaRPr lang="en-US" sz="2800" i="1" dirty="0" smtClean="0"/>
          </a:p>
          <a:p>
            <a:pPr marL="0" indent="0">
              <a:buNone/>
            </a:pPr>
            <a:r>
              <a:rPr lang="en-US" sz="2800" b="1" i="1" dirty="0" smtClean="0">
                <a:solidFill>
                  <a:srgbClr val="F6AE1E"/>
                </a:solidFill>
              </a:rPr>
              <a:t>Tell us what you think - your feedback matters!</a:t>
            </a:r>
          </a:p>
        </p:txBody>
      </p:sp>
    </p:spTree>
    <p:extLst>
      <p:ext uri="{BB962C8B-B14F-4D97-AF65-F5344CB8AC3E}">
        <p14:creationId xmlns:p14="http://schemas.microsoft.com/office/powerpoint/2010/main" val="420181174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ctangle 175"/>
          <p:cNvSpPr/>
          <p:nvPr/>
        </p:nvSpPr>
        <p:spPr bwMode="auto">
          <a:xfrm>
            <a:off x="2721189" y="3450513"/>
            <a:ext cx="8251831" cy="1959784"/>
          </a:xfrm>
          <a:prstGeom prst="rect">
            <a:avLst/>
          </a:prstGeom>
          <a:solidFill>
            <a:srgbClr val="FFFFFF">
              <a:alpha val="20000"/>
            </a:srgbClr>
          </a:solidFill>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12" name="Title 11"/>
          <p:cNvSpPr>
            <a:spLocks noGrp="1"/>
          </p:cNvSpPr>
          <p:nvPr>
            <p:ph type="title"/>
          </p:nvPr>
        </p:nvSpPr>
        <p:spPr>
          <a:xfrm>
            <a:off x="346739" y="296840"/>
            <a:ext cx="11173090" cy="997196"/>
          </a:xfrm>
        </p:spPr>
        <p:txBody>
          <a:bodyPr/>
          <a:lstStyle/>
          <a:p>
            <a:r>
              <a:rPr lang="en-US" sz="3600" dirty="0" smtClean="0">
                <a:gradFill flip="none" rotWithShape="1">
                  <a:gsLst>
                    <a:gs pos="0">
                      <a:srgbClr val="FFFFFF"/>
                    </a:gs>
                    <a:gs pos="86000">
                      <a:srgbClr val="FFFFFF"/>
                    </a:gs>
                  </a:gsLst>
                  <a:lin ang="5400000" scaled="0"/>
                  <a:tileRect/>
                </a:gradFill>
              </a:rPr>
              <a:t>Timeline:  </a:t>
            </a:r>
            <a:r>
              <a:rPr lang="en-US" sz="3600" dirty="0" err="1" smtClean="0">
                <a:gradFill flip="none" rotWithShape="1">
                  <a:gsLst>
                    <a:gs pos="0">
                      <a:srgbClr val="FFFFFF"/>
                    </a:gs>
                    <a:gs pos="86000">
                      <a:srgbClr val="FFFFFF"/>
                    </a:gs>
                  </a:gsLst>
                  <a:lin ang="5400000" scaled="0"/>
                  <a:tileRect/>
                </a:gradFill>
              </a:rPr>
              <a:t>AppFabric</a:t>
            </a:r>
            <a:r>
              <a:rPr lang="en-US" sz="3600" dirty="0" smtClean="0">
                <a:gradFill flip="none" rotWithShape="1">
                  <a:gsLst>
                    <a:gs pos="0">
                      <a:srgbClr val="FFFFFF"/>
                    </a:gs>
                    <a:gs pos="86000">
                      <a:srgbClr val="FFFFFF"/>
                    </a:gs>
                  </a:gsLst>
                  <a:lin ang="5400000" scaled="0"/>
                  <a:tileRect/>
                </a:gradFill>
              </a:rPr>
              <a:t> CY11 </a:t>
            </a:r>
            <a:br>
              <a:rPr lang="en-US" sz="3600" dirty="0" smtClean="0">
                <a:gradFill flip="none" rotWithShape="1">
                  <a:gsLst>
                    <a:gs pos="0">
                      <a:srgbClr val="FFFFFF"/>
                    </a:gs>
                    <a:gs pos="86000">
                      <a:srgbClr val="FFFFFF"/>
                    </a:gs>
                  </a:gsLst>
                  <a:lin ang="5400000" scaled="0"/>
                  <a:tileRect/>
                </a:gradFill>
              </a:rPr>
            </a:br>
            <a:endParaRPr lang="en-US" sz="3600" i="1" spc="0" dirty="0"/>
          </a:p>
        </p:txBody>
      </p:sp>
      <p:grpSp>
        <p:nvGrpSpPr>
          <p:cNvPr id="30" name="Group 29"/>
          <p:cNvGrpSpPr/>
          <p:nvPr/>
        </p:nvGrpSpPr>
        <p:grpSpPr>
          <a:xfrm>
            <a:off x="2721189" y="5500857"/>
            <a:ext cx="8251831" cy="684050"/>
            <a:chOff x="5053485" y="4463609"/>
            <a:chExt cx="3136013" cy="684050"/>
          </a:xfrm>
        </p:grpSpPr>
        <p:sp>
          <p:nvSpPr>
            <p:cNvPr id="94" name="Rectangle 93"/>
            <p:cNvSpPr/>
            <p:nvPr/>
          </p:nvSpPr>
          <p:spPr bwMode="auto">
            <a:xfrm>
              <a:off x="5053485" y="4463609"/>
              <a:ext cx="3136013" cy="684050"/>
            </a:xfrm>
            <a:prstGeom prst="rect">
              <a:avLst/>
            </a:prstGeom>
            <a:solidFill>
              <a:srgbClr val="FFFFFF">
                <a:alpha val="20000"/>
              </a:srgb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98" name="Rectangle 97"/>
            <p:cNvSpPr/>
            <p:nvPr/>
          </p:nvSpPr>
          <p:spPr bwMode="auto">
            <a:xfrm>
              <a:off x="6144348" y="4605581"/>
              <a:ext cx="973381"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err="1" smtClean="0">
                  <a:gradFill>
                    <a:gsLst>
                      <a:gs pos="0">
                        <a:srgbClr val="FFFFFF"/>
                      </a:gs>
                      <a:gs pos="100000">
                        <a:srgbClr val="FFFFFF"/>
                      </a:gs>
                    </a:gsLst>
                    <a:lin ang="5400000" scaled="0"/>
                  </a:gradFill>
                  <a:latin typeface="Segoe UI Semibold" pitchFamily="34" charset="0"/>
                </a:rPr>
                <a:t>AppFabric</a:t>
              </a:r>
              <a:r>
                <a:rPr lang="en-US" sz="2000" dirty="0" smtClean="0">
                  <a:gradFill>
                    <a:gsLst>
                      <a:gs pos="0">
                        <a:srgbClr val="FFFFFF"/>
                      </a:gs>
                      <a:gs pos="100000">
                        <a:srgbClr val="FFFFFF"/>
                      </a:gs>
                    </a:gsLst>
                    <a:lin ang="5400000" scaled="0"/>
                  </a:gradFill>
                  <a:latin typeface="Segoe UI Semibold" pitchFamily="34" charset="0"/>
                </a:rPr>
                <a:t> Container</a:t>
              </a:r>
              <a:endParaRPr lang="en-US" sz="2000" dirty="0">
                <a:gradFill>
                  <a:gsLst>
                    <a:gs pos="0">
                      <a:srgbClr val="FFFFFF"/>
                    </a:gs>
                    <a:gs pos="100000">
                      <a:srgbClr val="FFFFFF"/>
                    </a:gs>
                  </a:gsLst>
                  <a:lin ang="5400000" scaled="0"/>
                </a:gradFill>
                <a:latin typeface="Segoe UI Semibold" pitchFamily="34" charset="0"/>
              </a:endParaRPr>
            </a:p>
          </p:txBody>
        </p:sp>
      </p:grpSp>
      <p:sp>
        <p:nvSpPr>
          <p:cNvPr id="102" name="Rectangle 101"/>
          <p:cNvSpPr/>
          <p:nvPr/>
        </p:nvSpPr>
        <p:spPr bwMode="auto">
          <a:xfrm>
            <a:off x="1214655" y="3447530"/>
            <a:ext cx="1419366" cy="1385709"/>
          </a:xfrm>
          <a:prstGeom prst="rect">
            <a:avLst/>
          </a:prstGeom>
          <a:solidFill>
            <a:srgbClr val="FFFFFF">
              <a:alpha val="20000"/>
            </a:srgbClr>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err="1" smtClean="0">
                <a:gradFill>
                  <a:gsLst>
                    <a:gs pos="0">
                      <a:srgbClr val="FFFFFF"/>
                    </a:gs>
                    <a:gs pos="100000">
                      <a:srgbClr val="FFFFFF"/>
                    </a:gs>
                  </a:gsLst>
                  <a:lin ang="5400000" scaled="0"/>
                </a:gradFill>
                <a:latin typeface="Segoe UI Semibold" pitchFamily="34" charset="0"/>
              </a:rPr>
              <a:t>AppFabric</a:t>
            </a:r>
            <a:endParaRPr lang="en-US" dirty="0" smtClean="0">
              <a:gradFill>
                <a:gsLst>
                  <a:gs pos="0">
                    <a:srgbClr val="FFFFFF"/>
                  </a:gs>
                  <a:gs pos="100000">
                    <a:srgbClr val="FFFFFF"/>
                  </a:gs>
                </a:gsLst>
                <a:lin ang="5400000" scaled="0"/>
              </a:gradFill>
              <a:latin typeface="Segoe UI Semibold" pitchFamily="34" charset="0"/>
            </a:endParaRPr>
          </a:p>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UI Semibold" pitchFamily="34" charset="0"/>
              </a:rPr>
              <a:t>Developer</a:t>
            </a:r>
          </a:p>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UI Semibold" pitchFamily="34" charset="0"/>
              </a:rPr>
              <a:t>Tools</a:t>
            </a:r>
            <a:endParaRPr lang="en-US" dirty="0">
              <a:gradFill>
                <a:gsLst>
                  <a:gs pos="0">
                    <a:srgbClr val="FFFFFF"/>
                  </a:gs>
                  <a:gs pos="100000">
                    <a:srgbClr val="FFFFFF"/>
                  </a:gs>
                </a:gsLst>
                <a:lin ang="5400000" scaled="0"/>
              </a:gradFill>
              <a:latin typeface="Segoe UI Semibold" pitchFamily="34" charset="0"/>
            </a:endParaRPr>
          </a:p>
        </p:txBody>
      </p:sp>
      <p:sp>
        <p:nvSpPr>
          <p:cNvPr id="103" name="Rectangle 102"/>
          <p:cNvSpPr/>
          <p:nvPr/>
        </p:nvSpPr>
        <p:spPr bwMode="auto">
          <a:xfrm>
            <a:off x="1214655" y="5297452"/>
            <a:ext cx="1419366" cy="1415045"/>
          </a:xfrm>
          <a:prstGeom prst="rect">
            <a:avLst/>
          </a:prstGeom>
          <a:solidFill>
            <a:srgbClr val="FFFFFF">
              <a:alpha val="20000"/>
            </a:srgbClr>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err="1" smtClean="0">
                <a:gradFill>
                  <a:gsLst>
                    <a:gs pos="0">
                      <a:srgbClr val="FFFFFF"/>
                    </a:gs>
                    <a:gs pos="100000">
                      <a:srgbClr val="FFFFFF"/>
                    </a:gs>
                  </a:gsLst>
                  <a:lin ang="5400000" scaled="0"/>
                </a:gradFill>
                <a:latin typeface="Segoe UI Semibold" pitchFamily="34" charset="0"/>
              </a:rPr>
              <a:t>AppFabric</a:t>
            </a:r>
            <a:endParaRPr lang="en-US" dirty="0" smtClean="0">
              <a:gradFill>
                <a:gsLst>
                  <a:gs pos="0">
                    <a:srgbClr val="FFFFFF"/>
                  </a:gs>
                  <a:gs pos="100000">
                    <a:srgbClr val="FFFFFF"/>
                  </a:gs>
                </a:gsLst>
                <a:lin ang="5400000" scaled="0"/>
              </a:gradFill>
              <a:latin typeface="Segoe UI Semibold" pitchFamily="34" charset="0"/>
            </a:endParaRPr>
          </a:p>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UI Semibold" pitchFamily="34" charset="0"/>
              </a:rPr>
              <a:t>App</a:t>
            </a:r>
          </a:p>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UI Semibold" pitchFamily="34" charset="0"/>
              </a:rPr>
              <a:t>Manager</a:t>
            </a:r>
            <a:endParaRPr lang="en-US" dirty="0">
              <a:gradFill>
                <a:gsLst>
                  <a:gs pos="0">
                    <a:srgbClr val="FFFFFF"/>
                  </a:gs>
                  <a:gs pos="100000">
                    <a:srgbClr val="FFFFFF"/>
                  </a:gs>
                </a:gsLst>
                <a:lin ang="5400000" scaled="0"/>
              </a:gradFill>
              <a:latin typeface="Segoe UI Semibold" pitchFamily="34" charset="0"/>
            </a:endParaRPr>
          </a:p>
        </p:txBody>
      </p:sp>
      <p:grpSp>
        <p:nvGrpSpPr>
          <p:cNvPr id="26" name="Group 25"/>
          <p:cNvGrpSpPr/>
          <p:nvPr/>
        </p:nvGrpSpPr>
        <p:grpSpPr>
          <a:xfrm>
            <a:off x="3056245" y="3907025"/>
            <a:ext cx="4910179" cy="1298257"/>
            <a:chOff x="2186113" y="2323698"/>
            <a:chExt cx="4910179" cy="1298257"/>
          </a:xfrm>
        </p:grpSpPr>
        <p:sp>
          <p:nvSpPr>
            <p:cNvPr id="180" name="Rounded Rectangle 179"/>
            <p:cNvSpPr/>
            <p:nvPr/>
          </p:nvSpPr>
          <p:spPr bwMode="auto">
            <a:xfrm>
              <a:off x="4353940" y="3281440"/>
              <a:ext cx="1407201"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Access Control</a:t>
              </a:r>
            </a:p>
          </p:txBody>
        </p:sp>
        <p:grpSp>
          <p:nvGrpSpPr>
            <p:cNvPr id="182" name="Group 181"/>
            <p:cNvGrpSpPr/>
            <p:nvPr/>
          </p:nvGrpSpPr>
          <p:grpSpPr>
            <a:xfrm>
              <a:off x="2186113" y="2323698"/>
              <a:ext cx="898548" cy="1298257"/>
              <a:chOff x="3296224" y="1855275"/>
              <a:chExt cx="1087244" cy="1570891"/>
            </a:xfrm>
          </p:grpSpPr>
          <p:sp>
            <p:nvSpPr>
              <p:cNvPr id="183" name="Rounded Rectangle 182"/>
              <p:cNvSpPr/>
              <p:nvPr/>
            </p:nvSpPr>
            <p:spPr bwMode="auto">
              <a:xfrm>
                <a:off x="3331417" y="3014144"/>
                <a:ext cx="1052051" cy="412022"/>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Caching</a:t>
                </a:r>
              </a:p>
            </p:txBody>
          </p:sp>
          <p:pic>
            <p:nvPicPr>
              <p:cNvPr id="1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224" y="1855275"/>
                <a:ext cx="1023346" cy="102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674" y="2397090"/>
              <a:ext cx="698956" cy="69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2" name="Group 191"/>
            <p:cNvGrpSpPr/>
            <p:nvPr/>
          </p:nvGrpSpPr>
          <p:grpSpPr>
            <a:xfrm>
              <a:off x="3156766" y="2485689"/>
              <a:ext cx="1142576" cy="1136266"/>
              <a:chOff x="3843436" y="-4138449"/>
              <a:chExt cx="1142576" cy="1136266"/>
            </a:xfrm>
          </p:grpSpPr>
          <p:pic>
            <p:nvPicPr>
              <p:cNvPr id="19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0129" y="-4138449"/>
                <a:ext cx="689185" cy="689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 name="Rounded Rectangle 193"/>
              <p:cNvSpPr/>
              <p:nvPr/>
            </p:nvSpPr>
            <p:spPr bwMode="auto">
              <a:xfrm>
                <a:off x="3843436" y="-3342697"/>
                <a:ext cx="1142576"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Service Bus</a:t>
                </a:r>
              </a:p>
            </p:txBody>
          </p:sp>
        </p:grpSp>
        <p:grpSp>
          <p:nvGrpSpPr>
            <p:cNvPr id="195" name="Group 194"/>
            <p:cNvGrpSpPr/>
            <p:nvPr/>
          </p:nvGrpSpPr>
          <p:grpSpPr>
            <a:xfrm>
              <a:off x="5977007" y="2374240"/>
              <a:ext cx="1119285" cy="1247715"/>
              <a:chOff x="6001343" y="-4151400"/>
              <a:chExt cx="1119285" cy="1247715"/>
            </a:xfrm>
          </p:grpSpPr>
          <p:sp>
            <p:nvSpPr>
              <p:cNvPr id="196" name="Rounded Rectangle 195"/>
              <p:cNvSpPr/>
              <p:nvPr/>
            </p:nvSpPr>
            <p:spPr bwMode="auto">
              <a:xfrm>
                <a:off x="6001343" y="-3244199"/>
                <a:ext cx="1119285"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Integration</a:t>
                </a:r>
              </a:p>
            </p:txBody>
          </p:sp>
          <p:pic>
            <p:nvPicPr>
              <p:cNvPr id="19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2909" y="-4151400"/>
                <a:ext cx="768855" cy="76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 name="Group 1"/>
          <p:cNvGrpSpPr/>
          <p:nvPr/>
        </p:nvGrpSpPr>
        <p:grpSpPr>
          <a:xfrm>
            <a:off x="8220495" y="3817698"/>
            <a:ext cx="2427003" cy="1401683"/>
            <a:chOff x="9357062" y="5151374"/>
            <a:chExt cx="2427003" cy="1401683"/>
          </a:xfrm>
        </p:grpSpPr>
        <p:pic>
          <p:nvPicPr>
            <p:cNvPr id="7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37034" y="5445421"/>
              <a:ext cx="930315" cy="93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ounded Rectangle 73"/>
            <p:cNvSpPr/>
            <p:nvPr/>
          </p:nvSpPr>
          <p:spPr bwMode="auto">
            <a:xfrm>
              <a:off x="10703048" y="6192080"/>
              <a:ext cx="1081017"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Workflows</a:t>
              </a:r>
            </a:p>
          </p:txBody>
        </p:sp>
        <p:pic>
          <p:nvPicPr>
            <p:cNvPr id="75"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64493" y="5480001"/>
              <a:ext cx="845742" cy="84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Rounded Rectangle 75"/>
            <p:cNvSpPr/>
            <p:nvPr/>
          </p:nvSpPr>
          <p:spPr bwMode="auto">
            <a:xfrm>
              <a:off x="9420915" y="6199787"/>
              <a:ext cx="1341251"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Web Services</a:t>
              </a:r>
            </a:p>
          </p:txBody>
        </p:sp>
        <p:sp>
          <p:nvSpPr>
            <p:cNvPr id="77" name="Rectangle 76"/>
            <p:cNvSpPr/>
            <p:nvPr/>
          </p:nvSpPr>
          <p:spPr bwMode="auto">
            <a:xfrm>
              <a:off x="9420915" y="5221582"/>
              <a:ext cx="2328675" cy="1331475"/>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sp>
          <p:nvSpPr>
            <p:cNvPr id="84" name="Rounded Rectangle 83"/>
            <p:cNvSpPr/>
            <p:nvPr/>
          </p:nvSpPr>
          <p:spPr bwMode="auto">
            <a:xfrm>
              <a:off x="9357062" y="5151374"/>
              <a:ext cx="1304846"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Custom Code</a:t>
              </a:r>
            </a:p>
          </p:txBody>
        </p:sp>
      </p:grpSp>
      <p:grpSp>
        <p:nvGrpSpPr>
          <p:cNvPr id="127" name="Group 126"/>
          <p:cNvGrpSpPr/>
          <p:nvPr/>
        </p:nvGrpSpPr>
        <p:grpSpPr>
          <a:xfrm>
            <a:off x="5905225" y="6220276"/>
            <a:ext cx="1756972" cy="615085"/>
            <a:chOff x="8362280" y="7005607"/>
            <a:chExt cx="1756972" cy="615085"/>
          </a:xfrm>
        </p:grpSpPr>
        <p:pic>
          <p:nvPicPr>
            <p:cNvPr id="1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62280" y="7005607"/>
              <a:ext cx="1005426" cy="61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Rectangle 128"/>
            <p:cNvSpPr/>
            <p:nvPr/>
          </p:nvSpPr>
          <p:spPr bwMode="auto">
            <a:xfrm>
              <a:off x="9251715" y="7113096"/>
              <a:ext cx="867537"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Cloud</a:t>
              </a:r>
              <a:endParaRPr lang="en-US" sz="2000" dirty="0">
                <a:gradFill>
                  <a:gsLst>
                    <a:gs pos="0">
                      <a:srgbClr val="FFFFFF"/>
                    </a:gs>
                    <a:gs pos="100000">
                      <a:srgbClr val="FFFFFF"/>
                    </a:gs>
                  </a:gsLst>
                  <a:lin ang="5400000" scaled="0"/>
                </a:gradFill>
                <a:latin typeface="Segoe UI Semibold" pitchFamily="34" charset="0"/>
              </a:endParaRPr>
            </a:p>
          </p:txBody>
        </p:sp>
      </p:grpSp>
      <p:sp>
        <p:nvSpPr>
          <p:cNvPr id="106" name="Oval 105"/>
          <p:cNvSpPr/>
          <p:nvPr/>
        </p:nvSpPr>
        <p:spPr bwMode="auto">
          <a:xfrm>
            <a:off x="1166887" y="4733537"/>
            <a:ext cx="1514902" cy="619451"/>
          </a:xfrm>
          <a:prstGeom prst="ellipse">
            <a:avLst/>
          </a:prstGeom>
          <a:solidFill>
            <a:schemeClr val="bg1"/>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tx1"/>
                </a:solidFill>
                <a:latin typeface="Segoe UI Semibold" pitchFamily="34" charset="0"/>
              </a:rPr>
              <a:t>Composition</a:t>
            </a:r>
          </a:p>
          <a:p>
            <a:pPr algn="ctr" defTabSz="914099" fontAlgn="base">
              <a:spcBef>
                <a:spcPct val="0"/>
              </a:spcBef>
              <a:spcAft>
                <a:spcPct val="0"/>
              </a:spcAft>
            </a:pPr>
            <a:r>
              <a:rPr lang="en-US" sz="1200" dirty="0" smtClean="0">
                <a:solidFill>
                  <a:schemeClr val="tx1"/>
                </a:solidFill>
                <a:latin typeface="Segoe UI Semibold" pitchFamily="34" charset="0"/>
              </a:rPr>
              <a:t>Model</a:t>
            </a:r>
            <a:endParaRPr lang="en-US" sz="1200" dirty="0">
              <a:solidFill>
                <a:schemeClr val="tx1"/>
              </a:solidFill>
              <a:latin typeface="Segoe UI Semibold" pitchFamily="34" charset="0"/>
            </a:endParaRPr>
          </a:p>
        </p:txBody>
      </p:sp>
      <p:sp>
        <p:nvSpPr>
          <p:cNvPr id="60" name="Rectangle 59"/>
          <p:cNvSpPr/>
          <p:nvPr/>
        </p:nvSpPr>
        <p:spPr bwMode="auto">
          <a:xfrm>
            <a:off x="1207752" y="1259851"/>
            <a:ext cx="851507" cy="461661"/>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400" dirty="0" smtClean="0">
                <a:solidFill>
                  <a:schemeClr val="tx1"/>
                </a:solidFill>
                <a:latin typeface="Segoe UI Semibold" pitchFamily="34" charset="0"/>
              </a:rPr>
              <a:t>April</a:t>
            </a:r>
            <a:endParaRPr lang="en-US" sz="2400" dirty="0">
              <a:solidFill>
                <a:schemeClr val="tx1"/>
              </a:solidFill>
              <a:latin typeface="Segoe UI Semibold" pitchFamily="34" charset="0"/>
            </a:endParaRPr>
          </a:p>
        </p:txBody>
      </p:sp>
      <p:sp>
        <p:nvSpPr>
          <p:cNvPr id="61" name="Rectangle 60"/>
          <p:cNvSpPr/>
          <p:nvPr/>
        </p:nvSpPr>
        <p:spPr bwMode="auto">
          <a:xfrm>
            <a:off x="3617458" y="1259851"/>
            <a:ext cx="785784" cy="461661"/>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400" dirty="0" smtClean="0">
                <a:solidFill>
                  <a:schemeClr val="tx1"/>
                </a:solidFill>
                <a:latin typeface="Segoe UI Semibold" pitchFamily="34" charset="0"/>
              </a:rPr>
              <a:t>May</a:t>
            </a:r>
            <a:endParaRPr lang="en-US" sz="2400" dirty="0">
              <a:solidFill>
                <a:schemeClr val="tx1"/>
              </a:solidFill>
              <a:latin typeface="Segoe UI Semibold" pitchFamily="34" charset="0"/>
            </a:endParaRPr>
          </a:p>
        </p:txBody>
      </p:sp>
      <p:sp>
        <p:nvSpPr>
          <p:cNvPr id="62" name="Rectangle 61"/>
          <p:cNvSpPr/>
          <p:nvPr/>
        </p:nvSpPr>
        <p:spPr bwMode="auto">
          <a:xfrm>
            <a:off x="5902357" y="1259851"/>
            <a:ext cx="829065" cy="461661"/>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400" dirty="0" smtClean="0">
                <a:solidFill>
                  <a:schemeClr val="tx1"/>
                </a:solidFill>
                <a:latin typeface="Segoe UI Semibold" pitchFamily="34" charset="0"/>
              </a:rPr>
              <a:t>June</a:t>
            </a:r>
            <a:endParaRPr lang="en-US" sz="2400" dirty="0">
              <a:solidFill>
                <a:schemeClr val="tx1"/>
              </a:solidFill>
              <a:latin typeface="Segoe UI Semibold" pitchFamily="34" charset="0"/>
            </a:endParaRPr>
          </a:p>
        </p:txBody>
      </p:sp>
      <p:sp>
        <p:nvSpPr>
          <p:cNvPr id="63" name="Rectangle 62"/>
          <p:cNvSpPr/>
          <p:nvPr/>
        </p:nvSpPr>
        <p:spPr bwMode="auto">
          <a:xfrm>
            <a:off x="8474494" y="1259851"/>
            <a:ext cx="1378896" cy="461661"/>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400" dirty="0" smtClean="0">
                <a:solidFill>
                  <a:schemeClr val="tx1"/>
                </a:solidFill>
                <a:latin typeface="Segoe UI Semibold" pitchFamily="34" charset="0"/>
              </a:rPr>
              <a:t>CY11 H2</a:t>
            </a:r>
            <a:endParaRPr lang="en-US" sz="2400" dirty="0">
              <a:solidFill>
                <a:schemeClr val="tx1"/>
              </a:solidFill>
              <a:latin typeface="Segoe UI Semibold" pitchFamily="34" charset="0"/>
            </a:endParaRPr>
          </a:p>
        </p:txBody>
      </p:sp>
      <p:sp>
        <p:nvSpPr>
          <p:cNvPr id="81" name="Rectangle 80"/>
          <p:cNvSpPr/>
          <p:nvPr/>
        </p:nvSpPr>
        <p:spPr bwMode="auto">
          <a:xfrm>
            <a:off x="591371" y="1672184"/>
            <a:ext cx="2284143" cy="646327"/>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latin typeface="Segoe UI Semibold" pitchFamily="34" charset="0"/>
              </a:rPr>
              <a:t>GA – Caching</a:t>
            </a:r>
          </a:p>
          <a:p>
            <a:pPr defTabSz="914099" fontAlgn="base">
              <a:spcBef>
                <a:spcPct val="0"/>
              </a:spcBef>
              <a:spcAft>
                <a:spcPct val="0"/>
              </a:spcAft>
            </a:pPr>
            <a:r>
              <a:rPr lang="en-US" dirty="0" smtClean="0">
                <a:solidFill>
                  <a:srgbClr val="FFFF00"/>
                </a:solidFill>
                <a:latin typeface="Segoe UI Semibold" pitchFamily="34" charset="0"/>
              </a:rPr>
              <a:t>GA – Access Control</a:t>
            </a:r>
            <a:endParaRPr lang="en-US" dirty="0">
              <a:solidFill>
                <a:srgbClr val="FFFF00"/>
              </a:solidFill>
              <a:latin typeface="Segoe UI Semibold" pitchFamily="34" charset="0"/>
            </a:endParaRPr>
          </a:p>
        </p:txBody>
      </p:sp>
      <p:sp>
        <p:nvSpPr>
          <p:cNvPr id="111" name="Rectangle 110"/>
          <p:cNvSpPr/>
          <p:nvPr/>
        </p:nvSpPr>
        <p:spPr bwMode="auto">
          <a:xfrm>
            <a:off x="3306856" y="1672184"/>
            <a:ext cx="1798882" cy="646327"/>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latin typeface="Segoe UI Semibold" pitchFamily="34" charset="0"/>
              </a:rPr>
              <a:t>CTP – Pub/Sub</a:t>
            </a:r>
          </a:p>
          <a:p>
            <a:pPr defTabSz="914099" fontAlgn="base">
              <a:spcBef>
                <a:spcPct val="0"/>
              </a:spcBef>
              <a:spcAft>
                <a:spcPct val="0"/>
              </a:spcAft>
            </a:pPr>
            <a:r>
              <a:rPr lang="en-US" dirty="0" smtClean="0">
                <a:solidFill>
                  <a:srgbClr val="FFFF00"/>
                </a:solidFill>
                <a:latin typeface="Segoe UI Semibold" pitchFamily="34" charset="0"/>
              </a:rPr>
              <a:t>CTP - Queues</a:t>
            </a:r>
            <a:endParaRPr lang="en-US" dirty="0">
              <a:solidFill>
                <a:srgbClr val="FFFF00"/>
              </a:solidFill>
              <a:latin typeface="Segoe UI Semibold" pitchFamily="34" charset="0"/>
            </a:endParaRPr>
          </a:p>
        </p:txBody>
      </p:sp>
      <p:sp>
        <p:nvSpPr>
          <p:cNvPr id="137" name="Rectangle 136"/>
          <p:cNvSpPr/>
          <p:nvPr/>
        </p:nvSpPr>
        <p:spPr bwMode="auto">
          <a:xfrm>
            <a:off x="5444198" y="1683813"/>
            <a:ext cx="2241568" cy="923326"/>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latin typeface="Segoe UI Semibold" pitchFamily="34" charset="0"/>
              </a:rPr>
              <a:t>CTP – AF </a:t>
            </a:r>
            <a:r>
              <a:rPr lang="en-US" dirty="0" err="1" smtClean="0">
                <a:solidFill>
                  <a:srgbClr val="FFFF00"/>
                </a:solidFill>
                <a:latin typeface="Segoe UI Semibold" pitchFamily="34" charset="0"/>
              </a:rPr>
              <a:t>Dev</a:t>
            </a:r>
            <a:r>
              <a:rPr lang="en-US" dirty="0" smtClean="0">
                <a:solidFill>
                  <a:srgbClr val="FFFF00"/>
                </a:solidFill>
                <a:latin typeface="Segoe UI Semibold" pitchFamily="34" charset="0"/>
              </a:rPr>
              <a:t> Tools</a:t>
            </a:r>
          </a:p>
          <a:p>
            <a:pPr defTabSz="914099" fontAlgn="base">
              <a:spcBef>
                <a:spcPct val="0"/>
              </a:spcBef>
              <a:spcAft>
                <a:spcPct val="0"/>
              </a:spcAft>
            </a:pPr>
            <a:r>
              <a:rPr lang="en-US" dirty="0" smtClean="0">
                <a:solidFill>
                  <a:srgbClr val="FFFF00"/>
                </a:solidFill>
                <a:latin typeface="Segoe UI Semibold" pitchFamily="34" charset="0"/>
              </a:rPr>
              <a:t>CTP – AF App </a:t>
            </a:r>
            <a:r>
              <a:rPr lang="en-US" dirty="0" err="1" smtClean="0">
                <a:solidFill>
                  <a:srgbClr val="FFFF00"/>
                </a:solidFill>
                <a:latin typeface="Segoe UI Semibold" pitchFamily="34" charset="0"/>
              </a:rPr>
              <a:t>Mgr</a:t>
            </a:r>
            <a:endParaRPr lang="en-US" dirty="0" smtClean="0">
              <a:solidFill>
                <a:srgbClr val="FFFF00"/>
              </a:solidFill>
              <a:latin typeface="Segoe UI Semibold" pitchFamily="34" charset="0"/>
            </a:endParaRPr>
          </a:p>
          <a:p>
            <a:pPr defTabSz="914099" fontAlgn="base">
              <a:spcBef>
                <a:spcPct val="0"/>
              </a:spcBef>
              <a:spcAft>
                <a:spcPct val="0"/>
              </a:spcAft>
            </a:pPr>
            <a:r>
              <a:rPr lang="en-US" dirty="0" smtClean="0">
                <a:solidFill>
                  <a:srgbClr val="FFFF00"/>
                </a:solidFill>
                <a:latin typeface="Segoe UI Semibold" pitchFamily="34" charset="0"/>
              </a:rPr>
              <a:t>CTP – WF/WCF</a:t>
            </a:r>
            <a:endParaRPr lang="en-US" dirty="0">
              <a:solidFill>
                <a:srgbClr val="FFFF00"/>
              </a:solidFill>
              <a:latin typeface="Segoe UI Semibold" pitchFamily="34" charset="0"/>
            </a:endParaRPr>
          </a:p>
        </p:txBody>
      </p:sp>
      <p:sp>
        <p:nvSpPr>
          <p:cNvPr id="138" name="Rectangle 137"/>
          <p:cNvSpPr/>
          <p:nvPr/>
        </p:nvSpPr>
        <p:spPr bwMode="auto">
          <a:xfrm>
            <a:off x="7836487" y="1683813"/>
            <a:ext cx="4014232" cy="923326"/>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latin typeface="Segoe UI Semibold" pitchFamily="34" charset="0"/>
              </a:rPr>
              <a:t>GA – SB Pub/Sub &amp; Queues</a:t>
            </a:r>
          </a:p>
          <a:p>
            <a:pPr defTabSz="914099" fontAlgn="base">
              <a:spcBef>
                <a:spcPct val="0"/>
              </a:spcBef>
              <a:spcAft>
                <a:spcPct val="0"/>
              </a:spcAft>
            </a:pPr>
            <a:r>
              <a:rPr lang="en-US" dirty="0" smtClean="0">
                <a:solidFill>
                  <a:srgbClr val="FFFF00"/>
                </a:solidFill>
                <a:latin typeface="Segoe UI Semibold" pitchFamily="34" charset="0"/>
              </a:rPr>
              <a:t>CTP2 – </a:t>
            </a:r>
            <a:r>
              <a:rPr lang="en-US" dirty="0" err="1" smtClean="0">
                <a:solidFill>
                  <a:srgbClr val="FFFF00"/>
                </a:solidFill>
                <a:latin typeface="Segoe UI Semibold" pitchFamily="34" charset="0"/>
              </a:rPr>
              <a:t>Dev</a:t>
            </a:r>
            <a:r>
              <a:rPr lang="en-US" dirty="0" smtClean="0">
                <a:solidFill>
                  <a:srgbClr val="FFFF00"/>
                </a:solidFill>
                <a:latin typeface="Segoe UI Semibold" pitchFamily="34" charset="0"/>
              </a:rPr>
              <a:t> Tools/App </a:t>
            </a:r>
            <a:r>
              <a:rPr lang="en-US" dirty="0" err="1" smtClean="0">
                <a:solidFill>
                  <a:srgbClr val="FFFF00"/>
                </a:solidFill>
                <a:latin typeface="Segoe UI Semibold" pitchFamily="34" charset="0"/>
              </a:rPr>
              <a:t>Mgr</a:t>
            </a:r>
            <a:r>
              <a:rPr lang="en-US" dirty="0" smtClean="0">
                <a:solidFill>
                  <a:srgbClr val="FFFF00"/>
                </a:solidFill>
                <a:latin typeface="Segoe UI Semibold" pitchFamily="34" charset="0"/>
              </a:rPr>
              <a:t>/WF/WCF</a:t>
            </a:r>
          </a:p>
          <a:p>
            <a:pPr defTabSz="914099" fontAlgn="base">
              <a:spcBef>
                <a:spcPct val="0"/>
              </a:spcBef>
              <a:spcAft>
                <a:spcPct val="0"/>
              </a:spcAft>
            </a:pPr>
            <a:r>
              <a:rPr lang="en-US" dirty="0" smtClean="0">
                <a:solidFill>
                  <a:srgbClr val="FFFF00"/>
                </a:solidFill>
                <a:latin typeface="Segoe UI Semibold" pitchFamily="34" charset="0"/>
              </a:rPr>
              <a:t>CTP – Integration</a:t>
            </a:r>
            <a:endParaRPr lang="en-US" dirty="0">
              <a:solidFill>
                <a:srgbClr val="FFFF00"/>
              </a:solidFill>
              <a:latin typeface="Segoe UI Semibold" pitchFamily="34" charset="0"/>
            </a:endParaRPr>
          </a:p>
        </p:txBody>
      </p:sp>
      <p:sp>
        <p:nvSpPr>
          <p:cNvPr id="155" name="Rectangle 154"/>
          <p:cNvSpPr/>
          <p:nvPr/>
        </p:nvSpPr>
        <p:spPr bwMode="auto">
          <a:xfrm>
            <a:off x="450032" y="3441338"/>
            <a:ext cx="716855" cy="369328"/>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latin typeface="Segoe UI Semibold" pitchFamily="34" charset="0"/>
              </a:rPr>
              <a:t>CTP2</a:t>
            </a:r>
          </a:p>
        </p:txBody>
      </p:sp>
      <p:sp>
        <p:nvSpPr>
          <p:cNvPr id="156" name="Rectangle 155"/>
          <p:cNvSpPr/>
          <p:nvPr/>
        </p:nvSpPr>
        <p:spPr bwMode="auto">
          <a:xfrm>
            <a:off x="2946240" y="3449306"/>
            <a:ext cx="500450" cy="369328"/>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latin typeface="Segoe UI Semibold" pitchFamily="34" charset="0"/>
              </a:rPr>
              <a:t>GA</a:t>
            </a:r>
          </a:p>
        </p:txBody>
      </p:sp>
      <p:sp>
        <p:nvSpPr>
          <p:cNvPr id="157" name="Rectangle 156"/>
          <p:cNvSpPr/>
          <p:nvPr/>
        </p:nvSpPr>
        <p:spPr bwMode="auto">
          <a:xfrm>
            <a:off x="4109794" y="3449306"/>
            <a:ext cx="500450" cy="369328"/>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latin typeface="Segoe UI Semibold" pitchFamily="34" charset="0"/>
              </a:rPr>
              <a:t>GA</a:t>
            </a:r>
          </a:p>
        </p:txBody>
      </p:sp>
      <p:sp>
        <p:nvSpPr>
          <p:cNvPr id="158" name="Rectangle 157"/>
          <p:cNvSpPr/>
          <p:nvPr/>
        </p:nvSpPr>
        <p:spPr bwMode="auto">
          <a:xfrm>
            <a:off x="5288014" y="3449306"/>
            <a:ext cx="500450" cy="369328"/>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latin typeface="Segoe UI Semibold" pitchFamily="34" charset="0"/>
              </a:rPr>
              <a:t>GA</a:t>
            </a:r>
          </a:p>
        </p:txBody>
      </p:sp>
      <p:sp>
        <p:nvSpPr>
          <p:cNvPr id="159" name="Rectangle 158"/>
          <p:cNvSpPr/>
          <p:nvPr/>
        </p:nvSpPr>
        <p:spPr bwMode="auto">
          <a:xfrm>
            <a:off x="6791989" y="3449306"/>
            <a:ext cx="588615" cy="369328"/>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latin typeface="Segoe UI Semibold" pitchFamily="34" charset="0"/>
              </a:rPr>
              <a:t>CTP</a:t>
            </a:r>
          </a:p>
        </p:txBody>
      </p:sp>
      <p:sp>
        <p:nvSpPr>
          <p:cNvPr id="160" name="Rectangle 159"/>
          <p:cNvSpPr/>
          <p:nvPr/>
        </p:nvSpPr>
        <p:spPr bwMode="auto">
          <a:xfrm>
            <a:off x="8284303" y="3449306"/>
            <a:ext cx="716855" cy="369328"/>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latin typeface="Segoe UI Semibold" pitchFamily="34" charset="0"/>
              </a:rPr>
              <a:t>CTP2</a:t>
            </a:r>
          </a:p>
        </p:txBody>
      </p:sp>
      <p:sp>
        <p:nvSpPr>
          <p:cNvPr id="85" name="Rectangle 84"/>
          <p:cNvSpPr/>
          <p:nvPr/>
        </p:nvSpPr>
        <p:spPr bwMode="auto">
          <a:xfrm>
            <a:off x="450032" y="5316193"/>
            <a:ext cx="716855" cy="369328"/>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latin typeface="Segoe UI Semibold" pitchFamily="34" charset="0"/>
              </a:rPr>
              <a:t>CTP2</a:t>
            </a:r>
          </a:p>
        </p:txBody>
      </p:sp>
      <p:sp>
        <p:nvSpPr>
          <p:cNvPr id="48" name="Rectangle 47"/>
          <p:cNvSpPr/>
          <p:nvPr/>
        </p:nvSpPr>
        <p:spPr bwMode="auto">
          <a:xfrm>
            <a:off x="362593" y="865420"/>
            <a:ext cx="10524027" cy="461661"/>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400" dirty="0" smtClean="0">
                <a:solidFill>
                  <a:schemeClr val="tx1"/>
                </a:solidFill>
                <a:latin typeface="Segoe UI Semibold" pitchFamily="34" charset="0"/>
              </a:rPr>
              <a:t>Strategy: 2-3 releases/year on Azure, 2-3 year release cadence on Server</a:t>
            </a:r>
          </a:p>
        </p:txBody>
      </p:sp>
    </p:spTree>
    <p:extLst>
      <p:ext uri="{BB962C8B-B14F-4D97-AF65-F5344CB8AC3E}">
        <p14:creationId xmlns:p14="http://schemas.microsoft.com/office/powerpoint/2010/main" val="3283158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MID201 An Overview of the Microsoft Middleware Strategy</a:t>
            </a:r>
            <a:endParaRPr lang="en-US" sz="2400" dirty="0">
              <a:gradFill>
                <a:gsLst>
                  <a:gs pos="0">
                    <a:schemeClr val="tx1"/>
                  </a:gs>
                  <a:gs pos="100000">
                    <a:schemeClr val="tx1"/>
                  </a:gs>
                </a:gsLst>
                <a:lin ang="5400000" scaled="0"/>
              </a:gradFill>
            </a:endParaRPr>
          </a:p>
        </p:txBody>
      </p:sp>
      <p:sp>
        <p:nvSpPr>
          <p:cNvPr id="10" name="Rectangle 9"/>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MID310 Windows Communication Foundation Futures</a:t>
            </a:r>
            <a:endParaRPr lang="en-US" sz="2400" dirty="0">
              <a:gradFill>
                <a:gsLst>
                  <a:gs pos="0">
                    <a:schemeClr val="tx1"/>
                  </a:gs>
                  <a:gs pos="100000">
                    <a:schemeClr val="tx1"/>
                  </a:gs>
                </a:gsLst>
                <a:lin ang="5400000" scaled="0"/>
              </a:gradFill>
            </a:endParaRPr>
          </a:p>
        </p:txBody>
      </p:sp>
      <p:sp>
        <p:nvSpPr>
          <p:cNvPr id="11" name="Rectangle 10"/>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COS318 A Lap around Windows Azure AppFabric</a:t>
            </a:r>
          </a:p>
        </p:txBody>
      </p:sp>
      <p:sp>
        <p:nvSpPr>
          <p:cNvPr id="12" name="Rectangle 11"/>
          <p:cNvSpPr/>
          <p:nvPr/>
        </p:nvSpPr>
        <p:spPr bwMode="auto">
          <a:xfrm>
            <a:off x="507868" y="387383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COS311 Introduction to Windows Azure AppFabric Composite Applications</a:t>
            </a:r>
            <a:endParaRPr lang="en-US" sz="2400" dirty="0">
              <a:gradFill>
                <a:gsLst>
                  <a:gs pos="0">
                    <a:schemeClr val="tx1"/>
                  </a:gs>
                  <a:gs pos="100000">
                    <a:schemeClr val="tx1"/>
                  </a:gs>
                </a:gsLst>
                <a:lin ang="5400000" scaled="0"/>
              </a:gradFill>
            </a:endParaRPr>
          </a:p>
        </p:txBody>
      </p:sp>
      <p:sp>
        <p:nvSpPr>
          <p:cNvPr id="14" name="Rectangle 13"/>
          <p:cNvSpPr/>
          <p:nvPr/>
        </p:nvSpPr>
        <p:spPr bwMode="auto">
          <a:xfrm>
            <a:off x="507868" y="470655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MID313 Workflow in Windows Azure AppFabric</a:t>
            </a: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07868" y="553927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MID271-INT Futures: Integration Capabilities in Windows Azure AppFabric</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6706507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Text Placeholder 2"/>
          <p:cNvSpPr>
            <a:spLocks noGrp="1"/>
          </p:cNvSpPr>
          <p:nvPr>
            <p:ph type="body" sz="quarter" idx="10"/>
          </p:nvPr>
        </p:nvSpPr>
        <p:spPr>
          <a:xfrm>
            <a:off x="519112" y="1447798"/>
            <a:ext cx="10196513" cy="3276601"/>
          </a:xfrm>
        </p:spPr>
        <p:txBody>
          <a:bodyPr/>
          <a:lstStyle/>
          <a:p>
            <a:r>
              <a:rPr lang="en-US" dirty="0" smtClean="0"/>
              <a:t>Provide an overview of AppFabric Application Development</a:t>
            </a:r>
          </a:p>
          <a:p>
            <a:r>
              <a:rPr lang="en-US" dirty="0" smtClean="0"/>
              <a:t>Discuss key choices &amp; tradeoffs when building highly scalable and available applications</a:t>
            </a:r>
          </a:p>
          <a:p>
            <a:r>
              <a:rPr lang="en-US" dirty="0" smtClean="0"/>
              <a:t>Introduce stateful services</a:t>
            </a:r>
            <a:endParaRPr lang="en-US" dirty="0"/>
          </a:p>
        </p:txBody>
      </p:sp>
    </p:spTree>
    <p:extLst>
      <p:ext uri="{BB962C8B-B14F-4D97-AF65-F5344CB8AC3E}">
        <p14:creationId xmlns:p14="http://schemas.microsoft.com/office/powerpoint/2010/main" val="218819950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3063244" y="138499"/>
            <a:ext cx="2854754" cy="553998"/>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95043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19112" y="228600"/>
            <a:ext cx="11149013" cy="609398"/>
          </a:xfrm>
        </p:spPr>
        <p:txBody>
          <a:bodyPr/>
          <a:lstStyle/>
          <a:p>
            <a:r>
              <a:rPr lang="en-US" dirty="0" smtClean="0"/>
              <a:t>MS Tag Placeholder Slide</a:t>
            </a:r>
            <a:endParaRPr lang="en-US" dirty="0"/>
          </a:p>
        </p:txBody>
      </p:sp>
      <p:sp>
        <p:nvSpPr>
          <p:cNvPr id="8" name="Rectangle 7"/>
          <p:cNvSpPr/>
          <p:nvPr/>
        </p:nvSpPr>
        <p:spPr bwMode="auto">
          <a:xfrm>
            <a:off x="-3063244" y="1"/>
            <a:ext cx="2854754" cy="1661993"/>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dirty="0" smtClean="0"/>
              <a:t>Your MS Tag will be inserted here during the final scrub. </a:t>
            </a:r>
            <a:endParaRPr lang="en-US" dirty="0"/>
          </a:p>
        </p:txBody>
      </p:sp>
    </p:spTree>
    <p:extLst>
      <p:ext uri="{BB962C8B-B14F-4D97-AF65-F5344CB8AC3E}">
        <p14:creationId xmlns:p14="http://schemas.microsoft.com/office/powerpoint/2010/main" val="357137992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8455852" y="4502902"/>
            <a:ext cx="2244208" cy="684051"/>
            <a:chOff x="8401260" y="3724966"/>
            <a:chExt cx="2244208" cy="684051"/>
          </a:xfrm>
        </p:grpSpPr>
        <p:sp>
          <p:nvSpPr>
            <p:cNvPr id="87" name="Rectangle 86"/>
            <p:cNvSpPr/>
            <p:nvPr/>
          </p:nvSpPr>
          <p:spPr bwMode="auto">
            <a:xfrm>
              <a:off x="8401260" y="3724966"/>
              <a:ext cx="2244208" cy="684051"/>
            </a:xfrm>
            <a:prstGeom prst="rect">
              <a:avLst/>
            </a:prstGeom>
            <a:solidFill>
              <a:srgbClr val="FFFFFF">
                <a:alpha val="20000"/>
              </a:srgb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grpSp>
          <p:nvGrpSpPr>
            <p:cNvPr id="10" name="Group 9"/>
            <p:cNvGrpSpPr/>
            <p:nvPr/>
          </p:nvGrpSpPr>
          <p:grpSpPr>
            <a:xfrm>
              <a:off x="8464716" y="3779558"/>
              <a:ext cx="1666014" cy="565424"/>
              <a:chOff x="2530368" y="5722559"/>
              <a:chExt cx="1666014" cy="565424"/>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368" y="5722559"/>
                <a:ext cx="452281" cy="56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 name="Rectangle 143"/>
              <p:cNvSpPr/>
              <p:nvPr/>
            </p:nvSpPr>
            <p:spPr bwMode="auto">
              <a:xfrm>
                <a:off x="2955345" y="5794639"/>
                <a:ext cx="1241037"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Data Tier</a:t>
                </a:r>
                <a:endParaRPr lang="en-US" sz="2000" dirty="0">
                  <a:gradFill>
                    <a:gsLst>
                      <a:gs pos="0">
                        <a:srgbClr val="FFFFFF"/>
                      </a:gs>
                      <a:gs pos="100000">
                        <a:srgbClr val="FFFFFF"/>
                      </a:gs>
                    </a:gsLst>
                    <a:lin ang="5400000" scaled="0"/>
                  </a:gradFill>
                  <a:latin typeface="Segoe UI Semibold" pitchFamily="34" charset="0"/>
                </a:endParaRPr>
              </a:p>
            </p:txBody>
          </p:sp>
        </p:grpSp>
      </p:grpSp>
      <p:grpSp>
        <p:nvGrpSpPr>
          <p:cNvPr id="28" name="Group 27"/>
          <p:cNvGrpSpPr/>
          <p:nvPr/>
        </p:nvGrpSpPr>
        <p:grpSpPr>
          <a:xfrm>
            <a:off x="2621519" y="4502903"/>
            <a:ext cx="2244208" cy="684050"/>
            <a:chOff x="2566927" y="3724967"/>
            <a:chExt cx="2244208" cy="684050"/>
          </a:xfrm>
        </p:grpSpPr>
        <p:sp>
          <p:nvSpPr>
            <p:cNvPr id="85" name="Rectangle 84"/>
            <p:cNvSpPr/>
            <p:nvPr/>
          </p:nvSpPr>
          <p:spPr bwMode="auto">
            <a:xfrm>
              <a:off x="2566927" y="3724967"/>
              <a:ext cx="2244208" cy="684050"/>
            </a:xfrm>
            <a:prstGeom prst="rect">
              <a:avLst/>
            </a:prstGeom>
            <a:solidFill>
              <a:srgbClr val="FFFFFF">
                <a:alpha val="20000"/>
              </a:srgb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grpSp>
          <p:nvGrpSpPr>
            <p:cNvPr id="9" name="Group 8"/>
            <p:cNvGrpSpPr/>
            <p:nvPr/>
          </p:nvGrpSpPr>
          <p:grpSpPr>
            <a:xfrm>
              <a:off x="2641654" y="3779558"/>
              <a:ext cx="1629668" cy="562100"/>
              <a:chOff x="3849816" y="5776010"/>
              <a:chExt cx="1629668" cy="562100"/>
            </a:xfrm>
          </p:grpSpPr>
          <p:pic>
            <p:nvPicPr>
              <p:cNvPr id="1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816" y="5776010"/>
                <a:ext cx="361700" cy="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 name="Rectangle 142"/>
              <p:cNvSpPr/>
              <p:nvPr/>
            </p:nvSpPr>
            <p:spPr bwMode="auto">
              <a:xfrm>
                <a:off x="4253002" y="5802415"/>
                <a:ext cx="1226482"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Web Tier</a:t>
                </a:r>
                <a:endParaRPr lang="en-US" sz="2000" dirty="0">
                  <a:gradFill>
                    <a:gsLst>
                      <a:gs pos="0">
                        <a:srgbClr val="FFFFFF"/>
                      </a:gs>
                      <a:gs pos="100000">
                        <a:srgbClr val="FFFFFF"/>
                      </a:gs>
                    </a:gsLst>
                    <a:lin ang="5400000" scaled="0"/>
                  </a:gradFill>
                  <a:latin typeface="Segoe UI Semibold" pitchFamily="34" charset="0"/>
                </a:endParaRPr>
              </a:p>
            </p:txBody>
          </p:sp>
        </p:grpSp>
      </p:grpSp>
      <p:grpSp>
        <p:nvGrpSpPr>
          <p:cNvPr id="29" name="Group 28"/>
          <p:cNvGrpSpPr/>
          <p:nvPr/>
        </p:nvGrpSpPr>
        <p:grpSpPr>
          <a:xfrm>
            <a:off x="2621519" y="5226680"/>
            <a:ext cx="2244208" cy="707882"/>
            <a:chOff x="2566927" y="4448744"/>
            <a:chExt cx="2244208" cy="707882"/>
          </a:xfrm>
        </p:grpSpPr>
        <p:sp>
          <p:nvSpPr>
            <p:cNvPr id="93" name="Rectangle 92"/>
            <p:cNvSpPr/>
            <p:nvPr/>
          </p:nvSpPr>
          <p:spPr bwMode="auto">
            <a:xfrm>
              <a:off x="2566927" y="4463609"/>
              <a:ext cx="2244208" cy="684050"/>
            </a:xfrm>
            <a:prstGeom prst="rect">
              <a:avLst/>
            </a:prstGeom>
            <a:solidFill>
              <a:srgbClr val="FFFFFF">
                <a:alpha val="20000"/>
              </a:srgb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96" name="Rectangle 95"/>
            <p:cNvSpPr/>
            <p:nvPr/>
          </p:nvSpPr>
          <p:spPr bwMode="auto">
            <a:xfrm>
              <a:off x="2691355" y="4448744"/>
              <a:ext cx="2071649" cy="707882"/>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Windows Server</a:t>
              </a:r>
            </a:p>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Windows Azure</a:t>
              </a:r>
              <a:endParaRPr lang="en-US" sz="2000" dirty="0">
                <a:gradFill>
                  <a:gsLst>
                    <a:gs pos="0">
                      <a:srgbClr val="FFFFFF"/>
                    </a:gs>
                    <a:gs pos="100000">
                      <a:srgbClr val="FFFFFF"/>
                    </a:gs>
                  </a:gsLst>
                  <a:lin ang="5400000" scaled="0"/>
                </a:gradFill>
                <a:latin typeface="Segoe UI Semibold" pitchFamily="34" charset="0"/>
              </a:endParaRPr>
            </a:p>
          </p:txBody>
        </p:sp>
      </p:grpSp>
      <p:grpSp>
        <p:nvGrpSpPr>
          <p:cNvPr id="33" name="Group 32"/>
          <p:cNvGrpSpPr/>
          <p:nvPr/>
        </p:nvGrpSpPr>
        <p:grpSpPr>
          <a:xfrm>
            <a:off x="8455852" y="5213032"/>
            <a:ext cx="2244208" cy="712563"/>
            <a:chOff x="8401260" y="4435096"/>
            <a:chExt cx="2244208" cy="712563"/>
          </a:xfrm>
        </p:grpSpPr>
        <p:sp>
          <p:nvSpPr>
            <p:cNvPr id="95" name="Rectangle 94"/>
            <p:cNvSpPr/>
            <p:nvPr/>
          </p:nvSpPr>
          <p:spPr bwMode="auto">
            <a:xfrm>
              <a:off x="8401260" y="4463609"/>
              <a:ext cx="2244208" cy="684050"/>
            </a:xfrm>
            <a:prstGeom prst="rect">
              <a:avLst/>
            </a:prstGeom>
            <a:solidFill>
              <a:srgbClr val="FFFFFF">
                <a:alpha val="20000"/>
              </a:srgb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97" name="Rectangle 96"/>
            <p:cNvSpPr/>
            <p:nvPr/>
          </p:nvSpPr>
          <p:spPr bwMode="auto">
            <a:xfrm>
              <a:off x="8815091" y="4435096"/>
              <a:ext cx="1452890" cy="707882"/>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SQL Server</a:t>
              </a:r>
            </a:p>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SQL Azure</a:t>
              </a:r>
              <a:endParaRPr lang="en-US" sz="2000" dirty="0">
                <a:gradFill>
                  <a:gsLst>
                    <a:gs pos="0">
                      <a:srgbClr val="FFFFFF"/>
                    </a:gs>
                    <a:gs pos="100000">
                      <a:srgbClr val="FFFFFF"/>
                    </a:gs>
                  </a:gsLst>
                  <a:lin ang="5400000" scaled="0"/>
                </a:gradFill>
                <a:latin typeface="Segoe UI Semibold" pitchFamily="34" charset="0"/>
              </a:endParaRPr>
            </a:p>
          </p:txBody>
        </p:sp>
      </p:grpSp>
      <p:grpSp>
        <p:nvGrpSpPr>
          <p:cNvPr id="30" name="Group 29"/>
          <p:cNvGrpSpPr/>
          <p:nvPr/>
        </p:nvGrpSpPr>
        <p:grpSpPr>
          <a:xfrm>
            <a:off x="5108077" y="5213032"/>
            <a:ext cx="3136013" cy="712563"/>
            <a:chOff x="5053485" y="4435096"/>
            <a:chExt cx="3136013" cy="712563"/>
          </a:xfrm>
        </p:grpSpPr>
        <p:sp>
          <p:nvSpPr>
            <p:cNvPr id="94" name="Rectangle 93"/>
            <p:cNvSpPr/>
            <p:nvPr/>
          </p:nvSpPr>
          <p:spPr bwMode="auto">
            <a:xfrm>
              <a:off x="5053485" y="4463609"/>
              <a:ext cx="3136013" cy="684050"/>
            </a:xfrm>
            <a:prstGeom prst="rect">
              <a:avLst/>
            </a:prstGeom>
            <a:solidFill>
              <a:srgbClr val="FFFFFF">
                <a:alpha val="20000"/>
              </a:srgb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98" name="Rectangle 97"/>
            <p:cNvSpPr/>
            <p:nvPr/>
          </p:nvSpPr>
          <p:spPr bwMode="auto">
            <a:xfrm>
              <a:off x="5878692" y="4435096"/>
              <a:ext cx="1354209" cy="707882"/>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err="1" smtClean="0">
                  <a:gradFill>
                    <a:gsLst>
                      <a:gs pos="0">
                        <a:srgbClr val="FFFFFF"/>
                      </a:gs>
                      <a:gs pos="100000">
                        <a:srgbClr val="FFFFFF"/>
                      </a:gs>
                    </a:gsLst>
                    <a:lin ang="5400000" scaled="0"/>
                  </a:gradFill>
                  <a:latin typeface="Segoe UI Semibold" pitchFamily="34" charset="0"/>
                </a:rPr>
                <a:t>AppFabric</a:t>
              </a:r>
              <a:r>
                <a:rPr lang="en-US" sz="2000" dirty="0">
                  <a:gradFill>
                    <a:gsLst>
                      <a:gs pos="0">
                        <a:srgbClr val="FFFFFF"/>
                      </a:gs>
                      <a:gs pos="100000">
                        <a:srgbClr val="FFFFFF"/>
                      </a:gs>
                    </a:gsLst>
                    <a:lin ang="5400000" scaled="0"/>
                  </a:gradFill>
                  <a:latin typeface="Segoe UI Semibold" pitchFamily="34" charset="0"/>
                </a:rPr>
                <a:t/>
              </a:r>
              <a:br>
                <a:rPr lang="en-US" sz="2000" dirty="0">
                  <a:gradFill>
                    <a:gsLst>
                      <a:gs pos="0">
                        <a:srgbClr val="FFFFFF"/>
                      </a:gs>
                      <a:gs pos="100000">
                        <a:srgbClr val="FFFFFF"/>
                      </a:gs>
                    </a:gsLst>
                    <a:lin ang="5400000" scaled="0"/>
                  </a:gradFill>
                  <a:latin typeface="Segoe UI Semibold" pitchFamily="34" charset="0"/>
                </a:rPr>
              </a:br>
              <a:r>
                <a:rPr lang="en-US" sz="2000" dirty="0" smtClean="0">
                  <a:gradFill>
                    <a:gsLst>
                      <a:gs pos="0">
                        <a:srgbClr val="FFFFFF"/>
                      </a:gs>
                      <a:gs pos="100000">
                        <a:srgbClr val="FFFFFF"/>
                      </a:gs>
                    </a:gsLst>
                    <a:lin ang="5400000" scaled="0"/>
                  </a:gradFill>
                  <a:latin typeface="Segoe UI Semibold" pitchFamily="34" charset="0"/>
                </a:rPr>
                <a:t>Container</a:t>
              </a:r>
              <a:endParaRPr lang="en-US" sz="2000" dirty="0">
                <a:gradFill>
                  <a:gsLst>
                    <a:gs pos="0">
                      <a:srgbClr val="FFFFFF"/>
                    </a:gs>
                    <a:gs pos="100000">
                      <a:srgbClr val="FFFFFF"/>
                    </a:gs>
                  </a:gsLst>
                  <a:lin ang="5400000" scaled="0"/>
                </a:gradFill>
                <a:latin typeface="Segoe UI Semibold" pitchFamily="34" charset="0"/>
              </a:endParaRPr>
            </a:p>
          </p:txBody>
        </p:sp>
      </p:grpSp>
      <p:sp>
        <p:nvSpPr>
          <p:cNvPr id="102" name="Rectangle 101"/>
          <p:cNvSpPr/>
          <p:nvPr/>
        </p:nvSpPr>
        <p:spPr bwMode="auto">
          <a:xfrm>
            <a:off x="968991" y="3188218"/>
            <a:ext cx="1419366" cy="1385709"/>
          </a:xfrm>
          <a:prstGeom prst="rect">
            <a:avLst/>
          </a:prstGeom>
          <a:solidFill>
            <a:srgbClr val="FFFFFF">
              <a:alpha val="20000"/>
            </a:srgbClr>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err="1" smtClean="0">
                <a:gradFill>
                  <a:gsLst>
                    <a:gs pos="0">
                      <a:srgbClr val="FFFFFF"/>
                    </a:gs>
                    <a:gs pos="100000">
                      <a:srgbClr val="FFFFFF"/>
                    </a:gs>
                  </a:gsLst>
                  <a:lin ang="5400000" scaled="0"/>
                </a:gradFill>
                <a:latin typeface="Segoe UI Semibold" pitchFamily="34" charset="0"/>
              </a:rPr>
              <a:t>AppFabric</a:t>
            </a:r>
            <a:endParaRPr lang="en-US" dirty="0" smtClean="0">
              <a:gradFill>
                <a:gsLst>
                  <a:gs pos="0">
                    <a:srgbClr val="FFFFFF"/>
                  </a:gs>
                  <a:gs pos="100000">
                    <a:srgbClr val="FFFFFF"/>
                  </a:gs>
                </a:gsLst>
                <a:lin ang="5400000" scaled="0"/>
              </a:gradFill>
              <a:latin typeface="Segoe UI Semibold" pitchFamily="34" charset="0"/>
            </a:endParaRPr>
          </a:p>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UI Semibold" pitchFamily="34" charset="0"/>
              </a:rPr>
              <a:t>Developer</a:t>
            </a:r>
          </a:p>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UI Semibold" pitchFamily="34" charset="0"/>
              </a:rPr>
              <a:t>Tools</a:t>
            </a:r>
            <a:endParaRPr lang="en-US" dirty="0">
              <a:gradFill>
                <a:gsLst>
                  <a:gs pos="0">
                    <a:srgbClr val="FFFFFF"/>
                  </a:gs>
                  <a:gs pos="100000">
                    <a:srgbClr val="FFFFFF"/>
                  </a:gs>
                </a:gsLst>
                <a:lin ang="5400000" scaled="0"/>
              </a:gradFill>
              <a:latin typeface="Segoe UI Semibold" pitchFamily="34" charset="0"/>
            </a:endParaRPr>
          </a:p>
        </p:txBody>
      </p:sp>
      <p:sp>
        <p:nvSpPr>
          <p:cNvPr id="103" name="Rectangle 102"/>
          <p:cNvSpPr/>
          <p:nvPr/>
        </p:nvSpPr>
        <p:spPr bwMode="auto">
          <a:xfrm>
            <a:off x="968991" y="5038140"/>
            <a:ext cx="1419366" cy="1415045"/>
          </a:xfrm>
          <a:prstGeom prst="rect">
            <a:avLst/>
          </a:prstGeom>
          <a:solidFill>
            <a:srgbClr val="FFFFFF">
              <a:alpha val="20000"/>
            </a:srgbClr>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err="1" smtClean="0">
                <a:gradFill>
                  <a:gsLst>
                    <a:gs pos="0">
                      <a:srgbClr val="FFFFFF"/>
                    </a:gs>
                    <a:gs pos="100000">
                      <a:srgbClr val="FFFFFF"/>
                    </a:gs>
                  </a:gsLst>
                  <a:lin ang="5400000" scaled="0"/>
                </a:gradFill>
                <a:latin typeface="Segoe UI Semibold" pitchFamily="34" charset="0"/>
              </a:rPr>
              <a:t>AppFabric</a:t>
            </a:r>
            <a:endParaRPr lang="en-US" dirty="0" smtClean="0">
              <a:gradFill>
                <a:gsLst>
                  <a:gs pos="0">
                    <a:srgbClr val="FFFFFF"/>
                  </a:gs>
                  <a:gs pos="100000">
                    <a:srgbClr val="FFFFFF"/>
                  </a:gs>
                </a:gsLst>
                <a:lin ang="5400000" scaled="0"/>
              </a:gradFill>
              <a:latin typeface="Segoe UI Semibold" pitchFamily="34" charset="0"/>
            </a:endParaRPr>
          </a:p>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UI Semibold" pitchFamily="34" charset="0"/>
              </a:rPr>
              <a:t>App</a:t>
            </a:r>
          </a:p>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UI Semibold" pitchFamily="34" charset="0"/>
              </a:rPr>
              <a:t>Manager</a:t>
            </a:r>
            <a:endParaRPr lang="en-US" dirty="0">
              <a:gradFill>
                <a:gsLst>
                  <a:gs pos="0">
                    <a:srgbClr val="FFFFFF"/>
                  </a:gs>
                  <a:gs pos="100000">
                    <a:srgbClr val="FFFFFF"/>
                  </a:gs>
                </a:gsLst>
                <a:lin ang="5400000" scaled="0"/>
              </a:gradFill>
              <a:latin typeface="Segoe UI Semibold" pitchFamily="34" charset="0"/>
            </a:endParaRPr>
          </a:p>
        </p:txBody>
      </p:sp>
      <p:sp>
        <p:nvSpPr>
          <p:cNvPr id="105" name="Rectangle 104"/>
          <p:cNvSpPr/>
          <p:nvPr/>
        </p:nvSpPr>
        <p:spPr bwMode="auto">
          <a:xfrm>
            <a:off x="2634324" y="1639667"/>
            <a:ext cx="8091824" cy="667594"/>
          </a:xfrm>
          <a:prstGeom prst="rect">
            <a:avLst/>
          </a:prstGeom>
          <a:solidFill>
            <a:schemeClr val="tx1">
              <a:lumMod val="75000"/>
              <a:alpha val="20000"/>
            </a:schemeClr>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latin typeface="Segoe UI Semibold" pitchFamily="34" charset="0"/>
              </a:rPr>
              <a:t>Applications</a:t>
            </a:r>
          </a:p>
        </p:txBody>
      </p:sp>
      <p:grpSp>
        <p:nvGrpSpPr>
          <p:cNvPr id="22" name="Group 21"/>
          <p:cNvGrpSpPr/>
          <p:nvPr/>
        </p:nvGrpSpPr>
        <p:grpSpPr>
          <a:xfrm>
            <a:off x="2635532" y="2402797"/>
            <a:ext cx="8091824" cy="2782939"/>
            <a:chOff x="12748674" y="2527703"/>
            <a:chExt cx="8091824" cy="2782939"/>
          </a:xfrm>
        </p:grpSpPr>
        <p:grpSp>
          <p:nvGrpSpPr>
            <p:cNvPr id="26" name="Group 25"/>
            <p:cNvGrpSpPr/>
            <p:nvPr/>
          </p:nvGrpSpPr>
          <p:grpSpPr>
            <a:xfrm>
              <a:off x="12952809" y="2694427"/>
              <a:ext cx="4730965" cy="1298257"/>
              <a:chOff x="2215199" y="2323698"/>
              <a:chExt cx="4730965" cy="1298257"/>
            </a:xfrm>
          </p:grpSpPr>
          <p:sp>
            <p:nvSpPr>
              <p:cNvPr id="180" name="Rounded Rectangle 179"/>
              <p:cNvSpPr/>
              <p:nvPr/>
            </p:nvSpPr>
            <p:spPr bwMode="auto">
              <a:xfrm>
                <a:off x="4353940" y="3281440"/>
                <a:ext cx="1407201"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Access Control</a:t>
                </a:r>
              </a:p>
            </p:txBody>
          </p:sp>
          <p:grpSp>
            <p:nvGrpSpPr>
              <p:cNvPr id="182" name="Group 181"/>
              <p:cNvGrpSpPr/>
              <p:nvPr/>
            </p:nvGrpSpPr>
            <p:grpSpPr>
              <a:xfrm>
                <a:off x="2215199" y="2323698"/>
                <a:ext cx="869463" cy="1298257"/>
                <a:chOff x="3331417" y="1855275"/>
                <a:chExt cx="1052051" cy="1570891"/>
              </a:xfrm>
            </p:grpSpPr>
            <p:sp>
              <p:nvSpPr>
                <p:cNvPr id="183" name="Rounded Rectangle 182"/>
                <p:cNvSpPr/>
                <p:nvPr/>
              </p:nvSpPr>
              <p:spPr bwMode="auto">
                <a:xfrm>
                  <a:off x="3331417" y="3014144"/>
                  <a:ext cx="1052051" cy="412022"/>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Caching</a:t>
                  </a:r>
                </a:p>
              </p:txBody>
            </p:sp>
            <p:pic>
              <p:nvPicPr>
                <p:cNvPr id="18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5767" y="1855275"/>
                  <a:ext cx="1023347" cy="102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4786" y="2397090"/>
                <a:ext cx="698956" cy="69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2" name="Group 191"/>
              <p:cNvGrpSpPr/>
              <p:nvPr/>
            </p:nvGrpSpPr>
            <p:grpSpPr>
              <a:xfrm>
                <a:off x="3156766" y="2485689"/>
                <a:ext cx="1142576" cy="1136266"/>
                <a:chOff x="3843436" y="-4138449"/>
                <a:chExt cx="1142576" cy="1136266"/>
              </a:xfrm>
            </p:grpSpPr>
            <p:pic>
              <p:nvPicPr>
                <p:cNvPr id="19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0129" y="-4138449"/>
                  <a:ext cx="689185" cy="689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 name="Rounded Rectangle 193"/>
                <p:cNvSpPr/>
                <p:nvPr/>
              </p:nvSpPr>
              <p:spPr bwMode="auto">
                <a:xfrm>
                  <a:off x="3843436" y="-3342697"/>
                  <a:ext cx="1142576"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Service Bus</a:t>
                  </a:r>
                </a:p>
              </p:txBody>
            </p:sp>
          </p:grpSp>
          <p:grpSp>
            <p:nvGrpSpPr>
              <p:cNvPr id="195" name="Group 194"/>
              <p:cNvGrpSpPr/>
              <p:nvPr/>
            </p:nvGrpSpPr>
            <p:grpSpPr>
              <a:xfrm>
                <a:off x="5826879" y="2374240"/>
                <a:ext cx="1119285" cy="1247715"/>
                <a:chOff x="5851215" y="-4151400"/>
                <a:chExt cx="1119285" cy="1247715"/>
              </a:xfrm>
            </p:grpSpPr>
            <p:sp>
              <p:nvSpPr>
                <p:cNvPr id="196" name="Rounded Rectangle 195"/>
                <p:cNvSpPr/>
                <p:nvPr/>
              </p:nvSpPr>
              <p:spPr bwMode="auto">
                <a:xfrm>
                  <a:off x="5851215" y="-3244199"/>
                  <a:ext cx="1119285"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Integration</a:t>
                  </a:r>
                </a:p>
              </p:txBody>
            </p:sp>
            <p:pic>
              <p:nvPicPr>
                <p:cNvPr id="19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6429" y="-4151400"/>
                  <a:ext cx="768855" cy="76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 name="Group 1"/>
            <p:cNvGrpSpPr/>
            <p:nvPr/>
          </p:nvGrpSpPr>
          <p:grpSpPr>
            <a:xfrm>
              <a:off x="18087973" y="2605100"/>
              <a:ext cx="2427003" cy="1401683"/>
              <a:chOff x="9357062" y="5151374"/>
              <a:chExt cx="2427003" cy="1401683"/>
            </a:xfrm>
          </p:grpSpPr>
          <p:pic>
            <p:nvPicPr>
              <p:cNvPr id="7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37034" y="5445421"/>
                <a:ext cx="930315" cy="93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ounded Rectangle 73"/>
              <p:cNvSpPr/>
              <p:nvPr/>
            </p:nvSpPr>
            <p:spPr bwMode="auto">
              <a:xfrm>
                <a:off x="10703048" y="6192080"/>
                <a:ext cx="1081017"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Workflows</a:t>
                </a:r>
              </a:p>
            </p:txBody>
          </p:sp>
          <p:pic>
            <p:nvPicPr>
              <p:cNvPr id="75"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64493" y="5480001"/>
                <a:ext cx="845742" cy="84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Rounded Rectangle 75"/>
              <p:cNvSpPr/>
              <p:nvPr/>
            </p:nvSpPr>
            <p:spPr bwMode="auto">
              <a:xfrm>
                <a:off x="9420915" y="6199787"/>
                <a:ext cx="1341251"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Web Services</a:t>
                </a:r>
              </a:p>
            </p:txBody>
          </p:sp>
          <p:sp>
            <p:nvSpPr>
              <p:cNvPr id="77" name="Rectangle 76"/>
              <p:cNvSpPr/>
              <p:nvPr/>
            </p:nvSpPr>
            <p:spPr bwMode="auto">
              <a:xfrm>
                <a:off x="9420915" y="5221582"/>
                <a:ext cx="2328675" cy="1331475"/>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sp>
            <p:nvSpPr>
              <p:cNvPr id="84" name="Rounded Rectangle 83"/>
              <p:cNvSpPr/>
              <p:nvPr/>
            </p:nvSpPr>
            <p:spPr bwMode="auto">
              <a:xfrm>
                <a:off x="9357062" y="5151374"/>
                <a:ext cx="1304846"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Custom Code</a:t>
                </a:r>
              </a:p>
            </p:txBody>
          </p:sp>
        </p:grpSp>
        <p:grpSp>
          <p:nvGrpSpPr>
            <p:cNvPr id="17" name="Group 16"/>
            <p:cNvGrpSpPr/>
            <p:nvPr/>
          </p:nvGrpSpPr>
          <p:grpSpPr>
            <a:xfrm>
              <a:off x="12748674" y="2527703"/>
              <a:ext cx="8091824" cy="2782939"/>
              <a:chOff x="2635683" y="2527703"/>
              <a:chExt cx="8091824" cy="2782939"/>
            </a:xfrm>
          </p:grpSpPr>
          <p:sp>
            <p:nvSpPr>
              <p:cNvPr id="176" name="Rectangle 175"/>
              <p:cNvSpPr/>
              <p:nvPr/>
            </p:nvSpPr>
            <p:spPr bwMode="auto">
              <a:xfrm>
                <a:off x="2635683" y="2527703"/>
                <a:ext cx="8091824" cy="1669995"/>
              </a:xfrm>
              <a:prstGeom prst="rect">
                <a:avLst/>
              </a:prstGeom>
              <a:solidFill>
                <a:srgbClr val="FFFFFF">
                  <a:alpha val="20000"/>
                </a:srgbClr>
              </a:solidFill>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86" name="Rectangle 85"/>
              <p:cNvSpPr/>
              <p:nvPr/>
            </p:nvSpPr>
            <p:spPr bwMode="auto">
              <a:xfrm>
                <a:off x="5113589" y="4626592"/>
                <a:ext cx="3131860" cy="684050"/>
              </a:xfrm>
              <a:prstGeom prst="rect">
                <a:avLst/>
              </a:prstGeom>
              <a:solidFill>
                <a:srgbClr val="FFFFFF">
                  <a:alpha val="20000"/>
                </a:srgbClr>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88" name="Rectangle 87"/>
              <p:cNvSpPr/>
              <p:nvPr/>
            </p:nvSpPr>
            <p:spPr bwMode="auto">
              <a:xfrm>
                <a:off x="5645833" y="4762180"/>
                <a:ext cx="2369551"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err="1" smtClean="0">
                    <a:gradFill>
                      <a:gsLst>
                        <a:gs pos="0">
                          <a:srgbClr val="FFFFFF"/>
                        </a:gs>
                        <a:gs pos="100000">
                          <a:srgbClr val="FFFFFF"/>
                        </a:gs>
                      </a:gsLst>
                      <a:lin ang="5400000" scaled="0"/>
                    </a:gradFill>
                    <a:latin typeface="Segoe UI Semibold" pitchFamily="34" charset="0"/>
                  </a:rPr>
                  <a:t>AppFabric</a:t>
                </a:r>
                <a:r>
                  <a:rPr lang="en-US" sz="2000" dirty="0" smtClean="0">
                    <a:gradFill>
                      <a:gsLst>
                        <a:gs pos="0">
                          <a:srgbClr val="FFFFFF"/>
                        </a:gs>
                        <a:gs pos="100000">
                          <a:srgbClr val="FFFFFF"/>
                        </a:gs>
                      </a:gsLst>
                      <a:lin ang="5400000" scaled="0"/>
                    </a:gradFill>
                    <a:latin typeface="Segoe UI Semibold" pitchFamily="34" charset="0"/>
                  </a:rPr>
                  <a:t> Services</a:t>
                </a:r>
                <a:endParaRPr lang="en-US" sz="2000" dirty="0">
                  <a:gradFill>
                    <a:gsLst>
                      <a:gs pos="0">
                        <a:srgbClr val="FFFFFF"/>
                      </a:gs>
                      <a:gs pos="100000">
                        <a:srgbClr val="FFFFFF"/>
                      </a:gs>
                    </a:gsLst>
                    <a:lin ang="5400000" scaled="0"/>
                  </a:gradFill>
                  <a:latin typeface="Segoe UI Semibold" pitchFamily="34" charset="0"/>
                </a:endParaRPr>
              </a:p>
            </p:txBody>
          </p:sp>
          <p:pic>
            <p:nvPicPr>
              <p:cNvPr id="8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35426" y="4672444"/>
                <a:ext cx="477398" cy="477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flipH="1" flipV="1">
                <a:off x="2635684" y="4208658"/>
                <a:ext cx="2499742" cy="4179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8245449" y="4197698"/>
                <a:ext cx="2482058" cy="4288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9" name="Group 118"/>
          <p:cNvGrpSpPr/>
          <p:nvPr/>
        </p:nvGrpSpPr>
        <p:grpSpPr>
          <a:xfrm>
            <a:off x="4641140" y="6164880"/>
            <a:ext cx="1285411" cy="562100"/>
            <a:chOff x="5937697" y="7044393"/>
            <a:chExt cx="1285411" cy="562100"/>
          </a:xfrm>
        </p:grpSpPr>
        <p:pic>
          <p:nvPicPr>
            <p:cNvPr id="1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697" y="7044393"/>
              <a:ext cx="361700" cy="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 name="Rectangle 120"/>
            <p:cNvSpPr/>
            <p:nvPr/>
          </p:nvSpPr>
          <p:spPr bwMode="auto">
            <a:xfrm>
              <a:off x="6299209" y="7113096"/>
              <a:ext cx="923899"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Server</a:t>
              </a:r>
              <a:endParaRPr lang="en-US" sz="2000" dirty="0">
                <a:gradFill>
                  <a:gsLst>
                    <a:gs pos="0">
                      <a:srgbClr val="FFFFFF"/>
                    </a:gs>
                    <a:gs pos="100000">
                      <a:srgbClr val="FFFFFF"/>
                    </a:gs>
                  </a:gsLst>
                  <a:lin ang="5400000" scaled="0"/>
                </a:gradFill>
                <a:latin typeface="Segoe UI Semibold" pitchFamily="34" charset="0"/>
              </a:endParaRPr>
            </a:p>
          </p:txBody>
        </p:sp>
      </p:grpSp>
      <p:grpSp>
        <p:nvGrpSpPr>
          <p:cNvPr id="127" name="Group 126"/>
          <p:cNvGrpSpPr/>
          <p:nvPr/>
        </p:nvGrpSpPr>
        <p:grpSpPr>
          <a:xfrm>
            <a:off x="7024361" y="6152036"/>
            <a:ext cx="1756972" cy="615085"/>
            <a:chOff x="8362280" y="7005607"/>
            <a:chExt cx="1756972" cy="615085"/>
          </a:xfrm>
        </p:grpSpPr>
        <p:pic>
          <p:nvPicPr>
            <p:cNvPr id="1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62280" y="7005607"/>
              <a:ext cx="1005426" cy="61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Rectangle 128"/>
            <p:cNvSpPr/>
            <p:nvPr/>
          </p:nvSpPr>
          <p:spPr bwMode="auto">
            <a:xfrm>
              <a:off x="9251715" y="7113096"/>
              <a:ext cx="867537"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Cloud</a:t>
              </a:r>
              <a:endParaRPr lang="en-US" sz="2000" dirty="0">
                <a:gradFill>
                  <a:gsLst>
                    <a:gs pos="0">
                      <a:srgbClr val="FFFFFF"/>
                    </a:gs>
                    <a:gs pos="100000">
                      <a:srgbClr val="FFFFFF"/>
                    </a:gs>
                  </a:gsLst>
                  <a:lin ang="5400000" scaled="0"/>
                </a:gradFill>
                <a:latin typeface="Segoe UI Semibold" pitchFamily="34" charset="0"/>
              </a:endParaRPr>
            </a:p>
          </p:txBody>
        </p:sp>
      </p:grpSp>
      <p:sp>
        <p:nvSpPr>
          <p:cNvPr id="106" name="Oval 105"/>
          <p:cNvSpPr/>
          <p:nvPr/>
        </p:nvSpPr>
        <p:spPr bwMode="auto">
          <a:xfrm>
            <a:off x="921223" y="4474225"/>
            <a:ext cx="1514902" cy="619451"/>
          </a:xfrm>
          <a:prstGeom prst="ellipse">
            <a:avLst/>
          </a:prstGeom>
          <a:solidFill>
            <a:schemeClr val="bg1"/>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tx1"/>
                </a:solidFill>
                <a:latin typeface="Segoe UI Semibold" pitchFamily="34" charset="0"/>
              </a:rPr>
              <a:t>Composition</a:t>
            </a:r>
          </a:p>
          <a:p>
            <a:pPr algn="ctr" defTabSz="914099" fontAlgn="base">
              <a:spcBef>
                <a:spcPct val="0"/>
              </a:spcBef>
              <a:spcAft>
                <a:spcPct val="0"/>
              </a:spcAft>
            </a:pPr>
            <a:r>
              <a:rPr lang="en-US" sz="1200" dirty="0" smtClean="0">
                <a:solidFill>
                  <a:schemeClr val="tx1"/>
                </a:solidFill>
                <a:latin typeface="Segoe UI Semibold" pitchFamily="34" charset="0"/>
              </a:rPr>
              <a:t>Model</a:t>
            </a:r>
            <a:endParaRPr lang="en-US" sz="1200" dirty="0">
              <a:solidFill>
                <a:schemeClr val="tx1"/>
              </a:solidFill>
              <a:latin typeface="Segoe UI Semibold" pitchFamily="34" charset="0"/>
            </a:endParaRPr>
          </a:p>
        </p:txBody>
      </p:sp>
      <p:sp>
        <p:nvSpPr>
          <p:cNvPr id="61" name="Title 11"/>
          <p:cNvSpPr txBox="1">
            <a:spLocks/>
          </p:cNvSpPr>
          <p:nvPr/>
        </p:nvSpPr>
        <p:spPr>
          <a:xfrm>
            <a:off x="346739" y="296840"/>
            <a:ext cx="11173090" cy="8863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600" smtClean="0">
                <a:gradFill flip="none" rotWithShape="1">
                  <a:gsLst>
                    <a:gs pos="0">
                      <a:srgbClr val="FFFFFF"/>
                    </a:gs>
                    <a:gs pos="86000">
                      <a:srgbClr val="FFFFFF"/>
                    </a:gs>
                  </a:gsLst>
                  <a:lin ang="5400000" scaled="0"/>
                  <a:tileRect/>
                </a:gradFill>
              </a:rPr>
              <a:t>AppFabric:  Next-generation Middleware Platform </a:t>
            </a:r>
            <a:br>
              <a:rPr lang="en-US" sz="3600" smtClean="0">
                <a:gradFill flip="none" rotWithShape="1">
                  <a:gsLst>
                    <a:gs pos="0">
                      <a:srgbClr val="FFFFFF"/>
                    </a:gs>
                    <a:gs pos="86000">
                      <a:srgbClr val="FFFFFF"/>
                    </a:gs>
                  </a:gsLst>
                  <a:lin ang="5400000" scaled="0"/>
                  <a:tileRect/>
                </a:gradFill>
              </a:rPr>
            </a:br>
            <a:r>
              <a:rPr lang="en-US" sz="2800" i="1" smtClean="0">
                <a:solidFill>
                  <a:srgbClr val="92D050"/>
                </a:solidFill>
              </a:rPr>
              <a:t>A platform and middleware services for Cloud and Server applications </a:t>
            </a:r>
            <a:endParaRPr lang="en-US" sz="3600" i="1" spc="0" dirty="0"/>
          </a:p>
        </p:txBody>
      </p:sp>
    </p:spTree>
    <p:extLst>
      <p:ext uri="{BB962C8B-B14F-4D97-AF65-F5344CB8AC3E}">
        <p14:creationId xmlns:p14="http://schemas.microsoft.com/office/powerpoint/2010/main" val="1560063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AppFabric Value Pillars</a:t>
            </a:r>
            <a:endParaRPr lang="en-US" dirty="0"/>
          </a:p>
        </p:txBody>
      </p:sp>
      <p:sp>
        <p:nvSpPr>
          <p:cNvPr id="3" name="Text Placeholder 2"/>
          <p:cNvSpPr>
            <a:spLocks noGrp="1"/>
          </p:cNvSpPr>
          <p:nvPr>
            <p:ph type="body" sz="quarter" idx="10"/>
          </p:nvPr>
        </p:nvSpPr>
        <p:spPr>
          <a:xfrm>
            <a:off x="443699" y="1438372"/>
            <a:ext cx="11000442" cy="4456605"/>
          </a:xfrm>
        </p:spPr>
        <p:txBody>
          <a:bodyPr/>
          <a:lstStyle/>
          <a:p>
            <a:r>
              <a:rPr lang="en-US" sz="2800" dirty="0" smtClean="0"/>
              <a:t>Ease of development</a:t>
            </a:r>
            <a:br>
              <a:rPr lang="en-US" sz="2800" dirty="0" smtClean="0"/>
            </a:br>
            <a:r>
              <a:rPr lang="en-US" sz="2000" i="1" dirty="0" smtClean="0"/>
              <a:t>Quickly build services and applications in Visual Studio</a:t>
            </a:r>
            <a:br>
              <a:rPr lang="en-US" sz="2000" i="1" dirty="0" smtClean="0"/>
            </a:br>
            <a:r>
              <a:rPr lang="en-US" sz="2000" i="1" dirty="0" smtClean="0"/>
              <a:t>Utilize infrastructure services provided by Microsoft</a:t>
            </a:r>
            <a:endParaRPr lang="en-US" sz="2000" dirty="0" smtClean="0"/>
          </a:p>
          <a:p>
            <a:endParaRPr lang="en-US" sz="900" dirty="0" smtClean="0"/>
          </a:p>
          <a:p>
            <a:r>
              <a:rPr lang="en-US" sz="2800" dirty="0" smtClean="0"/>
              <a:t>Low TCO</a:t>
            </a:r>
            <a:br>
              <a:rPr lang="en-US" sz="2800" dirty="0" smtClean="0"/>
            </a:br>
            <a:r>
              <a:rPr lang="en-US" sz="2000" i="1" dirty="0" smtClean="0"/>
              <a:t>Develop, deploy, and manage an application as a single logical entity</a:t>
            </a:r>
            <a:br>
              <a:rPr lang="en-US" sz="2000" i="1" dirty="0" smtClean="0"/>
            </a:br>
            <a:r>
              <a:rPr lang="en-US" sz="2000" i="1" dirty="0" smtClean="0"/>
              <a:t>Run middle tier logic in a high density container to optimize resource usage</a:t>
            </a:r>
            <a:endParaRPr lang="en-US" sz="2000" dirty="0" smtClean="0"/>
          </a:p>
          <a:p>
            <a:endParaRPr lang="en-US" sz="900" dirty="0" smtClean="0"/>
          </a:p>
          <a:p>
            <a:r>
              <a:rPr lang="en-US" sz="2800" dirty="0" smtClean="0"/>
              <a:t>Highly </a:t>
            </a:r>
            <a:r>
              <a:rPr lang="en-US" sz="2800" dirty="0"/>
              <a:t>scalable and available </a:t>
            </a:r>
            <a:r>
              <a:rPr lang="en-US" sz="2800" dirty="0" smtClean="0"/>
              <a:t>applications</a:t>
            </a:r>
            <a:r>
              <a:rPr lang="en-US" sz="2000" i="1" dirty="0" smtClean="0"/>
              <a:t/>
            </a:r>
            <a:br>
              <a:rPr lang="en-US" sz="2000" i="1" dirty="0" smtClean="0"/>
            </a:br>
            <a:r>
              <a:rPr lang="en-US" sz="2000" i="1" dirty="0" smtClean="0"/>
              <a:t>Fabric applications automatically benefit from load balancing, partitioning, failover, and state management provided by the platform</a:t>
            </a:r>
            <a:endParaRPr lang="en-US" sz="2000" i="1" dirty="0"/>
          </a:p>
          <a:p>
            <a:endParaRPr lang="en-US" sz="900" dirty="0" smtClean="0"/>
          </a:p>
          <a:p>
            <a:r>
              <a:rPr lang="en-US" sz="2800" dirty="0" smtClean="0"/>
              <a:t>Cloud and premise symmetry</a:t>
            </a:r>
            <a:br>
              <a:rPr lang="en-US" sz="2800" dirty="0" smtClean="0"/>
            </a:br>
            <a:endParaRPr lang="en-US" sz="2800" dirty="0"/>
          </a:p>
        </p:txBody>
      </p:sp>
    </p:spTree>
    <p:extLst>
      <p:ext uri="{BB962C8B-B14F-4D97-AF65-F5344CB8AC3E}">
        <p14:creationId xmlns:p14="http://schemas.microsoft.com/office/powerpoint/2010/main" val="14654626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750"/>
                                        <p:tgtEl>
                                          <p:spTgt spid="3">
                                            <p:txEl>
                                              <p:pRg st="0" end="0"/>
                                            </p:txEl>
                                          </p:spTgt>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750"/>
                                        <p:tgtEl>
                                          <p:spTgt spid="3">
                                            <p:txEl>
                                              <p:pRg st="2" end="2"/>
                                            </p:txEl>
                                          </p:spTgt>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up)">
                                      <p:cBhvr>
                                        <p:cTn id="15" dur="750"/>
                                        <p:tgtEl>
                                          <p:spTgt spid="3">
                                            <p:txEl>
                                              <p:pRg st="4" end="4"/>
                                            </p:txEl>
                                          </p:spTgt>
                                        </p:tgtEl>
                                      </p:cBhvr>
                                    </p:animEffect>
                                  </p:childTnLst>
                                </p:cTn>
                              </p:par>
                            </p:childTnLst>
                          </p:cTn>
                        </p:par>
                        <p:par>
                          <p:cTn id="16" fill="hold">
                            <p:stCondLst>
                              <p:cond delay="2250"/>
                            </p:stCondLst>
                            <p:childTnLst>
                              <p:par>
                                <p:cTn id="17" presetID="22" presetClass="entr" presetSubtype="1"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up)">
                                      <p:cBhvr>
                                        <p:cTn id="19"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the Box (June CTP)</a:t>
            </a:r>
            <a:endParaRPr lang="en-US" dirty="0"/>
          </a:p>
        </p:txBody>
      </p:sp>
      <p:sp>
        <p:nvSpPr>
          <p:cNvPr id="3" name="Text Placeholder 2"/>
          <p:cNvSpPr>
            <a:spLocks noGrp="1"/>
          </p:cNvSpPr>
          <p:nvPr>
            <p:ph type="body" sz="quarter" idx="10"/>
          </p:nvPr>
        </p:nvSpPr>
        <p:spPr>
          <a:xfrm>
            <a:off x="519112" y="1447799"/>
            <a:ext cx="11149013" cy="4518160"/>
          </a:xfrm>
        </p:spPr>
        <p:txBody>
          <a:bodyPr/>
          <a:lstStyle/>
          <a:p>
            <a:r>
              <a:rPr lang="en-US" sz="2800" dirty="0" smtClean="0"/>
              <a:t>Custom web and middle tier logic</a:t>
            </a:r>
          </a:p>
          <a:p>
            <a:pPr lvl="1"/>
            <a:r>
              <a:rPr lang="en-US" sz="2400" dirty="0" smtClean="0"/>
              <a:t>ASP.NET</a:t>
            </a:r>
          </a:p>
          <a:p>
            <a:pPr lvl="1"/>
            <a:r>
              <a:rPr lang="en-US" sz="2400" dirty="0" smtClean="0"/>
              <a:t>WCF</a:t>
            </a:r>
          </a:p>
          <a:p>
            <a:pPr lvl="1"/>
            <a:r>
              <a:rPr lang="en-US" sz="2400" dirty="0" smtClean="0"/>
              <a:t>WF</a:t>
            </a:r>
          </a:p>
          <a:p>
            <a:pPr lvl="1"/>
            <a:r>
              <a:rPr lang="en-US" sz="2400" dirty="0" smtClean="0"/>
              <a:t>Code</a:t>
            </a:r>
          </a:p>
          <a:p>
            <a:r>
              <a:rPr lang="en-US" sz="2800" dirty="0" smtClean="0"/>
              <a:t>Platform Infrastructure &amp; Storage Services</a:t>
            </a:r>
          </a:p>
          <a:p>
            <a:pPr lvl="1"/>
            <a:r>
              <a:rPr lang="en-US" sz="2400" dirty="0" smtClean="0"/>
              <a:t>AppFabric Cache</a:t>
            </a:r>
          </a:p>
          <a:p>
            <a:pPr lvl="1"/>
            <a:r>
              <a:rPr lang="en-US" sz="2400" dirty="0"/>
              <a:t>AppFabric Service </a:t>
            </a:r>
            <a:r>
              <a:rPr lang="en-US" sz="2400" dirty="0" smtClean="0"/>
              <a:t>Bus</a:t>
            </a:r>
          </a:p>
          <a:p>
            <a:pPr lvl="1"/>
            <a:r>
              <a:rPr lang="en-US" sz="2400" dirty="0" smtClean="0"/>
              <a:t>AppFabric Access Control</a:t>
            </a:r>
            <a:endParaRPr lang="en-US" sz="2400" dirty="0"/>
          </a:p>
          <a:p>
            <a:pPr lvl="1"/>
            <a:r>
              <a:rPr lang="en-US" sz="2400" dirty="0" smtClean="0"/>
              <a:t>Azure storage</a:t>
            </a:r>
          </a:p>
          <a:p>
            <a:pPr lvl="1"/>
            <a:r>
              <a:rPr lang="en-US" sz="2400" dirty="0" smtClean="0"/>
              <a:t>SQL storage</a:t>
            </a:r>
          </a:p>
        </p:txBody>
      </p:sp>
    </p:spTree>
    <p:extLst>
      <p:ext uri="{BB962C8B-B14F-4D97-AF65-F5344CB8AC3E}">
        <p14:creationId xmlns:p14="http://schemas.microsoft.com/office/powerpoint/2010/main" val="550307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AppFabric Developer Tools</a:t>
            </a:r>
            <a:endParaRPr lang="en-US" dirty="0"/>
          </a:p>
        </p:txBody>
      </p:sp>
    </p:spTree>
    <p:extLst>
      <p:ext uri="{BB962C8B-B14F-4D97-AF65-F5344CB8AC3E}">
        <p14:creationId xmlns:p14="http://schemas.microsoft.com/office/powerpoint/2010/main" val="57962735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Design Goals</a:t>
            </a:r>
            <a:endParaRPr lang="en-US" dirty="0"/>
          </a:p>
        </p:txBody>
      </p:sp>
      <p:sp>
        <p:nvSpPr>
          <p:cNvPr id="3" name="Text Placeholder 2"/>
          <p:cNvSpPr>
            <a:spLocks noGrp="1"/>
          </p:cNvSpPr>
          <p:nvPr>
            <p:ph type="body" sz="quarter" idx="10"/>
          </p:nvPr>
        </p:nvSpPr>
        <p:spPr>
          <a:xfrm>
            <a:off x="519112" y="1447799"/>
            <a:ext cx="11149013" cy="4650504"/>
          </a:xfrm>
        </p:spPr>
        <p:txBody>
          <a:bodyPr/>
          <a:lstStyle/>
          <a:p>
            <a:pPr marL="0" indent="0">
              <a:buNone/>
            </a:pPr>
            <a:r>
              <a:rPr lang="en-US" sz="2000" i="1" dirty="0" smtClean="0"/>
              <a:t>Distributed application requirements can include:</a:t>
            </a:r>
          </a:p>
          <a:p>
            <a:r>
              <a:rPr lang="en-US" sz="1800" dirty="0" smtClean="0"/>
              <a:t>Performance</a:t>
            </a:r>
          </a:p>
          <a:p>
            <a:r>
              <a:rPr lang="en-US" sz="1800" dirty="0" smtClean="0"/>
              <a:t>Scalability</a:t>
            </a:r>
          </a:p>
          <a:p>
            <a:r>
              <a:rPr lang="en-US" sz="1800" dirty="0" smtClean="0"/>
              <a:t>Availability</a:t>
            </a:r>
            <a:endParaRPr lang="en-US" sz="1800" dirty="0"/>
          </a:p>
          <a:p>
            <a:r>
              <a:rPr lang="en-US" sz="1800" dirty="0" smtClean="0"/>
              <a:t>Data Consistency</a:t>
            </a:r>
          </a:p>
          <a:p>
            <a:r>
              <a:rPr lang="en-US" sz="1800" dirty="0" smtClean="0"/>
              <a:t>Security</a:t>
            </a:r>
          </a:p>
          <a:p>
            <a:r>
              <a:rPr lang="en-US" sz="1800" dirty="0" smtClean="0"/>
              <a:t>Manageability</a:t>
            </a:r>
          </a:p>
          <a:p>
            <a:r>
              <a:rPr lang="en-US" sz="1800" dirty="0" smtClean="0"/>
              <a:t>Serviceability</a:t>
            </a:r>
          </a:p>
          <a:p>
            <a:r>
              <a:rPr lang="en-US" sz="1800" dirty="0" smtClean="0"/>
              <a:t>Portability</a:t>
            </a:r>
          </a:p>
          <a:p>
            <a:r>
              <a:rPr lang="en-US" sz="1800" dirty="0" smtClean="0"/>
              <a:t>Cost</a:t>
            </a:r>
          </a:p>
          <a:p>
            <a:endParaRPr lang="en-US" sz="2000" dirty="0" smtClean="0"/>
          </a:p>
          <a:p>
            <a:pPr marL="0" indent="0">
              <a:buNone/>
            </a:pPr>
            <a:r>
              <a:rPr lang="en-US" sz="2000" i="1" dirty="0" smtClean="0"/>
              <a:t>An effective application platform must allow different apps to make different tradeoffs and choices about how to best meet operational and behavioral requirements</a:t>
            </a:r>
          </a:p>
          <a:p>
            <a:pPr marL="0" indent="0">
              <a:buNone/>
            </a:pPr>
            <a:endParaRPr lang="en-US" sz="2000" i="1" dirty="0"/>
          </a:p>
          <a:p>
            <a:pPr marL="0" indent="0">
              <a:buNone/>
            </a:pPr>
            <a:r>
              <a:rPr lang="en-US" sz="2000" i="1" dirty="0" smtClean="0"/>
              <a:t>One key aspect of application design is state management…</a:t>
            </a:r>
          </a:p>
        </p:txBody>
      </p:sp>
    </p:spTree>
    <p:extLst>
      <p:ext uri="{BB962C8B-B14F-4D97-AF65-F5344CB8AC3E}">
        <p14:creationId xmlns:p14="http://schemas.microsoft.com/office/powerpoint/2010/main" val="405783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fade">
                                      <p:cBhvr>
                                        <p:cTn id="7" dur="500"/>
                                        <p:tgtEl>
                                          <p:spTgt spid="3">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3" end="13"/>
                                            </p:txEl>
                                          </p:spTgt>
                                        </p:tgtEl>
                                        <p:attrNameLst>
                                          <p:attrName>style.visibility</p:attrName>
                                        </p:attrNameLst>
                                      </p:cBhvr>
                                      <p:to>
                                        <p:strVal val="visible"/>
                                      </p:to>
                                    </p:set>
                                    <p:animEffect transition="in" filter="fade">
                                      <p:cBhvr>
                                        <p:cTn id="1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Management</a:t>
            </a:r>
            <a:endParaRPr lang="en-US" dirty="0"/>
          </a:p>
        </p:txBody>
      </p:sp>
      <p:sp>
        <p:nvSpPr>
          <p:cNvPr id="3" name="Text Placeholder 2"/>
          <p:cNvSpPr>
            <a:spLocks noGrp="1"/>
          </p:cNvSpPr>
          <p:nvPr>
            <p:ph type="body" sz="quarter" idx="10"/>
          </p:nvPr>
        </p:nvSpPr>
        <p:spPr>
          <a:xfrm>
            <a:off x="519112" y="1447799"/>
            <a:ext cx="11149013" cy="5195268"/>
          </a:xfrm>
        </p:spPr>
        <p:txBody>
          <a:bodyPr/>
          <a:lstStyle/>
          <a:p>
            <a:r>
              <a:rPr lang="en-US" sz="2800" dirty="0" smtClean="0"/>
              <a:t>An app is state + logic (behavior)</a:t>
            </a:r>
          </a:p>
          <a:p>
            <a:r>
              <a:rPr lang="en-US" sz="2800" dirty="0" smtClean="0"/>
              <a:t>Where is the state in your app?</a:t>
            </a:r>
          </a:p>
          <a:p>
            <a:r>
              <a:rPr lang="en-US" sz="2800" dirty="0" smtClean="0"/>
              <a:t>Many choices supported by AppFabric out of the box</a:t>
            </a:r>
          </a:p>
          <a:p>
            <a:pPr lvl="1"/>
            <a:r>
              <a:rPr lang="en-US" sz="2000" dirty="0"/>
              <a:t>SQL storage</a:t>
            </a:r>
          </a:p>
          <a:p>
            <a:pPr lvl="1"/>
            <a:r>
              <a:rPr lang="en-US" sz="2000" dirty="0" smtClean="0"/>
              <a:t>Azure storage</a:t>
            </a:r>
          </a:p>
          <a:p>
            <a:pPr lvl="1"/>
            <a:r>
              <a:rPr lang="en-US" sz="2000" dirty="0" smtClean="0"/>
              <a:t>AppFabric cache</a:t>
            </a:r>
          </a:p>
          <a:p>
            <a:pPr lvl="1"/>
            <a:r>
              <a:rPr lang="en-US" sz="2000" dirty="0" smtClean="0"/>
              <a:t>AppFabric stateful services (new!)</a:t>
            </a:r>
            <a:endParaRPr lang="en-US" sz="2000" i="1" dirty="0" smtClean="0"/>
          </a:p>
          <a:p>
            <a:r>
              <a:rPr lang="en-US" sz="2800" dirty="0" smtClean="0"/>
              <a:t>The right design for an app depends upon the scenario</a:t>
            </a:r>
          </a:p>
          <a:p>
            <a:pPr lvl="1"/>
            <a:r>
              <a:rPr lang="en-US" sz="2000" dirty="0" smtClean="0"/>
              <a:t>Size and growth of the data set(s)</a:t>
            </a:r>
          </a:p>
          <a:p>
            <a:pPr lvl="1"/>
            <a:r>
              <a:rPr lang="en-US" sz="2000" dirty="0" smtClean="0"/>
              <a:t>Read, write, and query patterns</a:t>
            </a:r>
          </a:p>
          <a:p>
            <a:pPr lvl="1"/>
            <a:r>
              <a:rPr lang="en-US" sz="2000" dirty="0" smtClean="0"/>
              <a:t>Latency requirements</a:t>
            </a:r>
          </a:p>
          <a:p>
            <a:pPr lvl="1"/>
            <a:r>
              <a:rPr lang="en-US" sz="2000" dirty="0" smtClean="0"/>
              <a:t>Data consistency requirements</a:t>
            </a:r>
          </a:p>
          <a:p>
            <a:pPr lvl="1"/>
            <a:r>
              <a:rPr lang="en-US" sz="2000" dirty="0" smtClean="0"/>
              <a:t>Storage costs</a:t>
            </a:r>
          </a:p>
          <a:p>
            <a:pPr lvl="1"/>
            <a:r>
              <a:rPr lang="en-US" sz="2000" dirty="0" smtClean="0"/>
              <a:t>…</a:t>
            </a:r>
          </a:p>
        </p:txBody>
      </p:sp>
    </p:spTree>
    <p:extLst>
      <p:ext uri="{BB962C8B-B14F-4D97-AF65-F5344CB8AC3E}">
        <p14:creationId xmlns:p14="http://schemas.microsoft.com/office/powerpoint/2010/main" val="275579524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D315_Schmidt">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purl.org/dc/elements/1.1/"/>
    <ds:schemaRef ds:uri="8b529f77-48ab-4581-b468-93f09345b8aa"/>
    <ds:schemaRef ds:uri="http://www.w3.org/XML/1998/namespace"/>
    <ds:schemaRef ds:uri="http://purl.org/dc/term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2295e2e7-0eeb-498e-8716-217bb2ee6ee3"/>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MID315_Schmidt</Template>
  <TotalTime>2504</TotalTime>
  <Words>3667</Words>
  <Application>Microsoft Office PowerPoint</Application>
  <PresentationFormat>Custom</PresentationFormat>
  <Paragraphs>538</Paragraphs>
  <Slides>32</Slides>
  <Notes>31</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MID315_Schmidt</vt:lpstr>
      <vt:lpstr>White with Consolas font for code slides</vt:lpstr>
      <vt:lpstr>PowerPoint Presentation</vt:lpstr>
      <vt:lpstr>Building Highly Scalable and Available Applications and Services with Windows Azure AppFabric MID315</vt:lpstr>
      <vt:lpstr>Session Objectives</vt:lpstr>
      <vt:lpstr>PowerPoint Presentation</vt:lpstr>
      <vt:lpstr>AppFabric Value Pillars</vt:lpstr>
      <vt:lpstr>What’s in the Box (June CTP)</vt:lpstr>
      <vt:lpstr>AppFabric Developer Tools</vt:lpstr>
      <vt:lpstr>Application Design Goals</vt:lpstr>
      <vt:lpstr>State Management</vt:lpstr>
      <vt:lpstr>Stateless App Design</vt:lpstr>
      <vt:lpstr>PowerPoint Presentation</vt:lpstr>
      <vt:lpstr>Adding a Cache</vt:lpstr>
      <vt:lpstr>PowerPoint Presentation</vt:lpstr>
      <vt:lpstr>Stateful Services</vt:lpstr>
      <vt:lpstr>PowerPoint Presentation</vt:lpstr>
      <vt:lpstr>PowerPoint Presentation</vt:lpstr>
      <vt:lpstr>PowerPoint Presentation</vt:lpstr>
      <vt:lpstr>PowerPoint Presentation</vt:lpstr>
      <vt:lpstr>Stateful WCF Service</vt:lpstr>
      <vt:lpstr>Partitioning Example</vt:lpstr>
      <vt:lpstr>Scalability of a Stateful Service</vt:lpstr>
      <vt:lpstr>Availability of a Stateful Service</vt:lpstr>
      <vt:lpstr>Data Consistency</vt:lpstr>
      <vt:lpstr>Getting Started with Stateful Services</vt:lpstr>
      <vt:lpstr>The Big Picture</vt:lpstr>
      <vt:lpstr>Summary</vt:lpstr>
      <vt:lpstr>Timeline:  AppFabric CY11  </vt:lpstr>
      <vt:lpstr>Related Content</vt:lpstr>
      <vt:lpstr>Resources</vt:lpstr>
      <vt:lpstr>PowerPoint Presentation</vt:lpstr>
      <vt:lpstr>MS Tag Placeholder Slide</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Microsoft TechEd North America 2011</dc:subject>
  <dc:creator>Bob</dc:creator>
  <dc:description>Template Design: Jordan Cayabyab
Formatter: 
Event Date: May 16-19, 2011
Event Location: Atlanta
Audience Type: Developers, IT Pros</dc:description>
  <cp:lastModifiedBy>Bob Schmidt</cp:lastModifiedBy>
  <cp:revision>527</cp:revision>
  <cp:lastPrinted>2010-05-11T05:02:34Z</cp:lastPrinted>
  <dcterms:created xsi:type="dcterms:W3CDTF">2011-04-28T17:56:00Z</dcterms:created>
  <dcterms:modified xsi:type="dcterms:W3CDTF">2011-05-19T11:41:58Z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