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46"/>
  </p:notesMasterIdLst>
  <p:handoutMasterIdLst>
    <p:handoutMasterId r:id="rId47"/>
  </p:handoutMasterIdLst>
  <p:sldIdLst>
    <p:sldId id="322" r:id="rId6"/>
    <p:sldId id="391" r:id="rId7"/>
    <p:sldId id="390" r:id="rId8"/>
    <p:sldId id="388" r:id="rId9"/>
    <p:sldId id="354" r:id="rId10"/>
    <p:sldId id="387" r:id="rId11"/>
    <p:sldId id="355" r:id="rId12"/>
    <p:sldId id="396" r:id="rId13"/>
    <p:sldId id="397" r:id="rId14"/>
    <p:sldId id="356" r:id="rId15"/>
    <p:sldId id="357" r:id="rId16"/>
    <p:sldId id="360" r:id="rId17"/>
    <p:sldId id="398"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93" r:id="rId32"/>
    <p:sldId id="392" r:id="rId33"/>
    <p:sldId id="381" r:id="rId34"/>
    <p:sldId id="395" r:id="rId35"/>
    <p:sldId id="384" r:id="rId36"/>
    <p:sldId id="385" r:id="rId37"/>
    <p:sldId id="386" r:id="rId38"/>
    <p:sldId id="331" r:id="rId39"/>
    <p:sldId id="399" r:id="rId40"/>
    <p:sldId id="400" r:id="rId41"/>
    <p:sldId id="401" r:id="rId42"/>
    <p:sldId id="402" r:id="rId43"/>
    <p:sldId id="271" r:id="rId44"/>
    <p:sldId id="319" r:id="rId4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9900FF"/>
    <a:srgbClr val="9933FF"/>
    <a:srgbClr val="CC99FF"/>
    <a:srgbClr val="03C2F1"/>
    <a:srgbClr val="FFFFFF"/>
    <a:srgbClr val="000000"/>
    <a:srgbClr val="429A16"/>
    <a:srgbClr val="F8F57B"/>
    <a:srgbClr val="59D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24" autoAdjust="0"/>
    <p:restoredTop sz="9461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5/17/2011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612594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030119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7648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5/17/2011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72538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5/17/2011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23</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19808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49782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5/17/2011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820260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26200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1ACEDB75-BA1A-4259-BCFC-AC4801F1A263}" type="datetime1">
              <a:rPr lang="en-US" smtClean="0"/>
              <a:pPr/>
              <a:t>5/17/2011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3</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5/17/2011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31</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84533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8:37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691435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5/17/2011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5</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751B810-39DA-4004-A0B3-CD2C3229AC54}" type="datetime8">
              <a:rPr lang="en-US"/>
              <a:pPr/>
              <a:t>5/17/2011 8:37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286FFACA-4919-41B6-B9F7-B7775226D292}" type="slidenum">
              <a:rPr lang="en-US"/>
              <a:pPr/>
              <a:t>6</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a:xfrm>
            <a:off x="685800" y="4344988"/>
            <a:ext cx="5486400" cy="4113212"/>
          </a:xfrm>
        </p:spPr>
        <p:txBody>
          <a:bodyPr/>
          <a:lstStyle/>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67011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4FFDDAD-0CC3-49CB-A7E2-3E0FAA0F0F5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70113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92452880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2341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57837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6859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441099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38847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56773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8917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94040219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99551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756604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5643969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7283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833405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305823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303993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965339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066068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46932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96620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35896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9995103"/>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msdn.microsoft.com/appfabric"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hyperlink" Target="http://msdn.microsoft.com/en-us/windowsserver/ee695849.aspx" TargetMode="External"/><Relationship Id="rId3" Type="http://schemas.openxmlformats.org/officeDocument/2006/relationships/image" Target="../media/image2.png"/><Relationship Id="rId7" Type="http://schemas.openxmlformats.org/officeDocument/2006/relationships/hyperlink" Target="http://www.microsoft.com/windowsazure/AppFabric/Overview/default.aspx"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www.microsoft.com/downloads/en/details.aspx?FamilyID=38c2ccfc-510c-4627-a33c-95e9d19f3478" TargetMode="External"/><Relationship Id="rId5" Type="http://schemas.openxmlformats.org/officeDocument/2006/relationships/hyperlink" Target="http://www.microsoft.com/downloads/en/details.aspx?FamilyID=7290f7ed-e86b-4114-a452-4f07fa32403d" TargetMode="External"/><Relationship Id="rId4" Type="http://schemas.openxmlformats.org/officeDocument/2006/relationships/hyperlink" Target="http://www.microsoft.com/downloads/en/details.aspx?FamilyID=413E88F8-5966-4A83-B309-53B7B77EDF78&amp;displaylang=en" TargetMode="External"/><Relationship Id="rId9" Type="http://schemas.openxmlformats.org/officeDocument/2006/relationships/hyperlink" Target="http://blogs.msdn.com/b/appfabric/"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9.png"/><Relationship Id="rId5" Type="http://schemas.openxmlformats.org/officeDocument/2006/relationships/hyperlink" Target="http://www.microsoft.com/learning" TargetMode="External"/><Relationship Id="rId10" Type="http://schemas.openxmlformats.org/officeDocument/2006/relationships/image" Target="../media/image38.emf"/><Relationship Id="rId4" Type="http://schemas.openxmlformats.org/officeDocument/2006/relationships/image" Target="../media/image35.png"/><Relationship Id="rId9" Type="http://schemas.openxmlformats.org/officeDocument/2006/relationships/image" Target="../media/image37.png"/><Relationship Id="rId1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99294"/>
            <a:ext cx="10242549" cy="1523497"/>
          </a:xfrm>
        </p:spPr>
        <p:txBody>
          <a:bodyPr/>
          <a:lstStyle/>
          <a:p>
            <a:r>
              <a:rPr lang="en-US" dirty="0" smtClean="0"/>
              <a:t>Services Made Easy with WCF 4, Microsoft Visual Studio 2010 and Windows Server </a:t>
            </a:r>
            <a:r>
              <a:rPr lang="en-US" dirty="0" err="1" smtClean="0"/>
              <a:t>AppFabric</a:t>
            </a:r>
            <a:endParaRPr lang="en-US" dirty="0"/>
          </a:p>
        </p:txBody>
      </p:sp>
      <p:sp>
        <p:nvSpPr>
          <p:cNvPr id="3" name="Subtitle 2"/>
          <p:cNvSpPr>
            <a:spLocks noGrp="1"/>
          </p:cNvSpPr>
          <p:nvPr>
            <p:ph type="subTitle" idx="1"/>
          </p:nvPr>
        </p:nvSpPr>
        <p:spPr/>
        <p:txBody>
          <a:bodyPr/>
          <a:lstStyle/>
          <a:p>
            <a:r>
              <a:rPr lang="en-US" smtClean="0"/>
              <a:t>Daniel Roth</a:t>
            </a:r>
          </a:p>
          <a:p>
            <a:r>
              <a:rPr lang="en-US" smtClean="0"/>
              <a:t>Program Manager Lead</a:t>
            </a:r>
          </a:p>
          <a:p>
            <a:r>
              <a:rPr lang="en-US" smtClean="0"/>
              <a:t>Microsoft</a:t>
            </a:r>
            <a:endParaRPr lang="en-US" dirty="0"/>
          </a:p>
        </p:txBody>
      </p:sp>
      <p:sp>
        <p:nvSpPr>
          <p:cNvPr id="4" name="Text Placeholder 3"/>
          <p:cNvSpPr>
            <a:spLocks noGrp="1"/>
          </p:cNvSpPr>
          <p:nvPr>
            <p:ph type="body" sz="quarter" idx="10"/>
          </p:nvPr>
        </p:nvSpPr>
        <p:spPr/>
        <p:txBody>
          <a:bodyPr/>
          <a:lstStyle/>
          <a:p>
            <a:r>
              <a:rPr lang="en-US" smtClean="0"/>
              <a:t>MID314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Protocol Mappings</a:t>
            </a:r>
            <a:br>
              <a:rPr lang="en-US" dirty="0" smtClean="0"/>
            </a:br>
            <a:endParaRPr lang="en-US" sz="3600" dirty="0">
              <a:solidFill>
                <a:schemeClr val="accent1">
                  <a:alpha val="99000"/>
                </a:schemeClr>
              </a:solidFill>
            </a:endParaRPr>
          </a:p>
        </p:txBody>
      </p:sp>
      <p:sp>
        <p:nvSpPr>
          <p:cNvPr id="5" name="Text Placeholder 2"/>
          <p:cNvSpPr>
            <a:spLocks noGrp="1"/>
          </p:cNvSpPr>
          <p:nvPr>
            <p:ph type="body" sz="quarter" idx="10"/>
          </p:nvPr>
        </p:nvSpPr>
        <p:spPr>
          <a:xfrm>
            <a:off x="519112" y="1405759"/>
            <a:ext cx="11149013" cy="443198"/>
          </a:xfrm>
        </p:spPr>
        <p:txBody>
          <a:bodyPr/>
          <a:lstStyle/>
          <a:p>
            <a:r>
              <a:rPr lang="en-US" dirty="0" smtClean="0">
                <a:gradFill>
                  <a:gsLst>
                    <a:gs pos="0">
                      <a:schemeClr val="tx1"/>
                    </a:gs>
                    <a:gs pos="100000">
                      <a:schemeClr val="tx1"/>
                    </a:gs>
                  </a:gsLst>
                  <a:lin ang="5400000" scaled="0"/>
                </a:gradFill>
              </a:rPr>
              <a:t>Map base address URI scheme to a binding</a:t>
            </a:r>
            <a:endParaRPr lang="en-US" dirty="0">
              <a:gradFill>
                <a:gsLst>
                  <a:gs pos="0">
                    <a:schemeClr val="tx1"/>
                  </a:gs>
                  <a:gs pos="100000">
                    <a:schemeClr val="tx1"/>
                  </a:gs>
                </a:gsLst>
                <a:lin ang="5400000" scaled="0"/>
              </a:gradFill>
            </a:endParaRPr>
          </a:p>
        </p:txBody>
      </p:sp>
      <p:sp>
        <p:nvSpPr>
          <p:cNvPr id="4" name="Rounded Rectangle 3"/>
          <p:cNvSpPr/>
          <p:nvPr/>
        </p:nvSpPr>
        <p:spPr bwMode="auto">
          <a:xfrm>
            <a:off x="380999" y="3163637"/>
            <a:ext cx="11243441" cy="1944413"/>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a:solidFill>
                  <a:schemeClr val="tx1">
                    <a:alpha val="99000"/>
                  </a:schemeClr>
                </a:solidFill>
                <a:latin typeface="Consolas" pitchFamily="49" charset="0"/>
                <a:cs typeface="Consolas" pitchFamily="49" charset="0"/>
              </a:rPr>
              <a:t>&lt;protocolMapping&gt;</a:t>
            </a:r>
          </a:p>
          <a:p>
            <a:pPr defTabSz="914099"/>
            <a:r>
              <a:rPr lang="en-US" dirty="0">
                <a:solidFill>
                  <a:schemeClr val="tx1">
                    <a:alpha val="99000"/>
                  </a:schemeClr>
                </a:solidFill>
                <a:latin typeface="Consolas" pitchFamily="49" charset="0"/>
                <a:cs typeface="Consolas" pitchFamily="49" charset="0"/>
              </a:rPr>
              <a:t>  &lt;add scheme="</a:t>
            </a:r>
            <a:r>
              <a:rPr lang="en-US" dirty="0" smtClean="0">
                <a:solidFill>
                  <a:schemeClr val="tx1">
                    <a:alpha val="99000"/>
                  </a:schemeClr>
                </a:solidFill>
                <a:latin typeface="Consolas" pitchFamily="49" charset="0"/>
                <a:cs typeface="Consolas" pitchFamily="49" charset="0"/>
              </a:rPr>
              <a:t>http</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binding=</a:t>
            </a:r>
            <a:r>
              <a:rPr lang="en-US" dirty="0">
                <a:solidFill>
                  <a:schemeClr val="tx1">
                    <a:alpha val="99000"/>
                  </a:schemeClr>
                </a:solidFill>
                <a:latin typeface="Consolas" pitchFamily="49" charset="0"/>
                <a:cs typeface="Consolas" pitchFamily="49" charset="0"/>
              </a:rPr>
              <a:t>"</a:t>
            </a:r>
            <a:r>
              <a:rPr lang="en-US" dirty="0" err="1" smtClean="0">
                <a:solidFill>
                  <a:schemeClr val="tx1">
                    <a:alpha val="99000"/>
                  </a:schemeClr>
                </a:solidFill>
                <a:latin typeface="Consolas" pitchFamily="49" charset="0"/>
                <a:cs typeface="Consolas" pitchFamily="49" charset="0"/>
              </a:rPr>
              <a:t>basicHttpBinding</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/&gt;</a:t>
            </a:r>
            <a:endParaRPr lang="en-US" dirty="0">
              <a:solidFill>
                <a:schemeClr val="tx1">
                  <a:alpha val="99000"/>
                </a:schemeClr>
              </a:solidFill>
              <a:latin typeface="Consolas" pitchFamily="49" charset="0"/>
              <a:cs typeface="Consolas" pitchFamily="49" charset="0"/>
            </a:endParaRPr>
          </a:p>
          <a:p>
            <a:pPr defTabSz="914099"/>
            <a:r>
              <a:rPr lang="en-US" dirty="0">
                <a:solidFill>
                  <a:schemeClr val="tx1">
                    <a:alpha val="99000"/>
                  </a:schemeClr>
                </a:solidFill>
                <a:latin typeface="Consolas" pitchFamily="49" charset="0"/>
                <a:cs typeface="Consolas" pitchFamily="49" charset="0"/>
              </a:rPr>
              <a:t>  &lt;add scheme</a:t>
            </a:r>
            <a:r>
              <a:rPr lang="en-US" dirty="0" smtClean="0">
                <a:solidFill>
                  <a:schemeClr val="tx1">
                    <a:alpha val="99000"/>
                  </a:schemeClr>
                </a:solidFill>
                <a:latin typeface="Consolas" pitchFamily="49" charset="0"/>
                <a:cs typeface="Consolas" pitchFamily="49" charset="0"/>
              </a:rPr>
              <a:t>=</a:t>
            </a:r>
            <a:r>
              <a:rPr lang="en-US" dirty="0">
                <a:solidFill>
                  <a:schemeClr val="tx1">
                    <a:alpha val="99000"/>
                  </a:schemeClr>
                </a:solidFill>
                <a:latin typeface="Consolas" pitchFamily="49" charset="0"/>
                <a:cs typeface="Consolas" pitchFamily="49" charset="0"/>
              </a:rPr>
              <a:t>"</a:t>
            </a:r>
            <a:r>
              <a:rPr lang="en-US" dirty="0" err="1" smtClean="0">
                <a:solidFill>
                  <a:schemeClr val="tx1">
                    <a:alpha val="99000"/>
                  </a:schemeClr>
                </a:solidFill>
                <a:latin typeface="Consolas" pitchFamily="49" charset="0"/>
                <a:cs typeface="Consolas" pitchFamily="49" charset="0"/>
              </a:rPr>
              <a:t>net.tcp</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binding=</a:t>
            </a:r>
            <a:r>
              <a:rPr lang="en-US" dirty="0">
                <a:solidFill>
                  <a:schemeClr val="tx1">
                    <a:alpha val="99000"/>
                  </a:schemeClr>
                </a:solidFill>
                <a:latin typeface="Consolas" pitchFamily="49" charset="0"/>
                <a:cs typeface="Consolas" pitchFamily="49" charset="0"/>
              </a:rPr>
              <a:t>"</a:t>
            </a:r>
            <a:r>
              <a:rPr lang="en-US" dirty="0" err="1" smtClean="0">
                <a:solidFill>
                  <a:schemeClr val="tx1">
                    <a:alpha val="99000"/>
                  </a:schemeClr>
                </a:solidFill>
                <a:latin typeface="Consolas" pitchFamily="49" charset="0"/>
                <a:cs typeface="Consolas" pitchFamily="49" charset="0"/>
              </a:rPr>
              <a:t>netTcpBinding</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/&gt;</a:t>
            </a:r>
            <a:endParaRPr lang="en-US" dirty="0">
              <a:solidFill>
                <a:schemeClr val="tx1">
                  <a:alpha val="99000"/>
                </a:schemeClr>
              </a:solidFill>
              <a:latin typeface="Consolas" pitchFamily="49" charset="0"/>
              <a:cs typeface="Consolas" pitchFamily="49" charset="0"/>
            </a:endParaRPr>
          </a:p>
          <a:p>
            <a:pPr defTabSz="914099"/>
            <a:r>
              <a:rPr lang="en-US" dirty="0">
                <a:solidFill>
                  <a:schemeClr val="tx1">
                    <a:alpha val="99000"/>
                  </a:schemeClr>
                </a:solidFill>
                <a:latin typeface="Consolas" pitchFamily="49" charset="0"/>
                <a:cs typeface="Consolas" pitchFamily="49" charset="0"/>
              </a:rPr>
              <a:t>  &lt;add scheme</a:t>
            </a:r>
            <a:r>
              <a:rPr lang="en-US" dirty="0" smtClean="0">
                <a:solidFill>
                  <a:schemeClr val="tx1">
                    <a:alpha val="99000"/>
                  </a:schemeClr>
                </a:solidFill>
                <a:latin typeface="Consolas" pitchFamily="49" charset="0"/>
                <a:cs typeface="Consolas" pitchFamily="49" charset="0"/>
              </a:rPr>
              <a:t>=</a:t>
            </a:r>
            <a:r>
              <a:rPr lang="en-US" dirty="0">
                <a:solidFill>
                  <a:schemeClr val="tx1">
                    <a:alpha val="99000"/>
                  </a:schemeClr>
                </a:solidFill>
                <a:latin typeface="Consolas" pitchFamily="49" charset="0"/>
                <a:cs typeface="Consolas" pitchFamily="49" charset="0"/>
              </a:rPr>
              <a:t>"</a:t>
            </a:r>
            <a:r>
              <a:rPr lang="en-US" dirty="0" err="1" smtClean="0">
                <a:solidFill>
                  <a:schemeClr val="tx1">
                    <a:alpha val="99000"/>
                  </a:schemeClr>
                </a:solidFill>
                <a:latin typeface="Consolas" pitchFamily="49" charset="0"/>
                <a:cs typeface="Consolas" pitchFamily="49" charset="0"/>
              </a:rPr>
              <a:t>net.pipe</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binding=</a:t>
            </a:r>
            <a:r>
              <a:rPr lang="en-US" dirty="0">
                <a:solidFill>
                  <a:schemeClr val="tx1">
                    <a:alpha val="99000"/>
                  </a:schemeClr>
                </a:solidFill>
                <a:latin typeface="Consolas" pitchFamily="49" charset="0"/>
                <a:cs typeface="Consolas" pitchFamily="49" charset="0"/>
              </a:rPr>
              <a:t>"</a:t>
            </a:r>
            <a:r>
              <a:rPr lang="en-US" dirty="0" err="1" smtClean="0">
                <a:solidFill>
                  <a:schemeClr val="tx1">
                    <a:alpha val="99000"/>
                  </a:schemeClr>
                </a:solidFill>
                <a:latin typeface="Consolas" pitchFamily="49" charset="0"/>
                <a:cs typeface="Consolas" pitchFamily="49" charset="0"/>
              </a:rPr>
              <a:t>netNamedPipeBinding</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/&gt;</a:t>
            </a:r>
            <a:endParaRPr lang="en-US" dirty="0">
              <a:solidFill>
                <a:schemeClr val="tx1">
                  <a:alpha val="99000"/>
                </a:schemeClr>
              </a:solidFill>
              <a:latin typeface="Consolas" pitchFamily="49" charset="0"/>
              <a:cs typeface="Consolas" pitchFamily="49" charset="0"/>
            </a:endParaRPr>
          </a:p>
          <a:p>
            <a:pPr defTabSz="914099"/>
            <a:r>
              <a:rPr lang="en-US" dirty="0">
                <a:solidFill>
                  <a:schemeClr val="tx1">
                    <a:alpha val="99000"/>
                  </a:schemeClr>
                </a:solidFill>
                <a:latin typeface="Consolas" pitchFamily="49" charset="0"/>
                <a:cs typeface="Consolas" pitchFamily="49" charset="0"/>
              </a:rPr>
              <a:t>  &lt;add scheme</a:t>
            </a:r>
            <a:r>
              <a:rPr lang="en-US" dirty="0" smtClean="0">
                <a:solidFill>
                  <a:schemeClr val="tx1">
                    <a:alpha val="99000"/>
                  </a:schemeClr>
                </a:solidFill>
                <a:latin typeface="Consolas" pitchFamily="49" charset="0"/>
                <a:cs typeface="Consolas" pitchFamily="49" charset="0"/>
              </a:rPr>
              <a:t>=</a:t>
            </a:r>
            <a:r>
              <a:rPr lang="en-US" dirty="0">
                <a:solidFill>
                  <a:schemeClr val="tx1">
                    <a:alpha val="99000"/>
                  </a:schemeClr>
                </a:solidFill>
                <a:latin typeface="Consolas" pitchFamily="49" charset="0"/>
                <a:cs typeface="Consolas" pitchFamily="49" charset="0"/>
              </a:rPr>
              <a:t>"</a:t>
            </a:r>
            <a:r>
              <a:rPr lang="en-US" dirty="0" err="1" smtClean="0">
                <a:solidFill>
                  <a:schemeClr val="tx1">
                    <a:alpha val="99000"/>
                  </a:schemeClr>
                </a:solidFill>
                <a:latin typeface="Consolas" pitchFamily="49" charset="0"/>
                <a:cs typeface="Consolas" pitchFamily="49" charset="0"/>
              </a:rPr>
              <a:t>net.msmq</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binding=</a:t>
            </a:r>
            <a:r>
              <a:rPr lang="en-US" dirty="0">
                <a:solidFill>
                  <a:schemeClr val="tx1">
                    <a:alpha val="99000"/>
                  </a:schemeClr>
                </a:solidFill>
                <a:latin typeface="Consolas" pitchFamily="49" charset="0"/>
                <a:cs typeface="Consolas" pitchFamily="49" charset="0"/>
              </a:rPr>
              <a:t>"</a:t>
            </a:r>
            <a:r>
              <a:rPr lang="en-US" dirty="0" err="1" smtClean="0">
                <a:solidFill>
                  <a:schemeClr val="tx1">
                    <a:alpha val="99000"/>
                  </a:schemeClr>
                </a:solidFill>
                <a:latin typeface="Consolas" pitchFamily="49" charset="0"/>
                <a:cs typeface="Consolas" pitchFamily="49" charset="0"/>
              </a:rPr>
              <a:t>netMsmqBinding</a:t>
            </a:r>
            <a:r>
              <a:rPr lang="en-US" dirty="0">
                <a:solidFill>
                  <a:schemeClr val="tx1">
                    <a:alpha val="99000"/>
                  </a:schemeClr>
                </a:solidFill>
                <a:latin typeface="Consolas" pitchFamily="49" charset="0"/>
                <a:cs typeface="Consolas" pitchFamily="49" charset="0"/>
              </a:rPr>
              <a:t>"</a:t>
            </a:r>
            <a:r>
              <a:rPr lang="en-US" dirty="0" smtClean="0">
                <a:solidFill>
                  <a:schemeClr val="tx1">
                    <a:alpha val="99000"/>
                  </a:schemeClr>
                </a:solidFill>
                <a:latin typeface="Consolas" pitchFamily="49" charset="0"/>
                <a:cs typeface="Consolas" pitchFamily="49" charset="0"/>
              </a:rPr>
              <a:t> /&gt;</a:t>
            </a:r>
            <a:endParaRPr lang="en-US" dirty="0">
              <a:solidFill>
                <a:schemeClr val="tx1">
                  <a:alpha val="99000"/>
                </a:schemeClr>
              </a:solidFill>
              <a:latin typeface="Consolas" pitchFamily="49" charset="0"/>
              <a:cs typeface="Consolas" pitchFamily="49" charset="0"/>
            </a:endParaRPr>
          </a:p>
          <a:p>
            <a:pPr defTabSz="914099"/>
            <a:r>
              <a:rPr lang="en-US" dirty="0">
                <a:solidFill>
                  <a:schemeClr val="tx1">
                    <a:alpha val="99000"/>
                  </a:schemeClr>
                </a:solidFill>
                <a:latin typeface="Consolas" pitchFamily="49" charset="0"/>
                <a:cs typeface="Consolas" pitchFamily="49" charset="0"/>
              </a:rPr>
              <a:t>&lt;/protocolMapping&gt;</a:t>
            </a:r>
          </a:p>
        </p:txBody>
      </p:sp>
    </p:spTree>
    <p:extLst>
      <p:ext uri="{BB962C8B-B14F-4D97-AF65-F5344CB8AC3E}">
        <p14:creationId xmlns:p14="http://schemas.microsoft.com/office/powerpoint/2010/main" val="407087038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8500890" y="2379640"/>
            <a:ext cx="3364276" cy="3756751"/>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300" dirty="0">
                <a:solidFill>
                  <a:schemeClr val="tx1">
                    <a:alpha val="99000"/>
                  </a:schemeClr>
                </a:solidFill>
              </a:rPr>
              <a:t>A:http://localhost/Services/IService1</a:t>
            </a:r>
          </a:p>
          <a:p>
            <a:pPr defTabSz="914099"/>
            <a:r>
              <a:rPr lang="en-US" sz="1300" dirty="0" smtClean="0">
                <a:solidFill>
                  <a:schemeClr val="tx1">
                    <a:alpha val="99000"/>
                  </a:schemeClr>
                </a:solidFill>
              </a:rPr>
              <a:t>B:BasicHttpBinding</a:t>
            </a:r>
            <a:r>
              <a:rPr lang="en-US" sz="1300" dirty="0">
                <a:solidFill>
                  <a:schemeClr val="tx1">
                    <a:alpha val="99000"/>
                  </a:schemeClr>
                </a:solidFill>
              </a:rPr>
              <a:t>, </a:t>
            </a:r>
          </a:p>
          <a:p>
            <a:pPr defTabSz="914099"/>
            <a:r>
              <a:rPr lang="en-US" sz="1300" dirty="0">
                <a:solidFill>
                  <a:schemeClr val="tx1">
                    <a:alpha val="99000"/>
                  </a:schemeClr>
                </a:solidFill>
              </a:rPr>
              <a:t>C:IService1</a:t>
            </a:r>
          </a:p>
          <a:p>
            <a:pPr defTabSz="914099"/>
            <a:endParaRPr lang="en-US" sz="1300" dirty="0">
              <a:solidFill>
                <a:schemeClr val="tx1">
                  <a:alpha val="99000"/>
                </a:schemeClr>
              </a:solidFill>
            </a:endParaRPr>
          </a:p>
          <a:p>
            <a:pPr defTabSz="914099"/>
            <a:r>
              <a:rPr lang="en-US" sz="1300" dirty="0">
                <a:solidFill>
                  <a:schemeClr val="tx1">
                    <a:alpha val="99000"/>
                  </a:schemeClr>
                </a:solidFill>
              </a:rPr>
              <a:t>A:net.tcp://localhost/Services/IService1</a:t>
            </a:r>
          </a:p>
          <a:p>
            <a:pPr defTabSz="914099"/>
            <a:r>
              <a:rPr lang="en-US" sz="1300" dirty="0" smtClean="0">
                <a:solidFill>
                  <a:schemeClr val="tx1">
                    <a:alpha val="99000"/>
                  </a:schemeClr>
                </a:solidFill>
              </a:rPr>
              <a:t>B:NetTcpBinding</a:t>
            </a:r>
            <a:r>
              <a:rPr lang="en-US" sz="1300" dirty="0">
                <a:solidFill>
                  <a:schemeClr val="tx1">
                    <a:alpha val="99000"/>
                  </a:schemeClr>
                </a:solidFill>
              </a:rPr>
              <a:t>, </a:t>
            </a:r>
          </a:p>
          <a:p>
            <a:pPr defTabSz="914099"/>
            <a:r>
              <a:rPr lang="en-US" sz="1300" dirty="0">
                <a:solidFill>
                  <a:schemeClr val="tx1">
                    <a:alpha val="99000"/>
                  </a:schemeClr>
                </a:solidFill>
              </a:rPr>
              <a:t>C:IService1</a:t>
            </a:r>
          </a:p>
          <a:p>
            <a:pPr defTabSz="914099"/>
            <a:endParaRPr lang="en-US" sz="1300" dirty="0">
              <a:solidFill>
                <a:schemeClr val="tx1">
                  <a:alpha val="99000"/>
                </a:schemeClr>
              </a:solidFill>
            </a:endParaRPr>
          </a:p>
          <a:p>
            <a:pPr defTabSz="914099"/>
            <a:r>
              <a:rPr lang="en-US" sz="1300" dirty="0">
                <a:solidFill>
                  <a:schemeClr val="tx1">
                    <a:alpha val="99000"/>
                  </a:schemeClr>
                </a:solidFill>
              </a:rPr>
              <a:t>A:http://localhost/Services/IService2</a:t>
            </a:r>
          </a:p>
          <a:p>
            <a:pPr defTabSz="914099"/>
            <a:r>
              <a:rPr lang="en-US" sz="1300" dirty="0" smtClean="0">
                <a:solidFill>
                  <a:schemeClr val="tx1">
                    <a:alpha val="99000"/>
                  </a:schemeClr>
                </a:solidFill>
              </a:rPr>
              <a:t>B:BasicHttpBinding</a:t>
            </a:r>
            <a:endParaRPr lang="en-US" sz="1300" dirty="0">
              <a:solidFill>
                <a:schemeClr val="tx1">
                  <a:alpha val="99000"/>
                </a:schemeClr>
              </a:solidFill>
            </a:endParaRPr>
          </a:p>
          <a:p>
            <a:pPr defTabSz="914099"/>
            <a:r>
              <a:rPr lang="en-US" sz="1300" dirty="0">
                <a:solidFill>
                  <a:schemeClr val="tx1">
                    <a:alpha val="99000"/>
                  </a:schemeClr>
                </a:solidFill>
              </a:rPr>
              <a:t>C:IService2</a:t>
            </a:r>
          </a:p>
          <a:p>
            <a:pPr defTabSz="914099"/>
            <a:endParaRPr lang="en-US" sz="1300" dirty="0">
              <a:solidFill>
                <a:schemeClr val="tx1">
                  <a:alpha val="99000"/>
                </a:schemeClr>
              </a:solidFill>
            </a:endParaRPr>
          </a:p>
          <a:p>
            <a:pPr defTabSz="914099"/>
            <a:r>
              <a:rPr lang="en-US" sz="1300" dirty="0">
                <a:solidFill>
                  <a:schemeClr val="tx1">
                    <a:alpha val="99000"/>
                  </a:schemeClr>
                </a:solidFill>
              </a:rPr>
              <a:t>A:net.tcp//localhost/Services/IService2</a:t>
            </a:r>
          </a:p>
          <a:p>
            <a:pPr defTabSz="914099"/>
            <a:r>
              <a:rPr lang="en-US" sz="1300" dirty="0" smtClean="0">
                <a:solidFill>
                  <a:schemeClr val="tx1">
                    <a:alpha val="99000"/>
                  </a:schemeClr>
                </a:solidFill>
              </a:rPr>
              <a:t>B:NetTcpBinding</a:t>
            </a:r>
            <a:endParaRPr lang="en-US" sz="1300" dirty="0">
              <a:solidFill>
                <a:schemeClr val="tx1">
                  <a:alpha val="99000"/>
                </a:schemeClr>
              </a:solidFill>
            </a:endParaRPr>
          </a:p>
          <a:p>
            <a:pPr defTabSz="914099"/>
            <a:r>
              <a:rPr lang="en-US" sz="1300" dirty="0" smtClean="0">
                <a:solidFill>
                  <a:schemeClr val="tx1">
                    <a:alpha val="99000"/>
                  </a:schemeClr>
                </a:solidFill>
              </a:rPr>
              <a:t>C:IService2</a:t>
            </a:r>
            <a:endParaRPr lang="en-US" sz="1300" dirty="0">
              <a:solidFill>
                <a:schemeClr val="tx1">
                  <a:alpha val="99000"/>
                </a:schemeClr>
              </a:solidFill>
            </a:endParaRPr>
          </a:p>
        </p:txBody>
      </p:sp>
      <p:sp>
        <p:nvSpPr>
          <p:cNvPr id="32" name="Rounded Rectangle 31"/>
          <p:cNvSpPr/>
          <p:nvPr/>
        </p:nvSpPr>
        <p:spPr bwMode="auto">
          <a:xfrm>
            <a:off x="8495640" y="2395410"/>
            <a:ext cx="3364276" cy="3756751"/>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800" b="1" dirty="0" smtClean="0">
                <a:solidFill>
                  <a:schemeClr val="tx1">
                    <a:alpha val="99000"/>
                  </a:schemeClr>
                </a:solidFill>
              </a:rPr>
              <a:t>?</a:t>
            </a:r>
            <a:endParaRPr lang="en-US" sz="1300" b="1" dirty="0">
              <a:solidFill>
                <a:schemeClr val="tx1">
                  <a:alpha val="99000"/>
                </a:schemeClr>
              </a:solidFill>
            </a:endParaRPr>
          </a:p>
        </p:txBody>
      </p:sp>
      <p:sp>
        <p:nvSpPr>
          <p:cNvPr id="2" name="Title 1"/>
          <p:cNvSpPr>
            <a:spLocks noGrp="1"/>
          </p:cNvSpPr>
          <p:nvPr>
            <p:ph type="title"/>
          </p:nvPr>
        </p:nvSpPr>
        <p:spPr>
          <a:xfrm>
            <a:off x="519112" y="228600"/>
            <a:ext cx="11149013" cy="1107996"/>
          </a:xfrm>
        </p:spPr>
        <p:txBody>
          <a:bodyPr/>
          <a:lstStyle/>
          <a:p>
            <a:r>
              <a:rPr lang="en-US" dirty="0" smtClean="0"/>
              <a:t>Default Service Endpoints Example</a:t>
            </a:r>
            <a:br>
              <a:rPr lang="en-US" dirty="0" smtClean="0"/>
            </a:br>
            <a:endParaRPr lang="en-US" sz="3600" dirty="0">
              <a:solidFill>
                <a:schemeClr val="accent1">
                  <a:alpha val="99000"/>
                </a:schemeClr>
              </a:solidFill>
            </a:endParaRPr>
          </a:p>
        </p:txBody>
      </p:sp>
      <p:sp>
        <p:nvSpPr>
          <p:cNvPr id="16" name="Rectangle 15"/>
          <p:cNvSpPr/>
          <p:nvPr/>
        </p:nvSpPr>
        <p:spPr>
          <a:xfrm>
            <a:off x="872083" y="1706252"/>
            <a:ext cx="1657120" cy="461665"/>
          </a:xfrm>
          <a:prstGeom prst="rect">
            <a:avLst/>
          </a:prstGeom>
        </p:spPr>
        <p:txBody>
          <a:bodyPr wrap="square">
            <a:spAutoFit/>
          </a:bodyPr>
          <a:lstStyle/>
          <a:p>
            <a:r>
              <a:rPr lang="en-US" sz="2400" i="1" dirty="0" smtClean="0"/>
              <a:t>Contracts</a:t>
            </a:r>
          </a:p>
        </p:txBody>
      </p:sp>
      <p:sp>
        <p:nvSpPr>
          <p:cNvPr id="17" name="Rectangle 16"/>
          <p:cNvSpPr/>
          <p:nvPr/>
        </p:nvSpPr>
        <p:spPr>
          <a:xfrm>
            <a:off x="2662558" y="1706252"/>
            <a:ext cx="2639448" cy="461665"/>
          </a:xfrm>
          <a:prstGeom prst="rect">
            <a:avLst/>
          </a:prstGeom>
        </p:spPr>
        <p:txBody>
          <a:bodyPr wrap="square">
            <a:spAutoFit/>
          </a:bodyPr>
          <a:lstStyle/>
          <a:p>
            <a:r>
              <a:rPr lang="en-US" sz="2400" i="1" dirty="0" smtClean="0"/>
              <a:t>(Base Addresses</a:t>
            </a:r>
          </a:p>
        </p:txBody>
      </p:sp>
      <p:sp>
        <p:nvSpPr>
          <p:cNvPr id="18" name="Rectangle 17"/>
          <p:cNvSpPr/>
          <p:nvPr/>
        </p:nvSpPr>
        <p:spPr>
          <a:xfrm>
            <a:off x="5352665" y="1706560"/>
            <a:ext cx="2893316" cy="461665"/>
          </a:xfrm>
          <a:prstGeom prst="rect">
            <a:avLst/>
          </a:prstGeom>
        </p:spPr>
        <p:txBody>
          <a:bodyPr wrap="square">
            <a:spAutoFit/>
          </a:bodyPr>
          <a:lstStyle/>
          <a:p>
            <a:r>
              <a:rPr lang="en-US" sz="2400" i="1" dirty="0" smtClean="0"/>
              <a:t>Protocol Mappings)</a:t>
            </a:r>
          </a:p>
        </p:txBody>
      </p:sp>
      <p:sp>
        <p:nvSpPr>
          <p:cNvPr id="19" name="Rectangle 18"/>
          <p:cNvSpPr/>
          <p:nvPr/>
        </p:nvSpPr>
        <p:spPr>
          <a:xfrm>
            <a:off x="9276121" y="1706252"/>
            <a:ext cx="1657120" cy="461665"/>
          </a:xfrm>
          <a:prstGeom prst="rect">
            <a:avLst/>
          </a:prstGeom>
        </p:spPr>
        <p:txBody>
          <a:bodyPr wrap="square">
            <a:spAutoFit/>
          </a:bodyPr>
          <a:lstStyle/>
          <a:p>
            <a:r>
              <a:rPr lang="en-US" sz="2400" i="1" dirty="0" smtClean="0"/>
              <a:t>Endpoints</a:t>
            </a:r>
          </a:p>
        </p:txBody>
      </p:sp>
      <p:sp>
        <p:nvSpPr>
          <p:cNvPr id="21" name="Rectangle 20"/>
          <p:cNvSpPr/>
          <p:nvPr/>
        </p:nvSpPr>
        <p:spPr>
          <a:xfrm>
            <a:off x="2348484" y="1706252"/>
            <a:ext cx="392018" cy="461665"/>
          </a:xfrm>
          <a:prstGeom prst="rect">
            <a:avLst/>
          </a:prstGeom>
        </p:spPr>
        <p:txBody>
          <a:bodyPr wrap="square">
            <a:spAutoFit/>
          </a:bodyPr>
          <a:lstStyle/>
          <a:p>
            <a:r>
              <a:rPr lang="en-US" sz="2400" i="1" dirty="0" smtClean="0"/>
              <a:t>X</a:t>
            </a:r>
          </a:p>
        </p:txBody>
      </p:sp>
      <p:sp>
        <p:nvSpPr>
          <p:cNvPr id="22" name="Rectangle 21"/>
          <p:cNvSpPr/>
          <p:nvPr/>
        </p:nvSpPr>
        <p:spPr>
          <a:xfrm>
            <a:off x="5024090" y="1706868"/>
            <a:ext cx="392018" cy="461665"/>
          </a:xfrm>
          <a:prstGeom prst="rect">
            <a:avLst/>
          </a:prstGeom>
        </p:spPr>
        <p:txBody>
          <a:bodyPr wrap="square">
            <a:spAutoFit/>
          </a:bodyPr>
          <a:lstStyle/>
          <a:p>
            <a:r>
              <a:rPr lang="en-US" sz="2400" dirty="0">
                <a:solidFill>
                  <a:schemeClr val="tx1">
                    <a:alpha val="99000"/>
                  </a:schemeClr>
                </a:solidFill>
                <a:cs typeface="Times New Roman"/>
              </a:rPr>
              <a:t>→</a:t>
            </a:r>
            <a:endParaRPr lang="en-US" sz="2400" i="1" dirty="0" smtClean="0"/>
          </a:p>
        </p:txBody>
      </p:sp>
      <p:sp>
        <p:nvSpPr>
          <p:cNvPr id="24" name="Rectangle 23"/>
          <p:cNvSpPr/>
          <p:nvPr/>
        </p:nvSpPr>
        <p:spPr>
          <a:xfrm>
            <a:off x="8178761" y="1718193"/>
            <a:ext cx="392018" cy="461665"/>
          </a:xfrm>
          <a:prstGeom prst="rect">
            <a:avLst/>
          </a:prstGeom>
        </p:spPr>
        <p:txBody>
          <a:bodyPr wrap="square">
            <a:spAutoFit/>
          </a:bodyPr>
          <a:lstStyle/>
          <a:p>
            <a:r>
              <a:rPr lang="en-US" sz="2400" i="1" dirty="0"/>
              <a:t>=</a:t>
            </a:r>
            <a:endParaRPr lang="en-US" sz="2400" i="1" dirty="0" smtClean="0"/>
          </a:p>
        </p:txBody>
      </p:sp>
      <p:sp>
        <p:nvSpPr>
          <p:cNvPr id="25" name="Rounded Rectangle 24"/>
          <p:cNvSpPr/>
          <p:nvPr/>
        </p:nvSpPr>
        <p:spPr bwMode="auto">
          <a:xfrm>
            <a:off x="381000" y="2379640"/>
            <a:ext cx="2014246" cy="3756751"/>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300" dirty="0">
                <a:solidFill>
                  <a:schemeClr val="tx1">
                    <a:alpha val="99000"/>
                  </a:schemeClr>
                </a:solidFill>
              </a:rPr>
              <a:t>public class Service1 : IService1, IService2</a:t>
            </a:r>
          </a:p>
          <a:p>
            <a:pPr defTabSz="914099"/>
            <a:r>
              <a:rPr lang="en-US" sz="1300" dirty="0">
                <a:solidFill>
                  <a:schemeClr val="tx1">
                    <a:alpha val="99000"/>
                  </a:schemeClr>
                </a:solidFill>
              </a:rPr>
              <a:t>{</a:t>
            </a:r>
          </a:p>
          <a:p>
            <a:pPr defTabSz="914099"/>
            <a:r>
              <a:rPr lang="en-US" sz="1300" dirty="0">
                <a:solidFill>
                  <a:schemeClr val="tx1">
                    <a:alpha val="99000"/>
                  </a:schemeClr>
                </a:solidFill>
              </a:rPr>
              <a:t>……</a:t>
            </a:r>
          </a:p>
          <a:p>
            <a:pPr defTabSz="914099"/>
            <a:r>
              <a:rPr lang="en-US" sz="1300" dirty="0">
                <a:solidFill>
                  <a:schemeClr val="tx1">
                    <a:alpha val="99000"/>
                  </a:schemeClr>
                </a:solidFill>
              </a:rPr>
              <a:t>}</a:t>
            </a:r>
          </a:p>
          <a:p>
            <a:pPr defTabSz="914099"/>
            <a:endParaRPr lang="en-US" sz="1300" dirty="0">
              <a:solidFill>
                <a:schemeClr val="tx1">
                  <a:alpha val="99000"/>
                </a:schemeClr>
              </a:solidFill>
            </a:endParaRPr>
          </a:p>
        </p:txBody>
      </p:sp>
      <p:sp>
        <p:nvSpPr>
          <p:cNvPr id="26" name="Rounded Rectangle 25"/>
          <p:cNvSpPr/>
          <p:nvPr/>
        </p:nvSpPr>
        <p:spPr bwMode="auto">
          <a:xfrm>
            <a:off x="2693747" y="2379640"/>
            <a:ext cx="2336037" cy="3756751"/>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300" dirty="0">
                <a:solidFill>
                  <a:schemeClr val="tx1">
                    <a:alpha val="99000"/>
                  </a:schemeClr>
                </a:solidFill>
              </a:rPr>
              <a:t>http://localhost/Services</a:t>
            </a:r>
          </a:p>
          <a:p>
            <a:pPr defTabSz="914099"/>
            <a:r>
              <a:rPr lang="en-US" sz="1300" dirty="0" err="1" smtClean="0">
                <a:solidFill>
                  <a:schemeClr val="tx1">
                    <a:alpha val="99000"/>
                  </a:schemeClr>
                </a:solidFill>
              </a:rPr>
              <a:t>net.tcp</a:t>
            </a:r>
            <a:r>
              <a:rPr lang="en-US" sz="1300" dirty="0">
                <a:solidFill>
                  <a:schemeClr val="tx1">
                    <a:alpha val="99000"/>
                  </a:schemeClr>
                </a:solidFill>
              </a:rPr>
              <a:t>://</a:t>
            </a:r>
            <a:r>
              <a:rPr lang="en-US" sz="1300" dirty="0" err="1">
                <a:solidFill>
                  <a:schemeClr val="tx1">
                    <a:alpha val="99000"/>
                  </a:schemeClr>
                </a:solidFill>
              </a:rPr>
              <a:t>localhost</a:t>
            </a:r>
            <a:r>
              <a:rPr lang="en-US" sz="1300" dirty="0">
                <a:solidFill>
                  <a:schemeClr val="tx1">
                    <a:alpha val="99000"/>
                  </a:schemeClr>
                </a:solidFill>
              </a:rPr>
              <a:t>/Services</a:t>
            </a:r>
          </a:p>
          <a:p>
            <a:pPr defTabSz="914099"/>
            <a:endParaRPr lang="en-US" sz="1300" dirty="0">
              <a:solidFill>
                <a:schemeClr val="tx1">
                  <a:alpha val="99000"/>
                </a:schemeClr>
              </a:solidFill>
            </a:endParaRPr>
          </a:p>
          <a:p>
            <a:pPr defTabSz="914099"/>
            <a:endParaRPr lang="en-US" sz="1300" dirty="0">
              <a:solidFill>
                <a:schemeClr val="tx1">
                  <a:alpha val="99000"/>
                </a:schemeClr>
              </a:solidFill>
            </a:endParaRPr>
          </a:p>
        </p:txBody>
      </p:sp>
      <p:sp>
        <p:nvSpPr>
          <p:cNvPr id="27" name="Rounded Rectangle 26"/>
          <p:cNvSpPr/>
          <p:nvPr/>
        </p:nvSpPr>
        <p:spPr bwMode="auto">
          <a:xfrm>
            <a:off x="5310625" y="2379640"/>
            <a:ext cx="2916489" cy="3756751"/>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300" dirty="0" smtClean="0">
                <a:solidFill>
                  <a:schemeClr val="tx1">
                    <a:alpha val="99000"/>
                  </a:schemeClr>
                </a:solidFill>
              </a:rPr>
              <a:t>http </a:t>
            </a:r>
            <a:r>
              <a:rPr lang="en-US" sz="1300" dirty="0" smtClean="0">
                <a:solidFill>
                  <a:schemeClr val="tx1">
                    <a:alpha val="99000"/>
                  </a:schemeClr>
                </a:solidFill>
                <a:cs typeface="Times New Roman"/>
              </a:rPr>
              <a:t>→ </a:t>
            </a:r>
            <a:r>
              <a:rPr lang="en-US" sz="1300" dirty="0" err="1" smtClean="0">
                <a:solidFill>
                  <a:schemeClr val="tx1">
                    <a:alpha val="99000"/>
                  </a:schemeClr>
                </a:solidFill>
              </a:rPr>
              <a:t>BasicHttpBinding</a:t>
            </a:r>
            <a:r>
              <a:rPr lang="en-US" sz="1300" dirty="0" smtClean="0">
                <a:solidFill>
                  <a:schemeClr val="tx1">
                    <a:alpha val="99000"/>
                  </a:schemeClr>
                </a:solidFill>
              </a:rPr>
              <a:t> </a:t>
            </a:r>
          </a:p>
          <a:p>
            <a:pPr defTabSz="914099"/>
            <a:r>
              <a:rPr lang="en-US" sz="1300" dirty="0" err="1" smtClean="0">
                <a:solidFill>
                  <a:schemeClr val="tx1">
                    <a:alpha val="99000"/>
                  </a:schemeClr>
                </a:solidFill>
              </a:rPr>
              <a:t>net.tcp</a:t>
            </a:r>
            <a:r>
              <a:rPr lang="en-US" sz="1300" dirty="0" smtClean="0">
                <a:solidFill>
                  <a:schemeClr val="tx1">
                    <a:alpha val="99000"/>
                  </a:schemeClr>
                </a:solidFill>
              </a:rPr>
              <a:t> </a:t>
            </a:r>
            <a:r>
              <a:rPr lang="en-US" sz="1300" dirty="0" smtClean="0">
                <a:solidFill>
                  <a:schemeClr val="tx1">
                    <a:alpha val="99000"/>
                  </a:schemeClr>
                </a:solidFill>
                <a:cs typeface="Times New Roman"/>
              </a:rPr>
              <a:t>→ </a:t>
            </a:r>
            <a:r>
              <a:rPr lang="en-US" sz="1300" dirty="0" err="1" smtClean="0">
                <a:solidFill>
                  <a:schemeClr val="tx1">
                    <a:alpha val="99000"/>
                  </a:schemeClr>
                </a:solidFill>
              </a:rPr>
              <a:t>NetTcpBinding</a:t>
            </a:r>
            <a:endParaRPr lang="en-US" sz="1300" dirty="0">
              <a:solidFill>
                <a:schemeClr val="tx1">
                  <a:alpha val="99000"/>
                </a:schemeClr>
              </a:solidFill>
            </a:endParaRPr>
          </a:p>
          <a:p>
            <a:pPr defTabSz="914099"/>
            <a:r>
              <a:rPr lang="en-US" sz="1300" dirty="0" err="1" smtClean="0">
                <a:solidFill>
                  <a:schemeClr val="tx1">
                    <a:alpha val="99000"/>
                  </a:schemeClr>
                </a:solidFill>
              </a:rPr>
              <a:t>net.pipe</a:t>
            </a:r>
            <a:r>
              <a:rPr lang="en-US" sz="1300" dirty="0" smtClean="0">
                <a:solidFill>
                  <a:schemeClr val="tx1">
                    <a:alpha val="99000"/>
                  </a:schemeClr>
                </a:solidFill>
              </a:rPr>
              <a:t> </a:t>
            </a:r>
            <a:r>
              <a:rPr lang="en-US" sz="1300" dirty="0" smtClean="0">
                <a:solidFill>
                  <a:schemeClr val="tx1">
                    <a:alpha val="99000"/>
                  </a:schemeClr>
                </a:solidFill>
                <a:cs typeface="Times New Roman"/>
              </a:rPr>
              <a:t>→ </a:t>
            </a:r>
            <a:r>
              <a:rPr lang="en-US" sz="1300" dirty="0" err="1" smtClean="0">
                <a:solidFill>
                  <a:schemeClr val="tx1">
                    <a:alpha val="99000"/>
                  </a:schemeClr>
                </a:solidFill>
              </a:rPr>
              <a:t>NetNamedPipeBinding</a:t>
            </a:r>
            <a:endParaRPr lang="en-US" sz="1300" dirty="0">
              <a:solidFill>
                <a:schemeClr val="tx1">
                  <a:alpha val="99000"/>
                </a:schemeClr>
              </a:solidFill>
            </a:endParaRPr>
          </a:p>
          <a:p>
            <a:pPr defTabSz="914099"/>
            <a:r>
              <a:rPr lang="en-US" sz="1300" dirty="0" err="1" smtClean="0">
                <a:solidFill>
                  <a:schemeClr val="tx1">
                    <a:alpha val="99000"/>
                  </a:schemeClr>
                </a:solidFill>
              </a:rPr>
              <a:t>net.msmq</a:t>
            </a:r>
            <a:r>
              <a:rPr lang="en-US" sz="1300" dirty="0" smtClean="0">
                <a:solidFill>
                  <a:schemeClr val="tx1">
                    <a:alpha val="99000"/>
                  </a:schemeClr>
                </a:solidFill>
              </a:rPr>
              <a:t> </a:t>
            </a:r>
            <a:r>
              <a:rPr lang="en-US" sz="1300" dirty="0" smtClean="0">
                <a:solidFill>
                  <a:schemeClr val="tx1">
                    <a:alpha val="99000"/>
                  </a:schemeClr>
                </a:solidFill>
                <a:cs typeface="Times New Roman"/>
              </a:rPr>
              <a:t>→ </a:t>
            </a:r>
            <a:r>
              <a:rPr lang="en-US" sz="1300" dirty="0" err="1" smtClean="0">
                <a:solidFill>
                  <a:schemeClr val="tx1">
                    <a:alpha val="99000"/>
                  </a:schemeClr>
                </a:solidFill>
              </a:rPr>
              <a:t>NetMsmqBinding</a:t>
            </a:r>
            <a:endParaRPr lang="en-US" sz="1300" dirty="0">
              <a:solidFill>
                <a:schemeClr val="tx1">
                  <a:alpha val="99000"/>
                </a:schemeClr>
              </a:solidFill>
            </a:endParaRPr>
          </a:p>
          <a:p>
            <a:pPr defTabSz="914099"/>
            <a:r>
              <a:rPr lang="en-US" sz="1300" dirty="0">
                <a:solidFill>
                  <a:schemeClr val="tx1">
                    <a:alpha val="99000"/>
                  </a:schemeClr>
                </a:solidFill>
              </a:rPr>
              <a:t> </a:t>
            </a:r>
          </a:p>
          <a:p>
            <a:pPr defTabSz="914099"/>
            <a:endParaRPr lang="en-US" sz="1300" dirty="0">
              <a:solidFill>
                <a:schemeClr val="tx1">
                  <a:alpha val="99000"/>
                </a:schemeClr>
              </a:solidFill>
            </a:endParaRPr>
          </a:p>
          <a:p>
            <a:pPr defTabSz="914099"/>
            <a:r>
              <a:rPr lang="en-US" sz="1300" dirty="0">
                <a:solidFill>
                  <a:schemeClr val="tx1">
                    <a:alpha val="99000"/>
                  </a:schemeClr>
                </a:solidFill>
              </a:rPr>
              <a:t>  </a:t>
            </a:r>
          </a:p>
        </p:txBody>
      </p:sp>
    </p:spTree>
    <p:extLst>
      <p:ext uri="{BB962C8B-B14F-4D97-AF65-F5344CB8AC3E}">
        <p14:creationId xmlns:p14="http://schemas.microsoft.com/office/powerpoint/2010/main" val="798565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Default Bindings and Behaviors</a:t>
            </a:r>
            <a:br>
              <a:rPr lang="en-US" dirty="0" smtClean="0"/>
            </a:br>
            <a:endParaRPr lang="en-US" sz="3200" dirty="0"/>
          </a:p>
        </p:txBody>
      </p:sp>
      <p:sp>
        <p:nvSpPr>
          <p:cNvPr id="5" name="Text Placeholder 2"/>
          <p:cNvSpPr>
            <a:spLocks noGrp="1"/>
          </p:cNvSpPr>
          <p:nvPr>
            <p:ph type="body" sz="quarter" idx="10"/>
          </p:nvPr>
        </p:nvSpPr>
        <p:spPr/>
        <p:txBody>
          <a:bodyPr/>
          <a:lstStyle/>
          <a:p>
            <a:r>
              <a:rPr lang="en-US" dirty="0" smtClean="0">
                <a:gradFill>
                  <a:gsLst>
                    <a:gs pos="0">
                      <a:schemeClr val="tx1"/>
                    </a:gs>
                    <a:gs pos="100000">
                      <a:schemeClr val="tx1"/>
                    </a:gs>
                  </a:gsLst>
                  <a:lin ang="5400000" scaled="0"/>
                </a:gradFill>
              </a:rPr>
              <a:t>Just don’t specify a name</a:t>
            </a:r>
            <a:endParaRPr lang="en-US" dirty="0">
              <a:gradFill>
                <a:gsLst>
                  <a:gs pos="0">
                    <a:schemeClr val="tx1"/>
                  </a:gs>
                  <a:gs pos="100000">
                    <a:schemeClr val="tx1"/>
                  </a:gs>
                </a:gsLst>
                <a:lin ang="5400000" scaled="0"/>
              </a:gradFill>
            </a:endParaRPr>
          </a:p>
        </p:txBody>
      </p:sp>
      <p:sp>
        <p:nvSpPr>
          <p:cNvPr id="7" name="Rounded Rectangle 6"/>
          <p:cNvSpPr/>
          <p:nvPr/>
        </p:nvSpPr>
        <p:spPr bwMode="auto">
          <a:xfrm>
            <a:off x="328450" y="3039658"/>
            <a:ext cx="5522976" cy="2162963"/>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a:solidFill>
                  <a:schemeClr val="tx1">
                    <a:alpha val="99000"/>
                  </a:schemeClr>
                </a:solidFill>
                <a:latin typeface="Consolas" pitchFamily="49" charset="0"/>
                <a:cs typeface="Consolas" pitchFamily="49" charset="0"/>
              </a:rPr>
              <a:t>&lt;bindings</a:t>
            </a:r>
            <a:r>
              <a:rPr lang="en-US" sz="1600" dirty="0" smtClean="0">
                <a:solidFill>
                  <a:schemeClr val="tx1">
                    <a:alpha val="99000"/>
                  </a:schemeClr>
                </a:solidFill>
                <a:latin typeface="Consolas" pitchFamily="49" charset="0"/>
                <a:cs typeface="Consolas" pitchFamily="49" charset="0"/>
              </a:rPr>
              <a:t>&gt;</a:t>
            </a:r>
          </a:p>
          <a:p>
            <a:pPr defTabSz="914099"/>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a:t>
            </a:r>
            <a:r>
              <a:rPr lang="en-US" sz="1600" dirty="0" err="1">
                <a:solidFill>
                  <a:schemeClr val="tx1">
                    <a:alpha val="99000"/>
                  </a:schemeClr>
                </a:solidFill>
                <a:latin typeface="Consolas" pitchFamily="49" charset="0"/>
                <a:cs typeface="Consolas" pitchFamily="49" charset="0"/>
              </a:rPr>
              <a:t>basicHttpBinding</a:t>
            </a:r>
            <a:r>
              <a:rPr lang="en-US" sz="1600" dirty="0" smtClean="0">
                <a:solidFill>
                  <a:schemeClr val="tx1">
                    <a:alpha val="99000"/>
                  </a:schemeClr>
                </a:solidFill>
                <a:latin typeface="Consolas" pitchFamily="49" charset="0"/>
                <a:cs typeface="Consolas" pitchFamily="49" charset="0"/>
              </a:rPr>
              <a:t>&gt;</a:t>
            </a:r>
          </a:p>
          <a:p>
            <a:pPr defTabSz="914099"/>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&lt;binding</a:t>
            </a:r>
            <a:r>
              <a:rPr lang="en-US" sz="1600" dirty="0" smtClean="0">
                <a:solidFill>
                  <a:schemeClr val="tx1">
                    <a:alpha val="99000"/>
                  </a:schemeClr>
                </a:solidFill>
                <a:latin typeface="Consolas" pitchFamily="49" charset="0"/>
                <a:cs typeface="Consolas" pitchFamily="49" charset="0"/>
              </a:rPr>
              <a:t>&gt;</a:t>
            </a:r>
          </a:p>
          <a:p>
            <a:pPr defTabSz="914099"/>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&lt;security mode="</a:t>
            </a:r>
            <a:r>
              <a:rPr lang="en-US" sz="1600" dirty="0" smtClean="0">
                <a:solidFill>
                  <a:schemeClr val="tx1">
                    <a:alpha val="99000"/>
                  </a:schemeClr>
                </a:solidFill>
                <a:latin typeface="Consolas" pitchFamily="49" charset="0"/>
                <a:cs typeface="Consolas" pitchFamily="49" charset="0"/>
              </a:rPr>
              <a:t>Transport“ /&gt;</a:t>
            </a:r>
          </a:p>
          <a:p>
            <a:pPr defTabSz="914099"/>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binding</a:t>
            </a:r>
            <a:r>
              <a:rPr lang="en-US" sz="1600" dirty="0" smtClean="0">
                <a:solidFill>
                  <a:schemeClr val="tx1">
                    <a:alpha val="99000"/>
                  </a:schemeClr>
                </a:solidFill>
                <a:latin typeface="Consolas" pitchFamily="49" charset="0"/>
                <a:cs typeface="Consolas" pitchFamily="49" charset="0"/>
              </a:rPr>
              <a:t>&gt;</a:t>
            </a:r>
          </a:p>
          <a:p>
            <a:pPr defTabSz="914099"/>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&lt;/basicHttpBinding&gt;</a:t>
            </a:r>
          </a:p>
          <a:p>
            <a:pPr defTabSz="914099"/>
            <a:r>
              <a:rPr lang="en-US" sz="1600" dirty="0">
                <a:solidFill>
                  <a:schemeClr val="tx1">
                    <a:alpha val="99000"/>
                  </a:schemeClr>
                </a:solidFill>
                <a:latin typeface="Consolas" pitchFamily="49" charset="0"/>
                <a:cs typeface="Consolas" pitchFamily="49" charset="0"/>
              </a:rPr>
              <a:t>&lt;/bindings</a:t>
            </a:r>
            <a:r>
              <a:rPr lang="en-US" sz="1600" dirty="0" smtClean="0">
                <a:solidFill>
                  <a:schemeClr val="tx1">
                    <a:alpha val="99000"/>
                  </a:schemeClr>
                </a:solidFill>
                <a:latin typeface="Consolas" pitchFamily="49" charset="0"/>
                <a:cs typeface="Consolas" pitchFamily="49" charset="0"/>
              </a:rPr>
              <a:t>&gt;</a:t>
            </a:r>
            <a:endParaRPr lang="en-US" sz="1600" dirty="0">
              <a:solidFill>
                <a:schemeClr val="tx1">
                  <a:alpha val="99000"/>
                </a:schemeClr>
              </a:solidFill>
              <a:latin typeface="Consolas" pitchFamily="49" charset="0"/>
              <a:cs typeface="Consolas" pitchFamily="49" charset="0"/>
            </a:endParaRPr>
          </a:p>
        </p:txBody>
      </p:sp>
      <p:sp>
        <p:nvSpPr>
          <p:cNvPr id="6" name="Rounded Rectangle 5"/>
          <p:cNvSpPr/>
          <p:nvPr/>
        </p:nvSpPr>
        <p:spPr bwMode="auto">
          <a:xfrm>
            <a:off x="6040819" y="3039658"/>
            <a:ext cx="5520560" cy="2162963"/>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smtClean="0">
                <a:solidFill>
                  <a:schemeClr val="tx1">
                    <a:alpha val="99000"/>
                  </a:schemeClr>
                </a:solidFill>
                <a:latin typeface="Consolas" pitchFamily="49" charset="0"/>
                <a:cs typeface="Consolas" pitchFamily="49" charset="0"/>
              </a:rPr>
              <a:t>&lt;</a:t>
            </a:r>
            <a:r>
              <a:rPr lang="en-US" sz="1600" dirty="0">
                <a:solidFill>
                  <a:schemeClr val="tx1">
                    <a:alpha val="99000"/>
                  </a:schemeClr>
                </a:solidFill>
                <a:latin typeface="Consolas" pitchFamily="49" charset="0"/>
                <a:cs typeface="Consolas" pitchFamily="49" charset="0"/>
              </a:rPr>
              <a:t>behaviors&gt;</a:t>
            </a:r>
          </a:p>
          <a:p>
            <a:pPr defTabSz="914099"/>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serviceBehaviors&gt;</a:t>
            </a:r>
          </a:p>
          <a:p>
            <a:pPr defTabSz="914099"/>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behavior&gt;</a:t>
            </a: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serviceMetadata httpGetEnabled="true"/&gt;</a:t>
            </a: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behavior&gt;</a:t>
            </a:r>
          </a:p>
          <a:p>
            <a:pPr defTabSz="914099"/>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serviceBehaviors&gt;</a:t>
            </a:r>
          </a:p>
          <a:p>
            <a:pPr defTabSz="914099"/>
            <a:r>
              <a:rPr lang="en-US" sz="1600" dirty="0" smtClean="0">
                <a:solidFill>
                  <a:schemeClr val="tx1">
                    <a:alpha val="99000"/>
                  </a:schemeClr>
                </a:solidFill>
                <a:latin typeface="Consolas" pitchFamily="49" charset="0"/>
                <a:cs typeface="Consolas" pitchFamily="49" charset="0"/>
              </a:rPr>
              <a:t>&lt;/</a:t>
            </a:r>
            <a:r>
              <a:rPr lang="en-US" sz="1600" dirty="0">
                <a:solidFill>
                  <a:schemeClr val="tx1">
                    <a:alpha val="99000"/>
                  </a:schemeClr>
                </a:solidFill>
                <a:latin typeface="Consolas" pitchFamily="49" charset="0"/>
                <a:cs typeface="Consolas" pitchFamily="49" charset="0"/>
              </a:rPr>
              <a:t>behaviors</a:t>
            </a:r>
            <a:r>
              <a:rPr lang="en-US" sz="1600" dirty="0" smtClean="0">
                <a:solidFill>
                  <a:schemeClr val="tx1">
                    <a:alpha val="99000"/>
                  </a:schemeClr>
                </a:solidFill>
                <a:latin typeface="Consolas" pitchFamily="49" charset="0"/>
                <a:cs typeface="Consolas" pitchFamily="49" charset="0"/>
              </a:rPr>
              <a:t>&gt;</a:t>
            </a:r>
            <a:endParaRPr lang="en-US" sz="1600" dirty="0">
              <a:solidFill>
                <a:schemeClr val="tx1">
                  <a:alpha val="99000"/>
                </a:schemeClr>
              </a:solidFill>
              <a:latin typeface="Consolas" pitchFamily="49" charset="0"/>
              <a:cs typeface="Consolas" pitchFamily="49" charset="0"/>
            </a:endParaRPr>
          </a:p>
        </p:txBody>
      </p:sp>
      <p:sp>
        <p:nvSpPr>
          <p:cNvPr id="3" name="TextBox 2"/>
          <p:cNvSpPr txBox="1"/>
          <p:nvPr/>
        </p:nvSpPr>
        <p:spPr>
          <a:xfrm>
            <a:off x="451945" y="2701162"/>
            <a:ext cx="3693319"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Change Default </a:t>
            </a:r>
            <a:r>
              <a:rPr lang="en-US" b="1" dirty="0" err="1" smtClean="0">
                <a:gradFill>
                  <a:gsLst>
                    <a:gs pos="0">
                      <a:schemeClr val="tx1"/>
                    </a:gs>
                    <a:gs pos="86000">
                      <a:schemeClr val="tx1"/>
                    </a:gs>
                  </a:gsLst>
                  <a:lin ang="5400000" scaled="0"/>
                </a:gradFill>
              </a:rPr>
              <a:t>BasicHttpBinding</a:t>
            </a:r>
            <a:endParaRPr lang="en-US" b="1" dirty="0" smtClean="0">
              <a:gradFill>
                <a:gsLst>
                  <a:gs pos="0">
                    <a:schemeClr val="tx1"/>
                  </a:gs>
                  <a:gs pos="86000">
                    <a:schemeClr val="tx1"/>
                  </a:gs>
                </a:gsLst>
                <a:lin ang="5400000" scaled="0"/>
              </a:gradFill>
            </a:endParaRPr>
          </a:p>
        </p:txBody>
      </p:sp>
      <p:sp>
        <p:nvSpPr>
          <p:cNvPr id="8" name="TextBox 7"/>
          <p:cNvSpPr txBox="1"/>
          <p:nvPr/>
        </p:nvSpPr>
        <p:spPr>
          <a:xfrm>
            <a:off x="6153784" y="2701162"/>
            <a:ext cx="3629199"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Change Default Service Behavior</a:t>
            </a:r>
          </a:p>
        </p:txBody>
      </p:sp>
    </p:spTree>
    <p:extLst>
      <p:ext uri="{BB962C8B-B14F-4D97-AF65-F5344CB8AC3E}">
        <p14:creationId xmlns:p14="http://schemas.microsoft.com/office/powerpoint/2010/main" val="40578100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Specific Configuration</a:t>
            </a:r>
            <a:endParaRPr lang="en-US" dirty="0"/>
          </a:p>
        </p:txBody>
      </p:sp>
      <p:sp>
        <p:nvSpPr>
          <p:cNvPr id="5" name="Text Placeholder 2"/>
          <p:cNvSpPr>
            <a:spLocks noGrp="1"/>
          </p:cNvSpPr>
          <p:nvPr>
            <p:ph type="body" sz="quarter" idx="10"/>
          </p:nvPr>
        </p:nvSpPr>
        <p:spPr/>
        <p:txBody>
          <a:bodyPr/>
          <a:lstStyle/>
          <a:p>
            <a:r>
              <a:rPr lang="en-US" dirty="0" smtClean="0">
                <a:gradFill>
                  <a:gsLst>
                    <a:gs pos="0">
                      <a:schemeClr val="tx1"/>
                    </a:gs>
                    <a:gs pos="100000">
                      <a:schemeClr val="tx1"/>
                    </a:gs>
                  </a:gsLst>
                  <a:lin ang="5400000" scaled="0"/>
                </a:gradFill>
                <a:latin typeface="Consolas" pitchFamily="49" charset="0"/>
              </a:rPr>
              <a:t>Use the &lt;location</a:t>
            </a:r>
            <a:r>
              <a:rPr lang="en-US" dirty="0">
                <a:gradFill>
                  <a:gsLst>
                    <a:gs pos="0">
                      <a:schemeClr val="tx1"/>
                    </a:gs>
                    <a:gs pos="100000">
                      <a:schemeClr val="tx1"/>
                    </a:gs>
                  </a:gsLst>
                  <a:lin ang="5400000" scaled="0"/>
                </a:gradFill>
                <a:latin typeface="Consolas" pitchFamily="49" charset="0"/>
              </a:rPr>
              <a:t>&gt;</a:t>
            </a:r>
            <a:r>
              <a:rPr lang="en-US" dirty="0">
                <a:gradFill>
                  <a:gsLst>
                    <a:gs pos="0">
                      <a:schemeClr val="tx1"/>
                    </a:gs>
                    <a:gs pos="100000">
                      <a:schemeClr val="tx1"/>
                    </a:gs>
                  </a:gsLst>
                  <a:lin ang="5400000" scaled="0"/>
                </a:gradFill>
              </a:rPr>
              <a:t> tag </a:t>
            </a:r>
            <a:r>
              <a:rPr lang="en-US" dirty="0" smtClean="0">
                <a:gradFill>
                  <a:gsLst>
                    <a:gs pos="0">
                      <a:schemeClr val="tx1"/>
                    </a:gs>
                    <a:gs pos="100000">
                      <a:schemeClr val="tx1"/>
                    </a:gs>
                  </a:gsLst>
                  <a:lin ang="5400000" scaled="0"/>
                </a:gradFill>
              </a:rPr>
              <a:t>to configure a specific service</a:t>
            </a:r>
            <a:endParaRPr lang="en-US" dirty="0">
              <a:gradFill>
                <a:gsLst>
                  <a:gs pos="0">
                    <a:schemeClr val="tx1"/>
                  </a:gs>
                  <a:gs pos="100000">
                    <a:schemeClr val="tx1"/>
                  </a:gs>
                </a:gsLst>
                <a:lin ang="5400000" scaled="0"/>
              </a:gradFill>
            </a:endParaRPr>
          </a:p>
          <a:p>
            <a:pPr lvl="1"/>
            <a:r>
              <a:rPr lang="en-US" dirty="0">
                <a:gradFill>
                  <a:gsLst>
                    <a:gs pos="0">
                      <a:schemeClr val="tx1"/>
                    </a:gs>
                    <a:gs pos="100000">
                      <a:schemeClr val="tx1"/>
                    </a:gs>
                  </a:gsLst>
                  <a:lin ang="5400000" scaled="0"/>
                </a:gradFill>
              </a:rPr>
              <a:t>Same functionality as in </a:t>
            </a:r>
            <a:r>
              <a:rPr lang="en-US" dirty="0" smtClean="0">
                <a:gradFill>
                  <a:gsLst>
                    <a:gs pos="0">
                      <a:schemeClr val="tx1"/>
                    </a:gs>
                    <a:gs pos="100000">
                      <a:schemeClr val="tx1"/>
                    </a:gs>
                  </a:gsLst>
                  <a:lin ang="5400000" scaled="0"/>
                </a:gradFill>
              </a:rPr>
              <a:t>ASP.NET</a:t>
            </a:r>
            <a:endParaRPr lang="en-US" sz="3200" dirty="0" smtClean="0">
              <a:gradFill>
                <a:gsLst>
                  <a:gs pos="0">
                    <a:schemeClr val="tx1"/>
                  </a:gs>
                  <a:gs pos="100000">
                    <a:schemeClr val="tx1"/>
                  </a:gs>
                </a:gsLst>
                <a:lin ang="5400000" scaled="0"/>
              </a:gradFill>
            </a:endParaRPr>
          </a:p>
        </p:txBody>
      </p:sp>
      <p:sp>
        <p:nvSpPr>
          <p:cNvPr id="4" name="Rounded Rectangle 3"/>
          <p:cNvSpPr/>
          <p:nvPr/>
        </p:nvSpPr>
        <p:spPr bwMode="auto">
          <a:xfrm>
            <a:off x="380999" y="2945220"/>
            <a:ext cx="11243441" cy="2860662"/>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a:solidFill>
                  <a:schemeClr val="tx1">
                    <a:alpha val="99000"/>
                  </a:schemeClr>
                </a:solidFill>
                <a:latin typeface="Consolas" pitchFamily="49" charset="0"/>
                <a:cs typeface="Consolas" pitchFamily="49" charset="0"/>
              </a:rPr>
              <a:t>&lt;system.serviceModel&gt;</a:t>
            </a:r>
          </a:p>
          <a:p>
            <a:pPr defTabSz="914099"/>
            <a:r>
              <a:rPr lang="en-US" sz="1600" dirty="0">
                <a:solidFill>
                  <a:schemeClr val="tx1">
                    <a:alpha val="99000"/>
                  </a:schemeClr>
                </a:solidFill>
                <a:latin typeface="Consolas" pitchFamily="49" charset="0"/>
                <a:cs typeface="Consolas" pitchFamily="49" charset="0"/>
              </a:rPr>
              <a:t>      ……</a:t>
            </a:r>
          </a:p>
          <a:p>
            <a:pPr defTabSz="914099"/>
            <a:r>
              <a:rPr lang="en-US" sz="1600" dirty="0">
                <a:solidFill>
                  <a:schemeClr val="tx1">
                    <a:alpha val="99000"/>
                  </a:schemeClr>
                </a:solidFill>
                <a:latin typeface="Consolas" pitchFamily="49" charset="0"/>
                <a:cs typeface="Consolas" pitchFamily="49" charset="0"/>
              </a:rPr>
              <a:t>&lt;\system.serviceModel&gt; </a:t>
            </a:r>
            <a:endParaRPr lang="en-US" sz="1600" dirty="0" smtClean="0">
              <a:solidFill>
                <a:schemeClr val="tx1">
                  <a:alpha val="99000"/>
                </a:schemeClr>
              </a:solidFill>
              <a:latin typeface="Consolas" pitchFamily="49" charset="0"/>
              <a:cs typeface="Consolas" pitchFamily="49" charset="0"/>
            </a:endParaRPr>
          </a:p>
          <a:p>
            <a:pPr defTabSz="914099"/>
            <a:endParaRPr lang="en-US" sz="1600" dirty="0">
              <a:solidFill>
                <a:schemeClr val="tx1">
                  <a:alpha val="99000"/>
                </a:schemeClr>
              </a:solidFill>
              <a:latin typeface="Consolas" pitchFamily="49" charset="0"/>
              <a:cs typeface="Consolas" pitchFamily="49" charset="0"/>
            </a:endParaRPr>
          </a:p>
          <a:p>
            <a:pPr defTabSz="914099"/>
            <a:r>
              <a:rPr lang="en-US" sz="1600" dirty="0">
                <a:solidFill>
                  <a:schemeClr val="tx1">
                    <a:alpha val="99000"/>
                  </a:schemeClr>
                </a:solidFill>
                <a:latin typeface="Consolas" pitchFamily="49" charset="0"/>
                <a:cs typeface="Consolas" pitchFamily="49" charset="0"/>
              </a:rPr>
              <a:t>&lt;location path="service2.svc"&gt;</a:t>
            </a: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&lt;system.serviceModel&gt;</a:t>
            </a: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&lt;protocolMapping&gt;</a:t>
            </a: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&lt;add scheme="http" binding</a:t>
            </a:r>
            <a:r>
              <a:rPr lang="en-US" sz="1600" dirty="0" smtClean="0">
                <a:solidFill>
                  <a:schemeClr val="tx1">
                    <a:alpha val="99000"/>
                  </a:schemeClr>
                </a:solidFill>
                <a:latin typeface="Consolas" pitchFamily="49" charset="0"/>
                <a:cs typeface="Consolas" pitchFamily="49" charset="0"/>
              </a:rPr>
              <a:t>="</a:t>
            </a:r>
            <a:r>
              <a:rPr lang="en-US" sz="1600" dirty="0" err="1" smtClean="0">
                <a:solidFill>
                  <a:schemeClr val="tx1">
                    <a:alpha val="99000"/>
                  </a:schemeClr>
                </a:solidFill>
                <a:latin typeface="Consolas" pitchFamily="49" charset="0"/>
                <a:cs typeface="Consolas" pitchFamily="49" charset="0"/>
              </a:rPr>
              <a:t>wsHttpBinding</a:t>
            </a:r>
            <a:r>
              <a:rPr lang="en-US" sz="1600" dirty="0" smtClean="0">
                <a:solidFill>
                  <a:schemeClr val="tx1">
                    <a:alpha val="99000"/>
                  </a:schemeClr>
                </a:solidFill>
                <a:latin typeface="Consolas" pitchFamily="49" charset="0"/>
                <a:cs typeface="Consolas" pitchFamily="49" charset="0"/>
              </a:rPr>
              <a:t>"/&gt;</a:t>
            </a:r>
            <a:endParaRPr lang="en-US" sz="1600" dirty="0">
              <a:solidFill>
                <a:schemeClr val="tx1">
                  <a:alpha val="99000"/>
                </a:schemeClr>
              </a:solidFill>
              <a:latin typeface="Consolas" pitchFamily="49" charset="0"/>
              <a:cs typeface="Consolas" pitchFamily="49" charset="0"/>
            </a:endParaRP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&lt;/protocolMapping&gt;</a:t>
            </a: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&lt;/</a:t>
            </a:r>
            <a:r>
              <a:rPr lang="en-US" sz="1600" dirty="0">
                <a:solidFill>
                  <a:schemeClr val="tx1">
                    <a:alpha val="99000"/>
                  </a:schemeClr>
                </a:solidFill>
                <a:latin typeface="Consolas" pitchFamily="49" charset="0"/>
                <a:cs typeface="Consolas" pitchFamily="49" charset="0"/>
              </a:rPr>
              <a:t>system.serviceModel&gt;</a:t>
            </a:r>
          </a:p>
          <a:p>
            <a:pPr defTabSz="914099"/>
            <a:r>
              <a:rPr lang="en-US" sz="1600" dirty="0" smtClean="0">
                <a:solidFill>
                  <a:schemeClr val="tx1">
                    <a:alpha val="99000"/>
                  </a:schemeClr>
                </a:solidFill>
                <a:latin typeface="Consolas" pitchFamily="49" charset="0"/>
                <a:cs typeface="Consolas" pitchFamily="49" charset="0"/>
              </a:rPr>
              <a:t>&lt;/</a:t>
            </a:r>
            <a:r>
              <a:rPr lang="en-US" sz="1600" dirty="0">
                <a:solidFill>
                  <a:schemeClr val="tx1">
                    <a:alpha val="99000"/>
                  </a:schemeClr>
                </a:solidFill>
                <a:latin typeface="Consolas" pitchFamily="49" charset="0"/>
                <a:cs typeface="Consolas" pitchFamily="49" charset="0"/>
              </a:rPr>
              <a:t>location&gt;</a:t>
            </a:r>
          </a:p>
        </p:txBody>
      </p:sp>
    </p:spTree>
    <p:extLst>
      <p:ext uri="{BB962C8B-B14F-4D97-AF65-F5344CB8AC3E}">
        <p14:creationId xmlns:p14="http://schemas.microsoft.com/office/powerpoint/2010/main" val="377824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551194"/>
          </a:xfrm>
        </p:spPr>
        <p:txBody>
          <a:bodyPr/>
          <a:lstStyle/>
          <a:p>
            <a:r>
              <a:rPr lang="en-US" dirty="0" smtClean="0"/>
              <a:t>Smarter Default Settings</a:t>
            </a:r>
            <a:br>
              <a:rPr lang="en-US" dirty="0" smtClean="0"/>
            </a:br>
            <a:r>
              <a:rPr lang="en-US" sz="3600" dirty="0">
                <a:solidFill>
                  <a:schemeClr val="accent1">
                    <a:alpha val="99000"/>
                  </a:schemeClr>
                </a:solidFill>
              </a:rPr>
              <a:t>Service Throttles</a:t>
            </a:r>
            <a:r>
              <a:rPr lang="en-US" sz="3200" dirty="0">
                <a:gradFill>
                  <a:gsLst>
                    <a:gs pos="0">
                      <a:schemeClr val="tx1"/>
                    </a:gs>
                    <a:gs pos="100000">
                      <a:schemeClr val="tx1"/>
                    </a:gs>
                  </a:gsLst>
                  <a:lin ang="5400000" scaled="0"/>
                </a:gradFill>
              </a:rPr>
              <a:t/>
            </a:r>
            <a:br>
              <a:rPr lang="en-US" sz="3200" dirty="0">
                <a:gradFill>
                  <a:gsLst>
                    <a:gs pos="0">
                      <a:schemeClr val="tx1"/>
                    </a:gs>
                    <a:gs pos="100000">
                      <a:schemeClr val="tx1"/>
                    </a:gs>
                  </a:gsLst>
                  <a:lin ang="5400000" scaled="0"/>
                </a:gradFill>
              </a:rPr>
            </a:b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695622793"/>
              </p:ext>
            </p:extLst>
          </p:nvPr>
        </p:nvGraphicFramePr>
        <p:xfrm>
          <a:off x="1619523" y="2267325"/>
          <a:ext cx="8125884" cy="1752600"/>
        </p:xfrm>
        <a:graphic>
          <a:graphicData uri="http://schemas.openxmlformats.org/drawingml/2006/table">
            <a:tbl>
              <a:tblPr firstRow="1" bandRow="1">
                <a:tableStyleId>{7DF18680-E054-41AD-8BC1-D1AEF772440D}</a:tableStyleId>
              </a:tblPr>
              <a:tblGrid>
                <a:gridCol w="3215218"/>
                <a:gridCol w="2202038"/>
                <a:gridCol w="2708628"/>
              </a:tblGrid>
              <a:tr h="370840">
                <a:tc>
                  <a:txBody>
                    <a:bodyPr/>
                    <a:lstStyle/>
                    <a:p>
                      <a:r>
                        <a:rPr lang="en-US" dirty="0" err="1" smtClean="0"/>
                        <a:t>Throttlings</a:t>
                      </a:r>
                      <a:endParaRPr lang="en-US" dirty="0"/>
                    </a:p>
                  </a:txBody>
                  <a:tcPr/>
                </a:tc>
                <a:tc>
                  <a:txBody>
                    <a:bodyPr/>
                    <a:lstStyle/>
                    <a:p>
                      <a:r>
                        <a:rPr lang="en-US" dirty="0" smtClean="0"/>
                        <a:t>.NET 3.5</a:t>
                      </a:r>
                      <a:endParaRPr lang="en-US" dirty="0"/>
                    </a:p>
                  </a:txBody>
                  <a:tcPr/>
                </a:tc>
                <a:tc>
                  <a:txBody>
                    <a:bodyPr/>
                    <a:lstStyle/>
                    <a:p>
                      <a:r>
                        <a:rPr lang="en-US" dirty="0" smtClean="0"/>
                        <a:t>.NET</a:t>
                      </a:r>
                      <a:r>
                        <a:rPr lang="en-US" baseline="0" dirty="0" smtClean="0"/>
                        <a:t> 4</a:t>
                      </a:r>
                      <a:endParaRPr lang="en-US" dirty="0"/>
                    </a:p>
                  </a:txBody>
                  <a:tcPr/>
                </a:tc>
              </a:tr>
              <a:tr h="370840">
                <a:tc>
                  <a:txBody>
                    <a:bodyPr/>
                    <a:lstStyle/>
                    <a:p>
                      <a:r>
                        <a:rPr lang="en-US" sz="1800" kern="1200" dirty="0" err="1" smtClean="0">
                          <a:effectLst/>
                        </a:rPr>
                        <a:t>MaxConcurrentSessions</a:t>
                      </a:r>
                      <a:r>
                        <a:rPr lang="en-US" sz="1800" kern="1200" dirty="0" smtClean="0">
                          <a:effectLst/>
                        </a:rPr>
                        <a:t> </a:t>
                      </a:r>
                      <a:endParaRPr lang="en-US" dirty="0"/>
                    </a:p>
                  </a:txBody>
                  <a:tcPr/>
                </a:tc>
                <a:tc>
                  <a:txBody>
                    <a:bodyPr/>
                    <a:lstStyle/>
                    <a:p>
                      <a:r>
                        <a:rPr lang="en-US" dirty="0" smtClean="0"/>
                        <a:t>10</a:t>
                      </a:r>
                      <a:endParaRPr lang="en-US" dirty="0"/>
                    </a:p>
                  </a:txBody>
                  <a:tcPr/>
                </a:tc>
                <a:tc>
                  <a:txBody>
                    <a:bodyPr/>
                    <a:lstStyle/>
                    <a:p>
                      <a:r>
                        <a:rPr lang="en-US" sz="1800" kern="1200" dirty="0" smtClean="0">
                          <a:effectLst/>
                        </a:rPr>
                        <a:t>100 * </a:t>
                      </a:r>
                      <a:r>
                        <a:rPr lang="en-US" sz="1800" kern="1200" dirty="0" err="1" smtClean="0">
                          <a:effectLst/>
                        </a:rPr>
                        <a:t>ProcessorCount</a:t>
                      </a:r>
                      <a:endParaRPr lang="en-US" dirty="0"/>
                    </a:p>
                  </a:txBody>
                  <a:tcPr/>
                </a:tc>
              </a:tr>
              <a:tr h="370840">
                <a:tc>
                  <a:txBody>
                    <a:bodyPr/>
                    <a:lstStyle/>
                    <a:p>
                      <a:r>
                        <a:rPr lang="en-US" sz="1800" kern="1200" dirty="0" err="1" smtClean="0">
                          <a:effectLst/>
                        </a:rPr>
                        <a:t>MaxConcurrentCalls</a:t>
                      </a:r>
                      <a:r>
                        <a:rPr lang="en-US" sz="1800" kern="1200" dirty="0" smtClean="0">
                          <a:effectLst/>
                        </a:rPr>
                        <a:t> </a:t>
                      </a:r>
                      <a:endParaRPr lang="en-US" dirty="0"/>
                    </a:p>
                  </a:txBody>
                  <a:tcPr/>
                </a:tc>
                <a:tc>
                  <a:txBody>
                    <a:bodyPr/>
                    <a:lstStyle/>
                    <a:p>
                      <a:r>
                        <a:rPr lang="en-US" dirty="0" smtClean="0"/>
                        <a:t>16</a:t>
                      </a:r>
                      <a:endParaRPr lang="en-US" dirty="0"/>
                    </a:p>
                  </a:txBody>
                  <a:tcPr/>
                </a:tc>
                <a:tc>
                  <a:txBody>
                    <a:bodyPr/>
                    <a:lstStyle/>
                    <a:p>
                      <a:r>
                        <a:rPr lang="en-US" sz="1800" kern="1200" dirty="0" smtClean="0">
                          <a:effectLst/>
                        </a:rPr>
                        <a:t>16 * </a:t>
                      </a:r>
                      <a:r>
                        <a:rPr lang="en-US" sz="1800" kern="1200" dirty="0" err="1" smtClean="0">
                          <a:effectLst/>
                        </a:rPr>
                        <a:t>ProcessorCount</a:t>
                      </a:r>
                      <a:endParaRPr lang="en-US" dirty="0"/>
                    </a:p>
                  </a:txBody>
                  <a:tcPr/>
                </a:tc>
              </a:tr>
              <a:tr h="370840">
                <a:tc>
                  <a:txBody>
                    <a:bodyPr/>
                    <a:lstStyle/>
                    <a:p>
                      <a:r>
                        <a:rPr lang="en-US" sz="1800" kern="1200" dirty="0" err="1" smtClean="0">
                          <a:effectLst/>
                        </a:rPr>
                        <a:t>MaxConcurrentInstances</a:t>
                      </a:r>
                      <a:r>
                        <a:rPr lang="en-US" sz="1800" kern="1200" dirty="0" smtClean="0">
                          <a:effectLst/>
                        </a:rPr>
                        <a:t> </a:t>
                      </a:r>
                      <a:endParaRPr lang="en-US" dirty="0"/>
                    </a:p>
                  </a:txBody>
                  <a:tcPr/>
                </a:tc>
                <a:tc>
                  <a:txBody>
                    <a:bodyPr/>
                    <a:lstStyle/>
                    <a:p>
                      <a:r>
                        <a:rPr lang="en-US" dirty="0" smtClean="0"/>
                        <a:t>26</a:t>
                      </a:r>
                      <a:endParaRPr lang="en-US" dirty="0"/>
                    </a:p>
                  </a:txBody>
                  <a:tcPr/>
                </a:tc>
                <a:tc>
                  <a:txBody>
                    <a:bodyPr/>
                    <a:lstStyle/>
                    <a:p>
                      <a:r>
                        <a:rPr lang="en-US" sz="1800" kern="1200" dirty="0" err="1" smtClean="0">
                          <a:effectLst/>
                        </a:rPr>
                        <a:t>MaxConcurrentSessions</a:t>
                      </a:r>
                      <a:r>
                        <a:rPr lang="en-US" sz="1800" kern="1200" dirty="0" smtClean="0">
                          <a:effectLst/>
                        </a:rPr>
                        <a:t> + </a:t>
                      </a:r>
                      <a:r>
                        <a:rPr lang="en-US" sz="1800" kern="1200" dirty="0" err="1" smtClean="0">
                          <a:effectLst/>
                        </a:rPr>
                        <a:t>MaxConcurrentCalls</a:t>
                      </a:r>
                      <a:endParaRPr lang="en-US" dirty="0"/>
                    </a:p>
                  </a:txBody>
                  <a:tcPr/>
                </a:tc>
              </a:tr>
            </a:tbl>
          </a:graphicData>
        </a:graphic>
      </p:graphicFrame>
    </p:spTree>
    <p:extLst>
      <p:ext uri="{BB962C8B-B14F-4D97-AF65-F5344CB8AC3E}">
        <p14:creationId xmlns:p14="http://schemas.microsoft.com/office/powerpoint/2010/main" val="1143560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Simplified WCF Service Configuration</a:t>
            </a:r>
            <a:endParaRPr lang="en-US" dirty="0"/>
          </a:p>
        </p:txBody>
      </p:sp>
      <p:sp>
        <p:nvSpPr>
          <p:cNvPr id="3" name="Subtitle 2"/>
          <p:cNvSpPr>
            <a:spLocks noGrp="1"/>
          </p:cNvSpPr>
          <p:nvPr>
            <p:ph type="subTitle" idx="1"/>
          </p:nvPr>
        </p:nvSpPr>
        <p:spPr/>
        <p:txBody>
          <a:bodyPr/>
          <a:lstStyle/>
          <a:p>
            <a:r>
              <a:rPr lang="en-US" dirty="0" smtClean="0"/>
              <a:t>Daniel Roth	</a:t>
            </a:r>
          </a:p>
          <a:p>
            <a:r>
              <a:rPr lang="en-US" dirty="0" smtClean="0"/>
              <a:t>Program Manager Lead</a:t>
            </a:r>
          </a:p>
          <a:p>
            <a:r>
              <a:rPr lang="en-US" dirty="0" smtClean="0"/>
              <a:t>WCF</a:t>
            </a:r>
            <a:endParaRPr lang="en-US" dirty="0"/>
          </a:p>
        </p:txBody>
      </p:sp>
    </p:spTree>
    <p:extLst>
      <p:ext uri="{BB962C8B-B14F-4D97-AF65-F5344CB8AC3E}">
        <p14:creationId xmlns:p14="http://schemas.microsoft.com/office/powerpoint/2010/main" val="26150167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WCF Service Configuration Guidelines</a:t>
            </a:r>
            <a:endParaRPr lang="en-US" sz="3200" dirty="0"/>
          </a:p>
        </p:txBody>
      </p:sp>
      <p:sp>
        <p:nvSpPr>
          <p:cNvPr id="5" name="Text Placeholder 2"/>
          <p:cNvSpPr>
            <a:spLocks noGrp="1"/>
          </p:cNvSpPr>
          <p:nvPr>
            <p:ph type="body" sz="quarter" idx="10"/>
          </p:nvPr>
        </p:nvSpPr>
        <p:spPr>
          <a:xfrm>
            <a:off x="519112" y="1447799"/>
            <a:ext cx="11149013" cy="2511457"/>
          </a:xfrm>
        </p:spPr>
        <p:txBody>
          <a:bodyPr/>
          <a:lstStyle/>
          <a:p>
            <a:r>
              <a:rPr lang="en-US" dirty="0"/>
              <a:t>Avoid using </a:t>
            </a:r>
            <a:r>
              <a:rPr lang="en-US" dirty="0">
                <a:latin typeface="Consolas" pitchFamily="49" charset="0"/>
              </a:rPr>
              <a:t>&lt;service&gt;</a:t>
            </a:r>
            <a:r>
              <a:rPr lang="en-US" dirty="0"/>
              <a:t> tag</a:t>
            </a:r>
            <a:endParaRPr lang="en-US" dirty="0">
              <a:latin typeface="Consolas" pitchFamily="49" charset="0"/>
            </a:endParaRPr>
          </a:p>
          <a:p>
            <a:r>
              <a:rPr lang="en-US" dirty="0" smtClean="0"/>
              <a:t>Tweak the default bindings and behaviors (no name)</a:t>
            </a:r>
            <a:endParaRPr lang="en-US" dirty="0"/>
          </a:p>
          <a:p>
            <a:r>
              <a:rPr lang="en-US" dirty="0" smtClean="0"/>
              <a:t>Adjust protocol mappings as needed</a:t>
            </a:r>
          </a:p>
          <a:p>
            <a:r>
              <a:rPr lang="en-US" dirty="0" smtClean="0"/>
              <a:t>Use </a:t>
            </a:r>
            <a:r>
              <a:rPr lang="en-US" dirty="0">
                <a:latin typeface="Consolas" pitchFamily="49" charset="0"/>
              </a:rPr>
              <a:t>&lt;location&gt;</a:t>
            </a:r>
            <a:r>
              <a:rPr lang="en-US" dirty="0"/>
              <a:t> tag </a:t>
            </a:r>
            <a:r>
              <a:rPr lang="en-US" dirty="0" smtClean="0"/>
              <a:t>or separate </a:t>
            </a:r>
            <a:r>
              <a:rPr lang="en-US" dirty="0" err="1" smtClean="0"/>
              <a:t>vdirs</a:t>
            </a:r>
            <a:r>
              <a:rPr lang="en-US" dirty="0" smtClean="0"/>
              <a:t> for service specific configuration</a:t>
            </a:r>
            <a:endParaRPr lang="en-US" dirty="0"/>
          </a:p>
        </p:txBody>
      </p:sp>
    </p:spTree>
    <p:extLst>
      <p:ext uri="{BB962C8B-B14F-4D97-AF65-F5344CB8AC3E}">
        <p14:creationId xmlns:p14="http://schemas.microsoft.com/office/powerpoint/2010/main" val="11373960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310" y="2743706"/>
            <a:ext cx="10239883" cy="1523495"/>
          </a:xfrm>
        </p:spPr>
        <p:txBody>
          <a:bodyPr/>
          <a:lstStyle/>
          <a:p>
            <a:r>
              <a:rPr lang="en-US" dirty="0" smtClean="0"/>
              <a:t>Hosting WCF Services in Windows </a:t>
            </a:r>
            <a:r>
              <a:rPr lang="en-US" dirty="0"/>
              <a:t>Server AppFabric</a:t>
            </a:r>
          </a:p>
        </p:txBody>
      </p:sp>
    </p:spTree>
    <p:extLst>
      <p:ext uri="{BB962C8B-B14F-4D97-AF65-F5344CB8AC3E}">
        <p14:creationId xmlns:p14="http://schemas.microsoft.com/office/powerpoint/2010/main" val="5137896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609398"/>
          </a:xfrm>
        </p:spPr>
        <p:txBody>
          <a:bodyPr/>
          <a:lstStyle/>
          <a:p>
            <a:r>
              <a:rPr lang="en-US" sz="4400" dirty="0" smtClean="0"/>
              <a:t>What is Windows Server </a:t>
            </a:r>
            <a:r>
              <a:rPr lang="en-US" sz="4400" dirty="0" err="1" smtClean="0"/>
              <a:t>AppFabric</a:t>
            </a:r>
            <a:r>
              <a:rPr lang="en-US" sz="4400" dirty="0" smtClean="0"/>
              <a:t>?</a:t>
            </a:r>
            <a:endParaRPr lang="en-US" sz="4400" dirty="0"/>
          </a:p>
        </p:txBody>
      </p:sp>
      <p:sp>
        <p:nvSpPr>
          <p:cNvPr id="3" name="Text Placeholder 2"/>
          <p:cNvSpPr>
            <a:spLocks noGrp="1"/>
          </p:cNvSpPr>
          <p:nvPr>
            <p:ph type="body" sz="quarter" idx="10"/>
          </p:nvPr>
        </p:nvSpPr>
        <p:spPr>
          <a:xfrm>
            <a:off x="507868" y="1447800"/>
            <a:ext cx="11173090" cy="4727448"/>
          </a:xfrm>
        </p:spPr>
        <p:txBody>
          <a:bodyPr/>
          <a:lstStyle/>
          <a:p>
            <a:r>
              <a:rPr lang="en-US" dirty="0"/>
              <a:t>Technologies for deploying, managing and scaling applications </a:t>
            </a:r>
            <a:r>
              <a:rPr lang="en-US" dirty="0" smtClean="0"/>
              <a:t>hosted on IIS7</a:t>
            </a:r>
            <a:endParaRPr lang="en-US" dirty="0"/>
          </a:p>
          <a:p>
            <a:pPr lvl="1"/>
            <a:r>
              <a:rPr lang="en-US" dirty="0"/>
              <a:t>Manage and monitor services and workflows via IIS Manager and Windows PowerShell </a:t>
            </a:r>
            <a:endParaRPr lang="en-US" dirty="0" smtClean="0"/>
          </a:p>
          <a:p>
            <a:pPr lvl="1"/>
            <a:r>
              <a:rPr lang="en-US" dirty="0" smtClean="0"/>
              <a:t>Distributed </a:t>
            </a:r>
            <a:r>
              <a:rPr lang="en-US" dirty="0"/>
              <a:t>in-memory </a:t>
            </a:r>
            <a:r>
              <a:rPr lang="en-US" dirty="0" smtClean="0"/>
              <a:t>cache</a:t>
            </a:r>
          </a:p>
          <a:p>
            <a:r>
              <a:rPr lang="en-US" dirty="0" smtClean="0"/>
              <a:t>How to get it?:</a:t>
            </a:r>
          </a:p>
          <a:p>
            <a:pPr lvl="1"/>
            <a:r>
              <a:rPr lang="en-US" dirty="0" smtClean="0">
                <a:hlinkClick r:id="rId3"/>
              </a:rPr>
              <a:t>http://msdn.microsoft.com/appfabric</a:t>
            </a:r>
            <a:endParaRPr lang="en-US" dirty="0" smtClean="0"/>
          </a:p>
          <a:p>
            <a:pPr lvl="1"/>
            <a:r>
              <a:rPr lang="en-US" dirty="0" smtClean="0"/>
              <a:t>Use Web Platform Installer for </a:t>
            </a:r>
            <a:r>
              <a:rPr lang="en-US" dirty="0" err="1" smtClean="0"/>
              <a:t>dev</a:t>
            </a:r>
            <a:r>
              <a:rPr lang="en-US" dirty="0" smtClean="0"/>
              <a:t> environments</a:t>
            </a:r>
          </a:p>
          <a:p>
            <a:pPr lvl="1"/>
            <a:r>
              <a:rPr lang="en-US" dirty="0" smtClean="0"/>
              <a:t>Use stand alone setup for server installations</a:t>
            </a:r>
            <a:endParaRPr lang="en-US" dirty="0"/>
          </a:p>
          <a:p>
            <a:endParaRPr lang="en-US" dirty="0"/>
          </a:p>
        </p:txBody>
      </p:sp>
    </p:spTree>
    <p:extLst>
      <p:ext uri="{BB962C8B-B14F-4D97-AF65-F5344CB8AC3E}">
        <p14:creationId xmlns:p14="http://schemas.microsoft.com/office/powerpoint/2010/main" val="19656496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059792" y="2438400"/>
            <a:ext cx="10055781" cy="2209800"/>
          </a:xfrm>
          <a:prstGeom prst="roundRect">
            <a:avLst>
              <a:gd name="adj" fmla="val 287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AppFabric Runtime </a:t>
            </a:r>
            <a:r>
              <a:rPr lang="en-US" sz="2400" dirty="0">
                <a:solidFill>
                  <a:schemeClr val="tx1"/>
                </a:solidFill>
                <a:effectLst>
                  <a:outerShdw blurRad="38100" dist="38100" dir="2700000" algn="tl">
                    <a:srgbClr val="000000">
                      <a:alpha val="43137"/>
                    </a:srgbClr>
                  </a:outerShdw>
                </a:effectLst>
              </a:rPr>
              <a:t>Services and </a:t>
            </a:r>
            <a:r>
              <a:rPr lang="en-US" sz="2400" dirty="0" smtClean="0">
                <a:solidFill>
                  <a:schemeClr val="tx1"/>
                </a:solidFill>
                <a:effectLst>
                  <a:outerShdw blurRad="38100" dist="38100" dir="2700000" algn="tl">
                    <a:srgbClr val="000000">
                      <a:alpha val="43137"/>
                    </a:srgbClr>
                  </a:outerShdw>
                </a:effectLst>
              </a:rPr>
              <a:t>Components</a:t>
            </a:r>
          </a:p>
          <a:p>
            <a:pPr algn="ctr" defTabSz="914099" fontAlgn="base">
              <a:spcBef>
                <a:spcPct val="0"/>
              </a:spcBef>
              <a:spcAft>
                <a:spcPct val="0"/>
              </a:spcAft>
            </a:pPr>
            <a:endParaRPr lang="en-US" sz="2400" dirty="0">
              <a:solidFill>
                <a:schemeClr val="tx1"/>
              </a:solidFill>
              <a:effectLst>
                <a:outerShdw blurRad="38100" dist="38100" dir="2700000" algn="tl">
                  <a:srgbClr val="000000">
                    <a:alpha val="43137"/>
                  </a:srgbClr>
                </a:outerShdw>
              </a:effectLst>
            </a:endParaRPr>
          </a:p>
          <a:p>
            <a:pPr algn="ctr" defTabSz="914099" fontAlgn="base">
              <a:spcBef>
                <a:spcPct val="0"/>
              </a:spcBef>
              <a:spcAft>
                <a:spcPct val="0"/>
              </a:spcAft>
            </a:pPr>
            <a:endParaRPr lang="en-US" sz="2400" dirty="0">
              <a:solidFill>
                <a:schemeClr val="tx1"/>
              </a:solidFill>
              <a:effectLst>
                <a:outerShdw blurRad="38100" dist="38100" dir="2700000" algn="tl">
                  <a:srgbClr val="000000">
                    <a:alpha val="43137"/>
                  </a:srgbClr>
                </a:outerShdw>
              </a:effectLst>
            </a:endParaRPr>
          </a:p>
        </p:txBody>
      </p:sp>
      <p:sp>
        <p:nvSpPr>
          <p:cNvPr id="24" name="Rounded Rectangle 23"/>
          <p:cNvSpPr/>
          <p:nvPr/>
        </p:nvSpPr>
        <p:spPr bwMode="auto">
          <a:xfrm>
            <a:off x="1050981" y="4724400"/>
            <a:ext cx="10055781" cy="1371600"/>
          </a:xfrm>
          <a:prstGeom prst="roundRect">
            <a:avLst>
              <a:gd name="adj" fmla="val 2872"/>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a:p>
            <a:pPr algn="ctr" defTabSz="914099" fontAlgn="base">
              <a:spcBef>
                <a:spcPct val="0"/>
              </a:spcBef>
              <a:spcAft>
                <a:spcPct val="0"/>
              </a:spcAft>
            </a:pPr>
            <a:endParaRPr lang="en-US" sz="240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a:p>
            <a:pPr algn="ctr" defTabSz="914099" fontAlgn="base">
              <a:spcBef>
                <a:spcPct val="0"/>
              </a:spcBef>
              <a:spcAft>
                <a:spcPct val="0"/>
              </a:spcAft>
            </a:pPr>
            <a:r>
              <a:rPr lang="en-US" sz="2400" dirty="0">
                <a:gradFill>
                  <a:gsLst>
                    <a:gs pos="0">
                      <a:srgbClr val="FFFFFF"/>
                    </a:gs>
                    <a:gs pos="100000">
                      <a:srgbClr val="FFFFFF"/>
                    </a:gs>
                  </a:gsLst>
                  <a:lin ang="5400000" scaled="0"/>
                </a:gradFill>
                <a:effectLst>
                  <a:outerShdw blurRad="38100" dist="38100" dir="2700000" algn="tl">
                    <a:srgbClr val="000000">
                      <a:alpha val="43137"/>
                    </a:srgbClr>
                  </a:outerShdw>
                </a:effectLst>
              </a:rPr>
              <a:t>.NET Framework</a:t>
            </a:r>
          </a:p>
        </p:txBody>
      </p:sp>
      <p:sp>
        <p:nvSpPr>
          <p:cNvPr id="2" name="Title 1"/>
          <p:cNvSpPr>
            <a:spLocks noGrp="1"/>
          </p:cNvSpPr>
          <p:nvPr>
            <p:ph type="title"/>
          </p:nvPr>
        </p:nvSpPr>
        <p:spPr>
          <a:xfrm>
            <a:off x="519113" y="228600"/>
            <a:ext cx="10958697" cy="1066800"/>
          </a:xfrm>
        </p:spPr>
        <p:txBody>
          <a:bodyPr>
            <a:noAutofit/>
          </a:bodyPr>
          <a:lstStyle/>
          <a:p>
            <a:r>
              <a:rPr lang="en-US" dirty="0" smtClean="0"/>
              <a:t>Windows Server </a:t>
            </a:r>
            <a:r>
              <a:rPr lang="en-US" dirty="0" err="1" smtClean="0"/>
              <a:t>AppFabric</a:t>
            </a:r>
            <a:r>
              <a:rPr lang="en-US" dirty="0" smtClean="0"/>
              <a:t> Overview</a:t>
            </a:r>
            <a:br>
              <a:rPr lang="en-US" dirty="0" smtClean="0"/>
            </a:br>
            <a:endParaRPr lang="en-US" sz="4000" dirty="0">
              <a:gradFill>
                <a:gsLst>
                  <a:gs pos="50000">
                    <a:schemeClr val="tx2"/>
                  </a:gs>
                  <a:gs pos="100000">
                    <a:schemeClr val="tx2"/>
                  </a:gs>
                </a:gsLst>
                <a:lin ang="5400000" scaled="0"/>
              </a:gradFill>
            </a:endParaRPr>
          </a:p>
        </p:txBody>
      </p:sp>
      <p:sp>
        <p:nvSpPr>
          <p:cNvPr id="7" name="Rounded Rectangle 6"/>
          <p:cNvSpPr/>
          <p:nvPr/>
        </p:nvSpPr>
        <p:spPr bwMode="auto">
          <a:xfrm>
            <a:off x="3652159" y="3505200"/>
            <a:ext cx="2437765" cy="840736"/>
          </a:xfrm>
          <a:prstGeom prst="roundRect">
            <a:avLst>
              <a:gd name="adj" fmla="val 1659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rPr>
              <a:t>Hosting</a:t>
            </a:r>
          </a:p>
        </p:txBody>
      </p:sp>
      <p:sp>
        <p:nvSpPr>
          <p:cNvPr id="8" name="Rounded Rectangle 7"/>
          <p:cNvSpPr/>
          <p:nvPr/>
        </p:nvSpPr>
        <p:spPr bwMode="auto">
          <a:xfrm>
            <a:off x="1161364" y="3507737"/>
            <a:ext cx="2437765" cy="836454"/>
          </a:xfrm>
          <a:prstGeom prst="roundRect">
            <a:avLst>
              <a:gd name="adj" fmla="val 1675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rPr>
              <a:t>Persistence</a:t>
            </a:r>
          </a:p>
        </p:txBody>
      </p:sp>
      <p:sp>
        <p:nvSpPr>
          <p:cNvPr id="9" name="Rounded Rectangle 8"/>
          <p:cNvSpPr/>
          <p:nvPr/>
        </p:nvSpPr>
        <p:spPr bwMode="auto">
          <a:xfrm>
            <a:off x="6142955" y="3505953"/>
            <a:ext cx="2437765" cy="839467"/>
          </a:xfrm>
          <a:prstGeom prst="roundRect">
            <a:avLst>
              <a:gd name="adj" fmla="val 1999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rPr>
              <a:t>Monitoring</a:t>
            </a:r>
          </a:p>
        </p:txBody>
      </p:sp>
      <p:sp>
        <p:nvSpPr>
          <p:cNvPr id="11" name="Rounded Rectangle 10"/>
          <p:cNvSpPr/>
          <p:nvPr/>
        </p:nvSpPr>
        <p:spPr bwMode="auto">
          <a:xfrm>
            <a:off x="1320456" y="2514600"/>
            <a:ext cx="9344766" cy="381000"/>
          </a:xfrm>
          <a:prstGeom prst="roundRect">
            <a:avLst>
              <a:gd name="adj" fmla="val 1245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tx1"/>
                </a:solidFill>
                <a:effectLst>
                  <a:outerShdw blurRad="38100" dist="38100" dir="2700000" algn="tl">
                    <a:srgbClr val="000000">
                      <a:alpha val="43137"/>
                    </a:srgbClr>
                  </a:outerShdw>
                </a:effectLst>
              </a:rPr>
              <a:t>Management APIs (PowerShell command-lets)</a:t>
            </a:r>
          </a:p>
        </p:txBody>
      </p:sp>
      <p:sp>
        <p:nvSpPr>
          <p:cNvPr id="12" name="Rounded Rectangle 11"/>
          <p:cNvSpPr/>
          <p:nvPr/>
        </p:nvSpPr>
        <p:spPr bwMode="auto">
          <a:xfrm>
            <a:off x="6036896" y="1371596"/>
            <a:ext cx="5078677" cy="914401"/>
          </a:xfrm>
          <a:prstGeom prst="roundRect">
            <a:avLst>
              <a:gd name="adj" fmla="val 1245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IIS Manager</a:t>
            </a:r>
          </a:p>
        </p:txBody>
      </p:sp>
      <p:sp>
        <p:nvSpPr>
          <p:cNvPr id="13" name="Rounded Rectangle 12"/>
          <p:cNvSpPr/>
          <p:nvPr/>
        </p:nvSpPr>
        <p:spPr bwMode="auto">
          <a:xfrm>
            <a:off x="1059792" y="6172202"/>
            <a:ext cx="10055781" cy="380999"/>
          </a:xfrm>
          <a:prstGeom prst="roundRect">
            <a:avLst>
              <a:gd name="adj" fmla="val 12457"/>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IIS/WAS</a:t>
            </a:r>
          </a:p>
        </p:txBody>
      </p:sp>
      <p:sp>
        <p:nvSpPr>
          <p:cNvPr id="37" name="Rounded Rectangle 36"/>
          <p:cNvSpPr/>
          <p:nvPr/>
        </p:nvSpPr>
        <p:spPr>
          <a:xfrm>
            <a:off x="6138469" y="1752596"/>
            <a:ext cx="487553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WF </a:t>
            </a:r>
            <a:r>
              <a:rPr lang="en-US" sz="1600" dirty="0">
                <a:solidFill>
                  <a:schemeClr val="tx1"/>
                </a:solidFill>
                <a:effectLst>
                  <a:outerShdw blurRad="38100" dist="38100" dir="2700000" algn="tl">
                    <a:srgbClr val="000000">
                      <a:alpha val="43137"/>
                    </a:srgbClr>
                  </a:outerShdw>
                </a:effectLst>
              </a:rPr>
              <a:t>and </a:t>
            </a:r>
            <a:r>
              <a:rPr lang="en-US" sz="1600" dirty="0" smtClean="0">
                <a:solidFill>
                  <a:schemeClr val="tx1"/>
                </a:solidFill>
                <a:effectLst>
                  <a:outerShdw blurRad="38100" dist="38100" dir="2700000" algn="tl">
                    <a:srgbClr val="000000">
                      <a:alpha val="43137"/>
                    </a:srgbClr>
                  </a:outerShdw>
                </a:effectLst>
              </a:rPr>
              <a:t>WCF </a:t>
            </a:r>
            <a:r>
              <a:rPr lang="en-US" sz="1600" dirty="0">
                <a:solidFill>
                  <a:schemeClr val="tx1"/>
                </a:solidFill>
                <a:effectLst>
                  <a:outerShdw blurRad="38100" dist="38100" dir="2700000" algn="tl">
                    <a:srgbClr val="000000">
                      <a:alpha val="43137"/>
                    </a:srgbClr>
                  </a:outerShdw>
                </a:effectLst>
              </a:rPr>
              <a:t>IIS Manager Modules</a:t>
            </a:r>
          </a:p>
        </p:txBody>
      </p:sp>
      <p:sp>
        <p:nvSpPr>
          <p:cNvPr id="38" name="Rounded Rectangle 37"/>
          <p:cNvSpPr/>
          <p:nvPr/>
        </p:nvSpPr>
        <p:spPr bwMode="auto">
          <a:xfrm>
            <a:off x="1059792" y="1371596"/>
            <a:ext cx="4875530" cy="914401"/>
          </a:xfrm>
          <a:prstGeom prst="roundRect">
            <a:avLst>
              <a:gd name="adj" fmla="val 1245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Visual Studio</a:t>
            </a:r>
          </a:p>
        </p:txBody>
      </p:sp>
      <p:sp>
        <p:nvSpPr>
          <p:cNvPr id="40" name="Rounded Rectangle 39"/>
          <p:cNvSpPr/>
          <p:nvPr/>
        </p:nvSpPr>
        <p:spPr bwMode="auto">
          <a:xfrm rot="5400000">
            <a:off x="9032638" y="3556106"/>
            <a:ext cx="5181604" cy="812587"/>
          </a:xfrm>
          <a:prstGeom prst="roundRect">
            <a:avLst>
              <a:gd name="adj" fmla="val 1245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System Center</a:t>
            </a:r>
          </a:p>
        </p:txBody>
      </p:sp>
      <p:sp>
        <p:nvSpPr>
          <p:cNvPr id="41" name="Rounded Rectangle 40"/>
          <p:cNvSpPr/>
          <p:nvPr/>
        </p:nvSpPr>
        <p:spPr>
          <a:xfrm rot="5400000">
            <a:off x="9667699" y="4013224"/>
            <a:ext cx="3505200" cy="20314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effectLst>
                  <a:outerShdw blurRad="38100" dist="38100" dir="2700000" algn="tl">
                    <a:srgbClr val="000000">
                      <a:alpha val="43137"/>
                    </a:srgbClr>
                  </a:outerShdw>
                </a:effectLst>
              </a:rPr>
              <a:t>Windows Server AppFabric Management Pack</a:t>
            </a:r>
          </a:p>
        </p:txBody>
      </p:sp>
      <p:sp>
        <p:nvSpPr>
          <p:cNvPr id="42" name="Rounded Rectangle 41"/>
          <p:cNvSpPr/>
          <p:nvPr/>
        </p:nvSpPr>
        <p:spPr>
          <a:xfrm>
            <a:off x="1138366" y="1752596"/>
            <a:ext cx="4695382" cy="457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WF and WCF Templates</a:t>
            </a:r>
            <a:endPar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47" name="Rounded Rectangle 46"/>
          <p:cNvSpPr/>
          <p:nvPr/>
        </p:nvSpPr>
        <p:spPr>
          <a:xfrm>
            <a:off x="1161365" y="5257800"/>
            <a:ext cx="9852634" cy="304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rPr>
              <a:t>ASP.NET</a:t>
            </a:r>
          </a:p>
        </p:txBody>
      </p:sp>
      <p:sp>
        <p:nvSpPr>
          <p:cNvPr id="48" name="Rounded Rectangle 47"/>
          <p:cNvSpPr/>
          <p:nvPr/>
        </p:nvSpPr>
        <p:spPr>
          <a:xfrm>
            <a:off x="1161365" y="4800600"/>
            <a:ext cx="4875530" cy="457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WF</a:t>
            </a:r>
            <a:endPar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49" name="Rounded Rectangle 48"/>
          <p:cNvSpPr/>
          <p:nvPr/>
        </p:nvSpPr>
        <p:spPr>
          <a:xfrm>
            <a:off x="6240043" y="4800600"/>
            <a:ext cx="4773956" cy="457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WCF</a:t>
            </a:r>
            <a:endPar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21" name="Rounded Rectangle 20"/>
          <p:cNvSpPr/>
          <p:nvPr/>
        </p:nvSpPr>
        <p:spPr bwMode="auto">
          <a:xfrm rot="16200000">
            <a:off x="-2038875" y="3556105"/>
            <a:ext cx="5181606" cy="812587"/>
          </a:xfrm>
          <a:prstGeom prst="roundRect">
            <a:avLst>
              <a:gd name="adj" fmla="val 1245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Server Manager</a:t>
            </a:r>
          </a:p>
        </p:txBody>
      </p:sp>
      <p:sp>
        <p:nvSpPr>
          <p:cNvPr id="22" name="Rounded Rectangle 21"/>
          <p:cNvSpPr/>
          <p:nvPr/>
        </p:nvSpPr>
        <p:spPr>
          <a:xfrm rot="16200000">
            <a:off x="-997530" y="4013223"/>
            <a:ext cx="3505200" cy="20314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effectLst>
                  <a:outerShdw blurRad="38100" dist="38100" dir="2700000" algn="tl">
                    <a:srgbClr val="000000">
                      <a:alpha val="43137"/>
                    </a:srgbClr>
                  </a:outerShdw>
                </a:effectLst>
              </a:rPr>
              <a:t>Windows Server AppFabric Integration</a:t>
            </a:r>
          </a:p>
        </p:txBody>
      </p:sp>
      <p:sp>
        <p:nvSpPr>
          <p:cNvPr id="25" name="Rounded Rectangle 24"/>
          <p:cNvSpPr/>
          <p:nvPr/>
        </p:nvSpPr>
        <p:spPr bwMode="auto">
          <a:xfrm>
            <a:off x="8633751" y="3505953"/>
            <a:ext cx="2437765" cy="839467"/>
          </a:xfrm>
          <a:prstGeom prst="roundRect">
            <a:avLst>
              <a:gd name="adj" fmla="val 1999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Caching</a:t>
            </a:r>
            <a:endParaRPr lang="en-US" sz="200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20468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7" grpId="0" animBg="1"/>
      <p:bldP spid="8" grpId="0" animBg="1"/>
      <p:bldP spid="9" grpId="0" animBg="1"/>
      <p:bldP spid="11" grpId="0" animBg="1"/>
      <p:bldP spid="12" grpId="0" animBg="1"/>
      <p:bldP spid="13" grpId="0" animBg="1"/>
      <p:bldP spid="37" grpId="0" animBg="1"/>
      <p:bldP spid="38" grpId="0" animBg="1"/>
      <p:bldP spid="40" grpId="0" animBg="1"/>
      <p:bldP spid="41" grpId="0" animBg="1"/>
      <p:bldP spid="42" grpId="0" animBg="1"/>
      <p:bldP spid="47" grpId="0" animBg="1"/>
      <p:bldP spid="48" grpId="0" animBg="1"/>
      <p:bldP spid="49" grpId="0" animBg="1"/>
      <p:bldP spid="21" grpId="0" animBg="1"/>
      <p:bldP spid="22"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519112" y="1447799"/>
            <a:ext cx="11149013" cy="2314480"/>
          </a:xfrm>
        </p:spPr>
        <p:txBody>
          <a:bodyPr/>
          <a:lstStyle/>
          <a:p>
            <a:r>
              <a:rPr lang="en-US" dirty="0"/>
              <a:t>Demonstrate how Visual Studio 2010, </a:t>
            </a:r>
            <a:r>
              <a:rPr lang="en-US" dirty="0" smtClean="0"/>
              <a:t>.NET </a:t>
            </a:r>
            <a:r>
              <a:rPr lang="en-US" dirty="0"/>
              <a:t>4 and Windows Server </a:t>
            </a:r>
            <a:r>
              <a:rPr lang="en-US" dirty="0" err="1"/>
              <a:t>AppFabric</a:t>
            </a:r>
            <a:r>
              <a:rPr lang="en-US" dirty="0"/>
              <a:t> </a:t>
            </a:r>
            <a:r>
              <a:rPr lang="en-US" dirty="0" smtClean="0"/>
              <a:t>make </a:t>
            </a:r>
            <a:r>
              <a:rPr lang="en-US" dirty="0"/>
              <a:t>creating, hosting and managing WCF services easy</a:t>
            </a:r>
          </a:p>
          <a:p>
            <a:r>
              <a:rPr lang="en-US" dirty="0"/>
              <a:t>Preview new features that will simply the WCF experience even further</a:t>
            </a:r>
          </a:p>
        </p:txBody>
      </p:sp>
    </p:spTree>
    <p:extLst>
      <p:ext uri="{BB962C8B-B14F-4D97-AF65-F5344CB8AC3E}">
        <p14:creationId xmlns:p14="http://schemas.microsoft.com/office/powerpoint/2010/main" val="10939211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AppFabric</a:t>
            </a:r>
            <a:r>
              <a:rPr lang="en-US" sz="4400" dirty="0" smtClean="0"/>
              <a:t> hosting features for WCF Services</a:t>
            </a:r>
            <a:endParaRPr lang="en-US" sz="4400" dirty="0">
              <a:gradFill>
                <a:gsLst>
                  <a:gs pos="50000">
                    <a:schemeClr val="tx2"/>
                  </a:gs>
                  <a:gs pos="100000">
                    <a:schemeClr val="tx2"/>
                  </a:gs>
                </a:gsLst>
                <a:lin ang="5400000" scaled="0"/>
              </a:gradFill>
            </a:endParaRPr>
          </a:p>
        </p:txBody>
      </p:sp>
      <p:sp>
        <p:nvSpPr>
          <p:cNvPr id="3" name="Text Placeholder 2"/>
          <p:cNvSpPr>
            <a:spLocks noGrp="1"/>
          </p:cNvSpPr>
          <p:nvPr>
            <p:ph type="body" sz="quarter" idx="10"/>
          </p:nvPr>
        </p:nvSpPr>
        <p:spPr/>
        <p:txBody>
          <a:bodyPr/>
          <a:lstStyle/>
          <a:p>
            <a:r>
              <a:rPr lang="en-US" dirty="0" smtClean="0"/>
              <a:t>Deploy applications using Web Deploy</a:t>
            </a:r>
          </a:p>
          <a:p>
            <a:r>
              <a:rPr lang="en-US" dirty="0" smtClean="0"/>
              <a:t>Easily view application services and endpoints</a:t>
            </a:r>
          </a:p>
          <a:p>
            <a:r>
              <a:rPr lang="en-US" dirty="0"/>
              <a:t>Out-of-the-box monitoring infrastructure</a:t>
            </a:r>
          </a:p>
          <a:p>
            <a:pPr lvl="1"/>
            <a:r>
              <a:rPr lang="en-US" dirty="0"/>
              <a:t>No coding or </a:t>
            </a:r>
            <a:r>
              <a:rPr lang="en-US" dirty="0" err="1"/>
              <a:t>config</a:t>
            </a:r>
            <a:r>
              <a:rPr lang="en-US" dirty="0"/>
              <a:t> required!</a:t>
            </a:r>
          </a:p>
          <a:p>
            <a:r>
              <a:rPr lang="en-US" dirty="0" smtClean="0"/>
              <a:t>Health monitoring dashboard</a:t>
            </a:r>
          </a:p>
          <a:p>
            <a:r>
              <a:rPr lang="en-US" dirty="0" smtClean="0"/>
              <a:t>Troubleshoot issues using tracked events</a:t>
            </a:r>
          </a:p>
          <a:p>
            <a:r>
              <a:rPr lang="en-US" dirty="0" smtClean="0"/>
              <a:t>Rich configuration UI</a:t>
            </a:r>
          </a:p>
          <a:p>
            <a:r>
              <a:rPr lang="en-US" dirty="0" smtClean="0"/>
              <a:t>Service </a:t>
            </a:r>
            <a:r>
              <a:rPr lang="en-US" dirty="0" err="1" smtClean="0"/>
              <a:t>AutoStart</a:t>
            </a:r>
            <a:endParaRPr lang="en-US" dirty="0" smtClean="0"/>
          </a:p>
        </p:txBody>
      </p:sp>
    </p:spTree>
    <p:extLst>
      <p:ext uri="{BB962C8B-B14F-4D97-AF65-F5344CB8AC3E}">
        <p14:creationId xmlns:p14="http://schemas.microsoft.com/office/powerpoint/2010/main" val="6981492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Deploy a WCF Service to </a:t>
            </a:r>
            <a:br>
              <a:rPr lang="en-US" dirty="0" smtClean="0"/>
            </a:br>
            <a:r>
              <a:rPr lang="en-US" dirty="0" smtClean="0"/>
              <a:t>Windows Server </a:t>
            </a:r>
            <a:r>
              <a:rPr lang="en-US" dirty="0" err="1" smtClean="0"/>
              <a:t>AppFabric</a:t>
            </a:r>
            <a:endParaRPr lang="en-US" dirty="0"/>
          </a:p>
        </p:txBody>
      </p:sp>
      <p:sp>
        <p:nvSpPr>
          <p:cNvPr id="3" name="Subtitle 2"/>
          <p:cNvSpPr>
            <a:spLocks noGrp="1"/>
          </p:cNvSpPr>
          <p:nvPr>
            <p:ph type="subTitle" idx="1"/>
          </p:nvPr>
        </p:nvSpPr>
        <p:spPr/>
        <p:txBody>
          <a:bodyPr/>
          <a:lstStyle/>
          <a:p>
            <a:r>
              <a:rPr lang="en-US" dirty="0" smtClean="0"/>
              <a:t>Daniel Roth</a:t>
            </a:r>
          </a:p>
          <a:p>
            <a:r>
              <a:rPr lang="en-US" dirty="0" smtClean="0"/>
              <a:t>Program Manager Lead</a:t>
            </a:r>
            <a:endParaRPr lang="en-US" dirty="0"/>
          </a:p>
          <a:p>
            <a:r>
              <a:rPr lang="en-US" dirty="0" smtClean="0"/>
              <a:t>WCF</a:t>
            </a:r>
          </a:p>
        </p:txBody>
      </p:sp>
    </p:spTree>
    <p:extLst>
      <p:ext uri="{BB962C8B-B14F-4D97-AF65-F5344CB8AC3E}">
        <p14:creationId xmlns:p14="http://schemas.microsoft.com/office/powerpoint/2010/main" val="8046962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Where’s my service?</a:t>
            </a:r>
            <a:endParaRPr lang="en-US" dirty="0"/>
          </a:p>
        </p:txBody>
      </p:sp>
      <p:pic>
        <p:nvPicPr>
          <p:cNvPr id="1027" name="Picture 3" descr="C:\Users\daroth\AppData\Local\Microsoft\Windows\Temporary Internet Files\Content.IE5\P3D7I3XV\MC9000786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67" y="2411633"/>
            <a:ext cx="1857375" cy="3995738"/>
          </a:xfrm>
          <a:prstGeom prst="rect">
            <a:avLst/>
          </a:prstGeom>
          <a:noFill/>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580" y="1163771"/>
            <a:ext cx="833437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724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View WCF Services and Endpoints</a:t>
            </a:r>
            <a:endParaRPr lang="en-US" dirty="0"/>
          </a:p>
        </p:txBody>
      </p:sp>
      <p:sp>
        <p:nvSpPr>
          <p:cNvPr id="3" name="Subtitle 2"/>
          <p:cNvSpPr>
            <a:spLocks noGrp="1"/>
          </p:cNvSpPr>
          <p:nvPr>
            <p:ph type="subTitle" idx="1"/>
          </p:nvPr>
        </p:nvSpPr>
        <p:spPr/>
        <p:txBody>
          <a:bodyPr/>
          <a:lstStyle/>
          <a:p>
            <a:r>
              <a:rPr lang="en-US" dirty="0" smtClean="0"/>
              <a:t>Daniel Roth</a:t>
            </a:r>
          </a:p>
          <a:p>
            <a:r>
              <a:rPr lang="en-US" dirty="0" smtClean="0"/>
              <a:t>Program Manager Lead</a:t>
            </a:r>
            <a:endParaRPr lang="en-US" dirty="0"/>
          </a:p>
          <a:p>
            <a:r>
              <a:rPr lang="en-US" dirty="0" smtClean="0"/>
              <a:t>WCF</a:t>
            </a:r>
          </a:p>
        </p:txBody>
      </p:sp>
    </p:spTree>
    <p:extLst>
      <p:ext uri="{BB962C8B-B14F-4D97-AF65-F5344CB8AC3E}">
        <p14:creationId xmlns:p14="http://schemas.microsoft.com/office/powerpoint/2010/main" val="144218978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Monitoring WCF services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294" y="1498582"/>
            <a:ext cx="950988" cy="14592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925" y="1498581"/>
            <a:ext cx="950988" cy="14592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06" y="1498580"/>
            <a:ext cx="950988" cy="1459275"/>
          </a:xfrm>
          <a:prstGeom prst="rect">
            <a:avLst/>
          </a:prstGeom>
        </p:spPr>
      </p:pic>
      <p:pic>
        <p:nvPicPr>
          <p:cNvPr id="2051" name="Picture 3" descr="C:\Users\daroth\AppData\Local\Microsoft\Windows\Temporary Internet Files\Content.IE5\P3D7I3XV\MC900078627[1].wmf"/>
          <p:cNvPicPr>
            <a:picLocks noChangeAspect="1" noChangeArrowheads="1"/>
          </p:cNvPicPr>
          <p:nvPr/>
        </p:nvPicPr>
        <p:blipFill rotWithShape="1">
          <a:blip r:embed="rId4">
            <a:extLst>
              <a:ext uri="{28A0092B-C50C-407E-A947-70E740481C1C}">
                <a14:useLocalDpi xmlns:a14="http://schemas.microsoft.com/office/drawing/2010/main" val="0"/>
              </a:ext>
            </a:extLst>
          </a:blip>
          <a:srcRect l="47754"/>
          <a:stretch/>
        </p:blipFill>
        <p:spPr bwMode="auto">
          <a:xfrm>
            <a:off x="7875589" y="1714076"/>
            <a:ext cx="2098719" cy="3945437"/>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5305025" y="3831608"/>
            <a:ext cx="780149" cy="1005981"/>
            <a:chOff x="5255018" y="1546345"/>
            <a:chExt cx="780149" cy="1005981"/>
          </a:xfrm>
        </p:grpSpPr>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018" y="1546345"/>
              <a:ext cx="780149" cy="1005981"/>
            </a:xfrm>
            <a:prstGeom prst="rect">
              <a:avLst/>
            </a:prstGeom>
          </p:spPr>
        </p:pic>
        <p:sp>
          <p:nvSpPr>
            <p:cNvPr id="71" name="TextBox 70"/>
            <p:cNvSpPr txBox="1"/>
            <p:nvPr/>
          </p:nvSpPr>
          <p:spPr>
            <a:xfrm>
              <a:off x="5332164" y="1872867"/>
              <a:ext cx="612732" cy="246221"/>
            </a:xfrm>
            <a:prstGeom prst="rect">
              <a:avLst/>
            </a:prstGeom>
            <a:solidFill>
              <a:schemeClr val="tx1"/>
            </a:solidFill>
          </p:spPr>
          <p:txBody>
            <a:bodyPr wrap="none" lIns="0" tIns="0" rIns="0" bIns="0" rtlCol="0">
              <a:spAutoFit/>
            </a:bodyPr>
            <a:lstStyle/>
            <a:p>
              <a:r>
                <a:rPr lang="en-US" sz="1600" dirty="0" smtClean="0">
                  <a:solidFill>
                    <a:schemeClr val="bg1"/>
                  </a:solidFill>
                </a:rPr>
                <a:t>.svclog</a:t>
              </a:r>
            </a:p>
          </p:txBody>
        </p:sp>
      </p:grpSp>
      <p:grpSp>
        <p:nvGrpSpPr>
          <p:cNvPr id="72" name="Group 71"/>
          <p:cNvGrpSpPr/>
          <p:nvPr/>
        </p:nvGrpSpPr>
        <p:grpSpPr>
          <a:xfrm>
            <a:off x="1834713" y="3794495"/>
            <a:ext cx="780149" cy="1005981"/>
            <a:chOff x="5255018" y="1546345"/>
            <a:chExt cx="780149" cy="1005981"/>
          </a:xfrm>
        </p:grpSpPr>
        <p:pic>
          <p:nvPicPr>
            <p:cNvPr id="73" name="Picture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018" y="1546345"/>
              <a:ext cx="780149" cy="1005981"/>
            </a:xfrm>
            <a:prstGeom prst="rect">
              <a:avLst/>
            </a:prstGeom>
          </p:spPr>
        </p:pic>
        <p:sp>
          <p:nvSpPr>
            <p:cNvPr id="74" name="TextBox 73"/>
            <p:cNvSpPr txBox="1"/>
            <p:nvPr/>
          </p:nvSpPr>
          <p:spPr>
            <a:xfrm>
              <a:off x="5332164" y="1872867"/>
              <a:ext cx="612732" cy="246221"/>
            </a:xfrm>
            <a:prstGeom prst="rect">
              <a:avLst/>
            </a:prstGeom>
            <a:solidFill>
              <a:schemeClr val="tx1"/>
            </a:solidFill>
          </p:spPr>
          <p:txBody>
            <a:bodyPr wrap="none" lIns="0" tIns="0" rIns="0" bIns="0" rtlCol="0">
              <a:spAutoFit/>
            </a:bodyPr>
            <a:lstStyle/>
            <a:p>
              <a:r>
                <a:rPr lang="en-US" sz="1600" dirty="0" smtClean="0">
                  <a:solidFill>
                    <a:schemeClr val="bg1"/>
                  </a:solidFill>
                </a:rPr>
                <a:t>.svclog</a:t>
              </a:r>
            </a:p>
          </p:txBody>
        </p:sp>
      </p:grpSp>
      <p:grpSp>
        <p:nvGrpSpPr>
          <p:cNvPr id="75" name="Group 74"/>
          <p:cNvGrpSpPr/>
          <p:nvPr/>
        </p:nvGrpSpPr>
        <p:grpSpPr>
          <a:xfrm>
            <a:off x="3553344" y="3831609"/>
            <a:ext cx="780149" cy="1005981"/>
            <a:chOff x="5255018" y="1546345"/>
            <a:chExt cx="780149" cy="1005981"/>
          </a:xfrm>
        </p:grpSpPr>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018" y="1546345"/>
              <a:ext cx="780149" cy="1005981"/>
            </a:xfrm>
            <a:prstGeom prst="rect">
              <a:avLst/>
            </a:prstGeom>
          </p:spPr>
        </p:pic>
        <p:sp>
          <p:nvSpPr>
            <p:cNvPr id="77" name="TextBox 76"/>
            <p:cNvSpPr txBox="1"/>
            <p:nvPr/>
          </p:nvSpPr>
          <p:spPr>
            <a:xfrm>
              <a:off x="5332164" y="1872867"/>
              <a:ext cx="612732" cy="246221"/>
            </a:xfrm>
            <a:prstGeom prst="rect">
              <a:avLst/>
            </a:prstGeom>
            <a:solidFill>
              <a:schemeClr val="tx1"/>
            </a:solidFill>
          </p:spPr>
          <p:txBody>
            <a:bodyPr wrap="none" lIns="0" tIns="0" rIns="0" bIns="0" rtlCol="0">
              <a:spAutoFit/>
            </a:bodyPr>
            <a:lstStyle/>
            <a:p>
              <a:r>
                <a:rPr lang="en-US" sz="1600" dirty="0" smtClean="0">
                  <a:solidFill>
                    <a:schemeClr val="bg1"/>
                  </a:solidFill>
                </a:rPr>
                <a:t>.svclog</a:t>
              </a:r>
            </a:p>
          </p:txBody>
        </p:sp>
      </p:grpSp>
      <p:sp>
        <p:nvSpPr>
          <p:cNvPr id="2" name="Down Arrow 1"/>
          <p:cNvSpPr/>
          <p:nvPr/>
        </p:nvSpPr>
        <p:spPr bwMode="auto">
          <a:xfrm>
            <a:off x="2071171" y="2957857"/>
            <a:ext cx="308472" cy="72893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8" name="Down Arrow 77"/>
          <p:cNvSpPr/>
          <p:nvPr/>
        </p:nvSpPr>
        <p:spPr bwMode="auto">
          <a:xfrm>
            <a:off x="3789183" y="2957855"/>
            <a:ext cx="308472" cy="72893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9" name="Down Arrow 78"/>
          <p:cNvSpPr/>
          <p:nvPr/>
        </p:nvSpPr>
        <p:spPr bwMode="auto">
          <a:xfrm>
            <a:off x="5534301" y="2957857"/>
            <a:ext cx="308472" cy="72893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TextBox 2"/>
          <p:cNvSpPr txBox="1"/>
          <p:nvPr/>
        </p:nvSpPr>
        <p:spPr>
          <a:xfrm>
            <a:off x="2090060" y="1761657"/>
            <a:ext cx="309380" cy="830997"/>
          </a:xfrm>
          <a:prstGeom prst="rect">
            <a:avLst/>
          </a:prstGeom>
          <a:noFill/>
        </p:spPr>
        <p:txBody>
          <a:bodyPr wrap="non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rgbClr val="FF0000"/>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20" name="TextBox 19"/>
          <p:cNvSpPr txBox="1"/>
          <p:nvPr/>
        </p:nvSpPr>
        <p:spPr>
          <a:xfrm>
            <a:off x="5558577" y="1770836"/>
            <a:ext cx="309380" cy="830997"/>
          </a:xfrm>
          <a:prstGeom prst="rect">
            <a:avLst/>
          </a:prstGeom>
          <a:noFill/>
        </p:spPr>
        <p:txBody>
          <a:bodyPr wrap="non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rgbClr val="FF0000"/>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21" name="TextBox 20"/>
          <p:cNvSpPr txBox="1"/>
          <p:nvPr/>
        </p:nvSpPr>
        <p:spPr>
          <a:xfrm>
            <a:off x="3827070" y="1768998"/>
            <a:ext cx="309380" cy="830997"/>
          </a:xfrm>
          <a:prstGeom prst="rect">
            <a:avLst/>
          </a:prstGeom>
          <a:noFill/>
        </p:spPr>
        <p:txBody>
          <a:bodyPr wrap="non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rgbClr val="FF0000"/>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24653090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Monitoring WCF services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294" y="1498582"/>
            <a:ext cx="950988" cy="14592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925" y="1498581"/>
            <a:ext cx="950988" cy="14592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06" y="1498580"/>
            <a:ext cx="950988" cy="1459275"/>
          </a:xfrm>
          <a:prstGeom prst="rect">
            <a:avLst/>
          </a:prstGeom>
        </p:spPr>
      </p:pic>
      <p:sp>
        <p:nvSpPr>
          <p:cNvPr id="2" name="Down Arrow 1"/>
          <p:cNvSpPr/>
          <p:nvPr/>
        </p:nvSpPr>
        <p:spPr bwMode="auto">
          <a:xfrm rot="19445401">
            <a:off x="2748546" y="3101077"/>
            <a:ext cx="308472" cy="72893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8" name="Down Arrow 77"/>
          <p:cNvSpPr/>
          <p:nvPr/>
        </p:nvSpPr>
        <p:spPr bwMode="auto">
          <a:xfrm>
            <a:off x="3789183" y="2957855"/>
            <a:ext cx="308472" cy="72893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Flowchart: Magnetic Disk 2"/>
          <p:cNvSpPr/>
          <p:nvPr/>
        </p:nvSpPr>
        <p:spPr bwMode="auto">
          <a:xfrm>
            <a:off x="3044925" y="3871401"/>
            <a:ext cx="1773716" cy="1388125"/>
          </a:xfrm>
          <a:prstGeom prst="flowChartMagneticDisk">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AppFabric</a:t>
            </a:r>
            <a:r>
              <a:rPr lang="en-US" sz="2200" dirty="0" smtClean="0">
                <a:gradFill>
                  <a:gsLst>
                    <a:gs pos="0">
                      <a:srgbClr val="FFFFFF"/>
                    </a:gs>
                    <a:gs pos="100000">
                      <a:srgbClr val="FFFFFF"/>
                    </a:gs>
                  </a:gsLst>
                  <a:lin ang="5400000" scaled="0"/>
                </a:gradFill>
              </a:rPr>
              <a:t> monitoring store</a:t>
            </a:r>
          </a:p>
        </p:txBody>
      </p:sp>
      <p:sp>
        <p:nvSpPr>
          <p:cNvPr id="20" name="Down Arrow 19"/>
          <p:cNvSpPr/>
          <p:nvPr/>
        </p:nvSpPr>
        <p:spPr bwMode="auto">
          <a:xfrm rot="2154599" flipH="1">
            <a:off x="4726682" y="3121273"/>
            <a:ext cx="308472" cy="72893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074" name="Picture 2" descr="C:\Users\daroth\AppData\Local\Microsoft\Windows\Temporary Internet Files\Content.IE5\P3D7I3XV\MC90007862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77715" y="1518588"/>
            <a:ext cx="1296063" cy="393430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523" y="1574196"/>
            <a:ext cx="5284011" cy="3713905"/>
          </a:xfrm>
          <a:prstGeom prst="rect">
            <a:avLst/>
          </a:prstGeom>
          <a:noFill/>
          <a:ln>
            <a:noFill/>
          </a:ln>
          <a:effectLst/>
          <a:scene3d>
            <a:camera prst="perspectiveContrastingRightFacing">
              <a:rot lat="0" lon="16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bwMode="auto">
          <a:xfrm>
            <a:off x="5078776" y="4329628"/>
            <a:ext cx="1652530" cy="37457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26" name="Picture 2" descr="C:\Users\daroth\AppData\Local\Microsoft\Windows\Temporary Internet Files\Content.IE5\690M0CV9\MC9004413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738" y="1851167"/>
            <a:ext cx="754100" cy="754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roth\AppData\Local\Microsoft\Windows\Temporary Internet Files\Content.IE5\690M0CV9\MC9004413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369" y="1852141"/>
            <a:ext cx="754100" cy="754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roth\AppData\Local\Microsoft\Windows\Temporary Internet Files\Content.IE5\P8SUZS4M\MC9004325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0204" y="1963321"/>
            <a:ext cx="529791" cy="52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7848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Monitoring WCF Services</a:t>
            </a:r>
            <a:endParaRPr lang="en-US" dirty="0"/>
          </a:p>
        </p:txBody>
      </p:sp>
      <p:sp>
        <p:nvSpPr>
          <p:cNvPr id="3" name="Subtitle 2"/>
          <p:cNvSpPr>
            <a:spLocks noGrp="1"/>
          </p:cNvSpPr>
          <p:nvPr>
            <p:ph type="subTitle" idx="1"/>
          </p:nvPr>
        </p:nvSpPr>
        <p:spPr/>
        <p:txBody>
          <a:bodyPr/>
          <a:lstStyle/>
          <a:p>
            <a:r>
              <a:rPr lang="en-US" dirty="0" smtClean="0"/>
              <a:t>Daniel Roth</a:t>
            </a:r>
          </a:p>
          <a:p>
            <a:r>
              <a:rPr lang="en-US" dirty="0" smtClean="0"/>
              <a:t>Program Manager Lead</a:t>
            </a:r>
            <a:endParaRPr lang="en-US" dirty="0"/>
          </a:p>
          <a:p>
            <a:r>
              <a:rPr lang="en-US" dirty="0" smtClean="0"/>
              <a:t>WCF</a:t>
            </a:r>
          </a:p>
        </p:txBody>
      </p:sp>
    </p:spTree>
    <p:extLst>
      <p:ext uri="{BB962C8B-B14F-4D97-AF65-F5344CB8AC3E}">
        <p14:creationId xmlns:p14="http://schemas.microsoft.com/office/powerpoint/2010/main" val="7620017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WCF configuration settings</a:t>
            </a:r>
            <a:endParaRPr lang="en-US" dirty="0"/>
          </a:p>
        </p:txBody>
      </p:sp>
      <p:sp>
        <p:nvSpPr>
          <p:cNvPr id="7" name="Content Placeholder 6"/>
          <p:cNvSpPr>
            <a:spLocks noGrp="1"/>
          </p:cNvSpPr>
          <p:nvPr>
            <p:ph idx="1"/>
          </p:nvPr>
        </p:nvSpPr>
        <p:spPr>
          <a:xfrm>
            <a:off x="519112" y="1447799"/>
            <a:ext cx="11149013" cy="3151632"/>
          </a:xfrm>
        </p:spPr>
        <p:txBody>
          <a:bodyPr/>
          <a:lstStyle/>
          <a:p>
            <a:r>
              <a:rPr lang="en-US" dirty="0" smtClean="0"/>
              <a:t>Metadata</a:t>
            </a:r>
          </a:p>
          <a:p>
            <a:r>
              <a:rPr lang="en-US" dirty="0" smtClean="0"/>
              <a:t>Monitoring</a:t>
            </a:r>
          </a:p>
          <a:p>
            <a:r>
              <a:rPr lang="en-US" dirty="0" smtClean="0"/>
              <a:t>Performance</a:t>
            </a:r>
          </a:p>
          <a:p>
            <a:r>
              <a:rPr lang="en-US" dirty="0" smtClean="0"/>
              <a:t>Security</a:t>
            </a:r>
          </a:p>
          <a:p>
            <a:r>
              <a:rPr lang="en-US" dirty="0" err="1"/>
              <a:t>AutoStart</a:t>
            </a:r>
            <a:endParaRPr lang="en-US" dirty="0" smtClean="0"/>
          </a:p>
          <a:p>
            <a:endParaRPr lang="en-US" dirty="0"/>
          </a:p>
        </p:txBody>
      </p:sp>
      <p:pic>
        <p:nvPicPr>
          <p:cNvPr id="2058" name="Picture 10" descr="C:\Users\daroth\AppData\Local\Microsoft\Windows\Temporary Internet Files\Content.IE5\YG4P09CK\MP9004424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141" y="1809347"/>
            <a:ext cx="6248673" cy="4165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992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demo</a:t>
            </a:r>
            <a:endParaRPr lang="en-US" dirty="0"/>
          </a:p>
        </p:txBody>
      </p:sp>
      <p:sp>
        <p:nvSpPr>
          <p:cNvPr id="3" name="Title 2"/>
          <p:cNvSpPr>
            <a:spLocks noGrp="1"/>
          </p:cNvSpPr>
          <p:nvPr>
            <p:ph type="ctrTitle"/>
          </p:nvPr>
        </p:nvSpPr>
        <p:spPr/>
        <p:txBody>
          <a:bodyPr/>
          <a:lstStyle/>
          <a:p>
            <a:r>
              <a:rPr lang="en-US" dirty="0" smtClean="0"/>
              <a:t>Managing WCF configuration settings</a:t>
            </a:r>
            <a:endParaRPr lang="en-US" dirty="0"/>
          </a:p>
        </p:txBody>
      </p:sp>
      <p:sp>
        <p:nvSpPr>
          <p:cNvPr id="4" name="Subtitle 3"/>
          <p:cNvSpPr>
            <a:spLocks noGrp="1"/>
          </p:cNvSpPr>
          <p:nvPr>
            <p:ph type="subTitle" idx="1"/>
          </p:nvPr>
        </p:nvSpPr>
        <p:spPr/>
        <p:txBody>
          <a:bodyPr/>
          <a:lstStyle/>
          <a:p>
            <a:r>
              <a:rPr lang="en-US" dirty="0" smtClean="0"/>
              <a:t>Daniel Roth</a:t>
            </a:r>
          </a:p>
          <a:p>
            <a:r>
              <a:rPr lang="en-US" dirty="0" smtClean="0"/>
              <a:t>Program Manager Lead</a:t>
            </a:r>
          </a:p>
          <a:p>
            <a:r>
              <a:rPr lang="en-US" dirty="0" smtClean="0"/>
              <a:t>WCF</a:t>
            </a:r>
            <a:endParaRPr lang="en-US" dirty="0"/>
          </a:p>
        </p:txBody>
      </p:sp>
    </p:spTree>
    <p:extLst>
      <p:ext uri="{BB962C8B-B14F-4D97-AF65-F5344CB8AC3E}">
        <p14:creationId xmlns:p14="http://schemas.microsoft.com/office/powerpoint/2010/main" val="264115289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310" y="2743706"/>
            <a:ext cx="10239883" cy="1523495"/>
          </a:xfrm>
        </p:spPr>
        <p:txBody>
          <a:bodyPr/>
          <a:lstStyle/>
          <a:p>
            <a:r>
              <a:rPr lang="en-US" dirty="0" smtClean="0"/>
              <a:t>WCF Futures: It just keeps getting easier . . .</a:t>
            </a:r>
            <a:endParaRPr lang="en-US" dirty="0"/>
          </a:p>
        </p:txBody>
      </p:sp>
    </p:spTree>
    <p:extLst>
      <p:ext uri="{BB962C8B-B14F-4D97-AF65-F5344CB8AC3E}">
        <p14:creationId xmlns:p14="http://schemas.microsoft.com/office/powerpoint/2010/main" val="11160120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t>
            </a:r>
            <a:r>
              <a:rPr lang="en-US" dirty="0"/>
              <a:t>WCF </a:t>
            </a:r>
            <a:r>
              <a:rPr lang="en-US" dirty="0" smtClean="0"/>
              <a:t>Services Using </a:t>
            </a:r>
            <a:r>
              <a:rPr lang="en-US" dirty="0"/>
              <a:t/>
            </a:r>
            <a:br>
              <a:rPr lang="en-US" dirty="0"/>
            </a:br>
            <a:r>
              <a:rPr lang="en-US" dirty="0"/>
              <a:t>Visual Studio </a:t>
            </a:r>
            <a:r>
              <a:rPr lang="en-US" dirty="0" smtClean="0"/>
              <a:t>2010 and .NET 4</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766077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WCF Improvements</a:t>
            </a:r>
            <a:endParaRPr lang="en-US" dirty="0"/>
          </a:p>
        </p:txBody>
      </p:sp>
      <p:sp>
        <p:nvSpPr>
          <p:cNvPr id="5" name="Text Placeholder 2"/>
          <p:cNvSpPr>
            <a:spLocks noGrp="1"/>
          </p:cNvSpPr>
          <p:nvPr>
            <p:ph type="body" sz="quarter" idx="10"/>
          </p:nvPr>
        </p:nvSpPr>
        <p:spPr>
          <a:xfrm>
            <a:off x="519113" y="1447800"/>
            <a:ext cx="11149012" cy="4941983"/>
          </a:xfrm>
        </p:spPr>
        <p:txBody>
          <a:bodyPr>
            <a:normAutofit fontScale="92500"/>
          </a:bodyPr>
          <a:lstStyle/>
          <a:p>
            <a:r>
              <a:rPr lang="en-US" dirty="0" smtClean="0"/>
              <a:t>Configure less</a:t>
            </a:r>
          </a:p>
          <a:p>
            <a:pPr lvl="1"/>
            <a:r>
              <a:rPr lang="en-US" dirty="0"/>
              <a:t>Smart configuration defaults ready for production</a:t>
            </a:r>
          </a:p>
          <a:p>
            <a:pPr lvl="1"/>
            <a:r>
              <a:rPr lang="en-US" dirty="0" smtClean="0"/>
              <a:t>Inherit IIS security settings by default</a:t>
            </a:r>
          </a:p>
          <a:p>
            <a:pPr lvl="1"/>
            <a:r>
              <a:rPr lang="en-US" dirty="0"/>
              <a:t>Cleaned up client </a:t>
            </a:r>
            <a:r>
              <a:rPr lang="en-US" dirty="0" err="1"/>
              <a:t>config</a:t>
            </a:r>
            <a:r>
              <a:rPr lang="en-US" dirty="0"/>
              <a:t> generation </a:t>
            </a:r>
            <a:endParaRPr lang="en-US" dirty="0" smtClean="0"/>
          </a:p>
          <a:p>
            <a:pPr lvl="1"/>
            <a:r>
              <a:rPr lang="en-US" dirty="0" smtClean="0"/>
              <a:t>Service discovery integrated with Windows Azure </a:t>
            </a:r>
            <a:r>
              <a:rPr lang="en-US" dirty="0" err="1" smtClean="0"/>
              <a:t>AppFabric</a:t>
            </a:r>
            <a:endParaRPr lang="en-US" dirty="0"/>
          </a:p>
          <a:p>
            <a:r>
              <a:rPr lang="en-US" dirty="0" smtClean="0">
                <a:latin typeface="+mj-lt"/>
              </a:rPr>
              <a:t>Configure easier</a:t>
            </a:r>
          </a:p>
          <a:p>
            <a:pPr lvl="1"/>
            <a:r>
              <a:rPr lang="en-US" dirty="0" err="1" smtClean="0">
                <a:latin typeface="+mj-lt"/>
              </a:rPr>
              <a:t>Config</a:t>
            </a:r>
            <a:r>
              <a:rPr lang="en-US" dirty="0" smtClean="0">
                <a:latin typeface="+mj-lt"/>
              </a:rPr>
              <a:t> </a:t>
            </a:r>
            <a:r>
              <a:rPr lang="en-US" dirty="0" err="1" smtClean="0">
                <a:latin typeface="+mj-lt"/>
              </a:rPr>
              <a:t>Intellisense</a:t>
            </a:r>
            <a:r>
              <a:rPr lang="en-US" dirty="0" smtClean="0">
                <a:latin typeface="+mj-lt"/>
              </a:rPr>
              <a:t>, validation and tooltips</a:t>
            </a:r>
          </a:p>
          <a:p>
            <a:pPr lvl="1"/>
            <a:r>
              <a:rPr lang="en-US" dirty="0" smtClean="0">
                <a:latin typeface="+mj-lt"/>
              </a:rPr>
              <a:t>Code-based configuration</a:t>
            </a:r>
          </a:p>
          <a:p>
            <a:pPr lvl="1"/>
            <a:r>
              <a:rPr lang="en-US" dirty="0" smtClean="0">
                <a:latin typeface="+mj-lt"/>
              </a:rPr>
              <a:t>Centralized configuration management in Windows Azure </a:t>
            </a:r>
            <a:r>
              <a:rPr lang="en-US" dirty="0" err="1" smtClean="0">
                <a:latin typeface="+mj-lt"/>
              </a:rPr>
              <a:t>AppFabric</a:t>
            </a:r>
            <a:endParaRPr lang="en-US" dirty="0" smtClean="0">
              <a:latin typeface="+mj-lt"/>
            </a:endParaRPr>
          </a:p>
          <a:p>
            <a:r>
              <a:rPr lang="en-US" dirty="0" smtClean="0">
                <a:latin typeface="+mj-lt"/>
              </a:rPr>
              <a:t>Misconfiguration is </a:t>
            </a:r>
            <a:r>
              <a:rPr lang="en-US" dirty="0" err="1" smtClean="0">
                <a:latin typeface="+mj-lt"/>
              </a:rPr>
              <a:t>debuggable</a:t>
            </a:r>
            <a:endParaRPr lang="en-US" dirty="0" smtClean="0">
              <a:latin typeface="+mj-lt"/>
            </a:endParaRPr>
          </a:p>
          <a:p>
            <a:pPr lvl="1"/>
            <a:r>
              <a:rPr lang="en-US" dirty="0" smtClean="0">
                <a:latin typeface="+mj-lt"/>
              </a:rPr>
              <a:t>Beefed up ETW tracing</a:t>
            </a:r>
          </a:p>
          <a:p>
            <a:pPr lvl="1"/>
            <a:endParaRPr lang="en-US" dirty="0" smtClean="0">
              <a:latin typeface="+mj-lt"/>
            </a:endParaRPr>
          </a:p>
        </p:txBody>
      </p:sp>
    </p:spTree>
    <p:extLst>
      <p:ext uri="{BB962C8B-B14F-4D97-AF65-F5344CB8AC3E}">
        <p14:creationId xmlns:p14="http://schemas.microsoft.com/office/powerpoint/2010/main" val="218778075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a:xfrm>
            <a:off x="1141412" y="2229996"/>
            <a:ext cx="9999553" cy="1524000"/>
          </a:xfrm>
        </p:spPr>
        <p:txBody>
          <a:bodyPr/>
          <a:lstStyle/>
          <a:p>
            <a:r>
              <a:rPr lang="en-US" dirty="0" smtClean="0"/>
              <a:t>Future WCF </a:t>
            </a:r>
            <a:r>
              <a:rPr lang="en-US" dirty="0" err="1" smtClean="0"/>
              <a:t>Config</a:t>
            </a:r>
            <a:r>
              <a:rPr lang="en-US" dirty="0" smtClean="0"/>
              <a:t> Simplifications</a:t>
            </a:r>
            <a:endParaRPr lang="en-US" dirty="0"/>
          </a:p>
        </p:txBody>
      </p:sp>
      <p:sp>
        <p:nvSpPr>
          <p:cNvPr id="3" name="Subtitle 2"/>
          <p:cNvSpPr>
            <a:spLocks noGrp="1"/>
          </p:cNvSpPr>
          <p:nvPr>
            <p:ph type="subTitle" idx="1"/>
          </p:nvPr>
        </p:nvSpPr>
        <p:spPr>
          <a:xfrm>
            <a:off x="1141413" y="4161625"/>
            <a:ext cx="4419599" cy="461665"/>
          </a:xfrm>
        </p:spPr>
        <p:txBody>
          <a:bodyPr/>
          <a:lstStyle/>
          <a:p>
            <a:r>
              <a:rPr lang="en-US" dirty="0" smtClean="0"/>
              <a:t>Daniel Roth	</a:t>
            </a:r>
          </a:p>
          <a:p>
            <a:r>
              <a:rPr lang="en-US" dirty="0" smtClean="0"/>
              <a:t>Program Manager</a:t>
            </a:r>
          </a:p>
          <a:p>
            <a:r>
              <a:rPr lang="en-US" dirty="0" smtClean="0"/>
              <a:t>WCF</a:t>
            </a:r>
            <a:endParaRPr lang="en-US" dirty="0"/>
          </a:p>
        </p:txBody>
      </p:sp>
    </p:spTree>
    <p:extLst>
      <p:ext uri="{BB962C8B-B14F-4D97-AF65-F5344CB8AC3E}">
        <p14:creationId xmlns:p14="http://schemas.microsoft.com/office/powerpoint/2010/main" val="220254525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Better WCF </a:t>
            </a:r>
            <a:r>
              <a:rPr lang="en-US" dirty="0" err="1" smtClean="0"/>
              <a:t>Config</a:t>
            </a:r>
            <a:r>
              <a:rPr lang="en-US" dirty="0" smtClean="0"/>
              <a:t> Defaults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49019904"/>
              </p:ext>
            </p:extLst>
          </p:nvPr>
        </p:nvGraphicFramePr>
        <p:xfrm>
          <a:off x="367567" y="1228482"/>
          <a:ext cx="11366437" cy="5161280"/>
        </p:xfrm>
        <a:graphic>
          <a:graphicData uri="http://schemas.openxmlformats.org/drawingml/2006/table">
            <a:tbl>
              <a:tblPr firstRow="1" bandRow="1">
                <a:tableStyleId>{7DF18680-E054-41AD-8BC1-D1AEF772440D}</a:tableStyleId>
              </a:tblPr>
              <a:tblGrid>
                <a:gridCol w="3138805"/>
                <a:gridCol w="4028691"/>
                <a:gridCol w="1827660"/>
                <a:gridCol w="2371281"/>
              </a:tblGrid>
              <a:tr h="370840">
                <a:tc>
                  <a:txBody>
                    <a:bodyPr/>
                    <a:lstStyle/>
                    <a:p>
                      <a:r>
                        <a:rPr lang="en-US" dirty="0" smtClean="0"/>
                        <a:t>Property</a:t>
                      </a:r>
                      <a:endParaRPr lang="en-US" dirty="0"/>
                    </a:p>
                  </a:txBody>
                  <a:tcPr/>
                </a:tc>
                <a:tc>
                  <a:txBody>
                    <a:bodyPr/>
                    <a:lstStyle/>
                    <a:p>
                      <a:r>
                        <a:rPr lang="en-US" dirty="0" smtClean="0"/>
                        <a:t>On</a:t>
                      </a:r>
                      <a:endParaRPr lang="en-US" dirty="0"/>
                    </a:p>
                  </a:txBody>
                  <a:tcPr/>
                </a:tc>
                <a:tc>
                  <a:txBody>
                    <a:bodyPr/>
                    <a:lstStyle/>
                    <a:p>
                      <a:r>
                        <a:rPr lang="en-US" dirty="0" smtClean="0"/>
                        <a:t>Old Value</a:t>
                      </a:r>
                      <a:endParaRPr lang="en-US" dirty="0"/>
                    </a:p>
                  </a:txBody>
                  <a:tcPr/>
                </a:tc>
                <a:tc>
                  <a:txBody>
                    <a:bodyPr/>
                    <a:lstStyle/>
                    <a:p>
                      <a:r>
                        <a:rPr lang="en-US" dirty="0" smtClean="0"/>
                        <a:t>New Value</a:t>
                      </a:r>
                      <a:endParaRPr lang="en-US" dirty="0"/>
                    </a:p>
                  </a:txBody>
                  <a:tcPr/>
                </a:tc>
              </a:tr>
              <a:tr h="370840">
                <a:tc>
                  <a:txBody>
                    <a:bodyPr/>
                    <a:lstStyle/>
                    <a:p>
                      <a:r>
                        <a:rPr lang="en-US" dirty="0" err="1" smtClean="0"/>
                        <a:t>MaxArrayLength</a:t>
                      </a:r>
                      <a:endParaRPr lang="en-US" dirty="0"/>
                    </a:p>
                  </a:txBody>
                  <a:tcPr/>
                </a:tc>
                <a:tc>
                  <a:txBody>
                    <a:bodyPr/>
                    <a:lstStyle/>
                    <a:p>
                      <a:r>
                        <a:rPr lang="en-US" dirty="0" err="1" smtClean="0"/>
                        <a:t>ReaderQuotas</a:t>
                      </a:r>
                      <a:r>
                        <a:rPr lang="en-US" baseline="0" dirty="0" smtClean="0"/>
                        <a:t> (</a:t>
                      </a:r>
                      <a:r>
                        <a:rPr lang="en-US" baseline="0" dirty="0" err="1" smtClean="0"/>
                        <a:t>buffered+text</a:t>
                      </a:r>
                      <a:r>
                        <a:rPr lang="en-US" baseline="0" dirty="0" smtClean="0"/>
                        <a:t> only)</a:t>
                      </a:r>
                      <a:endParaRPr lang="en-US" dirty="0"/>
                    </a:p>
                  </a:txBody>
                  <a:tcPr/>
                </a:tc>
                <a:tc>
                  <a:txBody>
                    <a:bodyPr/>
                    <a:lstStyle/>
                    <a:p>
                      <a:r>
                        <a:rPr lang="en-US" dirty="0" smtClean="0"/>
                        <a:t>16384 elements</a:t>
                      </a:r>
                      <a:endParaRPr lang="en-US" dirty="0"/>
                    </a:p>
                  </a:txBody>
                  <a:tcPr/>
                </a:tc>
                <a:tc>
                  <a:txBody>
                    <a:bodyPr/>
                    <a:lstStyle/>
                    <a:p>
                      <a:r>
                        <a:rPr lang="en-US" dirty="0" smtClean="0"/>
                        <a:t>Int32.MaxValue</a:t>
                      </a:r>
                      <a:endParaRPr lang="en-US" dirty="0"/>
                    </a:p>
                  </a:txBody>
                  <a:tcPr/>
                </a:tc>
              </a:tr>
              <a:tr h="370840">
                <a:tc>
                  <a:txBody>
                    <a:bodyPr/>
                    <a:lstStyle/>
                    <a:p>
                      <a:r>
                        <a:rPr lang="en-US" dirty="0" err="1" smtClean="0"/>
                        <a:t>MaxBytesPerRead</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ReaderQuotas</a:t>
                      </a:r>
                      <a:r>
                        <a:rPr lang="en-US" baseline="0" dirty="0" smtClean="0"/>
                        <a:t> (</a:t>
                      </a:r>
                      <a:r>
                        <a:rPr lang="en-US" baseline="0" dirty="0" err="1" smtClean="0"/>
                        <a:t>buffered+text</a:t>
                      </a:r>
                      <a:r>
                        <a:rPr lang="en-US" baseline="0" dirty="0" smtClean="0"/>
                        <a:t> only)</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4096 bytes </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Int32.MaxValue</a:t>
                      </a:r>
                      <a:endParaRPr lang="en-US" dirty="0"/>
                    </a:p>
                  </a:txBody>
                  <a:tcPr/>
                </a:tc>
              </a:tr>
              <a:tr h="370840">
                <a:tc>
                  <a:txBody>
                    <a:bodyPr/>
                    <a:lstStyle/>
                    <a:p>
                      <a:r>
                        <a:rPr lang="en-US" dirty="0" err="1" smtClean="0"/>
                        <a:t>MaxDepth</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ReaderQuotas</a:t>
                      </a:r>
                      <a:r>
                        <a:rPr lang="en-US" baseline="0" dirty="0" smtClean="0"/>
                        <a:t> (</a:t>
                      </a:r>
                      <a:r>
                        <a:rPr lang="en-US" baseline="0" dirty="0" err="1" smtClean="0"/>
                        <a:t>buffered+text</a:t>
                      </a:r>
                      <a:r>
                        <a:rPr lang="en-US" baseline="0" dirty="0" smtClean="0"/>
                        <a:t> only)</a:t>
                      </a:r>
                      <a:endParaRPr lang="en-US" dirty="0" smtClean="0"/>
                    </a:p>
                  </a:txBody>
                  <a:tcPr/>
                </a:tc>
                <a:tc>
                  <a:txBody>
                    <a:bodyPr/>
                    <a:lstStyle/>
                    <a:p>
                      <a:r>
                        <a:rPr lang="en-US" dirty="0" smtClean="0"/>
                        <a:t>32 nodes deep</a:t>
                      </a:r>
                      <a:endParaRPr lang="en-US" dirty="0"/>
                    </a:p>
                  </a:txBody>
                  <a:tcPr/>
                </a:tc>
                <a:tc>
                  <a:txBody>
                    <a:bodyPr/>
                    <a:lstStyle/>
                    <a:p>
                      <a:r>
                        <a:rPr lang="en-US" dirty="0" smtClean="0"/>
                        <a:t>128</a:t>
                      </a:r>
                      <a:endParaRPr lang="en-US" dirty="0"/>
                    </a:p>
                  </a:txBody>
                  <a:tcPr/>
                </a:tc>
              </a:tr>
              <a:tr h="370840">
                <a:tc>
                  <a:txBody>
                    <a:bodyPr/>
                    <a:lstStyle/>
                    <a:p>
                      <a:r>
                        <a:rPr lang="en-US" dirty="0" err="1" smtClean="0"/>
                        <a:t>MaxNameTableCharCount</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ReaderQuotas</a:t>
                      </a:r>
                      <a:r>
                        <a:rPr lang="en-US" baseline="0" dirty="0" smtClean="0"/>
                        <a:t> (</a:t>
                      </a:r>
                      <a:r>
                        <a:rPr lang="en-US" baseline="0" dirty="0" err="1" smtClean="0"/>
                        <a:t>buffered+text</a:t>
                      </a:r>
                      <a:r>
                        <a:rPr lang="en-US" baseline="0" dirty="0" smtClean="0"/>
                        <a:t> only)</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16384 chars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Int32.MaxValue</a:t>
                      </a:r>
                      <a:endParaRPr lang="en-US" dirty="0"/>
                    </a:p>
                  </a:txBody>
                  <a:tcPr/>
                </a:tc>
              </a:tr>
              <a:tr h="370840">
                <a:tc>
                  <a:txBody>
                    <a:bodyPr/>
                    <a:lstStyle/>
                    <a:p>
                      <a:r>
                        <a:rPr lang="en-US" dirty="0" err="1" smtClean="0"/>
                        <a:t>MaxStringContentLength</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ReaderQuotas</a:t>
                      </a:r>
                      <a:r>
                        <a:rPr lang="en-US" baseline="0" dirty="0" smtClean="0"/>
                        <a:t> (</a:t>
                      </a:r>
                      <a:r>
                        <a:rPr lang="en-US" baseline="0" dirty="0" err="1" smtClean="0"/>
                        <a:t>buffered+text</a:t>
                      </a:r>
                      <a:r>
                        <a:rPr lang="en-US" baseline="0" dirty="0" smtClean="0"/>
                        <a:t> only)</a:t>
                      </a:r>
                      <a:endParaRPr lang="en-US"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8192 chars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Int32.MaxValue</a:t>
                      </a:r>
                    </a:p>
                  </a:txBody>
                  <a:tcPr/>
                </a:tc>
              </a:tr>
              <a:tr h="370840">
                <a:tc>
                  <a:txBody>
                    <a:bodyPr/>
                    <a:lstStyle/>
                    <a:p>
                      <a:r>
                        <a:rPr lang="en-US" dirty="0" smtClean="0"/>
                        <a:t>ChannelInitializationTimeout </a:t>
                      </a:r>
                      <a:endParaRPr lang="en-US" dirty="0"/>
                    </a:p>
                  </a:txBody>
                  <a:tcPr/>
                </a:tc>
                <a:tc>
                  <a:txBody>
                    <a:bodyPr/>
                    <a:lstStyle/>
                    <a:p>
                      <a:r>
                        <a:rPr lang="en-US" sz="1800" kern="1200" dirty="0" err="1" smtClean="0">
                          <a:effectLst/>
                        </a:rPr>
                        <a:t>NetTcpBinding</a:t>
                      </a:r>
                      <a:endParaRPr lang="en-US" dirty="0"/>
                    </a:p>
                  </a:txBody>
                  <a:tcPr/>
                </a:tc>
                <a:tc>
                  <a:txBody>
                    <a:bodyPr/>
                    <a:lstStyle/>
                    <a:p>
                      <a:r>
                        <a:rPr lang="en-US" sz="1800" kern="1200" dirty="0" smtClean="0">
                          <a:effectLst/>
                        </a:rPr>
                        <a:t>5 sec</a:t>
                      </a:r>
                      <a:endParaRPr lang="en-US" dirty="0"/>
                    </a:p>
                  </a:txBody>
                  <a:tcPr/>
                </a:tc>
                <a:tc>
                  <a:txBody>
                    <a:bodyPr/>
                    <a:lstStyle/>
                    <a:p>
                      <a:r>
                        <a:rPr lang="en-US" sz="1800" kern="1200" dirty="0" smtClean="0">
                          <a:effectLst/>
                        </a:rPr>
                        <a:t>30 </a:t>
                      </a:r>
                      <a:r>
                        <a:rPr lang="en-US" sz="1800" kern="1200" dirty="0" err="1" smtClean="0">
                          <a:effectLst/>
                        </a:rPr>
                        <a:t>secs</a:t>
                      </a:r>
                      <a:endParaRPr lang="en-US" dirty="0"/>
                    </a:p>
                  </a:txBody>
                  <a:tcPr/>
                </a:tc>
              </a:tr>
              <a:tr h="370840">
                <a:tc>
                  <a:txBody>
                    <a:bodyPr/>
                    <a:lstStyle/>
                    <a:p>
                      <a:r>
                        <a:rPr lang="en-US" sz="1800" kern="1200" dirty="0" err="1" smtClean="0">
                          <a:effectLst/>
                        </a:rPr>
                        <a:t>ListenBacklog</a:t>
                      </a:r>
                      <a:endParaRPr lang="en-US" dirty="0"/>
                    </a:p>
                  </a:txBody>
                  <a:tcPr/>
                </a:tc>
                <a:tc>
                  <a:txBody>
                    <a:bodyPr/>
                    <a:lstStyle/>
                    <a:p>
                      <a:r>
                        <a:rPr lang="en-US" sz="1800" kern="1200" dirty="0" err="1" smtClean="0">
                          <a:effectLst/>
                        </a:rPr>
                        <a:t>NetTcpBinding</a:t>
                      </a:r>
                      <a:endParaRPr lang="en-US" sz="1800" kern="1200" dirty="0" smtClean="0">
                        <a:effectLst/>
                      </a:endParaRPr>
                    </a:p>
                    <a:p>
                      <a:r>
                        <a:rPr lang="en-US" sz="1800" kern="1200" dirty="0" err="1" smtClean="0">
                          <a:effectLst/>
                        </a:rPr>
                        <a:t>SMSvcHost.exe.config</a:t>
                      </a:r>
                      <a:endParaRPr lang="en-US" dirty="0"/>
                    </a:p>
                  </a:txBody>
                  <a:tcPr/>
                </a:tc>
                <a:tc>
                  <a:txBody>
                    <a:bodyPr/>
                    <a:lstStyle/>
                    <a:p>
                      <a:r>
                        <a:rPr lang="en-US" dirty="0" smtClean="0"/>
                        <a:t>10</a:t>
                      </a:r>
                      <a:endParaRPr lang="en-US" dirty="0"/>
                    </a:p>
                  </a:txBody>
                  <a:tcPr/>
                </a:tc>
                <a:tc>
                  <a:txBody>
                    <a:bodyPr/>
                    <a:lstStyle/>
                    <a:p>
                      <a:r>
                        <a:rPr lang="en-US" sz="1800" kern="1200" dirty="0" smtClean="0">
                          <a:effectLst/>
                        </a:rPr>
                        <a:t>12 * # of </a:t>
                      </a:r>
                      <a:r>
                        <a:rPr lang="en-US" sz="1800" kern="1200" dirty="0" err="1" smtClean="0">
                          <a:effectLst/>
                        </a:rPr>
                        <a:t>procs</a:t>
                      </a:r>
                      <a:endParaRPr lang="en-US" dirty="0"/>
                    </a:p>
                  </a:txBody>
                  <a:tcPr/>
                </a:tc>
              </a:tr>
              <a:tr h="370840">
                <a:tc>
                  <a:txBody>
                    <a:bodyPr/>
                    <a:lstStyle/>
                    <a:p>
                      <a:r>
                        <a:rPr lang="en-US" dirty="0" err="1" smtClean="0"/>
                        <a:t>MaxPendingAccepts</a:t>
                      </a:r>
                      <a:endParaRPr lang="en-US" dirty="0"/>
                    </a:p>
                  </a:txBody>
                  <a:tcPr/>
                </a:tc>
                <a:tc>
                  <a:txBody>
                    <a:bodyPr/>
                    <a:lstStyle/>
                    <a:p>
                      <a:r>
                        <a:rPr lang="en-US" sz="1800" kern="1200" dirty="0" err="1" smtClean="0">
                          <a:effectLst/>
                        </a:rPr>
                        <a:t>TcpTransportBindingelement</a:t>
                      </a:r>
                      <a:r>
                        <a:rPr lang="en-US" sz="1800" kern="1200" dirty="0" smtClean="0">
                          <a:effectLst/>
                        </a:rPr>
                        <a:t>/</a:t>
                      </a:r>
                    </a:p>
                    <a:p>
                      <a:r>
                        <a:rPr lang="en-US" sz="1800" kern="1200" dirty="0" err="1" smtClean="0">
                          <a:effectLst/>
                        </a:rPr>
                        <a:t>NamedPipeTransportBindingElement</a:t>
                      </a:r>
                      <a:r>
                        <a:rPr lang="en-US" sz="1800" kern="1200" dirty="0" smtClean="0">
                          <a:effectLst/>
                        </a:rPr>
                        <a:t>,</a:t>
                      </a:r>
                    </a:p>
                    <a:p>
                      <a:r>
                        <a:rPr lang="en-US" sz="1800" kern="1200" dirty="0" err="1" smtClean="0">
                          <a:effectLst/>
                        </a:rPr>
                        <a:t>SMSvcHost.exe.config</a:t>
                      </a:r>
                      <a:endParaRPr lang="en-US" dirty="0"/>
                    </a:p>
                  </a:txBody>
                  <a:tcPr/>
                </a:tc>
                <a:tc>
                  <a:txBody>
                    <a:bodyPr/>
                    <a:lstStyle/>
                    <a:p>
                      <a:r>
                        <a:rPr lang="en-US" dirty="0" smtClean="0"/>
                        <a:t>1, 2</a:t>
                      </a:r>
                      <a:endParaRPr lang="en-US" dirty="0"/>
                    </a:p>
                  </a:txBody>
                  <a:tcPr/>
                </a:tc>
                <a:tc>
                  <a:txBody>
                    <a:bodyPr/>
                    <a:lstStyle/>
                    <a:p>
                      <a:r>
                        <a:rPr lang="en-US" sz="1800" kern="1200" dirty="0" smtClean="0">
                          <a:effectLst/>
                        </a:rPr>
                        <a:t>2 * #</a:t>
                      </a:r>
                      <a:r>
                        <a:rPr lang="en-US" sz="1800" kern="1200" baseline="0" dirty="0" smtClean="0">
                          <a:effectLst/>
                        </a:rPr>
                        <a:t> </a:t>
                      </a:r>
                      <a:r>
                        <a:rPr lang="en-US" sz="1800" kern="1200" dirty="0" smtClean="0">
                          <a:effectLst/>
                        </a:rPr>
                        <a:t>of </a:t>
                      </a:r>
                      <a:r>
                        <a:rPr lang="en-US" sz="1800" kern="1200" dirty="0" err="1" smtClean="0">
                          <a:effectLst/>
                        </a:rPr>
                        <a:t>procs</a:t>
                      </a:r>
                      <a:r>
                        <a:rPr lang="en-US" sz="1800" kern="1200" dirty="0" smtClean="0">
                          <a:effectLst/>
                        </a:rPr>
                        <a:t>,</a:t>
                      </a:r>
                      <a:br>
                        <a:rPr lang="en-US" sz="1800" kern="1200" dirty="0" smtClean="0">
                          <a:effectLst/>
                        </a:rPr>
                      </a:br>
                      <a:r>
                        <a:rPr lang="en-US" sz="1800" kern="1200" dirty="0" smtClean="0">
                          <a:effectLst/>
                        </a:rPr>
                        <a:t>4 * # of </a:t>
                      </a:r>
                      <a:r>
                        <a:rPr lang="en-US" sz="1800" kern="1200" dirty="0" err="1" smtClean="0">
                          <a:effectLst/>
                        </a:rPr>
                        <a:t>procs</a:t>
                      </a:r>
                      <a:endParaRPr lang="en-US" dirty="0"/>
                    </a:p>
                  </a:txBody>
                  <a:tcPr/>
                </a:tc>
              </a:tr>
              <a:tr h="370840">
                <a:tc>
                  <a:txBody>
                    <a:bodyPr/>
                    <a:lstStyle/>
                    <a:p>
                      <a:r>
                        <a:rPr lang="en-US" sz="1800" kern="1200" dirty="0" err="1" smtClean="0">
                          <a:effectLst/>
                        </a:rPr>
                        <a:t>MaxPendingConnections</a:t>
                      </a:r>
                      <a:endParaRPr lang="en-US" dirty="0"/>
                    </a:p>
                  </a:txBody>
                  <a:tcPr/>
                </a:tc>
                <a:tc>
                  <a:txBody>
                    <a:bodyPr/>
                    <a:lstStyle/>
                    <a:p>
                      <a:r>
                        <a:rPr lang="en-US" sz="1800" kern="1200" dirty="0" err="1" smtClean="0">
                          <a:effectLst/>
                        </a:rPr>
                        <a:t>TcpTransportBindingelement</a:t>
                      </a:r>
                      <a:r>
                        <a:rPr lang="en-US" sz="1800" kern="1200" dirty="0" smtClean="0">
                          <a:effectLst/>
                        </a:rPr>
                        <a:t>/</a:t>
                      </a:r>
                    </a:p>
                    <a:p>
                      <a:r>
                        <a:rPr lang="en-US" sz="1800" kern="1200" dirty="0" err="1" smtClean="0">
                          <a:effectLst/>
                        </a:rPr>
                        <a:t>NamedPipeTransportBindingElement</a:t>
                      </a:r>
                      <a:endParaRPr lang="en-US" sz="1800" kern="1200" dirty="0" smtClean="0">
                        <a:effectLst/>
                      </a:endParaRPr>
                    </a:p>
                  </a:txBody>
                  <a:tcPr/>
                </a:tc>
                <a:tc>
                  <a:txBody>
                    <a:bodyPr/>
                    <a:lstStyle/>
                    <a:p>
                      <a:r>
                        <a:rPr lang="en-US" dirty="0" smtClean="0"/>
                        <a:t>10</a:t>
                      </a:r>
                      <a:endParaRPr lang="en-US" dirty="0"/>
                    </a:p>
                  </a:txBody>
                  <a:tcPr/>
                </a:tc>
                <a:tc>
                  <a:txBody>
                    <a:bodyPr/>
                    <a:lstStyle/>
                    <a:p>
                      <a:r>
                        <a:rPr lang="en-US" sz="1800" kern="1200" dirty="0" smtClean="0">
                          <a:effectLst/>
                        </a:rPr>
                        <a:t>12 * # of </a:t>
                      </a:r>
                      <a:r>
                        <a:rPr lang="en-US" sz="1800" kern="1200" dirty="0" err="1" smtClean="0">
                          <a:effectLst/>
                        </a:rPr>
                        <a:t>procs</a:t>
                      </a:r>
                      <a:endParaRPr lang="en-US" dirty="0"/>
                    </a:p>
                  </a:txBody>
                  <a:tcPr/>
                </a:tc>
              </a:tr>
              <a:tr h="370840">
                <a:tc>
                  <a:txBody>
                    <a:bodyPr/>
                    <a:lstStyle/>
                    <a:p>
                      <a:r>
                        <a:rPr lang="en-US" sz="1800" kern="1200" dirty="0" err="1" smtClean="0">
                          <a:effectLst/>
                        </a:rPr>
                        <a:t>ReceiveTimeout</a:t>
                      </a:r>
                      <a:r>
                        <a:rPr lang="en-US" sz="1800" kern="1200" dirty="0" smtClean="0">
                          <a:effectLst/>
                        </a:rPr>
                        <a:t> </a:t>
                      </a:r>
                      <a:endParaRPr lang="en-US" dirty="0"/>
                    </a:p>
                  </a:txBody>
                  <a:tcPr/>
                </a:tc>
                <a:tc>
                  <a:txBody>
                    <a:bodyPr/>
                    <a:lstStyle/>
                    <a:p>
                      <a:r>
                        <a:rPr lang="en-US" sz="1800" kern="1200" dirty="0" err="1" smtClean="0">
                          <a:effectLst/>
                        </a:rPr>
                        <a:t>SMSvcHost.exe.config</a:t>
                      </a:r>
                      <a:endParaRPr lang="en-US" dirty="0"/>
                    </a:p>
                  </a:txBody>
                  <a:tcPr/>
                </a:tc>
                <a:tc>
                  <a:txBody>
                    <a:bodyPr/>
                    <a:lstStyle/>
                    <a:p>
                      <a:r>
                        <a:rPr lang="en-US" dirty="0" smtClean="0"/>
                        <a:t>10 seconds</a:t>
                      </a:r>
                      <a:endParaRPr lang="en-US" dirty="0"/>
                    </a:p>
                  </a:txBody>
                  <a:tcPr/>
                </a:tc>
                <a:tc>
                  <a:txBody>
                    <a:bodyPr/>
                    <a:lstStyle/>
                    <a:p>
                      <a:r>
                        <a:rPr lang="en-US" sz="1800" kern="1200" dirty="0" smtClean="0">
                          <a:effectLst/>
                        </a:rPr>
                        <a:t>30 seconds</a:t>
                      </a:r>
                      <a:endParaRPr lang="en-US" dirty="0"/>
                    </a:p>
                  </a:txBody>
                  <a:tcPr/>
                </a:tc>
              </a:tr>
            </a:tbl>
          </a:graphicData>
        </a:graphic>
      </p:graphicFrame>
    </p:spTree>
    <p:extLst>
      <p:ext uri="{BB962C8B-B14F-4D97-AF65-F5344CB8AC3E}">
        <p14:creationId xmlns:p14="http://schemas.microsoft.com/office/powerpoint/2010/main" val="165895538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Takeaways</a:t>
            </a:r>
            <a:endParaRPr lang="en-US" dirty="0"/>
          </a:p>
        </p:txBody>
      </p:sp>
      <p:sp>
        <p:nvSpPr>
          <p:cNvPr id="6" name="Text Placeholder 5"/>
          <p:cNvSpPr>
            <a:spLocks noGrp="1"/>
          </p:cNvSpPr>
          <p:nvPr>
            <p:ph type="body" sz="quarter" idx="10"/>
          </p:nvPr>
        </p:nvSpPr>
        <p:spPr>
          <a:xfrm>
            <a:off x="519113" y="1447800"/>
            <a:ext cx="11149012" cy="4686911"/>
          </a:xfrm>
        </p:spPr>
        <p:txBody>
          <a:bodyPr/>
          <a:lstStyle/>
          <a:p>
            <a:r>
              <a:rPr lang="en-US" sz="2800" b="1" dirty="0" smtClean="0"/>
              <a:t>Simplified WCF configuration</a:t>
            </a:r>
          </a:p>
          <a:p>
            <a:pPr lvl="1">
              <a:buClr>
                <a:srgbClr val="66FF33"/>
              </a:buClr>
              <a:buFont typeface="Wingdings" pitchFamily="2" charset="2"/>
              <a:buChar char="ü"/>
            </a:pPr>
            <a:r>
              <a:rPr lang="en-US" sz="2400" dirty="0"/>
              <a:t>No configuration required by </a:t>
            </a:r>
            <a:r>
              <a:rPr lang="en-US" sz="2400" dirty="0" smtClean="0"/>
              <a:t>default</a:t>
            </a:r>
          </a:p>
          <a:p>
            <a:pPr lvl="1">
              <a:buClr>
                <a:srgbClr val="66FF33"/>
              </a:buClr>
              <a:buFont typeface="Wingdings" pitchFamily="2" charset="2"/>
              <a:buChar char="ü"/>
            </a:pPr>
            <a:r>
              <a:rPr lang="en-US" sz="2400" dirty="0" smtClean="0"/>
              <a:t>Smart configuration </a:t>
            </a:r>
            <a:r>
              <a:rPr lang="en-US" sz="2400" dirty="0"/>
              <a:t>defaults are ready for production</a:t>
            </a:r>
          </a:p>
          <a:p>
            <a:pPr lvl="1">
              <a:buClr>
                <a:srgbClr val="66FF33"/>
              </a:buClr>
              <a:buFont typeface="Wingdings" pitchFamily="2" charset="2"/>
              <a:buChar char="ü"/>
            </a:pPr>
            <a:r>
              <a:rPr lang="en-US" sz="2400" dirty="0" smtClean="0"/>
              <a:t>Full </a:t>
            </a:r>
            <a:r>
              <a:rPr lang="en-US" sz="2400" dirty="0"/>
              <a:t>alignment with the hierarchical web configuration model</a:t>
            </a:r>
          </a:p>
          <a:p>
            <a:pPr lvl="1">
              <a:buClr>
                <a:srgbClr val="66FF33"/>
              </a:buClr>
              <a:buFont typeface="Wingdings" pitchFamily="2" charset="2"/>
              <a:buChar char="ü"/>
            </a:pPr>
            <a:r>
              <a:rPr lang="en-US" sz="2400" dirty="0" smtClean="0"/>
              <a:t>Configuration </a:t>
            </a:r>
            <a:r>
              <a:rPr lang="en-US" sz="2400" dirty="0"/>
              <a:t>tooling, IntelliSense and </a:t>
            </a:r>
            <a:r>
              <a:rPr lang="en-US" sz="2400" dirty="0" smtClean="0"/>
              <a:t>validation</a:t>
            </a:r>
          </a:p>
          <a:p>
            <a:r>
              <a:rPr lang="en-US" sz="2800" b="1" dirty="0" smtClean="0"/>
              <a:t>Simplified </a:t>
            </a:r>
            <a:r>
              <a:rPr lang="en-US" sz="2800" b="1" dirty="0"/>
              <a:t>WCF s</a:t>
            </a:r>
            <a:r>
              <a:rPr lang="en-US" sz="2800" b="1" dirty="0" smtClean="0"/>
              <a:t>ecurity</a:t>
            </a:r>
            <a:endParaRPr lang="en-US" sz="2800" b="1" dirty="0"/>
          </a:p>
          <a:p>
            <a:pPr lvl="1">
              <a:buClr>
                <a:srgbClr val="66FF33"/>
              </a:buClr>
              <a:buFont typeface="Wingdings" pitchFamily="2" charset="2"/>
              <a:buChar char="ü"/>
            </a:pPr>
            <a:r>
              <a:rPr lang="en-US" sz="2400" dirty="0"/>
              <a:t>Certificate configuration using Windows Server </a:t>
            </a:r>
            <a:r>
              <a:rPr lang="en-US" sz="2400" dirty="0" err="1"/>
              <a:t>AppFabric</a:t>
            </a:r>
            <a:endParaRPr lang="en-US" sz="2400" dirty="0"/>
          </a:p>
          <a:p>
            <a:pPr lvl="1">
              <a:buClr>
                <a:srgbClr val="66FF33"/>
              </a:buClr>
              <a:buFont typeface="Wingdings" pitchFamily="2" charset="2"/>
              <a:buChar char="ü"/>
            </a:pPr>
            <a:r>
              <a:rPr lang="en-US" sz="2400" dirty="0" smtClean="0"/>
              <a:t>Inherit IIS security settings by default</a:t>
            </a:r>
          </a:p>
          <a:p>
            <a:r>
              <a:rPr lang="en-US" sz="2800" b="1" dirty="0" smtClean="0"/>
              <a:t>Simplified WCF monitoring and troubleshooting</a:t>
            </a:r>
          </a:p>
          <a:p>
            <a:pPr lvl="1">
              <a:buClr>
                <a:srgbClr val="66FF33"/>
              </a:buClr>
              <a:buFont typeface="Wingdings" pitchFamily="2" charset="2"/>
              <a:buChar char="ü"/>
            </a:pPr>
            <a:r>
              <a:rPr lang="en-US" sz="2400" dirty="0"/>
              <a:t>Out of the box </a:t>
            </a:r>
            <a:r>
              <a:rPr lang="en-US" sz="2400" dirty="0" smtClean="0"/>
              <a:t>monitoring and troubleshooting infrastructure in Windows Server </a:t>
            </a:r>
            <a:r>
              <a:rPr lang="en-US" sz="2400" dirty="0" err="1" smtClean="0"/>
              <a:t>AppFabric</a:t>
            </a:r>
            <a:endParaRPr lang="en-US" sz="2400" dirty="0" smtClean="0"/>
          </a:p>
          <a:p>
            <a:pPr lvl="1">
              <a:buClr>
                <a:srgbClr val="66FF33"/>
              </a:buClr>
              <a:buFont typeface="Wingdings" pitchFamily="2" charset="2"/>
              <a:buChar char="ü"/>
            </a:pPr>
            <a:r>
              <a:rPr lang="en-US" sz="2400" dirty="0"/>
              <a:t>Production ready tracing using Event Tracing for Windows (ETW</a:t>
            </a:r>
            <a:r>
              <a:rPr lang="en-US" sz="2400" dirty="0" smtClean="0"/>
              <a:t>)</a:t>
            </a:r>
            <a:endParaRPr lang="en-US" sz="2400" dirty="0"/>
          </a:p>
        </p:txBody>
      </p:sp>
    </p:spTree>
    <p:extLst>
      <p:ext uri="{BB962C8B-B14F-4D97-AF65-F5344CB8AC3E}">
        <p14:creationId xmlns:p14="http://schemas.microsoft.com/office/powerpoint/2010/main" val="188779874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9" name="Rectangle 8"/>
          <p:cNvSpPr/>
          <p:nvPr/>
        </p:nvSpPr>
        <p:spPr bwMode="auto">
          <a:xfrm>
            <a:off x="507868" y="1056684"/>
            <a:ext cx="11173090" cy="559537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b="1"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MID302 </a:t>
            </a:r>
            <a:r>
              <a:rPr lang="en-US" sz="2400" dirty="0" err="1" smtClean="0">
                <a:gradFill>
                  <a:gsLst>
                    <a:gs pos="0">
                      <a:schemeClr val="tx1"/>
                    </a:gs>
                    <a:gs pos="100000">
                      <a:schemeClr val="tx1"/>
                    </a:gs>
                  </a:gsLst>
                  <a:lin ang="5400000" scaled="0"/>
                </a:gradFill>
              </a:rPr>
              <a:t>AppFabric</a:t>
            </a:r>
            <a:r>
              <a:rPr lang="en-US" sz="2400" dirty="0" smtClean="0">
                <a:gradFill>
                  <a:gsLst>
                    <a:gs pos="0">
                      <a:schemeClr val="tx1"/>
                    </a:gs>
                    <a:gs pos="100000">
                      <a:schemeClr val="tx1"/>
                    </a:gs>
                  </a:gsLst>
                  <a:lin ang="5400000" scaled="0"/>
                </a:gradFill>
              </a:rPr>
              <a:t> Caching: How It Works and When You Should Use It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MID307 Make </a:t>
            </a:r>
            <a:r>
              <a:rPr lang="en-US" sz="2400" dirty="0">
                <a:gradFill>
                  <a:gsLst>
                    <a:gs pos="0">
                      <a:schemeClr val="tx1"/>
                    </a:gs>
                    <a:gs pos="100000">
                      <a:schemeClr val="tx1"/>
                    </a:gs>
                  </a:gsLst>
                  <a:lin ang="5400000" scaled="0"/>
                </a:gradFill>
              </a:rPr>
              <a:t>Yourself Comfortable and REST with Microsoft </a:t>
            </a:r>
            <a:r>
              <a:rPr lang="en-US" sz="2400" dirty="0" smtClean="0">
                <a:gradFill>
                  <a:gsLst>
                    <a:gs pos="0">
                      <a:schemeClr val="tx1"/>
                    </a:gs>
                    <a:gs pos="100000">
                      <a:schemeClr val="tx1"/>
                    </a:gs>
                  </a:gsLst>
                  <a:lin ang="5400000" scaled="0"/>
                </a:gradFill>
              </a:rPr>
              <a:t>.NET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MID311 Windows </a:t>
            </a:r>
            <a:r>
              <a:rPr lang="en-US" sz="2400" dirty="0">
                <a:gradFill>
                  <a:gsLst>
                    <a:gs pos="0">
                      <a:schemeClr val="tx1"/>
                    </a:gs>
                    <a:gs pos="100000">
                      <a:schemeClr val="tx1"/>
                    </a:gs>
                  </a:gsLst>
                  <a:lin ang="5400000" scaled="0"/>
                </a:gradFill>
              </a:rPr>
              <a:t>Communication Foundation RIA: Ready for Business  </a:t>
            </a:r>
            <a:endParaRPr lang="en-US" sz="2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MID310 Windows </a:t>
            </a:r>
            <a:r>
              <a:rPr lang="en-US" sz="2400" dirty="0">
                <a:gradFill>
                  <a:gsLst>
                    <a:gs pos="0">
                      <a:schemeClr val="tx1"/>
                    </a:gs>
                    <a:gs pos="100000">
                      <a:schemeClr val="tx1"/>
                    </a:gs>
                  </a:gsLst>
                  <a:lin ang="5400000" scaled="0"/>
                </a:gradFill>
              </a:rPr>
              <a:t>Communication Foundation Futures </a:t>
            </a:r>
            <a:endParaRPr lang="en-US" sz="2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MID315 Building </a:t>
            </a:r>
            <a:r>
              <a:rPr lang="en-US" sz="2400" dirty="0">
                <a:gradFill>
                  <a:gsLst>
                    <a:gs pos="0">
                      <a:schemeClr val="tx1"/>
                    </a:gs>
                    <a:gs pos="100000">
                      <a:schemeClr val="tx1"/>
                    </a:gs>
                  </a:gsLst>
                  <a:lin ang="5400000" scaled="0"/>
                </a:gradFill>
              </a:rPr>
              <a:t>Highly Scalable and Available WCF Services with Windows Azure </a:t>
            </a:r>
            <a:r>
              <a:rPr lang="en-US" sz="2400" dirty="0" err="1">
                <a:gradFill>
                  <a:gsLst>
                    <a:gs pos="0">
                      <a:schemeClr val="tx1"/>
                    </a:gs>
                    <a:gs pos="100000">
                      <a:schemeClr val="tx1"/>
                    </a:gs>
                  </a:gsLst>
                  <a:lin ang="5400000" scaled="0"/>
                </a:gradFill>
              </a:rPr>
              <a:t>AppFabric</a:t>
            </a:r>
            <a:r>
              <a:rPr lang="en-US" sz="2400" dirty="0">
                <a:gradFill>
                  <a:gsLst>
                    <a:gs pos="0">
                      <a:schemeClr val="tx1"/>
                    </a:gs>
                    <a:gs pos="100000">
                      <a:schemeClr val="tx1"/>
                    </a:gs>
                  </a:gsLst>
                  <a:lin ang="5400000" scaled="0"/>
                </a:gradFill>
              </a:rPr>
              <a:t> </a:t>
            </a: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b="1" dirty="0" smtClean="0">
                <a:gradFill>
                  <a:gsLst>
                    <a:gs pos="0">
                      <a:schemeClr val="tx1"/>
                    </a:gs>
                    <a:gs pos="100000">
                      <a:schemeClr val="tx1"/>
                    </a:gs>
                  </a:gsLst>
                  <a:lin ang="5400000" scaled="0"/>
                </a:gradFill>
              </a:rPr>
              <a:t>Hands-on Labs:</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MID374-HOL </a:t>
            </a:r>
            <a:r>
              <a:rPr lang="en-US" sz="2400" dirty="0">
                <a:gradFill>
                  <a:gsLst>
                    <a:gs pos="0">
                      <a:schemeClr val="tx1"/>
                    </a:gs>
                    <a:gs pos="100000">
                      <a:schemeClr val="tx1"/>
                    </a:gs>
                  </a:gsLst>
                  <a:lin ang="5400000" scaled="0"/>
                </a:gradFill>
              </a:rPr>
              <a:t>| Windows Communication Foundation (WCF) 4: Configuration is Much More Simple - Learn How </a:t>
            </a:r>
            <a:endParaRPr lang="en-US" sz="2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MID378-HOL | Windows Server </a:t>
            </a:r>
            <a:r>
              <a:rPr lang="en-US" sz="2400" dirty="0" err="1">
                <a:gradFill>
                  <a:gsLst>
                    <a:gs pos="0">
                      <a:schemeClr val="tx1"/>
                    </a:gs>
                    <a:gs pos="100000">
                      <a:schemeClr val="tx1"/>
                    </a:gs>
                  </a:gsLst>
                  <a:lin ang="5400000" scaled="0"/>
                </a:gradFill>
              </a:rPr>
              <a:t>AppFabric</a:t>
            </a:r>
            <a:r>
              <a:rPr lang="en-US" sz="2400" dirty="0">
                <a:gradFill>
                  <a:gsLst>
                    <a:gs pos="0">
                      <a:schemeClr val="tx1"/>
                    </a:gs>
                    <a:gs pos="100000">
                      <a:schemeClr val="tx1"/>
                    </a:gs>
                  </a:gsLst>
                  <a:lin ang="5400000" scaled="0"/>
                </a:gradFill>
              </a:rPr>
              <a:t> Hosting: Developer Basics - Workflow Services </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MID377-HOL | Windows Server </a:t>
            </a:r>
            <a:r>
              <a:rPr lang="en-US" sz="2400" dirty="0" err="1" smtClean="0">
                <a:gradFill>
                  <a:gsLst>
                    <a:gs pos="0">
                      <a:schemeClr val="tx1"/>
                    </a:gs>
                    <a:gs pos="100000">
                      <a:schemeClr val="tx1"/>
                    </a:gs>
                  </a:gsLst>
                  <a:lin ang="5400000" scaled="0"/>
                </a:gradFill>
              </a:rPr>
              <a:t>AppFabric</a:t>
            </a:r>
            <a:r>
              <a:rPr lang="en-US" sz="2400" dirty="0" smtClean="0">
                <a:gradFill>
                  <a:gsLst>
                    <a:gs pos="0">
                      <a:schemeClr val="tx1"/>
                    </a:gs>
                    <a:gs pos="100000">
                      <a:schemeClr val="tx1"/>
                    </a:gs>
                  </a:gsLst>
                  <a:lin ang="5400000" scaled="0"/>
                </a:gradFill>
              </a:rPr>
              <a:t> Hosting: Developer Basics - Windows Communication Foundation (WCF) Services</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20394" y="1463356"/>
            <a:ext cx="11147731"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4"/>
              </a:rPr>
              <a:t>Windows Azure Platform Training Kit</a:t>
            </a:r>
            <a:endParaRPr lang="en-US" sz="2400" dirty="0">
              <a:gradFill>
                <a:gsLst>
                  <a:gs pos="0">
                    <a:srgbClr val="FFFFFF"/>
                  </a:gs>
                  <a:gs pos="100000">
                    <a:srgbClr val="FFFFFF"/>
                  </a:gs>
                </a:gsLst>
                <a:lin ang="5400000" scaled="0"/>
              </a:gradFill>
            </a:endParaRPr>
          </a:p>
        </p:txBody>
      </p:sp>
      <p:sp>
        <p:nvSpPr>
          <p:cNvPr id="14" name="Rectangle 13"/>
          <p:cNvSpPr/>
          <p:nvPr/>
        </p:nvSpPr>
        <p:spPr bwMode="auto">
          <a:xfrm>
            <a:off x="520394" y="2309123"/>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5"/>
              </a:rPr>
              <a:t>Windows Server AppFabric Training Kit</a:t>
            </a:r>
            <a:endParaRPr lang="en-US" sz="2400" dirty="0">
              <a:gradFill>
                <a:gsLst>
                  <a:gs pos="0">
                    <a:srgbClr val="FFFFFF"/>
                  </a:gs>
                  <a:gs pos="100000">
                    <a:srgbClr val="FFFFFF"/>
                  </a:gs>
                </a:gsLst>
                <a:lin ang="5400000" scaled="0"/>
              </a:gradFill>
            </a:endParaRPr>
          </a:p>
        </p:txBody>
      </p:sp>
      <p:sp>
        <p:nvSpPr>
          <p:cNvPr id="15" name="Rectangle 14"/>
          <p:cNvSpPr/>
          <p:nvPr/>
        </p:nvSpPr>
        <p:spPr bwMode="auto">
          <a:xfrm>
            <a:off x="520394" y="3154890"/>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6"/>
              </a:rPr>
              <a:t>BizTalk 2010 Developer Training Kit</a:t>
            </a: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20394" y="4846424"/>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7"/>
              </a:rPr>
              <a:t>Windows Azure AppFabric on MSDN</a:t>
            </a:r>
            <a:endParaRPr lang="en-US" sz="2400" dirty="0">
              <a:gradFill>
                <a:gsLst>
                  <a:gs pos="0">
                    <a:srgbClr val="FFFFFF"/>
                  </a:gs>
                  <a:gs pos="100000">
                    <a:srgbClr val="FFFFFF"/>
                  </a:gs>
                </a:gsLst>
                <a:lin ang="5400000" scaled="0"/>
              </a:gradFill>
            </a:endParaRPr>
          </a:p>
        </p:txBody>
      </p:sp>
      <p:sp>
        <p:nvSpPr>
          <p:cNvPr id="9" name="Rectangle 8"/>
          <p:cNvSpPr/>
          <p:nvPr/>
        </p:nvSpPr>
        <p:spPr bwMode="auto">
          <a:xfrm>
            <a:off x="522482" y="5692189"/>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8"/>
              </a:rPr>
              <a:t>Windows Server AppFabric on MSDN</a:t>
            </a:r>
            <a:endParaRPr lang="en-US" sz="2400" dirty="0">
              <a:gradFill>
                <a:gsLst>
                  <a:gs pos="0">
                    <a:srgbClr val="FFFFFF"/>
                  </a:gs>
                  <a:gs pos="100000">
                    <a:srgbClr val="FFFFFF"/>
                  </a:gs>
                </a:gsLst>
                <a:lin ang="5400000" scaled="0"/>
              </a:gradFill>
            </a:endParaRPr>
          </a:p>
        </p:txBody>
      </p:sp>
      <p:sp>
        <p:nvSpPr>
          <p:cNvPr id="10" name="Rectangle 9"/>
          <p:cNvSpPr/>
          <p:nvPr/>
        </p:nvSpPr>
        <p:spPr bwMode="auto">
          <a:xfrm>
            <a:off x="522482" y="4000657"/>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9"/>
              </a:rPr>
              <a:t>AppFabric Team Blog</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974611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01074433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39182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6699573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you want to create a service . . .</a:t>
            </a:r>
            <a:endParaRPr lang="en-US" dirty="0"/>
          </a:p>
        </p:txBody>
      </p:sp>
      <p:sp>
        <p:nvSpPr>
          <p:cNvPr id="6" name="Text Placeholder 5"/>
          <p:cNvSpPr>
            <a:spLocks noGrp="1"/>
          </p:cNvSpPr>
          <p:nvPr>
            <p:ph type="body" sz="quarter" idx="10"/>
          </p:nvPr>
        </p:nvSpPr>
        <p:spPr>
          <a:xfrm>
            <a:off x="519112" y="1447799"/>
            <a:ext cx="11149013" cy="3151632"/>
          </a:xfrm>
        </p:spPr>
        <p:txBody>
          <a:bodyPr/>
          <a:lstStyle/>
          <a:p>
            <a:r>
              <a:rPr lang="en-US" dirty="0" smtClean="0"/>
              <a:t>…that exposes some functionality</a:t>
            </a:r>
          </a:p>
          <a:p>
            <a:r>
              <a:rPr lang="en-US" dirty="0" smtClean="0"/>
              <a:t>…is easy </a:t>
            </a:r>
            <a:r>
              <a:rPr lang="en-US" smtClean="0"/>
              <a:t>to consume</a:t>
            </a:r>
          </a:p>
          <a:p>
            <a:r>
              <a:rPr lang="en-US" dirty="0" smtClean="0"/>
              <a:t>…</a:t>
            </a:r>
            <a:r>
              <a:rPr lang="en-US" dirty="0"/>
              <a:t>is reusable</a:t>
            </a:r>
          </a:p>
          <a:p>
            <a:r>
              <a:rPr lang="en-US" dirty="0" smtClean="0"/>
              <a:t>…is loosely coupled</a:t>
            </a:r>
          </a:p>
          <a:p>
            <a:r>
              <a:rPr lang="en-US" dirty="0" smtClean="0"/>
              <a:t>…is interoperable</a:t>
            </a:r>
          </a:p>
          <a:p>
            <a:pPr marL="0" indent="0">
              <a:buNone/>
            </a:pPr>
            <a:endParaRPr lang="en-US" dirty="0" smtClean="0"/>
          </a:p>
        </p:txBody>
      </p:sp>
      <p:pic>
        <p:nvPicPr>
          <p:cNvPr id="3075" name="Picture 3" descr="C:\Users\daroth\AppData\Local\Microsoft\Windows\Temporary Internet Files\Content.IE5\0MFPVTE2\MP9003143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32818" y="1174898"/>
            <a:ext cx="2884287" cy="5308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764319" y="4585545"/>
            <a:ext cx="3796013" cy="1107996"/>
          </a:xfrm>
          <a:prstGeom prst="rect">
            <a:avLst/>
          </a:prstGeom>
        </p:spPr>
        <p:txBody>
          <a:bodyPr wrap="square">
            <a:spAutoFit/>
          </a:bodyPr>
          <a:lstStyle/>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EASY!</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670155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 demo </a:t>
            </a:r>
            <a:endParaRPr lang="en-US" dirty="0"/>
          </a:p>
        </p:txBody>
      </p:sp>
      <p:sp>
        <p:nvSpPr>
          <p:cNvPr id="2" name="Title 1"/>
          <p:cNvSpPr>
            <a:spLocks noGrp="1"/>
          </p:cNvSpPr>
          <p:nvPr>
            <p:ph type="ctrTitle"/>
          </p:nvPr>
        </p:nvSpPr>
        <p:spPr/>
        <p:txBody>
          <a:bodyPr/>
          <a:lstStyle/>
          <a:p>
            <a:r>
              <a:rPr lang="en-US" dirty="0" smtClean="0"/>
              <a:t>Create a WCF service using </a:t>
            </a:r>
            <a:br>
              <a:rPr lang="en-US" dirty="0" smtClean="0"/>
            </a:br>
            <a:r>
              <a:rPr lang="en-US" dirty="0" smtClean="0"/>
              <a:t>Visual Studio 2010</a:t>
            </a:r>
            <a:endParaRPr lang="en-US" dirty="0"/>
          </a:p>
        </p:txBody>
      </p:sp>
      <p:sp>
        <p:nvSpPr>
          <p:cNvPr id="3" name="Subtitle 2"/>
          <p:cNvSpPr>
            <a:spLocks noGrp="1"/>
          </p:cNvSpPr>
          <p:nvPr>
            <p:ph type="subTitle" idx="1"/>
          </p:nvPr>
        </p:nvSpPr>
        <p:spPr/>
        <p:txBody>
          <a:bodyPr/>
          <a:lstStyle/>
          <a:p>
            <a:r>
              <a:rPr lang="en-US" dirty="0" smtClean="0"/>
              <a:t>Daniel Roth	</a:t>
            </a:r>
          </a:p>
          <a:p>
            <a:r>
              <a:rPr lang="en-US" dirty="0" smtClean="0"/>
              <a:t>Program Manager Lead</a:t>
            </a:r>
          </a:p>
          <a:p>
            <a:r>
              <a:rPr lang="en-US" dirty="0" smtClean="0"/>
              <a:t>WCF</a:t>
            </a:r>
            <a:endParaRPr lang="en-US" dirty="0"/>
          </a:p>
        </p:txBody>
      </p:sp>
    </p:spTree>
    <p:extLst>
      <p:ext uri="{BB962C8B-B14F-4D97-AF65-F5344CB8AC3E}">
        <p14:creationId xmlns:p14="http://schemas.microsoft.com/office/powerpoint/2010/main" val="33284445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41433" y="4329414"/>
            <a:ext cx="8397767" cy="153451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chemeClr val="tx1">
                    <a:alpha val="99000"/>
                  </a:schemeClr>
                </a:solidFill>
              </a:rPr>
              <a:t>Endpoint</a:t>
            </a:r>
          </a:p>
        </p:txBody>
      </p:sp>
      <p:sp>
        <p:nvSpPr>
          <p:cNvPr id="663555" name="AutoShape 3"/>
          <p:cNvSpPr>
            <a:spLocks noChangeArrowheads="1"/>
          </p:cNvSpPr>
          <p:nvPr/>
        </p:nvSpPr>
        <p:spPr bwMode="auto">
          <a:xfrm>
            <a:off x="8722697" y="2105026"/>
            <a:ext cx="2029968" cy="1889125"/>
          </a:xfrm>
          <a:prstGeom prst="roundRect">
            <a:avLst>
              <a:gd name="adj" fmla="val 10171"/>
            </a:avLst>
          </a:prstGeom>
          <a:gradFill>
            <a:gsLst>
              <a:gs pos="0">
                <a:srgbClr val="00B050"/>
              </a:gs>
              <a:gs pos="80000">
                <a:srgbClr val="92D050"/>
              </a:gs>
              <a:gs pos="100000">
                <a:srgbClr val="92D050"/>
              </a:gs>
            </a:gsLst>
            <a:lin ang="16200000" scaled="0"/>
          </a:gradFill>
          <a:ln w="9525">
            <a:noFill/>
            <a:round/>
            <a:headEnd/>
            <a:tailEnd/>
          </a:ln>
          <a:effectLst/>
        </p:spPr>
        <p:txBody>
          <a:bodyPr wrap="none" anchorCtr="1"/>
          <a:lstStyle/>
          <a:p>
            <a:pPr algn="ctr"/>
            <a:r>
              <a:rPr lang="en-US" sz="1600">
                <a:effectLst/>
                <a:latin typeface="Arial" charset="0"/>
              </a:rPr>
              <a:t>Service</a:t>
            </a:r>
          </a:p>
        </p:txBody>
      </p:sp>
      <p:pic>
        <p:nvPicPr>
          <p:cNvPr id="663556" name="Picture 4" descr="Server and XML Web Service sm"/>
          <p:cNvPicPr>
            <a:picLocks noChangeAspect="1" noChangeArrowheads="1"/>
          </p:cNvPicPr>
          <p:nvPr/>
        </p:nvPicPr>
        <p:blipFill>
          <a:blip r:embed="rId4"/>
          <a:srcRect/>
          <a:stretch>
            <a:fillRect/>
          </a:stretch>
        </p:blipFill>
        <p:spPr bwMode="auto">
          <a:xfrm>
            <a:off x="9418126" y="2541588"/>
            <a:ext cx="665397" cy="1010794"/>
          </a:xfrm>
          <a:prstGeom prst="rect">
            <a:avLst/>
          </a:prstGeom>
          <a:noFill/>
        </p:spPr>
      </p:pic>
      <p:sp>
        <p:nvSpPr>
          <p:cNvPr id="663557" name="AutoShape 5"/>
          <p:cNvSpPr>
            <a:spLocks noChangeArrowheads="1"/>
          </p:cNvSpPr>
          <p:nvPr/>
        </p:nvSpPr>
        <p:spPr bwMode="auto">
          <a:xfrm>
            <a:off x="6720783" y="1543050"/>
            <a:ext cx="2435650" cy="2451100"/>
          </a:xfrm>
          <a:prstGeom prst="verticalScroll">
            <a:avLst>
              <a:gd name="adj" fmla="val 12500"/>
            </a:avLst>
          </a:prstGeom>
          <a:gradFill>
            <a:gsLst>
              <a:gs pos="0">
                <a:schemeClr val="tx2">
                  <a:lumMod val="50000"/>
                </a:schemeClr>
              </a:gs>
              <a:gs pos="80000">
                <a:schemeClr val="tx2"/>
              </a:gs>
              <a:gs pos="100000">
                <a:schemeClr val="tx2"/>
              </a:gs>
            </a:gsLst>
          </a:gra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a:solidFill>
                  <a:schemeClr val="tx1">
                    <a:alpha val="99000"/>
                  </a:schemeClr>
                </a:solidFill>
              </a:rPr>
              <a:t>WSDL</a:t>
            </a:r>
          </a:p>
          <a:p>
            <a:pPr defTabSz="914099"/>
            <a:endParaRPr lang="en-US" sz="2000" dirty="0">
              <a:solidFill>
                <a:schemeClr val="tx1">
                  <a:alpha val="99000"/>
                </a:schemeClr>
              </a:solidFill>
            </a:endParaRPr>
          </a:p>
          <a:p>
            <a:pPr defTabSz="914099"/>
            <a:endParaRPr lang="en-US" sz="2000" dirty="0">
              <a:solidFill>
                <a:schemeClr val="tx1">
                  <a:alpha val="99000"/>
                </a:schemeClr>
              </a:solidFill>
            </a:endParaRPr>
          </a:p>
          <a:p>
            <a:pPr defTabSz="914099"/>
            <a:endParaRPr lang="en-US" sz="2000" dirty="0">
              <a:solidFill>
                <a:schemeClr val="tx1">
                  <a:alpha val="99000"/>
                </a:schemeClr>
              </a:solidFill>
            </a:endParaRPr>
          </a:p>
          <a:p>
            <a:pPr defTabSz="914099"/>
            <a:endParaRPr lang="en-US" sz="2000" dirty="0">
              <a:solidFill>
                <a:schemeClr val="tx1">
                  <a:alpha val="99000"/>
                </a:schemeClr>
              </a:solidFill>
            </a:endParaRPr>
          </a:p>
          <a:p>
            <a:pPr defTabSz="914099"/>
            <a:endParaRPr lang="en-US" sz="2000" dirty="0">
              <a:solidFill>
                <a:schemeClr val="tx1">
                  <a:alpha val="99000"/>
                </a:schemeClr>
              </a:solidFill>
            </a:endParaRPr>
          </a:p>
          <a:p>
            <a:pPr defTabSz="914099"/>
            <a:endParaRPr lang="en-US" sz="2000" dirty="0">
              <a:solidFill>
                <a:schemeClr val="tx1">
                  <a:alpha val="99000"/>
                </a:schemeClr>
              </a:solidFill>
            </a:endParaRPr>
          </a:p>
        </p:txBody>
      </p:sp>
      <p:grpSp>
        <p:nvGrpSpPr>
          <p:cNvPr id="2" name="Group 6"/>
          <p:cNvGrpSpPr>
            <a:grpSpLocks/>
          </p:cNvGrpSpPr>
          <p:nvPr/>
        </p:nvGrpSpPr>
        <p:grpSpPr bwMode="auto">
          <a:xfrm>
            <a:off x="7190563" y="2400300"/>
            <a:ext cx="1527836" cy="1295400"/>
            <a:chOff x="3122" y="1476"/>
            <a:chExt cx="722" cy="816"/>
          </a:xfrm>
        </p:grpSpPr>
        <p:sp>
          <p:nvSpPr>
            <p:cNvPr id="663559" name="AutoShape 7"/>
            <p:cNvSpPr>
              <a:spLocks noChangeArrowheads="1"/>
            </p:cNvSpPr>
            <p:nvPr/>
          </p:nvSpPr>
          <p:spPr bwMode="auto">
            <a:xfrm>
              <a:off x="3611" y="1476"/>
              <a:ext cx="233" cy="243"/>
            </a:xfrm>
            <a:prstGeom prst="roundRect">
              <a:avLst>
                <a:gd name="adj" fmla="val 10171"/>
              </a:avLst>
            </a:prstGeom>
            <a:ln>
              <a:headEnd/>
              <a:tailEnd/>
            </a:ln>
          </p:spPr>
          <p:style>
            <a:lnRef idx="1">
              <a:schemeClr val="accent3"/>
            </a:lnRef>
            <a:fillRef idx="3">
              <a:schemeClr val="accent3"/>
            </a:fillRef>
            <a:effectRef idx="2">
              <a:schemeClr val="accent3"/>
            </a:effectRef>
            <a:fontRef idx="minor">
              <a:schemeClr val="lt1"/>
            </a:fontRef>
          </p:style>
          <p:txBody>
            <a:bodyPr wrap="none" anchor="b"/>
            <a:lstStyle/>
            <a:p>
              <a:pPr algn="ctr"/>
              <a:r>
                <a:rPr lang="en-US" sz="1600" b="1">
                  <a:effectLst/>
                  <a:latin typeface="Arial" charset="0"/>
                </a:rPr>
                <a:t>C</a:t>
              </a:r>
            </a:p>
          </p:txBody>
        </p:sp>
        <p:sp>
          <p:nvSpPr>
            <p:cNvPr id="663560" name="AutoShape 8"/>
            <p:cNvSpPr>
              <a:spLocks noChangeArrowheads="1"/>
            </p:cNvSpPr>
            <p:nvPr/>
          </p:nvSpPr>
          <p:spPr bwMode="auto">
            <a:xfrm>
              <a:off x="3363" y="1476"/>
              <a:ext cx="233" cy="243"/>
            </a:xfrm>
            <a:prstGeom prst="roundRect">
              <a:avLst>
                <a:gd name="adj" fmla="val 10171"/>
              </a:avLst>
            </a:prstGeom>
            <a:ln>
              <a:headEnd/>
              <a:tailEnd/>
            </a:ln>
          </p:spPr>
          <p:style>
            <a:lnRef idx="1">
              <a:schemeClr val="accent1"/>
            </a:lnRef>
            <a:fillRef idx="3">
              <a:schemeClr val="accent1"/>
            </a:fillRef>
            <a:effectRef idx="2">
              <a:schemeClr val="accent1"/>
            </a:effectRef>
            <a:fontRef idx="minor">
              <a:schemeClr val="lt1"/>
            </a:fontRef>
          </p:style>
          <p:txBody>
            <a:bodyPr wrap="none" anchor="b"/>
            <a:lstStyle/>
            <a:p>
              <a:pPr algn="ctr"/>
              <a:r>
                <a:rPr lang="en-US" sz="1600" b="1" dirty="0">
                  <a:effectLst/>
                  <a:latin typeface="Arial" charset="0"/>
                </a:rPr>
                <a:t>B</a:t>
              </a:r>
            </a:p>
          </p:txBody>
        </p:sp>
        <p:sp>
          <p:nvSpPr>
            <p:cNvPr id="663561" name="AutoShape 9"/>
            <p:cNvSpPr>
              <a:spLocks noChangeArrowheads="1"/>
            </p:cNvSpPr>
            <p:nvPr/>
          </p:nvSpPr>
          <p:spPr bwMode="auto">
            <a:xfrm>
              <a:off x="3122" y="1476"/>
              <a:ext cx="233" cy="243"/>
            </a:xfrm>
            <a:prstGeom prst="roundRect">
              <a:avLst>
                <a:gd name="adj" fmla="val 10171"/>
              </a:avLst>
            </a:prstGeom>
            <a:gradFill>
              <a:gsLst>
                <a:gs pos="0">
                  <a:schemeClr val="bg2">
                    <a:lumMod val="50000"/>
                  </a:schemeClr>
                </a:gs>
                <a:gs pos="80000">
                  <a:schemeClr val="bg2"/>
                </a:gs>
                <a:gs pos="100000">
                  <a:schemeClr val="bg2"/>
                </a:gs>
              </a:gsLst>
              <a:lin ang="16200000" scaled="0"/>
            </a:gradFill>
            <a:ln w="9525">
              <a:noFill/>
              <a:round/>
              <a:headEnd/>
              <a:tailEnd/>
            </a:ln>
            <a:effectLst/>
          </p:spPr>
          <p:txBody>
            <a:bodyPr wrap="none" anchor="b"/>
            <a:lstStyle/>
            <a:p>
              <a:pPr algn="ctr"/>
              <a:r>
                <a:rPr lang="en-US" sz="1600" b="1" dirty="0">
                  <a:effectLst/>
                  <a:latin typeface="Arial" charset="0"/>
                </a:rPr>
                <a:t>A</a:t>
              </a:r>
            </a:p>
          </p:txBody>
        </p:sp>
        <p:sp>
          <p:nvSpPr>
            <p:cNvPr id="663562" name="AutoShape 10"/>
            <p:cNvSpPr>
              <a:spLocks noChangeArrowheads="1"/>
            </p:cNvSpPr>
            <p:nvPr/>
          </p:nvSpPr>
          <p:spPr bwMode="auto">
            <a:xfrm>
              <a:off x="3611" y="2049"/>
              <a:ext cx="233" cy="243"/>
            </a:xfrm>
            <a:prstGeom prst="roundRect">
              <a:avLst>
                <a:gd name="adj" fmla="val 10171"/>
              </a:avLst>
            </a:prstGeom>
            <a:ln>
              <a:headEnd/>
              <a:tailEnd/>
            </a:ln>
          </p:spPr>
          <p:style>
            <a:lnRef idx="1">
              <a:schemeClr val="accent3"/>
            </a:lnRef>
            <a:fillRef idx="3">
              <a:schemeClr val="accent3"/>
            </a:fillRef>
            <a:effectRef idx="2">
              <a:schemeClr val="accent3"/>
            </a:effectRef>
            <a:fontRef idx="minor">
              <a:schemeClr val="lt1"/>
            </a:fontRef>
          </p:style>
          <p:txBody>
            <a:bodyPr wrap="none" anchor="b"/>
            <a:lstStyle/>
            <a:p>
              <a:pPr algn="ctr"/>
              <a:r>
                <a:rPr lang="en-US" sz="1600" b="1" dirty="0">
                  <a:effectLst/>
                  <a:latin typeface="Arial" charset="0"/>
                </a:rPr>
                <a:t>C</a:t>
              </a:r>
            </a:p>
          </p:txBody>
        </p:sp>
        <p:sp>
          <p:nvSpPr>
            <p:cNvPr id="663563" name="AutoShape 11"/>
            <p:cNvSpPr>
              <a:spLocks noChangeArrowheads="1"/>
            </p:cNvSpPr>
            <p:nvPr/>
          </p:nvSpPr>
          <p:spPr bwMode="auto">
            <a:xfrm>
              <a:off x="3363" y="2049"/>
              <a:ext cx="233" cy="243"/>
            </a:xfrm>
            <a:prstGeom prst="roundRect">
              <a:avLst>
                <a:gd name="adj" fmla="val 10171"/>
              </a:avLst>
            </a:prstGeom>
            <a:ln>
              <a:headEnd/>
              <a:tailEnd/>
            </a:ln>
          </p:spPr>
          <p:style>
            <a:lnRef idx="1">
              <a:schemeClr val="accent1"/>
            </a:lnRef>
            <a:fillRef idx="3">
              <a:schemeClr val="accent1"/>
            </a:fillRef>
            <a:effectRef idx="2">
              <a:schemeClr val="accent1"/>
            </a:effectRef>
            <a:fontRef idx="minor">
              <a:schemeClr val="lt1"/>
            </a:fontRef>
          </p:style>
          <p:txBody>
            <a:bodyPr wrap="none" anchor="b"/>
            <a:lstStyle/>
            <a:p>
              <a:pPr algn="ctr"/>
              <a:r>
                <a:rPr lang="en-US" sz="1600" b="1" dirty="0">
                  <a:effectLst/>
                  <a:latin typeface="Arial" charset="0"/>
                </a:rPr>
                <a:t>B</a:t>
              </a:r>
            </a:p>
          </p:txBody>
        </p:sp>
        <p:sp>
          <p:nvSpPr>
            <p:cNvPr id="663564" name="AutoShape 12"/>
            <p:cNvSpPr>
              <a:spLocks noChangeArrowheads="1"/>
            </p:cNvSpPr>
            <p:nvPr/>
          </p:nvSpPr>
          <p:spPr bwMode="auto">
            <a:xfrm>
              <a:off x="3122" y="2049"/>
              <a:ext cx="233" cy="243"/>
            </a:xfrm>
            <a:prstGeom prst="roundRect">
              <a:avLst>
                <a:gd name="adj" fmla="val 10171"/>
              </a:avLst>
            </a:prstGeom>
            <a:gradFill>
              <a:gsLst>
                <a:gs pos="0">
                  <a:schemeClr val="bg2">
                    <a:lumMod val="50000"/>
                  </a:schemeClr>
                </a:gs>
                <a:gs pos="80000">
                  <a:schemeClr val="bg2"/>
                </a:gs>
                <a:gs pos="100000">
                  <a:schemeClr val="bg2"/>
                </a:gs>
              </a:gsLst>
              <a:lin ang="16200000" scaled="0"/>
            </a:gradFill>
            <a:ln w="9525">
              <a:noFill/>
              <a:round/>
              <a:headEnd/>
              <a:tailEnd/>
            </a:ln>
            <a:effectLst/>
          </p:spPr>
          <p:txBody>
            <a:bodyPr wrap="none" anchor="b"/>
            <a:lstStyle/>
            <a:p>
              <a:pPr algn="ctr"/>
              <a:r>
                <a:rPr lang="en-US" sz="1600" b="1" dirty="0">
                  <a:effectLst/>
                  <a:latin typeface="Arial" charset="0"/>
                </a:rPr>
                <a:t>A</a:t>
              </a:r>
            </a:p>
          </p:txBody>
        </p:sp>
      </p:grpSp>
      <p:sp>
        <p:nvSpPr>
          <p:cNvPr id="663565" name="Rectangle 13"/>
          <p:cNvSpPr>
            <a:spLocks noGrp="1" noChangeArrowheads="1"/>
          </p:cNvSpPr>
          <p:nvPr>
            <p:ph type="title"/>
          </p:nvPr>
        </p:nvSpPr>
        <p:spPr>
          <a:xfrm>
            <a:off x="465545" y="228600"/>
            <a:ext cx="11215412" cy="750888"/>
          </a:xfrm>
        </p:spPr>
        <p:txBody>
          <a:bodyPr>
            <a:normAutofit/>
          </a:bodyPr>
          <a:lstStyle/>
          <a:p>
            <a:r>
              <a:rPr lang="en-US" dirty="0" smtClean="0"/>
              <a:t>The </a:t>
            </a:r>
            <a:r>
              <a:rPr lang="en-US" dirty="0" smtClean="0">
                <a:solidFill>
                  <a:schemeClr val="accent3"/>
                </a:solidFill>
              </a:rPr>
              <a:t>A</a:t>
            </a:r>
            <a:r>
              <a:rPr lang="en-US" dirty="0" smtClean="0">
                <a:solidFill>
                  <a:schemeClr val="accent1"/>
                </a:solidFill>
              </a:rPr>
              <a:t>B</a:t>
            </a:r>
            <a:r>
              <a:rPr lang="en-US" dirty="0" smtClean="0">
                <a:solidFill>
                  <a:schemeClr val="bg2"/>
                </a:solidFill>
              </a:rPr>
              <a:t>C</a:t>
            </a:r>
            <a:r>
              <a:rPr lang="en-US" dirty="0" smtClean="0"/>
              <a:t>’s of WCF Services</a:t>
            </a:r>
            <a:endParaRPr lang="en-US" sz="3200" dirty="0"/>
          </a:p>
        </p:txBody>
      </p:sp>
      <p:sp>
        <p:nvSpPr>
          <p:cNvPr id="663566" name="AutoShape 14"/>
          <p:cNvSpPr>
            <a:spLocks noChangeArrowheads="1"/>
          </p:cNvSpPr>
          <p:nvPr/>
        </p:nvSpPr>
        <p:spPr bwMode="auto">
          <a:xfrm>
            <a:off x="7190560" y="2855913"/>
            <a:ext cx="493056" cy="385762"/>
          </a:xfrm>
          <a:prstGeom prst="roundRect">
            <a:avLst>
              <a:gd name="adj" fmla="val 10171"/>
            </a:avLst>
          </a:prstGeom>
          <a:gradFill>
            <a:gsLst>
              <a:gs pos="0">
                <a:schemeClr val="bg2">
                  <a:lumMod val="50000"/>
                </a:schemeClr>
              </a:gs>
              <a:gs pos="80000">
                <a:schemeClr val="bg2"/>
              </a:gs>
              <a:gs pos="100000">
                <a:schemeClr val="bg2"/>
              </a:gs>
            </a:gsLst>
            <a:lin ang="16200000" scaled="0"/>
          </a:gradFill>
          <a:ln w="9525">
            <a:noFill/>
            <a:round/>
            <a:headEnd/>
            <a:tailEnd/>
          </a:ln>
          <a:effectLst/>
        </p:spPr>
        <p:txBody>
          <a:bodyPr wrap="none" anchor="b"/>
          <a:lstStyle/>
          <a:p>
            <a:pPr algn="ctr"/>
            <a:r>
              <a:rPr lang="en-US" sz="1600" b="1" dirty="0">
                <a:effectLst/>
                <a:latin typeface="Arial" charset="0"/>
              </a:rPr>
              <a:t>A</a:t>
            </a:r>
          </a:p>
        </p:txBody>
      </p:sp>
      <p:sp>
        <p:nvSpPr>
          <p:cNvPr id="663567" name="AutoShape 15"/>
          <p:cNvSpPr>
            <a:spLocks noChangeArrowheads="1"/>
          </p:cNvSpPr>
          <p:nvPr/>
        </p:nvSpPr>
        <p:spPr bwMode="auto">
          <a:xfrm>
            <a:off x="609444" y="4823313"/>
            <a:ext cx="2621866" cy="887412"/>
          </a:xfrm>
          <a:prstGeom prst="roundRect">
            <a:avLst>
              <a:gd name="adj" fmla="val 10171"/>
            </a:avLst>
          </a:prstGeom>
          <a:gradFill>
            <a:gsLst>
              <a:gs pos="0">
                <a:schemeClr val="bg2">
                  <a:lumMod val="50000"/>
                </a:schemeClr>
              </a:gs>
              <a:gs pos="80000">
                <a:schemeClr val="bg2"/>
              </a:gs>
              <a:gs pos="100000">
                <a:schemeClr val="bg2"/>
              </a:gs>
            </a:gsLst>
            <a:lin ang="16200000" scaled="0"/>
          </a:gradFill>
          <a:ln w="9525">
            <a:noFill/>
            <a:round/>
            <a:headEnd/>
            <a:tailEnd/>
          </a:ln>
          <a:effectLst/>
        </p:spPr>
        <p:txBody>
          <a:bodyPr wrap="none" anchor="b"/>
          <a:lstStyle/>
          <a:p>
            <a:pPr algn="ctr"/>
            <a:r>
              <a:rPr lang="en-US" b="1" dirty="0">
                <a:effectLst/>
                <a:latin typeface="Arial" charset="0"/>
              </a:rPr>
              <a:t>Address</a:t>
            </a:r>
            <a:endParaRPr lang="en-US" sz="1000" b="1" dirty="0">
              <a:effectLst/>
              <a:latin typeface="Arial" charset="0"/>
            </a:endParaRPr>
          </a:p>
          <a:p>
            <a:pPr algn="ctr"/>
            <a:endParaRPr lang="en-US" sz="1000" b="1" dirty="0">
              <a:effectLst/>
              <a:latin typeface="Arial" charset="0"/>
            </a:endParaRPr>
          </a:p>
          <a:p>
            <a:pPr algn="ctr"/>
            <a:r>
              <a:rPr lang="en-US" sz="1600" b="1" dirty="0">
                <a:effectLst/>
                <a:latin typeface="Arial" charset="0"/>
              </a:rPr>
              <a:t>Where?</a:t>
            </a:r>
          </a:p>
        </p:txBody>
      </p:sp>
      <p:sp>
        <p:nvSpPr>
          <p:cNvPr id="663569" name="AutoShape 17"/>
          <p:cNvSpPr>
            <a:spLocks noChangeArrowheads="1"/>
          </p:cNvSpPr>
          <p:nvPr/>
        </p:nvSpPr>
        <p:spPr bwMode="auto">
          <a:xfrm>
            <a:off x="8229643" y="2855913"/>
            <a:ext cx="493056" cy="385762"/>
          </a:xfrm>
          <a:prstGeom prst="roundRect">
            <a:avLst>
              <a:gd name="adj" fmla="val 10171"/>
            </a:avLst>
          </a:prstGeom>
          <a:ln>
            <a:headEnd/>
            <a:tailEnd/>
          </a:ln>
        </p:spPr>
        <p:style>
          <a:lnRef idx="1">
            <a:schemeClr val="accent3"/>
          </a:lnRef>
          <a:fillRef idx="3">
            <a:schemeClr val="accent3"/>
          </a:fillRef>
          <a:effectRef idx="2">
            <a:schemeClr val="accent3"/>
          </a:effectRef>
          <a:fontRef idx="minor">
            <a:schemeClr val="lt1"/>
          </a:fontRef>
        </p:style>
        <p:txBody>
          <a:bodyPr wrap="none" anchor="b"/>
          <a:lstStyle/>
          <a:p>
            <a:pPr algn="ctr"/>
            <a:r>
              <a:rPr lang="en-US" sz="1600" b="1">
                <a:effectLst/>
                <a:latin typeface="Arial" charset="0"/>
              </a:rPr>
              <a:t>C</a:t>
            </a:r>
          </a:p>
        </p:txBody>
      </p:sp>
      <p:sp>
        <p:nvSpPr>
          <p:cNvPr id="663570" name="AutoShape 18"/>
          <p:cNvSpPr>
            <a:spLocks noChangeArrowheads="1"/>
          </p:cNvSpPr>
          <p:nvPr/>
        </p:nvSpPr>
        <p:spPr bwMode="auto">
          <a:xfrm>
            <a:off x="6096533" y="4823313"/>
            <a:ext cx="2621866" cy="887412"/>
          </a:xfrm>
          <a:prstGeom prst="roundRect">
            <a:avLst>
              <a:gd name="adj" fmla="val 10171"/>
            </a:avLst>
          </a:prstGeom>
          <a:ln>
            <a:headEnd/>
            <a:tailEnd/>
          </a:ln>
        </p:spPr>
        <p:style>
          <a:lnRef idx="1">
            <a:schemeClr val="accent3"/>
          </a:lnRef>
          <a:fillRef idx="3">
            <a:schemeClr val="accent3"/>
          </a:fillRef>
          <a:effectRef idx="2">
            <a:schemeClr val="accent3"/>
          </a:effectRef>
          <a:fontRef idx="minor">
            <a:schemeClr val="lt1"/>
          </a:fontRef>
        </p:style>
        <p:txBody>
          <a:bodyPr wrap="none" anchor="b"/>
          <a:lstStyle/>
          <a:p>
            <a:pPr algn="ctr"/>
            <a:r>
              <a:rPr lang="en-US" b="1">
                <a:effectLst/>
                <a:latin typeface="Arial" charset="0"/>
              </a:rPr>
              <a:t>Contract</a:t>
            </a:r>
            <a:endParaRPr lang="en-US" sz="1000" b="1">
              <a:effectLst/>
              <a:latin typeface="Arial" charset="0"/>
            </a:endParaRPr>
          </a:p>
          <a:p>
            <a:pPr algn="ctr"/>
            <a:endParaRPr lang="en-US" sz="1000" b="1">
              <a:effectLst/>
              <a:latin typeface="Arial" charset="0"/>
            </a:endParaRPr>
          </a:p>
          <a:p>
            <a:pPr algn="ctr"/>
            <a:r>
              <a:rPr lang="en-US" sz="1600" b="1">
                <a:effectLst/>
                <a:latin typeface="Arial" charset="0"/>
              </a:rPr>
              <a:t>What?</a:t>
            </a:r>
          </a:p>
        </p:txBody>
      </p:sp>
      <p:sp>
        <p:nvSpPr>
          <p:cNvPr id="663572" name="AutoShape 20"/>
          <p:cNvSpPr>
            <a:spLocks noChangeArrowheads="1"/>
          </p:cNvSpPr>
          <p:nvPr/>
        </p:nvSpPr>
        <p:spPr bwMode="auto">
          <a:xfrm>
            <a:off x="7713242" y="2855913"/>
            <a:ext cx="493054" cy="385762"/>
          </a:xfrm>
          <a:prstGeom prst="roundRect">
            <a:avLst>
              <a:gd name="adj" fmla="val 10171"/>
            </a:avLst>
          </a:prstGeom>
          <a:ln>
            <a:headEnd/>
            <a:tailEnd/>
          </a:ln>
        </p:spPr>
        <p:style>
          <a:lnRef idx="1">
            <a:schemeClr val="accent1"/>
          </a:lnRef>
          <a:fillRef idx="3">
            <a:schemeClr val="accent1"/>
          </a:fillRef>
          <a:effectRef idx="2">
            <a:schemeClr val="accent1"/>
          </a:effectRef>
          <a:fontRef idx="minor">
            <a:schemeClr val="lt1"/>
          </a:fontRef>
        </p:style>
        <p:txBody>
          <a:bodyPr wrap="none" anchor="b"/>
          <a:lstStyle/>
          <a:p>
            <a:pPr algn="ctr"/>
            <a:r>
              <a:rPr lang="en-US" sz="1600" b="1" dirty="0">
                <a:effectLst/>
                <a:latin typeface="Arial" charset="0"/>
              </a:rPr>
              <a:t>B</a:t>
            </a:r>
          </a:p>
        </p:txBody>
      </p:sp>
      <p:sp>
        <p:nvSpPr>
          <p:cNvPr id="663573" name="AutoShape 21"/>
          <p:cNvSpPr>
            <a:spLocks noChangeArrowheads="1"/>
          </p:cNvSpPr>
          <p:nvPr/>
        </p:nvSpPr>
        <p:spPr bwMode="auto">
          <a:xfrm>
            <a:off x="3373619" y="4823313"/>
            <a:ext cx="2571081" cy="887412"/>
          </a:xfrm>
          <a:prstGeom prst="roundRect">
            <a:avLst>
              <a:gd name="adj" fmla="val 10171"/>
            </a:avLst>
          </a:prstGeom>
          <a:ln>
            <a:headEnd/>
            <a:tailEnd/>
          </a:ln>
        </p:spPr>
        <p:style>
          <a:lnRef idx="1">
            <a:schemeClr val="accent1"/>
          </a:lnRef>
          <a:fillRef idx="3">
            <a:schemeClr val="accent1"/>
          </a:fillRef>
          <a:effectRef idx="2">
            <a:schemeClr val="accent1"/>
          </a:effectRef>
          <a:fontRef idx="minor">
            <a:schemeClr val="lt1"/>
          </a:fontRef>
        </p:style>
        <p:txBody>
          <a:bodyPr wrap="none" anchor="b"/>
          <a:lstStyle/>
          <a:p>
            <a:pPr algn="ctr"/>
            <a:r>
              <a:rPr lang="en-US" b="1" dirty="0">
                <a:effectLst/>
                <a:latin typeface="Arial" charset="0"/>
              </a:rPr>
              <a:t>Binding</a:t>
            </a:r>
            <a:endParaRPr lang="en-US" sz="1000" b="1" dirty="0">
              <a:effectLst/>
              <a:latin typeface="Arial" charset="0"/>
            </a:endParaRPr>
          </a:p>
          <a:p>
            <a:pPr algn="ctr"/>
            <a:endParaRPr lang="en-US" sz="1000" b="1" dirty="0">
              <a:effectLst/>
              <a:latin typeface="Arial" charset="0"/>
            </a:endParaRPr>
          </a:p>
          <a:p>
            <a:pPr algn="ctr"/>
            <a:r>
              <a:rPr lang="en-US" sz="1600" b="1" dirty="0">
                <a:effectLst/>
                <a:latin typeface="Arial" charset="0"/>
              </a:rPr>
              <a:t>How?</a:t>
            </a:r>
          </a:p>
        </p:txBody>
      </p:sp>
      <p:grpSp>
        <p:nvGrpSpPr>
          <p:cNvPr id="3" name="Group 22"/>
          <p:cNvGrpSpPr>
            <a:grpSpLocks/>
          </p:cNvGrpSpPr>
          <p:nvPr/>
        </p:nvGrpSpPr>
        <p:grpSpPr bwMode="auto">
          <a:xfrm>
            <a:off x="4283018" y="2255837"/>
            <a:ext cx="2907542" cy="793750"/>
            <a:chOff x="1748" y="1385"/>
            <a:chExt cx="1374" cy="500"/>
          </a:xfrm>
        </p:grpSpPr>
        <p:cxnSp>
          <p:nvCxnSpPr>
            <p:cNvPr id="663575" name="AutoShape 23"/>
            <p:cNvCxnSpPr>
              <a:cxnSpLocks noChangeShapeType="1"/>
              <a:stCxn id="663582" idx="3"/>
              <a:endCxn id="663566" idx="1"/>
            </p:cNvCxnSpPr>
            <p:nvPr/>
          </p:nvCxnSpPr>
          <p:spPr bwMode="auto">
            <a:xfrm flipV="1">
              <a:off x="1748" y="1885"/>
              <a:ext cx="1374" cy="0"/>
            </a:xfrm>
            <a:prstGeom prst="straightConnector1">
              <a:avLst/>
            </a:prstGeom>
            <a:noFill/>
            <a:ln w="57150">
              <a:solidFill>
                <a:srgbClr val="DDDDDD"/>
              </a:solidFill>
              <a:round/>
              <a:headEnd/>
              <a:tailEnd type="triangle" w="med" len="med"/>
            </a:ln>
            <a:effectLst/>
          </p:spPr>
        </p:cxnSp>
        <p:graphicFrame>
          <p:nvGraphicFramePr>
            <p:cNvPr id="663576" name="Object 24"/>
            <p:cNvGraphicFramePr>
              <a:graphicFrameLocks noChangeAspect="1"/>
            </p:cNvGraphicFramePr>
            <p:nvPr>
              <p:extLst>
                <p:ext uri="{D42A27DB-BD31-4B8C-83A1-F6EECF244321}">
                  <p14:modId xmlns:p14="http://schemas.microsoft.com/office/powerpoint/2010/main" val="2371998530"/>
                </p:ext>
              </p:extLst>
            </p:nvPr>
          </p:nvGraphicFramePr>
          <p:xfrm>
            <a:off x="2158" y="1385"/>
            <a:ext cx="426" cy="369"/>
          </p:xfrm>
          <a:graphic>
            <a:graphicData uri="http://schemas.openxmlformats.org/presentationml/2006/ole">
              <mc:AlternateContent xmlns:mc="http://schemas.openxmlformats.org/markup-compatibility/2006">
                <mc:Choice xmlns:v="urn:schemas-microsoft-com:vml" Requires="v">
                  <p:oleObj spid="_x0000_s1059" name="Visio" r:id="rId5" imgW="1367790" imgH="1041559" progId="Visio.Drawing.11">
                    <p:embed/>
                  </p:oleObj>
                </mc:Choice>
                <mc:Fallback>
                  <p:oleObj name="Visio" r:id="rId5" imgW="1367790" imgH="1041559"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8" y="1385"/>
                          <a:ext cx="426" cy="369"/>
                        </a:xfrm>
                        <a:prstGeom prst="rect">
                          <a:avLst/>
                        </a:prstGeom>
                        <a:noFill/>
                        <a:ln>
                          <a:noFill/>
                        </a:ln>
                        <a:effectLst/>
                      </p:spPr>
                    </p:pic>
                  </p:oleObj>
                </mc:Fallback>
              </mc:AlternateContent>
            </a:graphicData>
          </a:graphic>
        </p:graphicFrame>
      </p:grpSp>
      <p:grpSp>
        <p:nvGrpSpPr>
          <p:cNvPr id="4" name="Group 25"/>
          <p:cNvGrpSpPr>
            <a:grpSpLocks/>
          </p:cNvGrpSpPr>
          <p:nvPr/>
        </p:nvGrpSpPr>
        <p:grpSpPr bwMode="auto">
          <a:xfrm>
            <a:off x="1208303" y="2105026"/>
            <a:ext cx="2029354" cy="1889125"/>
            <a:chOff x="295" y="1290"/>
            <a:chExt cx="959" cy="1190"/>
          </a:xfrm>
          <a:gradFill>
            <a:gsLst>
              <a:gs pos="0">
                <a:srgbClr val="00B050"/>
              </a:gs>
              <a:gs pos="80000">
                <a:srgbClr val="92D050"/>
              </a:gs>
              <a:gs pos="100000">
                <a:srgbClr val="92D050"/>
              </a:gs>
            </a:gsLst>
            <a:lin ang="16200000" scaled="0"/>
          </a:gradFill>
        </p:grpSpPr>
        <p:sp>
          <p:nvSpPr>
            <p:cNvPr id="663578" name="AutoShape 26"/>
            <p:cNvSpPr>
              <a:spLocks noChangeArrowheads="1"/>
            </p:cNvSpPr>
            <p:nvPr/>
          </p:nvSpPr>
          <p:spPr bwMode="auto">
            <a:xfrm>
              <a:off x="295" y="1290"/>
              <a:ext cx="959" cy="1190"/>
            </a:xfrm>
            <a:prstGeom prst="roundRect">
              <a:avLst>
                <a:gd name="adj" fmla="val 10171"/>
              </a:avLst>
            </a:prstGeom>
            <a:grpFill/>
            <a:ln w="9525">
              <a:noFill/>
              <a:round/>
              <a:headEnd/>
              <a:tailEnd/>
            </a:ln>
            <a:effectLst/>
          </p:spPr>
          <p:txBody>
            <a:bodyPr wrap="none" anchorCtr="1"/>
            <a:lstStyle/>
            <a:p>
              <a:pPr algn="ctr"/>
              <a:r>
                <a:rPr lang="en-US" sz="1600">
                  <a:effectLst/>
                  <a:latin typeface="Arial" charset="0"/>
                </a:rPr>
                <a:t>Client</a:t>
              </a:r>
            </a:p>
          </p:txBody>
        </p:sp>
        <p:pic>
          <p:nvPicPr>
            <p:cNvPr id="663579" name="Picture 27" descr="PC Running XML Web Service sm"/>
            <p:cNvPicPr>
              <a:picLocks noChangeAspect="1" noChangeArrowheads="1"/>
            </p:cNvPicPr>
            <p:nvPr/>
          </p:nvPicPr>
          <p:blipFill>
            <a:blip r:embed="rId7"/>
            <a:srcRect/>
            <a:stretch>
              <a:fillRect/>
            </a:stretch>
          </p:blipFill>
          <p:spPr bwMode="auto">
            <a:xfrm>
              <a:off x="490" y="1572"/>
              <a:ext cx="480" cy="634"/>
            </a:xfrm>
            <a:prstGeom prst="rect">
              <a:avLst/>
            </a:prstGeom>
            <a:grpFill/>
          </p:spPr>
        </p:pic>
      </p:grpSp>
      <p:grpSp>
        <p:nvGrpSpPr>
          <p:cNvPr id="6" name="Group 29"/>
          <p:cNvGrpSpPr>
            <a:grpSpLocks/>
          </p:cNvGrpSpPr>
          <p:nvPr/>
        </p:nvGrpSpPr>
        <p:grpSpPr bwMode="auto">
          <a:xfrm>
            <a:off x="2738255" y="2855914"/>
            <a:ext cx="1544765" cy="385763"/>
            <a:chOff x="1018" y="1763"/>
            <a:chExt cx="730" cy="243"/>
          </a:xfrm>
        </p:grpSpPr>
        <p:sp>
          <p:nvSpPr>
            <p:cNvPr id="663582" name="AutoShape 30"/>
            <p:cNvSpPr>
              <a:spLocks noChangeArrowheads="1"/>
            </p:cNvSpPr>
            <p:nvPr/>
          </p:nvSpPr>
          <p:spPr bwMode="auto">
            <a:xfrm>
              <a:off x="1502" y="1763"/>
              <a:ext cx="246" cy="243"/>
            </a:xfrm>
            <a:prstGeom prst="roundRect">
              <a:avLst>
                <a:gd name="adj" fmla="val 10171"/>
              </a:avLst>
            </a:prstGeom>
            <a:gradFill>
              <a:gsLst>
                <a:gs pos="0">
                  <a:schemeClr val="bg2">
                    <a:lumMod val="50000"/>
                  </a:schemeClr>
                </a:gs>
                <a:gs pos="80000">
                  <a:schemeClr val="bg2"/>
                </a:gs>
                <a:gs pos="100000">
                  <a:schemeClr val="bg2"/>
                </a:gs>
              </a:gsLst>
              <a:lin ang="16200000" scaled="0"/>
            </a:gradFill>
            <a:ln w="9525">
              <a:noFill/>
              <a:round/>
              <a:headEnd/>
              <a:tailEnd/>
            </a:ln>
            <a:effectLst/>
          </p:spPr>
          <p:txBody>
            <a:bodyPr wrap="none" anchor="b"/>
            <a:lstStyle/>
            <a:p>
              <a:pPr algn="ctr"/>
              <a:r>
                <a:rPr lang="en-US" sz="1600" b="1" dirty="0">
                  <a:effectLst/>
                  <a:latin typeface="Arial" charset="0"/>
                </a:rPr>
                <a:t>A</a:t>
              </a:r>
            </a:p>
          </p:txBody>
        </p:sp>
        <p:sp>
          <p:nvSpPr>
            <p:cNvPr id="663583" name="AutoShape 31"/>
            <p:cNvSpPr>
              <a:spLocks noChangeArrowheads="1"/>
            </p:cNvSpPr>
            <p:nvPr/>
          </p:nvSpPr>
          <p:spPr bwMode="auto">
            <a:xfrm>
              <a:off x="1259" y="1763"/>
              <a:ext cx="233" cy="243"/>
            </a:xfrm>
            <a:prstGeom prst="roundRect">
              <a:avLst>
                <a:gd name="adj" fmla="val 10171"/>
              </a:avLst>
            </a:prstGeom>
            <a:ln>
              <a:headEnd/>
              <a:tailEnd/>
            </a:ln>
          </p:spPr>
          <p:style>
            <a:lnRef idx="1">
              <a:schemeClr val="accent1"/>
            </a:lnRef>
            <a:fillRef idx="3">
              <a:schemeClr val="accent1"/>
            </a:fillRef>
            <a:effectRef idx="2">
              <a:schemeClr val="accent1"/>
            </a:effectRef>
            <a:fontRef idx="minor">
              <a:schemeClr val="lt1"/>
            </a:fontRef>
          </p:style>
          <p:txBody>
            <a:bodyPr wrap="none" anchor="b"/>
            <a:lstStyle/>
            <a:p>
              <a:pPr algn="ctr"/>
              <a:r>
                <a:rPr lang="en-US" sz="1600" b="1" dirty="0">
                  <a:effectLst/>
                  <a:latin typeface="Arial" charset="0"/>
                </a:rPr>
                <a:t>B</a:t>
              </a:r>
            </a:p>
          </p:txBody>
        </p:sp>
        <p:sp>
          <p:nvSpPr>
            <p:cNvPr id="663584" name="AutoShape 32"/>
            <p:cNvSpPr>
              <a:spLocks noChangeArrowheads="1"/>
            </p:cNvSpPr>
            <p:nvPr/>
          </p:nvSpPr>
          <p:spPr bwMode="auto">
            <a:xfrm>
              <a:off x="1018" y="1763"/>
              <a:ext cx="233" cy="243"/>
            </a:xfrm>
            <a:prstGeom prst="roundRect">
              <a:avLst>
                <a:gd name="adj" fmla="val 10171"/>
              </a:avLst>
            </a:prstGeom>
            <a:ln>
              <a:headEnd/>
              <a:tailEnd/>
            </a:ln>
          </p:spPr>
          <p:style>
            <a:lnRef idx="1">
              <a:schemeClr val="accent3"/>
            </a:lnRef>
            <a:fillRef idx="3">
              <a:schemeClr val="accent3"/>
            </a:fillRef>
            <a:effectRef idx="2">
              <a:schemeClr val="accent3"/>
            </a:effectRef>
            <a:fontRef idx="minor">
              <a:schemeClr val="lt1"/>
            </a:fontRef>
          </p:style>
          <p:txBody>
            <a:bodyPr wrap="none" anchor="b"/>
            <a:lstStyle/>
            <a:p>
              <a:pPr algn="ctr"/>
              <a:r>
                <a:rPr lang="en-US" sz="1600" b="1">
                  <a:effectLst/>
                  <a:latin typeface="Arial" charset="0"/>
                </a:rPr>
                <a:t>C</a:t>
              </a:r>
            </a:p>
          </p:txBody>
        </p:sp>
      </p:grpSp>
      <p:sp>
        <p:nvSpPr>
          <p:cNvPr id="663585" name="AutoShape 33"/>
          <p:cNvSpPr>
            <a:spLocks noChangeArrowheads="1"/>
          </p:cNvSpPr>
          <p:nvPr/>
        </p:nvSpPr>
        <p:spPr bwMode="auto">
          <a:xfrm>
            <a:off x="2454694" y="3502027"/>
            <a:ext cx="493056" cy="385763"/>
          </a:xfrm>
          <a:prstGeom prst="roundRect">
            <a:avLst>
              <a:gd name="adj" fmla="val 10171"/>
            </a:avLst>
          </a:prstGeom>
          <a:gradFill>
            <a:gsLst>
              <a:gs pos="0">
                <a:srgbClr val="9900FF"/>
              </a:gs>
              <a:gs pos="80000">
                <a:srgbClr val="9966FF"/>
              </a:gs>
              <a:gs pos="100000">
                <a:srgbClr val="9966FF"/>
              </a:gs>
            </a:gsLst>
            <a:lin ang="16200000" scaled="0"/>
          </a:gradFill>
          <a:ln w="9525">
            <a:noFill/>
            <a:round/>
            <a:headEnd/>
            <a:tailEnd/>
          </a:ln>
          <a:effectLst/>
        </p:spPr>
        <p:txBody>
          <a:bodyPr wrap="none" anchor="b"/>
          <a:lstStyle/>
          <a:p>
            <a:pPr algn="ctr"/>
            <a:r>
              <a:rPr lang="en-US" sz="1600" b="1" dirty="0">
                <a:effectLst/>
                <a:latin typeface="Arial" charset="0"/>
              </a:rPr>
              <a:t>Be</a:t>
            </a:r>
          </a:p>
        </p:txBody>
      </p:sp>
      <p:sp>
        <p:nvSpPr>
          <p:cNvPr id="663586" name="AutoShape 34"/>
          <p:cNvSpPr>
            <a:spLocks noChangeArrowheads="1"/>
          </p:cNvSpPr>
          <p:nvPr/>
        </p:nvSpPr>
        <p:spPr bwMode="auto">
          <a:xfrm>
            <a:off x="9175476" y="3565526"/>
            <a:ext cx="493056" cy="385763"/>
          </a:xfrm>
          <a:prstGeom prst="roundRect">
            <a:avLst>
              <a:gd name="adj" fmla="val 10171"/>
            </a:avLst>
          </a:prstGeom>
          <a:gradFill>
            <a:gsLst>
              <a:gs pos="0">
                <a:srgbClr val="9900FF"/>
              </a:gs>
              <a:gs pos="80000">
                <a:srgbClr val="9966FF"/>
              </a:gs>
              <a:gs pos="100000">
                <a:srgbClr val="9966FF"/>
              </a:gs>
            </a:gsLst>
            <a:lin ang="16200000" scaled="0"/>
          </a:gradFill>
          <a:ln w="9525">
            <a:noFill/>
            <a:round/>
            <a:headEnd/>
            <a:tailEnd/>
          </a:ln>
          <a:effectLst/>
        </p:spPr>
        <p:txBody>
          <a:bodyPr wrap="none" anchor="b"/>
          <a:lstStyle/>
          <a:p>
            <a:pPr algn="ctr"/>
            <a:r>
              <a:rPr lang="en-US" sz="1600" b="1" dirty="0">
                <a:latin typeface="Arial" charset="0"/>
              </a:rPr>
              <a:t>Be</a:t>
            </a:r>
          </a:p>
        </p:txBody>
      </p:sp>
      <p:sp>
        <p:nvSpPr>
          <p:cNvPr id="663587" name="AutoShape 35"/>
          <p:cNvSpPr>
            <a:spLocks noChangeArrowheads="1"/>
          </p:cNvSpPr>
          <p:nvPr/>
        </p:nvSpPr>
        <p:spPr bwMode="auto">
          <a:xfrm>
            <a:off x="8929937" y="4844333"/>
            <a:ext cx="2621866" cy="887412"/>
          </a:xfrm>
          <a:prstGeom prst="roundRect">
            <a:avLst>
              <a:gd name="adj" fmla="val 10171"/>
            </a:avLst>
          </a:prstGeom>
          <a:gradFill>
            <a:gsLst>
              <a:gs pos="0">
                <a:srgbClr val="9900FF"/>
              </a:gs>
              <a:gs pos="80000">
                <a:srgbClr val="9966FF"/>
              </a:gs>
              <a:gs pos="100000">
                <a:srgbClr val="9966FF"/>
              </a:gs>
            </a:gsLst>
            <a:lin ang="16200000" scaled="0"/>
          </a:gradFill>
          <a:ln w="9525">
            <a:noFill/>
            <a:round/>
            <a:headEnd/>
            <a:tailEnd/>
          </a:ln>
          <a:effectLst/>
        </p:spPr>
        <p:txBody>
          <a:bodyPr wrap="none" anchor="b"/>
          <a:lstStyle/>
          <a:p>
            <a:pPr algn="ctr"/>
            <a:r>
              <a:rPr lang="en-US" b="1" dirty="0">
                <a:effectLst/>
                <a:latin typeface="Arial" charset="0"/>
              </a:rPr>
              <a:t>Behavior</a:t>
            </a:r>
            <a:endParaRPr lang="en-US" sz="1000" b="1" dirty="0">
              <a:effectLst/>
              <a:latin typeface="Arial" charset="0"/>
            </a:endParaRPr>
          </a:p>
          <a:p>
            <a:pPr algn="ctr"/>
            <a:endParaRPr lang="en-US" sz="1000" b="1" dirty="0">
              <a:effectLst/>
              <a:latin typeface="Arial" charset="0"/>
            </a:endParaRPr>
          </a:p>
          <a:p>
            <a:pPr algn="ctr"/>
            <a:r>
              <a:rPr lang="en-US" sz="1600" b="1" dirty="0">
                <a:effectLst/>
                <a:latin typeface="Arial" charset="0"/>
              </a:rPr>
              <a:t>Local Only Details</a:t>
            </a:r>
          </a:p>
        </p:txBody>
      </p:sp>
    </p:spTree>
    <p:extLst>
      <p:ext uri="{BB962C8B-B14F-4D97-AF65-F5344CB8AC3E}">
        <p14:creationId xmlns:p14="http://schemas.microsoft.com/office/powerpoint/2010/main" val="26165708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Default Service Endpoints</a:t>
            </a:r>
            <a:br>
              <a:rPr lang="en-US" dirty="0" smtClean="0"/>
            </a:br>
            <a:endParaRPr lang="en-US" sz="3600" dirty="0">
              <a:solidFill>
                <a:schemeClr val="accent1">
                  <a:alpha val="99000"/>
                </a:schemeClr>
              </a:solidFill>
            </a:endParaRPr>
          </a:p>
        </p:txBody>
      </p:sp>
      <p:sp>
        <p:nvSpPr>
          <p:cNvPr id="4" name="Text Placeholder 3"/>
          <p:cNvSpPr>
            <a:spLocks noGrp="1"/>
          </p:cNvSpPr>
          <p:nvPr>
            <p:ph type="body" sz="quarter" idx="10"/>
          </p:nvPr>
        </p:nvSpPr>
        <p:spPr>
          <a:xfrm>
            <a:off x="519112" y="1447799"/>
            <a:ext cx="11149013" cy="3933384"/>
          </a:xfrm>
        </p:spPr>
        <p:txBody>
          <a:bodyPr/>
          <a:lstStyle/>
          <a:p>
            <a:r>
              <a:rPr lang="en-US" dirty="0"/>
              <a:t>Set of default </a:t>
            </a:r>
            <a:r>
              <a:rPr lang="en-US" dirty="0" smtClean="0"/>
              <a:t>service endpoints </a:t>
            </a:r>
            <a:r>
              <a:rPr lang="en-US" dirty="0"/>
              <a:t>provided by the host</a:t>
            </a:r>
          </a:p>
          <a:p>
            <a:pPr lvl="1"/>
            <a:r>
              <a:rPr lang="en-US" dirty="0"/>
              <a:t>Implicit &lt;service&gt; tag</a:t>
            </a:r>
          </a:p>
          <a:p>
            <a:r>
              <a:rPr lang="en-US" dirty="0"/>
              <a:t>Endpoints exposed per (base address, implemented contract) combination</a:t>
            </a:r>
          </a:p>
          <a:p>
            <a:pPr lvl="1"/>
            <a:r>
              <a:rPr lang="en-US" dirty="0"/>
              <a:t>Address is the service base address</a:t>
            </a:r>
          </a:p>
          <a:p>
            <a:pPr lvl="1"/>
            <a:r>
              <a:rPr lang="en-US" dirty="0"/>
              <a:t>Binding derived from base address URI scheme</a:t>
            </a:r>
          </a:p>
          <a:p>
            <a:pPr lvl="1"/>
            <a:r>
              <a:rPr lang="en-US" dirty="0"/>
              <a:t>Contract implemented by the service</a:t>
            </a:r>
          </a:p>
          <a:p>
            <a:endParaRPr lang="en-US" dirty="0"/>
          </a:p>
        </p:txBody>
      </p:sp>
    </p:spTree>
    <p:extLst>
      <p:ext uri="{BB962C8B-B14F-4D97-AF65-F5344CB8AC3E}">
        <p14:creationId xmlns:p14="http://schemas.microsoft.com/office/powerpoint/2010/main" val="37972275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Configuration </a:t>
            </a:r>
            <a:r>
              <a:rPr lang="en-US" dirty="0"/>
              <a:t>Improvements</a:t>
            </a:r>
            <a:r>
              <a:rPr lang="en-US" dirty="0" smtClean="0"/>
              <a:t/>
            </a:r>
            <a:br>
              <a:rPr lang="en-US" dirty="0" smtClean="0"/>
            </a:br>
            <a:r>
              <a:rPr lang="en-US" sz="3600" dirty="0" smtClean="0">
                <a:solidFill>
                  <a:schemeClr val="accent1">
                    <a:alpha val="99000"/>
                  </a:schemeClr>
                </a:solidFill>
              </a:rPr>
              <a:t>WCF </a:t>
            </a:r>
            <a:r>
              <a:rPr lang="en-US" sz="3600" dirty="0">
                <a:solidFill>
                  <a:schemeClr val="accent1">
                    <a:alpha val="99000"/>
                  </a:schemeClr>
                </a:solidFill>
              </a:rPr>
              <a:t>configuration before .NET 4</a:t>
            </a:r>
          </a:p>
        </p:txBody>
      </p:sp>
      <p:sp>
        <p:nvSpPr>
          <p:cNvPr id="6" name="TextBox 5"/>
          <p:cNvSpPr txBox="1"/>
          <p:nvPr/>
        </p:nvSpPr>
        <p:spPr>
          <a:xfrm>
            <a:off x="381000" y="2333300"/>
            <a:ext cx="1087605" cy="338554"/>
          </a:xfrm>
          <a:prstGeom prst="rect">
            <a:avLst/>
          </a:prstGeom>
          <a:noFill/>
        </p:spPr>
        <p:txBody>
          <a:bodyPr wrap="none" rtlCol="0">
            <a:spAutoFit/>
          </a:bodyPr>
          <a:lstStyle/>
          <a:p>
            <a:r>
              <a:rPr lang="en-US" sz="1600" i="1" dirty="0" smtClean="0"/>
              <a:t>service.svc</a:t>
            </a:r>
            <a:endParaRPr lang="en-US" sz="1600" i="1" dirty="0"/>
          </a:p>
        </p:txBody>
      </p:sp>
      <p:sp>
        <p:nvSpPr>
          <p:cNvPr id="7" name="TextBox 6"/>
          <p:cNvSpPr txBox="1"/>
          <p:nvPr/>
        </p:nvSpPr>
        <p:spPr>
          <a:xfrm>
            <a:off x="381000" y="3290146"/>
            <a:ext cx="1126014" cy="338554"/>
          </a:xfrm>
          <a:prstGeom prst="rect">
            <a:avLst/>
          </a:prstGeom>
          <a:noFill/>
        </p:spPr>
        <p:txBody>
          <a:bodyPr wrap="none" rtlCol="0">
            <a:spAutoFit/>
          </a:bodyPr>
          <a:lstStyle/>
          <a:p>
            <a:r>
              <a:rPr lang="en-US" sz="1600" i="1" dirty="0" smtClean="0"/>
              <a:t>web.config</a:t>
            </a:r>
            <a:endParaRPr lang="en-US" sz="1600" i="1" dirty="0"/>
          </a:p>
        </p:txBody>
      </p:sp>
      <p:sp>
        <p:nvSpPr>
          <p:cNvPr id="8" name="Rectangle 7"/>
          <p:cNvSpPr/>
          <p:nvPr/>
        </p:nvSpPr>
        <p:spPr>
          <a:xfrm>
            <a:off x="380999" y="1342700"/>
            <a:ext cx="1227083" cy="338554"/>
          </a:xfrm>
          <a:prstGeom prst="rect">
            <a:avLst/>
          </a:prstGeom>
        </p:spPr>
        <p:txBody>
          <a:bodyPr wrap="square">
            <a:spAutoFit/>
          </a:bodyPr>
          <a:lstStyle/>
          <a:p>
            <a:r>
              <a:rPr lang="en-US" sz="1600" i="1" dirty="0" err="1" smtClean="0"/>
              <a:t>service.cs</a:t>
            </a:r>
            <a:endParaRPr lang="en-US" sz="1600" i="1" dirty="0" smtClean="0"/>
          </a:p>
        </p:txBody>
      </p:sp>
      <p:sp>
        <p:nvSpPr>
          <p:cNvPr id="9" name="Rounded Rectangle 8"/>
          <p:cNvSpPr/>
          <p:nvPr/>
        </p:nvSpPr>
        <p:spPr bwMode="auto">
          <a:xfrm>
            <a:off x="457199" y="1647500"/>
            <a:ext cx="11114691" cy="609600"/>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a:solidFill>
                  <a:schemeClr val="tx1">
                    <a:alpha val="99000"/>
                  </a:schemeClr>
                </a:solidFill>
                <a:latin typeface="Consolas" pitchFamily="49" charset="0"/>
                <a:cs typeface="Consolas" pitchFamily="49" charset="0"/>
              </a:rPr>
              <a:t>[ServiceContract] public interface ICalculator { … }</a:t>
            </a:r>
          </a:p>
          <a:p>
            <a:pPr defTabSz="914099"/>
            <a:r>
              <a:rPr lang="en-US" sz="1600" dirty="0">
                <a:solidFill>
                  <a:schemeClr val="tx1">
                    <a:alpha val="99000"/>
                  </a:schemeClr>
                </a:solidFill>
                <a:latin typeface="Consolas" pitchFamily="49" charset="0"/>
                <a:cs typeface="Consolas" pitchFamily="49" charset="0"/>
              </a:rPr>
              <a:t>public class </a:t>
            </a:r>
            <a:r>
              <a:rPr lang="en-US" sz="1600" dirty="0" err="1" smtClean="0">
                <a:solidFill>
                  <a:schemeClr val="tx1">
                    <a:alpha val="99000"/>
                  </a:schemeClr>
                </a:solidFill>
                <a:latin typeface="Consolas" pitchFamily="49" charset="0"/>
                <a:cs typeface="Consolas" pitchFamily="49" charset="0"/>
              </a:rPr>
              <a:t>CalculatorService</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 ICalculator { … } </a:t>
            </a:r>
          </a:p>
        </p:txBody>
      </p:sp>
      <p:sp>
        <p:nvSpPr>
          <p:cNvPr id="10" name="Rounded Rectangle 9"/>
          <p:cNvSpPr/>
          <p:nvPr/>
        </p:nvSpPr>
        <p:spPr bwMode="auto">
          <a:xfrm>
            <a:off x="457200" y="2638100"/>
            <a:ext cx="11114690" cy="609600"/>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a:solidFill>
                  <a:schemeClr val="tx1">
                    <a:alpha val="99000"/>
                  </a:schemeClr>
                </a:solidFill>
                <a:latin typeface="Consolas" pitchFamily="49" charset="0"/>
                <a:cs typeface="Consolas" pitchFamily="49" charset="0"/>
              </a:rPr>
              <a:t>&lt;%@ServiceHost Service="</a:t>
            </a:r>
            <a:r>
              <a:rPr lang="en-US" sz="1600" dirty="0" err="1" smtClean="0">
                <a:solidFill>
                  <a:schemeClr val="tx1">
                    <a:alpha val="99000"/>
                  </a:schemeClr>
                </a:solidFill>
                <a:latin typeface="Consolas" pitchFamily="49" charset="0"/>
                <a:cs typeface="Consolas" pitchFamily="49" charset="0"/>
              </a:rPr>
              <a:t>Microsoft.ServiceModel.Samples.CalculatorService</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%&gt;</a:t>
            </a:r>
          </a:p>
        </p:txBody>
      </p:sp>
      <p:sp>
        <p:nvSpPr>
          <p:cNvPr id="11" name="Rounded Rectangle 10"/>
          <p:cNvSpPr/>
          <p:nvPr/>
        </p:nvSpPr>
        <p:spPr bwMode="auto">
          <a:xfrm>
            <a:off x="457200" y="3628700"/>
            <a:ext cx="11114690" cy="2351686"/>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a:solidFill>
                  <a:schemeClr val="tx1">
                    <a:alpha val="99000"/>
                  </a:schemeClr>
                </a:solidFill>
                <a:latin typeface="Consolas" pitchFamily="49" charset="0"/>
                <a:cs typeface="Consolas" pitchFamily="49" charset="0"/>
              </a:rPr>
              <a:t>&lt;system.serviceModel&gt;</a:t>
            </a:r>
          </a:p>
          <a:p>
            <a:pPr defTabSz="914099"/>
            <a:r>
              <a:rPr lang="en-US" sz="1600" dirty="0">
                <a:solidFill>
                  <a:schemeClr val="tx1">
                    <a:alpha val="99000"/>
                  </a:schemeClr>
                </a:solidFill>
                <a:latin typeface="Consolas" pitchFamily="49" charset="0"/>
                <a:cs typeface="Consolas" pitchFamily="49" charset="0"/>
              </a:rPr>
              <a:t>  &lt;services&gt;</a:t>
            </a:r>
          </a:p>
          <a:p>
            <a:pPr defTabSz="914099"/>
            <a:r>
              <a:rPr lang="en-US" sz="1600" dirty="0">
                <a:solidFill>
                  <a:schemeClr val="tx1">
                    <a:alpha val="99000"/>
                  </a:schemeClr>
                </a:solidFill>
                <a:latin typeface="Consolas" pitchFamily="49" charset="0"/>
                <a:cs typeface="Consolas" pitchFamily="49" charset="0"/>
              </a:rPr>
              <a:t>    &lt;service name="</a:t>
            </a:r>
            <a:r>
              <a:rPr lang="en-US" sz="1600" dirty="0" err="1" smtClean="0">
                <a:solidFill>
                  <a:schemeClr val="tx1">
                    <a:alpha val="99000"/>
                  </a:schemeClr>
                </a:solidFill>
                <a:latin typeface="Consolas" pitchFamily="49" charset="0"/>
                <a:cs typeface="Consolas" pitchFamily="49" charset="0"/>
              </a:rPr>
              <a:t>Microsoft.ServiceModel.Samples.CalculatorService</a:t>
            </a:r>
            <a:r>
              <a:rPr lang="en-US" sz="1600" dirty="0" smtClean="0">
                <a:solidFill>
                  <a:schemeClr val="tx1">
                    <a:alpha val="99000"/>
                  </a:schemeClr>
                </a:solidFill>
                <a:latin typeface="Consolas" pitchFamily="49" charset="0"/>
                <a:cs typeface="Consolas" pitchFamily="49" charset="0"/>
              </a:rPr>
              <a:t>"&gt;</a:t>
            </a:r>
            <a:endParaRPr lang="en-US" sz="1600" dirty="0">
              <a:solidFill>
                <a:schemeClr val="tx1">
                  <a:alpha val="99000"/>
                </a:schemeClr>
              </a:solidFill>
              <a:latin typeface="Consolas" pitchFamily="49" charset="0"/>
              <a:cs typeface="Consolas" pitchFamily="49" charset="0"/>
            </a:endParaRPr>
          </a:p>
          <a:p>
            <a:pPr defTabSz="914099"/>
            <a:r>
              <a:rPr lang="en-US" sz="1600" dirty="0">
                <a:solidFill>
                  <a:schemeClr val="tx1">
                    <a:alpha val="99000"/>
                  </a:schemeClr>
                </a:solidFill>
                <a:latin typeface="Consolas" pitchFamily="49" charset="0"/>
                <a:cs typeface="Consolas" pitchFamily="49" charset="0"/>
              </a:rPr>
              <a:t> </a:t>
            </a:r>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endpoint address=""</a:t>
            </a:r>
          </a:p>
          <a:p>
            <a:pPr defTabSz="914099"/>
            <a:r>
              <a:rPr lang="en-US" sz="1600" dirty="0">
                <a:solidFill>
                  <a:schemeClr val="tx1">
                    <a:alpha val="99000"/>
                  </a:schemeClr>
                </a:solidFill>
                <a:latin typeface="Consolas" pitchFamily="49" charset="0"/>
                <a:cs typeface="Consolas" pitchFamily="49" charset="0"/>
              </a:rPr>
              <a:t>                binding="basicHttpBinding"</a:t>
            </a:r>
          </a:p>
          <a:p>
            <a:pPr defTabSz="914099"/>
            <a:r>
              <a:rPr lang="en-US" sz="1600" dirty="0">
                <a:solidFill>
                  <a:schemeClr val="tx1">
                    <a:alpha val="99000"/>
                  </a:schemeClr>
                </a:solidFill>
                <a:latin typeface="Consolas" pitchFamily="49" charset="0"/>
                <a:cs typeface="Consolas" pitchFamily="49" charset="0"/>
              </a:rPr>
              <a:t>                contract="</a:t>
            </a:r>
            <a:r>
              <a:rPr lang="en-US" sz="1600" dirty="0" err="1" smtClean="0">
                <a:solidFill>
                  <a:schemeClr val="tx1">
                    <a:alpha val="99000"/>
                  </a:schemeClr>
                </a:solidFill>
                <a:latin typeface="Consolas" pitchFamily="49" charset="0"/>
                <a:cs typeface="Consolas" pitchFamily="49" charset="0"/>
              </a:rPr>
              <a:t>Microsoft.ServiceModel.Samples.ICalculator</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/&gt;</a:t>
            </a:r>
          </a:p>
          <a:p>
            <a:pPr defTabSz="914099"/>
            <a:r>
              <a:rPr lang="en-US" sz="1600" dirty="0">
                <a:solidFill>
                  <a:schemeClr val="tx1">
                    <a:alpha val="99000"/>
                  </a:schemeClr>
                </a:solidFill>
                <a:latin typeface="Consolas" pitchFamily="49" charset="0"/>
                <a:cs typeface="Consolas" pitchFamily="49" charset="0"/>
              </a:rPr>
              <a:t>    &lt;/service</a:t>
            </a:r>
            <a:r>
              <a:rPr lang="en-US" sz="1600" dirty="0" smtClean="0">
                <a:solidFill>
                  <a:schemeClr val="tx1">
                    <a:alpha val="99000"/>
                  </a:schemeClr>
                </a:solidFill>
                <a:latin typeface="Consolas" pitchFamily="49" charset="0"/>
                <a:cs typeface="Consolas" pitchFamily="49" charset="0"/>
              </a:rPr>
              <a:t>&gt;</a:t>
            </a:r>
          </a:p>
          <a:p>
            <a:pPr defTabSz="914099"/>
            <a:r>
              <a:rPr lang="en-US" sz="1600" dirty="0" smtClean="0">
                <a:solidFill>
                  <a:schemeClr val="tx1">
                    <a:alpha val="99000"/>
                  </a:schemeClr>
                </a:solidFill>
                <a:latin typeface="Consolas" pitchFamily="49" charset="0"/>
                <a:cs typeface="Consolas" pitchFamily="49" charset="0"/>
              </a:rPr>
              <a:t>  &lt;/</a:t>
            </a:r>
            <a:r>
              <a:rPr lang="en-US" sz="1600" dirty="0">
                <a:solidFill>
                  <a:schemeClr val="tx1">
                    <a:alpha val="99000"/>
                  </a:schemeClr>
                </a:solidFill>
                <a:latin typeface="Consolas" pitchFamily="49" charset="0"/>
                <a:cs typeface="Consolas" pitchFamily="49" charset="0"/>
              </a:rPr>
              <a:t>services&gt;</a:t>
            </a:r>
          </a:p>
          <a:p>
            <a:pPr defTabSz="914099"/>
            <a:r>
              <a:rPr lang="en-US" sz="1600" dirty="0">
                <a:solidFill>
                  <a:schemeClr val="tx1">
                    <a:alpha val="99000"/>
                  </a:schemeClr>
                </a:solidFill>
                <a:latin typeface="Consolas" pitchFamily="49" charset="0"/>
                <a:cs typeface="Consolas" pitchFamily="49" charset="0"/>
              </a:rPr>
              <a:t>&lt;/system.serviceModel&gt;</a:t>
            </a:r>
          </a:p>
        </p:txBody>
      </p:sp>
    </p:spTree>
    <p:extLst>
      <p:ext uri="{BB962C8B-B14F-4D97-AF65-F5344CB8AC3E}">
        <p14:creationId xmlns:p14="http://schemas.microsoft.com/office/powerpoint/2010/main" val="42756293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a:t>
            </a:r>
            <a:r>
              <a:rPr lang="en-US" dirty="0"/>
              <a:t>Improvements</a:t>
            </a:r>
            <a:r>
              <a:rPr lang="en-US" dirty="0" smtClean="0"/>
              <a:t/>
            </a:r>
            <a:br>
              <a:rPr lang="en-US" dirty="0" smtClean="0"/>
            </a:br>
            <a:r>
              <a:rPr lang="en-US" sz="3600" dirty="0" smtClean="0">
                <a:solidFill>
                  <a:schemeClr val="accent1">
                    <a:alpha val="99000"/>
                  </a:schemeClr>
                </a:solidFill>
              </a:rPr>
              <a:t>WCF </a:t>
            </a:r>
            <a:r>
              <a:rPr lang="en-US" sz="3600" dirty="0">
                <a:solidFill>
                  <a:schemeClr val="accent1">
                    <a:alpha val="99000"/>
                  </a:schemeClr>
                </a:solidFill>
              </a:rPr>
              <a:t>configuration after .NET 4</a:t>
            </a:r>
          </a:p>
        </p:txBody>
      </p:sp>
      <p:sp>
        <p:nvSpPr>
          <p:cNvPr id="6" name="TextBox 5"/>
          <p:cNvSpPr txBox="1"/>
          <p:nvPr/>
        </p:nvSpPr>
        <p:spPr>
          <a:xfrm>
            <a:off x="381000" y="2333300"/>
            <a:ext cx="1087605" cy="338554"/>
          </a:xfrm>
          <a:prstGeom prst="rect">
            <a:avLst/>
          </a:prstGeom>
          <a:noFill/>
        </p:spPr>
        <p:txBody>
          <a:bodyPr wrap="none" rtlCol="0">
            <a:spAutoFit/>
          </a:bodyPr>
          <a:lstStyle/>
          <a:p>
            <a:r>
              <a:rPr lang="en-US" sz="1600" i="1" dirty="0" smtClean="0"/>
              <a:t>service.svc</a:t>
            </a:r>
            <a:endParaRPr lang="en-US" sz="1600" i="1" dirty="0"/>
          </a:p>
        </p:txBody>
      </p:sp>
      <p:sp>
        <p:nvSpPr>
          <p:cNvPr id="8" name="Rectangle 7"/>
          <p:cNvSpPr/>
          <p:nvPr/>
        </p:nvSpPr>
        <p:spPr>
          <a:xfrm>
            <a:off x="380999" y="1342700"/>
            <a:ext cx="1273137" cy="338554"/>
          </a:xfrm>
          <a:prstGeom prst="rect">
            <a:avLst/>
          </a:prstGeom>
        </p:spPr>
        <p:txBody>
          <a:bodyPr wrap="square">
            <a:spAutoFit/>
          </a:bodyPr>
          <a:lstStyle/>
          <a:p>
            <a:r>
              <a:rPr lang="en-US" sz="1600" i="1" dirty="0" smtClean="0"/>
              <a:t>service.cs</a:t>
            </a:r>
          </a:p>
        </p:txBody>
      </p:sp>
      <p:sp>
        <p:nvSpPr>
          <p:cNvPr id="9" name="Rounded Rectangle 8"/>
          <p:cNvSpPr/>
          <p:nvPr/>
        </p:nvSpPr>
        <p:spPr bwMode="auto">
          <a:xfrm>
            <a:off x="457199" y="1647500"/>
            <a:ext cx="11114691" cy="609600"/>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a:solidFill>
                  <a:schemeClr val="tx1">
                    <a:alpha val="99000"/>
                  </a:schemeClr>
                </a:solidFill>
                <a:latin typeface="Consolas" pitchFamily="49" charset="0"/>
                <a:cs typeface="Consolas" pitchFamily="49" charset="0"/>
              </a:rPr>
              <a:t>[ServiceContract] public interface ICalculator { … }</a:t>
            </a:r>
          </a:p>
          <a:p>
            <a:pPr defTabSz="914099"/>
            <a:r>
              <a:rPr lang="en-US" sz="1600" dirty="0">
                <a:solidFill>
                  <a:schemeClr val="tx1">
                    <a:alpha val="99000"/>
                  </a:schemeClr>
                </a:solidFill>
                <a:latin typeface="Consolas" pitchFamily="49" charset="0"/>
                <a:cs typeface="Consolas" pitchFamily="49" charset="0"/>
              </a:rPr>
              <a:t>public class </a:t>
            </a:r>
            <a:r>
              <a:rPr lang="en-US" sz="1600" dirty="0" err="1" smtClean="0">
                <a:solidFill>
                  <a:schemeClr val="tx1">
                    <a:alpha val="99000"/>
                  </a:schemeClr>
                </a:solidFill>
                <a:latin typeface="Consolas" pitchFamily="49" charset="0"/>
                <a:cs typeface="Consolas" pitchFamily="49" charset="0"/>
              </a:rPr>
              <a:t>CalculatorService</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 ICalculator { … } </a:t>
            </a:r>
          </a:p>
        </p:txBody>
      </p:sp>
      <p:sp>
        <p:nvSpPr>
          <p:cNvPr id="10" name="Rounded Rectangle 9"/>
          <p:cNvSpPr/>
          <p:nvPr/>
        </p:nvSpPr>
        <p:spPr bwMode="auto">
          <a:xfrm>
            <a:off x="457200" y="2638100"/>
            <a:ext cx="11114690" cy="609600"/>
          </a:xfrm>
          <a:prstGeom prst="roundRect">
            <a:avLst>
              <a:gd name="adj" fmla="val 1245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a:solidFill>
                  <a:schemeClr val="tx1">
                    <a:alpha val="99000"/>
                  </a:schemeClr>
                </a:solidFill>
                <a:latin typeface="Consolas" pitchFamily="49" charset="0"/>
                <a:cs typeface="Consolas" pitchFamily="49" charset="0"/>
              </a:rPr>
              <a:t>&lt;%@ServiceHost Service="</a:t>
            </a:r>
            <a:r>
              <a:rPr lang="en-US" sz="1600" dirty="0" err="1" smtClean="0">
                <a:solidFill>
                  <a:schemeClr val="tx1">
                    <a:alpha val="99000"/>
                  </a:schemeClr>
                </a:solidFill>
                <a:latin typeface="Consolas" pitchFamily="49" charset="0"/>
                <a:cs typeface="Consolas" pitchFamily="49" charset="0"/>
              </a:rPr>
              <a:t>Microsoft.ServiceModel.Samples.CalculatorService</a:t>
            </a:r>
            <a:r>
              <a:rPr lang="en-US" sz="1600" dirty="0" smtClean="0">
                <a:solidFill>
                  <a:schemeClr val="tx1">
                    <a:alpha val="99000"/>
                  </a:schemeClr>
                </a:solidFill>
                <a:latin typeface="Consolas" pitchFamily="49" charset="0"/>
                <a:cs typeface="Consolas" pitchFamily="49" charset="0"/>
              </a:rPr>
              <a:t>" </a:t>
            </a:r>
            <a:r>
              <a:rPr lang="en-US" sz="1600" dirty="0">
                <a:solidFill>
                  <a:schemeClr val="tx1">
                    <a:alpha val="99000"/>
                  </a:schemeClr>
                </a:solidFill>
                <a:latin typeface="Consolas" pitchFamily="49" charset="0"/>
                <a:cs typeface="Consolas" pitchFamily="49" charset="0"/>
              </a:rPr>
              <a:t>%&gt;</a:t>
            </a:r>
          </a:p>
        </p:txBody>
      </p:sp>
      <p:sp>
        <p:nvSpPr>
          <p:cNvPr id="13" name="TextBox 12"/>
          <p:cNvSpPr txBox="1"/>
          <p:nvPr/>
        </p:nvSpPr>
        <p:spPr>
          <a:xfrm>
            <a:off x="381000" y="3910236"/>
            <a:ext cx="11443138" cy="830997"/>
          </a:xfrm>
          <a:prstGeom prst="rect">
            <a:avLst/>
          </a:prstGeom>
          <a:noFill/>
        </p:spPr>
        <p:txBody>
          <a:bodyPr wrap="square" rtlCol="0">
            <a:spAutoFit/>
          </a:bodyPr>
          <a:lstStyle/>
          <a:p>
            <a:pPr algn="ctr"/>
            <a:r>
              <a:rPr lang="en-US" sz="4800" i="1" dirty="0" smtClean="0"/>
              <a:t>web.config</a:t>
            </a:r>
            <a:r>
              <a:rPr lang="en-US" sz="4800" b="1" dirty="0" smtClean="0"/>
              <a:t> is not needed!</a:t>
            </a:r>
            <a:endParaRPr lang="en-US" sz="4800" b="1" dirty="0"/>
          </a:p>
        </p:txBody>
      </p:sp>
    </p:spTree>
    <p:extLst>
      <p:ext uri="{BB962C8B-B14F-4D97-AF65-F5344CB8AC3E}">
        <p14:creationId xmlns:p14="http://schemas.microsoft.com/office/powerpoint/2010/main" val="328208824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6.8|2.6|6.6|5.4|.5|.5|.5|10.1|9.5|10.3|.9|4.8|6.4|4"/>
</p:tagLst>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7D8E112080314CAE122EFC3BF8188D" ma:contentTypeVersion="0" ma:contentTypeDescription="Create a new document." ma:contentTypeScope="" ma:versionID="1da81f9a9976a51bc091e8b4562e5f0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dcmitype/"/>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48B5FAE-A828-48DF-956A-2CC2724C5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 2011 Breakout template</Template>
  <TotalTime>4485</TotalTime>
  <Words>4196</Words>
  <Application>Microsoft Office PowerPoint</Application>
  <PresentationFormat>Custom</PresentationFormat>
  <Paragraphs>521</Paragraphs>
  <Slides>40</Slides>
  <Notes>40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TENA11_BreakoutSession_Template_16x9_Final (2)</vt:lpstr>
      <vt:lpstr>1_White with Consolas font for code slides</vt:lpstr>
      <vt:lpstr>Visio</vt:lpstr>
      <vt:lpstr>Services Made Easy with WCF 4, Microsoft Visual Studio 2010 and Windows Server AppFabric</vt:lpstr>
      <vt:lpstr>Session Objectives</vt:lpstr>
      <vt:lpstr>Creating WCF Services Using  Visual Studio 2010 and .NET 4</vt:lpstr>
      <vt:lpstr>So you want to create a service . . .</vt:lpstr>
      <vt:lpstr>Create a WCF service using  Visual Studio 2010</vt:lpstr>
      <vt:lpstr>The ABC’s of WCF Services</vt:lpstr>
      <vt:lpstr>Default Service Endpoints </vt:lpstr>
      <vt:lpstr>Configuration Improvements WCF configuration before .NET 4</vt:lpstr>
      <vt:lpstr>Configuration Improvements WCF configuration after .NET 4</vt:lpstr>
      <vt:lpstr>Protocol Mappings </vt:lpstr>
      <vt:lpstr>Default Service Endpoints Example </vt:lpstr>
      <vt:lpstr>Configuring Default Bindings and Behaviors </vt:lpstr>
      <vt:lpstr>Service Specific Configuration</vt:lpstr>
      <vt:lpstr>Smarter Default Settings Service Throttles </vt:lpstr>
      <vt:lpstr>Simplified WCF Service Configuration</vt:lpstr>
      <vt:lpstr>WCF Service Configuration Guidelines</vt:lpstr>
      <vt:lpstr>Hosting WCF Services in Windows Server AppFabric</vt:lpstr>
      <vt:lpstr>What is Windows Server AppFabric?</vt:lpstr>
      <vt:lpstr>Windows Server AppFabric Overview </vt:lpstr>
      <vt:lpstr>AppFabric hosting features for WCF Services</vt:lpstr>
      <vt:lpstr>Deploy a WCF Service to  Windows Server AppFabric</vt:lpstr>
      <vt:lpstr>Where’s my service?</vt:lpstr>
      <vt:lpstr>View WCF Services and Endpoints</vt:lpstr>
      <vt:lpstr>Monitoring WCF services</vt:lpstr>
      <vt:lpstr>Monitoring WCF services</vt:lpstr>
      <vt:lpstr>Monitoring WCF Services</vt:lpstr>
      <vt:lpstr>Managing WCF configuration settings</vt:lpstr>
      <vt:lpstr>Managing WCF configuration settings</vt:lpstr>
      <vt:lpstr>WCF Futures: It just keeps getting easier . . .</vt:lpstr>
      <vt:lpstr>Future WCF Improvements</vt:lpstr>
      <vt:lpstr>Future WCF Config Simplifications</vt:lpstr>
      <vt:lpstr>Better WCF Config Defaults</vt:lpstr>
      <vt:lpstr>Key Takeaways</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MID314: Services Made Easy with WCF 4, Microsoft Visual Studio 2010 and Windows Server AppFabric</dc:title>
  <dc:subject>Microsoft TechEd North America 2011</dc:subject>
  <dc:creator>Daniel Roth</dc:creator>
  <dc:description>Template Design: Jordan Cayabyab
Formatter: Dana Kim-Wincapaw, Silver Fox Productions, Inc. 
Event Date: May 16-19, 2011
Event Location: Atlanta
Audience Type: Developers, IT Pros</dc:description>
  <cp:lastModifiedBy>Shows</cp:lastModifiedBy>
  <cp:revision>58</cp:revision>
  <cp:lastPrinted>2010-05-11T05:02:34Z</cp:lastPrinted>
  <dcterms:created xsi:type="dcterms:W3CDTF">2011-05-09T19:48:30Z</dcterms:created>
  <dcterms:modified xsi:type="dcterms:W3CDTF">2011-05-17T12:38:39Z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0x010100987D8E112080314CAE122EFC3BF8188D</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