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42" r:id="rId6"/>
  </p:sldMasterIdLst>
  <p:notesMasterIdLst>
    <p:notesMasterId r:id="rId37"/>
  </p:notesMasterIdLst>
  <p:handoutMasterIdLst>
    <p:handoutMasterId r:id="rId38"/>
  </p:handoutMasterIdLst>
  <p:sldIdLst>
    <p:sldId id="319" r:id="rId7"/>
    <p:sldId id="322" r:id="rId8"/>
    <p:sldId id="387" r:id="rId9"/>
    <p:sldId id="341" r:id="rId10"/>
    <p:sldId id="343" r:id="rId11"/>
    <p:sldId id="372" r:id="rId12"/>
    <p:sldId id="373" r:id="rId13"/>
    <p:sldId id="374" r:id="rId14"/>
    <p:sldId id="375" r:id="rId15"/>
    <p:sldId id="390" r:id="rId16"/>
    <p:sldId id="394" r:id="rId17"/>
    <p:sldId id="391" r:id="rId18"/>
    <p:sldId id="392" r:id="rId19"/>
    <p:sldId id="347" r:id="rId20"/>
    <p:sldId id="348" r:id="rId21"/>
    <p:sldId id="349" r:id="rId22"/>
    <p:sldId id="351" r:id="rId23"/>
    <p:sldId id="371" r:id="rId24"/>
    <p:sldId id="393" r:id="rId25"/>
    <p:sldId id="353" r:id="rId26"/>
    <p:sldId id="354" r:id="rId27"/>
    <p:sldId id="395" r:id="rId28"/>
    <p:sldId id="271" r:id="rId29"/>
    <p:sldId id="388" r:id="rId30"/>
    <p:sldId id="355" r:id="rId31"/>
    <p:sldId id="334" r:id="rId32"/>
    <p:sldId id="359" r:id="rId33"/>
    <p:sldId id="366" r:id="rId34"/>
    <p:sldId id="367" r:id="rId35"/>
    <p:sldId id="369" r:id="rId3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82302" autoAdjust="0"/>
  </p:normalViewPr>
  <p:slideViewPr>
    <p:cSldViewPr snapToGrid="0">
      <p:cViewPr>
        <p:scale>
          <a:sx n="60" d="100"/>
          <a:sy n="60" d="100"/>
        </p:scale>
        <p:origin x="-390" y="-7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Make WCF Simpler</a:t>
            </a:r>
          </a:p>
          <a:p>
            <a:r>
              <a:rPr lang="en-US" dirty="0" smtClean="0"/>
              <a:t>End-to-end life cycle management, hosting services </a:t>
            </a:r>
          </a:p>
          <a:p>
            <a:r>
              <a:rPr lang="en-US" dirty="0" smtClean="0"/>
              <a:t>Provide great support for HTTP/REST (aka Web API)</a:t>
            </a:r>
          </a:p>
          <a:p>
            <a:r>
              <a:rPr lang="en-US" dirty="0" smtClean="0"/>
              <a:t>Support the key client platforms: Silverlight, JS, Phone, PHP</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4:20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sz="2400" dirty="0" smtClean="0"/>
              <a:t>Cloud and Hybrid applications are the future of WCF</a:t>
            </a:r>
          </a:p>
          <a:p>
            <a:r>
              <a:rPr lang="en-US" sz="2400" dirty="0" smtClean="0"/>
              <a:t>WCF will continue to provide first class support for HTTP/</a:t>
            </a:r>
            <a:r>
              <a:rPr lang="en-US" sz="2400" dirty="0" err="1" smtClean="0"/>
              <a:t>RESTfull</a:t>
            </a:r>
            <a:r>
              <a:rPr lang="en-US" sz="2400" dirty="0" smtClean="0"/>
              <a:t> services </a:t>
            </a:r>
          </a:p>
          <a:p>
            <a:pPr lvl="1"/>
            <a:r>
              <a:rPr lang="en-US" sz="2000" dirty="0" smtClean="0"/>
              <a:t>HTTP/REST is important for the Cloud/Hybrid. </a:t>
            </a:r>
          </a:p>
          <a:p>
            <a:r>
              <a:rPr lang="en-US" sz="2800" dirty="0" err="1" smtClean="0"/>
              <a:t>AppFabric</a:t>
            </a:r>
            <a:r>
              <a:rPr lang="en-US" sz="2800" dirty="0" smtClean="0"/>
              <a:t> will provide</a:t>
            </a:r>
          </a:p>
          <a:p>
            <a:pPr lvl="1"/>
            <a:r>
              <a:rPr lang="en-US" sz="2400" dirty="0" smtClean="0"/>
              <a:t>simplified end-to-end life-cycle management</a:t>
            </a:r>
          </a:p>
          <a:p>
            <a:pPr lvl="1"/>
            <a:r>
              <a:rPr lang="en-US" sz="2400" dirty="0" smtClean="0"/>
              <a:t>critical middleware functionality (Pub/Sub, Cache, access control)</a:t>
            </a:r>
          </a:p>
          <a:p>
            <a:pPr marL="460375" lvl="1" indent="0">
              <a:buNone/>
            </a:pPr>
            <a:r>
              <a:rPr lang="en-US" sz="2400" dirty="0" smtClean="0"/>
              <a:t>whether your service is running on-</a:t>
            </a:r>
            <a:r>
              <a:rPr lang="en-US" sz="2400" dirty="0" err="1" smtClean="0"/>
              <a:t>prem</a:t>
            </a:r>
            <a:r>
              <a:rPr lang="en-US" sz="2400" dirty="0" smtClean="0"/>
              <a:t> or in the Cloud</a:t>
            </a:r>
          </a:p>
          <a:p>
            <a:r>
              <a:rPr lang="en-US" sz="2400" dirty="0" smtClean="0"/>
              <a:t>Great end-to-end experience for service consumption from the key client platforms: HTML5/</a:t>
            </a:r>
            <a:r>
              <a:rPr lang="en-US" sz="2400" dirty="0" err="1" smtClean="0"/>
              <a:t>JQuery</a:t>
            </a:r>
            <a:r>
              <a:rPr lang="en-US" sz="2400" dirty="0" smtClean="0"/>
              <a:t>, Win Phone, </a:t>
            </a:r>
            <a:r>
              <a:rPr lang="en-US" sz="2400" dirty="0" err="1" smtClean="0"/>
              <a:t>iOS</a:t>
            </a:r>
            <a:r>
              <a:rPr lang="en-US" sz="2400" dirty="0" smtClean="0"/>
              <a:t>, Android, </a:t>
            </a:r>
            <a:r>
              <a:rPr lang="en-US" sz="2400" dirty="0" err="1" smtClean="0"/>
              <a:t>etc</a:t>
            </a:r>
            <a:endParaRPr lang="en-US" sz="24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12:21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11:00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11:00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11:00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5/16/2011 11:00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Make WCF Simpler</a:t>
            </a:r>
          </a:p>
          <a:p>
            <a:r>
              <a:rPr lang="en-US" dirty="0" smtClean="0"/>
              <a:t>End-to-end life cycle management, hosting services </a:t>
            </a:r>
          </a:p>
          <a:p>
            <a:r>
              <a:rPr lang="en-US" dirty="0" smtClean="0"/>
              <a:t>Provide great support for HTTP/REST (aka Web API)</a:t>
            </a:r>
          </a:p>
          <a:p>
            <a:r>
              <a:rPr lang="en-US" dirty="0" smtClean="0"/>
              <a:t>Support the key client platforms: Silverlight, JS, Phone, PHP</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11:00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other</a:t>
            </a:r>
            <a:r>
              <a:rPr lang="en-US" baseline="0" dirty="0" smtClean="0"/>
              <a:t> services</a:t>
            </a:r>
          </a:p>
          <a:p>
            <a:r>
              <a:rPr lang="en-US" baseline="0" dirty="0" smtClean="0"/>
              <a:t>Remove MS </a:t>
            </a:r>
            <a:r>
              <a:rPr lang="en-US" baseline="0" dirty="0" err="1" smtClean="0"/>
              <a:t>internall</a:t>
            </a:r>
            <a:endParaRPr lang="en-US" baseline="0" dirty="0" smtClean="0"/>
          </a:p>
          <a:p>
            <a:r>
              <a:rPr lang="en-US" baseline="0" dirty="0" smtClean="0"/>
              <a:t>Sync to the latest portal image</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93207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important to approach simplicity in a holistic manner.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30606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Make WCF Simpler</a:t>
            </a:r>
          </a:p>
          <a:p>
            <a:r>
              <a:rPr lang="en-US" dirty="0" smtClean="0"/>
              <a:t>End-to-end life cycle management, hosting services </a:t>
            </a:r>
          </a:p>
          <a:p>
            <a:r>
              <a:rPr lang="en-US" dirty="0" smtClean="0"/>
              <a:t>Provide great support for HTTP/REST (aka Web API)</a:t>
            </a:r>
          </a:p>
          <a:p>
            <a:r>
              <a:rPr lang="en-US" dirty="0" smtClean="0"/>
              <a:t>Support the key client platforms: Silverlight, JS, Phone, PHP</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10:18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Container brings elastic scale, resiliency and</a:t>
            </a:r>
            <a:r>
              <a:rPr lang="en-US" sz="1600" baseline="0" dirty="0" smtClean="0"/>
              <a:t> multi-tenancy</a:t>
            </a:r>
          </a:p>
          <a:p>
            <a:r>
              <a:rPr lang="en-US" sz="1600" baseline="0" dirty="0" smtClean="0"/>
              <a:t>Middle-ware functionality offered as services </a:t>
            </a:r>
            <a:r>
              <a:rPr lang="en-US" sz="1600" baseline="0" dirty="0" err="1" smtClean="0"/>
              <a:t>composable</a:t>
            </a:r>
            <a:r>
              <a:rPr lang="en-US" sz="1600" baseline="0" dirty="0" smtClean="0"/>
              <a:t> with your WCF services</a:t>
            </a:r>
          </a:p>
          <a:p>
            <a:r>
              <a:rPr lang="en-US" sz="1600" baseline="0" dirty="0" smtClean="0"/>
              <a:t>Caching service will provide RAM-resident distributed caching</a:t>
            </a:r>
          </a:p>
          <a:p>
            <a:r>
              <a:rPr lang="en-US" sz="1600" baseline="0" dirty="0" smtClean="0"/>
              <a:t>ServiceBus provides two critical capabilities for </a:t>
            </a:r>
            <a:r>
              <a:rPr lang="en-US" sz="1600" baseline="0" dirty="0" err="1" smtClean="0"/>
              <a:t>distirbuted</a:t>
            </a:r>
            <a:r>
              <a:rPr lang="en-US" sz="1600" baseline="0" dirty="0" smtClean="0"/>
              <a:t>, hybrid deployments:</a:t>
            </a:r>
          </a:p>
          <a:p>
            <a:pPr marL="285750" indent="-285750">
              <a:buFont typeface="Arial" pitchFamily="34" charset="0"/>
              <a:buChar char="•"/>
            </a:pPr>
            <a:r>
              <a:rPr lang="en-US" sz="1600" baseline="0" dirty="0" smtClean="0"/>
              <a:t>Connectivity across network boundaries</a:t>
            </a:r>
          </a:p>
          <a:p>
            <a:pPr marL="285750" indent="-285750">
              <a:buFont typeface="Arial" pitchFamily="34" charset="0"/>
              <a:buChar char="•"/>
            </a:pPr>
            <a:r>
              <a:rPr lang="en-US" sz="1600" baseline="0" dirty="0" err="1" smtClean="0"/>
              <a:t>Asynchrounous</a:t>
            </a:r>
            <a:r>
              <a:rPr lang="en-US" sz="1600" baseline="0" dirty="0" smtClean="0"/>
              <a:t> messaging and </a:t>
            </a:r>
            <a:r>
              <a:rPr lang="en-US" sz="1600" baseline="0" dirty="0" err="1" smtClean="0"/>
              <a:t>eventing</a:t>
            </a:r>
            <a:r>
              <a:rPr lang="en-US" sz="1600" baseline="0" dirty="0" smtClean="0"/>
              <a:t>: queues, topics</a:t>
            </a:r>
          </a:p>
          <a:p>
            <a:pPr marL="285750" indent="-285750">
              <a:buFont typeface="Arial" pitchFamily="34" charset="0"/>
              <a:buChar char="•"/>
            </a:pPr>
            <a:endParaRPr lang="en-US" sz="1600" baseline="0" dirty="0" smtClean="0"/>
          </a:p>
          <a:p>
            <a:pPr marL="0" indent="0">
              <a:buFont typeface="Arial" pitchFamily="34" charset="0"/>
              <a:buNone/>
            </a:pPr>
            <a:endParaRPr lang="en-US" sz="1600" dirty="0" smtClean="0"/>
          </a:p>
          <a:p>
            <a:endParaRPr lang="en-US" sz="1600" dirty="0" smtClean="0"/>
          </a:p>
          <a:p>
            <a:endParaRPr lang="en-US" sz="1600" dirty="0" smtClean="0"/>
          </a:p>
          <a:p>
            <a:endParaRPr lang="en-US" sz="1600" dirty="0" smtClean="0"/>
          </a:p>
          <a:p>
            <a:r>
              <a:rPr lang="en-US" sz="1600" dirty="0" smtClean="0"/>
              <a:t>Key points to make:</a:t>
            </a:r>
          </a:p>
          <a:p>
            <a:pPr marL="285750" indent="-285750">
              <a:buFontTx/>
              <a:buChar char="-"/>
            </a:pPr>
            <a:r>
              <a:rPr lang="en-US" sz="1600" dirty="0" smtClean="0"/>
              <a:t>We are building a next gen middleware platform,</a:t>
            </a:r>
            <a:r>
              <a:rPr lang="en-US" sz="1600" baseline="0" dirty="0" smtClean="0"/>
              <a:t> a single platform that spans Server and Cloud – a symmetric platform and a platform that works with the web and data tiers.</a:t>
            </a:r>
          </a:p>
          <a:p>
            <a:pPr marL="285750" indent="-285750">
              <a:buFontTx/>
              <a:buChar char="-"/>
            </a:pPr>
            <a:r>
              <a:rPr lang="en-US" sz="1600" baseline="0" dirty="0" smtClean="0"/>
              <a:t>Talk about the individual middleware services as you build this piece in.  These services sit on the container which provides cloud scale and resilience for the services as well as abstracts them from the underlying platform.  This is HOW we deliver one set of capabilities that are symmetrical.</a:t>
            </a:r>
          </a:p>
          <a:p>
            <a:pPr marL="285750" indent="-285750">
              <a:buFontTx/>
              <a:buChar char="-"/>
            </a:pPr>
            <a:r>
              <a:rPr lang="en-US" sz="1600" baseline="0" dirty="0" smtClean="0"/>
              <a:t>Investments in end-to-end application deployment and management with the App Manager.</a:t>
            </a:r>
            <a:endParaRPr lang="en-US" sz="1600" dirty="0" smtClean="0"/>
          </a:p>
          <a:p>
            <a:endParaRPr lang="en-US" sz="1600" dirty="0" smtClean="0"/>
          </a:p>
          <a:p>
            <a:endParaRPr lang="en-US" sz="1600" dirty="0" smtClean="0"/>
          </a:p>
          <a:p>
            <a:endParaRPr lang="en-US" sz="1600" dirty="0" smtClean="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9983865-EE72-44D0-BDE8-63421D26F762}" type="datetime1">
              <a:rPr lang="en-US" smtClean="0"/>
              <a:t>5/16/2011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42643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Make WCF Simpler</a:t>
            </a:r>
          </a:p>
          <a:p>
            <a:r>
              <a:rPr lang="en-US" dirty="0" smtClean="0"/>
              <a:t>End-to-end life cycle management, hosting services </a:t>
            </a:r>
          </a:p>
          <a:p>
            <a:r>
              <a:rPr lang="en-US" dirty="0" smtClean="0"/>
              <a:t>Provide great support for HTTP/REST (aka Web API)</a:t>
            </a:r>
          </a:p>
          <a:p>
            <a:r>
              <a:rPr lang="en-US" dirty="0" smtClean="0"/>
              <a:t>Support the key client platforms: Silverlight, JS, Phone, PHP</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12572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59152"/>
            <a:ext cx="10242549" cy="1523497"/>
          </a:xfrm>
        </p:spPr>
        <p:txBody>
          <a:bodyPr anchor="t">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43000" y="3886200"/>
            <a:ext cx="10242550" cy="463255"/>
          </a:xfrm>
        </p:spPr>
        <p:txBody>
          <a:bodyPr>
            <a:noAutofit/>
          </a:bodyPr>
          <a:lstStyle>
            <a:lvl1pPr marL="0" indent="0" algn="l">
              <a:lnSpc>
                <a:spcPct val="90000"/>
              </a:lnSpc>
              <a:spcBef>
                <a:spcPts val="0"/>
              </a:spcBef>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1202" y="5973638"/>
            <a:ext cx="2360607" cy="655608"/>
          </a:xfrm>
          <a:prstGeom prst="rect">
            <a:avLst/>
          </a:prstGeom>
          <a:effectLst/>
        </p:spPr>
      </p:pic>
      <p:grpSp>
        <p:nvGrpSpPr>
          <p:cNvPr id="5" name="Group 4"/>
          <p:cNvGrpSpPr/>
          <p:nvPr userDrawn="1"/>
        </p:nvGrpSpPr>
        <p:grpSpPr>
          <a:xfrm>
            <a:off x="4036568" y="6416070"/>
            <a:ext cx="3724405" cy="365730"/>
            <a:chOff x="4863222" y="6416070"/>
            <a:chExt cx="3724405" cy="365730"/>
          </a:xfrm>
        </p:grpSpPr>
        <p:pic>
          <p:nvPicPr>
            <p:cNvPr id="6" name="Picture 5" descr="MSconfidential.png"/>
            <p:cNvPicPr>
              <a:picLocks noChangeAspect="1"/>
            </p:cNvPicPr>
            <p:nvPr userDrawn="1"/>
          </p:nvPicPr>
          <p:blipFill>
            <a:blip r:embed="rId4"/>
            <a:stretch>
              <a:fillRect/>
            </a:stretch>
          </p:blipFill>
          <p:spPr bwMode="black">
            <a:xfrm>
              <a:off x="4863222" y="6416070"/>
              <a:ext cx="2450390" cy="365730"/>
            </a:xfrm>
            <a:prstGeom prst="rect">
              <a:avLst/>
            </a:prstGeom>
          </p:spPr>
        </p:pic>
        <p:sp>
          <p:nvSpPr>
            <p:cNvPr id="7" name="TextBox 6"/>
            <p:cNvSpPr txBox="1"/>
            <p:nvPr userDrawn="1"/>
          </p:nvSpPr>
          <p:spPr>
            <a:xfrm>
              <a:off x="7183396" y="6538467"/>
              <a:ext cx="1404231" cy="161583"/>
            </a:xfrm>
            <a:prstGeom prst="rect">
              <a:avLst/>
            </a:prstGeom>
            <a:noFill/>
          </p:spPr>
          <p:txBody>
            <a:bodyPr wrap="none" lIns="0" tIns="0" rIns="0" bIns="0" rtlCol="0">
              <a:spAutoFit/>
            </a:bodyPr>
            <a:lstStyle/>
            <a:p>
              <a:r>
                <a:rPr lang="en-US" sz="1050" spc="130" dirty="0" smtClean="0">
                  <a:gradFill>
                    <a:gsLst>
                      <a:gs pos="0">
                        <a:srgbClr val="FFFFFF">
                          <a:alpha val="45000"/>
                        </a:srgbClr>
                      </a:gs>
                      <a:gs pos="86000">
                        <a:srgbClr val="FFFFFF">
                          <a:alpha val="45000"/>
                        </a:srgbClr>
                      </a:gs>
                    </a:gsLst>
                    <a:lin ang="5400000" scaled="0"/>
                  </a:gradFill>
                  <a:effectLst>
                    <a:outerShdw blurRad="266700" sx="102000" sy="102000" algn="ctr" rotWithShape="0">
                      <a:srgbClr val="000000">
                        <a:lumMod val="85000"/>
                        <a:lumOff val="15000"/>
                      </a:srgbClr>
                    </a:outerShdw>
                  </a:effectLst>
                  <a:latin typeface="Segoe Semibold" pitchFamily="34" charset="0"/>
                </a:rPr>
                <a:t>– INTERNAL ONLY</a:t>
              </a:r>
            </a:p>
          </p:txBody>
        </p:sp>
      </p:grpSp>
    </p:spTree>
    <p:extLst>
      <p:ext uri="{BB962C8B-B14F-4D97-AF65-F5344CB8AC3E}">
        <p14:creationId xmlns:p14="http://schemas.microsoft.com/office/powerpoint/2010/main" val="26680184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59152"/>
            <a:ext cx="9323388" cy="1523494"/>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886200"/>
            <a:ext cx="4416552" cy="461665"/>
          </a:xfrm>
        </p:spPr>
        <p:txBody>
          <a:bodyPr>
            <a:noAutofit/>
          </a:bodyPr>
          <a:lstStyle>
            <a:lvl1pPr marL="0" indent="0" algn="l" defTabSz="914363" rtl="0" eaLnBrk="1" latinLnBrk="0" hangingPunct="1">
              <a:lnSpc>
                <a:spcPct val="90000"/>
              </a:lnSpc>
              <a:spcBef>
                <a:spcPts val="0"/>
              </a:spcBef>
              <a:buSzPct val="85000"/>
              <a:buFontTx/>
              <a:buNone/>
              <a:defRPr kumimoji="0" lang="en-US" sz="3200" b="0" i="0" u="none" strike="noStrike" kern="1200" cap="none" spc="0" normalizeH="0" baseline="0" dirty="0">
                <a:ln>
                  <a:noFill/>
                </a:ln>
                <a:gradFill>
                  <a:gsLst>
                    <a:gs pos="0">
                      <a:srgbClr val="FFE784"/>
                    </a:gs>
                    <a:gs pos="100000">
                      <a:srgbClr val="FFE784"/>
                    </a:gs>
                  </a:gsLst>
                  <a:path path="rect">
                    <a:fillToRect l="100000" t="100000"/>
                  </a:path>
                </a:gra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521208" y="228600"/>
            <a:ext cx="11146536"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400" b="1" i="1" u="none" strike="noStrike" kern="1200" cap="none" spc="-642" normalizeH="0" baseline="0" noProof="0" dirty="0" smtClean="0">
                <a:ln w="11430"/>
                <a:gradFill>
                  <a:gsLst>
                    <a:gs pos="0">
                      <a:schemeClr val="tx1"/>
                    </a:gs>
                    <a:gs pos="88000">
                      <a:schemeClr val="tx1">
                        <a:alpha val="35000"/>
                      </a:schemeClr>
                    </a:gs>
                  </a:gsLst>
                  <a:lin ang="5400000"/>
                </a:gra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3891124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4036568" y="6416070"/>
            <a:ext cx="3724405" cy="365730"/>
            <a:chOff x="4863222" y="6416070"/>
            <a:chExt cx="3724405" cy="365730"/>
          </a:xfrm>
        </p:grpSpPr>
        <p:pic>
          <p:nvPicPr>
            <p:cNvPr id="6" name="Picture 5"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7" name="TextBox 6"/>
            <p:cNvSpPr txBox="1"/>
            <p:nvPr userDrawn="1"/>
          </p:nvSpPr>
          <p:spPr>
            <a:xfrm>
              <a:off x="7183396" y="6538467"/>
              <a:ext cx="1404231" cy="161583"/>
            </a:xfrm>
            <a:prstGeom prst="rect">
              <a:avLst/>
            </a:prstGeom>
            <a:noFill/>
          </p:spPr>
          <p:txBody>
            <a:bodyPr wrap="none" lIns="0" tIns="0" rIns="0" bIns="0" rtlCol="0">
              <a:spAutoFit/>
            </a:bodyPr>
            <a:lstStyle/>
            <a:p>
              <a:r>
                <a:rPr lang="en-US" sz="1050" spc="130" dirty="0" smtClean="0">
                  <a:gradFill>
                    <a:gsLst>
                      <a:gs pos="0">
                        <a:srgbClr val="FFFFFF">
                          <a:alpha val="45000"/>
                        </a:srgbClr>
                      </a:gs>
                      <a:gs pos="86000">
                        <a:srgbClr val="FFFFFF">
                          <a:alpha val="45000"/>
                        </a:srgbClr>
                      </a:gs>
                    </a:gsLst>
                    <a:lin ang="5400000" scaled="0"/>
                  </a:gradFill>
                  <a:effectLst>
                    <a:outerShdw blurRad="266700" sx="102000" sy="102000" algn="ctr" rotWithShape="0">
                      <a:srgbClr val="000000">
                        <a:lumMod val="85000"/>
                        <a:lumOff val="15000"/>
                      </a:srgbClr>
                    </a:outerShdw>
                  </a:effectLst>
                  <a:latin typeface="Segoe Semibold" pitchFamily="34" charset="0"/>
                </a:rPr>
                <a:t>– INTERNAL ONLY</a:t>
              </a:r>
            </a:p>
          </p:txBody>
        </p:sp>
      </p:grpSp>
    </p:spTree>
    <p:extLst>
      <p:ext uri="{BB962C8B-B14F-4D97-AF65-F5344CB8AC3E}">
        <p14:creationId xmlns:p14="http://schemas.microsoft.com/office/powerpoint/2010/main" val="147192057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517662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a:xfrm>
            <a:off x="4036568" y="6416070"/>
            <a:ext cx="3724405" cy="365730"/>
            <a:chOff x="4863222" y="6416070"/>
            <a:chExt cx="3724405" cy="365730"/>
          </a:xfrm>
        </p:grpSpPr>
        <p:pic>
          <p:nvPicPr>
            <p:cNvPr id="6" name="Picture 5"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7" name="TextBox 6"/>
            <p:cNvSpPr txBox="1"/>
            <p:nvPr userDrawn="1"/>
          </p:nvSpPr>
          <p:spPr>
            <a:xfrm>
              <a:off x="7183396" y="6538467"/>
              <a:ext cx="1404231" cy="161583"/>
            </a:xfrm>
            <a:prstGeom prst="rect">
              <a:avLst/>
            </a:prstGeom>
            <a:noFill/>
          </p:spPr>
          <p:txBody>
            <a:bodyPr wrap="none" lIns="0" tIns="0" rIns="0" bIns="0" rtlCol="0">
              <a:spAutoFit/>
            </a:bodyPr>
            <a:lstStyle/>
            <a:p>
              <a:r>
                <a:rPr lang="en-US" sz="1050" spc="130" dirty="0" smtClean="0">
                  <a:gradFill>
                    <a:gsLst>
                      <a:gs pos="0">
                        <a:srgbClr val="FFFFFF">
                          <a:alpha val="45000"/>
                        </a:srgbClr>
                      </a:gs>
                      <a:gs pos="86000">
                        <a:srgbClr val="FFFFFF">
                          <a:alpha val="45000"/>
                        </a:srgbClr>
                      </a:gs>
                    </a:gsLst>
                    <a:lin ang="5400000" scaled="0"/>
                  </a:gradFill>
                  <a:effectLst>
                    <a:outerShdw blurRad="266700" sx="102000" sy="102000" algn="ctr" rotWithShape="0">
                      <a:srgbClr val="000000">
                        <a:lumMod val="85000"/>
                        <a:lumOff val="15000"/>
                      </a:srgbClr>
                    </a:outerShdw>
                  </a:effectLst>
                  <a:latin typeface="Segoe Semibold" pitchFamily="34" charset="0"/>
                </a:rPr>
                <a:t>– INTERNAL ONLY</a:t>
              </a:r>
            </a:p>
          </p:txBody>
        </p:sp>
      </p:grpSp>
    </p:spTree>
    <p:extLst>
      <p:ext uri="{BB962C8B-B14F-4D97-AF65-F5344CB8AC3E}">
        <p14:creationId xmlns:p14="http://schemas.microsoft.com/office/powerpoint/2010/main" val="26761569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6"/>
          <p:cNvGrpSpPr/>
          <p:nvPr userDrawn="1"/>
        </p:nvGrpSpPr>
        <p:grpSpPr>
          <a:xfrm>
            <a:off x="4036568" y="6416070"/>
            <a:ext cx="3724405" cy="365730"/>
            <a:chOff x="4863222" y="6416070"/>
            <a:chExt cx="3724405" cy="365730"/>
          </a:xfrm>
        </p:grpSpPr>
        <p:pic>
          <p:nvPicPr>
            <p:cNvPr id="8" name="Picture 7"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9" name="TextBox 8"/>
            <p:cNvSpPr txBox="1"/>
            <p:nvPr userDrawn="1"/>
          </p:nvSpPr>
          <p:spPr>
            <a:xfrm>
              <a:off x="7183396" y="6538467"/>
              <a:ext cx="1404231" cy="161583"/>
            </a:xfrm>
            <a:prstGeom prst="rect">
              <a:avLst/>
            </a:prstGeom>
            <a:noFill/>
          </p:spPr>
          <p:txBody>
            <a:bodyPr wrap="none" lIns="0" tIns="0" rIns="0" bIns="0" rtlCol="0">
              <a:spAutoFit/>
            </a:bodyPr>
            <a:lstStyle/>
            <a:p>
              <a:r>
                <a:rPr lang="en-US" sz="1050" spc="130" dirty="0" smtClean="0">
                  <a:gradFill>
                    <a:gsLst>
                      <a:gs pos="0">
                        <a:srgbClr val="FFFFFF">
                          <a:alpha val="45000"/>
                        </a:srgbClr>
                      </a:gs>
                      <a:gs pos="86000">
                        <a:srgbClr val="FFFFFF">
                          <a:alpha val="45000"/>
                        </a:srgbClr>
                      </a:gs>
                    </a:gsLst>
                    <a:lin ang="5400000" scaled="0"/>
                  </a:gradFill>
                  <a:effectLst>
                    <a:outerShdw blurRad="266700" sx="102000" sy="102000" algn="ctr" rotWithShape="0">
                      <a:srgbClr val="000000">
                        <a:lumMod val="85000"/>
                        <a:lumOff val="15000"/>
                      </a:srgbClr>
                    </a:outerShdw>
                  </a:effectLst>
                  <a:latin typeface="Segoe Semibold" pitchFamily="34" charset="0"/>
                </a:rPr>
                <a:t>– INTERNAL ONLY</a:t>
              </a:r>
            </a:p>
          </p:txBody>
        </p:sp>
      </p:grpSp>
    </p:spTree>
    <p:extLst>
      <p:ext uri="{BB962C8B-B14F-4D97-AF65-F5344CB8AC3E}">
        <p14:creationId xmlns:p14="http://schemas.microsoft.com/office/powerpoint/2010/main" val="186371797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grpSp>
        <p:nvGrpSpPr>
          <p:cNvPr id="3" name="Group 2"/>
          <p:cNvGrpSpPr/>
          <p:nvPr userDrawn="1"/>
        </p:nvGrpSpPr>
        <p:grpSpPr>
          <a:xfrm>
            <a:off x="4036568" y="6416070"/>
            <a:ext cx="3724405" cy="365730"/>
            <a:chOff x="4863222" y="6416070"/>
            <a:chExt cx="3724405" cy="365730"/>
          </a:xfrm>
        </p:grpSpPr>
        <p:pic>
          <p:nvPicPr>
            <p:cNvPr id="4" name="Picture 3"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5" name="TextBox 4"/>
            <p:cNvSpPr txBox="1"/>
            <p:nvPr userDrawn="1"/>
          </p:nvSpPr>
          <p:spPr>
            <a:xfrm>
              <a:off x="7183396" y="6538467"/>
              <a:ext cx="1404231" cy="161583"/>
            </a:xfrm>
            <a:prstGeom prst="rect">
              <a:avLst/>
            </a:prstGeom>
            <a:noFill/>
          </p:spPr>
          <p:txBody>
            <a:bodyPr wrap="none" lIns="0" tIns="0" rIns="0" bIns="0" rtlCol="0">
              <a:spAutoFit/>
            </a:bodyPr>
            <a:lstStyle/>
            <a:p>
              <a:r>
                <a:rPr lang="en-US" sz="1050" spc="130" dirty="0" smtClean="0">
                  <a:gradFill>
                    <a:gsLst>
                      <a:gs pos="0">
                        <a:srgbClr val="FFFFFF">
                          <a:alpha val="45000"/>
                        </a:srgbClr>
                      </a:gs>
                      <a:gs pos="86000">
                        <a:srgbClr val="FFFFFF">
                          <a:alpha val="45000"/>
                        </a:srgbClr>
                      </a:gs>
                    </a:gsLst>
                    <a:lin ang="5400000" scaled="0"/>
                  </a:gradFill>
                  <a:effectLst>
                    <a:outerShdw blurRad="266700" sx="102000" sy="102000" algn="ctr" rotWithShape="0">
                      <a:srgbClr val="000000">
                        <a:lumMod val="85000"/>
                        <a:lumOff val="15000"/>
                      </a:srgbClr>
                    </a:outerShdw>
                  </a:effectLst>
                  <a:latin typeface="Segoe Semibold" pitchFamily="34" charset="0"/>
                </a:rPr>
                <a:t>– INTERNAL ONLY</a:t>
              </a:r>
            </a:p>
          </p:txBody>
        </p:sp>
      </p:grpSp>
    </p:spTree>
    <p:extLst>
      <p:ext uri="{BB962C8B-B14F-4D97-AF65-F5344CB8AC3E}">
        <p14:creationId xmlns:p14="http://schemas.microsoft.com/office/powerpoint/2010/main" val="117957735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4036568" y="6416070"/>
            <a:ext cx="3724405" cy="365730"/>
            <a:chOff x="4863222" y="6416070"/>
            <a:chExt cx="3724405" cy="365730"/>
          </a:xfrm>
        </p:grpSpPr>
        <p:pic>
          <p:nvPicPr>
            <p:cNvPr id="3" name="Picture 2" descr="MSconfidential.png"/>
            <p:cNvPicPr>
              <a:picLocks noChangeAspect="1"/>
            </p:cNvPicPr>
            <p:nvPr userDrawn="1"/>
          </p:nvPicPr>
          <p:blipFill>
            <a:blip r:embed="rId2"/>
            <a:stretch>
              <a:fillRect/>
            </a:stretch>
          </p:blipFill>
          <p:spPr bwMode="black">
            <a:xfrm>
              <a:off x="4863222" y="6416070"/>
              <a:ext cx="2450390" cy="365730"/>
            </a:xfrm>
            <a:prstGeom prst="rect">
              <a:avLst/>
            </a:prstGeom>
          </p:spPr>
        </p:pic>
        <p:sp>
          <p:nvSpPr>
            <p:cNvPr id="4" name="TextBox 3"/>
            <p:cNvSpPr txBox="1"/>
            <p:nvPr userDrawn="1"/>
          </p:nvSpPr>
          <p:spPr>
            <a:xfrm>
              <a:off x="7183396" y="6538467"/>
              <a:ext cx="1404231" cy="161583"/>
            </a:xfrm>
            <a:prstGeom prst="rect">
              <a:avLst/>
            </a:prstGeom>
            <a:noFill/>
          </p:spPr>
          <p:txBody>
            <a:bodyPr wrap="none" lIns="0" tIns="0" rIns="0" bIns="0" rtlCol="0">
              <a:spAutoFit/>
            </a:bodyPr>
            <a:lstStyle/>
            <a:p>
              <a:r>
                <a:rPr lang="en-US" sz="1050" spc="130" dirty="0" smtClean="0">
                  <a:gradFill>
                    <a:gsLst>
                      <a:gs pos="0">
                        <a:srgbClr val="FFFFFF">
                          <a:alpha val="45000"/>
                        </a:srgbClr>
                      </a:gs>
                      <a:gs pos="86000">
                        <a:srgbClr val="FFFFFF">
                          <a:alpha val="45000"/>
                        </a:srgbClr>
                      </a:gs>
                    </a:gsLst>
                    <a:lin ang="5400000" scaled="0"/>
                  </a:gradFill>
                  <a:effectLst>
                    <a:outerShdw blurRad="266700" sx="102000" sy="102000" algn="ctr" rotWithShape="0">
                      <a:srgbClr val="000000">
                        <a:lumMod val="85000"/>
                        <a:lumOff val="15000"/>
                      </a:srgbClr>
                    </a:outerShdw>
                  </a:effectLst>
                  <a:latin typeface="Segoe Semibold" pitchFamily="34" charset="0"/>
                </a:rPr>
                <a:t>– INTERNAL ONLY</a:t>
              </a:r>
            </a:p>
          </p:txBody>
        </p:sp>
      </p:grpSp>
    </p:spTree>
    <p:extLst>
      <p:ext uri="{BB962C8B-B14F-4D97-AF65-F5344CB8AC3E}">
        <p14:creationId xmlns:p14="http://schemas.microsoft.com/office/powerpoint/2010/main" val="77706417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5626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36747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9270178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0652" r="-10972" b="45156"/>
          <a:stretch/>
        </p:blipFill>
        <p:spPr>
          <a:xfrm>
            <a:off x="-2113" y="-356838"/>
            <a:ext cx="13528542" cy="4514501"/>
          </a:xfrm>
          <a:prstGeom prst="ellipse">
            <a:avLst/>
          </a:prstGeom>
        </p:spPr>
      </p:pic>
      <p:sp>
        <p:nvSpPr>
          <p:cNvPr id="11" name="Freeform 9"/>
          <p:cNvSpPr>
            <a:spLocks/>
          </p:cNvSpPr>
          <p:nvPr userDrawn="1"/>
        </p:nvSpPr>
        <p:spPr bwMode="invGray">
          <a:xfrm>
            <a:off x="0" y="3564819"/>
            <a:ext cx="12188825" cy="3293181"/>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1000">
                <a:srgbClr val="FFFFFF">
                  <a:alpha val="7000"/>
                </a:srgbClr>
              </a:gs>
              <a:gs pos="100000">
                <a:srgbClr val="FFFFFF">
                  <a:alpha val="15000"/>
                </a:srgbClr>
              </a:gs>
            </a:gsLst>
            <a:lin ang="16200000" scaled="1"/>
            <a:tileRect/>
          </a:gradFill>
          <a:ln w="10000" cap="flat" cmpd="sng" algn="ctr">
            <a:noFill/>
            <a:prstDash val="solid"/>
            <a:headEnd type="none" w="med" len="med"/>
            <a:tailEnd type="none" w="med" len="med"/>
          </a:ln>
          <a:effectLst/>
          <a:scene3d>
            <a:camera prst="orthographicFront" fov="0">
              <a:rot lat="0" lon="0" rev="0"/>
            </a:camera>
            <a:lightRig rig="brightRoom" dir="tl">
              <a:rot lat="0" lon="0" rev="8700000"/>
            </a:lightRig>
          </a:scene3d>
          <a:sp3d>
            <a:bevelT w="0" h="0"/>
            <a:contourClr>
              <a:srgbClr val="4595D1">
                <a:shade val="80000"/>
              </a:srgbClr>
            </a:contourClr>
          </a:sp3d>
        </p:spPr>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defRPr/>
            </a:pPr>
            <a:endParaRPr lang="en-US" sz="5700" dirty="0" smtClean="0">
              <a:solidFill>
                <a:srgbClr val="000000"/>
              </a:solidFill>
              <a:latin typeface="Segoe" pitchFamily="34" charset="0"/>
            </a:endParaRPr>
          </a:p>
        </p:txBody>
      </p:sp>
      <p:sp>
        <p:nvSpPr>
          <p:cNvPr id="12" name="Rectangle 1"/>
          <p:cNvSpPr>
            <a:spLocks noChangeArrowheads="1"/>
          </p:cNvSpPr>
          <p:nvPr userDrawn="1"/>
        </p:nvSpPr>
        <p:spPr bwMode="auto">
          <a:xfrm>
            <a:off x="1060117" y="4478392"/>
            <a:ext cx="10068590"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lnSpc>
                <a:spcPct val="150000"/>
              </a:lnSpc>
              <a:spcBef>
                <a:spcPct val="0"/>
              </a:spcBef>
              <a:spcAft>
                <a:spcPct val="0"/>
              </a:spcAft>
              <a:defRPr/>
            </a:pPr>
            <a:r>
              <a:rPr lang="en-US" sz="2000" i="1" kern="0" dirty="0" smtClean="0">
                <a:gradFill>
                  <a:gsLst>
                    <a:gs pos="0">
                      <a:srgbClr val="FFFFFF"/>
                    </a:gs>
                    <a:gs pos="50000">
                      <a:srgbClr val="FFFFFF"/>
                    </a:gs>
                  </a:gsLst>
                  <a:lin ang="5400000" scaled="0"/>
                </a:gradFill>
                <a:ea typeface="Calibri" pitchFamily="34" charset="0"/>
                <a:cs typeface="Arial" pitchFamily="34" charset="0"/>
              </a:rPr>
              <a:t>TechReady content is Microsoft Confidential – Internal only</a:t>
            </a:r>
            <a:br>
              <a:rPr lang="en-US" sz="2000" i="1" kern="0" dirty="0" smtClean="0">
                <a:gradFill>
                  <a:gsLst>
                    <a:gs pos="0">
                      <a:srgbClr val="FFFFFF"/>
                    </a:gs>
                    <a:gs pos="50000">
                      <a:srgbClr val="FFFFFF"/>
                    </a:gs>
                  </a:gsLst>
                  <a:lin ang="5400000" scaled="0"/>
                </a:gradFill>
                <a:ea typeface="Calibri" pitchFamily="34" charset="0"/>
                <a:cs typeface="Arial" pitchFamily="34" charset="0"/>
              </a:rPr>
            </a:br>
            <a:r>
              <a:rPr lang="en-US" sz="2000" i="1" dirty="0" smtClean="0">
                <a:gradFill>
                  <a:gsLst>
                    <a:gs pos="0">
                      <a:srgbClr val="FFFFFF"/>
                    </a:gs>
                    <a:gs pos="50000">
                      <a:srgbClr val="FFFFFF"/>
                    </a:gs>
                  </a:gsLst>
                  <a:lin ang="5400000" scaled="0"/>
                </a:gradFill>
                <a:ea typeface="Calibri" pitchFamily="34" charset="0"/>
                <a:cs typeface="Arial" pitchFamily="34" charset="0"/>
              </a:rPr>
              <a:t>DO NOT </a:t>
            </a:r>
            <a:r>
              <a:rPr lang="en-US" sz="2000" i="1" kern="0" dirty="0" smtClean="0">
                <a:gradFill>
                  <a:gsLst>
                    <a:gs pos="0">
                      <a:srgbClr val="FFFFFF"/>
                    </a:gs>
                    <a:gs pos="50000">
                      <a:srgbClr val="FFFFFF"/>
                    </a:gs>
                  </a:gsLst>
                  <a:lin ang="5400000" scaled="0"/>
                </a:gradFill>
                <a:ea typeface="Calibri" pitchFamily="34" charset="0"/>
                <a:cs typeface="Arial" pitchFamily="34" charset="0"/>
              </a:rPr>
              <a:t>post TechReady content to any blogs or external Web sites</a:t>
            </a:r>
            <a:br>
              <a:rPr lang="en-US" sz="2000" i="1" kern="0" dirty="0" smtClean="0">
                <a:gradFill>
                  <a:gsLst>
                    <a:gs pos="0">
                      <a:srgbClr val="FFFFFF"/>
                    </a:gs>
                    <a:gs pos="50000">
                      <a:srgbClr val="FFFFFF"/>
                    </a:gs>
                  </a:gsLst>
                  <a:lin ang="5400000" scaled="0"/>
                </a:gradFill>
                <a:ea typeface="Calibri" pitchFamily="34" charset="0"/>
                <a:cs typeface="Arial" pitchFamily="34" charset="0"/>
              </a:rPr>
            </a:br>
            <a:r>
              <a:rPr lang="en-US" sz="2000" i="1" kern="0" dirty="0" smtClean="0">
                <a:gradFill>
                  <a:gsLst>
                    <a:gs pos="0">
                      <a:srgbClr val="FFFFFF"/>
                    </a:gs>
                    <a:gs pos="50000">
                      <a:srgbClr val="FFFFFF"/>
                    </a:gs>
                  </a:gsLst>
                  <a:lin ang="5400000" scaled="0"/>
                </a:gradFill>
                <a:ea typeface="Calibri" pitchFamily="34" charset="0"/>
                <a:cs typeface="Arial" pitchFamily="34" charset="0"/>
              </a:rPr>
              <a:t>DO NOT take photos or video of sessions or slides throughout the TechReady event  </a:t>
            </a:r>
          </a:p>
          <a:p>
            <a:pPr algn="ctr" defTabSz="914400" fontAlgn="base">
              <a:lnSpc>
                <a:spcPct val="150000"/>
              </a:lnSpc>
              <a:spcBef>
                <a:spcPct val="0"/>
              </a:spcBef>
              <a:spcAft>
                <a:spcPct val="0"/>
              </a:spcAft>
              <a:defRPr/>
            </a:pPr>
            <a:r>
              <a:rPr lang="en-US" sz="2000" i="1" dirty="0" smtClean="0">
                <a:gradFill>
                  <a:gsLst>
                    <a:gs pos="0">
                      <a:srgbClr val="FFFFFF"/>
                    </a:gs>
                    <a:gs pos="50000">
                      <a:srgbClr val="FFFFFF"/>
                    </a:gs>
                  </a:gsLst>
                  <a:lin ang="5400000" scaled="0"/>
                </a:gradFill>
                <a:ea typeface="Calibri" pitchFamily="34" charset="0"/>
                <a:cs typeface="Arial" pitchFamily="34" charset="0"/>
              </a:rPr>
              <a:t>Content will be available to internal audiences on-demand post event at </a:t>
            </a:r>
            <a:r>
              <a:rPr lang="en-US" sz="2000" u="sng" dirty="0" smtClean="0">
                <a:gradFill>
                  <a:gsLst>
                    <a:gs pos="0">
                      <a:srgbClr val="FFE784"/>
                    </a:gs>
                    <a:gs pos="50000">
                      <a:srgbClr val="FFE784"/>
                    </a:gs>
                  </a:gsLst>
                  <a:lin ang="5400000" scaled="0"/>
                </a:gradFill>
                <a:ea typeface="Calibri" pitchFamily="34" charset="0"/>
                <a:cs typeface="Arial" pitchFamily="34" charset="0"/>
              </a:rPr>
              <a:t>http://techready</a:t>
            </a:r>
          </a:p>
        </p:txBody>
      </p:sp>
    </p:spTree>
    <p:extLst>
      <p:ext uri="{BB962C8B-B14F-4D97-AF65-F5344CB8AC3E}">
        <p14:creationId xmlns:p14="http://schemas.microsoft.com/office/powerpoint/2010/main" val="365556463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229371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8F57B"/>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841120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6.png"/><Relationship Id="rId2" Type="http://schemas.openxmlformats.org/officeDocument/2006/relationships/slideLayout" Target="../slideLayouts/slideLayout22.xml"/><Relationship Id="rId16" Type="http://schemas.openxmlformats.org/officeDocument/2006/relationships/image" Target="../media/image15.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8190173"/>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7"/>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7"/>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tinyurl.com/wcfwebsocket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cf.codeplex.co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5" Type="http://schemas.openxmlformats.org/officeDocument/2006/relationships/image" Target="../media/image46.jpg"/><Relationship Id="rId4" Type="http://schemas.openxmlformats.org/officeDocument/2006/relationships/image" Target="../media/image45.gif"/></Relationships>
</file>

<file path=ppt/slides/_rels/slide21.xml.rels><?xml version="1.0" encoding="UTF-8" standalone="yes"?>
<Relationships xmlns="http://schemas.openxmlformats.org/package/2006/relationships"><Relationship Id="rId3" Type="http://schemas.openxmlformats.org/officeDocument/2006/relationships/hyperlink" Target="http://wcf.codeplex.com/wikipage?title=WCF%20jQue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8.xml"/><Relationship Id="rId5" Type="http://schemas.openxmlformats.org/officeDocument/2006/relationships/image" Target="../media/image27.bmp"/><Relationship Id="rId4" Type="http://schemas.openxmlformats.org/officeDocument/2006/relationships/image" Target="../media/image26.jpg"/></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a:t>
            </a:r>
            <a:r>
              <a:rPr lang="en-US" dirty="0"/>
              <a:t>r</a:t>
            </a:r>
            <a:r>
              <a:rPr lang="en-US" dirty="0" smtClean="0"/>
              <a:t> end-to-end</a:t>
            </a:r>
            <a:endParaRPr lang="en-US" dirty="0"/>
          </a:p>
        </p:txBody>
      </p:sp>
      <p:sp>
        <p:nvSpPr>
          <p:cNvPr id="3" name="Text Placeholder 2"/>
          <p:cNvSpPr>
            <a:spLocks noGrp="1"/>
          </p:cNvSpPr>
          <p:nvPr>
            <p:ph type="body" sz="quarter" idx="10"/>
          </p:nvPr>
        </p:nvSpPr>
        <p:spPr>
          <a:xfrm>
            <a:off x="519112" y="1447799"/>
            <a:ext cx="11149013" cy="4573560"/>
          </a:xfrm>
        </p:spPr>
        <p:txBody>
          <a:bodyPr/>
          <a:lstStyle/>
          <a:p>
            <a:r>
              <a:rPr lang="en-US" dirty="0" smtClean="0"/>
              <a:t>Configuration</a:t>
            </a:r>
          </a:p>
          <a:p>
            <a:pPr lvl="1"/>
            <a:r>
              <a:rPr lang="en-US" dirty="0" smtClean="0"/>
              <a:t>minimalistic, task-oriented, </a:t>
            </a:r>
            <a:r>
              <a:rPr lang="en-US" dirty="0" err="1" smtClean="0"/>
              <a:t>debuggable</a:t>
            </a:r>
            <a:endParaRPr lang="en-US" dirty="0" smtClean="0"/>
          </a:p>
          <a:p>
            <a:pPr marL="0" indent="0">
              <a:buNone/>
            </a:pPr>
            <a:endParaRPr lang="en-US" dirty="0" smtClean="0"/>
          </a:p>
          <a:p>
            <a:r>
              <a:rPr lang="en-US" dirty="0" smtClean="0"/>
              <a:t>Elevate common app and </a:t>
            </a:r>
            <a:r>
              <a:rPr lang="en-US" dirty="0" err="1" smtClean="0"/>
              <a:t>dev</a:t>
            </a:r>
            <a:r>
              <a:rPr lang="en-US" dirty="0" smtClean="0"/>
              <a:t> patterns</a:t>
            </a:r>
          </a:p>
          <a:p>
            <a:pPr lvl="1"/>
            <a:r>
              <a:rPr lang="en-US" dirty="0" smtClean="0"/>
              <a:t>RIA, Web API</a:t>
            </a:r>
            <a:r>
              <a:rPr lang="en-US" dirty="0" smtClean="0"/>
              <a:t>, Data Service, Queues,…</a:t>
            </a:r>
            <a:endParaRPr lang="en-US" dirty="0" smtClean="0"/>
          </a:p>
          <a:p>
            <a:pPr lvl="1"/>
            <a:r>
              <a:rPr lang="en-US" dirty="0" err="1" smtClean="0"/>
              <a:t>Async</a:t>
            </a:r>
            <a:r>
              <a:rPr lang="en-US" dirty="0"/>
              <a:t>, </a:t>
            </a:r>
            <a:r>
              <a:rPr lang="en-US" dirty="0" err="1" smtClean="0"/>
              <a:t>IoC</a:t>
            </a:r>
            <a:endParaRPr lang="en-US" dirty="0" smtClean="0"/>
          </a:p>
          <a:p>
            <a:pPr lvl="1"/>
            <a:endParaRPr lang="en-US" dirty="0" smtClean="0"/>
          </a:p>
          <a:p>
            <a:r>
              <a:rPr lang="en-US" dirty="0" smtClean="0"/>
              <a:t>End-to-end lifecycle management</a:t>
            </a:r>
          </a:p>
          <a:p>
            <a:endParaRPr lang="en-US" dirty="0"/>
          </a:p>
        </p:txBody>
      </p:sp>
    </p:spTree>
    <p:extLst>
      <p:ext uri="{BB962C8B-B14F-4D97-AF65-F5344CB8AC3E}">
        <p14:creationId xmlns:p14="http://schemas.microsoft.com/office/powerpoint/2010/main" val="37204624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WCF Wish </a:t>
            </a:r>
            <a:r>
              <a:rPr lang="en-US" dirty="0" smtClean="0"/>
              <a:t>List</a:t>
            </a:r>
            <a:endParaRPr lang="en-US" sz="3600" dirty="0">
              <a:solidFill>
                <a:schemeClr val="accent1">
                  <a:alpha val="99000"/>
                </a:schemeClr>
              </a:solidFill>
            </a:endParaRPr>
          </a:p>
        </p:txBody>
      </p:sp>
      <p:sp>
        <p:nvSpPr>
          <p:cNvPr id="6" name="Freeform 5"/>
          <p:cNvSpPr/>
          <p:nvPr/>
        </p:nvSpPr>
        <p:spPr>
          <a:xfrm>
            <a:off x="4994753" y="1199182"/>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Simplicity</a:t>
            </a:r>
            <a:endParaRPr lang="en-US" sz="2400" kern="1200" dirty="0">
              <a:latin typeface="Segoe UI Semibold" pitchFamily="34" charset="0"/>
            </a:endParaRPr>
          </a:p>
        </p:txBody>
      </p:sp>
      <p:sp>
        <p:nvSpPr>
          <p:cNvPr id="7" name="Freeform 6"/>
          <p:cNvSpPr/>
          <p:nvPr/>
        </p:nvSpPr>
        <p:spPr>
          <a:xfrm>
            <a:off x="3911750" y="1811913"/>
            <a:ext cx="4051332" cy="4051332"/>
          </a:xfrm>
          <a:custGeom>
            <a:avLst/>
            <a:gdLst/>
            <a:ahLst/>
            <a:cxnLst/>
            <a:rect l="0" t="0" r="0" b="0"/>
            <a:pathLst>
              <a:path>
                <a:moveTo>
                  <a:pt x="2981926" y="239919"/>
                </a:moveTo>
                <a:arcTo wR="2025666" hR="2025666" stAng="178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8" name="Freeform 7"/>
          <p:cNvSpPr/>
          <p:nvPr/>
        </p:nvSpPr>
        <p:spPr>
          <a:xfrm>
            <a:off x="7020420"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algn="ctr" defTabSz="1066800">
              <a:lnSpc>
                <a:spcPct val="90000"/>
              </a:lnSpc>
              <a:spcBef>
                <a:spcPct val="0"/>
              </a:spcBef>
              <a:spcAft>
                <a:spcPct val="35000"/>
              </a:spcAft>
            </a:pPr>
            <a:r>
              <a:rPr lang="en-US" sz="2400" dirty="0">
                <a:solidFill>
                  <a:srgbClr val="0070C0"/>
                </a:solidFill>
                <a:latin typeface="Segoe UI Semibold" pitchFamily="34" charset="0"/>
              </a:rPr>
              <a:t>Cloud</a:t>
            </a:r>
            <a:endParaRPr lang="en-US" sz="2400" dirty="0">
              <a:solidFill>
                <a:srgbClr val="0070C0"/>
              </a:solidFill>
              <a:latin typeface="Segoe UI Semibold" pitchFamily="34" charset="0"/>
            </a:endParaRPr>
          </a:p>
        </p:txBody>
      </p:sp>
      <p:sp>
        <p:nvSpPr>
          <p:cNvPr id="9" name="Freeform 8"/>
          <p:cNvSpPr/>
          <p:nvPr/>
        </p:nvSpPr>
        <p:spPr>
          <a:xfrm>
            <a:off x="3911750" y="1811913"/>
            <a:ext cx="4051332" cy="4051332"/>
          </a:xfrm>
          <a:custGeom>
            <a:avLst/>
            <a:gdLst/>
            <a:ahLst/>
            <a:cxnLst/>
            <a:rect l="0" t="0" r="0" b="0"/>
            <a:pathLst>
              <a:path>
                <a:moveTo>
                  <a:pt x="3951727" y="2653050"/>
                </a:moveTo>
                <a:arcTo wR="2025666" hR="2025666" stAng="10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0" name="Freeform 9"/>
          <p:cNvSpPr/>
          <p:nvPr/>
        </p:nvSpPr>
        <p:spPr>
          <a:xfrm>
            <a:off x="4994753" y="5250514"/>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algn="ctr" defTabSz="1066800">
              <a:lnSpc>
                <a:spcPct val="90000"/>
              </a:lnSpc>
              <a:spcBef>
                <a:spcPct val="0"/>
              </a:spcBef>
              <a:spcAft>
                <a:spcPct val="35000"/>
              </a:spcAft>
            </a:pPr>
            <a:r>
              <a:rPr lang="en-US" sz="2400" dirty="0">
                <a:latin typeface="Segoe UI Semibold" pitchFamily="34" charset="0"/>
              </a:rPr>
              <a:t>HTTP/REST</a:t>
            </a:r>
            <a:endParaRPr lang="en-US" sz="2400" dirty="0">
              <a:latin typeface="Segoe UI Semibold" pitchFamily="34" charset="0"/>
            </a:endParaRPr>
          </a:p>
        </p:txBody>
      </p:sp>
      <p:sp>
        <p:nvSpPr>
          <p:cNvPr id="11" name="Freeform 10"/>
          <p:cNvSpPr/>
          <p:nvPr/>
        </p:nvSpPr>
        <p:spPr>
          <a:xfrm>
            <a:off x="3911750" y="1811913"/>
            <a:ext cx="4051332" cy="4051332"/>
          </a:xfrm>
          <a:custGeom>
            <a:avLst/>
            <a:gdLst/>
            <a:ahLst/>
            <a:cxnLst/>
            <a:rect l="0" t="0" r="0" b="0"/>
            <a:pathLst>
              <a:path>
                <a:moveTo>
                  <a:pt x="1069406" y="3811412"/>
                </a:moveTo>
                <a:arcTo wR="2025666" hR="2025666" stAng="70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2" name="Freeform 11"/>
          <p:cNvSpPr/>
          <p:nvPr/>
        </p:nvSpPr>
        <p:spPr>
          <a:xfrm>
            <a:off x="2969087"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Clients</a:t>
            </a:r>
            <a:endParaRPr lang="en-US" sz="2400" kern="1200" dirty="0">
              <a:latin typeface="Segoe UI Semibold" pitchFamily="34" charset="0"/>
            </a:endParaRPr>
          </a:p>
        </p:txBody>
      </p:sp>
      <p:sp>
        <p:nvSpPr>
          <p:cNvPr id="13" name="Freeform 12"/>
          <p:cNvSpPr/>
          <p:nvPr/>
        </p:nvSpPr>
        <p:spPr>
          <a:xfrm>
            <a:off x="3911750" y="1811913"/>
            <a:ext cx="4051332" cy="4051332"/>
          </a:xfrm>
          <a:custGeom>
            <a:avLst/>
            <a:gdLst/>
            <a:ahLst/>
            <a:cxnLst/>
            <a:rect l="0" t="0" r="0" b="0"/>
            <a:pathLst>
              <a:path>
                <a:moveTo>
                  <a:pt x="99604" y="1398281"/>
                </a:moveTo>
                <a:arcTo wR="2025666" hR="2025666" stAng="118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38031253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p:cNvSpPr/>
          <p:nvPr/>
        </p:nvSpPr>
        <p:spPr bwMode="auto">
          <a:xfrm>
            <a:off x="2635532" y="1803689"/>
            <a:ext cx="8091824" cy="1669995"/>
          </a:xfrm>
          <a:prstGeom prst="rect">
            <a:avLst/>
          </a:prstGeom>
          <a:solidFill>
            <a:srgbClr val="FFFFFF">
              <a:alpha val="20000"/>
            </a:srgbClr>
          </a:solidFill>
          <a:ln w="12700">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94" name="Rectangle 93"/>
          <p:cNvSpPr/>
          <p:nvPr/>
        </p:nvSpPr>
        <p:spPr bwMode="auto">
          <a:xfrm>
            <a:off x="2635532" y="4782227"/>
            <a:ext cx="8090615" cy="684050"/>
          </a:xfrm>
          <a:prstGeom prst="rect">
            <a:avLst/>
          </a:prstGeom>
          <a:solidFill>
            <a:srgbClr val="FFFFFF">
              <a:alpha val="20000"/>
            </a:srgbClr>
          </a:solidFill>
          <a:ln w="12700">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gradFill>
                  <a:gsLst>
                    <a:gs pos="0">
                      <a:srgbClr val="FFFFFF"/>
                    </a:gs>
                    <a:gs pos="100000">
                      <a:srgbClr val="FFFFFF"/>
                    </a:gs>
                  </a:gsLst>
                  <a:lin ang="5400000" scaled="0"/>
                </a:gradFill>
                <a:latin typeface="Segoe UI Semibold" pitchFamily="34" charset="0"/>
              </a:rPr>
              <a:t>AppFabric Container</a:t>
            </a:r>
          </a:p>
        </p:txBody>
      </p:sp>
      <p:sp>
        <p:nvSpPr>
          <p:cNvPr id="103" name="Rectangle 102"/>
          <p:cNvSpPr/>
          <p:nvPr/>
        </p:nvSpPr>
        <p:spPr bwMode="auto">
          <a:xfrm>
            <a:off x="968991" y="1803688"/>
            <a:ext cx="1419366" cy="3662589"/>
          </a:xfrm>
          <a:prstGeom prst="rect">
            <a:avLst/>
          </a:prstGeom>
          <a:solidFill>
            <a:srgbClr val="FFFFFF">
              <a:alpha val="20000"/>
            </a:srgbClr>
          </a:solidFill>
          <a:ln w="12700">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err="1">
                <a:gradFill>
                  <a:gsLst>
                    <a:gs pos="0">
                      <a:srgbClr val="FFFFFF"/>
                    </a:gs>
                    <a:gs pos="100000">
                      <a:srgbClr val="FFFFFF"/>
                    </a:gs>
                  </a:gsLst>
                  <a:lin ang="5400000" scaled="0"/>
                </a:gradFill>
                <a:latin typeface="Segoe UI Semibold" pitchFamily="34" charset="0"/>
              </a:rPr>
              <a:t>AppFabric</a:t>
            </a:r>
            <a:endParaRPr lang="en-US" dirty="0">
              <a:gradFill>
                <a:gsLst>
                  <a:gs pos="0">
                    <a:srgbClr val="FFFFFF"/>
                  </a:gs>
                  <a:gs pos="100000">
                    <a:srgbClr val="FFFFFF"/>
                  </a:gs>
                </a:gsLst>
                <a:lin ang="5400000" scaled="0"/>
              </a:gradFill>
              <a:latin typeface="Segoe UI Semibold" pitchFamily="34" charset="0"/>
            </a:endParaRPr>
          </a:p>
          <a:p>
            <a:pPr algn="ctr" defTabSz="914099" fontAlgn="base">
              <a:spcBef>
                <a:spcPct val="0"/>
              </a:spcBef>
              <a:spcAft>
                <a:spcPct val="0"/>
              </a:spcAft>
            </a:pPr>
            <a:r>
              <a:rPr lang="en-US" dirty="0">
                <a:gradFill>
                  <a:gsLst>
                    <a:gs pos="0">
                      <a:srgbClr val="FFFFFF"/>
                    </a:gs>
                    <a:gs pos="100000">
                      <a:srgbClr val="FFFFFF"/>
                    </a:gs>
                  </a:gsLst>
                  <a:lin ang="5400000" scaled="0"/>
                </a:gradFill>
                <a:latin typeface="Segoe UI Semibold" pitchFamily="34" charset="0"/>
              </a:rPr>
              <a:t>App</a:t>
            </a:r>
          </a:p>
          <a:p>
            <a:pPr algn="ctr" defTabSz="914099" fontAlgn="base">
              <a:spcBef>
                <a:spcPct val="0"/>
              </a:spcBef>
              <a:spcAft>
                <a:spcPct val="0"/>
              </a:spcAft>
            </a:pPr>
            <a:r>
              <a:rPr lang="en-US" dirty="0">
                <a:gradFill>
                  <a:gsLst>
                    <a:gs pos="0">
                      <a:srgbClr val="FFFFFF"/>
                    </a:gs>
                    <a:gs pos="100000">
                      <a:srgbClr val="FFFFFF"/>
                    </a:gs>
                  </a:gsLst>
                  <a:lin ang="5400000" scaled="0"/>
                </a:gradFill>
                <a:latin typeface="Segoe UI Semibold" pitchFamily="34" charset="0"/>
              </a:rPr>
              <a:t>Manager</a:t>
            </a:r>
          </a:p>
        </p:txBody>
      </p:sp>
      <p:sp>
        <p:nvSpPr>
          <p:cNvPr id="180" name="Rounded Rectangle 179"/>
          <p:cNvSpPr/>
          <p:nvPr/>
        </p:nvSpPr>
        <p:spPr bwMode="auto">
          <a:xfrm>
            <a:off x="6460412" y="2928155"/>
            <a:ext cx="1407201"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Access Control</a:t>
            </a:r>
          </a:p>
        </p:txBody>
      </p:sp>
      <p:sp>
        <p:nvSpPr>
          <p:cNvPr id="183" name="Rounded Rectangle 182"/>
          <p:cNvSpPr/>
          <p:nvPr/>
        </p:nvSpPr>
        <p:spPr bwMode="auto">
          <a:xfrm>
            <a:off x="2839667" y="2928156"/>
            <a:ext cx="869463"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Caching</a:t>
            </a:r>
          </a:p>
        </p:txBody>
      </p:sp>
      <p:pic>
        <p:nvPicPr>
          <p:cNvPr id="1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526" y="1970413"/>
            <a:ext cx="845741"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572" y="2043805"/>
            <a:ext cx="698956" cy="69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4055" y="2085106"/>
            <a:ext cx="689185" cy="68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ounded Rectangle 193"/>
          <p:cNvSpPr/>
          <p:nvPr/>
        </p:nvSpPr>
        <p:spPr bwMode="auto">
          <a:xfrm>
            <a:off x="3907362" y="2928156"/>
            <a:ext cx="114257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Service Bus</a:t>
            </a:r>
          </a:p>
        </p:txBody>
      </p:sp>
      <p:sp>
        <p:nvSpPr>
          <p:cNvPr id="196" name="Rounded Rectangle 195"/>
          <p:cNvSpPr/>
          <p:nvPr/>
        </p:nvSpPr>
        <p:spPr bwMode="auto">
          <a:xfrm>
            <a:off x="5223800" y="2931906"/>
            <a:ext cx="1119285"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Integration</a:t>
            </a:r>
          </a:p>
        </p:txBody>
      </p:sp>
      <p:pic>
        <p:nvPicPr>
          <p:cNvPr id="19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014" y="2024705"/>
            <a:ext cx="768855" cy="7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974831" y="1881086"/>
            <a:ext cx="2427003" cy="1401683"/>
            <a:chOff x="9357062" y="5151374"/>
            <a:chExt cx="2427003" cy="1401683"/>
          </a:xfrm>
        </p:grpSpPr>
        <p:pic>
          <p:nvPicPr>
            <p:cNvPr id="7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7034" y="5445421"/>
              <a:ext cx="930315" cy="93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ounded Rectangle 73"/>
            <p:cNvSpPr/>
            <p:nvPr/>
          </p:nvSpPr>
          <p:spPr bwMode="auto">
            <a:xfrm>
              <a:off x="10703048" y="6192080"/>
              <a:ext cx="1081017"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Workflows</a:t>
              </a:r>
            </a:p>
          </p:txBody>
        </p:sp>
        <p:pic>
          <p:nvPicPr>
            <p:cNvPr id="75"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64493" y="5480001"/>
              <a:ext cx="845742" cy="84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ounded Rectangle 75"/>
            <p:cNvSpPr/>
            <p:nvPr/>
          </p:nvSpPr>
          <p:spPr bwMode="auto">
            <a:xfrm>
              <a:off x="9443104" y="6199787"/>
              <a:ext cx="1296873"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WCF Services</a:t>
              </a:r>
            </a:p>
          </p:txBody>
        </p:sp>
        <p:sp>
          <p:nvSpPr>
            <p:cNvPr id="77" name="Rectangle 76"/>
            <p:cNvSpPr/>
            <p:nvPr/>
          </p:nvSpPr>
          <p:spPr bwMode="auto">
            <a:xfrm>
              <a:off x="9420915" y="5221582"/>
              <a:ext cx="2328675" cy="1331475"/>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p>
          </p:txBody>
        </p:sp>
        <p:sp>
          <p:nvSpPr>
            <p:cNvPr id="84" name="Rounded Rectangle 83"/>
            <p:cNvSpPr/>
            <p:nvPr/>
          </p:nvSpPr>
          <p:spPr bwMode="auto">
            <a:xfrm>
              <a:off x="9357062" y="5151374"/>
              <a:ext cx="1304846" cy="340514"/>
            </a:xfrm>
            <a:prstGeom prst="round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UI Semibold" pitchFamily="34" charset="0"/>
                </a:rPr>
                <a:t>Custom Code</a:t>
              </a:r>
            </a:p>
          </p:txBody>
        </p:sp>
      </p:grpSp>
      <p:grpSp>
        <p:nvGrpSpPr>
          <p:cNvPr id="4" name="Group 3"/>
          <p:cNvGrpSpPr/>
          <p:nvPr/>
        </p:nvGrpSpPr>
        <p:grpSpPr>
          <a:xfrm>
            <a:off x="2635533" y="3473684"/>
            <a:ext cx="8091823" cy="1112944"/>
            <a:chOff x="2635533" y="3473684"/>
            <a:chExt cx="8091823" cy="1112944"/>
          </a:xfrm>
        </p:grpSpPr>
        <p:sp>
          <p:nvSpPr>
            <p:cNvPr id="86" name="Rectangle 85"/>
            <p:cNvSpPr/>
            <p:nvPr/>
          </p:nvSpPr>
          <p:spPr bwMode="auto">
            <a:xfrm>
              <a:off x="5113438" y="3902578"/>
              <a:ext cx="3131860" cy="684050"/>
            </a:xfrm>
            <a:prstGeom prst="rect">
              <a:avLst/>
            </a:prstGeom>
            <a:solidFill>
              <a:srgbClr val="FFFFFF">
                <a:alpha val="20000"/>
              </a:srgbClr>
            </a:solidFill>
            <a:ln w="12700">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UI Light" pitchFamily="34" charset="0"/>
              </a:endParaRPr>
            </a:p>
          </p:txBody>
        </p:sp>
        <p:sp>
          <p:nvSpPr>
            <p:cNvPr id="88" name="Rectangle 87"/>
            <p:cNvSpPr/>
            <p:nvPr/>
          </p:nvSpPr>
          <p:spPr bwMode="auto">
            <a:xfrm>
              <a:off x="5645682" y="4038166"/>
              <a:ext cx="2369551"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err="1" smtClean="0">
                  <a:gradFill>
                    <a:gsLst>
                      <a:gs pos="0">
                        <a:srgbClr val="FFFFFF"/>
                      </a:gs>
                      <a:gs pos="100000">
                        <a:srgbClr val="FFFFFF"/>
                      </a:gs>
                    </a:gsLst>
                    <a:lin ang="5400000" scaled="0"/>
                  </a:gradFill>
                  <a:latin typeface="Segoe UI Semibold" pitchFamily="34" charset="0"/>
                </a:rPr>
                <a:t>AppFabric</a:t>
              </a:r>
              <a:r>
                <a:rPr lang="en-US" sz="2000" dirty="0" smtClean="0">
                  <a:gradFill>
                    <a:gsLst>
                      <a:gs pos="0">
                        <a:srgbClr val="FFFFFF"/>
                      </a:gs>
                      <a:gs pos="100000">
                        <a:srgbClr val="FFFFFF"/>
                      </a:gs>
                    </a:gsLst>
                    <a:lin ang="5400000" scaled="0"/>
                  </a:gradFill>
                  <a:latin typeface="Segoe UI Semibold" pitchFamily="34" charset="0"/>
                </a:rPr>
                <a:t> Services</a:t>
              </a:r>
              <a:endParaRPr lang="en-US" sz="2000" dirty="0">
                <a:gradFill>
                  <a:gsLst>
                    <a:gs pos="0">
                      <a:srgbClr val="FFFFFF"/>
                    </a:gs>
                    <a:gs pos="100000">
                      <a:srgbClr val="FFFFFF"/>
                    </a:gs>
                  </a:gsLst>
                  <a:lin ang="5400000" scaled="0"/>
                </a:gradFill>
                <a:latin typeface="Segoe UI Semibold" pitchFamily="34" charset="0"/>
              </a:endParaRPr>
            </a:p>
          </p:txBody>
        </p:sp>
        <p:pic>
          <p:nvPicPr>
            <p:cNvPr id="8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5275" y="3948430"/>
              <a:ext cx="477398" cy="47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flipV="1">
              <a:off x="2635533" y="3484644"/>
              <a:ext cx="2499742" cy="417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8245298" y="3473684"/>
              <a:ext cx="2482058" cy="4288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4641140" y="5581538"/>
            <a:ext cx="1285411" cy="562100"/>
            <a:chOff x="5937697" y="7044393"/>
            <a:chExt cx="1285411" cy="562100"/>
          </a:xfrm>
        </p:grpSpPr>
        <p:pic>
          <p:nvPicPr>
            <p:cNvPr id="1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697" y="7044393"/>
              <a:ext cx="361700" cy="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 name="Rectangle 120"/>
            <p:cNvSpPr/>
            <p:nvPr/>
          </p:nvSpPr>
          <p:spPr bwMode="auto">
            <a:xfrm>
              <a:off x="6299209" y="7113096"/>
              <a:ext cx="923899"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Server</a:t>
              </a:r>
              <a:endParaRPr lang="en-US" sz="2000" dirty="0">
                <a:gradFill>
                  <a:gsLst>
                    <a:gs pos="0">
                      <a:srgbClr val="FFFFFF"/>
                    </a:gs>
                    <a:gs pos="100000">
                      <a:srgbClr val="FFFFFF"/>
                    </a:gs>
                  </a:gsLst>
                  <a:lin ang="5400000" scaled="0"/>
                </a:gradFill>
                <a:latin typeface="Segoe UI Semibold" pitchFamily="34" charset="0"/>
              </a:endParaRPr>
            </a:p>
          </p:txBody>
        </p:sp>
      </p:grpSp>
      <p:grpSp>
        <p:nvGrpSpPr>
          <p:cNvPr id="127" name="Group 126"/>
          <p:cNvGrpSpPr/>
          <p:nvPr/>
        </p:nvGrpSpPr>
        <p:grpSpPr>
          <a:xfrm>
            <a:off x="7024361" y="5568694"/>
            <a:ext cx="1756972" cy="615085"/>
            <a:chOff x="8362280" y="7005607"/>
            <a:chExt cx="1756972" cy="615085"/>
          </a:xfrm>
        </p:grpSpPr>
        <p:pic>
          <p:nvPicPr>
            <p:cNvPr id="1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2280" y="7005607"/>
              <a:ext cx="1005426" cy="61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Rectangle 128"/>
            <p:cNvSpPr/>
            <p:nvPr/>
          </p:nvSpPr>
          <p:spPr bwMode="auto">
            <a:xfrm>
              <a:off x="9251715" y="7113096"/>
              <a:ext cx="867537" cy="400105"/>
            </a:xfrm>
            <a:prstGeom prst="rect">
              <a:avLst/>
            </a:prstGeom>
            <a:no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2000" dirty="0" smtClean="0">
                  <a:gradFill>
                    <a:gsLst>
                      <a:gs pos="0">
                        <a:srgbClr val="FFFFFF"/>
                      </a:gs>
                      <a:gs pos="100000">
                        <a:srgbClr val="FFFFFF"/>
                      </a:gs>
                    </a:gsLst>
                    <a:lin ang="5400000" scaled="0"/>
                  </a:gradFill>
                  <a:latin typeface="Segoe UI Semibold" pitchFamily="34" charset="0"/>
                </a:rPr>
                <a:t>Cloud</a:t>
              </a:r>
              <a:endParaRPr lang="en-US" sz="2000" dirty="0">
                <a:gradFill>
                  <a:gsLst>
                    <a:gs pos="0">
                      <a:srgbClr val="FFFFFF"/>
                    </a:gs>
                    <a:gs pos="100000">
                      <a:srgbClr val="FFFFFF"/>
                    </a:gs>
                  </a:gsLst>
                  <a:lin ang="5400000" scaled="0"/>
                </a:gradFill>
                <a:latin typeface="Segoe UI Semibold" pitchFamily="34" charset="0"/>
              </a:endParaRPr>
            </a:p>
          </p:txBody>
        </p:sp>
      </p:grpSp>
      <p:sp>
        <p:nvSpPr>
          <p:cNvPr id="61" name="Title 11"/>
          <p:cNvSpPr txBox="1">
            <a:spLocks/>
          </p:cNvSpPr>
          <p:nvPr/>
        </p:nvSpPr>
        <p:spPr>
          <a:xfrm>
            <a:off x="346739" y="296840"/>
            <a:ext cx="11173090"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dirty="0" err="1" smtClean="0">
                <a:gradFill flip="none" rotWithShape="1">
                  <a:gsLst>
                    <a:gs pos="0">
                      <a:srgbClr val="FFFFFF"/>
                    </a:gs>
                    <a:gs pos="86000">
                      <a:srgbClr val="FFFFFF"/>
                    </a:gs>
                  </a:gsLst>
                  <a:lin ang="5400000" scaled="0"/>
                  <a:tileRect/>
                </a:gradFill>
              </a:rPr>
              <a:t>AppFabric</a:t>
            </a:r>
            <a:r>
              <a:rPr lang="en-US" sz="3600" dirty="0" smtClean="0">
                <a:gradFill flip="none" rotWithShape="1">
                  <a:gsLst>
                    <a:gs pos="0">
                      <a:srgbClr val="FFFFFF"/>
                    </a:gs>
                    <a:gs pos="86000">
                      <a:srgbClr val="FFFFFF"/>
                    </a:gs>
                  </a:gsLst>
                  <a:lin ang="5400000" scaled="0"/>
                  <a:tileRect/>
                </a:gradFill>
              </a:rPr>
              <a:t>:  Next-generation Middleware Platform </a:t>
            </a:r>
            <a:br>
              <a:rPr lang="en-US" sz="3600" dirty="0" smtClean="0">
                <a:gradFill flip="none" rotWithShape="1">
                  <a:gsLst>
                    <a:gs pos="0">
                      <a:srgbClr val="FFFFFF"/>
                    </a:gs>
                    <a:gs pos="86000">
                      <a:srgbClr val="FFFFFF"/>
                    </a:gs>
                  </a:gsLst>
                  <a:lin ang="5400000" scaled="0"/>
                  <a:tileRect/>
                </a:gradFill>
              </a:rPr>
            </a:br>
            <a:r>
              <a:rPr lang="en-US" sz="2800" dirty="0" smtClean="0">
                <a:solidFill>
                  <a:srgbClr val="FFC000"/>
                </a:solidFill>
              </a:rPr>
              <a:t>A platform and middleware services for Cloud and Server applications </a:t>
            </a:r>
            <a:endParaRPr lang="en-US" sz="3600" spc="0" dirty="0">
              <a:solidFill>
                <a:srgbClr val="FFC000"/>
              </a:solidFill>
            </a:endParaRPr>
          </a:p>
        </p:txBody>
      </p:sp>
    </p:spTree>
    <p:extLst>
      <p:ext uri="{BB962C8B-B14F-4D97-AF65-F5344CB8AC3E}">
        <p14:creationId xmlns:p14="http://schemas.microsoft.com/office/powerpoint/2010/main" val="222815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3" grpId="0"/>
      <p:bldP spid="194" grpId="0"/>
      <p:bldP spid="1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WCF Wish </a:t>
            </a:r>
            <a:r>
              <a:rPr lang="en-US" dirty="0" smtClean="0"/>
              <a:t>List</a:t>
            </a:r>
            <a:endParaRPr lang="en-US" sz="3600" dirty="0">
              <a:solidFill>
                <a:schemeClr val="accent1">
                  <a:alpha val="99000"/>
                </a:schemeClr>
              </a:solidFill>
            </a:endParaRPr>
          </a:p>
        </p:txBody>
      </p:sp>
      <p:sp>
        <p:nvSpPr>
          <p:cNvPr id="6" name="Freeform 5"/>
          <p:cNvSpPr/>
          <p:nvPr/>
        </p:nvSpPr>
        <p:spPr>
          <a:xfrm>
            <a:off x="4994753" y="1199182"/>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Simplicity</a:t>
            </a:r>
            <a:endParaRPr lang="en-US" sz="2400" kern="1200" dirty="0">
              <a:latin typeface="Segoe UI Semibold" pitchFamily="34" charset="0"/>
            </a:endParaRPr>
          </a:p>
        </p:txBody>
      </p:sp>
      <p:sp>
        <p:nvSpPr>
          <p:cNvPr id="7" name="Freeform 6"/>
          <p:cNvSpPr/>
          <p:nvPr/>
        </p:nvSpPr>
        <p:spPr>
          <a:xfrm>
            <a:off x="3911750" y="1811913"/>
            <a:ext cx="4051332" cy="4051332"/>
          </a:xfrm>
          <a:custGeom>
            <a:avLst/>
            <a:gdLst/>
            <a:ahLst/>
            <a:cxnLst/>
            <a:rect l="0" t="0" r="0" b="0"/>
            <a:pathLst>
              <a:path>
                <a:moveTo>
                  <a:pt x="2981926" y="239919"/>
                </a:moveTo>
                <a:arcTo wR="2025666" hR="2025666" stAng="178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8" name="Freeform 7"/>
          <p:cNvSpPr/>
          <p:nvPr/>
        </p:nvSpPr>
        <p:spPr>
          <a:xfrm>
            <a:off x="7020420"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Cloud</a:t>
            </a:r>
            <a:endParaRPr lang="en-US" sz="2400" kern="1200" dirty="0">
              <a:latin typeface="Segoe UI Semibold" pitchFamily="34" charset="0"/>
            </a:endParaRPr>
          </a:p>
        </p:txBody>
      </p:sp>
      <p:sp>
        <p:nvSpPr>
          <p:cNvPr id="9" name="Freeform 8"/>
          <p:cNvSpPr/>
          <p:nvPr/>
        </p:nvSpPr>
        <p:spPr>
          <a:xfrm>
            <a:off x="3911750" y="1811913"/>
            <a:ext cx="4051332" cy="4051332"/>
          </a:xfrm>
          <a:custGeom>
            <a:avLst/>
            <a:gdLst/>
            <a:ahLst/>
            <a:cxnLst/>
            <a:rect l="0" t="0" r="0" b="0"/>
            <a:pathLst>
              <a:path>
                <a:moveTo>
                  <a:pt x="3951727" y="2653050"/>
                </a:moveTo>
                <a:arcTo wR="2025666" hR="2025666" stAng="10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0" name="Freeform 9"/>
          <p:cNvSpPr/>
          <p:nvPr/>
        </p:nvSpPr>
        <p:spPr>
          <a:xfrm>
            <a:off x="4994753" y="5250514"/>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70C0"/>
                </a:solidFill>
                <a:latin typeface="Segoe UI Semibold" pitchFamily="34" charset="0"/>
              </a:rPr>
              <a:t>HTTP/REST</a:t>
            </a:r>
            <a:endParaRPr lang="en-US" sz="2400" kern="1200" dirty="0">
              <a:solidFill>
                <a:srgbClr val="0070C0"/>
              </a:solidFill>
              <a:latin typeface="Segoe UI Semibold" pitchFamily="34" charset="0"/>
            </a:endParaRPr>
          </a:p>
        </p:txBody>
      </p:sp>
      <p:sp>
        <p:nvSpPr>
          <p:cNvPr id="11" name="Freeform 10"/>
          <p:cNvSpPr/>
          <p:nvPr/>
        </p:nvSpPr>
        <p:spPr>
          <a:xfrm>
            <a:off x="3911750" y="1811913"/>
            <a:ext cx="4051332" cy="4051332"/>
          </a:xfrm>
          <a:custGeom>
            <a:avLst/>
            <a:gdLst/>
            <a:ahLst/>
            <a:cxnLst/>
            <a:rect l="0" t="0" r="0" b="0"/>
            <a:pathLst>
              <a:path>
                <a:moveTo>
                  <a:pt x="1069406" y="3811412"/>
                </a:moveTo>
                <a:arcTo wR="2025666" hR="2025666" stAng="70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2" name="Freeform 11"/>
          <p:cNvSpPr/>
          <p:nvPr/>
        </p:nvSpPr>
        <p:spPr>
          <a:xfrm>
            <a:off x="2969087"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Clients</a:t>
            </a:r>
            <a:endParaRPr lang="en-US" sz="2400" kern="1200" dirty="0">
              <a:latin typeface="Segoe UI Semibold" pitchFamily="34" charset="0"/>
            </a:endParaRPr>
          </a:p>
        </p:txBody>
      </p:sp>
      <p:sp>
        <p:nvSpPr>
          <p:cNvPr id="13" name="Freeform 12"/>
          <p:cNvSpPr/>
          <p:nvPr/>
        </p:nvSpPr>
        <p:spPr>
          <a:xfrm>
            <a:off x="3911750" y="1811913"/>
            <a:ext cx="4051332" cy="4051332"/>
          </a:xfrm>
          <a:custGeom>
            <a:avLst/>
            <a:gdLst/>
            <a:ahLst/>
            <a:cxnLst/>
            <a:rect l="0" t="0" r="0" b="0"/>
            <a:pathLst>
              <a:path>
                <a:moveTo>
                  <a:pt x="99604" y="1398281"/>
                </a:moveTo>
                <a:arcTo wR="2025666" hR="2025666" stAng="118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32534348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Industry Trends</a:t>
            </a:r>
            <a:br>
              <a:rPr lang="en-US" dirty="0" smtClean="0"/>
            </a:br>
            <a:endParaRPr lang="en-US" sz="3600" spc="-150" dirty="0">
              <a:gradFill>
                <a:gsLst>
                  <a:gs pos="0">
                    <a:schemeClr val="tx2"/>
                  </a:gs>
                  <a:gs pos="100000">
                    <a:schemeClr val="tx2"/>
                  </a:gs>
                </a:gsLst>
                <a:lin ang="5400000" scaled="0"/>
              </a:gradFill>
            </a:endParaRPr>
          </a:p>
        </p:txBody>
      </p:sp>
      <p:sp>
        <p:nvSpPr>
          <p:cNvPr id="3" name="Text Placeholder 2"/>
          <p:cNvSpPr>
            <a:spLocks noGrp="1"/>
          </p:cNvSpPr>
          <p:nvPr>
            <p:ph type="body" sz="quarter" idx="4294967295"/>
          </p:nvPr>
        </p:nvSpPr>
        <p:spPr>
          <a:xfrm>
            <a:off x="507868" y="1676400"/>
            <a:ext cx="11173090" cy="3434786"/>
          </a:xfrm>
        </p:spPr>
        <p:txBody>
          <a:bodyPr/>
          <a:lstStyle/>
          <a:p>
            <a:r>
              <a:rPr lang="en-US" sz="2800" dirty="0" err="1" smtClean="0"/>
              <a:t>WebSites</a:t>
            </a:r>
            <a:r>
              <a:rPr lang="en-US" sz="2800" dirty="0" smtClean="0"/>
              <a:t> </a:t>
            </a:r>
            <a:r>
              <a:rPr lang="en-US" sz="2800" dirty="0" smtClean="0">
                <a:sym typeface="Wingdings" pitchFamily="2" charset="2"/>
              </a:rPr>
              <a:t> Web APIs</a:t>
            </a:r>
          </a:p>
          <a:p>
            <a:pPr lvl="1"/>
            <a:r>
              <a:rPr lang="en-US" sz="2400" dirty="0" smtClean="0">
                <a:sym typeface="Wingdings" pitchFamily="2" charset="2"/>
              </a:rPr>
              <a:t>Richer client experience on devices</a:t>
            </a:r>
          </a:p>
          <a:p>
            <a:pPr lvl="1"/>
            <a:r>
              <a:rPr lang="en-US" sz="2400" dirty="0" smtClean="0"/>
              <a:t>Infrastructure/business logic monetization</a:t>
            </a:r>
          </a:p>
          <a:p>
            <a:r>
              <a:rPr lang="en-US" sz="2800" dirty="0" smtClean="0"/>
              <a:t>On </a:t>
            </a:r>
            <a:r>
              <a:rPr lang="en-US" sz="2800" dirty="0" err="1" smtClean="0"/>
              <a:t>Prem</a:t>
            </a:r>
            <a:r>
              <a:rPr lang="en-US" sz="2800" dirty="0" smtClean="0"/>
              <a:t> </a:t>
            </a:r>
            <a:r>
              <a:rPr lang="en-US" sz="2800" dirty="0" smtClean="0">
                <a:sym typeface="Wingdings" pitchFamily="2" charset="2"/>
              </a:rPr>
              <a:t> Cloud</a:t>
            </a:r>
          </a:p>
          <a:p>
            <a:pPr lvl="1"/>
            <a:r>
              <a:rPr lang="en-US" sz="2400" dirty="0" smtClean="0">
                <a:sym typeface="Wingdings" pitchFamily="2" charset="2"/>
              </a:rPr>
              <a:t>Additional shift to Web API. </a:t>
            </a:r>
          </a:p>
          <a:p>
            <a:pPr lvl="1"/>
            <a:r>
              <a:rPr lang="en-US" sz="2400" dirty="0" smtClean="0">
                <a:sym typeface="Wingdings" pitchFamily="2" charset="2"/>
              </a:rPr>
              <a:t>Need to support API both on-</a:t>
            </a:r>
            <a:r>
              <a:rPr lang="en-US" sz="2400" dirty="0" err="1" smtClean="0">
                <a:sym typeface="Wingdings" pitchFamily="2" charset="2"/>
              </a:rPr>
              <a:t>prem</a:t>
            </a:r>
            <a:r>
              <a:rPr lang="en-US" sz="2400" dirty="0" smtClean="0">
                <a:sym typeface="Wingdings" pitchFamily="2" charset="2"/>
              </a:rPr>
              <a:t> and cloud</a:t>
            </a:r>
          </a:p>
          <a:p>
            <a:pPr marL="460375" lvl="1" indent="-460375"/>
            <a:r>
              <a:rPr lang="en-US" dirty="0" smtClean="0">
                <a:sym typeface="Wingdings" pitchFamily="2" charset="2"/>
              </a:rPr>
              <a:t>Need to support a broader set of clients</a:t>
            </a:r>
          </a:p>
          <a:p>
            <a:pPr lvl="1"/>
            <a:r>
              <a:rPr lang="en-US" sz="2400" dirty="0" smtClean="0"/>
              <a:t>HTTP is available on all client platforms</a:t>
            </a:r>
          </a:p>
        </p:txBody>
      </p:sp>
    </p:spTree>
    <p:extLst>
      <p:ext uri="{BB962C8B-B14F-4D97-AF65-F5344CB8AC3E}">
        <p14:creationId xmlns:p14="http://schemas.microsoft.com/office/powerpoint/2010/main" val="17237966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WCF Web API Goals</a:t>
            </a:r>
            <a:endParaRPr lang="en-US" sz="3600" spc="-150" dirty="0">
              <a:gradFill>
                <a:gsLst>
                  <a:gs pos="0">
                    <a:schemeClr val="tx2"/>
                  </a:gs>
                  <a:gs pos="100000">
                    <a:schemeClr val="tx2"/>
                  </a:gs>
                </a:gsLst>
                <a:lin ang="5400000" scaled="0"/>
              </a:gradFill>
            </a:endParaRPr>
          </a:p>
        </p:txBody>
      </p:sp>
      <p:sp>
        <p:nvSpPr>
          <p:cNvPr id="3" name="Text Placeholder 2"/>
          <p:cNvSpPr>
            <a:spLocks noGrp="1"/>
          </p:cNvSpPr>
          <p:nvPr>
            <p:ph type="body" sz="quarter" idx="4294967295"/>
          </p:nvPr>
        </p:nvSpPr>
        <p:spPr>
          <a:xfrm>
            <a:off x="507868" y="1676400"/>
            <a:ext cx="11173090" cy="4501232"/>
          </a:xfrm>
        </p:spPr>
        <p:txBody>
          <a:bodyPr/>
          <a:lstStyle/>
          <a:p>
            <a:r>
              <a:rPr lang="en-US" sz="2800" dirty="0" smtClean="0"/>
              <a:t>HTTP</a:t>
            </a:r>
          </a:p>
          <a:p>
            <a:pPr lvl="1"/>
            <a:r>
              <a:rPr lang="en-US" sz="2400" dirty="0" smtClean="0"/>
              <a:t>HTTP</a:t>
            </a:r>
            <a:r>
              <a:rPr lang="en-US" sz="2400" dirty="0" smtClean="0"/>
              <a:t>++: OData, </a:t>
            </a:r>
            <a:r>
              <a:rPr lang="en-US" sz="2400" dirty="0" err="1" smtClean="0"/>
              <a:t>WebSockets</a:t>
            </a:r>
            <a:r>
              <a:rPr lang="en-US" sz="2400" dirty="0" smtClean="0"/>
              <a:t>, </a:t>
            </a:r>
            <a:r>
              <a:rPr lang="en-US" sz="2400" dirty="0" err="1" smtClean="0"/>
              <a:t>OAuth</a:t>
            </a:r>
            <a:endParaRPr lang="en-US" sz="2400" dirty="0" smtClean="0"/>
          </a:p>
          <a:p>
            <a:pPr marL="0" indent="0">
              <a:buNone/>
            </a:pPr>
            <a:endParaRPr lang="en-US" sz="1100" dirty="0" smtClean="0"/>
          </a:p>
          <a:p>
            <a:r>
              <a:rPr lang="en-US" sz="2800" dirty="0" smtClean="0"/>
              <a:t>Patterns flexibility </a:t>
            </a:r>
            <a:endParaRPr lang="en-US" sz="2800" dirty="0" smtClean="0"/>
          </a:p>
          <a:p>
            <a:pPr marL="0" indent="0">
              <a:buNone/>
            </a:pPr>
            <a:endParaRPr lang="en-US" sz="1600" dirty="0" smtClean="0"/>
          </a:p>
          <a:p>
            <a:r>
              <a:rPr lang="en-US" sz="2800" dirty="0" smtClean="0"/>
              <a:t>Format flexibility </a:t>
            </a:r>
            <a:endParaRPr lang="en-US" sz="2800" dirty="0" smtClean="0"/>
          </a:p>
          <a:p>
            <a:pPr lvl="1"/>
            <a:r>
              <a:rPr lang="en-US" sz="2400" dirty="0" smtClean="0"/>
              <a:t>OData</a:t>
            </a:r>
            <a:r>
              <a:rPr lang="en-US" sz="2400" dirty="0" smtClean="0"/>
              <a:t>, XML, JSON, ATOM, </a:t>
            </a:r>
            <a:r>
              <a:rPr lang="en-US" sz="2400" dirty="0" smtClean="0"/>
              <a:t>BYOF</a:t>
            </a:r>
            <a:endParaRPr lang="en-US" sz="2400" dirty="0" smtClean="0"/>
          </a:p>
          <a:p>
            <a:pPr marL="0" indent="0">
              <a:buNone/>
            </a:pPr>
            <a:endParaRPr lang="en-US" sz="1600" dirty="0" smtClean="0"/>
          </a:p>
          <a:p>
            <a:r>
              <a:rPr lang="en-US" sz="2800" dirty="0" smtClean="0"/>
              <a:t>Security</a:t>
            </a:r>
            <a:endParaRPr lang="en-US" sz="2800" dirty="0" smtClean="0"/>
          </a:p>
          <a:p>
            <a:pPr marL="0" indent="0">
              <a:buNone/>
            </a:pPr>
            <a:endParaRPr lang="en-US" sz="1600" dirty="0" smtClean="0"/>
          </a:p>
          <a:p>
            <a:r>
              <a:rPr lang="en-US" sz="2800" dirty="0" smtClean="0"/>
              <a:t>Simplicity</a:t>
            </a:r>
            <a:endParaRPr lang="en-US" sz="2800" dirty="0" smtClean="0"/>
          </a:p>
          <a:p>
            <a:pPr lvl="1"/>
            <a:r>
              <a:rPr lang="en-US" sz="2400" dirty="0" smtClean="0"/>
              <a:t>Code-based configuration, conventions, integration with routes</a:t>
            </a:r>
            <a:r>
              <a:rPr lang="en-US" sz="2400" dirty="0" smtClean="0">
                <a:gradFill>
                  <a:gsLst>
                    <a:gs pos="0">
                      <a:schemeClr val="tx1"/>
                    </a:gs>
                    <a:gs pos="100000">
                      <a:schemeClr val="tx1"/>
                    </a:gs>
                  </a:gsLst>
                  <a:lin ang="5400000" scaled="0"/>
                </a:gradFill>
              </a:rPr>
              <a:t> </a:t>
            </a:r>
          </a:p>
        </p:txBody>
      </p:sp>
    </p:spTree>
    <p:extLst>
      <p:ext uri="{BB962C8B-B14F-4D97-AF65-F5344CB8AC3E}">
        <p14:creationId xmlns:p14="http://schemas.microsoft.com/office/powerpoint/2010/main" val="13010429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spAutoFit/>
          </a:bodyPr>
          <a:lstStyle/>
          <a:p>
            <a:r>
              <a:rPr lang="en-US" dirty="0" err="1" smtClean="0"/>
              <a:t>WebSockets</a:t>
            </a:r>
            <a:endParaRPr lang="en-US" dirty="0" smtClean="0"/>
          </a:p>
        </p:txBody>
      </p:sp>
      <p:sp>
        <p:nvSpPr>
          <p:cNvPr id="3" name="Content Placeholder 2"/>
          <p:cNvSpPr>
            <a:spLocks noGrp="1"/>
          </p:cNvSpPr>
          <p:nvPr>
            <p:ph idx="4294967295"/>
          </p:nvPr>
        </p:nvSpPr>
        <p:spPr>
          <a:xfrm>
            <a:off x="609441" y="4724402"/>
            <a:ext cx="10969943" cy="1630363"/>
          </a:xfrm>
          <a:prstGeom prst="rect">
            <a:avLst/>
          </a:prstGeom>
        </p:spPr>
        <p:txBody>
          <a:bodyPr>
            <a:normAutofit/>
          </a:bodyPr>
          <a:lstStyle/>
          <a:p>
            <a:r>
              <a:rPr lang="en-US" sz="2400" dirty="0" smtClean="0"/>
              <a:t>Use HTTP for Request URI (query etc.), redirects, authentication, SSL, cookies, proxy traversal…</a:t>
            </a:r>
          </a:p>
          <a:p>
            <a:r>
              <a:rPr lang="en-US" sz="2400" dirty="0" smtClean="0"/>
              <a:t>Use </a:t>
            </a:r>
            <a:r>
              <a:rPr lang="en-US" sz="2400" dirty="0" err="1" smtClean="0"/>
              <a:t>WebSockets</a:t>
            </a:r>
            <a:r>
              <a:rPr lang="en-US" sz="2400" dirty="0" smtClean="0"/>
              <a:t> for bi-di communication</a:t>
            </a:r>
          </a:p>
          <a:p>
            <a:pPr lvl="1"/>
            <a:r>
              <a:rPr lang="en-US" sz="2000" dirty="0" smtClean="0"/>
              <a:t>any message exchange pattern; streamed or buffered</a:t>
            </a:r>
          </a:p>
        </p:txBody>
      </p:sp>
      <p:cxnSp>
        <p:nvCxnSpPr>
          <p:cNvPr id="38" name="Straight Arrow Connector 37"/>
          <p:cNvCxnSpPr/>
          <p:nvPr/>
        </p:nvCxnSpPr>
        <p:spPr>
          <a:xfrm>
            <a:off x="6801522" y="1562100"/>
            <a:ext cx="253934" cy="0"/>
          </a:xfrm>
          <a:prstGeom prst="straightConnector1">
            <a:avLst/>
          </a:prstGeom>
          <a:ln>
            <a:solidFill>
              <a:srgbClr val="92D050"/>
            </a:solidFill>
            <a:headEnd type="none"/>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4" idx="1"/>
          </p:cNvCxnSpPr>
          <p:nvPr/>
        </p:nvCxnSpPr>
        <p:spPr>
          <a:xfrm flipH="1">
            <a:off x="3363128" y="3053090"/>
            <a:ext cx="253934" cy="0"/>
          </a:xfrm>
          <a:prstGeom prst="straightConnector1">
            <a:avLst/>
          </a:prstGeom>
          <a:ln>
            <a:solidFill>
              <a:srgbClr val="92D050"/>
            </a:solidFill>
            <a:tailEnd type="arrow"/>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2058614" y="1447801"/>
            <a:ext cx="856388" cy="707886"/>
          </a:xfrm>
          <a:prstGeom prst="rect">
            <a:avLst/>
          </a:prstGeom>
          <a:noFill/>
        </p:spPr>
        <p:txBody>
          <a:bodyPr wrap="none" rtlCol="0">
            <a:spAutoFit/>
          </a:bodyPr>
          <a:lstStyle/>
          <a:p>
            <a:r>
              <a:rPr lang="en-US" sz="2000" dirty="0" smtClean="0"/>
              <a:t>HTTP </a:t>
            </a:r>
            <a:br>
              <a:rPr lang="en-US" sz="2000" dirty="0" smtClean="0"/>
            </a:br>
            <a:r>
              <a:rPr lang="en-US" sz="2000" dirty="0" smtClean="0"/>
              <a:t>Client</a:t>
            </a:r>
            <a:endParaRPr lang="en-US" sz="2000" dirty="0"/>
          </a:p>
        </p:txBody>
      </p:sp>
      <p:cxnSp>
        <p:nvCxnSpPr>
          <p:cNvPr id="6" name="Straight Arrow Connector 5"/>
          <p:cNvCxnSpPr>
            <a:stCxn id="4" idx="3"/>
            <a:endCxn id="7" idx="1"/>
          </p:cNvCxnSpPr>
          <p:nvPr/>
        </p:nvCxnSpPr>
        <p:spPr>
          <a:xfrm>
            <a:off x="2915002" y="1801744"/>
            <a:ext cx="4682126" cy="1588"/>
          </a:xfrm>
          <a:prstGeom prst="straightConnector1">
            <a:avLst/>
          </a:prstGeom>
          <a:ln>
            <a:solidFill>
              <a:schemeClr val="tx2"/>
            </a:solidFill>
            <a:headEnd type="arrow"/>
            <a:tailEnd type="arrow"/>
          </a:ln>
        </p:spPr>
        <p:style>
          <a:lnRef idx="2">
            <a:schemeClr val="accent5"/>
          </a:lnRef>
          <a:fillRef idx="0">
            <a:schemeClr val="accent5"/>
          </a:fillRef>
          <a:effectRef idx="1">
            <a:schemeClr val="accent5"/>
          </a:effectRef>
          <a:fontRef idx="minor">
            <a:schemeClr val="tx1"/>
          </a:fontRef>
        </p:style>
      </p:cxnSp>
      <p:sp>
        <p:nvSpPr>
          <p:cNvPr id="7" name="TextBox 6"/>
          <p:cNvSpPr txBox="1"/>
          <p:nvPr/>
        </p:nvSpPr>
        <p:spPr>
          <a:xfrm>
            <a:off x="7597128" y="1447801"/>
            <a:ext cx="901978" cy="707886"/>
          </a:xfrm>
          <a:prstGeom prst="rect">
            <a:avLst/>
          </a:prstGeom>
          <a:noFill/>
        </p:spPr>
        <p:txBody>
          <a:bodyPr wrap="none" rtlCol="0">
            <a:spAutoFit/>
          </a:bodyPr>
          <a:lstStyle/>
          <a:p>
            <a:r>
              <a:rPr lang="en-US" sz="2000" dirty="0" smtClean="0"/>
              <a:t>HTTP</a:t>
            </a:r>
            <a:br>
              <a:rPr lang="en-US" sz="2000" dirty="0" smtClean="0"/>
            </a:br>
            <a:r>
              <a:rPr lang="en-US" sz="2000" dirty="0" smtClean="0"/>
              <a:t>Server</a:t>
            </a:r>
            <a:endParaRPr lang="en-US" sz="2000" dirty="0"/>
          </a:p>
        </p:txBody>
      </p:sp>
      <p:sp>
        <p:nvSpPr>
          <p:cNvPr id="9" name="TextBox 8"/>
          <p:cNvSpPr txBox="1"/>
          <p:nvPr/>
        </p:nvSpPr>
        <p:spPr>
          <a:xfrm>
            <a:off x="3833277" y="1444823"/>
            <a:ext cx="2378664" cy="338554"/>
          </a:xfrm>
          <a:prstGeom prst="rect">
            <a:avLst/>
          </a:prstGeom>
          <a:noFill/>
        </p:spPr>
        <p:txBody>
          <a:bodyPr wrap="none" rtlCol="0">
            <a:spAutoFit/>
          </a:bodyPr>
          <a:lstStyle/>
          <a:p>
            <a:r>
              <a:rPr lang="en-US" sz="1600" dirty="0" smtClean="0"/>
              <a:t>HTTP Upgrade Request</a:t>
            </a:r>
            <a:endParaRPr lang="en-US" sz="1600" dirty="0"/>
          </a:p>
        </p:txBody>
      </p:sp>
      <p:sp>
        <p:nvSpPr>
          <p:cNvPr id="10" name="TextBox 9"/>
          <p:cNvSpPr txBox="1"/>
          <p:nvPr/>
        </p:nvSpPr>
        <p:spPr>
          <a:xfrm>
            <a:off x="2058614" y="2438403"/>
            <a:ext cx="856388" cy="707886"/>
          </a:xfrm>
          <a:prstGeom prst="rect">
            <a:avLst/>
          </a:prstGeom>
          <a:noFill/>
        </p:spPr>
        <p:txBody>
          <a:bodyPr wrap="none" rtlCol="0">
            <a:spAutoFit/>
          </a:bodyPr>
          <a:lstStyle/>
          <a:p>
            <a:r>
              <a:rPr lang="en-US" sz="2000" dirty="0" smtClean="0"/>
              <a:t>HTTP </a:t>
            </a:r>
            <a:br>
              <a:rPr lang="en-US" sz="2000" dirty="0" smtClean="0"/>
            </a:br>
            <a:r>
              <a:rPr lang="en-US" sz="2000" dirty="0" smtClean="0"/>
              <a:t>Client</a:t>
            </a:r>
            <a:endParaRPr lang="en-US" sz="2000" dirty="0"/>
          </a:p>
        </p:txBody>
      </p:sp>
      <p:cxnSp>
        <p:nvCxnSpPr>
          <p:cNvPr id="11" name="Straight Arrow Connector 10"/>
          <p:cNvCxnSpPr>
            <a:stCxn id="10" idx="3"/>
            <a:endCxn id="12" idx="1"/>
          </p:cNvCxnSpPr>
          <p:nvPr/>
        </p:nvCxnSpPr>
        <p:spPr>
          <a:xfrm>
            <a:off x="2915002" y="2792346"/>
            <a:ext cx="4682126" cy="1588"/>
          </a:xfrm>
          <a:prstGeom prst="straightConnector1">
            <a:avLst/>
          </a:prstGeom>
          <a:ln>
            <a:solidFill>
              <a:schemeClr val="tx2"/>
            </a:solidFill>
            <a:headEnd type="arrow"/>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7597128" y="2438403"/>
            <a:ext cx="901978" cy="707886"/>
          </a:xfrm>
          <a:prstGeom prst="rect">
            <a:avLst/>
          </a:prstGeom>
          <a:noFill/>
        </p:spPr>
        <p:txBody>
          <a:bodyPr wrap="none" rtlCol="0">
            <a:spAutoFit/>
          </a:bodyPr>
          <a:lstStyle/>
          <a:p>
            <a:r>
              <a:rPr lang="en-US" sz="2000" dirty="0" smtClean="0"/>
              <a:t>HTTP</a:t>
            </a:r>
            <a:br>
              <a:rPr lang="en-US" sz="2000" dirty="0" smtClean="0"/>
            </a:br>
            <a:r>
              <a:rPr lang="en-US" sz="2000" dirty="0" smtClean="0"/>
              <a:t>Server</a:t>
            </a:r>
            <a:endParaRPr lang="en-US" sz="2000" dirty="0"/>
          </a:p>
        </p:txBody>
      </p:sp>
      <p:sp>
        <p:nvSpPr>
          <p:cNvPr id="13" name="TextBox 12"/>
          <p:cNvSpPr txBox="1"/>
          <p:nvPr/>
        </p:nvSpPr>
        <p:spPr>
          <a:xfrm>
            <a:off x="4097228" y="2938790"/>
            <a:ext cx="3407792" cy="338554"/>
          </a:xfrm>
          <a:prstGeom prst="rect">
            <a:avLst/>
          </a:prstGeom>
          <a:noFill/>
        </p:spPr>
        <p:txBody>
          <a:bodyPr wrap="none" rtlCol="0">
            <a:spAutoFit/>
          </a:bodyPr>
          <a:lstStyle/>
          <a:p>
            <a:r>
              <a:rPr lang="en-US" sz="1600" dirty="0" smtClean="0"/>
              <a:t>HTTP “Switch Protocols” Response</a:t>
            </a:r>
            <a:endParaRPr lang="en-US" sz="1600" dirty="0"/>
          </a:p>
        </p:txBody>
      </p:sp>
      <p:sp>
        <p:nvSpPr>
          <p:cNvPr id="16" name="Oval 15"/>
          <p:cNvSpPr/>
          <p:nvPr/>
        </p:nvSpPr>
        <p:spPr>
          <a:xfrm>
            <a:off x="1174215" y="1621796"/>
            <a:ext cx="507868" cy="359405"/>
          </a:xfrm>
          <a:prstGeom prst="ellipse">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200" kern="0" dirty="0" smtClean="0">
                <a:gradFill>
                  <a:gsLst>
                    <a:gs pos="0">
                      <a:srgbClr val="FFFFFF"/>
                    </a:gs>
                    <a:gs pos="100000">
                      <a:srgbClr val="FFFFFF"/>
                    </a:gs>
                  </a:gsLst>
                  <a:lin ang="5400000" scaled="0"/>
                </a:gradFill>
                <a:latin typeface="Segoe UI"/>
              </a:rPr>
              <a:t>1</a:t>
            </a:r>
            <a:endParaRPr lang="en-US" sz="2200" kern="0" dirty="0">
              <a:gradFill>
                <a:gsLst>
                  <a:gs pos="0">
                    <a:srgbClr val="FFFFFF"/>
                  </a:gs>
                  <a:gs pos="100000">
                    <a:srgbClr val="FFFFFF"/>
                  </a:gs>
                </a:gsLst>
                <a:lin ang="5400000" scaled="0"/>
              </a:gradFill>
              <a:latin typeface="Segoe UI"/>
            </a:endParaRPr>
          </a:p>
        </p:txBody>
      </p:sp>
      <p:sp>
        <p:nvSpPr>
          <p:cNvPr id="17" name="Oval 16"/>
          <p:cNvSpPr/>
          <p:nvPr/>
        </p:nvSpPr>
        <p:spPr>
          <a:xfrm>
            <a:off x="1174215" y="2612398"/>
            <a:ext cx="507868" cy="359405"/>
          </a:xfrm>
          <a:prstGeom prst="ellipse">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200" kern="0" dirty="0" smtClean="0">
                <a:gradFill>
                  <a:gsLst>
                    <a:gs pos="0">
                      <a:srgbClr val="FFFFFF"/>
                    </a:gs>
                    <a:gs pos="100000">
                      <a:srgbClr val="FFFFFF"/>
                    </a:gs>
                  </a:gsLst>
                  <a:lin ang="5400000" scaled="0"/>
                </a:gradFill>
                <a:latin typeface="Segoe UI"/>
              </a:rPr>
              <a:t>2</a:t>
            </a:r>
            <a:endParaRPr lang="en-US" sz="2200" kern="0" dirty="0">
              <a:gradFill>
                <a:gsLst>
                  <a:gs pos="0">
                    <a:srgbClr val="FFFFFF"/>
                  </a:gs>
                  <a:gs pos="100000">
                    <a:srgbClr val="FFFFFF"/>
                  </a:gs>
                </a:gsLst>
                <a:lin ang="5400000" scaled="0"/>
              </a:gradFill>
              <a:latin typeface="Segoe UI"/>
            </a:endParaRPr>
          </a:p>
        </p:txBody>
      </p:sp>
      <p:sp>
        <p:nvSpPr>
          <p:cNvPr id="23" name="Rounded Rectangle 22"/>
          <p:cNvSpPr/>
          <p:nvPr/>
        </p:nvSpPr>
        <p:spPr>
          <a:xfrm>
            <a:off x="6293654" y="1447800"/>
            <a:ext cx="507868" cy="228600"/>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a:gradFill>
                <a:gsLst>
                  <a:gs pos="0">
                    <a:srgbClr val="FFFFFF"/>
                  </a:gs>
                  <a:gs pos="100000">
                    <a:srgbClr val="FFFFFF"/>
                  </a:gs>
                </a:gsLst>
                <a:lin ang="5400000" scaled="0"/>
              </a:gradFill>
              <a:latin typeface="Segoe UI"/>
            </a:endParaRPr>
          </a:p>
        </p:txBody>
      </p:sp>
      <p:sp>
        <p:nvSpPr>
          <p:cNvPr id="24" name="Rounded Rectangle 23"/>
          <p:cNvSpPr/>
          <p:nvPr/>
        </p:nvSpPr>
        <p:spPr>
          <a:xfrm>
            <a:off x="3617062" y="2938790"/>
            <a:ext cx="507868" cy="228600"/>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a:gradFill>
                <a:gsLst>
                  <a:gs pos="0">
                    <a:srgbClr val="FFFFFF"/>
                  </a:gs>
                  <a:gs pos="100000">
                    <a:srgbClr val="FFFFFF"/>
                  </a:gs>
                </a:gsLst>
                <a:lin ang="5400000" scaled="0"/>
              </a:gradFill>
              <a:latin typeface="Segoe UI"/>
            </a:endParaRPr>
          </a:p>
        </p:txBody>
      </p:sp>
      <p:sp>
        <p:nvSpPr>
          <p:cNvPr id="41" name="Right Brace 40"/>
          <p:cNvSpPr/>
          <p:nvPr/>
        </p:nvSpPr>
        <p:spPr>
          <a:xfrm>
            <a:off x="8832993" y="1447800"/>
            <a:ext cx="406294" cy="1524000"/>
          </a:xfrm>
          <a:prstGeom prst="rightBrace">
            <a:avLst>
              <a:gd name="adj1" fmla="val 80014"/>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2000"/>
          </a:p>
        </p:txBody>
      </p:sp>
      <p:sp>
        <p:nvSpPr>
          <p:cNvPr id="44" name="TextBox 43"/>
          <p:cNvSpPr txBox="1"/>
          <p:nvPr/>
        </p:nvSpPr>
        <p:spPr>
          <a:xfrm>
            <a:off x="9442434" y="1887470"/>
            <a:ext cx="1217064" cy="707886"/>
          </a:xfrm>
          <a:prstGeom prst="rect">
            <a:avLst/>
          </a:prstGeom>
          <a:noFill/>
        </p:spPr>
        <p:txBody>
          <a:bodyPr wrap="none" rtlCol="0">
            <a:spAutoFit/>
          </a:bodyPr>
          <a:lstStyle/>
          <a:p>
            <a:r>
              <a:rPr lang="en-US" sz="2000" dirty="0" smtClean="0"/>
              <a:t>Existing </a:t>
            </a:r>
          </a:p>
          <a:p>
            <a:r>
              <a:rPr lang="en-US" sz="2000" dirty="0" smtClean="0"/>
              <a:t>HTTP/1.1</a:t>
            </a:r>
            <a:endParaRPr lang="en-US" sz="2000" dirty="0"/>
          </a:p>
        </p:txBody>
      </p:sp>
      <p:grpSp>
        <p:nvGrpSpPr>
          <p:cNvPr id="8" name="Group 7"/>
          <p:cNvGrpSpPr/>
          <p:nvPr/>
        </p:nvGrpSpPr>
        <p:grpSpPr>
          <a:xfrm>
            <a:off x="1174215" y="3429000"/>
            <a:ext cx="9407700" cy="765723"/>
            <a:chOff x="1174215" y="3429000"/>
            <a:chExt cx="9407700" cy="765723"/>
          </a:xfrm>
        </p:grpSpPr>
        <p:cxnSp>
          <p:nvCxnSpPr>
            <p:cNvPr id="42" name="Straight Arrow Connector 41"/>
            <p:cNvCxnSpPr>
              <a:stCxn id="28" idx="1"/>
            </p:cNvCxnSpPr>
            <p:nvPr/>
          </p:nvCxnSpPr>
          <p:spPr>
            <a:xfrm flipH="1">
              <a:off x="3195661" y="4076700"/>
              <a:ext cx="253934" cy="694"/>
            </a:xfrm>
            <a:prstGeom prst="straightConnector1">
              <a:avLst/>
            </a:prstGeom>
            <a:ln>
              <a:solidFill>
                <a:schemeClr val="bg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5" idx="3"/>
            </p:cNvCxnSpPr>
            <p:nvPr/>
          </p:nvCxnSpPr>
          <p:spPr>
            <a:xfrm>
              <a:off x="7004669" y="3619500"/>
              <a:ext cx="304721" cy="0"/>
            </a:xfrm>
            <a:prstGeom prst="straightConnector1">
              <a:avLst/>
            </a:prstGeom>
            <a:ln>
              <a:solidFill>
                <a:schemeClr val="bg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79612" y="3462013"/>
              <a:ext cx="934551" cy="707886"/>
            </a:xfrm>
            <a:prstGeom prst="rect">
              <a:avLst/>
            </a:prstGeom>
            <a:noFill/>
          </p:spPr>
          <p:txBody>
            <a:bodyPr wrap="none" rtlCol="0">
              <a:spAutoFit/>
            </a:bodyPr>
            <a:lstStyle/>
            <a:p>
              <a:r>
                <a:rPr lang="en-US" sz="2000" dirty="0" smtClean="0"/>
                <a:t>Web</a:t>
              </a:r>
              <a:br>
                <a:rPr lang="en-US" sz="2000" dirty="0" smtClean="0"/>
              </a:br>
              <a:r>
                <a:rPr lang="en-US" sz="2000" dirty="0" smtClean="0"/>
                <a:t>Socket</a:t>
              </a:r>
              <a:endParaRPr lang="en-US" sz="2000" dirty="0"/>
            </a:p>
          </p:txBody>
        </p:sp>
        <p:cxnSp>
          <p:nvCxnSpPr>
            <p:cNvPr id="19" name="Straight Arrow Connector 18"/>
            <p:cNvCxnSpPr>
              <a:stCxn id="18" idx="3"/>
              <a:endCxn id="20" idx="1"/>
            </p:cNvCxnSpPr>
            <p:nvPr/>
          </p:nvCxnSpPr>
          <p:spPr>
            <a:xfrm>
              <a:off x="2914163" y="3815956"/>
              <a:ext cx="4699948" cy="1588"/>
            </a:xfrm>
            <a:prstGeom prst="straightConnector1">
              <a:avLst/>
            </a:prstGeom>
            <a:ln>
              <a:solidFill>
                <a:schemeClr val="tx2"/>
              </a:solidFill>
              <a:headEnd type="arrow"/>
              <a:tailEnd type="arrow"/>
            </a:ln>
          </p:spPr>
          <p:style>
            <a:lnRef idx="2">
              <a:schemeClr val="accent5"/>
            </a:lnRef>
            <a:fillRef idx="0">
              <a:schemeClr val="accent5"/>
            </a:fillRef>
            <a:effectRef idx="1">
              <a:schemeClr val="accent5"/>
            </a:effectRef>
            <a:fontRef idx="minor">
              <a:schemeClr val="tx1"/>
            </a:fontRef>
          </p:style>
        </p:cxnSp>
        <p:sp>
          <p:nvSpPr>
            <p:cNvPr id="20" name="TextBox 19"/>
            <p:cNvSpPr txBox="1"/>
            <p:nvPr/>
          </p:nvSpPr>
          <p:spPr>
            <a:xfrm>
              <a:off x="7614111" y="3462013"/>
              <a:ext cx="934551" cy="707886"/>
            </a:xfrm>
            <a:prstGeom prst="rect">
              <a:avLst/>
            </a:prstGeom>
            <a:noFill/>
          </p:spPr>
          <p:txBody>
            <a:bodyPr wrap="none" rtlCol="0">
              <a:spAutoFit/>
            </a:bodyPr>
            <a:lstStyle/>
            <a:p>
              <a:r>
                <a:rPr lang="en-US" sz="2000" dirty="0" smtClean="0"/>
                <a:t>Web</a:t>
              </a:r>
              <a:br>
                <a:rPr lang="en-US" sz="2000" dirty="0" smtClean="0"/>
              </a:br>
              <a:r>
                <a:rPr lang="en-US" sz="2000" dirty="0" smtClean="0"/>
                <a:t>Socket</a:t>
              </a:r>
              <a:endParaRPr lang="en-US" sz="2000" dirty="0"/>
            </a:p>
          </p:txBody>
        </p:sp>
        <p:sp>
          <p:nvSpPr>
            <p:cNvPr id="22" name="Oval 21"/>
            <p:cNvSpPr/>
            <p:nvPr/>
          </p:nvSpPr>
          <p:spPr>
            <a:xfrm>
              <a:off x="1174215" y="3636008"/>
              <a:ext cx="507868" cy="359405"/>
            </a:xfrm>
            <a:prstGeom prst="ellipse">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n-US" sz="2200" kern="0" dirty="0" smtClean="0">
                  <a:gradFill>
                    <a:gsLst>
                      <a:gs pos="0">
                        <a:srgbClr val="FFFFFF"/>
                      </a:gs>
                      <a:gs pos="100000">
                        <a:srgbClr val="FFFFFF"/>
                      </a:gs>
                    </a:gsLst>
                    <a:lin ang="5400000" scaled="0"/>
                  </a:gradFill>
                  <a:latin typeface="Segoe UI"/>
                </a:rPr>
                <a:t>3</a:t>
              </a:r>
              <a:endParaRPr lang="en-US" sz="2200" kern="0" dirty="0">
                <a:gradFill>
                  <a:gsLst>
                    <a:gs pos="0">
                      <a:srgbClr val="FFFFFF"/>
                    </a:gs>
                    <a:gs pos="100000">
                      <a:srgbClr val="FFFFFF"/>
                    </a:gs>
                  </a:gsLst>
                  <a:lin ang="5400000" scaled="0"/>
                </a:gradFill>
                <a:latin typeface="Segoe UI"/>
              </a:endParaRPr>
            </a:p>
          </p:txBody>
        </p:sp>
        <p:sp>
          <p:nvSpPr>
            <p:cNvPr id="25" name="Rounded Rectangle 24"/>
            <p:cNvSpPr/>
            <p:nvPr/>
          </p:nvSpPr>
          <p:spPr>
            <a:xfrm>
              <a:off x="6496801" y="3505200"/>
              <a:ext cx="507868" cy="2286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a:gradFill>
                  <a:gsLst>
                    <a:gs pos="0">
                      <a:srgbClr val="FFFFFF"/>
                    </a:gs>
                    <a:gs pos="100000">
                      <a:srgbClr val="FFFFFF"/>
                    </a:gs>
                  </a:gsLst>
                  <a:lin ang="5400000" scaled="0"/>
                </a:gradFill>
                <a:latin typeface="Segoe UI"/>
              </a:endParaRPr>
            </a:p>
          </p:txBody>
        </p:sp>
        <p:sp>
          <p:nvSpPr>
            <p:cNvPr id="27" name="Rounded Rectangle 26"/>
            <p:cNvSpPr/>
            <p:nvPr/>
          </p:nvSpPr>
          <p:spPr>
            <a:xfrm>
              <a:off x="5887360" y="3505200"/>
              <a:ext cx="507868" cy="2286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a:gradFill>
                  <a:gsLst>
                    <a:gs pos="0">
                      <a:srgbClr val="FFFFFF"/>
                    </a:gs>
                    <a:gs pos="100000">
                      <a:srgbClr val="FFFFFF"/>
                    </a:gs>
                  </a:gsLst>
                  <a:lin ang="5400000" scaled="0"/>
                </a:gradFill>
                <a:latin typeface="Segoe UI"/>
              </a:endParaRPr>
            </a:p>
          </p:txBody>
        </p:sp>
        <p:sp>
          <p:nvSpPr>
            <p:cNvPr id="28" name="Rounded Rectangle 27"/>
            <p:cNvSpPr/>
            <p:nvPr/>
          </p:nvSpPr>
          <p:spPr>
            <a:xfrm>
              <a:off x="3449595" y="3962400"/>
              <a:ext cx="507868" cy="2286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a:gradFill>
                  <a:gsLst>
                    <a:gs pos="0">
                      <a:srgbClr val="FFFFFF"/>
                    </a:gs>
                    <a:gs pos="100000">
                      <a:srgbClr val="FFFFFF"/>
                    </a:gs>
                  </a:gsLst>
                  <a:lin ang="5400000" scaled="0"/>
                </a:gradFill>
                <a:latin typeface="Segoe UI"/>
              </a:endParaRPr>
            </a:p>
          </p:txBody>
        </p:sp>
        <p:sp>
          <p:nvSpPr>
            <p:cNvPr id="29" name="Rounded Rectangle 28"/>
            <p:cNvSpPr/>
            <p:nvPr/>
          </p:nvSpPr>
          <p:spPr>
            <a:xfrm>
              <a:off x="4059036" y="3962400"/>
              <a:ext cx="507868" cy="2286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a:gradFill>
                  <a:gsLst>
                    <a:gs pos="0">
                      <a:srgbClr val="FFFFFF"/>
                    </a:gs>
                    <a:gs pos="100000">
                      <a:srgbClr val="FFFFFF"/>
                    </a:gs>
                  </a:gsLst>
                  <a:lin ang="5400000" scaled="0"/>
                </a:gradFill>
                <a:latin typeface="Segoe UI"/>
              </a:endParaRPr>
            </a:p>
          </p:txBody>
        </p:sp>
        <p:sp>
          <p:nvSpPr>
            <p:cNvPr id="30" name="Rounded Rectangle 29"/>
            <p:cNvSpPr/>
            <p:nvPr/>
          </p:nvSpPr>
          <p:spPr>
            <a:xfrm>
              <a:off x="4668478" y="3962400"/>
              <a:ext cx="507868" cy="2286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a:gradFill>
                  <a:gsLst>
                    <a:gs pos="0">
                      <a:srgbClr val="FFFFFF"/>
                    </a:gs>
                    <a:gs pos="100000">
                      <a:srgbClr val="FFFFFF"/>
                    </a:gs>
                  </a:gsLst>
                  <a:lin ang="5400000" scaled="0"/>
                </a:gradFill>
                <a:latin typeface="Segoe UI"/>
              </a:endParaRPr>
            </a:p>
          </p:txBody>
        </p:sp>
        <p:sp>
          <p:nvSpPr>
            <p:cNvPr id="36" name="TextBox 35"/>
            <p:cNvSpPr txBox="1"/>
            <p:nvPr/>
          </p:nvSpPr>
          <p:spPr>
            <a:xfrm>
              <a:off x="2920769" y="3502223"/>
              <a:ext cx="482761" cy="307777"/>
            </a:xfrm>
            <a:prstGeom prst="rect">
              <a:avLst/>
            </a:prstGeom>
            <a:noFill/>
          </p:spPr>
          <p:txBody>
            <a:bodyPr wrap="none" rtlCol="0">
              <a:spAutoFit/>
            </a:bodyPr>
            <a:lstStyle/>
            <a:p>
              <a:r>
                <a:rPr lang="en-US" sz="1400" dirty="0" smtClean="0"/>
                <a:t>TCP</a:t>
              </a:r>
              <a:endParaRPr lang="en-US" sz="1400" dirty="0"/>
            </a:p>
          </p:txBody>
        </p:sp>
        <p:sp>
          <p:nvSpPr>
            <p:cNvPr id="37" name="Rounded Rectangle 36"/>
            <p:cNvSpPr/>
            <p:nvPr/>
          </p:nvSpPr>
          <p:spPr>
            <a:xfrm>
              <a:off x="5277919" y="3962400"/>
              <a:ext cx="507868" cy="2286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200" kern="0">
                <a:gradFill>
                  <a:gsLst>
                    <a:gs pos="0">
                      <a:srgbClr val="FFFFFF"/>
                    </a:gs>
                    <a:gs pos="100000">
                      <a:srgbClr val="FFFFFF"/>
                    </a:gs>
                  </a:gsLst>
                  <a:lin ang="5400000" scaled="0"/>
                </a:gradFill>
                <a:latin typeface="Segoe UI"/>
              </a:endParaRPr>
            </a:p>
          </p:txBody>
        </p:sp>
        <p:sp>
          <p:nvSpPr>
            <p:cNvPr id="43" name="Right Brace 42"/>
            <p:cNvSpPr/>
            <p:nvPr/>
          </p:nvSpPr>
          <p:spPr>
            <a:xfrm>
              <a:off x="8837488" y="3429000"/>
              <a:ext cx="406294" cy="762000"/>
            </a:xfrm>
            <a:prstGeom prst="rightBrace">
              <a:avLst>
                <a:gd name="adj1" fmla="val 80014"/>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2000"/>
            </a:p>
          </p:txBody>
        </p:sp>
        <p:sp>
          <p:nvSpPr>
            <p:cNvPr id="45" name="TextBox 44"/>
            <p:cNvSpPr txBox="1"/>
            <p:nvPr/>
          </p:nvSpPr>
          <p:spPr>
            <a:xfrm>
              <a:off x="9442436" y="3486837"/>
              <a:ext cx="1139479" cy="707886"/>
            </a:xfrm>
            <a:prstGeom prst="rect">
              <a:avLst/>
            </a:prstGeom>
            <a:noFill/>
          </p:spPr>
          <p:txBody>
            <a:bodyPr wrap="none" rtlCol="0">
              <a:spAutoFit/>
            </a:bodyPr>
            <a:lstStyle/>
            <a:p>
              <a:r>
                <a:rPr lang="en-US" sz="2000" dirty="0" smtClean="0"/>
                <a:t>New</a:t>
              </a:r>
              <a:br>
                <a:rPr lang="en-US" sz="2000" dirty="0" smtClean="0"/>
              </a:br>
              <a:r>
                <a:rPr lang="en-US" sz="2000" dirty="0" smtClean="0"/>
                <a:t>protocol</a:t>
              </a:r>
              <a:endParaRPr lang="en-US" sz="2000" dirty="0"/>
            </a:p>
          </p:txBody>
        </p:sp>
      </p:grpSp>
    </p:spTree>
    <p:extLst>
      <p:ext uri="{BB962C8B-B14F-4D97-AF65-F5344CB8AC3E}">
        <p14:creationId xmlns:p14="http://schemas.microsoft.com/office/powerpoint/2010/main" val="661594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err="1" smtClean="0"/>
              <a:t>WebSockets</a:t>
            </a:r>
            <a:r>
              <a:rPr lang="en-US" dirty="0" smtClean="0"/>
              <a:t/>
            </a:r>
            <a:br>
              <a:rPr lang="en-US" dirty="0" smtClean="0"/>
            </a:br>
            <a:r>
              <a:rPr lang="en-US" i="1" dirty="0">
                <a:hlinkClick r:id="rId3"/>
              </a:rPr>
              <a:t>http://tinyurl.com/wcfwebsockets</a:t>
            </a:r>
            <a:endParaRPr lang="en-US" dirty="0"/>
          </a:p>
        </p:txBody>
      </p:sp>
    </p:spTree>
    <p:extLst>
      <p:ext uri="{BB962C8B-B14F-4D97-AF65-F5344CB8AC3E}">
        <p14:creationId xmlns:p14="http://schemas.microsoft.com/office/powerpoint/2010/main" val="186525006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hlinkClick r:id="rId3"/>
              </a:rPr>
              <a:t>http://wcf.codeplex.com/</a:t>
            </a:r>
            <a:r>
              <a:rPr lang="en-US" sz="4400" dirty="0" smtClean="0"/>
              <a:t> </a:t>
            </a:r>
            <a:endParaRPr lang="en-US" sz="4400" dirty="0"/>
          </a:p>
        </p:txBody>
      </p:sp>
      <p:sp>
        <p:nvSpPr>
          <p:cNvPr id="7" name="Subtitle 6"/>
          <p:cNvSpPr>
            <a:spLocks noGrp="1"/>
          </p:cNvSpPr>
          <p:nvPr>
            <p:ph type="subTitle" idx="1"/>
          </p:nvPr>
        </p:nvSpPr>
        <p:spPr>
          <a:xfrm>
            <a:off x="850260" y="1993710"/>
            <a:ext cx="9323389" cy="461665"/>
          </a:xfrm>
        </p:spPr>
        <p:txBody>
          <a:bodyPr/>
          <a:lstStyle/>
          <a:p>
            <a:r>
              <a:rPr lang="en-US" sz="4400" dirty="0" smtClean="0"/>
              <a:t>WCF Web API early previews</a:t>
            </a:r>
            <a:endParaRPr lang="en-US" sz="4400" dirty="0"/>
          </a:p>
        </p:txBody>
      </p:sp>
      <p:sp>
        <p:nvSpPr>
          <p:cNvPr id="5" name="Text Placeholder 4"/>
          <p:cNvSpPr>
            <a:spLocks noGrp="1"/>
          </p:cNvSpPr>
          <p:nvPr>
            <p:ph type="body" sz="quarter" idx="10"/>
          </p:nvPr>
        </p:nvSpPr>
        <p:spPr/>
        <p:txBody>
          <a:bodyPr/>
          <a:lstStyle/>
          <a:p>
            <a:r>
              <a:rPr lang="en-US" dirty="0" smtClean="0"/>
              <a:t>announcement</a:t>
            </a:r>
            <a:endParaRPr lang="en-US" dirty="0"/>
          </a:p>
        </p:txBody>
      </p:sp>
    </p:spTree>
    <p:extLst>
      <p:ext uri="{BB962C8B-B14F-4D97-AF65-F5344CB8AC3E}">
        <p14:creationId xmlns:p14="http://schemas.microsoft.com/office/powerpoint/2010/main" val="304580982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WCF Wish </a:t>
            </a:r>
            <a:r>
              <a:rPr lang="en-US" dirty="0" smtClean="0"/>
              <a:t>List</a:t>
            </a:r>
            <a:endParaRPr lang="en-US" sz="3600" dirty="0">
              <a:solidFill>
                <a:schemeClr val="accent1">
                  <a:alpha val="99000"/>
                </a:schemeClr>
              </a:solidFill>
            </a:endParaRPr>
          </a:p>
        </p:txBody>
      </p:sp>
      <p:sp>
        <p:nvSpPr>
          <p:cNvPr id="6" name="Freeform 5"/>
          <p:cNvSpPr/>
          <p:nvPr/>
        </p:nvSpPr>
        <p:spPr>
          <a:xfrm>
            <a:off x="4994753" y="1199182"/>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Simplicity</a:t>
            </a:r>
            <a:endParaRPr lang="en-US" sz="2400" kern="1200" dirty="0">
              <a:latin typeface="Segoe UI Semibold" pitchFamily="34" charset="0"/>
            </a:endParaRPr>
          </a:p>
        </p:txBody>
      </p:sp>
      <p:sp>
        <p:nvSpPr>
          <p:cNvPr id="7" name="Freeform 6"/>
          <p:cNvSpPr/>
          <p:nvPr/>
        </p:nvSpPr>
        <p:spPr>
          <a:xfrm>
            <a:off x="3911750" y="1811913"/>
            <a:ext cx="4051332" cy="4051332"/>
          </a:xfrm>
          <a:custGeom>
            <a:avLst/>
            <a:gdLst/>
            <a:ahLst/>
            <a:cxnLst/>
            <a:rect l="0" t="0" r="0" b="0"/>
            <a:pathLst>
              <a:path>
                <a:moveTo>
                  <a:pt x="2981926" y="239919"/>
                </a:moveTo>
                <a:arcTo wR="2025666" hR="2025666" stAng="178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8" name="Freeform 7"/>
          <p:cNvSpPr/>
          <p:nvPr/>
        </p:nvSpPr>
        <p:spPr>
          <a:xfrm>
            <a:off x="7020420"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Cloud</a:t>
            </a:r>
            <a:endParaRPr lang="en-US" sz="2400" kern="1200" dirty="0">
              <a:latin typeface="Segoe UI Semibold" pitchFamily="34" charset="0"/>
            </a:endParaRPr>
          </a:p>
        </p:txBody>
      </p:sp>
      <p:sp>
        <p:nvSpPr>
          <p:cNvPr id="9" name="Freeform 8"/>
          <p:cNvSpPr/>
          <p:nvPr/>
        </p:nvSpPr>
        <p:spPr>
          <a:xfrm>
            <a:off x="3911750" y="1811913"/>
            <a:ext cx="4051332" cy="4051332"/>
          </a:xfrm>
          <a:custGeom>
            <a:avLst/>
            <a:gdLst/>
            <a:ahLst/>
            <a:cxnLst/>
            <a:rect l="0" t="0" r="0" b="0"/>
            <a:pathLst>
              <a:path>
                <a:moveTo>
                  <a:pt x="3951727" y="2653050"/>
                </a:moveTo>
                <a:arcTo wR="2025666" hR="2025666" stAng="10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0" name="Freeform 9"/>
          <p:cNvSpPr/>
          <p:nvPr/>
        </p:nvSpPr>
        <p:spPr>
          <a:xfrm>
            <a:off x="4994753" y="5250514"/>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algn="ctr" defTabSz="1066800">
              <a:lnSpc>
                <a:spcPct val="90000"/>
              </a:lnSpc>
              <a:spcBef>
                <a:spcPct val="0"/>
              </a:spcBef>
              <a:spcAft>
                <a:spcPct val="35000"/>
              </a:spcAft>
            </a:pPr>
            <a:r>
              <a:rPr lang="en-US" sz="2400" dirty="0">
                <a:latin typeface="Segoe UI Semibold" pitchFamily="34" charset="0"/>
              </a:rPr>
              <a:t>HTTP/REST</a:t>
            </a:r>
            <a:endParaRPr lang="en-US" sz="2400" dirty="0">
              <a:latin typeface="Segoe UI Semibold" pitchFamily="34" charset="0"/>
            </a:endParaRPr>
          </a:p>
        </p:txBody>
      </p:sp>
      <p:sp>
        <p:nvSpPr>
          <p:cNvPr id="11" name="Freeform 10"/>
          <p:cNvSpPr/>
          <p:nvPr/>
        </p:nvSpPr>
        <p:spPr>
          <a:xfrm>
            <a:off x="3911750" y="1811913"/>
            <a:ext cx="4051332" cy="4051332"/>
          </a:xfrm>
          <a:custGeom>
            <a:avLst/>
            <a:gdLst/>
            <a:ahLst/>
            <a:cxnLst/>
            <a:rect l="0" t="0" r="0" b="0"/>
            <a:pathLst>
              <a:path>
                <a:moveTo>
                  <a:pt x="1069406" y="3811412"/>
                </a:moveTo>
                <a:arcTo wR="2025666" hR="2025666" stAng="70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2" name="Freeform 11"/>
          <p:cNvSpPr/>
          <p:nvPr/>
        </p:nvSpPr>
        <p:spPr>
          <a:xfrm>
            <a:off x="2969087"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algn="ctr" defTabSz="1066800">
              <a:lnSpc>
                <a:spcPct val="90000"/>
              </a:lnSpc>
              <a:spcBef>
                <a:spcPct val="0"/>
              </a:spcBef>
              <a:spcAft>
                <a:spcPct val="35000"/>
              </a:spcAft>
            </a:pPr>
            <a:r>
              <a:rPr lang="en-US" sz="2400" dirty="0">
                <a:solidFill>
                  <a:srgbClr val="0070C0"/>
                </a:solidFill>
                <a:latin typeface="Segoe UI Semibold" pitchFamily="34" charset="0"/>
              </a:rPr>
              <a:t>Clients</a:t>
            </a:r>
            <a:endParaRPr lang="en-US" sz="2400" dirty="0">
              <a:solidFill>
                <a:srgbClr val="0070C0"/>
              </a:solidFill>
              <a:latin typeface="Segoe UI Semibold" pitchFamily="34" charset="0"/>
            </a:endParaRPr>
          </a:p>
        </p:txBody>
      </p:sp>
      <p:sp>
        <p:nvSpPr>
          <p:cNvPr id="13" name="Freeform 12"/>
          <p:cNvSpPr/>
          <p:nvPr/>
        </p:nvSpPr>
        <p:spPr>
          <a:xfrm>
            <a:off x="3911750" y="1811913"/>
            <a:ext cx="4051332" cy="4051332"/>
          </a:xfrm>
          <a:custGeom>
            <a:avLst/>
            <a:gdLst/>
            <a:ahLst/>
            <a:cxnLst/>
            <a:rect l="0" t="0" r="0" b="0"/>
            <a:pathLst>
              <a:path>
                <a:moveTo>
                  <a:pt x="99604" y="1398281"/>
                </a:moveTo>
                <a:arcTo wR="2025666" hR="2025666" stAng="118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30225734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2046884"/>
          </a:xfrm>
        </p:spPr>
        <p:txBody>
          <a:bodyPr/>
          <a:lstStyle/>
          <a:p>
            <a:r>
              <a:rPr lang="en-US" dirty="0" smtClean="0"/>
              <a:t>Windows Communication </a:t>
            </a:r>
            <a:br>
              <a:rPr lang="en-US" dirty="0" smtClean="0"/>
            </a:br>
            <a:r>
              <a:rPr lang="en-US" dirty="0" smtClean="0"/>
              <a:t>Foundation Futures</a:t>
            </a:r>
            <a:br>
              <a:rPr lang="en-US" dirty="0" smtClean="0"/>
            </a:br>
            <a:r>
              <a:rPr lang="en-US" dirty="0" smtClean="0"/>
              <a:t>MID310</a:t>
            </a:r>
            <a:endParaRPr lang="en-US" sz="3600" dirty="0"/>
          </a:p>
        </p:txBody>
      </p:sp>
      <p:sp>
        <p:nvSpPr>
          <p:cNvPr id="3" name="Subtitle 2"/>
          <p:cNvSpPr>
            <a:spLocks noGrp="1"/>
          </p:cNvSpPr>
          <p:nvPr>
            <p:ph type="subTitle" idx="1"/>
          </p:nvPr>
        </p:nvSpPr>
        <p:spPr/>
        <p:txBody>
          <a:bodyPr/>
          <a:lstStyle/>
          <a:p>
            <a:r>
              <a:rPr lang="en-US" dirty="0" smtClean="0"/>
              <a:t>Kirill </a:t>
            </a:r>
            <a:r>
              <a:rPr lang="en-US" dirty="0" err="1" smtClean="0"/>
              <a:t>Gavrylyuk</a:t>
            </a:r>
            <a:endParaRPr lang="en-US" dirty="0" smtClean="0"/>
          </a:p>
          <a:p>
            <a:r>
              <a:rPr lang="en-US" dirty="0" smtClean="0"/>
              <a:t>Group Program Manager</a:t>
            </a:r>
          </a:p>
          <a:p>
            <a:r>
              <a:rPr lang="en-US" dirty="0" smtClean="0"/>
              <a:t>Microsoft</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WCF RIA Services</a:t>
            </a:r>
            <a:endParaRPr lang="en-US" dirty="0"/>
          </a:p>
        </p:txBody>
      </p:sp>
      <p:sp>
        <p:nvSpPr>
          <p:cNvPr id="3" name="Text Placeholder 2"/>
          <p:cNvSpPr>
            <a:spLocks noGrp="1"/>
          </p:cNvSpPr>
          <p:nvPr>
            <p:ph type="body" sz="quarter" idx="10"/>
          </p:nvPr>
        </p:nvSpPr>
        <p:spPr>
          <a:xfrm>
            <a:off x="519112" y="1066800"/>
            <a:ext cx="11149013" cy="2406813"/>
          </a:xfrm>
        </p:spPr>
        <p:txBody>
          <a:bodyPr/>
          <a:lstStyle/>
          <a:p>
            <a:r>
              <a:rPr lang="en-US" dirty="0" smtClean="0"/>
              <a:t>Great </a:t>
            </a:r>
            <a:r>
              <a:rPr lang="en-US" dirty="0" smtClean="0"/>
              <a:t>dev experience for a broad class of LOB applications</a:t>
            </a:r>
          </a:p>
          <a:p>
            <a:pPr lvl="1"/>
            <a:r>
              <a:rPr lang="en-US" dirty="0" smtClean="0"/>
              <a:t>Prescriptive</a:t>
            </a:r>
            <a:r>
              <a:rPr lang="en-US" dirty="0" smtClean="0"/>
              <a:t>, tooling supported CRUD+ pattern for services</a:t>
            </a:r>
          </a:p>
          <a:p>
            <a:pPr lvl="1"/>
            <a:r>
              <a:rPr lang="en-US" dirty="0" smtClean="0"/>
              <a:t>Data access </a:t>
            </a:r>
            <a:r>
              <a:rPr lang="en-US" dirty="0" smtClean="0"/>
              <a:t>agnostic</a:t>
            </a:r>
          </a:p>
          <a:p>
            <a:pPr lvl="1"/>
            <a:r>
              <a:rPr lang="en-US" dirty="0" smtClean="0"/>
              <a:t>Built-in </a:t>
            </a:r>
            <a:r>
              <a:rPr lang="en-US" dirty="0" smtClean="0"/>
              <a:t>application services: </a:t>
            </a:r>
            <a:r>
              <a:rPr lang="en-US" dirty="0" err="1" smtClean="0"/>
              <a:t>authn</a:t>
            </a:r>
            <a:r>
              <a:rPr lang="en-US" dirty="0" smtClean="0"/>
              <a:t>/</a:t>
            </a:r>
            <a:r>
              <a:rPr lang="en-US" dirty="0" err="1" smtClean="0"/>
              <a:t>authz</a:t>
            </a:r>
            <a:r>
              <a:rPr lang="en-US" dirty="0" smtClean="0"/>
              <a:t>/profiles</a:t>
            </a:r>
          </a:p>
          <a:p>
            <a:endParaRPr lang="en-US" dirty="0"/>
          </a:p>
        </p:txBody>
      </p:sp>
      <p:sp>
        <p:nvSpPr>
          <p:cNvPr id="4" name="Rounded Rectangle 3"/>
          <p:cNvSpPr/>
          <p:nvPr/>
        </p:nvSpPr>
        <p:spPr bwMode="auto">
          <a:xfrm>
            <a:off x="4831669" y="4432126"/>
            <a:ext cx="1262743" cy="1045034"/>
          </a:xfrm>
          <a:prstGeom prst="roundRect">
            <a:avLst>
              <a:gd name="adj" fmla="val 7108"/>
            </a:avLst>
          </a:prstGeom>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cs typeface="Segoe UI" pitchFamily="34" charset="0"/>
              </a:rPr>
              <a:t>Service</a:t>
            </a:r>
            <a:endParaRPr lang="en-US" sz="2000" b="1" dirty="0">
              <a:solidFill>
                <a:srgbClr val="FFFFFF"/>
              </a:solidFill>
              <a:effectLst>
                <a:outerShdw blurRad="38100" dist="38100" dir="2700000" algn="tl">
                  <a:srgbClr val="000000">
                    <a:alpha val="43137"/>
                  </a:srgbClr>
                </a:outerShdw>
              </a:effectLst>
              <a:cs typeface="Segoe UI" pitchFamily="34" charset="0"/>
            </a:endParaRPr>
          </a:p>
        </p:txBody>
      </p:sp>
      <p:sp>
        <p:nvSpPr>
          <p:cNvPr id="5" name="Can 4"/>
          <p:cNvSpPr/>
          <p:nvPr/>
        </p:nvSpPr>
        <p:spPr bwMode="auto">
          <a:xfrm>
            <a:off x="7868783" y="3418114"/>
            <a:ext cx="968828" cy="1001486"/>
          </a:xfrm>
          <a:prstGeom prst="can">
            <a:avLst/>
          </a:prstGeom>
          <a:gradFill flip="none" rotWithShape="1">
            <a:gsLst>
              <a:gs pos="0">
                <a:srgbClr val="FFFF66"/>
              </a:gs>
              <a:gs pos="50000">
                <a:srgbClr val="FFFF99"/>
              </a:gs>
              <a:gs pos="100000">
                <a:srgbClr val="FFFFCC"/>
              </a:gs>
            </a:gsLst>
            <a:lin ang="16200000" scaled="1"/>
            <a:tileRect/>
          </a:gradFill>
          <a:ln>
            <a:solidFill>
              <a:srgbClr val="FFFF00"/>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400" dirty="0">
              <a:solidFill>
                <a:srgbClr val="000000"/>
              </a:solidFill>
              <a:effectLst>
                <a:outerShdw blurRad="38100" dist="38100" dir="2700000" algn="tl">
                  <a:srgbClr val="000000">
                    <a:alpha val="43137"/>
                  </a:srgbClr>
                </a:outerShdw>
              </a:effectLst>
              <a:cs typeface="Segoe UI" pitchFamily="34" charset="0"/>
            </a:endParaRPr>
          </a:p>
        </p:txBody>
      </p:sp>
      <p:sp>
        <p:nvSpPr>
          <p:cNvPr id="6" name="Cloud 5"/>
          <p:cNvSpPr/>
          <p:nvPr/>
        </p:nvSpPr>
        <p:spPr bwMode="auto">
          <a:xfrm>
            <a:off x="7640183" y="5649686"/>
            <a:ext cx="1426029" cy="979714"/>
          </a:xfrm>
          <a:prstGeom prst="cloud">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1400" dirty="0">
              <a:solidFill>
                <a:srgbClr val="000000"/>
              </a:solidFill>
              <a:effectLst>
                <a:outerShdw blurRad="38100" dist="38100" dir="2700000" algn="tl">
                  <a:srgbClr val="000000">
                    <a:alpha val="43137"/>
                  </a:srgbClr>
                </a:outerShdw>
              </a:effectLst>
              <a:cs typeface="Segoe UI" pitchFamily="34" charset="0"/>
            </a:endParaRPr>
          </a:p>
        </p:txBody>
      </p:sp>
      <p:pic>
        <p:nvPicPr>
          <p:cNvPr id="7" name="Picture 2" descr="C:\Users\nikhilko\Desktop\ClassDiagram1.png"/>
          <p:cNvPicPr>
            <a:picLocks noChangeAspect="1" noChangeArrowheads="1"/>
          </p:cNvPicPr>
          <p:nvPr/>
        </p:nvPicPr>
        <p:blipFill>
          <a:blip r:embed="rId2" cstate="print"/>
          <a:srcRect/>
          <a:stretch>
            <a:fillRect/>
          </a:stretch>
        </p:blipFill>
        <p:spPr bwMode="auto">
          <a:xfrm>
            <a:off x="7923951" y="4495800"/>
            <a:ext cx="858493" cy="913588"/>
          </a:xfrm>
          <a:prstGeom prst="rect">
            <a:avLst/>
          </a:prstGeom>
          <a:noFill/>
          <a:effectLst>
            <a:outerShdw blurRad="63500" sx="102000" sy="102000" algn="ctr" rotWithShape="0">
              <a:prstClr val="black">
                <a:alpha val="40000"/>
              </a:prstClr>
            </a:outerShdw>
          </a:effectLst>
        </p:spPr>
      </p:pic>
      <p:cxnSp>
        <p:nvCxnSpPr>
          <p:cNvPr id="8" name="Straight Arrow Connector 7"/>
          <p:cNvCxnSpPr>
            <a:stCxn id="4" idx="3"/>
            <a:endCxn id="5" idx="2"/>
          </p:cNvCxnSpPr>
          <p:nvPr/>
        </p:nvCxnSpPr>
        <p:spPr>
          <a:xfrm flipV="1">
            <a:off x="6094412" y="3918857"/>
            <a:ext cx="1774371" cy="1035786"/>
          </a:xfrm>
          <a:prstGeom prst="straightConnector1">
            <a:avLst/>
          </a:prstGeom>
          <a:ln w="12700">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7" idx="1"/>
          </p:cNvCxnSpPr>
          <p:nvPr/>
        </p:nvCxnSpPr>
        <p:spPr>
          <a:xfrm flipV="1">
            <a:off x="6094412" y="4952594"/>
            <a:ext cx="1829539" cy="2049"/>
          </a:xfrm>
          <a:prstGeom prst="straightConnector1">
            <a:avLst/>
          </a:prstGeom>
          <a:ln w="12700">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6" idx="2"/>
          </p:cNvCxnSpPr>
          <p:nvPr/>
        </p:nvCxnSpPr>
        <p:spPr>
          <a:xfrm>
            <a:off x="6094412" y="4954643"/>
            <a:ext cx="1550194" cy="1184900"/>
          </a:xfrm>
          <a:prstGeom prst="straightConnector1">
            <a:avLst/>
          </a:prstGeom>
          <a:ln w="12700">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3" cstate="print"/>
          <a:srcRect/>
          <a:stretch>
            <a:fillRect/>
          </a:stretch>
        </p:blipFill>
        <p:spPr bwMode="auto">
          <a:xfrm>
            <a:off x="2187172" y="3617600"/>
            <a:ext cx="838200" cy="819150"/>
          </a:xfrm>
          <a:prstGeom prst="rect">
            <a:avLst/>
          </a:prstGeom>
          <a:noFill/>
          <a:ln w="9525">
            <a:noFill/>
            <a:miter lim="800000"/>
            <a:headEnd/>
            <a:tailEnd/>
          </a:ln>
          <a:effectLst/>
        </p:spPr>
      </p:pic>
      <p:cxnSp>
        <p:nvCxnSpPr>
          <p:cNvPr id="15" name="Straight Arrow Connector 14"/>
          <p:cNvCxnSpPr>
            <a:stCxn id="4" idx="1"/>
            <a:endCxn id="13" idx="3"/>
          </p:cNvCxnSpPr>
          <p:nvPr/>
        </p:nvCxnSpPr>
        <p:spPr>
          <a:xfrm flipH="1" flipV="1">
            <a:off x="3025372" y="4027175"/>
            <a:ext cx="1806297" cy="927468"/>
          </a:xfrm>
          <a:prstGeom prst="straightConnector1">
            <a:avLst/>
          </a:prstGeom>
          <a:ln w="12700">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759" y="4748222"/>
            <a:ext cx="1628613" cy="401472"/>
          </a:xfrm>
          <a:prstGeom prst="rect">
            <a:avLst/>
          </a:prstGeom>
          <a:solidFill>
            <a:schemeClr val="bg1"/>
          </a:solidFill>
        </p:spPr>
      </p:pic>
      <p:cxnSp>
        <p:nvCxnSpPr>
          <p:cNvPr id="21" name="Straight Arrow Connector 20"/>
          <p:cNvCxnSpPr>
            <a:stCxn id="4" idx="1"/>
            <a:endCxn id="19" idx="3"/>
          </p:cNvCxnSpPr>
          <p:nvPr/>
        </p:nvCxnSpPr>
        <p:spPr>
          <a:xfrm flipH="1" flipV="1">
            <a:off x="3025372" y="4948958"/>
            <a:ext cx="1806297" cy="5685"/>
          </a:xfrm>
          <a:prstGeom prst="straightConnector1">
            <a:avLst/>
          </a:prstGeom>
          <a:ln w="12700">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483" y="5409388"/>
            <a:ext cx="613889" cy="1182305"/>
          </a:xfrm>
          <a:prstGeom prst="rect">
            <a:avLst/>
          </a:prstGeom>
        </p:spPr>
      </p:pic>
      <p:cxnSp>
        <p:nvCxnSpPr>
          <p:cNvPr id="28" name="Straight Arrow Connector 27"/>
          <p:cNvCxnSpPr>
            <a:stCxn id="4" idx="1"/>
            <a:endCxn id="27" idx="3"/>
          </p:cNvCxnSpPr>
          <p:nvPr/>
        </p:nvCxnSpPr>
        <p:spPr>
          <a:xfrm flipH="1">
            <a:off x="3025372" y="4954643"/>
            <a:ext cx="1806297" cy="1045898"/>
          </a:xfrm>
          <a:prstGeom prst="straightConnector1">
            <a:avLst/>
          </a:prstGeom>
          <a:ln w="12700">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025372" y="4954643"/>
            <a:ext cx="1806297" cy="5685"/>
          </a:xfrm>
          <a:prstGeom prst="straightConnector1">
            <a:avLst/>
          </a:prstGeom>
          <a:ln w="12700">
            <a:solidFill>
              <a:schemeClr val="tx1"/>
            </a:solidFill>
            <a:headEnd type="none" w="med" len="med"/>
            <a:tailEnd type="triangle" w="med" len="med"/>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3" cstate="print"/>
          <a:srcRect/>
          <a:stretch>
            <a:fillRect/>
          </a:stretch>
        </p:blipFill>
        <p:spPr bwMode="auto">
          <a:xfrm>
            <a:off x="2197678" y="4558300"/>
            <a:ext cx="838200" cy="819150"/>
          </a:xfrm>
          <a:prstGeom prst="rect">
            <a:avLst/>
          </a:prstGeom>
          <a:noFill/>
          <a:ln w="9525">
            <a:noFill/>
            <a:miter lim="800000"/>
            <a:headEnd/>
            <a:tailEnd/>
          </a:ln>
          <a:effectLst/>
        </p:spPr>
      </p:pic>
    </p:spTree>
    <p:extLst>
      <p:ext uri="{BB962C8B-B14F-4D97-AF65-F5344CB8AC3E}">
        <p14:creationId xmlns:p14="http://schemas.microsoft.com/office/powerpoint/2010/main" val="3106743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836611" y="2431024"/>
            <a:ext cx="10545621" cy="1523494"/>
          </a:xfrm>
        </p:spPr>
        <p:txBody>
          <a:bodyPr/>
          <a:lstStyle/>
          <a:p>
            <a:r>
              <a:rPr lang="en-US" dirty="0"/>
              <a:t>WCF </a:t>
            </a:r>
            <a:r>
              <a:rPr lang="en-US" dirty="0" smtClean="0"/>
              <a:t>RIA for </a:t>
            </a:r>
            <a:r>
              <a:rPr lang="en-US" dirty="0" err="1" smtClean="0"/>
              <a:t>jQuery</a:t>
            </a:r>
            <a:r>
              <a:rPr lang="en-US" dirty="0"/>
              <a:t/>
            </a:r>
            <a:br>
              <a:rPr lang="en-US" dirty="0"/>
            </a:br>
            <a:r>
              <a:rPr lang="en-US" sz="3600" dirty="0">
                <a:hlinkClick r:id="rId3"/>
              </a:rPr>
              <a:t>http://wcf.codeplex.com/wikipage?title=WCF </a:t>
            </a:r>
            <a:r>
              <a:rPr lang="en-US" sz="3600" dirty="0" err="1">
                <a:hlinkClick r:id="rId3"/>
              </a:rPr>
              <a:t>jQuery</a:t>
            </a:r>
            <a:endParaRPr lang="en-US" dirty="0"/>
          </a:p>
        </p:txBody>
      </p:sp>
    </p:spTree>
    <p:extLst>
      <p:ext uri="{BB962C8B-B14F-4D97-AF65-F5344CB8AC3E}">
        <p14:creationId xmlns:p14="http://schemas.microsoft.com/office/powerpoint/2010/main" val="36306856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WCF </a:t>
            </a:r>
            <a:r>
              <a:rPr lang="en-US" dirty="0" err="1" smtClean="0"/>
              <a:t>vNext</a:t>
            </a:r>
            <a:endParaRPr lang="en-US" sz="3600" dirty="0">
              <a:solidFill>
                <a:schemeClr val="accent1">
                  <a:alpha val="99000"/>
                </a:schemeClr>
              </a:solidFill>
            </a:endParaRPr>
          </a:p>
        </p:txBody>
      </p:sp>
      <p:sp>
        <p:nvSpPr>
          <p:cNvPr id="6" name="Freeform 5"/>
          <p:cNvSpPr/>
          <p:nvPr/>
        </p:nvSpPr>
        <p:spPr>
          <a:xfrm>
            <a:off x="4994753" y="1199182"/>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Simplicity</a:t>
            </a:r>
            <a:endParaRPr lang="en-US" sz="2400" kern="1200" dirty="0">
              <a:latin typeface="Segoe UI Semibold" pitchFamily="34" charset="0"/>
            </a:endParaRPr>
          </a:p>
        </p:txBody>
      </p:sp>
      <p:sp>
        <p:nvSpPr>
          <p:cNvPr id="7" name="Freeform 6"/>
          <p:cNvSpPr/>
          <p:nvPr/>
        </p:nvSpPr>
        <p:spPr>
          <a:xfrm>
            <a:off x="3911750" y="1811913"/>
            <a:ext cx="4051332" cy="4051332"/>
          </a:xfrm>
          <a:custGeom>
            <a:avLst/>
            <a:gdLst/>
            <a:ahLst/>
            <a:cxnLst/>
            <a:rect l="0" t="0" r="0" b="0"/>
            <a:pathLst>
              <a:path>
                <a:moveTo>
                  <a:pt x="2981926" y="239919"/>
                </a:moveTo>
                <a:arcTo wR="2025666" hR="2025666" stAng="178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8" name="Freeform 7"/>
          <p:cNvSpPr/>
          <p:nvPr/>
        </p:nvSpPr>
        <p:spPr>
          <a:xfrm>
            <a:off x="7020420"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Cloud</a:t>
            </a:r>
            <a:endParaRPr lang="en-US" sz="2400" kern="1200" dirty="0">
              <a:latin typeface="Segoe UI Semibold" pitchFamily="34" charset="0"/>
            </a:endParaRPr>
          </a:p>
        </p:txBody>
      </p:sp>
      <p:sp>
        <p:nvSpPr>
          <p:cNvPr id="9" name="Freeform 8"/>
          <p:cNvSpPr/>
          <p:nvPr/>
        </p:nvSpPr>
        <p:spPr>
          <a:xfrm>
            <a:off x="3911750" y="1811913"/>
            <a:ext cx="4051332" cy="4051332"/>
          </a:xfrm>
          <a:custGeom>
            <a:avLst/>
            <a:gdLst/>
            <a:ahLst/>
            <a:cxnLst/>
            <a:rect l="0" t="0" r="0" b="0"/>
            <a:pathLst>
              <a:path>
                <a:moveTo>
                  <a:pt x="3951727" y="2653050"/>
                </a:moveTo>
                <a:arcTo wR="2025666" hR="2025666" stAng="10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0" name="Freeform 9"/>
          <p:cNvSpPr/>
          <p:nvPr/>
        </p:nvSpPr>
        <p:spPr>
          <a:xfrm>
            <a:off x="4994753" y="5250514"/>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HTTP/REST</a:t>
            </a:r>
            <a:endParaRPr lang="en-US" sz="2400" kern="1200" dirty="0">
              <a:latin typeface="Segoe UI Semibold" pitchFamily="34" charset="0"/>
            </a:endParaRPr>
          </a:p>
        </p:txBody>
      </p:sp>
      <p:sp>
        <p:nvSpPr>
          <p:cNvPr id="11" name="Freeform 10"/>
          <p:cNvSpPr/>
          <p:nvPr/>
        </p:nvSpPr>
        <p:spPr>
          <a:xfrm>
            <a:off x="3911750" y="1811913"/>
            <a:ext cx="4051332" cy="4051332"/>
          </a:xfrm>
          <a:custGeom>
            <a:avLst/>
            <a:gdLst/>
            <a:ahLst/>
            <a:cxnLst/>
            <a:rect l="0" t="0" r="0" b="0"/>
            <a:pathLst>
              <a:path>
                <a:moveTo>
                  <a:pt x="1069406" y="3811412"/>
                </a:moveTo>
                <a:arcTo wR="2025666" hR="2025666" stAng="70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2" name="Freeform 11"/>
          <p:cNvSpPr/>
          <p:nvPr/>
        </p:nvSpPr>
        <p:spPr>
          <a:xfrm>
            <a:off x="2969087"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Clients</a:t>
            </a:r>
            <a:endParaRPr lang="en-US" sz="2400" kern="1200" dirty="0">
              <a:latin typeface="Segoe UI Semibold" pitchFamily="34" charset="0"/>
            </a:endParaRPr>
          </a:p>
        </p:txBody>
      </p:sp>
      <p:sp>
        <p:nvSpPr>
          <p:cNvPr id="13" name="Freeform 12"/>
          <p:cNvSpPr/>
          <p:nvPr/>
        </p:nvSpPr>
        <p:spPr>
          <a:xfrm>
            <a:off x="3911750" y="1811913"/>
            <a:ext cx="4051332" cy="4051332"/>
          </a:xfrm>
          <a:custGeom>
            <a:avLst/>
            <a:gdLst/>
            <a:ahLst/>
            <a:cxnLst/>
            <a:rect l="0" t="0" r="0" b="0"/>
            <a:pathLst>
              <a:path>
                <a:moveTo>
                  <a:pt x="99604" y="1398281"/>
                </a:moveTo>
                <a:arcTo wR="2025666" hR="2025666" stAng="118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66191914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Boneyard</a:t>
            </a: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330791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PowerPoint Guidelines</a:t>
            </a:r>
            <a:endParaRPr lang="en-US" dirty="0"/>
          </a:p>
        </p:txBody>
      </p:sp>
      <p:sp>
        <p:nvSpPr>
          <p:cNvPr id="3" name="Text Placeholder 2"/>
          <p:cNvSpPr>
            <a:spLocks noGrp="1"/>
          </p:cNvSpPr>
          <p:nvPr>
            <p:ph type="body" sz="quarter" idx="4294967295"/>
          </p:nvPr>
        </p:nvSpPr>
        <p:spPr>
          <a:xfrm>
            <a:off x="519113" y="1447800"/>
            <a:ext cx="11173090" cy="2412968"/>
          </a:xfrm>
        </p:spPr>
        <p:txBody>
          <a:bodyPr/>
          <a:lstStyle/>
          <a:p>
            <a:pPr>
              <a:buBlip>
                <a:blip r:embed="rId3"/>
              </a:buBlip>
            </a:pPr>
            <a:r>
              <a:rPr lang="en-US" dirty="0" smtClean="0">
                <a:gradFill>
                  <a:gsLst>
                    <a:gs pos="0">
                      <a:schemeClr val="tx1"/>
                    </a:gs>
                    <a:gs pos="100000">
                      <a:schemeClr val="tx1"/>
                    </a:gs>
                  </a:gsLst>
                  <a:lin ang="5400000" scaled="0"/>
                </a:gradFill>
              </a:rPr>
              <a:t>Font, size, and color for text have been formatted for you </a:t>
            </a:r>
            <a:br>
              <a:rPr lang="en-US" dirty="0" smtClean="0">
                <a:gradFill>
                  <a:gsLst>
                    <a:gs pos="0">
                      <a:schemeClr val="tx1"/>
                    </a:gs>
                    <a:gs pos="100000">
                      <a:schemeClr val="tx1"/>
                    </a:gs>
                  </a:gsLst>
                  <a:lin ang="5400000" scaled="0"/>
                </a:gradFill>
              </a:rPr>
            </a:br>
            <a:r>
              <a:rPr lang="en-US" dirty="0" smtClean="0">
                <a:gradFill>
                  <a:gsLst>
                    <a:gs pos="0">
                      <a:schemeClr val="tx1"/>
                    </a:gs>
                    <a:gs pos="100000">
                      <a:schemeClr val="tx1"/>
                    </a:gs>
                  </a:gsLst>
                  <a:lin ang="5400000" scaled="0"/>
                </a:gradFill>
              </a:rPr>
              <a:t>in the Slide Master</a:t>
            </a:r>
          </a:p>
          <a:p>
            <a:pPr>
              <a:buBlip>
                <a:blip r:embed="rId3"/>
              </a:buBlip>
            </a:pPr>
            <a:r>
              <a:rPr lang="en-US" dirty="0">
                <a:gradFill>
                  <a:gsLst>
                    <a:gs pos="0">
                      <a:schemeClr val="tx1"/>
                    </a:gs>
                    <a:gs pos="100000">
                      <a:schemeClr val="tx1"/>
                    </a:gs>
                  </a:gsLst>
                  <a:lin ang="5400000" scaled="0"/>
                </a:gradFill>
              </a:rPr>
              <a:t>This template </a:t>
            </a:r>
            <a:r>
              <a:rPr lang="en-US" dirty="0" smtClean="0">
                <a:gradFill>
                  <a:gsLst>
                    <a:gs pos="0">
                      <a:schemeClr val="tx1"/>
                    </a:gs>
                    <a:gs pos="100000">
                      <a:schemeClr val="tx1"/>
                    </a:gs>
                  </a:gsLst>
                  <a:lin ang="5400000" scaled="0"/>
                </a:gradFill>
              </a:rPr>
              <a:t>uses </a:t>
            </a:r>
            <a:r>
              <a:rPr lang="en-US" dirty="0" smtClean="0"/>
              <a:t>Arial </a:t>
            </a:r>
            <a:r>
              <a:rPr lang="en-US" dirty="0" smtClean="0">
                <a:gradFill>
                  <a:gsLst>
                    <a:gs pos="0">
                      <a:schemeClr val="tx1"/>
                    </a:gs>
                    <a:gs pos="100000">
                      <a:schemeClr val="tx1"/>
                    </a:gs>
                  </a:gsLst>
                  <a:lin ang="5400000" scaled="0"/>
                </a:gradFill>
              </a:rPr>
              <a:t>a </a:t>
            </a:r>
            <a:r>
              <a:rPr lang="en-US" dirty="0">
                <a:gradFill>
                  <a:gsLst>
                    <a:gs pos="0">
                      <a:schemeClr val="tx1"/>
                    </a:gs>
                    <a:gs pos="100000">
                      <a:schemeClr val="tx1"/>
                    </a:gs>
                  </a:gsLst>
                  <a:lin ang="5400000" scaled="0"/>
                </a:gradFill>
              </a:rPr>
              <a:t>standard font included in Office 2007, Office 2010, Windows Vista and Windows 7</a:t>
            </a:r>
          </a:p>
          <a:p>
            <a:pPr>
              <a:buBlip>
                <a:blip r:embed="rId3"/>
              </a:buBlip>
            </a:pPr>
            <a:r>
              <a:rPr lang="en-US" dirty="0">
                <a:gradFill>
                  <a:gsLst>
                    <a:gs pos="0">
                      <a:schemeClr val="tx1"/>
                    </a:gs>
                    <a:gs pos="100000">
                      <a:schemeClr val="tx1"/>
                    </a:gs>
                  </a:gsLst>
                  <a:lin ang="5400000" scaled="0"/>
                </a:gradFill>
              </a:rPr>
              <a:t>Use the color palette shown below</a:t>
            </a:r>
          </a:p>
        </p:txBody>
      </p:sp>
      <p:sp>
        <p:nvSpPr>
          <p:cNvPr id="4" name="Rounded Rectangle 3"/>
          <p:cNvSpPr/>
          <p:nvPr/>
        </p:nvSpPr>
        <p:spPr bwMode="auto">
          <a:xfrm>
            <a:off x="8151812" y="4237464"/>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Sample Fill</a:t>
            </a:r>
          </a:p>
        </p:txBody>
      </p:sp>
      <p:sp>
        <p:nvSpPr>
          <p:cNvPr id="5" name="Rounded Rectangle 4"/>
          <p:cNvSpPr/>
          <p:nvPr/>
        </p:nvSpPr>
        <p:spPr bwMode="auto">
          <a:xfrm>
            <a:off x="5764212" y="4237464"/>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Sample Fill</a:t>
            </a:r>
          </a:p>
        </p:txBody>
      </p:sp>
      <p:sp>
        <p:nvSpPr>
          <p:cNvPr id="6" name="Rounded Rectangle 5"/>
          <p:cNvSpPr/>
          <p:nvPr/>
        </p:nvSpPr>
        <p:spPr bwMode="auto">
          <a:xfrm>
            <a:off x="3376611" y="4237464"/>
            <a:ext cx="2226901" cy="616254"/>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Sample Fill</a:t>
            </a:r>
          </a:p>
        </p:txBody>
      </p:sp>
      <p:sp>
        <p:nvSpPr>
          <p:cNvPr id="7" name="Rounded Rectangle 6"/>
          <p:cNvSpPr/>
          <p:nvPr/>
        </p:nvSpPr>
        <p:spPr bwMode="auto">
          <a:xfrm>
            <a:off x="8151812" y="5032527"/>
            <a:ext cx="2226901" cy="616254"/>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Sample Fill</a:t>
            </a:r>
          </a:p>
        </p:txBody>
      </p:sp>
      <p:sp>
        <p:nvSpPr>
          <p:cNvPr id="8" name="Rounded Rectangle 7"/>
          <p:cNvSpPr/>
          <p:nvPr/>
        </p:nvSpPr>
        <p:spPr bwMode="auto">
          <a:xfrm>
            <a:off x="5764211" y="5032527"/>
            <a:ext cx="2226901" cy="61625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Sample Fill</a:t>
            </a:r>
          </a:p>
        </p:txBody>
      </p:sp>
      <p:sp>
        <p:nvSpPr>
          <p:cNvPr id="9" name="Rounded Rectangle 8"/>
          <p:cNvSpPr/>
          <p:nvPr/>
        </p:nvSpPr>
        <p:spPr bwMode="auto">
          <a:xfrm>
            <a:off x="3376611" y="5032527"/>
            <a:ext cx="222690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Sample Fill</a:t>
            </a:r>
          </a:p>
        </p:txBody>
      </p:sp>
      <p:sp>
        <p:nvSpPr>
          <p:cNvPr id="10" name="Rounded Rectangle 9"/>
          <p:cNvSpPr/>
          <p:nvPr/>
        </p:nvSpPr>
        <p:spPr bwMode="auto">
          <a:xfrm>
            <a:off x="989009" y="4237464"/>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Sample Fill</a:t>
            </a:r>
          </a:p>
        </p:txBody>
      </p:sp>
      <p:sp>
        <p:nvSpPr>
          <p:cNvPr id="11" name="Rounded Rectangle 10"/>
          <p:cNvSpPr/>
          <p:nvPr/>
        </p:nvSpPr>
        <p:spPr bwMode="auto">
          <a:xfrm>
            <a:off x="989011" y="5032527"/>
            <a:ext cx="2226901" cy="616254"/>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Sample Fill</a:t>
            </a:r>
          </a:p>
        </p:txBody>
      </p:sp>
    </p:spTree>
    <p:extLst>
      <p:ext uri="{BB962C8B-B14F-4D97-AF65-F5344CB8AC3E}">
        <p14:creationId xmlns:p14="http://schemas.microsoft.com/office/powerpoint/2010/main" val="137799479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609398"/>
          </a:xfrm>
        </p:spPr>
        <p:txBody>
          <a:bodyPr/>
          <a:lstStyle/>
          <a:p>
            <a:r>
              <a:rPr lang="en-US" dirty="0" smtClean="0"/>
              <a:t>MS Tag Placeholder Slide</a:t>
            </a:r>
            <a:endParaRPr lang="en-US" dirty="0"/>
          </a:p>
        </p:txBody>
      </p:sp>
      <p:sp>
        <p:nvSpPr>
          <p:cNvPr id="8" name="Rectangle 7"/>
          <p:cNvSpPr/>
          <p:nvPr/>
        </p:nvSpPr>
        <p:spPr bwMode="auto">
          <a:xfrm>
            <a:off x="-3063244" y="1"/>
            <a:ext cx="2854754" cy="1661993"/>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dirty="0" smtClean="0"/>
              <a:t>Your MS Tag will be inserted here during the final scrub. </a:t>
            </a:r>
            <a:endParaRPr lang="en-US" dirty="0"/>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Slide for Showing Developer’s Software Code</a:t>
            </a:r>
            <a:endParaRPr lang="en-US" dirty="0"/>
          </a:p>
        </p:txBody>
      </p:sp>
      <p:sp>
        <p:nvSpPr>
          <p:cNvPr id="6" name="Text Placeholder 5"/>
          <p:cNvSpPr>
            <a:spLocks noGrp="1"/>
          </p:cNvSpPr>
          <p:nvPr>
            <p:ph type="body" sz="quarter" idx="10"/>
          </p:nvPr>
        </p:nvSpPr>
        <p:spPr>
          <a:xfrm>
            <a:off x="962833" y="1905000"/>
            <a:ext cx="10718125" cy="2139047"/>
          </a:xfrm>
        </p:spPr>
        <p:txBody>
          <a:bodyPr/>
          <a:lstStyle/>
          <a:p>
            <a:r>
              <a:rPr lang="en-US" dirty="0" smtClean="0"/>
              <a:t>Use this layout to show software code</a:t>
            </a:r>
          </a:p>
          <a:p>
            <a:pPr lvl="1"/>
            <a:r>
              <a:rPr lang="en-US" dirty="0" smtClean="0"/>
              <a:t>The font is Consolas, a </a:t>
            </a:r>
            <a:r>
              <a:rPr lang="en-US" dirty="0" err="1" smtClean="0"/>
              <a:t>monospace</a:t>
            </a:r>
            <a:r>
              <a:rPr lang="en-US" dirty="0" smtClean="0"/>
              <a:t> font</a:t>
            </a:r>
          </a:p>
          <a:p>
            <a:pPr lvl="1"/>
            <a:r>
              <a:rPr lang="en-US" dirty="0" smtClean="0"/>
              <a:t>The slide doesn’t use bullets but levels can be indented using the “Increase List Level” icon on the Home menu</a:t>
            </a:r>
          </a:p>
        </p:txBody>
      </p:sp>
    </p:spTree>
    <p:extLst>
      <p:ext uri="{BB962C8B-B14F-4D97-AF65-F5344CB8AC3E}">
        <p14:creationId xmlns:p14="http://schemas.microsoft.com/office/powerpoint/2010/main" val="35240351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 (session codes and titles)</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Interactive Sessions (session codes and titles)</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Labs (session codes and titles)</a:t>
            </a: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Product Demo Stations (demo station title and location)</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Related Certification Exam </a:t>
            </a: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p>
        </p:txBody>
      </p:sp>
    </p:spTree>
    <p:extLst>
      <p:ext uri="{BB962C8B-B14F-4D97-AF65-F5344CB8AC3E}">
        <p14:creationId xmlns:p14="http://schemas.microsoft.com/office/powerpoint/2010/main" val="69389020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Resource 1</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2</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3</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Resource </a:t>
            </a:r>
            <a:r>
              <a:rPr lang="en-US" sz="2400" dirty="0" smtClean="0">
                <a:gradFill>
                  <a:gsLst>
                    <a:gs pos="0">
                      <a:schemeClr val="tx1"/>
                    </a:gs>
                    <a:gs pos="100000">
                      <a:schemeClr val="tx1"/>
                    </a:gs>
                  </a:gsLst>
                  <a:lin ang="5400000" scaled="0"/>
                </a:gradFill>
              </a:rPr>
              <a:t>4</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312391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166632" y="677901"/>
            <a:ext cx="4193650" cy="2585552"/>
            <a:chOff x="614833" y="993221"/>
            <a:chExt cx="3373821" cy="2585552"/>
          </a:xfrm>
        </p:grpSpPr>
        <p:sp>
          <p:nvSpPr>
            <p:cNvPr id="4" name="Round Same Side Corner Rectangle 3"/>
            <p:cNvSpPr/>
            <p:nvPr/>
          </p:nvSpPr>
          <p:spPr bwMode="auto">
            <a:xfrm>
              <a:off x="614833" y="993221"/>
              <a:ext cx="3373821" cy="1970697"/>
            </a:xfrm>
            <a:prstGeom prst="round2SameRect">
              <a:avLst/>
            </a:prstGeom>
            <a:solidFill>
              <a:schemeClr val="tx1">
                <a:alpha val="30000"/>
              </a:schemeClr>
            </a:solidFill>
            <a:ln w="254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defTabSz="914099">
                <a:buFont typeface="Arial" pitchFamily="34" charset="0"/>
                <a:buChar char="•"/>
              </a:pPr>
              <a:r>
                <a:rPr lang="en-US" sz="2200" dirty="0" smtClean="0">
                  <a:solidFill>
                    <a:schemeClr val="tx1">
                      <a:alpha val="99000"/>
                    </a:schemeClr>
                  </a:solidFill>
                </a:rPr>
                <a:t>1000+ </a:t>
              </a:r>
              <a:r>
                <a:rPr lang="en-US" sz="2200" dirty="0" smtClean="0">
                  <a:solidFill>
                    <a:schemeClr val="tx1">
                      <a:alpha val="99000"/>
                    </a:schemeClr>
                  </a:solidFill>
                </a:rPr>
                <a:t>HTTP&amp;TCP services</a:t>
              </a:r>
            </a:p>
            <a:p>
              <a:pPr marL="342900" indent="-342900" defTabSz="914099">
                <a:buFont typeface="Arial" pitchFamily="34" charset="0"/>
                <a:buChar char="•"/>
              </a:pPr>
              <a:r>
                <a:rPr lang="en-US" sz="2200" dirty="0" smtClean="0">
                  <a:solidFill>
                    <a:schemeClr val="tx1">
                      <a:alpha val="99000"/>
                    </a:schemeClr>
                  </a:solidFill>
                </a:rPr>
                <a:t>“Make configuration / e2e lifecycle easier”</a:t>
              </a:r>
            </a:p>
          </p:txBody>
        </p:sp>
        <p:sp>
          <p:nvSpPr>
            <p:cNvPr id="5" name="Rectangle 4"/>
            <p:cNvSpPr/>
            <p:nvPr/>
          </p:nvSpPr>
          <p:spPr bwMode="auto">
            <a:xfrm>
              <a:off x="614833" y="2963918"/>
              <a:ext cx="3373821" cy="614855"/>
            </a:xfrm>
            <a:prstGeom prst="rect">
              <a:avLst/>
            </a:prstGeom>
            <a:solidFill>
              <a:schemeClr val="tx1"/>
            </a:solidFill>
            <a:ln w="254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387" y="3015237"/>
              <a:ext cx="1798712" cy="512216"/>
            </a:xfrm>
            <a:prstGeom prst="rect">
              <a:avLst/>
            </a:prstGeom>
          </p:spPr>
        </p:pic>
      </p:grpSp>
      <p:grpSp>
        <p:nvGrpSpPr>
          <p:cNvPr id="15" name="Group 14"/>
          <p:cNvGrpSpPr/>
          <p:nvPr/>
        </p:nvGrpSpPr>
        <p:grpSpPr>
          <a:xfrm>
            <a:off x="6621525" y="677900"/>
            <a:ext cx="4193626" cy="2593599"/>
            <a:chOff x="6873781" y="993220"/>
            <a:chExt cx="4193626" cy="2593599"/>
          </a:xfrm>
        </p:grpSpPr>
        <p:sp>
          <p:nvSpPr>
            <p:cNvPr id="8" name="Round Same Side Corner Rectangle 7"/>
            <p:cNvSpPr/>
            <p:nvPr/>
          </p:nvSpPr>
          <p:spPr bwMode="auto">
            <a:xfrm>
              <a:off x="6873781" y="993220"/>
              <a:ext cx="4193626" cy="1970697"/>
            </a:xfrm>
            <a:prstGeom prst="round2SameRect">
              <a:avLst/>
            </a:prstGeom>
            <a:solidFill>
              <a:schemeClr val="tx1">
                <a:alpha val="30000"/>
              </a:schemeClr>
            </a:solidFill>
            <a:ln w="254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defTabSz="914099">
                <a:buFont typeface="Arial" pitchFamily="34" charset="0"/>
                <a:buChar char="•"/>
              </a:pPr>
              <a:r>
                <a:rPr lang="en-US" sz="2200" dirty="0" smtClean="0">
                  <a:solidFill>
                    <a:schemeClr val="tx1">
                      <a:alpha val="99000"/>
                    </a:schemeClr>
                  </a:solidFill>
                </a:rPr>
                <a:t>SOAP &amp; REST</a:t>
              </a:r>
            </a:p>
            <a:p>
              <a:pPr marL="342900" indent="-342900" defTabSz="914099">
                <a:buFont typeface="Arial" pitchFamily="34" charset="0"/>
                <a:buChar char="•"/>
              </a:pPr>
              <a:r>
                <a:rPr lang="en-US" sz="2200" dirty="0" smtClean="0">
                  <a:solidFill>
                    <a:schemeClr val="tx1">
                      <a:alpha val="99000"/>
                    </a:schemeClr>
                  </a:solidFill>
                </a:rPr>
                <a:t>“Provide richer HTTP &amp; REST support”</a:t>
              </a:r>
            </a:p>
            <a:p>
              <a:pPr marL="342900" indent="-342900" defTabSz="914099">
                <a:buFont typeface="Arial" pitchFamily="34" charset="0"/>
                <a:buChar char="•"/>
              </a:pPr>
              <a:r>
                <a:rPr lang="en-US" sz="2200" dirty="0" smtClean="0">
                  <a:solidFill>
                    <a:schemeClr val="tx1">
                      <a:alpha val="99000"/>
                    </a:schemeClr>
                  </a:solidFill>
                </a:rPr>
                <a:t>Phone &amp; tablet clients  </a:t>
              </a:r>
            </a:p>
          </p:txBody>
        </p:sp>
        <p:sp>
          <p:nvSpPr>
            <p:cNvPr id="9" name="Rectangle 8"/>
            <p:cNvSpPr/>
            <p:nvPr/>
          </p:nvSpPr>
          <p:spPr bwMode="auto">
            <a:xfrm>
              <a:off x="6873781" y="2963917"/>
              <a:ext cx="4193626" cy="614855"/>
            </a:xfrm>
            <a:prstGeom prst="rect">
              <a:avLst/>
            </a:prstGeom>
            <a:solidFill>
              <a:schemeClr val="tx1"/>
            </a:solidFill>
            <a:ln w="254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558" y="2946336"/>
              <a:ext cx="2524071" cy="640483"/>
            </a:xfrm>
            <a:prstGeom prst="rect">
              <a:avLst/>
            </a:prstGeom>
          </p:spPr>
        </p:pic>
      </p:grpSp>
      <p:sp>
        <p:nvSpPr>
          <p:cNvPr id="18" name="Round Same Side Corner Rectangle 17"/>
          <p:cNvSpPr/>
          <p:nvPr/>
        </p:nvSpPr>
        <p:spPr bwMode="auto">
          <a:xfrm>
            <a:off x="1166632" y="3746923"/>
            <a:ext cx="4193626" cy="1970697"/>
          </a:xfrm>
          <a:prstGeom prst="round2SameRect">
            <a:avLst/>
          </a:prstGeom>
          <a:solidFill>
            <a:schemeClr val="tx1">
              <a:alpha val="30000"/>
            </a:schemeClr>
          </a:solidFill>
          <a:ln w="254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defTabSz="914099">
              <a:buFont typeface="Arial" pitchFamily="34" charset="0"/>
              <a:buChar char="•"/>
            </a:pPr>
            <a:r>
              <a:rPr lang="en-US" sz="2200" dirty="0" smtClean="0">
                <a:solidFill>
                  <a:schemeClr val="tx1">
                    <a:alpha val="99000"/>
                  </a:schemeClr>
                </a:solidFill>
              </a:rPr>
              <a:t>Web API</a:t>
            </a:r>
          </a:p>
          <a:p>
            <a:pPr marL="342900" indent="-342900" defTabSz="914099">
              <a:buFont typeface="Arial" pitchFamily="34" charset="0"/>
              <a:buChar char="•"/>
            </a:pPr>
            <a:r>
              <a:rPr lang="en-US" sz="2200" dirty="0" smtClean="0">
                <a:solidFill>
                  <a:schemeClr val="tx1">
                    <a:alpha val="99000"/>
                  </a:schemeClr>
                </a:solidFill>
              </a:rPr>
              <a:t>“Provide richer HTTP REST support, security” </a:t>
            </a:r>
          </a:p>
        </p:txBody>
      </p:sp>
      <p:sp>
        <p:nvSpPr>
          <p:cNvPr id="19" name="Rectangle 18"/>
          <p:cNvSpPr/>
          <p:nvPr/>
        </p:nvSpPr>
        <p:spPr bwMode="auto">
          <a:xfrm>
            <a:off x="1166632" y="5717620"/>
            <a:ext cx="4193626" cy="614855"/>
          </a:xfrm>
          <a:prstGeom prst="rect">
            <a:avLst/>
          </a:prstGeom>
          <a:solidFill>
            <a:schemeClr val="tx1"/>
          </a:solidFill>
          <a:ln w="254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230" y="5717620"/>
            <a:ext cx="2158453" cy="630810"/>
          </a:xfrm>
          <a:prstGeom prst="rect">
            <a:avLst/>
          </a:prstGeom>
        </p:spPr>
      </p:pic>
      <p:sp>
        <p:nvSpPr>
          <p:cNvPr id="22" name="Round Same Side Corner Rectangle 21"/>
          <p:cNvSpPr/>
          <p:nvPr/>
        </p:nvSpPr>
        <p:spPr bwMode="auto">
          <a:xfrm>
            <a:off x="6621524" y="3736215"/>
            <a:ext cx="4193626" cy="1970697"/>
          </a:xfrm>
          <a:prstGeom prst="round2SameRect">
            <a:avLst/>
          </a:prstGeom>
          <a:solidFill>
            <a:schemeClr val="tx1">
              <a:alpha val="30000"/>
            </a:schemeClr>
          </a:solidFill>
          <a:ln w="254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defTabSz="914099">
              <a:buFont typeface="Arial" pitchFamily="34" charset="0"/>
              <a:buChar char="•"/>
            </a:pPr>
            <a:r>
              <a:rPr lang="en-US" sz="2200" dirty="0" smtClean="0">
                <a:solidFill>
                  <a:schemeClr val="tx1">
                    <a:alpha val="99000"/>
                  </a:schemeClr>
                </a:solidFill>
              </a:rPr>
              <a:t>100s rich data entry forms</a:t>
            </a:r>
          </a:p>
          <a:p>
            <a:pPr marL="342900" indent="-342900" defTabSz="914099">
              <a:buFont typeface="Arial" pitchFamily="34" charset="0"/>
              <a:buChar char="•"/>
            </a:pPr>
            <a:r>
              <a:rPr lang="en-US" sz="2200" dirty="0" smtClean="0">
                <a:solidFill>
                  <a:schemeClr val="tx1">
                    <a:alpha val="99000"/>
                  </a:schemeClr>
                </a:solidFill>
              </a:rPr>
              <a:t>Use RIA Services</a:t>
            </a:r>
          </a:p>
          <a:p>
            <a:pPr marL="342900" indent="-342900" defTabSz="914099">
              <a:buFont typeface="Arial" pitchFamily="34" charset="0"/>
              <a:buChar char="•"/>
            </a:pPr>
            <a:r>
              <a:rPr lang="en-US" sz="2200" dirty="0" smtClean="0">
                <a:solidFill>
                  <a:schemeClr val="tx1">
                    <a:alpha val="99000"/>
                  </a:schemeClr>
                </a:solidFill>
              </a:rPr>
              <a:t>Rich client support is critical</a:t>
            </a:r>
          </a:p>
        </p:txBody>
      </p:sp>
      <p:sp>
        <p:nvSpPr>
          <p:cNvPr id="23" name="Rectangle 22"/>
          <p:cNvSpPr/>
          <p:nvPr/>
        </p:nvSpPr>
        <p:spPr bwMode="auto">
          <a:xfrm>
            <a:off x="6621524" y="5706912"/>
            <a:ext cx="4193626" cy="614855"/>
          </a:xfrm>
          <a:prstGeom prst="rect">
            <a:avLst/>
          </a:prstGeom>
          <a:solidFill>
            <a:schemeClr val="tx1"/>
          </a:solidFill>
          <a:ln w="25400">
            <a:solidFill>
              <a:schemeClr val="tx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873" y="5691146"/>
            <a:ext cx="1670929" cy="645915"/>
          </a:xfrm>
          <a:prstGeom prst="rect">
            <a:avLst/>
          </a:prstGeom>
        </p:spPr>
      </p:pic>
    </p:spTree>
    <p:extLst>
      <p:ext uri="{BB962C8B-B14F-4D97-AF65-F5344CB8AC3E}">
        <p14:creationId xmlns:p14="http://schemas.microsoft.com/office/powerpoint/2010/main" val="3439240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0581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WCF Wish </a:t>
            </a:r>
            <a:r>
              <a:rPr lang="en-US" dirty="0" smtClean="0"/>
              <a:t>List</a:t>
            </a:r>
            <a:endParaRPr lang="en-US" sz="3600" dirty="0">
              <a:solidFill>
                <a:schemeClr val="accent1">
                  <a:alpha val="99000"/>
                </a:schemeClr>
              </a:solidFill>
            </a:endParaRPr>
          </a:p>
        </p:txBody>
      </p:sp>
      <p:sp>
        <p:nvSpPr>
          <p:cNvPr id="6" name="Freeform 5"/>
          <p:cNvSpPr/>
          <p:nvPr/>
        </p:nvSpPr>
        <p:spPr>
          <a:xfrm>
            <a:off x="4994753" y="1199182"/>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Simplicity</a:t>
            </a:r>
            <a:endParaRPr lang="en-US" sz="2400" kern="1200" dirty="0">
              <a:latin typeface="Segoe UI Semibold" pitchFamily="34" charset="0"/>
            </a:endParaRPr>
          </a:p>
        </p:txBody>
      </p:sp>
      <p:sp>
        <p:nvSpPr>
          <p:cNvPr id="7" name="Freeform 6"/>
          <p:cNvSpPr/>
          <p:nvPr/>
        </p:nvSpPr>
        <p:spPr>
          <a:xfrm>
            <a:off x="3911750" y="1811913"/>
            <a:ext cx="4051332" cy="4051332"/>
          </a:xfrm>
          <a:custGeom>
            <a:avLst/>
            <a:gdLst/>
            <a:ahLst/>
            <a:cxnLst/>
            <a:rect l="0" t="0" r="0" b="0"/>
            <a:pathLst>
              <a:path>
                <a:moveTo>
                  <a:pt x="2981926" y="239919"/>
                </a:moveTo>
                <a:arcTo wR="2025666" hR="2025666" stAng="178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8" name="Freeform 7"/>
          <p:cNvSpPr/>
          <p:nvPr/>
        </p:nvSpPr>
        <p:spPr>
          <a:xfrm>
            <a:off x="7020420"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Cloud</a:t>
            </a:r>
            <a:endParaRPr lang="en-US" sz="2400" kern="1200" dirty="0">
              <a:latin typeface="Segoe UI Semibold" pitchFamily="34" charset="0"/>
            </a:endParaRPr>
          </a:p>
        </p:txBody>
      </p:sp>
      <p:sp>
        <p:nvSpPr>
          <p:cNvPr id="9" name="Freeform 8"/>
          <p:cNvSpPr/>
          <p:nvPr/>
        </p:nvSpPr>
        <p:spPr>
          <a:xfrm>
            <a:off x="3911750" y="1811913"/>
            <a:ext cx="4051332" cy="4051332"/>
          </a:xfrm>
          <a:custGeom>
            <a:avLst/>
            <a:gdLst/>
            <a:ahLst/>
            <a:cxnLst/>
            <a:rect l="0" t="0" r="0" b="0"/>
            <a:pathLst>
              <a:path>
                <a:moveTo>
                  <a:pt x="3951727" y="2653050"/>
                </a:moveTo>
                <a:arcTo wR="2025666" hR="2025666" stAng="10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0" name="Freeform 9"/>
          <p:cNvSpPr/>
          <p:nvPr/>
        </p:nvSpPr>
        <p:spPr>
          <a:xfrm>
            <a:off x="4994753" y="5250514"/>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HTTP/REST</a:t>
            </a:r>
            <a:endParaRPr lang="en-US" sz="2400" kern="1200" dirty="0">
              <a:latin typeface="Segoe UI Semibold" pitchFamily="34" charset="0"/>
            </a:endParaRPr>
          </a:p>
        </p:txBody>
      </p:sp>
      <p:sp>
        <p:nvSpPr>
          <p:cNvPr id="11" name="Freeform 10"/>
          <p:cNvSpPr/>
          <p:nvPr/>
        </p:nvSpPr>
        <p:spPr>
          <a:xfrm>
            <a:off x="3911750" y="1811913"/>
            <a:ext cx="4051332" cy="4051332"/>
          </a:xfrm>
          <a:custGeom>
            <a:avLst/>
            <a:gdLst/>
            <a:ahLst/>
            <a:cxnLst/>
            <a:rect l="0" t="0" r="0" b="0"/>
            <a:pathLst>
              <a:path>
                <a:moveTo>
                  <a:pt x="1069406" y="3811412"/>
                </a:moveTo>
                <a:arcTo wR="2025666" hR="2025666" stAng="7090132"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
        <p:nvSpPr>
          <p:cNvPr id="12" name="Freeform 11"/>
          <p:cNvSpPr/>
          <p:nvPr/>
        </p:nvSpPr>
        <p:spPr>
          <a:xfrm>
            <a:off x="2969087" y="3224848"/>
            <a:ext cx="1885326" cy="1225462"/>
          </a:xfrm>
          <a:custGeom>
            <a:avLst/>
            <a:gdLst>
              <a:gd name="connsiteX0" fmla="*/ 0 w 1885326"/>
              <a:gd name="connsiteY0" fmla="*/ 204248 h 1225462"/>
              <a:gd name="connsiteX1" fmla="*/ 204248 w 1885326"/>
              <a:gd name="connsiteY1" fmla="*/ 0 h 1225462"/>
              <a:gd name="connsiteX2" fmla="*/ 1681078 w 1885326"/>
              <a:gd name="connsiteY2" fmla="*/ 0 h 1225462"/>
              <a:gd name="connsiteX3" fmla="*/ 1885326 w 1885326"/>
              <a:gd name="connsiteY3" fmla="*/ 204248 h 1225462"/>
              <a:gd name="connsiteX4" fmla="*/ 1885326 w 1885326"/>
              <a:gd name="connsiteY4" fmla="*/ 1021214 h 1225462"/>
              <a:gd name="connsiteX5" fmla="*/ 1681078 w 1885326"/>
              <a:gd name="connsiteY5" fmla="*/ 1225462 h 1225462"/>
              <a:gd name="connsiteX6" fmla="*/ 204248 w 1885326"/>
              <a:gd name="connsiteY6" fmla="*/ 1225462 h 1225462"/>
              <a:gd name="connsiteX7" fmla="*/ 0 w 1885326"/>
              <a:gd name="connsiteY7" fmla="*/ 1021214 h 1225462"/>
              <a:gd name="connsiteX8" fmla="*/ 0 w 1885326"/>
              <a:gd name="connsiteY8" fmla="*/ 204248 h 12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5326" h="1225462">
                <a:moveTo>
                  <a:pt x="0" y="204248"/>
                </a:moveTo>
                <a:cubicBezTo>
                  <a:pt x="0" y="91445"/>
                  <a:pt x="91445" y="0"/>
                  <a:pt x="204248" y="0"/>
                </a:cubicBezTo>
                <a:lnTo>
                  <a:pt x="1681078" y="0"/>
                </a:lnTo>
                <a:cubicBezTo>
                  <a:pt x="1793881" y="0"/>
                  <a:pt x="1885326" y="91445"/>
                  <a:pt x="1885326" y="204248"/>
                </a:cubicBezTo>
                <a:lnTo>
                  <a:pt x="1885326" y="1021214"/>
                </a:lnTo>
                <a:cubicBezTo>
                  <a:pt x="1885326" y="1134017"/>
                  <a:pt x="1793881" y="1225462"/>
                  <a:pt x="1681078" y="1225462"/>
                </a:cubicBezTo>
                <a:lnTo>
                  <a:pt x="204248" y="1225462"/>
                </a:lnTo>
                <a:cubicBezTo>
                  <a:pt x="91445" y="1225462"/>
                  <a:pt x="0" y="1134017"/>
                  <a:pt x="0" y="1021214"/>
                </a:cubicBezTo>
                <a:lnTo>
                  <a:pt x="0" y="204248"/>
                </a:lnTo>
                <a:close/>
              </a:path>
            </a:pathLst>
          </a:custGeom>
          <a:solidFill>
            <a:schemeClr val="tx1">
              <a:alpha val="30000"/>
            </a:schemeClr>
          </a:solidFill>
          <a:ln>
            <a:solidFill>
              <a:schemeClr val="tx1"/>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spcFirstLastPara="0" vert="horz" wrap="square" lIns="151262" tIns="151262" rIns="151262" bIns="151262" numCol="1" spcCol="1270" anchor="ctr" anchorCtr="0">
            <a:noAutofit/>
          </a:bodyPr>
          <a:lstStyle/>
          <a:p>
            <a:pPr lvl="0" algn="ctr" defTabSz="1066800" rtl="0">
              <a:lnSpc>
                <a:spcPct val="90000"/>
              </a:lnSpc>
              <a:spcBef>
                <a:spcPct val="0"/>
              </a:spcBef>
              <a:spcAft>
                <a:spcPct val="35000"/>
              </a:spcAft>
            </a:pPr>
            <a:r>
              <a:rPr lang="en-US" sz="2400" kern="1200" dirty="0" smtClean="0">
                <a:latin typeface="Segoe UI Semibold" pitchFamily="34" charset="0"/>
              </a:rPr>
              <a:t>Clients</a:t>
            </a:r>
            <a:endParaRPr lang="en-US" sz="2400" kern="1200" dirty="0">
              <a:latin typeface="Segoe UI Semibold" pitchFamily="34" charset="0"/>
            </a:endParaRPr>
          </a:p>
        </p:txBody>
      </p:sp>
      <p:sp>
        <p:nvSpPr>
          <p:cNvPr id="13" name="Freeform 12"/>
          <p:cNvSpPr/>
          <p:nvPr/>
        </p:nvSpPr>
        <p:spPr>
          <a:xfrm>
            <a:off x="3911750" y="1811913"/>
            <a:ext cx="4051332" cy="4051332"/>
          </a:xfrm>
          <a:custGeom>
            <a:avLst/>
            <a:gdLst/>
            <a:ahLst/>
            <a:cxnLst/>
            <a:rect l="0" t="0" r="0" b="0"/>
            <a:pathLst>
              <a:path>
                <a:moveTo>
                  <a:pt x="99604" y="1398281"/>
                </a:moveTo>
                <a:arcTo wR="2025666" hR="2025666" stAng="11882533" swAng="2627335"/>
              </a:path>
            </a:pathLst>
          </a:custGeom>
          <a:noFill/>
          <a:ln w="25400">
            <a:solidFill>
              <a:schemeClr val="tx1"/>
            </a:solidFill>
          </a:ln>
        </p:spPr>
        <p:style>
          <a:lnRef idx="1">
            <a:scrgbClr r="0" g="0" b="0"/>
          </a:lnRef>
          <a:fillRef idx="0">
            <a:scrgbClr r="0" g="0" b="0"/>
          </a:fillRef>
          <a:effectRef idx="0">
            <a:schemeClr val="dk2">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1009927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Make WCF Simpler</a:t>
            </a:r>
            <a:endParaRPr lang="en-US" dirty="0"/>
          </a:p>
        </p:txBody>
      </p:sp>
    </p:spTree>
    <p:extLst>
      <p:ext uri="{BB962C8B-B14F-4D97-AF65-F5344CB8AC3E}">
        <p14:creationId xmlns:p14="http://schemas.microsoft.com/office/powerpoint/2010/main" val="2565989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747964"/>
            <a:ext cx="2795144" cy="6096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1001"/>
            <a:ext cx="12233924"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12188825" cy="37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8598" y="559743"/>
            <a:ext cx="3787014" cy="261610"/>
          </a:xfrm>
          <a:prstGeom prst="rect">
            <a:avLst/>
          </a:prstGeom>
          <a:noFill/>
        </p:spPr>
        <p:txBody>
          <a:bodyPr wrap="square" rtlCol="0">
            <a:spAutoFit/>
          </a:bodyPr>
          <a:lstStyle/>
          <a:p>
            <a:r>
              <a:rPr lang="en-US" sz="1050" u="sng" dirty="0">
                <a:solidFill>
                  <a:srgbClr val="00B0F0"/>
                </a:solidFill>
                <a:ea typeface="Segoe UI" pitchFamily="34" charset="0"/>
                <a:cs typeface="Segoe UI" pitchFamily="34" charset="0"/>
              </a:rPr>
              <a:t>AppFabric</a:t>
            </a:r>
            <a:r>
              <a:rPr lang="en-US" sz="1050" dirty="0">
                <a:solidFill>
                  <a:srgbClr val="FFFFFF">
                    <a:lumMod val="75000"/>
                    <a:lumOff val="25000"/>
                  </a:srgbClr>
                </a:solidFill>
                <a:ea typeface="Segoe UI" pitchFamily="34" charset="0"/>
                <a:cs typeface="Segoe UI" pitchFamily="34" charset="0"/>
              </a:rPr>
              <a:t> &gt; </a:t>
            </a:r>
            <a:r>
              <a:rPr lang="en-US" sz="1050" u="sng" dirty="0" err="1" smtClean="0">
                <a:solidFill>
                  <a:srgbClr val="00B0F0"/>
                </a:solidFill>
                <a:ea typeface="Segoe UI" pitchFamily="34" charset="0"/>
                <a:cs typeface="Segoe UI" pitchFamily="34" charset="0"/>
              </a:rPr>
              <a:t>MyService</a:t>
            </a:r>
            <a:endParaRPr lang="en-US" sz="1050" dirty="0">
              <a:solidFill>
                <a:srgbClr val="FFFFFF">
                  <a:lumMod val="75000"/>
                  <a:lumOff val="25000"/>
                </a:srgbClr>
              </a:solidFill>
              <a:latin typeface="Segoe UI Semibold" pitchFamily="34" charset="0"/>
              <a:ea typeface="Segoe UI" pitchFamily="34" charset="0"/>
              <a:cs typeface="Segoe UI" pitchFamily="34" charset="0"/>
            </a:endParaRPr>
          </a:p>
        </p:txBody>
      </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80392"/>
            <a:ext cx="12188825" cy="17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8"/>
          <p:cNvGrpSpPr/>
          <p:nvPr/>
        </p:nvGrpSpPr>
        <p:grpSpPr>
          <a:xfrm rot="-2700000">
            <a:off x="15114" y="1680422"/>
            <a:ext cx="109699" cy="137160"/>
            <a:chOff x="381000" y="3810000"/>
            <a:chExt cx="111762" cy="187960"/>
          </a:xfrm>
        </p:grpSpPr>
        <p:sp>
          <p:nvSpPr>
            <p:cNvPr id="10" name="Freeform 9"/>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3" name="Group 11"/>
          <p:cNvGrpSpPr/>
          <p:nvPr/>
        </p:nvGrpSpPr>
        <p:grpSpPr>
          <a:xfrm rot="-2700000">
            <a:off x="15115" y="1874506"/>
            <a:ext cx="109699" cy="137160"/>
            <a:chOff x="381000" y="3810000"/>
            <a:chExt cx="111762" cy="187960"/>
          </a:xfrm>
        </p:grpSpPr>
        <p:sp>
          <p:nvSpPr>
            <p:cNvPr id="13" name="Freeform 12"/>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aphicFrame>
        <p:nvGraphicFramePr>
          <p:cNvPr id="15" name="Table 14"/>
          <p:cNvGraphicFramePr>
            <a:graphicFrameLocks noGrp="1"/>
          </p:cNvGraphicFramePr>
          <p:nvPr>
            <p:extLst>
              <p:ext uri="{D42A27DB-BD31-4B8C-83A1-F6EECF244321}">
                <p14:modId xmlns:p14="http://schemas.microsoft.com/office/powerpoint/2010/main" val="1775679083"/>
              </p:ext>
            </p:extLst>
          </p:nvPr>
        </p:nvGraphicFramePr>
        <p:xfrm>
          <a:off x="5854" y="872610"/>
          <a:ext cx="2562276" cy="2387600"/>
        </p:xfrm>
        <a:graphic>
          <a:graphicData uri="http://schemas.openxmlformats.org/drawingml/2006/table">
            <a:tbl>
              <a:tblPr firstRow="1" bandRow="1">
                <a:tableStyleId>{5C22544A-7EE6-4342-B048-85BDC9FD1C3A}</a:tableStyleId>
              </a:tblPr>
              <a:tblGrid>
                <a:gridCol w="1267576"/>
                <a:gridCol w="1294700"/>
              </a:tblGrid>
              <a:tr h="370840">
                <a:tc gridSpan="2">
                  <a:txBody>
                    <a:bodyPr/>
                    <a:lstStyle/>
                    <a:p>
                      <a:r>
                        <a:rPr lang="en-US" sz="1600" b="0" dirty="0" smtClean="0">
                          <a:solidFill>
                            <a:schemeClr val="accent1"/>
                          </a:solidFill>
                          <a:latin typeface="Segoe UI Semibold" pitchFamily="34" charset="0"/>
                          <a:ea typeface="Segoe UI" pitchFamily="34" charset="0"/>
                          <a:cs typeface="Segoe UI" pitchFamily="34" charset="0"/>
                        </a:rPr>
                        <a:t>Summary</a:t>
                      </a:r>
                      <a:endParaRPr lang="en-US" sz="1600" b="0" dirty="0">
                        <a:solidFill>
                          <a:schemeClr val="accent1"/>
                        </a:solidFill>
                        <a:latin typeface="Segoe UI Semibold" pitchFamily="34" charset="0"/>
                        <a:ea typeface="Segoe UI" pitchFamily="34" charset="0"/>
                        <a:cs typeface="Segoe UI" pitchFamily="34" charset="0"/>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r>
              <a:tr h="0">
                <a:tc>
                  <a:txBody>
                    <a:bodyPr/>
                    <a:lstStyle/>
                    <a:p>
                      <a:r>
                        <a:rPr lang="en-US" sz="1200" b="0" dirty="0" smtClean="0">
                          <a:solidFill>
                            <a:schemeClr val="bg1">
                              <a:lumMod val="50000"/>
                            </a:schemeClr>
                          </a:solidFill>
                          <a:latin typeface="Segoe UI" pitchFamily="34" charset="0"/>
                          <a:ea typeface="Segoe UI" pitchFamily="34" charset="0"/>
                          <a:cs typeface="Segoe UI" pitchFamily="34" charset="0"/>
                        </a:rPr>
                        <a:t>State</a:t>
                      </a:r>
                      <a:endParaRPr lang="en-US" sz="1200" b="0" dirty="0">
                        <a:solidFill>
                          <a:schemeClr val="bg1">
                            <a:lumMod val="50000"/>
                          </a:schemeClr>
                        </a:solidFill>
                        <a:latin typeface="Segoe UI" pitchFamily="34" charset="0"/>
                        <a:ea typeface="Segoe UI" pitchFamily="34" charset="0"/>
                        <a:cs typeface="Segoe UI"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50" b="0" dirty="0" smtClean="0">
                          <a:solidFill>
                            <a:schemeClr val="tx1">
                              <a:lumMod val="75000"/>
                              <a:lumOff val="25000"/>
                            </a:schemeClr>
                          </a:solidFill>
                          <a:latin typeface="Segoe UI" pitchFamily="34" charset="0"/>
                          <a:ea typeface="Segoe UI" pitchFamily="34" charset="0"/>
                          <a:cs typeface="Segoe UI" pitchFamily="34" charset="0"/>
                        </a:rPr>
                        <a:t>Imported</a:t>
                      </a:r>
                      <a:endParaRPr lang="en-US" sz="1050" b="0" dirty="0">
                        <a:solidFill>
                          <a:schemeClr val="tx1">
                            <a:lumMod val="75000"/>
                            <a:lumOff val="25000"/>
                          </a:schemeClr>
                        </a:solidFill>
                        <a:latin typeface="Segoe UI" pitchFamily="34" charset="0"/>
                        <a:ea typeface="Segoe UI" pitchFamily="34" charset="0"/>
                        <a:cs typeface="Segoe UI"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US" sz="1200" b="0" dirty="0" smtClean="0">
                          <a:solidFill>
                            <a:schemeClr val="bg1">
                              <a:lumMod val="50000"/>
                            </a:schemeClr>
                          </a:solidFill>
                          <a:latin typeface="Segoe UI" pitchFamily="34" charset="0"/>
                          <a:ea typeface="Segoe UI" pitchFamily="34" charset="0"/>
                          <a:cs typeface="Segoe UI" pitchFamily="34" charset="0"/>
                        </a:rPr>
                        <a:t>Errors (24 </a:t>
                      </a:r>
                      <a:r>
                        <a:rPr lang="en-US" sz="1200" b="0" dirty="0" err="1" smtClean="0">
                          <a:solidFill>
                            <a:schemeClr val="bg1">
                              <a:lumMod val="50000"/>
                            </a:schemeClr>
                          </a:solidFill>
                          <a:latin typeface="Segoe UI" pitchFamily="34" charset="0"/>
                          <a:ea typeface="Segoe UI" pitchFamily="34" charset="0"/>
                          <a:cs typeface="Segoe UI" pitchFamily="34" charset="0"/>
                        </a:rPr>
                        <a:t>hrs</a:t>
                      </a:r>
                      <a:r>
                        <a:rPr lang="en-US" sz="1200" b="0" dirty="0" smtClean="0">
                          <a:solidFill>
                            <a:schemeClr val="bg1">
                              <a:lumMod val="50000"/>
                            </a:schemeClr>
                          </a:solidFill>
                          <a:latin typeface="Segoe UI" pitchFamily="34" charset="0"/>
                          <a:ea typeface="Segoe UI" pitchFamily="34" charset="0"/>
                          <a:cs typeface="Segoe UI" pitchFamily="34" charset="0"/>
                        </a:rPr>
                        <a:t>)</a:t>
                      </a:r>
                      <a:endParaRPr lang="en-US" sz="1200" b="0" dirty="0">
                        <a:solidFill>
                          <a:schemeClr val="bg1">
                            <a:lumMod val="50000"/>
                          </a:schemeClr>
                        </a:solidFill>
                        <a:latin typeface="Segoe UI" pitchFamily="34" charset="0"/>
                        <a:ea typeface="Segoe UI" pitchFamily="34" charset="0"/>
                        <a:cs typeface="Segoe UI" pitchFamily="34" charset="0"/>
                      </a:endParaRP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50" b="0" dirty="0" smtClean="0">
                          <a:solidFill>
                            <a:schemeClr val="tx1">
                              <a:lumMod val="75000"/>
                              <a:lumOff val="25000"/>
                            </a:schemeClr>
                          </a:solidFill>
                          <a:latin typeface="Segoe UI" pitchFamily="34" charset="0"/>
                          <a:ea typeface="Segoe UI" pitchFamily="34" charset="0"/>
                          <a:cs typeface="Segoe UI" pitchFamily="34" charset="0"/>
                        </a:rPr>
                        <a:t>0</a:t>
                      </a:r>
                      <a:endParaRPr lang="en-US" sz="1050" b="0" dirty="0">
                        <a:solidFill>
                          <a:schemeClr val="tx1">
                            <a:lumMod val="75000"/>
                            <a:lumOff val="25000"/>
                          </a:schemeClr>
                        </a:solidFill>
                        <a:latin typeface="Segoe UI" pitchFamily="34" charset="0"/>
                        <a:ea typeface="Segoe UI" pitchFamily="34" charset="0"/>
                        <a:cs typeface="Segoe UI" pitchFamily="34" charset="0"/>
                      </a:endParaRP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gridSpan="2">
                  <a:txBody>
                    <a:bodyPr/>
                    <a:lstStyle/>
                    <a:p>
                      <a:r>
                        <a:rPr lang="en-US" sz="1200" b="0" dirty="0" smtClean="0">
                          <a:solidFill>
                            <a:srgbClr val="FFC000"/>
                          </a:solidFill>
                          <a:latin typeface="Segoe UI Semibold" pitchFamily="34" charset="0"/>
                          <a:ea typeface="Segoe UI" pitchFamily="34" charset="0"/>
                          <a:cs typeface="Segoe UI" pitchFamily="34" charset="0"/>
                        </a:rPr>
                        <a:t>Module</a:t>
                      </a:r>
                      <a:endParaRPr lang="en-US" sz="1200" b="0" dirty="0">
                        <a:solidFill>
                          <a:srgbClr val="FFC000"/>
                        </a:solidFill>
                        <a:latin typeface="Segoe UI Semibold" pitchFamily="34" charset="0"/>
                        <a:ea typeface="Segoe UI" pitchFamily="34" charset="0"/>
                        <a:cs typeface="Segoe UI" pitchFamily="34" charset="0"/>
                      </a:endParaRPr>
                    </a:p>
                  </a:txBody>
                  <a:tcPr marL="121888" marR="121888">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B0F0"/>
                          </a:solidFill>
                          <a:latin typeface="Segoe UI Semibold" pitchFamily="34" charset="0"/>
                          <a:ea typeface="Segoe UI" pitchFamily="34" charset="0"/>
                          <a:cs typeface="Segoe UI" pitchFamily="34" charset="0"/>
                        </a:rPr>
                        <a:t>Monitoring</a:t>
                      </a: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B0F0"/>
                          </a:solidFill>
                          <a:latin typeface="Segoe UI Semibold" pitchFamily="34" charset="0"/>
                          <a:ea typeface="Segoe UI" pitchFamily="34" charset="0"/>
                          <a:cs typeface="Segoe UI" pitchFamily="34" charset="0"/>
                        </a:rPr>
                        <a:t>Configuration</a:t>
                      </a: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0">
                <a:tc gridSpan="2">
                  <a:txBody>
                    <a:bodyPr/>
                    <a:lstStyle/>
                    <a:p>
                      <a:r>
                        <a:rPr lang="en-US" sz="1200" dirty="0" smtClean="0">
                          <a:solidFill>
                            <a:srgbClr val="00B0F0"/>
                          </a:solidFill>
                          <a:latin typeface="Segoe UI Semibold" pitchFamily="34" charset="0"/>
                          <a:ea typeface="Segoe UI" pitchFamily="34" charset="0"/>
                          <a:cs typeface="Segoe UI" pitchFamily="34" charset="0"/>
                        </a:rPr>
                        <a:t>Admin Log</a:t>
                      </a: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700" dirty="0">
                        <a:solidFill>
                          <a:schemeClr val="bg1">
                            <a:lumMod val="50000"/>
                          </a:schemeClr>
                        </a:solidFill>
                        <a:latin typeface="Segoe UI Semibold" pitchFamily="34" charset="0"/>
                        <a:ea typeface="Segoe UI" pitchFamily="34" charset="0"/>
                        <a:cs typeface="Segoe U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gridSpan="2">
                  <a:txBody>
                    <a:bodyPr/>
                    <a:lstStyle/>
                    <a:p>
                      <a:r>
                        <a:rPr lang="en-US" sz="1200" dirty="0" smtClean="0">
                          <a:solidFill>
                            <a:srgbClr val="00B0F0"/>
                          </a:solidFill>
                          <a:latin typeface="Segoe UI Semibold" pitchFamily="34" charset="0"/>
                          <a:ea typeface="Segoe UI" pitchFamily="34" charset="0"/>
                          <a:cs typeface="Segoe UI" pitchFamily="34" charset="0"/>
                        </a:rPr>
                        <a:t>Application</a:t>
                      </a:r>
                      <a:r>
                        <a:rPr lang="en-US" sz="1200" baseline="0" dirty="0" smtClean="0">
                          <a:solidFill>
                            <a:srgbClr val="00B0F0"/>
                          </a:solidFill>
                          <a:latin typeface="Segoe UI Semibold" pitchFamily="34" charset="0"/>
                          <a:ea typeface="Segoe UI" pitchFamily="34" charset="0"/>
                          <a:cs typeface="Segoe UI" pitchFamily="34" charset="0"/>
                        </a:rPr>
                        <a:t> Logs</a:t>
                      </a:r>
                      <a:endParaRPr lang="en-US" sz="1200" dirty="0">
                        <a:solidFill>
                          <a:srgbClr val="00B0F0"/>
                        </a:solidFill>
                        <a:latin typeface="Segoe UI Semibold" pitchFamily="34" charset="0"/>
                        <a:ea typeface="Segoe UI" pitchFamily="34" charset="0"/>
                        <a:cs typeface="Segoe UI" pitchFamily="34" charset="0"/>
                      </a:endParaRP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grpSp>
        <p:nvGrpSpPr>
          <p:cNvPr id="9" name="Group 15"/>
          <p:cNvGrpSpPr/>
          <p:nvPr/>
        </p:nvGrpSpPr>
        <p:grpSpPr>
          <a:xfrm rot="-2700000">
            <a:off x="15115" y="2070777"/>
            <a:ext cx="109699" cy="137160"/>
            <a:chOff x="381000" y="3810000"/>
            <a:chExt cx="111762" cy="187960"/>
          </a:xfrm>
        </p:grpSpPr>
        <p:sp>
          <p:nvSpPr>
            <p:cNvPr id="17" name="Freeform 16"/>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2" name="Group 18"/>
          <p:cNvGrpSpPr/>
          <p:nvPr/>
        </p:nvGrpSpPr>
        <p:grpSpPr>
          <a:xfrm rot="-2700000">
            <a:off x="15115" y="2270379"/>
            <a:ext cx="109699" cy="137160"/>
            <a:chOff x="381000" y="3810000"/>
            <a:chExt cx="111762" cy="187960"/>
          </a:xfrm>
        </p:grpSpPr>
        <p:sp>
          <p:nvSpPr>
            <p:cNvPr id="20" name="Freeform 19"/>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2" name="TextBox 21"/>
          <p:cNvSpPr txBox="1"/>
          <p:nvPr/>
        </p:nvSpPr>
        <p:spPr>
          <a:xfrm>
            <a:off x="3148780" y="1155413"/>
            <a:ext cx="5992839" cy="400110"/>
          </a:xfrm>
          <a:prstGeom prst="rect">
            <a:avLst/>
          </a:prstGeom>
          <a:noFill/>
        </p:spPr>
        <p:txBody>
          <a:bodyPr wrap="square" rtlCol="0">
            <a:spAutoFit/>
          </a:bodyPr>
          <a:lstStyle/>
          <a:p>
            <a:r>
              <a:rPr lang="en-US" sz="1000" dirty="0">
                <a:solidFill>
                  <a:srgbClr val="000000">
                    <a:lumMod val="50000"/>
                  </a:srgbClr>
                </a:solidFill>
                <a:ea typeface="Segoe UI" pitchFamily="34" charset="0"/>
                <a:cs typeface="Segoe UI" pitchFamily="34" charset="0"/>
              </a:rPr>
              <a:t>This page </a:t>
            </a:r>
            <a:r>
              <a:rPr lang="en-US" sz="1000" dirty="0" smtClean="0">
                <a:solidFill>
                  <a:srgbClr val="000000">
                    <a:lumMod val="50000"/>
                  </a:srgbClr>
                </a:solidFill>
                <a:ea typeface="Segoe UI" pitchFamily="34" charset="0"/>
                <a:cs typeface="Segoe UI" pitchFamily="34" charset="0"/>
              </a:rPr>
              <a:t>lets you manage your stateless AppFabric Container module.  You can perform configuration, monitoring, and troubleshooting tasks.</a:t>
            </a:r>
            <a:endParaRPr lang="en-US" sz="1000" dirty="0">
              <a:solidFill>
                <a:srgbClr val="000000">
                  <a:lumMod val="50000"/>
                </a:srgbClr>
              </a:solidFill>
              <a:ea typeface="Segoe UI" pitchFamily="34" charset="0"/>
              <a:cs typeface="Segoe UI"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3733224409"/>
              </p:ext>
            </p:extLst>
          </p:nvPr>
        </p:nvGraphicFramePr>
        <p:xfrm>
          <a:off x="3148780" y="865236"/>
          <a:ext cx="8125883" cy="274320"/>
        </p:xfrm>
        <a:graphic>
          <a:graphicData uri="http://schemas.openxmlformats.org/drawingml/2006/table">
            <a:tbl>
              <a:tblPr firstRow="1" bandRow="1">
                <a:tableStyleId>{5C22544A-7EE6-4342-B048-85BDC9FD1C3A}</a:tableStyleId>
              </a:tblPr>
              <a:tblGrid>
                <a:gridCol w="8125883"/>
              </a:tblGrid>
              <a:tr h="0">
                <a:tc>
                  <a:txBody>
                    <a:bodyPr/>
                    <a:lstStyle/>
                    <a:p>
                      <a:r>
                        <a:rPr lang="en-US" sz="1200" b="0" dirty="0" smtClean="0">
                          <a:solidFill>
                            <a:schemeClr val="bg1"/>
                          </a:solidFill>
                          <a:latin typeface="Segoe UI Semibold" pitchFamily="34" charset="0"/>
                          <a:ea typeface="Segoe UI" pitchFamily="34" charset="0"/>
                          <a:cs typeface="Segoe UI" pitchFamily="34" charset="0"/>
                        </a:rPr>
                        <a:t>Module </a:t>
                      </a:r>
                      <a:r>
                        <a:rPr lang="en-US" sz="1200" b="0" dirty="0" err="1" smtClean="0">
                          <a:solidFill>
                            <a:schemeClr val="bg1"/>
                          </a:solidFill>
                          <a:latin typeface="Segoe UI Light" pitchFamily="34" charset="0"/>
                          <a:ea typeface="Segoe UI" pitchFamily="34" charset="0"/>
                          <a:cs typeface="Segoe UI" pitchFamily="34" charset="0"/>
                        </a:rPr>
                        <a:t>MyService</a:t>
                      </a:r>
                      <a:endParaRPr lang="en-US" sz="1200" b="0" dirty="0">
                        <a:solidFill>
                          <a:schemeClr val="bg1"/>
                        </a:solidFill>
                        <a:latin typeface="Segoe UI Light" pitchFamily="34" charset="0"/>
                        <a:ea typeface="Segoe UI" pitchFamily="34" charset="0"/>
                        <a:cs typeface="Segoe UI" pitchFamily="34" charset="0"/>
                      </a:endParaRPr>
                    </a:p>
                  </a:txBody>
                  <a:tcPr marL="121888" marR="121888">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TextBox 23"/>
          <p:cNvSpPr txBox="1"/>
          <p:nvPr/>
        </p:nvSpPr>
        <p:spPr>
          <a:xfrm>
            <a:off x="3148782" y="1489200"/>
            <a:ext cx="1135247" cy="261610"/>
          </a:xfrm>
          <a:prstGeom prst="rect">
            <a:avLst/>
          </a:prstGeom>
          <a:noFill/>
        </p:spPr>
        <p:txBody>
          <a:bodyPr wrap="none" rtlCol="0">
            <a:spAutoFit/>
          </a:bodyPr>
          <a:lstStyle/>
          <a:p>
            <a:r>
              <a:rPr lang="en-US" sz="1100" dirty="0" smtClean="0">
                <a:solidFill>
                  <a:srgbClr val="FFFFFF">
                    <a:lumMod val="75000"/>
                    <a:lumOff val="25000"/>
                  </a:srgbClr>
                </a:solidFill>
                <a:ea typeface="Segoe UI" pitchFamily="34" charset="0"/>
                <a:cs typeface="Segoe UI" pitchFamily="34" charset="0"/>
              </a:rPr>
              <a:t>Common Tasks</a:t>
            </a:r>
            <a:endParaRPr lang="en-US" sz="1100" dirty="0">
              <a:solidFill>
                <a:srgbClr val="FFFFFF">
                  <a:lumMod val="75000"/>
                  <a:lumOff val="25000"/>
                </a:srgbClr>
              </a:solidFill>
              <a:ea typeface="Segoe UI" pitchFamily="34" charset="0"/>
              <a:cs typeface="Segoe U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079501967"/>
              </p:ext>
            </p:extLst>
          </p:nvPr>
        </p:nvGraphicFramePr>
        <p:xfrm>
          <a:off x="3148781" y="1806263"/>
          <a:ext cx="6805427" cy="365760"/>
        </p:xfrm>
        <a:graphic>
          <a:graphicData uri="http://schemas.openxmlformats.org/drawingml/2006/table">
            <a:tbl>
              <a:tblPr firstRow="1" bandRow="1">
                <a:tableStyleId>{5C22544A-7EE6-4342-B048-85BDC9FD1C3A}</a:tableStyleId>
              </a:tblPr>
              <a:tblGrid>
                <a:gridCol w="2051869"/>
                <a:gridCol w="2722086"/>
                <a:gridCol w="2031472"/>
              </a:tblGrid>
              <a:tr h="292537">
                <a:tc>
                  <a:txBody>
                    <a:bodyPr/>
                    <a:lstStyle/>
                    <a:p>
                      <a:r>
                        <a:rPr lang="en-US" sz="1200" b="0" u="sng" dirty="0" smtClean="0">
                          <a:solidFill>
                            <a:srgbClr val="00B0F0"/>
                          </a:solidFill>
                          <a:latin typeface="Segoe UI" pitchFamily="34" charset="0"/>
                          <a:ea typeface="Segoe UI" pitchFamily="34" charset="0"/>
                          <a:cs typeface="Segoe UI" pitchFamily="34" charset="0"/>
                        </a:rPr>
                        <a:t>Configure</a:t>
                      </a:r>
                      <a:r>
                        <a:rPr lang="en-US" sz="1200" b="0" u="sng" baseline="0" dirty="0" smtClean="0">
                          <a:solidFill>
                            <a:srgbClr val="00B0F0"/>
                          </a:solidFill>
                          <a:latin typeface="Segoe UI" pitchFamily="34" charset="0"/>
                          <a:ea typeface="Segoe UI" pitchFamily="34" charset="0"/>
                          <a:cs typeface="Segoe UI" pitchFamily="34" charset="0"/>
                        </a:rPr>
                        <a:t> </a:t>
                      </a:r>
                      <a:r>
                        <a:rPr lang="en-US" sz="1200" b="0" u="sng" dirty="0" smtClean="0">
                          <a:solidFill>
                            <a:srgbClr val="00B0F0"/>
                          </a:solidFill>
                          <a:latin typeface="Segoe UI" pitchFamily="34" charset="0"/>
                          <a:ea typeface="Segoe UI" pitchFamily="34" charset="0"/>
                          <a:cs typeface="Segoe UI" pitchFamily="34" charset="0"/>
                        </a:rPr>
                        <a:t>this module</a:t>
                      </a:r>
                      <a:endParaRPr lang="en-US" sz="1200" b="0" u="sng" dirty="0">
                        <a:solidFill>
                          <a:srgbClr val="00B0F0"/>
                        </a:solidFill>
                        <a:latin typeface="Segoe UI" pitchFamily="34" charset="0"/>
                        <a:ea typeface="Segoe UI" pitchFamily="34" charset="0"/>
                        <a:cs typeface="Segoe UI" pitchFamily="34" charset="0"/>
                      </a:endParaRPr>
                    </a:p>
                  </a:txBody>
                  <a:tcPr marL="121888" marR="121888">
                    <a:noFill/>
                  </a:tcPr>
                </a:tc>
                <a:tc>
                  <a:txBody>
                    <a:bodyPr/>
                    <a:lstStyle/>
                    <a:p>
                      <a:endParaRPr lang="en-US" sz="1200" b="0" u="sng" dirty="0">
                        <a:solidFill>
                          <a:srgbClr val="00B0F0"/>
                        </a:solidFill>
                        <a:latin typeface="Segoe UI" pitchFamily="34" charset="0"/>
                        <a:ea typeface="Segoe UI" pitchFamily="34" charset="0"/>
                        <a:cs typeface="Segoe UI" pitchFamily="34" charset="0"/>
                      </a:endParaRPr>
                    </a:p>
                  </a:txBody>
                  <a:tcPr marL="121888" marR="121888">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u="sng" dirty="0" smtClean="0">
                        <a:solidFill>
                          <a:srgbClr val="00B0F0"/>
                        </a:solidFill>
                        <a:latin typeface="Segoe UI" pitchFamily="34" charset="0"/>
                        <a:ea typeface="Segoe UI" pitchFamily="34" charset="0"/>
                        <a:cs typeface="Segoe UI" pitchFamily="34" charset="0"/>
                      </a:endParaRPr>
                    </a:p>
                  </a:txBody>
                  <a:tcPr marL="121888" marR="121888">
                    <a:noFill/>
                  </a:tcPr>
                </a:tc>
              </a:tr>
            </a:tbl>
          </a:graphicData>
        </a:graphic>
      </p:graphicFrame>
      <p:sp>
        <p:nvSpPr>
          <p:cNvPr id="27" name="TextBox 26"/>
          <p:cNvSpPr txBox="1"/>
          <p:nvPr/>
        </p:nvSpPr>
        <p:spPr>
          <a:xfrm>
            <a:off x="3148780" y="2231304"/>
            <a:ext cx="2336191" cy="276999"/>
          </a:xfrm>
          <a:prstGeom prst="rect">
            <a:avLst/>
          </a:prstGeom>
          <a:noFill/>
        </p:spPr>
        <p:txBody>
          <a:bodyPr wrap="square" rtlCol="0">
            <a:spAutoFit/>
          </a:bodyPr>
          <a:lstStyle/>
          <a:p>
            <a:r>
              <a:rPr lang="en-US" sz="1200" dirty="0" smtClean="0">
                <a:solidFill>
                  <a:srgbClr val="000000">
                    <a:lumMod val="50000"/>
                  </a:srgbClr>
                </a:solidFill>
                <a:ea typeface="Segoe UI" pitchFamily="34" charset="0"/>
                <a:cs typeface="Segoe UI" pitchFamily="34" charset="0"/>
              </a:rPr>
              <a:t>Components</a:t>
            </a:r>
            <a:endParaRPr lang="en-US" sz="1200" dirty="0">
              <a:solidFill>
                <a:srgbClr val="000000">
                  <a:lumMod val="50000"/>
                </a:srgbClr>
              </a:solidFill>
              <a:ea typeface="Segoe UI" pitchFamily="34" charset="0"/>
              <a:cs typeface="Segoe UI" pitchFamily="34" charset="0"/>
            </a:endParaRPr>
          </a:p>
        </p:txBody>
      </p:sp>
      <p:grpSp>
        <p:nvGrpSpPr>
          <p:cNvPr id="16" name="Group 27"/>
          <p:cNvGrpSpPr/>
          <p:nvPr/>
        </p:nvGrpSpPr>
        <p:grpSpPr>
          <a:xfrm rot="13500000">
            <a:off x="3813898" y="2616085"/>
            <a:ext cx="82296" cy="182832"/>
            <a:chOff x="381000" y="3810000"/>
            <a:chExt cx="111762" cy="187960"/>
          </a:xfrm>
        </p:grpSpPr>
        <p:sp>
          <p:nvSpPr>
            <p:cNvPr id="29" name="Freeform 28"/>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cxnSp>
        <p:nvCxnSpPr>
          <p:cNvPr id="31" name="Straight Connector 30"/>
          <p:cNvCxnSpPr/>
          <p:nvPr/>
        </p:nvCxnSpPr>
        <p:spPr>
          <a:xfrm flipH="1">
            <a:off x="3255965" y="2101260"/>
            <a:ext cx="7745015"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237755689"/>
              </p:ext>
            </p:extLst>
          </p:nvPr>
        </p:nvGraphicFramePr>
        <p:xfrm>
          <a:off x="3285454" y="2601720"/>
          <a:ext cx="6749506" cy="1554480"/>
        </p:xfrm>
        <a:graphic>
          <a:graphicData uri="http://schemas.openxmlformats.org/drawingml/2006/table">
            <a:tbl>
              <a:tblPr firstRow="1" bandRow="1">
                <a:tableStyleId>{5C22544A-7EE6-4342-B048-85BDC9FD1C3A}</a:tableStyleId>
              </a:tblPr>
              <a:tblGrid>
                <a:gridCol w="1361158"/>
                <a:gridCol w="1035109"/>
                <a:gridCol w="1334053"/>
                <a:gridCol w="3019186"/>
              </a:tblGrid>
              <a:tr h="228600">
                <a:tc>
                  <a:txBody>
                    <a:bodyPr/>
                    <a:lstStyle/>
                    <a:p>
                      <a:r>
                        <a:rPr lang="en-US" sz="1200" b="0" u="none" dirty="0" smtClean="0">
                          <a:solidFill>
                            <a:schemeClr val="bg1">
                              <a:lumMod val="65000"/>
                            </a:schemeClr>
                          </a:solidFill>
                          <a:latin typeface="Segoe UI" pitchFamily="34" charset="0"/>
                          <a:ea typeface="Segoe UI" pitchFamily="34" charset="0"/>
                          <a:cs typeface="Segoe UI" pitchFamily="34" charset="0"/>
                        </a:rPr>
                        <a:t>Name</a:t>
                      </a:r>
                      <a:endParaRPr lang="en-US" sz="1200" b="0" u="none" dirty="0">
                        <a:solidFill>
                          <a:schemeClr val="bg1">
                            <a:lumMod val="65000"/>
                          </a:schemeClr>
                        </a:solidFill>
                        <a:latin typeface="Segoe UI" pitchFamily="34" charset="0"/>
                        <a:ea typeface="Segoe UI" pitchFamily="34" charset="0"/>
                        <a:cs typeface="Segoe UI" pitchFamily="34" charset="0"/>
                      </a:endParaRPr>
                    </a:p>
                  </a:txBody>
                  <a:tcPr marL="121888" marR="121888">
                    <a:lnB w="3175" cap="flat" cmpd="sng" algn="ctr">
                      <a:solidFill>
                        <a:schemeClr val="bg1">
                          <a:lumMod val="85000"/>
                        </a:schemeClr>
                      </a:solidFill>
                      <a:prstDash val="solid"/>
                      <a:round/>
                      <a:headEnd type="none" w="med" len="med"/>
                      <a:tailEnd type="none" w="med" len="med"/>
                    </a:lnB>
                    <a:noFill/>
                  </a:tcPr>
                </a:tc>
                <a:tc>
                  <a:txBody>
                    <a:bodyPr/>
                    <a:lstStyle/>
                    <a:p>
                      <a:r>
                        <a:rPr lang="en-US" sz="1200" b="0" u="none" dirty="0" smtClean="0">
                          <a:solidFill>
                            <a:schemeClr val="bg1">
                              <a:lumMod val="65000"/>
                            </a:schemeClr>
                          </a:solidFill>
                          <a:latin typeface="Segoe UI" pitchFamily="34" charset="0"/>
                          <a:ea typeface="Segoe UI" pitchFamily="34" charset="0"/>
                          <a:cs typeface="Segoe UI" pitchFamily="34" charset="0"/>
                        </a:rPr>
                        <a:t>State</a:t>
                      </a:r>
                      <a:endParaRPr lang="en-US" sz="1200" b="0" u="none" dirty="0">
                        <a:solidFill>
                          <a:schemeClr val="bg1">
                            <a:lumMod val="65000"/>
                          </a:schemeClr>
                        </a:solidFill>
                        <a:latin typeface="Segoe UI" pitchFamily="34" charset="0"/>
                        <a:ea typeface="Segoe UI" pitchFamily="34" charset="0"/>
                        <a:cs typeface="Segoe UI" pitchFamily="34" charset="0"/>
                      </a:endParaRPr>
                    </a:p>
                  </a:txBody>
                  <a:tcPr marL="121888" marR="121888">
                    <a:lnB w="3175" cap="flat" cmpd="sng" algn="ctr">
                      <a:solidFill>
                        <a:schemeClr val="bg1">
                          <a:lumMod val="85000"/>
                        </a:schemeClr>
                      </a:solidFill>
                      <a:prstDash val="solid"/>
                      <a:round/>
                      <a:headEnd type="none" w="med" len="med"/>
                      <a:tailEnd type="none" w="med" len="med"/>
                    </a:lnB>
                    <a:noFill/>
                  </a:tcPr>
                </a:tc>
                <a:tc>
                  <a:txBody>
                    <a:bodyPr/>
                    <a:lstStyle/>
                    <a:p>
                      <a:r>
                        <a:rPr lang="en-US" sz="1200" b="0" u="none" dirty="0" smtClean="0">
                          <a:solidFill>
                            <a:schemeClr val="bg1">
                              <a:lumMod val="65000"/>
                            </a:schemeClr>
                          </a:solidFill>
                          <a:latin typeface="Segoe UI" pitchFamily="34" charset="0"/>
                          <a:ea typeface="Segoe UI" pitchFamily="34" charset="0"/>
                          <a:cs typeface="Segoe UI" pitchFamily="34" charset="0"/>
                        </a:rPr>
                        <a:t>Type</a:t>
                      </a:r>
                      <a:endParaRPr lang="en-US" sz="1200" b="0" u="none" dirty="0">
                        <a:solidFill>
                          <a:schemeClr val="bg1">
                            <a:lumMod val="65000"/>
                          </a:schemeClr>
                        </a:solidFill>
                        <a:latin typeface="Segoe UI" pitchFamily="34" charset="0"/>
                        <a:ea typeface="Segoe UI" pitchFamily="34" charset="0"/>
                        <a:cs typeface="Segoe UI" pitchFamily="34" charset="0"/>
                      </a:endParaRPr>
                    </a:p>
                  </a:txBody>
                  <a:tcPr marL="121888" marR="121888">
                    <a:lnB w="3175" cap="flat" cmpd="sng" algn="ctr">
                      <a:solidFill>
                        <a:schemeClr val="bg1">
                          <a:lumMod val="85000"/>
                        </a:schemeClr>
                      </a:solidFill>
                      <a:prstDash val="solid"/>
                      <a:round/>
                      <a:headEnd type="none" w="med" len="med"/>
                      <a:tailEnd type="none" w="med" len="med"/>
                    </a:lnB>
                    <a:noFill/>
                  </a:tcPr>
                </a:tc>
                <a:tc>
                  <a:txBody>
                    <a:bodyPr/>
                    <a:lstStyle/>
                    <a:p>
                      <a:r>
                        <a:rPr lang="en-US" sz="1200" b="0" u="none" dirty="0" smtClean="0">
                          <a:solidFill>
                            <a:schemeClr val="bg1">
                              <a:lumMod val="65000"/>
                            </a:schemeClr>
                          </a:solidFill>
                          <a:latin typeface="Segoe UI" pitchFamily="34" charset="0"/>
                          <a:ea typeface="Segoe UI" pitchFamily="34" charset="0"/>
                          <a:cs typeface="Segoe UI" pitchFamily="34" charset="0"/>
                        </a:rPr>
                        <a:t>Errors (24</a:t>
                      </a:r>
                      <a:r>
                        <a:rPr lang="en-US" sz="1200" b="0" u="none" baseline="0" dirty="0" smtClean="0">
                          <a:solidFill>
                            <a:schemeClr val="bg1">
                              <a:lumMod val="65000"/>
                            </a:schemeClr>
                          </a:solidFill>
                          <a:latin typeface="Segoe UI" pitchFamily="34" charset="0"/>
                          <a:ea typeface="Segoe UI" pitchFamily="34" charset="0"/>
                          <a:cs typeface="Segoe UI" pitchFamily="34" charset="0"/>
                        </a:rPr>
                        <a:t> </a:t>
                      </a:r>
                      <a:r>
                        <a:rPr lang="en-US" sz="1200" b="0" u="none" baseline="0" dirty="0" err="1" smtClean="0">
                          <a:solidFill>
                            <a:schemeClr val="bg1">
                              <a:lumMod val="65000"/>
                            </a:schemeClr>
                          </a:solidFill>
                          <a:latin typeface="Segoe UI" pitchFamily="34" charset="0"/>
                          <a:ea typeface="Segoe UI" pitchFamily="34" charset="0"/>
                          <a:cs typeface="Segoe UI" pitchFamily="34" charset="0"/>
                        </a:rPr>
                        <a:t>hrs</a:t>
                      </a:r>
                      <a:r>
                        <a:rPr lang="en-US" sz="1200" b="0" u="none" baseline="0" dirty="0" smtClean="0">
                          <a:solidFill>
                            <a:schemeClr val="bg1">
                              <a:lumMod val="65000"/>
                            </a:schemeClr>
                          </a:solidFill>
                          <a:latin typeface="Segoe UI" pitchFamily="34" charset="0"/>
                          <a:ea typeface="Segoe UI" pitchFamily="34" charset="0"/>
                          <a:cs typeface="Segoe UI" pitchFamily="34" charset="0"/>
                        </a:rPr>
                        <a:t>)</a:t>
                      </a:r>
                      <a:endParaRPr lang="en-US" sz="1200" b="0" u="none" dirty="0">
                        <a:solidFill>
                          <a:schemeClr val="bg1">
                            <a:lumMod val="65000"/>
                          </a:schemeClr>
                        </a:solidFill>
                        <a:latin typeface="Segoe UI" pitchFamily="34" charset="0"/>
                        <a:ea typeface="Segoe UI" pitchFamily="34" charset="0"/>
                        <a:cs typeface="Segoe UI" pitchFamily="34" charset="0"/>
                      </a:endParaRPr>
                    </a:p>
                  </a:txBody>
                  <a:tcPr marL="121888" marR="121888">
                    <a:lnB w="3175" cap="flat" cmpd="sng" algn="ctr">
                      <a:solidFill>
                        <a:schemeClr val="bg1">
                          <a:lumMod val="85000"/>
                        </a:schemeClr>
                      </a:solidFill>
                      <a:prstDash val="solid"/>
                      <a:round/>
                      <a:headEnd type="none" w="med" len="med"/>
                      <a:tailEnd type="none" w="med" len="med"/>
                    </a:lnB>
                    <a:noFill/>
                  </a:tcPr>
                </a:tc>
              </a:tr>
              <a:tr h="137160">
                <a:tc>
                  <a:txBody>
                    <a:bodyPr/>
                    <a:lstStyle/>
                    <a:p>
                      <a:r>
                        <a:rPr lang="en-US" sz="1200" u="sng" dirty="0" err="1" smtClean="0">
                          <a:solidFill>
                            <a:srgbClr val="00B0F0"/>
                          </a:solidFill>
                        </a:rPr>
                        <a:t>MyService</a:t>
                      </a:r>
                      <a:endParaRPr lang="en-US" sz="1200" u="sng" dirty="0">
                        <a:solidFill>
                          <a:srgbClr val="00B0F0"/>
                        </a:solidFill>
                      </a:endParaRPr>
                    </a:p>
                  </a:txBody>
                  <a:tcPr marL="121888" marR="121888">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r>
                        <a:rPr lang="en-US" sz="1200" dirty="0" smtClean="0">
                          <a:solidFill>
                            <a:schemeClr val="tx1">
                              <a:lumMod val="75000"/>
                              <a:lumOff val="25000"/>
                            </a:schemeClr>
                          </a:solidFill>
                        </a:rPr>
                        <a:t>Imported</a:t>
                      </a:r>
                      <a:endParaRPr lang="en-US" sz="1200" dirty="0">
                        <a:solidFill>
                          <a:schemeClr val="tx1">
                            <a:lumMod val="75000"/>
                            <a:lumOff val="25000"/>
                          </a:schemeClr>
                        </a:solidFill>
                      </a:endParaRPr>
                    </a:p>
                  </a:txBody>
                  <a:tcPr marL="121888" marR="121888">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r>
                        <a:rPr lang="en-US" sz="1200" u="none" dirty="0" smtClean="0">
                          <a:solidFill>
                            <a:schemeClr val="tx1">
                              <a:lumMod val="75000"/>
                              <a:lumOff val="25000"/>
                            </a:schemeClr>
                          </a:solidFill>
                        </a:rPr>
                        <a:t>WCF Service</a:t>
                      </a:r>
                      <a:endParaRPr lang="en-US" sz="1200" u="none" dirty="0">
                        <a:solidFill>
                          <a:schemeClr val="tx1">
                            <a:lumMod val="75000"/>
                            <a:lumOff val="25000"/>
                          </a:schemeClr>
                        </a:solidFill>
                      </a:endParaRPr>
                    </a:p>
                  </a:txBody>
                  <a:tcPr marL="121888" marR="121888">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r>
                        <a:rPr lang="en-US" sz="1200" u="sng" kern="1200" dirty="0" smtClean="0">
                          <a:solidFill>
                            <a:srgbClr val="00B0F0"/>
                          </a:solidFill>
                          <a:latin typeface="+mn-lt"/>
                          <a:ea typeface="+mn-ea"/>
                          <a:cs typeface="+mn-cs"/>
                        </a:rPr>
                        <a:t>2</a:t>
                      </a:r>
                      <a:endParaRPr lang="en-US" sz="1200" u="sng" kern="1200" dirty="0">
                        <a:solidFill>
                          <a:srgbClr val="00B0F0"/>
                        </a:solidFill>
                        <a:latin typeface="+mn-lt"/>
                        <a:ea typeface="+mn-ea"/>
                        <a:cs typeface="+mn-cs"/>
                      </a:endParaRPr>
                    </a:p>
                  </a:txBody>
                  <a:tcPr marL="121888" marR="121888">
                    <a:lnT w="3175" cap="flat" cmpd="sng" algn="ctr">
                      <a:solidFill>
                        <a:schemeClr val="bg1">
                          <a:lumMod val="85000"/>
                        </a:schemeClr>
                      </a:solidFill>
                      <a:prstDash val="solid"/>
                      <a:round/>
                      <a:headEnd type="none" w="med" len="med"/>
                      <a:tailEnd type="none" w="med" len="med"/>
                    </a:lnT>
                    <a:lnB w="3175" cap="flat" cmpd="sng" algn="ctr">
                      <a:noFill/>
                      <a:prstDash val="solid"/>
                      <a:round/>
                      <a:headEnd type="none" w="med" len="med"/>
                      <a:tailEnd type="none" w="med" len="med"/>
                    </a:lnB>
                    <a:noFill/>
                  </a:tcPr>
                </a:tc>
              </a:tr>
              <a:tr h="121920">
                <a:tc>
                  <a:txBody>
                    <a:bodyPr/>
                    <a:lstStyle/>
                    <a:p>
                      <a:endParaRPr lang="en-US" sz="1200" u="sng" dirty="0">
                        <a:solidFill>
                          <a:srgbClr val="00B0F0"/>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r>
                        <a:rPr lang="en-US" sz="1200" dirty="0" smtClean="0">
                          <a:solidFill>
                            <a:schemeClr val="tx1">
                              <a:lumMod val="75000"/>
                              <a:lumOff val="25000"/>
                            </a:schemeClr>
                          </a:solidFill>
                        </a:rPr>
                        <a:t>Imported</a:t>
                      </a:r>
                      <a:endParaRPr lang="en-US" sz="1200"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r>
                        <a:rPr lang="en-US" sz="1200" u="none" dirty="0" smtClean="0">
                          <a:solidFill>
                            <a:schemeClr val="tx1">
                              <a:lumMod val="75000"/>
                              <a:lumOff val="25000"/>
                            </a:schemeClr>
                          </a:solidFill>
                        </a:rPr>
                        <a:t>Workflow Service</a:t>
                      </a:r>
                      <a:endParaRPr lang="en-US" sz="1200" u="none"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r>
                        <a:rPr lang="en-US" sz="1200" u="none" dirty="0" smtClean="0">
                          <a:solidFill>
                            <a:schemeClr val="tx1">
                              <a:lumMod val="75000"/>
                              <a:lumOff val="25000"/>
                            </a:schemeClr>
                          </a:solidFill>
                        </a:rPr>
                        <a:t>0</a:t>
                      </a:r>
                      <a:endParaRPr lang="en-US" sz="1200" u="none"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r>
              <a:tr h="0">
                <a:tc>
                  <a:txBody>
                    <a:bodyPr/>
                    <a:lstStyle/>
                    <a:p>
                      <a:endParaRPr lang="en-US" sz="1200" u="none"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endParaRPr lang="en-US" sz="1200"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endParaRPr lang="en-US" sz="1200" u="none"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endParaRPr lang="en-US" sz="1200" u="none"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r>
              <a:tr h="0">
                <a:tc>
                  <a:txBody>
                    <a:bodyPr/>
                    <a:lstStyle/>
                    <a:p>
                      <a:endParaRPr lang="en-US" sz="1200" u="none"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endParaRPr lang="en-US" sz="1200"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endParaRPr lang="en-US" sz="1200" u="none"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c>
                  <a:txBody>
                    <a:bodyPr/>
                    <a:lstStyle/>
                    <a:p>
                      <a:endParaRPr lang="en-US" sz="1200" u="none" dirty="0">
                        <a:solidFill>
                          <a:schemeClr val="tx1">
                            <a:lumMod val="75000"/>
                            <a:lumOff val="25000"/>
                          </a:schemeClr>
                        </a:solidFill>
                      </a:endParaRPr>
                    </a:p>
                  </a:txBody>
                  <a:tcPr marL="121888" marR="121888">
                    <a:lnT w="3175" cap="flat" cmpd="sng" algn="ctr">
                      <a:noFill/>
                      <a:prstDash val="solid"/>
                      <a:round/>
                      <a:headEnd type="none" w="med" len="med"/>
                      <a:tailEnd type="none" w="med" len="med"/>
                    </a:lnT>
                    <a:lnB w="12700" cmpd="sng">
                      <a:noFill/>
                    </a:lnB>
                    <a:noFill/>
                  </a:tcPr>
                </a:tc>
              </a:tr>
            </a:tbl>
          </a:graphicData>
        </a:graphic>
      </p:graphicFrame>
      <p:grpSp>
        <p:nvGrpSpPr>
          <p:cNvPr id="19" name="Group 33"/>
          <p:cNvGrpSpPr/>
          <p:nvPr/>
        </p:nvGrpSpPr>
        <p:grpSpPr>
          <a:xfrm rot="-2700000">
            <a:off x="15116" y="2474292"/>
            <a:ext cx="109699" cy="137160"/>
            <a:chOff x="381000" y="3810000"/>
            <a:chExt cx="111762" cy="187960"/>
          </a:xfrm>
        </p:grpSpPr>
        <p:sp>
          <p:nvSpPr>
            <p:cNvPr id="35" name="Freeform 34"/>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35729214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0" y="747964"/>
            <a:ext cx="2795144" cy="6096000"/>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1001"/>
            <a:ext cx="12233924"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88825" cy="37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2276" y="564975"/>
            <a:ext cx="3787014" cy="253916"/>
          </a:xfrm>
          <a:prstGeom prst="rect">
            <a:avLst/>
          </a:prstGeom>
          <a:noFill/>
        </p:spPr>
        <p:txBody>
          <a:bodyPr wrap="square" rtlCol="0">
            <a:spAutoFit/>
          </a:bodyPr>
          <a:lstStyle/>
          <a:p>
            <a:r>
              <a:rPr lang="en-US" sz="1050" u="sng" dirty="0">
                <a:solidFill>
                  <a:srgbClr val="00B0F0"/>
                </a:solidFill>
                <a:ea typeface="Segoe UI" pitchFamily="34" charset="0"/>
                <a:cs typeface="Segoe UI" pitchFamily="34" charset="0"/>
              </a:rPr>
              <a:t>AppFabric</a:t>
            </a:r>
            <a:r>
              <a:rPr lang="en-US" sz="1050" dirty="0">
                <a:solidFill>
                  <a:srgbClr val="FFFFFF">
                    <a:lumMod val="75000"/>
                    <a:lumOff val="25000"/>
                  </a:srgbClr>
                </a:solidFill>
                <a:ea typeface="Segoe UI" pitchFamily="34" charset="0"/>
                <a:cs typeface="Segoe UI" pitchFamily="34" charset="0"/>
              </a:rPr>
              <a:t> &gt; </a:t>
            </a:r>
            <a:r>
              <a:rPr lang="en-US" sz="1050" u="sng" dirty="0" err="1" smtClean="0">
                <a:solidFill>
                  <a:srgbClr val="00B0F0"/>
                </a:solidFill>
                <a:ea typeface="Segoe UI" pitchFamily="34" charset="0"/>
                <a:cs typeface="Segoe UI" pitchFamily="34" charset="0"/>
              </a:rPr>
              <a:t>MyService</a:t>
            </a:r>
            <a:endParaRPr lang="en-US" sz="1050" dirty="0">
              <a:solidFill>
                <a:srgbClr val="FFFFFF">
                  <a:lumMod val="75000"/>
                  <a:lumOff val="25000"/>
                </a:srgbClr>
              </a:solidFill>
              <a:latin typeface="Segoe UI Semibold" pitchFamily="34" charset="0"/>
              <a:ea typeface="Segoe UI" pitchFamily="34" charset="0"/>
              <a:cs typeface="Segoe UI" pitchFamily="34"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80392"/>
            <a:ext cx="12188825" cy="177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8"/>
          <p:cNvGrpSpPr/>
          <p:nvPr/>
        </p:nvGrpSpPr>
        <p:grpSpPr>
          <a:xfrm rot="-2700000">
            <a:off x="15114" y="1680422"/>
            <a:ext cx="109699" cy="137160"/>
            <a:chOff x="381000" y="3810000"/>
            <a:chExt cx="111762" cy="187960"/>
          </a:xfrm>
        </p:grpSpPr>
        <p:sp>
          <p:nvSpPr>
            <p:cNvPr id="10" name="Freeform 9"/>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3" name="Group 11"/>
          <p:cNvGrpSpPr/>
          <p:nvPr/>
        </p:nvGrpSpPr>
        <p:grpSpPr>
          <a:xfrm rot="-2700000">
            <a:off x="15115" y="1874506"/>
            <a:ext cx="109699" cy="137160"/>
            <a:chOff x="381000" y="3810000"/>
            <a:chExt cx="111762" cy="187960"/>
          </a:xfrm>
        </p:grpSpPr>
        <p:sp>
          <p:nvSpPr>
            <p:cNvPr id="13" name="Freeform 12"/>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aphicFrame>
        <p:nvGraphicFramePr>
          <p:cNvPr id="15" name="Table 14"/>
          <p:cNvGraphicFramePr>
            <a:graphicFrameLocks noGrp="1"/>
          </p:cNvGraphicFramePr>
          <p:nvPr>
            <p:extLst>
              <p:ext uri="{D42A27DB-BD31-4B8C-83A1-F6EECF244321}">
                <p14:modId xmlns:p14="http://schemas.microsoft.com/office/powerpoint/2010/main" val="3845755977"/>
              </p:ext>
            </p:extLst>
          </p:nvPr>
        </p:nvGraphicFramePr>
        <p:xfrm>
          <a:off x="5854" y="872610"/>
          <a:ext cx="2562276" cy="2387600"/>
        </p:xfrm>
        <a:graphic>
          <a:graphicData uri="http://schemas.openxmlformats.org/drawingml/2006/table">
            <a:tbl>
              <a:tblPr firstRow="1" bandRow="1">
                <a:tableStyleId>{5C22544A-7EE6-4342-B048-85BDC9FD1C3A}</a:tableStyleId>
              </a:tblPr>
              <a:tblGrid>
                <a:gridCol w="1267576"/>
                <a:gridCol w="1294700"/>
              </a:tblGrid>
              <a:tr h="370840">
                <a:tc gridSpan="2">
                  <a:txBody>
                    <a:bodyPr/>
                    <a:lstStyle/>
                    <a:p>
                      <a:r>
                        <a:rPr lang="en-US" sz="1600" b="0" dirty="0" smtClean="0">
                          <a:solidFill>
                            <a:schemeClr val="accent1"/>
                          </a:solidFill>
                          <a:latin typeface="Segoe UI Semibold" pitchFamily="34" charset="0"/>
                          <a:ea typeface="Segoe UI" pitchFamily="34" charset="0"/>
                          <a:cs typeface="Segoe UI" pitchFamily="34" charset="0"/>
                        </a:rPr>
                        <a:t>Summary</a:t>
                      </a:r>
                      <a:endParaRPr lang="en-US" sz="1600" b="0" dirty="0">
                        <a:solidFill>
                          <a:schemeClr val="accent1"/>
                        </a:solidFill>
                        <a:latin typeface="Segoe UI Semibold" pitchFamily="34" charset="0"/>
                        <a:ea typeface="Segoe UI" pitchFamily="34" charset="0"/>
                        <a:cs typeface="Segoe UI" pitchFamily="34" charset="0"/>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r>
              <a:tr h="0">
                <a:tc>
                  <a:txBody>
                    <a:bodyPr/>
                    <a:lstStyle/>
                    <a:p>
                      <a:r>
                        <a:rPr lang="en-US" sz="1200" b="0" dirty="0" smtClean="0">
                          <a:solidFill>
                            <a:schemeClr val="bg1">
                              <a:lumMod val="50000"/>
                            </a:schemeClr>
                          </a:solidFill>
                          <a:latin typeface="Segoe UI" pitchFamily="34" charset="0"/>
                          <a:ea typeface="Segoe UI" pitchFamily="34" charset="0"/>
                          <a:cs typeface="Segoe UI" pitchFamily="34" charset="0"/>
                        </a:rPr>
                        <a:t>State</a:t>
                      </a:r>
                      <a:endParaRPr lang="en-US" sz="1200" b="0" dirty="0">
                        <a:solidFill>
                          <a:schemeClr val="bg1">
                            <a:lumMod val="50000"/>
                          </a:schemeClr>
                        </a:solidFill>
                        <a:latin typeface="Segoe UI" pitchFamily="34" charset="0"/>
                        <a:ea typeface="Segoe UI" pitchFamily="34" charset="0"/>
                        <a:cs typeface="Segoe UI"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dirty="0" smtClean="0">
                          <a:solidFill>
                            <a:schemeClr val="tx1">
                              <a:lumMod val="75000"/>
                              <a:lumOff val="25000"/>
                            </a:schemeClr>
                          </a:solidFill>
                          <a:latin typeface="Segoe UI" pitchFamily="34" charset="0"/>
                          <a:ea typeface="Segoe UI" pitchFamily="34" charset="0"/>
                          <a:cs typeface="Segoe UI" pitchFamily="34" charset="0"/>
                        </a:rPr>
                        <a:t>Imported</a:t>
                      </a:r>
                      <a:endParaRPr lang="en-US" sz="1000" b="0" dirty="0">
                        <a:solidFill>
                          <a:schemeClr val="tx1">
                            <a:lumMod val="75000"/>
                            <a:lumOff val="25000"/>
                          </a:schemeClr>
                        </a:solidFill>
                        <a:latin typeface="Segoe UI" pitchFamily="34" charset="0"/>
                        <a:ea typeface="Segoe UI" pitchFamily="34" charset="0"/>
                        <a:cs typeface="Segoe UI"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US" sz="1200" b="0" dirty="0" smtClean="0">
                          <a:solidFill>
                            <a:schemeClr val="bg1">
                              <a:lumMod val="50000"/>
                            </a:schemeClr>
                          </a:solidFill>
                          <a:latin typeface="Segoe UI" pitchFamily="34" charset="0"/>
                          <a:ea typeface="Segoe UI" pitchFamily="34" charset="0"/>
                          <a:cs typeface="Segoe UI" pitchFamily="34" charset="0"/>
                        </a:rPr>
                        <a:t>Errors (24 </a:t>
                      </a:r>
                      <a:r>
                        <a:rPr lang="en-US" sz="1200" b="0" dirty="0" err="1" smtClean="0">
                          <a:solidFill>
                            <a:schemeClr val="bg1">
                              <a:lumMod val="50000"/>
                            </a:schemeClr>
                          </a:solidFill>
                          <a:latin typeface="Segoe UI" pitchFamily="34" charset="0"/>
                          <a:ea typeface="Segoe UI" pitchFamily="34" charset="0"/>
                          <a:cs typeface="Segoe UI" pitchFamily="34" charset="0"/>
                        </a:rPr>
                        <a:t>hrs</a:t>
                      </a:r>
                      <a:r>
                        <a:rPr lang="en-US" sz="1200" b="0" dirty="0" smtClean="0">
                          <a:solidFill>
                            <a:schemeClr val="bg1">
                              <a:lumMod val="50000"/>
                            </a:schemeClr>
                          </a:solidFill>
                          <a:latin typeface="Segoe UI" pitchFamily="34" charset="0"/>
                          <a:ea typeface="Segoe UI" pitchFamily="34" charset="0"/>
                          <a:cs typeface="Segoe UI" pitchFamily="34" charset="0"/>
                        </a:rPr>
                        <a:t>)</a:t>
                      </a:r>
                      <a:endParaRPr lang="en-US" sz="1200" b="0" dirty="0">
                        <a:solidFill>
                          <a:schemeClr val="bg1">
                            <a:lumMod val="50000"/>
                          </a:schemeClr>
                        </a:solidFill>
                        <a:latin typeface="Segoe UI" pitchFamily="34" charset="0"/>
                        <a:ea typeface="Segoe UI" pitchFamily="34" charset="0"/>
                        <a:cs typeface="Segoe UI" pitchFamily="34" charset="0"/>
                      </a:endParaRP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smtClean="0">
                          <a:solidFill>
                            <a:schemeClr val="tx1">
                              <a:lumMod val="75000"/>
                              <a:lumOff val="25000"/>
                            </a:schemeClr>
                          </a:solidFill>
                          <a:latin typeface="Segoe UI" pitchFamily="34" charset="0"/>
                          <a:ea typeface="Segoe UI" pitchFamily="34" charset="0"/>
                          <a:cs typeface="Segoe UI" pitchFamily="34" charset="0"/>
                        </a:rPr>
                        <a:t>0</a:t>
                      </a:r>
                      <a:endParaRPr lang="en-US" sz="1000" b="0" dirty="0">
                        <a:solidFill>
                          <a:schemeClr val="tx1">
                            <a:lumMod val="75000"/>
                            <a:lumOff val="25000"/>
                          </a:schemeClr>
                        </a:solidFill>
                        <a:latin typeface="Segoe UI" pitchFamily="34" charset="0"/>
                        <a:ea typeface="Segoe UI" pitchFamily="34" charset="0"/>
                        <a:cs typeface="Segoe UI" pitchFamily="34" charset="0"/>
                      </a:endParaRP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gridSpan="2">
                  <a:txBody>
                    <a:bodyPr/>
                    <a:lstStyle/>
                    <a:p>
                      <a:r>
                        <a:rPr lang="en-US" sz="1200" b="0" dirty="0" smtClean="0">
                          <a:solidFill>
                            <a:srgbClr val="FFC000"/>
                          </a:solidFill>
                          <a:latin typeface="Segoe UI Semibold" pitchFamily="34" charset="0"/>
                          <a:ea typeface="Segoe UI" pitchFamily="34" charset="0"/>
                          <a:cs typeface="Segoe UI" pitchFamily="34" charset="0"/>
                        </a:rPr>
                        <a:t>Module</a:t>
                      </a:r>
                      <a:endParaRPr lang="en-US" sz="1200" b="0" dirty="0">
                        <a:solidFill>
                          <a:srgbClr val="FFC000"/>
                        </a:solidFill>
                        <a:latin typeface="Segoe UI Semibold" pitchFamily="34" charset="0"/>
                        <a:ea typeface="Segoe UI" pitchFamily="34" charset="0"/>
                        <a:cs typeface="Segoe UI" pitchFamily="34" charset="0"/>
                      </a:endParaRPr>
                    </a:p>
                  </a:txBody>
                  <a:tcPr marL="121888" marR="121888">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B0F0"/>
                          </a:solidFill>
                          <a:latin typeface="Segoe UI Semibold" pitchFamily="34" charset="0"/>
                          <a:ea typeface="Segoe UI" pitchFamily="34" charset="0"/>
                          <a:cs typeface="Segoe UI" pitchFamily="34" charset="0"/>
                        </a:rPr>
                        <a:t>Monitoring</a:t>
                      </a: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B0F0"/>
                          </a:solidFill>
                          <a:latin typeface="Segoe UI Semibold" pitchFamily="34" charset="0"/>
                          <a:ea typeface="Segoe UI" pitchFamily="34" charset="0"/>
                          <a:cs typeface="Segoe UI" pitchFamily="34" charset="0"/>
                        </a:rPr>
                        <a:t>Configuration</a:t>
                      </a: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r h="0">
                <a:tc gridSpan="2">
                  <a:txBody>
                    <a:bodyPr/>
                    <a:lstStyle/>
                    <a:p>
                      <a:r>
                        <a:rPr lang="en-US" sz="1200" dirty="0" smtClean="0">
                          <a:solidFill>
                            <a:srgbClr val="00B0F0"/>
                          </a:solidFill>
                          <a:latin typeface="Segoe UI Semibold" pitchFamily="34" charset="0"/>
                          <a:ea typeface="Segoe UI" pitchFamily="34" charset="0"/>
                          <a:cs typeface="Segoe UI" pitchFamily="34" charset="0"/>
                        </a:rPr>
                        <a:t>Admin Log</a:t>
                      </a: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700" dirty="0">
                        <a:solidFill>
                          <a:schemeClr val="bg1">
                            <a:lumMod val="50000"/>
                          </a:schemeClr>
                        </a:solidFill>
                        <a:latin typeface="Segoe UI Semibold" pitchFamily="34" charset="0"/>
                        <a:ea typeface="Segoe UI" pitchFamily="34" charset="0"/>
                        <a:cs typeface="Segoe U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gridSpan="2">
                  <a:txBody>
                    <a:bodyPr/>
                    <a:lstStyle/>
                    <a:p>
                      <a:r>
                        <a:rPr lang="en-US" sz="1200" dirty="0" smtClean="0">
                          <a:solidFill>
                            <a:srgbClr val="00B0F0"/>
                          </a:solidFill>
                          <a:latin typeface="Segoe UI Semibold" pitchFamily="34" charset="0"/>
                          <a:ea typeface="Segoe UI" pitchFamily="34" charset="0"/>
                          <a:cs typeface="Segoe UI" pitchFamily="34" charset="0"/>
                        </a:rPr>
                        <a:t>Application</a:t>
                      </a:r>
                      <a:r>
                        <a:rPr lang="en-US" sz="1200" baseline="0" dirty="0" smtClean="0">
                          <a:solidFill>
                            <a:srgbClr val="00B0F0"/>
                          </a:solidFill>
                          <a:latin typeface="Segoe UI Semibold" pitchFamily="34" charset="0"/>
                          <a:ea typeface="Segoe UI" pitchFamily="34" charset="0"/>
                          <a:cs typeface="Segoe UI" pitchFamily="34" charset="0"/>
                        </a:rPr>
                        <a:t> Logs</a:t>
                      </a:r>
                      <a:endParaRPr lang="en-US" sz="1200" dirty="0">
                        <a:solidFill>
                          <a:srgbClr val="00B0F0"/>
                        </a:solidFill>
                        <a:latin typeface="Segoe UI Semibold" pitchFamily="34" charset="0"/>
                        <a:ea typeface="Segoe UI" pitchFamily="34" charset="0"/>
                        <a:cs typeface="Segoe UI" pitchFamily="34" charset="0"/>
                      </a:endParaRPr>
                    </a:p>
                  </a:txBody>
                  <a:tcPr marL="121888" marR="1218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grpSp>
        <p:nvGrpSpPr>
          <p:cNvPr id="9" name="Group 15"/>
          <p:cNvGrpSpPr/>
          <p:nvPr/>
        </p:nvGrpSpPr>
        <p:grpSpPr>
          <a:xfrm rot="-2700000">
            <a:off x="15115" y="2070777"/>
            <a:ext cx="109699" cy="137160"/>
            <a:chOff x="381000" y="3810000"/>
            <a:chExt cx="111762" cy="187960"/>
          </a:xfrm>
        </p:grpSpPr>
        <p:sp>
          <p:nvSpPr>
            <p:cNvPr id="17" name="Freeform 16"/>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2" name="Group 18"/>
          <p:cNvGrpSpPr/>
          <p:nvPr/>
        </p:nvGrpSpPr>
        <p:grpSpPr>
          <a:xfrm rot="-2700000">
            <a:off x="15115" y="2270379"/>
            <a:ext cx="109699" cy="137160"/>
            <a:chOff x="381000" y="3810000"/>
            <a:chExt cx="111762" cy="187960"/>
          </a:xfrm>
        </p:grpSpPr>
        <p:sp>
          <p:nvSpPr>
            <p:cNvPr id="20" name="Freeform 19"/>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2" name="TextBox 21"/>
          <p:cNvSpPr txBox="1"/>
          <p:nvPr/>
        </p:nvSpPr>
        <p:spPr>
          <a:xfrm>
            <a:off x="3148780" y="1155413"/>
            <a:ext cx="5992839" cy="246221"/>
          </a:xfrm>
          <a:prstGeom prst="rect">
            <a:avLst/>
          </a:prstGeom>
          <a:noFill/>
        </p:spPr>
        <p:txBody>
          <a:bodyPr wrap="square" rtlCol="0">
            <a:spAutoFit/>
          </a:bodyPr>
          <a:lstStyle/>
          <a:p>
            <a:r>
              <a:rPr lang="en-US" sz="1000" dirty="0">
                <a:solidFill>
                  <a:srgbClr val="000000">
                    <a:lumMod val="50000"/>
                  </a:srgbClr>
                </a:solidFill>
                <a:ea typeface="Segoe UI" pitchFamily="34" charset="0"/>
                <a:cs typeface="Segoe UI" pitchFamily="34" charset="0"/>
              </a:rPr>
              <a:t>This page </a:t>
            </a:r>
            <a:r>
              <a:rPr lang="en-US" sz="1000" dirty="0" smtClean="0">
                <a:solidFill>
                  <a:srgbClr val="000000">
                    <a:lumMod val="50000"/>
                  </a:srgbClr>
                </a:solidFill>
                <a:ea typeface="Segoe UI" pitchFamily="34" charset="0"/>
                <a:cs typeface="Segoe UI" pitchFamily="34" charset="0"/>
              </a:rPr>
              <a:t>lets you manage your stateless AppFabric Container component.  </a:t>
            </a:r>
            <a:endParaRPr lang="en-US" sz="1000" dirty="0">
              <a:solidFill>
                <a:srgbClr val="000000">
                  <a:lumMod val="50000"/>
                </a:srgbClr>
              </a:solidFill>
              <a:ea typeface="Segoe UI" pitchFamily="34" charset="0"/>
              <a:cs typeface="Segoe UI"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909901911"/>
              </p:ext>
            </p:extLst>
          </p:nvPr>
        </p:nvGraphicFramePr>
        <p:xfrm>
          <a:off x="3148780" y="855711"/>
          <a:ext cx="8125883" cy="274320"/>
        </p:xfrm>
        <a:graphic>
          <a:graphicData uri="http://schemas.openxmlformats.org/drawingml/2006/table">
            <a:tbl>
              <a:tblPr firstRow="1" bandRow="1">
                <a:tableStyleId>{5C22544A-7EE6-4342-B048-85BDC9FD1C3A}</a:tableStyleId>
              </a:tblPr>
              <a:tblGrid>
                <a:gridCol w="8125883"/>
              </a:tblGrid>
              <a:tr h="0">
                <a:tc>
                  <a:txBody>
                    <a:bodyPr/>
                    <a:lstStyle/>
                    <a:p>
                      <a:r>
                        <a:rPr lang="en-US" sz="1200" b="0" dirty="0" smtClean="0">
                          <a:solidFill>
                            <a:schemeClr val="bg1"/>
                          </a:solidFill>
                          <a:latin typeface="Segoe UI Semibold" pitchFamily="34" charset="0"/>
                          <a:ea typeface="Segoe UI" pitchFamily="34" charset="0"/>
                          <a:cs typeface="Segoe UI" pitchFamily="34" charset="0"/>
                        </a:rPr>
                        <a:t>Component </a:t>
                      </a:r>
                      <a:r>
                        <a:rPr lang="en-US" sz="1200" b="0" baseline="0" dirty="0" smtClean="0">
                          <a:solidFill>
                            <a:schemeClr val="bg1"/>
                          </a:solidFill>
                          <a:latin typeface="Segoe UI Light" pitchFamily="34" charset="0"/>
                          <a:ea typeface="Segoe UI" pitchFamily="34" charset="0"/>
                          <a:cs typeface="Segoe UI" pitchFamily="34" charset="0"/>
                        </a:rPr>
                        <a:t> </a:t>
                      </a:r>
                      <a:r>
                        <a:rPr lang="en-US" sz="1200" b="0" baseline="0" dirty="0" err="1" smtClean="0">
                          <a:solidFill>
                            <a:schemeClr val="bg1"/>
                          </a:solidFill>
                          <a:latin typeface="Segoe UI Semibold" pitchFamily="34" charset="0"/>
                          <a:ea typeface="Segoe UI" pitchFamily="34" charset="0"/>
                          <a:cs typeface="Segoe UI" pitchFamily="34" charset="0"/>
                        </a:rPr>
                        <a:t>My</a:t>
                      </a:r>
                      <a:r>
                        <a:rPr lang="en-US" sz="1200" b="0" dirty="0" err="1" smtClean="0">
                          <a:solidFill>
                            <a:schemeClr val="bg1"/>
                          </a:solidFill>
                          <a:latin typeface="Segoe UI Semibold" pitchFamily="34" charset="0"/>
                          <a:ea typeface="Segoe UI" pitchFamily="34" charset="0"/>
                          <a:cs typeface="Segoe UI" pitchFamily="34" charset="0"/>
                        </a:rPr>
                        <a:t>Service</a:t>
                      </a:r>
                      <a:endParaRPr lang="en-US" sz="1200" b="0" dirty="0">
                        <a:solidFill>
                          <a:schemeClr val="bg1"/>
                        </a:solidFill>
                        <a:latin typeface="Segoe UI Semibold" pitchFamily="34" charset="0"/>
                        <a:ea typeface="Segoe UI" pitchFamily="34" charset="0"/>
                        <a:cs typeface="Segoe UI" pitchFamily="34" charset="0"/>
                      </a:endParaRPr>
                    </a:p>
                  </a:txBody>
                  <a:tcPr marL="121888" marR="121888">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TextBox 23"/>
          <p:cNvSpPr txBox="1"/>
          <p:nvPr/>
        </p:nvSpPr>
        <p:spPr>
          <a:xfrm>
            <a:off x="3148782" y="1489200"/>
            <a:ext cx="1112805" cy="261610"/>
          </a:xfrm>
          <a:prstGeom prst="rect">
            <a:avLst/>
          </a:prstGeom>
          <a:noFill/>
        </p:spPr>
        <p:txBody>
          <a:bodyPr wrap="none" rtlCol="0">
            <a:spAutoFit/>
          </a:bodyPr>
          <a:lstStyle/>
          <a:p>
            <a:r>
              <a:rPr lang="en-US" sz="1100" dirty="0" smtClean="0">
                <a:solidFill>
                  <a:srgbClr val="FFFFFF">
                    <a:lumMod val="75000"/>
                    <a:lumOff val="25000"/>
                  </a:srgbClr>
                </a:solidFill>
                <a:ea typeface="Segoe UI" pitchFamily="34" charset="0"/>
                <a:cs typeface="Segoe UI" pitchFamily="34" charset="0"/>
              </a:rPr>
              <a:t>Tracked Events</a:t>
            </a:r>
            <a:endParaRPr lang="en-US" sz="1100" dirty="0">
              <a:solidFill>
                <a:srgbClr val="FFFFFF">
                  <a:lumMod val="75000"/>
                  <a:lumOff val="25000"/>
                </a:srgbClr>
              </a:solidFill>
              <a:ea typeface="Segoe UI" pitchFamily="34" charset="0"/>
              <a:cs typeface="Segoe UI" pitchFamily="34" charset="0"/>
            </a:endParaRPr>
          </a:p>
        </p:txBody>
      </p:sp>
      <p:grpSp>
        <p:nvGrpSpPr>
          <p:cNvPr id="16" name="Group 27"/>
          <p:cNvGrpSpPr/>
          <p:nvPr/>
        </p:nvGrpSpPr>
        <p:grpSpPr>
          <a:xfrm rot="13500000">
            <a:off x="3813898" y="2616085"/>
            <a:ext cx="82296" cy="182832"/>
            <a:chOff x="381000" y="3810000"/>
            <a:chExt cx="111762" cy="187960"/>
          </a:xfrm>
        </p:grpSpPr>
        <p:sp>
          <p:nvSpPr>
            <p:cNvPr id="29" name="Freeform 28"/>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9" name="Group 33"/>
          <p:cNvGrpSpPr/>
          <p:nvPr/>
        </p:nvGrpSpPr>
        <p:grpSpPr>
          <a:xfrm rot="-2700000">
            <a:off x="15116" y="2474292"/>
            <a:ext cx="109699" cy="137160"/>
            <a:chOff x="381000" y="3810000"/>
            <a:chExt cx="111762" cy="187960"/>
          </a:xfrm>
        </p:grpSpPr>
        <p:sp>
          <p:nvSpPr>
            <p:cNvPr id="35" name="Freeform 34"/>
            <p:cNvSpPr/>
            <p:nvPr/>
          </p:nvSpPr>
          <p:spPr>
            <a:xfrm>
              <a:off x="411480" y="3858217"/>
              <a:ext cx="54864" cy="55967"/>
            </a:xfrm>
            <a:custGeom>
              <a:avLst/>
              <a:gdLst>
                <a:gd name="connsiteX0" fmla="*/ 892454 w 892454"/>
                <a:gd name="connsiteY0" fmla="*/ 0 h 885139"/>
                <a:gd name="connsiteX1" fmla="*/ 892454 w 892454"/>
                <a:gd name="connsiteY1" fmla="*/ 885139 h 885139"/>
                <a:gd name="connsiteX2" fmla="*/ 0 w 892454"/>
                <a:gd name="connsiteY2" fmla="*/ 885139 h 885139"/>
                <a:gd name="connsiteX3" fmla="*/ 892454 w 892454"/>
                <a:gd name="connsiteY3" fmla="*/ 0 h 885139"/>
              </a:gdLst>
              <a:ahLst/>
              <a:cxnLst>
                <a:cxn ang="0">
                  <a:pos x="connsiteX0" y="connsiteY0"/>
                </a:cxn>
                <a:cxn ang="0">
                  <a:pos x="connsiteX1" y="connsiteY1"/>
                </a:cxn>
                <a:cxn ang="0">
                  <a:pos x="connsiteX2" y="connsiteY2"/>
                </a:cxn>
                <a:cxn ang="0">
                  <a:pos x="connsiteX3" y="connsiteY3"/>
                </a:cxn>
              </a:cxnLst>
              <a:rect l="l" t="t" r="r" b="b"/>
              <a:pathLst>
                <a:path w="892454" h="885139">
                  <a:moveTo>
                    <a:pt x="892454" y="0"/>
                  </a:moveTo>
                  <a:lnTo>
                    <a:pt x="892454" y="885139"/>
                  </a:lnTo>
                  <a:lnTo>
                    <a:pt x="0" y="885139"/>
                  </a:lnTo>
                  <a:lnTo>
                    <a:pt x="892454"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Rectangle 35"/>
            <p:cNvSpPr/>
            <p:nvPr/>
          </p:nvSpPr>
          <p:spPr>
            <a:xfrm>
              <a:off x="381000" y="3810000"/>
              <a:ext cx="111762" cy="187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37" name="Down Arrow 36"/>
          <p:cNvSpPr>
            <a:spLocks noChangeAspect="1"/>
          </p:cNvSpPr>
          <p:nvPr/>
        </p:nvSpPr>
        <p:spPr>
          <a:xfrm rot="9411203">
            <a:off x="5127486" y="2172980"/>
            <a:ext cx="114306" cy="137160"/>
          </a:xfrm>
          <a:prstGeom prst="downArrow">
            <a:avLst>
              <a:gd name="adj1" fmla="val 21362"/>
              <a:gd name="adj2" fmla="val 128740"/>
            </a:avLst>
          </a:prstGeom>
          <a:solidFill>
            <a:sysClr val="window" lastClr="FFFFFF"/>
          </a:solidFill>
          <a:ln w="3175" cap="flat" cmpd="sng" algn="ctr">
            <a:solidFill>
              <a:sysClr val="windowText" lastClr="000000"/>
            </a:solidFill>
            <a:prstDash val="solid"/>
          </a:ln>
          <a:effectLst>
            <a:outerShdw blurRad="50800" dist="38100" dir="2700000" algn="tl" rotWithShape="0">
              <a:prstClr val="black">
                <a:alpha val="15000"/>
              </a:prstClr>
            </a:outerShdw>
          </a:effectLst>
        </p:spPr>
        <p:txBody>
          <a:bodyPr lIns="65434" tIns="32717" rIns="65434" bIns="32717" rtlCol="0" anchor="ctr"/>
          <a:lstStyle/>
          <a:p>
            <a:pPr algn="ctr" defTabSz="857067">
              <a:defRPr/>
            </a:pPr>
            <a:endParaRPr lang="en-US" kern="0" dirty="0">
              <a:solidFill>
                <a:prstClr val="white"/>
              </a:solidFill>
              <a:latin typeface="Segoe Print" pitchFamily="2" charset="0"/>
            </a:endParaRPr>
          </a:p>
        </p:txBody>
      </p:sp>
      <p:sp>
        <p:nvSpPr>
          <p:cNvPr id="33" name="Down Arrow 32"/>
          <p:cNvSpPr>
            <a:spLocks noChangeAspect="1"/>
          </p:cNvSpPr>
          <p:nvPr/>
        </p:nvSpPr>
        <p:spPr>
          <a:xfrm rot="9411203">
            <a:off x="5104089" y="2416401"/>
            <a:ext cx="114306" cy="137160"/>
          </a:xfrm>
          <a:prstGeom prst="downArrow">
            <a:avLst>
              <a:gd name="adj1" fmla="val 21362"/>
              <a:gd name="adj2" fmla="val 128740"/>
            </a:avLst>
          </a:prstGeom>
          <a:solidFill>
            <a:sysClr val="window" lastClr="FFFFFF"/>
          </a:solidFill>
          <a:ln w="3175" cap="flat" cmpd="sng" algn="ctr">
            <a:solidFill>
              <a:sysClr val="windowText" lastClr="000000"/>
            </a:solidFill>
            <a:prstDash val="solid"/>
          </a:ln>
          <a:effectLst>
            <a:outerShdw blurRad="50800" dist="38100" dir="2700000" algn="tl" rotWithShape="0">
              <a:prstClr val="black">
                <a:alpha val="15000"/>
              </a:prstClr>
            </a:outerShdw>
          </a:effectLst>
        </p:spPr>
        <p:txBody>
          <a:bodyPr lIns="65434" tIns="32717" rIns="65434" bIns="32717" rtlCol="0" anchor="ctr"/>
          <a:lstStyle/>
          <a:p>
            <a:pPr algn="ctr" defTabSz="857067">
              <a:defRPr/>
            </a:pPr>
            <a:endParaRPr lang="en-US" kern="0" dirty="0">
              <a:solidFill>
                <a:prstClr val="white"/>
              </a:solidFill>
              <a:latin typeface="Segoe Print" pitchFamily="2"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9376" y="1447800"/>
            <a:ext cx="8476293" cy="5173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6085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9112" y="1447799"/>
            <a:ext cx="11149013" cy="443198"/>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 y="3238"/>
            <a:ext cx="14620448" cy="685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02507" y="764273"/>
            <a:ext cx="1078173" cy="169277"/>
          </a:xfrm>
          <a:prstGeom prst="rect">
            <a:avLst/>
          </a:prstGeom>
          <a:solidFill>
            <a:schemeClr val="tx1"/>
          </a:solidFill>
        </p:spPr>
        <p:txBody>
          <a:bodyPr wrap="square" lIns="0" tIns="0" rIns="0" bIns="0" rtlCol="0">
            <a:spAutoFit/>
          </a:bodyPr>
          <a:lstStyle/>
          <a:p>
            <a:r>
              <a:rPr lang="en-US" sz="1100" dirty="0" err="1" smtClean="0">
                <a:solidFill>
                  <a:schemeClr val="bg1"/>
                </a:solidFill>
                <a:latin typeface="Segoe UI Semibold" pitchFamily="34" charset="0"/>
              </a:rPr>
              <a:t>MyService</a:t>
            </a:r>
            <a:endParaRPr lang="en-US" sz="1100" dirty="0" smtClean="0">
              <a:solidFill>
                <a:schemeClr val="bg1"/>
              </a:solidFill>
              <a:latin typeface="Segoe UI Semibold" pitchFamily="34" charset="0"/>
            </a:endParaRPr>
          </a:p>
        </p:txBody>
      </p:sp>
    </p:spTree>
    <p:extLst>
      <p:ext uri="{BB962C8B-B14F-4D97-AF65-F5344CB8AC3E}">
        <p14:creationId xmlns:p14="http://schemas.microsoft.com/office/powerpoint/2010/main" val="38522734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9112" y="1447799"/>
            <a:ext cx="11149013" cy="443198"/>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46273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02507" y="764273"/>
            <a:ext cx="1078173" cy="169277"/>
          </a:xfrm>
          <a:prstGeom prst="rect">
            <a:avLst/>
          </a:prstGeom>
          <a:solidFill>
            <a:schemeClr val="tx1"/>
          </a:solidFill>
        </p:spPr>
        <p:txBody>
          <a:bodyPr wrap="square" lIns="0" tIns="0" rIns="0" bIns="0" rtlCol="0">
            <a:spAutoFit/>
          </a:bodyPr>
          <a:lstStyle/>
          <a:p>
            <a:r>
              <a:rPr lang="en-US" sz="1100" dirty="0" err="1" smtClean="0">
                <a:solidFill>
                  <a:schemeClr val="bg1"/>
                </a:solidFill>
                <a:latin typeface="Segoe UI Semibold" pitchFamily="34" charset="0"/>
              </a:rPr>
              <a:t>MyService</a:t>
            </a:r>
            <a:endParaRPr lang="en-US" sz="1100" dirty="0" smtClean="0">
              <a:solidFill>
                <a:schemeClr val="bg1"/>
              </a:solidFill>
              <a:latin typeface="Segoe UI Semibold" pitchFamily="34" charset="0"/>
            </a:endParaRPr>
          </a:p>
        </p:txBody>
      </p:sp>
    </p:spTree>
    <p:extLst>
      <p:ext uri="{BB962C8B-B14F-4D97-AF65-F5344CB8AC3E}">
        <p14:creationId xmlns:p14="http://schemas.microsoft.com/office/powerpoint/2010/main" val="151399760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Ready12_Breakout_ChalkTalk_Template_v04">
  <a:themeElements>
    <a:clrScheme name="TR12">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2011-05-17T00:00:00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833E7-CDA5-4E4A-AF0B-36A91B78C9EF}">
  <ds:schemaRef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elements/1.1/"/>
    <ds:schemaRef ds:uri="8b529f77-48ab-4581-b468-93f09345b8aa"/>
    <ds:schemaRef ds:uri="http://www.w3.org/XML/1998/namespace"/>
    <ds:schemaRef ds:uri="2295e2e7-0eeb-498e-8716-217bb2ee6ee3"/>
    <ds:schemaRef ds:uri="http://purl.org/dc/dcmitype/"/>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8992</TotalTime>
  <Words>3182</Words>
  <Application>Microsoft Office PowerPoint</Application>
  <PresentationFormat>Custom</PresentationFormat>
  <Paragraphs>340</Paragraphs>
  <Slides>30</Slides>
  <Notes>24</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TENA11_BreakoutSession_Template_16x9_Final</vt:lpstr>
      <vt:lpstr>White with Consolas font for code slides</vt:lpstr>
      <vt:lpstr>TechReady12_Breakout_ChalkTalk_Template_v04</vt:lpstr>
      <vt:lpstr>PowerPoint Presentation</vt:lpstr>
      <vt:lpstr>Windows Communication  Foundation Futures MID310</vt:lpstr>
      <vt:lpstr>PowerPoint Presentation</vt:lpstr>
      <vt:lpstr>WCF Wish List</vt:lpstr>
      <vt:lpstr>Make WCF Simpler</vt:lpstr>
      <vt:lpstr>PowerPoint Presentation</vt:lpstr>
      <vt:lpstr>PowerPoint Presentation</vt:lpstr>
      <vt:lpstr>PowerPoint Presentation</vt:lpstr>
      <vt:lpstr>PowerPoint Presentation</vt:lpstr>
      <vt:lpstr>Simpler end-to-end</vt:lpstr>
      <vt:lpstr>WCF Wish List</vt:lpstr>
      <vt:lpstr>PowerPoint Presentation</vt:lpstr>
      <vt:lpstr>WCF Wish List</vt:lpstr>
      <vt:lpstr>Industry Trends </vt:lpstr>
      <vt:lpstr>WCF Web API Goals</vt:lpstr>
      <vt:lpstr>WebSockets</vt:lpstr>
      <vt:lpstr>WebSockets http://tinyurl.com/wcfwebsockets</vt:lpstr>
      <vt:lpstr>http://wcf.codeplex.com/ </vt:lpstr>
      <vt:lpstr>WCF Wish List</vt:lpstr>
      <vt:lpstr>WCF RIA Services</vt:lpstr>
      <vt:lpstr>WCF RIA for jQuery http://wcf.codeplex.com/wikipage?title=WCF jQuery</vt:lpstr>
      <vt:lpstr>WCF vNext</vt:lpstr>
      <vt:lpstr>PowerPoint Presentation</vt:lpstr>
      <vt:lpstr>Boneyard</vt:lpstr>
      <vt:lpstr>PowerPoint Guidelines</vt:lpstr>
      <vt:lpstr>MS Tag Placeholder Slide</vt:lpstr>
      <vt:lpstr>Slide for Showing Developer’s Software Code</vt:lpstr>
      <vt:lpstr>Related Content</vt:lpstr>
      <vt:lpstr>Track Resources</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WCF Futures</dc:title>
  <dc:subject>Microsoft TechEd North America 2011</dc:subject>
  <dc:creator>Kirill Gavrylyuk</dc:creator>
  <dc:description>Template Design: Jordan Cayabyab
Formatter: 
Event Date: May 16-19, 2011
Event Location: Atlanta
Audience Type: Developers, IT Pros</dc:description>
  <cp:lastModifiedBy>Kirill Gavrylyuk</cp:lastModifiedBy>
  <cp:revision>91</cp:revision>
  <cp:lastPrinted>2010-05-11T05:02:34Z</cp:lastPrinted>
  <dcterms:created xsi:type="dcterms:W3CDTF">2011-05-10T18:46:36Z</dcterms:created>
  <dcterms:modified xsi:type="dcterms:W3CDTF">2011-05-17T12:14:23Z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