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49"/>
  </p:notesMasterIdLst>
  <p:handoutMasterIdLst>
    <p:handoutMasterId r:id="rId50"/>
  </p:handoutMasterIdLst>
  <p:sldIdLst>
    <p:sldId id="322" r:id="rId3"/>
    <p:sldId id="335" r:id="rId4"/>
    <p:sldId id="377" r:id="rId5"/>
    <p:sldId id="337" r:id="rId6"/>
    <p:sldId id="338" r:id="rId7"/>
    <p:sldId id="339" r:id="rId8"/>
    <p:sldId id="340" r:id="rId9"/>
    <p:sldId id="341" r:id="rId10"/>
    <p:sldId id="342" r:id="rId11"/>
    <p:sldId id="381" r:id="rId12"/>
    <p:sldId id="343" r:id="rId13"/>
    <p:sldId id="344" r:id="rId14"/>
    <p:sldId id="345" r:id="rId15"/>
    <p:sldId id="346" r:id="rId16"/>
    <p:sldId id="347" r:id="rId17"/>
    <p:sldId id="348" r:id="rId18"/>
    <p:sldId id="349" r:id="rId19"/>
    <p:sldId id="350" r:id="rId20"/>
    <p:sldId id="380" r:id="rId21"/>
    <p:sldId id="351" r:id="rId22"/>
    <p:sldId id="352" r:id="rId23"/>
    <p:sldId id="353" r:id="rId24"/>
    <p:sldId id="355" r:id="rId25"/>
    <p:sldId id="356" r:id="rId26"/>
    <p:sldId id="357" r:id="rId27"/>
    <p:sldId id="358" r:id="rId28"/>
    <p:sldId id="360" r:id="rId29"/>
    <p:sldId id="359" r:id="rId30"/>
    <p:sldId id="361" r:id="rId31"/>
    <p:sldId id="362" r:id="rId32"/>
    <p:sldId id="363" r:id="rId33"/>
    <p:sldId id="387" r:id="rId34"/>
    <p:sldId id="370" r:id="rId35"/>
    <p:sldId id="371" r:id="rId36"/>
    <p:sldId id="368" r:id="rId37"/>
    <p:sldId id="369" r:id="rId38"/>
    <p:sldId id="367" r:id="rId39"/>
    <p:sldId id="366" r:id="rId40"/>
    <p:sldId id="372" r:id="rId41"/>
    <p:sldId id="373" r:id="rId42"/>
    <p:sldId id="378" r:id="rId43"/>
    <p:sldId id="382" r:id="rId44"/>
    <p:sldId id="383" r:id="rId45"/>
    <p:sldId id="384" r:id="rId46"/>
    <p:sldId id="385" r:id="rId47"/>
    <p:sldId id="319" r:id="rId4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4146"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DDC293-2ABE-4DEF-89EA-769F9545A4F7}" type="slidenum">
              <a:rPr lang="en-GB" smtClean="0"/>
              <a:pPr/>
              <a:t>13</a:t>
            </a:fld>
            <a:endParaRPr lang="en-GB"/>
          </a:p>
        </p:txBody>
      </p:sp>
    </p:spTree>
    <p:extLst>
      <p:ext uri="{BB962C8B-B14F-4D97-AF65-F5344CB8AC3E}">
        <p14:creationId xmlns:p14="http://schemas.microsoft.com/office/powerpoint/2010/main" val="85252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7846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67701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45174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291666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167577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98483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696904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18213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BDDC293-2ABE-4DEF-89EA-769F9545A4F7}" type="slidenum">
              <a:rPr lang="en-GB" smtClean="0"/>
              <a:pPr/>
              <a:t>2</a:t>
            </a:fld>
            <a:endParaRPr lang="en-GB"/>
          </a:p>
        </p:txBody>
      </p:sp>
    </p:spTree>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939577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40303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120412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949650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359478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446636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827601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419489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4:21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3547554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4206473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DBDDC293-2ABE-4DEF-89EA-769F9545A4F7}" type="slidenum">
              <a:rPr lang="en-GB" smtClean="0"/>
              <a:pPr/>
              <a:t>39</a:t>
            </a:fld>
            <a:endParaRPr lang="en-GB"/>
          </a:p>
        </p:txBody>
      </p:sp>
    </p:spTree>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3092630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4:21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2656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77194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2938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75020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82827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749777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75593607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07378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0337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93797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441541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2097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9406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69977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3909530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37394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4267000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9953223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82158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893200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485200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09838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843588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380930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091326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36685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506951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300105"/>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hyperlink" Target="http://msdn.microsoft.com/en-us/library/ee377069(BTS.10).aspx"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de.wikipedia.org/wiki/Main_Page" TargetMode="External"/><Relationship Id="rId5" Type="http://schemas.openxmlformats.org/officeDocument/2006/relationships/hyperlink" Target="http://de.wikipedia.org/wiki/User:ChiemseeMan" TargetMode="External"/><Relationship Id="rId4" Type="http://schemas.openxmlformats.org/officeDocument/2006/relationships/hyperlink" Target="http://en.wikipedia.org/wiki/public_domai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thefutureofthings.com/upload/items_icons/X-25E-Intel-Enterprise-Clas_large.jp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5.png"/><Relationship Id="rId7" Type="http://schemas.openxmlformats.org/officeDocument/2006/relationships/hyperlink" Target="http://thefutureofthings.com/upload/items_icons/X-25E-Intel-Enterprise-Clas_large.jp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image" Target="../media/image48.png"/><Relationship Id="rId10" Type="http://schemas.openxmlformats.org/officeDocument/2006/relationships/image" Target="../media/image63.png"/><Relationship Id="rId4" Type="http://schemas.openxmlformats.org/officeDocument/2006/relationships/image" Target="../media/image60.gif"/><Relationship Id="rId9"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msdn.microsoft.com/en-us/library/ff384124(BTS.10).aspx"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de.wikipedia.org/wiki/Main_Page" TargetMode="External"/><Relationship Id="rId5" Type="http://schemas.openxmlformats.org/officeDocument/2006/relationships/hyperlink" Target="http://de.wikipedia.org/wiki/User:ChiemseeMan" TargetMode="External"/><Relationship Id="rId4" Type="http://schemas.openxmlformats.org/officeDocument/2006/relationships/hyperlink" Target="http://en.wikipedia.org/wiki/public_doma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hyperlink" Target="http://blogical.se/blogs/mikael/" TargetMode="External"/><Relationship Id="rId7" Type="http://schemas.openxmlformats.org/officeDocument/2006/relationships/hyperlink" Target="http://pal.codeplex.com/"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hyperlink" Target="http://www.microsoft.com/downloads/en/details.aspx?FamilyID=93d432fe-1370-4b6d-aaa8-a0c43c30f5ab&amp;displaylang=en" TargetMode="External"/><Relationship Id="rId5" Type="http://schemas.openxmlformats.org/officeDocument/2006/relationships/hyperlink" Target="http://msdn.microsoft.com/en-us/biztalk/ee946766" TargetMode="External"/><Relationship Id="rId4" Type="http://schemas.openxmlformats.org/officeDocument/2006/relationships/hyperlink" Target="http://blogs.msdn.com/b/appfabricca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hyperlink" Target="http://msdn.microsoft.com/en-us/windowsserver/ee695849.aspx" TargetMode="External"/><Relationship Id="rId3" Type="http://schemas.openxmlformats.org/officeDocument/2006/relationships/image" Target="../media/image2.png"/><Relationship Id="rId7" Type="http://schemas.openxmlformats.org/officeDocument/2006/relationships/hyperlink" Target="http://www.microsoft.com/windowsazure/AppFabric/Overview/default.aspx"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hyperlink" Target="http://www.microsoft.com/downloads/en/details.aspx?FamilyID=38c2ccfc-510c-4627-a33c-95e9d19f3478" TargetMode="External"/><Relationship Id="rId5" Type="http://schemas.openxmlformats.org/officeDocument/2006/relationships/hyperlink" Target="http://www.microsoft.com/downloads/en/details.aspx?FamilyID=7290f7ed-e86b-4114-a452-4f07fa32403d" TargetMode="External"/><Relationship Id="rId4" Type="http://schemas.openxmlformats.org/officeDocument/2006/relationships/hyperlink" Target="http://www.microsoft.com/downloads/en/details.aspx?FamilyID=413E88F8-5966-4A83-B309-53B7B77EDF78&amp;displaylang=en" TargetMode="External"/><Relationship Id="rId9" Type="http://schemas.openxmlformats.org/officeDocument/2006/relationships/hyperlink" Target="http://blogs.msdn.com/b/appfabric/"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70.png"/><Relationship Id="rId5" Type="http://schemas.openxmlformats.org/officeDocument/2006/relationships/hyperlink" Target="http://www.microsoft.com/learning" TargetMode="External"/><Relationship Id="rId10" Type="http://schemas.openxmlformats.org/officeDocument/2006/relationships/image" Target="../media/image69.emf"/><Relationship Id="rId4" Type="http://schemas.openxmlformats.org/officeDocument/2006/relationships/image" Target="../media/image66.png"/><Relationship Id="rId9" Type="http://schemas.openxmlformats.org/officeDocument/2006/relationships/image" Target="../media/image68.png"/><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hyperlink" Target="http://bbw.codeplex.com/" TargetMode="External"/><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microsoft.com/downloads/details.aspx?FamilyID=93d432fe-1370-4b6d-aaa8-a0c43c30f5ab&amp;displaylang=en" TargetMode="Externa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hyperlink" Target="http://www.microsoft.com/downloads/en/details.aspx?FamilyID=9094204c-3bc3-4f46-bdb9-6c7bc903330f" TargetMode="External"/><Relationship Id="rId4" Type="http://schemas.openxmlformats.org/officeDocument/2006/relationships/image" Target="../media/image25.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9.jpg"/><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Configuring Microsoft BizTalk </a:t>
            </a:r>
            <a:r>
              <a:rPr lang="en-US" dirty="0" smtClean="0"/>
              <a:t/>
            </a:r>
            <a:br>
              <a:rPr lang="en-US" dirty="0" smtClean="0"/>
            </a:br>
            <a:r>
              <a:rPr lang="en-US" dirty="0" smtClean="0"/>
              <a:t>Server </a:t>
            </a:r>
            <a:r>
              <a:rPr lang="en-US" dirty="0"/>
              <a:t>for Performance</a:t>
            </a:r>
          </a:p>
        </p:txBody>
      </p:sp>
      <p:sp>
        <p:nvSpPr>
          <p:cNvPr id="3" name="Subtitle 2"/>
          <p:cNvSpPr>
            <a:spLocks noGrp="1"/>
          </p:cNvSpPr>
          <p:nvPr>
            <p:ph type="subTitle" idx="1"/>
          </p:nvPr>
        </p:nvSpPr>
        <p:spPr/>
        <p:txBody>
          <a:bodyPr/>
          <a:lstStyle/>
          <a:p>
            <a:r>
              <a:rPr lang="en-US" smtClean="0"/>
              <a:t>Mikael Håkansson</a:t>
            </a:r>
          </a:p>
          <a:p>
            <a:r>
              <a:rPr lang="en-US" smtClean="0"/>
              <a:t>BizTalk MVP</a:t>
            </a:r>
          </a:p>
          <a:p>
            <a:r>
              <a:rPr lang="en-US" smtClean="0"/>
              <a:t>Enfo Zystems</a:t>
            </a:r>
            <a:endParaRPr lang="en-US" dirty="0"/>
          </a:p>
        </p:txBody>
      </p:sp>
      <p:sp>
        <p:nvSpPr>
          <p:cNvPr id="7" name="Text Placeholder 6"/>
          <p:cNvSpPr>
            <a:spLocks noGrp="1"/>
          </p:cNvSpPr>
          <p:nvPr>
            <p:ph type="body" sz="quarter" idx="10"/>
          </p:nvPr>
        </p:nvSpPr>
        <p:spPr/>
        <p:txBody>
          <a:bodyPr/>
          <a:lstStyle/>
          <a:p>
            <a:r>
              <a:rPr lang="en-US" dirty="0" smtClean="0"/>
              <a:t>MID309</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871" y="411635"/>
            <a:ext cx="5692955" cy="3589212"/>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39187" y="515186"/>
            <a:ext cx="4649638" cy="3046988"/>
          </a:xfrm>
          <a:prstGeom prst="rect">
            <a:avLst/>
          </a:prstGeom>
          <a:noFill/>
        </p:spPr>
        <p:txBody>
          <a:bodyPr wrap="square" lIns="0" tIns="0" rIns="0" bIns="0" rtlCol="0">
            <a:spAutoFit/>
          </a:bodyPr>
          <a:lstStyle/>
          <a:p>
            <a:r>
              <a:rPr lang="sv-SE"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2 * BizTalk Servers</a:t>
            </a:r>
          </a:p>
          <a:p>
            <a:pPr marL="285750" indent="-285750">
              <a:buFont typeface="Arial" pitchFamily="34" charset="0"/>
              <a:buChar char="•"/>
            </a:pPr>
            <a:r>
              <a:rPr lang="sv-SE" dirty="0" smtClean="0">
                <a:gradFill>
                  <a:gsLst>
                    <a:gs pos="0">
                      <a:schemeClr val="tx1"/>
                    </a:gs>
                    <a:gs pos="86000">
                      <a:schemeClr val="tx1"/>
                    </a:gs>
                  </a:gsLst>
                  <a:lin ang="5400000" scaled="0"/>
                </a:gradFill>
              </a:rPr>
              <a:t>2 * CPU(HEX)</a:t>
            </a:r>
          </a:p>
          <a:p>
            <a:pPr marL="285750" indent="-285750">
              <a:buFont typeface="Arial" pitchFamily="34" charset="0"/>
              <a:buChar char="•"/>
            </a:pPr>
            <a:r>
              <a:rPr lang="sv-SE" dirty="0" smtClean="0">
                <a:gradFill>
                  <a:gsLst>
                    <a:gs pos="0">
                      <a:schemeClr val="tx1"/>
                    </a:gs>
                    <a:gs pos="86000">
                      <a:schemeClr val="tx1"/>
                    </a:gs>
                  </a:gsLst>
                  <a:lin ang="5400000" scaled="0"/>
                </a:gradFill>
              </a:rPr>
              <a:t>24Gb RAM</a:t>
            </a:r>
          </a:p>
          <a:p>
            <a:pPr marL="285750" indent="-285750">
              <a:buFont typeface="Arial" pitchFamily="34" charset="0"/>
              <a:buChar char="•"/>
            </a:pPr>
            <a:r>
              <a:rPr lang="sv-SE" dirty="0" smtClean="0">
                <a:gradFill>
                  <a:gsLst>
                    <a:gs pos="0">
                      <a:schemeClr val="tx1"/>
                    </a:gs>
                    <a:gs pos="86000">
                      <a:schemeClr val="tx1"/>
                    </a:gs>
                  </a:gsLst>
                  <a:lin ang="5400000" scaled="0"/>
                </a:gradFill>
              </a:rPr>
              <a:t>Windows Server 2008 R2</a:t>
            </a:r>
          </a:p>
          <a:p>
            <a:pPr marL="285750" indent="-285750">
              <a:buFont typeface="Arial" pitchFamily="34" charset="0"/>
              <a:buChar char="•"/>
            </a:pPr>
            <a:r>
              <a:rPr lang="sv-SE" dirty="0" smtClean="0">
                <a:gradFill>
                  <a:gsLst>
                    <a:gs pos="0">
                      <a:schemeClr val="tx1"/>
                    </a:gs>
                    <a:gs pos="86000">
                      <a:schemeClr val="tx1"/>
                    </a:gs>
                  </a:gsLst>
                  <a:lin ang="5400000" scaled="0"/>
                </a:gradFill>
              </a:rPr>
              <a:t>BizTalk Server 2010</a:t>
            </a:r>
          </a:p>
          <a:p>
            <a:endParaRPr lang="sv-SE" dirty="0">
              <a:gradFill>
                <a:gsLst>
                  <a:gs pos="0">
                    <a:schemeClr val="tx1"/>
                  </a:gs>
                  <a:gs pos="86000">
                    <a:schemeClr val="tx1"/>
                  </a:gs>
                </a:gsLst>
                <a:lin ang="5400000" scaled="0"/>
              </a:gradFill>
            </a:endParaRPr>
          </a:p>
          <a:p>
            <a:r>
              <a:rPr lang="sv-SE" b="1" dirty="0" smtClean="0">
                <a:gradFill>
                  <a:gsLst>
                    <a:gs pos="0">
                      <a:schemeClr val="tx1"/>
                    </a:gs>
                    <a:gs pos="86000">
                      <a:schemeClr val="tx1"/>
                    </a:gs>
                  </a:gsLst>
                  <a:lin ang="5400000" scaled="0"/>
                </a:gradFill>
                <a:effectLst>
                  <a:outerShdw blurRad="38100" dist="38100" dir="2700000" algn="tl">
                    <a:srgbClr val="000000">
                      <a:alpha val="43137"/>
                    </a:srgbClr>
                  </a:outerShdw>
                </a:effectLst>
              </a:rPr>
              <a:t>2 * SQL Servers (Active/Passive)</a:t>
            </a:r>
          </a:p>
          <a:p>
            <a:pPr marL="285750" indent="-285750">
              <a:buFont typeface="Arial" pitchFamily="34" charset="0"/>
              <a:buChar char="•"/>
            </a:pPr>
            <a:r>
              <a:rPr lang="sv-SE" dirty="0" smtClean="0">
                <a:gradFill>
                  <a:gsLst>
                    <a:gs pos="0">
                      <a:schemeClr val="tx1"/>
                    </a:gs>
                    <a:gs pos="86000">
                      <a:schemeClr val="tx1"/>
                    </a:gs>
                  </a:gsLst>
                  <a:lin ang="5400000" scaled="0"/>
                </a:gradFill>
              </a:rPr>
              <a:t>4 * CPU(QUAD)</a:t>
            </a:r>
          </a:p>
          <a:p>
            <a:pPr marL="285750" indent="-285750">
              <a:buFont typeface="Arial" pitchFamily="34" charset="0"/>
              <a:buChar char="•"/>
            </a:pPr>
            <a:r>
              <a:rPr lang="sv-SE" dirty="0" smtClean="0">
                <a:gradFill>
                  <a:gsLst>
                    <a:gs pos="0">
                      <a:schemeClr val="tx1"/>
                    </a:gs>
                    <a:gs pos="86000">
                      <a:schemeClr val="tx1"/>
                    </a:gs>
                  </a:gsLst>
                  <a:lin ang="5400000" scaled="0"/>
                </a:gradFill>
              </a:rPr>
              <a:t>96Gb RAM</a:t>
            </a:r>
          </a:p>
          <a:p>
            <a:pPr marL="285750" indent="-285750">
              <a:buFont typeface="Arial" pitchFamily="34" charset="0"/>
              <a:buChar char="•"/>
            </a:pPr>
            <a:r>
              <a:rPr lang="sv-SE" dirty="0">
                <a:gradFill>
                  <a:gsLst>
                    <a:gs pos="0">
                      <a:schemeClr val="tx1"/>
                    </a:gs>
                    <a:gs pos="86000">
                      <a:schemeClr val="tx1"/>
                    </a:gs>
                  </a:gsLst>
                  <a:lin ang="5400000" scaled="0"/>
                </a:gradFill>
              </a:rPr>
              <a:t>Windows Server 2008 R2</a:t>
            </a:r>
          </a:p>
          <a:p>
            <a:pPr marL="285750" indent="-285750">
              <a:buFont typeface="Arial" pitchFamily="34" charset="0"/>
              <a:buChar char="•"/>
            </a:pPr>
            <a:r>
              <a:rPr lang="sv-SE" dirty="0" smtClean="0">
                <a:gradFill>
                  <a:gsLst>
                    <a:gs pos="0">
                      <a:schemeClr val="tx1"/>
                    </a:gs>
                    <a:gs pos="86000">
                      <a:schemeClr val="tx1"/>
                    </a:gs>
                  </a:gsLst>
                  <a:lin ang="5400000" scaled="0"/>
                </a:gradFill>
              </a:rPr>
              <a:t>SQL Server 2008 R2</a:t>
            </a:r>
            <a:endParaRPr lang="en-US" dirty="0" err="1" smtClean="0">
              <a:gradFill>
                <a:gsLst>
                  <a:gs pos="0">
                    <a:schemeClr val="tx1"/>
                  </a:gs>
                  <a:gs pos="86000">
                    <a:schemeClr val="tx1"/>
                  </a:gs>
                </a:gsLst>
                <a:lin ang="5400000" scaled="0"/>
              </a:gra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05" y="2516797"/>
            <a:ext cx="5692955" cy="3589212"/>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3562350" y="4076700"/>
            <a:ext cx="1604963" cy="123825"/>
          </a:xfrm>
          <a:prstGeom prst="rect">
            <a:avLst/>
          </a:prstGeom>
          <a:noFill/>
          <a:ln w="19050">
            <a:solidFill>
              <a:srgbClr val="FF0000"/>
            </a:solidFill>
            <a:prstDash val="sysDash"/>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3802823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10" presetClass="entr" presetSubtype="0" fill="hold" grpId="0" nodeType="afterEffect">
                                  <p:stCondLst>
                                    <p:cond delay="17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sv-SE" smtClean="0"/>
              <a:t>First test – ”Baseline”</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24602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6964" y="1893838"/>
            <a:ext cx="5852692" cy="769441"/>
          </a:xfrm>
          <a:prstGeom prst="rect">
            <a:avLst/>
          </a:prstGeom>
          <a:noFill/>
        </p:spPr>
        <p:txBody>
          <a:bodyPr wrap="none" rtlCol="0">
            <a:spAutoFit/>
          </a:bodyPr>
          <a:lstStyle/>
          <a:p>
            <a:r>
              <a:rPr lang="sv-SE" sz="4400" b="1" dirty="0" smtClean="0">
                <a:effectLst>
                  <a:outerShdw blurRad="38100" dist="38100" dir="2700000" algn="tl">
                    <a:srgbClr val="000000">
                      <a:alpha val="43137"/>
                    </a:srgbClr>
                  </a:outerShdw>
                </a:effectLst>
              </a:rPr>
              <a:t>BizTalk</a:t>
            </a:r>
            <a:r>
              <a:rPr lang="sv-SE" sz="4400" b="1" dirty="0" smtClean="0"/>
              <a:t> </a:t>
            </a:r>
            <a:r>
              <a:rPr lang="sv-SE" sz="4400" b="1" dirty="0" smtClean="0">
                <a:solidFill>
                  <a:schemeClr val="bg1">
                    <a:lumMod val="50000"/>
                  </a:schemeClr>
                </a:solidFill>
              </a:rPr>
              <a:t>performance </a:t>
            </a:r>
          </a:p>
        </p:txBody>
      </p:sp>
      <p:grpSp>
        <p:nvGrpSpPr>
          <p:cNvPr id="5" name="Group 4"/>
          <p:cNvGrpSpPr/>
          <p:nvPr/>
        </p:nvGrpSpPr>
        <p:grpSpPr>
          <a:xfrm>
            <a:off x="2546964" y="2587079"/>
            <a:ext cx="5991768" cy="990600"/>
            <a:chOff x="533400" y="2971800"/>
            <a:chExt cx="5991768" cy="990600"/>
          </a:xfrm>
        </p:grpSpPr>
        <p:sp>
          <p:nvSpPr>
            <p:cNvPr id="6" name="TextBox 5"/>
            <p:cNvSpPr txBox="1"/>
            <p:nvPr/>
          </p:nvSpPr>
          <p:spPr>
            <a:xfrm>
              <a:off x="533400" y="3192959"/>
              <a:ext cx="5991768" cy="769441"/>
            </a:xfrm>
            <a:prstGeom prst="rect">
              <a:avLst/>
            </a:prstGeom>
            <a:noFill/>
          </p:spPr>
          <p:txBody>
            <a:bodyPr wrap="none" rtlCol="0">
              <a:spAutoFit/>
            </a:bodyPr>
            <a:lstStyle/>
            <a:p>
              <a:r>
                <a:rPr lang="sv-SE" sz="4400" b="1" dirty="0"/>
                <a:t>	</a:t>
              </a:r>
              <a:r>
                <a:rPr lang="sv-SE" sz="4400" b="1" dirty="0" smtClean="0"/>
                <a:t> </a:t>
              </a:r>
              <a:r>
                <a:rPr lang="sv-SE" sz="4400" b="1" dirty="0" smtClean="0">
                  <a:effectLst>
                    <a:outerShdw blurRad="38100" dist="38100" dir="2700000" algn="tl">
                      <a:srgbClr val="000000">
                        <a:alpha val="43137"/>
                      </a:srgbClr>
                    </a:outerShdw>
                  </a:effectLst>
                </a:rPr>
                <a:t>SQL</a:t>
              </a:r>
              <a:r>
                <a:rPr lang="sv-SE" sz="4400" b="1" dirty="0" smtClean="0"/>
                <a:t> </a:t>
              </a:r>
              <a:r>
                <a:rPr lang="sv-SE" sz="4400" b="1" dirty="0" smtClean="0">
                  <a:solidFill>
                    <a:schemeClr val="bg1">
                      <a:lumMod val="50000"/>
                    </a:schemeClr>
                  </a:solidFill>
                </a:rPr>
                <a:t>performance</a:t>
              </a:r>
            </a:p>
          </p:txBody>
        </p:sp>
        <p:sp>
          <p:nvSpPr>
            <p:cNvPr id="7" name="Right Arrow 6"/>
            <p:cNvSpPr/>
            <p:nvPr/>
          </p:nvSpPr>
          <p:spPr>
            <a:xfrm rot="5400000">
              <a:off x="1066800" y="3048000"/>
              <a:ext cx="609600" cy="457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8" name="Group 7"/>
          <p:cNvGrpSpPr/>
          <p:nvPr/>
        </p:nvGrpSpPr>
        <p:grpSpPr>
          <a:xfrm>
            <a:off x="2546964" y="3501479"/>
            <a:ext cx="7866256" cy="998041"/>
            <a:chOff x="533400" y="3886200"/>
            <a:chExt cx="7866256" cy="998041"/>
          </a:xfrm>
        </p:grpSpPr>
        <p:sp>
          <p:nvSpPr>
            <p:cNvPr id="9" name="TextBox 8"/>
            <p:cNvSpPr txBox="1"/>
            <p:nvPr/>
          </p:nvSpPr>
          <p:spPr>
            <a:xfrm>
              <a:off x="533400" y="4114800"/>
              <a:ext cx="7866256" cy="769441"/>
            </a:xfrm>
            <a:prstGeom prst="rect">
              <a:avLst/>
            </a:prstGeom>
            <a:noFill/>
          </p:spPr>
          <p:txBody>
            <a:bodyPr wrap="none" rtlCol="0">
              <a:spAutoFit/>
            </a:bodyPr>
            <a:lstStyle/>
            <a:p>
              <a:r>
                <a:rPr lang="sv-SE" sz="4400" b="1" dirty="0"/>
                <a:t>	</a:t>
              </a:r>
              <a:r>
                <a:rPr lang="sv-SE" sz="4400" b="1" dirty="0" smtClean="0"/>
                <a:t>	</a:t>
              </a:r>
              <a:r>
                <a:rPr lang="sv-SE" sz="4400" b="1" dirty="0" smtClean="0">
                  <a:effectLst>
                    <a:outerShdw blurRad="38100" dist="38100" dir="2700000" algn="tl">
                      <a:srgbClr val="000000">
                        <a:alpha val="43137"/>
                      </a:srgbClr>
                    </a:outerShdw>
                  </a:effectLst>
                </a:rPr>
                <a:t>Storage</a:t>
              </a:r>
              <a:r>
                <a:rPr lang="sv-SE" sz="4400" b="1" dirty="0" smtClean="0"/>
                <a:t> </a:t>
              </a:r>
              <a:r>
                <a:rPr lang="sv-SE" sz="4400" b="1" dirty="0" smtClean="0">
                  <a:solidFill>
                    <a:schemeClr val="bg1">
                      <a:lumMod val="50000"/>
                    </a:schemeClr>
                  </a:solidFill>
                </a:rPr>
                <a:t>performance</a:t>
              </a:r>
              <a:endParaRPr lang="sv-SE" sz="4400" b="1" dirty="0">
                <a:solidFill>
                  <a:schemeClr val="bg1">
                    <a:lumMod val="50000"/>
                  </a:schemeClr>
                </a:solidFill>
              </a:endParaRPr>
            </a:p>
          </p:txBody>
        </p:sp>
        <p:sp>
          <p:nvSpPr>
            <p:cNvPr id="10" name="Right Arrow 9"/>
            <p:cNvSpPr/>
            <p:nvPr/>
          </p:nvSpPr>
          <p:spPr>
            <a:xfrm rot="5400000">
              <a:off x="1828800" y="3962400"/>
              <a:ext cx="609600" cy="4572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1" name="Rectangle 10"/>
          <p:cNvSpPr/>
          <p:nvPr/>
        </p:nvSpPr>
        <p:spPr>
          <a:xfrm>
            <a:off x="2113473" y="5209509"/>
            <a:ext cx="8036238" cy="830997"/>
          </a:xfrm>
          <a:prstGeom prst="rect">
            <a:avLst/>
          </a:prstGeom>
        </p:spPr>
        <p:txBody>
          <a:bodyPr wrap="square">
            <a:spAutoFit/>
          </a:bodyPr>
          <a:lstStyle/>
          <a:p>
            <a:r>
              <a:rPr lang="sv-SE" sz="2400" b="1" dirty="0" smtClean="0">
                <a:effectLst>
                  <a:outerShdw blurRad="38100" dist="38100" dir="2700000" algn="tl">
                    <a:srgbClr val="000000">
                      <a:alpha val="43137"/>
                    </a:srgbClr>
                  </a:outerShdw>
                </a:effectLst>
              </a:rPr>
              <a:t>”But I’m a </a:t>
            </a:r>
            <a:r>
              <a:rPr lang="sv-SE" sz="2400" b="1" dirty="0" err="1" smtClean="0">
                <a:effectLst>
                  <a:outerShdw blurRad="38100" dist="38100" dir="2700000" algn="tl">
                    <a:srgbClr val="000000">
                      <a:alpha val="43137"/>
                    </a:srgbClr>
                  </a:outerShdw>
                </a:effectLst>
              </a:rPr>
              <a:t>Developer</a:t>
            </a:r>
            <a:r>
              <a:rPr lang="sv-SE" sz="2400" b="1" dirty="0" smtClean="0">
                <a:effectLst>
                  <a:outerShdw blurRad="38100" dist="38100" dir="2700000" algn="tl">
                    <a:srgbClr val="000000">
                      <a:alpha val="43137"/>
                    </a:srgbClr>
                  </a:outerShdw>
                </a:effectLst>
              </a:rPr>
              <a:t>!!! I am not meant to know about this stuff. The X department take care of that.” </a:t>
            </a:r>
            <a:endParaRPr lang="en-US" sz="2400" dirty="0"/>
          </a:p>
        </p:txBody>
      </p:sp>
    </p:spTree>
    <p:extLst>
      <p:ext uri="{BB962C8B-B14F-4D97-AF65-F5344CB8AC3E}">
        <p14:creationId xmlns:p14="http://schemas.microsoft.com/office/powerpoint/2010/main" val="4269658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3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Roles</a:t>
            </a:r>
            <a:endParaRPr lang="sv-SE" dirty="0"/>
          </a:p>
        </p:txBody>
      </p:sp>
      <p:pic>
        <p:nvPicPr>
          <p:cNvPr id="5122" name="Picture 2" descr="C:\Users\hakanssonmk\Downloads\MC9004348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854" y="3838337"/>
            <a:ext cx="1553427" cy="1619726"/>
          </a:xfrm>
          <a:prstGeom prst="rect">
            <a:avLst/>
          </a:prstGeom>
          <a:extLst/>
        </p:spPr>
      </p:pic>
      <p:pic>
        <p:nvPicPr>
          <p:cNvPr id="5123" name="Picture 3" descr="C:\Users\hakanssonmk\Downloads\MC90043394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898" y="3790950"/>
            <a:ext cx="1839585" cy="1714500"/>
          </a:xfrm>
          <a:prstGeom prst="rect">
            <a:avLst/>
          </a:prstGeom>
          <a:extLst/>
        </p:spPr>
      </p:pic>
      <p:pic>
        <p:nvPicPr>
          <p:cNvPr id="5124" name="Picture 4" descr="C:\Users\hakanssonmk\Downloads\MC90043394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7065" y="3790950"/>
            <a:ext cx="1839585" cy="1714500"/>
          </a:xfrm>
          <a:prstGeom prst="rect">
            <a:avLst/>
          </a:prstGeom>
          <a:extLst/>
        </p:spPr>
      </p:pic>
      <p:sp>
        <p:nvSpPr>
          <p:cNvPr id="4" name="Left-Right Arrow 3"/>
          <p:cNvSpPr/>
          <p:nvPr/>
        </p:nvSpPr>
        <p:spPr>
          <a:xfrm>
            <a:off x="3555074" y="4419600"/>
            <a:ext cx="1218883" cy="45720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7" name="TextBox 6"/>
          <p:cNvSpPr txBox="1"/>
          <p:nvPr/>
        </p:nvSpPr>
        <p:spPr>
          <a:xfrm>
            <a:off x="1346349" y="5430732"/>
            <a:ext cx="1867434" cy="369332"/>
          </a:xfrm>
          <a:prstGeom prst="rect">
            <a:avLst/>
          </a:prstGeom>
          <a:noFill/>
        </p:spPr>
        <p:txBody>
          <a:bodyPr wrap="none" rtlCol="0">
            <a:spAutoFit/>
          </a:bodyPr>
          <a:lstStyle/>
          <a:p>
            <a:r>
              <a:rPr lang="sv-SE" dirty="0" smtClean="0"/>
              <a:t>”the BizTalk guy”</a:t>
            </a:r>
            <a:endParaRPr lang="sv-SE" dirty="0"/>
          </a:p>
        </p:txBody>
      </p:sp>
      <p:sp>
        <p:nvSpPr>
          <p:cNvPr id="12" name="TextBox 11"/>
          <p:cNvSpPr txBox="1"/>
          <p:nvPr/>
        </p:nvSpPr>
        <p:spPr>
          <a:xfrm>
            <a:off x="5292735" y="5430732"/>
            <a:ext cx="1596912" cy="369332"/>
          </a:xfrm>
          <a:prstGeom prst="rect">
            <a:avLst/>
          </a:prstGeom>
          <a:noFill/>
        </p:spPr>
        <p:txBody>
          <a:bodyPr wrap="none" rtlCol="0">
            <a:spAutoFit/>
          </a:bodyPr>
          <a:lstStyle/>
          <a:p>
            <a:r>
              <a:rPr lang="sv-SE" dirty="0" smtClean="0"/>
              <a:t>”the SQL guy”</a:t>
            </a:r>
            <a:endParaRPr lang="sv-SE" dirty="0"/>
          </a:p>
        </p:txBody>
      </p:sp>
      <p:sp>
        <p:nvSpPr>
          <p:cNvPr id="13" name="TextBox 12"/>
          <p:cNvSpPr txBox="1"/>
          <p:nvPr/>
        </p:nvSpPr>
        <p:spPr>
          <a:xfrm>
            <a:off x="8836899" y="5430732"/>
            <a:ext cx="1970796" cy="369332"/>
          </a:xfrm>
          <a:prstGeom prst="rect">
            <a:avLst/>
          </a:prstGeom>
          <a:noFill/>
        </p:spPr>
        <p:txBody>
          <a:bodyPr wrap="none" rtlCol="0">
            <a:spAutoFit/>
          </a:bodyPr>
          <a:lstStyle/>
          <a:p>
            <a:r>
              <a:rPr lang="sv-SE" dirty="0" smtClean="0"/>
              <a:t>”the Storage guy”</a:t>
            </a:r>
            <a:endParaRPr lang="sv-SE" dirty="0"/>
          </a:p>
        </p:txBody>
      </p:sp>
      <p:sp>
        <p:nvSpPr>
          <p:cNvPr id="11" name="Left-Right Arrow 10"/>
          <p:cNvSpPr/>
          <p:nvPr/>
        </p:nvSpPr>
        <p:spPr>
          <a:xfrm>
            <a:off x="7110148" y="4419600"/>
            <a:ext cx="1218883" cy="457200"/>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3" name="Rounded Rectangular Callout 2"/>
          <p:cNvSpPr/>
          <p:nvPr/>
        </p:nvSpPr>
        <p:spPr>
          <a:xfrm>
            <a:off x="966207" y="2057400"/>
            <a:ext cx="2640912" cy="1371600"/>
          </a:xfrm>
          <a:prstGeom prst="wedgeRoundRectCallout">
            <a:avLst>
              <a:gd name="adj1" fmla="val -8632"/>
              <a:gd name="adj2" fmla="val 7855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latin typeface="MV Boli" pitchFamily="2" charset="0"/>
                <a:cs typeface="MV Boli" pitchFamily="2" charset="0"/>
              </a:rPr>
              <a:t>I like to order a SQL cluster with 12 disks...</a:t>
            </a:r>
            <a:endParaRPr lang="sv-SE" dirty="0">
              <a:latin typeface="MV Boli" pitchFamily="2" charset="0"/>
              <a:cs typeface="MV Boli" pitchFamily="2" charset="0"/>
            </a:endParaRPr>
          </a:p>
        </p:txBody>
      </p:sp>
      <p:sp>
        <p:nvSpPr>
          <p:cNvPr id="14" name="Rounded Rectangular Callout 13"/>
          <p:cNvSpPr/>
          <p:nvPr/>
        </p:nvSpPr>
        <p:spPr>
          <a:xfrm>
            <a:off x="4536670" y="2057400"/>
            <a:ext cx="2640912" cy="1371600"/>
          </a:xfrm>
          <a:prstGeom prst="wedgeRoundRectCallout">
            <a:avLst>
              <a:gd name="adj1" fmla="val -8632"/>
              <a:gd name="adj2" fmla="val 7855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latin typeface="MV Boli" pitchFamily="2" charset="0"/>
                <a:cs typeface="MV Boli" pitchFamily="2" charset="0"/>
              </a:rPr>
              <a:t>I like to order 12 LUNS...</a:t>
            </a:r>
            <a:endParaRPr lang="sv-SE" dirty="0">
              <a:latin typeface="MV Boli" pitchFamily="2" charset="0"/>
              <a:cs typeface="MV Boli" pitchFamily="2" charset="0"/>
            </a:endParaRPr>
          </a:p>
        </p:txBody>
      </p:sp>
      <p:sp>
        <p:nvSpPr>
          <p:cNvPr id="5" name="Cloud Callout 4"/>
          <p:cNvSpPr/>
          <p:nvPr/>
        </p:nvSpPr>
        <p:spPr>
          <a:xfrm>
            <a:off x="8133906" y="1828800"/>
            <a:ext cx="3445477" cy="1447800"/>
          </a:xfrm>
          <a:prstGeom prst="cloudCallout">
            <a:avLst>
              <a:gd name="adj1" fmla="val 5469"/>
              <a:gd name="adj2" fmla="val 801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I’ll let him share the disk array with the SAP system..</a:t>
            </a:r>
            <a:endParaRPr lang="sv-SE" dirty="0"/>
          </a:p>
        </p:txBody>
      </p:sp>
    </p:spTree>
    <p:extLst>
      <p:ext uri="{BB962C8B-B14F-4D97-AF65-F5344CB8AC3E}">
        <p14:creationId xmlns:p14="http://schemas.microsoft.com/office/powerpoint/2010/main" val="409170756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9106" y="2620963"/>
            <a:ext cx="11250613" cy="1219200"/>
          </a:xfrm>
        </p:spPr>
        <p:txBody>
          <a:bodyPr/>
          <a:lstStyle/>
          <a:p>
            <a:pPr algn="ctr"/>
            <a:r>
              <a:rPr lang="en-US" dirty="0" smtClean="0"/>
              <a:t>Sometimes, separating resources </a:t>
            </a:r>
            <a:br>
              <a:rPr lang="en-US" dirty="0" smtClean="0"/>
            </a:br>
            <a:r>
              <a:rPr lang="en-US" dirty="0" smtClean="0"/>
              <a:t>relieves internal contention…</a:t>
            </a:r>
            <a:endParaRPr lang="en-US" dirty="0"/>
          </a:p>
        </p:txBody>
      </p:sp>
    </p:spTree>
    <p:extLst>
      <p:ext uri="{BB962C8B-B14F-4D97-AF65-F5344CB8AC3E}">
        <p14:creationId xmlns:p14="http://schemas.microsoft.com/office/powerpoint/2010/main" val="394281770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a:t>Eliminating bottlenecks</a:t>
            </a:r>
          </a:p>
        </p:txBody>
      </p:sp>
      <p:pic>
        <p:nvPicPr>
          <p:cNvPr id="41" name="Picture 40" descr="Hard Drive2"/>
          <p:cNvPicPr>
            <a:picLocks noChangeAspect="1" noChangeArrowheads="1"/>
          </p:cNvPicPr>
          <p:nvPr/>
        </p:nvPicPr>
        <p:blipFill>
          <a:blip r:embed="rId3" cstate="print"/>
          <a:srcRect/>
          <a:stretch>
            <a:fillRect/>
          </a:stretch>
        </p:blipFill>
        <p:spPr bwMode="auto">
          <a:xfrm>
            <a:off x="7736520" y="4127748"/>
            <a:ext cx="1631767" cy="1206253"/>
          </a:xfrm>
          <a:prstGeom prst="rect">
            <a:avLst/>
          </a:prstGeom>
          <a:noFill/>
        </p:spPr>
      </p:pic>
      <p:pic>
        <p:nvPicPr>
          <p:cNvPr id="40" name="Picture 39" descr="Hard Drive2"/>
          <p:cNvPicPr>
            <a:picLocks noChangeAspect="1" noChangeArrowheads="1"/>
          </p:cNvPicPr>
          <p:nvPr/>
        </p:nvPicPr>
        <p:blipFill>
          <a:blip r:embed="rId3" cstate="print"/>
          <a:srcRect/>
          <a:stretch>
            <a:fillRect/>
          </a:stretch>
        </p:blipFill>
        <p:spPr bwMode="auto">
          <a:xfrm>
            <a:off x="7736520" y="1905001"/>
            <a:ext cx="1631767" cy="1206253"/>
          </a:xfrm>
          <a:prstGeom prst="rect">
            <a:avLst/>
          </a:prstGeom>
          <a:noFill/>
        </p:spPr>
      </p:pic>
      <p:pic>
        <p:nvPicPr>
          <p:cNvPr id="28" name="Rectangle 4792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912" y="3276600"/>
            <a:ext cx="1618829" cy="1447800"/>
          </a:xfrm>
          <a:prstGeom prst="rect">
            <a:avLst/>
          </a:prstGeom>
          <a:extLst/>
        </p:spPr>
      </p:pic>
      <p:cxnSp>
        <p:nvCxnSpPr>
          <p:cNvPr id="30" name="Straight Arrow Connector 29"/>
          <p:cNvCxnSpPr>
            <a:stCxn id="28" idx="3"/>
            <a:endCxn id="27" idx="3"/>
          </p:cNvCxnSpPr>
          <p:nvPr/>
        </p:nvCxnSpPr>
        <p:spPr>
          <a:xfrm flipV="1">
            <a:off x="4259741" y="3009900"/>
            <a:ext cx="2748833" cy="99060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3"/>
            <a:endCxn id="25" idx="3"/>
          </p:cNvCxnSpPr>
          <p:nvPr/>
        </p:nvCxnSpPr>
        <p:spPr>
          <a:xfrm>
            <a:off x="4259741" y="4000500"/>
            <a:ext cx="2748833" cy="129540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7008574" y="2362200"/>
            <a:ext cx="1022618" cy="1295400"/>
            <a:chOff x="5257800" y="2438400"/>
            <a:chExt cx="1066800" cy="1295400"/>
          </a:xfrm>
        </p:grpSpPr>
        <p:sp>
          <p:nvSpPr>
            <p:cNvPr id="27" name="Folded Corner 26"/>
            <p:cNvSpPr/>
            <p:nvPr/>
          </p:nvSpPr>
          <p:spPr>
            <a:xfrm rot="10800000">
              <a:off x="5257800" y="2438400"/>
              <a:ext cx="1066800" cy="12954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38" name="TextBox 37"/>
            <p:cNvSpPr txBox="1"/>
            <p:nvPr/>
          </p:nvSpPr>
          <p:spPr>
            <a:xfrm>
              <a:off x="5257800" y="2907268"/>
              <a:ext cx="1066800" cy="369332"/>
            </a:xfrm>
            <a:prstGeom prst="rect">
              <a:avLst/>
            </a:prstGeom>
            <a:noFill/>
          </p:spPr>
          <p:txBody>
            <a:bodyPr wrap="square" rtlCol="0">
              <a:spAutoFit/>
            </a:bodyPr>
            <a:lstStyle/>
            <a:p>
              <a:pPr algn="ctr"/>
              <a:r>
                <a:rPr lang="sv-SE" b="1" dirty="0" smtClean="0">
                  <a:solidFill>
                    <a:schemeClr val="bg1"/>
                  </a:solidFill>
                  <a:effectLst>
                    <a:outerShdw blurRad="38100" dist="38100" dir="2700000" algn="tl">
                      <a:srgbClr val="000000">
                        <a:alpha val="43137"/>
                      </a:srgbClr>
                    </a:outerShdw>
                  </a:effectLst>
                </a:rPr>
                <a:t>Data</a:t>
              </a:r>
              <a:endParaRPr lang="sv-SE" b="1" dirty="0">
                <a:solidFill>
                  <a:schemeClr val="bg1"/>
                </a:solidFill>
                <a:effectLst>
                  <a:outerShdw blurRad="38100" dist="38100" dir="2700000" algn="tl">
                    <a:srgbClr val="000000">
                      <a:alpha val="43137"/>
                    </a:srgbClr>
                  </a:outerShdw>
                </a:effectLst>
              </a:endParaRPr>
            </a:p>
          </p:txBody>
        </p:sp>
      </p:grpSp>
      <p:grpSp>
        <p:nvGrpSpPr>
          <p:cNvPr id="2" name="Group 1"/>
          <p:cNvGrpSpPr/>
          <p:nvPr/>
        </p:nvGrpSpPr>
        <p:grpSpPr>
          <a:xfrm>
            <a:off x="7008574" y="4648200"/>
            <a:ext cx="1022618" cy="1295400"/>
            <a:chOff x="5257800" y="4038600"/>
            <a:chExt cx="1066800" cy="1295400"/>
          </a:xfrm>
        </p:grpSpPr>
        <p:sp>
          <p:nvSpPr>
            <p:cNvPr id="25" name="Folded Corner 24"/>
            <p:cNvSpPr/>
            <p:nvPr/>
          </p:nvSpPr>
          <p:spPr>
            <a:xfrm rot="10800000">
              <a:off x="5257800" y="4038600"/>
              <a:ext cx="1066800" cy="12954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39" name="TextBox 38"/>
            <p:cNvSpPr txBox="1"/>
            <p:nvPr/>
          </p:nvSpPr>
          <p:spPr>
            <a:xfrm>
              <a:off x="5257800" y="4495800"/>
              <a:ext cx="1066800" cy="369332"/>
            </a:xfrm>
            <a:prstGeom prst="rect">
              <a:avLst/>
            </a:prstGeom>
            <a:noFill/>
          </p:spPr>
          <p:txBody>
            <a:bodyPr wrap="square" rtlCol="0">
              <a:spAutoFit/>
            </a:bodyPr>
            <a:lstStyle/>
            <a:p>
              <a:pPr algn="ctr"/>
              <a:r>
                <a:rPr lang="sv-SE" b="1" dirty="0" smtClean="0">
                  <a:solidFill>
                    <a:schemeClr val="bg1"/>
                  </a:solidFill>
                  <a:effectLst>
                    <a:outerShdw blurRad="38100" dist="38100" dir="2700000" algn="tl">
                      <a:srgbClr val="000000">
                        <a:alpha val="43137"/>
                      </a:srgbClr>
                    </a:outerShdw>
                  </a:effectLst>
                </a:rPr>
                <a:t>Log</a:t>
              </a:r>
              <a:endParaRPr lang="sv-SE"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193764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PFS Contention</a:t>
            </a:r>
            <a:endParaRPr lang="sv-SE" dirty="0"/>
          </a:p>
        </p:txBody>
      </p:sp>
      <p:sp>
        <p:nvSpPr>
          <p:cNvPr id="3" name="Folded Corner 2"/>
          <p:cNvSpPr/>
          <p:nvPr/>
        </p:nvSpPr>
        <p:spPr>
          <a:xfrm rot="10800000">
            <a:off x="2908299" y="3340099"/>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4" name="Folded Corner 3"/>
          <p:cNvSpPr/>
          <p:nvPr/>
        </p:nvSpPr>
        <p:spPr>
          <a:xfrm rot="10800000">
            <a:off x="5273671" y="1600200"/>
            <a:ext cx="1066800" cy="12954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5" name="TextBox 4"/>
          <p:cNvSpPr txBox="1"/>
          <p:nvPr/>
        </p:nvSpPr>
        <p:spPr>
          <a:xfrm>
            <a:off x="5273671" y="1828800"/>
            <a:ext cx="1066800" cy="646331"/>
          </a:xfrm>
          <a:prstGeom prst="rect">
            <a:avLst/>
          </a:prstGeom>
          <a:noFill/>
        </p:spPr>
        <p:txBody>
          <a:bodyPr wrap="square" rtlCol="0">
            <a:spAutoFit/>
          </a:bodyPr>
          <a:lstStyle/>
          <a:p>
            <a:pPr algn="ctr"/>
            <a:r>
              <a:rPr lang="sv-SE" b="1" dirty="0" smtClean="0">
                <a:solidFill>
                  <a:schemeClr val="bg1"/>
                </a:solidFill>
                <a:effectLst>
                  <a:outerShdw blurRad="38100" dist="38100" dir="2700000" algn="tl">
                    <a:srgbClr val="000000">
                      <a:alpha val="43137"/>
                    </a:srgbClr>
                  </a:outerShdw>
                </a:effectLst>
              </a:rPr>
              <a:t>Data</a:t>
            </a:r>
          </a:p>
          <a:p>
            <a:pPr algn="ctr"/>
            <a:r>
              <a:rPr lang="sv-SE" b="1" dirty="0" smtClean="0">
                <a:solidFill>
                  <a:schemeClr val="bg1"/>
                </a:solidFill>
                <a:effectLst>
                  <a:outerShdw blurRad="38100" dist="38100" dir="2700000" algn="tl">
                    <a:srgbClr val="000000">
                      <a:alpha val="43137"/>
                    </a:srgbClr>
                  </a:outerShdw>
                </a:effectLst>
              </a:rPr>
              <a:t>file</a:t>
            </a:r>
            <a:endParaRPr lang="sv-SE" b="1" dirty="0">
              <a:solidFill>
                <a:schemeClr val="bg1"/>
              </a:solidFill>
              <a:effectLst>
                <a:outerShdw blurRad="38100" dist="38100" dir="2700000" algn="tl">
                  <a:srgbClr val="000000">
                    <a:alpha val="43137"/>
                  </a:srgbClr>
                </a:outerShdw>
              </a:effectLst>
            </a:endParaRPr>
          </a:p>
        </p:txBody>
      </p:sp>
      <p:sp>
        <p:nvSpPr>
          <p:cNvPr id="6" name="Folded Corner 5"/>
          <p:cNvSpPr/>
          <p:nvPr/>
        </p:nvSpPr>
        <p:spPr>
          <a:xfrm rot="10800000">
            <a:off x="24542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7" name="Folded Corner 6"/>
          <p:cNvSpPr/>
          <p:nvPr/>
        </p:nvSpPr>
        <p:spPr>
          <a:xfrm rot="10800000">
            <a:off x="33686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8" name="Folded Corner 7"/>
          <p:cNvSpPr/>
          <p:nvPr/>
        </p:nvSpPr>
        <p:spPr>
          <a:xfrm rot="10800000">
            <a:off x="38258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9" name="Folded Corner 8"/>
          <p:cNvSpPr/>
          <p:nvPr/>
        </p:nvSpPr>
        <p:spPr>
          <a:xfrm rot="10800000">
            <a:off x="42830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0" name="Folded Corner 9"/>
          <p:cNvSpPr/>
          <p:nvPr/>
        </p:nvSpPr>
        <p:spPr>
          <a:xfrm rot="10800000">
            <a:off x="47402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1" name="Folded Corner 10"/>
          <p:cNvSpPr/>
          <p:nvPr/>
        </p:nvSpPr>
        <p:spPr>
          <a:xfrm rot="10800000">
            <a:off x="51974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2" name="Folded Corner 11"/>
          <p:cNvSpPr/>
          <p:nvPr/>
        </p:nvSpPr>
        <p:spPr>
          <a:xfrm rot="10800000">
            <a:off x="56546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3" name="Folded Corner 12"/>
          <p:cNvSpPr/>
          <p:nvPr/>
        </p:nvSpPr>
        <p:spPr>
          <a:xfrm rot="10800000">
            <a:off x="61118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4" name="Folded Corner 13"/>
          <p:cNvSpPr/>
          <p:nvPr/>
        </p:nvSpPr>
        <p:spPr>
          <a:xfrm rot="10800000">
            <a:off x="65690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5" name="Folded Corner 14"/>
          <p:cNvSpPr/>
          <p:nvPr/>
        </p:nvSpPr>
        <p:spPr>
          <a:xfrm rot="10800000">
            <a:off x="70262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6" name="Folded Corner 15"/>
          <p:cNvSpPr/>
          <p:nvPr/>
        </p:nvSpPr>
        <p:spPr>
          <a:xfrm rot="10800000">
            <a:off x="74834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7" name="Folded Corner 16"/>
          <p:cNvSpPr/>
          <p:nvPr/>
        </p:nvSpPr>
        <p:spPr>
          <a:xfrm rot="10800000">
            <a:off x="79406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8" name="Folded Corner 17"/>
          <p:cNvSpPr/>
          <p:nvPr/>
        </p:nvSpPr>
        <p:spPr>
          <a:xfrm rot="10800000">
            <a:off x="83978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9" name="Folded Corner 18"/>
          <p:cNvSpPr/>
          <p:nvPr/>
        </p:nvSpPr>
        <p:spPr>
          <a:xfrm rot="10800000">
            <a:off x="8855071" y="3333750"/>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20" name="Left Brace 19"/>
          <p:cNvSpPr/>
          <p:nvPr/>
        </p:nvSpPr>
        <p:spPr>
          <a:xfrm rot="5400000">
            <a:off x="5749921" y="-342900"/>
            <a:ext cx="190500" cy="69342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21" name="Group 20"/>
          <p:cNvGrpSpPr/>
          <p:nvPr/>
        </p:nvGrpSpPr>
        <p:grpSpPr>
          <a:xfrm>
            <a:off x="2454270" y="2247899"/>
            <a:ext cx="6743704" cy="1628775"/>
            <a:chOff x="1235071" y="2247900"/>
            <a:chExt cx="6743704" cy="1628775"/>
          </a:xfrm>
        </p:grpSpPr>
        <p:sp>
          <p:nvSpPr>
            <p:cNvPr id="22" name="Line Callout 1 21"/>
            <p:cNvSpPr/>
            <p:nvPr/>
          </p:nvSpPr>
          <p:spPr>
            <a:xfrm>
              <a:off x="1235071" y="2247900"/>
              <a:ext cx="1409703" cy="422147"/>
            </a:xfrm>
            <a:prstGeom prst="borderCallout1">
              <a:avLst>
                <a:gd name="adj1" fmla="val 121362"/>
                <a:gd name="adj2" fmla="val 53125"/>
                <a:gd name="adj3" fmla="val 247618"/>
                <a:gd name="adj4" fmla="val 45663"/>
              </a:avLst>
            </a:prstGeom>
          </p:spPr>
          <p:style>
            <a:lnRef idx="1">
              <a:schemeClr val="dk1"/>
            </a:lnRef>
            <a:fillRef idx="2">
              <a:schemeClr val="dk1"/>
            </a:fillRef>
            <a:effectRef idx="1">
              <a:schemeClr val="dk1"/>
            </a:effectRef>
            <a:fontRef idx="minor">
              <a:schemeClr val="dk1"/>
            </a:fontRef>
          </p:style>
          <p:txBody>
            <a:bodyPr rtlCol="0" anchor="ctr"/>
            <a:lstStyle/>
            <a:p>
              <a:pPr algn="ctr"/>
              <a:r>
                <a:rPr lang="sv-SE" dirty="0" smtClean="0"/>
                <a:t>PFS Page</a:t>
              </a:r>
              <a:endParaRPr lang="sv-SE" dirty="0"/>
            </a:p>
          </p:txBody>
        </p:sp>
        <p:grpSp>
          <p:nvGrpSpPr>
            <p:cNvPr id="23" name="Group 22"/>
            <p:cNvGrpSpPr/>
            <p:nvPr/>
          </p:nvGrpSpPr>
          <p:grpSpPr>
            <a:xfrm>
              <a:off x="1692272" y="3333751"/>
              <a:ext cx="6286503" cy="542924"/>
              <a:chOff x="1692272" y="3333751"/>
              <a:chExt cx="6286503" cy="542924"/>
            </a:xfrm>
          </p:grpSpPr>
          <p:sp>
            <p:nvSpPr>
              <p:cNvPr id="24" name="Folded Corner 23"/>
              <p:cNvSpPr/>
              <p:nvPr/>
            </p:nvSpPr>
            <p:spPr>
              <a:xfrm rot="10800000">
                <a:off x="1692272" y="3333751"/>
                <a:ext cx="381000" cy="542924"/>
              </a:xfrm>
              <a:prstGeom prst="foldedCorner">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25" name="Rectangle 24"/>
              <p:cNvSpPr/>
              <p:nvPr/>
            </p:nvSpPr>
            <p:spPr>
              <a:xfrm>
                <a:off x="2187575" y="3533775"/>
                <a:ext cx="304800" cy="304800"/>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25"/>
              <p:cNvSpPr/>
              <p:nvPr/>
            </p:nvSpPr>
            <p:spPr>
              <a:xfrm>
                <a:off x="2644775" y="3686175"/>
                <a:ext cx="304800" cy="152400"/>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ctangle 26"/>
              <p:cNvSpPr/>
              <p:nvPr/>
            </p:nvSpPr>
            <p:spPr>
              <a:xfrm>
                <a:off x="3101975" y="3429000"/>
                <a:ext cx="304800" cy="409575"/>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ctangle 27"/>
              <p:cNvSpPr/>
              <p:nvPr/>
            </p:nvSpPr>
            <p:spPr>
              <a:xfrm>
                <a:off x="3559175" y="3762375"/>
                <a:ext cx="304800" cy="76200"/>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ctangle 28"/>
              <p:cNvSpPr/>
              <p:nvPr/>
            </p:nvSpPr>
            <p:spPr>
              <a:xfrm>
                <a:off x="4016375" y="3605213"/>
                <a:ext cx="304800" cy="233362"/>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a:off x="4473575" y="3533775"/>
                <a:ext cx="304800" cy="304800"/>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ctangle 30"/>
              <p:cNvSpPr/>
              <p:nvPr/>
            </p:nvSpPr>
            <p:spPr>
              <a:xfrm>
                <a:off x="4930775" y="3505200"/>
                <a:ext cx="304800" cy="333375"/>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ctangle 31"/>
              <p:cNvSpPr/>
              <p:nvPr/>
            </p:nvSpPr>
            <p:spPr>
              <a:xfrm>
                <a:off x="5387975" y="3429000"/>
                <a:ext cx="304800" cy="409575"/>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ctangle 32"/>
              <p:cNvSpPr/>
              <p:nvPr/>
            </p:nvSpPr>
            <p:spPr>
              <a:xfrm>
                <a:off x="5845175" y="3762375"/>
                <a:ext cx="304800" cy="76200"/>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33"/>
              <p:cNvSpPr/>
              <p:nvPr/>
            </p:nvSpPr>
            <p:spPr>
              <a:xfrm>
                <a:off x="6302375" y="3533775"/>
                <a:ext cx="304800" cy="304800"/>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6759575" y="3505200"/>
                <a:ext cx="304800" cy="333375"/>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7216775" y="3762375"/>
                <a:ext cx="304800" cy="76200"/>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7673975" y="3533775"/>
                <a:ext cx="304800" cy="304800"/>
              </a:xfrm>
              <a:prstGeom prst="rect">
                <a:avLst/>
              </a:prstGeom>
              <a:solidFill>
                <a:schemeClr val="accent4">
                  <a:lumMod val="60000"/>
                  <a:lumOff val="40000"/>
                </a:schemeClr>
              </a:solidFill>
              <a:ln cap="sq">
                <a:solidFill>
                  <a:schemeClr val="accent4">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38" name="Group 37"/>
          <p:cNvGrpSpPr/>
          <p:nvPr/>
        </p:nvGrpSpPr>
        <p:grpSpPr>
          <a:xfrm>
            <a:off x="2298699" y="4573898"/>
            <a:ext cx="2479675" cy="609600"/>
            <a:chOff x="1079500" y="4573899"/>
            <a:chExt cx="2479675" cy="609600"/>
          </a:xfrm>
        </p:grpSpPr>
        <p:pic>
          <p:nvPicPr>
            <p:cNvPr id="39" name="Picture 2" descr="C:\Users\hakanssonmk\Downloads\MC90043159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4573899"/>
              <a:ext cx="609600" cy="609600"/>
            </a:xfrm>
            <a:prstGeom prst="rect">
              <a:avLst/>
            </a:prstGeom>
            <a:extLst/>
          </p:spPr>
        </p:pic>
        <p:pic>
          <p:nvPicPr>
            <p:cNvPr id="40" name="Picture 3" descr="C:\Users\hakanssonmk\Downloads\MC9004338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6736" y="4688199"/>
              <a:ext cx="381000" cy="381000"/>
            </a:xfrm>
            <a:prstGeom prst="rect">
              <a:avLst/>
            </a:prstGeom>
            <a:extLst/>
          </p:spPr>
        </p:pic>
        <p:pic>
          <p:nvPicPr>
            <p:cNvPr id="41" name="Picture 3" descr="C:\Users\hakanssonmk\Downloads\MC9004338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6171" y="4688199"/>
              <a:ext cx="381000" cy="381000"/>
            </a:xfrm>
            <a:prstGeom prst="rect">
              <a:avLst/>
            </a:prstGeom>
            <a:extLst/>
          </p:spPr>
        </p:pic>
        <p:pic>
          <p:nvPicPr>
            <p:cNvPr id="42" name="Picture 3" descr="C:\Users\hakanssonmk\Downloads\MC9004338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8175" y="4688199"/>
              <a:ext cx="381000" cy="381000"/>
            </a:xfrm>
            <a:prstGeom prst="rect">
              <a:avLst/>
            </a:prstGeom>
            <a:extLst/>
          </p:spPr>
        </p:pic>
      </p:grpSp>
      <p:pic>
        <p:nvPicPr>
          <p:cNvPr id="43"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1958954" y="5296522"/>
            <a:ext cx="838200" cy="799477"/>
          </a:xfrm>
          <a:prstGeom prst="rect">
            <a:avLst/>
          </a:prstGeom>
          <a:noFill/>
          <a:ln w="9525">
            <a:noFill/>
            <a:miter lim="800000"/>
            <a:headEnd/>
            <a:tailEnd/>
          </a:ln>
        </p:spPr>
      </p:pic>
      <p:pic>
        <p:nvPicPr>
          <p:cNvPr id="44"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2901929" y="5296522"/>
            <a:ext cx="838200" cy="799477"/>
          </a:xfrm>
          <a:prstGeom prst="rect">
            <a:avLst/>
          </a:prstGeom>
          <a:noFill/>
          <a:ln w="9525">
            <a:noFill/>
            <a:miter lim="800000"/>
            <a:headEnd/>
            <a:tailEnd/>
          </a:ln>
        </p:spPr>
      </p:pic>
      <p:pic>
        <p:nvPicPr>
          <p:cNvPr id="45"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3841729" y="5296522"/>
            <a:ext cx="838200" cy="799477"/>
          </a:xfrm>
          <a:prstGeom prst="rect">
            <a:avLst/>
          </a:prstGeom>
          <a:noFill/>
          <a:ln w="9525">
            <a:noFill/>
            <a:miter lim="800000"/>
            <a:headEnd/>
            <a:tailEnd/>
          </a:ln>
        </p:spPr>
      </p:pic>
      <p:pic>
        <p:nvPicPr>
          <p:cNvPr id="46"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4835512" y="5296522"/>
            <a:ext cx="838200" cy="799477"/>
          </a:xfrm>
          <a:prstGeom prst="rect">
            <a:avLst/>
          </a:prstGeom>
          <a:noFill/>
          <a:ln w="9525">
            <a:noFill/>
            <a:miter lim="800000"/>
            <a:headEnd/>
            <a:tailEnd/>
          </a:ln>
        </p:spPr>
      </p:pic>
      <p:cxnSp>
        <p:nvCxnSpPr>
          <p:cNvPr id="47" name="Straight Arrow Connector 46"/>
          <p:cNvCxnSpPr>
            <a:stCxn id="43" idx="0"/>
            <a:endCxn id="3" idx="0"/>
          </p:cNvCxnSpPr>
          <p:nvPr/>
        </p:nvCxnSpPr>
        <p:spPr>
          <a:xfrm flipV="1">
            <a:off x="2378054" y="3883023"/>
            <a:ext cx="720745" cy="1413499"/>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0"/>
            <a:endCxn id="24" idx="0"/>
          </p:cNvCxnSpPr>
          <p:nvPr/>
        </p:nvCxnSpPr>
        <p:spPr>
          <a:xfrm flipH="1" flipV="1">
            <a:off x="3101971" y="3876674"/>
            <a:ext cx="219058" cy="141984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3101972" y="3876674"/>
            <a:ext cx="1828802" cy="141984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4" idx="0"/>
          </p:cNvCxnSpPr>
          <p:nvPr/>
        </p:nvCxnSpPr>
        <p:spPr>
          <a:xfrm flipH="1" flipV="1">
            <a:off x="3101971" y="3876674"/>
            <a:ext cx="914403" cy="141984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19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p:stCondLst>
                              <p:cond delay="500"/>
                            </p:stCondLst>
                            <p:childTnLst>
                              <p:par>
                                <p:cTn id="35" presetID="10" presetClass="entr" presetSubtype="0" fill="hold" nodeType="afterEffect">
                                  <p:stCondLst>
                                    <p:cond delay="35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PFS Contention Resolved</a:t>
            </a:r>
            <a:endParaRPr lang="sv-SE" dirty="0"/>
          </a:p>
        </p:txBody>
      </p:sp>
      <p:pic>
        <p:nvPicPr>
          <p:cNvPr id="3" name="Rectangle 479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651" y="2828240"/>
            <a:ext cx="1214438" cy="1447800"/>
          </a:xfrm>
          <a:prstGeom prst="rect">
            <a:avLst/>
          </a:prstGeom>
          <a:extLst/>
        </p:spPr>
      </p:pic>
      <p:cxnSp>
        <p:nvCxnSpPr>
          <p:cNvPr id="4" name="Straight Arrow Connector 3"/>
          <p:cNvCxnSpPr>
            <a:stCxn id="3" idx="3"/>
            <a:endCxn id="6" idx="3"/>
          </p:cNvCxnSpPr>
          <p:nvPr/>
        </p:nvCxnSpPr>
        <p:spPr>
          <a:xfrm flipV="1">
            <a:off x="3712089" y="1913840"/>
            <a:ext cx="2062162" cy="163830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774251" y="1456640"/>
            <a:ext cx="773723" cy="914400"/>
            <a:chOff x="4419600" y="2438400"/>
            <a:chExt cx="838200" cy="990600"/>
          </a:xfrm>
        </p:grpSpPr>
        <p:sp>
          <p:nvSpPr>
            <p:cNvPr id="6" name="Folded Corner 5"/>
            <p:cNvSpPr/>
            <p:nvPr/>
          </p:nvSpPr>
          <p:spPr>
            <a:xfrm rot="10800000">
              <a:off x="4419600" y="2438400"/>
              <a:ext cx="815788" cy="9906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7" name="TextBox 6"/>
            <p:cNvSpPr txBox="1"/>
            <p:nvPr/>
          </p:nvSpPr>
          <p:spPr>
            <a:xfrm>
              <a:off x="4419600" y="2754868"/>
              <a:ext cx="838200" cy="307777"/>
            </a:xfrm>
            <a:prstGeom prst="rect">
              <a:avLst/>
            </a:prstGeom>
            <a:noFill/>
          </p:spPr>
          <p:txBody>
            <a:bodyPr wrap="square" rtlCol="0">
              <a:spAutoFit/>
            </a:bodyPr>
            <a:lstStyle/>
            <a:p>
              <a:pPr algn="ctr"/>
              <a:r>
                <a:rPr lang="sv-SE" sz="1400" b="1" dirty="0" smtClean="0">
                  <a:effectLst>
                    <a:outerShdw blurRad="38100" dist="38100" dir="2700000" algn="tl">
                      <a:srgbClr val="000000">
                        <a:alpha val="43137"/>
                      </a:srgbClr>
                    </a:outerShdw>
                  </a:effectLst>
                </a:rPr>
                <a:t>Data</a:t>
              </a:r>
              <a:endParaRPr lang="sv-SE" b="1" dirty="0">
                <a:effectLst>
                  <a:outerShdw blurRad="38100" dist="38100" dir="2700000" algn="tl">
                    <a:srgbClr val="000000">
                      <a:alpha val="43137"/>
                    </a:srgbClr>
                  </a:outerShdw>
                </a:effectLst>
              </a:endParaRPr>
            </a:p>
          </p:txBody>
        </p:sp>
      </p:grpSp>
      <p:pic>
        <p:nvPicPr>
          <p:cNvPr id="8" name="Picture 7" descr="C:\Users\tkejser\AppData\Local\Microsoft\Windows\Temporary Internet Files\Content.IE5\5A855GJV\MCj04338340000[1].png"/>
          <p:cNvPicPr>
            <a:picLocks noChangeAspect="1" noChangeArrowheads="1"/>
          </p:cNvPicPr>
          <p:nvPr/>
        </p:nvPicPr>
        <p:blipFill>
          <a:blip r:embed="rId4" cstate="print"/>
          <a:srcRect/>
          <a:stretch>
            <a:fillRect/>
          </a:stretch>
        </p:blipFill>
        <p:spPr bwMode="auto">
          <a:xfrm>
            <a:off x="8517451" y="2257363"/>
            <a:ext cx="838200" cy="799477"/>
          </a:xfrm>
          <a:prstGeom prst="rect">
            <a:avLst/>
          </a:prstGeom>
          <a:noFill/>
          <a:ln w="9525">
            <a:noFill/>
            <a:miter lim="800000"/>
            <a:headEnd/>
            <a:tailEnd/>
          </a:ln>
        </p:spPr>
      </p:pic>
      <p:pic>
        <p:nvPicPr>
          <p:cNvPr id="9" name="Picture 7" descr="C:\Users\tkejser\AppData\Local\Microsoft\Windows\Temporary Internet Files\Content.IE5\5A855GJV\MCj04338340000[1].png"/>
          <p:cNvPicPr>
            <a:picLocks noChangeAspect="1" noChangeArrowheads="1"/>
          </p:cNvPicPr>
          <p:nvPr/>
        </p:nvPicPr>
        <p:blipFill>
          <a:blip r:embed="rId4" cstate="print"/>
          <a:srcRect/>
          <a:stretch>
            <a:fillRect/>
          </a:stretch>
        </p:blipFill>
        <p:spPr bwMode="auto">
          <a:xfrm>
            <a:off x="8517451" y="2866963"/>
            <a:ext cx="838200" cy="799477"/>
          </a:xfrm>
          <a:prstGeom prst="rect">
            <a:avLst/>
          </a:prstGeom>
          <a:noFill/>
          <a:ln w="9525">
            <a:noFill/>
            <a:miter lim="800000"/>
            <a:headEnd/>
            <a:tailEnd/>
          </a:ln>
        </p:spPr>
      </p:pic>
      <p:pic>
        <p:nvPicPr>
          <p:cNvPr id="10" name="Picture 7" descr="C:\Users\tkejser\AppData\Local\Microsoft\Windows\Temporary Internet Files\Content.IE5\5A855GJV\MCj04338340000[1].png"/>
          <p:cNvPicPr>
            <a:picLocks noChangeAspect="1" noChangeArrowheads="1"/>
          </p:cNvPicPr>
          <p:nvPr/>
        </p:nvPicPr>
        <p:blipFill>
          <a:blip r:embed="rId4" cstate="print"/>
          <a:srcRect/>
          <a:stretch>
            <a:fillRect/>
          </a:stretch>
        </p:blipFill>
        <p:spPr bwMode="auto">
          <a:xfrm>
            <a:off x="8517451" y="3476563"/>
            <a:ext cx="838200" cy="799477"/>
          </a:xfrm>
          <a:prstGeom prst="rect">
            <a:avLst/>
          </a:prstGeom>
          <a:noFill/>
          <a:ln w="9525">
            <a:noFill/>
            <a:miter lim="800000"/>
            <a:headEnd/>
            <a:tailEnd/>
          </a:ln>
        </p:spPr>
      </p:pic>
      <p:pic>
        <p:nvPicPr>
          <p:cNvPr id="11" name="Picture 7" descr="C:\Users\tkejser\AppData\Local\Microsoft\Windows\Temporary Internet Files\Content.IE5\5A855GJV\MCj04338340000[1].png"/>
          <p:cNvPicPr>
            <a:picLocks noChangeAspect="1" noChangeArrowheads="1"/>
          </p:cNvPicPr>
          <p:nvPr/>
        </p:nvPicPr>
        <p:blipFill>
          <a:blip r:embed="rId4" cstate="print"/>
          <a:srcRect/>
          <a:stretch>
            <a:fillRect/>
          </a:stretch>
        </p:blipFill>
        <p:spPr bwMode="auto">
          <a:xfrm>
            <a:off x="8517451" y="4086163"/>
            <a:ext cx="838200" cy="799477"/>
          </a:xfrm>
          <a:prstGeom prst="rect">
            <a:avLst/>
          </a:prstGeom>
          <a:noFill/>
          <a:ln w="9525">
            <a:noFill/>
            <a:miter lim="800000"/>
            <a:headEnd/>
            <a:tailEnd/>
          </a:ln>
        </p:spPr>
      </p:pic>
      <p:cxnSp>
        <p:nvCxnSpPr>
          <p:cNvPr id="12" name="Straight Arrow Connector 11"/>
          <p:cNvCxnSpPr>
            <a:stCxn id="8" idx="1"/>
            <a:endCxn id="6" idx="1"/>
          </p:cNvCxnSpPr>
          <p:nvPr/>
        </p:nvCxnSpPr>
        <p:spPr>
          <a:xfrm rot="10800000">
            <a:off x="6527287" y="1913840"/>
            <a:ext cx="1990165" cy="7432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1"/>
            <a:endCxn id="17" idx="1"/>
          </p:cNvCxnSpPr>
          <p:nvPr/>
        </p:nvCxnSpPr>
        <p:spPr>
          <a:xfrm rot="10800000">
            <a:off x="6527287" y="3056840"/>
            <a:ext cx="1990165" cy="2098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1"/>
            <a:endCxn id="21" idx="3"/>
          </p:cNvCxnSpPr>
          <p:nvPr/>
        </p:nvCxnSpPr>
        <p:spPr>
          <a:xfrm rot="10800000" flipV="1">
            <a:off x="6547975" y="3876301"/>
            <a:ext cx="1969477" cy="300513"/>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1"/>
            <a:endCxn id="23" idx="1"/>
          </p:cNvCxnSpPr>
          <p:nvPr/>
        </p:nvCxnSpPr>
        <p:spPr>
          <a:xfrm rot="10800000" flipV="1">
            <a:off x="6527287" y="4485902"/>
            <a:ext cx="1990165" cy="85693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5774251" y="2599640"/>
            <a:ext cx="773723" cy="914400"/>
            <a:chOff x="4419600" y="2438400"/>
            <a:chExt cx="838200" cy="990600"/>
          </a:xfrm>
        </p:grpSpPr>
        <p:sp>
          <p:nvSpPr>
            <p:cNvPr id="17" name="Folded Corner 16"/>
            <p:cNvSpPr/>
            <p:nvPr/>
          </p:nvSpPr>
          <p:spPr>
            <a:xfrm rot="10800000">
              <a:off x="4419600" y="2438400"/>
              <a:ext cx="815788" cy="9906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18" name="TextBox 17"/>
            <p:cNvSpPr txBox="1"/>
            <p:nvPr/>
          </p:nvSpPr>
          <p:spPr>
            <a:xfrm>
              <a:off x="4419600" y="2754868"/>
              <a:ext cx="838200" cy="307777"/>
            </a:xfrm>
            <a:prstGeom prst="rect">
              <a:avLst/>
            </a:prstGeom>
            <a:noFill/>
          </p:spPr>
          <p:txBody>
            <a:bodyPr wrap="square" rtlCol="0">
              <a:spAutoFit/>
            </a:bodyPr>
            <a:lstStyle/>
            <a:p>
              <a:pPr algn="ctr"/>
              <a:r>
                <a:rPr lang="sv-SE" sz="1400" b="1" dirty="0" smtClean="0">
                  <a:effectLst>
                    <a:outerShdw blurRad="38100" dist="38100" dir="2700000" algn="tl">
                      <a:srgbClr val="000000">
                        <a:alpha val="43137"/>
                      </a:srgbClr>
                    </a:outerShdw>
                  </a:effectLst>
                </a:rPr>
                <a:t>Data</a:t>
              </a:r>
              <a:endParaRPr lang="sv-SE" b="1" dirty="0">
                <a:effectLst>
                  <a:outerShdw blurRad="38100" dist="38100" dir="2700000" algn="tl">
                    <a:srgbClr val="000000">
                      <a:alpha val="43137"/>
                    </a:srgbClr>
                  </a:outerShdw>
                </a:effectLst>
              </a:endParaRPr>
            </a:p>
          </p:txBody>
        </p:sp>
      </p:grpSp>
      <p:grpSp>
        <p:nvGrpSpPr>
          <p:cNvPr id="19" name="Group 18"/>
          <p:cNvGrpSpPr/>
          <p:nvPr/>
        </p:nvGrpSpPr>
        <p:grpSpPr>
          <a:xfrm>
            <a:off x="5774251" y="3742640"/>
            <a:ext cx="773723" cy="914400"/>
            <a:chOff x="4419600" y="2438400"/>
            <a:chExt cx="838200" cy="990600"/>
          </a:xfrm>
        </p:grpSpPr>
        <p:sp>
          <p:nvSpPr>
            <p:cNvPr id="20" name="Folded Corner 19"/>
            <p:cNvSpPr/>
            <p:nvPr/>
          </p:nvSpPr>
          <p:spPr>
            <a:xfrm rot="10800000">
              <a:off x="4419600" y="2438400"/>
              <a:ext cx="815788" cy="9906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21" name="TextBox 20"/>
            <p:cNvSpPr txBox="1"/>
            <p:nvPr/>
          </p:nvSpPr>
          <p:spPr>
            <a:xfrm>
              <a:off x="4419600" y="2754868"/>
              <a:ext cx="838200" cy="307777"/>
            </a:xfrm>
            <a:prstGeom prst="rect">
              <a:avLst/>
            </a:prstGeom>
            <a:noFill/>
          </p:spPr>
          <p:txBody>
            <a:bodyPr wrap="square" rtlCol="0">
              <a:spAutoFit/>
            </a:bodyPr>
            <a:lstStyle/>
            <a:p>
              <a:pPr algn="ctr"/>
              <a:r>
                <a:rPr lang="sv-SE" sz="1400" b="1" dirty="0" smtClean="0">
                  <a:effectLst>
                    <a:outerShdw blurRad="38100" dist="38100" dir="2700000" algn="tl">
                      <a:srgbClr val="000000">
                        <a:alpha val="43137"/>
                      </a:srgbClr>
                    </a:outerShdw>
                  </a:effectLst>
                </a:rPr>
                <a:t>Data</a:t>
              </a:r>
              <a:endParaRPr lang="sv-SE" b="1" dirty="0">
                <a:effectLst>
                  <a:outerShdw blurRad="38100" dist="38100" dir="2700000" algn="tl">
                    <a:srgbClr val="000000">
                      <a:alpha val="43137"/>
                    </a:srgbClr>
                  </a:outerShdw>
                </a:effectLst>
              </a:endParaRPr>
            </a:p>
          </p:txBody>
        </p:sp>
      </p:grpSp>
      <p:grpSp>
        <p:nvGrpSpPr>
          <p:cNvPr id="22" name="Group 21"/>
          <p:cNvGrpSpPr/>
          <p:nvPr/>
        </p:nvGrpSpPr>
        <p:grpSpPr>
          <a:xfrm>
            <a:off x="5774251" y="4885640"/>
            <a:ext cx="773723" cy="914400"/>
            <a:chOff x="4419600" y="2438400"/>
            <a:chExt cx="838200" cy="990600"/>
          </a:xfrm>
        </p:grpSpPr>
        <p:sp>
          <p:nvSpPr>
            <p:cNvPr id="23" name="Folded Corner 22"/>
            <p:cNvSpPr/>
            <p:nvPr/>
          </p:nvSpPr>
          <p:spPr>
            <a:xfrm rot="10800000">
              <a:off x="4419600" y="2438400"/>
              <a:ext cx="815788" cy="9906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24" name="TextBox 23"/>
            <p:cNvSpPr txBox="1"/>
            <p:nvPr/>
          </p:nvSpPr>
          <p:spPr>
            <a:xfrm>
              <a:off x="4419600" y="2754868"/>
              <a:ext cx="838200" cy="307777"/>
            </a:xfrm>
            <a:prstGeom prst="rect">
              <a:avLst/>
            </a:prstGeom>
            <a:noFill/>
          </p:spPr>
          <p:txBody>
            <a:bodyPr wrap="square" rtlCol="0">
              <a:spAutoFit/>
            </a:bodyPr>
            <a:lstStyle/>
            <a:p>
              <a:pPr algn="ctr"/>
              <a:r>
                <a:rPr lang="sv-SE" sz="1400" b="1" dirty="0" smtClean="0">
                  <a:effectLst>
                    <a:outerShdw blurRad="38100" dist="38100" dir="2700000" algn="tl">
                      <a:srgbClr val="000000">
                        <a:alpha val="43137"/>
                      </a:srgbClr>
                    </a:outerShdw>
                  </a:effectLst>
                </a:rPr>
                <a:t>Data</a:t>
              </a:r>
              <a:endParaRPr lang="sv-SE" b="1" dirty="0">
                <a:effectLst>
                  <a:outerShdw blurRad="38100" dist="38100" dir="2700000" algn="tl">
                    <a:srgbClr val="000000">
                      <a:alpha val="43137"/>
                    </a:srgbClr>
                  </a:outerShdw>
                </a:effectLst>
              </a:endParaRPr>
            </a:p>
          </p:txBody>
        </p:sp>
      </p:grpSp>
      <p:cxnSp>
        <p:nvCxnSpPr>
          <p:cNvPr id="25" name="Straight Arrow Connector 24"/>
          <p:cNvCxnSpPr>
            <a:stCxn id="3" idx="3"/>
            <a:endCxn id="18" idx="1"/>
          </p:cNvCxnSpPr>
          <p:nvPr/>
        </p:nvCxnSpPr>
        <p:spPr>
          <a:xfrm flipV="1">
            <a:off x="3712089" y="3033815"/>
            <a:ext cx="2062162" cy="51832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 idx="3"/>
            <a:endCxn id="20" idx="3"/>
          </p:cNvCxnSpPr>
          <p:nvPr/>
        </p:nvCxnSpPr>
        <p:spPr>
          <a:xfrm>
            <a:off x="3712089" y="3552140"/>
            <a:ext cx="2062162" cy="64770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3" idx="3"/>
            <a:endCxn id="24" idx="1"/>
          </p:cNvCxnSpPr>
          <p:nvPr/>
        </p:nvCxnSpPr>
        <p:spPr>
          <a:xfrm>
            <a:off x="3712089" y="3552140"/>
            <a:ext cx="2062162" cy="1767675"/>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pic>
        <p:nvPicPr>
          <p:cNvPr id="28" name="Picture 2" descr="C:\Users\hakanssonmk\Downloads\MC90043159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051" y="1990040"/>
            <a:ext cx="609600" cy="609600"/>
          </a:xfrm>
          <a:prstGeom prst="rect">
            <a:avLst/>
          </a:prstGeom>
          <a:extLst/>
        </p:spPr>
      </p:pic>
      <p:pic>
        <p:nvPicPr>
          <p:cNvPr id="29" name="Picture 2" descr="C:\Users\hakanssonmk\Downloads\MC90043159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051" y="2752040"/>
            <a:ext cx="609600" cy="609600"/>
          </a:xfrm>
          <a:prstGeom prst="rect">
            <a:avLst/>
          </a:prstGeom>
          <a:extLst/>
        </p:spPr>
      </p:pic>
      <p:pic>
        <p:nvPicPr>
          <p:cNvPr id="30" name="Picture 2" descr="C:\Users\hakanssonmk\Downloads\MC90043159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051" y="3666440"/>
            <a:ext cx="609600" cy="609600"/>
          </a:xfrm>
          <a:prstGeom prst="rect">
            <a:avLst/>
          </a:prstGeom>
          <a:extLst/>
        </p:spPr>
      </p:pic>
      <p:pic>
        <p:nvPicPr>
          <p:cNvPr id="31" name="Picture 2" descr="C:\Users\hakanssonmk\Downloads\MC90043159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051" y="4580840"/>
            <a:ext cx="609600" cy="609600"/>
          </a:xfrm>
          <a:prstGeom prst="rect">
            <a:avLst/>
          </a:prstGeom>
          <a:extLst/>
        </p:spPr>
      </p:pic>
    </p:spTree>
    <p:extLst>
      <p:ext uri="{BB962C8B-B14F-4D97-AF65-F5344CB8AC3E}">
        <p14:creationId xmlns:p14="http://schemas.microsoft.com/office/powerpoint/2010/main" val="31613562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 files and filegroups for the BizTalk MsgBoxDb</a:t>
            </a:r>
            <a:endParaRPr lang="sv-SE" dirty="0"/>
          </a:p>
        </p:txBody>
      </p:sp>
      <p:sp>
        <p:nvSpPr>
          <p:cNvPr id="9" name="Rounded Rectangle 8"/>
          <p:cNvSpPr/>
          <p:nvPr/>
        </p:nvSpPr>
        <p:spPr>
          <a:xfrm>
            <a:off x="4583506" y="2057400"/>
            <a:ext cx="2869453"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Primary </a:t>
            </a:r>
          </a:p>
          <a:p>
            <a:pPr algn="ctr"/>
            <a:r>
              <a:rPr lang="sv-SE" dirty="0" smtClean="0"/>
              <a:t>(default  file group)</a:t>
            </a:r>
            <a:endParaRPr lang="sv-SE" dirty="0"/>
          </a:p>
        </p:txBody>
      </p:sp>
      <p:sp>
        <p:nvSpPr>
          <p:cNvPr id="10" name="Rounded Rectangle 9"/>
          <p:cNvSpPr/>
          <p:nvPr/>
        </p:nvSpPr>
        <p:spPr>
          <a:xfrm>
            <a:off x="457081" y="3810000"/>
            <a:ext cx="1828324"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Misc Data</a:t>
            </a:r>
            <a:endParaRPr lang="sv-SE" dirty="0"/>
          </a:p>
        </p:txBody>
      </p:sp>
      <p:sp>
        <p:nvSpPr>
          <p:cNvPr id="11" name="Rounded Rectangle 10"/>
          <p:cNvSpPr/>
          <p:nvPr/>
        </p:nvSpPr>
        <p:spPr>
          <a:xfrm>
            <a:off x="2336191" y="3810000"/>
            <a:ext cx="1828324"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a:t>Misc </a:t>
            </a:r>
            <a:r>
              <a:rPr lang="sv-SE" dirty="0" smtClean="0"/>
              <a:t>Indexes</a:t>
            </a:r>
            <a:endParaRPr lang="sv-SE" dirty="0"/>
          </a:p>
        </p:txBody>
      </p:sp>
      <p:sp>
        <p:nvSpPr>
          <p:cNvPr id="12" name="Rounded Rectangle 11"/>
          <p:cNvSpPr/>
          <p:nvPr/>
        </p:nvSpPr>
        <p:spPr>
          <a:xfrm>
            <a:off x="4215302" y="3810000"/>
            <a:ext cx="1828324"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Predicate Data</a:t>
            </a:r>
            <a:endParaRPr lang="sv-SE" dirty="0"/>
          </a:p>
        </p:txBody>
      </p:sp>
      <p:sp>
        <p:nvSpPr>
          <p:cNvPr id="13" name="Rounded Rectangle 12"/>
          <p:cNvSpPr/>
          <p:nvPr/>
        </p:nvSpPr>
        <p:spPr>
          <a:xfrm>
            <a:off x="6094412" y="3810000"/>
            <a:ext cx="1828324"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Predicate Indexes</a:t>
            </a:r>
            <a:endParaRPr lang="sv-SE" dirty="0"/>
          </a:p>
        </p:txBody>
      </p:sp>
      <p:sp>
        <p:nvSpPr>
          <p:cNvPr id="14" name="Rounded Rectangle 13"/>
          <p:cNvSpPr/>
          <p:nvPr/>
        </p:nvSpPr>
        <p:spPr>
          <a:xfrm>
            <a:off x="7973523" y="3810000"/>
            <a:ext cx="1828324"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Message Data</a:t>
            </a:r>
            <a:endParaRPr lang="sv-SE" dirty="0"/>
          </a:p>
        </p:txBody>
      </p:sp>
      <p:sp>
        <p:nvSpPr>
          <p:cNvPr id="15" name="Rounded Rectangle 14"/>
          <p:cNvSpPr/>
          <p:nvPr/>
        </p:nvSpPr>
        <p:spPr>
          <a:xfrm>
            <a:off x="9852633" y="3810000"/>
            <a:ext cx="1828324"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Message Indexes</a:t>
            </a:r>
            <a:endParaRPr lang="sv-SE" dirty="0"/>
          </a:p>
        </p:txBody>
      </p:sp>
      <p:cxnSp>
        <p:nvCxnSpPr>
          <p:cNvPr id="17" name="Straight Arrow Connector 16"/>
          <p:cNvCxnSpPr>
            <a:stCxn id="9" idx="2"/>
            <a:endCxn id="10" idx="0"/>
          </p:cNvCxnSpPr>
          <p:nvPr/>
        </p:nvCxnSpPr>
        <p:spPr>
          <a:xfrm flipH="1">
            <a:off x="1371243" y="3124200"/>
            <a:ext cx="464699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a:endCxn id="11" idx="0"/>
          </p:cNvCxnSpPr>
          <p:nvPr/>
        </p:nvCxnSpPr>
        <p:spPr>
          <a:xfrm flipH="1">
            <a:off x="3250353" y="3124200"/>
            <a:ext cx="2767879"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2" idx="0"/>
          </p:cNvCxnSpPr>
          <p:nvPr/>
        </p:nvCxnSpPr>
        <p:spPr>
          <a:xfrm flipH="1">
            <a:off x="5129464" y="3124200"/>
            <a:ext cx="888768"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2"/>
            <a:endCxn id="13" idx="0"/>
          </p:cNvCxnSpPr>
          <p:nvPr/>
        </p:nvCxnSpPr>
        <p:spPr>
          <a:xfrm>
            <a:off x="6018232" y="3124200"/>
            <a:ext cx="99034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4" idx="0"/>
          </p:cNvCxnSpPr>
          <p:nvPr/>
        </p:nvCxnSpPr>
        <p:spPr>
          <a:xfrm>
            <a:off x="6018232" y="3124200"/>
            <a:ext cx="2869453"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2"/>
            <a:endCxn id="15" idx="0"/>
          </p:cNvCxnSpPr>
          <p:nvPr/>
        </p:nvCxnSpPr>
        <p:spPr>
          <a:xfrm>
            <a:off x="6018232" y="3124200"/>
            <a:ext cx="4748563"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36403" y="5627132"/>
            <a:ext cx="2404569" cy="369332"/>
          </a:xfrm>
          <a:prstGeom prst="rect">
            <a:avLst/>
          </a:prstGeom>
          <a:noFill/>
        </p:spPr>
        <p:txBody>
          <a:bodyPr wrap="none" rtlCol="0">
            <a:spAutoFit/>
          </a:bodyPr>
          <a:lstStyle/>
          <a:p>
            <a:r>
              <a:rPr lang="sv-SE" dirty="0" smtClean="0"/>
              <a:t>For more information:</a:t>
            </a:r>
            <a:endParaRPr lang="sv-SE" dirty="0"/>
          </a:p>
        </p:txBody>
      </p:sp>
      <p:sp>
        <p:nvSpPr>
          <p:cNvPr id="29" name="TextBox 28"/>
          <p:cNvSpPr txBox="1"/>
          <p:nvPr/>
        </p:nvSpPr>
        <p:spPr>
          <a:xfrm>
            <a:off x="3414352" y="5627132"/>
            <a:ext cx="6135269" cy="369332"/>
          </a:xfrm>
          <a:prstGeom prst="rect">
            <a:avLst/>
          </a:prstGeom>
          <a:noFill/>
        </p:spPr>
        <p:txBody>
          <a:bodyPr wrap="none" rtlCol="0">
            <a:spAutoFit/>
          </a:bodyPr>
          <a:lstStyle/>
          <a:p>
            <a:r>
              <a:rPr lang="en-US" dirty="0">
                <a:hlinkClick r:id="rId2"/>
              </a:rPr>
              <a:t>BizTalk Server </a:t>
            </a:r>
            <a:r>
              <a:rPr lang="en-US" dirty="0" err="1">
                <a:hlinkClick r:id="rId2"/>
              </a:rPr>
              <a:t>MessageBox</a:t>
            </a:r>
            <a:r>
              <a:rPr lang="en-US" dirty="0">
                <a:hlinkClick r:id="rId2"/>
              </a:rPr>
              <a:t> Database </a:t>
            </a:r>
            <a:r>
              <a:rPr lang="en-US" dirty="0" err="1">
                <a:hlinkClick r:id="rId2"/>
              </a:rPr>
              <a:t>Filegroups</a:t>
            </a:r>
            <a:r>
              <a:rPr lang="en-US" dirty="0">
                <a:hlinkClick r:id="rId2"/>
              </a:rPr>
              <a:t> SQL Script</a:t>
            </a:r>
            <a:endParaRPr lang="sv-SE" dirty="0"/>
          </a:p>
        </p:txBody>
      </p:sp>
    </p:spTree>
    <p:extLst>
      <p:ext uri="{BB962C8B-B14F-4D97-AF65-F5344CB8AC3E}">
        <p14:creationId xmlns:p14="http://schemas.microsoft.com/office/powerpoint/2010/main" val="179884870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 </a:t>
            </a:r>
            <a:r>
              <a:rPr lang="en-US" dirty="0" err="1" smtClean="0"/>
              <a:t>TempDB</a:t>
            </a:r>
            <a:r>
              <a:rPr lang="en-US" dirty="0" smtClean="0"/>
              <a:t> for Best Performance</a:t>
            </a:r>
            <a:endParaRPr lang="sv-SE" dirty="0"/>
          </a:p>
        </p:txBody>
      </p:sp>
      <p:sp>
        <p:nvSpPr>
          <p:cNvPr id="9" name="Text Placeholder 2"/>
          <p:cNvSpPr>
            <a:spLocks noGrp="1"/>
          </p:cNvSpPr>
          <p:nvPr>
            <p:ph type="body" sz="quarter" idx="4294967295"/>
          </p:nvPr>
        </p:nvSpPr>
        <p:spPr>
          <a:xfrm>
            <a:off x="519112" y="1200150"/>
            <a:ext cx="9991675" cy="2627313"/>
          </a:xfrm>
        </p:spPr>
        <p:txBody>
          <a:bodyPr/>
          <a:lstStyle/>
          <a:p>
            <a:pPr marL="118872" indent="0">
              <a:buNone/>
            </a:pPr>
            <a:r>
              <a:rPr lang="en-US" sz="2400" dirty="0" smtClean="0"/>
              <a:t>Creating multiple data files of the same size, one for each available CPU core on the SQL machine, for the </a:t>
            </a:r>
            <a:r>
              <a:rPr lang="en-US" sz="2400" dirty="0" err="1" smtClean="0"/>
              <a:t>TempDb</a:t>
            </a:r>
            <a:r>
              <a:rPr lang="en-US" sz="2400" dirty="0" smtClean="0"/>
              <a:t>, makes it possible to spread I/O contention across multiple files.</a:t>
            </a:r>
          </a:p>
          <a:p>
            <a:pPr marL="514160" lvl="1" indent="0">
              <a:buNone/>
            </a:pPr>
            <a:r>
              <a:rPr lang="en-US" sz="2000" dirty="0" smtClean="0"/>
              <a:t>The SQL CAT team has also found that in 2005 and 2008, there's usually no gain from having more than 8 </a:t>
            </a:r>
            <a:r>
              <a:rPr lang="en-US" sz="2000" dirty="0" err="1" smtClean="0"/>
              <a:t>tempdb</a:t>
            </a:r>
            <a:r>
              <a:rPr lang="en-US" sz="2000" dirty="0" smtClean="0"/>
              <a:t> data files, even for systems with larger numbers of processor cores. </a:t>
            </a:r>
          </a:p>
          <a:p>
            <a:pPr marL="118872" indent="0">
              <a:buNone/>
            </a:pPr>
            <a:r>
              <a:rPr lang="en-US" sz="2400" dirty="0" smtClean="0"/>
              <a:t>Implementing Trace Flag –T1118 helps reduce contention across the SQL Server instances by removing almost all single page allocations</a:t>
            </a:r>
            <a:endParaRPr lang="sv-SE" sz="240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983" y="3988639"/>
            <a:ext cx="3398206" cy="255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906" y="4133187"/>
            <a:ext cx="4046081" cy="88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descr="C:\Users\hakanssonmk\AppData\Local\Microsoft\Windows\Temporary Internet Files\Content.IE5\KT0W39VL\MC9004398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15800" flipH="1">
            <a:off x="5766866" y="4714007"/>
            <a:ext cx="1286038" cy="1286038"/>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8956184" y="4683691"/>
            <a:ext cx="614026" cy="416967"/>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6765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v-SE" dirty="0" smtClean="0"/>
              <a:t>Zündapp ZD20 1976</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793" y="1339065"/>
            <a:ext cx="6215238" cy="4152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519113" y="6405756"/>
            <a:ext cx="6431248" cy="153888"/>
          </a:xfrm>
          <a:prstGeom prst="rect">
            <a:avLst/>
          </a:prstGeom>
          <a:noFill/>
        </p:spPr>
        <p:txBody>
          <a:bodyPr wrap="none" lIns="0" tIns="0" rIns="0" bIns="0" rtlCol="0">
            <a:spAutoFit/>
          </a:bodyPr>
          <a:lstStyle/>
          <a:p>
            <a:r>
              <a:rPr lang="en-US" sz="1000" i="1" dirty="0"/>
              <a:t>This </a:t>
            </a:r>
            <a:r>
              <a:rPr lang="en-US" sz="1000" i="1" dirty="0" smtClean="0"/>
              <a:t>picture has </a:t>
            </a:r>
            <a:r>
              <a:rPr lang="en-US" sz="1000" i="1" dirty="0"/>
              <a:t>been </a:t>
            </a:r>
            <a:r>
              <a:rPr lang="en-US" sz="1000" i="1" dirty="0" smtClean="0"/>
              <a:t>released </a:t>
            </a:r>
            <a:r>
              <a:rPr lang="en-US" sz="1000" i="1" dirty="0"/>
              <a:t>into the </a:t>
            </a:r>
            <a:r>
              <a:rPr lang="en-US" sz="1000" b="1" i="1" dirty="0">
                <a:hlinkClick r:id="rId4" tooltip="w:public domain"/>
              </a:rPr>
              <a:t>public domain</a:t>
            </a:r>
            <a:r>
              <a:rPr lang="en-US" sz="1000" i="1" dirty="0"/>
              <a:t> by its author, </a:t>
            </a:r>
            <a:r>
              <a:rPr lang="en-US" sz="1000" i="1" dirty="0" err="1">
                <a:hlinkClick r:id="rId5" tooltip="de:User:ChiemseeMan"/>
              </a:rPr>
              <a:t>ChiemseeMan</a:t>
            </a:r>
            <a:r>
              <a:rPr lang="en-US" sz="1000" i="1" dirty="0"/>
              <a:t> at the </a:t>
            </a:r>
            <a:r>
              <a:rPr lang="en-US" sz="1000" i="1" dirty="0">
                <a:hlinkClick r:id="rId6" tooltip="de:Main Page"/>
              </a:rPr>
              <a:t>German Wikipedia</a:t>
            </a:r>
            <a:r>
              <a:rPr lang="en-US" sz="1000" i="1" dirty="0"/>
              <a:t> project</a:t>
            </a:r>
            <a:endParaRPr lang="sv-SE" sz="1000" dirty="0" err="1"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40650504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20963"/>
            <a:ext cx="12188825" cy="609600"/>
          </a:xfrm>
        </p:spPr>
        <p:txBody>
          <a:bodyPr/>
          <a:lstStyle/>
          <a:p>
            <a:pPr algn="ctr"/>
            <a:r>
              <a:rPr lang="sv-SE" dirty="0" err="1" smtClean="0"/>
              <a:t>Sometimes</a:t>
            </a:r>
            <a:r>
              <a:rPr lang="sv-SE" dirty="0" smtClean="0"/>
              <a:t>, </a:t>
            </a:r>
            <a:r>
              <a:rPr lang="sv-SE" dirty="0" err="1" smtClean="0"/>
              <a:t>it’s</a:t>
            </a:r>
            <a:r>
              <a:rPr lang="sv-SE" dirty="0" smtClean="0"/>
              <a:t> </a:t>
            </a:r>
            <a:r>
              <a:rPr lang="sv-SE" dirty="0" err="1" smtClean="0"/>
              <a:t>better</a:t>
            </a:r>
            <a:r>
              <a:rPr lang="sv-SE" dirty="0" smtClean="0"/>
              <a:t> </a:t>
            </a:r>
            <a:r>
              <a:rPr lang="sv-SE" dirty="0" err="1" smtClean="0"/>
              <a:t>to</a:t>
            </a:r>
            <a:r>
              <a:rPr lang="sv-SE" dirty="0" smtClean="0"/>
              <a:t> </a:t>
            </a:r>
            <a:r>
              <a:rPr lang="sv-SE" dirty="0" err="1" smtClean="0"/>
              <a:t>keep</a:t>
            </a:r>
            <a:r>
              <a:rPr lang="sv-SE" dirty="0" smtClean="0"/>
              <a:t> it </a:t>
            </a:r>
            <a:r>
              <a:rPr lang="sv-SE" dirty="0" err="1" smtClean="0"/>
              <a:t>together</a:t>
            </a:r>
            <a:r>
              <a:rPr lang="sv-SE" dirty="0" smtClean="0"/>
              <a:t>… </a:t>
            </a:r>
            <a:endParaRPr lang="en-US" dirty="0"/>
          </a:p>
        </p:txBody>
      </p:sp>
    </p:spTree>
    <p:extLst>
      <p:ext uri="{BB962C8B-B14F-4D97-AF65-F5344CB8AC3E}">
        <p14:creationId xmlns:p14="http://schemas.microsoft.com/office/powerpoint/2010/main" val="73633794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 In Row table option</a:t>
            </a:r>
            <a:endParaRPr lang="sv-SE" dirty="0"/>
          </a:p>
        </p:txBody>
      </p:sp>
      <p:sp>
        <p:nvSpPr>
          <p:cNvPr id="3" name="Folded Corner 2"/>
          <p:cNvSpPr/>
          <p:nvPr/>
        </p:nvSpPr>
        <p:spPr>
          <a:xfrm rot="10800000">
            <a:off x="5452725" y="1266827"/>
            <a:ext cx="1066800" cy="12954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4" name="TextBox 3"/>
          <p:cNvSpPr txBox="1"/>
          <p:nvPr/>
        </p:nvSpPr>
        <p:spPr>
          <a:xfrm>
            <a:off x="5452725" y="1495427"/>
            <a:ext cx="1066800" cy="646331"/>
          </a:xfrm>
          <a:prstGeom prst="rect">
            <a:avLst/>
          </a:prstGeom>
          <a:noFill/>
        </p:spPr>
        <p:txBody>
          <a:bodyPr wrap="square" rtlCol="0">
            <a:spAutoFit/>
          </a:bodyPr>
          <a:lstStyle/>
          <a:p>
            <a:pPr algn="ctr"/>
            <a:r>
              <a:rPr lang="sv-SE" b="1" dirty="0" smtClean="0">
                <a:solidFill>
                  <a:schemeClr val="bg1"/>
                </a:solidFill>
                <a:effectLst>
                  <a:outerShdw blurRad="38100" dist="38100" dir="2700000" algn="tl">
                    <a:srgbClr val="000000">
                      <a:alpha val="43137"/>
                    </a:srgbClr>
                  </a:outerShdw>
                </a:effectLst>
              </a:rPr>
              <a:t>Data</a:t>
            </a:r>
          </a:p>
          <a:p>
            <a:pPr algn="ctr"/>
            <a:r>
              <a:rPr lang="sv-SE" b="1" dirty="0" smtClean="0">
                <a:solidFill>
                  <a:schemeClr val="bg1"/>
                </a:solidFill>
                <a:effectLst>
                  <a:outerShdw blurRad="38100" dist="38100" dir="2700000" algn="tl">
                    <a:srgbClr val="000000">
                      <a:alpha val="43137"/>
                    </a:srgbClr>
                  </a:outerShdw>
                </a:effectLst>
              </a:rPr>
              <a:t>file</a:t>
            </a:r>
            <a:endParaRPr lang="sv-SE" b="1" dirty="0">
              <a:solidFill>
                <a:schemeClr val="bg1"/>
              </a:solidFill>
              <a:effectLst>
                <a:outerShdw blurRad="38100" dist="38100" dir="2700000" algn="tl">
                  <a:srgbClr val="000000">
                    <a:alpha val="43137"/>
                  </a:srgbClr>
                </a:outerShdw>
              </a:effectLst>
            </a:endParaRPr>
          </a:p>
        </p:txBody>
      </p:sp>
      <p:sp>
        <p:nvSpPr>
          <p:cNvPr id="5" name="Folded Corner 4"/>
          <p:cNvSpPr/>
          <p:nvPr/>
        </p:nvSpPr>
        <p:spPr>
          <a:xfrm rot="10800000">
            <a:off x="26333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6" name="Folded Corner 5"/>
          <p:cNvSpPr/>
          <p:nvPr/>
        </p:nvSpPr>
        <p:spPr>
          <a:xfrm rot="10800000">
            <a:off x="30905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7" name="Folded Corner 6"/>
          <p:cNvSpPr/>
          <p:nvPr/>
        </p:nvSpPr>
        <p:spPr>
          <a:xfrm rot="10800000">
            <a:off x="35477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8" name="Folded Corner 7"/>
          <p:cNvSpPr/>
          <p:nvPr/>
        </p:nvSpPr>
        <p:spPr>
          <a:xfrm rot="10800000">
            <a:off x="40049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9" name="Folded Corner 8"/>
          <p:cNvSpPr/>
          <p:nvPr/>
        </p:nvSpPr>
        <p:spPr>
          <a:xfrm rot="10800000">
            <a:off x="44621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0" name="Folded Corner 9"/>
          <p:cNvSpPr/>
          <p:nvPr/>
        </p:nvSpPr>
        <p:spPr>
          <a:xfrm rot="10800000">
            <a:off x="49193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1" name="Folded Corner 10"/>
          <p:cNvSpPr/>
          <p:nvPr/>
        </p:nvSpPr>
        <p:spPr>
          <a:xfrm rot="10800000">
            <a:off x="53765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2" name="Folded Corner 11"/>
          <p:cNvSpPr/>
          <p:nvPr/>
        </p:nvSpPr>
        <p:spPr>
          <a:xfrm rot="10800000">
            <a:off x="58337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3" name="Folded Corner 12"/>
          <p:cNvSpPr/>
          <p:nvPr/>
        </p:nvSpPr>
        <p:spPr>
          <a:xfrm rot="10800000">
            <a:off x="62909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4" name="Folded Corner 13"/>
          <p:cNvSpPr/>
          <p:nvPr/>
        </p:nvSpPr>
        <p:spPr>
          <a:xfrm rot="10800000">
            <a:off x="67481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5" name="Folded Corner 14"/>
          <p:cNvSpPr/>
          <p:nvPr/>
        </p:nvSpPr>
        <p:spPr>
          <a:xfrm rot="10800000">
            <a:off x="72053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6" name="Folded Corner 15"/>
          <p:cNvSpPr/>
          <p:nvPr/>
        </p:nvSpPr>
        <p:spPr>
          <a:xfrm rot="10800000">
            <a:off x="76625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7" name="Folded Corner 16"/>
          <p:cNvSpPr/>
          <p:nvPr/>
        </p:nvSpPr>
        <p:spPr>
          <a:xfrm rot="10800000">
            <a:off x="81197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8" name="Folded Corner 17"/>
          <p:cNvSpPr/>
          <p:nvPr/>
        </p:nvSpPr>
        <p:spPr>
          <a:xfrm rot="10800000">
            <a:off x="85769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19" name="Folded Corner 18"/>
          <p:cNvSpPr/>
          <p:nvPr/>
        </p:nvSpPr>
        <p:spPr>
          <a:xfrm rot="10800000">
            <a:off x="9034125" y="3000377"/>
            <a:ext cx="381000" cy="542924"/>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sp>
        <p:nvSpPr>
          <p:cNvPr id="20" name="Left Brace 19"/>
          <p:cNvSpPr/>
          <p:nvPr/>
        </p:nvSpPr>
        <p:spPr>
          <a:xfrm rot="5400000">
            <a:off x="5928975" y="-676273"/>
            <a:ext cx="190500" cy="69342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21" name="Group 20"/>
          <p:cNvGrpSpPr/>
          <p:nvPr/>
        </p:nvGrpSpPr>
        <p:grpSpPr>
          <a:xfrm>
            <a:off x="5011399" y="4342328"/>
            <a:ext cx="1066800" cy="1267899"/>
            <a:chOff x="3581399" y="4343400"/>
            <a:chExt cx="1066800" cy="1267899"/>
          </a:xfrm>
        </p:grpSpPr>
        <p:sp>
          <p:nvSpPr>
            <p:cNvPr id="22" name="Folded Corner 21"/>
            <p:cNvSpPr/>
            <p:nvPr/>
          </p:nvSpPr>
          <p:spPr>
            <a:xfrm rot="10800000">
              <a:off x="3581399" y="4343400"/>
              <a:ext cx="1066800" cy="1267899"/>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p>
          </p:txBody>
        </p:sp>
        <p:grpSp>
          <p:nvGrpSpPr>
            <p:cNvPr id="23" name="Group 22"/>
            <p:cNvGrpSpPr/>
            <p:nvPr/>
          </p:nvGrpSpPr>
          <p:grpSpPr>
            <a:xfrm>
              <a:off x="3643308" y="4572000"/>
              <a:ext cx="952505" cy="152400"/>
              <a:chOff x="3662360" y="4572000"/>
              <a:chExt cx="952505" cy="152400"/>
            </a:xfrm>
          </p:grpSpPr>
          <p:sp>
            <p:nvSpPr>
              <p:cNvPr id="48" name="Rectangle 47"/>
              <p:cNvSpPr/>
              <p:nvPr/>
            </p:nvSpPr>
            <p:spPr>
              <a:xfrm>
                <a:off x="3662360"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ctangle 48"/>
              <p:cNvSpPr/>
              <p:nvPr/>
            </p:nvSpPr>
            <p:spPr>
              <a:xfrm>
                <a:off x="3852861"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ctangle 49"/>
              <p:cNvSpPr/>
              <p:nvPr/>
            </p:nvSpPr>
            <p:spPr>
              <a:xfrm>
                <a:off x="4043362"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ctangle 50"/>
              <p:cNvSpPr/>
              <p:nvPr/>
            </p:nvSpPr>
            <p:spPr>
              <a:xfrm>
                <a:off x="4233863"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ctangle 51"/>
              <p:cNvSpPr/>
              <p:nvPr/>
            </p:nvSpPr>
            <p:spPr>
              <a:xfrm>
                <a:off x="4424364"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4" name="Group 23"/>
            <p:cNvGrpSpPr/>
            <p:nvPr/>
          </p:nvGrpSpPr>
          <p:grpSpPr>
            <a:xfrm>
              <a:off x="3643308" y="4752970"/>
              <a:ext cx="952505" cy="152400"/>
              <a:chOff x="3662360" y="4572000"/>
              <a:chExt cx="952505" cy="152400"/>
            </a:xfrm>
          </p:grpSpPr>
          <p:sp>
            <p:nvSpPr>
              <p:cNvPr id="43" name="Rectangle 42"/>
              <p:cNvSpPr/>
              <p:nvPr/>
            </p:nvSpPr>
            <p:spPr>
              <a:xfrm>
                <a:off x="3662360"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ctangle 43"/>
              <p:cNvSpPr/>
              <p:nvPr/>
            </p:nvSpPr>
            <p:spPr>
              <a:xfrm>
                <a:off x="3852861"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ctangle 44"/>
              <p:cNvSpPr/>
              <p:nvPr/>
            </p:nvSpPr>
            <p:spPr>
              <a:xfrm>
                <a:off x="4043362"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ctangle 45"/>
              <p:cNvSpPr/>
              <p:nvPr/>
            </p:nvSpPr>
            <p:spPr>
              <a:xfrm>
                <a:off x="4233863"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ctangle 46"/>
              <p:cNvSpPr/>
              <p:nvPr/>
            </p:nvSpPr>
            <p:spPr>
              <a:xfrm>
                <a:off x="4424364"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5" name="Group 24"/>
            <p:cNvGrpSpPr/>
            <p:nvPr/>
          </p:nvGrpSpPr>
          <p:grpSpPr>
            <a:xfrm>
              <a:off x="3643308" y="4933940"/>
              <a:ext cx="952505" cy="152400"/>
              <a:chOff x="3662360" y="4572000"/>
              <a:chExt cx="952505" cy="152400"/>
            </a:xfrm>
          </p:grpSpPr>
          <p:sp>
            <p:nvSpPr>
              <p:cNvPr id="38" name="Rectangle 37"/>
              <p:cNvSpPr/>
              <p:nvPr/>
            </p:nvSpPr>
            <p:spPr>
              <a:xfrm>
                <a:off x="3662360"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ctangle 38"/>
              <p:cNvSpPr/>
              <p:nvPr/>
            </p:nvSpPr>
            <p:spPr>
              <a:xfrm>
                <a:off x="3852861"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ctangle 39"/>
              <p:cNvSpPr/>
              <p:nvPr/>
            </p:nvSpPr>
            <p:spPr>
              <a:xfrm>
                <a:off x="4043362"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ctangle 40"/>
              <p:cNvSpPr/>
              <p:nvPr/>
            </p:nvSpPr>
            <p:spPr>
              <a:xfrm>
                <a:off x="4233863"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ctangle 41"/>
              <p:cNvSpPr/>
              <p:nvPr/>
            </p:nvSpPr>
            <p:spPr>
              <a:xfrm>
                <a:off x="4424364"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oup 25"/>
            <p:cNvGrpSpPr/>
            <p:nvPr/>
          </p:nvGrpSpPr>
          <p:grpSpPr>
            <a:xfrm>
              <a:off x="3643308" y="5114910"/>
              <a:ext cx="952505" cy="152400"/>
              <a:chOff x="3662360" y="4572000"/>
              <a:chExt cx="952505" cy="152400"/>
            </a:xfrm>
          </p:grpSpPr>
          <p:sp>
            <p:nvSpPr>
              <p:cNvPr id="33" name="Rectangle 32"/>
              <p:cNvSpPr/>
              <p:nvPr/>
            </p:nvSpPr>
            <p:spPr>
              <a:xfrm>
                <a:off x="3662360"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33"/>
              <p:cNvSpPr/>
              <p:nvPr/>
            </p:nvSpPr>
            <p:spPr>
              <a:xfrm>
                <a:off x="3852861"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ctangle 34"/>
              <p:cNvSpPr/>
              <p:nvPr/>
            </p:nvSpPr>
            <p:spPr>
              <a:xfrm>
                <a:off x="4043362"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ctangle 35"/>
              <p:cNvSpPr/>
              <p:nvPr/>
            </p:nvSpPr>
            <p:spPr>
              <a:xfrm>
                <a:off x="4233863"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4424364"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oup 26"/>
            <p:cNvGrpSpPr/>
            <p:nvPr/>
          </p:nvGrpSpPr>
          <p:grpSpPr>
            <a:xfrm>
              <a:off x="3643308" y="5295880"/>
              <a:ext cx="952505" cy="152400"/>
              <a:chOff x="3662360" y="4572000"/>
              <a:chExt cx="952505" cy="152400"/>
            </a:xfrm>
          </p:grpSpPr>
          <p:sp>
            <p:nvSpPr>
              <p:cNvPr id="28" name="Rectangle 27"/>
              <p:cNvSpPr/>
              <p:nvPr/>
            </p:nvSpPr>
            <p:spPr>
              <a:xfrm>
                <a:off x="3662360"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ctangle 28"/>
              <p:cNvSpPr/>
              <p:nvPr/>
            </p:nvSpPr>
            <p:spPr>
              <a:xfrm>
                <a:off x="3852861"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a:off x="4043362"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ctangle 30"/>
              <p:cNvSpPr/>
              <p:nvPr/>
            </p:nvSpPr>
            <p:spPr>
              <a:xfrm>
                <a:off x="4233863"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ctangle 31"/>
              <p:cNvSpPr/>
              <p:nvPr/>
            </p:nvSpPr>
            <p:spPr>
              <a:xfrm>
                <a:off x="4424364" y="4572000"/>
                <a:ext cx="190501" cy="152400"/>
              </a:xfrm>
              <a:prstGeom prst="rect">
                <a:avLst/>
              </a:prstGeom>
              <a:solidFill>
                <a:schemeClr val="bg2">
                  <a:lumMod val="40000"/>
                  <a:lumOff val="60000"/>
                </a:schemeClr>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53" name="Group 52"/>
          <p:cNvGrpSpPr/>
          <p:nvPr/>
        </p:nvGrpSpPr>
        <p:grpSpPr>
          <a:xfrm>
            <a:off x="5830549" y="3171827"/>
            <a:ext cx="1532804" cy="2275384"/>
            <a:chOff x="4405312" y="3172899"/>
            <a:chExt cx="1532804" cy="2275384"/>
          </a:xfrm>
        </p:grpSpPr>
        <p:sp>
          <p:nvSpPr>
            <p:cNvPr id="54" name="Rectangle 53"/>
            <p:cNvSpPr/>
            <p:nvPr/>
          </p:nvSpPr>
          <p:spPr>
            <a:xfrm>
              <a:off x="5851525" y="3172899"/>
              <a:ext cx="86591" cy="76200"/>
            </a:xfrm>
            <a:prstGeom prst="rect">
              <a:avLst/>
            </a:prstGeom>
            <a:solidFill>
              <a:srgbClr val="FF0000"/>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ctangle 54"/>
            <p:cNvSpPr/>
            <p:nvPr/>
          </p:nvSpPr>
          <p:spPr>
            <a:xfrm>
              <a:off x="4405312" y="4571995"/>
              <a:ext cx="190501" cy="152400"/>
            </a:xfrm>
            <a:prstGeom prst="rect">
              <a:avLst/>
            </a:prstGeom>
            <a:solidFill>
              <a:srgbClr val="FF0000"/>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t>
              </a:r>
              <a:endParaRPr lang="sv-SE" dirty="0">
                <a:solidFill>
                  <a:schemeClr val="tx1"/>
                </a:solidFill>
              </a:endParaRPr>
            </a:p>
          </p:txBody>
        </p:sp>
        <p:cxnSp>
          <p:nvCxnSpPr>
            <p:cNvPr id="56" name="Straight Arrow Connector 55"/>
            <p:cNvCxnSpPr>
              <a:stCxn id="55" idx="3"/>
              <a:endCxn id="54" idx="1"/>
            </p:cNvCxnSpPr>
            <p:nvPr/>
          </p:nvCxnSpPr>
          <p:spPr>
            <a:xfrm flipV="1">
              <a:off x="4595813" y="3210999"/>
              <a:ext cx="1255712" cy="143719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407695" y="4752967"/>
              <a:ext cx="190501" cy="152400"/>
            </a:xfrm>
            <a:prstGeom prst="rect">
              <a:avLst/>
            </a:prstGeom>
            <a:solidFill>
              <a:srgbClr val="FF0000"/>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t>
              </a:r>
              <a:endParaRPr lang="sv-SE" dirty="0">
                <a:solidFill>
                  <a:schemeClr val="tx1"/>
                </a:solidFill>
              </a:endParaRPr>
            </a:p>
          </p:txBody>
        </p:sp>
        <p:sp>
          <p:nvSpPr>
            <p:cNvPr id="58" name="Rectangle 57"/>
            <p:cNvSpPr/>
            <p:nvPr/>
          </p:nvSpPr>
          <p:spPr>
            <a:xfrm>
              <a:off x="4410078" y="4933939"/>
              <a:ext cx="190501" cy="152400"/>
            </a:xfrm>
            <a:prstGeom prst="rect">
              <a:avLst/>
            </a:prstGeom>
            <a:solidFill>
              <a:srgbClr val="FF0000"/>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t>
              </a:r>
              <a:endParaRPr lang="sv-SE" dirty="0">
                <a:solidFill>
                  <a:schemeClr val="tx1"/>
                </a:solidFill>
              </a:endParaRPr>
            </a:p>
          </p:txBody>
        </p:sp>
        <p:sp>
          <p:nvSpPr>
            <p:cNvPr id="59" name="Rectangle 58"/>
            <p:cNvSpPr/>
            <p:nvPr/>
          </p:nvSpPr>
          <p:spPr>
            <a:xfrm>
              <a:off x="4412461" y="5114911"/>
              <a:ext cx="190501" cy="152400"/>
            </a:xfrm>
            <a:prstGeom prst="rect">
              <a:avLst/>
            </a:prstGeom>
            <a:solidFill>
              <a:srgbClr val="FF0000"/>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t>
              </a:r>
              <a:endParaRPr lang="sv-SE" dirty="0">
                <a:solidFill>
                  <a:schemeClr val="tx1"/>
                </a:solidFill>
              </a:endParaRPr>
            </a:p>
          </p:txBody>
        </p:sp>
        <p:sp>
          <p:nvSpPr>
            <p:cNvPr id="60" name="Rectangle 59"/>
            <p:cNvSpPr/>
            <p:nvPr/>
          </p:nvSpPr>
          <p:spPr>
            <a:xfrm>
              <a:off x="4414844" y="5295883"/>
              <a:ext cx="190501" cy="152400"/>
            </a:xfrm>
            <a:prstGeom prst="rect">
              <a:avLst/>
            </a:prstGeom>
            <a:solidFill>
              <a:srgbClr val="FF0000"/>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a:t>
              </a:r>
              <a:endParaRPr lang="sv-SE" dirty="0">
                <a:solidFill>
                  <a:schemeClr val="tx1"/>
                </a:solidFill>
              </a:endParaRPr>
            </a:p>
          </p:txBody>
        </p:sp>
      </p:grpSp>
      <p:grpSp>
        <p:nvGrpSpPr>
          <p:cNvPr id="61" name="Group 60"/>
          <p:cNvGrpSpPr/>
          <p:nvPr/>
        </p:nvGrpSpPr>
        <p:grpSpPr>
          <a:xfrm>
            <a:off x="5827372" y="4570920"/>
            <a:ext cx="190501" cy="876288"/>
            <a:chOff x="1995483" y="4591027"/>
            <a:chExt cx="190501" cy="876288"/>
          </a:xfrm>
        </p:grpSpPr>
        <p:sp>
          <p:nvSpPr>
            <p:cNvPr id="62" name="Rectangle 61"/>
            <p:cNvSpPr/>
            <p:nvPr/>
          </p:nvSpPr>
          <p:spPr>
            <a:xfrm>
              <a:off x="1995483" y="4591027"/>
              <a:ext cx="190501" cy="152400"/>
            </a:xfrm>
            <a:prstGeom prst="rect">
              <a:avLst/>
            </a:prstGeom>
            <a:solidFill>
              <a:schemeClr val="accent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63" name="Rectangle 62"/>
            <p:cNvSpPr/>
            <p:nvPr/>
          </p:nvSpPr>
          <p:spPr>
            <a:xfrm>
              <a:off x="1995483" y="4771999"/>
              <a:ext cx="190501" cy="152400"/>
            </a:xfrm>
            <a:prstGeom prst="rect">
              <a:avLst/>
            </a:prstGeom>
            <a:solidFill>
              <a:schemeClr val="accent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64" name="Rectangle 63"/>
            <p:cNvSpPr/>
            <p:nvPr/>
          </p:nvSpPr>
          <p:spPr>
            <a:xfrm>
              <a:off x="1995483" y="4952971"/>
              <a:ext cx="190501" cy="152400"/>
            </a:xfrm>
            <a:prstGeom prst="rect">
              <a:avLst/>
            </a:prstGeom>
            <a:solidFill>
              <a:schemeClr val="accent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65" name="Rectangle 64"/>
            <p:cNvSpPr/>
            <p:nvPr/>
          </p:nvSpPr>
          <p:spPr>
            <a:xfrm>
              <a:off x="1995483" y="5133943"/>
              <a:ext cx="190501" cy="152400"/>
            </a:xfrm>
            <a:prstGeom prst="rect">
              <a:avLst/>
            </a:prstGeom>
            <a:solidFill>
              <a:schemeClr val="accent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66" name="Rectangle 65"/>
            <p:cNvSpPr/>
            <p:nvPr/>
          </p:nvSpPr>
          <p:spPr>
            <a:xfrm>
              <a:off x="1995483" y="5314915"/>
              <a:ext cx="190501" cy="152400"/>
            </a:xfrm>
            <a:prstGeom prst="rect">
              <a:avLst/>
            </a:prstGeom>
            <a:solidFill>
              <a:schemeClr val="accent1"/>
            </a:solid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grpSp>
      <p:sp>
        <p:nvSpPr>
          <p:cNvPr id="67" name="Striped Right Arrow 66"/>
          <p:cNvSpPr/>
          <p:nvPr/>
        </p:nvSpPr>
        <p:spPr>
          <a:xfrm rot="5400000">
            <a:off x="5290799" y="3705227"/>
            <a:ext cx="609600" cy="457200"/>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71" name="TextBox 70"/>
          <p:cNvSpPr txBox="1"/>
          <p:nvPr/>
        </p:nvSpPr>
        <p:spPr>
          <a:xfrm>
            <a:off x="3471525" y="6035040"/>
            <a:ext cx="5117363" cy="338554"/>
          </a:xfrm>
          <a:prstGeom prst="rect">
            <a:avLst/>
          </a:prstGeom>
          <a:noFill/>
        </p:spPr>
        <p:txBody>
          <a:bodyPr wrap="none" lIns="0" tIns="0" rIns="0" bIns="0" rtlCol="0">
            <a:spAutoFit/>
          </a:bodyPr>
          <a:lstStyle/>
          <a:p>
            <a:r>
              <a:rPr lang="sv-SE" sz="2200" dirty="0" smtClean="0">
                <a:gradFill>
                  <a:gsLst>
                    <a:gs pos="0">
                      <a:schemeClr val="tx1"/>
                    </a:gs>
                    <a:gs pos="86000">
                      <a:schemeClr val="tx1"/>
                    </a:gs>
                  </a:gsLst>
                  <a:lin ang="5400000" scaled="0"/>
                </a:gradFill>
                <a:latin typeface="Segoe Light" pitchFamily="34" charset="0"/>
              </a:rPr>
              <a:t>* LOB data </a:t>
            </a:r>
            <a:r>
              <a:rPr lang="sv-SE" sz="2200" dirty="0" err="1" smtClean="0">
                <a:gradFill>
                  <a:gsLst>
                    <a:gs pos="0">
                      <a:schemeClr val="tx1"/>
                    </a:gs>
                    <a:gs pos="86000">
                      <a:schemeClr val="tx1"/>
                    </a:gs>
                  </a:gsLst>
                  <a:lin ang="5400000" scaled="0"/>
                </a:gradFill>
                <a:latin typeface="Segoe Light" pitchFamily="34" charset="0"/>
              </a:rPr>
              <a:t>types</a:t>
            </a:r>
            <a:r>
              <a:rPr lang="sv-SE" sz="2200" dirty="0" smtClean="0">
                <a:gradFill>
                  <a:gsLst>
                    <a:gs pos="0">
                      <a:schemeClr val="tx1"/>
                    </a:gs>
                    <a:gs pos="86000">
                      <a:schemeClr val="tx1"/>
                    </a:gs>
                  </a:gsLst>
                  <a:lin ang="5400000" scaled="0"/>
                </a:gradFill>
                <a:latin typeface="Segoe Light" pitchFamily="34" charset="0"/>
              </a:rPr>
              <a:t> = </a:t>
            </a:r>
            <a:r>
              <a:rPr lang="sv-SE" sz="2200" b="1" dirty="0" err="1" smtClean="0">
                <a:gradFill>
                  <a:gsLst>
                    <a:gs pos="0">
                      <a:schemeClr val="tx1"/>
                    </a:gs>
                    <a:gs pos="86000">
                      <a:schemeClr val="tx1"/>
                    </a:gs>
                  </a:gsLst>
                  <a:lin ang="5400000" scaled="0"/>
                </a:gradFill>
                <a:latin typeface="Segoe Light" pitchFamily="34" charset="0"/>
              </a:rPr>
              <a:t>L</a:t>
            </a:r>
            <a:r>
              <a:rPr lang="sv-SE" sz="2200" dirty="0" err="1" smtClean="0">
                <a:gradFill>
                  <a:gsLst>
                    <a:gs pos="0">
                      <a:schemeClr val="tx1"/>
                    </a:gs>
                    <a:gs pos="86000">
                      <a:schemeClr val="tx1"/>
                    </a:gs>
                  </a:gsLst>
                  <a:lin ang="5400000" scaled="0"/>
                </a:gradFill>
                <a:latin typeface="Segoe Light" pitchFamily="34" charset="0"/>
              </a:rPr>
              <a:t>arge</a:t>
            </a:r>
            <a:r>
              <a:rPr lang="sv-SE" sz="2200" dirty="0" smtClean="0">
                <a:gradFill>
                  <a:gsLst>
                    <a:gs pos="0">
                      <a:schemeClr val="tx1"/>
                    </a:gs>
                    <a:gs pos="86000">
                      <a:schemeClr val="tx1"/>
                    </a:gs>
                  </a:gsLst>
                  <a:lin ang="5400000" scaled="0"/>
                </a:gradFill>
                <a:latin typeface="Segoe Light" pitchFamily="34" charset="0"/>
              </a:rPr>
              <a:t> </a:t>
            </a:r>
            <a:r>
              <a:rPr lang="sv-SE" sz="2200" b="1" dirty="0" err="1" smtClean="0">
                <a:gradFill>
                  <a:gsLst>
                    <a:gs pos="0">
                      <a:schemeClr val="tx1"/>
                    </a:gs>
                    <a:gs pos="86000">
                      <a:schemeClr val="tx1"/>
                    </a:gs>
                  </a:gsLst>
                  <a:lin ang="5400000" scaled="0"/>
                </a:gradFill>
                <a:latin typeface="Segoe Light" pitchFamily="34" charset="0"/>
              </a:rPr>
              <a:t>OB</a:t>
            </a:r>
            <a:r>
              <a:rPr lang="sv-SE" sz="2200" dirty="0" err="1" smtClean="0">
                <a:gradFill>
                  <a:gsLst>
                    <a:gs pos="0">
                      <a:schemeClr val="tx1"/>
                    </a:gs>
                    <a:gs pos="86000">
                      <a:schemeClr val="tx1"/>
                    </a:gs>
                  </a:gsLst>
                  <a:lin ang="5400000" scaled="0"/>
                </a:gradFill>
                <a:latin typeface="Segoe Light" pitchFamily="34" charset="0"/>
              </a:rPr>
              <a:t>ject</a:t>
            </a:r>
            <a:r>
              <a:rPr lang="sv-SE" sz="2200" dirty="0" smtClean="0">
                <a:gradFill>
                  <a:gsLst>
                    <a:gs pos="0">
                      <a:schemeClr val="tx1"/>
                    </a:gs>
                    <a:gs pos="86000">
                      <a:schemeClr val="tx1"/>
                    </a:gs>
                  </a:gsLst>
                  <a:lin ang="5400000" scaled="0"/>
                </a:gradFill>
                <a:latin typeface="Segoe Light" pitchFamily="34" charset="0"/>
              </a:rPr>
              <a:t> data </a:t>
            </a:r>
            <a:r>
              <a:rPr lang="sv-SE" sz="2200" dirty="0" err="1" smtClean="0">
                <a:gradFill>
                  <a:gsLst>
                    <a:gs pos="0">
                      <a:schemeClr val="tx1"/>
                    </a:gs>
                    <a:gs pos="86000">
                      <a:schemeClr val="tx1"/>
                    </a:gs>
                  </a:gsLst>
                  <a:lin ang="5400000" scaled="0"/>
                </a:gradFill>
                <a:latin typeface="Segoe Light" pitchFamily="34" charset="0"/>
              </a:rPr>
              <a:t>types</a:t>
            </a:r>
            <a:endParaRPr lang="sv-SE" sz="2200" dirty="0"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4154097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headline quote white thin"/>
          <p:cNvPicPr>
            <a:picLocks noChangeAspect="1" noChangeArrowheads="1"/>
          </p:cNvPicPr>
          <p:nvPr/>
        </p:nvPicPr>
        <p:blipFill>
          <a:blip r:embed="rId3"/>
          <a:srcRect/>
          <a:stretch>
            <a:fillRect/>
          </a:stretch>
        </p:blipFill>
        <p:spPr bwMode="auto">
          <a:xfrm>
            <a:off x="1199641" y="4443493"/>
            <a:ext cx="9281453" cy="2065277"/>
          </a:xfrm>
          <a:prstGeom prst="rect">
            <a:avLst/>
          </a:prstGeom>
          <a:noFill/>
        </p:spPr>
      </p:pic>
      <p:sp>
        <p:nvSpPr>
          <p:cNvPr id="2" name="Title 1"/>
          <p:cNvSpPr>
            <a:spLocks noGrp="1"/>
          </p:cNvSpPr>
          <p:nvPr>
            <p:ph type="title"/>
          </p:nvPr>
        </p:nvSpPr>
        <p:spPr/>
        <p:txBody>
          <a:bodyPr/>
          <a:lstStyle/>
          <a:p>
            <a:r>
              <a:rPr lang="en-US" smtClean="0"/>
              <a:t>Text In Row table option</a:t>
            </a:r>
            <a:endParaRPr lang="sv-SE" dirty="0"/>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483" y="1411846"/>
            <a:ext cx="32385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800" y="1892858"/>
            <a:ext cx="32289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72883" y="4972984"/>
            <a:ext cx="8454559" cy="830997"/>
          </a:xfrm>
          <a:prstGeom prst="rect">
            <a:avLst/>
          </a:prstGeom>
          <a:noFill/>
        </p:spPr>
        <p:txBody>
          <a:bodyPr wrap="none" rtlCol="0">
            <a:spAutoFit/>
          </a:bodyPr>
          <a:lstStyle/>
          <a:p>
            <a:r>
              <a:rPr lang="en-US" sz="1600" dirty="0">
                <a:solidFill>
                  <a:srgbClr val="0000FF"/>
                </a:solidFill>
                <a:latin typeface="Courier New" pitchFamily="49" charset="0"/>
                <a:cs typeface="Courier New" pitchFamily="49" charset="0"/>
              </a:rPr>
              <a:t>EXEC</a:t>
            </a:r>
            <a:r>
              <a:rPr lang="en-US" sz="1600" dirty="0">
                <a:latin typeface="Courier New" pitchFamily="49" charset="0"/>
                <a:cs typeface="Courier New" pitchFamily="49" charset="0"/>
              </a:rPr>
              <a:t> </a:t>
            </a:r>
            <a:r>
              <a:rPr lang="en-US" sz="1600" dirty="0">
                <a:solidFill>
                  <a:schemeClr val="bg1"/>
                </a:solidFill>
                <a:latin typeface="Courier New" pitchFamily="49" charset="0"/>
                <a:cs typeface="Courier New" pitchFamily="49" charset="0"/>
              </a:rPr>
              <a:t>sp_tableoption </a:t>
            </a:r>
            <a:r>
              <a:rPr lang="en-US" sz="1600" dirty="0" err="1">
                <a:solidFill>
                  <a:srgbClr val="FF0000"/>
                </a:solidFill>
                <a:latin typeface="Courier New" pitchFamily="49" charset="0"/>
                <a:cs typeface="Courier New" pitchFamily="49" charset="0"/>
              </a:rPr>
              <a:t>N'</a:t>
            </a:r>
            <a:r>
              <a:rPr lang="en-US" sz="1600" b="1" dirty="0" err="1">
                <a:solidFill>
                  <a:srgbClr val="FF0000"/>
                </a:solidFill>
                <a:latin typeface="Courier New" pitchFamily="49" charset="0"/>
                <a:cs typeface="Courier New" pitchFamily="49" charset="0"/>
              </a:rPr>
              <a:t>Parts</a:t>
            </a:r>
            <a:r>
              <a:rPr lang="en-US" sz="1600" dirty="0" smtClean="0">
                <a:solidFill>
                  <a:srgbClr val="FF0000"/>
                </a:solidFill>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'text in row</a:t>
            </a:r>
            <a:r>
              <a:rPr lang="en-US" sz="1600" dirty="0" smtClean="0">
                <a:solidFill>
                  <a:srgbClr val="FF0000"/>
                </a:solidFill>
                <a:latin typeface="Courier New" pitchFamily="49" charset="0"/>
                <a:cs typeface="Courier New" pitchFamily="49" charset="0"/>
              </a:rPr>
              <a:t>'</a:t>
            </a:r>
            <a:r>
              <a:rPr lang="en-US" sz="1600" dirty="0" smtClean="0">
                <a:latin typeface="Courier New" pitchFamily="49" charset="0"/>
                <a:cs typeface="Courier New" pitchFamily="49" charset="0"/>
              </a:rPr>
              <a:t>,</a:t>
            </a:r>
            <a:r>
              <a:rPr lang="en-US" sz="1600" dirty="0" smtClean="0">
                <a:solidFill>
                  <a:srgbClr val="FF0000"/>
                </a:solidFill>
                <a:latin typeface="Courier New" pitchFamily="49" charset="0"/>
                <a:cs typeface="Courier New" pitchFamily="49" charset="0"/>
              </a:rPr>
              <a:t>‘7000‘</a:t>
            </a:r>
          </a:p>
          <a:p>
            <a:r>
              <a:rPr lang="en-US" sz="1600" dirty="0">
                <a:solidFill>
                  <a:srgbClr val="0000FF"/>
                </a:solidFill>
                <a:latin typeface="Courier New" pitchFamily="49" charset="0"/>
                <a:cs typeface="Courier New" pitchFamily="49" charset="0"/>
              </a:rPr>
              <a:t>EXEC</a:t>
            </a:r>
            <a:r>
              <a:rPr lang="en-US" sz="1600" dirty="0">
                <a:latin typeface="Courier New" pitchFamily="49" charset="0"/>
                <a:cs typeface="Courier New" pitchFamily="49" charset="0"/>
              </a:rPr>
              <a:t> </a:t>
            </a:r>
            <a:r>
              <a:rPr lang="en-US" sz="1600" dirty="0">
                <a:solidFill>
                  <a:schemeClr val="bg1"/>
                </a:solidFill>
                <a:latin typeface="Courier New" pitchFamily="49" charset="0"/>
                <a:cs typeface="Courier New" pitchFamily="49" charset="0"/>
              </a:rPr>
              <a:t>sp_tableoption </a:t>
            </a:r>
            <a:r>
              <a:rPr lang="en-US" sz="1600" dirty="0" err="1" smtClean="0">
                <a:solidFill>
                  <a:srgbClr val="FF0000"/>
                </a:solidFill>
                <a:latin typeface="Courier New" pitchFamily="49" charset="0"/>
                <a:cs typeface="Courier New" pitchFamily="49" charset="0"/>
              </a:rPr>
              <a:t>N‘</a:t>
            </a:r>
            <a:r>
              <a:rPr lang="en-US" sz="1600" b="1" dirty="0" err="1" smtClean="0">
                <a:solidFill>
                  <a:srgbClr val="FF0000"/>
                </a:solidFill>
                <a:latin typeface="Courier New" pitchFamily="49" charset="0"/>
                <a:cs typeface="Courier New" pitchFamily="49" charset="0"/>
              </a:rPr>
              <a:t>Spool</a:t>
            </a:r>
            <a:r>
              <a:rPr lang="en-US" sz="1600" dirty="0" smtClean="0">
                <a:solidFill>
                  <a:srgbClr val="FF0000"/>
                </a:solidFill>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'text in row</a:t>
            </a:r>
            <a:r>
              <a:rPr lang="en-US" sz="1600" dirty="0" smtClean="0">
                <a:solidFill>
                  <a:srgbClr val="FF0000"/>
                </a:solidFill>
                <a:latin typeface="Courier New" pitchFamily="49" charset="0"/>
                <a:cs typeface="Courier New" pitchFamily="49" charset="0"/>
              </a:rPr>
              <a:t>'</a:t>
            </a:r>
            <a:r>
              <a:rPr lang="en-US" sz="1600" dirty="0" smtClean="0">
                <a:latin typeface="Courier New" pitchFamily="49" charset="0"/>
                <a:cs typeface="Courier New" pitchFamily="49" charset="0"/>
              </a:rPr>
              <a:t>,</a:t>
            </a:r>
            <a:r>
              <a:rPr lang="en-US" sz="1600" dirty="0" smtClean="0">
                <a:solidFill>
                  <a:srgbClr val="FF0000"/>
                </a:solidFill>
                <a:latin typeface="Courier New" pitchFamily="49" charset="0"/>
                <a:cs typeface="Courier New" pitchFamily="49" charset="0"/>
              </a:rPr>
              <a:t>‘7000‘</a:t>
            </a:r>
          </a:p>
          <a:p>
            <a:r>
              <a:rPr lang="en-US" sz="1600" dirty="0">
                <a:solidFill>
                  <a:srgbClr val="0000FF"/>
                </a:solidFill>
                <a:latin typeface="Courier New" pitchFamily="49" charset="0"/>
                <a:cs typeface="Courier New" pitchFamily="49" charset="0"/>
              </a:rPr>
              <a:t>EXEC</a:t>
            </a:r>
            <a:r>
              <a:rPr lang="en-US" sz="1600" dirty="0">
                <a:latin typeface="Courier New" pitchFamily="49" charset="0"/>
                <a:cs typeface="Courier New" pitchFamily="49" charset="0"/>
              </a:rPr>
              <a:t> </a:t>
            </a:r>
            <a:r>
              <a:rPr lang="en-US" sz="1600" dirty="0">
                <a:solidFill>
                  <a:schemeClr val="bg1"/>
                </a:solidFill>
                <a:latin typeface="Courier New" pitchFamily="49" charset="0"/>
                <a:cs typeface="Courier New" pitchFamily="49" charset="0"/>
              </a:rPr>
              <a:t>sp_tableoption </a:t>
            </a:r>
            <a:r>
              <a:rPr lang="en-US" sz="1600" dirty="0" err="1">
                <a:solidFill>
                  <a:srgbClr val="FF0000"/>
                </a:solidFill>
                <a:latin typeface="Courier New" pitchFamily="49" charset="0"/>
                <a:cs typeface="Courier New" pitchFamily="49" charset="0"/>
              </a:rPr>
              <a:t>N'</a:t>
            </a:r>
            <a:r>
              <a:rPr lang="en-US" sz="1600" b="1" dirty="0" err="1">
                <a:solidFill>
                  <a:srgbClr val="FF0000"/>
                </a:solidFill>
                <a:latin typeface="Courier New" pitchFamily="49" charset="0"/>
                <a:cs typeface="Courier New" pitchFamily="49" charset="0"/>
              </a:rPr>
              <a:t>DynamicStateInfo</a:t>
            </a:r>
            <a:r>
              <a:rPr lang="en-US" sz="1600" dirty="0" smtClean="0">
                <a:solidFill>
                  <a:srgbClr val="FF0000"/>
                </a:solidFill>
                <a:latin typeface="Courier New" pitchFamily="49" charset="0"/>
                <a:cs typeface="Courier New" pitchFamily="49" charset="0"/>
              </a:rPr>
              <a:t>_[HOST]' </a:t>
            </a:r>
            <a:r>
              <a:rPr lang="en-US" sz="1600" dirty="0">
                <a:solidFill>
                  <a:srgbClr val="FF0000"/>
                </a:solidFill>
                <a:latin typeface="Courier New" pitchFamily="49" charset="0"/>
                <a:cs typeface="Courier New" pitchFamily="49" charset="0"/>
              </a:rPr>
              <a:t>'text in row</a:t>
            </a:r>
            <a:r>
              <a:rPr lang="en-US" sz="1600" dirty="0" smtClean="0">
                <a:solidFill>
                  <a:srgbClr val="FF0000"/>
                </a:solidFill>
                <a:latin typeface="Courier New" pitchFamily="49" charset="0"/>
                <a:cs typeface="Courier New" pitchFamily="49" charset="0"/>
              </a:rPr>
              <a:t>'</a:t>
            </a:r>
            <a:r>
              <a:rPr lang="en-US" sz="1600" dirty="0" smtClean="0">
                <a:latin typeface="Courier New" pitchFamily="49" charset="0"/>
                <a:cs typeface="Courier New" pitchFamily="49" charset="0"/>
              </a:rPr>
              <a:t>,</a:t>
            </a:r>
            <a:r>
              <a:rPr lang="en-US" sz="1600" dirty="0" smtClean="0">
                <a:solidFill>
                  <a:srgbClr val="FF0000"/>
                </a:solidFill>
                <a:latin typeface="Courier New" pitchFamily="49" charset="0"/>
                <a:cs typeface="Courier New" pitchFamily="49" charset="0"/>
              </a:rPr>
              <a:t>‘7000</a:t>
            </a:r>
            <a:r>
              <a:rPr lang="en-US" sz="1600" dirty="0">
                <a:solidFill>
                  <a:srgbClr val="FF0000"/>
                </a:solidFill>
                <a:latin typeface="Courier New" pitchFamily="49" charset="0"/>
                <a:cs typeface="Courier New" pitchFamily="49" charset="0"/>
              </a:rPr>
              <a:t>'</a:t>
            </a:r>
            <a:endParaRPr lang="sv-SE" sz="1600" dirty="0">
              <a:solidFill>
                <a:srgbClr val="FF0000"/>
              </a:solidFill>
              <a:latin typeface="Courier New" pitchFamily="49" charset="0"/>
              <a:cs typeface="Courier New" pitchFamily="49" charset="0"/>
            </a:endParaRPr>
          </a:p>
        </p:txBody>
      </p:sp>
      <p:sp>
        <p:nvSpPr>
          <p:cNvPr id="8" name="TextBox 7"/>
          <p:cNvSpPr txBox="1"/>
          <p:nvPr/>
        </p:nvSpPr>
        <p:spPr>
          <a:xfrm>
            <a:off x="1420483" y="6126407"/>
            <a:ext cx="4589718" cy="338554"/>
          </a:xfrm>
          <a:prstGeom prst="rect">
            <a:avLst/>
          </a:prstGeom>
          <a:noFill/>
        </p:spPr>
        <p:txBody>
          <a:bodyPr wrap="none" rtlCol="0">
            <a:spAutoFit/>
          </a:bodyPr>
          <a:lstStyle/>
          <a:p>
            <a:r>
              <a:rPr lang="sv-SE" sz="1600" dirty="0" smtClean="0"/>
              <a:t>*There </a:t>
            </a:r>
            <a:r>
              <a:rPr lang="sv-SE" sz="1600" dirty="0"/>
              <a:t>are one </a:t>
            </a:r>
            <a:r>
              <a:rPr lang="sv-SE" sz="1600" dirty="0" smtClean="0"/>
              <a:t>DynamicStateInfo table per host.</a:t>
            </a:r>
            <a:endParaRPr lang="sv-SE" sz="1600" dirty="0"/>
          </a:p>
        </p:txBody>
      </p:sp>
      <p:grpSp>
        <p:nvGrpSpPr>
          <p:cNvPr id="3" name="Group 3"/>
          <p:cNvGrpSpPr>
            <a:grpSpLocks noChangeAspect="1"/>
          </p:cNvGrpSpPr>
          <p:nvPr/>
        </p:nvGrpSpPr>
        <p:grpSpPr bwMode="auto">
          <a:xfrm>
            <a:off x="6688613" y="2083358"/>
            <a:ext cx="3257550" cy="1714500"/>
            <a:chOff x="0" y="0"/>
            <a:chExt cx="342" cy="180"/>
          </a:xfrm>
        </p:grpSpPr>
        <p:pic>
          <p:nvPicPr>
            <p:cNvPr id="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42" cy="1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09258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20963"/>
            <a:ext cx="12188825" cy="609600"/>
          </a:xfrm>
        </p:spPr>
        <p:txBody>
          <a:bodyPr/>
          <a:lstStyle/>
          <a:p>
            <a:pPr algn="ctr"/>
            <a:r>
              <a:rPr lang="sv-SE" dirty="0" smtClean="0"/>
              <a:t>I/O is </a:t>
            </a:r>
            <a:r>
              <a:rPr lang="sv-SE" dirty="0" err="1" smtClean="0"/>
              <a:t>important</a:t>
            </a:r>
            <a:r>
              <a:rPr lang="sv-SE" dirty="0" smtClean="0"/>
              <a:t>…</a:t>
            </a:r>
            <a:endParaRPr lang="en-US" dirty="0"/>
          </a:p>
        </p:txBody>
      </p:sp>
    </p:spTree>
    <p:extLst>
      <p:ext uri="{BB962C8B-B14F-4D97-AF65-F5344CB8AC3E}">
        <p14:creationId xmlns:p14="http://schemas.microsoft.com/office/powerpoint/2010/main" val="371038994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I/O Contention</a:t>
            </a:r>
            <a:endParaRPr lang="sv-SE" dirty="0"/>
          </a:p>
        </p:txBody>
      </p:sp>
      <p:grpSp>
        <p:nvGrpSpPr>
          <p:cNvPr id="3" name="Group 2"/>
          <p:cNvGrpSpPr/>
          <p:nvPr/>
        </p:nvGrpSpPr>
        <p:grpSpPr>
          <a:xfrm>
            <a:off x="5184237" y="1266239"/>
            <a:ext cx="1511299" cy="4674094"/>
            <a:chOff x="4356101" y="1726706"/>
            <a:chExt cx="1511299" cy="4674094"/>
          </a:xfrm>
        </p:grpSpPr>
        <p:pic>
          <p:nvPicPr>
            <p:cNvPr id="4" name="Picture 3" descr="Hard Drive2"/>
            <p:cNvPicPr>
              <a:picLocks noChangeAspect="1" noChangeArrowheads="1"/>
            </p:cNvPicPr>
            <p:nvPr/>
          </p:nvPicPr>
          <p:blipFill>
            <a:blip r:embed="rId3" cstate="print"/>
            <a:srcRect/>
            <a:stretch>
              <a:fillRect/>
            </a:stretch>
          </p:blipFill>
          <p:spPr bwMode="auto">
            <a:xfrm>
              <a:off x="4356101" y="2882653"/>
              <a:ext cx="1511299" cy="1206253"/>
            </a:xfrm>
            <a:prstGeom prst="rect">
              <a:avLst/>
            </a:prstGeom>
            <a:noFill/>
          </p:spPr>
        </p:pic>
        <p:pic>
          <p:nvPicPr>
            <p:cNvPr id="5" name="Picture 4" descr="Hard Drive2"/>
            <p:cNvPicPr>
              <a:picLocks noChangeAspect="1" noChangeArrowheads="1"/>
            </p:cNvPicPr>
            <p:nvPr/>
          </p:nvPicPr>
          <p:blipFill>
            <a:blip r:embed="rId3" cstate="print"/>
            <a:srcRect/>
            <a:stretch>
              <a:fillRect/>
            </a:stretch>
          </p:blipFill>
          <p:spPr bwMode="auto">
            <a:xfrm>
              <a:off x="4356101" y="4038600"/>
              <a:ext cx="1511299" cy="1206253"/>
            </a:xfrm>
            <a:prstGeom prst="rect">
              <a:avLst/>
            </a:prstGeom>
            <a:noFill/>
          </p:spPr>
        </p:pic>
        <p:pic>
          <p:nvPicPr>
            <p:cNvPr id="6" name="Picture 5" descr="Hard Drive2"/>
            <p:cNvPicPr>
              <a:picLocks noChangeAspect="1" noChangeArrowheads="1"/>
            </p:cNvPicPr>
            <p:nvPr/>
          </p:nvPicPr>
          <p:blipFill>
            <a:blip r:embed="rId3" cstate="print"/>
            <a:srcRect/>
            <a:stretch>
              <a:fillRect/>
            </a:stretch>
          </p:blipFill>
          <p:spPr bwMode="auto">
            <a:xfrm>
              <a:off x="4356101" y="5194547"/>
              <a:ext cx="1511299" cy="1206253"/>
            </a:xfrm>
            <a:prstGeom prst="rect">
              <a:avLst/>
            </a:prstGeom>
            <a:noFill/>
          </p:spPr>
        </p:pic>
        <p:pic>
          <p:nvPicPr>
            <p:cNvPr id="7" name="Picture 6" descr="Hard Drive2"/>
            <p:cNvPicPr>
              <a:picLocks noChangeAspect="1" noChangeArrowheads="1"/>
            </p:cNvPicPr>
            <p:nvPr/>
          </p:nvPicPr>
          <p:blipFill>
            <a:blip r:embed="rId3" cstate="print"/>
            <a:srcRect/>
            <a:stretch>
              <a:fillRect/>
            </a:stretch>
          </p:blipFill>
          <p:spPr bwMode="auto">
            <a:xfrm>
              <a:off x="4356101" y="1726706"/>
              <a:ext cx="1511299" cy="1206253"/>
            </a:xfrm>
            <a:prstGeom prst="rect">
              <a:avLst/>
            </a:prstGeom>
            <a:noFill/>
          </p:spPr>
        </p:pic>
      </p:grpSp>
      <p:pic>
        <p:nvPicPr>
          <p:cNvPr id="8" name="Rectangle 4792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136" y="2866439"/>
            <a:ext cx="1214438" cy="1447800"/>
          </a:xfrm>
          <a:prstGeom prst="rect">
            <a:avLst/>
          </a:prstGeom>
          <a:extLst/>
        </p:spPr>
      </p:pic>
      <p:cxnSp>
        <p:nvCxnSpPr>
          <p:cNvPr id="9" name="Straight Arrow Connector 8"/>
          <p:cNvCxnSpPr>
            <a:stCxn id="8" idx="3"/>
          </p:cNvCxnSpPr>
          <p:nvPr/>
        </p:nvCxnSpPr>
        <p:spPr>
          <a:xfrm flipV="1">
            <a:off x="3185574" y="1837739"/>
            <a:ext cx="2062163" cy="175260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5247737" y="1494839"/>
            <a:ext cx="580292" cy="685800"/>
            <a:chOff x="4419600" y="2438400"/>
            <a:chExt cx="838200" cy="990600"/>
          </a:xfrm>
        </p:grpSpPr>
        <p:sp>
          <p:nvSpPr>
            <p:cNvPr id="11" name="Folded Corner 10"/>
            <p:cNvSpPr/>
            <p:nvPr/>
          </p:nvSpPr>
          <p:spPr>
            <a:xfrm rot="10800000">
              <a:off x="4419600" y="2438400"/>
              <a:ext cx="815788" cy="9906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12" name="TextBox 11"/>
            <p:cNvSpPr txBox="1"/>
            <p:nvPr/>
          </p:nvSpPr>
          <p:spPr>
            <a:xfrm>
              <a:off x="4419600" y="2754868"/>
              <a:ext cx="838200" cy="307777"/>
            </a:xfrm>
            <a:prstGeom prst="rect">
              <a:avLst/>
            </a:prstGeom>
            <a:noFill/>
          </p:spPr>
          <p:txBody>
            <a:bodyPr wrap="square" rtlCol="0">
              <a:spAutoFit/>
            </a:bodyPr>
            <a:lstStyle/>
            <a:p>
              <a:pPr algn="ctr"/>
              <a:r>
                <a:rPr lang="sv-SE" sz="1400" b="1" dirty="0" smtClean="0">
                  <a:effectLst>
                    <a:outerShdw blurRad="38100" dist="38100" dir="2700000" algn="tl">
                      <a:srgbClr val="000000">
                        <a:alpha val="43137"/>
                      </a:srgbClr>
                    </a:outerShdw>
                  </a:effectLst>
                </a:rPr>
                <a:t>Data</a:t>
              </a:r>
              <a:endParaRPr lang="sv-SE" b="1" dirty="0">
                <a:effectLst>
                  <a:outerShdw blurRad="38100" dist="38100" dir="2700000" algn="tl">
                    <a:srgbClr val="000000">
                      <a:alpha val="43137"/>
                    </a:srgbClr>
                  </a:outerShdw>
                </a:effectLst>
              </a:endParaRPr>
            </a:p>
          </p:txBody>
        </p:sp>
      </p:grpSp>
      <p:pic>
        <p:nvPicPr>
          <p:cNvPr id="13"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7990936" y="2295562"/>
            <a:ext cx="838200" cy="799477"/>
          </a:xfrm>
          <a:prstGeom prst="rect">
            <a:avLst/>
          </a:prstGeom>
          <a:noFill/>
          <a:ln w="9525">
            <a:noFill/>
            <a:miter lim="800000"/>
            <a:headEnd/>
            <a:tailEnd/>
          </a:ln>
        </p:spPr>
      </p:pic>
      <p:pic>
        <p:nvPicPr>
          <p:cNvPr id="14"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7990936" y="2905162"/>
            <a:ext cx="838200" cy="799477"/>
          </a:xfrm>
          <a:prstGeom prst="rect">
            <a:avLst/>
          </a:prstGeom>
          <a:noFill/>
          <a:ln w="9525">
            <a:noFill/>
            <a:miter lim="800000"/>
            <a:headEnd/>
            <a:tailEnd/>
          </a:ln>
        </p:spPr>
      </p:pic>
      <p:pic>
        <p:nvPicPr>
          <p:cNvPr id="15"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7990936" y="3514762"/>
            <a:ext cx="838200" cy="799477"/>
          </a:xfrm>
          <a:prstGeom prst="rect">
            <a:avLst/>
          </a:prstGeom>
          <a:noFill/>
          <a:ln w="9525">
            <a:noFill/>
            <a:miter lim="800000"/>
            <a:headEnd/>
            <a:tailEnd/>
          </a:ln>
        </p:spPr>
      </p:pic>
      <p:pic>
        <p:nvPicPr>
          <p:cNvPr id="16"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7990936" y="4124362"/>
            <a:ext cx="838200" cy="799477"/>
          </a:xfrm>
          <a:prstGeom prst="rect">
            <a:avLst/>
          </a:prstGeom>
          <a:noFill/>
          <a:ln w="9525">
            <a:noFill/>
            <a:miter lim="800000"/>
            <a:headEnd/>
            <a:tailEnd/>
          </a:ln>
        </p:spPr>
      </p:pic>
      <p:cxnSp>
        <p:nvCxnSpPr>
          <p:cNvPr id="17" name="Straight Arrow Connector 16"/>
          <p:cNvCxnSpPr>
            <a:stCxn id="13" idx="1"/>
          </p:cNvCxnSpPr>
          <p:nvPr/>
        </p:nvCxnSpPr>
        <p:spPr>
          <a:xfrm rot="10800000">
            <a:off x="5812514" y="1837739"/>
            <a:ext cx="2178423" cy="8575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4" idx="1"/>
          </p:cNvCxnSpPr>
          <p:nvPr/>
        </p:nvCxnSpPr>
        <p:spPr>
          <a:xfrm rot="10800000">
            <a:off x="5812514" y="2980739"/>
            <a:ext cx="2178423" cy="324162"/>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5" idx="1"/>
          </p:cNvCxnSpPr>
          <p:nvPr/>
        </p:nvCxnSpPr>
        <p:spPr>
          <a:xfrm rot="10800000" flipV="1">
            <a:off x="5828030" y="3914500"/>
            <a:ext cx="2162907" cy="191969"/>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1"/>
          </p:cNvCxnSpPr>
          <p:nvPr/>
        </p:nvCxnSpPr>
        <p:spPr>
          <a:xfrm rot="10800000" flipV="1">
            <a:off x="5812514" y="4524101"/>
            <a:ext cx="2178423" cy="742638"/>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5247737" y="2637839"/>
            <a:ext cx="580292" cy="685800"/>
            <a:chOff x="4419600" y="2438400"/>
            <a:chExt cx="838200" cy="990600"/>
          </a:xfrm>
        </p:grpSpPr>
        <p:sp>
          <p:nvSpPr>
            <p:cNvPr id="22" name="Folded Corner 21"/>
            <p:cNvSpPr/>
            <p:nvPr/>
          </p:nvSpPr>
          <p:spPr>
            <a:xfrm rot="10800000">
              <a:off x="4419600" y="2438400"/>
              <a:ext cx="815788" cy="9906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23" name="TextBox 22"/>
            <p:cNvSpPr txBox="1"/>
            <p:nvPr/>
          </p:nvSpPr>
          <p:spPr>
            <a:xfrm>
              <a:off x="4419600" y="2754868"/>
              <a:ext cx="838200" cy="307777"/>
            </a:xfrm>
            <a:prstGeom prst="rect">
              <a:avLst/>
            </a:prstGeom>
            <a:noFill/>
          </p:spPr>
          <p:txBody>
            <a:bodyPr wrap="square" rtlCol="0">
              <a:spAutoFit/>
            </a:bodyPr>
            <a:lstStyle/>
            <a:p>
              <a:pPr algn="ctr"/>
              <a:r>
                <a:rPr lang="sv-SE" sz="1400" b="1" dirty="0" smtClean="0">
                  <a:effectLst>
                    <a:outerShdw blurRad="38100" dist="38100" dir="2700000" algn="tl">
                      <a:srgbClr val="000000">
                        <a:alpha val="43137"/>
                      </a:srgbClr>
                    </a:outerShdw>
                  </a:effectLst>
                </a:rPr>
                <a:t>Data</a:t>
              </a:r>
              <a:endParaRPr lang="sv-SE" b="1" dirty="0">
                <a:effectLst>
                  <a:outerShdw blurRad="38100" dist="38100" dir="2700000" algn="tl">
                    <a:srgbClr val="000000">
                      <a:alpha val="43137"/>
                    </a:srgbClr>
                  </a:outerShdw>
                </a:effectLst>
              </a:endParaRPr>
            </a:p>
          </p:txBody>
        </p:sp>
      </p:grpSp>
      <p:grpSp>
        <p:nvGrpSpPr>
          <p:cNvPr id="24" name="Group 23"/>
          <p:cNvGrpSpPr/>
          <p:nvPr/>
        </p:nvGrpSpPr>
        <p:grpSpPr>
          <a:xfrm>
            <a:off x="5247737" y="3780839"/>
            <a:ext cx="580292" cy="685800"/>
            <a:chOff x="4419600" y="2438400"/>
            <a:chExt cx="838200" cy="990600"/>
          </a:xfrm>
        </p:grpSpPr>
        <p:sp>
          <p:nvSpPr>
            <p:cNvPr id="25" name="Folded Corner 24"/>
            <p:cNvSpPr/>
            <p:nvPr/>
          </p:nvSpPr>
          <p:spPr>
            <a:xfrm rot="10800000">
              <a:off x="4419600" y="2438400"/>
              <a:ext cx="815788" cy="9906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26" name="TextBox 25"/>
            <p:cNvSpPr txBox="1"/>
            <p:nvPr/>
          </p:nvSpPr>
          <p:spPr>
            <a:xfrm>
              <a:off x="4419600" y="2754868"/>
              <a:ext cx="838200" cy="307777"/>
            </a:xfrm>
            <a:prstGeom prst="rect">
              <a:avLst/>
            </a:prstGeom>
            <a:noFill/>
          </p:spPr>
          <p:txBody>
            <a:bodyPr wrap="square" rtlCol="0">
              <a:spAutoFit/>
            </a:bodyPr>
            <a:lstStyle/>
            <a:p>
              <a:pPr algn="ctr"/>
              <a:r>
                <a:rPr lang="sv-SE" sz="1400" b="1" dirty="0" smtClean="0">
                  <a:effectLst>
                    <a:outerShdw blurRad="38100" dist="38100" dir="2700000" algn="tl">
                      <a:srgbClr val="000000">
                        <a:alpha val="43137"/>
                      </a:srgbClr>
                    </a:outerShdw>
                  </a:effectLst>
                </a:rPr>
                <a:t>Data</a:t>
              </a:r>
              <a:endParaRPr lang="sv-SE" b="1" dirty="0">
                <a:effectLst>
                  <a:outerShdw blurRad="38100" dist="38100" dir="2700000" algn="tl">
                    <a:srgbClr val="000000">
                      <a:alpha val="43137"/>
                    </a:srgbClr>
                  </a:outerShdw>
                </a:effectLst>
              </a:endParaRPr>
            </a:p>
          </p:txBody>
        </p:sp>
      </p:grpSp>
      <p:grpSp>
        <p:nvGrpSpPr>
          <p:cNvPr id="27" name="Group 26"/>
          <p:cNvGrpSpPr/>
          <p:nvPr/>
        </p:nvGrpSpPr>
        <p:grpSpPr>
          <a:xfrm>
            <a:off x="5247737" y="4923839"/>
            <a:ext cx="580292" cy="685800"/>
            <a:chOff x="4419600" y="2438400"/>
            <a:chExt cx="838200" cy="990600"/>
          </a:xfrm>
        </p:grpSpPr>
        <p:sp>
          <p:nvSpPr>
            <p:cNvPr id="28" name="Folded Corner 27"/>
            <p:cNvSpPr/>
            <p:nvPr/>
          </p:nvSpPr>
          <p:spPr>
            <a:xfrm rot="10800000">
              <a:off x="4419600" y="2438400"/>
              <a:ext cx="815788" cy="990600"/>
            </a:xfrm>
            <a:prstGeom prst="foldedCorner">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dirty="0"/>
            </a:p>
          </p:txBody>
        </p:sp>
        <p:sp>
          <p:nvSpPr>
            <p:cNvPr id="29" name="TextBox 28"/>
            <p:cNvSpPr txBox="1"/>
            <p:nvPr/>
          </p:nvSpPr>
          <p:spPr>
            <a:xfrm>
              <a:off x="4419600" y="2754868"/>
              <a:ext cx="838200" cy="307777"/>
            </a:xfrm>
            <a:prstGeom prst="rect">
              <a:avLst/>
            </a:prstGeom>
            <a:noFill/>
          </p:spPr>
          <p:txBody>
            <a:bodyPr wrap="square" rtlCol="0">
              <a:spAutoFit/>
            </a:bodyPr>
            <a:lstStyle/>
            <a:p>
              <a:pPr algn="ctr"/>
              <a:r>
                <a:rPr lang="sv-SE" sz="1400" b="1" dirty="0" smtClean="0">
                  <a:effectLst>
                    <a:outerShdw blurRad="38100" dist="38100" dir="2700000" algn="tl">
                      <a:srgbClr val="000000">
                        <a:alpha val="43137"/>
                      </a:srgbClr>
                    </a:outerShdw>
                  </a:effectLst>
                </a:rPr>
                <a:t>Data</a:t>
              </a:r>
              <a:endParaRPr lang="sv-SE" b="1" dirty="0">
                <a:effectLst>
                  <a:outerShdw blurRad="38100" dist="38100" dir="2700000" algn="tl">
                    <a:srgbClr val="000000">
                      <a:alpha val="43137"/>
                    </a:srgbClr>
                  </a:outerShdw>
                </a:effectLst>
              </a:endParaRPr>
            </a:p>
          </p:txBody>
        </p:sp>
      </p:grpSp>
      <p:cxnSp>
        <p:nvCxnSpPr>
          <p:cNvPr id="30" name="Straight Arrow Connector 29"/>
          <p:cNvCxnSpPr>
            <a:stCxn id="8" idx="3"/>
          </p:cNvCxnSpPr>
          <p:nvPr/>
        </p:nvCxnSpPr>
        <p:spPr>
          <a:xfrm flipV="1">
            <a:off x="3185574" y="2963470"/>
            <a:ext cx="2062163" cy="626869"/>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8" idx="3"/>
          </p:cNvCxnSpPr>
          <p:nvPr/>
        </p:nvCxnSpPr>
        <p:spPr>
          <a:xfrm>
            <a:off x="3185574" y="3590339"/>
            <a:ext cx="2062163" cy="533400"/>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8" idx="3"/>
          </p:cNvCxnSpPr>
          <p:nvPr/>
        </p:nvCxnSpPr>
        <p:spPr>
          <a:xfrm>
            <a:off x="3185574" y="3590339"/>
            <a:ext cx="2062163" cy="1659131"/>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0438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Traditional Hard Disk Drive</a:t>
            </a:r>
            <a:endParaRPr lang="sv-SE" dirty="0"/>
          </a:p>
        </p:txBody>
      </p:sp>
      <p:pic>
        <p:nvPicPr>
          <p:cNvPr id="34" name="Picture 33" descr="Hard Drive2"/>
          <p:cNvPicPr>
            <a:picLocks noChangeAspect="1" noChangeArrowheads="1"/>
          </p:cNvPicPr>
          <p:nvPr/>
        </p:nvPicPr>
        <p:blipFill>
          <a:blip r:embed="rId3" cstate="print"/>
          <a:srcRect/>
          <a:stretch>
            <a:fillRect/>
          </a:stretch>
        </p:blipFill>
        <p:spPr bwMode="auto">
          <a:xfrm>
            <a:off x="3024065" y="1541463"/>
            <a:ext cx="5167313" cy="4124325"/>
          </a:xfrm>
          <a:prstGeom prst="rect">
            <a:avLst/>
          </a:prstGeom>
          <a:noFill/>
        </p:spPr>
      </p:pic>
      <p:sp>
        <p:nvSpPr>
          <p:cNvPr id="35" name="Text Box 4"/>
          <p:cNvSpPr txBox="1">
            <a:spLocks noChangeArrowheads="1"/>
          </p:cNvSpPr>
          <p:nvPr/>
        </p:nvSpPr>
        <p:spPr bwMode="auto">
          <a:xfrm>
            <a:off x="3673353" y="1654175"/>
            <a:ext cx="1173162" cy="290513"/>
          </a:xfrm>
          <a:prstGeom prst="rect">
            <a:avLst/>
          </a:prstGeom>
          <a:noFill/>
          <a:ln w="9525" algn="ctr">
            <a:noFill/>
            <a:miter lim="800000"/>
            <a:headEnd/>
            <a:tailEnd/>
          </a:ln>
          <a:effectLst/>
        </p:spPr>
        <p:txBody>
          <a:bodyPr wrap="none">
            <a:spAutoFit/>
          </a:bodyPr>
          <a:lstStyle/>
          <a:p>
            <a:r>
              <a:rPr lang="en-US" sz="1300"/>
              <a:t>Base casting</a:t>
            </a:r>
          </a:p>
        </p:txBody>
      </p:sp>
      <p:sp>
        <p:nvSpPr>
          <p:cNvPr id="36" name="Text Box 5"/>
          <p:cNvSpPr txBox="1">
            <a:spLocks noChangeArrowheads="1"/>
          </p:cNvSpPr>
          <p:nvPr/>
        </p:nvSpPr>
        <p:spPr bwMode="auto">
          <a:xfrm>
            <a:off x="2935710" y="2176793"/>
            <a:ext cx="995785" cy="369332"/>
          </a:xfrm>
          <a:prstGeom prst="rect">
            <a:avLst/>
          </a:prstGeom>
          <a:noFill/>
          <a:ln w="9525" algn="ctr">
            <a:noFill/>
            <a:miter lim="800000"/>
            <a:headEnd/>
            <a:tailEnd/>
          </a:ln>
          <a:effectLst/>
        </p:spPr>
        <p:txBody>
          <a:bodyPr wrap="none">
            <a:spAutoFit/>
          </a:bodyPr>
          <a:lstStyle/>
          <a:p>
            <a:r>
              <a:rPr lang="en-US" b="1" dirty="0">
                <a:effectLst>
                  <a:outerShdw blurRad="38100" dist="38100" dir="2700000" algn="tl">
                    <a:srgbClr val="000000">
                      <a:alpha val="43137"/>
                    </a:srgbClr>
                  </a:outerShdw>
                </a:effectLst>
              </a:rPr>
              <a:t>Spindle</a:t>
            </a:r>
            <a:endParaRPr lang="en-US" sz="1300" b="1" dirty="0">
              <a:effectLst>
                <a:outerShdw blurRad="38100" dist="38100" dir="2700000" algn="tl">
                  <a:srgbClr val="000000">
                    <a:alpha val="43137"/>
                  </a:srgbClr>
                </a:outerShdw>
              </a:effectLst>
            </a:endParaRPr>
          </a:p>
        </p:txBody>
      </p:sp>
      <p:sp>
        <p:nvSpPr>
          <p:cNvPr id="37" name="Text Box 6"/>
          <p:cNvSpPr txBox="1">
            <a:spLocks noChangeArrowheads="1"/>
          </p:cNvSpPr>
          <p:nvPr/>
        </p:nvSpPr>
        <p:spPr bwMode="auto">
          <a:xfrm>
            <a:off x="1984253" y="2921000"/>
            <a:ext cx="1535112" cy="290513"/>
          </a:xfrm>
          <a:prstGeom prst="rect">
            <a:avLst/>
          </a:prstGeom>
          <a:noFill/>
          <a:ln w="9525" algn="ctr">
            <a:noFill/>
            <a:miter lim="800000"/>
            <a:headEnd/>
            <a:tailEnd/>
          </a:ln>
          <a:effectLst/>
        </p:spPr>
        <p:txBody>
          <a:bodyPr wrap="none">
            <a:spAutoFit/>
          </a:bodyPr>
          <a:lstStyle/>
          <a:p>
            <a:r>
              <a:rPr lang="en-US" sz="1300"/>
              <a:t>Slider (and head)</a:t>
            </a:r>
          </a:p>
        </p:txBody>
      </p:sp>
      <p:sp>
        <p:nvSpPr>
          <p:cNvPr id="38" name="Text Box 7"/>
          <p:cNvSpPr txBox="1">
            <a:spLocks noChangeArrowheads="1"/>
          </p:cNvSpPr>
          <p:nvPr/>
        </p:nvSpPr>
        <p:spPr bwMode="auto">
          <a:xfrm>
            <a:off x="1984253" y="3500438"/>
            <a:ext cx="1235075" cy="290512"/>
          </a:xfrm>
          <a:prstGeom prst="rect">
            <a:avLst/>
          </a:prstGeom>
          <a:noFill/>
          <a:ln w="9525" algn="ctr">
            <a:noFill/>
            <a:miter lim="800000"/>
            <a:headEnd/>
            <a:tailEnd/>
          </a:ln>
          <a:effectLst/>
        </p:spPr>
        <p:txBody>
          <a:bodyPr wrap="none">
            <a:spAutoFit/>
          </a:bodyPr>
          <a:lstStyle/>
          <a:p>
            <a:r>
              <a:rPr lang="en-US" sz="1300"/>
              <a:t>Actuator arm</a:t>
            </a:r>
          </a:p>
        </p:txBody>
      </p:sp>
      <p:sp>
        <p:nvSpPr>
          <p:cNvPr id="39" name="Text Box 8"/>
          <p:cNvSpPr txBox="1">
            <a:spLocks noChangeArrowheads="1"/>
          </p:cNvSpPr>
          <p:nvPr/>
        </p:nvSpPr>
        <p:spPr bwMode="auto">
          <a:xfrm>
            <a:off x="1887415" y="4140200"/>
            <a:ext cx="1246188" cy="290513"/>
          </a:xfrm>
          <a:prstGeom prst="rect">
            <a:avLst/>
          </a:prstGeom>
          <a:noFill/>
          <a:ln w="9525" algn="ctr">
            <a:noFill/>
            <a:miter lim="800000"/>
            <a:headEnd/>
            <a:tailEnd/>
          </a:ln>
          <a:effectLst/>
        </p:spPr>
        <p:txBody>
          <a:bodyPr wrap="none">
            <a:spAutoFit/>
          </a:bodyPr>
          <a:lstStyle/>
          <a:p>
            <a:r>
              <a:rPr lang="en-US" sz="1300"/>
              <a:t>Actuator axis</a:t>
            </a:r>
          </a:p>
        </p:txBody>
      </p:sp>
      <p:sp>
        <p:nvSpPr>
          <p:cNvPr id="40" name="Text Box 9"/>
          <p:cNvSpPr txBox="1">
            <a:spLocks noChangeArrowheads="1"/>
          </p:cNvSpPr>
          <p:nvPr/>
        </p:nvSpPr>
        <p:spPr bwMode="auto">
          <a:xfrm>
            <a:off x="1981078" y="4795838"/>
            <a:ext cx="869950" cy="290512"/>
          </a:xfrm>
          <a:prstGeom prst="rect">
            <a:avLst/>
          </a:prstGeom>
          <a:noFill/>
          <a:ln w="9525" algn="ctr">
            <a:noFill/>
            <a:miter lim="800000"/>
            <a:headEnd/>
            <a:tailEnd/>
          </a:ln>
          <a:effectLst/>
        </p:spPr>
        <p:txBody>
          <a:bodyPr wrap="none">
            <a:spAutoFit/>
          </a:bodyPr>
          <a:lstStyle/>
          <a:p>
            <a:r>
              <a:rPr lang="en-US" sz="1300"/>
              <a:t>Actuator</a:t>
            </a:r>
          </a:p>
        </p:txBody>
      </p:sp>
      <p:sp>
        <p:nvSpPr>
          <p:cNvPr id="41" name="Text Box 10"/>
          <p:cNvSpPr txBox="1">
            <a:spLocks noChangeArrowheads="1"/>
          </p:cNvSpPr>
          <p:nvPr/>
        </p:nvSpPr>
        <p:spPr bwMode="auto">
          <a:xfrm>
            <a:off x="2608140" y="5343525"/>
            <a:ext cx="1358900" cy="488950"/>
          </a:xfrm>
          <a:prstGeom prst="rect">
            <a:avLst/>
          </a:prstGeom>
          <a:noFill/>
          <a:ln w="9525" algn="ctr">
            <a:noFill/>
            <a:miter lim="800000"/>
            <a:headEnd/>
            <a:tailEnd/>
          </a:ln>
          <a:effectLst/>
        </p:spPr>
        <p:txBody>
          <a:bodyPr wrap="none">
            <a:spAutoFit/>
          </a:bodyPr>
          <a:lstStyle/>
          <a:p>
            <a:r>
              <a:rPr lang="en-US" sz="1300"/>
              <a:t>SATA interface</a:t>
            </a:r>
          </a:p>
          <a:p>
            <a:r>
              <a:rPr lang="en-US" sz="1300"/>
              <a:t>connector</a:t>
            </a:r>
          </a:p>
        </p:txBody>
      </p:sp>
      <p:sp>
        <p:nvSpPr>
          <p:cNvPr id="42" name="Text Box 11"/>
          <p:cNvSpPr txBox="1">
            <a:spLocks noChangeArrowheads="1"/>
          </p:cNvSpPr>
          <p:nvPr/>
        </p:nvSpPr>
        <p:spPr bwMode="auto">
          <a:xfrm>
            <a:off x="5624390" y="5680075"/>
            <a:ext cx="1517650" cy="290513"/>
          </a:xfrm>
          <a:prstGeom prst="rect">
            <a:avLst/>
          </a:prstGeom>
          <a:noFill/>
          <a:ln w="9525" algn="ctr">
            <a:noFill/>
            <a:miter lim="800000"/>
            <a:headEnd/>
            <a:tailEnd/>
          </a:ln>
          <a:effectLst/>
        </p:spPr>
        <p:txBody>
          <a:bodyPr wrap="none">
            <a:spAutoFit/>
          </a:bodyPr>
          <a:lstStyle/>
          <a:p>
            <a:r>
              <a:rPr lang="en-US" sz="1300"/>
              <a:t>Power connector</a:t>
            </a:r>
          </a:p>
        </p:txBody>
      </p:sp>
      <p:sp>
        <p:nvSpPr>
          <p:cNvPr id="43" name="Text Box 12"/>
          <p:cNvSpPr txBox="1">
            <a:spLocks noChangeArrowheads="1"/>
          </p:cNvSpPr>
          <p:nvPr/>
        </p:nvSpPr>
        <p:spPr bwMode="auto">
          <a:xfrm>
            <a:off x="7451603" y="5054600"/>
            <a:ext cx="1433512" cy="687388"/>
          </a:xfrm>
          <a:prstGeom prst="rect">
            <a:avLst/>
          </a:prstGeom>
          <a:noFill/>
          <a:ln w="9525" algn="ctr">
            <a:noFill/>
            <a:miter lim="800000"/>
            <a:headEnd/>
            <a:tailEnd/>
          </a:ln>
          <a:effectLst/>
        </p:spPr>
        <p:txBody>
          <a:bodyPr wrap="none">
            <a:spAutoFit/>
          </a:bodyPr>
          <a:lstStyle/>
          <a:p>
            <a:r>
              <a:rPr lang="en-US" sz="1300"/>
              <a:t>Flex Circuit</a:t>
            </a:r>
          </a:p>
          <a:p>
            <a:r>
              <a:rPr lang="en-US" sz="1300"/>
              <a:t>(attaches heads</a:t>
            </a:r>
          </a:p>
          <a:p>
            <a:r>
              <a:rPr lang="en-US" sz="1300"/>
              <a:t>to logic board)</a:t>
            </a:r>
          </a:p>
        </p:txBody>
      </p:sp>
      <p:sp>
        <p:nvSpPr>
          <p:cNvPr id="44" name="Text Box 14"/>
          <p:cNvSpPr txBox="1">
            <a:spLocks noChangeArrowheads="1"/>
          </p:cNvSpPr>
          <p:nvPr/>
        </p:nvSpPr>
        <p:spPr bwMode="auto">
          <a:xfrm>
            <a:off x="8239003" y="4125913"/>
            <a:ext cx="782637" cy="290512"/>
          </a:xfrm>
          <a:prstGeom prst="rect">
            <a:avLst/>
          </a:prstGeom>
          <a:noFill/>
          <a:ln w="9525" algn="ctr">
            <a:noFill/>
            <a:miter lim="800000"/>
            <a:headEnd/>
            <a:tailEnd/>
          </a:ln>
          <a:effectLst/>
        </p:spPr>
        <p:txBody>
          <a:bodyPr wrap="none">
            <a:spAutoFit/>
          </a:bodyPr>
          <a:lstStyle/>
          <a:p>
            <a:r>
              <a:rPr lang="en-US" sz="1300"/>
              <a:t>Platters</a:t>
            </a:r>
          </a:p>
        </p:txBody>
      </p:sp>
      <p:sp>
        <p:nvSpPr>
          <p:cNvPr id="45" name="Text Box 15"/>
          <p:cNvSpPr txBox="1">
            <a:spLocks noChangeArrowheads="1"/>
          </p:cNvSpPr>
          <p:nvPr/>
        </p:nvSpPr>
        <p:spPr bwMode="auto">
          <a:xfrm>
            <a:off x="8067553" y="3244850"/>
            <a:ext cx="1876425" cy="290513"/>
          </a:xfrm>
          <a:prstGeom prst="rect">
            <a:avLst/>
          </a:prstGeom>
          <a:noFill/>
          <a:ln w="9525" algn="ctr">
            <a:noFill/>
            <a:miter lim="800000"/>
            <a:headEnd/>
            <a:tailEnd/>
          </a:ln>
          <a:effectLst/>
        </p:spPr>
        <p:txBody>
          <a:bodyPr wrap="none">
            <a:spAutoFit/>
          </a:bodyPr>
          <a:lstStyle/>
          <a:p>
            <a:r>
              <a:rPr lang="en-US" sz="1300"/>
              <a:t>Case mounting holes</a:t>
            </a:r>
          </a:p>
        </p:txBody>
      </p:sp>
      <p:sp>
        <p:nvSpPr>
          <p:cNvPr id="46" name="Text Box 16"/>
          <p:cNvSpPr txBox="1">
            <a:spLocks noChangeArrowheads="1"/>
          </p:cNvSpPr>
          <p:nvPr/>
        </p:nvSpPr>
        <p:spPr bwMode="auto">
          <a:xfrm>
            <a:off x="5895853" y="1255713"/>
            <a:ext cx="2343150" cy="488950"/>
          </a:xfrm>
          <a:prstGeom prst="rect">
            <a:avLst/>
          </a:prstGeom>
          <a:noFill/>
          <a:ln w="9525" algn="ctr">
            <a:noFill/>
            <a:miter lim="800000"/>
            <a:headEnd/>
            <a:tailEnd/>
          </a:ln>
          <a:effectLst/>
        </p:spPr>
        <p:txBody>
          <a:bodyPr wrap="square">
            <a:spAutoFit/>
          </a:bodyPr>
          <a:lstStyle/>
          <a:p>
            <a:r>
              <a:rPr lang="en-US" sz="1300" dirty="0"/>
              <a:t>Cover mounting holes</a:t>
            </a:r>
          </a:p>
          <a:p>
            <a:r>
              <a:rPr lang="en-US" sz="1300" dirty="0"/>
              <a:t>(cover not shown)</a:t>
            </a:r>
          </a:p>
        </p:txBody>
      </p:sp>
      <p:sp>
        <p:nvSpPr>
          <p:cNvPr id="47" name="Line 17"/>
          <p:cNvSpPr>
            <a:spLocks noChangeShapeType="1"/>
          </p:cNvSpPr>
          <p:nvPr/>
        </p:nvSpPr>
        <p:spPr bwMode="auto">
          <a:xfrm flipH="1">
            <a:off x="5019553" y="1739900"/>
            <a:ext cx="1849437" cy="769938"/>
          </a:xfrm>
          <a:prstGeom prst="line">
            <a:avLst/>
          </a:prstGeom>
          <a:noFill/>
          <a:ln w="25400">
            <a:solidFill>
              <a:schemeClr val="tx2"/>
            </a:solidFill>
            <a:round/>
            <a:headEnd/>
            <a:tailEnd/>
          </a:ln>
          <a:effectLst/>
        </p:spPr>
        <p:txBody>
          <a:bodyPr/>
          <a:lstStyle/>
          <a:p>
            <a:endParaRPr lang="en-US"/>
          </a:p>
        </p:txBody>
      </p:sp>
      <p:sp>
        <p:nvSpPr>
          <p:cNvPr id="48" name="Line 18"/>
          <p:cNvSpPr>
            <a:spLocks noChangeShapeType="1"/>
          </p:cNvSpPr>
          <p:nvPr/>
        </p:nvSpPr>
        <p:spPr bwMode="auto">
          <a:xfrm>
            <a:off x="6854703" y="1754188"/>
            <a:ext cx="215900" cy="446087"/>
          </a:xfrm>
          <a:prstGeom prst="line">
            <a:avLst/>
          </a:prstGeom>
          <a:noFill/>
          <a:ln w="25400">
            <a:solidFill>
              <a:schemeClr val="tx2"/>
            </a:solidFill>
            <a:round/>
            <a:headEnd/>
            <a:tailEnd/>
          </a:ln>
          <a:effectLst/>
        </p:spPr>
        <p:txBody>
          <a:bodyPr/>
          <a:lstStyle/>
          <a:p>
            <a:endParaRPr lang="en-US"/>
          </a:p>
        </p:txBody>
      </p:sp>
      <p:sp>
        <p:nvSpPr>
          <p:cNvPr id="49" name="Line 19"/>
          <p:cNvSpPr>
            <a:spLocks noChangeShapeType="1"/>
          </p:cNvSpPr>
          <p:nvPr/>
        </p:nvSpPr>
        <p:spPr bwMode="auto">
          <a:xfrm>
            <a:off x="7842128" y="2486025"/>
            <a:ext cx="285750" cy="849313"/>
          </a:xfrm>
          <a:prstGeom prst="line">
            <a:avLst/>
          </a:prstGeom>
          <a:noFill/>
          <a:ln w="25400">
            <a:solidFill>
              <a:schemeClr val="tx2"/>
            </a:solidFill>
            <a:round/>
            <a:headEnd/>
            <a:tailEnd/>
          </a:ln>
          <a:effectLst/>
        </p:spPr>
        <p:txBody>
          <a:bodyPr/>
          <a:lstStyle/>
          <a:p>
            <a:endParaRPr lang="en-US"/>
          </a:p>
        </p:txBody>
      </p:sp>
      <p:sp>
        <p:nvSpPr>
          <p:cNvPr id="50" name="Line 20"/>
          <p:cNvSpPr>
            <a:spLocks noChangeShapeType="1"/>
          </p:cNvSpPr>
          <p:nvPr/>
        </p:nvSpPr>
        <p:spPr bwMode="auto">
          <a:xfrm>
            <a:off x="7511928" y="3336925"/>
            <a:ext cx="611187" cy="12700"/>
          </a:xfrm>
          <a:prstGeom prst="line">
            <a:avLst/>
          </a:prstGeom>
          <a:noFill/>
          <a:ln w="25400">
            <a:solidFill>
              <a:schemeClr val="tx2"/>
            </a:solidFill>
            <a:round/>
            <a:headEnd/>
            <a:tailEnd/>
          </a:ln>
          <a:effectLst/>
        </p:spPr>
        <p:txBody>
          <a:bodyPr/>
          <a:lstStyle/>
          <a:p>
            <a:endParaRPr lang="en-US"/>
          </a:p>
        </p:txBody>
      </p:sp>
      <p:sp>
        <p:nvSpPr>
          <p:cNvPr id="51" name="Line 21"/>
          <p:cNvSpPr>
            <a:spLocks noChangeShapeType="1"/>
          </p:cNvSpPr>
          <p:nvPr/>
        </p:nvSpPr>
        <p:spPr bwMode="auto">
          <a:xfrm>
            <a:off x="4810003" y="1812925"/>
            <a:ext cx="284162" cy="485775"/>
          </a:xfrm>
          <a:prstGeom prst="line">
            <a:avLst/>
          </a:prstGeom>
          <a:noFill/>
          <a:ln w="25400">
            <a:solidFill>
              <a:schemeClr val="tx2"/>
            </a:solidFill>
            <a:round/>
            <a:headEnd/>
            <a:tailEnd/>
          </a:ln>
          <a:effectLst/>
        </p:spPr>
        <p:txBody>
          <a:bodyPr/>
          <a:lstStyle/>
          <a:p>
            <a:endParaRPr lang="en-US"/>
          </a:p>
        </p:txBody>
      </p:sp>
      <p:sp>
        <p:nvSpPr>
          <p:cNvPr id="52" name="Line 22"/>
          <p:cNvSpPr>
            <a:spLocks noChangeShapeType="1"/>
          </p:cNvSpPr>
          <p:nvPr/>
        </p:nvSpPr>
        <p:spPr bwMode="auto">
          <a:xfrm>
            <a:off x="3900365" y="2368550"/>
            <a:ext cx="2005013" cy="603250"/>
          </a:xfrm>
          <a:prstGeom prst="line">
            <a:avLst/>
          </a:prstGeom>
          <a:noFill/>
          <a:ln w="25400">
            <a:solidFill>
              <a:schemeClr val="tx2"/>
            </a:solidFill>
            <a:round/>
            <a:headEnd/>
            <a:tailEnd/>
          </a:ln>
          <a:effectLst/>
        </p:spPr>
        <p:txBody>
          <a:bodyPr/>
          <a:lstStyle/>
          <a:p>
            <a:endParaRPr lang="en-US"/>
          </a:p>
        </p:txBody>
      </p:sp>
      <p:sp>
        <p:nvSpPr>
          <p:cNvPr id="53" name="Line 23"/>
          <p:cNvSpPr>
            <a:spLocks noChangeShapeType="1"/>
          </p:cNvSpPr>
          <p:nvPr/>
        </p:nvSpPr>
        <p:spPr bwMode="auto">
          <a:xfrm>
            <a:off x="3238378" y="3632200"/>
            <a:ext cx="1806575" cy="120650"/>
          </a:xfrm>
          <a:prstGeom prst="line">
            <a:avLst/>
          </a:prstGeom>
          <a:noFill/>
          <a:ln w="25400">
            <a:solidFill>
              <a:schemeClr val="tx2"/>
            </a:solidFill>
            <a:round/>
            <a:headEnd/>
            <a:tailEnd/>
          </a:ln>
          <a:effectLst/>
        </p:spPr>
        <p:txBody>
          <a:bodyPr/>
          <a:lstStyle/>
          <a:p>
            <a:endParaRPr lang="en-US"/>
          </a:p>
        </p:txBody>
      </p:sp>
      <p:sp>
        <p:nvSpPr>
          <p:cNvPr id="54" name="Line 24"/>
          <p:cNvSpPr>
            <a:spLocks noChangeShapeType="1"/>
          </p:cNvSpPr>
          <p:nvPr/>
        </p:nvSpPr>
        <p:spPr bwMode="auto">
          <a:xfrm flipV="1">
            <a:off x="3133603" y="4084638"/>
            <a:ext cx="1758950" cy="163512"/>
          </a:xfrm>
          <a:prstGeom prst="line">
            <a:avLst/>
          </a:prstGeom>
          <a:noFill/>
          <a:ln w="25400">
            <a:solidFill>
              <a:schemeClr val="tx2"/>
            </a:solidFill>
            <a:round/>
            <a:headEnd/>
            <a:tailEnd/>
          </a:ln>
          <a:effectLst/>
        </p:spPr>
        <p:txBody>
          <a:bodyPr/>
          <a:lstStyle/>
          <a:p>
            <a:endParaRPr lang="en-US"/>
          </a:p>
        </p:txBody>
      </p:sp>
      <p:sp>
        <p:nvSpPr>
          <p:cNvPr id="55" name="Line 25"/>
          <p:cNvSpPr>
            <a:spLocks noChangeShapeType="1"/>
          </p:cNvSpPr>
          <p:nvPr/>
        </p:nvSpPr>
        <p:spPr bwMode="auto">
          <a:xfrm>
            <a:off x="3459040" y="3046413"/>
            <a:ext cx="2151063" cy="465137"/>
          </a:xfrm>
          <a:prstGeom prst="line">
            <a:avLst/>
          </a:prstGeom>
          <a:noFill/>
          <a:ln w="25400">
            <a:solidFill>
              <a:schemeClr val="tx2"/>
            </a:solidFill>
            <a:round/>
            <a:headEnd/>
            <a:tailEnd/>
          </a:ln>
          <a:effectLst/>
        </p:spPr>
        <p:txBody>
          <a:bodyPr/>
          <a:lstStyle/>
          <a:p>
            <a:endParaRPr lang="en-US"/>
          </a:p>
        </p:txBody>
      </p:sp>
      <p:sp>
        <p:nvSpPr>
          <p:cNvPr id="56" name="Line 26"/>
          <p:cNvSpPr>
            <a:spLocks noChangeShapeType="1"/>
          </p:cNvSpPr>
          <p:nvPr/>
        </p:nvSpPr>
        <p:spPr bwMode="auto">
          <a:xfrm flipV="1">
            <a:off x="2824040" y="4375150"/>
            <a:ext cx="1179513" cy="547688"/>
          </a:xfrm>
          <a:prstGeom prst="line">
            <a:avLst/>
          </a:prstGeom>
          <a:noFill/>
          <a:ln w="25400">
            <a:solidFill>
              <a:schemeClr val="tx2"/>
            </a:solidFill>
            <a:round/>
            <a:headEnd/>
            <a:tailEnd/>
          </a:ln>
          <a:effectLst/>
        </p:spPr>
        <p:txBody>
          <a:bodyPr/>
          <a:lstStyle/>
          <a:p>
            <a:endParaRPr lang="en-US"/>
          </a:p>
        </p:txBody>
      </p:sp>
      <p:sp>
        <p:nvSpPr>
          <p:cNvPr id="57" name="Line 27"/>
          <p:cNvSpPr>
            <a:spLocks noChangeShapeType="1"/>
          </p:cNvSpPr>
          <p:nvPr/>
        </p:nvSpPr>
        <p:spPr bwMode="auto">
          <a:xfrm flipV="1">
            <a:off x="3398715" y="5146675"/>
            <a:ext cx="903288" cy="184150"/>
          </a:xfrm>
          <a:prstGeom prst="line">
            <a:avLst/>
          </a:prstGeom>
          <a:noFill/>
          <a:ln w="25400">
            <a:solidFill>
              <a:schemeClr val="tx2"/>
            </a:solidFill>
            <a:round/>
            <a:headEnd/>
            <a:tailEnd/>
          </a:ln>
          <a:effectLst/>
        </p:spPr>
        <p:txBody>
          <a:bodyPr/>
          <a:lstStyle/>
          <a:p>
            <a:endParaRPr lang="en-US"/>
          </a:p>
        </p:txBody>
      </p:sp>
      <p:sp>
        <p:nvSpPr>
          <p:cNvPr id="58" name="Line 28"/>
          <p:cNvSpPr>
            <a:spLocks noChangeShapeType="1"/>
          </p:cNvSpPr>
          <p:nvPr/>
        </p:nvSpPr>
        <p:spPr bwMode="auto">
          <a:xfrm flipV="1">
            <a:off x="6251453" y="5313363"/>
            <a:ext cx="58737" cy="361950"/>
          </a:xfrm>
          <a:prstGeom prst="line">
            <a:avLst/>
          </a:prstGeom>
          <a:noFill/>
          <a:ln w="25400">
            <a:solidFill>
              <a:schemeClr val="tx2"/>
            </a:solidFill>
            <a:round/>
            <a:headEnd/>
            <a:tailEnd/>
          </a:ln>
          <a:effectLst/>
        </p:spPr>
        <p:txBody>
          <a:bodyPr/>
          <a:lstStyle/>
          <a:p>
            <a:endParaRPr lang="en-US"/>
          </a:p>
        </p:txBody>
      </p:sp>
      <p:sp>
        <p:nvSpPr>
          <p:cNvPr id="59" name="Line 29"/>
          <p:cNvSpPr>
            <a:spLocks noChangeShapeType="1"/>
          </p:cNvSpPr>
          <p:nvPr/>
        </p:nvSpPr>
        <p:spPr bwMode="auto">
          <a:xfrm flipH="1" flipV="1">
            <a:off x="6106990" y="4029075"/>
            <a:ext cx="1476375" cy="1119188"/>
          </a:xfrm>
          <a:prstGeom prst="line">
            <a:avLst/>
          </a:prstGeom>
          <a:noFill/>
          <a:ln w="25400">
            <a:solidFill>
              <a:schemeClr val="tx2"/>
            </a:solidFill>
            <a:round/>
            <a:headEnd/>
            <a:tailEnd/>
          </a:ln>
          <a:effectLst/>
        </p:spPr>
        <p:txBody>
          <a:bodyPr/>
          <a:lstStyle/>
          <a:p>
            <a:endParaRPr lang="en-US"/>
          </a:p>
        </p:txBody>
      </p:sp>
      <p:sp>
        <p:nvSpPr>
          <p:cNvPr id="60" name="Line 30"/>
          <p:cNvSpPr>
            <a:spLocks noChangeShapeType="1"/>
          </p:cNvSpPr>
          <p:nvPr/>
        </p:nvSpPr>
        <p:spPr bwMode="auto">
          <a:xfrm flipH="1" flipV="1">
            <a:off x="6534028" y="3729038"/>
            <a:ext cx="1751012" cy="509587"/>
          </a:xfrm>
          <a:prstGeom prst="line">
            <a:avLst/>
          </a:prstGeom>
          <a:noFill/>
          <a:ln w="25400">
            <a:solidFill>
              <a:schemeClr val="tx2"/>
            </a:solidFill>
            <a:round/>
            <a:headEnd/>
            <a:tailEnd/>
          </a:ln>
          <a:effectLst/>
        </p:spPr>
        <p:txBody>
          <a:bodyPr/>
          <a:lstStyle/>
          <a:p>
            <a:endParaRPr lang="en-US"/>
          </a:p>
        </p:txBody>
      </p:sp>
      <p:sp>
        <p:nvSpPr>
          <p:cNvPr id="61" name="Line 31"/>
          <p:cNvSpPr>
            <a:spLocks noChangeShapeType="1"/>
          </p:cNvSpPr>
          <p:nvPr/>
        </p:nvSpPr>
        <p:spPr bwMode="auto">
          <a:xfrm flipH="1" flipV="1">
            <a:off x="6529265" y="3832225"/>
            <a:ext cx="1760538" cy="411163"/>
          </a:xfrm>
          <a:prstGeom prst="line">
            <a:avLst/>
          </a:prstGeom>
          <a:noFill/>
          <a:ln w="25400">
            <a:solidFill>
              <a:schemeClr val="tx2"/>
            </a:solidFill>
            <a:round/>
            <a:headEnd/>
            <a:tailEnd/>
          </a:ln>
          <a:effectLst/>
        </p:spPr>
        <p:txBody>
          <a:bodyPr/>
          <a:lstStyle/>
          <a:p>
            <a:endParaRPr lang="en-US"/>
          </a:p>
        </p:txBody>
      </p:sp>
      <p:sp>
        <p:nvSpPr>
          <p:cNvPr id="62" name="Line 32"/>
          <p:cNvSpPr>
            <a:spLocks noChangeShapeType="1"/>
          </p:cNvSpPr>
          <p:nvPr/>
        </p:nvSpPr>
        <p:spPr bwMode="auto">
          <a:xfrm flipH="1" flipV="1">
            <a:off x="6494340" y="3935413"/>
            <a:ext cx="1760538" cy="293687"/>
          </a:xfrm>
          <a:prstGeom prst="line">
            <a:avLst/>
          </a:prstGeom>
          <a:noFill/>
          <a:ln w="25400">
            <a:solidFill>
              <a:schemeClr val="tx2"/>
            </a:solidFill>
            <a:round/>
            <a:headEnd/>
            <a:tailEnd/>
          </a:ln>
          <a:effectLst/>
        </p:spPr>
        <p:txBody>
          <a:bodyPr/>
          <a:lstStyle/>
          <a:p>
            <a:endParaRPr lang="en-US"/>
          </a:p>
        </p:txBody>
      </p:sp>
      <p:sp>
        <p:nvSpPr>
          <p:cNvPr id="63" name="Rectangle 62"/>
          <p:cNvSpPr/>
          <p:nvPr/>
        </p:nvSpPr>
        <p:spPr>
          <a:xfrm>
            <a:off x="3105974" y="5987534"/>
            <a:ext cx="6838003" cy="369332"/>
          </a:xfrm>
          <a:prstGeom prst="rect">
            <a:avLst/>
          </a:prstGeom>
        </p:spPr>
        <p:txBody>
          <a:bodyPr wrap="square">
            <a:spAutoFit/>
          </a:bodyPr>
          <a:lstStyle/>
          <a:p>
            <a:r>
              <a:rPr lang="sv-SE" b="1" dirty="0" smtClean="0">
                <a:effectLst>
                  <a:outerShdw blurRad="38100" dist="38100" dir="2700000" algn="tl">
                    <a:srgbClr val="000000">
                      <a:alpha val="43137"/>
                    </a:srgbClr>
                  </a:outerShdw>
                </a:effectLst>
              </a:rPr>
              <a:t>Performance: 200-250 IO Per Second (IOPS)</a:t>
            </a:r>
            <a:endParaRPr lang="en-US" dirty="0"/>
          </a:p>
        </p:txBody>
      </p:sp>
    </p:spTree>
    <p:extLst>
      <p:ext uri="{BB962C8B-B14F-4D97-AF65-F5344CB8AC3E}">
        <p14:creationId xmlns:p14="http://schemas.microsoft.com/office/powerpoint/2010/main" val="122538714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“New” Hard Disk Drive (SSD)</a:t>
            </a:r>
            <a:endParaRPr lang="sv-SE" dirty="0"/>
          </a:p>
        </p:txBody>
      </p:sp>
      <p:sp>
        <p:nvSpPr>
          <p:cNvPr id="8" name="Rectangle 7"/>
          <p:cNvSpPr/>
          <p:nvPr/>
        </p:nvSpPr>
        <p:spPr>
          <a:xfrm>
            <a:off x="3630981" y="4353893"/>
            <a:ext cx="4999637" cy="769441"/>
          </a:xfrm>
          <a:prstGeom prst="rect">
            <a:avLst/>
          </a:prstGeom>
        </p:spPr>
        <p:txBody>
          <a:bodyPr wrap="none">
            <a:spAutoFit/>
          </a:bodyPr>
          <a:lstStyle/>
          <a:p>
            <a:pPr lvl="0" algn="ctr" eaLnBrk="1" fontAlgn="auto" hangingPunct="1">
              <a:spcBef>
                <a:spcPct val="20000"/>
              </a:spcBef>
              <a:spcAft>
                <a:spcPts val="0"/>
              </a:spcAft>
              <a:defRPr/>
            </a:pPr>
            <a:r>
              <a:rPr lang="en-US" sz="4400" b="1" dirty="0">
                <a:effectLst>
                  <a:outerShdw blurRad="38100" dist="38100" dir="2700000" algn="tl">
                    <a:srgbClr val="000000">
                      <a:alpha val="43137"/>
                    </a:srgbClr>
                  </a:outerShdw>
                </a:effectLst>
              </a:rPr>
              <a:t>No moving parts! </a:t>
            </a:r>
          </a:p>
        </p:txBody>
      </p:sp>
      <p:sp>
        <p:nvSpPr>
          <p:cNvPr id="6" name="Rectangle 5"/>
          <p:cNvSpPr/>
          <p:nvPr/>
        </p:nvSpPr>
        <p:spPr>
          <a:xfrm>
            <a:off x="3285367" y="5321741"/>
            <a:ext cx="6557373" cy="646331"/>
          </a:xfrm>
          <a:prstGeom prst="rect">
            <a:avLst/>
          </a:prstGeom>
        </p:spPr>
        <p:txBody>
          <a:bodyPr wrap="square">
            <a:spAutoFit/>
          </a:bodyPr>
          <a:lstStyle/>
          <a:p>
            <a:r>
              <a:rPr lang="sv-SE" b="1" dirty="0" smtClean="0">
                <a:effectLst>
                  <a:outerShdw blurRad="38100" dist="38100" dir="2700000" algn="tl">
                    <a:srgbClr val="000000">
                      <a:alpha val="43137"/>
                    </a:srgbClr>
                  </a:outerShdw>
                </a:effectLst>
              </a:rPr>
              <a:t>Performance: 4000-4500 Read  IO Per Second (IOPS)</a:t>
            </a:r>
          </a:p>
          <a:p>
            <a:r>
              <a:rPr lang="sv-SE" b="1" dirty="0" smtClean="0">
                <a:effectLst>
                  <a:outerShdw blurRad="38100" dist="38100" dir="2700000" algn="tl">
                    <a:srgbClr val="000000">
                      <a:alpha val="43137"/>
                    </a:srgbClr>
                  </a:outerShdw>
                </a:effectLst>
              </a:rPr>
              <a:t>Less writes! 1500 Write IOPS</a:t>
            </a:r>
            <a:endParaRPr lang="en-US" dirty="0"/>
          </a:p>
        </p:txBody>
      </p:sp>
      <p:pic>
        <p:nvPicPr>
          <p:cNvPr id="7" name="Picture 6" descr="X-25E - Intel's Enterprise-Class SSD">
            <a:hlinkClick r:id="rId3" tooltip="X-25E - Intel's Enterprise-Class SSD"/>
          </p:cNvPr>
          <p:cNvPicPr>
            <a:picLocks noChangeAspect="1" noChangeArrowheads="1"/>
          </p:cNvPicPr>
          <p:nvPr/>
        </p:nvPicPr>
        <p:blipFill>
          <a:blip r:embed="rId4" cstate="print"/>
          <a:srcRect l="3030" t="6072" r="3030" b="4879"/>
          <a:stretch>
            <a:fillRect/>
          </a:stretch>
        </p:blipFill>
        <p:spPr bwMode="auto">
          <a:xfrm>
            <a:off x="4550434" y="1936630"/>
            <a:ext cx="2895600" cy="2054942"/>
          </a:xfrm>
          <a:prstGeom prst="rect">
            <a:avLst/>
          </a:prstGeom>
          <a:noFill/>
        </p:spPr>
      </p:pic>
    </p:spTree>
    <p:extLst>
      <p:ext uri="{BB962C8B-B14F-4D97-AF65-F5344CB8AC3E}">
        <p14:creationId xmlns:p14="http://schemas.microsoft.com/office/powerpoint/2010/main" val="26282665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“Short Stroking”</a:t>
            </a:r>
            <a:endParaRPr lang="sv-SE" dirty="0"/>
          </a:p>
        </p:txBody>
      </p:sp>
      <p:sp>
        <p:nvSpPr>
          <p:cNvPr id="40" name="TextBox 39"/>
          <p:cNvSpPr txBox="1"/>
          <p:nvPr/>
        </p:nvSpPr>
        <p:spPr>
          <a:xfrm>
            <a:off x="406294" y="1764268"/>
            <a:ext cx="8277202" cy="707886"/>
          </a:xfrm>
          <a:prstGeom prst="rect">
            <a:avLst/>
          </a:prstGeom>
          <a:noFill/>
        </p:spPr>
        <p:txBody>
          <a:bodyPr wrap="none" rtlCol="0">
            <a:spAutoFit/>
          </a:bodyPr>
          <a:lstStyle/>
          <a:p>
            <a:r>
              <a:rPr lang="sv-SE" sz="2000" b="1" dirty="0"/>
              <a:t>By </a:t>
            </a:r>
            <a:r>
              <a:rPr lang="sv-SE" sz="2000" b="1" dirty="0" smtClean="0"/>
              <a:t>partitioning &lt; 50% of the disk, the data will be allocated on the </a:t>
            </a:r>
          </a:p>
          <a:p>
            <a:r>
              <a:rPr lang="sv-SE" sz="2000" b="1" dirty="0" smtClean="0"/>
              <a:t>outer track, making all </a:t>
            </a:r>
            <a:r>
              <a:rPr lang="en-US" sz="2000" b="1" dirty="0" smtClean="0"/>
              <a:t>reads and writes done </a:t>
            </a:r>
            <a:r>
              <a:rPr lang="en-US" sz="2000" b="1" dirty="0"/>
              <a:t>from outside </a:t>
            </a:r>
            <a:r>
              <a:rPr lang="en-US" sz="2000" b="1" dirty="0" smtClean="0"/>
              <a:t>edge.</a:t>
            </a:r>
            <a:r>
              <a:rPr lang="en-US" dirty="0" smtClean="0"/>
              <a:t> </a:t>
            </a:r>
            <a:endParaRPr lang="sv-SE" dirty="0"/>
          </a:p>
        </p:txBody>
      </p:sp>
      <p:sp>
        <p:nvSpPr>
          <p:cNvPr id="41" name="TextBox 40"/>
          <p:cNvSpPr txBox="1"/>
          <p:nvPr/>
        </p:nvSpPr>
        <p:spPr>
          <a:xfrm>
            <a:off x="466209" y="2562286"/>
            <a:ext cx="5581015" cy="3416320"/>
          </a:xfrm>
          <a:prstGeom prst="rect">
            <a:avLst/>
          </a:prstGeom>
          <a:noFill/>
        </p:spPr>
        <p:txBody>
          <a:bodyPr wrap="none" rtlCol="0">
            <a:spAutoFit/>
          </a:bodyPr>
          <a:lstStyle/>
          <a:p>
            <a:r>
              <a:rPr lang="en-US" dirty="0" smtClean="0"/>
              <a:t>Example:</a:t>
            </a:r>
          </a:p>
          <a:p>
            <a:r>
              <a:rPr lang="en-US" dirty="0" smtClean="0"/>
              <a:t> A </a:t>
            </a:r>
            <a:r>
              <a:rPr lang="en-US" dirty="0"/>
              <a:t>1 TB disk </a:t>
            </a:r>
            <a:r>
              <a:rPr lang="en-US" dirty="0" smtClean="0"/>
              <a:t>with an </a:t>
            </a:r>
            <a:r>
              <a:rPr lang="en-US" dirty="0"/>
              <a:t>access time of 12 </a:t>
            </a:r>
            <a:r>
              <a:rPr lang="en-US" dirty="0" err="1"/>
              <a:t>ms</a:t>
            </a:r>
            <a:r>
              <a:rPr lang="en-US" dirty="0"/>
              <a:t> at 200 </a:t>
            </a:r>
            <a:r>
              <a:rPr lang="en-US" dirty="0" smtClean="0"/>
              <a:t>IOPS</a:t>
            </a:r>
          </a:p>
          <a:p>
            <a:r>
              <a:rPr lang="sv-SE" dirty="0" smtClean="0"/>
              <a:t>~ throughput </a:t>
            </a:r>
            <a:r>
              <a:rPr lang="sv-SE" dirty="0"/>
              <a:t>of 100 MB/s</a:t>
            </a:r>
            <a:endParaRPr lang="en-US" dirty="0" smtClean="0"/>
          </a:p>
          <a:p>
            <a:endParaRPr lang="en-US" dirty="0"/>
          </a:p>
          <a:p>
            <a:r>
              <a:rPr lang="en-US" dirty="0" smtClean="0"/>
              <a:t>A 300 MB partition from the same drive might </a:t>
            </a:r>
          </a:p>
          <a:p>
            <a:r>
              <a:rPr lang="en-US" dirty="0" smtClean="0"/>
              <a:t>end </a:t>
            </a:r>
            <a:r>
              <a:rPr lang="en-US" dirty="0"/>
              <a:t>up with an access time of 6 </a:t>
            </a:r>
            <a:r>
              <a:rPr lang="en-US" dirty="0" err="1"/>
              <a:t>ms</a:t>
            </a:r>
            <a:r>
              <a:rPr lang="en-US" dirty="0"/>
              <a:t> at 300 </a:t>
            </a:r>
            <a:r>
              <a:rPr lang="en-US" dirty="0" smtClean="0"/>
              <a:t>IOPS</a:t>
            </a:r>
          </a:p>
          <a:p>
            <a:r>
              <a:rPr lang="en-US" dirty="0" smtClean="0"/>
              <a:t>~ </a:t>
            </a:r>
            <a:r>
              <a:rPr lang="sv-SE" b="1" u="sng" dirty="0"/>
              <a:t>throughput of </a:t>
            </a:r>
            <a:r>
              <a:rPr lang="sv-SE" b="1" u="sng" dirty="0" smtClean="0"/>
              <a:t>200 MB/s *</a:t>
            </a:r>
          </a:p>
          <a:p>
            <a:endParaRPr lang="en-US" dirty="0"/>
          </a:p>
          <a:p>
            <a:endParaRPr lang="en-US" dirty="0" smtClean="0"/>
          </a:p>
          <a:p>
            <a:endParaRPr lang="en-US" dirty="0"/>
          </a:p>
          <a:p>
            <a:r>
              <a:rPr lang="en-US" dirty="0" smtClean="0"/>
              <a:t>*For </a:t>
            </a:r>
            <a:r>
              <a:rPr lang="en-US" dirty="0"/>
              <a:t>sequential </a:t>
            </a:r>
            <a:r>
              <a:rPr lang="en-US" dirty="0" smtClean="0"/>
              <a:t>workloads this can </a:t>
            </a:r>
            <a:r>
              <a:rPr lang="en-US" dirty="0"/>
              <a:t>be  </a:t>
            </a:r>
            <a:r>
              <a:rPr lang="en-US" dirty="0" smtClean="0"/>
              <a:t>even higher</a:t>
            </a:r>
            <a:endParaRPr lang="en-US" dirty="0"/>
          </a:p>
          <a:p>
            <a:endParaRPr lang="sv-SE" b="1" u="sng" dirty="0"/>
          </a:p>
        </p:txBody>
      </p:sp>
      <p:grpSp>
        <p:nvGrpSpPr>
          <p:cNvPr id="11" name="Group 10"/>
          <p:cNvGrpSpPr/>
          <p:nvPr/>
        </p:nvGrpSpPr>
        <p:grpSpPr>
          <a:xfrm>
            <a:off x="6442404" y="2374605"/>
            <a:ext cx="5167313" cy="4124325"/>
            <a:chOff x="1981200" y="1981200"/>
            <a:chExt cx="5167313" cy="4124325"/>
          </a:xfrm>
        </p:grpSpPr>
        <p:pic>
          <p:nvPicPr>
            <p:cNvPr id="12" name="Picture 11" descr="Hard Drive2"/>
            <p:cNvPicPr>
              <a:picLocks noChangeAspect="1" noChangeArrowheads="1"/>
            </p:cNvPicPr>
            <p:nvPr/>
          </p:nvPicPr>
          <p:blipFill>
            <a:blip r:embed="rId3" cstate="print"/>
            <a:srcRect/>
            <a:stretch>
              <a:fillRect/>
            </a:stretch>
          </p:blipFill>
          <p:spPr bwMode="auto">
            <a:xfrm>
              <a:off x="1981200" y="1981200"/>
              <a:ext cx="5167313" cy="4124325"/>
            </a:xfrm>
            <a:prstGeom prst="rect">
              <a:avLst/>
            </a:prstGeom>
            <a:noFill/>
          </p:spPr>
        </p:pic>
        <p:sp>
          <p:nvSpPr>
            <p:cNvPr id="13" name="Oval 12"/>
            <p:cNvSpPr/>
            <p:nvPr/>
          </p:nvSpPr>
          <p:spPr>
            <a:xfrm rot="20518068">
              <a:off x="3616282" y="2864213"/>
              <a:ext cx="2626967" cy="1373297"/>
            </a:xfrm>
            <a:prstGeom prst="ellipse">
              <a:avLst/>
            </a:prstGeom>
            <a:noFill/>
            <a:ln w="190500" cmpd="sng">
              <a:solidFill>
                <a:srgbClr val="FF0000">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188" y="3800336"/>
              <a:ext cx="1352739" cy="981212"/>
            </a:xfrm>
            <a:prstGeom prst="rect">
              <a:avLst/>
            </a:prstGeom>
          </p:spPr>
        </p:pic>
      </p:grpSp>
      <p:sp>
        <p:nvSpPr>
          <p:cNvPr id="15" name="Text Box 5"/>
          <p:cNvSpPr txBox="1">
            <a:spLocks noChangeArrowheads="1"/>
          </p:cNvSpPr>
          <p:nvPr/>
        </p:nvSpPr>
        <p:spPr bwMode="auto">
          <a:xfrm>
            <a:off x="10102618" y="2249666"/>
            <a:ext cx="797013" cy="292388"/>
          </a:xfrm>
          <a:prstGeom prst="rect">
            <a:avLst/>
          </a:prstGeom>
          <a:noFill/>
          <a:ln w="9525" algn="ctr">
            <a:noFill/>
            <a:miter lim="800000"/>
            <a:headEnd/>
            <a:tailEnd/>
          </a:ln>
          <a:effectLst/>
        </p:spPr>
        <p:txBody>
          <a:bodyPr wrap="none">
            <a:spAutoFit/>
          </a:bodyPr>
          <a:lstStyle/>
          <a:p>
            <a:r>
              <a:rPr lang="en-US" sz="1300" dirty="0" smtClean="0"/>
              <a:t>Partition</a:t>
            </a:r>
            <a:endParaRPr lang="en-US" sz="1300" dirty="0"/>
          </a:p>
        </p:txBody>
      </p:sp>
      <p:sp>
        <p:nvSpPr>
          <p:cNvPr id="16" name="Line 22"/>
          <p:cNvSpPr>
            <a:spLocks noChangeShapeType="1"/>
          </p:cNvSpPr>
          <p:nvPr/>
        </p:nvSpPr>
        <p:spPr bwMode="auto">
          <a:xfrm flipH="1">
            <a:off x="9324101" y="2485552"/>
            <a:ext cx="990216" cy="721025"/>
          </a:xfrm>
          <a:prstGeom prst="line">
            <a:avLst/>
          </a:prstGeom>
          <a:noFill/>
          <a:ln w="25400">
            <a:solidFill>
              <a:schemeClr val="tx2"/>
            </a:solidFill>
            <a:round/>
            <a:headEnd/>
            <a:tailEnd/>
          </a:ln>
          <a:effectLst/>
        </p:spPr>
        <p:txBody>
          <a:bodyPr/>
          <a:lstStyle/>
          <a:p>
            <a:endParaRPr lang="en-US"/>
          </a:p>
        </p:txBody>
      </p:sp>
    </p:spTree>
    <p:extLst>
      <p:ext uri="{BB962C8B-B14F-4D97-AF65-F5344CB8AC3E}">
        <p14:creationId xmlns:p14="http://schemas.microsoft.com/office/powerpoint/2010/main" val="38429880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Normal Behavior During Checkpoint</a:t>
            </a:r>
            <a:endParaRPr lang="en-US" dirty="0"/>
          </a:p>
        </p:txBody>
      </p:sp>
      <p:pic>
        <p:nvPicPr>
          <p:cNvPr id="4" name=" 0"/>
          <p:cNvPicPr/>
          <p:nvPr/>
        </p:nvPicPr>
        <p:blipFill>
          <a:blip r:embed="rId3" cstate="print"/>
          <a:stretch>
            <a:fillRect/>
          </a:stretch>
        </p:blipFill>
        <p:spPr>
          <a:xfrm>
            <a:off x="487556" y="1676400"/>
            <a:ext cx="6907001" cy="4052570"/>
          </a:xfrm>
          <a:prstGeom prst="rect">
            <a:avLst/>
          </a:prstGeom>
        </p:spPr>
      </p:pic>
      <p:grpSp>
        <p:nvGrpSpPr>
          <p:cNvPr id="9" name="Group 8"/>
          <p:cNvGrpSpPr/>
          <p:nvPr/>
        </p:nvGrpSpPr>
        <p:grpSpPr>
          <a:xfrm>
            <a:off x="2234618" y="1676400"/>
            <a:ext cx="9649486" cy="3714929"/>
            <a:chOff x="2234618" y="1676400"/>
            <a:chExt cx="9649486" cy="3714929"/>
          </a:xfrm>
        </p:grpSpPr>
        <p:sp>
          <p:nvSpPr>
            <p:cNvPr id="5" name="Rectangle 4"/>
            <p:cNvSpPr/>
            <p:nvPr/>
          </p:nvSpPr>
          <p:spPr>
            <a:xfrm>
              <a:off x="7922736" y="4191000"/>
              <a:ext cx="3961368" cy="1200329"/>
            </a:xfrm>
            <a:prstGeom prst="rect">
              <a:avLst/>
            </a:prstGeom>
          </p:spPr>
          <p:txBody>
            <a:bodyPr wrap="square">
              <a:spAutoFit/>
            </a:bodyPr>
            <a:lstStyle/>
            <a:p>
              <a:r>
                <a:rPr lang="en-US" b="1" dirty="0"/>
                <a:t>Latency (response time)</a:t>
              </a:r>
              <a:endParaRPr lang="en-US" dirty="0"/>
            </a:p>
            <a:p>
              <a:r>
                <a:rPr lang="en-US" dirty="0"/>
                <a:t>Reads are in the 5-6ms range and writes 1-2ms with spikes to 20-30ms during checkpoints.   </a:t>
              </a:r>
            </a:p>
          </p:txBody>
        </p:sp>
        <p:sp>
          <p:nvSpPr>
            <p:cNvPr id="6" name="Rectangle 5"/>
            <p:cNvSpPr/>
            <p:nvPr/>
          </p:nvSpPr>
          <p:spPr>
            <a:xfrm>
              <a:off x="7922736" y="1676400"/>
              <a:ext cx="3758221" cy="1754326"/>
            </a:xfrm>
            <a:prstGeom prst="rect">
              <a:avLst/>
            </a:prstGeom>
          </p:spPr>
          <p:txBody>
            <a:bodyPr wrap="square">
              <a:spAutoFit/>
            </a:bodyPr>
            <a:lstStyle/>
            <a:p>
              <a:r>
                <a:rPr lang="en-US" b="1" dirty="0"/>
                <a:t>Checkpoint Activity </a:t>
              </a:r>
              <a:endParaRPr lang="en-US" dirty="0"/>
            </a:p>
            <a:p>
              <a:r>
                <a:rPr lang="en-US" dirty="0"/>
                <a:t>These are short-lived burst of writes with a large amount of outstanding I/O requests.  It is normal for latency to increase a bit during this operation. </a:t>
              </a:r>
            </a:p>
          </p:txBody>
        </p:sp>
        <p:cxnSp>
          <p:nvCxnSpPr>
            <p:cNvPr id="7" name="Straight Arrow Connector 6"/>
            <p:cNvCxnSpPr>
              <a:stCxn id="6" idx="1"/>
            </p:cNvCxnSpPr>
            <p:nvPr/>
          </p:nvCxnSpPr>
          <p:spPr>
            <a:xfrm flipH="1">
              <a:off x="2234618" y="2553563"/>
              <a:ext cx="5688118" cy="4070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6" idx="1"/>
            </p:cNvCxnSpPr>
            <p:nvPr/>
          </p:nvCxnSpPr>
          <p:spPr>
            <a:xfrm flipH="1">
              <a:off x="3351928" y="2553563"/>
              <a:ext cx="4570808" cy="7992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1"/>
            </p:cNvCxnSpPr>
            <p:nvPr/>
          </p:nvCxnSpPr>
          <p:spPr>
            <a:xfrm flipH="1" flipV="1">
              <a:off x="3148783" y="4572000"/>
              <a:ext cx="4773953" cy="2191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1"/>
            </p:cNvCxnSpPr>
            <p:nvPr/>
          </p:nvCxnSpPr>
          <p:spPr>
            <a:xfrm flipH="1" flipV="1">
              <a:off x="4266089" y="4343400"/>
              <a:ext cx="3656647" cy="4477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59016" y="1733138"/>
            <a:ext cx="11217638" cy="3958206"/>
            <a:chOff x="559016" y="1733138"/>
            <a:chExt cx="11217638" cy="3958206"/>
          </a:xfrm>
        </p:grpSpPr>
        <p:pic>
          <p:nvPicPr>
            <p:cNvPr id="13" name="Picture 79" descr="cid:image007.png@01C8C0C1.DD2B42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16" y="1983344"/>
              <a:ext cx="6778800" cy="370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986533" y="1733138"/>
              <a:ext cx="3790121" cy="3029834"/>
              <a:chOff x="7986533" y="1733138"/>
              <a:chExt cx="3790121" cy="3029834"/>
            </a:xfrm>
          </p:grpSpPr>
          <p:sp>
            <p:nvSpPr>
              <p:cNvPr id="12" name="TextBox 11"/>
              <p:cNvSpPr txBox="1"/>
              <p:nvPr/>
            </p:nvSpPr>
            <p:spPr>
              <a:xfrm>
                <a:off x="8018433" y="1733138"/>
                <a:ext cx="3758221" cy="1446550"/>
              </a:xfrm>
              <a:prstGeom prst="rect">
                <a:avLst/>
              </a:prstGeom>
              <a:noFill/>
            </p:spPr>
            <p:txBody>
              <a:bodyPr wrap="square" lIns="0" tIns="0" rIns="0" bIns="0" rtlCol="0">
                <a:spAutoFit/>
              </a:bodyPr>
              <a:lstStyle/>
              <a:p>
                <a:r>
                  <a:rPr lang="en-US" dirty="0"/>
                  <a:t>Hosting BizTalk databases on poor performing disks, a SQL checkpoint can cause a message processing drop.</a:t>
                </a:r>
              </a:p>
              <a:p>
                <a:endParaRPr lang="en-US" sz="2200" dirty="0" err="1" smtClean="0">
                  <a:gradFill>
                    <a:gsLst>
                      <a:gs pos="0">
                        <a:schemeClr val="tx1"/>
                      </a:gs>
                      <a:gs pos="86000">
                        <a:schemeClr val="tx1"/>
                      </a:gs>
                    </a:gsLst>
                    <a:lin ang="5400000" scaled="0"/>
                  </a:gradFill>
                  <a:latin typeface="Segoe Light" pitchFamily="34" charset="0"/>
                </a:endParaRPr>
              </a:p>
            </p:txBody>
          </p:sp>
          <p:sp>
            <p:nvSpPr>
              <p:cNvPr id="14" name="TextBox 13"/>
              <p:cNvSpPr txBox="1"/>
              <p:nvPr/>
            </p:nvSpPr>
            <p:spPr>
              <a:xfrm>
                <a:off x="7986533" y="3685754"/>
                <a:ext cx="3758222" cy="1077218"/>
              </a:xfrm>
              <a:prstGeom prst="rect">
                <a:avLst/>
              </a:prstGeom>
              <a:noFill/>
            </p:spPr>
            <p:txBody>
              <a:bodyPr wrap="square" lIns="0" tIns="0" rIns="0" bIns="0" rtlCol="0">
                <a:spAutoFit/>
              </a:bodyPr>
              <a:lstStyle/>
              <a:p>
                <a:r>
                  <a:rPr lang="en-US" dirty="0"/>
                  <a:t>High throughput storage for SQL Server data and log files is absolutely critical to BizTalk performance. </a:t>
                </a:r>
              </a:p>
              <a:p>
                <a:endParaRPr lang="en-US" sz="1400" dirty="0" err="1" smtClean="0">
                  <a:gradFill>
                    <a:gsLst>
                      <a:gs pos="0">
                        <a:schemeClr val="tx1"/>
                      </a:gs>
                      <a:gs pos="86000">
                        <a:schemeClr val="tx1"/>
                      </a:gs>
                    </a:gsLst>
                    <a:lin ang="5400000" scaled="0"/>
                  </a:gradFill>
                  <a:latin typeface="Segoe Light" pitchFamily="34" charset="0"/>
                </a:endParaRPr>
              </a:p>
            </p:txBody>
          </p:sp>
        </p:grpSp>
      </p:grpSp>
    </p:spTree>
    <p:extLst>
      <p:ext uri="{BB962C8B-B14F-4D97-AF65-F5344CB8AC3E}">
        <p14:creationId xmlns:p14="http://schemas.microsoft.com/office/powerpoint/2010/main" val="3091881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smtClean="0"/>
              <a:t>SAN Storage</a:t>
            </a:r>
            <a:endParaRPr lang="sv-SE" dirty="0"/>
          </a:p>
        </p:txBody>
      </p:sp>
      <p:pic>
        <p:nvPicPr>
          <p:cNvPr id="5" name="Picture 4" descr="Hard Drive2"/>
          <p:cNvPicPr>
            <a:picLocks noChangeAspect="1" noChangeArrowheads="1"/>
          </p:cNvPicPr>
          <p:nvPr/>
        </p:nvPicPr>
        <p:blipFill>
          <a:blip r:embed="rId3" cstate="print"/>
          <a:srcRect/>
          <a:stretch>
            <a:fillRect/>
          </a:stretch>
        </p:blipFill>
        <p:spPr bwMode="auto">
          <a:xfrm>
            <a:off x="9659981" y="2037384"/>
            <a:ext cx="821781" cy="655910"/>
          </a:xfrm>
          <a:prstGeom prst="rect">
            <a:avLst/>
          </a:prstGeom>
          <a:noFill/>
        </p:spPr>
      </p:pic>
      <p:pic>
        <p:nvPicPr>
          <p:cNvPr id="6" name="Picture 6" descr="C:\Users\vlads\AppData\Local\Microsoft\Windows\Temporary Internet Files\Content.IE5\PPCXL2OC\MMj02837060000[1].gif"/>
          <p:cNvPicPr>
            <a:picLocks noChangeAspect="1" noChangeArrowheads="1" noCrop="1"/>
          </p:cNvPicPr>
          <p:nvPr/>
        </p:nvPicPr>
        <p:blipFill>
          <a:blip r:embed="rId4" cstate="print"/>
          <a:srcRect/>
          <a:stretch>
            <a:fillRect/>
          </a:stretch>
        </p:blipFill>
        <p:spPr bwMode="auto">
          <a:xfrm>
            <a:off x="5162809" y="1976601"/>
            <a:ext cx="1143000" cy="882570"/>
          </a:xfrm>
          <a:prstGeom prst="rect">
            <a:avLst/>
          </a:prstGeom>
          <a:noFill/>
        </p:spPr>
      </p:pic>
      <p:pic>
        <p:nvPicPr>
          <p:cNvPr id="7" name="Picture 7" descr="C:\Users\tkejser\AppData\Local\Microsoft\Windows\Temporary Internet Files\Content.IE5\5A855GJV\MCj04338340000[1].png"/>
          <p:cNvPicPr>
            <a:picLocks noChangeAspect="1" noChangeArrowheads="1"/>
          </p:cNvPicPr>
          <p:nvPr/>
        </p:nvPicPr>
        <p:blipFill>
          <a:blip r:embed="rId5" cstate="print"/>
          <a:srcRect/>
          <a:stretch>
            <a:fillRect/>
          </a:stretch>
        </p:blipFill>
        <p:spPr bwMode="auto">
          <a:xfrm>
            <a:off x="3154477" y="2140209"/>
            <a:ext cx="891589" cy="850400"/>
          </a:xfrm>
          <a:prstGeom prst="rect">
            <a:avLst/>
          </a:prstGeom>
          <a:noFill/>
          <a:ln w="9525">
            <a:noFill/>
            <a:miter lim="800000"/>
            <a:headEnd/>
            <a:tailEnd/>
          </a:ln>
        </p:spPr>
      </p:pic>
      <p:pic>
        <p:nvPicPr>
          <p:cNvPr id="8" name="Picture 7" descr="thumbnailCA8CEDNG.jpg"/>
          <p:cNvPicPr>
            <a:picLocks noChangeAspect="1"/>
          </p:cNvPicPr>
          <p:nvPr/>
        </p:nvPicPr>
        <p:blipFill>
          <a:blip r:embed="rId6" cstate="print"/>
          <a:stretch>
            <a:fillRect/>
          </a:stretch>
        </p:blipFill>
        <p:spPr>
          <a:xfrm>
            <a:off x="7313921" y="1677343"/>
            <a:ext cx="1176002" cy="1419535"/>
          </a:xfrm>
          <a:prstGeom prst="ellipse">
            <a:avLst/>
          </a:prstGeom>
          <a:ln>
            <a:noFill/>
          </a:ln>
          <a:effectLst>
            <a:softEdge rad="112500"/>
          </a:effectLst>
        </p:spPr>
      </p:pic>
      <p:pic>
        <p:nvPicPr>
          <p:cNvPr id="9" name="Picture 2" descr="X-25E - Intel's Enterprise-Class SSD">
            <a:hlinkClick r:id="rId7" tooltip="X-25E - Intel's Enterprise-Class SSD"/>
          </p:cNvPr>
          <p:cNvPicPr>
            <a:picLocks noChangeAspect="1" noChangeArrowheads="1"/>
          </p:cNvPicPr>
          <p:nvPr/>
        </p:nvPicPr>
        <p:blipFill rotWithShape="1">
          <a:blip r:embed="rId8" cstate="print"/>
          <a:srcRect l="41902" t="11307" r="39080" b="73898"/>
          <a:stretch/>
        </p:blipFill>
        <p:spPr bwMode="auto">
          <a:xfrm>
            <a:off x="8707815" y="2181400"/>
            <a:ext cx="618181" cy="360040"/>
          </a:xfrm>
          <a:prstGeom prst="rect">
            <a:avLst/>
          </a:prstGeom>
          <a:noFill/>
        </p:spPr>
      </p:pic>
      <p:pic>
        <p:nvPicPr>
          <p:cNvPr id="10" name="Picture 9" descr="thumbnail.jpg"/>
          <p:cNvPicPr>
            <a:picLocks noChangeAspect="1"/>
          </p:cNvPicPr>
          <p:nvPr/>
        </p:nvPicPr>
        <p:blipFill>
          <a:blip r:embed="rId9" cstate="print"/>
          <a:stretch>
            <a:fillRect/>
          </a:stretch>
        </p:blipFill>
        <p:spPr>
          <a:xfrm>
            <a:off x="6449825" y="2037384"/>
            <a:ext cx="936104" cy="936104"/>
          </a:xfrm>
          <a:prstGeom prst="rect">
            <a:avLst/>
          </a:prstGeom>
          <a:ln>
            <a:noFill/>
          </a:ln>
          <a:effectLst>
            <a:softEdge rad="112500"/>
          </a:effectLst>
        </p:spPr>
      </p:pic>
      <p:sp>
        <p:nvSpPr>
          <p:cNvPr id="11" name="Right Brace 10"/>
          <p:cNvSpPr/>
          <p:nvPr/>
        </p:nvSpPr>
        <p:spPr bwMode="auto">
          <a:xfrm rot="5400000">
            <a:off x="3473397" y="2943699"/>
            <a:ext cx="475417" cy="891588"/>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charset="0"/>
              </a:rPr>
              <a:t>CPU</a:t>
            </a:r>
          </a:p>
        </p:txBody>
      </p:sp>
      <p:sp>
        <p:nvSpPr>
          <p:cNvPr id="12" name="Right Brace 11"/>
          <p:cNvSpPr/>
          <p:nvPr/>
        </p:nvSpPr>
        <p:spPr bwMode="auto">
          <a:xfrm rot="5400000">
            <a:off x="4364986" y="2943422"/>
            <a:ext cx="475417" cy="891588"/>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Arial" charset="0"/>
              </a:rPr>
              <a:t>PCI Bus</a:t>
            </a:r>
            <a:endParaRPr kumimoji="0" lang="en-US" sz="1100" b="1" i="0" u="none" strike="noStrike" cap="none" normalizeH="0" baseline="0" dirty="0" smtClean="0">
              <a:ln>
                <a:noFill/>
              </a:ln>
              <a:effectLst/>
              <a:latin typeface="Arial" charset="0"/>
            </a:endParaRPr>
          </a:p>
        </p:txBody>
      </p:sp>
      <p:sp>
        <p:nvSpPr>
          <p:cNvPr id="13" name="Right Brace 12"/>
          <p:cNvSpPr/>
          <p:nvPr/>
        </p:nvSpPr>
        <p:spPr bwMode="auto">
          <a:xfrm rot="5400000">
            <a:off x="5494857" y="2705415"/>
            <a:ext cx="475417" cy="1368152"/>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Arial" charset="0"/>
              </a:rPr>
              <a:t>I/O Controller / HBA</a:t>
            </a:r>
            <a:endParaRPr kumimoji="0" lang="en-US" sz="1100" b="1" i="0" u="none" strike="noStrike" cap="none" normalizeH="0" baseline="0" dirty="0" smtClean="0">
              <a:ln>
                <a:noFill/>
              </a:ln>
              <a:effectLst/>
              <a:latin typeface="Arial" charset="0"/>
            </a:endParaRPr>
          </a:p>
        </p:txBody>
      </p:sp>
      <p:sp>
        <p:nvSpPr>
          <p:cNvPr id="14" name="Right Brace 13"/>
          <p:cNvSpPr/>
          <p:nvPr/>
        </p:nvSpPr>
        <p:spPr bwMode="auto">
          <a:xfrm rot="5400000">
            <a:off x="6732070" y="2862509"/>
            <a:ext cx="475417" cy="1053966"/>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Arial" charset="0"/>
              </a:rPr>
              <a:t>Cabling</a:t>
            </a:r>
            <a:endParaRPr kumimoji="0" lang="en-US" sz="1100" b="1" i="0" u="none" strike="noStrike" cap="none" normalizeH="0" baseline="0" dirty="0" smtClean="0">
              <a:ln>
                <a:noFill/>
              </a:ln>
              <a:effectLst/>
              <a:latin typeface="Arial" charset="0"/>
            </a:endParaRPr>
          </a:p>
        </p:txBody>
      </p:sp>
      <p:sp>
        <p:nvSpPr>
          <p:cNvPr id="15" name="Right Brace 14"/>
          <p:cNvSpPr/>
          <p:nvPr/>
        </p:nvSpPr>
        <p:spPr bwMode="auto">
          <a:xfrm rot="5400000">
            <a:off x="7808742" y="2862511"/>
            <a:ext cx="475417" cy="1053966"/>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Arial" charset="0"/>
              </a:rPr>
              <a:t>Array</a:t>
            </a:r>
            <a:endParaRPr kumimoji="0" lang="en-US" sz="1100" b="1" i="0" u="none" strike="noStrike" cap="none" normalizeH="0" baseline="0" dirty="0" smtClean="0">
              <a:ln>
                <a:noFill/>
              </a:ln>
              <a:effectLst/>
              <a:latin typeface="Arial" charset="0"/>
            </a:endParaRPr>
          </a:p>
        </p:txBody>
      </p:sp>
      <p:sp>
        <p:nvSpPr>
          <p:cNvPr id="16" name="Right Brace 15"/>
          <p:cNvSpPr/>
          <p:nvPr/>
        </p:nvSpPr>
        <p:spPr bwMode="auto">
          <a:xfrm rot="5400000">
            <a:off x="8890031" y="2862512"/>
            <a:ext cx="475417" cy="1053966"/>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Arial" charset="0"/>
              </a:rPr>
              <a:t>Cache</a:t>
            </a:r>
            <a:endParaRPr kumimoji="0" lang="en-US" sz="1100" b="1" i="0" u="none" strike="noStrike" cap="none" normalizeH="0" baseline="0" dirty="0" smtClean="0">
              <a:ln>
                <a:noFill/>
              </a:ln>
              <a:effectLst/>
              <a:latin typeface="Arial" charset="0"/>
            </a:endParaRPr>
          </a:p>
        </p:txBody>
      </p:sp>
      <p:sp>
        <p:nvSpPr>
          <p:cNvPr id="17" name="Right Brace 16"/>
          <p:cNvSpPr/>
          <p:nvPr/>
        </p:nvSpPr>
        <p:spPr bwMode="auto">
          <a:xfrm rot="5400000">
            <a:off x="9887017" y="2919213"/>
            <a:ext cx="475417" cy="940007"/>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Arial" charset="0"/>
              </a:rPr>
              <a:t>Spindle</a:t>
            </a:r>
            <a:endParaRPr kumimoji="0" lang="en-US" sz="1100" b="1" i="0" u="none" strike="noStrike" cap="none" normalizeH="0" baseline="0" dirty="0" smtClean="0">
              <a:ln>
                <a:noFill/>
              </a:ln>
              <a:effectLst/>
              <a:latin typeface="Arial" charset="0"/>
            </a:endParaRPr>
          </a:p>
        </p:txBody>
      </p:sp>
      <p:sp>
        <p:nvSpPr>
          <p:cNvPr id="18" name="Right Brace 17"/>
          <p:cNvSpPr/>
          <p:nvPr/>
        </p:nvSpPr>
        <p:spPr bwMode="auto">
          <a:xfrm rot="5400000">
            <a:off x="2581808" y="2943422"/>
            <a:ext cx="475417" cy="891588"/>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charset="0"/>
              </a:rPr>
              <a:t>Windows</a:t>
            </a:r>
          </a:p>
        </p:txBody>
      </p:sp>
      <p:sp>
        <p:nvSpPr>
          <p:cNvPr id="19" name="Right Brace 18"/>
          <p:cNvSpPr/>
          <p:nvPr/>
        </p:nvSpPr>
        <p:spPr bwMode="auto">
          <a:xfrm rot="5400000">
            <a:off x="1782021" y="3035505"/>
            <a:ext cx="475417" cy="707984"/>
          </a:xfrm>
          <a:prstGeom prst="rightBrace">
            <a:avLst>
              <a:gd name="adj1" fmla="val 8333"/>
              <a:gd name="adj2" fmla="val 464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vert270" wrap="square" lIns="0" tIns="0" rIns="0" bIns="0" numCol="1" rtlCol="0" anchor="ctr" anchorCtr="1"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Arial" charset="0"/>
              </a:rPr>
              <a:t>SQL Serv.</a:t>
            </a:r>
          </a:p>
        </p:txBody>
      </p:sp>
      <p:sp>
        <p:nvSpPr>
          <p:cNvPr id="20" name="Can 19"/>
          <p:cNvSpPr/>
          <p:nvPr/>
        </p:nvSpPr>
        <p:spPr bwMode="auto">
          <a:xfrm>
            <a:off x="2350321" y="2037383"/>
            <a:ext cx="65" cy="276999"/>
          </a:xfrm>
          <a:prstGeom prst="can">
            <a:avLst/>
          </a:prstGeom>
          <a:no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effectLst/>
              <a:latin typeface="Arial" charset="0"/>
            </a:endParaRPr>
          </a:p>
        </p:txBody>
      </p:sp>
      <p:sp>
        <p:nvSpPr>
          <p:cNvPr id="21" name="Can 20"/>
          <p:cNvSpPr/>
          <p:nvPr/>
        </p:nvSpPr>
        <p:spPr bwMode="auto">
          <a:xfrm>
            <a:off x="1656868" y="2152552"/>
            <a:ext cx="504056" cy="555069"/>
          </a:xfrm>
          <a:prstGeom prst="ca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rPr>
              <a:t>DB</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pic>
        <p:nvPicPr>
          <p:cNvPr id="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84845" y="2215773"/>
            <a:ext cx="4476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656868" y="4053979"/>
            <a:ext cx="8614333" cy="461665"/>
          </a:xfrm>
          <a:prstGeom prst="rect">
            <a:avLst/>
          </a:prstGeom>
          <a:noFill/>
        </p:spPr>
        <p:txBody>
          <a:bodyPr wrap="square" rtlCol="0">
            <a:spAutoFit/>
          </a:bodyPr>
          <a:lstStyle/>
          <a:p>
            <a:r>
              <a:rPr lang="en-US" sz="2400" b="1" dirty="0" smtClean="0">
                <a:solidFill>
                  <a:srgbClr val="F3AF35"/>
                </a:solidFill>
              </a:rPr>
              <a:t>Key Takeaway</a:t>
            </a:r>
            <a:r>
              <a:rPr lang="en-US" sz="2400" b="1" dirty="0" smtClean="0"/>
              <a:t>: </a:t>
            </a:r>
            <a:r>
              <a:rPr lang="en-US" sz="2400" dirty="0" smtClean="0"/>
              <a:t>This is NOT going to be easy…</a:t>
            </a:r>
            <a:endParaRPr lang="en-US" sz="2400" dirty="0"/>
          </a:p>
        </p:txBody>
      </p:sp>
    </p:spTree>
    <p:extLst>
      <p:ext uri="{BB962C8B-B14F-4D97-AF65-F5344CB8AC3E}">
        <p14:creationId xmlns:p14="http://schemas.microsoft.com/office/powerpoint/2010/main" val="2656738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Configuring Microsoft BizTalk </a:t>
            </a:r>
            <a:br>
              <a:rPr lang="en-US" sz="4400" dirty="0"/>
            </a:br>
            <a:r>
              <a:rPr lang="en-US" sz="4400" dirty="0"/>
              <a:t>Server for Performance</a:t>
            </a:r>
            <a:endParaRPr lang="en-US" sz="3600" dirty="0"/>
          </a:p>
        </p:txBody>
      </p:sp>
      <p:sp>
        <p:nvSpPr>
          <p:cNvPr id="3" name="Subtitle 2"/>
          <p:cNvSpPr>
            <a:spLocks noGrp="1"/>
          </p:cNvSpPr>
          <p:nvPr>
            <p:ph type="subTitle" idx="1"/>
          </p:nvPr>
        </p:nvSpPr>
        <p:spPr/>
        <p:txBody>
          <a:bodyPr/>
          <a:lstStyle/>
          <a:p>
            <a:r>
              <a:rPr lang="en-US" dirty="0" smtClean="0"/>
              <a:t>Mikael Håkansson</a:t>
            </a:r>
          </a:p>
          <a:p>
            <a:r>
              <a:rPr lang="en-US" dirty="0" smtClean="0"/>
              <a:t>BizTalk MVP</a:t>
            </a:r>
          </a:p>
          <a:p>
            <a:r>
              <a:rPr lang="en-US" dirty="0" err="1" smtClean="0"/>
              <a:t>Enfo</a:t>
            </a:r>
            <a:r>
              <a:rPr lang="en-US" dirty="0" smtClean="0"/>
              <a:t> </a:t>
            </a:r>
            <a:r>
              <a:rPr lang="en-US" dirty="0" err="1" smtClean="0"/>
              <a:t>Zystems</a:t>
            </a:r>
            <a:endParaRPr lang="en-US" dirty="0"/>
          </a:p>
        </p:txBody>
      </p:sp>
      <p:sp>
        <p:nvSpPr>
          <p:cNvPr id="4" name="Text Placeholder 3"/>
          <p:cNvSpPr>
            <a:spLocks noGrp="1"/>
          </p:cNvSpPr>
          <p:nvPr>
            <p:ph type="body" sz="quarter" idx="10"/>
          </p:nvPr>
        </p:nvSpPr>
        <p:spPr/>
        <p:txBody>
          <a:bodyPr/>
          <a:lstStyle/>
          <a:p>
            <a:r>
              <a:rPr lang="en-US" dirty="0" smtClean="0"/>
              <a:t>MID309</a:t>
            </a:r>
            <a:endParaRPr lang="en-US" dirty="0"/>
          </a:p>
        </p:txBody>
      </p:sp>
    </p:spTree>
    <p:extLst>
      <p:ext uri="{BB962C8B-B14F-4D97-AF65-F5344CB8AC3E}">
        <p14:creationId xmlns:p14="http://schemas.microsoft.com/office/powerpoint/2010/main" val="4451643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SAN Storage - </a:t>
            </a:r>
            <a:r>
              <a:rPr lang="sv-SE" i="1" smtClean="0"/>
              <a:t>Simplyfied</a:t>
            </a:r>
            <a:endParaRPr lang="sv-SE" dirty="0"/>
          </a:p>
        </p:txBody>
      </p:sp>
      <p:pic>
        <p:nvPicPr>
          <p:cNvPr id="4" name="Picture 3" descr="Hard Drive2"/>
          <p:cNvPicPr>
            <a:picLocks noChangeAspect="1" noChangeArrowheads="1"/>
          </p:cNvPicPr>
          <p:nvPr/>
        </p:nvPicPr>
        <p:blipFill>
          <a:blip r:embed="rId3" cstate="print"/>
          <a:srcRect/>
          <a:stretch>
            <a:fillRect/>
          </a:stretch>
        </p:blipFill>
        <p:spPr bwMode="auto">
          <a:xfrm>
            <a:off x="5161067" y="2245505"/>
            <a:ext cx="1511299" cy="1206253"/>
          </a:xfrm>
          <a:prstGeom prst="rect">
            <a:avLst/>
          </a:prstGeom>
          <a:noFill/>
        </p:spPr>
      </p:pic>
      <p:grpSp>
        <p:nvGrpSpPr>
          <p:cNvPr id="5" name="Group 4"/>
          <p:cNvGrpSpPr/>
          <p:nvPr/>
        </p:nvGrpSpPr>
        <p:grpSpPr>
          <a:xfrm>
            <a:off x="4720662" y="1188537"/>
            <a:ext cx="1892293" cy="2120653"/>
            <a:chOff x="1397008" y="1752600"/>
            <a:chExt cx="1892293" cy="2120653"/>
          </a:xfrm>
        </p:grpSpPr>
        <p:pic>
          <p:nvPicPr>
            <p:cNvPr id="6" name="Picture 5" descr="Hard Drive2"/>
            <p:cNvPicPr>
              <a:picLocks noChangeAspect="1" noChangeArrowheads="1"/>
            </p:cNvPicPr>
            <p:nvPr/>
          </p:nvPicPr>
          <p:blipFill>
            <a:blip r:embed="rId3" cstate="print"/>
            <a:srcRect/>
            <a:stretch>
              <a:fillRect/>
            </a:stretch>
          </p:blipFill>
          <p:spPr bwMode="auto">
            <a:xfrm>
              <a:off x="1778002" y="2667000"/>
              <a:ext cx="1511299" cy="1206253"/>
            </a:xfrm>
            <a:prstGeom prst="rect">
              <a:avLst/>
            </a:prstGeom>
            <a:noFill/>
          </p:spPr>
        </p:pic>
        <p:pic>
          <p:nvPicPr>
            <p:cNvPr id="7" name="Picture 6" descr="Hard Drive2"/>
            <p:cNvPicPr>
              <a:picLocks noChangeAspect="1" noChangeArrowheads="1"/>
            </p:cNvPicPr>
            <p:nvPr/>
          </p:nvPicPr>
          <p:blipFill>
            <a:blip r:embed="rId3" cstate="print"/>
            <a:srcRect/>
            <a:stretch>
              <a:fillRect/>
            </a:stretch>
          </p:blipFill>
          <p:spPr bwMode="auto">
            <a:xfrm>
              <a:off x="1714503" y="2514600"/>
              <a:ext cx="1511299" cy="1206253"/>
            </a:xfrm>
            <a:prstGeom prst="rect">
              <a:avLst/>
            </a:prstGeom>
            <a:noFill/>
          </p:spPr>
        </p:pic>
        <p:pic>
          <p:nvPicPr>
            <p:cNvPr id="8" name="Picture 7" descr="Hard Drive2"/>
            <p:cNvPicPr>
              <a:picLocks noChangeAspect="1" noChangeArrowheads="1"/>
            </p:cNvPicPr>
            <p:nvPr/>
          </p:nvPicPr>
          <p:blipFill>
            <a:blip r:embed="rId3" cstate="print"/>
            <a:srcRect/>
            <a:stretch>
              <a:fillRect/>
            </a:stretch>
          </p:blipFill>
          <p:spPr bwMode="auto">
            <a:xfrm>
              <a:off x="1651004" y="2362200"/>
              <a:ext cx="1511299" cy="1206253"/>
            </a:xfrm>
            <a:prstGeom prst="rect">
              <a:avLst/>
            </a:prstGeom>
            <a:noFill/>
          </p:spPr>
        </p:pic>
        <p:pic>
          <p:nvPicPr>
            <p:cNvPr id="9" name="Picture 8" descr="Hard Drive2"/>
            <p:cNvPicPr>
              <a:picLocks noChangeAspect="1" noChangeArrowheads="1"/>
            </p:cNvPicPr>
            <p:nvPr/>
          </p:nvPicPr>
          <p:blipFill>
            <a:blip r:embed="rId3" cstate="print"/>
            <a:srcRect/>
            <a:stretch>
              <a:fillRect/>
            </a:stretch>
          </p:blipFill>
          <p:spPr bwMode="auto">
            <a:xfrm>
              <a:off x="1587505" y="2209800"/>
              <a:ext cx="1511299" cy="1206253"/>
            </a:xfrm>
            <a:prstGeom prst="rect">
              <a:avLst/>
            </a:prstGeom>
            <a:noFill/>
          </p:spPr>
        </p:pic>
        <p:pic>
          <p:nvPicPr>
            <p:cNvPr id="10" name="Picture 9" descr="Hard Drive2"/>
            <p:cNvPicPr>
              <a:picLocks noChangeAspect="1" noChangeArrowheads="1"/>
            </p:cNvPicPr>
            <p:nvPr/>
          </p:nvPicPr>
          <p:blipFill>
            <a:blip r:embed="rId3" cstate="print"/>
            <a:srcRect/>
            <a:stretch>
              <a:fillRect/>
            </a:stretch>
          </p:blipFill>
          <p:spPr bwMode="auto">
            <a:xfrm>
              <a:off x="1524006" y="2057400"/>
              <a:ext cx="1511299" cy="1206253"/>
            </a:xfrm>
            <a:prstGeom prst="rect">
              <a:avLst/>
            </a:prstGeom>
            <a:noFill/>
          </p:spPr>
        </p:pic>
        <p:pic>
          <p:nvPicPr>
            <p:cNvPr id="11" name="Picture 10" descr="Hard Drive2"/>
            <p:cNvPicPr>
              <a:picLocks noChangeAspect="1" noChangeArrowheads="1"/>
            </p:cNvPicPr>
            <p:nvPr/>
          </p:nvPicPr>
          <p:blipFill>
            <a:blip r:embed="rId3" cstate="print"/>
            <a:srcRect/>
            <a:stretch>
              <a:fillRect/>
            </a:stretch>
          </p:blipFill>
          <p:spPr bwMode="auto">
            <a:xfrm>
              <a:off x="1460507" y="1905000"/>
              <a:ext cx="1511299" cy="1206253"/>
            </a:xfrm>
            <a:prstGeom prst="rect">
              <a:avLst/>
            </a:prstGeom>
            <a:noFill/>
          </p:spPr>
        </p:pic>
        <p:pic>
          <p:nvPicPr>
            <p:cNvPr id="12" name="Picture 11" descr="Hard Drive2"/>
            <p:cNvPicPr>
              <a:picLocks noChangeAspect="1" noChangeArrowheads="1"/>
            </p:cNvPicPr>
            <p:nvPr/>
          </p:nvPicPr>
          <p:blipFill>
            <a:blip r:embed="rId3" cstate="print"/>
            <a:srcRect/>
            <a:stretch>
              <a:fillRect/>
            </a:stretch>
          </p:blipFill>
          <p:spPr bwMode="auto">
            <a:xfrm>
              <a:off x="1397008" y="1752600"/>
              <a:ext cx="1511299" cy="1206253"/>
            </a:xfrm>
            <a:prstGeom prst="rect">
              <a:avLst/>
            </a:prstGeom>
            <a:noFill/>
          </p:spPr>
        </p:pic>
      </p:grpSp>
      <p:sp>
        <p:nvSpPr>
          <p:cNvPr id="13" name="Left Brace 12"/>
          <p:cNvSpPr/>
          <p:nvPr/>
        </p:nvSpPr>
        <p:spPr>
          <a:xfrm rot="10800000" flipV="1">
            <a:off x="6638363" y="1188537"/>
            <a:ext cx="381000" cy="20574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TextBox 13"/>
          <p:cNvSpPr txBox="1"/>
          <p:nvPr/>
        </p:nvSpPr>
        <p:spPr>
          <a:xfrm>
            <a:off x="7019363" y="2026737"/>
            <a:ext cx="1561068" cy="369332"/>
          </a:xfrm>
          <a:prstGeom prst="rect">
            <a:avLst/>
          </a:prstGeom>
          <a:noFill/>
        </p:spPr>
        <p:txBody>
          <a:bodyPr wrap="none" rtlCol="0">
            <a:spAutoFit/>
          </a:bodyPr>
          <a:lstStyle/>
          <a:p>
            <a:r>
              <a:rPr lang="sv-SE" b="1" dirty="0" smtClean="0"/>
              <a:t>”Disk Array”</a:t>
            </a:r>
            <a:endParaRPr lang="sv-SE" b="1" dirty="0"/>
          </a:p>
        </p:txBody>
      </p:sp>
      <p:grpSp>
        <p:nvGrpSpPr>
          <p:cNvPr id="15" name="Group 14"/>
          <p:cNvGrpSpPr/>
          <p:nvPr/>
        </p:nvGrpSpPr>
        <p:grpSpPr>
          <a:xfrm>
            <a:off x="1850464" y="3335084"/>
            <a:ext cx="6997699" cy="2730253"/>
            <a:chOff x="622301" y="3746747"/>
            <a:chExt cx="6997699" cy="2730253"/>
          </a:xfrm>
        </p:grpSpPr>
        <p:grpSp>
          <p:nvGrpSpPr>
            <p:cNvPr id="16" name="Group 15"/>
            <p:cNvGrpSpPr/>
            <p:nvPr/>
          </p:nvGrpSpPr>
          <p:grpSpPr>
            <a:xfrm>
              <a:off x="4991103" y="4508747"/>
              <a:ext cx="1701796" cy="1663453"/>
              <a:chOff x="3390903" y="2514600"/>
              <a:chExt cx="1701796" cy="1663453"/>
            </a:xfrm>
          </p:grpSpPr>
          <p:pic>
            <p:nvPicPr>
              <p:cNvPr id="35" name="Picture 34" descr="Hard Drive2"/>
              <p:cNvPicPr>
                <a:picLocks noChangeAspect="1" noChangeArrowheads="1"/>
              </p:cNvPicPr>
              <p:nvPr/>
            </p:nvPicPr>
            <p:blipFill>
              <a:blip r:embed="rId3" cstate="print"/>
              <a:srcRect/>
              <a:stretch>
                <a:fillRect/>
              </a:stretch>
            </p:blipFill>
            <p:spPr bwMode="auto">
              <a:xfrm>
                <a:off x="3581400" y="2971800"/>
                <a:ext cx="1511299" cy="1206253"/>
              </a:xfrm>
              <a:prstGeom prst="rect">
                <a:avLst/>
              </a:prstGeom>
              <a:noFill/>
            </p:spPr>
          </p:pic>
          <p:pic>
            <p:nvPicPr>
              <p:cNvPr id="36" name="Picture 35" descr="Hard Drive2"/>
              <p:cNvPicPr>
                <a:picLocks noChangeAspect="1" noChangeArrowheads="1"/>
              </p:cNvPicPr>
              <p:nvPr/>
            </p:nvPicPr>
            <p:blipFill>
              <a:blip r:embed="rId3" cstate="print"/>
              <a:srcRect/>
              <a:stretch>
                <a:fillRect/>
              </a:stretch>
            </p:blipFill>
            <p:spPr bwMode="auto">
              <a:xfrm>
                <a:off x="3517901" y="2819400"/>
                <a:ext cx="1511299" cy="1206253"/>
              </a:xfrm>
              <a:prstGeom prst="rect">
                <a:avLst/>
              </a:prstGeom>
              <a:noFill/>
            </p:spPr>
          </p:pic>
          <p:pic>
            <p:nvPicPr>
              <p:cNvPr id="37" name="Picture 36" descr="Hard Drive2"/>
              <p:cNvPicPr>
                <a:picLocks noChangeAspect="1" noChangeArrowheads="1"/>
              </p:cNvPicPr>
              <p:nvPr/>
            </p:nvPicPr>
            <p:blipFill>
              <a:blip r:embed="rId3" cstate="print"/>
              <a:srcRect/>
              <a:stretch>
                <a:fillRect/>
              </a:stretch>
            </p:blipFill>
            <p:spPr bwMode="auto">
              <a:xfrm>
                <a:off x="3454402" y="2667000"/>
                <a:ext cx="1511299" cy="1206253"/>
              </a:xfrm>
              <a:prstGeom prst="rect">
                <a:avLst/>
              </a:prstGeom>
              <a:noFill/>
            </p:spPr>
          </p:pic>
          <p:pic>
            <p:nvPicPr>
              <p:cNvPr id="38" name="Picture 37" descr="Hard Drive2"/>
              <p:cNvPicPr>
                <a:picLocks noChangeAspect="1" noChangeArrowheads="1"/>
              </p:cNvPicPr>
              <p:nvPr/>
            </p:nvPicPr>
            <p:blipFill>
              <a:blip r:embed="rId3" cstate="print"/>
              <a:srcRect/>
              <a:stretch>
                <a:fillRect/>
              </a:stretch>
            </p:blipFill>
            <p:spPr bwMode="auto">
              <a:xfrm>
                <a:off x="3390903" y="2514600"/>
                <a:ext cx="1511299" cy="1206253"/>
              </a:xfrm>
              <a:prstGeom prst="rect">
                <a:avLst/>
              </a:prstGeom>
              <a:noFill/>
            </p:spPr>
          </p:pic>
        </p:grpSp>
        <p:grpSp>
          <p:nvGrpSpPr>
            <p:cNvPr id="17" name="Group 16"/>
            <p:cNvGrpSpPr/>
            <p:nvPr/>
          </p:nvGrpSpPr>
          <p:grpSpPr>
            <a:xfrm>
              <a:off x="5918204" y="3899147"/>
              <a:ext cx="1701796" cy="1663453"/>
              <a:chOff x="3136907" y="1905000"/>
              <a:chExt cx="1701796" cy="1663453"/>
            </a:xfrm>
          </p:grpSpPr>
          <p:pic>
            <p:nvPicPr>
              <p:cNvPr id="31" name="Picture 30" descr="Hard Drive2"/>
              <p:cNvPicPr>
                <a:picLocks noChangeAspect="1" noChangeArrowheads="1"/>
              </p:cNvPicPr>
              <p:nvPr/>
            </p:nvPicPr>
            <p:blipFill>
              <a:blip r:embed="rId3" cstate="print"/>
              <a:srcRect/>
              <a:stretch>
                <a:fillRect/>
              </a:stretch>
            </p:blipFill>
            <p:spPr bwMode="auto">
              <a:xfrm>
                <a:off x="3327404" y="2362200"/>
                <a:ext cx="1511299" cy="1206253"/>
              </a:xfrm>
              <a:prstGeom prst="rect">
                <a:avLst/>
              </a:prstGeom>
              <a:noFill/>
            </p:spPr>
          </p:pic>
          <p:pic>
            <p:nvPicPr>
              <p:cNvPr id="32" name="Picture 31" descr="Hard Drive2"/>
              <p:cNvPicPr>
                <a:picLocks noChangeAspect="1" noChangeArrowheads="1"/>
              </p:cNvPicPr>
              <p:nvPr/>
            </p:nvPicPr>
            <p:blipFill>
              <a:blip r:embed="rId3" cstate="print"/>
              <a:srcRect/>
              <a:stretch>
                <a:fillRect/>
              </a:stretch>
            </p:blipFill>
            <p:spPr bwMode="auto">
              <a:xfrm>
                <a:off x="3263905" y="2209800"/>
                <a:ext cx="1511299" cy="1206253"/>
              </a:xfrm>
              <a:prstGeom prst="rect">
                <a:avLst/>
              </a:prstGeom>
              <a:noFill/>
            </p:spPr>
          </p:pic>
          <p:pic>
            <p:nvPicPr>
              <p:cNvPr id="33" name="Picture 32" descr="Hard Drive2"/>
              <p:cNvPicPr>
                <a:picLocks noChangeAspect="1" noChangeArrowheads="1"/>
              </p:cNvPicPr>
              <p:nvPr/>
            </p:nvPicPr>
            <p:blipFill>
              <a:blip r:embed="rId3" cstate="print"/>
              <a:srcRect/>
              <a:stretch>
                <a:fillRect/>
              </a:stretch>
            </p:blipFill>
            <p:spPr bwMode="auto">
              <a:xfrm>
                <a:off x="3200406" y="2057400"/>
                <a:ext cx="1511299" cy="1206253"/>
              </a:xfrm>
              <a:prstGeom prst="rect">
                <a:avLst/>
              </a:prstGeom>
              <a:noFill/>
            </p:spPr>
          </p:pic>
          <p:pic>
            <p:nvPicPr>
              <p:cNvPr id="34" name="Picture 33" descr="Hard Drive2"/>
              <p:cNvPicPr>
                <a:picLocks noChangeAspect="1" noChangeArrowheads="1"/>
              </p:cNvPicPr>
              <p:nvPr/>
            </p:nvPicPr>
            <p:blipFill>
              <a:blip r:embed="rId3" cstate="print"/>
              <a:srcRect/>
              <a:stretch>
                <a:fillRect/>
              </a:stretch>
            </p:blipFill>
            <p:spPr bwMode="auto">
              <a:xfrm>
                <a:off x="3136907" y="1905000"/>
                <a:ext cx="1511299" cy="1206253"/>
              </a:xfrm>
              <a:prstGeom prst="rect">
                <a:avLst/>
              </a:prstGeom>
              <a:noFill/>
            </p:spPr>
          </p:pic>
        </p:grpSp>
        <p:pic>
          <p:nvPicPr>
            <p:cNvPr id="18" name="Picture 17" descr="Hard Drive2"/>
            <p:cNvPicPr>
              <a:picLocks noChangeAspect="1" noChangeArrowheads="1"/>
            </p:cNvPicPr>
            <p:nvPr/>
          </p:nvPicPr>
          <p:blipFill>
            <a:blip r:embed="rId3" cstate="print"/>
            <a:srcRect/>
            <a:stretch>
              <a:fillRect/>
            </a:stretch>
          </p:blipFill>
          <p:spPr bwMode="auto">
            <a:xfrm>
              <a:off x="622301" y="4813547"/>
              <a:ext cx="1511299" cy="1206253"/>
            </a:xfrm>
            <a:prstGeom prst="rect">
              <a:avLst/>
            </a:prstGeom>
            <a:noFill/>
          </p:spPr>
        </p:pic>
        <p:grpSp>
          <p:nvGrpSpPr>
            <p:cNvPr id="19" name="Group 18"/>
            <p:cNvGrpSpPr/>
            <p:nvPr/>
          </p:nvGrpSpPr>
          <p:grpSpPr>
            <a:xfrm>
              <a:off x="1371600" y="3746747"/>
              <a:ext cx="1892293" cy="2120653"/>
              <a:chOff x="1397008" y="1752600"/>
              <a:chExt cx="1892293" cy="2120653"/>
            </a:xfrm>
          </p:grpSpPr>
          <p:pic>
            <p:nvPicPr>
              <p:cNvPr id="24" name="Picture 23" descr="Hard Drive2"/>
              <p:cNvPicPr>
                <a:picLocks noChangeAspect="1" noChangeArrowheads="1"/>
              </p:cNvPicPr>
              <p:nvPr/>
            </p:nvPicPr>
            <p:blipFill>
              <a:blip r:embed="rId3" cstate="print"/>
              <a:srcRect/>
              <a:stretch>
                <a:fillRect/>
              </a:stretch>
            </p:blipFill>
            <p:spPr bwMode="auto">
              <a:xfrm>
                <a:off x="1778002" y="2667000"/>
                <a:ext cx="1511299" cy="1206253"/>
              </a:xfrm>
              <a:prstGeom prst="rect">
                <a:avLst/>
              </a:prstGeom>
              <a:noFill/>
            </p:spPr>
          </p:pic>
          <p:pic>
            <p:nvPicPr>
              <p:cNvPr id="25" name="Picture 24" descr="Hard Drive2"/>
              <p:cNvPicPr>
                <a:picLocks noChangeAspect="1" noChangeArrowheads="1"/>
              </p:cNvPicPr>
              <p:nvPr/>
            </p:nvPicPr>
            <p:blipFill>
              <a:blip r:embed="rId3" cstate="print"/>
              <a:srcRect/>
              <a:stretch>
                <a:fillRect/>
              </a:stretch>
            </p:blipFill>
            <p:spPr bwMode="auto">
              <a:xfrm>
                <a:off x="1714503" y="2514600"/>
                <a:ext cx="1511299" cy="1206253"/>
              </a:xfrm>
              <a:prstGeom prst="rect">
                <a:avLst/>
              </a:prstGeom>
              <a:noFill/>
            </p:spPr>
          </p:pic>
          <p:pic>
            <p:nvPicPr>
              <p:cNvPr id="26" name="Picture 25" descr="Hard Drive2"/>
              <p:cNvPicPr>
                <a:picLocks noChangeAspect="1" noChangeArrowheads="1"/>
              </p:cNvPicPr>
              <p:nvPr/>
            </p:nvPicPr>
            <p:blipFill>
              <a:blip r:embed="rId3" cstate="print"/>
              <a:srcRect/>
              <a:stretch>
                <a:fillRect/>
              </a:stretch>
            </p:blipFill>
            <p:spPr bwMode="auto">
              <a:xfrm>
                <a:off x="1651004" y="2362200"/>
                <a:ext cx="1511299" cy="1206253"/>
              </a:xfrm>
              <a:prstGeom prst="rect">
                <a:avLst/>
              </a:prstGeom>
              <a:noFill/>
            </p:spPr>
          </p:pic>
          <p:pic>
            <p:nvPicPr>
              <p:cNvPr id="27" name="Picture 26" descr="Hard Drive2"/>
              <p:cNvPicPr>
                <a:picLocks noChangeAspect="1" noChangeArrowheads="1"/>
              </p:cNvPicPr>
              <p:nvPr/>
            </p:nvPicPr>
            <p:blipFill>
              <a:blip r:embed="rId3" cstate="print"/>
              <a:srcRect/>
              <a:stretch>
                <a:fillRect/>
              </a:stretch>
            </p:blipFill>
            <p:spPr bwMode="auto">
              <a:xfrm>
                <a:off x="1587505" y="2209800"/>
                <a:ext cx="1511299" cy="1206253"/>
              </a:xfrm>
              <a:prstGeom prst="rect">
                <a:avLst/>
              </a:prstGeom>
              <a:noFill/>
            </p:spPr>
          </p:pic>
          <p:pic>
            <p:nvPicPr>
              <p:cNvPr id="28" name="Picture 27" descr="Hard Drive2"/>
              <p:cNvPicPr>
                <a:picLocks noChangeAspect="1" noChangeArrowheads="1"/>
              </p:cNvPicPr>
              <p:nvPr/>
            </p:nvPicPr>
            <p:blipFill>
              <a:blip r:embed="rId3" cstate="print"/>
              <a:srcRect/>
              <a:stretch>
                <a:fillRect/>
              </a:stretch>
            </p:blipFill>
            <p:spPr bwMode="auto">
              <a:xfrm>
                <a:off x="1524006" y="2057400"/>
                <a:ext cx="1511299" cy="1206253"/>
              </a:xfrm>
              <a:prstGeom prst="rect">
                <a:avLst/>
              </a:prstGeom>
              <a:noFill/>
            </p:spPr>
          </p:pic>
          <p:pic>
            <p:nvPicPr>
              <p:cNvPr id="29" name="Picture 28" descr="Hard Drive2"/>
              <p:cNvPicPr>
                <a:picLocks noChangeAspect="1" noChangeArrowheads="1"/>
              </p:cNvPicPr>
              <p:nvPr/>
            </p:nvPicPr>
            <p:blipFill>
              <a:blip r:embed="rId3" cstate="print"/>
              <a:srcRect/>
              <a:stretch>
                <a:fillRect/>
              </a:stretch>
            </p:blipFill>
            <p:spPr bwMode="auto">
              <a:xfrm>
                <a:off x="1460507" y="1905000"/>
                <a:ext cx="1511299" cy="1206253"/>
              </a:xfrm>
              <a:prstGeom prst="rect">
                <a:avLst/>
              </a:prstGeom>
              <a:noFill/>
            </p:spPr>
          </p:pic>
          <p:pic>
            <p:nvPicPr>
              <p:cNvPr id="30" name="Picture 29" descr="Hard Drive2"/>
              <p:cNvPicPr>
                <a:picLocks noChangeAspect="1" noChangeArrowheads="1"/>
              </p:cNvPicPr>
              <p:nvPr/>
            </p:nvPicPr>
            <p:blipFill>
              <a:blip r:embed="rId3" cstate="print"/>
              <a:srcRect/>
              <a:stretch>
                <a:fillRect/>
              </a:stretch>
            </p:blipFill>
            <p:spPr bwMode="auto">
              <a:xfrm>
                <a:off x="1397008" y="1752600"/>
                <a:ext cx="1511299" cy="1206253"/>
              </a:xfrm>
              <a:prstGeom prst="rect">
                <a:avLst/>
              </a:prstGeom>
              <a:noFill/>
            </p:spPr>
          </p:pic>
        </p:grpSp>
        <p:cxnSp>
          <p:nvCxnSpPr>
            <p:cNvPr id="20" name="Straight Arrow Connector 19"/>
            <p:cNvCxnSpPr/>
            <p:nvPr/>
          </p:nvCxnSpPr>
          <p:spPr>
            <a:xfrm rot="5400000">
              <a:off x="3238500" y="3848100"/>
              <a:ext cx="685799" cy="609599"/>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5295900" y="3848100"/>
              <a:ext cx="685799" cy="609599"/>
            </a:xfrm>
            <a:prstGeom prst="straightConnector1">
              <a:avLst/>
            </a:prstGeom>
            <a:ln>
              <a:prstDash val="sysDot"/>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371600" y="6107668"/>
              <a:ext cx="941283" cy="369332"/>
            </a:xfrm>
            <a:prstGeom prst="rect">
              <a:avLst/>
            </a:prstGeom>
            <a:noFill/>
          </p:spPr>
          <p:txBody>
            <a:bodyPr wrap="none" rtlCol="0">
              <a:spAutoFit/>
            </a:bodyPr>
            <a:lstStyle/>
            <a:p>
              <a:r>
                <a:rPr lang="sv-SE" b="1" dirty="0" smtClean="0"/>
                <a:t>RAID 5</a:t>
              </a:r>
              <a:endParaRPr lang="sv-SE" b="1" dirty="0"/>
            </a:p>
          </p:txBody>
        </p:sp>
        <p:sp>
          <p:nvSpPr>
            <p:cNvPr id="23" name="TextBox 22"/>
            <p:cNvSpPr txBox="1"/>
            <p:nvPr/>
          </p:nvSpPr>
          <p:spPr>
            <a:xfrm>
              <a:off x="5916717" y="6107668"/>
              <a:ext cx="1069524" cy="369332"/>
            </a:xfrm>
            <a:prstGeom prst="rect">
              <a:avLst/>
            </a:prstGeom>
            <a:noFill/>
          </p:spPr>
          <p:txBody>
            <a:bodyPr wrap="none" rtlCol="0">
              <a:spAutoFit/>
            </a:bodyPr>
            <a:lstStyle/>
            <a:p>
              <a:r>
                <a:rPr lang="sv-SE" b="1" dirty="0" smtClean="0"/>
                <a:t>RAID 10</a:t>
              </a:r>
              <a:endParaRPr lang="sv-SE" b="1" dirty="0"/>
            </a:p>
          </p:txBody>
        </p:sp>
      </p:grpSp>
      <p:grpSp>
        <p:nvGrpSpPr>
          <p:cNvPr id="39" name="Group 38"/>
          <p:cNvGrpSpPr/>
          <p:nvPr/>
        </p:nvGrpSpPr>
        <p:grpSpPr>
          <a:xfrm>
            <a:off x="2980763" y="1188537"/>
            <a:ext cx="1714500" cy="2209800"/>
            <a:chOff x="1752600" y="1600200"/>
            <a:chExt cx="1714500" cy="2209800"/>
          </a:xfrm>
        </p:grpSpPr>
        <p:sp>
          <p:nvSpPr>
            <p:cNvPr id="40" name="Left Brace 39"/>
            <p:cNvSpPr/>
            <p:nvPr/>
          </p:nvSpPr>
          <p:spPr>
            <a:xfrm>
              <a:off x="3086100" y="1600200"/>
              <a:ext cx="381000" cy="1371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1" name="Rounded Rectangle 40"/>
            <p:cNvSpPr/>
            <p:nvPr/>
          </p:nvSpPr>
          <p:spPr>
            <a:xfrm>
              <a:off x="1981200" y="1905000"/>
              <a:ext cx="10668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b="1" dirty="0" smtClean="0">
                  <a:effectLst>
                    <a:outerShdw blurRad="38100" dist="38100" dir="2700000" algn="tl">
                      <a:srgbClr val="000000">
                        <a:alpha val="43137"/>
                      </a:srgbClr>
                    </a:outerShdw>
                  </a:effectLst>
                </a:rPr>
                <a:t>LUN</a:t>
              </a:r>
              <a:endParaRPr lang="sv-SE" b="1" dirty="0">
                <a:effectLst>
                  <a:outerShdw blurRad="38100" dist="38100" dir="2700000" algn="tl">
                    <a:srgbClr val="000000">
                      <a:alpha val="43137"/>
                    </a:srgbClr>
                  </a:outerShdw>
                </a:effectLst>
              </a:endParaRPr>
            </a:p>
          </p:txBody>
        </p:sp>
        <p:sp>
          <p:nvSpPr>
            <p:cNvPr id="42" name="Left Brace 41"/>
            <p:cNvSpPr/>
            <p:nvPr/>
          </p:nvSpPr>
          <p:spPr>
            <a:xfrm>
              <a:off x="2895600" y="2438400"/>
              <a:ext cx="341672" cy="1371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3" name="Rounded Rectangle 42"/>
            <p:cNvSpPr/>
            <p:nvPr/>
          </p:nvSpPr>
          <p:spPr>
            <a:xfrm>
              <a:off x="1752600" y="2915264"/>
              <a:ext cx="10668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b="1" dirty="0" smtClean="0">
                  <a:effectLst>
                    <a:outerShdw blurRad="38100" dist="38100" dir="2700000" algn="tl">
                      <a:srgbClr val="000000">
                        <a:alpha val="43137"/>
                      </a:srgbClr>
                    </a:outerShdw>
                  </a:effectLst>
                </a:rPr>
                <a:t>LUN</a:t>
              </a:r>
              <a:endParaRPr lang="sv-SE" b="1" dirty="0">
                <a:effectLst>
                  <a:outerShdw blurRad="38100" dist="38100" dir="2700000" algn="tl">
                    <a:srgbClr val="000000">
                      <a:alpha val="43137"/>
                    </a:srgbClr>
                  </a:outerShdw>
                </a:effectLst>
              </a:endParaRPr>
            </a:p>
          </p:txBody>
        </p:sp>
      </p:grpSp>
      <p:grpSp>
        <p:nvGrpSpPr>
          <p:cNvPr id="44" name="Group 43"/>
          <p:cNvGrpSpPr/>
          <p:nvPr/>
        </p:nvGrpSpPr>
        <p:grpSpPr>
          <a:xfrm>
            <a:off x="8262941" y="2502623"/>
            <a:ext cx="2971800" cy="3886200"/>
            <a:chOff x="5715000" y="1828800"/>
            <a:chExt cx="2971800" cy="3886200"/>
          </a:xfrm>
        </p:grpSpPr>
        <p:pic>
          <p:nvPicPr>
            <p:cNvPr id="45" name="Picture 4" descr="C:\Users\hakanssonmk\Downloads\MC90043394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0" y="3790950"/>
              <a:ext cx="1714500" cy="1714500"/>
            </a:xfrm>
            <a:prstGeom prst="rect">
              <a:avLst/>
            </a:prstGeom>
            <a:extLst/>
          </p:spPr>
        </p:pic>
        <p:sp>
          <p:nvSpPr>
            <p:cNvPr id="46" name="TextBox 45"/>
            <p:cNvSpPr txBox="1"/>
            <p:nvPr/>
          </p:nvSpPr>
          <p:spPr>
            <a:xfrm>
              <a:off x="6629400" y="5345668"/>
              <a:ext cx="1967205" cy="369332"/>
            </a:xfrm>
            <a:prstGeom prst="rect">
              <a:avLst/>
            </a:prstGeom>
            <a:noFill/>
          </p:spPr>
          <p:txBody>
            <a:bodyPr wrap="none" rtlCol="0">
              <a:spAutoFit/>
            </a:bodyPr>
            <a:lstStyle/>
            <a:p>
              <a:r>
                <a:rPr lang="sv-SE" dirty="0" smtClean="0"/>
                <a:t>”the Storage guy”</a:t>
              </a:r>
              <a:endParaRPr lang="sv-SE" dirty="0"/>
            </a:p>
          </p:txBody>
        </p:sp>
        <p:sp>
          <p:nvSpPr>
            <p:cNvPr id="47" name="Cloud Callout 46"/>
            <p:cNvSpPr/>
            <p:nvPr/>
          </p:nvSpPr>
          <p:spPr>
            <a:xfrm>
              <a:off x="5715000" y="1828800"/>
              <a:ext cx="2971800" cy="1447800"/>
            </a:xfrm>
            <a:prstGeom prst="cloudCallout">
              <a:avLst>
                <a:gd name="adj1" fmla="val 5469"/>
                <a:gd name="adj2" fmla="val 801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dirty="0" smtClean="0"/>
                <a:t>I’ll let him share the disk array with the SAP system..</a:t>
              </a:r>
              <a:endParaRPr lang="sv-SE" dirty="0"/>
            </a:p>
          </p:txBody>
        </p:sp>
      </p:grpSp>
      <p:sp>
        <p:nvSpPr>
          <p:cNvPr id="48" name="TextBox 47"/>
          <p:cNvSpPr txBox="1"/>
          <p:nvPr/>
        </p:nvSpPr>
        <p:spPr>
          <a:xfrm>
            <a:off x="1975598" y="4324405"/>
            <a:ext cx="8614333" cy="369332"/>
          </a:xfrm>
          <a:prstGeom prst="rect">
            <a:avLst/>
          </a:prstGeom>
          <a:noFill/>
        </p:spPr>
        <p:txBody>
          <a:bodyPr wrap="square" rtlCol="0">
            <a:spAutoFit/>
          </a:bodyPr>
          <a:lstStyle/>
          <a:p>
            <a:r>
              <a:rPr lang="en-US" b="1" dirty="0" smtClean="0">
                <a:solidFill>
                  <a:srgbClr val="F3AF35"/>
                </a:solidFill>
              </a:rPr>
              <a:t>Key Takeaway</a:t>
            </a:r>
            <a:r>
              <a:rPr lang="en-US" b="1" dirty="0" smtClean="0"/>
              <a:t>: </a:t>
            </a:r>
            <a:r>
              <a:rPr lang="en-US" dirty="0" smtClean="0"/>
              <a:t>There might be a conflict of interest…</a:t>
            </a:r>
            <a:endParaRPr lang="en-US" dirty="0"/>
          </a:p>
        </p:txBody>
      </p:sp>
    </p:spTree>
    <p:extLst>
      <p:ext uri="{BB962C8B-B14F-4D97-AF65-F5344CB8AC3E}">
        <p14:creationId xmlns:p14="http://schemas.microsoft.com/office/powerpoint/2010/main" val="3293731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 presetClass="entr" presetSubtype="0" fill="hold" grpId="1" nodeType="with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44"/>
                                        </p:tgtEl>
                                      </p:cBhvr>
                                    </p:animEffect>
                                    <p:set>
                                      <p:cBhvr>
                                        <p:cTn id="18" dur="1" fill="hold">
                                          <p:stCondLst>
                                            <p:cond delay="499"/>
                                          </p:stCondLst>
                                        </p:cTn>
                                        <p:tgtEl>
                                          <p:spTgt spid="44"/>
                                        </p:tgtEl>
                                        <p:attrNameLst>
                                          <p:attrName>style.visibility</p:attrName>
                                        </p:attrNameLst>
                                      </p:cBhvr>
                                      <p:to>
                                        <p:strVal val="hidden"/>
                                      </p:to>
                                    </p:set>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39"/>
                                        </p:tgtEl>
                                        <p:attrNameLst>
                                          <p:attrName>style.visibility</p:attrName>
                                        </p:attrNameLst>
                                      </p:cBhvr>
                                      <p:to>
                                        <p:strVal val="hidden"/>
                                      </p:to>
                                    </p:set>
                                  </p:childTnLst>
                                </p:cTn>
                              </p:par>
                            </p:childTnLst>
                          </p:cTn>
                        </p:par>
                        <p:par>
                          <p:cTn id="22" fill="hold">
                            <p:stCondLst>
                              <p:cond delay="500"/>
                            </p:stCondLst>
                            <p:childTnLst>
                              <p:par>
                                <p:cTn id="23" presetID="10" presetClass="exit" presetSubtype="0" fill="hold" grpId="0" nodeType="after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smtClean="0"/>
              <a:t>RAID- </a:t>
            </a:r>
            <a:r>
              <a:rPr lang="sv-SE" i="1" smtClean="0"/>
              <a:t>Simplyfied</a:t>
            </a:r>
            <a:endParaRPr lang="sv-SE" dirty="0"/>
          </a:p>
        </p:txBody>
      </p:sp>
      <p:sp>
        <p:nvSpPr>
          <p:cNvPr id="5" name="Rectangle 4"/>
          <p:cNvSpPr/>
          <p:nvPr/>
        </p:nvSpPr>
        <p:spPr>
          <a:xfrm>
            <a:off x="1465053" y="4839138"/>
            <a:ext cx="9022058" cy="1066800"/>
          </a:xfrm>
          <a:prstGeom prst="rect">
            <a:avLst/>
          </a:prstGeom>
          <a:solidFill>
            <a:srgbClr val="FF0000">
              <a:alpha val="86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solidFill>
                <a:schemeClr val="bg1"/>
              </a:solidFill>
            </a:endParaRPr>
          </a:p>
        </p:txBody>
      </p:sp>
      <p:sp>
        <p:nvSpPr>
          <p:cNvPr id="6" name="Rectangle 5"/>
          <p:cNvSpPr/>
          <p:nvPr/>
        </p:nvSpPr>
        <p:spPr>
          <a:xfrm>
            <a:off x="1465053" y="3843181"/>
            <a:ext cx="9022058" cy="927556"/>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a:solidFill>
                <a:schemeClr val="bg1"/>
              </a:solidFill>
            </a:endParaRPr>
          </a:p>
        </p:txBody>
      </p:sp>
      <p:grpSp>
        <p:nvGrpSpPr>
          <p:cNvPr id="7" name="Group 6"/>
          <p:cNvGrpSpPr/>
          <p:nvPr/>
        </p:nvGrpSpPr>
        <p:grpSpPr>
          <a:xfrm>
            <a:off x="3374826" y="1638739"/>
            <a:ext cx="2094741" cy="3886437"/>
            <a:chOff x="1828800" y="2209801"/>
            <a:chExt cx="2094741" cy="3886437"/>
          </a:xfrm>
        </p:grpSpPr>
        <p:grpSp>
          <p:nvGrpSpPr>
            <p:cNvPr id="8" name="Group 7"/>
            <p:cNvGrpSpPr/>
            <p:nvPr/>
          </p:nvGrpSpPr>
          <p:grpSpPr>
            <a:xfrm>
              <a:off x="2290773" y="2209801"/>
              <a:ext cx="1514454" cy="2194262"/>
              <a:chOff x="2290773" y="2883337"/>
              <a:chExt cx="1514454" cy="2194262"/>
            </a:xfrm>
          </p:grpSpPr>
          <p:pic>
            <p:nvPicPr>
              <p:cNvPr id="10" name="Picture 9" descr="Hard Drive2"/>
              <p:cNvPicPr>
                <a:picLocks noChangeAspect="1" noChangeArrowheads="1"/>
              </p:cNvPicPr>
              <p:nvPr/>
            </p:nvPicPr>
            <p:blipFill>
              <a:blip r:embed="rId3" cstate="print"/>
              <a:srcRect/>
              <a:stretch>
                <a:fillRect/>
              </a:stretch>
            </p:blipFill>
            <p:spPr bwMode="auto">
              <a:xfrm rot="1161206">
                <a:off x="2293928" y="3149410"/>
                <a:ext cx="1511299" cy="1206253"/>
              </a:xfrm>
              <a:prstGeom prst="rect">
                <a:avLst/>
              </a:prstGeom>
              <a:noFill/>
            </p:spPr>
          </p:pic>
          <p:pic>
            <p:nvPicPr>
              <p:cNvPr id="11" name="Picture 10" descr="Hard Drive2"/>
              <p:cNvPicPr>
                <a:picLocks noChangeAspect="1" noChangeArrowheads="1"/>
              </p:cNvPicPr>
              <p:nvPr/>
            </p:nvPicPr>
            <p:blipFill>
              <a:blip r:embed="rId3" cstate="print"/>
              <a:srcRect/>
              <a:stretch>
                <a:fillRect/>
              </a:stretch>
            </p:blipFill>
            <p:spPr bwMode="auto">
              <a:xfrm rot="1161206">
                <a:off x="2290773" y="2883337"/>
                <a:ext cx="1511299" cy="1206253"/>
              </a:xfrm>
              <a:prstGeom prst="rect">
                <a:avLst/>
              </a:prstGeom>
              <a:noFill/>
            </p:spPr>
          </p:pic>
          <p:sp>
            <p:nvSpPr>
              <p:cNvPr id="12" name="TextBox 11"/>
              <p:cNvSpPr txBox="1"/>
              <p:nvPr/>
            </p:nvSpPr>
            <p:spPr>
              <a:xfrm>
                <a:off x="2313137" y="4431268"/>
                <a:ext cx="1249061" cy="646331"/>
              </a:xfrm>
              <a:prstGeom prst="rect">
                <a:avLst/>
              </a:prstGeom>
              <a:noFill/>
            </p:spPr>
            <p:txBody>
              <a:bodyPr wrap="none" rtlCol="0">
                <a:spAutoFit/>
              </a:bodyPr>
              <a:lstStyle/>
              <a:p>
                <a:pPr algn="ctr"/>
                <a:r>
                  <a:rPr lang="sv-SE" dirty="0" smtClean="0"/>
                  <a:t>RAID 1</a:t>
                </a:r>
              </a:p>
              <a:p>
                <a:pPr algn="ctr"/>
                <a:r>
                  <a:rPr lang="sv-SE" dirty="0" smtClean="0"/>
                  <a:t>(Mirroring)</a:t>
                </a:r>
              </a:p>
            </p:txBody>
          </p:sp>
        </p:grpSp>
        <p:sp>
          <p:nvSpPr>
            <p:cNvPr id="9" name="TextBox 8"/>
            <p:cNvSpPr txBox="1"/>
            <p:nvPr/>
          </p:nvSpPr>
          <p:spPr>
            <a:xfrm>
              <a:off x="1828800" y="4495800"/>
              <a:ext cx="2094741" cy="1600438"/>
            </a:xfrm>
            <a:prstGeom prst="rect">
              <a:avLst/>
            </a:prstGeom>
            <a:noFill/>
          </p:spPr>
          <p:txBody>
            <a:bodyPr wrap="none" rtlCol="0">
              <a:spAutoFit/>
            </a:bodyPr>
            <a:lstStyle/>
            <a:p>
              <a:r>
                <a:rPr lang="sv-SE" sz="1400" dirty="0" smtClean="0">
                  <a:solidFill>
                    <a:schemeClr val="bg1"/>
                  </a:solidFill>
                </a:rPr>
                <a:t>+ </a:t>
              </a:r>
              <a:r>
                <a:rPr lang="sv-SE" sz="1400" dirty="0">
                  <a:solidFill>
                    <a:schemeClr val="bg1"/>
                  </a:solidFill>
                </a:rPr>
                <a:t>Total data redundancy</a:t>
              </a:r>
            </a:p>
            <a:p>
              <a:endParaRPr lang="sv-SE" sz="1400" dirty="0" smtClean="0">
                <a:solidFill>
                  <a:schemeClr val="bg1"/>
                </a:solidFill>
              </a:endParaRPr>
            </a:p>
            <a:p>
              <a:endParaRPr lang="sv-SE" sz="1400" dirty="0" smtClean="0">
                <a:solidFill>
                  <a:schemeClr val="bg1"/>
                </a:solidFill>
              </a:endParaRPr>
            </a:p>
            <a:p>
              <a:endParaRPr lang="sv-SE" sz="1400" dirty="0">
                <a:solidFill>
                  <a:schemeClr val="bg1"/>
                </a:solidFill>
              </a:endParaRPr>
            </a:p>
            <a:p>
              <a:endParaRPr lang="sv-SE" sz="1400" dirty="0" smtClean="0">
                <a:solidFill>
                  <a:schemeClr val="bg1"/>
                </a:solidFill>
              </a:endParaRPr>
            </a:p>
            <a:p>
              <a:r>
                <a:rPr lang="sv-SE" sz="1400" dirty="0" smtClean="0">
                  <a:solidFill>
                    <a:schemeClr val="bg1"/>
                  </a:solidFill>
                </a:rPr>
                <a:t>- </a:t>
              </a:r>
              <a:r>
                <a:rPr lang="sv-SE" sz="1400" dirty="0" err="1" smtClean="0">
                  <a:solidFill>
                    <a:schemeClr val="bg1"/>
                  </a:solidFill>
                </a:rPr>
                <a:t>Slow</a:t>
              </a:r>
              <a:r>
                <a:rPr lang="sv-SE" sz="1400" dirty="0" smtClean="0">
                  <a:solidFill>
                    <a:schemeClr val="bg1"/>
                  </a:solidFill>
                </a:rPr>
                <a:t>(er)</a:t>
              </a:r>
            </a:p>
            <a:p>
              <a:r>
                <a:rPr lang="sv-SE" sz="1400" dirty="0" smtClean="0">
                  <a:solidFill>
                    <a:schemeClr val="bg1"/>
                  </a:solidFill>
                </a:rPr>
                <a:t>- Expensive</a:t>
              </a:r>
              <a:endParaRPr lang="sv-SE" sz="1400" dirty="0">
                <a:solidFill>
                  <a:schemeClr val="bg1"/>
                </a:solidFill>
              </a:endParaRPr>
            </a:p>
          </p:txBody>
        </p:sp>
      </p:grpSp>
      <p:grpSp>
        <p:nvGrpSpPr>
          <p:cNvPr id="13" name="Group 12"/>
          <p:cNvGrpSpPr/>
          <p:nvPr/>
        </p:nvGrpSpPr>
        <p:grpSpPr>
          <a:xfrm>
            <a:off x="5527476" y="1333939"/>
            <a:ext cx="2716326" cy="4406443"/>
            <a:chOff x="4138623" y="1905001"/>
            <a:chExt cx="2716326" cy="4406443"/>
          </a:xfrm>
        </p:grpSpPr>
        <p:grpSp>
          <p:nvGrpSpPr>
            <p:cNvPr id="14" name="Group 13"/>
            <p:cNvGrpSpPr/>
            <p:nvPr/>
          </p:nvGrpSpPr>
          <p:grpSpPr>
            <a:xfrm>
              <a:off x="4178602" y="1905001"/>
              <a:ext cx="2069798" cy="2499062"/>
              <a:chOff x="3731568" y="2578537"/>
              <a:chExt cx="2069798" cy="2499062"/>
            </a:xfrm>
          </p:grpSpPr>
          <p:pic>
            <p:nvPicPr>
              <p:cNvPr id="16" name="Picture 15" descr="Hard Drive2"/>
              <p:cNvPicPr>
                <a:picLocks noChangeAspect="1" noChangeArrowheads="1"/>
              </p:cNvPicPr>
              <p:nvPr/>
            </p:nvPicPr>
            <p:blipFill>
              <a:blip r:embed="rId3" cstate="print"/>
              <a:srcRect/>
              <a:stretch>
                <a:fillRect/>
              </a:stretch>
            </p:blipFill>
            <p:spPr bwMode="auto">
              <a:xfrm rot="1161206">
                <a:off x="4122728" y="3149410"/>
                <a:ext cx="1511299" cy="1206253"/>
              </a:xfrm>
              <a:prstGeom prst="rect">
                <a:avLst/>
              </a:prstGeom>
              <a:noFill/>
            </p:spPr>
          </p:pic>
          <p:pic>
            <p:nvPicPr>
              <p:cNvPr id="17" name="Picture 16" descr="Hard Drive2"/>
              <p:cNvPicPr>
                <a:picLocks noChangeAspect="1" noChangeArrowheads="1"/>
              </p:cNvPicPr>
              <p:nvPr/>
            </p:nvPicPr>
            <p:blipFill>
              <a:blip r:embed="rId3" cstate="print"/>
              <a:srcRect/>
              <a:stretch>
                <a:fillRect/>
              </a:stretch>
            </p:blipFill>
            <p:spPr bwMode="auto">
              <a:xfrm rot="1161206">
                <a:off x="4119573" y="2883337"/>
                <a:ext cx="1511299" cy="1206253"/>
              </a:xfrm>
              <a:prstGeom prst="rect">
                <a:avLst/>
              </a:prstGeom>
              <a:noFill/>
            </p:spPr>
          </p:pic>
          <p:sp>
            <p:nvSpPr>
              <p:cNvPr id="18" name="TextBox 17"/>
              <p:cNvSpPr txBox="1"/>
              <p:nvPr/>
            </p:nvSpPr>
            <p:spPr>
              <a:xfrm>
                <a:off x="3731568" y="4431268"/>
                <a:ext cx="2069798" cy="646331"/>
              </a:xfrm>
              <a:prstGeom prst="rect">
                <a:avLst/>
              </a:prstGeom>
              <a:noFill/>
            </p:spPr>
            <p:txBody>
              <a:bodyPr wrap="none" rtlCol="0">
                <a:spAutoFit/>
              </a:bodyPr>
              <a:lstStyle/>
              <a:p>
                <a:pPr algn="ctr"/>
                <a:r>
                  <a:rPr lang="sv-SE" dirty="0" smtClean="0"/>
                  <a:t>RAID 5</a:t>
                </a:r>
              </a:p>
              <a:p>
                <a:pPr algn="ctr"/>
                <a:r>
                  <a:rPr lang="sv-SE" dirty="0"/>
                  <a:t>(Distributed parity)</a:t>
                </a:r>
              </a:p>
            </p:txBody>
          </p:sp>
          <p:pic>
            <p:nvPicPr>
              <p:cNvPr id="19" name="Picture 18" descr="Hard Drive2"/>
              <p:cNvPicPr>
                <a:picLocks noChangeAspect="1" noChangeArrowheads="1"/>
              </p:cNvPicPr>
              <p:nvPr/>
            </p:nvPicPr>
            <p:blipFill>
              <a:blip r:embed="rId3" cstate="print"/>
              <a:srcRect/>
              <a:stretch>
                <a:fillRect/>
              </a:stretch>
            </p:blipFill>
            <p:spPr bwMode="auto">
              <a:xfrm rot="1161206">
                <a:off x="4122728" y="2578537"/>
                <a:ext cx="1511299" cy="1206253"/>
              </a:xfrm>
              <a:prstGeom prst="rect">
                <a:avLst/>
              </a:prstGeom>
              <a:noFill/>
            </p:spPr>
          </p:pic>
        </p:grpSp>
        <p:sp>
          <p:nvSpPr>
            <p:cNvPr id="15" name="TextBox 14"/>
            <p:cNvSpPr txBox="1"/>
            <p:nvPr/>
          </p:nvSpPr>
          <p:spPr>
            <a:xfrm>
              <a:off x="4138623" y="4495562"/>
              <a:ext cx="2716326" cy="1815882"/>
            </a:xfrm>
            <a:prstGeom prst="rect">
              <a:avLst/>
            </a:prstGeom>
            <a:noFill/>
          </p:spPr>
          <p:txBody>
            <a:bodyPr wrap="square" rtlCol="0">
              <a:spAutoFit/>
            </a:bodyPr>
            <a:lstStyle/>
            <a:p>
              <a:r>
                <a:rPr lang="sv-SE" sz="1400" dirty="0">
                  <a:solidFill>
                    <a:schemeClr val="bg1"/>
                  </a:solidFill>
                </a:rPr>
                <a:t>+ </a:t>
              </a:r>
              <a:r>
                <a:rPr lang="sv-SE" sz="1400" dirty="0" smtClean="0">
                  <a:solidFill>
                    <a:schemeClr val="bg1"/>
                  </a:solidFill>
                </a:rPr>
                <a:t>Cost efficient</a:t>
              </a:r>
            </a:p>
            <a:p>
              <a:r>
                <a:rPr lang="sv-SE" sz="1400" dirty="0">
                  <a:solidFill>
                    <a:schemeClr val="bg1"/>
                  </a:solidFill>
                </a:rPr>
                <a:t>+ </a:t>
              </a:r>
              <a:r>
                <a:rPr lang="sv-SE" sz="1400" dirty="0" smtClean="0">
                  <a:solidFill>
                    <a:schemeClr val="bg1"/>
                  </a:solidFill>
                </a:rPr>
                <a:t>Fault-tolerant</a:t>
              </a:r>
            </a:p>
            <a:p>
              <a:r>
                <a:rPr lang="sv-SE" sz="1400" dirty="0">
                  <a:solidFill>
                    <a:schemeClr val="bg1"/>
                  </a:solidFill>
                </a:rPr>
                <a:t>+ </a:t>
              </a:r>
              <a:r>
                <a:rPr lang="sv-SE" sz="1400" dirty="0" smtClean="0">
                  <a:solidFill>
                    <a:schemeClr val="bg1"/>
                  </a:solidFill>
                </a:rPr>
                <a:t>Good performance</a:t>
              </a:r>
            </a:p>
            <a:p>
              <a:endParaRPr lang="sv-SE" sz="1400" dirty="0" smtClean="0">
                <a:solidFill>
                  <a:schemeClr val="bg1"/>
                </a:solidFill>
              </a:endParaRPr>
            </a:p>
            <a:p>
              <a:endParaRPr lang="sv-SE" sz="1400" dirty="0" smtClean="0">
                <a:solidFill>
                  <a:schemeClr val="bg1"/>
                </a:solidFill>
              </a:endParaRPr>
            </a:p>
            <a:p>
              <a:r>
                <a:rPr lang="sv-SE" sz="1400" dirty="0">
                  <a:solidFill>
                    <a:schemeClr val="bg1"/>
                  </a:solidFill>
                </a:rPr>
                <a:t>- </a:t>
              </a:r>
              <a:r>
                <a:rPr lang="sv-SE" sz="1400" dirty="0" smtClean="0">
                  <a:solidFill>
                    <a:schemeClr val="bg1"/>
                  </a:solidFill>
                </a:rPr>
                <a:t>T</a:t>
              </a:r>
              <a:r>
                <a:rPr lang="en-US" sz="1400" dirty="0" smtClean="0">
                  <a:solidFill>
                    <a:schemeClr val="bg1"/>
                  </a:solidFill>
                </a:rPr>
                <a:t>he </a:t>
              </a:r>
              <a:r>
                <a:rPr lang="en-US" sz="1400" dirty="0">
                  <a:solidFill>
                    <a:schemeClr val="bg1"/>
                  </a:solidFill>
                </a:rPr>
                <a:t>extra time required to calculate and store parity degrades the write performance</a:t>
              </a:r>
              <a:endParaRPr lang="sv-SE" sz="1400" dirty="0">
                <a:solidFill>
                  <a:schemeClr val="bg1"/>
                </a:solidFill>
              </a:endParaRPr>
            </a:p>
          </p:txBody>
        </p:sp>
      </p:grpSp>
      <p:grpSp>
        <p:nvGrpSpPr>
          <p:cNvPr id="20" name="Group 19"/>
          <p:cNvGrpSpPr/>
          <p:nvPr/>
        </p:nvGrpSpPr>
        <p:grpSpPr>
          <a:xfrm>
            <a:off x="7921985" y="1029138"/>
            <a:ext cx="2565126" cy="4280595"/>
            <a:chOff x="6533132" y="1600200"/>
            <a:chExt cx="2565126" cy="4280595"/>
          </a:xfrm>
        </p:grpSpPr>
        <p:grpSp>
          <p:nvGrpSpPr>
            <p:cNvPr id="21" name="Group 20"/>
            <p:cNvGrpSpPr/>
            <p:nvPr/>
          </p:nvGrpSpPr>
          <p:grpSpPr>
            <a:xfrm>
              <a:off x="6633261" y="1600200"/>
              <a:ext cx="2358339" cy="2803863"/>
              <a:chOff x="5494531" y="2273736"/>
              <a:chExt cx="2358339" cy="2803863"/>
            </a:xfrm>
          </p:grpSpPr>
          <p:pic>
            <p:nvPicPr>
              <p:cNvPr id="23" name="Picture 22" descr="Hard Drive2"/>
              <p:cNvPicPr>
                <a:picLocks noChangeAspect="1" noChangeArrowheads="1"/>
              </p:cNvPicPr>
              <p:nvPr/>
            </p:nvPicPr>
            <p:blipFill>
              <a:blip r:embed="rId3" cstate="print"/>
              <a:srcRect/>
              <a:stretch>
                <a:fillRect/>
              </a:stretch>
            </p:blipFill>
            <p:spPr bwMode="auto">
              <a:xfrm rot="1161206">
                <a:off x="6029960" y="3149410"/>
                <a:ext cx="1511299" cy="1206253"/>
              </a:xfrm>
              <a:prstGeom prst="rect">
                <a:avLst/>
              </a:prstGeom>
              <a:noFill/>
            </p:spPr>
          </p:pic>
          <p:pic>
            <p:nvPicPr>
              <p:cNvPr id="24" name="Picture 23" descr="Hard Drive2"/>
              <p:cNvPicPr>
                <a:picLocks noChangeAspect="1" noChangeArrowheads="1"/>
              </p:cNvPicPr>
              <p:nvPr/>
            </p:nvPicPr>
            <p:blipFill>
              <a:blip r:embed="rId3" cstate="print"/>
              <a:srcRect/>
              <a:stretch>
                <a:fillRect/>
              </a:stretch>
            </p:blipFill>
            <p:spPr bwMode="auto">
              <a:xfrm rot="1161206">
                <a:off x="6026805" y="2883337"/>
                <a:ext cx="1511299" cy="1206253"/>
              </a:xfrm>
              <a:prstGeom prst="rect">
                <a:avLst/>
              </a:prstGeom>
              <a:noFill/>
            </p:spPr>
          </p:pic>
          <p:sp>
            <p:nvSpPr>
              <p:cNvPr id="25" name="TextBox 24"/>
              <p:cNvSpPr txBox="1"/>
              <p:nvPr/>
            </p:nvSpPr>
            <p:spPr>
              <a:xfrm>
                <a:off x="5494531" y="4431268"/>
                <a:ext cx="2358339" cy="646331"/>
              </a:xfrm>
              <a:prstGeom prst="rect">
                <a:avLst/>
              </a:prstGeom>
              <a:noFill/>
            </p:spPr>
            <p:txBody>
              <a:bodyPr wrap="none" rtlCol="0">
                <a:spAutoFit/>
              </a:bodyPr>
              <a:lstStyle/>
              <a:p>
                <a:pPr algn="ctr"/>
                <a:r>
                  <a:rPr lang="sv-SE" dirty="0" smtClean="0"/>
                  <a:t>RAID 10 (1+0)</a:t>
                </a:r>
              </a:p>
              <a:p>
                <a:pPr algn="ctr"/>
                <a:r>
                  <a:rPr lang="sv-SE" dirty="0" smtClean="0"/>
                  <a:t>(Mirroring + Spriping)</a:t>
                </a:r>
                <a:endParaRPr lang="sv-SE" dirty="0"/>
              </a:p>
            </p:txBody>
          </p:sp>
          <p:pic>
            <p:nvPicPr>
              <p:cNvPr id="26" name="Picture 25" descr="Hard Drive2"/>
              <p:cNvPicPr>
                <a:picLocks noChangeAspect="1" noChangeArrowheads="1"/>
              </p:cNvPicPr>
              <p:nvPr/>
            </p:nvPicPr>
            <p:blipFill>
              <a:blip r:embed="rId3" cstate="print"/>
              <a:srcRect/>
              <a:stretch>
                <a:fillRect/>
              </a:stretch>
            </p:blipFill>
            <p:spPr bwMode="auto">
              <a:xfrm rot="1161206">
                <a:off x="6029960" y="2578537"/>
                <a:ext cx="1511299" cy="1206253"/>
              </a:xfrm>
              <a:prstGeom prst="rect">
                <a:avLst/>
              </a:prstGeom>
              <a:noFill/>
            </p:spPr>
          </p:pic>
          <p:pic>
            <p:nvPicPr>
              <p:cNvPr id="27" name="Picture 26" descr="Hard Drive2"/>
              <p:cNvPicPr>
                <a:picLocks noChangeAspect="1" noChangeArrowheads="1"/>
              </p:cNvPicPr>
              <p:nvPr/>
            </p:nvPicPr>
            <p:blipFill>
              <a:blip r:embed="rId3" cstate="print"/>
              <a:srcRect/>
              <a:stretch>
                <a:fillRect/>
              </a:stretch>
            </p:blipFill>
            <p:spPr bwMode="auto">
              <a:xfrm rot="1161206">
                <a:off x="6024572" y="2273736"/>
                <a:ext cx="1511299" cy="1206253"/>
              </a:xfrm>
              <a:prstGeom prst="rect">
                <a:avLst/>
              </a:prstGeom>
              <a:noFill/>
            </p:spPr>
          </p:pic>
        </p:grpSp>
        <p:sp>
          <p:nvSpPr>
            <p:cNvPr id="22" name="TextBox 21"/>
            <p:cNvSpPr txBox="1"/>
            <p:nvPr/>
          </p:nvSpPr>
          <p:spPr>
            <a:xfrm>
              <a:off x="6533132" y="4495800"/>
              <a:ext cx="2565126" cy="1384995"/>
            </a:xfrm>
            <a:prstGeom prst="rect">
              <a:avLst/>
            </a:prstGeom>
            <a:noFill/>
          </p:spPr>
          <p:txBody>
            <a:bodyPr wrap="none" rtlCol="0">
              <a:spAutoFit/>
            </a:bodyPr>
            <a:lstStyle/>
            <a:p>
              <a:r>
                <a:rPr lang="sv-SE" sz="1400" dirty="0" smtClean="0">
                  <a:solidFill>
                    <a:schemeClr val="bg1"/>
                  </a:solidFill>
                </a:rPr>
                <a:t>+ Total </a:t>
              </a:r>
              <a:r>
                <a:rPr lang="sv-SE" sz="1400" dirty="0">
                  <a:solidFill>
                    <a:schemeClr val="bg1"/>
                  </a:solidFill>
                </a:rPr>
                <a:t>data redundancy</a:t>
              </a:r>
              <a:endParaRPr lang="sv-SE" sz="1400" dirty="0" smtClean="0">
                <a:solidFill>
                  <a:schemeClr val="bg1"/>
                </a:solidFill>
              </a:endParaRPr>
            </a:p>
            <a:p>
              <a:r>
                <a:rPr lang="sv-SE" sz="1400" dirty="0" smtClean="0">
                  <a:solidFill>
                    <a:schemeClr val="bg1"/>
                  </a:solidFill>
                </a:rPr>
                <a:t>+ Increased write transfer rate</a:t>
              </a:r>
            </a:p>
            <a:p>
              <a:endParaRPr lang="sv-SE" sz="1400" dirty="0" smtClean="0">
                <a:solidFill>
                  <a:schemeClr val="bg1"/>
                </a:solidFill>
              </a:endParaRPr>
            </a:p>
            <a:p>
              <a:endParaRPr lang="sv-SE" sz="1400" dirty="0" smtClean="0">
                <a:solidFill>
                  <a:schemeClr val="bg1"/>
                </a:solidFill>
              </a:endParaRPr>
            </a:p>
            <a:p>
              <a:endParaRPr lang="sv-SE" sz="1400" dirty="0">
                <a:solidFill>
                  <a:schemeClr val="bg1"/>
                </a:solidFill>
              </a:endParaRPr>
            </a:p>
            <a:p>
              <a:r>
                <a:rPr lang="sv-SE" sz="1400" dirty="0" smtClean="0">
                  <a:solidFill>
                    <a:schemeClr val="bg1"/>
                  </a:solidFill>
                </a:rPr>
                <a:t>- Expensive</a:t>
              </a:r>
              <a:endParaRPr lang="sv-SE" sz="1400" dirty="0">
                <a:solidFill>
                  <a:schemeClr val="bg1"/>
                </a:solidFill>
              </a:endParaRPr>
            </a:p>
          </p:txBody>
        </p:sp>
      </p:grpSp>
      <p:grpSp>
        <p:nvGrpSpPr>
          <p:cNvPr id="28" name="Group 27"/>
          <p:cNvGrpSpPr/>
          <p:nvPr/>
        </p:nvGrpSpPr>
        <p:grpSpPr>
          <a:xfrm>
            <a:off x="1550985" y="1648919"/>
            <a:ext cx="1814295" cy="3660814"/>
            <a:chOff x="1990932" y="2209801"/>
            <a:chExt cx="1814295" cy="3660814"/>
          </a:xfrm>
        </p:grpSpPr>
        <p:grpSp>
          <p:nvGrpSpPr>
            <p:cNvPr id="29" name="Group 28"/>
            <p:cNvGrpSpPr/>
            <p:nvPr/>
          </p:nvGrpSpPr>
          <p:grpSpPr>
            <a:xfrm>
              <a:off x="2290773" y="2209801"/>
              <a:ext cx="1514454" cy="2194262"/>
              <a:chOff x="2290773" y="2883337"/>
              <a:chExt cx="1514454" cy="2194262"/>
            </a:xfrm>
          </p:grpSpPr>
          <p:pic>
            <p:nvPicPr>
              <p:cNvPr id="31" name="Picture 30" descr="Hard Drive2"/>
              <p:cNvPicPr>
                <a:picLocks noChangeAspect="1" noChangeArrowheads="1"/>
              </p:cNvPicPr>
              <p:nvPr/>
            </p:nvPicPr>
            <p:blipFill>
              <a:blip r:embed="rId3" cstate="print"/>
              <a:srcRect/>
              <a:stretch>
                <a:fillRect/>
              </a:stretch>
            </p:blipFill>
            <p:spPr bwMode="auto">
              <a:xfrm rot="1161206">
                <a:off x="2293928" y="3149410"/>
                <a:ext cx="1511299" cy="1206253"/>
              </a:xfrm>
              <a:prstGeom prst="rect">
                <a:avLst/>
              </a:prstGeom>
              <a:noFill/>
            </p:spPr>
          </p:pic>
          <p:pic>
            <p:nvPicPr>
              <p:cNvPr id="32" name="Picture 31" descr="Hard Drive2"/>
              <p:cNvPicPr>
                <a:picLocks noChangeAspect="1" noChangeArrowheads="1"/>
              </p:cNvPicPr>
              <p:nvPr/>
            </p:nvPicPr>
            <p:blipFill>
              <a:blip r:embed="rId3" cstate="print"/>
              <a:srcRect/>
              <a:stretch>
                <a:fillRect/>
              </a:stretch>
            </p:blipFill>
            <p:spPr bwMode="auto">
              <a:xfrm rot="1161206">
                <a:off x="2290773" y="2883337"/>
                <a:ext cx="1511299" cy="1206253"/>
              </a:xfrm>
              <a:prstGeom prst="rect">
                <a:avLst/>
              </a:prstGeom>
              <a:noFill/>
            </p:spPr>
          </p:pic>
          <p:sp>
            <p:nvSpPr>
              <p:cNvPr id="33" name="TextBox 32"/>
              <p:cNvSpPr txBox="1"/>
              <p:nvPr/>
            </p:nvSpPr>
            <p:spPr>
              <a:xfrm>
                <a:off x="2377256" y="4431268"/>
                <a:ext cx="1120820" cy="646331"/>
              </a:xfrm>
              <a:prstGeom prst="rect">
                <a:avLst/>
              </a:prstGeom>
              <a:noFill/>
            </p:spPr>
            <p:txBody>
              <a:bodyPr wrap="none" rtlCol="0">
                <a:spAutoFit/>
              </a:bodyPr>
              <a:lstStyle/>
              <a:p>
                <a:pPr algn="ctr"/>
                <a:r>
                  <a:rPr lang="sv-SE" dirty="0" smtClean="0"/>
                  <a:t>RAID 0</a:t>
                </a:r>
              </a:p>
              <a:p>
                <a:pPr algn="ctr"/>
                <a:r>
                  <a:rPr lang="sv-SE" dirty="0" smtClean="0"/>
                  <a:t>(Striping)</a:t>
                </a:r>
              </a:p>
            </p:txBody>
          </p:sp>
        </p:grpSp>
        <p:sp>
          <p:nvSpPr>
            <p:cNvPr id="30" name="TextBox 29"/>
            <p:cNvSpPr txBox="1"/>
            <p:nvPr/>
          </p:nvSpPr>
          <p:spPr>
            <a:xfrm>
              <a:off x="1990932" y="4485620"/>
              <a:ext cx="1527213" cy="1384995"/>
            </a:xfrm>
            <a:prstGeom prst="rect">
              <a:avLst/>
            </a:prstGeom>
            <a:noFill/>
          </p:spPr>
          <p:txBody>
            <a:bodyPr wrap="none" rtlCol="0">
              <a:spAutoFit/>
            </a:bodyPr>
            <a:lstStyle/>
            <a:p>
              <a:r>
                <a:rPr lang="sv-SE" sz="1400" dirty="0" smtClean="0">
                  <a:solidFill>
                    <a:schemeClr val="bg1"/>
                  </a:solidFill>
                </a:rPr>
                <a:t>+ Very fast</a:t>
              </a:r>
            </a:p>
            <a:p>
              <a:endParaRPr lang="sv-SE" sz="1400" dirty="0" smtClean="0">
                <a:solidFill>
                  <a:schemeClr val="bg1"/>
                </a:solidFill>
              </a:endParaRPr>
            </a:p>
            <a:p>
              <a:endParaRPr lang="sv-SE" sz="1400" dirty="0" smtClean="0">
                <a:solidFill>
                  <a:schemeClr val="bg1"/>
                </a:solidFill>
              </a:endParaRPr>
            </a:p>
            <a:p>
              <a:endParaRPr lang="sv-SE" sz="1400" dirty="0">
                <a:solidFill>
                  <a:schemeClr val="bg1"/>
                </a:solidFill>
              </a:endParaRPr>
            </a:p>
            <a:p>
              <a:endParaRPr lang="sv-SE" sz="1400" dirty="0" smtClean="0">
                <a:solidFill>
                  <a:schemeClr val="bg1"/>
                </a:solidFill>
              </a:endParaRPr>
            </a:p>
            <a:p>
              <a:r>
                <a:rPr lang="sv-SE" sz="1400" dirty="0">
                  <a:solidFill>
                    <a:schemeClr val="bg1"/>
                  </a:solidFill>
                </a:rPr>
                <a:t>- </a:t>
              </a:r>
              <a:r>
                <a:rPr lang="sv-SE" sz="1400" dirty="0" smtClean="0">
                  <a:solidFill>
                    <a:schemeClr val="bg1"/>
                  </a:solidFill>
                </a:rPr>
                <a:t>No </a:t>
              </a:r>
              <a:r>
                <a:rPr lang="sv-SE" sz="1400" dirty="0">
                  <a:solidFill>
                    <a:schemeClr val="bg1"/>
                  </a:solidFill>
                </a:rPr>
                <a:t>redundancy</a:t>
              </a:r>
            </a:p>
          </p:txBody>
        </p:sp>
      </p:grpSp>
      <p:sp>
        <p:nvSpPr>
          <p:cNvPr id="2" name="TextBox 1"/>
          <p:cNvSpPr txBox="1"/>
          <p:nvPr/>
        </p:nvSpPr>
        <p:spPr>
          <a:xfrm>
            <a:off x="445715" y="5993296"/>
            <a:ext cx="11581697" cy="584775"/>
          </a:xfrm>
          <a:prstGeom prst="rect">
            <a:avLst/>
          </a:prstGeom>
          <a:noFill/>
        </p:spPr>
        <p:txBody>
          <a:bodyPr wrap="none" lIns="0" tIns="0" rIns="0" bIns="0" rtlCol="0">
            <a:spAutoFit/>
          </a:bodyPr>
          <a:lstStyle/>
          <a:p>
            <a:pPr marL="0" lvl="1"/>
            <a:r>
              <a:rPr lang="en-GB" sz="2000" dirty="0" smtClean="0"/>
              <a:t>* New </a:t>
            </a:r>
            <a:r>
              <a:rPr lang="en-GB" sz="2000" dirty="0"/>
              <a:t>generation SAN technology tends to use huge caches so RAID choice is becoming unimportant</a:t>
            </a:r>
          </a:p>
          <a:p>
            <a:endParaRPr lang="en-US" dirty="0" err="1"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947966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Useful counters</a:t>
            </a:r>
            <a:endParaRPr lang="en-US" dirty="0"/>
          </a:p>
        </p:txBody>
      </p:sp>
      <p:sp>
        <p:nvSpPr>
          <p:cNvPr id="3" name="Text Placeholder 2"/>
          <p:cNvSpPr>
            <a:spLocks noGrp="1"/>
          </p:cNvSpPr>
          <p:nvPr>
            <p:ph type="body" sz="quarter" idx="10"/>
          </p:nvPr>
        </p:nvSpPr>
        <p:spPr>
          <a:xfrm>
            <a:off x="519112" y="1080056"/>
            <a:ext cx="11149013" cy="5484578"/>
          </a:xfrm>
        </p:spPr>
        <p:txBody>
          <a:bodyPr/>
          <a:lstStyle/>
          <a:p>
            <a:r>
              <a:rPr lang="en-US" sz="2400" b="1" dirty="0"/>
              <a:t>Memory\Available </a:t>
            </a:r>
            <a:r>
              <a:rPr lang="en-US" sz="2400" b="1" dirty="0" smtClean="0"/>
              <a:t>Mbytes (&gt; 25%)</a:t>
            </a:r>
          </a:p>
          <a:p>
            <a:pPr lvl="1"/>
            <a:r>
              <a:rPr lang="en-US" sz="2000" dirty="0"/>
              <a:t>the amount of physical memory </a:t>
            </a:r>
            <a:r>
              <a:rPr lang="en-US" sz="2000" dirty="0" smtClean="0"/>
              <a:t>available</a:t>
            </a:r>
          </a:p>
          <a:p>
            <a:r>
              <a:rPr lang="en-US" sz="2400" b="1" dirty="0"/>
              <a:t>Memory\Page </a:t>
            </a:r>
            <a:r>
              <a:rPr lang="en-US" sz="2400" b="1" dirty="0" smtClean="0"/>
              <a:t>Reads/sec (&lt; 5)</a:t>
            </a:r>
          </a:p>
          <a:p>
            <a:pPr lvl="1"/>
            <a:r>
              <a:rPr lang="en-US" sz="2000" dirty="0"/>
              <a:t>indicates that the working set of your process is too large for the physical </a:t>
            </a:r>
            <a:r>
              <a:rPr lang="en-US" sz="2000" dirty="0" smtClean="0"/>
              <a:t>memory</a:t>
            </a:r>
          </a:p>
          <a:p>
            <a:r>
              <a:rPr lang="en-US" sz="2400" b="1" dirty="0" err="1"/>
              <a:t>PhysicalDisk</a:t>
            </a:r>
            <a:r>
              <a:rPr lang="en-US" sz="2400" b="1" dirty="0"/>
              <a:t>\Avg. Disk </a:t>
            </a:r>
            <a:r>
              <a:rPr lang="en-US" sz="2400" b="1" dirty="0" err="1" smtClean="0"/>
              <a:t>Read|Write</a:t>
            </a:r>
            <a:r>
              <a:rPr lang="en-US" sz="2400" b="1" dirty="0" smtClean="0"/>
              <a:t> </a:t>
            </a:r>
            <a:r>
              <a:rPr lang="en-US" sz="2400" b="1" dirty="0"/>
              <a:t>Queue </a:t>
            </a:r>
            <a:r>
              <a:rPr lang="en-US" sz="2400" b="1" dirty="0" smtClean="0"/>
              <a:t>Length &lt; 2</a:t>
            </a:r>
          </a:p>
          <a:p>
            <a:pPr lvl="1"/>
            <a:r>
              <a:rPr lang="en-US" sz="2000" dirty="0"/>
              <a:t>indicates the average number of </a:t>
            </a:r>
            <a:r>
              <a:rPr lang="en-US" sz="2000" dirty="0" err="1" smtClean="0"/>
              <a:t>read|write</a:t>
            </a:r>
            <a:r>
              <a:rPr lang="en-US" sz="2000" dirty="0" smtClean="0"/>
              <a:t> requests that </a:t>
            </a:r>
            <a:r>
              <a:rPr lang="en-US" sz="2000" dirty="0"/>
              <a:t>were queued</a:t>
            </a:r>
            <a:endParaRPr lang="en-US" sz="2000" dirty="0" smtClean="0"/>
          </a:p>
          <a:p>
            <a:r>
              <a:rPr lang="en-US" sz="2400" b="1" dirty="0" err="1" smtClean="0"/>
              <a:t>PhysicalDisk</a:t>
            </a:r>
            <a:r>
              <a:rPr lang="en-US" sz="2400" b="1" dirty="0" smtClean="0"/>
              <a:t>\Avg</a:t>
            </a:r>
            <a:r>
              <a:rPr lang="en-US" sz="2400" b="1" dirty="0"/>
              <a:t>. Disk </a:t>
            </a:r>
            <a:r>
              <a:rPr lang="en-US" sz="2400" b="1" dirty="0" smtClean="0"/>
              <a:t>sec/</a:t>
            </a:r>
            <a:r>
              <a:rPr lang="en-US" sz="2400" b="1" dirty="0" err="1" smtClean="0"/>
              <a:t>Read|Write</a:t>
            </a:r>
            <a:r>
              <a:rPr lang="en-US" sz="2400" b="1" dirty="0" smtClean="0"/>
              <a:t> &lt; 10 </a:t>
            </a:r>
            <a:r>
              <a:rPr lang="en-US" sz="2400" b="1" dirty="0" err="1" smtClean="0"/>
              <a:t>ms</a:t>
            </a:r>
            <a:endParaRPr lang="en-US" sz="2400" b="1" dirty="0" smtClean="0"/>
          </a:p>
          <a:p>
            <a:pPr lvl="1"/>
            <a:r>
              <a:rPr lang="en-US" sz="2000" dirty="0"/>
              <a:t>indicates the average time, in seconds, of a read of data from the disk</a:t>
            </a:r>
            <a:r>
              <a:rPr lang="en-US" sz="2000" dirty="0" smtClean="0"/>
              <a:t>.</a:t>
            </a:r>
          </a:p>
          <a:p>
            <a:r>
              <a:rPr lang="sv-SE" sz="2400" b="1" dirty="0" smtClean="0"/>
              <a:t>SQLServer:BufferManager/Checkpoint pages/sec</a:t>
            </a:r>
          </a:p>
          <a:p>
            <a:pPr lvl="1"/>
            <a:r>
              <a:rPr lang="en-US" sz="2000" dirty="0"/>
              <a:t>Number of pages flushed by checkpoint or other operations that require all dirty pages to be flushed</a:t>
            </a:r>
            <a:r>
              <a:rPr lang="en-US" sz="2000" dirty="0" smtClean="0"/>
              <a:t>.</a:t>
            </a:r>
          </a:p>
          <a:p>
            <a:r>
              <a:rPr lang="sv-SE" sz="2400" b="1" dirty="0" smtClean="0"/>
              <a:t>BizTalk:Message Agent/Message delivery|publishing state (0)</a:t>
            </a:r>
          </a:p>
          <a:p>
            <a:pPr lvl="1"/>
            <a:r>
              <a:rPr lang="en-US" sz="2000" dirty="0" smtClean="0"/>
              <a:t>indicates </a:t>
            </a:r>
            <a:r>
              <a:rPr lang="en-US" sz="2000" dirty="0"/>
              <a:t>that the </a:t>
            </a:r>
            <a:r>
              <a:rPr lang="en-US" sz="2000" dirty="0" smtClean="0"/>
              <a:t>BizTalk is throttling</a:t>
            </a:r>
          </a:p>
          <a:p>
            <a:r>
              <a:rPr lang="sv-SE" sz="2400" b="1" dirty="0" smtClean="0"/>
              <a:t>BizTalk:MessageBox:General Counters/Spool size (stable)</a:t>
            </a:r>
          </a:p>
          <a:p>
            <a:pPr lvl="1"/>
            <a:r>
              <a:rPr lang="en-US" sz="2000" dirty="0"/>
              <a:t> the size of the spool on a particular message box on a particular server.</a:t>
            </a:r>
            <a:endParaRPr lang="en-US" sz="2000" dirty="0" smtClean="0"/>
          </a:p>
        </p:txBody>
      </p:sp>
    </p:spTree>
    <p:custDataLst>
      <p:tags r:id="rId1"/>
    </p:custDataLst>
    <p:extLst>
      <p:ext uri="{BB962C8B-B14F-4D97-AF65-F5344CB8AC3E}">
        <p14:creationId xmlns:p14="http://schemas.microsoft.com/office/powerpoint/2010/main" val="3750310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To-do list...</a:t>
            </a:r>
            <a:endParaRPr lang="sv-SE" dirty="0"/>
          </a:p>
        </p:txBody>
      </p:sp>
      <p:sp>
        <p:nvSpPr>
          <p:cNvPr id="5" name="Content Placeholder 2"/>
          <p:cNvSpPr>
            <a:spLocks noGrp="1"/>
          </p:cNvSpPr>
          <p:nvPr>
            <p:ph idx="4294967295"/>
          </p:nvPr>
        </p:nvSpPr>
        <p:spPr>
          <a:xfrm>
            <a:off x="1889125" y="1516063"/>
            <a:ext cx="8124825" cy="4625975"/>
          </a:xfrm>
        </p:spPr>
        <p:txBody>
          <a:bodyPr>
            <a:normAutofit fontScale="85000" lnSpcReduction="20000"/>
          </a:bodyPr>
          <a:lstStyle/>
          <a:p>
            <a:pPr marL="0" indent="0">
              <a:buNone/>
            </a:pPr>
            <a:r>
              <a:rPr lang="sv-SE" smtClean="0"/>
              <a:t>Separate the Data- and Log files on different drives. (Applies to MsgBox, DTA &amp; tempDB)</a:t>
            </a:r>
          </a:p>
          <a:p>
            <a:pPr marL="0" indent="0">
              <a:buNone/>
            </a:pPr>
            <a:endParaRPr lang="sv-SE" smtClean="0"/>
          </a:p>
          <a:p>
            <a:pPr marL="0" indent="0">
              <a:buNone/>
            </a:pPr>
            <a:r>
              <a:rPr lang="sv-SE" smtClean="0"/>
              <a:t>Partition Data files on MsgBox, DTA &amp; tempDB</a:t>
            </a:r>
          </a:p>
          <a:p>
            <a:pPr marL="0" indent="0">
              <a:buNone/>
            </a:pPr>
            <a:endParaRPr lang="sv-SE" smtClean="0"/>
          </a:p>
          <a:p>
            <a:pPr marL="0" indent="0">
              <a:buNone/>
            </a:pPr>
            <a:r>
              <a:rPr lang="sv-SE" smtClean="0"/>
              <a:t>Separate Indexes and less used tables from tables such as the Spool and Part table.</a:t>
            </a:r>
          </a:p>
          <a:p>
            <a:pPr marL="0" indent="0">
              <a:buNone/>
            </a:pPr>
            <a:endParaRPr lang="en-US" smtClean="0"/>
          </a:p>
          <a:p>
            <a:pPr marL="0" indent="0">
              <a:buNone/>
            </a:pPr>
            <a:r>
              <a:rPr lang="en-US" smtClean="0"/>
              <a:t>Exploit </a:t>
            </a:r>
            <a:r>
              <a:rPr lang="sv-SE" smtClean="0"/>
              <a:t>Text in row for Parts and Spool table</a:t>
            </a:r>
          </a:p>
          <a:p>
            <a:pPr marL="0" indent="0">
              <a:buNone/>
            </a:pPr>
            <a:endParaRPr lang="sv-SE" smtClean="0"/>
          </a:p>
          <a:p>
            <a:pPr marL="0" indent="0">
              <a:buNone/>
            </a:pPr>
            <a:r>
              <a:rPr lang="sv-SE" smtClean="0"/>
              <a:t>Allocate enough storage</a:t>
            </a:r>
          </a:p>
          <a:p>
            <a:pPr marL="0" indent="0">
              <a:buNone/>
            </a:pPr>
            <a:endParaRPr lang="sv-SE" smtClean="0"/>
          </a:p>
          <a:p>
            <a:pPr marL="0" indent="0">
              <a:buNone/>
            </a:pPr>
            <a:r>
              <a:rPr lang="sv-SE" smtClean="0"/>
              <a:t>Enable the –T1118 flag</a:t>
            </a:r>
          </a:p>
          <a:p>
            <a:endParaRPr lang="sv-SE" dirty="0"/>
          </a:p>
        </p:txBody>
      </p:sp>
      <p:pic>
        <p:nvPicPr>
          <p:cNvPr id="4" name="Picture 13" descr="green checkmark2"/>
          <p:cNvPicPr>
            <a:picLocks noChangeAspect="1" noChangeArrowheads="1"/>
          </p:cNvPicPr>
          <p:nvPr/>
        </p:nvPicPr>
        <p:blipFill>
          <a:blip r:embed="rId3"/>
          <a:srcRect/>
          <a:stretch>
            <a:fillRect/>
          </a:stretch>
        </p:blipFill>
        <p:spPr bwMode="auto">
          <a:xfrm>
            <a:off x="1094541" y="1121701"/>
            <a:ext cx="760667" cy="744950"/>
          </a:xfrm>
          <a:prstGeom prst="rect">
            <a:avLst/>
          </a:prstGeom>
          <a:noFill/>
        </p:spPr>
      </p:pic>
      <p:pic>
        <p:nvPicPr>
          <p:cNvPr id="6" name="Picture 13" descr="green checkmark2"/>
          <p:cNvPicPr>
            <a:picLocks noChangeAspect="1" noChangeArrowheads="1"/>
          </p:cNvPicPr>
          <p:nvPr/>
        </p:nvPicPr>
        <p:blipFill>
          <a:blip r:embed="rId3"/>
          <a:srcRect/>
          <a:stretch>
            <a:fillRect/>
          </a:stretch>
        </p:blipFill>
        <p:spPr bwMode="auto">
          <a:xfrm>
            <a:off x="1074421" y="2145327"/>
            <a:ext cx="760667" cy="744950"/>
          </a:xfrm>
          <a:prstGeom prst="rect">
            <a:avLst/>
          </a:prstGeom>
          <a:noFill/>
        </p:spPr>
      </p:pic>
      <p:pic>
        <p:nvPicPr>
          <p:cNvPr id="7" name="Picture 13" descr="green checkmark2"/>
          <p:cNvPicPr>
            <a:picLocks noChangeAspect="1" noChangeArrowheads="1"/>
          </p:cNvPicPr>
          <p:nvPr/>
        </p:nvPicPr>
        <p:blipFill>
          <a:blip r:embed="rId3"/>
          <a:srcRect/>
          <a:stretch>
            <a:fillRect/>
          </a:stretch>
        </p:blipFill>
        <p:spPr bwMode="auto">
          <a:xfrm>
            <a:off x="1054301" y="4652625"/>
            <a:ext cx="760667" cy="744950"/>
          </a:xfrm>
          <a:prstGeom prst="rect">
            <a:avLst/>
          </a:prstGeom>
          <a:noFill/>
        </p:spPr>
      </p:pic>
      <p:pic>
        <p:nvPicPr>
          <p:cNvPr id="8" name="Picture 13" descr="green checkmark2"/>
          <p:cNvPicPr>
            <a:picLocks noChangeAspect="1" noChangeArrowheads="1"/>
          </p:cNvPicPr>
          <p:nvPr/>
        </p:nvPicPr>
        <p:blipFill>
          <a:blip r:embed="rId3"/>
          <a:srcRect/>
          <a:stretch>
            <a:fillRect/>
          </a:stretch>
        </p:blipFill>
        <p:spPr bwMode="auto">
          <a:xfrm>
            <a:off x="1034100" y="5417540"/>
            <a:ext cx="760667" cy="744950"/>
          </a:xfrm>
          <a:prstGeom prst="rect">
            <a:avLst/>
          </a:prstGeom>
          <a:noFill/>
        </p:spPr>
      </p:pic>
      <p:pic>
        <p:nvPicPr>
          <p:cNvPr id="9" name="Picture 13" descr="green checkmark2"/>
          <p:cNvPicPr>
            <a:picLocks noChangeAspect="1" noChangeArrowheads="1"/>
          </p:cNvPicPr>
          <p:nvPr/>
        </p:nvPicPr>
        <p:blipFill>
          <a:blip r:embed="rId3"/>
          <a:srcRect/>
          <a:stretch>
            <a:fillRect/>
          </a:stretch>
        </p:blipFill>
        <p:spPr bwMode="auto">
          <a:xfrm>
            <a:off x="1062927" y="2892921"/>
            <a:ext cx="760667" cy="744950"/>
          </a:xfrm>
          <a:prstGeom prst="rect">
            <a:avLst/>
          </a:prstGeom>
          <a:noFill/>
        </p:spPr>
      </p:pic>
      <p:pic>
        <p:nvPicPr>
          <p:cNvPr id="10" name="Picture 13" descr="green checkmark2"/>
          <p:cNvPicPr>
            <a:picLocks noChangeAspect="1" noChangeArrowheads="1"/>
          </p:cNvPicPr>
          <p:nvPr/>
        </p:nvPicPr>
        <p:blipFill>
          <a:blip r:embed="rId3"/>
          <a:srcRect/>
          <a:stretch>
            <a:fillRect/>
          </a:stretch>
        </p:blipFill>
        <p:spPr bwMode="auto">
          <a:xfrm>
            <a:off x="1051433" y="3933799"/>
            <a:ext cx="760667" cy="744950"/>
          </a:xfrm>
          <a:prstGeom prst="rect">
            <a:avLst/>
          </a:prstGeom>
          <a:noFill/>
        </p:spPr>
      </p:pic>
    </p:spTree>
    <p:extLst>
      <p:ext uri="{BB962C8B-B14F-4D97-AF65-F5344CB8AC3E}">
        <p14:creationId xmlns:p14="http://schemas.microsoft.com/office/powerpoint/2010/main" val="143090638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5" name="Title 4"/>
          <p:cNvSpPr>
            <a:spLocks noGrp="1"/>
          </p:cNvSpPr>
          <p:nvPr>
            <p:ph type="ctrTitle"/>
          </p:nvPr>
        </p:nvSpPr>
        <p:spPr/>
        <p:txBody>
          <a:bodyPr/>
          <a:lstStyle/>
          <a:p>
            <a:r>
              <a:rPr lang="sv-SE" smtClean="0"/>
              <a:t>Apply configuration </a:t>
            </a:r>
            <a:br>
              <a:rPr lang="sv-SE" smtClean="0"/>
            </a:br>
            <a:r>
              <a:rPr lang="sv-SE" smtClean="0"/>
              <a:t>and re-run the test</a:t>
            </a:r>
            <a:endParaRPr lang="sv-SE"/>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072917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BizTalk 2010 Host-level Polling Interval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630" y="1003898"/>
            <a:ext cx="5267204" cy="5353770"/>
          </a:xfrm>
          <a:prstGeom prst="rect">
            <a:avLst/>
          </a:prstGeom>
        </p:spPr>
      </p:pic>
    </p:spTree>
    <p:extLst>
      <p:ext uri="{BB962C8B-B14F-4D97-AF65-F5344CB8AC3E}">
        <p14:creationId xmlns:p14="http://schemas.microsoft.com/office/powerpoint/2010/main" val="287384913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5" name="Title 4"/>
          <p:cNvSpPr>
            <a:spLocks noGrp="1"/>
          </p:cNvSpPr>
          <p:nvPr>
            <p:ph type="ctrTitle"/>
          </p:nvPr>
        </p:nvSpPr>
        <p:spPr/>
        <p:txBody>
          <a:bodyPr/>
          <a:lstStyle/>
          <a:p>
            <a:r>
              <a:rPr lang="sv-SE" smtClean="0"/>
              <a:t>Opitmizing BizTalk for Low Latency</a:t>
            </a:r>
            <a:endParaRPr lang="sv-SE"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023708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Orchestrations</a:t>
            </a:r>
            <a:endParaRPr lang="en-US" dirty="0"/>
          </a:p>
        </p:txBody>
      </p:sp>
      <p:sp>
        <p:nvSpPr>
          <p:cNvPr id="3" name="Text Placeholder 2"/>
          <p:cNvSpPr>
            <a:spLocks noGrp="1"/>
          </p:cNvSpPr>
          <p:nvPr>
            <p:ph type="body" sz="quarter" idx="10"/>
          </p:nvPr>
        </p:nvSpPr>
        <p:spPr/>
        <p:txBody>
          <a:bodyPr/>
          <a:lstStyle/>
          <a:p>
            <a:r>
              <a:rPr lang="en-US" smtClean="0"/>
              <a:t>Tune the orchestration dehydration settings per the BizTalk Operations / Performance Guides</a:t>
            </a:r>
          </a:p>
          <a:p>
            <a:pPr lvl="1"/>
            <a:r>
              <a:rPr lang="en-US" smtClean="0"/>
              <a:t>E.g. VirtualMemoryThrottlingCriteria</a:t>
            </a:r>
          </a:p>
          <a:p>
            <a:r>
              <a:rPr lang="en-US" smtClean="0"/>
              <a:t>Eliminate persistence points when possible</a:t>
            </a:r>
          </a:p>
          <a:p>
            <a:pPr lvl="1"/>
            <a:r>
              <a:rPr lang="en-US" smtClean="0"/>
              <a:t>Take advantage of Atomic Scopes.</a:t>
            </a:r>
          </a:p>
          <a:p>
            <a:r>
              <a:rPr lang="en-US" smtClean="0"/>
              <a:t>Keep orchestration state as small as possible</a:t>
            </a:r>
          </a:p>
          <a:p>
            <a:pPr lvl="1"/>
            <a:r>
              <a:rPr lang="en-US" smtClean="0"/>
              <a:t>Create variables and messages late and release early</a:t>
            </a:r>
          </a:p>
          <a:p>
            <a:pPr lvl="2"/>
            <a:r>
              <a:rPr lang="en-US" smtClean="0"/>
              <a:t>Use Scope shapes to your advantage</a:t>
            </a:r>
          </a:p>
          <a:p>
            <a:pPr lvl="2"/>
            <a:r>
              <a:rPr lang="en-US" smtClean="0"/>
              <a:t>Use static methods on .NET classes</a:t>
            </a:r>
          </a:p>
          <a:p>
            <a:r>
              <a:rPr lang="en-US" smtClean="0"/>
              <a:t>Eliminate unnecessary context properties and distinguished fields</a:t>
            </a:r>
          </a:p>
          <a:p>
            <a:pPr lvl="1"/>
            <a:endParaRPr lang="en-US" dirty="0"/>
          </a:p>
        </p:txBody>
      </p:sp>
    </p:spTree>
    <p:extLst>
      <p:ext uri="{BB962C8B-B14F-4D97-AF65-F5344CB8AC3E}">
        <p14:creationId xmlns:p14="http://schemas.microsoft.com/office/powerpoint/2010/main" val="1900504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Pipeline components</a:t>
            </a:r>
            <a:endParaRPr lang="en-US" dirty="0"/>
          </a:p>
        </p:txBody>
      </p:sp>
      <p:sp>
        <p:nvSpPr>
          <p:cNvPr id="3" name="Content Placeholder 2"/>
          <p:cNvSpPr>
            <a:spLocks noGrp="1"/>
          </p:cNvSpPr>
          <p:nvPr>
            <p:ph idx="1"/>
          </p:nvPr>
        </p:nvSpPr>
        <p:spPr>
          <a:xfrm>
            <a:off x="519112" y="1447799"/>
            <a:ext cx="11149013" cy="4441216"/>
          </a:xfrm>
        </p:spPr>
        <p:txBody>
          <a:bodyPr/>
          <a:lstStyle/>
          <a:p>
            <a:r>
              <a:rPr lang="en-US" sz="2000" dirty="0" smtClean="0"/>
              <a:t>Stream-based approach to pipeline components</a:t>
            </a:r>
          </a:p>
          <a:p>
            <a:pPr lvl="1"/>
            <a:r>
              <a:rPr lang="en-US" sz="1800" dirty="0" smtClean="0"/>
              <a:t>Processing in the stream implementation instead of the Execute method</a:t>
            </a:r>
          </a:p>
          <a:p>
            <a:pPr lvl="1"/>
            <a:r>
              <a:rPr lang="en-US" sz="1800" dirty="0" smtClean="0"/>
              <a:t>Yossi </a:t>
            </a:r>
            <a:r>
              <a:rPr lang="en-US" sz="1800" dirty="0" err="1" smtClean="0"/>
              <a:t>Dahan’s</a:t>
            </a:r>
            <a:r>
              <a:rPr lang="en-US" sz="1800" dirty="0" smtClean="0"/>
              <a:t> WP on MSDN:  “</a:t>
            </a:r>
            <a:r>
              <a:rPr lang="en-US" sz="1800" dirty="0" smtClean="0">
                <a:hlinkClick r:id="rId3"/>
              </a:rPr>
              <a:t>Developing a Streaming Pipeline Component</a:t>
            </a:r>
            <a:r>
              <a:rPr lang="en-US" sz="1800" dirty="0" smtClean="0"/>
              <a:t>”</a:t>
            </a:r>
          </a:p>
          <a:p>
            <a:r>
              <a:rPr lang="en-US" sz="2000" dirty="0" smtClean="0"/>
              <a:t>Take advantage of BizTalk’s Streams (Microsoft.BizTalk.Stream.dll)</a:t>
            </a:r>
          </a:p>
          <a:p>
            <a:pPr lvl="1"/>
            <a:r>
              <a:rPr lang="en-US" sz="1800" dirty="0" err="1" smtClean="0"/>
              <a:t>VirtualStream</a:t>
            </a:r>
            <a:r>
              <a:rPr lang="en-US" sz="1800" dirty="0" smtClean="0"/>
              <a:t> and Event Streams</a:t>
            </a:r>
          </a:p>
          <a:p>
            <a:pPr lvl="1"/>
            <a:r>
              <a:rPr lang="en-US" sz="1800" dirty="0" err="1" smtClean="0"/>
              <a:t>XPathMutatorStream</a:t>
            </a:r>
            <a:endParaRPr lang="en-US" sz="1800" dirty="0" smtClean="0"/>
          </a:p>
          <a:p>
            <a:pPr lvl="1"/>
            <a:r>
              <a:rPr lang="en-US" sz="1800" dirty="0" err="1" smtClean="0"/>
              <a:t>NamespaceTranslatorStream</a:t>
            </a:r>
            <a:r>
              <a:rPr lang="en-US" sz="1800" dirty="0" smtClean="0"/>
              <a:t> and </a:t>
            </a:r>
            <a:r>
              <a:rPr lang="en-US" sz="1800" dirty="0" err="1" smtClean="0"/>
              <a:t>XmlTranslatorStream</a:t>
            </a:r>
            <a:endParaRPr lang="en-US" sz="1800" dirty="0" smtClean="0"/>
          </a:p>
          <a:p>
            <a:r>
              <a:rPr lang="en-US" sz="2000" dirty="0" smtClean="0"/>
              <a:t>Use </a:t>
            </a:r>
            <a:r>
              <a:rPr lang="en-US" sz="2000" dirty="0" err="1" smtClean="0"/>
              <a:t>PassThruReceive</a:t>
            </a:r>
            <a:r>
              <a:rPr lang="en-US" sz="2000" dirty="0" smtClean="0"/>
              <a:t> and </a:t>
            </a:r>
            <a:r>
              <a:rPr lang="en-US" sz="2000" dirty="0" err="1" smtClean="0"/>
              <a:t>PassThruTransmit</a:t>
            </a:r>
            <a:r>
              <a:rPr lang="en-US" sz="2000" dirty="0" smtClean="0"/>
              <a:t> pipelines whenever possible</a:t>
            </a:r>
          </a:p>
          <a:p>
            <a:r>
              <a:rPr lang="en-US" sz="2000" dirty="0" smtClean="0"/>
              <a:t>Promote items to the message context only if you need them for:</a:t>
            </a:r>
          </a:p>
          <a:p>
            <a:pPr lvl="1"/>
            <a:r>
              <a:rPr lang="en-US" sz="1800" dirty="0" smtClean="0"/>
              <a:t>Message Routing (Orchestrations, Send Ports)</a:t>
            </a:r>
          </a:p>
          <a:p>
            <a:pPr lvl="1"/>
            <a:r>
              <a:rPr lang="en-US" sz="1800" dirty="0" smtClean="0"/>
              <a:t>Demotion of message context properties (Send Ports)</a:t>
            </a:r>
          </a:p>
          <a:p>
            <a:r>
              <a:rPr lang="en-US" sz="2000" dirty="0" smtClean="0"/>
              <a:t>Use the </a:t>
            </a:r>
            <a:r>
              <a:rPr lang="en-US" sz="2000" dirty="0" err="1" smtClean="0"/>
              <a:t>IPipelineContext.ResourceTracker</a:t>
            </a:r>
            <a:r>
              <a:rPr lang="en-US" sz="2000" dirty="0" smtClean="0"/>
              <a:t> to track and dispose non-CLR resources</a:t>
            </a:r>
          </a:p>
          <a:p>
            <a:r>
              <a:rPr lang="en-US" sz="2000" dirty="0" smtClean="0"/>
              <a:t>Instrument your source code to make your components simple to debug</a:t>
            </a:r>
          </a:p>
          <a:p>
            <a:r>
              <a:rPr lang="en-US" sz="2000" dirty="0" smtClean="0"/>
              <a:t>Avoid ordered delivery and transaction support</a:t>
            </a:r>
            <a:r>
              <a:rPr lang="it-IT" sz="2000" dirty="0" smtClean="0"/>
              <a:t> whenever possible</a:t>
            </a:r>
            <a:endParaRPr lang="en-US" sz="2000" dirty="0"/>
          </a:p>
        </p:txBody>
      </p:sp>
    </p:spTree>
    <p:extLst>
      <p:ext uri="{BB962C8B-B14F-4D97-AF65-F5344CB8AC3E}">
        <p14:creationId xmlns:p14="http://schemas.microsoft.com/office/powerpoint/2010/main" val="3405302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v-SE" dirty="0" smtClean="0"/>
              <a:t>Zündapp ZD20 1976</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793" y="1257425"/>
            <a:ext cx="6215238" cy="4152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519113" y="6405756"/>
            <a:ext cx="6431248" cy="153888"/>
          </a:xfrm>
          <a:prstGeom prst="rect">
            <a:avLst/>
          </a:prstGeom>
          <a:noFill/>
        </p:spPr>
        <p:txBody>
          <a:bodyPr wrap="none" lIns="0" tIns="0" rIns="0" bIns="0" rtlCol="0">
            <a:spAutoFit/>
          </a:bodyPr>
          <a:lstStyle/>
          <a:p>
            <a:r>
              <a:rPr lang="en-US" sz="1000" i="1" dirty="0"/>
              <a:t>This </a:t>
            </a:r>
            <a:r>
              <a:rPr lang="en-US" sz="1000" i="1" dirty="0" smtClean="0"/>
              <a:t>picture has </a:t>
            </a:r>
            <a:r>
              <a:rPr lang="en-US" sz="1000" i="1" dirty="0"/>
              <a:t>been </a:t>
            </a:r>
            <a:r>
              <a:rPr lang="en-US" sz="1000" i="1" dirty="0" smtClean="0"/>
              <a:t>released </a:t>
            </a:r>
            <a:r>
              <a:rPr lang="en-US" sz="1000" i="1" dirty="0"/>
              <a:t>into the </a:t>
            </a:r>
            <a:r>
              <a:rPr lang="en-US" sz="1000" b="1" i="1" dirty="0">
                <a:hlinkClick r:id="rId4" tooltip="w:public domain"/>
              </a:rPr>
              <a:t>public domain</a:t>
            </a:r>
            <a:r>
              <a:rPr lang="en-US" sz="1000" i="1" dirty="0"/>
              <a:t> by its author, </a:t>
            </a:r>
            <a:r>
              <a:rPr lang="en-US" sz="1000" i="1" dirty="0" err="1">
                <a:hlinkClick r:id="rId5" tooltip="de:User:ChiemseeMan"/>
              </a:rPr>
              <a:t>ChiemseeMan</a:t>
            </a:r>
            <a:r>
              <a:rPr lang="en-US" sz="1000" i="1" dirty="0"/>
              <a:t> at the </a:t>
            </a:r>
            <a:r>
              <a:rPr lang="en-US" sz="1000" i="1" dirty="0">
                <a:hlinkClick r:id="rId6" tooltip="de:Main Page"/>
              </a:rPr>
              <a:t>German Wikipedia</a:t>
            </a:r>
            <a:r>
              <a:rPr lang="en-US" sz="1000" i="1" dirty="0"/>
              <a:t> project</a:t>
            </a:r>
            <a:endParaRPr lang="sv-SE" sz="1000" dirty="0" err="1"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29312078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6" descr="blue disc M"/>
          <p:cNvPicPr>
            <a:picLocks noChangeAspect="1" noChangeArrowheads="1"/>
          </p:cNvPicPr>
          <p:nvPr/>
        </p:nvPicPr>
        <p:blipFill>
          <a:blip r:embed="rId3"/>
          <a:srcRect/>
          <a:stretch>
            <a:fillRect/>
          </a:stretch>
        </p:blipFill>
        <p:spPr bwMode="auto">
          <a:xfrm>
            <a:off x="7990611" y="5458707"/>
            <a:ext cx="3415405" cy="979440"/>
          </a:xfrm>
          <a:prstGeom prst="rect">
            <a:avLst/>
          </a:prstGeom>
          <a:noFill/>
        </p:spPr>
      </p:pic>
      <p:sp>
        <p:nvSpPr>
          <p:cNvPr id="2" name="Title 1"/>
          <p:cNvSpPr>
            <a:spLocks noGrp="1"/>
          </p:cNvSpPr>
          <p:nvPr>
            <p:ph type="title"/>
          </p:nvPr>
        </p:nvSpPr>
        <p:spPr/>
        <p:txBody>
          <a:bodyPr/>
          <a:lstStyle/>
          <a:p>
            <a:r>
              <a:rPr lang="sv-SE" smtClean="0"/>
              <a:t>-”So what’s in it for me?”</a:t>
            </a:r>
            <a:endParaRPr lang="sv-SE" dirty="0"/>
          </a:p>
        </p:txBody>
      </p:sp>
      <p:pic>
        <p:nvPicPr>
          <p:cNvPr id="3" name="Picture 44" descr="D:\Pennie's documents\MS Image\NEWFeb15\Windows_Vista_Icons_ for_Marketing_use\Server.png"/>
          <p:cNvPicPr>
            <a:picLocks noChangeAspect="1" noChangeArrowheads="1"/>
          </p:cNvPicPr>
          <p:nvPr/>
        </p:nvPicPr>
        <p:blipFill>
          <a:blip r:embed="rId4"/>
          <a:srcRect/>
          <a:stretch>
            <a:fillRect/>
          </a:stretch>
        </p:blipFill>
        <p:spPr bwMode="auto">
          <a:xfrm>
            <a:off x="8554094" y="3939957"/>
            <a:ext cx="1540615" cy="2108210"/>
          </a:xfrm>
          <a:prstGeom prst="rect">
            <a:avLst/>
          </a:prstGeom>
          <a:noFill/>
        </p:spPr>
      </p:pic>
      <p:pic>
        <p:nvPicPr>
          <p:cNvPr id="1029" name="Picture 5" descr="C:\Users\HAKANS~1\AppData\Local\Temp\Low\Samlingar\Urvalskorg\004348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8633" y="5232518"/>
            <a:ext cx="853557" cy="85355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4" descr="D:\Pennie's documents\MS Image\NEWFeb15\Windows_Vista_Icons_ for_Marketing_use\Server.png"/>
          <p:cNvPicPr>
            <a:picLocks noChangeAspect="1" noChangeArrowheads="1"/>
          </p:cNvPicPr>
          <p:nvPr/>
        </p:nvPicPr>
        <p:blipFill>
          <a:blip r:embed="rId4"/>
          <a:srcRect/>
          <a:stretch>
            <a:fillRect/>
          </a:stretch>
        </p:blipFill>
        <p:spPr bwMode="auto">
          <a:xfrm>
            <a:off x="9476801" y="4010893"/>
            <a:ext cx="1540615" cy="2108210"/>
          </a:xfrm>
          <a:prstGeom prst="rect">
            <a:avLst/>
          </a:prstGeom>
          <a:noFill/>
        </p:spPr>
      </p:pic>
      <p:pic>
        <p:nvPicPr>
          <p:cNvPr id="29" name="Picture 5" descr="C:\Users\HAKANS~1\AppData\Local\Temp\Low\Samlingar\Urvalskorg\004348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8602" y="5295042"/>
            <a:ext cx="853557" cy="853557"/>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1"/>
          <p:cNvSpPr txBox="1">
            <a:spLocks/>
          </p:cNvSpPr>
          <p:nvPr/>
        </p:nvSpPr>
        <p:spPr>
          <a:xfrm>
            <a:off x="966160" y="1860493"/>
            <a:ext cx="8566030" cy="1994392"/>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a:lstStyle>
          <a:p>
            <a:pPr marL="571500" indent="-571500">
              <a:buFont typeface="Arial" pitchFamily="34" charset="0"/>
              <a:buChar char="•"/>
            </a:pPr>
            <a:r>
              <a:rPr lang="sv-SE" sz="3600" dirty="0" smtClean="0"/>
              <a:t>How to optimize BizTalk?</a:t>
            </a:r>
          </a:p>
          <a:p>
            <a:pPr marL="571500" indent="-571500">
              <a:buFont typeface="Arial" pitchFamily="34" charset="0"/>
              <a:buChar char="•"/>
            </a:pPr>
            <a:r>
              <a:rPr lang="sv-SE" sz="3600" dirty="0" smtClean="0"/>
              <a:t>How to find and resolve bottlenecks?</a:t>
            </a:r>
            <a:endParaRPr lang="en-US" sz="3600" dirty="0" smtClean="0"/>
          </a:p>
          <a:p>
            <a:pPr marL="571500" indent="-571500">
              <a:buFont typeface="Arial" pitchFamily="34" charset="0"/>
              <a:buChar char="•"/>
            </a:pPr>
            <a:r>
              <a:rPr lang="en-US" sz="3600" dirty="0" smtClean="0"/>
              <a:t>How</a:t>
            </a:r>
            <a:r>
              <a:rPr lang="sv-SE" sz="3600" dirty="0" smtClean="0"/>
              <a:t> to </a:t>
            </a:r>
            <a:r>
              <a:rPr lang="en-US" sz="3600" dirty="0" smtClean="0"/>
              <a:t>minimize</a:t>
            </a:r>
            <a:r>
              <a:rPr lang="sv-SE" sz="3600" dirty="0" smtClean="0"/>
              <a:t> the risk </a:t>
            </a:r>
            <a:r>
              <a:rPr lang="sv-SE" sz="3600" dirty="0" err="1" smtClean="0"/>
              <a:t>of</a:t>
            </a:r>
            <a:r>
              <a:rPr lang="sv-SE" sz="3600" dirty="0" smtClean="0"/>
              <a:t> BizTalk </a:t>
            </a:r>
            <a:r>
              <a:rPr lang="sv-SE" sz="3600" dirty="0" err="1" smtClean="0"/>
              <a:t>becoming</a:t>
            </a:r>
            <a:r>
              <a:rPr lang="sv-SE" sz="3600" dirty="0" smtClean="0"/>
              <a:t> a hot spot?</a:t>
            </a:r>
          </a:p>
        </p:txBody>
      </p:sp>
    </p:spTree>
    <p:extLst>
      <p:ext uri="{BB962C8B-B14F-4D97-AF65-F5344CB8AC3E}">
        <p14:creationId xmlns:p14="http://schemas.microsoft.com/office/powerpoint/2010/main" val="239391478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519112" y="1447799"/>
            <a:ext cx="11149013" cy="5663089"/>
          </a:xfrm>
        </p:spPr>
        <p:txBody>
          <a:bodyPr/>
          <a:lstStyle/>
          <a:p>
            <a:r>
              <a:rPr lang="en-US" sz="2800" dirty="0" smtClean="0"/>
              <a:t>Mikael </a:t>
            </a:r>
            <a:r>
              <a:rPr lang="en-US" sz="2800" dirty="0" err="1" smtClean="0"/>
              <a:t>Håkansson</a:t>
            </a:r>
            <a:r>
              <a:rPr lang="en-US" sz="2800" dirty="0" smtClean="0"/>
              <a:t>:</a:t>
            </a:r>
          </a:p>
          <a:p>
            <a:pPr lvl="1"/>
            <a:r>
              <a:rPr lang="en-US" sz="2400" dirty="0" smtClean="0"/>
              <a:t>wmmihaa@hotmail.com</a:t>
            </a:r>
          </a:p>
          <a:p>
            <a:pPr lvl="1"/>
            <a:r>
              <a:rPr lang="en-US" sz="2400" dirty="0" smtClean="0">
                <a:hlinkClick r:id="rId3"/>
              </a:rPr>
              <a:t>http://blogical.se/blogs/mikael/</a:t>
            </a:r>
            <a:endParaRPr lang="en-US" sz="2400" dirty="0" smtClean="0"/>
          </a:p>
          <a:p>
            <a:r>
              <a:rPr lang="en-US" sz="2800" dirty="0" smtClean="0"/>
              <a:t>Windows Server </a:t>
            </a:r>
            <a:r>
              <a:rPr lang="en-US" sz="2800" dirty="0" err="1" smtClean="0"/>
              <a:t>AppFabric</a:t>
            </a:r>
            <a:r>
              <a:rPr lang="en-US" sz="2800" dirty="0" smtClean="0"/>
              <a:t> CAT Blog:</a:t>
            </a:r>
          </a:p>
          <a:p>
            <a:pPr lvl="1"/>
            <a:r>
              <a:rPr lang="en-US" sz="2400" dirty="0" smtClean="0">
                <a:hlinkClick r:id="rId4"/>
              </a:rPr>
              <a:t>http://blogs.msdn.com/b/appfabriccat/</a:t>
            </a:r>
            <a:endParaRPr lang="en-US" sz="2400" dirty="0" smtClean="0"/>
          </a:p>
          <a:p>
            <a:r>
              <a:rPr lang="sv-SE" sz="2800" dirty="0" smtClean="0"/>
              <a:t>BizTalk Benchmark Wizard</a:t>
            </a:r>
          </a:p>
          <a:p>
            <a:pPr lvl="1"/>
            <a:r>
              <a:rPr lang="en-US" sz="2400" dirty="0" smtClean="0">
                <a:hlinkClick r:id="rId5"/>
              </a:rPr>
              <a:t>http://msdn.microsoft.com/en-us/biztalk/ee946766</a:t>
            </a:r>
            <a:endParaRPr lang="en-US" sz="2400" dirty="0" smtClean="0"/>
          </a:p>
          <a:p>
            <a:r>
              <a:rPr lang="en-US" sz="2800" dirty="0" smtClean="0"/>
              <a:t>BizTalk Server 2006 Best Practices Analyzer</a:t>
            </a:r>
          </a:p>
          <a:p>
            <a:pPr lvl="1"/>
            <a:r>
              <a:rPr lang="en-US" sz="2400" dirty="0" smtClean="0">
                <a:hlinkClick r:id="rId6"/>
              </a:rPr>
              <a:t>http://www.microsoft.com/downloads/en/details.aspx?FamilyID=93d432fe-1370-4b6d-aaa8-a0c43c30f5ab&amp;displaylang=en</a:t>
            </a:r>
            <a:endParaRPr lang="en-US" sz="2400" dirty="0" smtClean="0"/>
          </a:p>
          <a:p>
            <a:r>
              <a:rPr lang="en-US" sz="2800" dirty="0" smtClean="0"/>
              <a:t>Performance Analysis of Logs (PAL)</a:t>
            </a:r>
          </a:p>
          <a:p>
            <a:pPr lvl="1"/>
            <a:r>
              <a:rPr lang="en-US" sz="2400" dirty="0" smtClean="0">
                <a:hlinkClick r:id="rId7"/>
              </a:rPr>
              <a:t>http://pal.codeplex.com/</a:t>
            </a:r>
            <a:endParaRPr lang="en-US" sz="2400" dirty="0" smtClean="0"/>
          </a:p>
          <a:p>
            <a:pPr lvl="1"/>
            <a:endParaRPr lang="en-US" sz="2400" dirty="0" smtClean="0"/>
          </a:p>
        </p:txBody>
      </p:sp>
    </p:spTree>
    <p:extLst>
      <p:ext uri="{BB962C8B-B14F-4D97-AF65-F5344CB8AC3E}">
        <p14:creationId xmlns:p14="http://schemas.microsoft.com/office/powerpoint/2010/main" val="22548596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rgbClr val="FFFFFF">
                    <a:alpha val="99000"/>
                  </a:srgbClr>
                </a:solidFill>
              </a:rPr>
              <a:t>Required Slide</a:t>
            </a:r>
          </a:p>
          <a:p>
            <a:pPr defTabSz="914099" fontAlgn="base">
              <a:spcBef>
                <a:spcPct val="0"/>
              </a:spcBef>
              <a:spcAft>
                <a:spcPct val="0"/>
              </a:spcAft>
            </a:pPr>
            <a:endParaRPr lang="en-US" dirty="0" smtClean="0">
              <a:solidFill>
                <a:srgbClr val="FFFFFF">
                  <a:alpha val="99000"/>
                </a:srgbClr>
              </a:solidFill>
            </a:endParaRPr>
          </a:p>
          <a:p>
            <a:pPr defTabSz="914099" fontAlgn="base">
              <a:spcBef>
                <a:spcPct val="0"/>
              </a:spcBef>
              <a:spcAft>
                <a:spcPct val="0"/>
              </a:spcAft>
            </a:pPr>
            <a:r>
              <a:rPr lang="en-US" b="1" dirty="0">
                <a:solidFill>
                  <a:srgbClr val="FFFFFF">
                    <a:alpha val="99000"/>
                  </a:srgbClr>
                </a:solidFill>
              </a:rPr>
              <a:t>Speakers, </a:t>
            </a:r>
            <a:r>
              <a:rPr lang="en-US" dirty="0">
                <a:solidFill>
                  <a:srgbClr val="FFFFFF">
                    <a:alpha val="99000"/>
                  </a:srgbClr>
                </a:solidFill>
              </a:rPr>
              <a:t>please list the Breakout Sessions, Interactive Discussions, Labs, Demo Stations and Certification Exam that relate to your session. Also indicate when they can find you staffing in the TLC</a:t>
            </a:r>
            <a:r>
              <a:rPr lang="en-US" dirty="0" smtClean="0">
                <a:solidFill>
                  <a:srgbClr val="FFFFFF">
                    <a:alpha val="99000"/>
                  </a:srgb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2566857"/>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rPr>
              <a:t>Breakout Sessions </a:t>
            </a:r>
            <a:endParaRPr lang="en-US" sz="2400" dirty="0">
              <a:gradFill>
                <a:gsLst>
                  <a:gs pos="0">
                    <a:srgbClr val="FFFFFF"/>
                  </a:gs>
                  <a:gs pos="100000">
                    <a:srgbClr val="FFFFFF"/>
                  </a:gs>
                </a:gsLst>
                <a:lin ang="5400000" scaled="0"/>
              </a:gradFill>
            </a:endParaRPr>
          </a:p>
          <a:p>
            <a:pPr marL="917557" lvl="1" indent="-460375">
              <a:lnSpc>
                <a:spcPct val="90000"/>
              </a:lnSpc>
              <a:spcBef>
                <a:spcPct val="20000"/>
              </a:spcBef>
              <a:buSzPct val="90000"/>
              <a:buBlip>
                <a:blip r:embed="rId3"/>
              </a:buBlip>
            </a:pPr>
            <a:r>
              <a:rPr lang="en-US" sz="2400" b="1" dirty="0"/>
              <a:t>DBI371-INT Getting Optimal Performance Out of Your SAN with Microsoft SQL Server</a:t>
            </a:r>
          </a:p>
          <a:p>
            <a:pPr marL="1374738" lvl="2" indent="-460375">
              <a:lnSpc>
                <a:spcPct val="90000"/>
              </a:lnSpc>
              <a:spcBef>
                <a:spcPct val="20000"/>
              </a:spcBef>
              <a:buSzPct val="90000"/>
              <a:buBlip>
                <a:blip r:embed="rId3"/>
              </a:buBlip>
            </a:pPr>
            <a:r>
              <a:rPr lang="en-US" sz="2400" b="1" dirty="0" smtClean="0"/>
              <a:t>Monday, </a:t>
            </a:r>
            <a:r>
              <a:rPr lang="en-US" sz="2400" b="1" dirty="0"/>
              <a:t>May 16 | 1:15 PM - 2:30 </a:t>
            </a:r>
            <a:r>
              <a:rPr lang="en-US" sz="2400" b="1" dirty="0" smtClean="0"/>
              <a:t>PM (Passed event) </a:t>
            </a:r>
          </a:p>
          <a:p>
            <a:pPr marL="917557" lvl="1" indent="-460375">
              <a:lnSpc>
                <a:spcPct val="90000"/>
              </a:lnSpc>
              <a:spcBef>
                <a:spcPct val="20000"/>
              </a:spcBef>
              <a:buSzPct val="90000"/>
              <a:buBlip>
                <a:blip r:embed="rId3"/>
              </a:buBlip>
            </a:pPr>
            <a:r>
              <a:rPr lang="en-US" sz="2400" b="1" dirty="0" smtClean="0"/>
              <a:t>DBI301 </a:t>
            </a:r>
            <a:r>
              <a:rPr lang="en-US" sz="2400" b="1" dirty="0"/>
              <a:t>Microsoft SQL Server Reference Architecture and Appliances</a:t>
            </a:r>
          </a:p>
          <a:p>
            <a:pPr marL="1374738" lvl="2" indent="-460375">
              <a:lnSpc>
                <a:spcPct val="90000"/>
              </a:lnSpc>
              <a:spcBef>
                <a:spcPct val="20000"/>
              </a:spcBef>
              <a:buSzPct val="90000"/>
              <a:buFontTx/>
              <a:buBlip>
                <a:blip r:embed="rId3"/>
              </a:buBlip>
            </a:pPr>
            <a:r>
              <a:rPr lang="en-US" sz="2400" dirty="0" smtClean="0">
                <a:gradFill>
                  <a:gsLst>
                    <a:gs pos="0">
                      <a:srgbClr val="FFFFFF"/>
                    </a:gs>
                    <a:gs pos="100000">
                      <a:srgbClr val="FFFFFF"/>
                    </a:gs>
                  </a:gsLst>
                  <a:lin ang="5400000" scaled="0"/>
                </a:gradFill>
              </a:rPr>
              <a:t>Wednesday</a:t>
            </a:r>
            <a:r>
              <a:rPr lang="en-US" sz="2400" dirty="0">
                <a:gradFill>
                  <a:gsLst>
                    <a:gs pos="0">
                      <a:srgbClr val="FFFFFF"/>
                    </a:gs>
                    <a:gs pos="100000">
                      <a:srgbClr val="FFFFFF"/>
                    </a:gs>
                  </a:gsLst>
                  <a:lin ang="5400000" scaled="0"/>
                </a:gradFill>
              </a:rPr>
              <a:t>, May 18 | 5:00 PM - 6:15 PM</a:t>
            </a: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a:gradFill>
                  <a:gsLst>
                    <a:gs pos="0">
                      <a:srgbClr val="FFFFFF"/>
                    </a:gs>
                    <a:gs pos="100000">
                      <a:srgbClr val="FFFFFF"/>
                    </a:gs>
                  </a:gsLst>
                  <a:lin ang="5400000" scaled="0"/>
                </a:gradFill>
              </a:rPr>
              <a:t>Find Me Later </a:t>
            </a:r>
            <a:r>
              <a:rPr lang="en-US" sz="2400" dirty="0" smtClean="0">
                <a:gradFill>
                  <a:gsLst>
                    <a:gs pos="0">
                      <a:srgbClr val="FFFFFF"/>
                    </a:gs>
                    <a:gs pos="100000">
                      <a:srgbClr val="FFFFFF"/>
                    </a:gs>
                  </a:gsLst>
                  <a:lin ang="5400000" scaled="0"/>
                </a:gradFill>
              </a:rPr>
              <a:t>At The </a:t>
            </a:r>
            <a:r>
              <a:rPr lang="en-US" sz="2400" dirty="0" smtClean="0"/>
              <a:t>Middleware </a:t>
            </a:r>
            <a:r>
              <a:rPr lang="en-US" sz="2400" dirty="0"/>
              <a:t>&amp; Integration booths </a:t>
            </a:r>
            <a:endParaRPr lang="en-US" sz="2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8044970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20394" y="1463356"/>
            <a:ext cx="11147731"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Windows Azure Platform Training Kit</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20394" y="2309123"/>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5"/>
              </a:rPr>
              <a:t>Windows Server AppFabric Training Kit</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20394" y="3154890"/>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6"/>
              </a:rPr>
              <a:t>BizTalk 2010 Developer Training Kit</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20394" y="4846424"/>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7"/>
              </a:rPr>
              <a:t>Windows Azure AppFabric on MSDN</a:t>
            </a:r>
            <a:endParaRPr lang="en-US" sz="2400" dirty="0">
              <a:gradFill>
                <a:gsLst>
                  <a:gs pos="0">
                    <a:schemeClr val="tx1"/>
                  </a:gs>
                  <a:gs pos="100000">
                    <a:schemeClr val="tx1"/>
                  </a:gs>
                </a:gsLst>
                <a:lin ang="5400000" scaled="0"/>
              </a:gradFill>
            </a:endParaRPr>
          </a:p>
        </p:txBody>
      </p:sp>
      <p:sp>
        <p:nvSpPr>
          <p:cNvPr id="9" name="Rectangle 8"/>
          <p:cNvSpPr/>
          <p:nvPr/>
        </p:nvSpPr>
        <p:spPr bwMode="auto">
          <a:xfrm>
            <a:off x="522482" y="5692189"/>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8"/>
              </a:rPr>
              <a:t>Windows Server AppFabric on MSDN</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22482" y="4000657"/>
            <a:ext cx="11147731"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9"/>
              </a:rPr>
              <a:t>AppFabric Team Blog</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89118948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23404311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49156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698512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Session overview</a:t>
            </a:r>
            <a:endParaRPr lang="sv-SE" dirty="0"/>
          </a:p>
        </p:txBody>
      </p:sp>
      <p:cxnSp>
        <p:nvCxnSpPr>
          <p:cNvPr id="7" name="Straight Connector 6"/>
          <p:cNvCxnSpPr/>
          <p:nvPr/>
        </p:nvCxnSpPr>
        <p:spPr>
          <a:xfrm>
            <a:off x="750498" y="3467792"/>
            <a:ext cx="10015268" cy="8627"/>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503" y="2934413"/>
            <a:ext cx="1429046" cy="338554"/>
          </a:xfrm>
          <a:prstGeom prst="rect">
            <a:avLst/>
          </a:prstGeom>
          <a:noFill/>
        </p:spPr>
        <p:txBody>
          <a:bodyPr wrap="none" lIns="0" tIns="0" rIns="0" bIns="0" rtlCol="0">
            <a:spAutoFit/>
          </a:bodyPr>
          <a:lstStyle/>
          <a:p>
            <a:r>
              <a:rPr lang="sv-SE" sz="2200" dirty="0" err="1" smtClean="0">
                <a:gradFill>
                  <a:gsLst>
                    <a:gs pos="0">
                      <a:schemeClr val="tx1"/>
                    </a:gs>
                    <a:gs pos="86000">
                      <a:schemeClr val="tx1"/>
                    </a:gs>
                  </a:gsLst>
                  <a:lin ang="5400000" scaled="0"/>
                </a:gradFill>
                <a:latin typeface="Segoe Light" pitchFamily="34" charset="0"/>
              </a:rPr>
              <a:t>Introduction</a:t>
            </a:r>
            <a:endParaRPr lang="sv-SE" sz="2200" dirty="0" smtClean="0">
              <a:gradFill>
                <a:gsLst>
                  <a:gs pos="0">
                    <a:schemeClr val="tx1"/>
                  </a:gs>
                  <a:gs pos="86000">
                    <a:schemeClr val="tx1"/>
                  </a:gs>
                </a:gsLst>
                <a:lin ang="5400000" scaled="0"/>
              </a:gradFill>
              <a:latin typeface="Segoe Light" pitchFamily="34" charset="0"/>
            </a:endParaRPr>
          </a:p>
        </p:txBody>
      </p:sp>
      <p:cxnSp>
        <p:nvCxnSpPr>
          <p:cNvPr id="10" name="Straight Connector 9"/>
          <p:cNvCxnSpPr/>
          <p:nvPr/>
        </p:nvCxnSpPr>
        <p:spPr>
          <a:xfrm>
            <a:off x="2248557" y="2406770"/>
            <a:ext cx="0" cy="1061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08940" y="2595859"/>
            <a:ext cx="1400417" cy="677108"/>
          </a:xfrm>
          <a:prstGeom prst="rect">
            <a:avLst/>
          </a:prstGeom>
          <a:noFill/>
        </p:spPr>
        <p:txBody>
          <a:bodyPr wrap="square" lIns="0" tIns="0" rIns="0" bIns="0" rtlCol="0">
            <a:spAutoFit/>
          </a:bodyPr>
          <a:lstStyle/>
          <a:p>
            <a:pPr algn="ctr"/>
            <a:r>
              <a:rPr lang="sv-SE" sz="2200" dirty="0" err="1" smtClean="0">
                <a:gradFill>
                  <a:gsLst>
                    <a:gs pos="0">
                      <a:schemeClr val="tx1"/>
                    </a:gs>
                    <a:gs pos="86000">
                      <a:schemeClr val="tx1"/>
                    </a:gs>
                  </a:gsLst>
                  <a:lin ang="5400000" scaled="0"/>
                </a:gradFill>
                <a:latin typeface="Segoe Light" pitchFamily="34" charset="0"/>
              </a:rPr>
              <a:t>First</a:t>
            </a:r>
            <a:r>
              <a:rPr lang="sv-SE" sz="2200" dirty="0" smtClean="0">
                <a:gradFill>
                  <a:gsLst>
                    <a:gs pos="0">
                      <a:schemeClr val="tx1"/>
                    </a:gs>
                    <a:gs pos="86000">
                      <a:schemeClr val="tx1"/>
                    </a:gs>
                  </a:gsLst>
                  <a:lin ang="5400000" scaled="0"/>
                </a:gradFill>
                <a:latin typeface="Segoe Light" pitchFamily="34" charset="0"/>
              </a:rPr>
              <a:t> Test</a:t>
            </a:r>
          </a:p>
          <a:p>
            <a:pPr algn="ctr"/>
            <a:r>
              <a:rPr lang="sv-SE" sz="2200" dirty="0" smtClean="0">
                <a:gradFill>
                  <a:gsLst>
                    <a:gs pos="0">
                      <a:schemeClr val="tx1"/>
                    </a:gs>
                    <a:gs pos="86000">
                      <a:schemeClr val="tx1"/>
                    </a:gs>
                  </a:gsLst>
                  <a:lin ang="5400000" scaled="0"/>
                </a:gradFill>
                <a:latin typeface="Segoe Light" pitchFamily="34" charset="0"/>
              </a:rPr>
              <a:t>”</a:t>
            </a:r>
            <a:r>
              <a:rPr lang="sv-SE" sz="2200" dirty="0" err="1" smtClean="0">
                <a:gradFill>
                  <a:gsLst>
                    <a:gs pos="0">
                      <a:schemeClr val="tx1"/>
                    </a:gs>
                    <a:gs pos="86000">
                      <a:schemeClr val="tx1"/>
                    </a:gs>
                  </a:gsLst>
                  <a:lin ang="5400000" scaled="0"/>
                </a:gradFill>
                <a:latin typeface="Segoe Light" pitchFamily="34" charset="0"/>
              </a:rPr>
              <a:t>Base</a:t>
            </a:r>
            <a:r>
              <a:rPr lang="sv-SE" sz="2200" dirty="0" smtClean="0">
                <a:gradFill>
                  <a:gsLst>
                    <a:gs pos="0">
                      <a:schemeClr val="tx1"/>
                    </a:gs>
                    <a:gs pos="86000">
                      <a:schemeClr val="tx1"/>
                    </a:gs>
                  </a:gsLst>
                  <a:lin ang="5400000" scaled="0"/>
                </a:gradFill>
                <a:latin typeface="Segoe Light" pitchFamily="34" charset="0"/>
              </a:rPr>
              <a:t>-line”</a:t>
            </a:r>
          </a:p>
        </p:txBody>
      </p:sp>
      <p:cxnSp>
        <p:nvCxnSpPr>
          <p:cNvPr id="13" name="Straight Connector 12"/>
          <p:cNvCxnSpPr/>
          <p:nvPr/>
        </p:nvCxnSpPr>
        <p:spPr>
          <a:xfrm>
            <a:off x="3806995" y="2403902"/>
            <a:ext cx="0" cy="1061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96269" y="2934413"/>
            <a:ext cx="3668968" cy="338554"/>
          </a:xfrm>
          <a:prstGeom prst="rect">
            <a:avLst/>
          </a:prstGeom>
          <a:noFill/>
        </p:spPr>
        <p:txBody>
          <a:bodyPr wrap="square" lIns="0" tIns="0" rIns="0" bIns="0" rtlCol="0">
            <a:spAutoFit/>
          </a:bodyPr>
          <a:lstStyle/>
          <a:p>
            <a:pPr algn="ctr"/>
            <a:r>
              <a:rPr lang="sv-SE" sz="2200" dirty="0" err="1" smtClean="0">
                <a:gradFill>
                  <a:gsLst>
                    <a:gs pos="0">
                      <a:schemeClr val="tx1"/>
                    </a:gs>
                    <a:gs pos="86000">
                      <a:schemeClr val="tx1"/>
                    </a:gs>
                  </a:gsLst>
                  <a:lin ang="5400000" scaled="0"/>
                </a:gradFill>
                <a:latin typeface="Segoe Light" pitchFamily="34" charset="0"/>
              </a:rPr>
              <a:t>Configuration</a:t>
            </a:r>
            <a:r>
              <a:rPr lang="sv-SE" sz="2200" dirty="0" smtClean="0">
                <a:gradFill>
                  <a:gsLst>
                    <a:gs pos="0">
                      <a:schemeClr val="tx1"/>
                    </a:gs>
                    <a:gs pos="86000">
                      <a:schemeClr val="tx1"/>
                    </a:gs>
                  </a:gsLst>
                  <a:lin ang="5400000" scaled="0"/>
                </a:gradFill>
                <a:latin typeface="Segoe Light" pitchFamily="34" charset="0"/>
              </a:rPr>
              <a:t> Best </a:t>
            </a:r>
            <a:r>
              <a:rPr lang="sv-SE" sz="2200" dirty="0" err="1" smtClean="0">
                <a:gradFill>
                  <a:gsLst>
                    <a:gs pos="0">
                      <a:schemeClr val="tx1"/>
                    </a:gs>
                    <a:gs pos="86000">
                      <a:schemeClr val="tx1"/>
                    </a:gs>
                  </a:gsLst>
                  <a:lin ang="5400000" scaled="0"/>
                </a:gradFill>
                <a:latin typeface="Segoe Light" pitchFamily="34" charset="0"/>
              </a:rPr>
              <a:t>Practices</a:t>
            </a:r>
            <a:endParaRPr lang="sv-SE" sz="2200" dirty="0" smtClean="0">
              <a:gradFill>
                <a:gsLst>
                  <a:gs pos="0">
                    <a:schemeClr val="tx1"/>
                  </a:gs>
                  <a:gs pos="86000">
                    <a:schemeClr val="tx1"/>
                  </a:gs>
                </a:gsLst>
                <a:lin ang="5400000" scaled="0"/>
              </a:gradFill>
              <a:latin typeface="Segoe Light" pitchFamily="34" charset="0"/>
            </a:endParaRPr>
          </a:p>
        </p:txBody>
      </p:sp>
      <p:cxnSp>
        <p:nvCxnSpPr>
          <p:cNvPr id="15" name="Straight Connector 14"/>
          <p:cNvCxnSpPr/>
          <p:nvPr/>
        </p:nvCxnSpPr>
        <p:spPr>
          <a:xfrm>
            <a:off x="7565236" y="2411083"/>
            <a:ext cx="0" cy="1061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8562" y="2595859"/>
            <a:ext cx="1520202" cy="677108"/>
          </a:xfrm>
          <a:prstGeom prst="rect">
            <a:avLst/>
          </a:prstGeom>
          <a:noFill/>
        </p:spPr>
        <p:txBody>
          <a:bodyPr wrap="square" lIns="0" tIns="0" rIns="0" bIns="0" rtlCol="0">
            <a:spAutoFit/>
          </a:bodyPr>
          <a:lstStyle/>
          <a:p>
            <a:pPr algn="ctr"/>
            <a:r>
              <a:rPr lang="sv-SE" sz="2200" dirty="0" err="1" smtClean="0">
                <a:gradFill>
                  <a:gsLst>
                    <a:gs pos="0">
                      <a:schemeClr val="tx1"/>
                    </a:gs>
                    <a:gs pos="86000">
                      <a:schemeClr val="tx1"/>
                    </a:gs>
                  </a:gsLst>
                  <a:lin ang="5400000" scaled="0"/>
                </a:gradFill>
                <a:latin typeface="Segoe Light" pitchFamily="34" charset="0"/>
              </a:rPr>
              <a:t>Apply</a:t>
            </a:r>
            <a:r>
              <a:rPr lang="sv-SE" sz="2200" dirty="0" smtClean="0">
                <a:gradFill>
                  <a:gsLst>
                    <a:gs pos="0">
                      <a:schemeClr val="tx1"/>
                    </a:gs>
                    <a:gs pos="86000">
                      <a:schemeClr val="tx1"/>
                    </a:gs>
                  </a:gsLst>
                  <a:lin ang="5400000" scaled="0"/>
                </a:gradFill>
                <a:latin typeface="Segoe Light" pitchFamily="34" charset="0"/>
              </a:rPr>
              <a:t> Settings</a:t>
            </a:r>
          </a:p>
        </p:txBody>
      </p:sp>
      <p:cxnSp>
        <p:nvCxnSpPr>
          <p:cNvPr id="17" name="Straight Connector 16"/>
          <p:cNvCxnSpPr/>
          <p:nvPr/>
        </p:nvCxnSpPr>
        <p:spPr>
          <a:xfrm>
            <a:off x="9181957" y="2406770"/>
            <a:ext cx="0" cy="1061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293904" y="2656837"/>
            <a:ext cx="1400417" cy="338554"/>
          </a:xfrm>
          <a:prstGeom prst="rect">
            <a:avLst/>
          </a:prstGeom>
          <a:noFill/>
        </p:spPr>
        <p:txBody>
          <a:bodyPr wrap="square" lIns="0" tIns="0" rIns="0" bIns="0" rtlCol="0">
            <a:spAutoFit/>
          </a:bodyPr>
          <a:lstStyle/>
          <a:p>
            <a:pPr algn="ctr"/>
            <a:r>
              <a:rPr lang="sv-SE" sz="2200" dirty="0" smtClean="0">
                <a:gradFill>
                  <a:gsLst>
                    <a:gs pos="0">
                      <a:schemeClr val="tx1"/>
                    </a:gs>
                    <a:gs pos="86000">
                      <a:schemeClr val="tx1"/>
                    </a:gs>
                  </a:gsLst>
                  <a:lin ang="5400000" scaled="0"/>
                </a:gradFill>
                <a:latin typeface="Segoe Light" pitchFamily="34" charset="0"/>
              </a:rPr>
              <a:t>Re-run Test</a:t>
            </a:r>
          </a:p>
        </p:txBody>
      </p:sp>
    </p:spTree>
    <p:extLst>
      <p:ext uri="{BB962C8B-B14F-4D97-AF65-F5344CB8AC3E}">
        <p14:creationId xmlns:p14="http://schemas.microsoft.com/office/powerpoint/2010/main" val="36051698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Goal</a:t>
            </a:r>
            <a:endParaRPr lang="sv-SE" dirty="0"/>
          </a:p>
        </p:txBody>
      </p:sp>
      <p:sp>
        <p:nvSpPr>
          <p:cNvPr id="3" name="TextBox 2"/>
          <p:cNvSpPr txBox="1"/>
          <p:nvPr/>
        </p:nvSpPr>
        <p:spPr>
          <a:xfrm>
            <a:off x="1837427" y="2467155"/>
            <a:ext cx="8574656" cy="1292662"/>
          </a:xfrm>
          <a:prstGeom prst="rect">
            <a:avLst/>
          </a:prstGeom>
          <a:noFill/>
        </p:spPr>
        <p:txBody>
          <a:bodyPr wrap="square" lIns="0" tIns="0" rIns="0" bIns="0" rtlCol="0">
            <a:spAutoFit/>
          </a:bodyPr>
          <a:lstStyle/>
          <a:p>
            <a:r>
              <a:rPr lang="sv-SE" sz="2800" dirty="0" smtClean="0">
                <a:gradFill>
                  <a:gsLst>
                    <a:gs pos="0">
                      <a:schemeClr val="tx1"/>
                    </a:gs>
                    <a:gs pos="86000">
                      <a:schemeClr val="tx1"/>
                    </a:gs>
                  </a:gsLst>
                  <a:lin ang="5400000" scaled="0"/>
                </a:gradFill>
                <a:latin typeface="Segoe Light" pitchFamily="34" charset="0"/>
              </a:rPr>
              <a:t>-”For </a:t>
            </a:r>
            <a:r>
              <a:rPr lang="sv-SE" sz="2800" dirty="0" err="1" smtClean="0">
                <a:gradFill>
                  <a:gsLst>
                    <a:gs pos="0">
                      <a:schemeClr val="tx1"/>
                    </a:gs>
                    <a:gs pos="86000">
                      <a:schemeClr val="tx1"/>
                    </a:gs>
                  </a:gsLst>
                  <a:lin ang="5400000" scaled="0"/>
                </a:gradFill>
                <a:latin typeface="Segoe Light" pitchFamily="34" charset="0"/>
              </a:rPr>
              <a:t>you</a:t>
            </a:r>
            <a:r>
              <a:rPr lang="sv-SE" sz="2800" dirty="0" smtClean="0">
                <a:gradFill>
                  <a:gsLst>
                    <a:gs pos="0">
                      <a:schemeClr val="tx1"/>
                    </a:gs>
                    <a:gs pos="86000">
                      <a:schemeClr val="tx1"/>
                    </a:gs>
                  </a:gsLst>
                  <a:lin ang="5400000" scaled="0"/>
                </a:gradFill>
                <a:latin typeface="Segoe Light" pitchFamily="34" charset="0"/>
              </a:rPr>
              <a:t> as a IT-Pro / </a:t>
            </a:r>
            <a:r>
              <a:rPr lang="sv-SE" sz="2800" dirty="0" err="1" smtClean="0">
                <a:gradFill>
                  <a:gsLst>
                    <a:gs pos="0">
                      <a:schemeClr val="tx1"/>
                    </a:gs>
                    <a:gs pos="86000">
                      <a:schemeClr val="tx1"/>
                    </a:gs>
                  </a:gsLst>
                  <a:lin ang="5400000" scaled="0"/>
                </a:gradFill>
                <a:latin typeface="Segoe Light" pitchFamily="34" charset="0"/>
              </a:rPr>
              <a:t>Developer</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to</a:t>
            </a:r>
            <a:r>
              <a:rPr lang="sv-SE" sz="2800" dirty="0" smtClean="0">
                <a:gradFill>
                  <a:gsLst>
                    <a:gs pos="0">
                      <a:schemeClr val="tx1"/>
                    </a:gs>
                    <a:gs pos="86000">
                      <a:schemeClr val="tx1"/>
                    </a:gs>
                  </a:gsLst>
                  <a:lin ang="5400000" scaled="0"/>
                </a:gradFill>
                <a:latin typeface="Segoe Light" pitchFamily="34" charset="0"/>
              </a:rPr>
              <a:t> be </a:t>
            </a:r>
            <a:r>
              <a:rPr lang="sv-SE" sz="2800" dirty="0" err="1" smtClean="0">
                <a:gradFill>
                  <a:gsLst>
                    <a:gs pos="0">
                      <a:schemeClr val="tx1"/>
                    </a:gs>
                    <a:gs pos="86000">
                      <a:schemeClr val="tx1"/>
                    </a:gs>
                  </a:gsLst>
                  <a:lin ang="5400000" scaled="0"/>
                </a:gradFill>
                <a:latin typeface="Segoe Light" pitchFamily="34" charset="0"/>
              </a:rPr>
              <a:t>able</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to</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help</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your</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customers</a:t>
            </a:r>
            <a:r>
              <a:rPr lang="sv-SE" sz="2800" dirty="0" smtClean="0">
                <a:gradFill>
                  <a:gsLst>
                    <a:gs pos="0">
                      <a:schemeClr val="tx1"/>
                    </a:gs>
                    <a:gs pos="86000">
                      <a:schemeClr val="tx1"/>
                    </a:gs>
                  </a:gsLst>
                  <a:lin ang="5400000" scaled="0"/>
                </a:gradFill>
                <a:latin typeface="Segoe Light" pitchFamily="34" charset="0"/>
              </a:rPr>
              <a:t> / </a:t>
            </a:r>
            <a:r>
              <a:rPr lang="sv-SE" sz="2800" dirty="0" err="1" smtClean="0">
                <a:gradFill>
                  <a:gsLst>
                    <a:gs pos="0">
                      <a:schemeClr val="tx1"/>
                    </a:gs>
                    <a:gs pos="86000">
                      <a:schemeClr val="tx1"/>
                    </a:gs>
                  </a:gsLst>
                  <a:lin ang="5400000" scaled="0"/>
                </a:gradFill>
                <a:latin typeface="Segoe Light" pitchFamily="34" charset="0"/>
              </a:rPr>
              <a:t>employer</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to</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better</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leverage</a:t>
            </a:r>
            <a:r>
              <a:rPr lang="sv-SE" sz="2800" dirty="0" smtClean="0">
                <a:gradFill>
                  <a:gsLst>
                    <a:gs pos="0">
                      <a:schemeClr val="tx1"/>
                    </a:gs>
                    <a:gs pos="86000">
                      <a:schemeClr val="tx1"/>
                    </a:gs>
                  </a:gsLst>
                  <a:lin ang="5400000" scaled="0"/>
                </a:gradFill>
                <a:latin typeface="Segoe Light" pitchFamily="34" charset="0"/>
              </a:rPr>
              <a:t> </a:t>
            </a:r>
            <a:r>
              <a:rPr lang="sv-SE" sz="2800" dirty="0" err="1" smtClean="0">
                <a:gradFill>
                  <a:gsLst>
                    <a:gs pos="0">
                      <a:schemeClr val="tx1"/>
                    </a:gs>
                    <a:gs pos="86000">
                      <a:schemeClr val="tx1"/>
                    </a:gs>
                  </a:gsLst>
                  <a:lin ang="5400000" scaled="0"/>
                </a:gradFill>
                <a:latin typeface="Segoe Light" pitchFamily="34" charset="0"/>
              </a:rPr>
              <a:t>their</a:t>
            </a:r>
            <a:r>
              <a:rPr lang="sv-SE" sz="2800" dirty="0" smtClean="0">
                <a:gradFill>
                  <a:gsLst>
                    <a:gs pos="0">
                      <a:schemeClr val="tx1"/>
                    </a:gs>
                    <a:gs pos="86000">
                      <a:schemeClr val="tx1"/>
                    </a:gs>
                  </a:gsLst>
                  <a:lin ang="5400000" scaled="0"/>
                </a:gradFill>
                <a:latin typeface="Segoe Light" pitchFamily="34" charset="0"/>
              </a:rPr>
              <a:t> BizTalk Server investment.”</a:t>
            </a:r>
          </a:p>
        </p:txBody>
      </p:sp>
    </p:spTree>
    <p:extLst>
      <p:ext uri="{BB962C8B-B14F-4D97-AF65-F5344CB8AC3E}">
        <p14:creationId xmlns:p14="http://schemas.microsoft.com/office/powerpoint/2010/main" val="37526391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Verify &amp; Configure</a:t>
            </a:r>
            <a:endParaRPr lang="sv-SE" dirty="0"/>
          </a:p>
        </p:txBody>
      </p:sp>
      <p:grpSp>
        <p:nvGrpSpPr>
          <p:cNvPr id="4" name="Group 3"/>
          <p:cNvGrpSpPr/>
          <p:nvPr/>
        </p:nvGrpSpPr>
        <p:grpSpPr>
          <a:xfrm>
            <a:off x="2684983" y="1371093"/>
            <a:ext cx="6650218" cy="1663751"/>
            <a:chOff x="634001" y="1639127"/>
            <a:chExt cx="6650218" cy="1663751"/>
          </a:xfrm>
        </p:grpSpPr>
        <p:pic>
          <p:nvPicPr>
            <p:cNvPr id="5" name="Picture 4" descr="C:\Users\hakanssonmk\AppData\Local\Microsoft\Windows\Temporary Internet Files\Content.IE5\WG9DPRG5\MC90044142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92512"/>
              <a:ext cx="990372" cy="9903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C:\Users\hakanssonmk\Pictures\Microsoft Clip Organizer\0044142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3305" y="1639127"/>
              <a:ext cx="1097143" cy="1097143"/>
            </a:xfrm>
            <a:prstGeom prst="rect">
              <a:avLst/>
            </a:prstGeom>
            <a:extLst/>
          </p:spPr>
        </p:pic>
        <p:sp>
          <p:nvSpPr>
            <p:cNvPr id="7" name="TextBox 6"/>
            <p:cNvSpPr txBox="1"/>
            <p:nvPr/>
          </p:nvSpPr>
          <p:spPr>
            <a:xfrm>
              <a:off x="2872130" y="2700228"/>
              <a:ext cx="2119491" cy="584775"/>
            </a:xfrm>
            <a:prstGeom prst="rect">
              <a:avLst/>
            </a:prstGeom>
            <a:noFill/>
          </p:spPr>
          <p:txBody>
            <a:bodyPr wrap="none" rtlCol="0">
              <a:spAutoFit/>
            </a:bodyPr>
            <a:lstStyle/>
            <a:p>
              <a:r>
                <a:rPr lang="sv-SE" sz="3200" b="1" dirty="0" smtClean="0">
                  <a:effectLst>
                    <a:outerShdw blurRad="38100" dist="38100" dir="2700000" algn="tl">
                      <a:srgbClr val="000000">
                        <a:alpha val="43137"/>
                      </a:srgbClr>
                    </a:outerShdw>
                  </a:effectLst>
                </a:rPr>
                <a:t>Configure</a:t>
              </a:r>
              <a:endParaRPr lang="sv-SE" b="1" dirty="0">
                <a:effectLst>
                  <a:outerShdw blurRad="38100" dist="38100" dir="2700000" algn="tl">
                    <a:srgbClr val="000000">
                      <a:alpha val="43137"/>
                    </a:srgbClr>
                  </a:outerShdw>
                </a:effectLst>
              </a:endParaRPr>
            </a:p>
          </p:txBody>
        </p:sp>
        <p:pic>
          <p:nvPicPr>
            <p:cNvPr id="8" name="Picture 15" descr="C:\Users\hakanssonmk\Pictures\Microsoft Clip Organizer\0044144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7076" y="1639127"/>
              <a:ext cx="1097143" cy="1097143"/>
            </a:xfrm>
            <a:prstGeom prst="rect">
              <a:avLst/>
            </a:prstGeom>
            <a:extLst/>
          </p:spPr>
        </p:pic>
        <p:sp>
          <p:nvSpPr>
            <p:cNvPr id="9" name="TextBox 8"/>
            <p:cNvSpPr txBox="1"/>
            <p:nvPr/>
          </p:nvSpPr>
          <p:spPr>
            <a:xfrm>
              <a:off x="6237754" y="2718103"/>
              <a:ext cx="995785" cy="584775"/>
            </a:xfrm>
            <a:prstGeom prst="rect">
              <a:avLst/>
            </a:prstGeom>
            <a:noFill/>
          </p:spPr>
          <p:txBody>
            <a:bodyPr wrap="none" rtlCol="0">
              <a:spAutoFit/>
            </a:bodyPr>
            <a:lstStyle/>
            <a:p>
              <a:r>
                <a:rPr lang="sv-SE" sz="3200" b="1" dirty="0" smtClean="0">
                  <a:effectLst>
                    <a:outerShdw blurRad="38100" dist="38100" dir="2700000" algn="tl">
                      <a:srgbClr val="000000">
                        <a:alpha val="43137"/>
                      </a:srgbClr>
                    </a:outerShdw>
                  </a:effectLst>
                </a:rPr>
                <a:t>Test</a:t>
              </a:r>
              <a:endParaRPr lang="sv-SE" b="1" dirty="0">
                <a:effectLst>
                  <a:outerShdw blurRad="38100" dist="38100" dir="2700000" algn="tl">
                    <a:srgbClr val="000000">
                      <a:alpha val="43137"/>
                    </a:srgbClr>
                  </a:outerShdw>
                </a:effectLst>
              </a:endParaRPr>
            </a:p>
          </p:txBody>
        </p:sp>
        <p:sp>
          <p:nvSpPr>
            <p:cNvPr id="10" name="Striped Right Arrow 9"/>
            <p:cNvSpPr/>
            <p:nvPr/>
          </p:nvSpPr>
          <p:spPr>
            <a:xfrm>
              <a:off x="1905000" y="1795716"/>
              <a:ext cx="1400987" cy="783965"/>
            </a:xfrm>
            <a:prstGeom prst="stripedRightArrow">
              <a:avLst>
                <a:gd name="adj1" fmla="val 50000"/>
                <a:gd name="adj2" fmla="val 7370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11" name="Striped Right Arrow 10"/>
            <p:cNvSpPr/>
            <p:nvPr/>
          </p:nvSpPr>
          <p:spPr>
            <a:xfrm>
              <a:off x="4648200" y="1795716"/>
              <a:ext cx="1400987" cy="783965"/>
            </a:xfrm>
            <a:prstGeom prst="stripedRightArrow">
              <a:avLst>
                <a:gd name="adj1" fmla="val 50000"/>
                <a:gd name="adj2" fmla="val 7370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a:p>
          </p:txBody>
        </p:sp>
        <p:sp>
          <p:nvSpPr>
            <p:cNvPr id="12" name="TextBox 11"/>
            <p:cNvSpPr txBox="1"/>
            <p:nvPr/>
          </p:nvSpPr>
          <p:spPr>
            <a:xfrm>
              <a:off x="634001" y="2666937"/>
              <a:ext cx="1322798" cy="584775"/>
            </a:xfrm>
            <a:prstGeom prst="rect">
              <a:avLst/>
            </a:prstGeom>
            <a:noFill/>
          </p:spPr>
          <p:txBody>
            <a:bodyPr wrap="none" rtlCol="0">
              <a:spAutoFit/>
            </a:bodyPr>
            <a:lstStyle/>
            <a:p>
              <a:r>
                <a:rPr lang="sv-SE" sz="3200" b="1" dirty="0" smtClean="0">
                  <a:effectLst>
                    <a:outerShdw blurRad="38100" dist="38100" dir="2700000" algn="tl">
                      <a:srgbClr val="000000">
                        <a:alpha val="43137"/>
                      </a:srgbClr>
                    </a:outerShdw>
                  </a:effectLst>
                </a:rPr>
                <a:t>Setup</a:t>
              </a:r>
              <a:endParaRPr lang="sv-SE" b="1" dirty="0">
                <a:effectLst>
                  <a:outerShdw blurRad="38100" dist="38100" dir="2700000" algn="tl">
                    <a:srgbClr val="000000">
                      <a:alpha val="43137"/>
                    </a:srgbClr>
                  </a:outerShdw>
                </a:effectLst>
              </a:endParaRPr>
            </a:p>
          </p:txBody>
        </p:sp>
      </p:grpSp>
      <p:grpSp>
        <p:nvGrpSpPr>
          <p:cNvPr id="13" name="Group 12"/>
          <p:cNvGrpSpPr/>
          <p:nvPr/>
        </p:nvGrpSpPr>
        <p:grpSpPr>
          <a:xfrm>
            <a:off x="2102017" y="3855196"/>
            <a:ext cx="7898166" cy="548571"/>
            <a:chOff x="712434" y="4114800"/>
            <a:chExt cx="7898166" cy="548571"/>
          </a:xfrm>
        </p:grpSpPr>
        <p:sp>
          <p:nvSpPr>
            <p:cNvPr id="14" name="Rectangle 13"/>
            <p:cNvSpPr/>
            <p:nvPr/>
          </p:nvSpPr>
          <p:spPr>
            <a:xfrm>
              <a:off x="1066800" y="4181474"/>
              <a:ext cx="7543800" cy="461665"/>
            </a:xfrm>
            <a:prstGeom prst="rect">
              <a:avLst/>
            </a:prstGeom>
          </p:spPr>
          <p:txBody>
            <a:bodyPr wrap="square">
              <a:spAutoFit/>
            </a:bodyPr>
            <a:lstStyle/>
            <a:p>
              <a:pPr marL="118872" indent="0">
                <a:buNone/>
              </a:pPr>
              <a:r>
                <a:rPr lang="en-US" sz="2400" dirty="0">
                  <a:hlinkClick r:id="rId6"/>
                </a:rPr>
                <a:t>BizTalk Server </a:t>
              </a:r>
              <a:r>
                <a:rPr lang="en-US" sz="2400" dirty="0" smtClean="0">
                  <a:hlinkClick r:id="rId6"/>
                </a:rPr>
                <a:t>Best </a:t>
              </a:r>
              <a:r>
                <a:rPr lang="en-US" sz="2400" dirty="0">
                  <a:hlinkClick r:id="rId6"/>
                </a:rPr>
                <a:t>Practices Analyzer</a:t>
              </a:r>
              <a:endParaRPr lang="en-US" sz="2400" dirty="0"/>
            </a:p>
          </p:txBody>
        </p:sp>
        <p:pic>
          <p:nvPicPr>
            <p:cNvPr id="15" name="Picture 14" descr="C:\Users\hakanssonmk\Pictures\Microsoft Clip Organizer\0044142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434" y="4114800"/>
              <a:ext cx="548571" cy="548571"/>
            </a:xfrm>
            <a:prstGeom prst="rect">
              <a:avLst/>
            </a:prstGeom>
            <a:extLst/>
          </p:spPr>
        </p:pic>
      </p:grpSp>
      <p:grpSp>
        <p:nvGrpSpPr>
          <p:cNvPr id="19" name="Group 18"/>
          <p:cNvGrpSpPr/>
          <p:nvPr/>
        </p:nvGrpSpPr>
        <p:grpSpPr>
          <a:xfrm>
            <a:off x="2110638" y="4472985"/>
            <a:ext cx="7584745" cy="542823"/>
            <a:chOff x="721055" y="5457825"/>
            <a:chExt cx="7584745" cy="542823"/>
          </a:xfrm>
        </p:grpSpPr>
        <p:sp>
          <p:nvSpPr>
            <p:cNvPr id="20" name="Rectangle 19"/>
            <p:cNvSpPr/>
            <p:nvPr/>
          </p:nvSpPr>
          <p:spPr>
            <a:xfrm>
              <a:off x="1066800" y="5510212"/>
              <a:ext cx="7239000" cy="461665"/>
            </a:xfrm>
            <a:prstGeom prst="rect">
              <a:avLst/>
            </a:prstGeom>
          </p:spPr>
          <p:txBody>
            <a:bodyPr wrap="square">
              <a:spAutoFit/>
            </a:bodyPr>
            <a:lstStyle/>
            <a:p>
              <a:pPr marL="118872" indent="0">
                <a:buNone/>
              </a:pPr>
              <a:r>
                <a:rPr lang="en-US" sz="2400" dirty="0" smtClean="0">
                  <a:hlinkClick r:id="rId8"/>
                </a:rPr>
                <a:t>BizTalk Benchmark Wizard</a:t>
              </a:r>
              <a:endParaRPr lang="sv-SE" sz="2400" dirty="0"/>
            </a:p>
          </p:txBody>
        </p:sp>
        <p:pic>
          <p:nvPicPr>
            <p:cNvPr id="21" name="Picture 15" descr="C:\Users\hakanssonmk\Pictures\Microsoft Clip Organizer\0044144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055" y="5457825"/>
              <a:ext cx="542823" cy="542823"/>
            </a:xfrm>
            <a:prstGeom prst="rect">
              <a:avLst/>
            </a:prstGeom>
            <a:extLst/>
          </p:spPr>
        </p:pic>
      </p:grpSp>
      <p:grpSp>
        <p:nvGrpSpPr>
          <p:cNvPr id="22" name="Group 21"/>
          <p:cNvGrpSpPr/>
          <p:nvPr/>
        </p:nvGrpSpPr>
        <p:grpSpPr>
          <a:xfrm>
            <a:off x="2094545" y="3212263"/>
            <a:ext cx="8058038" cy="571386"/>
            <a:chOff x="704962" y="3471867"/>
            <a:chExt cx="8058038" cy="571386"/>
          </a:xfrm>
        </p:grpSpPr>
        <p:sp>
          <p:nvSpPr>
            <p:cNvPr id="23" name="Rectangle 22"/>
            <p:cNvSpPr/>
            <p:nvPr/>
          </p:nvSpPr>
          <p:spPr>
            <a:xfrm>
              <a:off x="1099995" y="3538537"/>
              <a:ext cx="7663005" cy="461665"/>
            </a:xfrm>
            <a:prstGeom prst="rect">
              <a:avLst/>
            </a:prstGeom>
          </p:spPr>
          <p:txBody>
            <a:bodyPr wrap="square">
              <a:spAutoFit/>
            </a:bodyPr>
            <a:lstStyle/>
            <a:p>
              <a:pPr marL="118872"/>
              <a:r>
                <a:rPr lang="en-US" sz="2400" dirty="0">
                  <a:hlinkClick r:id="rId10"/>
                </a:rPr>
                <a:t>BizTalk Server </a:t>
              </a:r>
              <a:r>
                <a:rPr lang="en-US" sz="2400" dirty="0" smtClean="0">
                  <a:hlinkClick r:id="rId10"/>
                </a:rPr>
                <a:t>2010 </a:t>
              </a:r>
              <a:r>
                <a:rPr lang="en-US" sz="2400" dirty="0">
                  <a:hlinkClick r:id="rId10"/>
                </a:rPr>
                <a:t>Performance Optimization </a:t>
              </a:r>
              <a:r>
                <a:rPr lang="en-US" sz="2400" dirty="0" smtClean="0">
                  <a:hlinkClick r:id="rId10"/>
                </a:rPr>
                <a:t>Guide</a:t>
              </a:r>
              <a:endParaRPr lang="en-US" sz="2400" dirty="0"/>
            </a:p>
          </p:txBody>
        </p:sp>
        <p:pic>
          <p:nvPicPr>
            <p:cNvPr id="24" name="Picture 23" descr="C:\Users\hakanssonmk\AppData\Local\Microsoft\Windows\Temporary Internet Files\Content.IE5\WG9DPRG5\MC900441425[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4962" y="3471867"/>
              <a:ext cx="571386" cy="571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0203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a:t>
            </a:r>
            <a:r>
              <a:rPr lang="sv-SE" dirty="0"/>
              <a:t>BizTalk Benchmark </a:t>
            </a:r>
            <a:r>
              <a:rPr lang="sv-SE" dirty="0" err="1" smtClean="0"/>
              <a:t>Wizard</a:t>
            </a:r>
            <a:endParaRPr lang="sv-SE"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556" y="1653968"/>
            <a:ext cx="1555552" cy="785818"/>
          </a:xfrm>
          <a:prstGeom prst="rect">
            <a:avLst/>
          </a:prstGeom>
          <a:scene3d>
            <a:camera prst="perspectiveContrastingLeftFacing"/>
            <a:lightRig rig="threePt" dir="t"/>
          </a:scene3d>
          <a:extLst/>
        </p:spPr>
      </p:pic>
      <p:pic>
        <p:nvPicPr>
          <p:cNvPr id="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908" y="1601586"/>
            <a:ext cx="1468293" cy="933456"/>
          </a:xfrm>
          <a:prstGeom prst="rect">
            <a:avLst/>
          </a:prstGeom>
          <a:scene3d>
            <a:camera prst="perspectiveContrastingLeftFacing"/>
            <a:lightRig rig="threePt" dir="t"/>
          </a:scene3d>
          <a:extLst/>
        </p:spPr>
      </p:pic>
      <p:sp>
        <p:nvSpPr>
          <p:cNvPr id="7" name="Rounded Rectangle 6"/>
          <p:cNvSpPr/>
          <p:nvPr/>
        </p:nvSpPr>
        <p:spPr>
          <a:xfrm>
            <a:off x="7005308" y="4423963"/>
            <a:ext cx="2743200" cy="1295400"/>
          </a:xfrm>
          <a:prstGeom prst="roundRect">
            <a:avLst>
              <a:gd name="adj" fmla="val 940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sv-SE" sz="1600"/>
          </a:p>
        </p:txBody>
      </p:sp>
      <p:sp>
        <p:nvSpPr>
          <p:cNvPr id="8" name="Rounded Rectangle 7"/>
          <p:cNvSpPr/>
          <p:nvPr/>
        </p:nvSpPr>
        <p:spPr>
          <a:xfrm>
            <a:off x="7140500" y="4824627"/>
            <a:ext cx="15240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sz="1600"/>
          </a:p>
        </p:txBody>
      </p:sp>
      <p:pic>
        <p:nvPicPr>
          <p:cNvPr id="9" name="Picture 2" descr="C:\Users\hakanssonmk\Downloads\pipel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00" y="4977027"/>
            <a:ext cx="990600" cy="239661"/>
          </a:xfrm>
          <a:prstGeom prst="rect">
            <a:avLst/>
          </a:prstGeom>
          <a:extLst/>
        </p:spPr>
      </p:pic>
      <p:sp>
        <p:nvSpPr>
          <p:cNvPr id="13" name="Rounded Rectangle 12"/>
          <p:cNvSpPr/>
          <p:nvPr/>
        </p:nvSpPr>
        <p:spPr>
          <a:xfrm>
            <a:off x="8721036" y="4804963"/>
            <a:ext cx="904568"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sz="1600"/>
          </a:p>
        </p:txBody>
      </p:sp>
      <p:pic>
        <p:nvPicPr>
          <p:cNvPr id="14" name="Picture 7" descr="XML Web Service sm"/>
          <p:cNvPicPr>
            <a:picLocks noChangeAspect="1" noChangeArrowheads="1"/>
          </p:cNvPicPr>
          <p:nvPr/>
        </p:nvPicPr>
        <p:blipFill>
          <a:blip r:embed="rId6"/>
          <a:srcRect/>
          <a:stretch>
            <a:fillRect/>
          </a:stretch>
        </p:blipFill>
        <p:spPr bwMode="gray">
          <a:xfrm>
            <a:off x="8979484" y="4868463"/>
            <a:ext cx="341548" cy="373063"/>
          </a:xfrm>
          <a:prstGeom prst="rect">
            <a:avLst/>
          </a:prstGeom>
          <a:effectLst>
            <a:outerShdw dist="12700" algn="ctr" rotWithShape="0">
              <a:schemeClr val="bg2">
                <a:alpha val="50000"/>
              </a:schemeClr>
            </a:outerShdw>
          </a:effectLst>
        </p:spPr>
      </p:pic>
      <p:sp>
        <p:nvSpPr>
          <p:cNvPr id="15" name="TextBox 14"/>
          <p:cNvSpPr txBox="1"/>
          <p:nvPr/>
        </p:nvSpPr>
        <p:spPr>
          <a:xfrm>
            <a:off x="8721036" y="5259186"/>
            <a:ext cx="904568" cy="307777"/>
          </a:xfrm>
          <a:prstGeom prst="rect">
            <a:avLst/>
          </a:prstGeom>
          <a:noFill/>
        </p:spPr>
        <p:txBody>
          <a:bodyPr wrap="square" rtlCol="0">
            <a:spAutoFit/>
          </a:bodyPr>
          <a:lstStyle/>
          <a:p>
            <a:pPr algn="ctr"/>
            <a:r>
              <a:rPr lang="sv-SE" sz="1400" dirty="0" smtClean="0">
                <a:solidFill>
                  <a:schemeClr val="bg1"/>
                </a:solidFill>
              </a:rPr>
              <a:t>netTcp</a:t>
            </a:r>
            <a:endParaRPr lang="sv-SE" sz="1600" dirty="0">
              <a:solidFill>
                <a:schemeClr val="bg1"/>
              </a:solidFill>
            </a:endParaRPr>
          </a:p>
        </p:txBody>
      </p:sp>
      <p:sp>
        <p:nvSpPr>
          <p:cNvPr id="11" name="TextBox 10"/>
          <p:cNvSpPr txBox="1"/>
          <p:nvPr/>
        </p:nvSpPr>
        <p:spPr>
          <a:xfrm>
            <a:off x="7140500" y="5281827"/>
            <a:ext cx="1524000" cy="307777"/>
          </a:xfrm>
          <a:prstGeom prst="rect">
            <a:avLst/>
          </a:prstGeom>
          <a:noFill/>
        </p:spPr>
        <p:txBody>
          <a:bodyPr wrap="square" rtlCol="0">
            <a:spAutoFit/>
          </a:bodyPr>
          <a:lstStyle/>
          <a:p>
            <a:pPr algn="ctr"/>
            <a:r>
              <a:rPr lang="sv-SE" sz="1400" dirty="0" smtClean="0">
                <a:solidFill>
                  <a:schemeClr val="bg1"/>
                </a:solidFill>
              </a:rPr>
              <a:t>Passthrough</a:t>
            </a:r>
            <a:endParaRPr lang="sv-SE" sz="1600" dirty="0">
              <a:solidFill>
                <a:schemeClr val="bg1"/>
              </a:solidFill>
            </a:endParaRPr>
          </a:p>
        </p:txBody>
      </p:sp>
      <p:sp>
        <p:nvSpPr>
          <p:cNvPr id="12" name="TextBox 11"/>
          <p:cNvSpPr txBox="1"/>
          <p:nvPr/>
        </p:nvSpPr>
        <p:spPr>
          <a:xfrm>
            <a:off x="7008168" y="4420986"/>
            <a:ext cx="2218621" cy="307777"/>
          </a:xfrm>
          <a:prstGeom prst="rect">
            <a:avLst/>
          </a:prstGeom>
          <a:noFill/>
        </p:spPr>
        <p:txBody>
          <a:bodyPr wrap="none" rtlCol="0">
            <a:spAutoFit/>
          </a:bodyPr>
          <a:lstStyle/>
          <a:p>
            <a:r>
              <a:rPr lang="sv-SE" sz="1400" dirty="0" smtClean="0">
                <a:solidFill>
                  <a:schemeClr val="bg1"/>
                </a:solidFill>
              </a:rPr>
              <a:t>WCF One-Way Send port</a:t>
            </a:r>
            <a:endParaRPr lang="sv-SE" sz="1400" dirty="0">
              <a:solidFill>
                <a:schemeClr val="bg1"/>
              </a:solidFill>
            </a:endParaRPr>
          </a:p>
        </p:txBody>
      </p:sp>
      <p:sp>
        <p:nvSpPr>
          <p:cNvPr id="17" name="Rounded Rectangle 16"/>
          <p:cNvSpPr/>
          <p:nvPr/>
        </p:nvSpPr>
        <p:spPr>
          <a:xfrm>
            <a:off x="2204708" y="4423963"/>
            <a:ext cx="2743200" cy="1295400"/>
          </a:xfrm>
          <a:prstGeom prst="roundRect">
            <a:avLst>
              <a:gd name="adj" fmla="val 940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sv-SE" sz="1600"/>
          </a:p>
        </p:txBody>
      </p:sp>
      <p:sp>
        <p:nvSpPr>
          <p:cNvPr id="18" name="Rounded Rectangle 17"/>
          <p:cNvSpPr/>
          <p:nvPr/>
        </p:nvSpPr>
        <p:spPr>
          <a:xfrm>
            <a:off x="3310836" y="4824627"/>
            <a:ext cx="15240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sz="1600"/>
          </a:p>
        </p:txBody>
      </p:sp>
      <p:pic>
        <p:nvPicPr>
          <p:cNvPr id="19" name="Picture 2" descr="C:\Users\hakanssonmk\Downloads\pipel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5636" y="4977027"/>
            <a:ext cx="990600" cy="239661"/>
          </a:xfrm>
          <a:prstGeom prst="rect">
            <a:avLst/>
          </a:prstGeom>
          <a:extLst/>
        </p:spPr>
      </p:pic>
      <p:sp>
        <p:nvSpPr>
          <p:cNvPr id="24" name="Rounded Rectangle 23"/>
          <p:cNvSpPr/>
          <p:nvPr/>
        </p:nvSpPr>
        <p:spPr>
          <a:xfrm>
            <a:off x="2330068" y="4824627"/>
            <a:ext cx="904568"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sv-SE" sz="1600"/>
          </a:p>
        </p:txBody>
      </p:sp>
      <p:pic>
        <p:nvPicPr>
          <p:cNvPr id="25" name="Picture 7" descr="XML Web Service sm"/>
          <p:cNvPicPr>
            <a:picLocks noChangeAspect="1" noChangeArrowheads="1"/>
          </p:cNvPicPr>
          <p:nvPr/>
        </p:nvPicPr>
        <p:blipFill>
          <a:blip r:embed="rId6"/>
          <a:srcRect/>
          <a:stretch>
            <a:fillRect/>
          </a:stretch>
        </p:blipFill>
        <p:spPr bwMode="gray">
          <a:xfrm>
            <a:off x="2588516" y="4888127"/>
            <a:ext cx="341548" cy="373063"/>
          </a:xfrm>
          <a:prstGeom prst="rect">
            <a:avLst/>
          </a:prstGeom>
          <a:effectLst>
            <a:outerShdw dist="12700" algn="ctr" rotWithShape="0">
              <a:schemeClr val="bg2">
                <a:alpha val="50000"/>
              </a:schemeClr>
            </a:outerShdw>
          </a:effectLst>
        </p:spPr>
      </p:pic>
      <p:sp>
        <p:nvSpPr>
          <p:cNvPr id="26" name="TextBox 25"/>
          <p:cNvSpPr txBox="1"/>
          <p:nvPr/>
        </p:nvSpPr>
        <p:spPr>
          <a:xfrm>
            <a:off x="2330068" y="5278850"/>
            <a:ext cx="904568" cy="307777"/>
          </a:xfrm>
          <a:prstGeom prst="rect">
            <a:avLst/>
          </a:prstGeom>
          <a:noFill/>
        </p:spPr>
        <p:txBody>
          <a:bodyPr wrap="square" rtlCol="0">
            <a:spAutoFit/>
          </a:bodyPr>
          <a:lstStyle/>
          <a:p>
            <a:pPr algn="ctr"/>
            <a:r>
              <a:rPr lang="sv-SE" sz="1400" dirty="0" smtClean="0">
                <a:solidFill>
                  <a:schemeClr val="bg1"/>
                </a:solidFill>
              </a:rPr>
              <a:t>netTcp</a:t>
            </a:r>
            <a:endParaRPr lang="sv-SE" sz="1600" dirty="0">
              <a:solidFill>
                <a:schemeClr val="bg1"/>
              </a:solidFill>
            </a:endParaRPr>
          </a:p>
        </p:txBody>
      </p:sp>
      <p:sp>
        <p:nvSpPr>
          <p:cNvPr id="21" name="TextBox 20"/>
          <p:cNvSpPr txBox="1"/>
          <p:nvPr/>
        </p:nvSpPr>
        <p:spPr>
          <a:xfrm>
            <a:off x="3310836" y="5281827"/>
            <a:ext cx="1524000" cy="307777"/>
          </a:xfrm>
          <a:prstGeom prst="rect">
            <a:avLst/>
          </a:prstGeom>
          <a:noFill/>
        </p:spPr>
        <p:txBody>
          <a:bodyPr wrap="square" rtlCol="0">
            <a:spAutoFit/>
          </a:bodyPr>
          <a:lstStyle/>
          <a:p>
            <a:pPr algn="ctr"/>
            <a:r>
              <a:rPr lang="sv-SE" sz="1400" dirty="0" smtClean="0">
                <a:solidFill>
                  <a:schemeClr val="bg1"/>
                </a:solidFill>
              </a:rPr>
              <a:t>Passthrough</a:t>
            </a:r>
            <a:endParaRPr lang="sv-SE" sz="1600" dirty="0">
              <a:solidFill>
                <a:schemeClr val="bg1"/>
              </a:solidFill>
            </a:endParaRPr>
          </a:p>
        </p:txBody>
      </p:sp>
      <p:sp>
        <p:nvSpPr>
          <p:cNvPr id="22" name="TextBox 21"/>
          <p:cNvSpPr txBox="1"/>
          <p:nvPr/>
        </p:nvSpPr>
        <p:spPr>
          <a:xfrm>
            <a:off x="2228622" y="4435045"/>
            <a:ext cx="2816540" cy="307777"/>
          </a:xfrm>
          <a:prstGeom prst="rect">
            <a:avLst/>
          </a:prstGeom>
          <a:noFill/>
        </p:spPr>
        <p:txBody>
          <a:bodyPr wrap="none" rtlCol="0">
            <a:spAutoFit/>
          </a:bodyPr>
          <a:lstStyle/>
          <a:p>
            <a:r>
              <a:rPr lang="sv-SE" sz="1400" dirty="0" smtClean="0">
                <a:solidFill>
                  <a:schemeClr val="bg1"/>
                </a:solidFill>
              </a:rPr>
              <a:t>WCF One-Way Receive Location</a:t>
            </a:r>
            <a:endParaRPr lang="sv-SE" sz="1400" dirty="0">
              <a:solidFill>
                <a:schemeClr val="bg1"/>
              </a:solidFill>
            </a:endParaRPr>
          </a:p>
        </p:txBody>
      </p:sp>
      <p:cxnSp>
        <p:nvCxnSpPr>
          <p:cNvPr id="23" name="Straight Arrow Connector 22"/>
          <p:cNvCxnSpPr>
            <a:stCxn id="17" idx="3"/>
            <a:endCxn id="28" idx="1"/>
          </p:cNvCxnSpPr>
          <p:nvPr/>
        </p:nvCxnSpPr>
        <p:spPr>
          <a:xfrm flipV="1">
            <a:off x="4947908" y="5067458"/>
            <a:ext cx="533400" cy="4205"/>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pic>
        <p:nvPicPr>
          <p:cNvPr id="28" name="Rectangle 479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1308" y="4610258"/>
            <a:ext cx="1066800" cy="914400"/>
          </a:xfrm>
          <a:prstGeom prst="rect">
            <a:avLst/>
          </a:prstGeom>
          <a:extLst/>
        </p:spPr>
      </p:pic>
      <p:sp>
        <p:nvSpPr>
          <p:cNvPr id="29" name="TextBox 28"/>
          <p:cNvSpPr txBox="1"/>
          <p:nvPr/>
        </p:nvSpPr>
        <p:spPr>
          <a:xfrm>
            <a:off x="5252708" y="5585562"/>
            <a:ext cx="1629933" cy="307777"/>
          </a:xfrm>
          <a:prstGeom prst="rect">
            <a:avLst/>
          </a:prstGeom>
          <a:noFill/>
        </p:spPr>
        <p:txBody>
          <a:bodyPr wrap="none" rtlCol="0">
            <a:spAutoFit/>
          </a:bodyPr>
          <a:lstStyle/>
          <a:p>
            <a:r>
              <a:rPr lang="sv-SE" sz="1400" dirty="0" smtClean="0"/>
              <a:t>BizTalkMsgBoxDb</a:t>
            </a:r>
            <a:endParaRPr lang="sv-SE" dirty="0"/>
          </a:p>
        </p:txBody>
      </p:sp>
      <p:cxnSp>
        <p:nvCxnSpPr>
          <p:cNvPr id="30" name="Straight Arrow Connector 29"/>
          <p:cNvCxnSpPr>
            <a:stCxn id="28" idx="3"/>
            <a:endCxn id="7" idx="1"/>
          </p:cNvCxnSpPr>
          <p:nvPr/>
        </p:nvCxnSpPr>
        <p:spPr>
          <a:xfrm>
            <a:off x="6548108" y="5067458"/>
            <a:ext cx="336352" cy="4205"/>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433308" y="3050180"/>
            <a:ext cx="428625" cy="1371600"/>
            <a:chOff x="1143000" y="3201194"/>
            <a:chExt cx="428625" cy="1371600"/>
          </a:xfrm>
        </p:grpSpPr>
        <p:cxnSp>
          <p:nvCxnSpPr>
            <p:cNvPr id="32" name="Straight Arrow Connector 31"/>
            <p:cNvCxnSpPr/>
            <p:nvPr/>
          </p:nvCxnSpPr>
          <p:spPr>
            <a:xfrm rot="5400000">
              <a:off x="685800" y="3886200"/>
              <a:ext cx="1371600" cy="1588"/>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pic>
          <p:nvPicPr>
            <p:cNvPr id="33" name="Picture 24" descr="Schem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3000" y="3505200"/>
              <a:ext cx="428625" cy="695325"/>
            </a:xfrm>
            <a:prstGeom prst="rect">
              <a:avLst/>
            </a:prstGeom>
            <a:extLst/>
          </p:spPr>
        </p:pic>
      </p:grpSp>
      <p:grpSp>
        <p:nvGrpSpPr>
          <p:cNvPr id="34" name="Group 33"/>
          <p:cNvGrpSpPr/>
          <p:nvPr/>
        </p:nvGrpSpPr>
        <p:grpSpPr>
          <a:xfrm>
            <a:off x="9015083" y="3049386"/>
            <a:ext cx="428625" cy="1371600"/>
            <a:chOff x="7724775" y="3200400"/>
            <a:chExt cx="428625" cy="1371600"/>
          </a:xfrm>
        </p:grpSpPr>
        <p:cxnSp>
          <p:nvCxnSpPr>
            <p:cNvPr id="35" name="Straight Arrow Connector 34"/>
            <p:cNvCxnSpPr/>
            <p:nvPr/>
          </p:nvCxnSpPr>
          <p:spPr>
            <a:xfrm rot="16200000" flipV="1">
              <a:off x="7238205" y="3885406"/>
              <a:ext cx="1371600" cy="1588"/>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pic>
          <p:nvPicPr>
            <p:cNvPr id="36" name="Picture 24" descr="Schem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4775" y="3505200"/>
              <a:ext cx="428625" cy="695325"/>
            </a:xfrm>
            <a:prstGeom prst="rect">
              <a:avLst/>
            </a:prstGeom>
            <a:extLst/>
          </p:spPr>
        </p:pic>
      </p:grpSp>
      <p:grpSp>
        <p:nvGrpSpPr>
          <p:cNvPr id="37" name="Group 36"/>
          <p:cNvGrpSpPr/>
          <p:nvPr/>
        </p:nvGrpSpPr>
        <p:grpSpPr>
          <a:xfrm>
            <a:off x="3576308" y="1982586"/>
            <a:ext cx="4800600" cy="2452459"/>
            <a:chOff x="2286000" y="2133600"/>
            <a:chExt cx="4800600" cy="2452459"/>
          </a:xfrm>
        </p:grpSpPr>
        <p:sp>
          <p:nvSpPr>
            <p:cNvPr id="38" name="TextBox 37"/>
            <p:cNvSpPr txBox="1"/>
            <p:nvPr/>
          </p:nvSpPr>
          <p:spPr>
            <a:xfrm>
              <a:off x="2286000" y="3502223"/>
              <a:ext cx="1905000" cy="307777"/>
            </a:xfrm>
            <a:prstGeom prst="rect">
              <a:avLst/>
            </a:prstGeom>
            <a:noFill/>
          </p:spPr>
          <p:txBody>
            <a:bodyPr wrap="square" rtlCol="0">
              <a:spAutoFit/>
            </a:bodyPr>
            <a:lstStyle/>
            <a:p>
              <a:r>
                <a:rPr lang="sv-SE" sz="1400" dirty="0" smtClean="0"/>
                <a:t>Received msgs/sec</a:t>
              </a:r>
              <a:endParaRPr lang="sv-SE" sz="1400" dirty="0"/>
            </a:p>
          </p:txBody>
        </p:sp>
        <p:sp>
          <p:nvSpPr>
            <p:cNvPr id="39" name="Rounded Rectangle 38"/>
            <p:cNvSpPr/>
            <p:nvPr/>
          </p:nvSpPr>
          <p:spPr>
            <a:xfrm flipH="1">
              <a:off x="4038600" y="2133600"/>
              <a:ext cx="1143000" cy="1143000"/>
            </a:xfrm>
            <a:prstGeom prst="roundRect">
              <a:avLst/>
            </a:prstGeom>
            <a:blipFill>
              <a:blip r:embed="rId9" cstate="print"/>
              <a:stretch>
                <a:fillRect/>
              </a:stretch>
            </a:blipFill>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40" name="Straight Arrow Connector 39"/>
            <p:cNvCxnSpPr>
              <a:stCxn id="22" idx="0"/>
              <a:endCxn id="39" idx="3"/>
            </p:cNvCxnSpPr>
            <p:nvPr/>
          </p:nvCxnSpPr>
          <p:spPr>
            <a:xfrm flipV="1">
              <a:off x="2346584" y="2705100"/>
              <a:ext cx="1692016" cy="1880959"/>
            </a:xfrm>
            <a:prstGeom prst="straightConnector1">
              <a:avLst/>
            </a:prstGeom>
            <a:ln>
              <a:prstDash val="sysDot"/>
              <a:tailEnd type="arrow"/>
            </a:ln>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a:stCxn id="7" idx="0"/>
              <a:endCxn id="39" idx="1"/>
            </p:cNvCxnSpPr>
            <p:nvPr/>
          </p:nvCxnSpPr>
          <p:spPr>
            <a:xfrm flipH="1" flipV="1">
              <a:off x="5181600" y="2705100"/>
              <a:ext cx="1784152" cy="1869877"/>
            </a:xfrm>
            <a:prstGeom prst="straightConnector1">
              <a:avLst/>
            </a:prstGeom>
            <a:ln>
              <a:prstDash val="sysDot"/>
              <a:tailEnd type="arrow"/>
            </a:ln>
          </p:spPr>
          <p:style>
            <a:lnRef idx="2">
              <a:schemeClr val="accent4"/>
            </a:lnRef>
            <a:fillRef idx="0">
              <a:schemeClr val="accent4"/>
            </a:fillRef>
            <a:effectRef idx="1">
              <a:schemeClr val="accent4"/>
            </a:effectRef>
            <a:fontRef idx="minor">
              <a:schemeClr val="tx1"/>
            </a:fontRef>
          </p:style>
        </p:cxnSp>
        <p:sp>
          <p:nvSpPr>
            <p:cNvPr id="42" name="TextBox 41"/>
            <p:cNvSpPr txBox="1"/>
            <p:nvPr/>
          </p:nvSpPr>
          <p:spPr>
            <a:xfrm>
              <a:off x="5181600" y="3505200"/>
              <a:ext cx="1905000" cy="307777"/>
            </a:xfrm>
            <a:prstGeom prst="rect">
              <a:avLst/>
            </a:prstGeom>
            <a:noFill/>
          </p:spPr>
          <p:txBody>
            <a:bodyPr wrap="square" rtlCol="0">
              <a:spAutoFit/>
            </a:bodyPr>
            <a:lstStyle/>
            <a:p>
              <a:r>
                <a:rPr lang="sv-SE" sz="1400" dirty="0" smtClean="0"/>
                <a:t>Processed msgs/sec</a:t>
              </a:r>
              <a:endParaRPr lang="sv-SE" sz="1400" dirty="0"/>
            </a:p>
          </p:txBody>
        </p:sp>
      </p:grpSp>
      <p:sp>
        <p:nvSpPr>
          <p:cNvPr id="43" name="TextBox 42"/>
          <p:cNvSpPr txBox="1"/>
          <p:nvPr/>
        </p:nvSpPr>
        <p:spPr>
          <a:xfrm>
            <a:off x="1518908" y="2741609"/>
            <a:ext cx="2325328" cy="307777"/>
          </a:xfrm>
          <a:prstGeom prst="rect">
            <a:avLst/>
          </a:prstGeom>
          <a:noFill/>
        </p:spPr>
        <p:txBody>
          <a:bodyPr wrap="square" rtlCol="0">
            <a:spAutoFit/>
          </a:bodyPr>
          <a:lstStyle/>
          <a:p>
            <a:r>
              <a:rPr lang="sv-SE" sz="1400" dirty="0" smtClean="0"/>
              <a:t>BizTalk Benchmark Wizard</a:t>
            </a:r>
            <a:endParaRPr lang="sv-SE" sz="1400" dirty="0"/>
          </a:p>
        </p:txBody>
      </p:sp>
      <p:sp>
        <p:nvSpPr>
          <p:cNvPr id="44" name="TextBox 43"/>
          <p:cNvSpPr txBox="1"/>
          <p:nvPr/>
        </p:nvSpPr>
        <p:spPr>
          <a:xfrm>
            <a:off x="8300708" y="2598626"/>
            <a:ext cx="2206266" cy="307777"/>
          </a:xfrm>
          <a:prstGeom prst="rect">
            <a:avLst/>
          </a:prstGeom>
          <a:noFill/>
        </p:spPr>
        <p:txBody>
          <a:bodyPr wrap="square" rtlCol="0">
            <a:spAutoFit/>
          </a:bodyPr>
          <a:lstStyle/>
          <a:p>
            <a:r>
              <a:rPr lang="sv-SE" sz="1400" dirty="0" smtClean="0"/>
              <a:t>The ”Back-end service”</a:t>
            </a:r>
            <a:endParaRPr lang="sv-SE" sz="1400" dirty="0"/>
          </a:p>
        </p:txBody>
      </p:sp>
    </p:spTree>
    <p:extLst>
      <p:ext uri="{BB962C8B-B14F-4D97-AF65-F5344CB8AC3E}">
        <p14:creationId xmlns:p14="http://schemas.microsoft.com/office/powerpoint/2010/main" val="73110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Tested</a:t>
            </a:r>
            <a:r>
              <a:rPr lang="sv-SE" dirty="0"/>
              <a:t> </a:t>
            </a:r>
            <a:r>
              <a:rPr lang="sv-SE" dirty="0" smtClean="0"/>
              <a:t>Environments</a:t>
            </a:r>
            <a:endParaRPr lang="sv-SE" dirty="0"/>
          </a:p>
        </p:txBody>
      </p:sp>
      <p:graphicFrame>
        <p:nvGraphicFramePr>
          <p:cNvPr id="4" name="Table 3"/>
          <p:cNvGraphicFramePr>
            <a:graphicFrameLocks noGrp="1"/>
          </p:cNvGraphicFramePr>
          <p:nvPr>
            <p:extLst>
              <p:ext uri="{D42A27DB-BD31-4B8C-83A1-F6EECF244321}">
                <p14:modId xmlns:p14="http://schemas.microsoft.com/office/powerpoint/2010/main" val="1809826578"/>
              </p:ext>
            </p:extLst>
          </p:nvPr>
        </p:nvGraphicFramePr>
        <p:xfrm>
          <a:off x="2136479" y="1525438"/>
          <a:ext cx="7833738" cy="3235960"/>
        </p:xfrm>
        <a:graphic>
          <a:graphicData uri="http://schemas.openxmlformats.org/drawingml/2006/table">
            <a:tbl>
              <a:tblPr firstRow="1" bandRow="1">
                <a:tableStyleId>{073A0DAA-6AF3-43AB-8588-CEC1D06C72B9}</a:tableStyleId>
              </a:tblPr>
              <a:tblGrid>
                <a:gridCol w="1372680"/>
                <a:gridCol w="1572705"/>
                <a:gridCol w="1217867"/>
                <a:gridCol w="1835243"/>
                <a:gridCol w="1835243"/>
              </a:tblGrid>
              <a:tr h="370840">
                <a:tc>
                  <a:txBody>
                    <a:bodyPr/>
                    <a:lstStyle/>
                    <a:p>
                      <a:r>
                        <a:rPr lang="sv-SE" dirty="0" smtClean="0"/>
                        <a:t># of Bts Srv</a:t>
                      </a:r>
                      <a:endParaRPr lang="sv-SE" dirty="0"/>
                    </a:p>
                  </a:txBody>
                  <a:tcPr/>
                </a:tc>
                <a:tc>
                  <a:txBody>
                    <a:bodyPr/>
                    <a:lstStyle/>
                    <a:p>
                      <a:r>
                        <a:rPr lang="sv-SE" dirty="0" smtClean="0"/>
                        <a:t>#CPU/Bts Srv</a:t>
                      </a:r>
                      <a:endParaRPr lang="sv-SE" dirty="0"/>
                    </a:p>
                  </a:txBody>
                  <a:tcPr/>
                </a:tc>
                <a:tc>
                  <a:txBody>
                    <a:bodyPr/>
                    <a:lstStyle/>
                    <a:p>
                      <a:r>
                        <a:rPr lang="sv-SE" dirty="0" smtClean="0"/>
                        <a:t># SQL Srv</a:t>
                      </a:r>
                      <a:endParaRPr lang="sv-S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#CPU/SQL Srv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Msgs/Sec</a:t>
                      </a:r>
                    </a:p>
                  </a:txBody>
                  <a:tcPr/>
                </a:tc>
              </a:tr>
              <a:tr h="370840">
                <a:tc>
                  <a:txBody>
                    <a:bodyPr/>
                    <a:lstStyle/>
                    <a:p>
                      <a:pPr algn="ctr"/>
                      <a:r>
                        <a:rPr lang="sv-SE" dirty="0" smtClean="0"/>
                        <a:t>1</a:t>
                      </a:r>
                      <a:endParaRPr lang="sv-SE" dirty="0"/>
                    </a:p>
                  </a:txBody>
                  <a:tcPr/>
                </a:tc>
                <a:tc>
                  <a:txBody>
                    <a:bodyPr/>
                    <a:lstStyle/>
                    <a:p>
                      <a:pPr algn="ctr"/>
                      <a:r>
                        <a:rPr lang="sv-SE" dirty="0" smtClean="0"/>
                        <a:t>1 Quad</a:t>
                      </a:r>
                      <a:endParaRPr lang="sv-SE" dirty="0"/>
                    </a:p>
                  </a:txBody>
                  <a:tcPr/>
                </a:tc>
                <a:tc>
                  <a:txBody>
                    <a:bodyPr/>
                    <a:lstStyle/>
                    <a:p>
                      <a:pPr algn="ctr"/>
                      <a:r>
                        <a:rPr lang="sv-SE" dirty="0" smtClean="0"/>
                        <a:t>(1)</a:t>
                      </a:r>
                      <a:endParaRPr lang="sv-SE" dirty="0"/>
                    </a:p>
                  </a:txBody>
                  <a:tcPr/>
                </a:tc>
                <a:tc>
                  <a:txBody>
                    <a:bodyPr/>
                    <a:lstStyle/>
                    <a:p>
                      <a:pPr algn="ctr"/>
                      <a:r>
                        <a:rPr lang="sv-SE" dirty="0" smtClean="0"/>
                        <a:t>(1)</a:t>
                      </a:r>
                      <a:endParaRPr lang="sv-SE" dirty="0"/>
                    </a:p>
                  </a:txBody>
                  <a:tcPr/>
                </a:tc>
                <a:tc>
                  <a:txBody>
                    <a:bodyPr/>
                    <a:lstStyle/>
                    <a:p>
                      <a:pPr algn="ctr"/>
                      <a:r>
                        <a:rPr lang="sv-SE" dirty="0" smtClean="0"/>
                        <a:t>200</a:t>
                      </a:r>
                      <a:endParaRPr lang="sv-SE" dirty="0"/>
                    </a:p>
                  </a:txBody>
                  <a:tcPr/>
                </a:tc>
              </a:tr>
              <a:tr h="370840">
                <a:tc>
                  <a:txBody>
                    <a:bodyPr/>
                    <a:lstStyle/>
                    <a:p>
                      <a:pPr algn="ctr"/>
                      <a:r>
                        <a:rPr lang="sv-SE" dirty="0" smtClean="0"/>
                        <a:t>1</a:t>
                      </a:r>
                      <a:endParaRPr lang="sv-S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dirty="0" smtClean="0"/>
                        <a:t>1 Quad</a:t>
                      </a:r>
                    </a:p>
                  </a:txBody>
                  <a:tcPr/>
                </a:tc>
                <a:tc>
                  <a:txBody>
                    <a:bodyPr/>
                    <a:lstStyle/>
                    <a:p>
                      <a:pPr algn="ctr"/>
                      <a:r>
                        <a:rPr lang="sv-SE" dirty="0" smtClean="0"/>
                        <a:t>1</a:t>
                      </a:r>
                      <a:endParaRPr lang="sv-S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dirty="0" smtClean="0"/>
                        <a:t>1 Quad</a:t>
                      </a:r>
                    </a:p>
                  </a:txBody>
                  <a:tcPr/>
                </a:tc>
                <a:tc>
                  <a:txBody>
                    <a:bodyPr/>
                    <a:lstStyle/>
                    <a:p>
                      <a:pPr algn="ctr"/>
                      <a:r>
                        <a:rPr lang="sv-SE" dirty="0" smtClean="0"/>
                        <a:t>350</a:t>
                      </a:r>
                      <a:endParaRPr lang="sv-SE" dirty="0"/>
                    </a:p>
                  </a:txBody>
                  <a:tcPr/>
                </a:tc>
              </a:tr>
              <a:tr h="370840">
                <a:tc>
                  <a:txBody>
                    <a:bodyPr/>
                    <a:lstStyle/>
                    <a:p>
                      <a:pPr algn="ctr"/>
                      <a:r>
                        <a:rPr lang="sv-SE" dirty="0" smtClean="0"/>
                        <a:t>1</a:t>
                      </a:r>
                      <a:endParaRPr lang="sv-S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dirty="0" smtClean="0"/>
                        <a:t>1 Quad</a:t>
                      </a:r>
                    </a:p>
                  </a:txBody>
                  <a:tcPr/>
                </a:tc>
                <a:tc>
                  <a:txBody>
                    <a:bodyPr/>
                    <a:lstStyle/>
                    <a:p>
                      <a:pPr algn="ctr"/>
                      <a:r>
                        <a:rPr lang="sv-SE" dirty="0" smtClean="0"/>
                        <a:t>1</a:t>
                      </a:r>
                      <a:endParaRPr lang="sv-SE" dirty="0"/>
                    </a:p>
                  </a:txBody>
                  <a:tcPr/>
                </a:tc>
                <a:tc>
                  <a:txBody>
                    <a:bodyPr/>
                    <a:lstStyle/>
                    <a:p>
                      <a:pPr algn="ctr"/>
                      <a:r>
                        <a:rPr lang="sv-SE" dirty="0" smtClean="0"/>
                        <a:t>2 Quad</a:t>
                      </a:r>
                      <a:endParaRPr lang="sv-SE" dirty="0"/>
                    </a:p>
                  </a:txBody>
                  <a:tcPr/>
                </a:tc>
                <a:tc>
                  <a:txBody>
                    <a:bodyPr/>
                    <a:lstStyle/>
                    <a:p>
                      <a:pPr algn="ctr"/>
                      <a:r>
                        <a:rPr lang="sv-SE" dirty="0" smtClean="0"/>
                        <a:t>490</a:t>
                      </a:r>
                      <a:endParaRPr lang="sv-SE" dirty="0"/>
                    </a:p>
                  </a:txBody>
                  <a:tcPr/>
                </a:tc>
              </a:tr>
              <a:tr h="370840">
                <a:tc>
                  <a:txBody>
                    <a:bodyPr/>
                    <a:lstStyle/>
                    <a:p>
                      <a:pPr algn="ctr"/>
                      <a:r>
                        <a:rPr lang="sv-SE" dirty="0" smtClean="0"/>
                        <a:t>1</a:t>
                      </a:r>
                      <a:endParaRPr lang="sv-S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dirty="0" smtClean="0"/>
                        <a:t>2 Quad</a:t>
                      </a:r>
                    </a:p>
                  </a:txBody>
                  <a:tcPr/>
                </a:tc>
                <a:tc>
                  <a:txBody>
                    <a:bodyPr/>
                    <a:lstStyle/>
                    <a:p>
                      <a:pPr algn="ctr"/>
                      <a:r>
                        <a:rPr lang="sv-SE" dirty="0" smtClean="0"/>
                        <a:t>1</a:t>
                      </a:r>
                      <a:endParaRPr lang="sv-S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dirty="0" smtClean="0"/>
                        <a:t>2 Quad</a:t>
                      </a:r>
                    </a:p>
                  </a:txBody>
                  <a:tcPr/>
                </a:tc>
                <a:tc>
                  <a:txBody>
                    <a:bodyPr/>
                    <a:lstStyle/>
                    <a:p>
                      <a:pPr algn="ctr"/>
                      <a:r>
                        <a:rPr lang="sv-SE" dirty="0" smtClean="0"/>
                        <a:t>700</a:t>
                      </a:r>
                      <a:endParaRPr lang="sv-SE" dirty="0"/>
                    </a:p>
                  </a:txBody>
                  <a:tcPr/>
                </a:tc>
              </a:tr>
              <a:tr h="370840">
                <a:tc>
                  <a:txBody>
                    <a:bodyPr/>
                    <a:lstStyle/>
                    <a:p>
                      <a:pPr algn="ctr"/>
                      <a:r>
                        <a:rPr lang="sv-SE" dirty="0" smtClean="0"/>
                        <a:t>2</a:t>
                      </a:r>
                      <a:endParaRPr lang="sv-SE" dirty="0"/>
                    </a:p>
                  </a:txBody>
                  <a:tcPr/>
                </a:tc>
                <a:tc>
                  <a:txBody>
                    <a:bodyPr/>
                    <a:lstStyle/>
                    <a:p>
                      <a:pPr algn="ctr"/>
                      <a:r>
                        <a:rPr lang="sv-SE" dirty="0" smtClean="0"/>
                        <a:t>1 Quad</a:t>
                      </a:r>
                      <a:endParaRPr lang="sv-SE" dirty="0"/>
                    </a:p>
                  </a:txBody>
                  <a:tcPr/>
                </a:tc>
                <a:tc>
                  <a:txBody>
                    <a:bodyPr/>
                    <a:lstStyle/>
                    <a:p>
                      <a:pPr algn="ctr"/>
                      <a:r>
                        <a:rPr lang="sv-SE" dirty="0" smtClean="0"/>
                        <a:t>1</a:t>
                      </a:r>
                      <a:endParaRPr lang="sv-SE" dirty="0"/>
                    </a:p>
                  </a:txBody>
                  <a:tcPr/>
                </a:tc>
                <a:tc>
                  <a:txBody>
                    <a:bodyPr/>
                    <a:lstStyle/>
                    <a:p>
                      <a:pPr algn="ctr"/>
                      <a:r>
                        <a:rPr lang="sv-SE" dirty="0" smtClean="0"/>
                        <a:t>2 Quad</a:t>
                      </a:r>
                      <a:endParaRPr lang="sv-SE" dirty="0"/>
                    </a:p>
                  </a:txBody>
                  <a:tcPr/>
                </a:tc>
                <a:tc>
                  <a:txBody>
                    <a:bodyPr/>
                    <a:lstStyle/>
                    <a:p>
                      <a:pPr algn="ctr"/>
                      <a:r>
                        <a:rPr lang="sv-SE" dirty="0" smtClean="0"/>
                        <a:t>770</a:t>
                      </a:r>
                      <a:endParaRPr lang="sv-SE" dirty="0"/>
                    </a:p>
                  </a:txBody>
                  <a:tcPr/>
                </a:tc>
              </a:tr>
              <a:tr h="370840">
                <a:tc>
                  <a:txBody>
                    <a:bodyPr/>
                    <a:lstStyle/>
                    <a:p>
                      <a:pPr algn="ctr"/>
                      <a:r>
                        <a:rPr lang="sv-SE" dirty="0" smtClean="0"/>
                        <a:t>2</a:t>
                      </a:r>
                      <a:endParaRPr lang="sv-SE" dirty="0"/>
                    </a:p>
                  </a:txBody>
                  <a:tcPr/>
                </a:tc>
                <a:tc>
                  <a:txBody>
                    <a:bodyPr/>
                    <a:lstStyle/>
                    <a:p>
                      <a:pPr algn="ctr"/>
                      <a:r>
                        <a:rPr lang="sv-SE" dirty="0" smtClean="0"/>
                        <a:t>2 Quad</a:t>
                      </a:r>
                      <a:endParaRPr lang="sv-SE" dirty="0"/>
                    </a:p>
                  </a:txBody>
                  <a:tcPr/>
                </a:tc>
                <a:tc>
                  <a:txBody>
                    <a:bodyPr/>
                    <a:lstStyle/>
                    <a:p>
                      <a:pPr algn="ctr"/>
                      <a:r>
                        <a:rPr lang="sv-SE" dirty="0" smtClean="0"/>
                        <a:t>1</a:t>
                      </a:r>
                      <a:endParaRPr lang="sv-SE" dirty="0"/>
                    </a:p>
                  </a:txBody>
                  <a:tcPr/>
                </a:tc>
                <a:tc>
                  <a:txBody>
                    <a:bodyPr/>
                    <a:lstStyle/>
                    <a:p>
                      <a:pPr algn="ctr"/>
                      <a:r>
                        <a:rPr lang="sv-SE" dirty="0" smtClean="0"/>
                        <a:t>2 Quad</a:t>
                      </a:r>
                      <a:endParaRPr lang="sv-SE" dirty="0"/>
                    </a:p>
                  </a:txBody>
                  <a:tcPr/>
                </a:tc>
                <a:tc>
                  <a:txBody>
                    <a:bodyPr/>
                    <a:lstStyle/>
                    <a:p>
                      <a:pPr algn="ctr"/>
                      <a:r>
                        <a:rPr lang="sv-SE" dirty="0" smtClean="0"/>
                        <a:t>910</a:t>
                      </a:r>
                      <a:endParaRPr lang="sv-SE" dirty="0"/>
                    </a:p>
                  </a:txBody>
                  <a:tcPr/>
                </a:tc>
              </a:tr>
              <a:tr h="370840">
                <a:tc>
                  <a:txBody>
                    <a:bodyPr/>
                    <a:lstStyle/>
                    <a:p>
                      <a:pPr algn="ctr"/>
                      <a:r>
                        <a:rPr lang="sv-SE" dirty="0" smtClean="0"/>
                        <a:t>2</a:t>
                      </a:r>
                      <a:endParaRPr lang="sv-SE" dirty="0"/>
                    </a:p>
                  </a:txBody>
                  <a:tcPr/>
                </a:tc>
                <a:tc>
                  <a:txBody>
                    <a:bodyPr/>
                    <a:lstStyle/>
                    <a:p>
                      <a:pPr algn="ctr"/>
                      <a:r>
                        <a:rPr lang="sv-SE" dirty="0" smtClean="0"/>
                        <a:t>2 Quad</a:t>
                      </a:r>
                      <a:endParaRPr lang="sv-SE" dirty="0"/>
                    </a:p>
                  </a:txBody>
                  <a:tcPr/>
                </a:tc>
                <a:tc>
                  <a:txBody>
                    <a:bodyPr/>
                    <a:lstStyle/>
                    <a:p>
                      <a:pPr algn="ctr"/>
                      <a:r>
                        <a:rPr lang="sv-SE" dirty="0" smtClean="0"/>
                        <a:t>1</a:t>
                      </a:r>
                      <a:endParaRPr lang="sv-SE" dirty="0"/>
                    </a:p>
                  </a:txBody>
                  <a:tcPr/>
                </a:tc>
                <a:tc>
                  <a:txBody>
                    <a:bodyPr/>
                    <a:lstStyle/>
                    <a:p>
                      <a:pPr algn="ctr"/>
                      <a:r>
                        <a:rPr lang="sv-SE" dirty="0" smtClean="0"/>
                        <a:t>4 Quad</a:t>
                      </a:r>
                      <a:endParaRPr lang="sv-SE" dirty="0"/>
                    </a:p>
                  </a:txBody>
                  <a:tcPr/>
                </a:tc>
                <a:tc>
                  <a:txBody>
                    <a:bodyPr/>
                    <a:lstStyle/>
                    <a:p>
                      <a:pPr algn="ctr"/>
                      <a:r>
                        <a:rPr lang="sv-SE" dirty="0" smtClean="0"/>
                        <a:t>980</a:t>
                      </a:r>
                      <a:endParaRPr lang="sv-SE" dirty="0"/>
                    </a:p>
                  </a:txBody>
                  <a:tcPr/>
                </a:tc>
              </a:tr>
            </a:tbl>
          </a:graphicData>
        </a:graphic>
      </p:graphicFrame>
      <p:grpSp>
        <p:nvGrpSpPr>
          <p:cNvPr id="5" name="Group 4"/>
          <p:cNvGrpSpPr/>
          <p:nvPr/>
        </p:nvGrpSpPr>
        <p:grpSpPr>
          <a:xfrm>
            <a:off x="2136479" y="1408976"/>
            <a:ext cx="7960368" cy="3429000"/>
            <a:chOff x="609600" y="1813119"/>
            <a:chExt cx="7960368" cy="3429000"/>
          </a:xfrm>
        </p:grpSpPr>
        <p:sp>
          <p:nvSpPr>
            <p:cNvPr id="6" name="Rectangle 5"/>
            <p:cNvSpPr/>
            <p:nvPr/>
          </p:nvSpPr>
          <p:spPr>
            <a:xfrm>
              <a:off x="609600" y="1904999"/>
              <a:ext cx="5943600" cy="3286803"/>
            </a:xfrm>
            <a:prstGeom prst="rect">
              <a:avLst/>
            </a:prstGeom>
            <a:solidFill>
              <a:schemeClr val="bg1">
                <a:alpha val="5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ounded Rectangle 7"/>
            <p:cNvSpPr/>
            <p:nvPr/>
          </p:nvSpPr>
          <p:spPr>
            <a:xfrm>
              <a:off x="6456464" y="1813119"/>
              <a:ext cx="2113504" cy="3429000"/>
            </a:xfrm>
            <a:prstGeom prst="roundRect">
              <a:avLst>
                <a:gd name="adj" fmla="val 6487"/>
              </a:avLst>
            </a:prstGeom>
            <a:noFill/>
            <a:ln cap="rnd" cmpd="sng">
              <a:solidFill>
                <a:srgbClr val="FF000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9" y="2906864"/>
            <a:ext cx="4069080" cy="2577465"/>
          </a:xfrm>
          <a:prstGeom prst="rect">
            <a:avLst/>
          </a:prstGeom>
          <a:effectLst>
            <a:reflection blurRad="6350" stA="50000" endA="300" endPos="55500" dist="50800" dir="5400000" sy="-100000" algn="bl" rotWithShape="0"/>
          </a:effectLst>
          <a:scene3d>
            <a:camera prst="perspectiveContrastingRightFacing"/>
            <a:lightRig rig="threePt" dir="t"/>
          </a:scene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293" y="2906864"/>
            <a:ext cx="4069080" cy="2577465"/>
          </a:xfrm>
          <a:prstGeom prst="rect">
            <a:avLst/>
          </a:prstGeom>
          <a:effectLst>
            <a:reflection blurRad="6350" stA="50000" endA="300" endPos="55500" dist="50800" dir="5400000" sy="-100000" algn="bl" rotWithShape="0"/>
          </a:effectLst>
          <a:scene3d>
            <a:camera prst="perspectiveContrastingRightFacing"/>
            <a:lightRig rig="threePt" dir="t"/>
          </a:scene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996" y="2906864"/>
            <a:ext cx="4069080" cy="2577465"/>
          </a:xfrm>
          <a:prstGeom prst="rect">
            <a:avLst/>
          </a:prstGeom>
          <a:effectLst>
            <a:reflection blurRad="6350" stA="50000" endA="300" endPos="38500" dist="50800" dir="5400000" sy="-100000" algn="bl" rotWithShape="0"/>
          </a:effectLst>
          <a:scene3d>
            <a:camera prst="perspectiveContrastingRightFacing"/>
            <a:lightRig rig="threePt" dir="t"/>
          </a:scene3d>
        </p:spPr>
      </p:pic>
    </p:spTree>
    <p:extLst>
      <p:ext uri="{BB962C8B-B14F-4D97-AF65-F5344CB8AC3E}">
        <p14:creationId xmlns:p14="http://schemas.microsoft.com/office/powerpoint/2010/main" val="422791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6|30.5|18.1|43.4|29|11.4|30.2"/>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4464</TotalTime>
  <Words>2728</Words>
  <Application>Microsoft Office PowerPoint</Application>
  <PresentationFormat>Custom</PresentationFormat>
  <Paragraphs>436</Paragraphs>
  <Slides>46</Slides>
  <Notes>39</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TENA11_BreakoutSession_Template_16x9_Final_05132011</vt:lpstr>
      <vt:lpstr>1_White with Consolas font for code slides</vt:lpstr>
      <vt:lpstr>Configuring Microsoft BizTalk  Server for Performance</vt:lpstr>
      <vt:lpstr>Zündapp ZD20 1976</vt:lpstr>
      <vt:lpstr>Configuring Microsoft BizTalk  Server for Performance</vt:lpstr>
      <vt:lpstr>-”So what’s in it for me?”</vt:lpstr>
      <vt:lpstr>Session overview</vt:lpstr>
      <vt:lpstr>Goal</vt:lpstr>
      <vt:lpstr>Verify &amp; Configure</vt:lpstr>
      <vt:lpstr>The BizTalk Benchmark Wizard</vt:lpstr>
      <vt:lpstr>Tested Environments</vt:lpstr>
      <vt:lpstr>PowerPoint Presentation</vt:lpstr>
      <vt:lpstr>First test – ”Baseline”</vt:lpstr>
      <vt:lpstr>PowerPoint Presentation</vt:lpstr>
      <vt:lpstr>Roles</vt:lpstr>
      <vt:lpstr>Sometimes, separating resources  relieves internal contention…</vt:lpstr>
      <vt:lpstr>Eliminating bottlenecks</vt:lpstr>
      <vt:lpstr>PFS Contention</vt:lpstr>
      <vt:lpstr>PFS Contention Resolved</vt:lpstr>
      <vt:lpstr>Multiple files and filegroups for the BizTalk MsgBoxDb</vt:lpstr>
      <vt:lpstr>Tune TempDB for Best Performance</vt:lpstr>
      <vt:lpstr>Sometimes, it’s better to keep it together… </vt:lpstr>
      <vt:lpstr>Text In Row table option</vt:lpstr>
      <vt:lpstr>Text In Row table option</vt:lpstr>
      <vt:lpstr>I/O is important…</vt:lpstr>
      <vt:lpstr>I/O Contention</vt:lpstr>
      <vt:lpstr>The Traditional Hard Disk Drive</vt:lpstr>
      <vt:lpstr>The “New” Hard Disk Drive (SSD)</vt:lpstr>
      <vt:lpstr>“Short Stroking”</vt:lpstr>
      <vt:lpstr>Normal Behavior During Checkpoint</vt:lpstr>
      <vt:lpstr>SAN Storage</vt:lpstr>
      <vt:lpstr>SAN Storage - Simplyfied</vt:lpstr>
      <vt:lpstr>RAID- Simplyfied</vt:lpstr>
      <vt:lpstr>Useful counters</vt:lpstr>
      <vt:lpstr>To-do list...</vt:lpstr>
      <vt:lpstr>Apply configuration  and re-run the test</vt:lpstr>
      <vt:lpstr>BizTalk 2010 Host-level Polling Interval !!!</vt:lpstr>
      <vt:lpstr>Opitmizing BizTalk for Low Latency</vt:lpstr>
      <vt:lpstr>Orchestrations</vt:lpstr>
      <vt:lpstr>Pipeline components</vt:lpstr>
      <vt:lpstr>Zündapp ZD20 1976</vt:lpstr>
      <vt:lpstr>References</vt:lpstr>
      <vt:lpstr>Related Content</vt:lpstr>
      <vt:lpstr>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MID309: Configuring Microsoft BizTalk Server for Performance</dc:title>
  <dc:subject>Microsoft TechEd North America 2011</dc:subject>
  <dc:creator>Mikael Håkansson</dc:creator>
  <dc:description>Template: Jordan Cayabyab
Formatting: Sylvia Tedjo, Silver Fox Productions
Event Date: May 16-19, 2011
Event Location: Atlanta
Audience Type:</dc:description>
  <cp:lastModifiedBy>Shows</cp:lastModifiedBy>
  <cp:revision>32</cp:revision>
  <cp:lastPrinted>2010-05-11T05:02:34Z</cp:lastPrinted>
  <dcterms:created xsi:type="dcterms:W3CDTF">2011-03-13T21:43:39Z</dcterms:created>
  <dcterms:modified xsi:type="dcterms:W3CDTF">2011-05-19T20:21:42Z</dcterms:modified>
</cp:coreProperties>
</file>