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47"/>
  </p:notesMasterIdLst>
  <p:handoutMasterIdLst>
    <p:handoutMasterId r:id="rId48"/>
  </p:handoutMasterIdLst>
  <p:sldIdLst>
    <p:sldId id="322" r:id="rId3"/>
    <p:sldId id="335" r:id="rId4"/>
    <p:sldId id="336" r:id="rId5"/>
    <p:sldId id="386" r:id="rId6"/>
    <p:sldId id="337" r:id="rId7"/>
    <p:sldId id="338" r:id="rId8"/>
    <p:sldId id="339" r:id="rId9"/>
    <p:sldId id="387" r:id="rId10"/>
    <p:sldId id="340" r:id="rId11"/>
    <p:sldId id="388"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89" r:id="rId29"/>
    <p:sldId id="360" r:id="rId30"/>
    <p:sldId id="362" r:id="rId31"/>
    <p:sldId id="363" r:id="rId32"/>
    <p:sldId id="364" r:id="rId33"/>
    <p:sldId id="365" r:id="rId34"/>
    <p:sldId id="366" r:id="rId35"/>
    <p:sldId id="367" r:id="rId36"/>
    <p:sldId id="390" r:id="rId37"/>
    <p:sldId id="369" r:id="rId38"/>
    <p:sldId id="370" r:id="rId39"/>
    <p:sldId id="331" r:id="rId40"/>
    <p:sldId id="391" r:id="rId41"/>
    <p:sldId id="392" r:id="rId42"/>
    <p:sldId id="393" r:id="rId43"/>
    <p:sldId id="394" r:id="rId44"/>
    <p:sldId id="271" r:id="rId45"/>
    <p:sldId id="319"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48" autoAdjust="0"/>
    <p:restoredTop sz="95122" autoAdjust="0"/>
  </p:normalViewPr>
  <p:slideViewPr>
    <p:cSldViewPr snapToGrid="0">
      <p:cViewPr varScale="1">
        <p:scale>
          <a:sx n="61" d="100"/>
          <a:sy n="61" d="100"/>
        </p:scale>
        <p:origin x="-1434" y="-84"/>
      </p:cViewPr>
      <p:guideLst>
        <p:guide orient="horz" pos="144"/>
        <p:guide orient="horz" pos="1200"/>
        <p:guide orient="horz" pos="2744"/>
        <p:guide orient="horz" pos="4168"/>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rojects\Velocity%20Benchmarking\Project2\speedmeter2\Analysis\all_analyzed_data_ma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rojects\Velocity%20Benchmarking\Project2\speedmeter2\Analysis\all_analyzed_data_max.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Projects\Velocity%20Benchmarking\Project2\speedmeter2\Analysis\all_analyzed_data_ma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Projects\Velocity%20Benchmarking\Project2\speedmeter2\Analysis\all_analyzed_data_max.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Projects\Velocity%20Benchmarking\Project2\speedmeter2\Analysis\all_analyzed_data_ma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Sheet1!$A$6</c:f>
              <c:strCache>
                <c:ptCount val="1"/>
                <c:pt idx="0">
                  <c:v>%Read</c:v>
                </c:pt>
              </c:strCache>
            </c:strRef>
          </c:tx>
          <c:invertIfNegative val="0"/>
          <c:cat>
            <c:strRef>
              <c:f>Sheet1!$B$5:$D$5</c:f>
              <c:strCache>
                <c:ptCount val="3"/>
                <c:pt idx="0">
                  <c:v>App1</c:v>
                </c:pt>
                <c:pt idx="1">
                  <c:v>App2</c:v>
                </c:pt>
                <c:pt idx="2">
                  <c:v>Svc1</c:v>
                </c:pt>
              </c:strCache>
            </c:strRef>
          </c:cat>
          <c:val>
            <c:numRef>
              <c:f>Sheet1!$B$6:$D$6</c:f>
              <c:numCache>
                <c:formatCode>0%</c:formatCode>
                <c:ptCount val="3"/>
                <c:pt idx="0">
                  <c:v>0.9</c:v>
                </c:pt>
                <c:pt idx="1">
                  <c:v>0.5</c:v>
                </c:pt>
                <c:pt idx="2">
                  <c:v>0.60000000000000031</c:v>
                </c:pt>
              </c:numCache>
            </c:numRef>
          </c:val>
        </c:ser>
        <c:ser>
          <c:idx val="1"/>
          <c:order val="1"/>
          <c:tx>
            <c:strRef>
              <c:f>Sheet1!$A$7</c:f>
              <c:strCache>
                <c:ptCount val="1"/>
                <c:pt idx="0">
                  <c:v>%Write</c:v>
                </c:pt>
              </c:strCache>
            </c:strRef>
          </c:tx>
          <c:invertIfNegative val="0"/>
          <c:cat>
            <c:strRef>
              <c:f>Sheet1!$B$5:$D$5</c:f>
              <c:strCache>
                <c:ptCount val="3"/>
                <c:pt idx="0">
                  <c:v>App1</c:v>
                </c:pt>
                <c:pt idx="1">
                  <c:v>App2</c:v>
                </c:pt>
                <c:pt idx="2">
                  <c:v>Svc1</c:v>
                </c:pt>
              </c:strCache>
            </c:strRef>
          </c:cat>
          <c:val>
            <c:numRef>
              <c:f>Sheet1!$B$7:$D$7</c:f>
              <c:numCache>
                <c:formatCode>0%</c:formatCode>
                <c:ptCount val="3"/>
                <c:pt idx="0">
                  <c:v>0.1</c:v>
                </c:pt>
                <c:pt idx="1">
                  <c:v>0.5</c:v>
                </c:pt>
                <c:pt idx="2">
                  <c:v>0.4</c:v>
                </c:pt>
              </c:numCache>
            </c:numRef>
          </c:val>
        </c:ser>
        <c:dLbls>
          <c:showLegendKey val="0"/>
          <c:showVal val="0"/>
          <c:showCatName val="0"/>
          <c:showSerName val="0"/>
          <c:showPercent val="0"/>
          <c:showBubbleSize val="0"/>
        </c:dLbls>
        <c:gapWidth val="150"/>
        <c:shape val="box"/>
        <c:axId val="355065856"/>
        <c:axId val="355067392"/>
        <c:axId val="0"/>
      </c:bar3DChart>
      <c:catAx>
        <c:axId val="355065856"/>
        <c:scaling>
          <c:orientation val="minMax"/>
        </c:scaling>
        <c:delete val="0"/>
        <c:axPos val="b"/>
        <c:majorTickMark val="out"/>
        <c:minorTickMark val="none"/>
        <c:tickLblPos val="nextTo"/>
        <c:txPr>
          <a:bodyPr/>
          <a:lstStyle/>
          <a:p>
            <a:pPr>
              <a:defRPr b="1"/>
            </a:pPr>
            <a:endParaRPr lang="en-US"/>
          </a:p>
        </c:txPr>
        <c:crossAx val="355067392"/>
        <c:crosses val="autoZero"/>
        <c:auto val="1"/>
        <c:lblAlgn val="ctr"/>
        <c:lblOffset val="100"/>
        <c:noMultiLvlLbl val="0"/>
      </c:catAx>
      <c:valAx>
        <c:axId val="355067392"/>
        <c:scaling>
          <c:orientation val="minMax"/>
        </c:scaling>
        <c:delete val="0"/>
        <c:axPos val="l"/>
        <c:majorGridlines/>
        <c:numFmt formatCode="0%" sourceLinked="1"/>
        <c:majorTickMark val="out"/>
        <c:minorTickMark val="none"/>
        <c:tickLblPos val="nextTo"/>
        <c:crossAx val="355065856"/>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Sheet1!$A$16</c:f>
              <c:strCache>
                <c:ptCount val="1"/>
                <c:pt idx="0">
                  <c:v>Reads/sec</c:v>
                </c:pt>
              </c:strCache>
            </c:strRef>
          </c:tx>
          <c:invertIfNegative val="0"/>
          <c:cat>
            <c:strRef>
              <c:f>Sheet1!$B$15:$D$15</c:f>
              <c:strCache>
                <c:ptCount val="3"/>
                <c:pt idx="0">
                  <c:v>App1</c:v>
                </c:pt>
                <c:pt idx="1">
                  <c:v>App2</c:v>
                </c:pt>
                <c:pt idx="2">
                  <c:v>Svc1</c:v>
                </c:pt>
              </c:strCache>
            </c:strRef>
          </c:cat>
          <c:val>
            <c:numRef>
              <c:f>Sheet1!$B$16:$D$16</c:f>
              <c:numCache>
                <c:formatCode>General</c:formatCode>
                <c:ptCount val="3"/>
                <c:pt idx="0">
                  <c:v>14</c:v>
                </c:pt>
                <c:pt idx="1">
                  <c:v>40</c:v>
                </c:pt>
                <c:pt idx="2">
                  <c:v>36</c:v>
                </c:pt>
              </c:numCache>
            </c:numRef>
          </c:val>
        </c:ser>
        <c:ser>
          <c:idx val="1"/>
          <c:order val="1"/>
          <c:tx>
            <c:strRef>
              <c:f>Sheet1!$A$17</c:f>
              <c:strCache>
                <c:ptCount val="1"/>
                <c:pt idx="0">
                  <c:v>Writes/sec</c:v>
                </c:pt>
              </c:strCache>
            </c:strRef>
          </c:tx>
          <c:invertIfNegative val="0"/>
          <c:cat>
            <c:strRef>
              <c:f>Sheet1!$B$15:$D$15</c:f>
              <c:strCache>
                <c:ptCount val="3"/>
                <c:pt idx="0">
                  <c:v>App1</c:v>
                </c:pt>
                <c:pt idx="1">
                  <c:v>App2</c:v>
                </c:pt>
                <c:pt idx="2">
                  <c:v>Svc1</c:v>
                </c:pt>
              </c:strCache>
            </c:strRef>
          </c:cat>
          <c:val>
            <c:numRef>
              <c:f>Sheet1!$B$17:$D$17</c:f>
              <c:numCache>
                <c:formatCode>General</c:formatCode>
                <c:ptCount val="3"/>
                <c:pt idx="0">
                  <c:v>102</c:v>
                </c:pt>
                <c:pt idx="1">
                  <c:v>40</c:v>
                </c:pt>
                <c:pt idx="2">
                  <c:v>24</c:v>
                </c:pt>
              </c:numCache>
            </c:numRef>
          </c:val>
        </c:ser>
        <c:dLbls>
          <c:showLegendKey val="0"/>
          <c:showVal val="0"/>
          <c:showCatName val="0"/>
          <c:showSerName val="0"/>
          <c:showPercent val="0"/>
          <c:showBubbleSize val="0"/>
        </c:dLbls>
        <c:gapWidth val="150"/>
        <c:shape val="box"/>
        <c:axId val="374362880"/>
        <c:axId val="374469760"/>
        <c:axId val="0"/>
      </c:bar3DChart>
      <c:catAx>
        <c:axId val="374362880"/>
        <c:scaling>
          <c:orientation val="minMax"/>
        </c:scaling>
        <c:delete val="0"/>
        <c:axPos val="b"/>
        <c:majorTickMark val="out"/>
        <c:minorTickMark val="none"/>
        <c:tickLblPos val="nextTo"/>
        <c:txPr>
          <a:bodyPr/>
          <a:lstStyle/>
          <a:p>
            <a:pPr>
              <a:defRPr b="1"/>
            </a:pPr>
            <a:endParaRPr lang="en-US"/>
          </a:p>
        </c:txPr>
        <c:crossAx val="374469760"/>
        <c:crosses val="autoZero"/>
        <c:auto val="1"/>
        <c:lblAlgn val="ctr"/>
        <c:lblOffset val="100"/>
        <c:noMultiLvlLbl val="0"/>
      </c:catAx>
      <c:valAx>
        <c:axId val="374469760"/>
        <c:scaling>
          <c:orientation val="minMax"/>
        </c:scaling>
        <c:delete val="0"/>
        <c:axPos val="l"/>
        <c:majorGridlines/>
        <c:numFmt formatCode="General" sourceLinked="1"/>
        <c:majorTickMark val="out"/>
        <c:minorTickMark val="none"/>
        <c:tickLblPos val="nextTo"/>
        <c:crossAx val="374362880"/>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90/10, throughput, ops/sec</a:t>
            </a:r>
          </a:p>
        </c:rich>
      </c:tx>
      <c:layout/>
      <c:overlay val="0"/>
    </c:title>
    <c:autoTitleDeleted val="0"/>
    <c:plotArea>
      <c:layout/>
      <c:lineChart>
        <c:grouping val="standard"/>
        <c:varyColors val="0"/>
        <c:ser>
          <c:idx val="0"/>
          <c:order val="0"/>
          <c:tx>
            <c:v>High</c:v>
          </c:tx>
          <c:cat>
            <c:numRef>
              <c:f>all_data!$C$18:$C$28</c:f>
              <c:numCache>
                <c:formatCode>General</c:formatCode>
                <c:ptCount val="11"/>
                <c:pt idx="0">
                  <c:v>2</c:v>
                </c:pt>
                <c:pt idx="1">
                  <c:v>3</c:v>
                </c:pt>
                <c:pt idx="4">
                  <c:v>6</c:v>
                </c:pt>
                <c:pt idx="7">
                  <c:v>9</c:v>
                </c:pt>
                <c:pt idx="10">
                  <c:v>12</c:v>
                </c:pt>
              </c:numCache>
            </c:numRef>
          </c:cat>
          <c:val>
            <c:numRef>
              <c:f>all_data!$I$18:$I$28</c:f>
              <c:numCache>
                <c:formatCode>#,##0</c:formatCode>
                <c:ptCount val="11"/>
                <c:pt idx="0">
                  <c:v>5072.21509567465</c:v>
                </c:pt>
                <c:pt idx="1">
                  <c:v>7505.7460113343705</c:v>
                </c:pt>
                <c:pt idx="4">
                  <c:v>12414.122919200094</c:v>
                </c:pt>
                <c:pt idx="7">
                  <c:v>18518.151147716497</c:v>
                </c:pt>
                <c:pt idx="10">
                  <c:v>24341.402793671812</c:v>
                </c:pt>
              </c:numCache>
            </c:numRef>
          </c:val>
          <c:smooth val="0"/>
        </c:ser>
        <c:ser>
          <c:idx val="1"/>
          <c:order val="1"/>
          <c:tx>
            <c:v>Balanced</c:v>
          </c:tx>
          <c:marker>
            <c:symbol val="square"/>
            <c:size val="5"/>
          </c:marker>
          <c:cat>
            <c:numRef>
              <c:f>all_data!$C$18:$C$28</c:f>
              <c:numCache>
                <c:formatCode>General</c:formatCode>
                <c:ptCount val="11"/>
                <c:pt idx="0">
                  <c:v>2</c:v>
                </c:pt>
                <c:pt idx="1">
                  <c:v>3</c:v>
                </c:pt>
                <c:pt idx="4">
                  <c:v>6</c:v>
                </c:pt>
                <c:pt idx="7">
                  <c:v>9</c:v>
                </c:pt>
                <c:pt idx="10">
                  <c:v>12</c:v>
                </c:pt>
              </c:numCache>
            </c:numRef>
          </c:cat>
          <c:val>
            <c:numRef>
              <c:f>all_data!$N$18:$N$28</c:f>
              <c:numCache>
                <c:formatCode>#,##0</c:formatCode>
                <c:ptCount val="11"/>
                <c:pt idx="0">
                  <c:v>4524.6516520706327</c:v>
                </c:pt>
                <c:pt idx="1">
                  <c:v>6925</c:v>
                </c:pt>
                <c:pt idx="4">
                  <c:v>11245.368374725793</c:v>
                </c:pt>
                <c:pt idx="7">
                  <c:v>17455.594805046811</c:v>
                </c:pt>
                <c:pt idx="10">
                  <c:v>20583.296648428099</c:v>
                </c:pt>
              </c:numCache>
            </c:numRef>
          </c:val>
          <c:smooth val="0"/>
        </c:ser>
        <c:dLbls>
          <c:showLegendKey val="0"/>
          <c:showVal val="0"/>
          <c:showCatName val="0"/>
          <c:showSerName val="0"/>
          <c:showPercent val="0"/>
          <c:showBubbleSize val="0"/>
        </c:dLbls>
        <c:marker val="1"/>
        <c:smooth val="0"/>
        <c:axId val="380769792"/>
        <c:axId val="383668224"/>
      </c:lineChart>
      <c:catAx>
        <c:axId val="380769792"/>
        <c:scaling>
          <c:orientation val="minMax"/>
        </c:scaling>
        <c:delete val="0"/>
        <c:axPos val="b"/>
        <c:title>
          <c:tx>
            <c:rich>
              <a:bodyPr/>
              <a:lstStyle/>
              <a:p>
                <a:pPr>
                  <a:defRPr/>
                </a:pPr>
                <a:r>
                  <a:rPr lang="en-US"/>
                  <a:t>Cluster size, # of nodes</a:t>
                </a:r>
              </a:p>
            </c:rich>
          </c:tx>
          <c:layout/>
          <c:overlay val="0"/>
        </c:title>
        <c:numFmt formatCode="General" sourceLinked="1"/>
        <c:majorTickMark val="out"/>
        <c:minorTickMark val="none"/>
        <c:tickLblPos val="nextTo"/>
        <c:crossAx val="383668224"/>
        <c:crosses val="autoZero"/>
        <c:auto val="1"/>
        <c:lblAlgn val="ctr"/>
        <c:lblOffset val="100"/>
        <c:noMultiLvlLbl val="0"/>
      </c:catAx>
      <c:valAx>
        <c:axId val="383668224"/>
        <c:scaling>
          <c:orientation val="minMax"/>
          <c:min val="0"/>
        </c:scaling>
        <c:delete val="0"/>
        <c:axPos val="l"/>
        <c:majorGridlines/>
        <c:numFmt formatCode="#,##0" sourceLinked="1"/>
        <c:majorTickMark val="out"/>
        <c:minorTickMark val="none"/>
        <c:tickLblPos val="nextTo"/>
        <c:crossAx val="380769792"/>
        <c:crosses val="autoZero"/>
        <c:crossBetween val="midCat"/>
        <c:majorUnit val="2500"/>
      </c:valAx>
    </c:plotArea>
    <c:legend>
      <c:legendPos val="r"/>
      <c:layout/>
      <c:overlay val="0"/>
    </c:legend>
    <c:plotVisOnly val="1"/>
    <c:dispBlanksAs val="span"/>
    <c:showDLblsOverMax val="0"/>
  </c:chart>
  <c:spPr>
    <a:noFill/>
    <a:effectLst/>
  </c:spPr>
  <c:txPr>
    <a:bodyPr/>
    <a:lstStyle/>
    <a:p>
      <a:pPr>
        <a:defRPr sz="1600" b="1" i="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16KB,</a:t>
            </a:r>
            <a:r>
              <a:rPr lang="en-US" sz="1600" baseline="0" dirty="0"/>
              <a:t> "h</a:t>
            </a:r>
            <a:r>
              <a:rPr lang="en-US" sz="1600" dirty="0"/>
              <a:t>igh"</a:t>
            </a:r>
            <a:r>
              <a:rPr lang="en-US" sz="1600" baseline="0" dirty="0"/>
              <a:t> t</a:t>
            </a:r>
            <a:r>
              <a:rPr lang="en-US" sz="1600" dirty="0"/>
              <a:t>hroughput,</a:t>
            </a:r>
            <a:r>
              <a:rPr lang="en-US" sz="1600" baseline="0" dirty="0"/>
              <a:t> ops/sec</a:t>
            </a:r>
            <a:endParaRPr lang="en-US" sz="1600" dirty="0"/>
          </a:p>
        </c:rich>
      </c:tx>
      <c:layout>
        <c:manualLayout>
          <c:xMode val="edge"/>
          <c:yMode val="edge"/>
          <c:x val="0.14346021828333924"/>
          <c:y val="4.1423460741856516E-2"/>
        </c:manualLayout>
      </c:layout>
      <c:overlay val="0"/>
    </c:title>
    <c:autoTitleDeleted val="0"/>
    <c:plotArea>
      <c:layout/>
      <c:barChart>
        <c:barDir val="col"/>
        <c:grouping val="clustered"/>
        <c:varyColors val="0"/>
        <c:ser>
          <c:idx val="2"/>
          <c:order val="0"/>
          <c:tx>
            <c:v>EncryptAndSign</c:v>
          </c:tx>
          <c:spPr>
            <a:solidFill>
              <a:schemeClr val="tx2"/>
            </a:solidFill>
          </c:spPr>
          <c:invertIfNegative val="0"/>
          <c:cat>
            <c:strRef>
              <c:f>security!$A$20:$C$20</c:f>
              <c:strCache>
                <c:ptCount val="3"/>
                <c:pt idx="0">
                  <c:v>3 nodes</c:v>
                </c:pt>
                <c:pt idx="1">
                  <c:v>6 nodes</c:v>
                </c:pt>
                <c:pt idx="2">
                  <c:v>12 nodes</c:v>
                </c:pt>
              </c:strCache>
            </c:strRef>
          </c:cat>
          <c:val>
            <c:numRef>
              <c:f>security!$A$23:$C$23</c:f>
              <c:numCache>
                <c:formatCode>#,##0</c:formatCode>
                <c:ptCount val="3"/>
                <c:pt idx="0">
                  <c:v>8107.1879520611701</c:v>
                </c:pt>
                <c:pt idx="1">
                  <c:v>12491.785858196916</c:v>
                </c:pt>
                <c:pt idx="2">
                  <c:v>24671.943518984499</c:v>
                </c:pt>
              </c:numCache>
            </c:numRef>
          </c:val>
        </c:ser>
        <c:ser>
          <c:idx val="1"/>
          <c:order val="1"/>
          <c:tx>
            <c:v>Sign</c:v>
          </c:tx>
          <c:invertIfNegative val="0"/>
          <c:cat>
            <c:strRef>
              <c:f>security!$A$20:$C$20</c:f>
              <c:strCache>
                <c:ptCount val="3"/>
                <c:pt idx="0">
                  <c:v>3 nodes</c:v>
                </c:pt>
                <c:pt idx="1">
                  <c:v>6 nodes</c:v>
                </c:pt>
                <c:pt idx="2">
                  <c:v>12 nodes</c:v>
                </c:pt>
              </c:strCache>
            </c:strRef>
          </c:cat>
          <c:val>
            <c:numRef>
              <c:f>security!$A$22:$C$22</c:f>
              <c:numCache>
                <c:formatCode>#,##0</c:formatCode>
                <c:ptCount val="3"/>
                <c:pt idx="0">
                  <c:v>12112.112380092211</c:v>
                </c:pt>
                <c:pt idx="1">
                  <c:v>19784.31205100568</c:v>
                </c:pt>
                <c:pt idx="2">
                  <c:v>32841.629894904901</c:v>
                </c:pt>
              </c:numCache>
            </c:numRef>
          </c:val>
        </c:ser>
        <c:ser>
          <c:idx val="0"/>
          <c:order val="2"/>
          <c:tx>
            <c:v>None</c:v>
          </c:tx>
          <c:invertIfNegative val="0"/>
          <c:cat>
            <c:strRef>
              <c:f>security!$A$20:$C$20</c:f>
              <c:strCache>
                <c:ptCount val="3"/>
                <c:pt idx="0">
                  <c:v>3 nodes</c:v>
                </c:pt>
                <c:pt idx="1">
                  <c:v>6 nodes</c:v>
                </c:pt>
                <c:pt idx="2">
                  <c:v>12 nodes</c:v>
                </c:pt>
              </c:strCache>
            </c:strRef>
          </c:cat>
          <c:val>
            <c:numRef>
              <c:f>security!$A$21:$C$21</c:f>
              <c:numCache>
                <c:formatCode>#,##0</c:formatCode>
                <c:ptCount val="3"/>
                <c:pt idx="0">
                  <c:v>19757.851404099201</c:v>
                </c:pt>
                <c:pt idx="1">
                  <c:v>27869.024012293827</c:v>
                </c:pt>
                <c:pt idx="2">
                  <c:v>36049.085143151249</c:v>
                </c:pt>
              </c:numCache>
            </c:numRef>
          </c:val>
        </c:ser>
        <c:dLbls>
          <c:showLegendKey val="0"/>
          <c:showVal val="0"/>
          <c:showCatName val="0"/>
          <c:showSerName val="0"/>
          <c:showPercent val="0"/>
          <c:showBubbleSize val="0"/>
        </c:dLbls>
        <c:gapWidth val="150"/>
        <c:axId val="213762432"/>
        <c:axId val="213763968"/>
      </c:barChart>
      <c:catAx>
        <c:axId val="213762432"/>
        <c:scaling>
          <c:orientation val="minMax"/>
        </c:scaling>
        <c:delete val="0"/>
        <c:axPos val="b"/>
        <c:numFmt formatCode="General" sourceLinked="1"/>
        <c:majorTickMark val="out"/>
        <c:minorTickMark val="none"/>
        <c:tickLblPos val="nextTo"/>
        <c:txPr>
          <a:bodyPr/>
          <a:lstStyle/>
          <a:p>
            <a:pPr>
              <a:defRPr b="1"/>
            </a:pPr>
            <a:endParaRPr lang="en-US"/>
          </a:p>
        </c:txPr>
        <c:crossAx val="213763968"/>
        <c:crosses val="autoZero"/>
        <c:auto val="1"/>
        <c:lblAlgn val="ctr"/>
        <c:lblOffset val="100"/>
        <c:noMultiLvlLbl val="0"/>
      </c:catAx>
      <c:valAx>
        <c:axId val="213763968"/>
        <c:scaling>
          <c:orientation val="minMax"/>
        </c:scaling>
        <c:delete val="0"/>
        <c:axPos val="l"/>
        <c:majorGridlines/>
        <c:numFmt formatCode="#,##0" sourceLinked="1"/>
        <c:majorTickMark val="out"/>
        <c:minorTickMark val="none"/>
        <c:tickLblPos val="nextTo"/>
        <c:txPr>
          <a:bodyPr/>
          <a:lstStyle/>
          <a:p>
            <a:pPr>
              <a:defRPr b="1"/>
            </a:pPr>
            <a:endParaRPr lang="en-US"/>
          </a:p>
        </c:txPr>
        <c:crossAx val="213762432"/>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16KB, 3 nodes, cpu and network</a:t>
            </a:r>
            <a:r>
              <a:rPr lang="en-US" sz="1600" baseline="0"/>
              <a:t>, %</a:t>
            </a:r>
            <a:endParaRPr lang="en-US" sz="1600"/>
          </a:p>
        </c:rich>
      </c:tx>
      <c:layout>
        <c:manualLayout>
          <c:xMode val="edge"/>
          <c:yMode val="edge"/>
          <c:x val="0.14844802198195467"/>
          <c:y val="3.3891922425155367E-2"/>
        </c:manualLayout>
      </c:layout>
      <c:overlay val="0"/>
    </c:title>
    <c:autoTitleDeleted val="0"/>
    <c:plotArea>
      <c:layout/>
      <c:barChart>
        <c:barDir val="col"/>
        <c:grouping val="clustered"/>
        <c:varyColors val="0"/>
        <c:ser>
          <c:idx val="2"/>
          <c:order val="0"/>
          <c:tx>
            <c:v>CPU</c:v>
          </c:tx>
          <c:spPr>
            <a:solidFill>
              <a:schemeClr val="tx2"/>
            </a:solidFill>
          </c:spPr>
          <c:invertIfNegative val="0"/>
          <c:cat>
            <c:strRef>
              <c:f>security!$I$21:$I$23</c:f>
              <c:strCache>
                <c:ptCount val="3"/>
                <c:pt idx="0">
                  <c:v>EncryptAndSign</c:v>
                </c:pt>
                <c:pt idx="1">
                  <c:v>Sign</c:v>
                </c:pt>
                <c:pt idx="2">
                  <c:v>None</c:v>
                </c:pt>
              </c:strCache>
            </c:strRef>
          </c:cat>
          <c:val>
            <c:numRef>
              <c:f>security!$G$21:$G$23</c:f>
              <c:numCache>
                <c:formatCode>#,##0.00</c:formatCode>
                <c:ptCount val="3"/>
                <c:pt idx="0">
                  <c:v>92.074266428298401</c:v>
                </c:pt>
                <c:pt idx="1">
                  <c:v>89.979103410521589</c:v>
                </c:pt>
                <c:pt idx="2">
                  <c:v>92.364668670160086</c:v>
                </c:pt>
              </c:numCache>
            </c:numRef>
          </c:val>
        </c:ser>
        <c:ser>
          <c:idx val="1"/>
          <c:order val="1"/>
          <c:tx>
            <c:v>Network</c:v>
          </c:tx>
          <c:spPr>
            <a:solidFill>
              <a:schemeClr val="accent1"/>
            </a:solidFill>
          </c:spPr>
          <c:invertIfNegative val="0"/>
          <c:cat>
            <c:strRef>
              <c:f>security!$I$21:$I$23</c:f>
              <c:strCache>
                <c:ptCount val="3"/>
                <c:pt idx="0">
                  <c:v>EncryptAndSign</c:v>
                </c:pt>
                <c:pt idx="1">
                  <c:v>Sign</c:v>
                </c:pt>
                <c:pt idx="2">
                  <c:v>None</c:v>
                </c:pt>
              </c:strCache>
            </c:strRef>
          </c:cat>
          <c:val>
            <c:numRef>
              <c:f>security!$H$21:$H$23</c:f>
              <c:numCache>
                <c:formatCode>#,##0.00</c:formatCode>
                <c:ptCount val="3"/>
                <c:pt idx="0">
                  <c:v>36.432784659223749</c:v>
                </c:pt>
                <c:pt idx="1">
                  <c:v>54.217864361975096</c:v>
                </c:pt>
                <c:pt idx="2">
                  <c:v>87.889382001634544</c:v>
                </c:pt>
              </c:numCache>
            </c:numRef>
          </c:val>
        </c:ser>
        <c:dLbls>
          <c:showLegendKey val="0"/>
          <c:showVal val="0"/>
          <c:showCatName val="0"/>
          <c:showSerName val="0"/>
          <c:showPercent val="0"/>
          <c:showBubbleSize val="0"/>
        </c:dLbls>
        <c:gapWidth val="150"/>
        <c:axId val="243268224"/>
        <c:axId val="243466624"/>
      </c:barChart>
      <c:catAx>
        <c:axId val="243268224"/>
        <c:scaling>
          <c:orientation val="minMax"/>
        </c:scaling>
        <c:delete val="0"/>
        <c:axPos val="b"/>
        <c:numFmt formatCode="General" sourceLinked="1"/>
        <c:majorTickMark val="out"/>
        <c:minorTickMark val="none"/>
        <c:tickLblPos val="nextTo"/>
        <c:txPr>
          <a:bodyPr/>
          <a:lstStyle/>
          <a:p>
            <a:pPr>
              <a:defRPr b="1"/>
            </a:pPr>
            <a:endParaRPr lang="en-US"/>
          </a:p>
        </c:txPr>
        <c:crossAx val="243466624"/>
        <c:crosses val="autoZero"/>
        <c:auto val="1"/>
        <c:lblAlgn val="ctr"/>
        <c:lblOffset val="100"/>
        <c:noMultiLvlLbl val="0"/>
      </c:catAx>
      <c:valAx>
        <c:axId val="243466624"/>
        <c:scaling>
          <c:orientation val="minMax"/>
          <c:max val="100"/>
          <c:min val="0"/>
        </c:scaling>
        <c:delete val="0"/>
        <c:axPos val="l"/>
        <c:majorGridlines/>
        <c:numFmt formatCode="#,##0.00" sourceLinked="1"/>
        <c:majorTickMark val="out"/>
        <c:minorTickMark val="none"/>
        <c:tickLblPos val="nextTo"/>
        <c:txPr>
          <a:bodyPr/>
          <a:lstStyle/>
          <a:p>
            <a:pPr>
              <a:defRPr b="1"/>
            </a:pPr>
            <a:endParaRPr lang="en-US"/>
          </a:p>
        </c:txPr>
        <c:crossAx val="243268224"/>
        <c:crosses val="autoZero"/>
        <c:crossBetween val="between"/>
      </c:valAx>
    </c:plotArea>
    <c:legend>
      <c:legendPos val="r"/>
      <c:layout/>
      <c:overlay val="0"/>
      <c:txPr>
        <a:bodyPr/>
        <a:lstStyle/>
        <a:p>
          <a:pPr>
            <a:defRPr sz="1400"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12 nodes, 90/10, </a:t>
            </a:r>
            <a:r>
              <a:rPr lang="en-US" sz="1600" baseline="0"/>
              <a:t>throughput, ops/sec</a:t>
            </a:r>
            <a:endParaRPr lang="en-US" sz="1600"/>
          </a:p>
        </c:rich>
      </c:tx>
      <c:layout>
        <c:manualLayout>
          <c:xMode val="edge"/>
          <c:yMode val="edge"/>
          <c:x val="0.1702733676882727"/>
          <c:y val="1.6129032258064523E-2"/>
        </c:manualLayout>
      </c:layout>
      <c:overlay val="0"/>
    </c:title>
    <c:autoTitleDeleted val="0"/>
    <c:plotArea>
      <c:layout/>
      <c:lineChart>
        <c:grouping val="standard"/>
        <c:varyColors val="0"/>
        <c:ser>
          <c:idx val="0"/>
          <c:order val="0"/>
          <c:tx>
            <c:v>High</c:v>
          </c:tx>
          <c:cat>
            <c:numRef>
              <c:f>all_data!$E$42:$E$50</c:f>
              <c:numCache>
                <c:formatCode>General</c:formatCode>
                <c:ptCount val="9"/>
                <c:pt idx="0">
                  <c:v>0.5</c:v>
                </c:pt>
                <c:pt idx="1">
                  <c:v>2</c:v>
                </c:pt>
                <c:pt idx="3">
                  <c:v>16</c:v>
                </c:pt>
                <c:pt idx="5">
                  <c:v>128</c:v>
                </c:pt>
                <c:pt idx="7">
                  <c:v>1024</c:v>
                </c:pt>
                <c:pt idx="8">
                  <c:v>4096</c:v>
                </c:pt>
              </c:numCache>
            </c:numRef>
          </c:cat>
          <c:val>
            <c:numRef>
              <c:f>all_data!$I$52:$I$60</c:f>
              <c:numCache>
                <c:formatCode>#,##0</c:formatCode>
                <c:ptCount val="9"/>
                <c:pt idx="0">
                  <c:v>51747.346465896844</c:v>
                </c:pt>
                <c:pt idx="1">
                  <c:v>45714.498165356003</c:v>
                </c:pt>
                <c:pt idx="3">
                  <c:v>26349.118374349477</c:v>
                </c:pt>
                <c:pt idx="5">
                  <c:v>3448</c:v>
                </c:pt>
                <c:pt idx="7">
                  <c:v>763.90916865503596</c:v>
                </c:pt>
                <c:pt idx="8">
                  <c:v>197.355563082657</c:v>
                </c:pt>
              </c:numCache>
            </c:numRef>
          </c:val>
          <c:smooth val="0"/>
        </c:ser>
        <c:ser>
          <c:idx val="1"/>
          <c:order val="1"/>
          <c:tx>
            <c:v>Balanced</c:v>
          </c:tx>
          <c:marker>
            <c:symbol val="square"/>
            <c:size val="5"/>
          </c:marker>
          <c:cat>
            <c:numRef>
              <c:f>all_data!$E$42:$E$50</c:f>
              <c:numCache>
                <c:formatCode>General</c:formatCode>
                <c:ptCount val="9"/>
                <c:pt idx="0">
                  <c:v>0.5</c:v>
                </c:pt>
                <c:pt idx="1">
                  <c:v>2</c:v>
                </c:pt>
                <c:pt idx="3">
                  <c:v>16</c:v>
                </c:pt>
                <c:pt idx="5">
                  <c:v>128</c:v>
                </c:pt>
                <c:pt idx="7">
                  <c:v>1024</c:v>
                </c:pt>
                <c:pt idx="8">
                  <c:v>4096</c:v>
                </c:pt>
              </c:numCache>
            </c:numRef>
          </c:cat>
          <c:val>
            <c:numRef>
              <c:f>all_data!$N$52:$N$60</c:f>
              <c:numCache>
                <c:formatCode>#,##0</c:formatCode>
                <c:ptCount val="9"/>
                <c:pt idx="0">
                  <c:v>47866.460879183302</c:v>
                </c:pt>
                <c:pt idx="1">
                  <c:v>42543.838566522601</c:v>
                </c:pt>
                <c:pt idx="3">
                  <c:v>23186.583204896</c:v>
                </c:pt>
                <c:pt idx="5">
                  <c:v>2857.7721387023712</c:v>
                </c:pt>
                <c:pt idx="7">
                  <c:v>687.7581715109128</c:v>
                </c:pt>
                <c:pt idx="8">
                  <c:v>178.49526112475382</c:v>
                </c:pt>
              </c:numCache>
            </c:numRef>
          </c:val>
          <c:smooth val="0"/>
        </c:ser>
        <c:dLbls>
          <c:showLegendKey val="0"/>
          <c:showVal val="0"/>
          <c:showCatName val="0"/>
          <c:showSerName val="0"/>
          <c:showPercent val="0"/>
          <c:showBubbleSize val="0"/>
        </c:dLbls>
        <c:marker val="1"/>
        <c:smooth val="0"/>
        <c:axId val="261166976"/>
        <c:axId val="261169152"/>
      </c:lineChart>
      <c:catAx>
        <c:axId val="261166976"/>
        <c:scaling>
          <c:orientation val="minMax"/>
        </c:scaling>
        <c:delete val="0"/>
        <c:axPos val="b"/>
        <c:title>
          <c:tx>
            <c:rich>
              <a:bodyPr/>
              <a:lstStyle/>
              <a:p>
                <a:pPr>
                  <a:defRPr/>
                </a:pPr>
                <a:r>
                  <a:rPr lang="en-US"/>
                  <a:t>Object size, KB</a:t>
                </a:r>
              </a:p>
            </c:rich>
          </c:tx>
          <c:layout/>
          <c:overlay val="0"/>
        </c:title>
        <c:numFmt formatCode="General" sourceLinked="1"/>
        <c:majorTickMark val="out"/>
        <c:minorTickMark val="none"/>
        <c:tickLblPos val="nextTo"/>
        <c:txPr>
          <a:bodyPr/>
          <a:lstStyle/>
          <a:p>
            <a:pPr>
              <a:defRPr b="1"/>
            </a:pPr>
            <a:endParaRPr lang="en-US"/>
          </a:p>
        </c:txPr>
        <c:crossAx val="261169152"/>
        <c:crosses val="autoZero"/>
        <c:auto val="1"/>
        <c:lblAlgn val="ctr"/>
        <c:lblOffset val="100"/>
        <c:noMultiLvlLbl val="0"/>
      </c:catAx>
      <c:valAx>
        <c:axId val="261169152"/>
        <c:scaling>
          <c:orientation val="minMax"/>
          <c:min val="0"/>
        </c:scaling>
        <c:delete val="0"/>
        <c:axPos val="l"/>
        <c:majorGridlines/>
        <c:numFmt formatCode="#,##0" sourceLinked="1"/>
        <c:majorTickMark val="out"/>
        <c:minorTickMark val="none"/>
        <c:tickLblPos val="nextTo"/>
        <c:txPr>
          <a:bodyPr/>
          <a:lstStyle/>
          <a:p>
            <a:pPr>
              <a:defRPr b="1"/>
            </a:pPr>
            <a:endParaRPr lang="en-US"/>
          </a:p>
        </c:txPr>
        <c:crossAx val="261166976"/>
        <c:crosses val="autoZero"/>
        <c:crossBetween val="midCat"/>
      </c:valAx>
    </c:plotArea>
    <c:plotVisOnly val="0"/>
    <c:dispBlanksAs val="span"/>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12 nodes, 90/10, </a:t>
            </a:r>
            <a:r>
              <a:rPr lang="en-US" sz="1600" baseline="0" dirty="0"/>
              <a:t>latency, </a:t>
            </a:r>
            <a:r>
              <a:rPr lang="en-US" sz="1600" baseline="0" dirty="0" err="1"/>
              <a:t>ms</a:t>
            </a:r>
            <a:endParaRPr lang="en-US" sz="1600" dirty="0"/>
          </a:p>
        </c:rich>
      </c:tx>
      <c:layout>
        <c:manualLayout>
          <c:xMode val="edge"/>
          <c:yMode val="edge"/>
          <c:x val="0.18429211978698878"/>
          <c:y val="2.419354838709678E-2"/>
        </c:manualLayout>
      </c:layout>
      <c:overlay val="0"/>
    </c:title>
    <c:autoTitleDeleted val="0"/>
    <c:plotArea>
      <c:layout/>
      <c:lineChart>
        <c:grouping val="standard"/>
        <c:varyColors val="0"/>
        <c:ser>
          <c:idx val="0"/>
          <c:order val="0"/>
          <c:tx>
            <c:v>High</c:v>
          </c:tx>
          <c:cat>
            <c:numRef>
              <c:f>all_data!$E$42:$E$50</c:f>
              <c:numCache>
                <c:formatCode>General</c:formatCode>
                <c:ptCount val="9"/>
                <c:pt idx="0">
                  <c:v>0.5</c:v>
                </c:pt>
                <c:pt idx="1">
                  <c:v>2</c:v>
                </c:pt>
                <c:pt idx="3">
                  <c:v>16</c:v>
                </c:pt>
                <c:pt idx="5">
                  <c:v>128</c:v>
                </c:pt>
                <c:pt idx="7">
                  <c:v>1024</c:v>
                </c:pt>
                <c:pt idx="8">
                  <c:v>4096</c:v>
                </c:pt>
              </c:numCache>
            </c:numRef>
          </c:cat>
          <c:val>
            <c:numRef>
              <c:f>all_data!$H$52:$H$60</c:f>
              <c:numCache>
                <c:formatCode>General</c:formatCode>
                <c:ptCount val="9"/>
                <c:pt idx="0">
                  <c:v>2.6</c:v>
                </c:pt>
                <c:pt idx="1">
                  <c:v>3.06</c:v>
                </c:pt>
                <c:pt idx="3">
                  <c:v>7.1</c:v>
                </c:pt>
                <c:pt idx="5">
                  <c:v>91.98</c:v>
                </c:pt>
                <c:pt idx="7">
                  <c:v>234.12</c:v>
                </c:pt>
                <c:pt idx="8">
                  <c:v>679.4</c:v>
                </c:pt>
              </c:numCache>
            </c:numRef>
          </c:val>
          <c:smooth val="0"/>
        </c:ser>
        <c:ser>
          <c:idx val="1"/>
          <c:order val="1"/>
          <c:tx>
            <c:v>Balanced</c:v>
          </c:tx>
          <c:marker>
            <c:symbol val="square"/>
            <c:size val="5"/>
          </c:marker>
          <c:val>
            <c:numRef>
              <c:f>all_data!$M$52:$M$60</c:f>
              <c:numCache>
                <c:formatCode>General</c:formatCode>
                <c:ptCount val="9"/>
                <c:pt idx="0">
                  <c:v>1.78</c:v>
                </c:pt>
                <c:pt idx="1">
                  <c:v>2.1800000000000002</c:v>
                </c:pt>
                <c:pt idx="3">
                  <c:v>4.0999999999999996</c:v>
                </c:pt>
                <c:pt idx="5">
                  <c:v>86.88</c:v>
                </c:pt>
                <c:pt idx="7">
                  <c:v>143.52000000000001</c:v>
                </c:pt>
                <c:pt idx="8">
                  <c:v>394.14000000000033</c:v>
                </c:pt>
              </c:numCache>
            </c:numRef>
          </c:val>
          <c:smooth val="0"/>
        </c:ser>
        <c:dLbls>
          <c:showLegendKey val="0"/>
          <c:showVal val="0"/>
          <c:showCatName val="0"/>
          <c:showSerName val="0"/>
          <c:showPercent val="0"/>
          <c:showBubbleSize val="0"/>
        </c:dLbls>
        <c:marker val="1"/>
        <c:smooth val="0"/>
        <c:axId val="261177728"/>
        <c:axId val="261179648"/>
      </c:lineChart>
      <c:catAx>
        <c:axId val="261177728"/>
        <c:scaling>
          <c:orientation val="minMax"/>
        </c:scaling>
        <c:delete val="0"/>
        <c:axPos val="b"/>
        <c:title>
          <c:tx>
            <c:rich>
              <a:bodyPr/>
              <a:lstStyle/>
              <a:p>
                <a:pPr>
                  <a:defRPr/>
                </a:pPr>
                <a:r>
                  <a:rPr lang="en-US"/>
                  <a:t>Object size, KB</a:t>
                </a:r>
              </a:p>
            </c:rich>
          </c:tx>
          <c:layout/>
          <c:overlay val="0"/>
        </c:title>
        <c:numFmt formatCode="General" sourceLinked="1"/>
        <c:majorTickMark val="out"/>
        <c:minorTickMark val="none"/>
        <c:tickLblPos val="nextTo"/>
        <c:txPr>
          <a:bodyPr/>
          <a:lstStyle/>
          <a:p>
            <a:pPr>
              <a:defRPr b="1"/>
            </a:pPr>
            <a:endParaRPr lang="en-US"/>
          </a:p>
        </c:txPr>
        <c:crossAx val="261179648"/>
        <c:crosses val="autoZero"/>
        <c:auto val="1"/>
        <c:lblAlgn val="ctr"/>
        <c:lblOffset val="100"/>
        <c:noMultiLvlLbl val="0"/>
      </c:catAx>
      <c:valAx>
        <c:axId val="261179648"/>
        <c:scaling>
          <c:logBase val="2"/>
          <c:orientation val="minMax"/>
          <c:min val="1"/>
        </c:scaling>
        <c:delete val="0"/>
        <c:axPos val="l"/>
        <c:majorGridlines/>
        <c:numFmt formatCode="General" sourceLinked="1"/>
        <c:majorTickMark val="out"/>
        <c:minorTickMark val="none"/>
        <c:tickLblPos val="nextTo"/>
        <c:txPr>
          <a:bodyPr/>
          <a:lstStyle/>
          <a:p>
            <a:pPr>
              <a:defRPr b="1"/>
            </a:pPr>
            <a:endParaRPr lang="en-US"/>
          </a:p>
        </c:txPr>
        <c:crossAx val="261177728"/>
        <c:crosses val="autoZero"/>
        <c:crossBetween val="midCat"/>
      </c:valAx>
    </c:plotArea>
    <c:legend>
      <c:legendPos val="r"/>
      <c:layout/>
      <c:overlay val="0"/>
      <c:txPr>
        <a:bodyPr/>
        <a:lstStyle/>
        <a:p>
          <a:pPr>
            <a:defRPr sz="1100" b="1">
              <a:effectLst>
                <a:outerShdw blurRad="38100" dist="38100" dir="2700000" algn="tl">
                  <a:srgbClr val="000000">
                    <a:alpha val="43137"/>
                  </a:srgbClr>
                </a:outerShdw>
              </a:effectLst>
            </a:defRPr>
          </a:pPr>
          <a:endParaRPr lang="en-US"/>
        </a:p>
      </c:txPr>
    </c:legend>
    <c:plotVisOnly val="0"/>
    <c:dispBlanksAs val="span"/>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4A67B-8B46-41CF-A228-7A195A08D99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AE075473-E642-4D06-94B5-826445745C2F}">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Distributed In-Memory Cache</a:t>
          </a:r>
          <a:endParaRPr lang="en-US" sz="2800" dirty="0"/>
        </a:p>
      </dgm:t>
    </dgm:pt>
    <dgm:pt modelId="{AB0AFEFC-93FD-4802-841E-19381F8E14E5}" type="parTrans" cxnId="{918094A9-79EE-4465-8796-9CAA778F16C2}">
      <dgm:prSet/>
      <dgm:spPr/>
      <dgm:t>
        <a:bodyPr/>
        <a:lstStyle/>
        <a:p>
          <a:endParaRPr lang="en-US"/>
        </a:p>
      </dgm:t>
    </dgm:pt>
    <dgm:pt modelId="{5BC41909-8B45-4DA0-AFB7-62FD02DD0E54}" type="sibTrans" cxnId="{918094A9-79EE-4465-8796-9CAA778F16C2}">
      <dgm:prSet/>
      <dgm:spPr/>
      <dgm:t>
        <a:bodyPr/>
        <a:lstStyle/>
        <a:p>
          <a:endParaRPr lang="en-US"/>
        </a:p>
      </dgm:t>
    </dgm:pt>
    <dgm:pt modelId="{DD65297A-2722-4216-923A-71F31AA82647}">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F4E6C244-5515-44F0-822D-87FD585A0D6D}" type="parTrans" cxnId="{CBCC17C8-FFF3-4F22-85A9-20630324A928}">
      <dgm:prSet/>
      <dgm:spPr/>
      <dgm:t>
        <a:bodyPr/>
        <a:lstStyle/>
        <a:p>
          <a:endParaRPr lang="en-US"/>
        </a:p>
      </dgm:t>
    </dgm:pt>
    <dgm:pt modelId="{03B1815D-72F2-48B9-91C8-FFD4F945D4B9}" type="sibTrans" cxnId="{CBCC17C8-FFF3-4F22-85A9-20630324A928}">
      <dgm:prSet/>
      <dgm:spPr/>
      <dgm:t>
        <a:bodyPr/>
        <a:lstStyle/>
        <a:p>
          <a:endParaRPr lang="en-US"/>
        </a:p>
      </dgm:t>
    </dgm:pt>
    <dgm:pt modelId="{EF7FD8ED-A405-492D-BFC6-29FF47493C14}">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F05958D6-522B-4A0A-9AAA-848998CEE3F9}" type="parTrans" cxnId="{D9EEE12F-6B7D-438E-B350-B46211DB22A7}">
      <dgm:prSet/>
      <dgm:spPr/>
      <dgm:t>
        <a:bodyPr/>
        <a:lstStyle/>
        <a:p>
          <a:endParaRPr lang="en-US"/>
        </a:p>
      </dgm:t>
    </dgm:pt>
    <dgm:pt modelId="{9FDC55A3-2424-44E9-A512-E3A256C3483E}" type="sibTrans" cxnId="{D9EEE12F-6B7D-438E-B350-B46211DB22A7}">
      <dgm:prSet/>
      <dgm:spPr/>
      <dgm:t>
        <a:bodyPr/>
        <a:lstStyle/>
        <a:p>
          <a:endParaRPr lang="en-US"/>
        </a:p>
      </dgm:t>
    </dgm:pt>
    <dgm:pt modelId="{791F8D81-5BDF-41BF-AE01-EDE58771C6AF}">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3618E155-B082-4550-93DE-CA6824136C18}" type="parTrans" cxnId="{E63C47A9-6B35-43BD-85AE-2D5446DCFE26}">
      <dgm:prSet/>
      <dgm:spPr/>
      <dgm:t>
        <a:bodyPr/>
        <a:lstStyle/>
        <a:p>
          <a:endParaRPr lang="en-US"/>
        </a:p>
      </dgm:t>
    </dgm:pt>
    <dgm:pt modelId="{D3689413-A57E-45CF-9CB2-21DFEAEC6524}" type="sibTrans" cxnId="{E63C47A9-6B35-43BD-85AE-2D5446DCFE26}">
      <dgm:prSet/>
      <dgm:spPr/>
      <dgm:t>
        <a:bodyPr/>
        <a:lstStyle/>
        <a:p>
          <a:endParaRPr lang="en-US"/>
        </a:p>
      </dgm:t>
    </dgm:pt>
    <dgm:pt modelId="{F9A3CCBB-55E0-4A56-98F2-EFC60BA993DE}">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D51A1B55-8A80-4976-B59F-D2EB9734D7AD}" type="parTrans" cxnId="{4226529C-878D-4EBC-B688-C47C719F0F95}">
      <dgm:prSet/>
      <dgm:spPr/>
      <dgm:t>
        <a:bodyPr/>
        <a:lstStyle/>
        <a:p>
          <a:endParaRPr lang="en-US"/>
        </a:p>
      </dgm:t>
    </dgm:pt>
    <dgm:pt modelId="{AA3BF06A-C70A-4D47-BF87-C8EB819E9AD0}" type="sibTrans" cxnId="{4226529C-878D-4EBC-B688-C47C719F0F95}">
      <dgm:prSet/>
      <dgm:spPr/>
      <dgm:t>
        <a:bodyPr/>
        <a:lstStyle/>
        <a:p>
          <a:endParaRPr lang="en-US"/>
        </a:p>
      </dgm:t>
    </dgm:pt>
    <dgm:pt modelId="{1B9C335C-1FC3-447B-9F93-DD7169ACA293}" type="pres">
      <dgm:prSet presAssocID="{EA64A67B-8B46-41CF-A228-7A195A08D999}" presName="Name0" presStyleCnt="0">
        <dgm:presLayoutVars>
          <dgm:chPref val="1"/>
          <dgm:dir/>
          <dgm:animOne val="branch"/>
          <dgm:animLvl val="lvl"/>
          <dgm:resizeHandles/>
        </dgm:presLayoutVars>
      </dgm:prSet>
      <dgm:spPr/>
      <dgm:t>
        <a:bodyPr/>
        <a:lstStyle/>
        <a:p>
          <a:endParaRPr lang="en-US"/>
        </a:p>
      </dgm:t>
    </dgm:pt>
    <dgm:pt modelId="{A4B85219-04CC-4813-A4E8-B93A6E844C92}" type="pres">
      <dgm:prSet presAssocID="{AE075473-E642-4D06-94B5-826445745C2F}" presName="vertOne" presStyleCnt="0"/>
      <dgm:spPr/>
    </dgm:pt>
    <dgm:pt modelId="{35C5738B-538D-46F4-AD9F-017E2CE8AA66}" type="pres">
      <dgm:prSet presAssocID="{AE075473-E642-4D06-94B5-826445745C2F}" presName="txOne" presStyleLbl="node0" presStyleIdx="0" presStyleCnt="1" custScaleY="31931">
        <dgm:presLayoutVars>
          <dgm:chPref val="3"/>
        </dgm:presLayoutVars>
      </dgm:prSet>
      <dgm:spPr/>
      <dgm:t>
        <a:bodyPr/>
        <a:lstStyle/>
        <a:p>
          <a:endParaRPr lang="en-US"/>
        </a:p>
      </dgm:t>
    </dgm:pt>
    <dgm:pt modelId="{0DF32834-4B77-45E4-8BF2-991470F94242}" type="pres">
      <dgm:prSet presAssocID="{AE075473-E642-4D06-94B5-826445745C2F}" presName="parTransOne" presStyleCnt="0"/>
      <dgm:spPr/>
    </dgm:pt>
    <dgm:pt modelId="{508B2A30-76A8-4276-8503-867DB2907AB5}" type="pres">
      <dgm:prSet presAssocID="{AE075473-E642-4D06-94B5-826445745C2F}" presName="horzOne" presStyleCnt="0"/>
      <dgm:spPr/>
    </dgm:pt>
    <dgm:pt modelId="{93331181-5866-4C80-924A-78DA41404A5E}" type="pres">
      <dgm:prSet presAssocID="{DD65297A-2722-4216-923A-71F31AA82647}" presName="vertTwo" presStyleCnt="0"/>
      <dgm:spPr/>
    </dgm:pt>
    <dgm:pt modelId="{1A2E44E6-179B-4DCB-BF6C-B3A6DA863F13}" type="pres">
      <dgm:prSet presAssocID="{DD65297A-2722-4216-923A-71F31AA82647}" presName="txTwo" presStyleLbl="node2" presStyleIdx="0" presStyleCnt="4">
        <dgm:presLayoutVars>
          <dgm:chPref val="3"/>
        </dgm:presLayoutVars>
      </dgm:prSet>
      <dgm:spPr/>
      <dgm:t>
        <a:bodyPr/>
        <a:lstStyle/>
        <a:p>
          <a:endParaRPr lang="en-US"/>
        </a:p>
      </dgm:t>
    </dgm:pt>
    <dgm:pt modelId="{02136119-F5F6-4676-BAD6-DA0BF094A270}" type="pres">
      <dgm:prSet presAssocID="{DD65297A-2722-4216-923A-71F31AA82647}" presName="horzTwo" presStyleCnt="0"/>
      <dgm:spPr/>
    </dgm:pt>
    <dgm:pt modelId="{9A6F4B45-5CED-46C3-B56D-958686A1ED12}" type="pres">
      <dgm:prSet presAssocID="{03B1815D-72F2-48B9-91C8-FFD4F945D4B9}" presName="sibSpaceTwo" presStyleCnt="0"/>
      <dgm:spPr/>
    </dgm:pt>
    <dgm:pt modelId="{2382B375-4100-4B13-9FFE-DC03DA2996A2}" type="pres">
      <dgm:prSet presAssocID="{EF7FD8ED-A405-492D-BFC6-29FF47493C14}" presName="vertTwo" presStyleCnt="0"/>
      <dgm:spPr/>
    </dgm:pt>
    <dgm:pt modelId="{491D4E88-BAF2-47EF-A867-BEC856BFAE5A}" type="pres">
      <dgm:prSet presAssocID="{EF7FD8ED-A405-492D-BFC6-29FF47493C14}" presName="txTwo" presStyleLbl="node2" presStyleIdx="1" presStyleCnt="4">
        <dgm:presLayoutVars>
          <dgm:chPref val="3"/>
        </dgm:presLayoutVars>
      </dgm:prSet>
      <dgm:spPr/>
      <dgm:t>
        <a:bodyPr/>
        <a:lstStyle/>
        <a:p>
          <a:endParaRPr lang="en-US"/>
        </a:p>
      </dgm:t>
    </dgm:pt>
    <dgm:pt modelId="{FE67FC96-3B3C-4474-96F7-DC88E7309D29}" type="pres">
      <dgm:prSet presAssocID="{EF7FD8ED-A405-492D-BFC6-29FF47493C14}" presName="horzTwo" presStyleCnt="0"/>
      <dgm:spPr/>
    </dgm:pt>
    <dgm:pt modelId="{C0ECB9A4-55C1-4C84-A1CA-D8D7D010F084}" type="pres">
      <dgm:prSet presAssocID="{9FDC55A3-2424-44E9-A512-E3A256C3483E}" presName="sibSpaceTwo" presStyleCnt="0"/>
      <dgm:spPr/>
    </dgm:pt>
    <dgm:pt modelId="{3A86D8C2-123C-4E37-AE0C-002A9F05C680}" type="pres">
      <dgm:prSet presAssocID="{791F8D81-5BDF-41BF-AE01-EDE58771C6AF}" presName="vertTwo" presStyleCnt="0"/>
      <dgm:spPr/>
    </dgm:pt>
    <dgm:pt modelId="{27DE1637-2FA1-4265-A724-2842C45A66E8}" type="pres">
      <dgm:prSet presAssocID="{791F8D81-5BDF-41BF-AE01-EDE58771C6AF}" presName="txTwo" presStyleLbl="node2" presStyleIdx="2" presStyleCnt="4">
        <dgm:presLayoutVars>
          <dgm:chPref val="3"/>
        </dgm:presLayoutVars>
      </dgm:prSet>
      <dgm:spPr/>
      <dgm:t>
        <a:bodyPr/>
        <a:lstStyle/>
        <a:p>
          <a:endParaRPr lang="en-US"/>
        </a:p>
      </dgm:t>
    </dgm:pt>
    <dgm:pt modelId="{57FB687C-DC97-4302-A483-E637BD50B46C}" type="pres">
      <dgm:prSet presAssocID="{791F8D81-5BDF-41BF-AE01-EDE58771C6AF}" presName="horzTwo" presStyleCnt="0"/>
      <dgm:spPr/>
    </dgm:pt>
    <dgm:pt modelId="{3E7BBC01-E992-4AAD-BABF-8D295AC4E935}" type="pres">
      <dgm:prSet presAssocID="{D3689413-A57E-45CF-9CB2-21DFEAEC6524}" presName="sibSpaceTwo" presStyleCnt="0"/>
      <dgm:spPr/>
    </dgm:pt>
    <dgm:pt modelId="{777081AF-5157-4554-BA5E-A8AB388FFBEC}" type="pres">
      <dgm:prSet presAssocID="{F9A3CCBB-55E0-4A56-98F2-EFC60BA993DE}" presName="vertTwo" presStyleCnt="0"/>
      <dgm:spPr/>
    </dgm:pt>
    <dgm:pt modelId="{BFE1F322-C079-4C0A-A2FA-4929965D0034}" type="pres">
      <dgm:prSet presAssocID="{F9A3CCBB-55E0-4A56-98F2-EFC60BA993DE}" presName="txTwo" presStyleLbl="node2" presStyleIdx="3" presStyleCnt="4">
        <dgm:presLayoutVars>
          <dgm:chPref val="3"/>
        </dgm:presLayoutVars>
      </dgm:prSet>
      <dgm:spPr/>
      <dgm:t>
        <a:bodyPr/>
        <a:lstStyle/>
        <a:p>
          <a:endParaRPr lang="en-US"/>
        </a:p>
      </dgm:t>
    </dgm:pt>
    <dgm:pt modelId="{70DF9F6C-73EA-4546-96B4-0DA7890A91DB}" type="pres">
      <dgm:prSet presAssocID="{F9A3CCBB-55E0-4A56-98F2-EFC60BA993DE}" presName="horzTwo" presStyleCnt="0"/>
      <dgm:spPr/>
    </dgm:pt>
  </dgm:ptLst>
  <dgm:cxnLst>
    <dgm:cxn modelId="{4226529C-878D-4EBC-B688-C47C719F0F95}" srcId="{AE075473-E642-4D06-94B5-826445745C2F}" destId="{F9A3CCBB-55E0-4A56-98F2-EFC60BA993DE}" srcOrd="3" destOrd="0" parTransId="{D51A1B55-8A80-4976-B59F-D2EB9734D7AD}" sibTransId="{AA3BF06A-C70A-4D47-BF87-C8EB819E9AD0}"/>
    <dgm:cxn modelId="{4136AAB7-6379-4A57-9C0A-CB8C5AC74A74}" type="presOf" srcId="{EF7FD8ED-A405-492D-BFC6-29FF47493C14}" destId="{491D4E88-BAF2-47EF-A867-BEC856BFAE5A}" srcOrd="0" destOrd="0" presId="urn:microsoft.com/office/officeart/2005/8/layout/hierarchy4"/>
    <dgm:cxn modelId="{4A986195-05DB-4EE1-9E8C-127C61A194E7}" type="presOf" srcId="{EA64A67B-8B46-41CF-A228-7A195A08D999}" destId="{1B9C335C-1FC3-447B-9F93-DD7169ACA293}" srcOrd="0" destOrd="0" presId="urn:microsoft.com/office/officeart/2005/8/layout/hierarchy4"/>
    <dgm:cxn modelId="{D956401F-F76D-4E8A-80BF-E7950E625E98}" type="presOf" srcId="{F9A3CCBB-55E0-4A56-98F2-EFC60BA993DE}" destId="{BFE1F322-C079-4C0A-A2FA-4929965D0034}" srcOrd="0" destOrd="0" presId="urn:microsoft.com/office/officeart/2005/8/layout/hierarchy4"/>
    <dgm:cxn modelId="{B1C42955-D432-4D06-9C74-0DBD19D0EDE3}" type="presOf" srcId="{DD65297A-2722-4216-923A-71F31AA82647}" destId="{1A2E44E6-179B-4DCB-BF6C-B3A6DA863F13}" srcOrd="0" destOrd="0" presId="urn:microsoft.com/office/officeart/2005/8/layout/hierarchy4"/>
    <dgm:cxn modelId="{D9EEE12F-6B7D-438E-B350-B46211DB22A7}" srcId="{AE075473-E642-4D06-94B5-826445745C2F}" destId="{EF7FD8ED-A405-492D-BFC6-29FF47493C14}" srcOrd="1" destOrd="0" parTransId="{F05958D6-522B-4A0A-9AAA-848998CEE3F9}" sibTransId="{9FDC55A3-2424-44E9-A512-E3A256C3483E}"/>
    <dgm:cxn modelId="{E63C47A9-6B35-43BD-85AE-2D5446DCFE26}" srcId="{AE075473-E642-4D06-94B5-826445745C2F}" destId="{791F8D81-5BDF-41BF-AE01-EDE58771C6AF}" srcOrd="2" destOrd="0" parTransId="{3618E155-B082-4550-93DE-CA6824136C18}" sibTransId="{D3689413-A57E-45CF-9CB2-21DFEAEC6524}"/>
    <dgm:cxn modelId="{CBCC17C8-FFF3-4F22-85A9-20630324A928}" srcId="{AE075473-E642-4D06-94B5-826445745C2F}" destId="{DD65297A-2722-4216-923A-71F31AA82647}" srcOrd="0" destOrd="0" parTransId="{F4E6C244-5515-44F0-822D-87FD585A0D6D}" sibTransId="{03B1815D-72F2-48B9-91C8-FFD4F945D4B9}"/>
    <dgm:cxn modelId="{02FB906E-BC67-4F9A-95DE-12FA9F4BD67D}" type="presOf" srcId="{AE075473-E642-4D06-94B5-826445745C2F}" destId="{35C5738B-538D-46F4-AD9F-017E2CE8AA66}" srcOrd="0" destOrd="0" presId="urn:microsoft.com/office/officeart/2005/8/layout/hierarchy4"/>
    <dgm:cxn modelId="{D4C64608-3BE0-49F9-82EE-4E12C32C4C65}" type="presOf" srcId="{791F8D81-5BDF-41BF-AE01-EDE58771C6AF}" destId="{27DE1637-2FA1-4265-A724-2842C45A66E8}" srcOrd="0" destOrd="0" presId="urn:microsoft.com/office/officeart/2005/8/layout/hierarchy4"/>
    <dgm:cxn modelId="{918094A9-79EE-4465-8796-9CAA778F16C2}" srcId="{EA64A67B-8B46-41CF-A228-7A195A08D999}" destId="{AE075473-E642-4D06-94B5-826445745C2F}" srcOrd="0" destOrd="0" parTransId="{AB0AFEFC-93FD-4802-841E-19381F8E14E5}" sibTransId="{5BC41909-8B45-4DA0-AFB7-62FD02DD0E54}"/>
    <dgm:cxn modelId="{9DF5D9E7-5F04-4C94-ABF3-BB53E33D8E46}" type="presParOf" srcId="{1B9C335C-1FC3-447B-9F93-DD7169ACA293}" destId="{A4B85219-04CC-4813-A4E8-B93A6E844C92}" srcOrd="0" destOrd="0" presId="urn:microsoft.com/office/officeart/2005/8/layout/hierarchy4"/>
    <dgm:cxn modelId="{9AF6B7D5-7506-4FD0-B467-4321398244D4}" type="presParOf" srcId="{A4B85219-04CC-4813-A4E8-B93A6E844C92}" destId="{35C5738B-538D-46F4-AD9F-017E2CE8AA66}" srcOrd="0" destOrd="0" presId="urn:microsoft.com/office/officeart/2005/8/layout/hierarchy4"/>
    <dgm:cxn modelId="{0B7BAF80-6955-4AD1-B2BE-B4E55FEF2598}" type="presParOf" srcId="{A4B85219-04CC-4813-A4E8-B93A6E844C92}" destId="{0DF32834-4B77-45E4-8BF2-991470F94242}" srcOrd="1" destOrd="0" presId="urn:microsoft.com/office/officeart/2005/8/layout/hierarchy4"/>
    <dgm:cxn modelId="{A4F56B7D-D7C0-485A-B1C6-EBEDFA849F80}" type="presParOf" srcId="{A4B85219-04CC-4813-A4E8-B93A6E844C92}" destId="{508B2A30-76A8-4276-8503-867DB2907AB5}" srcOrd="2" destOrd="0" presId="urn:microsoft.com/office/officeart/2005/8/layout/hierarchy4"/>
    <dgm:cxn modelId="{0B548885-FD47-407A-A0F0-57F1ECA778A0}" type="presParOf" srcId="{508B2A30-76A8-4276-8503-867DB2907AB5}" destId="{93331181-5866-4C80-924A-78DA41404A5E}" srcOrd="0" destOrd="0" presId="urn:microsoft.com/office/officeart/2005/8/layout/hierarchy4"/>
    <dgm:cxn modelId="{3EC04A37-4934-4D21-BF58-C06976690E7D}" type="presParOf" srcId="{93331181-5866-4C80-924A-78DA41404A5E}" destId="{1A2E44E6-179B-4DCB-BF6C-B3A6DA863F13}" srcOrd="0" destOrd="0" presId="urn:microsoft.com/office/officeart/2005/8/layout/hierarchy4"/>
    <dgm:cxn modelId="{2F1E13EA-8C9A-4FF5-A399-B96CC8797E0A}" type="presParOf" srcId="{93331181-5866-4C80-924A-78DA41404A5E}" destId="{02136119-F5F6-4676-BAD6-DA0BF094A270}" srcOrd="1" destOrd="0" presId="urn:microsoft.com/office/officeart/2005/8/layout/hierarchy4"/>
    <dgm:cxn modelId="{6932BCB6-3794-4CCF-97C9-CF196B3D392E}" type="presParOf" srcId="{508B2A30-76A8-4276-8503-867DB2907AB5}" destId="{9A6F4B45-5CED-46C3-B56D-958686A1ED12}" srcOrd="1" destOrd="0" presId="urn:microsoft.com/office/officeart/2005/8/layout/hierarchy4"/>
    <dgm:cxn modelId="{DAEEF993-0E7D-4B0B-87F0-F42B9200C3EA}" type="presParOf" srcId="{508B2A30-76A8-4276-8503-867DB2907AB5}" destId="{2382B375-4100-4B13-9FFE-DC03DA2996A2}" srcOrd="2" destOrd="0" presId="urn:microsoft.com/office/officeart/2005/8/layout/hierarchy4"/>
    <dgm:cxn modelId="{B54EF7A2-5340-4018-BF1A-9EBFE50512EE}" type="presParOf" srcId="{2382B375-4100-4B13-9FFE-DC03DA2996A2}" destId="{491D4E88-BAF2-47EF-A867-BEC856BFAE5A}" srcOrd="0" destOrd="0" presId="urn:microsoft.com/office/officeart/2005/8/layout/hierarchy4"/>
    <dgm:cxn modelId="{A7A9A2E8-3CB7-4212-895E-92B52EE68865}" type="presParOf" srcId="{2382B375-4100-4B13-9FFE-DC03DA2996A2}" destId="{FE67FC96-3B3C-4474-96F7-DC88E7309D29}" srcOrd="1" destOrd="0" presId="urn:microsoft.com/office/officeart/2005/8/layout/hierarchy4"/>
    <dgm:cxn modelId="{13B98547-A21C-47D2-92D5-39395215E760}" type="presParOf" srcId="{508B2A30-76A8-4276-8503-867DB2907AB5}" destId="{C0ECB9A4-55C1-4C84-A1CA-D8D7D010F084}" srcOrd="3" destOrd="0" presId="urn:microsoft.com/office/officeart/2005/8/layout/hierarchy4"/>
    <dgm:cxn modelId="{BBD457E8-6E2F-411D-ADE5-0E12018BDFC9}" type="presParOf" srcId="{508B2A30-76A8-4276-8503-867DB2907AB5}" destId="{3A86D8C2-123C-4E37-AE0C-002A9F05C680}" srcOrd="4" destOrd="0" presId="urn:microsoft.com/office/officeart/2005/8/layout/hierarchy4"/>
    <dgm:cxn modelId="{5F5E828D-25CD-4186-ACB3-56E90C9900A4}" type="presParOf" srcId="{3A86D8C2-123C-4E37-AE0C-002A9F05C680}" destId="{27DE1637-2FA1-4265-A724-2842C45A66E8}" srcOrd="0" destOrd="0" presId="urn:microsoft.com/office/officeart/2005/8/layout/hierarchy4"/>
    <dgm:cxn modelId="{AE6E0B70-55DC-414B-80EC-5942BB7017AA}" type="presParOf" srcId="{3A86D8C2-123C-4E37-AE0C-002A9F05C680}" destId="{57FB687C-DC97-4302-A483-E637BD50B46C}" srcOrd="1" destOrd="0" presId="urn:microsoft.com/office/officeart/2005/8/layout/hierarchy4"/>
    <dgm:cxn modelId="{3CA76E05-B3EA-483C-A499-C7C615AD7537}" type="presParOf" srcId="{508B2A30-76A8-4276-8503-867DB2907AB5}" destId="{3E7BBC01-E992-4AAD-BABF-8D295AC4E935}" srcOrd="5" destOrd="0" presId="urn:microsoft.com/office/officeart/2005/8/layout/hierarchy4"/>
    <dgm:cxn modelId="{E638D56B-5482-4CCB-939F-F829410E8324}" type="presParOf" srcId="{508B2A30-76A8-4276-8503-867DB2907AB5}" destId="{777081AF-5157-4554-BA5E-A8AB388FFBEC}" srcOrd="6" destOrd="0" presId="urn:microsoft.com/office/officeart/2005/8/layout/hierarchy4"/>
    <dgm:cxn modelId="{D17FA327-F5D6-458D-B2D8-4BE54FDB5BCF}" type="presParOf" srcId="{777081AF-5157-4554-BA5E-A8AB388FFBEC}" destId="{BFE1F322-C079-4C0A-A2FA-4929965D0034}" srcOrd="0" destOrd="0" presId="urn:microsoft.com/office/officeart/2005/8/layout/hierarchy4"/>
    <dgm:cxn modelId="{3D20C323-06B9-4514-AA60-C757D154179D}" type="presParOf" srcId="{777081AF-5157-4554-BA5E-A8AB388FFBEC}" destId="{70DF9F6C-73EA-4546-96B4-0DA7890A91DB}" srcOrd="1" destOrd="0" presId="urn:microsoft.com/office/officeart/2005/8/layout/hierarchy4"/>
  </dgm:cxnLst>
  <dgm:bg>
    <a:solidFill>
      <a:schemeClr val="tx2">
        <a:lumMod val="50000"/>
      </a:schemeClr>
    </a:solidFill>
  </dgm:bg>
  <dgm:whole>
    <a:ln w="44450" cap="rnd">
      <a:solidFill>
        <a:schemeClr val="tx1"/>
      </a:solidFill>
      <a:roun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4A67B-8B46-41CF-A228-7A195A08D99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AE075473-E642-4D06-94B5-826445745C2F}">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Distributed In-Memory Cache</a:t>
          </a:r>
          <a:endParaRPr lang="en-US" sz="2800" dirty="0"/>
        </a:p>
      </dgm:t>
    </dgm:pt>
    <dgm:pt modelId="{AB0AFEFC-93FD-4802-841E-19381F8E14E5}" type="parTrans" cxnId="{918094A9-79EE-4465-8796-9CAA778F16C2}">
      <dgm:prSet/>
      <dgm:spPr/>
      <dgm:t>
        <a:bodyPr/>
        <a:lstStyle/>
        <a:p>
          <a:endParaRPr lang="en-US"/>
        </a:p>
      </dgm:t>
    </dgm:pt>
    <dgm:pt modelId="{5BC41909-8B45-4DA0-AFB7-62FD02DD0E54}" type="sibTrans" cxnId="{918094A9-79EE-4465-8796-9CAA778F16C2}">
      <dgm:prSet/>
      <dgm:spPr/>
      <dgm:t>
        <a:bodyPr/>
        <a:lstStyle/>
        <a:p>
          <a:endParaRPr lang="en-US"/>
        </a:p>
      </dgm:t>
    </dgm:pt>
    <dgm:pt modelId="{DD65297A-2722-4216-923A-71F31AA82647}">
      <dgm:prSet phldrT="[Text]" custT="1">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sz="3600" dirty="0" smtClean="0"/>
            <a:t>Server</a:t>
          </a:r>
          <a:endParaRPr lang="en-US" sz="3600" dirty="0"/>
        </a:p>
      </dgm:t>
    </dgm:pt>
    <dgm:pt modelId="{F4E6C244-5515-44F0-822D-87FD585A0D6D}" type="parTrans" cxnId="{CBCC17C8-FFF3-4F22-85A9-20630324A928}">
      <dgm:prSet/>
      <dgm:spPr/>
      <dgm:t>
        <a:bodyPr/>
        <a:lstStyle/>
        <a:p>
          <a:endParaRPr lang="en-US"/>
        </a:p>
      </dgm:t>
    </dgm:pt>
    <dgm:pt modelId="{03B1815D-72F2-48B9-91C8-FFD4F945D4B9}" type="sibTrans" cxnId="{CBCC17C8-FFF3-4F22-85A9-20630324A928}">
      <dgm:prSet/>
      <dgm:spPr/>
      <dgm:t>
        <a:bodyPr/>
        <a:lstStyle/>
        <a:p>
          <a:endParaRPr lang="en-US"/>
        </a:p>
      </dgm:t>
    </dgm:pt>
    <dgm:pt modelId="{EF7FD8ED-A405-492D-BFC6-29FF47493C14}">
      <dgm:prSet phldrT="[Text]" custT="1">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sz="3600" dirty="0" smtClean="0"/>
            <a:t>Server</a:t>
          </a:r>
          <a:endParaRPr lang="en-US" sz="3600" dirty="0"/>
        </a:p>
      </dgm:t>
    </dgm:pt>
    <dgm:pt modelId="{F05958D6-522B-4A0A-9AAA-848998CEE3F9}" type="parTrans" cxnId="{D9EEE12F-6B7D-438E-B350-B46211DB22A7}">
      <dgm:prSet/>
      <dgm:spPr/>
      <dgm:t>
        <a:bodyPr/>
        <a:lstStyle/>
        <a:p>
          <a:endParaRPr lang="en-US"/>
        </a:p>
      </dgm:t>
    </dgm:pt>
    <dgm:pt modelId="{9FDC55A3-2424-44E9-A512-E3A256C3483E}" type="sibTrans" cxnId="{D9EEE12F-6B7D-438E-B350-B46211DB22A7}">
      <dgm:prSet/>
      <dgm:spPr/>
      <dgm:t>
        <a:bodyPr/>
        <a:lstStyle/>
        <a:p>
          <a:endParaRPr lang="en-US"/>
        </a:p>
      </dgm:t>
    </dgm:pt>
    <dgm:pt modelId="{1B9C335C-1FC3-447B-9F93-DD7169ACA293}" type="pres">
      <dgm:prSet presAssocID="{EA64A67B-8B46-41CF-A228-7A195A08D999}" presName="Name0" presStyleCnt="0">
        <dgm:presLayoutVars>
          <dgm:chPref val="1"/>
          <dgm:dir/>
          <dgm:animOne val="branch"/>
          <dgm:animLvl val="lvl"/>
          <dgm:resizeHandles/>
        </dgm:presLayoutVars>
      </dgm:prSet>
      <dgm:spPr/>
      <dgm:t>
        <a:bodyPr/>
        <a:lstStyle/>
        <a:p>
          <a:endParaRPr lang="en-US"/>
        </a:p>
      </dgm:t>
    </dgm:pt>
    <dgm:pt modelId="{A4B85219-04CC-4813-A4E8-B93A6E844C92}" type="pres">
      <dgm:prSet presAssocID="{AE075473-E642-4D06-94B5-826445745C2F}" presName="vertOne" presStyleCnt="0"/>
      <dgm:spPr/>
    </dgm:pt>
    <dgm:pt modelId="{35C5738B-538D-46F4-AD9F-017E2CE8AA66}" type="pres">
      <dgm:prSet presAssocID="{AE075473-E642-4D06-94B5-826445745C2F}" presName="txOne" presStyleLbl="node0" presStyleIdx="0" presStyleCnt="1" custScaleX="100081" custScaleY="31842">
        <dgm:presLayoutVars>
          <dgm:chPref val="3"/>
        </dgm:presLayoutVars>
      </dgm:prSet>
      <dgm:spPr/>
      <dgm:t>
        <a:bodyPr/>
        <a:lstStyle/>
        <a:p>
          <a:endParaRPr lang="en-US"/>
        </a:p>
      </dgm:t>
    </dgm:pt>
    <dgm:pt modelId="{0DF32834-4B77-45E4-8BF2-991470F94242}" type="pres">
      <dgm:prSet presAssocID="{AE075473-E642-4D06-94B5-826445745C2F}" presName="parTransOne" presStyleCnt="0"/>
      <dgm:spPr/>
    </dgm:pt>
    <dgm:pt modelId="{508B2A30-76A8-4276-8503-867DB2907AB5}" type="pres">
      <dgm:prSet presAssocID="{AE075473-E642-4D06-94B5-826445745C2F}" presName="horzOne" presStyleCnt="0"/>
      <dgm:spPr/>
    </dgm:pt>
    <dgm:pt modelId="{93331181-5866-4C80-924A-78DA41404A5E}" type="pres">
      <dgm:prSet presAssocID="{DD65297A-2722-4216-923A-71F31AA82647}" presName="vertTwo" presStyleCnt="0"/>
      <dgm:spPr/>
    </dgm:pt>
    <dgm:pt modelId="{1A2E44E6-179B-4DCB-BF6C-B3A6DA863F13}" type="pres">
      <dgm:prSet presAssocID="{DD65297A-2722-4216-923A-71F31AA82647}" presName="txTwo" presStyleLbl="node2" presStyleIdx="0" presStyleCnt="2" custScaleX="108939">
        <dgm:presLayoutVars>
          <dgm:chPref val="3"/>
        </dgm:presLayoutVars>
      </dgm:prSet>
      <dgm:spPr/>
      <dgm:t>
        <a:bodyPr/>
        <a:lstStyle/>
        <a:p>
          <a:endParaRPr lang="en-US"/>
        </a:p>
      </dgm:t>
    </dgm:pt>
    <dgm:pt modelId="{02136119-F5F6-4676-BAD6-DA0BF094A270}" type="pres">
      <dgm:prSet presAssocID="{DD65297A-2722-4216-923A-71F31AA82647}" presName="horzTwo" presStyleCnt="0"/>
      <dgm:spPr/>
    </dgm:pt>
    <dgm:pt modelId="{9A6F4B45-5CED-46C3-B56D-958686A1ED12}" type="pres">
      <dgm:prSet presAssocID="{03B1815D-72F2-48B9-91C8-FFD4F945D4B9}" presName="sibSpaceTwo" presStyleCnt="0"/>
      <dgm:spPr/>
    </dgm:pt>
    <dgm:pt modelId="{2382B375-4100-4B13-9FFE-DC03DA2996A2}" type="pres">
      <dgm:prSet presAssocID="{EF7FD8ED-A405-492D-BFC6-29FF47493C14}" presName="vertTwo" presStyleCnt="0"/>
      <dgm:spPr/>
    </dgm:pt>
    <dgm:pt modelId="{491D4E88-BAF2-47EF-A867-BEC856BFAE5A}" type="pres">
      <dgm:prSet presAssocID="{EF7FD8ED-A405-492D-BFC6-29FF47493C14}" presName="txTwo" presStyleLbl="node2" presStyleIdx="1" presStyleCnt="2" custScaleX="106304">
        <dgm:presLayoutVars>
          <dgm:chPref val="3"/>
        </dgm:presLayoutVars>
      </dgm:prSet>
      <dgm:spPr/>
      <dgm:t>
        <a:bodyPr/>
        <a:lstStyle/>
        <a:p>
          <a:endParaRPr lang="en-US"/>
        </a:p>
      </dgm:t>
    </dgm:pt>
    <dgm:pt modelId="{FE67FC96-3B3C-4474-96F7-DC88E7309D29}" type="pres">
      <dgm:prSet presAssocID="{EF7FD8ED-A405-492D-BFC6-29FF47493C14}" presName="horzTwo" presStyleCnt="0"/>
      <dgm:spPr/>
    </dgm:pt>
  </dgm:ptLst>
  <dgm:cxnLst>
    <dgm:cxn modelId="{3B35C717-F03C-4BAF-BB4E-713F1F39692B}" type="presOf" srcId="{EA64A67B-8B46-41CF-A228-7A195A08D999}" destId="{1B9C335C-1FC3-447B-9F93-DD7169ACA293}" srcOrd="0" destOrd="0" presId="urn:microsoft.com/office/officeart/2005/8/layout/hierarchy4"/>
    <dgm:cxn modelId="{D9EEE12F-6B7D-438E-B350-B46211DB22A7}" srcId="{AE075473-E642-4D06-94B5-826445745C2F}" destId="{EF7FD8ED-A405-492D-BFC6-29FF47493C14}" srcOrd="1" destOrd="0" parTransId="{F05958D6-522B-4A0A-9AAA-848998CEE3F9}" sibTransId="{9FDC55A3-2424-44E9-A512-E3A256C3483E}"/>
    <dgm:cxn modelId="{CBCC17C8-FFF3-4F22-85A9-20630324A928}" srcId="{AE075473-E642-4D06-94B5-826445745C2F}" destId="{DD65297A-2722-4216-923A-71F31AA82647}" srcOrd="0" destOrd="0" parTransId="{F4E6C244-5515-44F0-822D-87FD585A0D6D}" sibTransId="{03B1815D-72F2-48B9-91C8-FFD4F945D4B9}"/>
    <dgm:cxn modelId="{6C71A90C-1554-48DF-81D7-7BABB2857EA3}" type="presOf" srcId="{EF7FD8ED-A405-492D-BFC6-29FF47493C14}" destId="{491D4E88-BAF2-47EF-A867-BEC856BFAE5A}" srcOrd="0" destOrd="0" presId="urn:microsoft.com/office/officeart/2005/8/layout/hierarchy4"/>
    <dgm:cxn modelId="{16E31D5E-A149-4807-8844-3B04172A8F4E}" type="presOf" srcId="{AE075473-E642-4D06-94B5-826445745C2F}" destId="{35C5738B-538D-46F4-AD9F-017E2CE8AA66}" srcOrd="0" destOrd="0" presId="urn:microsoft.com/office/officeart/2005/8/layout/hierarchy4"/>
    <dgm:cxn modelId="{0DF79DF3-CF19-4363-B49E-97417461F6FB}" type="presOf" srcId="{DD65297A-2722-4216-923A-71F31AA82647}" destId="{1A2E44E6-179B-4DCB-BF6C-B3A6DA863F13}" srcOrd="0" destOrd="0" presId="urn:microsoft.com/office/officeart/2005/8/layout/hierarchy4"/>
    <dgm:cxn modelId="{918094A9-79EE-4465-8796-9CAA778F16C2}" srcId="{EA64A67B-8B46-41CF-A228-7A195A08D999}" destId="{AE075473-E642-4D06-94B5-826445745C2F}" srcOrd="0" destOrd="0" parTransId="{AB0AFEFC-93FD-4802-841E-19381F8E14E5}" sibTransId="{5BC41909-8B45-4DA0-AFB7-62FD02DD0E54}"/>
    <dgm:cxn modelId="{DEEF5B73-C3EE-4D50-AA72-B4E63438AAE0}" type="presParOf" srcId="{1B9C335C-1FC3-447B-9F93-DD7169ACA293}" destId="{A4B85219-04CC-4813-A4E8-B93A6E844C92}" srcOrd="0" destOrd="0" presId="urn:microsoft.com/office/officeart/2005/8/layout/hierarchy4"/>
    <dgm:cxn modelId="{A4A1F836-F79B-488F-BE44-D25B924D799C}" type="presParOf" srcId="{A4B85219-04CC-4813-A4E8-B93A6E844C92}" destId="{35C5738B-538D-46F4-AD9F-017E2CE8AA66}" srcOrd="0" destOrd="0" presId="urn:microsoft.com/office/officeart/2005/8/layout/hierarchy4"/>
    <dgm:cxn modelId="{8BF0907B-6B11-4170-93AB-0C796C661952}" type="presParOf" srcId="{A4B85219-04CC-4813-A4E8-B93A6E844C92}" destId="{0DF32834-4B77-45E4-8BF2-991470F94242}" srcOrd="1" destOrd="0" presId="urn:microsoft.com/office/officeart/2005/8/layout/hierarchy4"/>
    <dgm:cxn modelId="{DD1192E7-BDD5-4C63-9F3F-A250C3A01A49}" type="presParOf" srcId="{A4B85219-04CC-4813-A4E8-B93A6E844C92}" destId="{508B2A30-76A8-4276-8503-867DB2907AB5}" srcOrd="2" destOrd="0" presId="urn:microsoft.com/office/officeart/2005/8/layout/hierarchy4"/>
    <dgm:cxn modelId="{15A18082-4759-479D-8E58-0B8023DBC540}" type="presParOf" srcId="{508B2A30-76A8-4276-8503-867DB2907AB5}" destId="{93331181-5866-4C80-924A-78DA41404A5E}" srcOrd="0" destOrd="0" presId="urn:microsoft.com/office/officeart/2005/8/layout/hierarchy4"/>
    <dgm:cxn modelId="{E7E78902-160B-4B0D-8C6B-7DB4F82EA4FA}" type="presParOf" srcId="{93331181-5866-4C80-924A-78DA41404A5E}" destId="{1A2E44E6-179B-4DCB-BF6C-B3A6DA863F13}" srcOrd="0" destOrd="0" presId="urn:microsoft.com/office/officeart/2005/8/layout/hierarchy4"/>
    <dgm:cxn modelId="{2356B137-EC17-425F-AA20-FB4A26FC36DC}" type="presParOf" srcId="{93331181-5866-4C80-924A-78DA41404A5E}" destId="{02136119-F5F6-4676-BAD6-DA0BF094A270}" srcOrd="1" destOrd="0" presId="urn:microsoft.com/office/officeart/2005/8/layout/hierarchy4"/>
    <dgm:cxn modelId="{0DCD10D1-6049-4478-8E21-6C82DE9BAA2A}" type="presParOf" srcId="{508B2A30-76A8-4276-8503-867DB2907AB5}" destId="{9A6F4B45-5CED-46C3-B56D-958686A1ED12}" srcOrd="1" destOrd="0" presId="urn:microsoft.com/office/officeart/2005/8/layout/hierarchy4"/>
    <dgm:cxn modelId="{307876F1-31FA-4E19-A1FF-A777E724E06D}" type="presParOf" srcId="{508B2A30-76A8-4276-8503-867DB2907AB5}" destId="{2382B375-4100-4B13-9FFE-DC03DA2996A2}" srcOrd="2" destOrd="0" presId="urn:microsoft.com/office/officeart/2005/8/layout/hierarchy4"/>
    <dgm:cxn modelId="{BF74932D-2929-4C10-AE92-178267576ECF}" type="presParOf" srcId="{2382B375-4100-4B13-9FFE-DC03DA2996A2}" destId="{491D4E88-BAF2-47EF-A867-BEC856BFAE5A}" srcOrd="0" destOrd="0" presId="urn:microsoft.com/office/officeart/2005/8/layout/hierarchy4"/>
    <dgm:cxn modelId="{D8466D3E-7940-4372-BC76-6C7776AE8A04}" type="presParOf" srcId="{2382B375-4100-4B13-9FFE-DC03DA2996A2}" destId="{FE67FC96-3B3C-4474-96F7-DC88E7309D29}" srcOrd="1" destOrd="0" presId="urn:microsoft.com/office/officeart/2005/8/layout/hierarchy4"/>
  </dgm:cxnLst>
  <dgm:bg>
    <a:solidFill>
      <a:schemeClr val="tx2">
        <a:lumMod val="50000"/>
      </a:schemeClr>
    </a:solidFill>
  </dgm:bg>
  <dgm:whole>
    <a:ln w="44450" cap="rnd">
      <a:solidFill>
        <a:schemeClr val="tx1"/>
      </a:solidFill>
      <a:round/>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4A67B-8B46-41CF-A228-7A195A08D99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AE075473-E642-4D06-94B5-826445745C2F}">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Distributed In-Memory Cache</a:t>
          </a:r>
          <a:endParaRPr lang="en-US" sz="2400" dirty="0"/>
        </a:p>
      </dgm:t>
    </dgm:pt>
    <dgm:pt modelId="{AB0AFEFC-93FD-4802-841E-19381F8E14E5}" type="parTrans" cxnId="{918094A9-79EE-4465-8796-9CAA778F16C2}">
      <dgm:prSet/>
      <dgm:spPr/>
      <dgm:t>
        <a:bodyPr/>
        <a:lstStyle/>
        <a:p>
          <a:endParaRPr lang="en-US"/>
        </a:p>
      </dgm:t>
    </dgm:pt>
    <dgm:pt modelId="{5BC41909-8B45-4DA0-AFB7-62FD02DD0E54}" type="sibTrans" cxnId="{918094A9-79EE-4465-8796-9CAA778F16C2}">
      <dgm:prSet/>
      <dgm:spPr/>
      <dgm:t>
        <a:bodyPr/>
        <a:lstStyle/>
        <a:p>
          <a:endParaRPr lang="en-US"/>
        </a:p>
      </dgm:t>
    </dgm:pt>
    <dgm:pt modelId="{1B9C335C-1FC3-447B-9F93-DD7169ACA293}" type="pres">
      <dgm:prSet presAssocID="{EA64A67B-8B46-41CF-A228-7A195A08D999}" presName="Name0" presStyleCnt="0">
        <dgm:presLayoutVars>
          <dgm:chPref val="1"/>
          <dgm:dir/>
          <dgm:animOne val="branch"/>
          <dgm:animLvl val="lvl"/>
          <dgm:resizeHandles/>
        </dgm:presLayoutVars>
      </dgm:prSet>
      <dgm:spPr/>
      <dgm:t>
        <a:bodyPr/>
        <a:lstStyle/>
        <a:p>
          <a:endParaRPr lang="en-US"/>
        </a:p>
      </dgm:t>
    </dgm:pt>
    <dgm:pt modelId="{A4B85219-04CC-4813-A4E8-B93A6E844C92}" type="pres">
      <dgm:prSet presAssocID="{AE075473-E642-4D06-94B5-826445745C2F}" presName="vertOne" presStyleCnt="0"/>
      <dgm:spPr/>
    </dgm:pt>
    <dgm:pt modelId="{35C5738B-538D-46F4-AD9F-017E2CE8AA66}" type="pres">
      <dgm:prSet presAssocID="{AE075473-E642-4D06-94B5-826445745C2F}" presName="txOne" presStyleLbl="node0" presStyleIdx="0" presStyleCnt="1" custScaleY="100000" custLinFactNeighborX="19" custLinFactNeighborY="15555">
        <dgm:presLayoutVars>
          <dgm:chPref val="3"/>
        </dgm:presLayoutVars>
      </dgm:prSet>
      <dgm:spPr/>
      <dgm:t>
        <a:bodyPr/>
        <a:lstStyle/>
        <a:p>
          <a:endParaRPr lang="en-US"/>
        </a:p>
      </dgm:t>
    </dgm:pt>
    <dgm:pt modelId="{508B2A30-76A8-4276-8503-867DB2907AB5}" type="pres">
      <dgm:prSet presAssocID="{AE075473-E642-4D06-94B5-826445745C2F}" presName="horzOne" presStyleCnt="0"/>
      <dgm:spPr/>
    </dgm:pt>
  </dgm:ptLst>
  <dgm:cxnLst>
    <dgm:cxn modelId="{918094A9-79EE-4465-8796-9CAA778F16C2}" srcId="{EA64A67B-8B46-41CF-A228-7A195A08D999}" destId="{AE075473-E642-4D06-94B5-826445745C2F}" srcOrd="0" destOrd="0" parTransId="{AB0AFEFC-93FD-4802-841E-19381F8E14E5}" sibTransId="{5BC41909-8B45-4DA0-AFB7-62FD02DD0E54}"/>
    <dgm:cxn modelId="{1010FA3C-FBDF-4E39-A2EC-66BA6F424C11}" type="presOf" srcId="{AE075473-E642-4D06-94B5-826445745C2F}" destId="{35C5738B-538D-46F4-AD9F-017E2CE8AA66}" srcOrd="0" destOrd="0" presId="urn:microsoft.com/office/officeart/2005/8/layout/hierarchy4"/>
    <dgm:cxn modelId="{03A42BF9-C39D-4E60-8B8F-2AE155070968}" type="presOf" srcId="{EA64A67B-8B46-41CF-A228-7A195A08D999}" destId="{1B9C335C-1FC3-447B-9F93-DD7169ACA293}" srcOrd="0" destOrd="0" presId="urn:microsoft.com/office/officeart/2005/8/layout/hierarchy4"/>
    <dgm:cxn modelId="{A183CDEF-000B-4CF0-BB75-E134AF3143F1}" type="presParOf" srcId="{1B9C335C-1FC3-447B-9F93-DD7169ACA293}" destId="{A4B85219-04CC-4813-A4E8-B93A6E844C92}" srcOrd="0" destOrd="0" presId="urn:microsoft.com/office/officeart/2005/8/layout/hierarchy4"/>
    <dgm:cxn modelId="{CF634FEA-92C6-4641-913D-638B1A8D547C}" type="presParOf" srcId="{A4B85219-04CC-4813-A4E8-B93A6E844C92}" destId="{35C5738B-538D-46F4-AD9F-017E2CE8AA66}" srcOrd="0" destOrd="0" presId="urn:microsoft.com/office/officeart/2005/8/layout/hierarchy4"/>
    <dgm:cxn modelId="{9BF24C3B-2D58-49E4-9985-9A715FB165A4}" type="presParOf" srcId="{A4B85219-04CC-4813-A4E8-B93A6E844C92}" destId="{508B2A30-76A8-4276-8503-867DB2907AB5}" srcOrd="1" destOrd="0" presId="urn:microsoft.com/office/officeart/2005/8/layout/hierarchy4"/>
  </dgm:cxnLst>
  <dgm:bg/>
  <dgm:whole>
    <a:ln w="19050" cap="rnd">
      <a:noFill/>
      <a:roun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4A67B-8B46-41CF-A228-7A195A08D99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AE075473-E642-4D06-94B5-826445745C2F}">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Distributed In-Memory Cache</a:t>
          </a:r>
          <a:endParaRPr lang="en-US" sz="2800" dirty="0"/>
        </a:p>
      </dgm:t>
    </dgm:pt>
    <dgm:pt modelId="{AB0AFEFC-93FD-4802-841E-19381F8E14E5}" type="parTrans" cxnId="{918094A9-79EE-4465-8796-9CAA778F16C2}">
      <dgm:prSet/>
      <dgm:spPr/>
      <dgm:t>
        <a:bodyPr/>
        <a:lstStyle/>
        <a:p>
          <a:endParaRPr lang="en-US"/>
        </a:p>
      </dgm:t>
    </dgm:pt>
    <dgm:pt modelId="{5BC41909-8B45-4DA0-AFB7-62FD02DD0E54}" type="sibTrans" cxnId="{918094A9-79EE-4465-8796-9CAA778F16C2}">
      <dgm:prSet/>
      <dgm:spPr/>
      <dgm:t>
        <a:bodyPr/>
        <a:lstStyle/>
        <a:p>
          <a:endParaRPr lang="en-US"/>
        </a:p>
      </dgm:t>
    </dgm:pt>
    <dgm:pt modelId="{DD65297A-2722-4216-923A-71F31AA82647}">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F4E6C244-5515-44F0-822D-87FD585A0D6D}" type="parTrans" cxnId="{CBCC17C8-FFF3-4F22-85A9-20630324A928}">
      <dgm:prSet/>
      <dgm:spPr/>
      <dgm:t>
        <a:bodyPr/>
        <a:lstStyle/>
        <a:p>
          <a:endParaRPr lang="en-US"/>
        </a:p>
      </dgm:t>
    </dgm:pt>
    <dgm:pt modelId="{03B1815D-72F2-48B9-91C8-FFD4F945D4B9}" type="sibTrans" cxnId="{CBCC17C8-FFF3-4F22-85A9-20630324A928}">
      <dgm:prSet/>
      <dgm:spPr/>
      <dgm:t>
        <a:bodyPr/>
        <a:lstStyle/>
        <a:p>
          <a:endParaRPr lang="en-US"/>
        </a:p>
      </dgm:t>
    </dgm:pt>
    <dgm:pt modelId="{EF7FD8ED-A405-492D-BFC6-29FF47493C14}">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F05958D6-522B-4A0A-9AAA-848998CEE3F9}" type="parTrans" cxnId="{D9EEE12F-6B7D-438E-B350-B46211DB22A7}">
      <dgm:prSet/>
      <dgm:spPr/>
      <dgm:t>
        <a:bodyPr/>
        <a:lstStyle/>
        <a:p>
          <a:endParaRPr lang="en-US"/>
        </a:p>
      </dgm:t>
    </dgm:pt>
    <dgm:pt modelId="{9FDC55A3-2424-44E9-A512-E3A256C3483E}" type="sibTrans" cxnId="{D9EEE12F-6B7D-438E-B350-B46211DB22A7}">
      <dgm:prSet/>
      <dgm:spPr/>
      <dgm:t>
        <a:bodyPr/>
        <a:lstStyle/>
        <a:p>
          <a:endParaRPr lang="en-US"/>
        </a:p>
      </dgm:t>
    </dgm:pt>
    <dgm:pt modelId="{791F8D81-5BDF-41BF-AE01-EDE58771C6AF}">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3618E155-B082-4550-93DE-CA6824136C18}" type="parTrans" cxnId="{E63C47A9-6B35-43BD-85AE-2D5446DCFE26}">
      <dgm:prSet/>
      <dgm:spPr/>
      <dgm:t>
        <a:bodyPr/>
        <a:lstStyle/>
        <a:p>
          <a:endParaRPr lang="en-US"/>
        </a:p>
      </dgm:t>
    </dgm:pt>
    <dgm:pt modelId="{D3689413-A57E-45CF-9CB2-21DFEAEC6524}" type="sibTrans" cxnId="{E63C47A9-6B35-43BD-85AE-2D5446DCFE26}">
      <dgm:prSet/>
      <dgm:spPr/>
      <dgm:t>
        <a:bodyPr/>
        <a:lstStyle/>
        <a:p>
          <a:endParaRPr lang="en-US"/>
        </a:p>
      </dgm:t>
    </dgm:pt>
    <dgm:pt modelId="{F9A3CCBB-55E0-4A56-98F2-EFC60BA993DE}">
      <dgm:prSet phldrT="[Text]">
        <dgm:style>
          <a:lnRef idx="3">
            <a:schemeClr val="lt1"/>
          </a:lnRef>
          <a:fillRef idx="1">
            <a:schemeClr val="accent1"/>
          </a:fillRef>
          <a:effectRef idx="1">
            <a:schemeClr val="accent1"/>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dgm:spPr>
      <dgm:t>
        <a:bodyPr/>
        <a:lstStyle/>
        <a:p>
          <a:r>
            <a:rPr lang="en-US" dirty="0" smtClean="0"/>
            <a:t>Server</a:t>
          </a:r>
          <a:endParaRPr lang="en-US" dirty="0"/>
        </a:p>
      </dgm:t>
    </dgm:pt>
    <dgm:pt modelId="{D51A1B55-8A80-4976-B59F-D2EB9734D7AD}" type="parTrans" cxnId="{4226529C-878D-4EBC-B688-C47C719F0F95}">
      <dgm:prSet/>
      <dgm:spPr/>
      <dgm:t>
        <a:bodyPr/>
        <a:lstStyle/>
        <a:p>
          <a:endParaRPr lang="en-US"/>
        </a:p>
      </dgm:t>
    </dgm:pt>
    <dgm:pt modelId="{AA3BF06A-C70A-4D47-BF87-C8EB819E9AD0}" type="sibTrans" cxnId="{4226529C-878D-4EBC-B688-C47C719F0F95}">
      <dgm:prSet/>
      <dgm:spPr/>
      <dgm:t>
        <a:bodyPr/>
        <a:lstStyle/>
        <a:p>
          <a:endParaRPr lang="en-US"/>
        </a:p>
      </dgm:t>
    </dgm:pt>
    <dgm:pt modelId="{1B9C335C-1FC3-447B-9F93-DD7169ACA293}" type="pres">
      <dgm:prSet presAssocID="{EA64A67B-8B46-41CF-A228-7A195A08D999}" presName="Name0" presStyleCnt="0">
        <dgm:presLayoutVars>
          <dgm:chPref val="1"/>
          <dgm:dir/>
          <dgm:animOne val="branch"/>
          <dgm:animLvl val="lvl"/>
          <dgm:resizeHandles/>
        </dgm:presLayoutVars>
      </dgm:prSet>
      <dgm:spPr/>
      <dgm:t>
        <a:bodyPr/>
        <a:lstStyle/>
        <a:p>
          <a:endParaRPr lang="en-US"/>
        </a:p>
      </dgm:t>
    </dgm:pt>
    <dgm:pt modelId="{A4B85219-04CC-4813-A4E8-B93A6E844C92}" type="pres">
      <dgm:prSet presAssocID="{AE075473-E642-4D06-94B5-826445745C2F}" presName="vertOne" presStyleCnt="0"/>
      <dgm:spPr/>
    </dgm:pt>
    <dgm:pt modelId="{35C5738B-538D-46F4-AD9F-017E2CE8AA66}" type="pres">
      <dgm:prSet presAssocID="{AE075473-E642-4D06-94B5-826445745C2F}" presName="txOne" presStyleLbl="node0" presStyleIdx="0" presStyleCnt="1" custScaleY="25084" custLinFactNeighborX="2964" custLinFactNeighborY="-4444">
        <dgm:presLayoutVars>
          <dgm:chPref val="3"/>
        </dgm:presLayoutVars>
      </dgm:prSet>
      <dgm:spPr/>
      <dgm:t>
        <a:bodyPr/>
        <a:lstStyle/>
        <a:p>
          <a:endParaRPr lang="en-US"/>
        </a:p>
      </dgm:t>
    </dgm:pt>
    <dgm:pt modelId="{0DF32834-4B77-45E4-8BF2-991470F94242}" type="pres">
      <dgm:prSet presAssocID="{AE075473-E642-4D06-94B5-826445745C2F}" presName="parTransOne" presStyleCnt="0"/>
      <dgm:spPr/>
    </dgm:pt>
    <dgm:pt modelId="{508B2A30-76A8-4276-8503-867DB2907AB5}" type="pres">
      <dgm:prSet presAssocID="{AE075473-E642-4D06-94B5-826445745C2F}" presName="horzOne" presStyleCnt="0"/>
      <dgm:spPr/>
    </dgm:pt>
    <dgm:pt modelId="{93331181-5866-4C80-924A-78DA41404A5E}" type="pres">
      <dgm:prSet presAssocID="{DD65297A-2722-4216-923A-71F31AA82647}" presName="vertTwo" presStyleCnt="0"/>
      <dgm:spPr/>
    </dgm:pt>
    <dgm:pt modelId="{1A2E44E6-179B-4DCB-BF6C-B3A6DA863F13}" type="pres">
      <dgm:prSet presAssocID="{DD65297A-2722-4216-923A-71F31AA82647}" presName="txTwo" presStyleLbl="node2" presStyleIdx="0" presStyleCnt="4">
        <dgm:presLayoutVars>
          <dgm:chPref val="3"/>
        </dgm:presLayoutVars>
      </dgm:prSet>
      <dgm:spPr/>
      <dgm:t>
        <a:bodyPr/>
        <a:lstStyle/>
        <a:p>
          <a:endParaRPr lang="en-US"/>
        </a:p>
      </dgm:t>
    </dgm:pt>
    <dgm:pt modelId="{02136119-F5F6-4676-BAD6-DA0BF094A270}" type="pres">
      <dgm:prSet presAssocID="{DD65297A-2722-4216-923A-71F31AA82647}" presName="horzTwo" presStyleCnt="0"/>
      <dgm:spPr/>
    </dgm:pt>
    <dgm:pt modelId="{9A6F4B45-5CED-46C3-B56D-958686A1ED12}" type="pres">
      <dgm:prSet presAssocID="{03B1815D-72F2-48B9-91C8-FFD4F945D4B9}" presName="sibSpaceTwo" presStyleCnt="0"/>
      <dgm:spPr/>
    </dgm:pt>
    <dgm:pt modelId="{2382B375-4100-4B13-9FFE-DC03DA2996A2}" type="pres">
      <dgm:prSet presAssocID="{EF7FD8ED-A405-492D-BFC6-29FF47493C14}" presName="vertTwo" presStyleCnt="0"/>
      <dgm:spPr/>
    </dgm:pt>
    <dgm:pt modelId="{491D4E88-BAF2-47EF-A867-BEC856BFAE5A}" type="pres">
      <dgm:prSet presAssocID="{EF7FD8ED-A405-492D-BFC6-29FF47493C14}" presName="txTwo" presStyleLbl="node2" presStyleIdx="1" presStyleCnt="4">
        <dgm:presLayoutVars>
          <dgm:chPref val="3"/>
        </dgm:presLayoutVars>
      </dgm:prSet>
      <dgm:spPr/>
      <dgm:t>
        <a:bodyPr/>
        <a:lstStyle/>
        <a:p>
          <a:endParaRPr lang="en-US"/>
        </a:p>
      </dgm:t>
    </dgm:pt>
    <dgm:pt modelId="{FE67FC96-3B3C-4474-96F7-DC88E7309D29}" type="pres">
      <dgm:prSet presAssocID="{EF7FD8ED-A405-492D-BFC6-29FF47493C14}" presName="horzTwo" presStyleCnt="0"/>
      <dgm:spPr/>
    </dgm:pt>
    <dgm:pt modelId="{C0ECB9A4-55C1-4C84-A1CA-D8D7D010F084}" type="pres">
      <dgm:prSet presAssocID="{9FDC55A3-2424-44E9-A512-E3A256C3483E}" presName="sibSpaceTwo" presStyleCnt="0"/>
      <dgm:spPr/>
    </dgm:pt>
    <dgm:pt modelId="{3A86D8C2-123C-4E37-AE0C-002A9F05C680}" type="pres">
      <dgm:prSet presAssocID="{791F8D81-5BDF-41BF-AE01-EDE58771C6AF}" presName="vertTwo" presStyleCnt="0"/>
      <dgm:spPr/>
    </dgm:pt>
    <dgm:pt modelId="{27DE1637-2FA1-4265-A724-2842C45A66E8}" type="pres">
      <dgm:prSet presAssocID="{791F8D81-5BDF-41BF-AE01-EDE58771C6AF}" presName="txTwo" presStyleLbl="node2" presStyleIdx="2" presStyleCnt="4">
        <dgm:presLayoutVars>
          <dgm:chPref val="3"/>
        </dgm:presLayoutVars>
      </dgm:prSet>
      <dgm:spPr/>
      <dgm:t>
        <a:bodyPr/>
        <a:lstStyle/>
        <a:p>
          <a:endParaRPr lang="en-US"/>
        </a:p>
      </dgm:t>
    </dgm:pt>
    <dgm:pt modelId="{57FB687C-DC97-4302-A483-E637BD50B46C}" type="pres">
      <dgm:prSet presAssocID="{791F8D81-5BDF-41BF-AE01-EDE58771C6AF}" presName="horzTwo" presStyleCnt="0"/>
      <dgm:spPr/>
    </dgm:pt>
    <dgm:pt modelId="{3E7BBC01-E992-4AAD-BABF-8D295AC4E935}" type="pres">
      <dgm:prSet presAssocID="{D3689413-A57E-45CF-9CB2-21DFEAEC6524}" presName="sibSpaceTwo" presStyleCnt="0"/>
      <dgm:spPr/>
    </dgm:pt>
    <dgm:pt modelId="{777081AF-5157-4554-BA5E-A8AB388FFBEC}" type="pres">
      <dgm:prSet presAssocID="{F9A3CCBB-55E0-4A56-98F2-EFC60BA993DE}" presName="vertTwo" presStyleCnt="0"/>
      <dgm:spPr/>
    </dgm:pt>
    <dgm:pt modelId="{BFE1F322-C079-4C0A-A2FA-4929965D0034}" type="pres">
      <dgm:prSet presAssocID="{F9A3CCBB-55E0-4A56-98F2-EFC60BA993DE}" presName="txTwo" presStyleLbl="node2" presStyleIdx="3" presStyleCnt="4">
        <dgm:presLayoutVars>
          <dgm:chPref val="3"/>
        </dgm:presLayoutVars>
      </dgm:prSet>
      <dgm:spPr/>
      <dgm:t>
        <a:bodyPr/>
        <a:lstStyle/>
        <a:p>
          <a:endParaRPr lang="en-US"/>
        </a:p>
      </dgm:t>
    </dgm:pt>
    <dgm:pt modelId="{70DF9F6C-73EA-4546-96B4-0DA7890A91DB}" type="pres">
      <dgm:prSet presAssocID="{F9A3CCBB-55E0-4A56-98F2-EFC60BA993DE}" presName="horzTwo" presStyleCnt="0"/>
      <dgm:spPr/>
    </dgm:pt>
  </dgm:ptLst>
  <dgm:cxnLst>
    <dgm:cxn modelId="{4226529C-878D-4EBC-B688-C47C719F0F95}" srcId="{AE075473-E642-4D06-94B5-826445745C2F}" destId="{F9A3CCBB-55E0-4A56-98F2-EFC60BA993DE}" srcOrd="3" destOrd="0" parTransId="{D51A1B55-8A80-4976-B59F-D2EB9734D7AD}" sibTransId="{AA3BF06A-C70A-4D47-BF87-C8EB819E9AD0}"/>
    <dgm:cxn modelId="{0CD840BC-0E9F-4DFC-A8BF-A6E70A0E52B2}" type="presOf" srcId="{AE075473-E642-4D06-94B5-826445745C2F}" destId="{35C5738B-538D-46F4-AD9F-017E2CE8AA66}" srcOrd="0" destOrd="0" presId="urn:microsoft.com/office/officeart/2005/8/layout/hierarchy4"/>
    <dgm:cxn modelId="{D5DE0F2E-48CB-421A-B892-399A3CC92AB0}" type="presOf" srcId="{EA64A67B-8B46-41CF-A228-7A195A08D999}" destId="{1B9C335C-1FC3-447B-9F93-DD7169ACA293}" srcOrd="0" destOrd="0" presId="urn:microsoft.com/office/officeart/2005/8/layout/hierarchy4"/>
    <dgm:cxn modelId="{D9EEE12F-6B7D-438E-B350-B46211DB22A7}" srcId="{AE075473-E642-4D06-94B5-826445745C2F}" destId="{EF7FD8ED-A405-492D-BFC6-29FF47493C14}" srcOrd="1" destOrd="0" parTransId="{F05958D6-522B-4A0A-9AAA-848998CEE3F9}" sibTransId="{9FDC55A3-2424-44E9-A512-E3A256C3483E}"/>
    <dgm:cxn modelId="{0AD9B4EB-560A-4FBA-905F-5192B0F2A828}" type="presOf" srcId="{EF7FD8ED-A405-492D-BFC6-29FF47493C14}" destId="{491D4E88-BAF2-47EF-A867-BEC856BFAE5A}" srcOrd="0" destOrd="0" presId="urn:microsoft.com/office/officeart/2005/8/layout/hierarchy4"/>
    <dgm:cxn modelId="{E63C47A9-6B35-43BD-85AE-2D5446DCFE26}" srcId="{AE075473-E642-4D06-94B5-826445745C2F}" destId="{791F8D81-5BDF-41BF-AE01-EDE58771C6AF}" srcOrd="2" destOrd="0" parTransId="{3618E155-B082-4550-93DE-CA6824136C18}" sibTransId="{D3689413-A57E-45CF-9CB2-21DFEAEC6524}"/>
    <dgm:cxn modelId="{88E8570F-0EF9-483C-A1D3-7590ABC3086F}" type="presOf" srcId="{F9A3CCBB-55E0-4A56-98F2-EFC60BA993DE}" destId="{BFE1F322-C079-4C0A-A2FA-4929965D0034}" srcOrd="0" destOrd="0" presId="urn:microsoft.com/office/officeart/2005/8/layout/hierarchy4"/>
    <dgm:cxn modelId="{C9AA89EE-2FE4-483E-AB70-235CFAE2D1BE}" type="presOf" srcId="{791F8D81-5BDF-41BF-AE01-EDE58771C6AF}" destId="{27DE1637-2FA1-4265-A724-2842C45A66E8}" srcOrd="0" destOrd="0" presId="urn:microsoft.com/office/officeart/2005/8/layout/hierarchy4"/>
    <dgm:cxn modelId="{55646A87-C480-4084-9AFB-B1D2465CB4DE}" type="presOf" srcId="{DD65297A-2722-4216-923A-71F31AA82647}" destId="{1A2E44E6-179B-4DCB-BF6C-B3A6DA863F13}" srcOrd="0" destOrd="0" presId="urn:microsoft.com/office/officeart/2005/8/layout/hierarchy4"/>
    <dgm:cxn modelId="{CBCC17C8-FFF3-4F22-85A9-20630324A928}" srcId="{AE075473-E642-4D06-94B5-826445745C2F}" destId="{DD65297A-2722-4216-923A-71F31AA82647}" srcOrd="0" destOrd="0" parTransId="{F4E6C244-5515-44F0-822D-87FD585A0D6D}" sibTransId="{03B1815D-72F2-48B9-91C8-FFD4F945D4B9}"/>
    <dgm:cxn modelId="{918094A9-79EE-4465-8796-9CAA778F16C2}" srcId="{EA64A67B-8B46-41CF-A228-7A195A08D999}" destId="{AE075473-E642-4D06-94B5-826445745C2F}" srcOrd="0" destOrd="0" parTransId="{AB0AFEFC-93FD-4802-841E-19381F8E14E5}" sibTransId="{5BC41909-8B45-4DA0-AFB7-62FD02DD0E54}"/>
    <dgm:cxn modelId="{4D5B0F13-D989-476E-A91C-13D4DA14ABB5}" type="presParOf" srcId="{1B9C335C-1FC3-447B-9F93-DD7169ACA293}" destId="{A4B85219-04CC-4813-A4E8-B93A6E844C92}" srcOrd="0" destOrd="0" presId="urn:microsoft.com/office/officeart/2005/8/layout/hierarchy4"/>
    <dgm:cxn modelId="{40F7B9F5-B882-4DDE-9908-AFE0D77C21C0}" type="presParOf" srcId="{A4B85219-04CC-4813-A4E8-B93A6E844C92}" destId="{35C5738B-538D-46F4-AD9F-017E2CE8AA66}" srcOrd="0" destOrd="0" presId="urn:microsoft.com/office/officeart/2005/8/layout/hierarchy4"/>
    <dgm:cxn modelId="{FBD3ABAC-FC91-4981-A2D1-4F5D376428D3}" type="presParOf" srcId="{A4B85219-04CC-4813-A4E8-B93A6E844C92}" destId="{0DF32834-4B77-45E4-8BF2-991470F94242}" srcOrd="1" destOrd="0" presId="urn:microsoft.com/office/officeart/2005/8/layout/hierarchy4"/>
    <dgm:cxn modelId="{E4F148D4-190E-4210-9F48-CA523B044C54}" type="presParOf" srcId="{A4B85219-04CC-4813-A4E8-B93A6E844C92}" destId="{508B2A30-76A8-4276-8503-867DB2907AB5}" srcOrd="2" destOrd="0" presId="urn:microsoft.com/office/officeart/2005/8/layout/hierarchy4"/>
    <dgm:cxn modelId="{46A691F4-229E-4EE4-B87E-186A81F0BB08}" type="presParOf" srcId="{508B2A30-76A8-4276-8503-867DB2907AB5}" destId="{93331181-5866-4C80-924A-78DA41404A5E}" srcOrd="0" destOrd="0" presId="urn:microsoft.com/office/officeart/2005/8/layout/hierarchy4"/>
    <dgm:cxn modelId="{27075D9D-B09B-4A67-A024-4718E9DCCE12}" type="presParOf" srcId="{93331181-5866-4C80-924A-78DA41404A5E}" destId="{1A2E44E6-179B-4DCB-BF6C-B3A6DA863F13}" srcOrd="0" destOrd="0" presId="urn:microsoft.com/office/officeart/2005/8/layout/hierarchy4"/>
    <dgm:cxn modelId="{B44C43E7-3911-43CF-B525-5067224EBED5}" type="presParOf" srcId="{93331181-5866-4C80-924A-78DA41404A5E}" destId="{02136119-F5F6-4676-BAD6-DA0BF094A270}" srcOrd="1" destOrd="0" presId="urn:microsoft.com/office/officeart/2005/8/layout/hierarchy4"/>
    <dgm:cxn modelId="{C279E292-4B1B-4ACE-BE3C-E9CA1BBDAB27}" type="presParOf" srcId="{508B2A30-76A8-4276-8503-867DB2907AB5}" destId="{9A6F4B45-5CED-46C3-B56D-958686A1ED12}" srcOrd="1" destOrd="0" presId="urn:microsoft.com/office/officeart/2005/8/layout/hierarchy4"/>
    <dgm:cxn modelId="{8B03A443-E3E0-4C57-8A03-FCFB6ECC970A}" type="presParOf" srcId="{508B2A30-76A8-4276-8503-867DB2907AB5}" destId="{2382B375-4100-4B13-9FFE-DC03DA2996A2}" srcOrd="2" destOrd="0" presId="urn:microsoft.com/office/officeart/2005/8/layout/hierarchy4"/>
    <dgm:cxn modelId="{91D62766-A38F-4AD5-BFCF-780F6C477671}" type="presParOf" srcId="{2382B375-4100-4B13-9FFE-DC03DA2996A2}" destId="{491D4E88-BAF2-47EF-A867-BEC856BFAE5A}" srcOrd="0" destOrd="0" presId="urn:microsoft.com/office/officeart/2005/8/layout/hierarchy4"/>
    <dgm:cxn modelId="{F31FB44A-B99C-4C3E-9C89-795EF16ACE8B}" type="presParOf" srcId="{2382B375-4100-4B13-9FFE-DC03DA2996A2}" destId="{FE67FC96-3B3C-4474-96F7-DC88E7309D29}" srcOrd="1" destOrd="0" presId="urn:microsoft.com/office/officeart/2005/8/layout/hierarchy4"/>
    <dgm:cxn modelId="{38DDDBF1-ACBC-45C1-9475-69220275425F}" type="presParOf" srcId="{508B2A30-76A8-4276-8503-867DB2907AB5}" destId="{C0ECB9A4-55C1-4C84-A1CA-D8D7D010F084}" srcOrd="3" destOrd="0" presId="urn:microsoft.com/office/officeart/2005/8/layout/hierarchy4"/>
    <dgm:cxn modelId="{0ED02ABA-0F25-40CD-92B1-D5F225AB07DB}" type="presParOf" srcId="{508B2A30-76A8-4276-8503-867DB2907AB5}" destId="{3A86D8C2-123C-4E37-AE0C-002A9F05C680}" srcOrd="4" destOrd="0" presId="urn:microsoft.com/office/officeart/2005/8/layout/hierarchy4"/>
    <dgm:cxn modelId="{F7640995-1B81-4170-814A-D877ED3DEDF4}" type="presParOf" srcId="{3A86D8C2-123C-4E37-AE0C-002A9F05C680}" destId="{27DE1637-2FA1-4265-A724-2842C45A66E8}" srcOrd="0" destOrd="0" presId="urn:microsoft.com/office/officeart/2005/8/layout/hierarchy4"/>
    <dgm:cxn modelId="{7144F61D-1597-4693-A48F-69B00C2EFC52}" type="presParOf" srcId="{3A86D8C2-123C-4E37-AE0C-002A9F05C680}" destId="{57FB687C-DC97-4302-A483-E637BD50B46C}" srcOrd="1" destOrd="0" presId="urn:microsoft.com/office/officeart/2005/8/layout/hierarchy4"/>
    <dgm:cxn modelId="{E8FC782D-7D88-4A8C-AD76-959C13AE8AAA}" type="presParOf" srcId="{508B2A30-76A8-4276-8503-867DB2907AB5}" destId="{3E7BBC01-E992-4AAD-BABF-8D295AC4E935}" srcOrd="5" destOrd="0" presId="urn:microsoft.com/office/officeart/2005/8/layout/hierarchy4"/>
    <dgm:cxn modelId="{7D643864-8983-494D-945E-72280B985EB1}" type="presParOf" srcId="{508B2A30-76A8-4276-8503-867DB2907AB5}" destId="{777081AF-5157-4554-BA5E-A8AB388FFBEC}" srcOrd="6" destOrd="0" presId="urn:microsoft.com/office/officeart/2005/8/layout/hierarchy4"/>
    <dgm:cxn modelId="{8A0DD156-01B2-4705-B5B1-720CBA5E3A84}" type="presParOf" srcId="{777081AF-5157-4554-BA5E-A8AB388FFBEC}" destId="{BFE1F322-C079-4C0A-A2FA-4929965D0034}" srcOrd="0" destOrd="0" presId="urn:microsoft.com/office/officeart/2005/8/layout/hierarchy4"/>
    <dgm:cxn modelId="{DF3F62D2-FF7F-470C-97FE-E6DDD82B0E61}" type="presParOf" srcId="{777081AF-5157-4554-BA5E-A8AB388FFBEC}" destId="{70DF9F6C-73EA-4546-96B4-0DA7890A91DB}" srcOrd="1" destOrd="0" presId="urn:microsoft.com/office/officeart/2005/8/layout/hierarchy4"/>
  </dgm:cxnLst>
  <dgm:bg/>
  <dgm:whole>
    <a:ln w="19050" cap="rnd">
      <a:noFill/>
      <a:round/>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4A67B-8B46-41CF-A228-7A195A08D99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AE075473-E642-4D06-94B5-826445745C2F}">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Distributed In-Memory Cache</a:t>
          </a:r>
          <a:endParaRPr lang="en-US" sz="2800" dirty="0"/>
        </a:p>
      </dgm:t>
    </dgm:pt>
    <dgm:pt modelId="{AB0AFEFC-93FD-4802-841E-19381F8E14E5}" type="parTrans" cxnId="{918094A9-79EE-4465-8796-9CAA778F16C2}">
      <dgm:prSet/>
      <dgm:spPr/>
      <dgm:t>
        <a:bodyPr/>
        <a:lstStyle/>
        <a:p>
          <a:endParaRPr lang="en-US"/>
        </a:p>
      </dgm:t>
    </dgm:pt>
    <dgm:pt modelId="{5BC41909-8B45-4DA0-AFB7-62FD02DD0E54}" type="sibTrans" cxnId="{918094A9-79EE-4465-8796-9CAA778F16C2}">
      <dgm:prSet/>
      <dgm:spPr/>
      <dgm:t>
        <a:bodyPr/>
        <a:lstStyle/>
        <a:p>
          <a:endParaRPr lang="en-US"/>
        </a:p>
      </dgm:t>
    </dgm:pt>
    <dgm:pt modelId="{EF7FD8ED-A405-492D-BFC6-29FF47493C14}">
      <dgm:prSet phldrT="[Text]" custT="1">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endParaRPr lang="en-US" sz="2400" dirty="0" smtClean="0"/>
        </a:p>
        <a:p>
          <a:endParaRPr lang="en-US" sz="2400" dirty="0" smtClean="0"/>
        </a:p>
        <a:p>
          <a:r>
            <a:rPr lang="en-US" sz="2400" dirty="0" smtClean="0"/>
            <a:t>16 GB</a:t>
          </a:r>
          <a:endParaRPr lang="en-US" sz="2400" dirty="0"/>
        </a:p>
      </dgm:t>
    </dgm:pt>
    <dgm:pt modelId="{F05958D6-522B-4A0A-9AAA-848998CEE3F9}" type="parTrans" cxnId="{D9EEE12F-6B7D-438E-B350-B46211DB22A7}">
      <dgm:prSet/>
      <dgm:spPr/>
      <dgm:t>
        <a:bodyPr/>
        <a:lstStyle/>
        <a:p>
          <a:endParaRPr lang="en-US"/>
        </a:p>
      </dgm:t>
    </dgm:pt>
    <dgm:pt modelId="{9FDC55A3-2424-44E9-A512-E3A256C3483E}" type="sibTrans" cxnId="{D9EEE12F-6B7D-438E-B350-B46211DB22A7}">
      <dgm:prSet/>
      <dgm:spPr/>
      <dgm:t>
        <a:bodyPr/>
        <a:lstStyle/>
        <a:p>
          <a:endParaRPr lang="en-US"/>
        </a:p>
      </dgm:t>
    </dgm:pt>
    <dgm:pt modelId="{791F8D81-5BDF-41BF-AE01-EDE58771C6AF}">
      <dgm:prSet phldrT="[Text]" custT="1">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endParaRPr lang="en-US" sz="2400" dirty="0" smtClean="0"/>
        </a:p>
        <a:p>
          <a:endParaRPr lang="en-US" sz="2400" dirty="0" smtClean="0"/>
        </a:p>
        <a:p>
          <a:r>
            <a:rPr lang="en-US" sz="2400" dirty="0" smtClean="0"/>
            <a:t>16 GB</a:t>
          </a:r>
          <a:endParaRPr lang="en-US" sz="2400" dirty="0"/>
        </a:p>
      </dgm:t>
    </dgm:pt>
    <dgm:pt modelId="{3618E155-B082-4550-93DE-CA6824136C18}" type="parTrans" cxnId="{E63C47A9-6B35-43BD-85AE-2D5446DCFE26}">
      <dgm:prSet/>
      <dgm:spPr/>
      <dgm:t>
        <a:bodyPr/>
        <a:lstStyle/>
        <a:p>
          <a:endParaRPr lang="en-US"/>
        </a:p>
      </dgm:t>
    </dgm:pt>
    <dgm:pt modelId="{D3689413-A57E-45CF-9CB2-21DFEAEC6524}" type="sibTrans" cxnId="{E63C47A9-6B35-43BD-85AE-2D5446DCFE26}">
      <dgm:prSet/>
      <dgm:spPr/>
      <dgm:t>
        <a:bodyPr/>
        <a:lstStyle/>
        <a:p>
          <a:endParaRPr lang="en-US"/>
        </a:p>
      </dgm:t>
    </dgm:pt>
    <dgm:pt modelId="{F9A3CCBB-55E0-4A56-98F2-EFC60BA993DE}">
      <dgm:prSet phldrT="[Text]" custT="1">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endParaRPr lang="en-US" sz="2400" dirty="0" smtClean="0"/>
        </a:p>
        <a:p>
          <a:endParaRPr lang="en-US" sz="2400" dirty="0" smtClean="0"/>
        </a:p>
        <a:p>
          <a:r>
            <a:rPr lang="en-US" sz="2400" dirty="0" smtClean="0"/>
            <a:t>16 GB</a:t>
          </a:r>
          <a:endParaRPr lang="en-US" sz="2400" dirty="0"/>
        </a:p>
      </dgm:t>
    </dgm:pt>
    <dgm:pt modelId="{D51A1B55-8A80-4976-B59F-D2EB9734D7AD}" type="parTrans" cxnId="{4226529C-878D-4EBC-B688-C47C719F0F95}">
      <dgm:prSet/>
      <dgm:spPr/>
      <dgm:t>
        <a:bodyPr/>
        <a:lstStyle/>
        <a:p>
          <a:endParaRPr lang="en-US"/>
        </a:p>
      </dgm:t>
    </dgm:pt>
    <dgm:pt modelId="{AA3BF06A-C70A-4D47-BF87-C8EB819E9AD0}" type="sibTrans" cxnId="{4226529C-878D-4EBC-B688-C47C719F0F95}">
      <dgm:prSet/>
      <dgm:spPr/>
      <dgm:t>
        <a:bodyPr/>
        <a:lstStyle/>
        <a:p>
          <a:endParaRPr lang="en-US"/>
        </a:p>
      </dgm:t>
    </dgm:pt>
    <dgm:pt modelId="{49B11C28-EE9F-4ACC-BBB6-842756C543A6}">
      <dgm:prSet phldrT="[Text]" custT="1">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endParaRPr lang="en-US" sz="2400" dirty="0" smtClean="0"/>
        </a:p>
        <a:p>
          <a:endParaRPr lang="en-US" sz="2400" dirty="0" smtClean="0"/>
        </a:p>
        <a:p>
          <a:r>
            <a:rPr lang="en-US" sz="2400" dirty="0" smtClean="0"/>
            <a:t>16 GB</a:t>
          </a:r>
          <a:endParaRPr lang="en-US" sz="2400" dirty="0"/>
        </a:p>
      </dgm:t>
    </dgm:pt>
    <dgm:pt modelId="{E75840B2-502C-47FD-95DA-B6400C0F73CE}" type="parTrans" cxnId="{BB2A6732-3B7A-48D5-9B3C-F58AF0353612}">
      <dgm:prSet/>
      <dgm:spPr/>
      <dgm:t>
        <a:bodyPr/>
        <a:lstStyle/>
        <a:p>
          <a:endParaRPr lang="en-US"/>
        </a:p>
      </dgm:t>
    </dgm:pt>
    <dgm:pt modelId="{A80F0C07-4293-428F-A342-512868A0774F}" type="sibTrans" cxnId="{BB2A6732-3B7A-48D5-9B3C-F58AF0353612}">
      <dgm:prSet/>
      <dgm:spPr/>
      <dgm:t>
        <a:bodyPr/>
        <a:lstStyle/>
        <a:p>
          <a:endParaRPr lang="en-US"/>
        </a:p>
      </dgm:t>
    </dgm:pt>
    <dgm:pt modelId="{1B9C335C-1FC3-447B-9F93-DD7169ACA293}" type="pres">
      <dgm:prSet presAssocID="{EA64A67B-8B46-41CF-A228-7A195A08D999}" presName="Name0" presStyleCnt="0">
        <dgm:presLayoutVars>
          <dgm:chPref val="1"/>
          <dgm:dir/>
          <dgm:animOne val="branch"/>
          <dgm:animLvl val="lvl"/>
          <dgm:resizeHandles/>
        </dgm:presLayoutVars>
      </dgm:prSet>
      <dgm:spPr/>
      <dgm:t>
        <a:bodyPr/>
        <a:lstStyle/>
        <a:p>
          <a:endParaRPr lang="en-US"/>
        </a:p>
      </dgm:t>
    </dgm:pt>
    <dgm:pt modelId="{A4B85219-04CC-4813-A4E8-B93A6E844C92}" type="pres">
      <dgm:prSet presAssocID="{AE075473-E642-4D06-94B5-826445745C2F}" presName="vertOne" presStyleCnt="0"/>
      <dgm:spPr/>
    </dgm:pt>
    <dgm:pt modelId="{35C5738B-538D-46F4-AD9F-017E2CE8AA66}" type="pres">
      <dgm:prSet presAssocID="{AE075473-E642-4D06-94B5-826445745C2F}" presName="txOne" presStyleLbl="node0" presStyleIdx="0" presStyleCnt="1" custScaleY="31931" custLinFactY="-20456" custLinFactNeighborX="-34056" custLinFactNeighborY="-100000">
        <dgm:presLayoutVars>
          <dgm:chPref val="3"/>
        </dgm:presLayoutVars>
      </dgm:prSet>
      <dgm:spPr/>
      <dgm:t>
        <a:bodyPr/>
        <a:lstStyle/>
        <a:p>
          <a:endParaRPr lang="en-US"/>
        </a:p>
      </dgm:t>
    </dgm:pt>
    <dgm:pt modelId="{0DF32834-4B77-45E4-8BF2-991470F94242}" type="pres">
      <dgm:prSet presAssocID="{AE075473-E642-4D06-94B5-826445745C2F}" presName="parTransOne" presStyleCnt="0"/>
      <dgm:spPr/>
    </dgm:pt>
    <dgm:pt modelId="{508B2A30-76A8-4276-8503-867DB2907AB5}" type="pres">
      <dgm:prSet presAssocID="{AE075473-E642-4D06-94B5-826445745C2F}" presName="horzOne" presStyleCnt="0"/>
      <dgm:spPr/>
    </dgm:pt>
    <dgm:pt modelId="{2382B375-4100-4B13-9FFE-DC03DA2996A2}" type="pres">
      <dgm:prSet presAssocID="{EF7FD8ED-A405-492D-BFC6-29FF47493C14}" presName="vertTwo" presStyleCnt="0"/>
      <dgm:spPr/>
    </dgm:pt>
    <dgm:pt modelId="{491D4E88-BAF2-47EF-A867-BEC856BFAE5A}" type="pres">
      <dgm:prSet presAssocID="{EF7FD8ED-A405-492D-BFC6-29FF47493C14}" presName="txTwo" presStyleLbl="node2" presStyleIdx="0" presStyleCnt="4">
        <dgm:presLayoutVars>
          <dgm:chPref val="3"/>
        </dgm:presLayoutVars>
      </dgm:prSet>
      <dgm:spPr/>
      <dgm:t>
        <a:bodyPr/>
        <a:lstStyle/>
        <a:p>
          <a:endParaRPr lang="en-US"/>
        </a:p>
      </dgm:t>
    </dgm:pt>
    <dgm:pt modelId="{FE67FC96-3B3C-4474-96F7-DC88E7309D29}" type="pres">
      <dgm:prSet presAssocID="{EF7FD8ED-A405-492D-BFC6-29FF47493C14}" presName="horzTwo" presStyleCnt="0"/>
      <dgm:spPr/>
    </dgm:pt>
    <dgm:pt modelId="{C0ECB9A4-55C1-4C84-A1CA-D8D7D010F084}" type="pres">
      <dgm:prSet presAssocID="{9FDC55A3-2424-44E9-A512-E3A256C3483E}" presName="sibSpaceTwo" presStyleCnt="0"/>
      <dgm:spPr/>
    </dgm:pt>
    <dgm:pt modelId="{3A86D8C2-123C-4E37-AE0C-002A9F05C680}" type="pres">
      <dgm:prSet presAssocID="{791F8D81-5BDF-41BF-AE01-EDE58771C6AF}" presName="vertTwo" presStyleCnt="0"/>
      <dgm:spPr/>
    </dgm:pt>
    <dgm:pt modelId="{27DE1637-2FA1-4265-A724-2842C45A66E8}" type="pres">
      <dgm:prSet presAssocID="{791F8D81-5BDF-41BF-AE01-EDE58771C6AF}" presName="txTwo" presStyleLbl="node2" presStyleIdx="1" presStyleCnt="4">
        <dgm:presLayoutVars>
          <dgm:chPref val="3"/>
        </dgm:presLayoutVars>
      </dgm:prSet>
      <dgm:spPr/>
      <dgm:t>
        <a:bodyPr/>
        <a:lstStyle/>
        <a:p>
          <a:endParaRPr lang="en-US"/>
        </a:p>
      </dgm:t>
    </dgm:pt>
    <dgm:pt modelId="{57FB687C-DC97-4302-A483-E637BD50B46C}" type="pres">
      <dgm:prSet presAssocID="{791F8D81-5BDF-41BF-AE01-EDE58771C6AF}" presName="horzTwo" presStyleCnt="0"/>
      <dgm:spPr/>
    </dgm:pt>
    <dgm:pt modelId="{3E7BBC01-E992-4AAD-BABF-8D295AC4E935}" type="pres">
      <dgm:prSet presAssocID="{D3689413-A57E-45CF-9CB2-21DFEAEC6524}" presName="sibSpaceTwo" presStyleCnt="0"/>
      <dgm:spPr/>
    </dgm:pt>
    <dgm:pt modelId="{777081AF-5157-4554-BA5E-A8AB388FFBEC}" type="pres">
      <dgm:prSet presAssocID="{F9A3CCBB-55E0-4A56-98F2-EFC60BA993DE}" presName="vertTwo" presStyleCnt="0"/>
      <dgm:spPr/>
    </dgm:pt>
    <dgm:pt modelId="{BFE1F322-C079-4C0A-A2FA-4929965D0034}" type="pres">
      <dgm:prSet presAssocID="{F9A3CCBB-55E0-4A56-98F2-EFC60BA993DE}" presName="txTwo" presStyleLbl="node2" presStyleIdx="2" presStyleCnt="4">
        <dgm:presLayoutVars>
          <dgm:chPref val="3"/>
        </dgm:presLayoutVars>
      </dgm:prSet>
      <dgm:spPr/>
      <dgm:t>
        <a:bodyPr/>
        <a:lstStyle/>
        <a:p>
          <a:endParaRPr lang="en-US"/>
        </a:p>
      </dgm:t>
    </dgm:pt>
    <dgm:pt modelId="{70DF9F6C-73EA-4546-96B4-0DA7890A91DB}" type="pres">
      <dgm:prSet presAssocID="{F9A3CCBB-55E0-4A56-98F2-EFC60BA993DE}" presName="horzTwo" presStyleCnt="0"/>
      <dgm:spPr/>
    </dgm:pt>
    <dgm:pt modelId="{46C68198-5572-4D85-854C-668D4F8C3733}" type="pres">
      <dgm:prSet presAssocID="{AA3BF06A-C70A-4D47-BF87-C8EB819E9AD0}" presName="sibSpaceTwo" presStyleCnt="0"/>
      <dgm:spPr/>
    </dgm:pt>
    <dgm:pt modelId="{995C6947-3DA2-44E6-8D46-84A319AA9DE2}" type="pres">
      <dgm:prSet presAssocID="{49B11C28-EE9F-4ACC-BBB6-842756C543A6}" presName="vertTwo" presStyleCnt="0"/>
      <dgm:spPr/>
    </dgm:pt>
    <dgm:pt modelId="{231E38D4-1EA7-4A7F-B165-C81F1C034DF5}" type="pres">
      <dgm:prSet presAssocID="{49B11C28-EE9F-4ACC-BBB6-842756C543A6}" presName="txTwo" presStyleLbl="node2" presStyleIdx="3" presStyleCnt="4">
        <dgm:presLayoutVars>
          <dgm:chPref val="3"/>
        </dgm:presLayoutVars>
      </dgm:prSet>
      <dgm:spPr/>
      <dgm:t>
        <a:bodyPr/>
        <a:lstStyle/>
        <a:p>
          <a:endParaRPr lang="en-US"/>
        </a:p>
      </dgm:t>
    </dgm:pt>
    <dgm:pt modelId="{39C93BD4-8014-4407-9200-3979213178A1}" type="pres">
      <dgm:prSet presAssocID="{49B11C28-EE9F-4ACC-BBB6-842756C543A6}" presName="horzTwo" presStyleCnt="0"/>
      <dgm:spPr/>
    </dgm:pt>
  </dgm:ptLst>
  <dgm:cxnLst>
    <dgm:cxn modelId="{4226529C-878D-4EBC-B688-C47C719F0F95}" srcId="{AE075473-E642-4D06-94B5-826445745C2F}" destId="{F9A3CCBB-55E0-4A56-98F2-EFC60BA993DE}" srcOrd="2" destOrd="0" parTransId="{D51A1B55-8A80-4976-B59F-D2EB9734D7AD}" sibTransId="{AA3BF06A-C70A-4D47-BF87-C8EB819E9AD0}"/>
    <dgm:cxn modelId="{11A4E901-EC16-4E23-A1DD-F9386012F6FE}" type="presOf" srcId="{EF7FD8ED-A405-492D-BFC6-29FF47493C14}" destId="{491D4E88-BAF2-47EF-A867-BEC856BFAE5A}" srcOrd="0" destOrd="0" presId="urn:microsoft.com/office/officeart/2005/8/layout/hierarchy4"/>
    <dgm:cxn modelId="{D9EEE12F-6B7D-438E-B350-B46211DB22A7}" srcId="{AE075473-E642-4D06-94B5-826445745C2F}" destId="{EF7FD8ED-A405-492D-BFC6-29FF47493C14}" srcOrd="0" destOrd="0" parTransId="{F05958D6-522B-4A0A-9AAA-848998CEE3F9}" sibTransId="{9FDC55A3-2424-44E9-A512-E3A256C3483E}"/>
    <dgm:cxn modelId="{E63C47A9-6B35-43BD-85AE-2D5446DCFE26}" srcId="{AE075473-E642-4D06-94B5-826445745C2F}" destId="{791F8D81-5BDF-41BF-AE01-EDE58771C6AF}" srcOrd="1" destOrd="0" parTransId="{3618E155-B082-4550-93DE-CA6824136C18}" sibTransId="{D3689413-A57E-45CF-9CB2-21DFEAEC6524}"/>
    <dgm:cxn modelId="{AC988617-D21B-480B-AFAF-11CEBFB1818E}" type="presOf" srcId="{49B11C28-EE9F-4ACC-BBB6-842756C543A6}" destId="{231E38D4-1EA7-4A7F-B165-C81F1C034DF5}" srcOrd="0" destOrd="0" presId="urn:microsoft.com/office/officeart/2005/8/layout/hierarchy4"/>
    <dgm:cxn modelId="{BB2A6732-3B7A-48D5-9B3C-F58AF0353612}" srcId="{AE075473-E642-4D06-94B5-826445745C2F}" destId="{49B11C28-EE9F-4ACC-BBB6-842756C543A6}" srcOrd="3" destOrd="0" parTransId="{E75840B2-502C-47FD-95DA-B6400C0F73CE}" sibTransId="{A80F0C07-4293-428F-A342-512868A0774F}"/>
    <dgm:cxn modelId="{96BFBDC1-593F-4D75-8C8A-8FE13DF19255}" type="presOf" srcId="{EA64A67B-8B46-41CF-A228-7A195A08D999}" destId="{1B9C335C-1FC3-447B-9F93-DD7169ACA293}" srcOrd="0" destOrd="0" presId="urn:microsoft.com/office/officeart/2005/8/layout/hierarchy4"/>
    <dgm:cxn modelId="{084F3D6D-DD9F-41F4-84A0-A22D7A64CDC5}" type="presOf" srcId="{AE075473-E642-4D06-94B5-826445745C2F}" destId="{35C5738B-538D-46F4-AD9F-017E2CE8AA66}" srcOrd="0" destOrd="0" presId="urn:microsoft.com/office/officeart/2005/8/layout/hierarchy4"/>
    <dgm:cxn modelId="{4B75C5A5-B39D-455D-9D4E-F1D9A6081889}" type="presOf" srcId="{F9A3CCBB-55E0-4A56-98F2-EFC60BA993DE}" destId="{BFE1F322-C079-4C0A-A2FA-4929965D0034}" srcOrd="0" destOrd="0" presId="urn:microsoft.com/office/officeart/2005/8/layout/hierarchy4"/>
    <dgm:cxn modelId="{918094A9-79EE-4465-8796-9CAA778F16C2}" srcId="{EA64A67B-8B46-41CF-A228-7A195A08D999}" destId="{AE075473-E642-4D06-94B5-826445745C2F}" srcOrd="0" destOrd="0" parTransId="{AB0AFEFC-93FD-4802-841E-19381F8E14E5}" sibTransId="{5BC41909-8B45-4DA0-AFB7-62FD02DD0E54}"/>
    <dgm:cxn modelId="{F9D69C9D-04C7-42CA-B845-8950CE1574C3}" type="presOf" srcId="{791F8D81-5BDF-41BF-AE01-EDE58771C6AF}" destId="{27DE1637-2FA1-4265-A724-2842C45A66E8}" srcOrd="0" destOrd="0" presId="urn:microsoft.com/office/officeart/2005/8/layout/hierarchy4"/>
    <dgm:cxn modelId="{907A99F6-E5E1-465F-A7D3-8A1A71494B91}" type="presParOf" srcId="{1B9C335C-1FC3-447B-9F93-DD7169ACA293}" destId="{A4B85219-04CC-4813-A4E8-B93A6E844C92}" srcOrd="0" destOrd="0" presId="urn:microsoft.com/office/officeart/2005/8/layout/hierarchy4"/>
    <dgm:cxn modelId="{643640B1-A37D-44ED-8264-D4BBE790C571}" type="presParOf" srcId="{A4B85219-04CC-4813-A4E8-B93A6E844C92}" destId="{35C5738B-538D-46F4-AD9F-017E2CE8AA66}" srcOrd="0" destOrd="0" presId="urn:microsoft.com/office/officeart/2005/8/layout/hierarchy4"/>
    <dgm:cxn modelId="{50011171-0087-48C8-A0A4-A67CA41C9349}" type="presParOf" srcId="{A4B85219-04CC-4813-A4E8-B93A6E844C92}" destId="{0DF32834-4B77-45E4-8BF2-991470F94242}" srcOrd="1" destOrd="0" presId="urn:microsoft.com/office/officeart/2005/8/layout/hierarchy4"/>
    <dgm:cxn modelId="{4CD825EC-9CBD-4764-8D69-E262AA3461A6}" type="presParOf" srcId="{A4B85219-04CC-4813-A4E8-B93A6E844C92}" destId="{508B2A30-76A8-4276-8503-867DB2907AB5}" srcOrd="2" destOrd="0" presId="urn:microsoft.com/office/officeart/2005/8/layout/hierarchy4"/>
    <dgm:cxn modelId="{2FE81F19-14E8-49A2-9857-8084C6AEC606}" type="presParOf" srcId="{508B2A30-76A8-4276-8503-867DB2907AB5}" destId="{2382B375-4100-4B13-9FFE-DC03DA2996A2}" srcOrd="0" destOrd="0" presId="urn:microsoft.com/office/officeart/2005/8/layout/hierarchy4"/>
    <dgm:cxn modelId="{CD697C90-D893-4C4B-80A8-14C4C14994B5}" type="presParOf" srcId="{2382B375-4100-4B13-9FFE-DC03DA2996A2}" destId="{491D4E88-BAF2-47EF-A867-BEC856BFAE5A}" srcOrd="0" destOrd="0" presId="urn:microsoft.com/office/officeart/2005/8/layout/hierarchy4"/>
    <dgm:cxn modelId="{2C33F2F3-BBED-4541-BF0F-24B4399FB8A4}" type="presParOf" srcId="{2382B375-4100-4B13-9FFE-DC03DA2996A2}" destId="{FE67FC96-3B3C-4474-96F7-DC88E7309D29}" srcOrd="1" destOrd="0" presId="urn:microsoft.com/office/officeart/2005/8/layout/hierarchy4"/>
    <dgm:cxn modelId="{DC923E34-9ACB-4D8C-A050-59D14D3EC746}" type="presParOf" srcId="{508B2A30-76A8-4276-8503-867DB2907AB5}" destId="{C0ECB9A4-55C1-4C84-A1CA-D8D7D010F084}" srcOrd="1" destOrd="0" presId="urn:microsoft.com/office/officeart/2005/8/layout/hierarchy4"/>
    <dgm:cxn modelId="{32F282CC-CE48-46FA-8B3F-5914DE584386}" type="presParOf" srcId="{508B2A30-76A8-4276-8503-867DB2907AB5}" destId="{3A86D8C2-123C-4E37-AE0C-002A9F05C680}" srcOrd="2" destOrd="0" presId="urn:microsoft.com/office/officeart/2005/8/layout/hierarchy4"/>
    <dgm:cxn modelId="{E3A1449D-8B18-4821-A552-FECDA773131C}" type="presParOf" srcId="{3A86D8C2-123C-4E37-AE0C-002A9F05C680}" destId="{27DE1637-2FA1-4265-A724-2842C45A66E8}" srcOrd="0" destOrd="0" presId="urn:microsoft.com/office/officeart/2005/8/layout/hierarchy4"/>
    <dgm:cxn modelId="{E2A62302-7DE9-4620-81B7-F0011EF72036}" type="presParOf" srcId="{3A86D8C2-123C-4E37-AE0C-002A9F05C680}" destId="{57FB687C-DC97-4302-A483-E637BD50B46C}" srcOrd="1" destOrd="0" presId="urn:microsoft.com/office/officeart/2005/8/layout/hierarchy4"/>
    <dgm:cxn modelId="{BF97F31F-FAE6-4AB6-A0E3-B56534D51A16}" type="presParOf" srcId="{508B2A30-76A8-4276-8503-867DB2907AB5}" destId="{3E7BBC01-E992-4AAD-BABF-8D295AC4E935}" srcOrd="3" destOrd="0" presId="urn:microsoft.com/office/officeart/2005/8/layout/hierarchy4"/>
    <dgm:cxn modelId="{30B892FD-1ABB-4C0C-A36F-18BB438B48B0}" type="presParOf" srcId="{508B2A30-76A8-4276-8503-867DB2907AB5}" destId="{777081AF-5157-4554-BA5E-A8AB388FFBEC}" srcOrd="4" destOrd="0" presId="urn:microsoft.com/office/officeart/2005/8/layout/hierarchy4"/>
    <dgm:cxn modelId="{998202D0-9020-4448-ADEA-B75B789E313B}" type="presParOf" srcId="{777081AF-5157-4554-BA5E-A8AB388FFBEC}" destId="{BFE1F322-C079-4C0A-A2FA-4929965D0034}" srcOrd="0" destOrd="0" presId="urn:microsoft.com/office/officeart/2005/8/layout/hierarchy4"/>
    <dgm:cxn modelId="{14D55A09-77D6-44C9-A36E-0257A076B679}" type="presParOf" srcId="{777081AF-5157-4554-BA5E-A8AB388FFBEC}" destId="{70DF9F6C-73EA-4546-96B4-0DA7890A91DB}" srcOrd="1" destOrd="0" presId="urn:microsoft.com/office/officeart/2005/8/layout/hierarchy4"/>
    <dgm:cxn modelId="{F39566BF-1AB8-4EDA-A11B-6B2A273B3F37}" type="presParOf" srcId="{508B2A30-76A8-4276-8503-867DB2907AB5}" destId="{46C68198-5572-4D85-854C-668D4F8C3733}" srcOrd="5" destOrd="0" presId="urn:microsoft.com/office/officeart/2005/8/layout/hierarchy4"/>
    <dgm:cxn modelId="{86333D18-948A-45F0-9C6C-07D1788B93E8}" type="presParOf" srcId="{508B2A30-76A8-4276-8503-867DB2907AB5}" destId="{995C6947-3DA2-44E6-8D46-84A319AA9DE2}" srcOrd="6" destOrd="0" presId="urn:microsoft.com/office/officeart/2005/8/layout/hierarchy4"/>
    <dgm:cxn modelId="{750D8B4E-3E95-4D50-B4BA-E6B81A6F8F36}" type="presParOf" srcId="{995C6947-3DA2-44E6-8D46-84A319AA9DE2}" destId="{231E38D4-1EA7-4A7F-B165-C81F1C034DF5}" srcOrd="0" destOrd="0" presId="urn:microsoft.com/office/officeart/2005/8/layout/hierarchy4"/>
    <dgm:cxn modelId="{8FCE8258-B2D9-440D-905A-512E41CFB3C5}" type="presParOf" srcId="{995C6947-3DA2-44E6-8D46-84A319AA9DE2}" destId="{39C93BD4-8014-4407-9200-3979213178A1}" srcOrd="1" destOrd="0" presId="urn:microsoft.com/office/officeart/2005/8/layout/hierarchy4"/>
  </dgm:cxnLst>
  <dgm:bg/>
  <dgm:whole>
    <a:ln w="19050" cap="rnd">
      <a:noFill/>
      <a:roun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738B-538D-46F4-AD9F-017E2CE8AA66}">
      <dsp:nvSpPr>
        <dsp:cNvPr id="0" name=""/>
        <dsp:cNvSpPr/>
      </dsp:nvSpPr>
      <dsp:spPr>
        <a:xfrm>
          <a:off x="985" y="138"/>
          <a:ext cx="6094029" cy="545666"/>
        </a:xfrm>
        <a:prstGeom prst="roundRect">
          <a:avLst>
            <a:gd name="adj" fmla="val 10000"/>
          </a:avLst>
        </a:prstGeom>
        <a:solidFill>
          <a:schemeClr val="tx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Distributed In-Memory Cache</a:t>
          </a:r>
          <a:endParaRPr lang="en-US" sz="2800" kern="1200" dirty="0"/>
        </a:p>
      </dsp:txBody>
      <dsp:txXfrm>
        <a:off x="16967" y="16120"/>
        <a:ext cx="6062065" cy="513702"/>
      </dsp:txXfrm>
    </dsp:sp>
    <dsp:sp modelId="{1A2E44E6-179B-4DCB-BF6C-B3A6DA863F13}">
      <dsp:nvSpPr>
        <dsp:cNvPr id="0" name=""/>
        <dsp:cNvSpPr/>
      </dsp:nvSpPr>
      <dsp:spPr>
        <a:xfrm>
          <a:off x="985" y="780167"/>
          <a:ext cx="1433214"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42962" y="822144"/>
        <a:ext cx="1349260" cy="1624940"/>
      </dsp:txXfrm>
    </dsp:sp>
    <dsp:sp modelId="{491D4E88-BAF2-47EF-A867-BEC856BFAE5A}">
      <dsp:nvSpPr>
        <dsp:cNvPr id="0" name=""/>
        <dsp:cNvSpPr/>
      </dsp:nvSpPr>
      <dsp:spPr>
        <a:xfrm>
          <a:off x="1554590" y="780167"/>
          <a:ext cx="1433214"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1596567" y="822144"/>
        <a:ext cx="1349260" cy="1624940"/>
      </dsp:txXfrm>
    </dsp:sp>
    <dsp:sp modelId="{27DE1637-2FA1-4265-A724-2842C45A66E8}">
      <dsp:nvSpPr>
        <dsp:cNvPr id="0" name=""/>
        <dsp:cNvSpPr/>
      </dsp:nvSpPr>
      <dsp:spPr>
        <a:xfrm>
          <a:off x="3108195" y="780167"/>
          <a:ext cx="1433214"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3150172" y="822144"/>
        <a:ext cx="1349260" cy="1624940"/>
      </dsp:txXfrm>
    </dsp:sp>
    <dsp:sp modelId="{BFE1F322-C079-4C0A-A2FA-4929965D0034}">
      <dsp:nvSpPr>
        <dsp:cNvPr id="0" name=""/>
        <dsp:cNvSpPr/>
      </dsp:nvSpPr>
      <dsp:spPr>
        <a:xfrm>
          <a:off x="4661799" y="780167"/>
          <a:ext cx="1433214"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4703776" y="822144"/>
        <a:ext cx="1349260" cy="162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738B-538D-46F4-AD9F-017E2CE8AA66}">
      <dsp:nvSpPr>
        <dsp:cNvPr id="0" name=""/>
        <dsp:cNvSpPr/>
      </dsp:nvSpPr>
      <dsp:spPr>
        <a:xfrm>
          <a:off x="13" y="898"/>
          <a:ext cx="6095973" cy="544146"/>
        </a:xfrm>
        <a:prstGeom prst="roundRect">
          <a:avLst>
            <a:gd name="adj" fmla="val 10000"/>
          </a:avLst>
        </a:prstGeom>
        <a:solidFill>
          <a:schemeClr val="tx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Distributed In-Memory Cache</a:t>
          </a:r>
          <a:endParaRPr lang="en-US" sz="2800" kern="1200" dirty="0"/>
        </a:p>
      </dsp:txBody>
      <dsp:txXfrm>
        <a:off x="15950" y="16835"/>
        <a:ext cx="6064099" cy="512272"/>
      </dsp:txXfrm>
    </dsp:sp>
    <dsp:sp modelId="{1A2E44E6-179B-4DCB-BF6C-B3A6DA863F13}">
      <dsp:nvSpPr>
        <dsp:cNvPr id="0" name=""/>
        <dsp:cNvSpPr/>
      </dsp:nvSpPr>
      <dsp:spPr>
        <a:xfrm>
          <a:off x="2480" y="779407"/>
          <a:ext cx="2967013"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Server</a:t>
          </a:r>
          <a:endParaRPr lang="en-US" sz="3600" kern="1200" dirty="0"/>
        </a:p>
      </dsp:txBody>
      <dsp:txXfrm>
        <a:off x="52532" y="829459"/>
        <a:ext cx="2866909" cy="1608790"/>
      </dsp:txXfrm>
    </dsp:sp>
    <dsp:sp modelId="{491D4E88-BAF2-47EF-A867-BEC856BFAE5A}">
      <dsp:nvSpPr>
        <dsp:cNvPr id="0" name=""/>
        <dsp:cNvSpPr/>
      </dsp:nvSpPr>
      <dsp:spPr>
        <a:xfrm>
          <a:off x="3198272" y="779407"/>
          <a:ext cx="2895247" cy="1708894"/>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Server</a:t>
          </a:r>
          <a:endParaRPr lang="en-US" sz="3600" kern="1200" dirty="0"/>
        </a:p>
      </dsp:txBody>
      <dsp:txXfrm>
        <a:off x="3248324" y="829459"/>
        <a:ext cx="2795143" cy="1608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738B-538D-46F4-AD9F-017E2CE8AA66}">
      <dsp:nvSpPr>
        <dsp:cNvPr id="0" name=""/>
        <dsp:cNvSpPr/>
      </dsp:nvSpPr>
      <dsp:spPr>
        <a:xfrm>
          <a:off x="0" y="0"/>
          <a:ext cx="4619460" cy="2094430"/>
        </a:xfrm>
        <a:prstGeom prst="roundRect">
          <a:avLst>
            <a:gd name="adj" fmla="val 10000"/>
          </a:avLst>
        </a:prstGeom>
        <a:solidFill>
          <a:schemeClr val="tx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Distributed In-Memory Cache</a:t>
          </a:r>
          <a:endParaRPr lang="en-US" sz="2400" kern="1200" dirty="0"/>
        </a:p>
      </dsp:txBody>
      <dsp:txXfrm>
        <a:off x="61344" y="61344"/>
        <a:ext cx="4496772" cy="1971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738B-538D-46F4-AD9F-017E2CE8AA66}">
      <dsp:nvSpPr>
        <dsp:cNvPr id="0" name=""/>
        <dsp:cNvSpPr/>
      </dsp:nvSpPr>
      <dsp:spPr>
        <a:xfrm>
          <a:off x="1970" y="0"/>
          <a:ext cx="6094029" cy="449390"/>
        </a:xfrm>
        <a:prstGeom prst="roundRect">
          <a:avLst>
            <a:gd name="adj" fmla="val 10000"/>
          </a:avLst>
        </a:prstGeom>
        <a:solidFill>
          <a:schemeClr val="tx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Distributed In-Memory Cache</a:t>
          </a:r>
          <a:endParaRPr lang="en-US" sz="2800" kern="1200" dirty="0"/>
        </a:p>
      </dsp:txBody>
      <dsp:txXfrm>
        <a:off x="15132" y="13162"/>
        <a:ext cx="6067705" cy="423066"/>
      </dsp:txXfrm>
    </dsp:sp>
    <dsp:sp modelId="{1A2E44E6-179B-4DCB-BF6C-B3A6DA863F13}">
      <dsp:nvSpPr>
        <dsp:cNvPr id="0" name=""/>
        <dsp:cNvSpPr/>
      </dsp:nvSpPr>
      <dsp:spPr>
        <a:xfrm>
          <a:off x="985" y="696372"/>
          <a:ext cx="1433214" cy="1791543"/>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42962" y="738349"/>
        <a:ext cx="1349260" cy="1707589"/>
      </dsp:txXfrm>
    </dsp:sp>
    <dsp:sp modelId="{491D4E88-BAF2-47EF-A867-BEC856BFAE5A}">
      <dsp:nvSpPr>
        <dsp:cNvPr id="0" name=""/>
        <dsp:cNvSpPr/>
      </dsp:nvSpPr>
      <dsp:spPr>
        <a:xfrm>
          <a:off x="1554590" y="696372"/>
          <a:ext cx="1433214" cy="1791543"/>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1596567" y="738349"/>
        <a:ext cx="1349260" cy="1707589"/>
      </dsp:txXfrm>
    </dsp:sp>
    <dsp:sp modelId="{27DE1637-2FA1-4265-A724-2842C45A66E8}">
      <dsp:nvSpPr>
        <dsp:cNvPr id="0" name=""/>
        <dsp:cNvSpPr/>
      </dsp:nvSpPr>
      <dsp:spPr>
        <a:xfrm>
          <a:off x="3108195" y="696372"/>
          <a:ext cx="1433214" cy="1791543"/>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3150172" y="738349"/>
        <a:ext cx="1349260" cy="1707589"/>
      </dsp:txXfrm>
    </dsp:sp>
    <dsp:sp modelId="{BFE1F322-C079-4C0A-A2FA-4929965D0034}">
      <dsp:nvSpPr>
        <dsp:cNvPr id="0" name=""/>
        <dsp:cNvSpPr/>
      </dsp:nvSpPr>
      <dsp:spPr>
        <a:xfrm>
          <a:off x="4661799" y="696372"/>
          <a:ext cx="1433214" cy="1791543"/>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Server</a:t>
          </a:r>
          <a:endParaRPr lang="en-US" sz="2900" kern="1200" dirty="0"/>
        </a:p>
      </dsp:txBody>
      <dsp:txXfrm>
        <a:off x="4703776" y="738349"/>
        <a:ext cx="1349260" cy="1707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738B-538D-46F4-AD9F-017E2CE8AA66}">
      <dsp:nvSpPr>
        <dsp:cNvPr id="0" name=""/>
        <dsp:cNvSpPr/>
      </dsp:nvSpPr>
      <dsp:spPr>
        <a:xfrm>
          <a:off x="0" y="0"/>
          <a:ext cx="6094029" cy="545666"/>
        </a:xfrm>
        <a:prstGeom prst="roundRect">
          <a:avLst>
            <a:gd name="adj" fmla="val 10000"/>
          </a:avLst>
        </a:prstGeom>
        <a:solidFill>
          <a:schemeClr val="tx2">
            <a:lumMod val="5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Distributed In-Memory Cache</a:t>
          </a:r>
          <a:endParaRPr lang="en-US" sz="2800" kern="1200" dirty="0"/>
        </a:p>
      </dsp:txBody>
      <dsp:txXfrm>
        <a:off x="15982" y="15982"/>
        <a:ext cx="6062065" cy="513702"/>
      </dsp:txXfrm>
    </dsp:sp>
    <dsp:sp modelId="{491D4E88-BAF2-47EF-A867-BEC856BFAE5A}">
      <dsp:nvSpPr>
        <dsp:cNvPr id="0" name=""/>
        <dsp:cNvSpPr/>
      </dsp:nvSpPr>
      <dsp:spPr>
        <a:xfrm>
          <a:off x="985" y="780167"/>
          <a:ext cx="1433214" cy="1708894"/>
        </a:xfrm>
        <a:prstGeom prst="roundRect">
          <a:avLst>
            <a:gd name="adj" fmla="val 10000"/>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16 GB</a:t>
          </a:r>
          <a:endParaRPr lang="en-US" sz="2400" kern="1200" dirty="0"/>
        </a:p>
      </dsp:txBody>
      <dsp:txXfrm>
        <a:off x="42962" y="822144"/>
        <a:ext cx="1349260" cy="1624940"/>
      </dsp:txXfrm>
    </dsp:sp>
    <dsp:sp modelId="{27DE1637-2FA1-4265-A724-2842C45A66E8}">
      <dsp:nvSpPr>
        <dsp:cNvPr id="0" name=""/>
        <dsp:cNvSpPr/>
      </dsp:nvSpPr>
      <dsp:spPr>
        <a:xfrm>
          <a:off x="1554590" y="780167"/>
          <a:ext cx="1433214" cy="1708894"/>
        </a:xfrm>
        <a:prstGeom prst="roundRect">
          <a:avLst>
            <a:gd name="adj" fmla="val 10000"/>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16 GB</a:t>
          </a:r>
          <a:endParaRPr lang="en-US" sz="2400" kern="1200" dirty="0"/>
        </a:p>
      </dsp:txBody>
      <dsp:txXfrm>
        <a:off x="1596567" y="822144"/>
        <a:ext cx="1349260" cy="1624940"/>
      </dsp:txXfrm>
    </dsp:sp>
    <dsp:sp modelId="{BFE1F322-C079-4C0A-A2FA-4929965D0034}">
      <dsp:nvSpPr>
        <dsp:cNvPr id="0" name=""/>
        <dsp:cNvSpPr/>
      </dsp:nvSpPr>
      <dsp:spPr>
        <a:xfrm>
          <a:off x="3108195" y="780167"/>
          <a:ext cx="1433214" cy="1708894"/>
        </a:xfrm>
        <a:prstGeom prst="roundRect">
          <a:avLst>
            <a:gd name="adj" fmla="val 10000"/>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16 GB</a:t>
          </a:r>
          <a:endParaRPr lang="en-US" sz="2400" kern="1200" dirty="0"/>
        </a:p>
      </dsp:txBody>
      <dsp:txXfrm>
        <a:off x="3150172" y="822144"/>
        <a:ext cx="1349260" cy="1624940"/>
      </dsp:txXfrm>
    </dsp:sp>
    <dsp:sp modelId="{231E38D4-1EA7-4A7F-B165-C81F1C034DF5}">
      <dsp:nvSpPr>
        <dsp:cNvPr id="0" name=""/>
        <dsp:cNvSpPr/>
      </dsp:nvSpPr>
      <dsp:spPr>
        <a:xfrm>
          <a:off x="4661799" y="780167"/>
          <a:ext cx="1433214" cy="1708894"/>
        </a:xfrm>
        <a:prstGeom prst="roundRect">
          <a:avLst>
            <a:gd name="adj" fmla="val 10000"/>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16 GB</a:t>
          </a:r>
          <a:endParaRPr lang="en-US" sz="2400" kern="1200" dirty="0"/>
        </a:p>
      </dsp:txBody>
      <dsp:txXfrm>
        <a:off x="4703776" y="822144"/>
        <a:ext cx="1349260" cy="16249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0844BDAC-8D2B-43A7-A33D-027BD4CB4C3F}"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3941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511A4E00-4C98-41E0-AE94-00D32D4F9ADF}"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42620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2F134805-E195-4C5D-8DD6-0BBA4025C446}"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92689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52EFC7F-8E02-4A98-BF10-3730F1E19D18}"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17073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12F12954-3875-4859-9CAF-3BB494B988BB}"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90618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1EED6779-61E8-4F1B-BDC6-1A4C7E3E307F}"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66579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099D3BEF-C9BF-42FC-959E-5194703E8A60}"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95284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87409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7:25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7:25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5/17/2011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7:25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7:25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FA19D0E-AE24-4354-ADEF-B231CE46B4E4}"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5084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5FF368E6-A9A5-44AD-940D-6E4412044D0D}"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94990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2BF7FE1-22E0-48E1-AFBE-216870982E96}"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07307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6D23499-0B11-4793-A187-CC945525B86F}"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12304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72A9213-E670-4B81-A9B2-CB33C29CF3C5}"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05280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2C12EFFB-ABA6-4650-8F10-0FA8D5869A86}"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6589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A5E3C84-BE0A-4BA5-9962-948256602801}"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394002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30026652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1794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38660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58504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4130192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59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0382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40288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81208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97426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149420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323034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42615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071640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313914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345943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866006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21298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45480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90042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519544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6320630"/>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go.microsoft.com/fwlink/?LinkId=212272"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go.microsoft.com/fwlink/?LinkId=210215" TargetMode="External"/><Relationship Id="rId2" Type="http://schemas.openxmlformats.org/officeDocument/2006/relationships/hyperlink" Target="http://go.microsoft.com/fwlink/?LinkID=216759"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hyperlink" Target="http://msdn.microsoft.com/en-us/windowsserver/ee695849.aspx" TargetMode="External"/><Relationship Id="rId3" Type="http://schemas.openxmlformats.org/officeDocument/2006/relationships/image" Target="../media/image2.png"/><Relationship Id="rId7" Type="http://schemas.openxmlformats.org/officeDocument/2006/relationships/hyperlink" Target="http://www.microsoft.com/windowsazure/AppFabric/Overview/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38c2ccfc-510c-4627-a33c-95e9d19f3478" TargetMode="External"/><Relationship Id="rId5" Type="http://schemas.openxmlformats.org/officeDocument/2006/relationships/hyperlink" Target="http://www.microsoft.com/downloads/en/details.aspx?FamilyID=7290f7ed-e86b-4114-a452-4f07fa32403d" TargetMode="External"/><Relationship Id="rId4" Type="http://schemas.openxmlformats.org/officeDocument/2006/relationships/hyperlink" Target="http://www.microsoft.com/downloads/en/details.aspx?FamilyID=413E88F8-5966-4A83-B309-53B7B77EDF78&amp;displaylang=en" TargetMode="External"/><Relationship Id="rId9" Type="http://schemas.openxmlformats.org/officeDocument/2006/relationships/hyperlink" Target="http://blogs.msdn.com/b/appfabri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3.png"/><Relationship Id="rId5" Type="http://schemas.openxmlformats.org/officeDocument/2006/relationships/hyperlink" Target="http://www.microsoft.com/learning" TargetMode="External"/><Relationship Id="rId10" Type="http://schemas.openxmlformats.org/officeDocument/2006/relationships/image" Target="../media/image32.emf"/><Relationship Id="rId4" Type="http://schemas.openxmlformats.org/officeDocument/2006/relationships/image" Target="../media/image29.png"/><Relationship Id="rId9" Type="http://schemas.openxmlformats.org/officeDocument/2006/relationships/image" Target="../media/image31.png"/><Relationship Id="rId1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icrosoft.com/casestudies/Case_Study_Detail.aspx?CaseStudyID=4000007903" TargetMode="External"/><Relationship Id="rId1" Type="http://schemas.openxmlformats.org/officeDocument/2006/relationships/slideLayout" Target="../slideLayouts/slideLayout8.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Windows Server </a:t>
            </a:r>
            <a:r>
              <a:rPr lang="en-US" sz="3600" dirty="0" err="1"/>
              <a:t>AppFabric</a:t>
            </a:r>
            <a:r>
              <a:rPr lang="en-US" sz="3600" dirty="0"/>
              <a:t> Cache: </a:t>
            </a:r>
            <a:r>
              <a:rPr lang="en-US" sz="3600" dirty="0" smtClean="0"/>
              <a:t/>
            </a:r>
            <a:br>
              <a:rPr lang="en-US" sz="3600" dirty="0" smtClean="0"/>
            </a:br>
            <a:r>
              <a:rPr lang="en-US" sz="3600" dirty="0" smtClean="0"/>
              <a:t>A </a:t>
            </a:r>
            <a:r>
              <a:rPr lang="en-US" sz="3600" dirty="0"/>
              <a:t>Methodology for Capacity Planning </a:t>
            </a:r>
            <a:r>
              <a:rPr lang="en-US" sz="3600" dirty="0" smtClean="0"/>
              <a:t/>
            </a:r>
            <a:br>
              <a:rPr lang="en-US" sz="3600" dirty="0" smtClean="0"/>
            </a:br>
            <a:r>
              <a:rPr lang="en-US" sz="3600" dirty="0" smtClean="0"/>
              <a:t>and </a:t>
            </a:r>
            <a:r>
              <a:rPr lang="en-US" sz="3600" dirty="0"/>
              <a:t>Analyzing Performance Data</a:t>
            </a:r>
          </a:p>
        </p:txBody>
      </p:sp>
      <p:sp>
        <p:nvSpPr>
          <p:cNvPr id="3" name="Subtitle 2"/>
          <p:cNvSpPr>
            <a:spLocks noGrp="1"/>
          </p:cNvSpPr>
          <p:nvPr>
            <p:ph type="subTitle" idx="1"/>
          </p:nvPr>
        </p:nvSpPr>
        <p:spPr/>
        <p:txBody>
          <a:bodyPr/>
          <a:lstStyle/>
          <a:p>
            <a:r>
              <a:rPr lang="en-US" smtClean="0"/>
              <a:t>Jason Roth</a:t>
            </a:r>
          </a:p>
          <a:p>
            <a:r>
              <a:rPr lang="en-US" smtClean="0"/>
              <a:t>Principal Programming Writer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MID301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Customer discussion Playbook</a:t>
            </a:r>
            <a:br>
              <a:rPr lang="en-US" dirty="0" smtClean="0"/>
            </a:br>
            <a:r>
              <a:rPr lang="en-US" sz="3600" dirty="0">
                <a:solidFill>
                  <a:schemeClr val="accent1"/>
                </a:solidFill>
              </a:rPr>
              <a:t>A pattern seen from several customer engagements</a:t>
            </a:r>
          </a:p>
        </p:txBody>
      </p:sp>
      <p:sp>
        <p:nvSpPr>
          <p:cNvPr id="3" name="Text Placeholder 2"/>
          <p:cNvSpPr>
            <a:spLocks noGrp="1"/>
          </p:cNvSpPr>
          <p:nvPr>
            <p:ph type="body" sz="quarter" idx="10"/>
          </p:nvPr>
        </p:nvSpPr>
        <p:spPr>
          <a:xfrm>
            <a:off x="519112" y="1898573"/>
            <a:ext cx="11149013" cy="3225498"/>
          </a:xfrm>
        </p:spPr>
        <p:txBody>
          <a:bodyPr/>
          <a:lstStyle/>
          <a:p>
            <a:pPr>
              <a:spcAft>
                <a:spcPts val="1200"/>
              </a:spcAft>
            </a:pPr>
            <a:r>
              <a:rPr lang="en-US" dirty="0">
                <a:solidFill>
                  <a:schemeClr val="tx2"/>
                </a:solidFill>
              </a:rPr>
              <a:t>What is </a:t>
            </a:r>
            <a:r>
              <a:rPr lang="en-US" dirty="0" err="1">
                <a:solidFill>
                  <a:schemeClr val="tx2"/>
                </a:solidFill>
              </a:rPr>
              <a:t>AppFabric</a:t>
            </a:r>
            <a:r>
              <a:rPr lang="en-US" dirty="0">
                <a:solidFill>
                  <a:schemeClr val="tx2"/>
                </a:solidFill>
              </a:rPr>
              <a:t> Cache &amp; Why should I care? </a:t>
            </a:r>
          </a:p>
          <a:p>
            <a:pPr>
              <a:spcAft>
                <a:spcPts val="1200"/>
              </a:spcAft>
            </a:pPr>
            <a:r>
              <a:rPr lang="en-US" dirty="0">
                <a:solidFill>
                  <a:schemeClr val="tx2"/>
                </a:solidFill>
              </a:rPr>
              <a:t>Are others using this in real-world applications?</a:t>
            </a:r>
          </a:p>
          <a:p>
            <a:pPr>
              <a:spcAft>
                <a:spcPts val="1200"/>
              </a:spcAft>
            </a:pPr>
            <a:r>
              <a:rPr lang="en-US" b="1" dirty="0"/>
              <a:t>How much memory do we need? How many servers?</a:t>
            </a:r>
          </a:p>
          <a:p>
            <a:pPr>
              <a:spcAft>
                <a:spcPts val="1200"/>
              </a:spcAft>
            </a:pPr>
            <a:r>
              <a:rPr lang="en-US" dirty="0">
                <a:solidFill>
                  <a:schemeClr val="tx2"/>
                </a:solidFill>
              </a:rPr>
              <a:t>Can we see detailed performance and scalability data?</a:t>
            </a:r>
          </a:p>
          <a:p>
            <a:pPr>
              <a:spcAft>
                <a:spcPts val="1200"/>
              </a:spcAft>
            </a:pPr>
            <a:r>
              <a:rPr lang="en-US" dirty="0">
                <a:solidFill>
                  <a:schemeClr val="tx2"/>
                </a:solidFill>
              </a:rPr>
              <a:t>What are the capacity indicators &amp; performance to monitor?</a:t>
            </a:r>
          </a:p>
        </p:txBody>
      </p:sp>
    </p:spTree>
    <p:extLst>
      <p:ext uri="{BB962C8B-B14F-4D97-AF65-F5344CB8AC3E}">
        <p14:creationId xmlns:p14="http://schemas.microsoft.com/office/powerpoint/2010/main" val="2913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Study: Trey Research</a:t>
            </a:r>
            <a:endParaRPr lang="en-US" dirty="0"/>
          </a:p>
        </p:txBody>
      </p:sp>
      <p:sp>
        <p:nvSpPr>
          <p:cNvPr id="3" name="Text Placeholder 2"/>
          <p:cNvSpPr>
            <a:spLocks noGrp="1"/>
          </p:cNvSpPr>
          <p:nvPr>
            <p:ph type="body" sz="quarter" idx="10"/>
          </p:nvPr>
        </p:nvSpPr>
        <p:spPr>
          <a:xfrm>
            <a:off x="519112" y="1447799"/>
            <a:ext cx="11149013" cy="4616648"/>
          </a:xfrm>
        </p:spPr>
        <p:txBody>
          <a:bodyPr/>
          <a:lstStyle/>
          <a:p>
            <a:r>
              <a:rPr lang="en-US" sz="2800" dirty="0" smtClean="0"/>
              <a:t>Online portal that provides general health forums, doctor &amp; hospital reviews and shopping cart for buying medicines from partner pharmacies</a:t>
            </a:r>
          </a:p>
          <a:p>
            <a:r>
              <a:rPr lang="en-US" sz="2800" dirty="0" smtClean="0"/>
              <a:t>Software Systems overview</a:t>
            </a:r>
          </a:p>
          <a:p>
            <a:pPr lvl="1"/>
            <a:r>
              <a:rPr lang="en-US" sz="2400" dirty="0" smtClean="0"/>
              <a:t>4 Web Servers hosting the ASP.NET web application </a:t>
            </a:r>
          </a:p>
          <a:p>
            <a:pPr lvl="2"/>
            <a:r>
              <a:rPr lang="en-US" sz="2000" dirty="0" smtClean="0"/>
              <a:t>Session state stored in SQL</a:t>
            </a:r>
          </a:p>
          <a:p>
            <a:pPr lvl="1"/>
            <a:r>
              <a:rPr lang="en-US" sz="2400" dirty="0" smtClean="0"/>
              <a:t>2 Application servers hosting WCF services </a:t>
            </a:r>
          </a:p>
          <a:p>
            <a:pPr lvl="1"/>
            <a:r>
              <a:rPr lang="en-US" sz="2400" dirty="0" smtClean="0"/>
              <a:t>Clustered SQL Server with 32 GB RAM</a:t>
            </a:r>
          </a:p>
          <a:p>
            <a:r>
              <a:rPr lang="en-US" sz="2800" dirty="0" smtClean="0"/>
              <a:t>Challenges</a:t>
            </a:r>
          </a:p>
          <a:p>
            <a:pPr lvl="1"/>
            <a:r>
              <a:rPr lang="en-US" sz="2400" dirty="0" smtClean="0"/>
              <a:t>Performance &amp; Availability concerns</a:t>
            </a:r>
          </a:p>
          <a:p>
            <a:pPr lvl="1"/>
            <a:r>
              <a:rPr lang="en-US" sz="2400" dirty="0" smtClean="0"/>
              <a:t>Scalability needs – 2M new users expected in the next 6 months</a:t>
            </a:r>
          </a:p>
        </p:txBody>
      </p:sp>
      <p:pic>
        <p:nvPicPr>
          <p:cNvPr id="1026" name="Picture 2" descr="C:\Users\jroth\AppData\Local\Microsoft\Windows\Temporary Internet Files\Content.IE5\P5MCSDKN\MC90001472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949" y="331705"/>
            <a:ext cx="896183" cy="700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429181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Study</a:t>
            </a:r>
            <a:endParaRPr lang="en-US" dirty="0"/>
          </a:p>
        </p:txBody>
      </p:sp>
      <p:sp>
        <p:nvSpPr>
          <p:cNvPr id="3" name="Text Placeholder 2"/>
          <p:cNvSpPr>
            <a:spLocks noGrp="1"/>
          </p:cNvSpPr>
          <p:nvPr>
            <p:ph type="body" sz="quarter" idx="10"/>
          </p:nvPr>
        </p:nvSpPr>
        <p:spPr/>
        <p:txBody>
          <a:bodyPr/>
          <a:lstStyle/>
          <a:p>
            <a:r>
              <a:rPr lang="en-US" dirty="0" smtClean="0"/>
              <a:t>Which part of the system is having performance issues? </a:t>
            </a:r>
          </a:p>
          <a:p>
            <a:pPr lvl="1"/>
            <a:r>
              <a:rPr lang="en-US" dirty="0" smtClean="0"/>
              <a:t>Is it high response times for medical forums page or reading doctor &amp; hospital reviews?</a:t>
            </a:r>
          </a:p>
          <a:p>
            <a:pPr lvl="1"/>
            <a:r>
              <a:rPr lang="en-US" dirty="0" smtClean="0"/>
              <a:t>Is the database or the webservers the scaling bottleneck?</a:t>
            </a:r>
          </a:p>
          <a:p>
            <a:pPr lvl="1"/>
            <a:r>
              <a:rPr lang="en-US" dirty="0" smtClean="0"/>
              <a:t>With how many concurrent users does the problems show up?</a:t>
            </a:r>
          </a:p>
          <a:p>
            <a:r>
              <a:rPr lang="en-US" dirty="0" smtClean="0"/>
              <a:t>Workload mix &amp; load?</a:t>
            </a:r>
          </a:p>
          <a:p>
            <a:pPr lvl="1"/>
            <a:r>
              <a:rPr lang="en-US" dirty="0" smtClean="0"/>
              <a:t>How many users are issuing writes </a:t>
            </a:r>
            <a:r>
              <a:rPr lang="en-US" dirty="0" err="1" smtClean="0"/>
              <a:t>Vs</a:t>
            </a:r>
            <a:r>
              <a:rPr lang="en-US" dirty="0" smtClean="0"/>
              <a:t> reads – updating forums, adding items to shopping cart, writing reviews </a:t>
            </a:r>
            <a:r>
              <a:rPr lang="en-US" dirty="0" err="1" smtClean="0"/>
              <a:t>Vs</a:t>
            </a:r>
            <a:r>
              <a:rPr lang="en-US" dirty="0" smtClean="0"/>
              <a:t> simply reading</a:t>
            </a:r>
          </a:p>
          <a:p>
            <a:pPr lvl="1"/>
            <a:r>
              <a:rPr lang="en-US" dirty="0" smtClean="0"/>
              <a:t>Total Trey Research database size, Transitory writes generated</a:t>
            </a:r>
          </a:p>
          <a:p>
            <a:endParaRPr lang="en-US" dirty="0"/>
          </a:p>
        </p:txBody>
      </p:sp>
    </p:spTree>
    <p:extLst>
      <p:ext uri="{BB962C8B-B14F-4D97-AF65-F5344CB8AC3E}">
        <p14:creationId xmlns:p14="http://schemas.microsoft.com/office/powerpoint/2010/main" val="6980221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Capacity Planning Methodology</a:t>
            </a:r>
            <a:endParaRPr lang="en-US" dirty="0"/>
          </a:p>
        </p:txBody>
      </p:sp>
      <p:sp>
        <p:nvSpPr>
          <p:cNvPr id="3" name="Text Placeholder 2"/>
          <p:cNvSpPr>
            <a:spLocks noGrp="1"/>
          </p:cNvSpPr>
          <p:nvPr>
            <p:ph type="body" sz="quarter" idx="10"/>
          </p:nvPr>
        </p:nvSpPr>
        <p:spPr>
          <a:xfrm>
            <a:off x="519112" y="1447799"/>
            <a:ext cx="11149013" cy="4136517"/>
          </a:xfrm>
        </p:spPr>
        <p:txBody>
          <a:bodyPr/>
          <a:lstStyle/>
          <a:p>
            <a:pPr marL="514350" indent="-514350">
              <a:buFont typeface="+mj-lt"/>
              <a:buAutoNum type="arabicPeriod"/>
            </a:pPr>
            <a:r>
              <a:rPr lang="en-US" dirty="0" smtClean="0"/>
              <a:t>Understand bottlenecks &amp; identify caching candidates</a:t>
            </a:r>
          </a:p>
          <a:p>
            <a:pPr marL="514350" indent="-514350">
              <a:buFont typeface="+mj-lt"/>
              <a:buAutoNum type="arabicPeriod"/>
            </a:pPr>
            <a:r>
              <a:rPr lang="en-US" dirty="0" smtClean="0"/>
              <a:t>Evaluate current workload patterns</a:t>
            </a:r>
          </a:p>
          <a:p>
            <a:pPr marL="514350" indent="-514350">
              <a:buFont typeface="+mj-lt"/>
              <a:buAutoNum type="arabicPeriod"/>
            </a:pPr>
            <a:r>
              <a:rPr lang="en-US" dirty="0" smtClean="0"/>
              <a:t>Understand physical infrastructure and hardware resources</a:t>
            </a:r>
          </a:p>
          <a:p>
            <a:pPr marL="514350" indent="-514350">
              <a:buFont typeface="+mj-lt"/>
              <a:buAutoNum type="arabicPeriod"/>
            </a:pPr>
            <a:r>
              <a:rPr lang="en-US" dirty="0" smtClean="0"/>
              <a:t>Finalize the required performance SLA for all applications</a:t>
            </a:r>
          </a:p>
          <a:p>
            <a:pPr marL="514350" indent="-514350">
              <a:buFont typeface="+mj-lt"/>
              <a:buAutoNum type="arabicPeriod"/>
            </a:pPr>
            <a:r>
              <a:rPr lang="en-US" dirty="0" smtClean="0"/>
              <a:t>Identify appropriate features &amp; configuration settings</a:t>
            </a:r>
          </a:p>
          <a:p>
            <a:endParaRPr lang="en-US" dirty="0" smtClean="0"/>
          </a:p>
          <a:p>
            <a:r>
              <a:rPr lang="en-US" dirty="0" smtClean="0"/>
              <a:t>Estimate #servers with memory &amp; network bandwidth</a:t>
            </a:r>
            <a:endParaRPr lang="en-US" dirty="0"/>
          </a:p>
        </p:txBody>
      </p:sp>
    </p:spTree>
    <p:extLst>
      <p:ext uri="{BB962C8B-B14F-4D97-AF65-F5344CB8AC3E}">
        <p14:creationId xmlns:p14="http://schemas.microsoft.com/office/powerpoint/2010/main" val="9043239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Analyze Application Performance (1 of 2)</a:t>
            </a:r>
            <a:endParaRPr lang="en-US" dirty="0"/>
          </a:p>
        </p:txBody>
      </p:sp>
      <p:pic>
        <p:nvPicPr>
          <p:cNvPr id="4" name="Picture 3"/>
          <p:cNvPicPr/>
          <p:nvPr/>
        </p:nvPicPr>
        <p:blipFill>
          <a:blip r:embed="rId3"/>
          <a:stretch>
            <a:fillRect/>
          </a:stretch>
        </p:blipFill>
        <p:spPr>
          <a:xfrm>
            <a:off x="519112" y="1107934"/>
            <a:ext cx="4778798" cy="2428285"/>
          </a:xfrm>
          <a:prstGeom prst="rect">
            <a:avLst/>
          </a:prstGeom>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435" y="1606944"/>
            <a:ext cx="5887689" cy="32644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923" y="2459978"/>
            <a:ext cx="5815905" cy="388195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70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smtClean="0"/>
              <a:t>Analyze Application Performance (2 of 2)</a:t>
            </a:r>
            <a:br>
              <a:rPr lang="en-US" dirty="0" smtClean="0"/>
            </a:br>
            <a:r>
              <a:rPr lang="en-US" sz="3200" dirty="0">
                <a:gradFill flip="none" rotWithShape="1">
                  <a:gsLst>
                    <a:gs pos="0">
                      <a:schemeClr val="accent1"/>
                    </a:gs>
                    <a:gs pos="86000">
                      <a:schemeClr val="accent1"/>
                    </a:gs>
                  </a:gsLst>
                  <a:lin ang="5400000" scaled="0"/>
                  <a:tileRect/>
                </a:gradFill>
              </a:rPr>
              <a:t>Evaluate Bottlenecks and Identify Caching Opportunities</a:t>
            </a:r>
            <a:r>
              <a:rPr lang="en-US" dirty="0" smtClean="0"/>
              <a:t/>
            </a:r>
            <a:br>
              <a:rPr lang="en-US" dirty="0" smtClean="0"/>
            </a:br>
            <a:endParaRPr lang="en-US" dirty="0"/>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Analysis Results:</a:t>
            </a:r>
          </a:p>
          <a:p>
            <a:pPr lvl="1"/>
            <a:r>
              <a:rPr lang="en-US" dirty="0" smtClean="0"/>
              <a:t>“Hot” stored procedures</a:t>
            </a:r>
          </a:p>
          <a:p>
            <a:pPr lvl="1"/>
            <a:r>
              <a:rPr lang="en-US" dirty="0" smtClean="0"/>
              <a:t>Slow-performing pages/service calls</a:t>
            </a:r>
          </a:p>
          <a:p>
            <a:r>
              <a:rPr lang="en-US" dirty="0" smtClean="0"/>
              <a:t>Identify the candidates for caching</a:t>
            </a:r>
          </a:p>
          <a:p>
            <a:pPr lvl="1"/>
            <a:r>
              <a:rPr lang="en-US" dirty="0" smtClean="0"/>
              <a:t>Reference:	read-only shared across users</a:t>
            </a:r>
          </a:p>
          <a:p>
            <a:pPr lvl="1"/>
            <a:r>
              <a:rPr lang="en-US" dirty="0" smtClean="0"/>
              <a:t>Activity:	read/write per user</a:t>
            </a:r>
          </a:p>
          <a:p>
            <a:pPr lvl="1"/>
            <a:r>
              <a:rPr lang="en-US" dirty="0" smtClean="0"/>
              <a:t>Resource:	read/write shared across users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9794719"/>
              </p:ext>
            </p:extLst>
          </p:nvPr>
        </p:nvGraphicFramePr>
        <p:xfrm>
          <a:off x="8084793" y="1891145"/>
          <a:ext cx="3871679" cy="1853727"/>
        </p:xfrm>
        <a:graphic>
          <a:graphicData uri="http://schemas.openxmlformats.org/drawingml/2006/table">
            <a:tbl>
              <a:tblPr firstRow="1" firstCol="1" bandRow="1">
                <a:tableStyleId>{5C22544A-7EE6-4342-B048-85BDC9FD1C3A}</a:tableStyleId>
              </a:tblPr>
              <a:tblGrid>
                <a:gridCol w="2472370"/>
                <a:gridCol w="1399309"/>
              </a:tblGrid>
              <a:tr h="407597">
                <a:tc>
                  <a:txBody>
                    <a:bodyPr/>
                    <a:lstStyle/>
                    <a:p>
                      <a:pPr marL="0" marR="0">
                        <a:lnSpc>
                          <a:spcPct val="115000"/>
                        </a:lnSpc>
                        <a:spcBef>
                          <a:spcPts val="0"/>
                        </a:spcBef>
                        <a:spcAft>
                          <a:spcPts val="0"/>
                        </a:spcAft>
                      </a:pPr>
                      <a:r>
                        <a:rPr lang="en-US" sz="1800" dirty="0" smtClean="0">
                          <a:effectLst/>
                        </a:rPr>
                        <a:t>Application Object(s)</a:t>
                      </a:r>
                      <a:endParaRPr lang="en-US" sz="1800" dirty="0">
                        <a:effectLst/>
                        <a:latin typeface="Calibri"/>
                        <a:ea typeface="Calibri"/>
                        <a:cs typeface="Times New Roman"/>
                      </a:endParaRPr>
                    </a:p>
                  </a:txBody>
                  <a:tcPr marL="68580" marR="68580" marT="0" marB="0">
                    <a:gradFill>
                      <a:gsLst>
                        <a:gs pos="0">
                          <a:srgbClr val="05216E"/>
                        </a:gs>
                        <a:gs pos="50000">
                          <a:srgbClr val="0F3499"/>
                        </a:gs>
                        <a:gs pos="100000">
                          <a:srgbClr val="465CC1"/>
                        </a:gs>
                      </a:gsLst>
                      <a:lin ang="16200000" scaled="1"/>
                    </a:gradFill>
                  </a:tcPr>
                </a:tc>
                <a:tc>
                  <a:txBody>
                    <a:bodyPr/>
                    <a:lstStyle/>
                    <a:p>
                      <a:pPr marL="0" marR="0">
                        <a:lnSpc>
                          <a:spcPct val="115000"/>
                        </a:lnSpc>
                        <a:spcBef>
                          <a:spcPts val="0"/>
                        </a:spcBef>
                        <a:spcAft>
                          <a:spcPts val="0"/>
                        </a:spcAft>
                      </a:pPr>
                      <a:r>
                        <a:rPr lang="en-US" sz="1800" dirty="0">
                          <a:effectLst/>
                        </a:rPr>
                        <a:t>Type</a:t>
                      </a:r>
                      <a:endParaRPr lang="en-US" sz="1800" dirty="0">
                        <a:effectLst/>
                        <a:latin typeface="Calibri"/>
                        <a:ea typeface="Calibri"/>
                        <a:cs typeface="Times New Roman"/>
                      </a:endParaRPr>
                    </a:p>
                  </a:txBody>
                  <a:tcPr marL="68580" marR="68580" marT="0" marB="0">
                    <a:gradFill>
                      <a:gsLst>
                        <a:gs pos="0">
                          <a:srgbClr val="05216E"/>
                        </a:gs>
                        <a:gs pos="50000">
                          <a:srgbClr val="0F3499"/>
                        </a:gs>
                        <a:gs pos="100000">
                          <a:srgbClr val="465CC1"/>
                        </a:gs>
                      </a:gsLst>
                      <a:lin ang="16200000" scaled="1"/>
                    </a:gradFill>
                  </a:tcPr>
                </a:tc>
              </a:tr>
              <a:tr h="407597">
                <a:tc>
                  <a:txBody>
                    <a:bodyPr/>
                    <a:lstStyle/>
                    <a:p>
                      <a:pPr marL="0" marR="0">
                        <a:lnSpc>
                          <a:spcPct val="115000"/>
                        </a:lnSpc>
                        <a:spcBef>
                          <a:spcPts val="0"/>
                        </a:spcBef>
                        <a:spcAft>
                          <a:spcPts val="0"/>
                        </a:spcAft>
                      </a:pPr>
                      <a:r>
                        <a:rPr lang="en-US" sz="1800" b="0" dirty="0" smtClean="0">
                          <a:effectLst/>
                        </a:rPr>
                        <a:t>Health tips,</a:t>
                      </a:r>
                      <a:r>
                        <a:rPr lang="en-US" sz="1800" b="0" baseline="0" dirty="0" smtClean="0">
                          <a:effectLst/>
                        </a:rPr>
                        <a:t> doctors, medications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Reference</a:t>
                      </a:r>
                      <a:endParaRPr lang="en-US" sz="1800" dirty="0">
                        <a:effectLst/>
                        <a:latin typeface="Calibri"/>
                        <a:ea typeface="Calibri"/>
                        <a:cs typeface="Times New Roman"/>
                      </a:endParaRPr>
                    </a:p>
                  </a:txBody>
                  <a:tcPr marL="68580" marR="68580" marT="0" marB="0"/>
                </a:tc>
              </a:tr>
              <a:tr h="407597">
                <a:tc>
                  <a:txBody>
                    <a:bodyPr/>
                    <a:lstStyle/>
                    <a:p>
                      <a:pPr marL="0" marR="0" algn="l" defTabSz="914363" rtl="0" eaLnBrk="1" latinLnBrk="0" hangingPunct="1">
                        <a:lnSpc>
                          <a:spcPct val="115000"/>
                        </a:lnSpc>
                        <a:spcBef>
                          <a:spcPts val="0"/>
                        </a:spcBef>
                        <a:spcAft>
                          <a:spcPts val="0"/>
                        </a:spcAft>
                      </a:pPr>
                      <a:r>
                        <a:rPr lang="en-US" sz="1800" b="0" kern="1200" dirty="0" smtClean="0">
                          <a:solidFill>
                            <a:schemeClr val="lt1"/>
                          </a:solidFill>
                          <a:effectLst/>
                          <a:latin typeface="+mn-lt"/>
                          <a:ea typeface="+mn-ea"/>
                          <a:cs typeface="+mn-cs"/>
                        </a:rPr>
                        <a:t>User shopping cart</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gn="l" defTabSz="914363"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Activity</a:t>
                      </a:r>
                      <a:endParaRPr lang="en-US" sz="1800" kern="1200" dirty="0">
                        <a:solidFill>
                          <a:schemeClr val="dk1"/>
                        </a:solidFill>
                        <a:effectLst/>
                        <a:latin typeface="+mn-lt"/>
                        <a:ea typeface="+mn-ea"/>
                        <a:cs typeface="+mn-cs"/>
                      </a:endParaRPr>
                    </a:p>
                  </a:txBody>
                  <a:tcPr marL="68580" marR="68580" marT="0" marB="0"/>
                </a:tc>
              </a:tr>
              <a:tr h="407597">
                <a:tc>
                  <a:txBody>
                    <a:bodyPr/>
                    <a:lstStyle/>
                    <a:p>
                      <a:pPr marL="0" marR="0" algn="l" defTabSz="914363" rtl="0" eaLnBrk="1" latinLnBrk="0" hangingPunct="1">
                        <a:lnSpc>
                          <a:spcPct val="115000"/>
                        </a:lnSpc>
                        <a:spcBef>
                          <a:spcPts val="0"/>
                        </a:spcBef>
                        <a:spcAft>
                          <a:spcPts val="0"/>
                        </a:spcAft>
                      </a:pPr>
                      <a:r>
                        <a:rPr lang="en-US" sz="1800" b="0" kern="1200" dirty="0" smtClean="0">
                          <a:solidFill>
                            <a:schemeClr val="lt1"/>
                          </a:solidFill>
                          <a:effectLst/>
                          <a:latin typeface="+mn-lt"/>
                          <a:ea typeface="+mn-ea"/>
                          <a:cs typeface="+mn-cs"/>
                        </a:rPr>
                        <a:t>Inventory, forums</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gn="l" defTabSz="914363"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Resource</a:t>
                      </a:r>
                      <a:endParaRPr lang="en-US" sz="18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93576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2049792"/>
          </a:xfrm>
        </p:spPr>
        <p:txBody>
          <a:bodyPr/>
          <a:lstStyle/>
          <a:p>
            <a:r>
              <a:rPr lang="en-US" dirty="0" smtClean="0"/>
              <a:t>Evaluate Workload Requirements (1 of 3)</a:t>
            </a:r>
            <a:r>
              <a:rPr lang="en-US" dirty="0"/>
              <a:t/>
            </a:r>
            <a:br>
              <a:rPr lang="en-US" dirty="0"/>
            </a:br>
            <a:r>
              <a:rPr lang="en-US" sz="3200" dirty="0">
                <a:gradFill flip="none" rotWithShape="1">
                  <a:gsLst>
                    <a:gs pos="0">
                      <a:schemeClr val="accent1"/>
                    </a:gs>
                    <a:gs pos="86000">
                      <a:schemeClr val="accent1"/>
                    </a:gs>
                  </a:gsLst>
                  <a:lin ang="5400000" scaled="0"/>
                  <a:tileRect/>
                </a:gradFill>
              </a:rPr>
              <a:t>Understand Current Patterns &amp; Future Needs</a:t>
            </a:r>
            <a:r>
              <a:rPr lang="en-US" sz="3600" dirty="0"/>
              <a:t/>
            </a:r>
            <a:br>
              <a:rPr lang="en-US" sz="3600" dirty="0"/>
            </a:br>
            <a:r>
              <a:rPr lang="en-US" sz="3600" dirty="0">
                <a:gradFill>
                  <a:gsLst>
                    <a:gs pos="0">
                      <a:schemeClr val="tx2"/>
                    </a:gs>
                    <a:gs pos="100000">
                      <a:schemeClr val="tx2"/>
                    </a:gs>
                  </a:gsLst>
                  <a:lin ang="5400000" scaled="0"/>
                </a:gradFill>
              </a:rPr>
              <a:t/>
            </a:r>
            <a:br>
              <a:rPr lang="en-US" sz="3600" dirty="0">
                <a:gradFill>
                  <a:gsLst>
                    <a:gs pos="0">
                      <a:schemeClr val="tx2"/>
                    </a:gs>
                    <a:gs pos="100000">
                      <a:schemeClr val="tx2"/>
                    </a:gs>
                  </a:gsLst>
                  <a:lin ang="5400000" scaled="0"/>
                </a:gradFill>
              </a:rPr>
            </a:br>
            <a:endParaRPr lang="en-US" sz="3600" dirty="0">
              <a:gradFill>
                <a:gsLst>
                  <a:gs pos="0">
                    <a:schemeClr val="tx2"/>
                  </a:gs>
                  <a:gs pos="100000">
                    <a:schemeClr val="tx2"/>
                  </a:gs>
                </a:gsLst>
                <a:lin ang="5400000" scaled="0"/>
              </a:gradFill>
            </a:endParaRPr>
          </a:p>
        </p:txBody>
      </p:sp>
      <p:sp>
        <p:nvSpPr>
          <p:cNvPr id="3" name="Text Placeholder 2"/>
          <p:cNvSpPr>
            <a:spLocks noGrp="1"/>
          </p:cNvSpPr>
          <p:nvPr>
            <p:ph type="body" sz="quarter" idx="10"/>
          </p:nvPr>
        </p:nvSpPr>
        <p:spPr>
          <a:xfrm>
            <a:off x="519112" y="1905000"/>
            <a:ext cx="11149013" cy="2915892"/>
          </a:xfrm>
        </p:spPr>
        <p:txBody>
          <a:bodyPr/>
          <a:lstStyle/>
          <a:p>
            <a:r>
              <a:rPr lang="en-US" dirty="0" smtClean="0"/>
              <a:t>Understand performance profile</a:t>
            </a:r>
          </a:p>
          <a:p>
            <a:pPr lvl="1"/>
            <a:r>
              <a:rPr lang="en-US" dirty="0"/>
              <a:t>Read/write profile? (90%/10%, etc.)</a:t>
            </a:r>
          </a:p>
          <a:p>
            <a:pPr lvl="1"/>
            <a:r>
              <a:rPr lang="en-US" dirty="0" smtClean="0"/>
              <a:t>Read/write frequency?</a:t>
            </a:r>
          </a:p>
          <a:p>
            <a:pPr lvl="1"/>
            <a:r>
              <a:rPr lang="en-US" dirty="0" smtClean="0"/>
              <a:t>Number of concurrent users</a:t>
            </a:r>
          </a:p>
          <a:p>
            <a:pPr lvl="1"/>
            <a:r>
              <a:rPr lang="en-US" dirty="0" smtClean="0"/>
              <a:t>Any batched / bulk operations?</a:t>
            </a:r>
          </a:p>
          <a:p>
            <a:r>
              <a:rPr lang="en-US" dirty="0" smtClean="0"/>
              <a:t>Understand future needs:</a:t>
            </a:r>
          </a:p>
          <a:p>
            <a:pPr lvl="1"/>
            <a:r>
              <a:rPr lang="en-US" dirty="0" smtClean="0"/>
              <a:t>Number of projected users for the next 6-12 months</a:t>
            </a:r>
          </a:p>
        </p:txBody>
      </p:sp>
      <p:graphicFrame>
        <p:nvGraphicFramePr>
          <p:cNvPr id="10" name="Chart 9"/>
          <p:cNvGraphicFramePr>
            <a:graphicFrameLocks/>
          </p:cNvGraphicFramePr>
          <p:nvPr>
            <p:extLst>
              <p:ext uri="{D42A27DB-BD31-4B8C-83A1-F6EECF244321}">
                <p14:modId xmlns:p14="http://schemas.microsoft.com/office/powerpoint/2010/main" val="3626017519"/>
              </p:ext>
            </p:extLst>
          </p:nvPr>
        </p:nvGraphicFramePr>
        <p:xfrm>
          <a:off x="7096125" y="1922375"/>
          <a:ext cx="4572000" cy="2757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752565773"/>
              </p:ext>
            </p:extLst>
          </p:nvPr>
        </p:nvGraphicFramePr>
        <p:xfrm>
          <a:off x="7096125" y="1905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5879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Evaluate Workload Requirements (2 of 3)</a:t>
            </a:r>
            <a:br>
              <a:rPr lang="en-US" smtClean="0"/>
            </a:br>
            <a:r>
              <a:rPr lang="en-US" smtClean="0"/>
              <a:t/>
            </a:r>
            <a:br>
              <a:rPr lang="en-US" smtClean="0"/>
            </a:br>
            <a:endParaRPr lang="en-US" dirty="0"/>
          </a:p>
        </p:txBody>
      </p:sp>
      <p:sp>
        <p:nvSpPr>
          <p:cNvPr id="3" name="Text Placeholder 2"/>
          <p:cNvSpPr>
            <a:spLocks noGrp="1"/>
          </p:cNvSpPr>
          <p:nvPr>
            <p:ph type="body" sz="quarter" idx="10"/>
          </p:nvPr>
        </p:nvSpPr>
        <p:spPr/>
        <p:txBody>
          <a:bodyPr/>
          <a:lstStyle/>
          <a:p>
            <a:r>
              <a:rPr lang="en-US" smtClean="0"/>
              <a:t>Understand maximum active objects to be cached</a:t>
            </a:r>
          </a:p>
          <a:p>
            <a:endParaRPr lang="en-US" smtClean="0"/>
          </a:p>
          <a:p>
            <a:endParaRPr lang="en-US" smtClean="0"/>
          </a:p>
          <a:p>
            <a:endParaRPr lang="en-US" smtClean="0"/>
          </a:p>
          <a:p>
            <a:endParaRPr lang="en-US" smtClean="0"/>
          </a:p>
          <a:p>
            <a:endParaRPr lang="en-US" smtClean="0"/>
          </a:p>
          <a:p>
            <a:endParaRPr lang="en-US" smtClean="0"/>
          </a:p>
          <a:p>
            <a:endParaRPr lang="en-US" dirty="0" smtClean="0"/>
          </a:p>
        </p:txBody>
      </p:sp>
      <p:graphicFrame>
        <p:nvGraphicFramePr>
          <p:cNvPr id="9" name="Table 8"/>
          <p:cNvGraphicFramePr>
            <a:graphicFrameLocks noGrp="1"/>
          </p:cNvGraphicFramePr>
          <p:nvPr>
            <p:extLst>
              <p:ext uri="{D42A27DB-BD31-4B8C-83A1-F6EECF244321}">
                <p14:modId xmlns:p14="http://schemas.microsoft.com/office/powerpoint/2010/main" val="3896391909"/>
              </p:ext>
            </p:extLst>
          </p:nvPr>
        </p:nvGraphicFramePr>
        <p:xfrm>
          <a:off x="1141413" y="2178030"/>
          <a:ext cx="10071100" cy="822960"/>
        </p:xfrm>
        <a:graphic>
          <a:graphicData uri="http://schemas.openxmlformats.org/drawingml/2006/table">
            <a:tbl>
              <a:tblPr firstRow="1" firstCol="1" bandRow="1">
                <a:tableStyleId>{5C22544A-7EE6-4342-B048-85BDC9FD1C3A}</a:tableStyleId>
              </a:tblPr>
              <a:tblGrid>
                <a:gridCol w="5467731"/>
                <a:gridCol w="4603369"/>
              </a:tblGrid>
              <a:tr h="411480">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chemeClr val="accent6">
                            <a:lumMod val="50000"/>
                          </a:schemeClr>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flip="none" rotWithShape="1">
                      <a:gsLst>
                        <a:gs pos="0">
                          <a:srgbClr val="05216E"/>
                        </a:gs>
                        <a:gs pos="50000">
                          <a:srgbClr val="0F3499"/>
                        </a:gs>
                        <a:gs pos="100000">
                          <a:srgbClr val="465CC1"/>
                        </a:gs>
                      </a:gsLst>
                      <a:lin ang="16200000" scaled="1"/>
                      <a:tileRect/>
                    </a:gradFill>
                  </a:tcPr>
                </a:tc>
              </a:tr>
              <a:tr h="411480">
                <a:tc>
                  <a:txBody>
                    <a:bodyPr/>
                    <a:lstStyle/>
                    <a:p>
                      <a:pPr marL="0" marR="0">
                        <a:lnSpc>
                          <a:spcPct val="115000"/>
                        </a:lnSpc>
                        <a:spcBef>
                          <a:spcPts val="0"/>
                        </a:spcBef>
                        <a:spcAft>
                          <a:spcPts val="0"/>
                        </a:spcAft>
                      </a:pPr>
                      <a:r>
                        <a:rPr lang="en-US" sz="1800" b="0" dirty="0">
                          <a:effectLst/>
                        </a:rPr>
                        <a:t>Peak Concurrent Users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25000</a:t>
                      </a:r>
                      <a:endParaRPr lang="en-US" sz="1800" dirty="0">
                        <a:effectLst/>
                        <a:latin typeface="Calibri"/>
                        <a:ea typeface="Calibri"/>
                        <a:cs typeface="Times New Roman"/>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89216878"/>
              </p:ext>
            </p:extLst>
          </p:nvPr>
        </p:nvGraphicFramePr>
        <p:xfrm>
          <a:off x="1139901" y="2176517"/>
          <a:ext cx="10071100" cy="1234440"/>
        </p:xfrm>
        <a:graphic>
          <a:graphicData uri="http://schemas.openxmlformats.org/drawingml/2006/table">
            <a:tbl>
              <a:tblPr firstRow="1" firstCol="1" bandRow="1">
                <a:tableStyleId>{5C22544A-7EE6-4342-B048-85BDC9FD1C3A}</a:tableStyleId>
              </a:tblPr>
              <a:tblGrid>
                <a:gridCol w="5467731"/>
                <a:gridCol w="4603369"/>
              </a:tblGrid>
              <a:tr h="411480">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chemeClr val="accent6">
                            <a:lumMod val="50000"/>
                          </a:schemeClr>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flip="none" rotWithShape="1">
                      <a:gsLst>
                        <a:gs pos="0">
                          <a:srgbClr val="05216E"/>
                        </a:gs>
                        <a:gs pos="50000">
                          <a:srgbClr val="0F3499"/>
                        </a:gs>
                        <a:gs pos="100000">
                          <a:srgbClr val="465CC1"/>
                        </a:gs>
                      </a:gsLst>
                      <a:lin ang="16200000" scaled="1"/>
                      <a:tileRect/>
                    </a:gradFill>
                  </a:tcPr>
                </a:tc>
              </a:tr>
              <a:tr h="411480">
                <a:tc>
                  <a:txBody>
                    <a:bodyPr/>
                    <a:lstStyle/>
                    <a:p>
                      <a:pPr marL="0" marR="0">
                        <a:lnSpc>
                          <a:spcPct val="115000"/>
                        </a:lnSpc>
                        <a:spcBef>
                          <a:spcPts val="0"/>
                        </a:spcBef>
                        <a:spcAft>
                          <a:spcPts val="0"/>
                        </a:spcAft>
                      </a:pPr>
                      <a:r>
                        <a:rPr lang="en-US" sz="1800" b="0" dirty="0">
                          <a:effectLst/>
                        </a:rPr>
                        <a:t>Peak Concurrent Users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25000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a:effectLst/>
                        </a:rPr>
                        <a:t>New Users During Expiry Period (30 minutes)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2500</a:t>
                      </a:r>
                      <a:endParaRPr lang="en-US" sz="1800" dirty="0">
                        <a:effectLst/>
                        <a:latin typeface="Calibri"/>
                        <a:ea typeface="Calibri"/>
                        <a:cs typeface="Times New Roman"/>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30541176"/>
              </p:ext>
            </p:extLst>
          </p:nvPr>
        </p:nvGraphicFramePr>
        <p:xfrm>
          <a:off x="1141413" y="2182793"/>
          <a:ext cx="10071100" cy="1645920"/>
        </p:xfrm>
        <a:graphic>
          <a:graphicData uri="http://schemas.openxmlformats.org/drawingml/2006/table">
            <a:tbl>
              <a:tblPr firstRow="1" firstCol="1" bandRow="1">
                <a:tableStyleId>{5C22544A-7EE6-4342-B048-85BDC9FD1C3A}</a:tableStyleId>
              </a:tblPr>
              <a:tblGrid>
                <a:gridCol w="5467731"/>
                <a:gridCol w="4603369"/>
              </a:tblGrid>
              <a:tr h="411480">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chemeClr val="accent6">
                            <a:lumMod val="50000"/>
                          </a:schemeClr>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flip="none" rotWithShape="1">
                      <a:gsLst>
                        <a:gs pos="0">
                          <a:srgbClr val="05216E"/>
                        </a:gs>
                        <a:gs pos="50000">
                          <a:srgbClr val="0F3499"/>
                        </a:gs>
                        <a:gs pos="100000">
                          <a:srgbClr val="465CC1"/>
                        </a:gs>
                      </a:gsLst>
                      <a:lin ang="16200000" scaled="1"/>
                      <a:tileRect/>
                    </a:gradFill>
                  </a:tcPr>
                </a:tc>
              </a:tr>
              <a:tr h="411480">
                <a:tc>
                  <a:txBody>
                    <a:bodyPr/>
                    <a:lstStyle/>
                    <a:p>
                      <a:pPr marL="0" marR="0">
                        <a:lnSpc>
                          <a:spcPct val="115000"/>
                        </a:lnSpc>
                        <a:spcBef>
                          <a:spcPts val="0"/>
                        </a:spcBef>
                        <a:spcAft>
                          <a:spcPts val="0"/>
                        </a:spcAft>
                      </a:pPr>
                      <a:r>
                        <a:rPr lang="en-US" sz="1800" b="0" dirty="0">
                          <a:effectLst/>
                        </a:rPr>
                        <a:t>Peak Concurrent Users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25000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a:effectLst/>
                        </a:rPr>
                        <a:t>New Users During Expiry Period (30 minutes)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smtClean="0">
                          <a:effectLst/>
                        </a:rPr>
                        <a:t>Existing Users </a:t>
                      </a:r>
                      <a:r>
                        <a:rPr lang="en-US" sz="1800" b="0" dirty="0">
                          <a:effectLst/>
                        </a:rPr>
                        <a:t>Starting New Browser Sessions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a:t>
                      </a:r>
                      <a:endParaRPr lang="en-US" sz="1800" dirty="0">
                        <a:effectLst/>
                        <a:latin typeface="Calibri"/>
                        <a:ea typeface="Calibri"/>
                        <a:cs typeface="Times New Roman"/>
                      </a:endParaRPr>
                    </a:p>
                  </a:txBody>
                  <a:tcPr marL="68580" marR="68580"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99411983"/>
              </p:ext>
            </p:extLst>
          </p:nvPr>
        </p:nvGraphicFramePr>
        <p:xfrm>
          <a:off x="1139324" y="2175360"/>
          <a:ext cx="10071100" cy="2057400"/>
        </p:xfrm>
        <a:graphic>
          <a:graphicData uri="http://schemas.openxmlformats.org/drawingml/2006/table">
            <a:tbl>
              <a:tblPr firstRow="1" firstCol="1" bandRow="1">
                <a:tableStyleId>{5C22544A-7EE6-4342-B048-85BDC9FD1C3A}</a:tableStyleId>
              </a:tblPr>
              <a:tblGrid>
                <a:gridCol w="5467731"/>
                <a:gridCol w="4603369"/>
              </a:tblGrid>
              <a:tr h="411480">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chemeClr val="accent6">
                            <a:lumMod val="50000"/>
                          </a:schemeClr>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flip="none" rotWithShape="1">
                      <a:gsLst>
                        <a:gs pos="0">
                          <a:srgbClr val="05216E"/>
                        </a:gs>
                        <a:gs pos="50000">
                          <a:srgbClr val="0F3499"/>
                        </a:gs>
                        <a:gs pos="100000">
                          <a:srgbClr val="465CC1"/>
                        </a:gs>
                      </a:gsLst>
                      <a:lin ang="16200000" scaled="1"/>
                      <a:tileRect/>
                    </a:gradFill>
                  </a:tcPr>
                </a:tc>
              </a:tr>
              <a:tr h="411480">
                <a:tc>
                  <a:txBody>
                    <a:bodyPr/>
                    <a:lstStyle/>
                    <a:p>
                      <a:pPr marL="0" marR="0">
                        <a:lnSpc>
                          <a:spcPct val="115000"/>
                        </a:lnSpc>
                        <a:spcBef>
                          <a:spcPts val="0"/>
                        </a:spcBef>
                        <a:spcAft>
                          <a:spcPts val="0"/>
                        </a:spcAft>
                      </a:pPr>
                      <a:r>
                        <a:rPr lang="en-US" sz="1800" b="0" dirty="0">
                          <a:effectLst/>
                        </a:rPr>
                        <a:t>Peak Concurrent Users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25000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a:effectLst/>
                        </a:rPr>
                        <a:t>New Users During Expiry Period (30 minutes)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smtClean="0">
                          <a:effectLst/>
                        </a:rPr>
                        <a:t>Existing Users </a:t>
                      </a:r>
                      <a:r>
                        <a:rPr lang="en-US" sz="1800" b="0" dirty="0">
                          <a:effectLst/>
                        </a:rPr>
                        <a:t>Starting New Browser Sessions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baseline="0" dirty="0" smtClean="0">
                          <a:effectLst/>
                        </a:rPr>
                        <a:t>Future Growth (25%):</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6940</a:t>
                      </a:r>
                      <a:endParaRPr lang="en-US" sz="1800" dirty="0">
                        <a:effectLst/>
                        <a:latin typeface="Calibri"/>
                        <a:ea typeface="Calibri"/>
                        <a:cs typeface="Times New Roman"/>
                      </a:endParaRPr>
                    </a:p>
                  </a:txBody>
                  <a:tcPr marL="68580" marR="68580"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19048665"/>
              </p:ext>
            </p:extLst>
          </p:nvPr>
        </p:nvGraphicFramePr>
        <p:xfrm>
          <a:off x="1137231" y="2173268"/>
          <a:ext cx="10071100" cy="2468880"/>
        </p:xfrm>
        <a:graphic>
          <a:graphicData uri="http://schemas.openxmlformats.org/drawingml/2006/table">
            <a:tbl>
              <a:tblPr firstRow="1" firstCol="1" bandRow="1">
                <a:tableStyleId>{5C22544A-7EE6-4342-B048-85BDC9FD1C3A}</a:tableStyleId>
              </a:tblPr>
              <a:tblGrid>
                <a:gridCol w="5467731"/>
                <a:gridCol w="4603369"/>
              </a:tblGrid>
              <a:tr h="411480">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chemeClr val="accent6">
                            <a:lumMod val="50000"/>
                          </a:schemeClr>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flip="none" rotWithShape="1">
                      <a:gsLst>
                        <a:gs pos="0">
                          <a:srgbClr val="05216E"/>
                        </a:gs>
                        <a:gs pos="50000">
                          <a:srgbClr val="0F3499"/>
                        </a:gs>
                        <a:gs pos="100000">
                          <a:srgbClr val="465CC1"/>
                        </a:gs>
                      </a:gsLst>
                      <a:lin ang="16200000" scaled="1"/>
                      <a:tileRect/>
                    </a:gradFill>
                  </a:tcPr>
                </a:tc>
              </a:tr>
              <a:tr h="411480">
                <a:tc>
                  <a:txBody>
                    <a:bodyPr/>
                    <a:lstStyle/>
                    <a:p>
                      <a:pPr marL="0" marR="0">
                        <a:lnSpc>
                          <a:spcPct val="115000"/>
                        </a:lnSpc>
                        <a:spcBef>
                          <a:spcPts val="0"/>
                        </a:spcBef>
                        <a:spcAft>
                          <a:spcPts val="0"/>
                        </a:spcAft>
                      </a:pPr>
                      <a:r>
                        <a:rPr lang="en-US" sz="1800" b="0" dirty="0">
                          <a:effectLst/>
                        </a:rPr>
                        <a:t>Peak Concurrent Users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25000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a:effectLst/>
                        </a:rPr>
                        <a:t>New Users During Expiry Period (30 minutes)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dirty="0" smtClean="0">
                          <a:effectLst/>
                        </a:rPr>
                        <a:t>Existing Users </a:t>
                      </a:r>
                      <a:r>
                        <a:rPr lang="en-US" sz="1800" b="0" dirty="0">
                          <a:effectLst/>
                        </a:rPr>
                        <a:t>Starting New Browser Sessions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250</a:t>
                      </a:r>
                      <a:endParaRPr lang="en-US" sz="1800" dirty="0">
                        <a:effectLst/>
                        <a:latin typeface="Calibri"/>
                        <a:ea typeface="Calibri"/>
                        <a:cs typeface="Times New Roman"/>
                      </a:endParaRPr>
                    </a:p>
                  </a:txBody>
                  <a:tcPr marL="68580" marR="68580" marT="0" marB="0"/>
                </a:tc>
              </a:tr>
              <a:tr h="411480">
                <a:tc>
                  <a:txBody>
                    <a:bodyPr/>
                    <a:lstStyle/>
                    <a:p>
                      <a:pPr marL="0" marR="0">
                        <a:lnSpc>
                          <a:spcPct val="115000"/>
                        </a:lnSpc>
                        <a:spcBef>
                          <a:spcPts val="0"/>
                        </a:spcBef>
                        <a:spcAft>
                          <a:spcPts val="0"/>
                        </a:spcAft>
                      </a:pPr>
                      <a:r>
                        <a:rPr lang="en-US" sz="1800" b="0" baseline="0" dirty="0" smtClean="0">
                          <a:effectLst/>
                        </a:rPr>
                        <a:t>Future Growth (25%):</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latin typeface="+mn-lt"/>
                          <a:ea typeface="+mn-ea"/>
                          <a:cs typeface="+mn-cs"/>
                        </a:rPr>
                        <a:t>6940</a:t>
                      </a:r>
                      <a:endParaRPr lang="en-US" sz="1800" dirty="0">
                        <a:effectLst/>
                        <a:latin typeface="Calibri"/>
                        <a:ea typeface="Calibri"/>
                        <a:cs typeface="Times New Roman"/>
                      </a:endParaRPr>
                    </a:p>
                  </a:txBody>
                  <a:tcPr marL="68580" marR="68580" marT="0" marB="0"/>
                </a:tc>
              </a:tr>
              <a:tr h="411480">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800" b="1" dirty="0" smtClean="0">
                          <a:effectLst/>
                        </a:rPr>
                        <a:t>Total Active Objects (Max):</a:t>
                      </a:r>
                      <a:endParaRPr lang="en-US" sz="1800" b="1" dirty="0" smtClean="0">
                        <a:effectLst/>
                        <a:latin typeface="Calibri"/>
                        <a:ea typeface="Calibri"/>
                        <a:cs typeface="Times New Roman"/>
                      </a:endParaRPr>
                    </a:p>
                  </a:txBody>
                  <a:tcPr marL="68580" marR="68580" marT="0" marB="0">
                    <a:solidFill>
                      <a:schemeClr val="accent6"/>
                    </a:solidFill>
                  </a:tcPr>
                </a:tc>
                <a:tc>
                  <a:txBody>
                    <a:bodyPr/>
                    <a:lstStyle/>
                    <a:p>
                      <a:pPr marL="0" marR="0" indent="0" algn="l" defTabSz="914363" rtl="0" eaLnBrk="1" fontAlgn="auto" latinLnBrk="0" hangingPunct="1">
                        <a:lnSpc>
                          <a:spcPct val="115000"/>
                        </a:lnSpc>
                        <a:spcBef>
                          <a:spcPts val="0"/>
                        </a:spcBef>
                        <a:spcAft>
                          <a:spcPts val="0"/>
                        </a:spcAft>
                        <a:buClrTx/>
                        <a:buSzTx/>
                        <a:buFontTx/>
                        <a:buNone/>
                        <a:tabLst/>
                        <a:defRPr/>
                      </a:pPr>
                      <a:r>
                        <a:rPr lang="en-US" sz="1800" b="1" dirty="0" smtClean="0">
                          <a:effectLst/>
                        </a:rPr>
                        <a:t>~35000 Max Active Objects</a:t>
                      </a:r>
                      <a:endParaRPr lang="en-US" sz="1800" b="1" dirty="0" smtClean="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16925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495794"/>
          </a:xfrm>
        </p:spPr>
        <p:txBody>
          <a:bodyPr/>
          <a:lstStyle/>
          <a:p>
            <a:r>
              <a:rPr lang="en-US" dirty="0" smtClean="0"/>
              <a:t>Evaluate Workload Requirements (3 of 3)</a:t>
            </a:r>
            <a:br>
              <a:rPr lang="en-US" dirty="0" smtClean="0"/>
            </a:br>
            <a:r>
              <a:rPr lang="en-US" sz="3200" dirty="0">
                <a:gradFill flip="none" rotWithShape="1">
                  <a:gsLst>
                    <a:gs pos="0">
                      <a:schemeClr val="accent1"/>
                    </a:gs>
                    <a:gs pos="86000">
                      <a:schemeClr val="accent1"/>
                    </a:gs>
                  </a:gsLst>
                  <a:lin ang="5400000" scaled="0"/>
                  <a:tileRect/>
                </a:gradFill>
              </a:rPr>
              <a:t>Estimate the Required Memory for Cache Candidates</a:t>
            </a:r>
            <a:br>
              <a:rPr lang="en-US" sz="3200" dirty="0">
                <a:gradFill flip="none" rotWithShape="1">
                  <a:gsLst>
                    <a:gs pos="0">
                      <a:schemeClr val="accent1"/>
                    </a:gs>
                    <a:gs pos="86000">
                      <a:schemeClr val="accent1"/>
                    </a:gs>
                  </a:gsLst>
                  <a:lin ang="5400000" scaled="0"/>
                  <a:tileRect/>
                </a:gradFill>
              </a:rPr>
            </a:b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861774"/>
          </a:xfrm>
        </p:spPr>
        <p:txBody>
          <a:bodyPr/>
          <a:lstStyle/>
          <a:p>
            <a:r>
              <a:rPr lang="en-US" sz="2800" dirty="0" smtClean="0"/>
              <a:t>Estimate average object size (Post-Serialization)</a:t>
            </a:r>
          </a:p>
          <a:p>
            <a:r>
              <a:rPr lang="en-US" sz="2800" dirty="0" smtClean="0"/>
              <a:t>Caching overheads: Objects, Regions, High Availability</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864897247"/>
              </p:ext>
            </p:extLst>
          </p:nvPr>
        </p:nvGraphicFramePr>
        <p:xfrm>
          <a:off x="1141413" y="2900423"/>
          <a:ext cx="8690206" cy="766074"/>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55325168"/>
              </p:ext>
            </p:extLst>
          </p:nvPr>
        </p:nvGraphicFramePr>
        <p:xfrm>
          <a:off x="1141413" y="2900423"/>
          <a:ext cx="8690206" cy="1149111"/>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9318292"/>
              </p:ext>
            </p:extLst>
          </p:nvPr>
        </p:nvGraphicFramePr>
        <p:xfrm>
          <a:off x="1141413" y="2900423"/>
          <a:ext cx="8690206" cy="1780047"/>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16484951"/>
              </p:ext>
            </p:extLst>
          </p:nvPr>
        </p:nvGraphicFramePr>
        <p:xfrm>
          <a:off x="1141413" y="2900423"/>
          <a:ext cx="8690206" cy="2163084"/>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smtClean="0">
                          <a:effectLst/>
                        </a:rPr>
                        <a:t>Max Active Objects: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~35000</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~68000</a:t>
                      </a:r>
                      <a:endParaRPr lang="en-US" sz="1800" kern="1200" dirty="0">
                        <a:solidFill>
                          <a:schemeClr val="dk1"/>
                        </a:solidFill>
                        <a:effectLst/>
                        <a:latin typeface="+mn-lt"/>
                        <a:ea typeface="+mn-ea"/>
                        <a:cs typeface="+mn-cs"/>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99303595"/>
              </p:ext>
            </p:extLst>
          </p:nvPr>
        </p:nvGraphicFramePr>
        <p:xfrm>
          <a:off x="1141413" y="2900423"/>
          <a:ext cx="8690206" cy="2546121"/>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smtClean="0">
                          <a:effectLst/>
                        </a:rPr>
                        <a:t>Max Active Objects: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~35000</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~68000</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Caching Memory Requirements: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8.2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 </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b="0" kern="1200" dirty="0" smtClean="0">
                          <a:solidFill>
                            <a:schemeClr val="dk1"/>
                          </a:solidFill>
                          <a:effectLst/>
                          <a:latin typeface="+mn-lt"/>
                          <a:ea typeface="+mn-ea"/>
                          <a:cs typeface="+mn-cs"/>
                        </a:rPr>
                        <a:t>4 GB</a:t>
                      </a:r>
                      <a:endParaRPr lang="en-US" sz="1800" b="0" kern="1200" dirty="0">
                        <a:solidFill>
                          <a:schemeClr val="dk1"/>
                        </a:solidFill>
                        <a:effectLst/>
                        <a:latin typeface="+mn-lt"/>
                        <a:ea typeface="+mn-ea"/>
                        <a:cs typeface="+mn-cs"/>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74124836"/>
              </p:ext>
            </p:extLst>
          </p:nvPr>
        </p:nvGraphicFramePr>
        <p:xfrm>
          <a:off x="1141413" y="2900423"/>
          <a:ext cx="8690206" cy="2929158"/>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smtClean="0">
                          <a:effectLst/>
                        </a:rPr>
                        <a:t>Max Active Objects: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~35000</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~68000</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Caching Memory Requirements: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8.2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 </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b="0" kern="1200" dirty="0" smtClean="0">
                          <a:solidFill>
                            <a:schemeClr val="dk1"/>
                          </a:solidFill>
                          <a:effectLst/>
                          <a:latin typeface="+mn-lt"/>
                          <a:ea typeface="+mn-ea"/>
                          <a:cs typeface="+mn-cs"/>
                        </a:rPr>
                        <a:t>4 GB</a:t>
                      </a:r>
                      <a:endParaRPr lang="en-US" sz="1800" b="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kern="1200" dirty="0">
                          <a:solidFill>
                            <a:schemeClr val="lt1"/>
                          </a:solidFill>
                          <a:effectLst/>
                          <a:latin typeface="+mn-lt"/>
                          <a:ea typeface="+mn-ea"/>
                          <a:cs typeface="+mn-cs"/>
                        </a:rPr>
                        <a:t>High Availability Enabled?</a:t>
                      </a: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16.4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51796869"/>
              </p:ext>
            </p:extLst>
          </p:nvPr>
        </p:nvGraphicFramePr>
        <p:xfrm>
          <a:off x="1141413" y="2888848"/>
          <a:ext cx="8690206" cy="3312195"/>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smtClean="0">
                          <a:effectLst/>
                        </a:rPr>
                        <a:t>Max Active Objects: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~35000</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~68000</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Caching Memory Requirements: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8.2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 </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b="0" kern="1200" dirty="0" smtClean="0">
                          <a:solidFill>
                            <a:schemeClr val="dk1"/>
                          </a:solidFill>
                          <a:effectLst/>
                          <a:latin typeface="+mn-lt"/>
                          <a:ea typeface="+mn-ea"/>
                          <a:cs typeface="+mn-cs"/>
                        </a:rPr>
                        <a:t>4 GB</a:t>
                      </a:r>
                      <a:endParaRPr lang="en-US" sz="1800" b="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kern="1200" dirty="0">
                          <a:solidFill>
                            <a:schemeClr val="lt1"/>
                          </a:solidFill>
                          <a:effectLst/>
                          <a:latin typeface="+mn-lt"/>
                          <a:ea typeface="+mn-ea"/>
                          <a:cs typeface="+mn-cs"/>
                        </a:rPr>
                        <a:t>High Availability Enabled?</a:t>
                      </a: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16.4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kern="1200" dirty="0" smtClean="0">
                          <a:solidFill>
                            <a:schemeClr val="lt1"/>
                          </a:solidFill>
                          <a:effectLst/>
                          <a:latin typeface="+mn-lt"/>
                          <a:ea typeface="+mn-ea"/>
                          <a:cs typeface="+mn-cs"/>
                        </a:rPr>
                        <a:t>Internal Data Structures</a:t>
                      </a:r>
                      <a:r>
                        <a:rPr lang="en-US" sz="1800" b="0" kern="1200" baseline="0" dirty="0" smtClean="0">
                          <a:solidFill>
                            <a:schemeClr val="lt1"/>
                          </a:solidFill>
                          <a:effectLst/>
                          <a:latin typeface="+mn-lt"/>
                          <a:ea typeface="+mn-ea"/>
                          <a:cs typeface="+mn-cs"/>
                        </a:rPr>
                        <a:t> </a:t>
                      </a:r>
                      <a:r>
                        <a:rPr lang="en-US" sz="1800" b="0" kern="1200" dirty="0" smtClean="0">
                          <a:solidFill>
                            <a:schemeClr val="lt1"/>
                          </a:solidFill>
                          <a:effectLst/>
                          <a:latin typeface="+mn-lt"/>
                          <a:ea typeface="+mn-ea"/>
                          <a:cs typeface="+mn-cs"/>
                        </a:rPr>
                        <a:t>Overhead</a:t>
                      </a:r>
                      <a:r>
                        <a:rPr lang="en-US" sz="1800" b="0" kern="1200" baseline="0" dirty="0" smtClean="0">
                          <a:solidFill>
                            <a:schemeClr val="lt1"/>
                          </a:solidFill>
                          <a:effectLst/>
                          <a:latin typeface="+mn-lt"/>
                          <a:ea typeface="+mn-ea"/>
                          <a:cs typeface="+mn-cs"/>
                        </a:rPr>
                        <a:t> (5%)</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0.8 GB</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0.2 GB</a:t>
                      </a: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469405964"/>
              </p:ext>
            </p:extLst>
          </p:nvPr>
        </p:nvGraphicFramePr>
        <p:xfrm>
          <a:off x="1141413" y="2897528"/>
          <a:ext cx="8690206" cy="3695232"/>
        </p:xfrm>
        <a:graphic>
          <a:graphicData uri="http://schemas.openxmlformats.org/drawingml/2006/table">
            <a:tbl>
              <a:tblPr firstRow="1" firstCol="1" bandRow="1">
                <a:tableStyleId>{5C22544A-7EE6-4342-B048-85BDC9FD1C3A}</a:tableStyleId>
              </a:tblPr>
              <a:tblGrid>
                <a:gridCol w="4209905"/>
                <a:gridCol w="2057400"/>
                <a:gridCol w="2422901"/>
              </a:tblGrid>
              <a:tr h="383037">
                <a:tc>
                  <a:txBody>
                    <a:bodyPr/>
                    <a:lstStyle/>
                    <a:p>
                      <a:pPr marL="0" marR="0">
                        <a:lnSpc>
                          <a:spcPct val="115000"/>
                        </a:lnSpc>
                        <a:spcBef>
                          <a:spcPts val="0"/>
                        </a:spcBef>
                        <a:spcAft>
                          <a:spcPts val="0"/>
                        </a:spcAft>
                      </a:pPr>
                      <a:r>
                        <a:rPr lang="en-US" sz="1800" dirty="0">
                          <a:effectLst/>
                        </a:rPr>
                        <a:t>Object to Analyze:</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dirty="0" smtClean="0">
                          <a:effectLst/>
                        </a:rPr>
                        <a:t>Activity Data</a:t>
                      </a:r>
                      <a:endParaRPr lang="en-US" sz="1800" dirty="0">
                        <a:effectLst/>
                        <a:latin typeface="Calibri"/>
                        <a:ea typeface="Calibri"/>
                        <a:cs typeface="Times New Roman"/>
                      </a:endParaRPr>
                    </a:p>
                  </a:txBody>
                  <a:tcPr marL="68580" marR="68580" marT="0" marB="0">
                    <a:gradFill>
                      <a:gsLst>
                        <a:gs pos="0">
                          <a:srgbClr val="05216E"/>
                        </a:gs>
                        <a:gs pos="60000">
                          <a:srgbClr val="0F3499"/>
                        </a:gs>
                        <a:gs pos="100000">
                          <a:srgbClr val="465CC1"/>
                        </a:gs>
                      </a:gsLst>
                      <a:lin ang="16200000" scaled="0"/>
                    </a:gradFill>
                  </a:tcPr>
                </a:tc>
                <a:tc>
                  <a:txBody>
                    <a:bodyPr/>
                    <a:lstStyle/>
                    <a:p>
                      <a:pPr marL="0" marR="0">
                        <a:lnSpc>
                          <a:spcPct val="115000"/>
                        </a:lnSpc>
                        <a:spcBef>
                          <a:spcPts val="0"/>
                        </a:spcBef>
                        <a:spcAft>
                          <a:spcPts val="0"/>
                        </a:spcAft>
                      </a:pPr>
                      <a:r>
                        <a:rPr lang="en-US" sz="1800" b="1" kern="1200" dirty="0" smtClean="0">
                          <a:solidFill>
                            <a:schemeClr val="lt1"/>
                          </a:solidFill>
                          <a:effectLst/>
                          <a:latin typeface="+mn-lt"/>
                          <a:ea typeface="+mn-ea"/>
                          <a:cs typeface="+mn-cs"/>
                        </a:rPr>
                        <a:t>Reference Data</a:t>
                      </a:r>
                      <a:endParaRPr lang="en-US" sz="1800" b="1" kern="1200" dirty="0">
                        <a:solidFill>
                          <a:schemeClr val="lt1"/>
                        </a:solidFill>
                        <a:effectLst/>
                        <a:latin typeface="+mn-lt"/>
                        <a:ea typeface="+mn-ea"/>
                        <a:cs typeface="+mn-cs"/>
                      </a:endParaRPr>
                    </a:p>
                  </a:txBody>
                  <a:tcPr marL="68580" marR="68580" marT="0" marB="0">
                    <a:gradFill>
                      <a:gsLst>
                        <a:gs pos="0">
                          <a:srgbClr val="05216E"/>
                        </a:gs>
                        <a:gs pos="60000">
                          <a:srgbClr val="0F3499"/>
                        </a:gs>
                        <a:gs pos="100000">
                          <a:srgbClr val="465CC1"/>
                        </a:gs>
                      </a:gsLst>
                      <a:lin ang="16200000" scaled="0"/>
                    </a:gradFill>
                  </a:tcPr>
                </a:tc>
              </a:tr>
              <a:tr h="383037">
                <a:tc>
                  <a:txBody>
                    <a:bodyPr/>
                    <a:lstStyle/>
                    <a:p>
                      <a:pPr marL="0" marR="0">
                        <a:lnSpc>
                          <a:spcPct val="115000"/>
                        </a:lnSpc>
                        <a:spcBef>
                          <a:spcPts val="0"/>
                        </a:spcBef>
                        <a:spcAft>
                          <a:spcPts val="0"/>
                        </a:spcAft>
                      </a:pPr>
                      <a:r>
                        <a:rPr lang="en-US" sz="1800" b="0" dirty="0">
                          <a:effectLst/>
                        </a:rPr>
                        <a:t>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Cache Cluster Overhead per Object:</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a:solidFill>
                            <a:schemeClr val="dk1"/>
                          </a:solidFill>
                          <a:effectLst/>
                          <a:latin typeface="+mn-lt"/>
                          <a:ea typeface="+mn-ea"/>
                          <a:cs typeface="+mn-cs"/>
                        </a:rPr>
                        <a:t>.5 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Adjusted Average Serialized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250.5 </a:t>
                      </a:r>
                      <a:r>
                        <a:rPr lang="en-US" sz="1800" kern="1200" dirty="0">
                          <a:solidFill>
                            <a:schemeClr val="dk1"/>
                          </a:solidFill>
                          <a:effectLst/>
                          <a:latin typeface="+mn-lt"/>
                          <a:ea typeface="+mn-ea"/>
                          <a:cs typeface="+mn-cs"/>
                        </a:rPr>
                        <a:t>KB</a:t>
                      </a: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60.5 KB</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smtClean="0">
                          <a:effectLst/>
                        </a:rPr>
                        <a:t>Max Active Objects: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~35000</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~68000</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dirty="0">
                          <a:effectLst/>
                        </a:rPr>
                        <a:t>Caching Memory Requirements:</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8.2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 </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b="0" kern="1200" dirty="0" smtClean="0">
                          <a:solidFill>
                            <a:schemeClr val="dk1"/>
                          </a:solidFill>
                          <a:effectLst/>
                          <a:latin typeface="+mn-lt"/>
                          <a:ea typeface="+mn-ea"/>
                          <a:cs typeface="+mn-cs"/>
                        </a:rPr>
                        <a:t>4 GB</a:t>
                      </a:r>
                      <a:endParaRPr lang="en-US" sz="1800" b="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kern="1200" dirty="0">
                          <a:solidFill>
                            <a:schemeClr val="lt1"/>
                          </a:solidFill>
                          <a:effectLst/>
                          <a:latin typeface="+mn-lt"/>
                          <a:ea typeface="+mn-ea"/>
                          <a:cs typeface="+mn-cs"/>
                        </a:rPr>
                        <a:t>High Availability Enabled?</a:t>
                      </a: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16.4 </a:t>
                      </a:r>
                      <a:r>
                        <a:rPr lang="en-US" sz="1800" kern="1200" dirty="0">
                          <a:solidFill>
                            <a:schemeClr val="dk1"/>
                          </a:solidFill>
                          <a:effectLst/>
                          <a:latin typeface="+mn-lt"/>
                          <a:ea typeface="+mn-ea"/>
                          <a:cs typeface="+mn-cs"/>
                        </a:rPr>
                        <a:t>G</a:t>
                      </a:r>
                      <a:r>
                        <a:rPr lang="en-US" sz="1800" kern="1200" dirty="0" smtClean="0">
                          <a:solidFill>
                            <a:schemeClr val="dk1"/>
                          </a:solidFill>
                          <a:effectLst/>
                          <a:latin typeface="+mn-lt"/>
                          <a:ea typeface="+mn-ea"/>
                          <a:cs typeface="+mn-cs"/>
                        </a:rPr>
                        <a:t>B</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No</a:t>
                      </a:r>
                      <a:endParaRPr lang="en-US" sz="1800" kern="1200" dirty="0">
                        <a:solidFill>
                          <a:schemeClr val="dk1"/>
                        </a:solidFill>
                        <a:effectLst/>
                        <a:latin typeface="+mn-lt"/>
                        <a:ea typeface="+mn-ea"/>
                        <a:cs typeface="+mn-cs"/>
                      </a:endParaRPr>
                    </a:p>
                  </a:txBody>
                  <a:tcPr marL="68580" marR="68580" marT="0" marB="0"/>
                </a:tc>
              </a:tr>
              <a:tr h="383037">
                <a:tc>
                  <a:txBody>
                    <a:bodyPr/>
                    <a:lstStyle/>
                    <a:p>
                      <a:pPr marL="0" marR="0">
                        <a:lnSpc>
                          <a:spcPct val="115000"/>
                        </a:lnSpc>
                        <a:spcBef>
                          <a:spcPts val="0"/>
                        </a:spcBef>
                        <a:spcAft>
                          <a:spcPts val="0"/>
                        </a:spcAft>
                      </a:pPr>
                      <a:r>
                        <a:rPr lang="en-US" sz="1800" b="0" kern="1200" dirty="0" smtClean="0">
                          <a:solidFill>
                            <a:schemeClr val="lt1"/>
                          </a:solidFill>
                          <a:effectLst/>
                          <a:latin typeface="+mn-lt"/>
                          <a:ea typeface="+mn-ea"/>
                          <a:cs typeface="+mn-cs"/>
                        </a:rPr>
                        <a:t>Internal Data Structures</a:t>
                      </a:r>
                      <a:r>
                        <a:rPr lang="en-US" sz="1800" b="0" kern="1200" baseline="0" dirty="0" smtClean="0">
                          <a:solidFill>
                            <a:schemeClr val="lt1"/>
                          </a:solidFill>
                          <a:effectLst/>
                          <a:latin typeface="+mn-lt"/>
                          <a:ea typeface="+mn-ea"/>
                          <a:cs typeface="+mn-cs"/>
                        </a:rPr>
                        <a:t> </a:t>
                      </a:r>
                      <a:r>
                        <a:rPr lang="en-US" sz="1800" b="0" kern="1200" dirty="0" smtClean="0">
                          <a:solidFill>
                            <a:schemeClr val="lt1"/>
                          </a:solidFill>
                          <a:effectLst/>
                          <a:latin typeface="+mn-lt"/>
                          <a:ea typeface="+mn-ea"/>
                          <a:cs typeface="+mn-cs"/>
                        </a:rPr>
                        <a:t>Overhead</a:t>
                      </a:r>
                      <a:r>
                        <a:rPr lang="en-US" sz="1800" b="0" kern="1200" baseline="0" dirty="0" smtClean="0">
                          <a:solidFill>
                            <a:schemeClr val="lt1"/>
                          </a:solidFill>
                          <a:effectLst/>
                          <a:latin typeface="+mn-lt"/>
                          <a:ea typeface="+mn-ea"/>
                          <a:cs typeface="+mn-cs"/>
                        </a:rPr>
                        <a:t> (5%)</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0.8 GB</a:t>
                      </a:r>
                      <a:endParaRPr lang="en-US" sz="1800"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0.2 GB</a:t>
                      </a:r>
                    </a:p>
                  </a:txBody>
                  <a:tcPr marL="68580" marR="68580" marT="0" marB="0"/>
                </a:tc>
              </a:tr>
              <a:tr h="383037">
                <a:tc>
                  <a:txBody>
                    <a:bodyPr/>
                    <a:lstStyle/>
                    <a:p>
                      <a:pPr marL="0" marR="0">
                        <a:lnSpc>
                          <a:spcPct val="115000"/>
                        </a:lnSpc>
                        <a:spcBef>
                          <a:spcPts val="0"/>
                        </a:spcBef>
                        <a:spcAft>
                          <a:spcPts val="0"/>
                        </a:spcAft>
                      </a:pPr>
                      <a:r>
                        <a:rPr lang="en-US" sz="1800" b="0" kern="1200" dirty="0" smtClean="0">
                          <a:solidFill>
                            <a:schemeClr val="lt1"/>
                          </a:solidFill>
                          <a:effectLst/>
                          <a:latin typeface="+mn-lt"/>
                          <a:ea typeface="+mn-ea"/>
                          <a:cs typeface="+mn-cs"/>
                        </a:rPr>
                        <a:t>Total Memory Requires</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b="1" kern="1200" dirty="0" smtClean="0">
                          <a:solidFill>
                            <a:schemeClr val="dk1"/>
                          </a:solidFill>
                          <a:effectLst/>
                          <a:latin typeface="+mn-lt"/>
                          <a:ea typeface="+mn-ea"/>
                          <a:cs typeface="+mn-cs"/>
                        </a:rPr>
                        <a:t>17.2 GB</a:t>
                      </a:r>
                      <a:endParaRPr lang="en-US" sz="1800" b="1" kern="1200" dirty="0">
                        <a:solidFill>
                          <a:schemeClr val="dk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US" sz="1800" b="1" kern="1200" dirty="0" smtClean="0">
                          <a:solidFill>
                            <a:schemeClr val="dk1"/>
                          </a:solidFill>
                          <a:effectLst/>
                          <a:latin typeface="+mn-lt"/>
                          <a:ea typeface="+mn-ea"/>
                          <a:cs typeface="+mn-cs"/>
                        </a:rPr>
                        <a:t>4.2 GB</a:t>
                      </a:r>
                      <a:endParaRPr lang="en-US" sz="1800" b="1"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367750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Physical Infrastructure (1 of 2)</a:t>
            </a:r>
            <a:br>
              <a:rPr lang="en-US" dirty="0" smtClean="0"/>
            </a:br>
            <a:r>
              <a:rPr lang="en-US" sz="3200" dirty="0">
                <a:gradFill flip="none" rotWithShape="1">
                  <a:gsLst>
                    <a:gs pos="0">
                      <a:schemeClr val="accent1"/>
                    </a:gs>
                    <a:gs pos="86000">
                      <a:schemeClr val="accent1"/>
                    </a:gs>
                  </a:gsLst>
                  <a:lin ang="5400000" scaled="0"/>
                  <a:tileRect/>
                </a:gradFill>
              </a:rPr>
              <a:t>Understand the Type and Availability of Hardware Resources</a:t>
            </a:r>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Physical or virtual machines?</a:t>
            </a:r>
          </a:p>
          <a:p>
            <a:r>
              <a:rPr lang="en-US" dirty="0" smtClean="0"/>
              <a:t>If existing, server configuration(s)?</a:t>
            </a:r>
          </a:p>
          <a:p>
            <a:pPr lvl="1"/>
            <a:r>
              <a:rPr lang="en-US" dirty="0" smtClean="0"/>
              <a:t>#CPUs, speed, memory, network card, etc.</a:t>
            </a:r>
          </a:p>
          <a:p>
            <a:r>
              <a:rPr lang="en-US" dirty="0" smtClean="0"/>
              <a:t>Deployment topology</a:t>
            </a:r>
          </a:p>
          <a:p>
            <a:pPr lvl="1"/>
            <a:r>
              <a:rPr lang="en-US" dirty="0" smtClean="0"/>
              <a:t>Servers’ location relative to application servers</a:t>
            </a:r>
          </a:p>
        </p:txBody>
      </p:sp>
    </p:spTree>
    <p:extLst>
      <p:ext uri="{BB962C8B-B14F-4D97-AF65-F5344CB8AC3E}">
        <p14:creationId xmlns:p14="http://schemas.microsoft.com/office/powerpoint/2010/main" val="1672799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smtClean="0"/>
              <a:t>Session Objectives:  </a:t>
            </a:r>
          </a:p>
          <a:p>
            <a:pPr lvl="1"/>
            <a:r>
              <a:rPr lang="en-US" smtClean="0"/>
              <a:t>Not a technology deep dive session</a:t>
            </a:r>
          </a:p>
          <a:p>
            <a:pPr lvl="1"/>
            <a:r>
              <a:rPr lang="en-US" smtClean="0"/>
              <a:t>Systematic methodology for capacity planning and monitoring</a:t>
            </a:r>
          </a:p>
          <a:p>
            <a:pPr lvl="1"/>
            <a:r>
              <a:rPr lang="en-US" smtClean="0"/>
              <a:t>AppFabric Caching performance data &amp; capacity indicators</a:t>
            </a:r>
          </a:p>
          <a:p>
            <a:r>
              <a:rPr lang="en-US" smtClean="0"/>
              <a:t>Takeaways:</a:t>
            </a:r>
          </a:p>
          <a:p>
            <a:pPr lvl="1"/>
            <a:r>
              <a:rPr lang="en-US" smtClean="0"/>
              <a:t>Some real life customer deployment scenarios</a:t>
            </a:r>
          </a:p>
          <a:p>
            <a:pPr lvl="1"/>
            <a:r>
              <a:rPr lang="en-US" smtClean="0"/>
              <a:t>AppFabric Cache performance &amp; scalability data </a:t>
            </a:r>
          </a:p>
          <a:p>
            <a:pPr lvl="2"/>
            <a:r>
              <a:rPr lang="en-US" smtClean="0"/>
              <a:t>Grid Dynamics white paper</a:t>
            </a:r>
          </a:p>
          <a:p>
            <a:pPr lvl="1"/>
            <a:r>
              <a:rPr lang="en-US" smtClean="0"/>
              <a:t>Capacity planning guidance to support customer deployments</a:t>
            </a:r>
          </a:p>
          <a:p>
            <a:pPr lvl="2"/>
            <a:r>
              <a:rPr lang="en-US" smtClean="0"/>
              <a:t>Capacity planning methodology white paper</a:t>
            </a:r>
            <a:endParaRPr lang="en-US" dirty="0"/>
          </a:p>
        </p:txBody>
      </p:sp>
    </p:spTree>
    <p:extLst>
      <p:ext uri="{BB962C8B-B14F-4D97-AF65-F5344CB8AC3E}">
        <p14:creationId xmlns:p14="http://schemas.microsoft.com/office/powerpoint/2010/main" val="8265140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495794"/>
          </a:xfrm>
        </p:spPr>
        <p:txBody>
          <a:bodyPr/>
          <a:lstStyle/>
          <a:p>
            <a:r>
              <a:rPr lang="en-US" dirty="0" smtClean="0"/>
              <a:t>Physical Infrastructure (2 of 2)</a:t>
            </a:r>
            <a:br>
              <a:rPr lang="en-US" dirty="0" smtClean="0"/>
            </a:br>
            <a:r>
              <a:rPr lang="en-US" sz="3200" dirty="0">
                <a:gradFill flip="none" rotWithShape="1">
                  <a:gsLst>
                    <a:gs pos="0">
                      <a:schemeClr val="accent1"/>
                    </a:gs>
                    <a:gs pos="86000">
                      <a:schemeClr val="accent1"/>
                    </a:gs>
                  </a:gsLst>
                  <a:lin ang="5400000" scaled="0"/>
                  <a:tileRect/>
                </a:gradFill>
              </a:rPr>
              <a:t>Evaluate Networking Requirements and Capabilities</a:t>
            </a:r>
            <a:br>
              <a:rPr lang="en-US" sz="3200" dirty="0">
                <a:gradFill flip="none" rotWithShape="1">
                  <a:gsLst>
                    <a:gs pos="0">
                      <a:schemeClr val="accent1"/>
                    </a:gs>
                    <a:gs pos="86000">
                      <a:schemeClr val="accent1"/>
                    </a:gs>
                  </a:gsLst>
                  <a:lin ang="5400000" scaled="0"/>
                  <a:tileRect/>
                </a:gradFill>
              </a:rPr>
            </a:b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898573"/>
            <a:ext cx="11149013" cy="1973561"/>
          </a:xfrm>
        </p:spPr>
        <p:txBody>
          <a:bodyPr/>
          <a:lstStyle/>
          <a:p>
            <a:r>
              <a:rPr lang="en-US" dirty="0" smtClean="0"/>
              <a:t>Network backbone &amp; bandwidth:</a:t>
            </a:r>
          </a:p>
          <a:p>
            <a:pPr lvl="1"/>
            <a:r>
              <a:rPr lang="en-US" dirty="0" smtClean="0"/>
              <a:t>Network card bandwidth per cache host </a:t>
            </a:r>
          </a:p>
          <a:p>
            <a:pPr lvl="1"/>
            <a:r>
              <a:rPr lang="en-US" dirty="0" smtClean="0"/>
              <a:t>Network bandwidth across path</a:t>
            </a:r>
          </a:p>
          <a:p>
            <a:r>
              <a:rPr lang="en-US" dirty="0" smtClean="0"/>
              <a:t>Example:</a:t>
            </a:r>
          </a:p>
        </p:txBody>
      </p:sp>
      <p:graphicFrame>
        <p:nvGraphicFramePr>
          <p:cNvPr id="4" name="Table 3"/>
          <p:cNvGraphicFramePr>
            <a:graphicFrameLocks noGrp="1"/>
          </p:cNvGraphicFramePr>
          <p:nvPr>
            <p:extLst>
              <p:ext uri="{D42A27DB-BD31-4B8C-83A1-F6EECF244321}">
                <p14:modId xmlns:p14="http://schemas.microsoft.com/office/powerpoint/2010/main" val="2385955154"/>
              </p:ext>
            </p:extLst>
          </p:nvPr>
        </p:nvGraphicFramePr>
        <p:xfrm>
          <a:off x="1141413" y="4066407"/>
          <a:ext cx="10173132" cy="2031275"/>
        </p:xfrm>
        <a:graphic>
          <a:graphicData uri="http://schemas.openxmlformats.org/drawingml/2006/table">
            <a:tbl>
              <a:tblPr firstRow="1" firstCol="1" bandRow="1">
                <a:tableStyleId>{5C22544A-7EE6-4342-B048-85BDC9FD1C3A}</a:tableStyleId>
              </a:tblPr>
              <a:tblGrid>
                <a:gridCol w="5947075"/>
                <a:gridCol w="4226057"/>
              </a:tblGrid>
              <a:tr h="406255">
                <a:tc>
                  <a:txBody>
                    <a:bodyPr/>
                    <a:lstStyle/>
                    <a:p>
                      <a:pPr marL="0" marR="0">
                        <a:lnSpc>
                          <a:spcPct val="115000"/>
                        </a:lnSpc>
                        <a:spcBef>
                          <a:spcPts val="0"/>
                        </a:spcBef>
                        <a:spcAft>
                          <a:spcPts val="0"/>
                        </a:spcAft>
                      </a:pPr>
                      <a:r>
                        <a:rPr lang="en-US" sz="1800" b="0" dirty="0">
                          <a:effectLst/>
                        </a:rPr>
                        <a:t>Number of object reads/writes per second:</a:t>
                      </a:r>
                      <a:endParaRPr lang="en-US" sz="18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0"/>
                        </a:spcBef>
                        <a:spcAft>
                          <a:spcPts val="0"/>
                        </a:spcAft>
                      </a:pPr>
                      <a:r>
                        <a:rPr lang="en-US" sz="1800" b="0" dirty="0">
                          <a:solidFill>
                            <a:schemeClr val="bg1"/>
                          </a:solidFill>
                          <a:effectLst/>
                        </a:rPr>
                        <a:t>240</a:t>
                      </a:r>
                      <a:endParaRPr lang="en-US" sz="1800" b="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FF7"/>
                    </a:solidFill>
                  </a:tcPr>
                </a:tc>
              </a:tr>
              <a:tr h="406255">
                <a:tc>
                  <a:txBody>
                    <a:bodyPr/>
                    <a:lstStyle/>
                    <a:p>
                      <a:pPr marL="0" marR="0">
                        <a:lnSpc>
                          <a:spcPct val="115000"/>
                        </a:lnSpc>
                        <a:spcBef>
                          <a:spcPts val="0"/>
                        </a:spcBef>
                        <a:spcAft>
                          <a:spcPts val="0"/>
                        </a:spcAft>
                      </a:pPr>
                      <a:r>
                        <a:rPr lang="en-US" sz="1800" b="0" dirty="0">
                          <a:effectLst/>
                        </a:rPr>
                        <a:t>Number of machines in the cache cluster:</a:t>
                      </a:r>
                      <a:endParaRPr lang="en-US" sz="1800" b="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6"/>
                    </a:solidFill>
                  </a:tcPr>
                </a:tc>
                <a:tc>
                  <a:txBody>
                    <a:bodyPr/>
                    <a:lstStyle/>
                    <a:p>
                      <a:pPr marL="0" marR="0">
                        <a:lnSpc>
                          <a:spcPct val="115000"/>
                        </a:lnSpc>
                        <a:spcBef>
                          <a:spcPts val="0"/>
                        </a:spcBef>
                        <a:spcAft>
                          <a:spcPts val="0"/>
                        </a:spcAft>
                      </a:pPr>
                      <a:r>
                        <a:rPr lang="en-US" sz="1800" b="1" dirty="0">
                          <a:solidFill>
                            <a:srgbClr val="FF0000"/>
                          </a:solidFill>
                          <a:effectLst/>
                        </a:rPr>
                        <a:t>1</a:t>
                      </a:r>
                      <a:endParaRPr lang="en-US" sz="1800" b="1" dirty="0">
                        <a:solidFill>
                          <a:srgbClr val="FF0000"/>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406255">
                <a:tc>
                  <a:txBody>
                    <a:bodyPr/>
                    <a:lstStyle/>
                    <a:p>
                      <a:pPr marL="0" marR="0">
                        <a:lnSpc>
                          <a:spcPct val="115000"/>
                        </a:lnSpc>
                        <a:spcBef>
                          <a:spcPts val="0"/>
                        </a:spcBef>
                        <a:spcAft>
                          <a:spcPts val="0"/>
                        </a:spcAft>
                      </a:pPr>
                      <a:r>
                        <a:rPr lang="en-US" sz="1800" b="0" dirty="0">
                          <a:effectLst/>
                        </a:rPr>
                        <a:t>Number of cache operations per machine per second:</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a:effectLst/>
                        </a:rPr>
                        <a:t>240</a:t>
                      </a:r>
                      <a:endParaRPr lang="en-US" sz="1800" dirty="0">
                        <a:effectLst/>
                        <a:latin typeface="Calibri"/>
                        <a:ea typeface="Calibri"/>
                        <a:cs typeface="Times New Roman"/>
                      </a:endParaRPr>
                    </a:p>
                  </a:txBody>
                  <a:tcPr marL="68580" marR="68580" marT="0" marB="0"/>
                </a:tc>
              </a:tr>
              <a:tr h="406255">
                <a:tc>
                  <a:txBody>
                    <a:bodyPr/>
                    <a:lstStyle/>
                    <a:p>
                      <a:pPr marL="0" marR="0">
                        <a:lnSpc>
                          <a:spcPct val="115000"/>
                        </a:lnSpc>
                        <a:spcBef>
                          <a:spcPts val="0"/>
                        </a:spcBef>
                        <a:spcAft>
                          <a:spcPts val="0"/>
                        </a:spcAft>
                      </a:pPr>
                      <a:r>
                        <a:rPr lang="en-US" sz="1800" b="0" dirty="0">
                          <a:effectLst/>
                        </a:rPr>
                        <a:t>Average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a:effectLst/>
                        </a:rPr>
                        <a:t>500.5 KB</a:t>
                      </a:r>
                      <a:endParaRPr lang="en-US" sz="1800" dirty="0">
                        <a:effectLst/>
                        <a:latin typeface="Calibri"/>
                        <a:ea typeface="Calibri"/>
                        <a:cs typeface="Times New Roman"/>
                      </a:endParaRPr>
                    </a:p>
                  </a:txBody>
                  <a:tcPr marL="68580" marR="68580" marT="0" marB="0"/>
                </a:tc>
              </a:tr>
              <a:tr h="406255">
                <a:tc>
                  <a:txBody>
                    <a:bodyPr/>
                    <a:lstStyle/>
                    <a:p>
                      <a:pPr marL="0" marR="0">
                        <a:lnSpc>
                          <a:spcPct val="115000"/>
                        </a:lnSpc>
                        <a:spcBef>
                          <a:spcPts val="0"/>
                        </a:spcBef>
                        <a:spcAft>
                          <a:spcPts val="0"/>
                        </a:spcAft>
                      </a:pPr>
                      <a:r>
                        <a:rPr lang="en-US" sz="1800" b="0" dirty="0">
                          <a:effectLst/>
                        </a:rPr>
                        <a:t>Size of data transmitted per machine per second:</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b="1" dirty="0">
                          <a:solidFill>
                            <a:srgbClr val="FF0000"/>
                          </a:solidFill>
                          <a:effectLst/>
                        </a:rPr>
                        <a:t>240 * 500.5 = 117.3 MB</a:t>
                      </a:r>
                      <a:endParaRPr lang="en-US" sz="1800" b="1" dirty="0">
                        <a:solidFill>
                          <a:srgbClr val="FF0000"/>
                        </a:solidFill>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2888634"/>
              </p:ext>
            </p:extLst>
          </p:nvPr>
        </p:nvGraphicFramePr>
        <p:xfrm>
          <a:off x="1141413" y="4075116"/>
          <a:ext cx="10173132" cy="2031275"/>
        </p:xfrm>
        <a:graphic>
          <a:graphicData uri="http://schemas.openxmlformats.org/drawingml/2006/table">
            <a:tbl>
              <a:tblPr firstRow="1" firstCol="1" bandRow="1">
                <a:tableStyleId>{5C22544A-7EE6-4342-B048-85BDC9FD1C3A}</a:tableStyleId>
              </a:tblPr>
              <a:tblGrid>
                <a:gridCol w="5947075"/>
                <a:gridCol w="4226057"/>
              </a:tblGrid>
              <a:tr h="406255">
                <a:tc>
                  <a:txBody>
                    <a:bodyPr/>
                    <a:lstStyle/>
                    <a:p>
                      <a:pPr marL="0" marR="0">
                        <a:lnSpc>
                          <a:spcPct val="115000"/>
                        </a:lnSpc>
                        <a:spcBef>
                          <a:spcPts val="0"/>
                        </a:spcBef>
                        <a:spcAft>
                          <a:spcPts val="0"/>
                        </a:spcAft>
                      </a:pPr>
                      <a:r>
                        <a:rPr lang="en-US" sz="1800" b="0" dirty="0">
                          <a:effectLst/>
                        </a:rPr>
                        <a:t>Number of object reads/writes per second:</a:t>
                      </a:r>
                      <a:endParaRPr lang="en-US" sz="18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0"/>
                        </a:spcBef>
                        <a:spcAft>
                          <a:spcPts val="0"/>
                        </a:spcAft>
                      </a:pPr>
                      <a:r>
                        <a:rPr lang="en-US" sz="1800" b="0" dirty="0">
                          <a:solidFill>
                            <a:schemeClr val="bg1"/>
                          </a:solidFill>
                          <a:effectLst/>
                        </a:rPr>
                        <a:t>240</a:t>
                      </a:r>
                      <a:endParaRPr lang="en-US" sz="1800" b="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FF7"/>
                    </a:solidFill>
                  </a:tcPr>
                </a:tc>
              </a:tr>
              <a:tr h="406255">
                <a:tc>
                  <a:txBody>
                    <a:bodyPr/>
                    <a:lstStyle/>
                    <a:p>
                      <a:pPr marL="0" marR="0">
                        <a:lnSpc>
                          <a:spcPct val="115000"/>
                        </a:lnSpc>
                        <a:spcBef>
                          <a:spcPts val="0"/>
                        </a:spcBef>
                        <a:spcAft>
                          <a:spcPts val="0"/>
                        </a:spcAft>
                      </a:pPr>
                      <a:r>
                        <a:rPr lang="en-US" sz="1800" b="0" dirty="0">
                          <a:effectLst/>
                        </a:rPr>
                        <a:t>Number of machines in the cache cluster:</a:t>
                      </a:r>
                      <a:endParaRPr lang="en-US" sz="1800" b="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6"/>
                    </a:solidFill>
                  </a:tcPr>
                </a:tc>
                <a:tc>
                  <a:txBody>
                    <a:bodyPr/>
                    <a:lstStyle/>
                    <a:p>
                      <a:pPr marL="0" marR="0">
                        <a:lnSpc>
                          <a:spcPct val="115000"/>
                        </a:lnSpc>
                        <a:spcBef>
                          <a:spcPts val="0"/>
                        </a:spcBef>
                        <a:spcAft>
                          <a:spcPts val="0"/>
                        </a:spcAft>
                      </a:pPr>
                      <a:r>
                        <a:rPr lang="en-US" sz="1800" b="1" dirty="0" smtClean="0">
                          <a:solidFill>
                            <a:srgbClr val="FF0000"/>
                          </a:solidFill>
                          <a:effectLst/>
                        </a:rPr>
                        <a:t>3</a:t>
                      </a:r>
                      <a:endParaRPr lang="en-US" sz="1800" b="1" dirty="0">
                        <a:solidFill>
                          <a:srgbClr val="FF0000"/>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406255">
                <a:tc>
                  <a:txBody>
                    <a:bodyPr/>
                    <a:lstStyle/>
                    <a:p>
                      <a:pPr marL="0" marR="0">
                        <a:lnSpc>
                          <a:spcPct val="115000"/>
                        </a:lnSpc>
                        <a:spcBef>
                          <a:spcPts val="0"/>
                        </a:spcBef>
                        <a:spcAft>
                          <a:spcPts val="0"/>
                        </a:spcAft>
                      </a:pPr>
                      <a:r>
                        <a:rPr lang="en-US" sz="1800" b="0" dirty="0">
                          <a:effectLst/>
                        </a:rPr>
                        <a:t>Number of cache operations per machine per second:</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80</a:t>
                      </a:r>
                      <a:endParaRPr lang="en-US" sz="1800" dirty="0">
                        <a:effectLst/>
                        <a:latin typeface="Calibri"/>
                        <a:ea typeface="Calibri"/>
                        <a:cs typeface="Times New Roman"/>
                      </a:endParaRPr>
                    </a:p>
                  </a:txBody>
                  <a:tcPr marL="68580" marR="68580" marT="0" marB="0"/>
                </a:tc>
              </a:tr>
              <a:tr h="406255">
                <a:tc>
                  <a:txBody>
                    <a:bodyPr/>
                    <a:lstStyle/>
                    <a:p>
                      <a:pPr marL="0" marR="0">
                        <a:lnSpc>
                          <a:spcPct val="115000"/>
                        </a:lnSpc>
                        <a:spcBef>
                          <a:spcPts val="0"/>
                        </a:spcBef>
                        <a:spcAft>
                          <a:spcPts val="0"/>
                        </a:spcAft>
                      </a:pPr>
                      <a:r>
                        <a:rPr lang="en-US" sz="1800" b="0" dirty="0">
                          <a:effectLst/>
                        </a:rPr>
                        <a:t>Average object size:</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a:effectLst/>
                        </a:rPr>
                        <a:t>500.5 KB</a:t>
                      </a:r>
                      <a:endParaRPr lang="en-US" sz="1800" dirty="0">
                        <a:effectLst/>
                        <a:latin typeface="Calibri"/>
                        <a:ea typeface="Calibri"/>
                        <a:cs typeface="Times New Roman"/>
                      </a:endParaRPr>
                    </a:p>
                  </a:txBody>
                  <a:tcPr marL="68580" marR="68580" marT="0" marB="0"/>
                </a:tc>
              </a:tr>
              <a:tr h="406255">
                <a:tc>
                  <a:txBody>
                    <a:bodyPr/>
                    <a:lstStyle/>
                    <a:p>
                      <a:pPr marL="0" marR="0">
                        <a:lnSpc>
                          <a:spcPct val="115000"/>
                        </a:lnSpc>
                        <a:spcBef>
                          <a:spcPts val="0"/>
                        </a:spcBef>
                        <a:spcAft>
                          <a:spcPts val="0"/>
                        </a:spcAft>
                      </a:pPr>
                      <a:r>
                        <a:rPr lang="en-US" sz="1800" b="0" dirty="0">
                          <a:effectLst/>
                        </a:rPr>
                        <a:t>Size of data transmitted per machine per second:</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b="1" dirty="0" smtClean="0">
                          <a:solidFill>
                            <a:srgbClr val="FF0000"/>
                          </a:solidFill>
                          <a:effectLst/>
                        </a:rPr>
                        <a:t>80 * </a:t>
                      </a:r>
                      <a:r>
                        <a:rPr lang="en-US" sz="1800" b="1" dirty="0">
                          <a:solidFill>
                            <a:srgbClr val="FF0000"/>
                          </a:solidFill>
                          <a:effectLst/>
                        </a:rPr>
                        <a:t>500.5 = </a:t>
                      </a:r>
                      <a:r>
                        <a:rPr lang="en-US" sz="1800" b="1" dirty="0" smtClean="0">
                          <a:solidFill>
                            <a:srgbClr val="FF0000"/>
                          </a:solidFill>
                          <a:effectLst/>
                        </a:rPr>
                        <a:t>39 </a:t>
                      </a:r>
                      <a:r>
                        <a:rPr lang="en-US" sz="1800" b="1" dirty="0">
                          <a:solidFill>
                            <a:srgbClr val="FF0000"/>
                          </a:solidFill>
                          <a:effectLst/>
                        </a:rPr>
                        <a:t>MB</a:t>
                      </a:r>
                      <a:endParaRPr lang="en-US" sz="1800" b="1" dirty="0">
                        <a:solidFill>
                          <a:srgbClr val="FF0000"/>
                        </a:solidFill>
                        <a:effectLst/>
                        <a:latin typeface="Calibri"/>
                        <a:ea typeface="Calibri"/>
                        <a:cs typeface="Times New Roman"/>
                      </a:endParaRPr>
                    </a:p>
                  </a:txBody>
                  <a:tcPr marL="68580" marR="68580" marT="0" marB="0"/>
                </a:tc>
              </a:tr>
            </a:tbl>
          </a:graphicData>
        </a:graphic>
      </p:graphicFrame>
      <p:cxnSp>
        <p:nvCxnSpPr>
          <p:cNvPr id="7" name="Straight Arrow Connector 6"/>
          <p:cNvCxnSpPr/>
          <p:nvPr/>
        </p:nvCxnSpPr>
        <p:spPr>
          <a:xfrm flipH="1">
            <a:off x="7780746" y="4634642"/>
            <a:ext cx="52346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670506" y="5845134"/>
            <a:ext cx="52346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63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661993"/>
          </a:xfrm>
        </p:spPr>
        <p:txBody>
          <a:bodyPr/>
          <a:lstStyle/>
          <a:p>
            <a:r>
              <a:rPr lang="en-US" dirty="0" smtClean="0"/>
              <a:t>Performance SLA &amp; Manageability</a:t>
            </a:r>
            <a:br>
              <a:rPr lang="en-US" dirty="0" smtClean="0"/>
            </a:br>
            <a:r>
              <a:rPr lang="en-US" sz="3200" dirty="0">
                <a:gradFill flip="none" rotWithShape="1">
                  <a:gsLst>
                    <a:gs pos="0">
                      <a:schemeClr val="accent1"/>
                    </a:gs>
                    <a:gs pos="86000">
                      <a:schemeClr val="accent1"/>
                    </a:gs>
                  </a:gsLst>
                  <a:lin ang="5400000" scaled="0"/>
                  <a:tileRect/>
                </a:gradFill>
              </a:rPr>
              <a:t>Business Requirements</a:t>
            </a:r>
            <a:r>
              <a:rPr lang="en-US" dirty="0" smtClean="0"/>
              <a:t/>
            </a:r>
            <a:br>
              <a:rPr lang="en-US" dirty="0" smtClean="0"/>
            </a:br>
            <a:endParaRPr lang="en-US" dirty="0"/>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Different applications (cache clients) share cache cluster(s)</a:t>
            </a:r>
          </a:p>
          <a:p>
            <a:pPr lvl="1"/>
            <a:r>
              <a:rPr lang="en-US" dirty="0" smtClean="0"/>
              <a:t>Heavy workload spikes of 1 application affecting the rest</a:t>
            </a:r>
          </a:p>
          <a:p>
            <a:pPr lvl="1"/>
            <a:r>
              <a:rPr lang="en-US" dirty="0" smtClean="0"/>
              <a:t>High memory usage of 1 application affecting the rest</a:t>
            </a:r>
          </a:p>
          <a:p>
            <a:r>
              <a:rPr lang="en-US" dirty="0" smtClean="0"/>
              <a:t>Key metric goals:</a:t>
            </a:r>
          </a:p>
          <a:p>
            <a:pPr lvl="1"/>
            <a:r>
              <a:rPr lang="en-US" dirty="0" smtClean="0"/>
              <a:t>Acceptable Latency vs. Highest Throughput?</a:t>
            </a:r>
          </a:p>
          <a:p>
            <a:r>
              <a:rPr lang="en-US" dirty="0" smtClean="0"/>
              <a:t>Operational Needs</a:t>
            </a:r>
          </a:p>
          <a:p>
            <a:pPr lvl="1"/>
            <a:r>
              <a:rPr lang="en-US" dirty="0" smtClean="0"/>
              <a:t>Mission critical applications with minimal or no downtime</a:t>
            </a:r>
          </a:p>
          <a:p>
            <a:pPr lvl="1"/>
            <a:r>
              <a:rPr lang="en-US" dirty="0" smtClean="0"/>
              <a:t>Security is maintained the cluster level</a:t>
            </a:r>
          </a:p>
        </p:txBody>
      </p:sp>
    </p:spTree>
    <p:extLst>
      <p:ext uri="{BB962C8B-B14F-4D97-AF65-F5344CB8AC3E}">
        <p14:creationId xmlns:p14="http://schemas.microsoft.com/office/powerpoint/2010/main" val="18481958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Configuration Settings (1 of 3)</a:t>
            </a:r>
            <a:br>
              <a:rPr lang="en-US" dirty="0" smtClean="0"/>
            </a:br>
            <a:r>
              <a:rPr lang="en-US" sz="3200" dirty="0">
                <a:gradFill flip="none" rotWithShape="1">
                  <a:gsLst>
                    <a:gs pos="0">
                      <a:schemeClr val="accent1"/>
                    </a:gs>
                    <a:gs pos="86000">
                      <a:schemeClr val="accent1"/>
                    </a:gs>
                  </a:gsLst>
                  <a:lin ang="5400000" scaled="0"/>
                  <a:tileRect/>
                </a:gradFill>
              </a:rPr>
              <a:t>Factoring in </a:t>
            </a:r>
            <a:r>
              <a:rPr lang="en-US" sz="3200" dirty="0" err="1">
                <a:gradFill flip="none" rotWithShape="1">
                  <a:gsLst>
                    <a:gs pos="0">
                      <a:schemeClr val="accent1"/>
                    </a:gs>
                    <a:gs pos="86000">
                      <a:schemeClr val="accent1"/>
                    </a:gs>
                  </a:gsLst>
                  <a:lin ang="5400000" scaled="0"/>
                  <a:tileRect/>
                </a:gradFill>
              </a:rPr>
              <a:t>AppFabric</a:t>
            </a:r>
            <a:r>
              <a:rPr lang="en-US" sz="3200" dirty="0">
                <a:gradFill flip="none" rotWithShape="1">
                  <a:gsLst>
                    <a:gs pos="0">
                      <a:schemeClr val="accent1"/>
                    </a:gs>
                    <a:gs pos="86000">
                      <a:schemeClr val="accent1"/>
                    </a:gs>
                  </a:gsLst>
                  <a:lin ang="5400000" scaled="0"/>
                  <a:tileRect/>
                </a:gradFill>
              </a:rPr>
              <a:t> Features &amp; Settings</a:t>
            </a:r>
          </a:p>
        </p:txBody>
      </p:sp>
      <p:graphicFrame>
        <p:nvGraphicFramePr>
          <p:cNvPr id="4" name="Table 3"/>
          <p:cNvGraphicFramePr>
            <a:graphicFrameLocks noGrp="1"/>
          </p:cNvGraphicFramePr>
          <p:nvPr>
            <p:extLst>
              <p:ext uri="{D42A27DB-BD31-4B8C-83A1-F6EECF244321}">
                <p14:modId xmlns:p14="http://schemas.microsoft.com/office/powerpoint/2010/main" val="4059945355"/>
              </p:ext>
            </p:extLst>
          </p:nvPr>
        </p:nvGraphicFramePr>
        <p:xfrm>
          <a:off x="519113" y="1905000"/>
          <a:ext cx="9702182" cy="3032760"/>
        </p:xfrm>
        <a:graphic>
          <a:graphicData uri="http://schemas.openxmlformats.org/drawingml/2006/table">
            <a:tbl>
              <a:tblPr firstRow="1" bandRow="1">
                <a:tableStyleId>{5C22544A-7EE6-4342-B048-85BDC9FD1C3A}</a:tableStyleId>
              </a:tblPr>
              <a:tblGrid>
                <a:gridCol w="4201897"/>
                <a:gridCol w="5500285"/>
              </a:tblGrid>
              <a:tr h="370840">
                <a:tc>
                  <a:txBody>
                    <a:bodyPr/>
                    <a:lstStyle/>
                    <a:p>
                      <a:r>
                        <a:rPr lang="en-US" dirty="0" smtClean="0"/>
                        <a:t>Feature </a:t>
                      </a:r>
                      <a:endParaRPr lang="en-US" dirty="0"/>
                    </a:p>
                  </a:txBody>
                  <a:tcPr>
                    <a:gradFill>
                      <a:gsLst>
                        <a:gs pos="0">
                          <a:srgbClr val="05216E"/>
                        </a:gs>
                        <a:gs pos="60000">
                          <a:srgbClr val="0F3499"/>
                        </a:gs>
                        <a:gs pos="100000">
                          <a:srgbClr val="465CC1"/>
                        </a:gs>
                      </a:gsLst>
                      <a:lin ang="16200000" scaled="0"/>
                    </a:gradFill>
                  </a:tcPr>
                </a:tc>
                <a:tc>
                  <a:txBody>
                    <a:bodyPr/>
                    <a:lstStyle/>
                    <a:p>
                      <a:r>
                        <a:rPr lang="en-US" dirty="0" smtClean="0"/>
                        <a:t>Requirement</a:t>
                      </a:r>
                      <a:endParaRPr lang="en-US" dirty="0"/>
                    </a:p>
                  </a:txBody>
                  <a:tcPr>
                    <a:gradFill>
                      <a:gsLst>
                        <a:gs pos="0">
                          <a:srgbClr val="05216E"/>
                        </a:gs>
                        <a:gs pos="60000">
                          <a:srgbClr val="0F3499"/>
                        </a:gs>
                        <a:gs pos="100000">
                          <a:srgbClr val="465CC1"/>
                        </a:gs>
                      </a:gsLst>
                      <a:lin ang="16200000" scaled="0"/>
                    </a:gradFill>
                  </a:tcPr>
                </a:tc>
              </a:tr>
              <a:tr h="370840">
                <a:tc>
                  <a:txBody>
                    <a:bodyPr/>
                    <a:lstStyle/>
                    <a:p>
                      <a:r>
                        <a:rPr lang="en-US" baseline="0" dirty="0" smtClean="0"/>
                        <a:t>Regions: Bulk operations, Tags</a:t>
                      </a:r>
                      <a:endParaRPr lang="en-US" dirty="0"/>
                    </a:p>
                  </a:txBody>
                  <a:tcPr/>
                </a:tc>
                <a:tc>
                  <a:txBody>
                    <a:bodyPr/>
                    <a:lstStyle/>
                    <a:p>
                      <a:r>
                        <a:rPr lang="en-US" b="1" dirty="0" smtClean="0"/>
                        <a:t>No</a:t>
                      </a:r>
                      <a:endParaRPr lang="en-US" b="1" dirty="0"/>
                    </a:p>
                  </a:txBody>
                  <a:tcPr/>
                </a:tc>
              </a:tr>
              <a:tr h="370840">
                <a:tc>
                  <a:txBody>
                    <a:bodyPr/>
                    <a:lstStyle/>
                    <a:p>
                      <a:r>
                        <a:rPr lang="en-US" dirty="0" smtClean="0"/>
                        <a:t>Local cache</a:t>
                      </a:r>
                      <a:endParaRPr lang="en-US" dirty="0"/>
                    </a:p>
                  </a:txBody>
                  <a:tcPr/>
                </a:tc>
                <a:tc>
                  <a:txBody>
                    <a:bodyPr/>
                    <a:lstStyle/>
                    <a:p>
                      <a:r>
                        <a:rPr lang="en-US" b="1" dirty="0" smtClean="0"/>
                        <a:t>Yes</a:t>
                      </a:r>
                    </a:p>
                    <a:p>
                      <a:r>
                        <a:rPr lang="en-US" dirty="0" smtClean="0"/>
                        <a:t>*</a:t>
                      </a:r>
                      <a:r>
                        <a:rPr lang="en-US" baseline="0" dirty="0" smtClean="0"/>
                        <a:t> Cache client machines need to account for this.</a:t>
                      </a:r>
                      <a:endParaRPr lang="en-US" dirty="0"/>
                    </a:p>
                  </a:txBody>
                  <a:tcPr/>
                </a:tc>
              </a:tr>
              <a:tr h="370840">
                <a:tc>
                  <a:txBody>
                    <a:bodyPr/>
                    <a:lstStyle/>
                    <a:p>
                      <a:r>
                        <a:rPr lang="en-US" dirty="0" smtClean="0"/>
                        <a:t>High</a:t>
                      </a:r>
                      <a:r>
                        <a:rPr lang="en-US" baseline="0" dirty="0" smtClean="0"/>
                        <a:t> Availability (HA)</a:t>
                      </a:r>
                      <a:endParaRPr lang="en-US" dirty="0"/>
                    </a:p>
                  </a:txBody>
                  <a:tcPr/>
                </a:tc>
                <a:tc>
                  <a:txBody>
                    <a:bodyPr/>
                    <a:lstStyle/>
                    <a:p>
                      <a:r>
                        <a:rPr lang="en-US" b="1" dirty="0" smtClean="0"/>
                        <a:t>Yes</a:t>
                      </a:r>
                    </a:p>
                    <a:p>
                      <a:r>
                        <a:rPr lang="en-US" b="0" dirty="0" smtClean="0"/>
                        <a:t>*</a:t>
                      </a:r>
                      <a:r>
                        <a:rPr lang="en-US" b="0" baseline="0" dirty="0" smtClean="0"/>
                        <a:t> Minimum of 3 servers to maintain HA if 1 crashes</a:t>
                      </a:r>
                      <a:endParaRPr lang="en-US" b="0" dirty="0"/>
                    </a:p>
                  </a:txBody>
                  <a:tcPr/>
                </a:tc>
              </a:tr>
              <a:tr h="370840">
                <a:tc>
                  <a:txBody>
                    <a:bodyPr/>
                    <a:lstStyle/>
                    <a:p>
                      <a:r>
                        <a:rPr lang="en-US" dirty="0" smtClean="0"/>
                        <a:t>Notifications</a:t>
                      </a:r>
                      <a:endParaRPr lang="en-US" dirty="0"/>
                    </a:p>
                  </a:txBody>
                  <a:tcPr/>
                </a:tc>
                <a:tc>
                  <a:txBody>
                    <a:bodyPr/>
                    <a:lstStyle/>
                    <a:p>
                      <a:r>
                        <a:rPr lang="en-US" b="1" dirty="0" smtClean="0"/>
                        <a:t>No</a:t>
                      </a:r>
                      <a:endParaRPr lang="en-US" b="1" dirty="0"/>
                    </a:p>
                  </a:txBody>
                  <a:tcPr/>
                </a:tc>
              </a:tr>
              <a:tr h="370840">
                <a:tc>
                  <a:txBody>
                    <a:bodyPr/>
                    <a:lstStyle/>
                    <a:p>
                      <a:r>
                        <a:rPr lang="en-US" dirty="0" smtClean="0"/>
                        <a:t>How many</a:t>
                      </a:r>
                      <a:r>
                        <a:rPr lang="en-US" baseline="0" dirty="0" smtClean="0"/>
                        <a:t> </a:t>
                      </a:r>
                      <a:r>
                        <a:rPr lang="en-US" dirty="0" smtClean="0"/>
                        <a:t>Named</a:t>
                      </a:r>
                      <a:r>
                        <a:rPr lang="en-US" baseline="0" dirty="0" smtClean="0"/>
                        <a:t> caches?</a:t>
                      </a:r>
                      <a:endParaRPr lang="en-US" dirty="0"/>
                    </a:p>
                  </a:txBody>
                  <a:tcPr/>
                </a:tc>
                <a:tc>
                  <a:txBody>
                    <a:bodyPr/>
                    <a:lstStyle/>
                    <a:p>
                      <a:r>
                        <a:rPr lang="en-US" b="1" dirty="0" smtClean="0"/>
                        <a:t>6</a:t>
                      </a:r>
                    </a:p>
                    <a:p>
                      <a:r>
                        <a:rPr lang="en-US" dirty="0" smtClean="0"/>
                        <a:t>* Max 128</a:t>
                      </a:r>
                      <a:endParaRPr lang="en-US" dirty="0"/>
                    </a:p>
                  </a:txBody>
                  <a:tcPr/>
                </a:tc>
              </a:tr>
            </a:tbl>
          </a:graphicData>
        </a:graphic>
      </p:graphicFrame>
    </p:spTree>
    <p:extLst>
      <p:ext uri="{BB962C8B-B14F-4D97-AF65-F5344CB8AC3E}">
        <p14:creationId xmlns:p14="http://schemas.microsoft.com/office/powerpoint/2010/main" val="5800147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Configuration Settings (2 of 3)</a:t>
            </a:r>
            <a:br>
              <a:rPr lang="en-US" dirty="0" smtClean="0"/>
            </a:br>
            <a:r>
              <a:rPr lang="en-US" sz="3200" dirty="0">
                <a:gradFill flip="none" rotWithShape="1">
                  <a:gsLst>
                    <a:gs pos="0">
                      <a:schemeClr val="accent1"/>
                    </a:gs>
                    <a:gs pos="86000">
                      <a:schemeClr val="accent1"/>
                    </a:gs>
                  </a:gsLst>
                  <a:lin ang="5400000" scaled="0"/>
                  <a:tileRect/>
                </a:gradFill>
              </a:rPr>
              <a:t>Configuring and Understanding Cache Host Memory</a:t>
            </a:r>
          </a:p>
        </p:txBody>
      </p:sp>
      <p:sp>
        <p:nvSpPr>
          <p:cNvPr id="3" name="Text Placeholder 2"/>
          <p:cNvSpPr>
            <a:spLocks noGrp="1"/>
          </p:cNvSpPr>
          <p:nvPr>
            <p:ph type="body" sz="quarter" idx="10"/>
          </p:nvPr>
        </p:nvSpPr>
        <p:spPr>
          <a:xfrm>
            <a:off x="519112" y="1898573"/>
            <a:ext cx="11149013" cy="1973561"/>
          </a:xfrm>
        </p:spPr>
        <p:txBody>
          <a:bodyPr/>
          <a:lstStyle/>
          <a:p>
            <a:r>
              <a:rPr lang="en-US" dirty="0" smtClean="0"/>
              <a:t>Understand available caching memory per machine</a:t>
            </a:r>
            <a:endParaRPr lang="en-US" dirty="0"/>
          </a:p>
        </p:txBody>
      </p:sp>
      <p:sp>
        <p:nvSpPr>
          <p:cNvPr id="4" name="Rectangle 3"/>
          <p:cNvSpPr/>
          <p:nvPr/>
        </p:nvSpPr>
        <p:spPr bwMode="auto">
          <a:xfrm>
            <a:off x="4392083" y="2523449"/>
            <a:ext cx="2188619" cy="34322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ight Brace 11"/>
          <p:cNvSpPr/>
          <p:nvPr/>
        </p:nvSpPr>
        <p:spPr>
          <a:xfrm>
            <a:off x="6580699" y="3751357"/>
            <a:ext cx="783775" cy="2204357"/>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242403" y="3576173"/>
            <a:ext cx="2971967"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Low Watermark (70%)</a:t>
            </a:r>
          </a:p>
        </p:txBody>
      </p:sp>
      <p:sp>
        <p:nvSpPr>
          <p:cNvPr id="14" name="TextBox 13"/>
          <p:cNvSpPr txBox="1"/>
          <p:nvPr/>
        </p:nvSpPr>
        <p:spPr>
          <a:xfrm>
            <a:off x="1141413" y="2856942"/>
            <a:ext cx="3072957"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High Watermark (90%)</a:t>
            </a:r>
          </a:p>
        </p:txBody>
      </p:sp>
      <p:sp>
        <p:nvSpPr>
          <p:cNvPr id="15" name="TextBox 14"/>
          <p:cNvSpPr txBox="1"/>
          <p:nvPr/>
        </p:nvSpPr>
        <p:spPr>
          <a:xfrm>
            <a:off x="4392079" y="6122657"/>
            <a:ext cx="2188619"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Server (Cache Host)</a:t>
            </a:r>
          </a:p>
        </p:txBody>
      </p:sp>
      <p:sp>
        <p:nvSpPr>
          <p:cNvPr id="18" name="TextBox 17"/>
          <p:cNvSpPr txBox="1"/>
          <p:nvPr/>
        </p:nvSpPr>
        <p:spPr>
          <a:xfrm>
            <a:off x="7483843" y="4668869"/>
            <a:ext cx="3538789" cy="646331"/>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Caching Memory Target</a:t>
            </a:r>
            <a:r>
              <a:rPr lang="en-US" b="1" dirty="0">
                <a:gradFill>
                  <a:gsLst>
                    <a:gs pos="0">
                      <a:srgbClr val="FFFFFF"/>
                    </a:gs>
                    <a:gs pos="86000">
                      <a:srgbClr val="FFFFFF"/>
                    </a:gs>
                  </a:gsLst>
                  <a:lin ang="5400000" scaled="0"/>
                </a:gradFill>
                <a:effectLst>
                  <a:outerShdw blurRad="38100" dist="38100" dir="2700000" algn="tl">
                    <a:srgbClr val="000000">
                      <a:alpha val="43137"/>
                    </a:srgbClr>
                  </a:outerShdw>
                </a:effectLst>
              </a:rPr>
              <a:t> </a:t>
            </a:r>
            <a:endParaRPr lang="en-US" b="1" dirty="0" smtClean="0">
              <a:gradFill>
                <a:gsLst>
                  <a:gs pos="0">
                    <a:srgbClr val="FFFFFF"/>
                  </a:gs>
                  <a:gs pos="86000">
                    <a:srgbClr val="FFFFFF"/>
                  </a:gs>
                </a:gsLst>
                <a:lin ang="5400000" scaled="0"/>
              </a:gradFill>
              <a:effectLst>
                <a:outerShdw blurRad="38100" dist="38100" dir="2700000" algn="tl">
                  <a:srgbClr val="000000">
                    <a:alpha val="43137"/>
                  </a:srgbClr>
                </a:outerShdw>
              </a:effectLst>
            </a:endParaRPr>
          </a:p>
          <a:p>
            <a:r>
              <a:rPr lang="en-US" b="1"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a:t>
            </a:r>
            <a:r>
              <a:rPr lang="en-US" b="1" dirty="0">
                <a:gradFill>
                  <a:gsLst>
                    <a:gs pos="0">
                      <a:srgbClr val="FFFFFF"/>
                    </a:gs>
                    <a:gs pos="86000">
                      <a:srgbClr val="FFFFFF"/>
                    </a:gs>
                  </a:gsLst>
                  <a:lin ang="5400000" scaled="0"/>
                </a:gradFill>
                <a:effectLst>
                  <a:outerShdw blurRad="38100" dist="38100" dir="2700000" algn="tl">
                    <a:srgbClr val="000000">
                      <a:alpha val="43137"/>
                    </a:srgbClr>
                  </a:outerShdw>
                </a:effectLst>
              </a:rPr>
              <a:t>Example: </a:t>
            </a:r>
            <a:r>
              <a:rPr lang="en-US" b="1"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.70 * </a:t>
            </a:r>
            <a:r>
              <a:rPr lang="en-US" b="1" dirty="0">
                <a:gradFill>
                  <a:gsLst>
                    <a:gs pos="0">
                      <a:srgbClr val="FFFFFF"/>
                    </a:gs>
                    <a:gs pos="86000">
                      <a:srgbClr val="FFFFFF"/>
                    </a:gs>
                  </a:gsLst>
                  <a:lin ang="5400000" scaled="0"/>
                </a:gradFill>
                <a:effectLst>
                  <a:outerShdw blurRad="38100" dist="38100" dir="2700000" algn="tl">
                    <a:srgbClr val="000000">
                      <a:alpha val="43137"/>
                    </a:srgbClr>
                  </a:outerShdw>
                </a:effectLst>
              </a:rPr>
              <a:t>8</a:t>
            </a:r>
            <a:r>
              <a:rPr lang="en-US" b="1"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 = 5.6 GB)</a:t>
            </a:r>
            <a:endPar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9" name="Right Brace 18"/>
          <p:cNvSpPr/>
          <p:nvPr/>
        </p:nvSpPr>
        <p:spPr>
          <a:xfrm>
            <a:off x="6580703" y="3041608"/>
            <a:ext cx="783772" cy="709749"/>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6580703" y="2523449"/>
            <a:ext cx="783772" cy="518159"/>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7483843" y="3197359"/>
            <a:ext cx="3111365"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Expired objects evicted</a:t>
            </a:r>
          </a:p>
        </p:txBody>
      </p:sp>
      <p:sp>
        <p:nvSpPr>
          <p:cNvPr id="22" name="TextBox 21"/>
          <p:cNvSpPr txBox="1"/>
          <p:nvPr/>
        </p:nvSpPr>
        <p:spPr>
          <a:xfrm>
            <a:off x="7483842" y="2597862"/>
            <a:ext cx="3826304"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Non-expired objects evicted</a:t>
            </a:r>
          </a:p>
        </p:txBody>
      </p:sp>
      <p:sp>
        <p:nvSpPr>
          <p:cNvPr id="23" name="Right Brace 22"/>
          <p:cNvSpPr/>
          <p:nvPr/>
        </p:nvSpPr>
        <p:spPr>
          <a:xfrm>
            <a:off x="6580699" y="2512548"/>
            <a:ext cx="783780" cy="3443166"/>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483844" y="4049465"/>
            <a:ext cx="4497485" cy="646331"/>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Cache Host Memory Size </a:t>
            </a:r>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(Example: </a:t>
            </a:r>
            <a:r>
              <a:rPr lang="en-US" b="1" dirty="0">
                <a:gradFill>
                  <a:gsLst>
                    <a:gs pos="0">
                      <a:schemeClr val="tx1"/>
                    </a:gs>
                    <a:gs pos="86000">
                      <a:schemeClr val="tx1"/>
                    </a:gs>
                  </a:gsLst>
                  <a:lin ang="5400000" scaled="0"/>
                </a:gradFill>
                <a:effectLst>
                  <a:outerShdw blurRad="38100" dist="38100" dir="2700000" algn="tl">
                    <a:srgbClr val="000000">
                      <a:alpha val="43137"/>
                    </a:srgbClr>
                  </a:outerShdw>
                </a:effectLst>
              </a:rPr>
              <a:t>8</a:t>
            </a:r>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 GB on a 16 GB machine)</a:t>
            </a:r>
          </a:p>
        </p:txBody>
      </p:sp>
      <p:sp>
        <p:nvSpPr>
          <p:cNvPr id="25" name="Rectangle 24"/>
          <p:cNvSpPr/>
          <p:nvPr/>
        </p:nvSpPr>
        <p:spPr bwMode="auto">
          <a:xfrm>
            <a:off x="4386879" y="5133975"/>
            <a:ext cx="2188619" cy="821739"/>
          </a:xfrm>
          <a:prstGeom prst="rect">
            <a:avLst/>
          </a:prstGeom>
          <a:gradFill>
            <a:gsLst>
              <a:gs pos="0">
                <a:srgbClr val="05216E"/>
              </a:gs>
              <a:gs pos="60000">
                <a:srgbClr val="0F3499"/>
              </a:gs>
              <a:gs pos="100000">
                <a:srgbClr val="465CC1"/>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Cached Data</a:t>
            </a:r>
            <a:endParaRPr lang="en-US" sz="2200" dirty="0">
              <a:gradFill>
                <a:gsLst>
                  <a:gs pos="0">
                    <a:srgbClr val="FFFFFF"/>
                  </a:gs>
                  <a:gs pos="100000">
                    <a:srgbClr val="FFFFFF"/>
                  </a:gs>
                </a:gsLst>
                <a:lin ang="5400000" scaled="0"/>
              </a:gradFill>
            </a:endParaRPr>
          </a:p>
        </p:txBody>
      </p:sp>
      <p:sp>
        <p:nvSpPr>
          <p:cNvPr id="5" name="Rectangle 4"/>
          <p:cNvSpPr/>
          <p:nvPr/>
        </p:nvSpPr>
        <p:spPr bwMode="auto">
          <a:xfrm>
            <a:off x="4392080" y="3486151"/>
            <a:ext cx="2188619" cy="2469564"/>
          </a:xfrm>
          <a:prstGeom prst="rect">
            <a:avLst/>
          </a:prstGeom>
          <a:gradFill>
            <a:gsLst>
              <a:gs pos="0">
                <a:srgbClr val="05216E"/>
              </a:gs>
              <a:gs pos="60000">
                <a:srgbClr val="0F3499"/>
              </a:gs>
              <a:gs pos="100000">
                <a:srgbClr val="465CC1"/>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Cached Data</a:t>
            </a:r>
            <a:endParaRPr lang="en-US" sz="2200" dirty="0">
              <a:gradFill>
                <a:gsLst>
                  <a:gs pos="0">
                    <a:srgbClr val="FFFFFF"/>
                  </a:gs>
                  <a:gs pos="100000">
                    <a:srgbClr val="FFFFFF"/>
                  </a:gs>
                </a:gsLst>
                <a:lin ang="5400000" scaled="0"/>
              </a:gradFill>
            </a:endParaRPr>
          </a:p>
        </p:txBody>
      </p:sp>
      <p:sp>
        <p:nvSpPr>
          <p:cNvPr id="26" name="Rectangle 25"/>
          <p:cNvSpPr/>
          <p:nvPr/>
        </p:nvSpPr>
        <p:spPr bwMode="auto">
          <a:xfrm>
            <a:off x="4392084" y="2856942"/>
            <a:ext cx="2188619" cy="3098773"/>
          </a:xfrm>
          <a:prstGeom prst="rect">
            <a:avLst/>
          </a:prstGeom>
          <a:gradFill>
            <a:gsLst>
              <a:gs pos="0">
                <a:srgbClr val="05216E"/>
              </a:gs>
              <a:gs pos="60000">
                <a:srgbClr val="0F3499"/>
              </a:gs>
              <a:gs pos="100000">
                <a:srgbClr val="465CC1"/>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Cached Data</a:t>
            </a:r>
            <a:endParaRPr lang="en-US" sz="2200" dirty="0">
              <a:gradFill>
                <a:gsLst>
                  <a:gs pos="0">
                    <a:srgbClr val="FFFFFF"/>
                  </a:gs>
                  <a:gs pos="100000">
                    <a:srgbClr val="FFFFFF"/>
                  </a:gs>
                </a:gsLst>
                <a:lin ang="5400000" scaled="0"/>
              </a:gradFill>
            </a:endParaRPr>
          </a:p>
        </p:txBody>
      </p:sp>
      <p:cxnSp>
        <p:nvCxnSpPr>
          <p:cNvPr id="7" name="Straight Connector 6"/>
          <p:cNvCxnSpPr/>
          <p:nvPr/>
        </p:nvCxnSpPr>
        <p:spPr>
          <a:xfrm>
            <a:off x="4392083" y="3751357"/>
            <a:ext cx="218861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92082" y="3041608"/>
            <a:ext cx="21886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46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xit" presetSubtype="0" fill="hold" grpId="0" nodeType="after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childTnLst>
                                </p:cTn>
                              </p:par>
                              <p:par>
                                <p:cTn id="57" presetID="10" presetClass="exit" presetSubtype="0" fill="hold" grpId="1"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8" grpId="0"/>
      <p:bldP spid="19" grpId="0" animBg="1"/>
      <p:bldP spid="19" grpId="1" animBg="1"/>
      <p:bldP spid="20" grpId="0" animBg="1"/>
      <p:bldP spid="20" grpId="1" animBg="1"/>
      <p:bldP spid="21" grpId="0"/>
      <p:bldP spid="21" grpId="1"/>
      <p:bldP spid="22" grpId="0"/>
      <p:bldP spid="22" grpId="1"/>
      <p:bldP spid="23" grpId="0" animBg="1"/>
      <p:bldP spid="24" grpId="0"/>
      <p:bldP spid="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Settings (2 of 2)</a:t>
            </a:r>
            <a:br>
              <a:rPr lang="en-US" smtClean="0"/>
            </a:br>
            <a:r>
              <a:rPr lang="en-US" smtClean="0"/>
              <a:t/>
            </a:r>
            <a:br>
              <a:rPr lang="en-US" smtClean="0"/>
            </a:br>
            <a:endParaRPr lang="en-US" dirty="0"/>
          </a:p>
        </p:txBody>
      </p:sp>
      <p:sp>
        <p:nvSpPr>
          <p:cNvPr id="3" name="Text Placeholder 2"/>
          <p:cNvSpPr>
            <a:spLocks noGrp="1"/>
          </p:cNvSpPr>
          <p:nvPr>
            <p:ph type="body" sz="quarter" idx="10"/>
          </p:nvPr>
        </p:nvSpPr>
        <p:spPr/>
        <p:txBody>
          <a:bodyPr/>
          <a:lstStyle/>
          <a:p>
            <a:r>
              <a:rPr lang="en-US" dirty="0" smtClean="0"/>
              <a:t>Example:</a:t>
            </a:r>
          </a:p>
          <a:p>
            <a:endParaRPr lang="en-US" dirty="0" smtClean="0"/>
          </a:p>
          <a:p>
            <a:endParaRPr lang="en-US" dirty="0" smtClean="0"/>
          </a:p>
          <a:p>
            <a:endParaRPr lang="en-US" dirty="0" smtClean="0"/>
          </a:p>
          <a:p>
            <a:endParaRPr lang="en-US" dirty="0" smtClean="0"/>
          </a:p>
          <a:p>
            <a:endParaRPr lang="en-US" dirty="0" smtClean="0"/>
          </a:p>
          <a:p>
            <a:r>
              <a:rPr lang="en-US" dirty="0" smtClean="0"/>
              <a:t>HA setting minimum number of hosts satisfied (&gt;=3)</a:t>
            </a:r>
          </a:p>
          <a:p>
            <a:r>
              <a:rPr lang="en-US" dirty="0" smtClean="0"/>
              <a:t>Buffer for both forced eviction &amp; garbage collection</a:t>
            </a:r>
          </a:p>
        </p:txBody>
      </p:sp>
      <p:graphicFrame>
        <p:nvGraphicFramePr>
          <p:cNvPr id="8" name="Table 7"/>
          <p:cNvGraphicFramePr>
            <a:graphicFrameLocks noGrp="1"/>
          </p:cNvGraphicFramePr>
          <p:nvPr>
            <p:extLst>
              <p:ext uri="{D42A27DB-BD31-4B8C-83A1-F6EECF244321}">
                <p14:modId xmlns:p14="http://schemas.microsoft.com/office/powerpoint/2010/main" val="101548030"/>
              </p:ext>
            </p:extLst>
          </p:nvPr>
        </p:nvGraphicFramePr>
        <p:xfrm>
          <a:off x="1141413" y="2085622"/>
          <a:ext cx="7976463" cy="1977730"/>
        </p:xfrm>
        <a:graphic>
          <a:graphicData uri="http://schemas.openxmlformats.org/drawingml/2006/table">
            <a:tbl>
              <a:tblPr firstRow="1" firstCol="1" bandRow="1">
                <a:tableStyleId>{5C22544A-7EE6-4342-B048-85BDC9FD1C3A}</a:tableStyleId>
              </a:tblPr>
              <a:tblGrid>
                <a:gridCol w="4775900"/>
                <a:gridCol w="3200563"/>
              </a:tblGrid>
              <a:tr h="395546">
                <a:tc>
                  <a:txBody>
                    <a:bodyPr/>
                    <a:lstStyle/>
                    <a:p>
                      <a:pPr marL="0" marR="0">
                        <a:lnSpc>
                          <a:spcPct val="115000"/>
                        </a:lnSpc>
                        <a:spcBef>
                          <a:spcPts val="0"/>
                        </a:spcBef>
                        <a:spcAft>
                          <a:spcPts val="0"/>
                        </a:spcAft>
                      </a:pPr>
                      <a:r>
                        <a:rPr lang="en-US" sz="1800" b="0" dirty="0">
                          <a:effectLst/>
                        </a:rPr>
                        <a:t>Initial Memory </a:t>
                      </a:r>
                      <a:r>
                        <a:rPr lang="en-US" sz="1800" b="0" dirty="0" smtClean="0">
                          <a:effectLst/>
                        </a:rPr>
                        <a:t>per </a:t>
                      </a:r>
                      <a:r>
                        <a:rPr lang="en-US" sz="1800" b="0" dirty="0">
                          <a:effectLst/>
                        </a:rPr>
                        <a:t>Machine</a:t>
                      </a:r>
                      <a:endParaRPr lang="en-US" sz="1800" b="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nSpc>
                          <a:spcPct val="115000"/>
                        </a:lnSpc>
                        <a:spcBef>
                          <a:spcPts val="0"/>
                        </a:spcBef>
                        <a:spcAft>
                          <a:spcPts val="0"/>
                        </a:spcAft>
                      </a:pPr>
                      <a:r>
                        <a:rPr lang="en-US" sz="1800" b="0" dirty="0">
                          <a:solidFill>
                            <a:schemeClr val="bg1"/>
                          </a:solidFill>
                          <a:effectLst/>
                        </a:rPr>
                        <a:t>16 GB</a:t>
                      </a:r>
                      <a:endParaRPr lang="en-US" sz="1800" b="0" dirty="0">
                        <a:solidFill>
                          <a:schemeClr val="bg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FF7"/>
                    </a:solidFill>
                  </a:tcPr>
                </a:tc>
              </a:tr>
              <a:tr h="395546">
                <a:tc>
                  <a:txBody>
                    <a:bodyPr/>
                    <a:lstStyle/>
                    <a:p>
                      <a:pPr marL="0" marR="0">
                        <a:lnSpc>
                          <a:spcPct val="115000"/>
                        </a:lnSpc>
                        <a:spcBef>
                          <a:spcPts val="0"/>
                        </a:spcBef>
                        <a:spcAft>
                          <a:spcPts val="0"/>
                        </a:spcAft>
                      </a:pPr>
                      <a:r>
                        <a:rPr lang="en-US" sz="1800" b="0" dirty="0">
                          <a:effectLst/>
                        </a:rPr>
                        <a:t>Memory Limit for Cache (Size value)</a:t>
                      </a:r>
                      <a:endParaRPr lang="en-US" sz="1800" b="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6"/>
                    </a:solidFill>
                  </a:tcPr>
                </a:tc>
                <a:tc>
                  <a:txBody>
                    <a:bodyPr/>
                    <a:lstStyle/>
                    <a:p>
                      <a:pPr marL="0" marR="0">
                        <a:lnSpc>
                          <a:spcPct val="115000"/>
                        </a:lnSpc>
                        <a:spcBef>
                          <a:spcPts val="0"/>
                        </a:spcBef>
                        <a:spcAft>
                          <a:spcPts val="0"/>
                        </a:spcAft>
                      </a:pPr>
                      <a:r>
                        <a:rPr lang="en-US" sz="1800" dirty="0" smtClean="0">
                          <a:effectLst/>
                        </a:rPr>
                        <a:t>8 </a:t>
                      </a:r>
                      <a:r>
                        <a:rPr lang="en-US" sz="1800" dirty="0">
                          <a:effectLst/>
                        </a:rPr>
                        <a:t>GB</a:t>
                      </a:r>
                      <a:endParaRPr lang="en-US" sz="18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395546">
                <a:tc>
                  <a:txBody>
                    <a:bodyPr/>
                    <a:lstStyle/>
                    <a:p>
                      <a:pPr marL="0" marR="0">
                        <a:lnSpc>
                          <a:spcPct val="115000"/>
                        </a:lnSpc>
                        <a:spcBef>
                          <a:spcPts val="0"/>
                        </a:spcBef>
                        <a:spcAft>
                          <a:spcPts val="0"/>
                        </a:spcAft>
                      </a:pPr>
                      <a:r>
                        <a:rPr lang="en-US" sz="1800" b="0" dirty="0">
                          <a:effectLst/>
                        </a:rPr>
                        <a:t>Low Watermark</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a:effectLst/>
                        </a:rPr>
                        <a:t>70%</a:t>
                      </a:r>
                      <a:endParaRPr lang="en-US" sz="1800" dirty="0">
                        <a:effectLst/>
                        <a:latin typeface="Calibri"/>
                        <a:ea typeface="Calibri"/>
                        <a:cs typeface="Times New Roman"/>
                      </a:endParaRPr>
                    </a:p>
                  </a:txBody>
                  <a:tcPr marL="68580" marR="68580" marT="0" marB="0">
                    <a:solidFill>
                      <a:srgbClr val="E8EFF7"/>
                    </a:solidFill>
                  </a:tcPr>
                </a:tc>
              </a:tr>
              <a:tr h="395546">
                <a:tc>
                  <a:txBody>
                    <a:bodyPr/>
                    <a:lstStyle/>
                    <a:p>
                      <a:pPr marL="0" marR="0">
                        <a:lnSpc>
                          <a:spcPct val="115000"/>
                        </a:lnSpc>
                        <a:spcBef>
                          <a:spcPts val="0"/>
                        </a:spcBef>
                        <a:spcAft>
                          <a:spcPts val="0"/>
                        </a:spcAft>
                      </a:pPr>
                      <a:r>
                        <a:rPr lang="en-US" sz="1800" b="0" dirty="0">
                          <a:effectLst/>
                        </a:rPr>
                        <a:t>Total Caching Memory:</a:t>
                      </a:r>
                      <a:endParaRPr lang="en-US" sz="1800" b="0" dirty="0">
                        <a:effectLst/>
                        <a:latin typeface="Calibri"/>
                        <a:ea typeface="Calibri"/>
                        <a:cs typeface="Times New Roman"/>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dirty="0" smtClean="0">
                          <a:effectLst/>
                        </a:rPr>
                        <a:t>5.6 </a:t>
                      </a:r>
                      <a:r>
                        <a:rPr lang="en-US" sz="1800" dirty="0">
                          <a:effectLst/>
                        </a:rPr>
                        <a:t>GB</a:t>
                      </a:r>
                      <a:endParaRPr lang="en-US" sz="1800" dirty="0">
                        <a:effectLst/>
                        <a:latin typeface="Calibri"/>
                        <a:ea typeface="Calibri"/>
                        <a:cs typeface="Times New Roman"/>
                      </a:endParaRPr>
                    </a:p>
                  </a:txBody>
                  <a:tcPr marL="68580" marR="68580" marT="0" marB="0"/>
                </a:tc>
              </a:tr>
              <a:tr h="395546">
                <a:tc>
                  <a:txBody>
                    <a:bodyPr/>
                    <a:lstStyle/>
                    <a:p>
                      <a:pPr marL="0" marR="0">
                        <a:lnSpc>
                          <a:spcPct val="115000"/>
                        </a:lnSpc>
                        <a:spcBef>
                          <a:spcPts val="0"/>
                        </a:spcBef>
                        <a:spcAft>
                          <a:spcPts val="0"/>
                        </a:spcAft>
                      </a:pPr>
                      <a:r>
                        <a:rPr lang="en-US" sz="1800" b="0" kern="1200" dirty="0" smtClean="0">
                          <a:solidFill>
                            <a:schemeClr val="lt1"/>
                          </a:solidFill>
                          <a:effectLst/>
                          <a:latin typeface="+mn-lt"/>
                          <a:ea typeface="+mn-ea"/>
                          <a:cs typeface="+mn-cs"/>
                        </a:rPr>
                        <a:t>Number of Cache Hosts:</a:t>
                      </a:r>
                      <a:endParaRPr lang="en-US" sz="1800" b="0" kern="1200" dirty="0">
                        <a:solidFill>
                          <a:schemeClr val="lt1"/>
                        </a:solidFill>
                        <a:effectLst/>
                        <a:latin typeface="+mn-lt"/>
                        <a:ea typeface="+mn-ea"/>
                        <a:cs typeface="+mn-cs"/>
                      </a:endParaRPr>
                    </a:p>
                  </a:txBody>
                  <a:tcPr marL="68580" marR="68580" marT="0" marB="0">
                    <a:solidFill>
                      <a:schemeClr val="accent6"/>
                    </a:solidFill>
                  </a:tcPr>
                </a:tc>
                <a:tc>
                  <a:txBody>
                    <a:bodyPr/>
                    <a:lstStyle/>
                    <a:p>
                      <a:pPr marL="0" marR="0">
                        <a:lnSpc>
                          <a:spcPct val="115000"/>
                        </a:lnSpc>
                        <a:spcBef>
                          <a:spcPts val="0"/>
                        </a:spcBef>
                        <a:spcAft>
                          <a:spcPts val="0"/>
                        </a:spcAft>
                      </a:pPr>
                      <a:r>
                        <a:rPr lang="en-US" sz="1800" b="1" kern="1200" dirty="0" smtClean="0">
                          <a:solidFill>
                            <a:schemeClr val="bg1"/>
                          </a:solidFill>
                          <a:effectLst>
                            <a:outerShdw blurRad="38100" dist="38100" dir="2700000" algn="tl">
                              <a:srgbClr val="000000">
                                <a:alpha val="43137"/>
                              </a:srgbClr>
                            </a:outerShdw>
                          </a:effectLst>
                          <a:latin typeface="+mn-lt"/>
                          <a:ea typeface="+mn-ea"/>
                          <a:cs typeface="+mn-cs"/>
                        </a:rPr>
                        <a:t>21.4 GB / 5.6 = 4 servers</a:t>
                      </a:r>
                      <a:endParaRPr lang="en-US" sz="1800" b="1" kern="1200" dirty="0">
                        <a:solidFill>
                          <a:schemeClr val="bg1"/>
                        </a:solidFill>
                        <a:effectLst>
                          <a:outerShdw blurRad="38100" dist="38100" dir="2700000" algn="tl">
                            <a:srgbClr val="000000">
                              <a:alpha val="43137"/>
                            </a:srgbClr>
                          </a:outerShdw>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22317789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Study: Trey Research Recommendations</a:t>
            </a:r>
            <a:endParaRPr lang="en-US" dirty="0"/>
          </a:p>
        </p:txBody>
      </p:sp>
      <p:sp>
        <p:nvSpPr>
          <p:cNvPr id="18" name="Text Placeholder 17"/>
          <p:cNvSpPr>
            <a:spLocks noGrp="1"/>
          </p:cNvSpPr>
          <p:nvPr>
            <p:ph type="body" sz="quarter" idx="10"/>
          </p:nvPr>
        </p:nvSpPr>
        <p:spPr>
          <a:xfrm>
            <a:off x="8494005" y="1447799"/>
            <a:ext cx="3174120" cy="4247317"/>
          </a:xfrm>
        </p:spPr>
        <p:txBody>
          <a:bodyPr/>
          <a:lstStyle/>
          <a:p>
            <a:r>
              <a:rPr lang="en-US" sz="2000" dirty="0" smtClean="0"/>
              <a:t>1 Cache Cluster</a:t>
            </a:r>
          </a:p>
          <a:p>
            <a:r>
              <a:rPr lang="en-US" sz="2000" dirty="0" smtClean="0"/>
              <a:t>4 Servers</a:t>
            </a:r>
          </a:p>
          <a:p>
            <a:r>
              <a:rPr lang="en-US" sz="2000" dirty="0" smtClean="0"/>
              <a:t>16 GB</a:t>
            </a:r>
          </a:p>
          <a:p>
            <a:r>
              <a:rPr lang="en-US" sz="2000" dirty="0" smtClean="0"/>
              <a:t>22.4 GB of caching space for 21.4 GB requirement</a:t>
            </a:r>
          </a:p>
          <a:p>
            <a:r>
              <a:rPr lang="en-US" sz="2000" dirty="0" smtClean="0"/>
              <a:t>1 </a:t>
            </a:r>
            <a:r>
              <a:rPr lang="en-US" sz="2000" dirty="0" err="1" smtClean="0"/>
              <a:t>Gbps</a:t>
            </a:r>
            <a:r>
              <a:rPr lang="en-US" sz="2000" dirty="0" smtClean="0"/>
              <a:t> network</a:t>
            </a:r>
          </a:p>
          <a:p>
            <a:r>
              <a:rPr lang="en-US" sz="2000" dirty="0" smtClean="0"/>
              <a:t>Shopping cart cache: non-</a:t>
            </a:r>
            <a:r>
              <a:rPr lang="en-US" sz="2000" dirty="0" err="1" smtClean="0"/>
              <a:t>evictable</a:t>
            </a:r>
            <a:r>
              <a:rPr lang="en-US" sz="2000" dirty="0" smtClean="0"/>
              <a:t>, high availability, session state</a:t>
            </a:r>
          </a:p>
          <a:p>
            <a:r>
              <a:rPr lang="en-US" sz="2000" dirty="0" smtClean="0"/>
              <a:t>Other caches:     </a:t>
            </a:r>
            <a:r>
              <a:rPr lang="en-US" sz="2000" dirty="0" err="1" smtClean="0"/>
              <a:t>evictable</a:t>
            </a:r>
            <a:r>
              <a:rPr lang="en-US" sz="2000" dirty="0" smtClean="0"/>
              <a:t>, direct cache access</a:t>
            </a:r>
          </a:p>
        </p:txBody>
      </p:sp>
      <p:cxnSp>
        <p:nvCxnSpPr>
          <p:cNvPr id="4" name="Elbow Connector 3"/>
          <p:cNvCxnSpPr/>
          <p:nvPr/>
        </p:nvCxnSpPr>
        <p:spPr>
          <a:xfrm rot="5400000" flipH="1" flipV="1">
            <a:off x="6071402" y="2331426"/>
            <a:ext cx="1309468" cy="1218614"/>
          </a:xfrm>
          <a:prstGeom prst="bentConnector3">
            <a:avLst>
              <a:gd name="adj1" fmla="val 50000"/>
            </a:avLst>
          </a:prstGeom>
          <a:ln>
            <a:solidFill>
              <a:schemeClr val="tx2">
                <a:lumMod val="50000"/>
              </a:schemeClr>
            </a:solidFill>
            <a:tailEnd type="arrow"/>
          </a:ln>
        </p:spPr>
        <p:style>
          <a:lnRef idx="3">
            <a:schemeClr val="lt1"/>
          </a:lnRef>
          <a:fillRef idx="1">
            <a:schemeClr val="accent1"/>
          </a:fillRef>
          <a:effectRef idx="1">
            <a:schemeClr val="accent1"/>
          </a:effectRef>
          <a:fontRef idx="minor">
            <a:schemeClr val="lt1"/>
          </a:fontRef>
        </p:style>
      </p:cxnSp>
      <p:cxnSp>
        <p:nvCxnSpPr>
          <p:cNvPr id="5" name="Elbow Connector 4"/>
          <p:cNvCxnSpPr/>
          <p:nvPr/>
        </p:nvCxnSpPr>
        <p:spPr>
          <a:xfrm rot="16200000" flipH="1">
            <a:off x="1778196" y="2426384"/>
            <a:ext cx="1309468" cy="1028700"/>
          </a:xfrm>
          <a:prstGeom prst="bentConnector3">
            <a:avLst/>
          </a:prstGeom>
          <a:ln>
            <a:solidFill>
              <a:schemeClr val="tx2">
                <a:lumMod val="50000"/>
              </a:schemeClr>
            </a:solidFill>
            <a:tailEnd type="arrow"/>
          </a:ln>
        </p:spPr>
        <p:style>
          <a:lnRef idx="3">
            <a:schemeClr val="lt1"/>
          </a:lnRef>
          <a:fillRef idx="1">
            <a:schemeClr val="accent1"/>
          </a:fillRef>
          <a:effectRef idx="1">
            <a:schemeClr val="accent1"/>
          </a:effectRef>
          <a:fontRef idx="minor">
            <a:schemeClr val="lt1"/>
          </a:fontRef>
        </p:style>
      </p:cxnSp>
      <p:sp>
        <p:nvSpPr>
          <p:cNvPr id="6" name="Cube 5"/>
          <p:cNvSpPr/>
          <p:nvPr/>
        </p:nvSpPr>
        <p:spPr>
          <a:xfrm>
            <a:off x="2290186" y="1669366"/>
            <a:ext cx="381000" cy="395068"/>
          </a:xfrm>
          <a:prstGeom prst="cub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706624472"/>
              </p:ext>
            </p:extLst>
          </p:nvPr>
        </p:nvGraphicFramePr>
        <p:xfrm>
          <a:off x="1797297" y="3595467"/>
          <a:ext cx="60960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133571" y="1447800"/>
            <a:ext cx="16002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Web</a:t>
            </a:r>
          </a:p>
          <a:p>
            <a:pPr algn="ctr"/>
            <a:r>
              <a:rPr lang="en-US" b="1" dirty="0" smtClean="0">
                <a:solidFill>
                  <a:schemeClr val="bg1"/>
                </a:solidFill>
              </a:rPr>
              <a:t>Server 1</a:t>
            </a:r>
            <a:endParaRPr lang="en-US" b="1" dirty="0">
              <a:solidFill>
                <a:schemeClr val="bg1"/>
              </a:solidFill>
            </a:endParaRPr>
          </a:p>
        </p:txBody>
      </p:sp>
      <p:sp>
        <p:nvSpPr>
          <p:cNvPr id="9" name="Rounded Rectangle 8"/>
          <p:cNvSpPr/>
          <p:nvPr/>
        </p:nvSpPr>
        <p:spPr>
          <a:xfrm>
            <a:off x="2962371" y="1447800"/>
            <a:ext cx="1600200" cy="838200"/>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solidFill>
              </a:rPr>
              <a:t>Web</a:t>
            </a:r>
          </a:p>
          <a:p>
            <a:pPr algn="ctr"/>
            <a:r>
              <a:rPr lang="en-US" b="1" dirty="0">
                <a:solidFill>
                  <a:schemeClr val="bg1"/>
                </a:solidFill>
              </a:rPr>
              <a:t>Server 2</a:t>
            </a:r>
          </a:p>
        </p:txBody>
      </p:sp>
      <p:sp>
        <p:nvSpPr>
          <p:cNvPr id="15" name="Rounded Rectangle 14"/>
          <p:cNvSpPr/>
          <p:nvPr/>
        </p:nvSpPr>
        <p:spPr>
          <a:xfrm>
            <a:off x="4752485" y="1447800"/>
            <a:ext cx="1600200" cy="838200"/>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solidFill>
              </a:rPr>
              <a:t>Web</a:t>
            </a:r>
          </a:p>
          <a:p>
            <a:pPr algn="ctr"/>
            <a:r>
              <a:rPr lang="en-US" b="1" dirty="0">
                <a:solidFill>
                  <a:schemeClr val="bg1"/>
                </a:solidFill>
              </a:rPr>
              <a:t>Server 3</a:t>
            </a:r>
          </a:p>
        </p:txBody>
      </p:sp>
      <p:sp>
        <p:nvSpPr>
          <p:cNvPr id="16" name="Rounded Rectangle 15"/>
          <p:cNvSpPr/>
          <p:nvPr/>
        </p:nvSpPr>
        <p:spPr>
          <a:xfrm>
            <a:off x="6505085" y="1447800"/>
            <a:ext cx="1600200" cy="838200"/>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solidFill>
              </a:rPr>
              <a:t>Web</a:t>
            </a:r>
          </a:p>
          <a:p>
            <a:pPr algn="ctr"/>
            <a:r>
              <a:rPr lang="en-US" b="1" dirty="0">
                <a:solidFill>
                  <a:schemeClr val="bg1"/>
                </a:solidFill>
              </a:rPr>
              <a:t>Server </a:t>
            </a:r>
            <a:r>
              <a:rPr lang="en-US" b="1" dirty="0" smtClean="0">
                <a:solidFill>
                  <a:schemeClr val="bg1"/>
                </a:solidFill>
              </a:rPr>
              <a:t>4</a:t>
            </a:r>
            <a:endParaRPr lang="en-US" b="1" dirty="0">
              <a:solidFill>
                <a:schemeClr val="bg1"/>
              </a:solidFill>
            </a:endParaRPr>
          </a:p>
        </p:txBody>
      </p:sp>
      <p:sp>
        <p:nvSpPr>
          <p:cNvPr id="3" name="Rectangle 2"/>
          <p:cNvSpPr/>
          <p:nvPr/>
        </p:nvSpPr>
        <p:spPr bwMode="auto">
          <a:xfrm>
            <a:off x="1806222" y="4549422"/>
            <a:ext cx="6062134" cy="316089"/>
          </a:xfrm>
          <a:prstGeom prst="rect">
            <a:avLst/>
          </a:prstGeom>
          <a:solidFill>
            <a:schemeClr val="accent5">
              <a:alpha val="5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Shopping Cart Cache</a:t>
            </a:r>
          </a:p>
        </p:txBody>
      </p:sp>
      <p:sp>
        <p:nvSpPr>
          <p:cNvPr id="13" name="Rectangle 12"/>
          <p:cNvSpPr/>
          <p:nvPr/>
        </p:nvSpPr>
        <p:spPr bwMode="auto">
          <a:xfrm>
            <a:off x="1808907" y="4865512"/>
            <a:ext cx="6062134" cy="237066"/>
          </a:xfrm>
          <a:prstGeom prst="rect">
            <a:avLst/>
          </a:prstGeom>
          <a:solidFill>
            <a:schemeClr val="accent3">
              <a:alpha val="5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Medical Documents Cache</a:t>
            </a:r>
          </a:p>
        </p:txBody>
      </p:sp>
      <p:sp>
        <p:nvSpPr>
          <p:cNvPr id="14" name="Rectangle 13"/>
          <p:cNvSpPr/>
          <p:nvPr/>
        </p:nvSpPr>
        <p:spPr bwMode="auto">
          <a:xfrm>
            <a:off x="1808907" y="5095241"/>
            <a:ext cx="6062134" cy="237066"/>
          </a:xfrm>
          <a:prstGeom prst="rect">
            <a:avLst/>
          </a:prstGeom>
          <a:solidFill>
            <a:schemeClr val="accent3">
              <a:alpha val="5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effectLst>
                  <a:outerShdw blurRad="38100" dist="38100" dir="2700000" algn="tl">
                    <a:srgbClr val="000000">
                      <a:alpha val="43137"/>
                    </a:srgbClr>
                  </a:outerShdw>
                </a:effectLst>
              </a:rPr>
              <a:t>Other Caches</a:t>
            </a:r>
          </a:p>
        </p:txBody>
      </p:sp>
    </p:spTree>
    <p:extLst>
      <p:ext uri="{BB962C8B-B14F-4D97-AF65-F5344CB8AC3E}">
        <p14:creationId xmlns:p14="http://schemas.microsoft.com/office/powerpoint/2010/main" val="694343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Information Gathering</a:t>
            </a:r>
            <a:br>
              <a:rPr lang="en-US" dirty="0" smtClean="0"/>
            </a:br>
            <a:r>
              <a:rPr lang="en-US" sz="3600" dirty="0" smtClean="0"/>
              <a:t>White Paper &amp; Spreadsheet Tool</a:t>
            </a:r>
            <a:endParaRPr lang="en-US" sz="36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55763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Customer discussion Playbook</a:t>
            </a:r>
            <a:br>
              <a:rPr lang="en-US" dirty="0" smtClean="0"/>
            </a:br>
            <a:r>
              <a:rPr lang="en-US" sz="3600" dirty="0">
                <a:solidFill>
                  <a:schemeClr val="accent1"/>
                </a:solidFill>
              </a:rPr>
              <a:t>A pattern seen from several customer engagements</a:t>
            </a:r>
          </a:p>
        </p:txBody>
      </p:sp>
      <p:sp>
        <p:nvSpPr>
          <p:cNvPr id="3" name="Text Placeholder 2"/>
          <p:cNvSpPr>
            <a:spLocks noGrp="1"/>
          </p:cNvSpPr>
          <p:nvPr>
            <p:ph type="body" sz="quarter" idx="10"/>
          </p:nvPr>
        </p:nvSpPr>
        <p:spPr>
          <a:xfrm>
            <a:off x="519112" y="1898573"/>
            <a:ext cx="11149013" cy="3225498"/>
          </a:xfrm>
        </p:spPr>
        <p:txBody>
          <a:bodyPr/>
          <a:lstStyle/>
          <a:p>
            <a:pPr>
              <a:spcAft>
                <a:spcPts val="1200"/>
              </a:spcAft>
            </a:pPr>
            <a:r>
              <a:rPr lang="en-US" dirty="0">
                <a:solidFill>
                  <a:schemeClr val="tx2"/>
                </a:solidFill>
              </a:rPr>
              <a:t>What is </a:t>
            </a:r>
            <a:r>
              <a:rPr lang="en-US" dirty="0" err="1">
                <a:solidFill>
                  <a:schemeClr val="tx2"/>
                </a:solidFill>
              </a:rPr>
              <a:t>AppFabric</a:t>
            </a:r>
            <a:r>
              <a:rPr lang="en-US" dirty="0">
                <a:solidFill>
                  <a:schemeClr val="tx2"/>
                </a:solidFill>
              </a:rPr>
              <a:t> Cache &amp; Why should I care? </a:t>
            </a:r>
          </a:p>
          <a:p>
            <a:pPr>
              <a:spcAft>
                <a:spcPts val="1200"/>
              </a:spcAft>
            </a:pPr>
            <a:r>
              <a:rPr lang="en-US" dirty="0">
                <a:solidFill>
                  <a:schemeClr val="tx2"/>
                </a:solidFill>
              </a:rPr>
              <a:t>Are others using this in real-world applications?</a:t>
            </a:r>
          </a:p>
          <a:p>
            <a:pPr>
              <a:spcAft>
                <a:spcPts val="1200"/>
              </a:spcAft>
            </a:pPr>
            <a:r>
              <a:rPr lang="en-US" dirty="0">
                <a:solidFill>
                  <a:schemeClr val="tx2"/>
                </a:solidFill>
              </a:rPr>
              <a:t>How much memory do we need? How many servers?</a:t>
            </a:r>
          </a:p>
          <a:p>
            <a:pPr>
              <a:spcAft>
                <a:spcPts val="1200"/>
              </a:spcAft>
            </a:pPr>
            <a:r>
              <a:rPr lang="en-US" b="1" dirty="0"/>
              <a:t>Can we see detailed performance and scalability data?</a:t>
            </a:r>
          </a:p>
          <a:p>
            <a:pPr>
              <a:spcAft>
                <a:spcPts val="1200"/>
              </a:spcAft>
            </a:pPr>
            <a:r>
              <a:rPr lang="en-US" dirty="0">
                <a:solidFill>
                  <a:schemeClr val="tx2"/>
                </a:solidFill>
              </a:rPr>
              <a:t>What are the capacity indicators &amp; performance to monitor?</a:t>
            </a:r>
          </a:p>
        </p:txBody>
      </p:sp>
    </p:spTree>
    <p:extLst>
      <p:ext uri="{BB962C8B-B14F-4D97-AF65-F5344CB8AC3E}">
        <p14:creationId xmlns:p14="http://schemas.microsoft.com/office/powerpoint/2010/main" val="212591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Grid Dynamics Study</a:t>
            </a:r>
            <a:endParaRPr lang="en-US" dirty="0"/>
          </a:p>
        </p:txBody>
      </p:sp>
      <p:sp>
        <p:nvSpPr>
          <p:cNvPr id="9" name="Content Placeholder 8"/>
          <p:cNvSpPr>
            <a:spLocks noGrp="1"/>
          </p:cNvSpPr>
          <p:nvPr>
            <p:ph idx="1"/>
          </p:nvPr>
        </p:nvSpPr>
        <p:spPr/>
        <p:txBody>
          <a:bodyPr/>
          <a:lstStyle/>
          <a:p>
            <a:r>
              <a:rPr lang="en-US" smtClean="0">
                <a:hlinkClick r:id="rId3"/>
              </a:rPr>
              <a:t>Windows Server AppFabric Cache: A detailed performance &amp; scalability datasheet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1" y="2362200"/>
            <a:ext cx="773388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7383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Testing Methodology</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Vary one or two parameters per test. These include:</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dirty="0" smtClean="0"/>
          </a:p>
          <a:p>
            <a:r>
              <a:rPr lang="en-US" dirty="0" smtClean="0"/>
              <a:t>Most tests directly against cache</a:t>
            </a:r>
          </a:p>
          <a:p>
            <a:r>
              <a:rPr lang="en-US" dirty="0" smtClean="0"/>
              <a:t>Two tests with WCF and ASP.NET “layers”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2217667"/>
              </p:ext>
            </p:extLst>
          </p:nvPr>
        </p:nvGraphicFramePr>
        <p:xfrm>
          <a:off x="1109872" y="2261520"/>
          <a:ext cx="8987718" cy="2595880"/>
        </p:xfrm>
        <a:graphic>
          <a:graphicData uri="http://schemas.openxmlformats.org/drawingml/2006/table">
            <a:tbl>
              <a:tblPr firstRow="1" bandRow="1">
                <a:tableStyleId>{5C22544A-7EE6-4342-B048-85BDC9FD1C3A}</a:tableStyleId>
              </a:tblPr>
              <a:tblGrid>
                <a:gridCol w="2458967"/>
                <a:gridCol w="6528751"/>
              </a:tblGrid>
              <a:tr h="370840">
                <a:tc>
                  <a:txBody>
                    <a:bodyPr/>
                    <a:lstStyle/>
                    <a:p>
                      <a:r>
                        <a:rPr lang="en-US" dirty="0" smtClean="0"/>
                        <a:t>Variable</a:t>
                      </a:r>
                      <a:endParaRPr lang="en-US" dirty="0"/>
                    </a:p>
                  </a:txBody>
                  <a:tcPr>
                    <a:gradFill>
                      <a:gsLst>
                        <a:gs pos="0">
                          <a:srgbClr val="05216E"/>
                        </a:gs>
                        <a:gs pos="50000">
                          <a:srgbClr val="0F3499"/>
                        </a:gs>
                        <a:gs pos="100000">
                          <a:srgbClr val="465CC1"/>
                        </a:gs>
                      </a:gsLst>
                      <a:lin ang="16200000" scaled="1"/>
                    </a:gradFill>
                  </a:tcPr>
                </a:tc>
                <a:tc>
                  <a:txBody>
                    <a:bodyPr/>
                    <a:lstStyle/>
                    <a:p>
                      <a:r>
                        <a:rPr lang="en-US" dirty="0" smtClean="0"/>
                        <a:t>Description</a:t>
                      </a:r>
                      <a:endParaRPr lang="en-US" dirty="0"/>
                    </a:p>
                  </a:txBody>
                  <a:tcPr>
                    <a:gradFill>
                      <a:gsLst>
                        <a:gs pos="0">
                          <a:srgbClr val="05216E"/>
                        </a:gs>
                        <a:gs pos="50000">
                          <a:srgbClr val="0F3499"/>
                        </a:gs>
                        <a:gs pos="100000">
                          <a:srgbClr val="465CC1"/>
                        </a:gs>
                      </a:gsLst>
                      <a:lin ang="16200000" scaled="1"/>
                    </a:gradFill>
                  </a:tcPr>
                </a:tc>
              </a:tr>
              <a:tr h="370840">
                <a:tc>
                  <a:txBody>
                    <a:bodyPr/>
                    <a:lstStyle/>
                    <a:p>
                      <a:r>
                        <a:rPr lang="en-US" b="1" dirty="0" smtClean="0"/>
                        <a:t>Load</a:t>
                      </a:r>
                      <a:r>
                        <a:rPr lang="en-US" b="1" baseline="0" dirty="0" smtClean="0"/>
                        <a:t> Pattern</a:t>
                      </a:r>
                      <a:endParaRPr lang="en-US" b="1" dirty="0"/>
                    </a:p>
                  </a:txBody>
                  <a:tcPr/>
                </a:tc>
                <a:tc>
                  <a:txBody>
                    <a:bodyPr/>
                    <a:lstStyle/>
                    <a:p>
                      <a:r>
                        <a:rPr lang="en-US" dirty="0" smtClean="0"/>
                        <a:t>Cache usage pattern</a:t>
                      </a:r>
                      <a:r>
                        <a:rPr lang="en-US" baseline="0" dirty="0" smtClean="0"/>
                        <a:t> (</a:t>
                      </a:r>
                      <a:r>
                        <a:rPr lang="en-US" dirty="0" smtClean="0"/>
                        <a:t>percentage of</a:t>
                      </a:r>
                      <a:r>
                        <a:rPr lang="en-US" baseline="0" dirty="0" smtClean="0"/>
                        <a:t> reads and writes)</a:t>
                      </a:r>
                      <a:endParaRPr lang="en-US" dirty="0"/>
                    </a:p>
                  </a:txBody>
                  <a:tcPr/>
                </a:tc>
              </a:tr>
              <a:tr h="370840">
                <a:tc>
                  <a:txBody>
                    <a:bodyPr/>
                    <a:lstStyle/>
                    <a:p>
                      <a:r>
                        <a:rPr lang="en-US" b="1" dirty="0" smtClean="0"/>
                        <a:t>Cached</a:t>
                      </a:r>
                      <a:r>
                        <a:rPr lang="en-US" b="1" baseline="0" dirty="0" smtClean="0"/>
                        <a:t> Date Size</a:t>
                      </a:r>
                      <a:endParaRPr lang="en-US" b="1" dirty="0"/>
                    </a:p>
                  </a:txBody>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Amount of data stored in cache during the test</a:t>
                      </a:r>
                    </a:p>
                  </a:txBody>
                  <a:tcPr/>
                </a:tc>
              </a:tr>
              <a:tr h="370840">
                <a:tc>
                  <a:txBody>
                    <a:bodyPr/>
                    <a:lstStyle/>
                    <a:p>
                      <a:r>
                        <a:rPr lang="en-US" b="1" dirty="0" smtClean="0"/>
                        <a:t>Cluster Size</a:t>
                      </a:r>
                      <a:endParaRPr lang="en-US" b="1" dirty="0"/>
                    </a:p>
                  </a:txBody>
                  <a:tcPr/>
                </a:tc>
                <a:tc>
                  <a:txBody>
                    <a:bodyPr/>
                    <a:lstStyle/>
                    <a:p>
                      <a:r>
                        <a:rPr lang="en-US" dirty="0" smtClean="0"/>
                        <a:t>Number of cache</a:t>
                      </a:r>
                      <a:r>
                        <a:rPr lang="en-US" baseline="0" dirty="0" smtClean="0"/>
                        <a:t> hosts (servers) in the cache cluster</a:t>
                      </a:r>
                      <a:endParaRPr lang="en-US" dirty="0"/>
                    </a:p>
                  </a:txBody>
                  <a:tcPr/>
                </a:tc>
              </a:tr>
              <a:tr h="370840">
                <a:tc>
                  <a:txBody>
                    <a:bodyPr/>
                    <a:lstStyle/>
                    <a:p>
                      <a:r>
                        <a:rPr lang="en-US" b="1" dirty="0" smtClean="0"/>
                        <a:t>Object Size</a:t>
                      </a:r>
                      <a:endParaRPr lang="en-US" b="1" dirty="0"/>
                    </a:p>
                  </a:txBody>
                  <a:tcPr/>
                </a:tc>
                <a:tc>
                  <a:txBody>
                    <a:bodyPr/>
                    <a:lstStyle/>
                    <a:p>
                      <a:r>
                        <a:rPr lang="en-US" dirty="0" smtClean="0"/>
                        <a:t>Size of objects post-serialization</a:t>
                      </a:r>
                      <a:endParaRPr lang="en-US" dirty="0"/>
                    </a:p>
                  </a:txBody>
                  <a:tcPr/>
                </a:tc>
              </a:tr>
              <a:tr h="370840">
                <a:tc>
                  <a:txBody>
                    <a:bodyPr/>
                    <a:lstStyle/>
                    <a:p>
                      <a:r>
                        <a:rPr lang="en-US" b="1" dirty="0" smtClean="0"/>
                        <a:t>Type Complexity</a:t>
                      </a:r>
                      <a:endParaRPr lang="en-US" b="1" dirty="0"/>
                    </a:p>
                  </a:txBody>
                  <a:tcPr/>
                </a:tc>
                <a:tc>
                  <a:txBody>
                    <a:bodyPr/>
                    <a:lstStyle/>
                    <a:p>
                      <a:r>
                        <a:rPr lang="en-US" dirty="0" smtClean="0"/>
                        <a:t>Simple</a:t>
                      </a:r>
                      <a:r>
                        <a:rPr lang="en-US" baseline="0" dirty="0" smtClean="0"/>
                        <a:t> types (for example, byte[]) versus complex objects</a:t>
                      </a:r>
                      <a:endParaRPr lang="en-US" dirty="0"/>
                    </a:p>
                  </a:txBody>
                  <a:tcPr/>
                </a:tc>
              </a:tr>
              <a:tr h="370840">
                <a:tc>
                  <a:txBody>
                    <a:bodyPr/>
                    <a:lstStyle/>
                    <a:p>
                      <a:r>
                        <a:rPr lang="en-US" b="1" dirty="0" smtClean="0"/>
                        <a:t>Security</a:t>
                      </a:r>
                      <a:endParaRPr lang="en-US" b="1" dirty="0"/>
                    </a:p>
                  </a:txBody>
                  <a:tcPr/>
                </a:tc>
                <a:tc>
                  <a:txBody>
                    <a:bodyPr/>
                    <a:lstStyle/>
                    <a:p>
                      <a:r>
                        <a:rPr lang="en-US" dirty="0" smtClean="0"/>
                        <a:t>Security settings of the cache</a:t>
                      </a:r>
                      <a:endParaRPr lang="en-US" dirty="0"/>
                    </a:p>
                  </a:txBody>
                  <a:tcPr/>
                </a:tc>
              </a:tr>
            </a:tbl>
          </a:graphicData>
        </a:graphic>
      </p:graphicFrame>
    </p:spTree>
    <p:extLst>
      <p:ext uri="{BB962C8B-B14F-4D97-AF65-F5344CB8AC3E}">
        <p14:creationId xmlns:p14="http://schemas.microsoft.com/office/powerpoint/2010/main" val="6545887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Customer discussion Playbook</a:t>
            </a:r>
            <a:br>
              <a:rPr lang="en-US" dirty="0" smtClean="0"/>
            </a:br>
            <a:r>
              <a:rPr lang="en-US" sz="3200" dirty="0" smtClean="0">
                <a:gradFill flip="none" rotWithShape="1">
                  <a:gsLst>
                    <a:gs pos="0">
                      <a:schemeClr val="accent1"/>
                    </a:gs>
                    <a:gs pos="86000">
                      <a:schemeClr val="accent1"/>
                    </a:gs>
                  </a:gsLst>
                  <a:lin ang="5400000" scaled="0"/>
                  <a:tileRect/>
                </a:gradFill>
              </a:rPr>
              <a:t>A pattern seen from several customer engagements</a:t>
            </a:r>
            <a:endParaRPr lang="en-US"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What is </a:t>
            </a:r>
            <a:r>
              <a:rPr lang="en-US" dirty="0" err="1" smtClean="0"/>
              <a:t>AppFabric</a:t>
            </a:r>
            <a:r>
              <a:rPr lang="en-US" dirty="0" smtClean="0"/>
              <a:t> Cache &amp; Why should I care? </a:t>
            </a:r>
          </a:p>
          <a:p>
            <a:r>
              <a:rPr lang="en-US" dirty="0" smtClean="0"/>
              <a:t>Are others using this in real-world applications?</a:t>
            </a:r>
          </a:p>
          <a:p>
            <a:r>
              <a:rPr lang="en-US" dirty="0" smtClean="0"/>
              <a:t>For our scenario(s), how much memory and how many servers do we need?</a:t>
            </a:r>
          </a:p>
          <a:p>
            <a:r>
              <a:rPr lang="en-US" dirty="0" smtClean="0"/>
              <a:t>Can we see detailed performance and scalability data?</a:t>
            </a:r>
          </a:p>
          <a:p>
            <a:r>
              <a:rPr lang="en-US" dirty="0" smtClean="0"/>
              <a:t>What are the capacity indicators &amp; performance to monitor?</a:t>
            </a:r>
          </a:p>
        </p:txBody>
      </p:sp>
    </p:spTree>
    <p:extLst>
      <p:ext uri="{BB962C8B-B14F-4D97-AF65-F5344CB8AC3E}">
        <p14:creationId xmlns:p14="http://schemas.microsoft.com/office/powerpoint/2010/main" val="2846464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Testing Environment</a:t>
            </a:r>
            <a:endParaRPr lang="en-US" dirty="0"/>
          </a:p>
        </p:txBody>
      </p:sp>
      <p:pic>
        <p:nvPicPr>
          <p:cNvPr id="5" name="Picture 4" descr="C:\Projects\Velocity Benchmarking\Design\physical_architec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1020070"/>
            <a:ext cx="7162799" cy="5609329"/>
          </a:xfrm>
          <a:prstGeom prst="rect">
            <a:avLst/>
          </a:prstGeom>
          <a:noFill/>
          <a:ln>
            <a:noFill/>
          </a:ln>
        </p:spPr>
      </p:pic>
    </p:spTree>
    <p:extLst>
      <p:ext uri="{BB962C8B-B14F-4D97-AF65-F5344CB8AC3E}">
        <p14:creationId xmlns:p14="http://schemas.microsoft.com/office/powerpoint/2010/main" val="940333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Scalability</a:t>
            </a:r>
            <a:endParaRPr lang="en-US" dirty="0"/>
          </a:p>
        </p:txBody>
      </p:sp>
      <p:graphicFrame>
        <p:nvGraphicFramePr>
          <p:cNvPr id="4" name="Chart 3"/>
          <p:cNvGraphicFramePr/>
          <p:nvPr>
            <p:extLst>
              <p:ext uri="{D42A27DB-BD31-4B8C-83A1-F6EECF244321}">
                <p14:modId xmlns:p14="http://schemas.microsoft.com/office/powerpoint/2010/main" val="2443227398"/>
              </p:ext>
            </p:extLst>
          </p:nvPr>
        </p:nvGraphicFramePr>
        <p:xfrm>
          <a:off x="519113" y="1447800"/>
          <a:ext cx="7684361" cy="429985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19113" y="5843791"/>
            <a:ext cx="7723550" cy="646331"/>
          </a:xfrm>
          <a:prstGeom prst="rect">
            <a:avLst/>
          </a:prstGeom>
        </p:spPr>
        <p:txBody>
          <a:bodyPr wrap="square">
            <a:spAutoFit/>
          </a:bodyPr>
          <a:lstStyle/>
          <a:p>
            <a:pPr algn="ctr"/>
            <a:r>
              <a:rPr lang="en-US" b="1" i="1" dirty="0"/>
              <a:t>Dependency of throughput from cluster size for direct cache access (16KB byte array objects, 90% reads &amp; 10% writes, default security)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42703961"/>
              </p:ext>
            </p:extLst>
          </p:nvPr>
        </p:nvGraphicFramePr>
        <p:xfrm>
          <a:off x="8324215" y="1781984"/>
          <a:ext cx="2888298" cy="3225801"/>
        </p:xfrm>
        <a:graphic>
          <a:graphicData uri="http://schemas.openxmlformats.org/drawingml/2006/table">
            <a:tbl>
              <a:tblPr firstRow="1" firstCol="1" bandRow="1">
                <a:tableStyleId>{5C22544A-7EE6-4342-B048-85BDC9FD1C3A}</a:tableStyleId>
              </a:tblPr>
              <a:tblGrid>
                <a:gridCol w="962766"/>
                <a:gridCol w="962766"/>
                <a:gridCol w="962766"/>
              </a:tblGrid>
              <a:tr h="950489">
                <a:tc>
                  <a:txBody>
                    <a:bodyPr/>
                    <a:lstStyle/>
                    <a:p>
                      <a:pPr marL="0" marR="0">
                        <a:lnSpc>
                          <a:spcPct val="115000"/>
                        </a:lnSpc>
                        <a:spcBef>
                          <a:spcPts val="0"/>
                        </a:spcBef>
                        <a:spcAft>
                          <a:spcPts val="0"/>
                        </a:spcAft>
                      </a:pPr>
                      <a:r>
                        <a:rPr lang="en-US" sz="1400" dirty="0">
                          <a:effectLst/>
                        </a:rPr>
                        <a:t>Point</a:t>
                      </a:r>
                      <a:endParaRPr lang="en-US" sz="1400" dirty="0">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1600" dirty="0">
                          <a:effectLst/>
                        </a:rPr>
                        <a:t>90% reads / 10% writes</a:t>
                      </a:r>
                      <a:endParaRPr lang="en-US" sz="1600" dirty="0">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1600" dirty="0">
                          <a:effectLst/>
                        </a:rPr>
                        <a:t>50% reads / 50% writes</a:t>
                      </a:r>
                      <a:endParaRPr lang="en-US" sz="1600" dirty="0">
                        <a:effectLst/>
                        <a:latin typeface="Calibri"/>
                        <a:ea typeface="Calibri"/>
                        <a:cs typeface="Times New Roman"/>
                      </a:endParaRPr>
                    </a:p>
                  </a:txBody>
                  <a:tcPr marL="38100" marR="38100" marT="28575" marB="28575">
                    <a:noFill/>
                  </a:tcPr>
                </a:tc>
              </a:tr>
              <a:tr h="682329">
                <a:tc>
                  <a:txBody>
                    <a:bodyPr/>
                    <a:lstStyle/>
                    <a:p>
                      <a:pPr marL="0" marR="0">
                        <a:lnSpc>
                          <a:spcPct val="115000"/>
                        </a:lnSpc>
                        <a:spcBef>
                          <a:spcPts val="0"/>
                        </a:spcBef>
                        <a:spcAft>
                          <a:spcPts val="0"/>
                        </a:spcAft>
                      </a:pPr>
                      <a:r>
                        <a:rPr lang="en-US" sz="1400" dirty="0">
                          <a:effectLst/>
                        </a:rPr>
                        <a:t>High</a:t>
                      </a:r>
                      <a:endParaRPr lang="en-US" sz="1400" dirty="0">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7.5</a:t>
                      </a:r>
                      <a:endParaRPr lang="en-US" sz="2000" dirty="0">
                        <a:solidFill>
                          <a:schemeClr val="tx1"/>
                        </a:solidFill>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9</a:t>
                      </a:r>
                      <a:endParaRPr lang="en-US" sz="2000" dirty="0">
                        <a:solidFill>
                          <a:schemeClr val="tx1"/>
                        </a:solidFill>
                        <a:effectLst/>
                        <a:latin typeface="Calibri"/>
                        <a:ea typeface="Calibri"/>
                        <a:cs typeface="Times New Roman"/>
                      </a:endParaRPr>
                    </a:p>
                  </a:txBody>
                  <a:tcPr marL="38100" marR="38100" marT="28575" marB="28575">
                    <a:noFill/>
                  </a:tcPr>
                </a:tc>
              </a:tr>
              <a:tr h="682329">
                <a:tc>
                  <a:txBody>
                    <a:bodyPr/>
                    <a:lstStyle/>
                    <a:p>
                      <a:pPr marL="0" marR="0">
                        <a:lnSpc>
                          <a:spcPct val="115000"/>
                        </a:lnSpc>
                        <a:spcBef>
                          <a:spcPts val="0"/>
                        </a:spcBef>
                        <a:spcAft>
                          <a:spcPts val="0"/>
                        </a:spcAft>
                      </a:pPr>
                      <a:r>
                        <a:rPr lang="en-US" sz="1400" dirty="0">
                          <a:effectLst/>
                        </a:rPr>
                        <a:t>Balanced</a:t>
                      </a:r>
                      <a:endParaRPr lang="en-US" sz="1400" dirty="0">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4.3</a:t>
                      </a:r>
                      <a:endParaRPr lang="en-US" sz="2000" dirty="0">
                        <a:solidFill>
                          <a:schemeClr val="tx1"/>
                        </a:solidFill>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4.3</a:t>
                      </a:r>
                      <a:endParaRPr lang="en-US" sz="2000" dirty="0">
                        <a:solidFill>
                          <a:schemeClr val="tx1"/>
                        </a:solidFill>
                        <a:effectLst/>
                        <a:latin typeface="Calibri"/>
                        <a:ea typeface="Calibri"/>
                        <a:cs typeface="Times New Roman"/>
                      </a:endParaRPr>
                    </a:p>
                  </a:txBody>
                  <a:tcPr marL="38100" marR="38100" marT="28575" marB="28575">
                    <a:noFill/>
                  </a:tcPr>
                </a:tc>
              </a:tr>
              <a:tr h="682329">
                <a:tc>
                  <a:txBody>
                    <a:bodyPr/>
                    <a:lstStyle/>
                    <a:p>
                      <a:pPr marL="0" marR="0">
                        <a:lnSpc>
                          <a:spcPct val="115000"/>
                        </a:lnSpc>
                        <a:spcBef>
                          <a:spcPts val="0"/>
                        </a:spcBef>
                        <a:spcAft>
                          <a:spcPts val="0"/>
                        </a:spcAft>
                      </a:pPr>
                      <a:r>
                        <a:rPr lang="en-US" sz="1400" dirty="0">
                          <a:effectLst/>
                        </a:rPr>
                        <a:t>Low</a:t>
                      </a:r>
                      <a:endParaRPr lang="en-US" sz="1400" dirty="0">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2.3</a:t>
                      </a:r>
                      <a:endParaRPr lang="en-US" sz="2000" dirty="0">
                        <a:solidFill>
                          <a:schemeClr val="tx1"/>
                        </a:solidFill>
                        <a:effectLst/>
                        <a:latin typeface="Calibri"/>
                        <a:ea typeface="Calibri"/>
                        <a:cs typeface="Times New Roman"/>
                      </a:endParaRPr>
                    </a:p>
                  </a:txBody>
                  <a:tcPr marL="38100" marR="38100" marT="28575" marB="28575">
                    <a:noFill/>
                  </a:tcPr>
                </a:tc>
                <a:tc>
                  <a:txBody>
                    <a:bodyPr/>
                    <a:lstStyle/>
                    <a:p>
                      <a:pPr marL="0" marR="0">
                        <a:lnSpc>
                          <a:spcPct val="115000"/>
                        </a:lnSpc>
                        <a:spcBef>
                          <a:spcPts val="0"/>
                        </a:spcBef>
                        <a:spcAft>
                          <a:spcPts val="0"/>
                        </a:spcAft>
                      </a:pPr>
                      <a:r>
                        <a:rPr lang="en-US" sz="2000" dirty="0">
                          <a:solidFill>
                            <a:schemeClr val="tx1"/>
                          </a:solidFill>
                          <a:effectLst/>
                        </a:rPr>
                        <a:t>2.4</a:t>
                      </a:r>
                      <a:endParaRPr lang="en-US" sz="2000" dirty="0">
                        <a:solidFill>
                          <a:schemeClr val="tx1"/>
                        </a:solidFill>
                        <a:effectLst/>
                        <a:latin typeface="Calibri"/>
                        <a:ea typeface="Calibri"/>
                        <a:cs typeface="Times New Roman"/>
                      </a:endParaRPr>
                    </a:p>
                  </a:txBody>
                  <a:tcPr marL="38100" marR="38100" marT="28575" marB="28575">
                    <a:noFill/>
                  </a:tcPr>
                </a:tc>
              </a:tr>
            </a:tbl>
          </a:graphicData>
        </a:graphic>
      </p:graphicFrame>
      <p:sp>
        <p:nvSpPr>
          <p:cNvPr id="7" name="Rectangle 6"/>
          <p:cNvSpPr/>
          <p:nvPr/>
        </p:nvSpPr>
        <p:spPr>
          <a:xfrm>
            <a:off x="8310745" y="4989688"/>
            <a:ext cx="2901768" cy="369332"/>
          </a:xfrm>
          <a:prstGeom prst="rect">
            <a:avLst/>
          </a:prstGeom>
        </p:spPr>
        <p:txBody>
          <a:bodyPr wrap="square">
            <a:spAutoFit/>
          </a:bodyPr>
          <a:lstStyle/>
          <a:p>
            <a:pPr algn="ctr"/>
            <a:r>
              <a:rPr lang="en-US" b="1" i="1" dirty="0" smtClean="0"/>
              <a:t>Latency (</a:t>
            </a:r>
            <a:r>
              <a:rPr lang="en-US" b="1" i="1" dirty="0" err="1" smtClean="0"/>
              <a:t>ms</a:t>
            </a:r>
            <a:r>
              <a:rPr lang="en-US" b="1" i="1" dirty="0" smtClean="0"/>
              <a:t>)</a:t>
            </a:r>
            <a:endParaRPr lang="en-US" dirty="0"/>
          </a:p>
        </p:txBody>
      </p:sp>
    </p:spTree>
    <p:extLst>
      <p:ext uri="{BB962C8B-B14F-4D97-AF65-F5344CB8AC3E}">
        <p14:creationId xmlns:p14="http://schemas.microsoft.com/office/powerpoint/2010/main" val="221231010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Security</a:t>
            </a:r>
            <a:endParaRPr lang="en-US" dirty="0"/>
          </a:p>
        </p:txBody>
      </p:sp>
      <p:graphicFrame>
        <p:nvGraphicFramePr>
          <p:cNvPr id="3" name="Chart 2"/>
          <p:cNvGraphicFramePr/>
          <p:nvPr>
            <p:extLst>
              <p:ext uri="{D42A27DB-BD31-4B8C-83A1-F6EECF244321}">
                <p14:modId xmlns:p14="http://schemas.microsoft.com/office/powerpoint/2010/main" val="1427091824"/>
              </p:ext>
            </p:extLst>
          </p:nvPr>
        </p:nvGraphicFramePr>
        <p:xfrm>
          <a:off x="519113" y="1447800"/>
          <a:ext cx="6245369" cy="3372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1852266922"/>
              </p:ext>
            </p:extLst>
          </p:nvPr>
        </p:nvGraphicFramePr>
        <p:xfrm>
          <a:off x="6199563" y="3256915"/>
          <a:ext cx="5728335" cy="337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2629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Workload and Object Size</a:t>
            </a:r>
            <a:endParaRPr lang="en-US" dirty="0"/>
          </a:p>
        </p:txBody>
      </p:sp>
      <p:graphicFrame>
        <p:nvGraphicFramePr>
          <p:cNvPr id="8" name="Chart 7"/>
          <p:cNvGraphicFramePr/>
          <p:nvPr>
            <p:extLst>
              <p:ext uri="{D42A27DB-BD31-4B8C-83A1-F6EECF244321}">
                <p14:modId xmlns:p14="http://schemas.microsoft.com/office/powerpoint/2010/main" val="2186957821"/>
              </p:ext>
            </p:extLst>
          </p:nvPr>
        </p:nvGraphicFramePr>
        <p:xfrm>
          <a:off x="519114" y="1905000"/>
          <a:ext cx="5050414"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144450718"/>
              </p:ext>
            </p:extLst>
          </p:nvPr>
        </p:nvGraphicFramePr>
        <p:xfrm>
          <a:off x="5939790" y="1905001"/>
          <a:ext cx="5728335"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107283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Grid Dynamics: Conclusions</a:t>
            </a:r>
            <a:endParaRPr lang="en-US" dirty="0"/>
          </a:p>
        </p:txBody>
      </p:sp>
      <p:sp>
        <p:nvSpPr>
          <p:cNvPr id="3" name="Text Placeholder 2"/>
          <p:cNvSpPr>
            <a:spLocks noGrp="1"/>
          </p:cNvSpPr>
          <p:nvPr>
            <p:ph type="body" sz="quarter" idx="10"/>
          </p:nvPr>
        </p:nvSpPr>
        <p:spPr>
          <a:xfrm>
            <a:off x="519112" y="1447799"/>
            <a:ext cx="11149013" cy="4782848"/>
          </a:xfrm>
        </p:spPr>
        <p:txBody>
          <a:bodyPr/>
          <a:lstStyle/>
          <a:p>
            <a:r>
              <a:rPr lang="en-US" sz="2800" dirty="0" smtClean="0"/>
              <a:t>Cache size has low impact, except for large caches with high percentage of writes</a:t>
            </a:r>
          </a:p>
          <a:p>
            <a:r>
              <a:rPr lang="en-US" sz="2800" dirty="0" smtClean="0"/>
              <a:t>High type complexity only affects client-side performance due to serialization</a:t>
            </a:r>
          </a:p>
          <a:p>
            <a:r>
              <a:rPr lang="en-US" sz="2800" dirty="0" err="1" smtClean="0"/>
              <a:t>BulkGet</a:t>
            </a:r>
            <a:r>
              <a:rPr lang="en-US" sz="2800" dirty="0" smtClean="0"/>
              <a:t> result in better resource utilization</a:t>
            </a:r>
          </a:p>
          <a:p>
            <a:r>
              <a:rPr lang="en-US" sz="2800" dirty="0" smtClean="0"/>
              <a:t>Direct cache access is much faster than proxies (ASP.NET, WCF)</a:t>
            </a:r>
          </a:p>
          <a:p>
            <a:r>
              <a:rPr lang="en-US" sz="2800" dirty="0" smtClean="0"/>
              <a:t>Pessimistic and optimistic locking perform similarly</a:t>
            </a:r>
          </a:p>
          <a:p>
            <a:r>
              <a:rPr lang="en-US" sz="2800" dirty="0" smtClean="0"/>
              <a:t>Cache cluster security does decrease performance, but may be required and is enabled by default</a:t>
            </a:r>
          </a:p>
          <a:p>
            <a:r>
              <a:rPr lang="en-US" sz="2800" dirty="0" smtClean="0"/>
              <a:t>Network bottlenecks are reduced by using dedicated network between application servers and cache servers</a:t>
            </a:r>
          </a:p>
        </p:txBody>
      </p:sp>
    </p:spTree>
    <p:extLst>
      <p:ext uri="{BB962C8B-B14F-4D97-AF65-F5344CB8AC3E}">
        <p14:creationId xmlns:p14="http://schemas.microsoft.com/office/powerpoint/2010/main" val="35202129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Customer discussion Playbook</a:t>
            </a:r>
            <a:br>
              <a:rPr lang="en-US" dirty="0" smtClean="0"/>
            </a:br>
            <a:r>
              <a:rPr lang="en-US" sz="3600" dirty="0">
                <a:solidFill>
                  <a:schemeClr val="accent1"/>
                </a:solidFill>
              </a:rPr>
              <a:t>A pattern seen from several customer engagements</a:t>
            </a:r>
          </a:p>
        </p:txBody>
      </p:sp>
      <p:sp>
        <p:nvSpPr>
          <p:cNvPr id="3" name="Text Placeholder 2"/>
          <p:cNvSpPr>
            <a:spLocks noGrp="1"/>
          </p:cNvSpPr>
          <p:nvPr>
            <p:ph type="body" sz="quarter" idx="10"/>
          </p:nvPr>
        </p:nvSpPr>
        <p:spPr>
          <a:xfrm>
            <a:off x="519112" y="1898573"/>
            <a:ext cx="11149013" cy="3668697"/>
          </a:xfrm>
        </p:spPr>
        <p:txBody>
          <a:bodyPr/>
          <a:lstStyle/>
          <a:p>
            <a:pPr>
              <a:spcAft>
                <a:spcPts val="1200"/>
              </a:spcAft>
            </a:pPr>
            <a:r>
              <a:rPr lang="en-US" dirty="0">
                <a:solidFill>
                  <a:schemeClr val="tx2"/>
                </a:solidFill>
              </a:rPr>
              <a:t>What is </a:t>
            </a:r>
            <a:r>
              <a:rPr lang="en-US" dirty="0" err="1">
                <a:solidFill>
                  <a:schemeClr val="tx2"/>
                </a:solidFill>
              </a:rPr>
              <a:t>AppFabric</a:t>
            </a:r>
            <a:r>
              <a:rPr lang="en-US" dirty="0">
                <a:solidFill>
                  <a:schemeClr val="tx2"/>
                </a:solidFill>
              </a:rPr>
              <a:t> Cache &amp; Why should I care? </a:t>
            </a:r>
          </a:p>
          <a:p>
            <a:pPr>
              <a:spcAft>
                <a:spcPts val="1200"/>
              </a:spcAft>
            </a:pPr>
            <a:r>
              <a:rPr lang="en-US" dirty="0">
                <a:solidFill>
                  <a:schemeClr val="tx2"/>
                </a:solidFill>
              </a:rPr>
              <a:t>Are others using this in real-world applications?</a:t>
            </a:r>
          </a:p>
          <a:p>
            <a:pPr>
              <a:spcAft>
                <a:spcPts val="1200"/>
              </a:spcAft>
            </a:pPr>
            <a:r>
              <a:rPr lang="en-US" dirty="0">
                <a:solidFill>
                  <a:schemeClr val="tx2"/>
                </a:solidFill>
              </a:rPr>
              <a:t>How much memory do we need? How many servers?</a:t>
            </a:r>
          </a:p>
          <a:p>
            <a:pPr>
              <a:spcAft>
                <a:spcPts val="1200"/>
              </a:spcAft>
            </a:pPr>
            <a:r>
              <a:rPr lang="en-US" dirty="0">
                <a:solidFill>
                  <a:schemeClr val="tx2"/>
                </a:solidFill>
              </a:rPr>
              <a:t>Can we see detailed performance and scalability data?</a:t>
            </a:r>
          </a:p>
          <a:p>
            <a:pPr>
              <a:spcAft>
                <a:spcPts val="1200"/>
              </a:spcAft>
            </a:pPr>
            <a:r>
              <a:rPr lang="en-US" b="1" dirty="0"/>
              <a:t>What are the capacity indicators &amp; performance to monitor?</a:t>
            </a:r>
          </a:p>
        </p:txBody>
      </p:sp>
    </p:spTree>
    <p:extLst>
      <p:ext uri="{BB962C8B-B14F-4D97-AF65-F5344CB8AC3E}">
        <p14:creationId xmlns:p14="http://schemas.microsoft.com/office/powerpoint/2010/main" val="4291857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Ongoing Performance Monitoring</a:t>
            </a:r>
            <a:endParaRPr lang="en-US" dirty="0"/>
          </a:p>
        </p:txBody>
      </p:sp>
      <p:sp>
        <p:nvSpPr>
          <p:cNvPr id="3" name="Text Placeholder 2"/>
          <p:cNvSpPr>
            <a:spLocks noGrp="1"/>
          </p:cNvSpPr>
          <p:nvPr>
            <p:ph type="body" sz="quarter" idx="10"/>
          </p:nvPr>
        </p:nvSpPr>
        <p:spPr>
          <a:xfrm>
            <a:off x="519112" y="1447799"/>
            <a:ext cx="11149013" cy="4992136"/>
          </a:xfrm>
        </p:spPr>
        <p:txBody>
          <a:bodyPr/>
          <a:lstStyle/>
          <a:p>
            <a:r>
              <a:rPr lang="en-US" sz="2800" dirty="0" smtClean="0"/>
              <a:t>Performance counters (More Complete List in Guides):</a:t>
            </a:r>
          </a:p>
          <a:p>
            <a:endParaRPr lang="en-US" sz="2800" dirty="0" smtClean="0"/>
          </a:p>
          <a:p>
            <a:endParaRPr lang="en-US" sz="2800" dirty="0" smtClean="0"/>
          </a:p>
          <a:p>
            <a:pPr lvl="1"/>
            <a:endParaRPr lang="en-US" sz="2400" dirty="0" smtClean="0"/>
          </a:p>
          <a:p>
            <a:endParaRPr lang="en-US" sz="2800" dirty="0" smtClean="0"/>
          </a:p>
          <a:p>
            <a:endParaRPr lang="en-US" sz="2800" dirty="0" smtClean="0"/>
          </a:p>
          <a:p>
            <a:r>
              <a:rPr lang="en-US" sz="2800" dirty="0" smtClean="0"/>
              <a:t>Windows PowerShell Commands (ex: Get-</a:t>
            </a:r>
            <a:r>
              <a:rPr lang="en-US" sz="2800" dirty="0" err="1" smtClean="0"/>
              <a:t>CacheClusterHealth</a:t>
            </a:r>
            <a:r>
              <a:rPr lang="en-US" sz="2800" dirty="0" smtClean="0"/>
              <a:t>)</a:t>
            </a:r>
          </a:p>
          <a:p>
            <a:r>
              <a:rPr lang="en-US" sz="2800" dirty="0" smtClean="0"/>
              <a:t>Capacity Planning Guide:</a:t>
            </a:r>
          </a:p>
          <a:p>
            <a:pPr lvl="1"/>
            <a:r>
              <a:rPr lang="en-US" sz="2400" dirty="0" smtClean="0">
                <a:hlinkClick r:id="rId2"/>
              </a:rPr>
              <a:t>http://go.microsoft.com/fwlink/?LinkID=216759</a:t>
            </a:r>
            <a:r>
              <a:rPr lang="en-US" sz="2400" dirty="0" smtClean="0"/>
              <a:t> </a:t>
            </a:r>
          </a:p>
          <a:p>
            <a:r>
              <a:rPr lang="en-US" sz="2800" dirty="0" smtClean="0"/>
              <a:t>Caching Deployment &amp; Management Guide:</a:t>
            </a:r>
          </a:p>
          <a:p>
            <a:pPr lvl="1"/>
            <a:r>
              <a:rPr lang="en-US" sz="2400" dirty="0" smtClean="0">
                <a:hlinkClick r:id="rId3"/>
              </a:rPr>
              <a:t>http://go.microsoft.com/fwlink/?LinkId=210215</a:t>
            </a:r>
            <a:r>
              <a:rPr lang="en-US" sz="2400" dirty="0" smtClean="0"/>
              <a: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642169241"/>
              </p:ext>
            </p:extLst>
          </p:nvPr>
        </p:nvGraphicFramePr>
        <p:xfrm>
          <a:off x="1058863" y="1905000"/>
          <a:ext cx="10071100" cy="2123440"/>
        </p:xfrm>
        <a:graphic>
          <a:graphicData uri="http://schemas.openxmlformats.org/drawingml/2006/table">
            <a:tbl>
              <a:tblPr firstRow="1" bandRow="1">
                <a:tableStyleId>{5940675A-B579-460E-94D1-54222C63F5DA}</a:tableStyleId>
              </a:tblPr>
              <a:tblGrid>
                <a:gridCol w="5507581"/>
                <a:gridCol w="4563519"/>
              </a:tblGrid>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AppFabric </a:t>
                      </a:r>
                      <a:r>
                        <a:rPr lang="en-US" sz="1800" b="0" dirty="0" err="1" smtClean="0"/>
                        <a:t>Caching:Host</a:t>
                      </a:r>
                      <a:endParaRPr lang="en-US" sz="1800" b="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Network Interface(*)\Bytes Received/sec</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.NET CLR Memory(</a:t>
                      </a:r>
                      <a:r>
                        <a:rPr lang="en-US" sz="1800" b="0" dirty="0" err="1" smtClean="0"/>
                        <a:t>DistributedCacheService</a:t>
                      </a:r>
                      <a:r>
                        <a:rPr lang="en-US" sz="1800" b="0" dirty="0" smtClean="0"/>
                        <a: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Network Interface(*)\Bytes Sent/sec</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Memory\Available </a:t>
                      </a:r>
                      <a:r>
                        <a:rPr lang="en-US" sz="1800" b="0" dirty="0" err="1" smtClean="0"/>
                        <a:t>MBytes</a:t>
                      </a:r>
                      <a:endParaRPr lang="en-US" sz="1800" b="0" dirty="0" smtClean="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Network Interface(*)\Current Bandwidth</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Process(</a:t>
                      </a:r>
                      <a:r>
                        <a:rPr lang="en-US" sz="1800" b="0" dirty="0" err="1" smtClean="0"/>
                        <a:t>DistributedCacheService</a:t>
                      </a:r>
                      <a:r>
                        <a:rPr lang="en-US" sz="1800" b="0" dirty="0" smtClean="0"/>
                        <a:t>)\% Processor Time</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Processor(_Total)\% Processor Time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800" b="0" dirty="0" smtClean="0"/>
                        <a:t>Process(</a:t>
                      </a:r>
                      <a:r>
                        <a:rPr lang="en-US" sz="1800" b="0" dirty="0" err="1" smtClean="0"/>
                        <a:t>DistributedCacheService</a:t>
                      </a:r>
                      <a:r>
                        <a:rPr lang="en-US" sz="1800" b="0" dirty="0" smtClean="0"/>
                        <a:t>)\Thread Count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b="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032356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Validating Capacity Estimates in Test/Production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5040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MID302 AppFabric Caching: How it Works and When You Should Use It</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MID201 An Overview of the Microsoft Middleware Strategy</a:t>
            </a:r>
            <a:endParaRPr lang="en-US" sz="2400" dirty="0">
              <a:gradFill>
                <a:gsLst>
                  <a:gs pos="0">
                    <a:schemeClr val="tx1"/>
                  </a:gs>
                  <a:gs pos="100000">
                    <a:schemeClr val="tx1"/>
                  </a:gs>
                </a:gsLst>
                <a:lin ang="5400000" scaled="0"/>
              </a:gradFill>
            </a:endParaRP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MID376-HOL Windows Server AppFabric Cache: Setup and First Steps</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MID375-HOL Windows Server AppFabric Cache: Developer Basics</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AppFabric Product Booth</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20394" y="1463356"/>
            <a:ext cx="11147731"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Windows Azure Platform Training Kit</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20394" y="2309123"/>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Windows Server AppFabric Training Kit</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20394" y="3154890"/>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6"/>
              </a:rPr>
              <a:t>BizTalk 2010 Developer Training Kit</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20394" y="4846424"/>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Windows Azure AppFabric on MSDN</a:t>
            </a:r>
            <a:endParaRPr lang="en-US" sz="2400" dirty="0">
              <a:gradFill>
                <a:gsLst>
                  <a:gs pos="0">
                    <a:schemeClr val="tx1"/>
                  </a:gs>
                  <a:gs pos="100000">
                    <a:schemeClr val="tx1"/>
                  </a:gs>
                </a:gsLst>
                <a:lin ang="5400000" scaled="0"/>
              </a:gradFill>
            </a:endParaRPr>
          </a:p>
        </p:txBody>
      </p:sp>
      <p:sp>
        <p:nvSpPr>
          <p:cNvPr id="9" name="Rectangle 8"/>
          <p:cNvSpPr/>
          <p:nvPr/>
        </p:nvSpPr>
        <p:spPr bwMode="auto">
          <a:xfrm>
            <a:off x="522482" y="5692189"/>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8"/>
              </a:rPr>
              <a:t>Windows Server AppFabric on MSDN</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22482" y="4000657"/>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9"/>
              </a:rPr>
              <a:t>AppFabric Team Blog</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7619547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Customer discussion Playbook</a:t>
            </a:r>
            <a:br>
              <a:rPr lang="en-US" dirty="0" smtClean="0"/>
            </a:br>
            <a:r>
              <a:rPr lang="en-US" sz="3600" dirty="0">
                <a:solidFill>
                  <a:schemeClr val="accent1"/>
                </a:solidFill>
              </a:rPr>
              <a:t>A pattern seen from several customer engagements</a:t>
            </a:r>
          </a:p>
        </p:txBody>
      </p:sp>
      <p:sp>
        <p:nvSpPr>
          <p:cNvPr id="3" name="Text Placeholder 2"/>
          <p:cNvSpPr>
            <a:spLocks noGrp="1"/>
          </p:cNvSpPr>
          <p:nvPr>
            <p:ph type="body" sz="quarter" idx="10"/>
          </p:nvPr>
        </p:nvSpPr>
        <p:spPr>
          <a:xfrm>
            <a:off x="519112" y="1898573"/>
            <a:ext cx="11149013" cy="3225498"/>
          </a:xfrm>
        </p:spPr>
        <p:txBody>
          <a:bodyPr/>
          <a:lstStyle/>
          <a:p>
            <a:pPr>
              <a:spcAft>
                <a:spcPts val="1200"/>
              </a:spcAft>
            </a:pPr>
            <a:r>
              <a:rPr lang="en-US" b="1" dirty="0"/>
              <a:t>What is </a:t>
            </a:r>
            <a:r>
              <a:rPr lang="en-US" b="1" dirty="0" err="1"/>
              <a:t>AppFabric</a:t>
            </a:r>
            <a:r>
              <a:rPr lang="en-US" b="1" dirty="0"/>
              <a:t> Cache &amp; Why should I care? </a:t>
            </a:r>
          </a:p>
          <a:p>
            <a:pPr>
              <a:spcAft>
                <a:spcPts val="1200"/>
              </a:spcAft>
            </a:pPr>
            <a:r>
              <a:rPr lang="en-US" dirty="0">
                <a:solidFill>
                  <a:schemeClr val="tx2"/>
                </a:solidFill>
              </a:rPr>
              <a:t>Are others using this in real-world applications?</a:t>
            </a:r>
          </a:p>
          <a:p>
            <a:pPr>
              <a:spcAft>
                <a:spcPts val="1200"/>
              </a:spcAft>
            </a:pPr>
            <a:r>
              <a:rPr lang="en-US" dirty="0">
                <a:solidFill>
                  <a:schemeClr val="tx2"/>
                </a:solidFill>
              </a:rPr>
              <a:t>How much memory do we need? How many servers?</a:t>
            </a:r>
          </a:p>
          <a:p>
            <a:pPr>
              <a:spcAft>
                <a:spcPts val="1200"/>
              </a:spcAft>
            </a:pPr>
            <a:r>
              <a:rPr lang="en-US" dirty="0">
                <a:solidFill>
                  <a:schemeClr val="tx2"/>
                </a:solidFill>
              </a:rPr>
              <a:t>Can we see detailed performance and scalability data?</a:t>
            </a:r>
          </a:p>
          <a:p>
            <a:pPr>
              <a:spcAft>
                <a:spcPts val="1200"/>
              </a:spcAft>
            </a:pPr>
            <a:r>
              <a:rPr lang="en-US" dirty="0">
                <a:solidFill>
                  <a:schemeClr val="tx2"/>
                </a:solidFill>
              </a:rPr>
              <a:t>What are the capacity indicators &amp; performance to monitor?</a:t>
            </a:r>
          </a:p>
        </p:txBody>
      </p:sp>
    </p:spTree>
    <p:extLst>
      <p:ext uri="{BB962C8B-B14F-4D97-AF65-F5344CB8AC3E}">
        <p14:creationId xmlns:p14="http://schemas.microsoft.com/office/powerpoint/2010/main" val="384350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739979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386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57818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 Scenario</a:t>
            </a:r>
            <a:endParaRPr lang="en-US" dirty="0"/>
          </a:p>
        </p:txBody>
      </p:sp>
      <p:sp>
        <p:nvSpPr>
          <p:cNvPr id="43" name="Text Placeholder 42"/>
          <p:cNvSpPr>
            <a:spLocks noGrp="1"/>
          </p:cNvSpPr>
          <p:nvPr>
            <p:ph type="body" sz="quarter" idx="10"/>
          </p:nvPr>
        </p:nvSpPr>
        <p:spPr>
          <a:xfrm>
            <a:off x="519112" y="1447799"/>
            <a:ext cx="6652869" cy="4013406"/>
          </a:xfrm>
        </p:spPr>
        <p:txBody>
          <a:bodyPr/>
          <a:lstStyle/>
          <a:p>
            <a:r>
              <a:rPr lang="en-US" sz="2800" dirty="0" smtClean="0"/>
              <a:t>Need for activity/reference data store</a:t>
            </a:r>
          </a:p>
          <a:p>
            <a:r>
              <a:rPr lang="en-US" sz="2800" dirty="0" smtClean="0"/>
              <a:t>Database must scale with more users</a:t>
            </a:r>
          </a:p>
          <a:p>
            <a:r>
              <a:rPr lang="en-US" sz="2800" dirty="0" smtClean="0"/>
              <a:t>Local caching (ex: session state):</a:t>
            </a:r>
          </a:p>
          <a:p>
            <a:pPr lvl="1"/>
            <a:r>
              <a:rPr lang="en-US" sz="2400" dirty="0" smtClean="0"/>
              <a:t>Sticky routing</a:t>
            </a:r>
          </a:p>
          <a:p>
            <a:pPr lvl="1"/>
            <a:r>
              <a:rPr lang="en-US" sz="2400" dirty="0" smtClean="0"/>
              <a:t>Limited to server memory</a:t>
            </a:r>
          </a:p>
          <a:p>
            <a:r>
              <a:rPr lang="en-US" sz="2800" dirty="0" smtClean="0"/>
              <a:t>Database used for caching:</a:t>
            </a:r>
          </a:p>
          <a:p>
            <a:pPr lvl="1"/>
            <a:r>
              <a:rPr lang="en-US" sz="2400" dirty="0" smtClean="0"/>
              <a:t>Same scenario: database must scale</a:t>
            </a:r>
          </a:p>
          <a:p>
            <a:r>
              <a:rPr lang="en-US" sz="2800" dirty="0" smtClean="0"/>
              <a:t>How can you have a design that is more dynamic and flexible for future growth?</a:t>
            </a:r>
          </a:p>
        </p:txBody>
      </p:sp>
      <p:sp>
        <p:nvSpPr>
          <p:cNvPr id="4" name="Rounded Rectangle 3"/>
          <p:cNvSpPr/>
          <p:nvPr/>
        </p:nvSpPr>
        <p:spPr>
          <a:xfrm>
            <a:off x="6275339" y="2927624"/>
            <a:ext cx="16002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App</a:t>
            </a:r>
          </a:p>
          <a:p>
            <a:pPr algn="ctr"/>
            <a:r>
              <a:rPr lang="en-US" b="1" dirty="0" smtClean="0">
                <a:solidFill>
                  <a:schemeClr val="bg1"/>
                </a:solidFill>
              </a:rPr>
              <a:t>Server 1</a:t>
            </a:r>
            <a:endParaRPr lang="en-US" b="1" dirty="0">
              <a:solidFill>
                <a:schemeClr val="bg1"/>
              </a:solidFill>
            </a:endParaRPr>
          </a:p>
        </p:txBody>
      </p:sp>
      <p:sp>
        <p:nvSpPr>
          <p:cNvPr id="5" name="Rounded Rectangle 4"/>
          <p:cNvSpPr/>
          <p:nvPr/>
        </p:nvSpPr>
        <p:spPr>
          <a:xfrm>
            <a:off x="8104139" y="2927624"/>
            <a:ext cx="1600200" cy="8382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App</a:t>
            </a:r>
          </a:p>
          <a:p>
            <a:pPr algn="ctr"/>
            <a:r>
              <a:rPr lang="en-US" b="1" dirty="0" smtClean="0">
                <a:solidFill>
                  <a:schemeClr val="bg1"/>
                </a:solidFill>
              </a:rPr>
              <a:t>Server 2</a:t>
            </a:r>
            <a:endParaRPr lang="en-US" b="1" dirty="0">
              <a:solidFill>
                <a:schemeClr val="bg1"/>
              </a:solidFill>
            </a:endParaRPr>
          </a:p>
        </p:txBody>
      </p:sp>
      <p:sp>
        <p:nvSpPr>
          <p:cNvPr id="6" name="Rounded Rectangle 5"/>
          <p:cNvSpPr/>
          <p:nvPr/>
        </p:nvSpPr>
        <p:spPr>
          <a:xfrm>
            <a:off x="9894253" y="2927624"/>
            <a:ext cx="1600200" cy="838200"/>
          </a:xfrm>
          <a:prstGeom prst="roundRect">
            <a:avLst/>
          </a:prstGeom>
          <a:solidFill>
            <a:schemeClr val="tx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App</a:t>
            </a:r>
          </a:p>
          <a:p>
            <a:pPr algn="ctr"/>
            <a:r>
              <a:rPr lang="en-US" b="1" dirty="0" smtClean="0">
                <a:solidFill>
                  <a:schemeClr val="bg1"/>
                </a:solidFill>
              </a:rPr>
              <a:t>Server 3</a:t>
            </a:r>
            <a:endParaRPr lang="en-US" b="1" dirty="0">
              <a:solidFill>
                <a:schemeClr val="bg1"/>
              </a:solidFill>
            </a:endParaRPr>
          </a:p>
        </p:txBody>
      </p:sp>
      <p:pic>
        <p:nvPicPr>
          <p:cNvPr id="7" name="Picture 34" descr="D:\Pennie's documents\MS Image\NEWFeb15\Windows_Vista_Icons_ for_Marketing_use\ParentalControls.png"/>
          <p:cNvPicPr>
            <a:picLocks noChangeAspect="1" noChangeArrowheads="1"/>
          </p:cNvPicPr>
          <p:nvPr/>
        </p:nvPicPr>
        <p:blipFill>
          <a:blip r:embed="rId2"/>
          <a:srcRect/>
          <a:stretch>
            <a:fillRect/>
          </a:stretch>
        </p:blipFill>
        <p:spPr bwMode="auto">
          <a:xfrm>
            <a:off x="7608839" y="1068585"/>
            <a:ext cx="762000" cy="762000"/>
          </a:xfrm>
          <a:prstGeom prst="rect">
            <a:avLst/>
          </a:prstGeom>
          <a:noFill/>
        </p:spPr>
      </p:pic>
      <p:sp>
        <p:nvSpPr>
          <p:cNvPr id="8" name="modem"/>
          <p:cNvSpPr>
            <a:spLocks noEditPoints="1" noChangeArrowheads="1"/>
          </p:cNvSpPr>
          <p:nvPr/>
        </p:nvSpPr>
        <p:spPr bwMode="auto">
          <a:xfrm>
            <a:off x="8370839" y="2093495"/>
            <a:ext cx="1066800" cy="3810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Arrow Connector 9"/>
          <p:cNvCxnSpPr>
            <a:stCxn id="8" idx="7"/>
            <a:endCxn id="4" idx="0"/>
          </p:cNvCxnSpPr>
          <p:nvPr/>
        </p:nvCxnSpPr>
        <p:spPr>
          <a:xfrm flipH="1">
            <a:off x="7075439" y="2474495"/>
            <a:ext cx="1828800" cy="453129"/>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7"/>
            <a:endCxn id="5" idx="0"/>
          </p:cNvCxnSpPr>
          <p:nvPr/>
        </p:nvCxnSpPr>
        <p:spPr>
          <a:xfrm>
            <a:off x="8904239" y="2474495"/>
            <a:ext cx="0" cy="453129"/>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7"/>
            <a:endCxn id="6" idx="0"/>
          </p:cNvCxnSpPr>
          <p:nvPr/>
        </p:nvCxnSpPr>
        <p:spPr>
          <a:xfrm>
            <a:off x="8904239" y="2474495"/>
            <a:ext cx="1790114" cy="453129"/>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pic>
        <p:nvPicPr>
          <p:cNvPr id="17" name="Picture 34" descr="D:\Pennie's documents\MS Image\NEWFeb15\Windows_Vista_Icons_ for_Marketing_use\ParentalControls.png"/>
          <p:cNvPicPr>
            <a:picLocks noChangeAspect="1" noChangeArrowheads="1"/>
          </p:cNvPicPr>
          <p:nvPr/>
        </p:nvPicPr>
        <p:blipFill>
          <a:blip r:embed="rId2"/>
          <a:srcRect/>
          <a:stretch>
            <a:fillRect/>
          </a:stretch>
        </p:blipFill>
        <p:spPr bwMode="auto">
          <a:xfrm>
            <a:off x="8523239" y="805676"/>
            <a:ext cx="762000" cy="762000"/>
          </a:xfrm>
          <a:prstGeom prst="rect">
            <a:avLst/>
          </a:prstGeom>
          <a:noFill/>
        </p:spPr>
      </p:pic>
      <p:pic>
        <p:nvPicPr>
          <p:cNvPr id="18" name="Picture 34" descr="D:\Pennie's documents\MS Image\NEWFeb15\Windows_Vista_Icons_ for_Marketing_use\ParentalControls.png"/>
          <p:cNvPicPr>
            <a:picLocks noChangeAspect="1" noChangeArrowheads="1"/>
          </p:cNvPicPr>
          <p:nvPr/>
        </p:nvPicPr>
        <p:blipFill>
          <a:blip r:embed="rId2"/>
          <a:srcRect/>
          <a:stretch>
            <a:fillRect/>
          </a:stretch>
        </p:blipFill>
        <p:spPr bwMode="auto">
          <a:xfrm>
            <a:off x="9418296" y="1068585"/>
            <a:ext cx="762000" cy="762000"/>
          </a:xfrm>
          <a:prstGeom prst="rect">
            <a:avLst/>
          </a:prstGeom>
          <a:noFill/>
        </p:spPr>
      </p:pic>
      <p:cxnSp>
        <p:nvCxnSpPr>
          <p:cNvPr id="22" name="Straight Arrow Connector 21"/>
          <p:cNvCxnSpPr>
            <a:stCxn id="7" idx="2"/>
            <a:endCxn id="8" idx="1"/>
          </p:cNvCxnSpPr>
          <p:nvPr/>
        </p:nvCxnSpPr>
        <p:spPr>
          <a:xfrm>
            <a:off x="7989839" y="1830585"/>
            <a:ext cx="526253" cy="26291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8" idx="2"/>
          </p:cNvCxnSpPr>
          <p:nvPr/>
        </p:nvCxnSpPr>
        <p:spPr>
          <a:xfrm flipH="1">
            <a:off x="9290707" y="1830585"/>
            <a:ext cx="508589" cy="26291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1" name="Can 30"/>
          <p:cNvSpPr/>
          <p:nvPr/>
        </p:nvSpPr>
        <p:spPr bwMode="auto">
          <a:xfrm>
            <a:off x="7989839" y="4580464"/>
            <a:ext cx="1851816" cy="1332381"/>
          </a:xfrm>
          <a:prstGeom prst="can">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chemeClr val="bg1"/>
                  </a:outerShdw>
                </a:effectLst>
                <a:latin typeface="Calibri" pitchFamily="34" charset="0"/>
              </a:rPr>
              <a:t>Database</a:t>
            </a:r>
          </a:p>
        </p:txBody>
      </p:sp>
      <p:cxnSp>
        <p:nvCxnSpPr>
          <p:cNvPr id="33" name="Straight Arrow Connector 32"/>
          <p:cNvCxnSpPr>
            <a:stCxn id="4" idx="2"/>
            <a:endCxn id="31" idx="1"/>
          </p:cNvCxnSpPr>
          <p:nvPr/>
        </p:nvCxnSpPr>
        <p:spPr>
          <a:xfrm>
            <a:off x="7075439" y="3765824"/>
            <a:ext cx="1840308" cy="81464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2"/>
            <a:endCxn id="31" idx="1"/>
          </p:cNvCxnSpPr>
          <p:nvPr/>
        </p:nvCxnSpPr>
        <p:spPr>
          <a:xfrm>
            <a:off x="8904239" y="3765824"/>
            <a:ext cx="11508" cy="81464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2"/>
            <a:endCxn id="31" idx="1"/>
          </p:cNvCxnSpPr>
          <p:nvPr/>
        </p:nvCxnSpPr>
        <p:spPr>
          <a:xfrm flipH="1">
            <a:off x="8915747" y="3765824"/>
            <a:ext cx="1778606" cy="814640"/>
          </a:xfrm>
          <a:prstGeom prst="straightConnector1">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275339" y="3677653"/>
            <a:ext cx="1600200" cy="33528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Local Store</a:t>
            </a:r>
            <a:endParaRPr lang="en-US" sz="1400" b="1" dirty="0">
              <a:solidFill>
                <a:schemeClr val="bg1"/>
              </a:solidFill>
            </a:endParaRPr>
          </a:p>
        </p:txBody>
      </p:sp>
      <p:sp>
        <p:nvSpPr>
          <p:cNvPr id="40" name="Rounded Rectangle 39"/>
          <p:cNvSpPr/>
          <p:nvPr/>
        </p:nvSpPr>
        <p:spPr>
          <a:xfrm>
            <a:off x="8104139" y="3677653"/>
            <a:ext cx="1600200" cy="335281"/>
          </a:xfrm>
          <a:prstGeom prst="roundRect">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Local Store</a:t>
            </a:r>
            <a:endParaRPr lang="en-US" sz="1400" b="1" dirty="0">
              <a:solidFill>
                <a:schemeClr val="bg1"/>
              </a:solidFill>
            </a:endParaRPr>
          </a:p>
        </p:txBody>
      </p:sp>
      <p:sp>
        <p:nvSpPr>
          <p:cNvPr id="41" name="Rounded Rectangle 40"/>
          <p:cNvSpPr/>
          <p:nvPr/>
        </p:nvSpPr>
        <p:spPr>
          <a:xfrm>
            <a:off x="9894253" y="3677652"/>
            <a:ext cx="1600200" cy="335281"/>
          </a:xfrm>
          <a:prstGeom prst="roundRect">
            <a:avLst/>
          </a:prstGeom>
          <a:solidFill>
            <a:schemeClr val="tx2">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Local Store</a:t>
            </a:r>
            <a:endParaRPr lang="en-US" sz="1400" b="1" dirty="0">
              <a:solidFill>
                <a:schemeClr val="bg1"/>
              </a:solidFill>
            </a:endParaRPr>
          </a:p>
        </p:txBody>
      </p:sp>
    </p:spTree>
    <p:extLst>
      <p:ext uri="{BB962C8B-B14F-4D97-AF65-F5344CB8AC3E}">
        <p14:creationId xmlns:p14="http://schemas.microsoft.com/office/powerpoint/2010/main" val="3165333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animEffect transition="in" filter="fade">
                                      <p:cBhvr>
                                        <p:cTn id="25" dur="500"/>
                                        <p:tgtEl>
                                          <p:spTgt spid="43">
                                            <p:txEl>
                                              <p:pRg st="0" end="0"/>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par>
                                <p:cTn id="32" presetID="2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xEl>
                                              <p:pRg st="1" end="1"/>
                                            </p:txEl>
                                          </p:spTgt>
                                        </p:tgtEl>
                                        <p:attrNameLst>
                                          <p:attrName>style.visibility</p:attrName>
                                        </p:attrNameLst>
                                      </p:cBhvr>
                                      <p:to>
                                        <p:strVal val="visible"/>
                                      </p:to>
                                    </p:set>
                                    <p:animEffect transition="in" filter="fade">
                                      <p:cBhvr>
                                        <p:cTn id="42" dur="500"/>
                                        <p:tgtEl>
                                          <p:spTgt spid="43">
                                            <p:txEl>
                                              <p:pRg st="1" end="1"/>
                                            </p:txEl>
                                          </p:spTgt>
                                        </p:tgtEl>
                                      </p:cBhvr>
                                    </p:animEffect>
                                  </p:childTnLst>
                                </p:cTn>
                              </p:par>
                              <p:par>
                                <p:cTn id="43" presetID="1" presetClass="emph" presetSubtype="2" fill="hold" nodeType="withEffect">
                                  <p:stCondLst>
                                    <p:cond delay="0"/>
                                  </p:stCondLst>
                                  <p:childTnLst>
                                    <p:animClr clrSpc="rgb" dir="cw">
                                      <p:cBhvr>
                                        <p:cTn id="44" dur="1000" fill="hold"/>
                                        <p:tgtEl>
                                          <p:spTgt spid="31"/>
                                        </p:tgtEl>
                                        <p:attrNameLst>
                                          <p:attrName>fillcolor</p:attrName>
                                        </p:attrNameLst>
                                      </p:cBhvr>
                                      <p:to>
                                        <a:schemeClr val="accent2"/>
                                      </p:to>
                                    </p:animClr>
                                    <p:set>
                                      <p:cBhvr>
                                        <p:cTn id="45" dur="1000" fill="hold"/>
                                        <p:tgtEl>
                                          <p:spTgt spid="31"/>
                                        </p:tgtEl>
                                        <p:attrNameLst>
                                          <p:attrName>fill.type</p:attrName>
                                        </p:attrNameLst>
                                      </p:cBhvr>
                                      <p:to>
                                        <p:strVal val="solid"/>
                                      </p:to>
                                    </p:set>
                                    <p:set>
                                      <p:cBhvr>
                                        <p:cTn id="46" dur="1000" fill="hold"/>
                                        <p:tgtEl>
                                          <p:spTgt spid="31"/>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xEl>
                                              <p:pRg st="2" end="2"/>
                                            </p:txEl>
                                          </p:spTgt>
                                        </p:tgtEl>
                                        <p:attrNameLst>
                                          <p:attrName>style.visibility</p:attrName>
                                        </p:attrNameLst>
                                      </p:cBhvr>
                                      <p:to>
                                        <p:strVal val="visible"/>
                                      </p:to>
                                    </p:set>
                                    <p:animEffect transition="in" filter="fade">
                                      <p:cBhvr>
                                        <p:cTn id="51" dur="500"/>
                                        <p:tgtEl>
                                          <p:spTgt spid="43">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500"/>
                                        <p:tgtEl>
                                          <p:spTgt spid="43">
                                            <p:txEl>
                                              <p:pRg st="3" end="3"/>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3">
                                            <p:txEl>
                                              <p:pRg st="4" end="4"/>
                                            </p:txEl>
                                          </p:spTgt>
                                        </p:tgtEl>
                                        <p:attrNameLst>
                                          <p:attrName>style.visibility</p:attrName>
                                        </p:attrNameLst>
                                      </p:cBhvr>
                                      <p:to>
                                        <p:strVal val="visible"/>
                                      </p:to>
                                    </p:set>
                                    <p:animEffect transition="in" filter="fade">
                                      <p:cBhvr>
                                        <p:cTn id="71" dur="500"/>
                                        <p:tgtEl>
                                          <p:spTgt spid="4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3">
                                            <p:txEl>
                                              <p:pRg st="5" end="5"/>
                                            </p:txEl>
                                          </p:spTgt>
                                        </p:tgtEl>
                                        <p:attrNameLst>
                                          <p:attrName>style.visibility</p:attrName>
                                        </p:attrNameLst>
                                      </p:cBhvr>
                                      <p:to>
                                        <p:strVal val="visible"/>
                                      </p:to>
                                    </p:set>
                                    <p:animEffect transition="in" filter="fade">
                                      <p:cBhvr>
                                        <p:cTn id="76" dur="500"/>
                                        <p:tgtEl>
                                          <p:spTgt spid="43">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xEl>
                                              <p:pRg st="6" end="6"/>
                                            </p:txEl>
                                          </p:spTgt>
                                        </p:tgtEl>
                                        <p:attrNameLst>
                                          <p:attrName>style.visibility</p:attrName>
                                        </p:attrNameLst>
                                      </p:cBhvr>
                                      <p:to>
                                        <p:strVal val="visible"/>
                                      </p:to>
                                    </p:set>
                                    <p:animEffect transition="in" filter="fade">
                                      <p:cBhvr>
                                        <p:cTn id="81" dur="500"/>
                                        <p:tgtEl>
                                          <p:spTgt spid="43">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3">
                                            <p:txEl>
                                              <p:pRg st="7" end="7"/>
                                            </p:txEl>
                                          </p:spTgt>
                                        </p:tgtEl>
                                        <p:attrNameLst>
                                          <p:attrName>style.visibility</p:attrName>
                                        </p:attrNameLst>
                                      </p:cBhvr>
                                      <p:to>
                                        <p:strVal val="visible"/>
                                      </p:to>
                                    </p:set>
                                    <p:animEffect transition="in" filter="fade">
                                      <p:cBhvr>
                                        <p:cTn id="86" dur="500"/>
                                        <p:tgtEl>
                                          <p:spTgt spid="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b="1" dirty="0" smtClean="0">
                <a:gradFill flip="none" rotWithShape="1">
                  <a:gsLst>
                    <a:gs pos="0">
                      <a:schemeClr val="accent1"/>
                    </a:gs>
                    <a:gs pos="86000">
                      <a:schemeClr val="accent1"/>
                    </a:gs>
                  </a:gsLst>
                  <a:lin ang="5400000" scaled="0"/>
                  <a:tileRect/>
                </a:gradFill>
              </a:rPr>
              <a:t>Server</a:t>
            </a:r>
            <a:r>
              <a:rPr lang="en-US" dirty="0" smtClean="0">
                <a:gradFill flip="none" rotWithShape="1">
                  <a:gsLst>
                    <a:gs pos="0">
                      <a:schemeClr val="accent1"/>
                    </a:gs>
                    <a:gs pos="86000">
                      <a:schemeClr val="accent1"/>
                    </a:gs>
                  </a:gsLst>
                  <a:lin ang="5400000" scaled="0"/>
                  <a:tileRect/>
                </a:gradFill>
              </a:rPr>
              <a:t> </a:t>
            </a:r>
            <a:r>
              <a:rPr lang="en-US" dirty="0" err="1" smtClean="0"/>
              <a:t>AppFabric</a:t>
            </a:r>
            <a:r>
              <a:rPr lang="en-US" dirty="0" smtClean="0"/>
              <a:t> Caching </a:t>
            </a:r>
            <a:endParaRPr lang="en-US" dirty="0"/>
          </a:p>
        </p:txBody>
      </p:sp>
      <p:cxnSp>
        <p:nvCxnSpPr>
          <p:cNvPr id="4" name="Elbow Connector 3"/>
          <p:cNvCxnSpPr>
            <a:endCxn id="10" idx="2"/>
          </p:cNvCxnSpPr>
          <p:nvPr/>
        </p:nvCxnSpPr>
        <p:spPr>
          <a:xfrm rot="5400000" flipH="1" flipV="1">
            <a:off x="4806667" y="2772328"/>
            <a:ext cx="1309468" cy="1218614"/>
          </a:xfrm>
          <a:prstGeom prst="bentConnector3">
            <a:avLst>
              <a:gd name="adj1" fmla="val 50000"/>
            </a:avLst>
          </a:prstGeom>
          <a:ln>
            <a:solidFill>
              <a:schemeClr val="tx2">
                <a:lumMod val="50000"/>
              </a:schemeClr>
            </a:solidFill>
            <a:tailEnd type="arrow"/>
          </a:ln>
        </p:spPr>
        <p:style>
          <a:lnRef idx="3">
            <a:schemeClr val="lt1"/>
          </a:lnRef>
          <a:fillRef idx="1">
            <a:schemeClr val="accent1"/>
          </a:fillRef>
          <a:effectRef idx="1">
            <a:schemeClr val="accent1"/>
          </a:effectRef>
          <a:fontRef idx="minor">
            <a:schemeClr val="lt1"/>
          </a:fontRef>
        </p:style>
      </p:cxnSp>
      <p:cxnSp>
        <p:nvCxnSpPr>
          <p:cNvPr id="5" name="Elbow Connector 4"/>
          <p:cNvCxnSpPr>
            <a:stCxn id="8" idx="2"/>
          </p:cNvCxnSpPr>
          <p:nvPr/>
        </p:nvCxnSpPr>
        <p:spPr>
          <a:xfrm rot="16200000" flipH="1">
            <a:off x="2311410" y="2867285"/>
            <a:ext cx="1309468" cy="1028700"/>
          </a:xfrm>
          <a:prstGeom prst="bentConnector3">
            <a:avLst/>
          </a:prstGeom>
          <a:ln>
            <a:solidFill>
              <a:schemeClr val="tx2">
                <a:lumMod val="50000"/>
              </a:schemeClr>
            </a:solidFill>
            <a:tailEnd type="arrow"/>
          </a:ln>
        </p:spPr>
        <p:style>
          <a:lnRef idx="3">
            <a:schemeClr val="lt1"/>
          </a:lnRef>
          <a:fillRef idx="1">
            <a:schemeClr val="accent1"/>
          </a:fillRef>
          <a:effectRef idx="1">
            <a:schemeClr val="accent1"/>
          </a:effectRef>
          <a:fontRef idx="minor">
            <a:schemeClr val="lt1"/>
          </a:fontRef>
        </p:style>
      </p:cxnSp>
      <p:sp>
        <p:nvSpPr>
          <p:cNvPr id="6" name="Cube 5"/>
          <p:cNvSpPr/>
          <p:nvPr/>
        </p:nvSpPr>
        <p:spPr>
          <a:xfrm>
            <a:off x="2429243" y="2110267"/>
            <a:ext cx="381000" cy="395068"/>
          </a:xfrm>
          <a:prstGeom prst="cub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3272258259"/>
              </p:ext>
            </p:extLst>
          </p:nvPr>
        </p:nvGraphicFramePr>
        <p:xfrm>
          <a:off x="1438643" y="2690169"/>
          <a:ext cx="6096000" cy="248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Elbow Connector 17"/>
          <p:cNvCxnSpPr>
            <a:stCxn id="8" idx="0"/>
            <a:endCxn id="17" idx="2"/>
          </p:cNvCxnSpPr>
          <p:nvPr/>
        </p:nvCxnSpPr>
        <p:spPr>
          <a:xfrm rot="16200000" flipH="1">
            <a:off x="5487145" y="-1146650"/>
            <a:ext cx="838200" cy="6908903"/>
          </a:xfrm>
          <a:prstGeom prst="bentConnector4">
            <a:avLst>
              <a:gd name="adj1" fmla="val -27273"/>
              <a:gd name="adj2" fmla="val 76623"/>
            </a:avLst>
          </a:prstGeom>
          <a:ln>
            <a:solidFill>
              <a:schemeClr val="tx2">
                <a:lumMod val="50000"/>
              </a:schemeClr>
            </a:solidFill>
            <a:headEnd type="arrow"/>
            <a:tailEnd type="arrow"/>
          </a:ln>
        </p:spPr>
        <p:style>
          <a:lnRef idx="3">
            <a:schemeClr val="lt1"/>
          </a:lnRef>
          <a:fillRef idx="1">
            <a:schemeClr val="accent1"/>
          </a:fillRef>
          <a:effectRef idx="1">
            <a:schemeClr val="accent1"/>
          </a:effectRef>
          <a:fontRef idx="minor">
            <a:schemeClr val="lt1"/>
          </a:fontRef>
        </p:style>
      </p:cxnSp>
      <p:sp>
        <p:nvSpPr>
          <p:cNvPr id="22" name="Cube 21"/>
          <p:cNvSpPr/>
          <p:nvPr/>
        </p:nvSpPr>
        <p:spPr>
          <a:xfrm>
            <a:off x="9519582" y="2529366"/>
            <a:ext cx="381000" cy="395068"/>
          </a:xfrm>
          <a:prstGeom prst="cub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Rounded Rectangle 7"/>
          <p:cNvSpPr/>
          <p:nvPr/>
        </p:nvSpPr>
        <p:spPr>
          <a:xfrm>
            <a:off x="1651694" y="1888701"/>
            <a:ext cx="16002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Web</a:t>
            </a:r>
          </a:p>
          <a:p>
            <a:pPr algn="ctr"/>
            <a:r>
              <a:rPr lang="en-US" b="1" dirty="0" smtClean="0">
                <a:solidFill>
                  <a:schemeClr val="bg1"/>
                </a:solidFill>
              </a:rPr>
              <a:t>App 1</a:t>
            </a:r>
            <a:endParaRPr lang="en-US" b="1" dirty="0">
              <a:solidFill>
                <a:schemeClr val="bg1"/>
              </a:solidFill>
            </a:endParaRPr>
          </a:p>
        </p:txBody>
      </p:sp>
      <p:sp>
        <p:nvSpPr>
          <p:cNvPr id="9" name="Rounded Rectangle 8"/>
          <p:cNvSpPr/>
          <p:nvPr/>
        </p:nvSpPr>
        <p:spPr>
          <a:xfrm>
            <a:off x="3480494" y="1888701"/>
            <a:ext cx="1600200" cy="838200"/>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solidFill>
              </a:rPr>
              <a:t>Web</a:t>
            </a:r>
          </a:p>
          <a:p>
            <a:pPr algn="ctr"/>
            <a:r>
              <a:rPr lang="en-US" b="1" dirty="0" smtClean="0">
                <a:solidFill>
                  <a:schemeClr val="bg1"/>
                </a:solidFill>
              </a:rPr>
              <a:t>App 2</a:t>
            </a:r>
            <a:endParaRPr lang="en-US" b="1" dirty="0">
              <a:solidFill>
                <a:schemeClr val="bg1"/>
              </a:solidFill>
            </a:endParaRPr>
          </a:p>
        </p:txBody>
      </p:sp>
      <p:sp>
        <p:nvSpPr>
          <p:cNvPr id="10" name="Rounded Rectangle 9"/>
          <p:cNvSpPr/>
          <p:nvPr/>
        </p:nvSpPr>
        <p:spPr>
          <a:xfrm>
            <a:off x="5270608" y="1888701"/>
            <a:ext cx="1600200" cy="838200"/>
          </a:xfrm>
          <a:prstGeom prst="roundRect">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solidFill>
                  <a:schemeClr val="bg1"/>
                </a:solidFill>
              </a:rPr>
              <a:t>Web</a:t>
            </a:r>
          </a:p>
          <a:p>
            <a:pPr algn="ctr"/>
            <a:r>
              <a:rPr lang="en-US" b="1" dirty="0" smtClean="0">
                <a:solidFill>
                  <a:schemeClr val="bg1"/>
                </a:solidFill>
              </a:rPr>
              <a:t>Service 1</a:t>
            </a:r>
            <a:endParaRPr lang="en-US" b="1" dirty="0">
              <a:solidFill>
                <a:schemeClr val="bg1"/>
              </a:solidFill>
            </a:endParaRPr>
          </a:p>
        </p:txBody>
      </p:sp>
      <p:sp>
        <p:nvSpPr>
          <p:cNvPr id="11" name="Rounded Rectangle 10"/>
          <p:cNvSpPr/>
          <p:nvPr/>
        </p:nvSpPr>
        <p:spPr>
          <a:xfrm>
            <a:off x="1653516" y="2664769"/>
            <a:ext cx="1600200" cy="33528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Local Cache</a:t>
            </a:r>
            <a:endParaRPr lang="en-US" sz="1400" b="1" dirty="0">
              <a:solidFill>
                <a:schemeClr val="bg1"/>
              </a:solidFill>
            </a:endParaRPr>
          </a:p>
        </p:txBody>
      </p:sp>
      <p:sp>
        <p:nvSpPr>
          <p:cNvPr id="12" name="Rounded Rectangle 11"/>
          <p:cNvSpPr/>
          <p:nvPr/>
        </p:nvSpPr>
        <p:spPr>
          <a:xfrm>
            <a:off x="3482316" y="2664769"/>
            <a:ext cx="1600200" cy="335281"/>
          </a:xfrm>
          <a:prstGeom prst="roundRect">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tx1"/>
                </a:solidFill>
              </a:rPr>
              <a:t>Local Cache</a:t>
            </a:r>
            <a:endParaRPr lang="en-US" sz="1400" b="1" dirty="0">
              <a:solidFill>
                <a:schemeClr val="tx1"/>
              </a:solidFill>
            </a:endParaRPr>
          </a:p>
        </p:txBody>
      </p:sp>
      <p:sp>
        <p:nvSpPr>
          <p:cNvPr id="13" name="Rounded Rectangle 12"/>
          <p:cNvSpPr/>
          <p:nvPr/>
        </p:nvSpPr>
        <p:spPr>
          <a:xfrm>
            <a:off x="5272430" y="2664768"/>
            <a:ext cx="1600200" cy="335281"/>
          </a:xfrm>
          <a:prstGeom prst="roundRect">
            <a:avLst/>
          </a:prstGeom>
          <a:solidFill>
            <a:schemeClr val="tx2">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tx1"/>
                </a:solidFill>
              </a:rPr>
              <a:t>Local Cache</a:t>
            </a:r>
            <a:endParaRPr lang="en-US" sz="1400" b="1" dirty="0">
              <a:solidFill>
                <a:schemeClr val="tx1"/>
              </a:solidFill>
            </a:endParaRPr>
          </a:p>
        </p:txBody>
      </p:sp>
      <p:graphicFrame>
        <p:nvGraphicFramePr>
          <p:cNvPr id="14" name="Diagram 13"/>
          <p:cNvGraphicFramePr/>
          <p:nvPr>
            <p:extLst>
              <p:ext uri="{D42A27DB-BD31-4B8C-83A1-F6EECF244321}">
                <p14:modId xmlns:p14="http://schemas.microsoft.com/office/powerpoint/2010/main" val="1274494765"/>
              </p:ext>
            </p:extLst>
          </p:nvPr>
        </p:nvGraphicFramePr>
        <p:xfrm>
          <a:off x="1450519" y="2690966"/>
          <a:ext cx="6096000" cy="248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Cube 14"/>
          <p:cNvSpPr/>
          <p:nvPr/>
        </p:nvSpPr>
        <p:spPr>
          <a:xfrm>
            <a:off x="3496043" y="5927301"/>
            <a:ext cx="381000" cy="395068"/>
          </a:xfrm>
          <a:prstGeom prst="cub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6" name="Cube 15"/>
          <p:cNvSpPr/>
          <p:nvPr/>
        </p:nvSpPr>
        <p:spPr>
          <a:xfrm>
            <a:off x="2057621" y="5927301"/>
            <a:ext cx="381000" cy="395068"/>
          </a:xfrm>
          <a:prstGeom prst="cub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Can 16"/>
          <p:cNvSpPr/>
          <p:nvPr/>
        </p:nvSpPr>
        <p:spPr bwMode="auto">
          <a:xfrm>
            <a:off x="9360697" y="1792669"/>
            <a:ext cx="1851816" cy="1868463"/>
          </a:xfrm>
          <a:prstGeom prst="can">
            <a:avLst/>
          </a:prstGeom>
          <a:solidFill>
            <a:schemeClr val="accent6"/>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1"/>
                </a:solidFill>
                <a:effectLst>
                  <a:outerShdw blurRad="38100" dist="38100" dir="2700000" algn="tl">
                    <a:schemeClr val="bg1"/>
                  </a:outerShdw>
                </a:effectLst>
                <a:latin typeface="Calibri" pitchFamily="34" charset="0"/>
              </a:rPr>
              <a:t>Database</a:t>
            </a:r>
          </a:p>
        </p:txBody>
      </p:sp>
    </p:spTree>
    <p:extLst>
      <p:ext uri="{BB962C8B-B14F-4D97-AF65-F5344CB8AC3E}">
        <p14:creationId xmlns:p14="http://schemas.microsoft.com/office/powerpoint/2010/main" val="2374919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 -2.18316E-6 L 0 0.19242 " pathEditMode="relative" rAng="0" ptsTypes="AA">
                                      <p:cBhvr>
                                        <p:cTn id="19" dur="1000" fill="hold"/>
                                        <p:tgtEl>
                                          <p:spTgt spid="7"/>
                                        </p:tgtEl>
                                        <p:attrNameLst>
                                          <p:attrName>ppt_x</p:attrName>
                                          <p:attrName>ppt_y</p:attrName>
                                        </p:attrNameLst>
                                      </p:cBhvr>
                                      <p:rCtr x="0" y="9621"/>
                                    </p:animMotion>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1" presetClass="entr" presetSubtype="0" fill="hold" grpId="1"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5.41667E-6 -3.7037E-6 L -0.15976 -3.7037E-6 L -0.15976 -0.16041 L -0.59452 -0.15787 L -0.59582 -0.06412 " pathEditMode="relative" ptsTypes="AAAAA">
                                      <p:cBhvr>
                                        <p:cTn id="42" dur="2000" fill="hold"/>
                                        <p:tgtEl>
                                          <p:spTgt spid="22"/>
                                        </p:tgtEl>
                                        <p:attrNameLst>
                                          <p:attrName>ppt_x</p:attrName>
                                          <p:attrName>ppt_y</p:attrName>
                                        </p:attrNameLst>
                                      </p:cBhvr>
                                    </p:animMotion>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up)">
                                      <p:cBhvr>
                                        <p:cTn id="46" dur="500"/>
                                        <p:tgtEl>
                                          <p:spTgt spid="5"/>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par>
                                <p:cTn id="50" presetID="36" presetClass="path" presetSubtype="0" accel="50000" fill="hold" grpId="0" nodeType="withEffect">
                                  <p:stCondLst>
                                    <p:cond delay="0"/>
                                  </p:stCondLst>
                                  <p:childTnLst>
                                    <p:animMotion origin="layout" path="M 4.79167E-6 4.15356E-6 L -0.00118 0.15402 C 0.08684 0.1561 0.04166 0.15402 0.08515 0.15402 L 0.08515 0.41373 " pathEditMode="relative" rAng="0" ptsTypes="FfFF">
                                      <p:cBhvr>
                                        <p:cTn id="51" dur="2000" fill="hold"/>
                                        <p:tgtEl>
                                          <p:spTgt spid="6"/>
                                        </p:tgtEl>
                                        <p:attrNameLst>
                                          <p:attrName>ppt_x</p:attrName>
                                          <p:attrName>ppt_y</p:attrName>
                                        </p:attrNameLst>
                                      </p:cBhvr>
                                      <p:rCtr x="4284" y="20675"/>
                                    </p:animMotion>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par>
                                <p:cTn id="66" presetID="0" presetClass="path" presetSubtype="0" accel="50000" decel="50000" fill="hold" grpId="1" nodeType="withEffect">
                                  <p:stCondLst>
                                    <p:cond delay="0"/>
                                  </p:stCondLst>
                                  <p:childTnLst>
                                    <p:animMotion origin="layout" path="M 0.08246 0.4125 L 0.08246 0.28403 L 0.19734 0.28403 L 0.19695 0.15556 L 0.22926 0.15579 L 0.29725 0.15579 L 0.29725 -0.00879 " pathEditMode="relative" rAng="0" ptsTypes="AAAAAAA">
                                      <p:cBhvr>
                                        <p:cTn id="67" dur="2000" fill="hold"/>
                                        <p:tgtEl>
                                          <p:spTgt spid="6"/>
                                        </p:tgtEl>
                                        <p:attrNameLst>
                                          <p:attrName>ppt_x</p:attrName>
                                          <p:attrName>ppt_y</p:attrName>
                                        </p:attrNameLst>
                                      </p:cBhvr>
                                      <p:rCtr x="10733" y="-21065"/>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Graphic spid="7" grpId="0">
        <p:bldAsOne/>
      </p:bldGraphic>
      <p:bldGraphic spid="7" grpId="1">
        <p:bldAsOne/>
      </p:bldGraphic>
      <p:bldP spid="22" grpId="0" animBg="1"/>
      <p:bldP spid="22" grpId="1" animBg="1"/>
      <p:bldP spid="8" grpId="0" animBg="1"/>
      <p:bldP spid="9" grpId="0" animBg="1"/>
      <p:bldP spid="10" grpId="0" animBg="1"/>
      <p:bldP spid="11" grpId="0" animBg="1"/>
      <p:bldP spid="12" grpId="0" animBg="1"/>
      <p:bldP spid="13" grpId="0" animBg="1"/>
      <p:bldGraphic spid="14" grpId="0">
        <p:bldAsOne/>
      </p:bldGraphic>
      <p:bldGraphic spid="14" grpId="1">
        <p:bldAsOne/>
      </p:bldGraphic>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b="1" dirty="0">
                <a:gradFill flip="none" rotWithShape="1">
                  <a:gsLst>
                    <a:gs pos="0">
                      <a:schemeClr val="accent1"/>
                    </a:gs>
                    <a:gs pos="86000">
                      <a:schemeClr val="accent1"/>
                    </a:gs>
                  </a:gsLst>
                  <a:lin ang="5400000" scaled="0"/>
                  <a:tileRect/>
                </a:gradFill>
              </a:rPr>
              <a:t>Azure</a:t>
            </a:r>
            <a:r>
              <a:rPr lang="en-US" dirty="0" smtClean="0"/>
              <a:t> </a:t>
            </a:r>
            <a:r>
              <a:rPr lang="en-US" dirty="0" err="1" smtClean="0"/>
              <a:t>AppFabric</a:t>
            </a:r>
            <a:r>
              <a:rPr lang="en-US" dirty="0" smtClean="0"/>
              <a:t> Caching</a:t>
            </a:r>
            <a:endParaRPr lang="en-US" dirty="0"/>
          </a:p>
        </p:txBody>
      </p:sp>
      <p:grpSp>
        <p:nvGrpSpPr>
          <p:cNvPr id="4" name="Group 7"/>
          <p:cNvGrpSpPr>
            <a:grpSpLocks noChangeAspect="1"/>
          </p:cNvGrpSpPr>
          <p:nvPr/>
        </p:nvGrpSpPr>
        <p:grpSpPr bwMode="auto">
          <a:xfrm>
            <a:off x="1261886" y="1188204"/>
            <a:ext cx="7142743" cy="4927313"/>
            <a:chOff x="1729" y="1366"/>
            <a:chExt cx="2302" cy="1588"/>
          </a:xfrm>
          <a:effectLst>
            <a:outerShdw blurRad="50800" dist="38100" dir="2700000" algn="tl" rotWithShape="0">
              <a:prstClr val="black">
                <a:alpha val="40000"/>
              </a:prstClr>
            </a:outerShdw>
          </a:effectLst>
        </p:grpSpPr>
        <p:sp>
          <p:nvSpPr>
            <p:cNvPr id="5" name="AutoShape 6"/>
            <p:cNvSpPr>
              <a:spLocks noChangeAspect="1" noChangeArrowheads="1" noTextEdit="1"/>
            </p:cNvSpPr>
            <p:nvPr/>
          </p:nvSpPr>
          <p:spPr bwMode="auto">
            <a:xfrm>
              <a:off x="1729" y="1366"/>
              <a:ext cx="2302"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14"/>
            <p:cNvGrpSpPr>
              <a:grpSpLocks/>
            </p:cNvGrpSpPr>
            <p:nvPr/>
          </p:nvGrpSpPr>
          <p:grpSpPr bwMode="auto">
            <a:xfrm>
              <a:off x="2441" y="1803"/>
              <a:ext cx="795" cy="536"/>
              <a:chOff x="2441" y="1803"/>
              <a:chExt cx="795" cy="536"/>
            </a:xfrm>
          </p:grpSpPr>
          <p:sp>
            <p:nvSpPr>
              <p:cNvPr id="68" name="Freeform 9"/>
              <p:cNvSpPr>
                <a:spLocks/>
              </p:cNvSpPr>
              <p:nvPr/>
            </p:nvSpPr>
            <p:spPr bwMode="auto">
              <a:xfrm>
                <a:off x="2740" y="1803"/>
                <a:ext cx="261" cy="536"/>
              </a:xfrm>
              <a:custGeom>
                <a:avLst/>
                <a:gdLst>
                  <a:gd name="T0" fmla="*/ 73 w 261"/>
                  <a:gd name="T1" fmla="*/ 45 h 536"/>
                  <a:gd name="T2" fmla="*/ 110 w 261"/>
                  <a:gd name="T3" fmla="*/ 12 h 536"/>
                  <a:gd name="T4" fmla="*/ 168 w 261"/>
                  <a:gd name="T5" fmla="*/ 0 h 536"/>
                  <a:gd name="T6" fmla="*/ 216 w 261"/>
                  <a:gd name="T7" fmla="*/ 8 h 536"/>
                  <a:gd name="T8" fmla="*/ 253 w 261"/>
                  <a:gd name="T9" fmla="*/ 41 h 536"/>
                  <a:gd name="T10" fmla="*/ 261 w 261"/>
                  <a:gd name="T11" fmla="*/ 65 h 536"/>
                  <a:gd name="T12" fmla="*/ 261 w 261"/>
                  <a:gd name="T13" fmla="*/ 97 h 536"/>
                  <a:gd name="T14" fmla="*/ 245 w 261"/>
                  <a:gd name="T15" fmla="*/ 126 h 536"/>
                  <a:gd name="T16" fmla="*/ 216 w 261"/>
                  <a:gd name="T17" fmla="*/ 175 h 536"/>
                  <a:gd name="T18" fmla="*/ 204 w 261"/>
                  <a:gd name="T19" fmla="*/ 231 h 536"/>
                  <a:gd name="T20" fmla="*/ 200 w 261"/>
                  <a:gd name="T21" fmla="*/ 280 h 536"/>
                  <a:gd name="T22" fmla="*/ 212 w 261"/>
                  <a:gd name="T23" fmla="*/ 333 h 536"/>
                  <a:gd name="T24" fmla="*/ 245 w 261"/>
                  <a:gd name="T25" fmla="*/ 382 h 536"/>
                  <a:gd name="T26" fmla="*/ 257 w 261"/>
                  <a:gd name="T27" fmla="*/ 430 h 536"/>
                  <a:gd name="T28" fmla="*/ 253 w 261"/>
                  <a:gd name="T29" fmla="*/ 475 h 536"/>
                  <a:gd name="T30" fmla="*/ 228 w 261"/>
                  <a:gd name="T31" fmla="*/ 512 h 536"/>
                  <a:gd name="T32" fmla="*/ 196 w 261"/>
                  <a:gd name="T33" fmla="*/ 532 h 536"/>
                  <a:gd name="T34" fmla="*/ 155 w 261"/>
                  <a:gd name="T35" fmla="*/ 536 h 536"/>
                  <a:gd name="T36" fmla="*/ 106 w 261"/>
                  <a:gd name="T37" fmla="*/ 536 h 536"/>
                  <a:gd name="T38" fmla="*/ 69 w 261"/>
                  <a:gd name="T39" fmla="*/ 516 h 536"/>
                  <a:gd name="T40" fmla="*/ 32 w 261"/>
                  <a:gd name="T41" fmla="*/ 455 h 536"/>
                  <a:gd name="T42" fmla="*/ 8 w 261"/>
                  <a:gd name="T43" fmla="*/ 402 h 536"/>
                  <a:gd name="T44" fmla="*/ 0 w 261"/>
                  <a:gd name="T45" fmla="*/ 321 h 536"/>
                  <a:gd name="T46" fmla="*/ 8 w 261"/>
                  <a:gd name="T47" fmla="*/ 248 h 536"/>
                  <a:gd name="T48" fmla="*/ 24 w 261"/>
                  <a:gd name="T49" fmla="*/ 171 h 536"/>
                  <a:gd name="T50" fmla="*/ 49 w 261"/>
                  <a:gd name="T51" fmla="*/ 93 h 536"/>
                  <a:gd name="T52" fmla="*/ 73 w 261"/>
                  <a:gd name="T53" fmla="*/ 4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536">
                    <a:moveTo>
                      <a:pt x="73" y="45"/>
                    </a:moveTo>
                    <a:lnTo>
                      <a:pt x="110" y="12"/>
                    </a:lnTo>
                    <a:lnTo>
                      <a:pt x="168" y="0"/>
                    </a:lnTo>
                    <a:lnTo>
                      <a:pt x="216" y="8"/>
                    </a:lnTo>
                    <a:lnTo>
                      <a:pt x="253" y="41"/>
                    </a:lnTo>
                    <a:lnTo>
                      <a:pt x="261" y="65"/>
                    </a:lnTo>
                    <a:lnTo>
                      <a:pt x="261" y="97"/>
                    </a:lnTo>
                    <a:lnTo>
                      <a:pt x="245" y="126"/>
                    </a:lnTo>
                    <a:lnTo>
                      <a:pt x="216" y="175"/>
                    </a:lnTo>
                    <a:lnTo>
                      <a:pt x="204" y="231"/>
                    </a:lnTo>
                    <a:lnTo>
                      <a:pt x="200" y="280"/>
                    </a:lnTo>
                    <a:lnTo>
                      <a:pt x="212" y="333"/>
                    </a:lnTo>
                    <a:lnTo>
                      <a:pt x="245" y="382"/>
                    </a:lnTo>
                    <a:lnTo>
                      <a:pt x="257" y="430"/>
                    </a:lnTo>
                    <a:lnTo>
                      <a:pt x="253" y="475"/>
                    </a:lnTo>
                    <a:lnTo>
                      <a:pt x="228" y="512"/>
                    </a:lnTo>
                    <a:lnTo>
                      <a:pt x="196" y="532"/>
                    </a:lnTo>
                    <a:lnTo>
                      <a:pt x="155" y="536"/>
                    </a:lnTo>
                    <a:lnTo>
                      <a:pt x="106" y="536"/>
                    </a:lnTo>
                    <a:lnTo>
                      <a:pt x="69" y="516"/>
                    </a:lnTo>
                    <a:lnTo>
                      <a:pt x="32" y="455"/>
                    </a:lnTo>
                    <a:lnTo>
                      <a:pt x="8" y="402"/>
                    </a:lnTo>
                    <a:lnTo>
                      <a:pt x="0" y="321"/>
                    </a:lnTo>
                    <a:lnTo>
                      <a:pt x="8" y="248"/>
                    </a:lnTo>
                    <a:lnTo>
                      <a:pt x="24" y="171"/>
                    </a:lnTo>
                    <a:lnTo>
                      <a:pt x="49" y="93"/>
                    </a:lnTo>
                    <a:lnTo>
                      <a:pt x="7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p:nvSpPr>
            <p:spPr bwMode="auto">
              <a:xfrm>
                <a:off x="2441" y="1828"/>
                <a:ext cx="402" cy="486"/>
              </a:xfrm>
              <a:custGeom>
                <a:avLst/>
                <a:gdLst>
                  <a:gd name="T0" fmla="*/ 283 w 402"/>
                  <a:gd name="T1" fmla="*/ 130 h 486"/>
                  <a:gd name="T2" fmla="*/ 330 w 402"/>
                  <a:gd name="T3" fmla="*/ 26 h 486"/>
                  <a:gd name="T4" fmla="*/ 341 w 402"/>
                  <a:gd name="T5" fmla="*/ 8 h 486"/>
                  <a:gd name="T6" fmla="*/ 368 w 402"/>
                  <a:gd name="T7" fmla="*/ 0 h 486"/>
                  <a:gd name="T8" fmla="*/ 393 w 402"/>
                  <a:gd name="T9" fmla="*/ 17 h 486"/>
                  <a:gd name="T10" fmla="*/ 402 w 402"/>
                  <a:gd name="T11" fmla="*/ 39 h 486"/>
                  <a:gd name="T12" fmla="*/ 394 w 402"/>
                  <a:gd name="T13" fmla="*/ 62 h 486"/>
                  <a:gd name="T14" fmla="*/ 304 w 402"/>
                  <a:gd name="T15" fmla="*/ 170 h 486"/>
                  <a:gd name="T16" fmla="*/ 254 w 402"/>
                  <a:gd name="T17" fmla="*/ 248 h 486"/>
                  <a:gd name="T18" fmla="*/ 199 w 402"/>
                  <a:gd name="T19" fmla="*/ 325 h 486"/>
                  <a:gd name="T20" fmla="*/ 138 w 402"/>
                  <a:gd name="T21" fmla="*/ 393 h 486"/>
                  <a:gd name="T22" fmla="*/ 128 w 402"/>
                  <a:gd name="T23" fmla="*/ 424 h 486"/>
                  <a:gd name="T24" fmla="*/ 138 w 402"/>
                  <a:gd name="T25" fmla="*/ 434 h 486"/>
                  <a:gd name="T26" fmla="*/ 28 w 402"/>
                  <a:gd name="T27" fmla="*/ 477 h 486"/>
                  <a:gd name="T28" fmla="*/ 10 w 402"/>
                  <a:gd name="T29" fmla="*/ 486 h 486"/>
                  <a:gd name="T30" fmla="*/ 0 w 402"/>
                  <a:gd name="T31" fmla="*/ 447 h 486"/>
                  <a:gd name="T32" fmla="*/ 40 w 402"/>
                  <a:gd name="T33" fmla="*/ 434 h 486"/>
                  <a:gd name="T34" fmla="*/ 77 w 402"/>
                  <a:gd name="T35" fmla="*/ 411 h 486"/>
                  <a:gd name="T36" fmla="*/ 101 w 402"/>
                  <a:gd name="T37" fmla="*/ 391 h 486"/>
                  <a:gd name="T38" fmla="*/ 137 w 402"/>
                  <a:gd name="T39" fmla="*/ 351 h 486"/>
                  <a:gd name="T40" fmla="*/ 193 w 402"/>
                  <a:gd name="T41" fmla="*/ 266 h 486"/>
                  <a:gd name="T42" fmla="*/ 240 w 402"/>
                  <a:gd name="T43" fmla="*/ 188 h 486"/>
                  <a:gd name="T44" fmla="*/ 283 w 402"/>
                  <a:gd name="T45" fmla="*/ 13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 h="486">
                    <a:moveTo>
                      <a:pt x="283" y="130"/>
                    </a:moveTo>
                    <a:lnTo>
                      <a:pt x="330" y="26"/>
                    </a:lnTo>
                    <a:lnTo>
                      <a:pt x="341" y="8"/>
                    </a:lnTo>
                    <a:lnTo>
                      <a:pt x="368" y="0"/>
                    </a:lnTo>
                    <a:lnTo>
                      <a:pt x="393" y="17"/>
                    </a:lnTo>
                    <a:lnTo>
                      <a:pt x="402" y="39"/>
                    </a:lnTo>
                    <a:lnTo>
                      <a:pt x="394" y="62"/>
                    </a:lnTo>
                    <a:lnTo>
                      <a:pt x="304" y="170"/>
                    </a:lnTo>
                    <a:lnTo>
                      <a:pt x="254" y="248"/>
                    </a:lnTo>
                    <a:lnTo>
                      <a:pt x="199" y="325"/>
                    </a:lnTo>
                    <a:lnTo>
                      <a:pt x="138" y="393"/>
                    </a:lnTo>
                    <a:lnTo>
                      <a:pt x="128" y="424"/>
                    </a:lnTo>
                    <a:lnTo>
                      <a:pt x="138" y="434"/>
                    </a:lnTo>
                    <a:lnTo>
                      <a:pt x="28" y="477"/>
                    </a:lnTo>
                    <a:lnTo>
                      <a:pt x="10" y="486"/>
                    </a:lnTo>
                    <a:lnTo>
                      <a:pt x="0" y="447"/>
                    </a:lnTo>
                    <a:lnTo>
                      <a:pt x="40" y="434"/>
                    </a:lnTo>
                    <a:lnTo>
                      <a:pt x="77" y="411"/>
                    </a:lnTo>
                    <a:lnTo>
                      <a:pt x="101" y="391"/>
                    </a:lnTo>
                    <a:lnTo>
                      <a:pt x="137" y="351"/>
                    </a:lnTo>
                    <a:lnTo>
                      <a:pt x="193" y="266"/>
                    </a:lnTo>
                    <a:lnTo>
                      <a:pt x="240" y="188"/>
                    </a:lnTo>
                    <a:lnTo>
                      <a:pt x="283"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p:nvSpPr>
            <p:spPr bwMode="auto">
              <a:xfrm>
                <a:off x="2948" y="1819"/>
                <a:ext cx="288" cy="484"/>
              </a:xfrm>
              <a:custGeom>
                <a:avLst/>
                <a:gdLst>
                  <a:gd name="T0" fmla="*/ 0 w 288"/>
                  <a:gd name="T1" fmla="*/ 25 h 484"/>
                  <a:gd name="T2" fmla="*/ 4 w 288"/>
                  <a:gd name="T3" fmla="*/ 5 h 484"/>
                  <a:gd name="T4" fmla="*/ 49 w 288"/>
                  <a:gd name="T5" fmla="*/ 0 h 484"/>
                  <a:gd name="T6" fmla="*/ 73 w 288"/>
                  <a:gd name="T7" fmla="*/ 21 h 484"/>
                  <a:gd name="T8" fmla="*/ 110 w 288"/>
                  <a:gd name="T9" fmla="*/ 74 h 484"/>
                  <a:gd name="T10" fmla="*/ 158 w 288"/>
                  <a:gd name="T11" fmla="*/ 143 h 484"/>
                  <a:gd name="T12" fmla="*/ 203 w 288"/>
                  <a:gd name="T13" fmla="*/ 191 h 484"/>
                  <a:gd name="T14" fmla="*/ 284 w 288"/>
                  <a:gd name="T15" fmla="*/ 281 h 484"/>
                  <a:gd name="T16" fmla="*/ 288 w 288"/>
                  <a:gd name="T17" fmla="*/ 301 h 484"/>
                  <a:gd name="T18" fmla="*/ 272 w 288"/>
                  <a:gd name="T19" fmla="*/ 313 h 484"/>
                  <a:gd name="T20" fmla="*/ 231 w 288"/>
                  <a:gd name="T21" fmla="*/ 329 h 484"/>
                  <a:gd name="T22" fmla="*/ 174 w 288"/>
                  <a:gd name="T23" fmla="*/ 341 h 484"/>
                  <a:gd name="T24" fmla="*/ 105 w 288"/>
                  <a:gd name="T25" fmla="*/ 345 h 484"/>
                  <a:gd name="T26" fmla="*/ 81 w 288"/>
                  <a:gd name="T27" fmla="*/ 350 h 484"/>
                  <a:gd name="T28" fmla="*/ 73 w 288"/>
                  <a:gd name="T29" fmla="*/ 366 h 484"/>
                  <a:gd name="T30" fmla="*/ 89 w 288"/>
                  <a:gd name="T31" fmla="*/ 394 h 484"/>
                  <a:gd name="T32" fmla="*/ 146 w 288"/>
                  <a:gd name="T33" fmla="*/ 443 h 484"/>
                  <a:gd name="T34" fmla="*/ 187 w 288"/>
                  <a:gd name="T35" fmla="*/ 455 h 484"/>
                  <a:gd name="T36" fmla="*/ 195 w 288"/>
                  <a:gd name="T37" fmla="*/ 471 h 484"/>
                  <a:gd name="T38" fmla="*/ 178 w 288"/>
                  <a:gd name="T39" fmla="*/ 484 h 484"/>
                  <a:gd name="T40" fmla="*/ 142 w 288"/>
                  <a:gd name="T41" fmla="*/ 484 h 484"/>
                  <a:gd name="T42" fmla="*/ 93 w 288"/>
                  <a:gd name="T43" fmla="*/ 455 h 484"/>
                  <a:gd name="T44" fmla="*/ 53 w 288"/>
                  <a:gd name="T45" fmla="*/ 414 h 484"/>
                  <a:gd name="T46" fmla="*/ 28 w 288"/>
                  <a:gd name="T47" fmla="*/ 378 h 484"/>
                  <a:gd name="T48" fmla="*/ 28 w 288"/>
                  <a:gd name="T49" fmla="*/ 350 h 484"/>
                  <a:gd name="T50" fmla="*/ 45 w 288"/>
                  <a:gd name="T51" fmla="*/ 329 h 484"/>
                  <a:gd name="T52" fmla="*/ 69 w 288"/>
                  <a:gd name="T53" fmla="*/ 321 h 484"/>
                  <a:gd name="T54" fmla="*/ 105 w 288"/>
                  <a:gd name="T55" fmla="*/ 317 h 484"/>
                  <a:gd name="T56" fmla="*/ 146 w 288"/>
                  <a:gd name="T57" fmla="*/ 317 h 484"/>
                  <a:gd name="T58" fmla="*/ 195 w 288"/>
                  <a:gd name="T59" fmla="*/ 309 h 484"/>
                  <a:gd name="T60" fmla="*/ 219 w 288"/>
                  <a:gd name="T61" fmla="*/ 301 h 484"/>
                  <a:gd name="T62" fmla="*/ 231 w 288"/>
                  <a:gd name="T63" fmla="*/ 289 h 484"/>
                  <a:gd name="T64" fmla="*/ 227 w 288"/>
                  <a:gd name="T65" fmla="*/ 276 h 484"/>
                  <a:gd name="T66" fmla="*/ 191 w 288"/>
                  <a:gd name="T67" fmla="*/ 244 h 484"/>
                  <a:gd name="T68" fmla="*/ 134 w 288"/>
                  <a:gd name="T69" fmla="*/ 187 h 484"/>
                  <a:gd name="T70" fmla="*/ 81 w 288"/>
                  <a:gd name="T71" fmla="*/ 138 h 484"/>
                  <a:gd name="T72" fmla="*/ 24 w 288"/>
                  <a:gd name="T73" fmla="*/ 86 h 484"/>
                  <a:gd name="T74" fmla="*/ 4 w 288"/>
                  <a:gd name="T75" fmla="*/ 49 h 484"/>
                  <a:gd name="T76" fmla="*/ 0 w 288"/>
                  <a:gd name="T77" fmla="*/ 2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484">
                    <a:moveTo>
                      <a:pt x="0" y="25"/>
                    </a:moveTo>
                    <a:lnTo>
                      <a:pt x="4" y="5"/>
                    </a:lnTo>
                    <a:lnTo>
                      <a:pt x="49" y="0"/>
                    </a:lnTo>
                    <a:lnTo>
                      <a:pt x="73" y="21"/>
                    </a:lnTo>
                    <a:lnTo>
                      <a:pt x="110" y="74"/>
                    </a:lnTo>
                    <a:lnTo>
                      <a:pt x="158" y="143"/>
                    </a:lnTo>
                    <a:lnTo>
                      <a:pt x="203" y="191"/>
                    </a:lnTo>
                    <a:lnTo>
                      <a:pt x="284" y="281"/>
                    </a:lnTo>
                    <a:lnTo>
                      <a:pt x="288" y="301"/>
                    </a:lnTo>
                    <a:lnTo>
                      <a:pt x="272" y="313"/>
                    </a:lnTo>
                    <a:lnTo>
                      <a:pt x="231" y="329"/>
                    </a:lnTo>
                    <a:lnTo>
                      <a:pt x="174" y="341"/>
                    </a:lnTo>
                    <a:lnTo>
                      <a:pt x="105" y="345"/>
                    </a:lnTo>
                    <a:lnTo>
                      <a:pt x="81" y="350"/>
                    </a:lnTo>
                    <a:lnTo>
                      <a:pt x="73" y="366"/>
                    </a:lnTo>
                    <a:lnTo>
                      <a:pt x="89" y="394"/>
                    </a:lnTo>
                    <a:lnTo>
                      <a:pt x="146" y="443"/>
                    </a:lnTo>
                    <a:lnTo>
                      <a:pt x="187" y="455"/>
                    </a:lnTo>
                    <a:lnTo>
                      <a:pt x="195" y="471"/>
                    </a:lnTo>
                    <a:lnTo>
                      <a:pt x="178" y="484"/>
                    </a:lnTo>
                    <a:lnTo>
                      <a:pt x="142" y="484"/>
                    </a:lnTo>
                    <a:lnTo>
                      <a:pt x="93" y="455"/>
                    </a:lnTo>
                    <a:lnTo>
                      <a:pt x="53" y="414"/>
                    </a:lnTo>
                    <a:lnTo>
                      <a:pt x="28" y="378"/>
                    </a:lnTo>
                    <a:lnTo>
                      <a:pt x="28" y="350"/>
                    </a:lnTo>
                    <a:lnTo>
                      <a:pt x="45" y="329"/>
                    </a:lnTo>
                    <a:lnTo>
                      <a:pt x="69" y="321"/>
                    </a:lnTo>
                    <a:lnTo>
                      <a:pt x="105" y="317"/>
                    </a:lnTo>
                    <a:lnTo>
                      <a:pt x="146" y="317"/>
                    </a:lnTo>
                    <a:lnTo>
                      <a:pt x="195" y="309"/>
                    </a:lnTo>
                    <a:lnTo>
                      <a:pt x="219" y="301"/>
                    </a:lnTo>
                    <a:lnTo>
                      <a:pt x="231" y="289"/>
                    </a:lnTo>
                    <a:lnTo>
                      <a:pt x="227" y="276"/>
                    </a:lnTo>
                    <a:lnTo>
                      <a:pt x="191" y="244"/>
                    </a:lnTo>
                    <a:lnTo>
                      <a:pt x="134" y="187"/>
                    </a:lnTo>
                    <a:lnTo>
                      <a:pt x="81" y="138"/>
                    </a:lnTo>
                    <a:lnTo>
                      <a:pt x="24" y="86"/>
                    </a:lnTo>
                    <a:lnTo>
                      <a:pt x="4" y="49"/>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75"/>
            <p:cNvGrpSpPr>
              <a:grpSpLocks/>
            </p:cNvGrpSpPr>
            <p:nvPr/>
          </p:nvGrpSpPr>
          <p:grpSpPr bwMode="auto">
            <a:xfrm>
              <a:off x="1730" y="1459"/>
              <a:ext cx="2300" cy="1284"/>
              <a:chOff x="1730" y="1459"/>
              <a:chExt cx="2300" cy="1284"/>
            </a:xfrm>
          </p:grpSpPr>
          <p:grpSp>
            <p:nvGrpSpPr>
              <p:cNvPr id="8" name="Group 45"/>
              <p:cNvGrpSpPr>
                <a:grpSpLocks/>
              </p:cNvGrpSpPr>
              <p:nvPr/>
            </p:nvGrpSpPr>
            <p:grpSpPr bwMode="auto">
              <a:xfrm>
                <a:off x="3067" y="1576"/>
                <a:ext cx="963" cy="1108"/>
                <a:chOff x="3067" y="1576"/>
                <a:chExt cx="963" cy="1108"/>
              </a:xfrm>
            </p:grpSpPr>
            <p:grpSp>
              <p:nvGrpSpPr>
                <p:cNvPr id="38" name="Group 40"/>
                <p:cNvGrpSpPr>
                  <a:grpSpLocks/>
                </p:cNvGrpSpPr>
                <p:nvPr/>
              </p:nvGrpSpPr>
              <p:grpSpPr bwMode="auto">
                <a:xfrm>
                  <a:off x="3430" y="1576"/>
                  <a:ext cx="600" cy="895"/>
                  <a:chOff x="3430" y="1576"/>
                  <a:chExt cx="600" cy="895"/>
                </a:xfrm>
              </p:grpSpPr>
              <p:grpSp>
                <p:nvGrpSpPr>
                  <p:cNvPr id="43" name="Group 30"/>
                  <p:cNvGrpSpPr>
                    <a:grpSpLocks/>
                  </p:cNvGrpSpPr>
                  <p:nvPr/>
                </p:nvGrpSpPr>
                <p:grpSpPr bwMode="auto">
                  <a:xfrm>
                    <a:off x="3579" y="1691"/>
                    <a:ext cx="451" cy="663"/>
                    <a:chOff x="3579" y="1691"/>
                    <a:chExt cx="451" cy="663"/>
                  </a:xfrm>
                </p:grpSpPr>
                <p:grpSp>
                  <p:nvGrpSpPr>
                    <p:cNvPr id="53" name="Group 28"/>
                    <p:cNvGrpSpPr>
                      <a:grpSpLocks/>
                    </p:cNvGrpSpPr>
                    <p:nvPr/>
                  </p:nvGrpSpPr>
                  <p:grpSpPr bwMode="auto">
                    <a:xfrm>
                      <a:off x="3579" y="1691"/>
                      <a:ext cx="451" cy="663"/>
                      <a:chOff x="3579" y="1691"/>
                      <a:chExt cx="451" cy="663"/>
                    </a:xfrm>
                  </p:grpSpPr>
                  <p:grpSp>
                    <p:nvGrpSpPr>
                      <p:cNvPr id="55" name="Group 24"/>
                      <p:cNvGrpSpPr>
                        <a:grpSpLocks/>
                      </p:cNvGrpSpPr>
                      <p:nvPr/>
                    </p:nvGrpSpPr>
                    <p:grpSpPr bwMode="auto">
                      <a:xfrm>
                        <a:off x="3691" y="1730"/>
                        <a:ext cx="339" cy="546"/>
                        <a:chOff x="3691" y="1730"/>
                        <a:chExt cx="339" cy="546"/>
                      </a:xfrm>
                    </p:grpSpPr>
                    <p:grpSp>
                      <p:nvGrpSpPr>
                        <p:cNvPr id="59" name="Group 20"/>
                        <p:cNvGrpSpPr>
                          <a:grpSpLocks/>
                        </p:cNvGrpSpPr>
                        <p:nvPr/>
                      </p:nvGrpSpPr>
                      <p:grpSpPr bwMode="auto">
                        <a:xfrm>
                          <a:off x="3729" y="1730"/>
                          <a:ext cx="301" cy="546"/>
                          <a:chOff x="3729" y="1730"/>
                          <a:chExt cx="301" cy="546"/>
                        </a:xfrm>
                      </p:grpSpPr>
                      <p:sp>
                        <p:nvSpPr>
                          <p:cNvPr id="63" name="Oval 15"/>
                          <p:cNvSpPr>
                            <a:spLocks noChangeArrowheads="1"/>
                          </p:cNvSpPr>
                          <p:nvPr/>
                        </p:nvSpPr>
                        <p:spPr bwMode="auto">
                          <a:xfrm>
                            <a:off x="3878" y="2040"/>
                            <a:ext cx="152" cy="160"/>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6"/>
                          <p:cNvSpPr>
                            <a:spLocks noChangeArrowheads="1"/>
                          </p:cNvSpPr>
                          <p:nvPr/>
                        </p:nvSpPr>
                        <p:spPr bwMode="auto">
                          <a:xfrm>
                            <a:off x="3766" y="2079"/>
                            <a:ext cx="189" cy="19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17"/>
                          <p:cNvSpPr>
                            <a:spLocks noChangeArrowheads="1"/>
                          </p:cNvSpPr>
                          <p:nvPr/>
                        </p:nvSpPr>
                        <p:spPr bwMode="auto">
                          <a:xfrm>
                            <a:off x="3840" y="1847"/>
                            <a:ext cx="153" cy="15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18"/>
                          <p:cNvSpPr>
                            <a:spLocks noChangeArrowheads="1"/>
                          </p:cNvSpPr>
                          <p:nvPr/>
                        </p:nvSpPr>
                        <p:spPr bwMode="auto">
                          <a:xfrm>
                            <a:off x="3729" y="1730"/>
                            <a:ext cx="191" cy="200"/>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p:cNvSpPr>
                          <p:nvPr/>
                        </p:nvSpPr>
                        <p:spPr bwMode="auto">
                          <a:xfrm>
                            <a:off x="3847" y="1853"/>
                            <a:ext cx="127" cy="308"/>
                          </a:xfrm>
                          <a:custGeom>
                            <a:avLst/>
                            <a:gdLst>
                              <a:gd name="T0" fmla="*/ 127 w 127"/>
                              <a:gd name="T1" fmla="*/ 306 h 308"/>
                              <a:gd name="T2" fmla="*/ 74 w 127"/>
                              <a:gd name="T3" fmla="*/ 308 h 308"/>
                              <a:gd name="T4" fmla="*/ 0 w 127"/>
                              <a:gd name="T5" fmla="*/ 0 h 308"/>
                              <a:gd name="T6" fmla="*/ 79 w 127"/>
                              <a:gd name="T7" fmla="*/ 24 h 308"/>
                              <a:gd name="T8" fmla="*/ 81 w 127"/>
                              <a:gd name="T9" fmla="*/ 175 h 308"/>
                              <a:gd name="T10" fmla="*/ 127 w 127"/>
                              <a:gd name="T11" fmla="*/ 306 h 308"/>
                            </a:gdLst>
                            <a:ahLst/>
                            <a:cxnLst>
                              <a:cxn ang="0">
                                <a:pos x="T0" y="T1"/>
                              </a:cxn>
                              <a:cxn ang="0">
                                <a:pos x="T2" y="T3"/>
                              </a:cxn>
                              <a:cxn ang="0">
                                <a:pos x="T4" y="T5"/>
                              </a:cxn>
                              <a:cxn ang="0">
                                <a:pos x="T6" y="T7"/>
                              </a:cxn>
                              <a:cxn ang="0">
                                <a:pos x="T8" y="T9"/>
                              </a:cxn>
                              <a:cxn ang="0">
                                <a:pos x="T10" y="T11"/>
                              </a:cxn>
                            </a:cxnLst>
                            <a:rect l="0" t="0" r="r" b="b"/>
                            <a:pathLst>
                              <a:path w="127" h="308">
                                <a:moveTo>
                                  <a:pt x="127" y="306"/>
                                </a:moveTo>
                                <a:lnTo>
                                  <a:pt x="74" y="308"/>
                                </a:lnTo>
                                <a:lnTo>
                                  <a:pt x="0" y="0"/>
                                </a:lnTo>
                                <a:lnTo>
                                  <a:pt x="79" y="24"/>
                                </a:lnTo>
                                <a:lnTo>
                                  <a:pt x="81" y="175"/>
                                </a:lnTo>
                                <a:lnTo>
                                  <a:pt x="127"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Oval 21"/>
                        <p:cNvSpPr>
                          <a:spLocks noChangeArrowheads="1"/>
                        </p:cNvSpPr>
                        <p:nvPr/>
                      </p:nvSpPr>
                      <p:spPr bwMode="auto">
                        <a:xfrm>
                          <a:off x="3691" y="1886"/>
                          <a:ext cx="265" cy="275"/>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2"/>
                        <p:cNvSpPr>
                          <a:spLocks noChangeArrowheads="1"/>
                        </p:cNvSpPr>
                        <p:nvPr/>
                      </p:nvSpPr>
                      <p:spPr bwMode="auto">
                        <a:xfrm>
                          <a:off x="3691" y="2040"/>
                          <a:ext cx="191" cy="19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3"/>
                        <p:cNvSpPr>
                          <a:spLocks/>
                        </p:cNvSpPr>
                        <p:nvPr/>
                      </p:nvSpPr>
                      <p:spPr bwMode="auto">
                        <a:xfrm>
                          <a:off x="3750" y="1819"/>
                          <a:ext cx="133" cy="332"/>
                        </a:xfrm>
                        <a:custGeom>
                          <a:avLst/>
                          <a:gdLst>
                            <a:gd name="T0" fmla="*/ 121 w 133"/>
                            <a:gd name="T1" fmla="*/ 56 h 332"/>
                            <a:gd name="T2" fmla="*/ 106 w 133"/>
                            <a:gd name="T3" fmla="*/ 127 h 332"/>
                            <a:gd name="T4" fmla="*/ 133 w 133"/>
                            <a:gd name="T5" fmla="*/ 287 h 332"/>
                            <a:gd name="T6" fmla="*/ 80 w 133"/>
                            <a:gd name="T7" fmla="*/ 332 h 332"/>
                            <a:gd name="T8" fmla="*/ 0 w 133"/>
                            <a:gd name="T9" fmla="*/ 140 h 332"/>
                            <a:gd name="T10" fmla="*/ 64 w 133"/>
                            <a:gd name="T11" fmla="*/ 0 h 332"/>
                            <a:gd name="T12" fmla="*/ 121 w 133"/>
                            <a:gd name="T13" fmla="*/ 56 h 332"/>
                          </a:gdLst>
                          <a:ahLst/>
                          <a:cxnLst>
                            <a:cxn ang="0">
                              <a:pos x="T0" y="T1"/>
                            </a:cxn>
                            <a:cxn ang="0">
                              <a:pos x="T2" y="T3"/>
                            </a:cxn>
                            <a:cxn ang="0">
                              <a:pos x="T4" y="T5"/>
                            </a:cxn>
                            <a:cxn ang="0">
                              <a:pos x="T6" y="T7"/>
                            </a:cxn>
                            <a:cxn ang="0">
                              <a:pos x="T8" y="T9"/>
                            </a:cxn>
                            <a:cxn ang="0">
                              <a:pos x="T10" y="T11"/>
                            </a:cxn>
                            <a:cxn ang="0">
                              <a:pos x="T12" y="T13"/>
                            </a:cxn>
                          </a:cxnLst>
                          <a:rect l="0" t="0" r="r" b="b"/>
                          <a:pathLst>
                            <a:path w="133" h="332">
                              <a:moveTo>
                                <a:pt x="121" y="56"/>
                              </a:moveTo>
                              <a:lnTo>
                                <a:pt x="106" y="127"/>
                              </a:lnTo>
                              <a:lnTo>
                                <a:pt x="133" y="287"/>
                              </a:lnTo>
                              <a:lnTo>
                                <a:pt x="80" y="332"/>
                              </a:lnTo>
                              <a:lnTo>
                                <a:pt x="0" y="140"/>
                              </a:lnTo>
                              <a:lnTo>
                                <a:pt x="64" y="0"/>
                              </a:lnTo>
                              <a:lnTo>
                                <a:pt x="121"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Oval 25"/>
                      <p:cNvSpPr>
                        <a:spLocks noChangeArrowheads="1"/>
                      </p:cNvSpPr>
                      <p:nvPr/>
                    </p:nvSpPr>
                    <p:spPr bwMode="auto">
                      <a:xfrm>
                        <a:off x="3691" y="2195"/>
                        <a:ext cx="153" cy="15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26"/>
                      <p:cNvSpPr>
                        <a:spLocks noChangeArrowheads="1"/>
                      </p:cNvSpPr>
                      <p:nvPr/>
                    </p:nvSpPr>
                    <p:spPr bwMode="auto">
                      <a:xfrm>
                        <a:off x="3579" y="1691"/>
                        <a:ext cx="192" cy="200"/>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p:nvSpPr>
                    <p:spPr bwMode="auto">
                      <a:xfrm>
                        <a:off x="3738" y="2167"/>
                        <a:ext cx="99" cy="69"/>
                      </a:xfrm>
                      <a:custGeom>
                        <a:avLst/>
                        <a:gdLst>
                          <a:gd name="T0" fmla="*/ 99 w 99"/>
                          <a:gd name="T1" fmla="*/ 43 h 69"/>
                          <a:gd name="T2" fmla="*/ 69 w 99"/>
                          <a:gd name="T3" fmla="*/ 69 h 69"/>
                          <a:gd name="T4" fmla="*/ 0 w 99"/>
                          <a:gd name="T5" fmla="*/ 34 h 69"/>
                          <a:gd name="T6" fmla="*/ 69 w 99"/>
                          <a:gd name="T7" fmla="*/ 0 h 69"/>
                          <a:gd name="T8" fmla="*/ 99 w 99"/>
                          <a:gd name="T9" fmla="*/ 43 h 69"/>
                        </a:gdLst>
                        <a:ahLst/>
                        <a:cxnLst>
                          <a:cxn ang="0">
                            <a:pos x="T0" y="T1"/>
                          </a:cxn>
                          <a:cxn ang="0">
                            <a:pos x="T2" y="T3"/>
                          </a:cxn>
                          <a:cxn ang="0">
                            <a:pos x="T4" y="T5"/>
                          </a:cxn>
                          <a:cxn ang="0">
                            <a:pos x="T6" y="T7"/>
                          </a:cxn>
                          <a:cxn ang="0">
                            <a:pos x="T8" y="T9"/>
                          </a:cxn>
                        </a:cxnLst>
                        <a:rect l="0" t="0" r="r" b="b"/>
                        <a:pathLst>
                          <a:path w="99" h="69">
                            <a:moveTo>
                              <a:pt x="99" y="43"/>
                            </a:moveTo>
                            <a:lnTo>
                              <a:pt x="69" y="69"/>
                            </a:lnTo>
                            <a:lnTo>
                              <a:pt x="0" y="34"/>
                            </a:lnTo>
                            <a:lnTo>
                              <a:pt x="69" y="0"/>
                            </a:lnTo>
                            <a:lnTo>
                              <a:pt x="99"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Freeform 29"/>
                    <p:cNvSpPr>
                      <a:spLocks/>
                    </p:cNvSpPr>
                    <p:nvPr/>
                  </p:nvSpPr>
                  <p:spPr bwMode="auto">
                    <a:xfrm>
                      <a:off x="3724" y="1783"/>
                      <a:ext cx="59" cy="109"/>
                    </a:xfrm>
                    <a:custGeom>
                      <a:avLst/>
                      <a:gdLst>
                        <a:gd name="T0" fmla="*/ 30 w 59"/>
                        <a:gd name="T1" fmla="*/ 0 h 109"/>
                        <a:gd name="T2" fmla="*/ 59 w 59"/>
                        <a:gd name="T3" fmla="*/ 2 h 109"/>
                        <a:gd name="T4" fmla="*/ 47 w 59"/>
                        <a:gd name="T5" fmla="*/ 109 h 109"/>
                        <a:gd name="T6" fmla="*/ 0 w 59"/>
                        <a:gd name="T7" fmla="*/ 88 h 109"/>
                        <a:gd name="T8" fmla="*/ 30 w 59"/>
                        <a:gd name="T9" fmla="*/ 0 h 109"/>
                      </a:gdLst>
                      <a:ahLst/>
                      <a:cxnLst>
                        <a:cxn ang="0">
                          <a:pos x="T0" y="T1"/>
                        </a:cxn>
                        <a:cxn ang="0">
                          <a:pos x="T2" y="T3"/>
                        </a:cxn>
                        <a:cxn ang="0">
                          <a:pos x="T4" y="T5"/>
                        </a:cxn>
                        <a:cxn ang="0">
                          <a:pos x="T6" y="T7"/>
                        </a:cxn>
                        <a:cxn ang="0">
                          <a:pos x="T8" y="T9"/>
                        </a:cxn>
                      </a:cxnLst>
                      <a:rect l="0" t="0" r="r" b="b"/>
                      <a:pathLst>
                        <a:path w="59" h="109">
                          <a:moveTo>
                            <a:pt x="30" y="0"/>
                          </a:moveTo>
                          <a:lnTo>
                            <a:pt x="59" y="2"/>
                          </a:lnTo>
                          <a:lnTo>
                            <a:pt x="47" y="109"/>
                          </a:lnTo>
                          <a:lnTo>
                            <a:pt x="0" y="88"/>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37"/>
                  <p:cNvGrpSpPr>
                    <a:grpSpLocks/>
                  </p:cNvGrpSpPr>
                  <p:nvPr/>
                </p:nvGrpSpPr>
                <p:grpSpPr bwMode="auto">
                  <a:xfrm>
                    <a:off x="3430" y="1576"/>
                    <a:ext cx="414" cy="817"/>
                    <a:chOff x="3430" y="1576"/>
                    <a:chExt cx="414" cy="817"/>
                  </a:xfrm>
                </p:grpSpPr>
                <p:sp>
                  <p:nvSpPr>
                    <p:cNvPr id="47" name="Oval 31"/>
                    <p:cNvSpPr>
                      <a:spLocks noChangeArrowheads="1"/>
                    </p:cNvSpPr>
                    <p:nvPr/>
                  </p:nvSpPr>
                  <p:spPr bwMode="auto">
                    <a:xfrm>
                      <a:off x="3467" y="2040"/>
                      <a:ext cx="340" cy="353"/>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2"/>
                    <p:cNvSpPr>
                      <a:spLocks noChangeArrowheads="1"/>
                    </p:cNvSpPr>
                    <p:nvPr/>
                  </p:nvSpPr>
                  <p:spPr bwMode="auto">
                    <a:xfrm>
                      <a:off x="3504" y="1808"/>
                      <a:ext cx="340" cy="353"/>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33"/>
                    <p:cNvSpPr>
                      <a:spLocks noChangeArrowheads="1"/>
                    </p:cNvSpPr>
                    <p:nvPr/>
                  </p:nvSpPr>
                  <p:spPr bwMode="auto">
                    <a:xfrm>
                      <a:off x="3430" y="1576"/>
                      <a:ext cx="267" cy="27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34"/>
                    <p:cNvSpPr>
                      <a:spLocks noChangeArrowheads="1"/>
                    </p:cNvSpPr>
                    <p:nvPr/>
                  </p:nvSpPr>
                  <p:spPr bwMode="auto">
                    <a:xfrm>
                      <a:off x="3579" y="1730"/>
                      <a:ext cx="154" cy="160"/>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5"/>
                    <p:cNvSpPr>
                      <a:spLocks/>
                    </p:cNvSpPr>
                    <p:nvPr/>
                  </p:nvSpPr>
                  <p:spPr bwMode="auto">
                    <a:xfrm>
                      <a:off x="3509" y="1707"/>
                      <a:ext cx="226" cy="302"/>
                    </a:xfrm>
                    <a:custGeom>
                      <a:avLst/>
                      <a:gdLst>
                        <a:gd name="T0" fmla="*/ 161 w 226"/>
                        <a:gd name="T1" fmla="*/ 12 h 302"/>
                        <a:gd name="T2" fmla="*/ 158 w 226"/>
                        <a:gd name="T3" fmla="*/ 48 h 302"/>
                        <a:gd name="T4" fmla="*/ 212 w 226"/>
                        <a:gd name="T5" fmla="*/ 116 h 302"/>
                        <a:gd name="T6" fmla="*/ 226 w 226"/>
                        <a:gd name="T7" fmla="*/ 123 h 302"/>
                        <a:gd name="T8" fmla="*/ 147 w 226"/>
                        <a:gd name="T9" fmla="*/ 302 h 302"/>
                        <a:gd name="T10" fmla="*/ 0 w 226"/>
                        <a:gd name="T11" fmla="*/ 0 h 302"/>
                        <a:gd name="T12" fmla="*/ 161 w 226"/>
                        <a:gd name="T13" fmla="*/ 12 h 302"/>
                      </a:gdLst>
                      <a:ahLst/>
                      <a:cxnLst>
                        <a:cxn ang="0">
                          <a:pos x="T0" y="T1"/>
                        </a:cxn>
                        <a:cxn ang="0">
                          <a:pos x="T2" y="T3"/>
                        </a:cxn>
                        <a:cxn ang="0">
                          <a:pos x="T4" y="T5"/>
                        </a:cxn>
                        <a:cxn ang="0">
                          <a:pos x="T6" y="T7"/>
                        </a:cxn>
                        <a:cxn ang="0">
                          <a:pos x="T8" y="T9"/>
                        </a:cxn>
                        <a:cxn ang="0">
                          <a:pos x="T10" y="T11"/>
                        </a:cxn>
                        <a:cxn ang="0">
                          <a:pos x="T12" y="T13"/>
                        </a:cxn>
                      </a:cxnLst>
                      <a:rect l="0" t="0" r="r" b="b"/>
                      <a:pathLst>
                        <a:path w="226" h="302">
                          <a:moveTo>
                            <a:pt x="161" y="12"/>
                          </a:moveTo>
                          <a:lnTo>
                            <a:pt x="158" y="48"/>
                          </a:lnTo>
                          <a:lnTo>
                            <a:pt x="212" y="116"/>
                          </a:lnTo>
                          <a:lnTo>
                            <a:pt x="226" y="123"/>
                          </a:lnTo>
                          <a:lnTo>
                            <a:pt x="147" y="302"/>
                          </a:lnTo>
                          <a:lnTo>
                            <a:pt x="0" y="0"/>
                          </a:lnTo>
                          <a:lnTo>
                            <a:pt x="16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6"/>
                    <p:cNvSpPr>
                      <a:spLocks/>
                    </p:cNvSpPr>
                    <p:nvPr/>
                  </p:nvSpPr>
                  <p:spPr bwMode="auto">
                    <a:xfrm>
                      <a:off x="3614" y="2109"/>
                      <a:ext cx="148" cy="91"/>
                    </a:xfrm>
                    <a:custGeom>
                      <a:avLst/>
                      <a:gdLst>
                        <a:gd name="T0" fmla="*/ 132 w 148"/>
                        <a:gd name="T1" fmla="*/ 12 h 91"/>
                        <a:gd name="T2" fmla="*/ 148 w 148"/>
                        <a:gd name="T3" fmla="*/ 40 h 91"/>
                        <a:gd name="T4" fmla="*/ 0 w 148"/>
                        <a:gd name="T5" fmla="*/ 91 h 91"/>
                        <a:gd name="T6" fmla="*/ 4 w 148"/>
                        <a:gd name="T7" fmla="*/ 0 h 91"/>
                        <a:gd name="T8" fmla="*/ 132 w 148"/>
                        <a:gd name="T9" fmla="*/ 12 h 91"/>
                      </a:gdLst>
                      <a:ahLst/>
                      <a:cxnLst>
                        <a:cxn ang="0">
                          <a:pos x="T0" y="T1"/>
                        </a:cxn>
                        <a:cxn ang="0">
                          <a:pos x="T2" y="T3"/>
                        </a:cxn>
                        <a:cxn ang="0">
                          <a:pos x="T4" y="T5"/>
                        </a:cxn>
                        <a:cxn ang="0">
                          <a:pos x="T6" y="T7"/>
                        </a:cxn>
                        <a:cxn ang="0">
                          <a:pos x="T8" y="T9"/>
                        </a:cxn>
                      </a:cxnLst>
                      <a:rect l="0" t="0" r="r" b="b"/>
                      <a:pathLst>
                        <a:path w="148" h="91">
                          <a:moveTo>
                            <a:pt x="132" y="12"/>
                          </a:moveTo>
                          <a:lnTo>
                            <a:pt x="148" y="40"/>
                          </a:lnTo>
                          <a:lnTo>
                            <a:pt x="0" y="91"/>
                          </a:lnTo>
                          <a:lnTo>
                            <a:pt x="4" y="0"/>
                          </a:lnTo>
                          <a:lnTo>
                            <a:pt x="1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Oval 38"/>
                  <p:cNvSpPr>
                    <a:spLocks noChangeArrowheads="1"/>
                  </p:cNvSpPr>
                  <p:nvPr/>
                </p:nvSpPr>
                <p:spPr bwMode="auto">
                  <a:xfrm>
                    <a:off x="3430" y="2273"/>
                    <a:ext cx="191" cy="198"/>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p:nvSpPr>
                <p:spPr bwMode="auto">
                  <a:xfrm>
                    <a:off x="3551" y="2259"/>
                    <a:ext cx="102" cy="105"/>
                  </a:xfrm>
                  <a:custGeom>
                    <a:avLst/>
                    <a:gdLst>
                      <a:gd name="T0" fmla="*/ 41 w 102"/>
                      <a:gd name="T1" fmla="*/ 105 h 105"/>
                      <a:gd name="T2" fmla="*/ 102 w 102"/>
                      <a:gd name="T3" fmla="*/ 69 h 105"/>
                      <a:gd name="T4" fmla="*/ 32 w 102"/>
                      <a:gd name="T5" fmla="*/ 0 h 105"/>
                      <a:gd name="T6" fmla="*/ 0 w 102"/>
                      <a:gd name="T7" fmla="*/ 38 h 105"/>
                      <a:gd name="T8" fmla="*/ 41 w 102"/>
                      <a:gd name="T9" fmla="*/ 105 h 105"/>
                    </a:gdLst>
                    <a:ahLst/>
                    <a:cxnLst>
                      <a:cxn ang="0">
                        <a:pos x="T0" y="T1"/>
                      </a:cxn>
                      <a:cxn ang="0">
                        <a:pos x="T2" y="T3"/>
                      </a:cxn>
                      <a:cxn ang="0">
                        <a:pos x="T4" y="T5"/>
                      </a:cxn>
                      <a:cxn ang="0">
                        <a:pos x="T6" y="T7"/>
                      </a:cxn>
                      <a:cxn ang="0">
                        <a:pos x="T8" y="T9"/>
                      </a:cxn>
                    </a:cxnLst>
                    <a:rect l="0" t="0" r="r" b="b"/>
                    <a:pathLst>
                      <a:path w="102" h="105">
                        <a:moveTo>
                          <a:pt x="41" y="105"/>
                        </a:moveTo>
                        <a:lnTo>
                          <a:pt x="102" y="69"/>
                        </a:lnTo>
                        <a:lnTo>
                          <a:pt x="32" y="0"/>
                        </a:lnTo>
                        <a:lnTo>
                          <a:pt x="0" y="38"/>
                        </a:lnTo>
                        <a:lnTo>
                          <a:pt x="4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Oval 41"/>
                <p:cNvSpPr>
                  <a:spLocks noChangeArrowheads="1"/>
                </p:cNvSpPr>
                <p:nvPr/>
              </p:nvSpPr>
              <p:spPr bwMode="auto">
                <a:xfrm>
                  <a:off x="3067" y="2447"/>
                  <a:ext cx="227" cy="23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2"/>
                <p:cNvSpPr>
                  <a:spLocks noChangeArrowheads="1"/>
                </p:cNvSpPr>
                <p:nvPr/>
              </p:nvSpPr>
              <p:spPr bwMode="auto">
                <a:xfrm>
                  <a:off x="3244" y="2447"/>
                  <a:ext cx="191" cy="19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3"/>
                <p:cNvSpPr>
                  <a:spLocks noChangeArrowheads="1"/>
                </p:cNvSpPr>
                <p:nvPr/>
              </p:nvSpPr>
              <p:spPr bwMode="auto">
                <a:xfrm>
                  <a:off x="3346" y="2384"/>
                  <a:ext cx="191" cy="200"/>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p:cNvSpPr>
                <p:nvPr/>
              </p:nvSpPr>
              <p:spPr bwMode="auto">
                <a:xfrm>
                  <a:off x="3203" y="2361"/>
                  <a:ext cx="361" cy="256"/>
                </a:xfrm>
                <a:custGeom>
                  <a:avLst/>
                  <a:gdLst>
                    <a:gd name="T0" fmla="*/ 336 w 361"/>
                    <a:gd name="T1" fmla="*/ 74 h 256"/>
                    <a:gd name="T2" fmla="*/ 303 w 361"/>
                    <a:gd name="T3" fmla="*/ 91 h 256"/>
                    <a:gd name="T4" fmla="*/ 206 w 361"/>
                    <a:gd name="T5" fmla="*/ 192 h 256"/>
                    <a:gd name="T6" fmla="*/ 183 w 361"/>
                    <a:gd name="T7" fmla="*/ 236 h 256"/>
                    <a:gd name="T8" fmla="*/ 76 w 361"/>
                    <a:gd name="T9" fmla="*/ 236 h 256"/>
                    <a:gd name="T10" fmla="*/ 53 w 361"/>
                    <a:gd name="T11" fmla="*/ 256 h 256"/>
                    <a:gd name="T12" fmla="*/ 0 w 361"/>
                    <a:gd name="T13" fmla="*/ 180 h 256"/>
                    <a:gd name="T14" fmla="*/ 244 w 361"/>
                    <a:gd name="T15" fmla="*/ 0 h 256"/>
                    <a:gd name="T16" fmla="*/ 361 w 361"/>
                    <a:gd name="T17" fmla="*/ 41 h 256"/>
                    <a:gd name="T18" fmla="*/ 336 w 361"/>
                    <a:gd name="T19" fmla="*/ 7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6">
                      <a:moveTo>
                        <a:pt x="336" y="74"/>
                      </a:moveTo>
                      <a:lnTo>
                        <a:pt x="303" y="91"/>
                      </a:lnTo>
                      <a:lnTo>
                        <a:pt x="206" y="192"/>
                      </a:lnTo>
                      <a:lnTo>
                        <a:pt x="183" y="236"/>
                      </a:lnTo>
                      <a:lnTo>
                        <a:pt x="76" y="236"/>
                      </a:lnTo>
                      <a:lnTo>
                        <a:pt x="53" y="256"/>
                      </a:lnTo>
                      <a:lnTo>
                        <a:pt x="0" y="180"/>
                      </a:lnTo>
                      <a:lnTo>
                        <a:pt x="244" y="0"/>
                      </a:lnTo>
                      <a:lnTo>
                        <a:pt x="361" y="41"/>
                      </a:lnTo>
                      <a:lnTo>
                        <a:pt x="336"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1"/>
              <p:cNvGrpSpPr>
                <a:grpSpLocks/>
              </p:cNvGrpSpPr>
              <p:nvPr/>
            </p:nvGrpSpPr>
            <p:grpSpPr bwMode="auto">
              <a:xfrm>
                <a:off x="1730" y="1583"/>
                <a:ext cx="587" cy="773"/>
                <a:chOff x="1730" y="1583"/>
                <a:chExt cx="587" cy="773"/>
              </a:xfrm>
            </p:grpSpPr>
            <p:grpSp>
              <p:nvGrpSpPr>
                <p:cNvPr id="23" name="Group 50"/>
                <p:cNvGrpSpPr>
                  <a:grpSpLocks/>
                </p:cNvGrpSpPr>
                <p:nvPr/>
              </p:nvGrpSpPr>
              <p:grpSpPr bwMode="auto">
                <a:xfrm>
                  <a:off x="1730" y="1691"/>
                  <a:ext cx="325" cy="471"/>
                  <a:chOff x="1730" y="1691"/>
                  <a:chExt cx="325" cy="471"/>
                </a:xfrm>
              </p:grpSpPr>
              <p:sp>
                <p:nvSpPr>
                  <p:cNvPr id="34" name="Oval 46"/>
                  <p:cNvSpPr>
                    <a:spLocks noChangeArrowheads="1"/>
                  </p:cNvSpPr>
                  <p:nvPr/>
                </p:nvSpPr>
                <p:spPr bwMode="auto">
                  <a:xfrm>
                    <a:off x="1730" y="1847"/>
                    <a:ext cx="153" cy="15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47"/>
                  <p:cNvSpPr>
                    <a:spLocks noChangeArrowheads="1"/>
                  </p:cNvSpPr>
                  <p:nvPr/>
                </p:nvSpPr>
                <p:spPr bwMode="auto">
                  <a:xfrm>
                    <a:off x="1754" y="1963"/>
                    <a:ext cx="190" cy="19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48"/>
                  <p:cNvSpPr>
                    <a:spLocks noChangeArrowheads="1"/>
                  </p:cNvSpPr>
                  <p:nvPr/>
                </p:nvSpPr>
                <p:spPr bwMode="auto">
                  <a:xfrm>
                    <a:off x="1790" y="1691"/>
                    <a:ext cx="265" cy="27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9"/>
                  <p:cNvSpPr>
                    <a:spLocks/>
                  </p:cNvSpPr>
                  <p:nvPr/>
                </p:nvSpPr>
                <p:spPr bwMode="auto">
                  <a:xfrm>
                    <a:off x="1778" y="1870"/>
                    <a:ext cx="98" cy="148"/>
                  </a:xfrm>
                  <a:custGeom>
                    <a:avLst/>
                    <a:gdLst>
                      <a:gd name="T0" fmla="*/ 57 w 98"/>
                      <a:gd name="T1" fmla="*/ 0 h 148"/>
                      <a:gd name="T2" fmla="*/ 0 w 98"/>
                      <a:gd name="T3" fmla="*/ 29 h 148"/>
                      <a:gd name="T4" fmla="*/ 2 w 98"/>
                      <a:gd name="T5" fmla="*/ 119 h 148"/>
                      <a:gd name="T6" fmla="*/ 21 w 98"/>
                      <a:gd name="T7" fmla="*/ 148 h 148"/>
                      <a:gd name="T8" fmla="*/ 98 w 98"/>
                      <a:gd name="T9" fmla="*/ 119 h 148"/>
                      <a:gd name="T10" fmla="*/ 57 w 98"/>
                      <a:gd name="T11" fmla="*/ 0 h 148"/>
                    </a:gdLst>
                    <a:ahLst/>
                    <a:cxnLst>
                      <a:cxn ang="0">
                        <a:pos x="T0" y="T1"/>
                      </a:cxn>
                      <a:cxn ang="0">
                        <a:pos x="T2" y="T3"/>
                      </a:cxn>
                      <a:cxn ang="0">
                        <a:pos x="T4" y="T5"/>
                      </a:cxn>
                      <a:cxn ang="0">
                        <a:pos x="T6" y="T7"/>
                      </a:cxn>
                      <a:cxn ang="0">
                        <a:pos x="T8" y="T9"/>
                      </a:cxn>
                      <a:cxn ang="0">
                        <a:pos x="T10" y="T11"/>
                      </a:cxn>
                    </a:cxnLst>
                    <a:rect l="0" t="0" r="r" b="b"/>
                    <a:pathLst>
                      <a:path w="98" h="148">
                        <a:moveTo>
                          <a:pt x="57" y="0"/>
                        </a:moveTo>
                        <a:lnTo>
                          <a:pt x="0" y="29"/>
                        </a:lnTo>
                        <a:lnTo>
                          <a:pt x="2" y="119"/>
                        </a:lnTo>
                        <a:lnTo>
                          <a:pt x="21" y="148"/>
                        </a:lnTo>
                        <a:lnTo>
                          <a:pt x="98" y="119"/>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59"/>
                <p:cNvGrpSpPr>
                  <a:grpSpLocks/>
                </p:cNvGrpSpPr>
                <p:nvPr/>
              </p:nvGrpSpPr>
              <p:grpSpPr bwMode="auto">
                <a:xfrm>
                  <a:off x="1828" y="1583"/>
                  <a:ext cx="489" cy="773"/>
                  <a:chOff x="1828" y="1583"/>
                  <a:chExt cx="489" cy="773"/>
                </a:xfrm>
              </p:grpSpPr>
              <p:sp>
                <p:nvSpPr>
                  <p:cNvPr id="26" name="Oval 51"/>
                  <p:cNvSpPr>
                    <a:spLocks noChangeArrowheads="1"/>
                  </p:cNvSpPr>
                  <p:nvPr/>
                </p:nvSpPr>
                <p:spPr bwMode="auto">
                  <a:xfrm>
                    <a:off x="1977" y="1614"/>
                    <a:ext cx="340" cy="354"/>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52"/>
                  <p:cNvSpPr>
                    <a:spLocks noChangeArrowheads="1"/>
                  </p:cNvSpPr>
                  <p:nvPr/>
                </p:nvSpPr>
                <p:spPr bwMode="auto">
                  <a:xfrm>
                    <a:off x="1828" y="1847"/>
                    <a:ext cx="191" cy="19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53"/>
                  <p:cNvSpPr>
                    <a:spLocks noChangeArrowheads="1"/>
                  </p:cNvSpPr>
                  <p:nvPr/>
                </p:nvSpPr>
                <p:spPr bwMode="auto">
                  <a:xfrm>
                    <a:off x="1865" y="1963"/>
                    <a:ext cx="267" cy="276"/>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54"/>
                  <p:cNvSpPr>
                    <a:spLocks noChangeArrowheads="1"/>
                  </p:cNvSpPr>
                  <p:nvPr/>
                </p:nvSpPr>
                <p:spPr bwMode="auto">
                  <a:xfrm>
                    <a:off x="1939" y="2079"/>
                    <a:ext cx="267" cy="27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55"/>
                  <p:cNvSpPr>
                    <a:spLocks noChangeArrowheads="1"/>
                  </p:cNvSpPr>
                  <p:nvPr/>
                </p:nvSpPr>
                <p:spPr bwMode="auto">
                  <a:xfrm>
                    <a:off x="1958" y="1775"/>
                    <a:ext cx="239" cy="241"/>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56"/>
                  <p:cNvSpPr>
                    <a:spLocks noChangeArrowheads="1"/>
                  </p:cNvSpPr>
                  <p:nvPr/>
                </p:nvSpPr>
                <p:spPr bwMode="auto">
                  <a:xfrm>
                    <a:off x="2145" y="1583"/>
                    <a:ext cx="153" cy="158"/>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p:cNvSpPr>
                  <p:nvPr/>
                </p:nvSpPr>
                <p:spPr bwMode="auto">
                  <a:xfrm>
                    <a:off x="2033" y="1736"/>
                    <a:ext cx="165" cy="123"/>
                  </a:xfrm>
                  <a:custGeom>
                    <a:avLst/>
                    <a:gdLst>
                      <a:gd name="T0" fmla="*/ 0 w 165"/>
                      <a:gd name="T1" fmla="*/ 34 h 123"/>
                      <a:gd name="T2" fmla="*/ 21 w 165"/>
                      <a:gd name="T3" fmla="*/ 92 h 123"/>
                      <a:gd name="T4" fmla="*/ 165 w 165"/>
                      <a:gd name="T5" fmla="*/ 123 h 123"/>
                      <a:gd name="T6" fmla="*/ 165 w 165"/>
                      <a:gd name="T7" fmla="*/ 46 h 123"/>
                      <a:gd name="T8" fmla="*/ 10 w 165"/>
                      <a:gd name="T9" fmla="*/ 0 h 123"/>
                      <a:gd name="T10" fmla="*/ 0 w 165"/>
                      <a:gd name="T11" fmla="*/ 34 h 123"/>
                    </a:gdLst>
                    <a:ahLst/>
                    <a:cxnLst>
                      <a:cxn ang="0">
                        <a:pos x="T0" y="T1"/>
                      </a:cxn>
                      <a:cxn ang="0">
                        <a:pos x="T2" y="T3"/>
                      </a:cxn>
                      <a:cxn ang="0">
                        <a:pos x="T4" y="T5"/>
                      </a:cxn>
                      <a:cxn ang="0">
                        <a:pos x="T6" y="T7"/>
                      </a:cxn>
                      <a:cxn ang="0">
                        <a:pos x="T8" y="T9"/>
                      </a:cxn>
                      <a:cxn ang="0">
                        <a:pos x="T10" y="T11"/>
                      </a:cxn>
                    </a:cxnLst>
                    <a:rect l="0" t="0" r="r" b="b"/>
                    <a:pathLst>
                      <a:path w="165" h="123">
                        <a:moveTo>
                          <a:pt x="0" y="34"/>
                        </a:moveTo>
                        <a:lnTo>
                          <a:pt x="21" y="92"/>
                        </a:lnTo>
                        <a:lnTo>
                          <a:pt x="165" y="123"/>
                        </a:lnTo>
                        <a:lnTo>
                          <a:pt x="165" y="46"/>
                        </a:lnTo>
                        <a:lnTo>
                          <a:pt x="10"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p:cNvSpPr>
                  <p:nvPr/>
                </p:nvSpPr>
                <p:spPr bwMode="auto">
                  <a:xfrm>
                    <a:off x="1882" y="1935"/>
                    <a:ext cx="187" cy="238"/>
                  </a:xfrm>
                  <a:custGeom>
                    <a:avLst/>
                    <a:gdLst>
                      <a:gd name="T0" fmla="*/ 116 w 187"/>
                      <a:gd name="T1" fmla="*/ 0 h 238"/>
                      <a:gd name="T2" fmla="*/ 0 w 187"/>
                      <a:gd name="T3" fmla="*/ 60 h 238"/>
                      <a:gd name="T4" fmla="*/ 48 w 187"/>
                      <a:gd name="T5" fmla="*/ 108 h 238"/>
                      <a:gd name="T6" fmla="*/ 55 w 187"/>
                      <a:gd name="T7" fmla="*/ 224 h 238"/>
                      <a:gd name="T8" fmla="*/ 83 w 187"/>
                      <a:gd name="T9" fmla="*/ 238 h 238"/>
                      <a:gd name="T10" fmla="*/ 180 w 187"/>
                      <a:gd name="T11" fmla="*/ 164 h 238"/>
                      <a:gd name="T12" fmla="*/ 187 w 187"/>
                      <a:gd name="T13" fmla="*/ 24 h 238"/>
                      <a:gd name="T14" fmla="*/ 116 w 187"/>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38">
                        <a:moveTo>
                          <a:pt x="116" y="0"/>
                        </a:moveTo>
                        <a:lnTo>
                          <a:pt x="0" y="60"/>
                        </a:lnTo>
                        <a:lnTo>
                          <a:pt x="48" y="108"/>
                        </a:lnTo>
                        <a:lnTo>
                          <a:pt x="55" y="224"/>
                        </a:lnTo>
                        <a:lnTo>
                          <a:pt x="83" y="238"/>
                        </a:lnTo>
                        <a:lnTo>
                          <a:pt x="180" y="164"/>
                        </a:lnTo>
                        <a:lnTo>
                          <a:pt x="187" y="24"/>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60"/>
                <p:cNvSpPr>
                  <a:spLocks/>
                </p:cNvSpPr>
                <p:nvPr/>
              </p:nvSpPr>
              <p:spPr bwMode="auto">
                <a:xfrm>
                  <a:off x="2141" y="1668"/>
                  <a:ext cx="103" cy="121"/>
                </a:xfrm>
                <a:custGeom>
                  <a:avLst/>
                  <a:gdLst>
                    <a:gd name="T0" fmla="*/ 0 w 103"/>
                    <a:gd name="T1" fmla="*/ 65 h 121"/>
                    <a:gd name="T2" fmla="*/ 44 w 103"/>
                    <a:gd name="T3" fmla="*/ 0 h 121"/>
                    <a:gd name="T4" fmla="*/ 103 w 103"/>
                    <a:gd name="T5" fmla="*/ 65 h 121"/>
                    <a:gd name="T6" fmla="*/ 53 w 103"/>
                    <a:gd name="T7" fmla="*/ 121 h 121"/>
                    <a:gd name="T8" fmla="*/ 0 w 103"/>
                    <a:gd name="T9" fmla="*/ 65 h 121"/>
                  </a:gdLst>
                  <a:ahLst/>
                  <a:cxnLst>
                    <a:cxn ang="0">
                      <a:pos x="T0" y="T1"/>
                    </a:cxn>
                    <a:cxn ang="0">
                      <a:pos x="T2" y="T3"/>
                    </a:cxn>
                    <a:cxn ang="0">
                      <a:pos x="T4" y="T5"/>
                    </a:cxn>
                    <a:cxn ang="0">
                      <a:pos x="T6" y="T7"/>
                    </a:cxn>
                    <a:cxn ang="0">
                      <a:pos x="T8" y="T9"/>
                    </a:cxn>
                  </a:cxnLst>
                  <a:rect l="0" t="0" r="r" b="b"/>
                  <a:pathLst>
                    <a:path w="103" h="121">
                      <a:moveTo>
                        <a:pt x="0" y="65"/>
                      </a:moveTo>
                      <a:lnTo>
                        <a:pt x="44" y="0"/>
                      </a:lnTo>
                      <a:lnTo>
                        <a:pt x="103" y="65"/>
                      </a:lnTo>
                      <a:lnTo>
                        <a:pt x="53" y="121"/>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74"/>
              <p:cNvGrpSpPr>
                <a:grpSpLocks/>
              </p:cNvGrpSpPr>
              <p:nvPr/>
            </p:nvGrpSpPr>
            <p:grpSpPr bwMode="auto">
              <a:xfrm>
                <a:off x="2014" y="1459"/>
                <a:ext cx="1683" cy="1284"/>
                <a:chOff x="2014" y="1459"/>
                <a:chExt cx="1683" cy="1284"/>
              </a:xfrm>
            </p:grpSpPr>
            <p:sp>
              <p:nvSpPr>
                <p:cNvPr id="11" name="Oval 62"/>
                <p:cNvSpPr>
                  <a:spLocks noChangeArrowheads="1"/>
                </p:cNvSpPr>
                <p:nvPr/>
              </p:nvSpPr>
              <p:spPr bwMode="auto">
                <a:xfrm>
                  <a:off x="2536" y="1498"/>
                  <a:ext cx="415" cy="432"/>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63"/>
                <p:cNvSpPr>
                  <a:spLocks noChangeArrowheads="1"/>
                </p:cNvSpPr>
                <p:nvPr/>
              </p:nvSpPr>
              <p:spPr bwMode="auto">
                <a:xfrm>
                  <a:off x="2871" y="1459"/>
                  <a:ext cx="340" cy="354"/>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64"/>
                <p:cNvSpPr>
                  <a:spLocks noChangeArrowheads="1"/>
                </p:cNvSpPr>
                <p:nvPr/>
              </p:nvSpPr>
              <p:spPr bwMode="auto">
                <a:xfrm>
                  <a:off x="3170" y="1808"/>
                  <a:ext cx="527" cy="548"/>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65"/>
                <p:cNvSpPr>
                  <a:spLocks noChangeArrowheads="1"/>
                </p:cNvSpPr>
                <p:nvPr/>
              </p:nvSpPr>
              <p:spPr bwMode="auto">
                <a:xfrm>
                  <a:off x="2201" y="2040"/>
                  <a:ext cx="600" cy="626"/>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66"/>
                <p:cNvSpPr>
                  <a:spLocks noChangeArrowheads="1"/>
                </p:cNvSpPr>
                <p:nvPr/>
              </p:nvSpPr>
              <p:spPr bwMode="auto">
                <a:xfrm>
                  <a:off x="3021" y="2118"/>
                  <a:ext cx="450" cy="469"/>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67"/>
                <p:cNvSpPr>
                  <a:spLocks noChangeArrowheads="1"/>
                </p:cNvSpPr>
                <p:nvPr/>
              </p:nvSpPr>
              <p:spPr bwMode="auto">
                <a:xfrm>
                  <a:off x="2051" y="2157"/>
                  <a:ext cx="340" cy="352"/>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68"/>
                <p:cNvSpPr>
                  <a:spLocks noChangeArrowheads="1"/>
                </p:cNvSpPr>
                <p:nvPr/>
              </p:nvSpPr>
              <p:spPr bwMode="auto">
                <a:xfrm>
                  <a:off x="2014" y="1886"/>
                  <a:ext cx="340" cy="352"/>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69"/>
                <p:cNvSpPr>
                  <a:spLocks noChangeArrowheads="1"/>
                </p:cNvSpPr>
                <p:nvPr/>
              </p:nvSpPr>
              <p:spPr bwMode="auto">
                <a:xfrm>
                  <a:off x="2164" y="1576"/>
                  <a:ext cx="526" cy="547"/>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70"/>
                <p:cNvSpPr>
                  <a:spLocks noChangeArrowheads="1"/>
                </p:cNvSpPr>
                <p:nvPr/>
              </p:nvSpPr>
              <p:spPr bwMode="auto">
                <a:xfrm>
                  <a:off x="2611" y="2195"/>
                  <a:ext cx="526" cy="548"/>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71"/>
                <p:cNvSpPr>
                  <a:spLocks noChangeArrowheads="1"/>
                </p:cNvSpPr>
                <p:nvPr/>
              </p:nvSpPr>
              <p:spPr bwMode="auto">
                <a:xfrm>
                  <a:off x="3244" y="1614"/>
                  <a:ext cx="415" cy="432"/>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72"/>
                <p:cNvSpPr>
                  <a:spLocks noChangeArrowheads="1"/>
                </p:cNvSpPr>
                <p:nvPr/>
              </p:nvSpPr>
              <p:spPr bwMode="auto">
                <a:xfrm>
                  <a:off x="3132" y="1459"/>
                  <a:ext cx="377" cy="392"/>
                </a:xfrm>
                <a:prstGeom prst="ellipse">
                  <a:avLst/>
                </a:prstGeom>
                <a:solidFill>
                  <a:srgbClr val="FFFFFF"/>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3"/>
                <p:cNvSpPr>
                  <a:spLocks/>
                </p:cNvSpPr>
                <p:nvPr/>
              </p:nvSpPr>
              <p:spPr bwMode="auto">
                <a:xfrm>
                  <a:off x="2153" y="1564"/>
                  <a:ext cx="1446" cy="1011"/>
                </a:xfrm>
                <a:custGeom>
                  <a:avLst/>
                  <a:gdLst>
                    <a:gd name="T0" fmla="*/ 446 w 1446"/>
                    <a:gd name="T1" fmla="*/ 102 h 1011"/>
                    <a:gd name="T2" fmla="*/ 506 w 1446"/>
                    <a:gd name="T3" fmla="*/ 29 h 1011"/>
                    <a:gd name="T4" fmla="*/ 777 w 1446"/>
                    <a:gd name="T5" fmla="*/ 34 h 1011"/>
                    <a:gd name="T6" fmla="*/ 968 w 1446"/>
                    <a:gd name="T7" fmla="*/ 0 h 1011"/>
                    <a:gd name="T8" fmla="*/ 1209 w 1446"/>
                    <a:gd name="T9" fmla="*/ 121 h 1011"/>
                    <a:gd name="T10" fmla="*/ 1330 w 1446"/>
                    <a:gd name="T11" fmla="*/ 87 h 1011"/>
                    <a:gd name="T12" fmla="*/ 1395 w 1446"/>
                    <a:gd name="T13" fmla="*/ 102 h 1011"/>
                    <a:gd name="T14" fmla="*/ 1409 w 1446"/>
                    <a:gd name="T15" fmla="*/ 402 h 1011"/>
                    <a:gd name="T16" fmla="*/ 1446 w 1446"/>
                    <a:gd name="T17" fmla="*/ 450 h 1011"/>
                    <a:gd name="T18" fmla="*/ 1335 w 1446"/>
                    <a:gd name="T19" fmla="*/ 682 h 1011"/>
                    <a:gd name="T20" fmla="*/ 1214 w 1446"/>
                    <a:gd name="T21" fmla="*/ 523 h 1011"/>
                    <a:gd name="T22" fmla="*/ 1181 w 1446"/>
                    <a:gd name="T23" fmla="*/ 605 h 1011"/>
                    <a:gd name="T24" fmla="*/ 1010 w 1446"/>
                    <a:gd name="T25" fmla="*/ 923 h 1011"/>
                    <a:gd name="T26" fmla="*/ 437 w 1446"/>
                    <a:gd name="T27" fmla="*/ 1011 h 1011"/>
                    <a:gd name="T28" fmla="*/ 140 w 1446"/>
                    <a:gd name="T29" fmla="*/ 948 h 1011"/>
                    <a:gd name="T30" fmla="*/ 46 w 1446"/>
                    <a:gd name="T31" fmla="*/ 750 h 1011"/>
                    <a:gd name="T32" fmla="*/ 46 w 1446"/>
                    <a:gd name="T33" fmla="*/ 547 h 1011"/>
                    <a:gd name="T34" fmla="*/ 0 w 1446"/>
                    <a:gd name="T35" fmla="*/ 378 h 1011"/>
                    <a:gd name="T36" fmla="*/ 446 w 1446"/>
                    <a:gd name="T37" fmla="*/ 102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6" h="1011">
                      <a:moveTo>
                        <a:pt x="446" y="102"/>
                      </a:moveTo>
                      <a:lnTo>
                        <a:pt x="506" y="29"/>
                      </a:lnTo>
                      <a:lnTo>
                        <a:pt x="777" y="34"/>
                      </a:lnTo>
                      <a:lnTo>
                        <a:pt x="968" y="0"/>
                      </a:lnTo>
                      <a:lnTo>
                        <a:pt x="1209" y="121"/>
                      </a:lnTo>
                      <a:lnTo>
                        <a:pt x="1330" y="87"/>
                      </a:lnTo>
                      <a:lnTo>
                        <a:pt x="1395" y="102"/>
                      </a:lnTo>
                      <a:lnTo>
                        <a:pt x="1409" y="402"/>
                      </a:lnTo>
                      <a:lnTo>
                        <a:pt x="1446" y="450"/>
                      </a:lnTo>
                      <a:lnTo>
                        <a:pt x="1335" y="682"/>
                      </a:lnTo>
                      <a:lnTo>
                        <a:pt x="1214" y="523"/>
                      </a:lnTo>
                      <a:lnTo>
                        <a:pt x="1181" y="605"/>
                      </a:lnTo>
                      <a:lnTo>
                        <a:pt x="1010" y="923"/>
                      </a:lnTo>
                      <a:lnTo>
                        <a:pt x="437" y="1011"/>
                      </a:lnTo>
                      <a:lnTo>
                        <a:pt x="140" y="948"/>
                      </a:lnTo>
                      <a:lnTo>
                        <a:pt x="46" y="750"/>
                      </a:lnTo>
                      <a:lnTo>
                        <a:pt x="46" y="547"/>
                      </a:lnTo>
                      <a:lnTo>
                        <a:pt x="0" y="378"/>
                      </a:lnTo>
                      <a:lnTo>
                        <a:pt x="446"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71" name="Diagram 70"/>
          <p:cNvGraphicFramePr/>
          <p:nvPr>
            <p:extLst>
              <p:ext uri="{D42A27DB-BD31-4B8C-83A1-F6EECF244321}">
                <p14:modId xmlns:p14="http://schemas.microsoft.com/office/powerpoint/2010/main" val="2594634285"/>
              </p:ext>
            </p:extLst>
          </p:nvPr>
        </p:nvGraphicFramePr>
        <p:xfrm>
          <a:off x="2369762" y="2228573"/>
          <a:ext cx="4619460" cy="2094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2" name="Diagram 71"/>
          <p:cNvGraphicFramePr/>
          <p:nvPr>
            <p:extLst>
              <p:ext uri="{D42A27DB-BD31-4B8C-83A1-F6EECF244321}">
                <p14:modId xmlns:p14="http://schemas.microsoft.com/office/powerpoint/2010/main" val="3829056194"/>
              </p:ext>
            </p:extLst>
          </p:nvPr>
        </p:nvGraphicFramePr>
        <p:xfrm>
          <a:off x="1600200" y="3677334"/>
          <a:ext cx="6096000" cy="248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3" name="TextBox 72"/>
          <p:cNvSpPr txBox="1"/>
          <p:nvPr/>
        </p:nvSpPr>
        <p:spPr>
          <a:xfrm>
            <a:off x="1805827" y="5678269"/>
            <a:ext cx="8817350" cy="369332"/>
          </a:xfrm>
          <a:prstGeom prst="rect">
            <a:avLst/>
          </a:prstGeom>
          <a:noFill/>
        </p:spPr>
        <p:txBody>
          <a:bodyPr wrap="square" rtlCol="0">
            <a:spAutoFit/>
          </a:bodyPr>
          <a:lstStyle/>
          <a:p>
            <a:pPr marL="285750" indent="-285750">
              <a:buFont typeface="Arial" charset="0"/>
              <a:buChar char="•"/>
            </a:pPr>
            <a:r>
              <a:rPr lang="en-US" b="1" i="1" dirty="0" smtClean="0">
                <a:solidFill>
                  <a:schemeClr val="tx1">
                    <a:lumMod val="65000"/>
                    <a:lumOff val="35000"/>
                  </a:schemeClr>
                </a:solidFill>
              </a:rPr>
              <a:t>Available as of the April 2011 Windows Azure AppFabric release.</a:t>
            </a:r>
          </a:p>
        </p:txBody>
      </p:sp>
      <p:sp>
        <p:nvSpPr>
          <p:cNvPr id="74" name="TextBox 73"/>
          <p:cNvSpPr txBox="1"/>
          <p:nvPr/>
        </p:nvSpPr>
        <p:spPr>
          <a:xfrm>
            <a:off x="8386353" y="2672272"/>
            <a:ext cx="3540035" cy="1846659"/>
          </a:xfrm>
          <a:prstGeom prst="rect">
            <a:avLst/>
          </a:prstGeom>
          <a:noFill/>
        </p:spPr>
        <p:txBody>
          <a:bodyPr wrap="square" lIns="0" tIns="0" rIns="0" bIns="0" rtlCol="0">
            <a:spAutoFit/>
          </a:bodyPr>
          <a:lstStyle/>
          <a:p>
            <a:pPr marL="342900" indent="-342900">
              <a:buFont typeface="Arial" pitchFamily="34" charset="0"/>
              <a:buChar char="•"/>
            </a:pPr>
            <a:r>
              <a:rPr lang="en-US" sz="2000" dirty="0" smtClean="0">
                <a:gradFill>
                  <a:gsLst>
                    <a:gs pos="0">
                      <a:schemeClr val="tx1"/>
                    </a:gs>
                    <a:gs pos="86000">
                      <a:schemeClr val="tx1"/>
                    </a:gs>
                  </a:gsLst>
                  <a:lin ang="5400000" scaled="0"/>
                </a:gradFill>
              </a:rPr>
              <a:t>Auto managed by Microsoft</a:t>
            </a:r>
          </a:p>
          <a:p>
            <a:pPr marL="342900" indent="-342900">
              <a:buFont typeface="Arial" pitchFamily="34" charset="0"/>
              <a:buChar char="•"/>
            </a:pPr>
            <a:r>
              <a:rPr lang="en-US" sz="2000" dirty="0" smtClean="0">
                <a:gradFill>
                  <a:gsLst>
                    <a:gs pos="0">
                      <a:schemeClr val="tx1"/>
                    </a:gs>
                    <a:gs pos="86000">
                      <a:schemeClr val="tx1"/>
                    </a:gs>
                  </a:gsLst>
                  <a:lin ang="5400000" scaled="0"/>
                </a:gradFill>
              </a:rPr>
              <a:t>Similar programming model as on-premise server</a:t>
            </a:r>
          </a:p>
          <a:p>
            <a:pPr marL="342900" indent="-342900">
              <a:buFont typeface="Arial" pitchFamily="34" charset="0"/>
              <a:buChar char="•"/>
            </a:pPr>
            <a:r>
              <a:rPr lang="en-US" sz="2000" dirty="0" smtClean="0">
                <a:gradFill>
                  <a:gsLst>
                    <a:gs pos="0">
                      <a:schemeClr val="tx1"/>
                    </a:gs>
                    <a:gs pos="86000">
                      <a:schemeClr val="tx1"/>
                    </a:gs>
                  </a:gsLst>
                  <a:lin ang="5400000" scaled="0"/>
                </a:gradFill>
              </a:rPr>
              <a:t>Some capacity planning processes apply while others are </a:t>
            </a:r>
            <a:r>
              <a:rPr lang="en-US" sz="2000" dirty="0" err="1" smtClean="0">
                <a:gradFill>
                  <a:gsLst>
                    <a:gs pos="0">
                      <a:schemeClr val="tx1"/>
                    </a:gs>
                    <a:gs pos="86000">
                      <a:schemeClr val="tx1"/>
                    </a:gs>
                  </a:gsLst>
                  <a:lin ang="5400000" scaled="0"/>
                </a:gradFill>
              </a:rPr>
              <a:t>unecessary</a:t>
            </a:r>
            <a:endParaRPr lang="en-US" sz="20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408675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 presetClass="emph" presetSubtype="0" fill="hold" grpId="0" nodeType="withEffect">
                                  <p:stCondLst>
                                    <p:cond delay="0"/>
                                  </p:stCondLst>
                                  <p:childTnLst>
                                    <p:animScale>
                                      <p:cBhvr>
                                        <p:cTn id="8" dur="1000" fill="hold"/>
                                        <p:tgtEl>
                                          <p:spTgt spid="72"/>
                                        </p:tgtEl>
                                      </p:cBhvr>
                                      <p:by x="80000" y="80000"/>
                                    </p:animScale>
                                  </p:childTnLst>
                                </p:cTn>
                              </p:par>
                              <p:par>
                                <p:cTn id="9" presetID="64" presetClass="path" presetSubtype="0" accel="50000" decel="50000" fill="hold" grpId="1" nodeType="withEffect">
                                  <p:stCondLst>
                                    <p:cond delay="0"/>
                                  </p:stCondLst>
                                  <p:childTnLst>
                                    <p:animMotion origin="layout" path="M -3.33333E-6 1.23034E-6 L -3.33333E-6 -0.21739 " pathEditMode="relative" rAng="0" ptsTypes="AA">
                                      <p:cBhvr>
                                        <p:cTn id="10" dur="2000" fill="hold"/>
                                        <p:tgtEl>
                                          <p:spTgt spid="72"/>
                                        </p:tgtEl>
                                        <p:attrNameLst>
                                          <p:attrName>ppt_x</p:attrName>
                                          <p:attrName>ppt_y</p:attrName>
                                        </p:attrNameLst>
                                      </p:cBhvr>
                                      <p:rCtr x="0" y="-10870"/>
                                    </p:animMotion>
                                  </p:childTnLst>
                                </p:cTn>
                              </p:par>
                              <p:par>
                                <p:cTn id="11" presetID="10" presetClass="exit" presetSubtype="0" fill="hold" grpId="2" nodeType="withEffect">
                                  <p:stCondLst>
                                    <p:cond delay="0"/>
                                  </p:stCondLst>
                                  <p:childTnLst>
                                    <p:animEffect transition="out" filter="fade">
                                      <p:cBhvr>
                                        <p:cTn id="12" dur="2000"/>
                                        <p:tgtEl>
                                          <p:spTgt spid="72"/>
                                        </p:tgtEl>
                                      </p:cBhvr>
                                    </p:animEffect>
                                    <p:set>
                                      <p:cBhvr>
                                        <p:cTn id="13" dur="1" fill="hold">
                                          <p:stCondLst>
                                            <p:cond delay="1999"/>
                                          </p:stCondLst>
                                        </p:cTn>
                                        <p:tgtEl>
                                          <p:spTgt spid="72"/>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AsOne/>
      </p:bldGraphic>
      <p:bldGraphic spid="72" grpId="0">
        <p:bldAsOne/>
      </p:bldGraphic>
      <p:bldGraphic spid="72" grpId="1">
        <p:bldAsOne/>
      </p:bldGraphic>
      <p:bldGraphic spid="72" grpId="2">
        <p:bldAsOne/>
      </p:bldGraphic>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Customer discussion Playbook</a:t>
            </a:r>
            <a:br>
              <a:rPr lang="en-US" dirty="0" smtClean="0"/>
            </a:br>
            <a:r>
              <a:rPr lang="en-US" sz="3600" dirty="0">
                <a:solidFill>
                  <a:schemeClr val="accent1"/>
                </a:solidFill>
              </a:rPr>
              <a:t>A pattern seen from several customer engagements</a:t>
            </a:r>
          </a:p>
        </p:txBody>
      </p:sp>
      <p:sp>
        <p:nvSpPr>
          <p:cNvPr id="3" name="Text Placeholder 2"/>
          <p:cNvSpPr>
            <a:spLocks noGrp="1"/>
          </p:cNvSpPr>
          <p:nvPr>
            <p:ph type="body" sz="quarter" idx="10"/>
          </p:nvPr>
        </p:nvSpPr>
        <p:spPr>
          <a:xfrm>
            <a:off x="519112" y="1898573"/>
            <a:ext cx="11149013" cy="3225498"/>
          </a:xfrm>
        </p:spPr>
        <p:txBody>
          <a:bodyPr/>
          <a:lstStyle/>
          <a:p>
            <a:pPr>
              <a:spcAft>
                <a:spcPts val="1200"/>
              </a:spcAft>
            </a:pPr>
            <a:r>
              <a:rPr lang="en-US" dirty="0">
                <a:solidFill>
                  <a:schemeClr val="tx2"/>
                </a:solidFill>
              </a:rPr>
              <a:t>What is </a:t>
            </a:r>
            <a:r>
              <a:rPr lang="en-US" dirty="0" err="1">
                <a:solidFill>
                  <a:schemeClr val="tx2"/>
                </a:solidFill>
              </a:rPr>
              <a:t>AppFabric</a:t>
            </a:r>
            <a:r>
              <a:rPr lang="en-US" dirty="0">
                <a:solidFill>
                  <a:schemeClr val="tx2"/>
                </a:solidFill>
              </a:rPr>
              <a:t> Cache &amp; Why should I care? </a:t>
            </a:r>
          </a:p>
          <a:p>
            <a:pPr>
              <a:spcAft>
                <a:spcPts val="1200"/>
              </a:spcAft>
            </a:pPr>
            <a:r>
              <a:rPr lang="en-US" b="1" dirty="0"/>
              <a:t>Are others using this in real-world applications?</a:t>
            </a:r>
          </a:p>
          <a:p>
            <a:pPr>
              <a:spcAft>
                <a:spcPts val="1200"/>
              </a:spcAft>
            </a:pPr>
            <a:r>
              <a:rPr lang="en-US" dirty="0">
                <a:solidFill>
                  <a:schemeClr val="tx2"/>
                </a:solidFill>
              </a:rPr>
              <a:t>How much memory do we need? How many servers?</a:t>
            </a:r>
          </a:p>
          <a:p>
            <a:pPr>
              <a:spcAft>
                <a:spcPts val="1200"/>
              </a:spcAft>
            </a:pPr>
            <a:r>
              <a:rPr lang="en-US" dirty="0">
                <a:solidFill>
                  <a:schemeClr val="tx2"/>
                </a:solidFill>
              </a:rPr>
              <a:t>Can we see detailed performance and scalability data?</a:t>
            </a:r>
          </a:p>
          <a:p>
            <a:pPr>
              <a:spcAft>
                <a:spcPts val="1200"/>
              </a:spcAft>
            </a:pPr>
            <a:r>
              <a:rPr lang="en-US" dirty="0">
                <a:solidFill>
                  <a:schemeClr val="tx2"/>
                </a:solidFill>
              </a:rPr>
              <a:t>What are the capacity indicators &amp; performance to monitor?</a:t>
            </a:r>
          </a:p>
        </p:txBody>
      </p:sp>
    </p:spTree>
    <p:extLst>
      <p:ext uri="{BB962C8B-B14F-4D97-AF65-F5344CB8AC3E}">
        <p14:creationId xmlns:p14="http://schemas.microsoft.com/office/powerpoint/2010/main" val="142799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6468994"/>
              </p:ext>
            </p:extLst>
          </p:nvPr>
        </p:nvGraphicFramePr>
        <p:xfrm>
          <a:off x="519113" y="1447800"/>
          <a:ext cx="11208668" cy="2595880"/>
        </p:xfrm>
        <a:graphic>
          <a:graphicData uri="http://schemas.openxmlformats.org/drawingml/2006/table">
            <a:tbl>
              <a:tblPr firstRow="1" bandRow="1">
                <a:tableStyleId>{5C22544A-7EE6-4342-B048-85BDC9FD1C3A}</a:tableStyleId>
              </a:tblPr>
              <a:tblGrid>
                <a:gridCol w="2157974"/>
                <a:gridCol w="9050694"/>
              </a:tblGrid>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t>Scenario</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rowSpan="3">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dirty="0" smtClean="0">
                          <a:solidFill>
                            <a:schemeClr val="tx1"/>
                          </a:solidFill>
                        </a:rPr>
                        <a:t>Reduced the CPU usage of SQL servers from 80% to 10% by</a:t>
                      </a:r>
                      <a:r>
                        <a:rPr lang="en-US" baseline="0" dirty="0" smtClean="0">
                          <a:solidFill>
                            <a:schemeClr val="tx1"/>
                          </a:solidFill>
                        </a:rPr>
                        <a:t> caching</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baseline="0" dirty="0" smtClean="0">
                          <a:solidFill>
                            <a:schemeClr val="tx1"/>
                          </a:solidFill>
                        </a:rPr>
                        <a:t>~27 GB of data across </a:t>
                      </a:r>
                      <a:r>
                        <a:rPr lang="en-US" b="0" baseline="0" dirty="0" smtClean="0">
                          <a:solidFill>
                            <a:schemeClr val="tx1"/>
                          </a:solidFill>
                        </a:rPr>
                        <a:t>4 cache servers </a:t>
                      </a:r>
                      <a:r>
                        <a:rPr lang="en-US" baseline="0" dirty="0" smtClean="0">
                          <a:solidFill>
                            <a:schemeClr val="tx1"/>
                          </a:solidFill>
                        </a:rPr>
                        <a:t>each with </a:t>
                      </a:r>
                      <a:r>
                        <a:rPr lang="en-US" b="0" baseline="0" dirty="0" smtClean="0">
                          <a:solidFill>
                            <a:schemeClr val="tx1"/>
                          </a:solidFill>
                        </a:rPr>
                        <a:t>12 GB of memory</a:t>
                      </a:r>
                      <a:endParaRPr lang="en-US"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baseline="0" dirty="0" smtClean="0">
                          <a:solidFill>
                            <a:schemeClr val="tx1"/>
                          </a:solidFill>
                        </a:rPr>
                        <a:t>System now supports 1000 reads / sec and 200 writes / sec</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370840">
                <a:tc rowSpan="3">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baseline="0" dirty="0" smtClean="0">
                          <a:solidFill>
                            <a:schemeClr val="tx1"/>
                          </a:solidFill>
                        </a:rPr>
                        <a:t>Improved resource utilization</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dirty="0" smtClean="0">
                          <a:solidFill>
                            <a:schemeClr val="tx1"/>
                          </a:solidFill>
                        </a:rPr>
                        <a:t>50% faster response times</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r h="370840">
                <a:tc v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600" dirty="0" smtClean="0">
                          <a:hlinkClick r:id="rId2"/>
                        </a:rPr>
                        <a:t>http://www.microsoft.com/casestudies/Case_Study_Detail.aspx?CaseStudyID=4000007903</a:t>
                      </a:r>
                      <a:r>
                        <a:rPr lang="en-US" sz="1600" dirty="0" smtClean="0"/>
                        <a:t> </a:t>
                      </a:r>
                      <a:endParaRPr lang="en-US"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r>
            </a:tbl>
          </a:graphicData>
        </a:graphic>
      </p:graphicFrame>
      <p:sp>
        <p:nvSpPr>
          <p:cNvPr id="2" name="Title 1"/>
          <p:cNvSpPr>
            <a:spLocks noGrp="1"/>
          </p:cNvSpPr>
          <p:nvPr>
            <p:ph type="title"/>
          </p:nvPr>
        </p:nvSpPr>
        <p:spPr/>
        <p:txBody>
          <a:bodyPr/>
          <a:lstStyle/>
          <a:p>
            <a:r>
              <a:rPr lang="en-US" smtClean="0"/>
              <a:t>AppFabric Caching Customer Examples</a:t>
            </a:r>
            <a:endParaRPr lang="en-US" dirty="0"/>
          </a:p>
        </p:txBody>
      </p:sp>
      <p:sp>
        <p:nvSpPr>
          <p:cNvPr id="3" name="Text Placeholder 2"/>
          <p:cNvSpPr>
            <a:spLocks noGrp="1"/>
          </p:cNvSpPr>
          <p:nvPr>
            <p:ph type="body" sz="quarter" idx="10"/>
          </p:nvPr>
        </p:nvSpPr>
        <p:spPr>
          <a:xfrm>
            <a:off x="519112" y="3470283"/>
            <a:ext cx="11149013" cy="1973561"/>
          </a:xfrm>
        </p:spPr>
        <p:txBody>
          <a:bodyPr/>
          <a:lstStyle/>
          <a:p>
            <a:endParaRPr lang="en-US" dirty="0" smtClean="0"/>
          </a:p>
          <a:p>
            <a:endParaRPr lang="en-US" dirty="0" smtClean="0"/>
          </a:p>
          <a:p>
            <a:r>
              <a:rPr lang="en-US" dirty="0" smtClean="0"/>
              <a:t>Based on Microsoft Customer Advisory Team (CAT) work</a:t>
            </a:r>
          </a:p>
          <a:p>
            <a:r>
              <a:rPr lang="en-US" dirty="0" smtClean="0"/>
              <a:t>Multiple customers have adopted caching</a:t>
            </a:r>
          </a:p>
          <a:p>
            <a:r>
              <a:rPr lang="en-US" dirty="0" smtClean="0"/>
              <a:t>Capacity planning guidelines based on these interactions</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2" y="1877506"/>
            <a:ext cx="1708572" cy="72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994" y="3016268"/>
            <a:ext cx="1082652" cy="908031"/>
          </a:xfrm>
          <a:prstGeom prst="rect">
            <a:avLst/>
          </a:prstGeom>
        </p:spPr>
      </p:pic>
    </p:spTree>
    <p:extLst>
      <p:ext uri="{BB962C8B-B14F-4D97-AF65-F5344CB8AC3E}">
        <p14:creationId xmlns:p14="http://schemas.microsoft.com/office/powerpoint/2010/main" val="15855754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MID301_AppFabric_Caching_Capacity_Planning.pptx</Template>
  <TotalTime>1231</TotalTime>
  <Words>4900</Words>
  <Application>Microsoft Office PowerPoint</Application>
  <PresentationFormat>Custom</PresentationFormat>
  <Paragraphs>696</Paragraphs>
  <Slides>44</Slides>
  <Notes>24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TENA11_BreakoutSession_Template_16x9_Final_05132011</vt:lpstr>
      <vt:lpstr>1_White with Consolas font for code slides</vt:lpstr>
      <vt:lpstr>Windows Server AppFabric Cache:  A Methodology for Capacity Planning  and Analyzing Performance Data</vt:lpstr>
      <vt:lpstr>Session Objectives and Takeaways</vt:lpstr>
      <vt:lpstr>Customer discussion Playbook A pattern seen from several customer engagements</vt:lpstr>
      <vt:lpstr>Customer discussion Playbook A pattern seen from several customer engagements</vt:lpstr>
      <vt:lpstr>Problem Scenario</vt:lpstr>
      <vt:lpstr>Windows Server AppFabric Caching </vt:lpstr>
      <vt:lpstr>Windows Azure AppFabric Caching</vt:lpstr>
      <vt:lpstr>Customer discussion Playbook A pattern seen from several customer engagements</vt:lpstr>
      <vt:lpstr>AppFabric Caching Customer Examples</vt:lpstr>
      <vt:lpstr>Customer discussion Playbook A pattern seen from several customer engagements</vt:lpstr>
      <vt:lpstr>Case Study: Trey Research</vt:lpstr>
      <vt:lpstr>Case Study</vt:lpstr>
      <vt:lpstr>Capacity Planning Methodology</vt:lpstr>
      <vt:lpstr>Analyze Application Performance (1 of 2)</vt:lpstr>
      <vt:lpstr>Analyze Application Performance (2 of 2) Evaluate Bottlenecks and Identify Caching Opportunities </vt:lpstr>
      <vt:lpstr>Evaluate Workload Requirements (1 of 3) Understand Current Patterns &amp; Future Needs  </vt:lpstr>
      <vt:lpstr>Evaluate Workload Requirements (2 of 3)  </vt:lpstr>
      <vt:lpstr>Evaluate Workload Requirements (3 of 3) Estimate the Required Memory for Cache Candidates </vt:lpstr>
      <vt:lpstr>Physical Infrastructure (1 of 2) Understand the Type and Availability of Hardware Resources</vt:lpstr>
      <vt:lpstr>Physical Infrastructure (2 of 2) Evaluate Networking Requirements and Capabilities </vt:lpstr>
      <vt:lpstr>Performance SLA &amp; Manageability Business Requirements </vt:lpstr>
      <vt:lpstr>Configuration Settings (1 of 3) Factoring in AppFabric Features &amp; Settings</vt:lpstr>
      <vt:lpstr>Configuration Settings (2 of 3) Configuring and Understanding Cache Host Memory</vt:lpstr>
      <vt:lpstr>Configuration Settings (2 of 2)  </vt:lpstr>
      <vt:lpstr>Case Study: Trey Research Recommendations</vt:lpstr>
      <vt:lpstr>Information Gathering White Paper &amp; Spreadsheet Tool</vt:lpstr>
      <vt:lpstr>Customer discussion Playbook A pattern seen from several customer engagements</vt:lpstr>
      <vt:lpstr>Grid Dynamics Study</vt:lpstr>
      <vt:lpstr>Grid Dynamics: Testing Methodology</vt:lpstr>
      <vt:lpstr>Grid Dynamics: Testing Environment</vt:lpstr>
      <vt:lpstr>Grid Dynamics: Scalability</vt:lpstr>
      <vt:lpstr>Grid Dynamics: Security</vt:lpstr>
      <vt:lpstr>Grid Dynamics: Workload and Object Size</vt:lpstr>
      <vt:lpstr>Grid Dynamics: Conclusions</vt:lpstr>
      <vt:lpstr>Customer discussion Playbook A pattern seen from several customer engagements</vt:lpstr>
      <vt:lpstr>Ongoing Performance Monitoring</vt:lpstr>
      <vt:lpstr>Validating Capacity Estimates in Test/Production</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MID301: Windows Server AppFabric Cache: A Methodology for Capacity Planning and Analyzing Performance Data</dc:title>
  <dc:subject>Microsoft TechEd North America 2011</dc:subject>
  <dc:creator>Jason Roth</dc:creator>
  <dc:description>Template: Jordan Cayabyab
Formatting: Sylvia Tedjo, Silver Fox Productions
Event Date: May 16-19, 2011
Event Location: Atlanta
Audience Type:</dc:description>
  <cp:lastModifiedBy>Shows</cp:lastModifiedBy>
  <cp:revision>26</cp:revision>
  <cp:lastPrinted>2010-05-11T05:02:34Z</cp:lastPrinted>
  <dcterms:created xsi:type="dcterms:W3CDTF">2011-03-23T21:29:19Z</dcterms:created>
  <dcterms:modified xsi:type="dcterms:W3CDTF">2011-05-17T23:25:25Z</dcterms:modified>
</cp:coreProperties>
</file>