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Lst>
  <p:notesMasterIdLst>
    <p:notesMasterId r:id="rId24"/>
  </p:notesMasterIdLst>
  <p:handoutMasterIdLst>
    <p:handoutMasterId r:id="rId25"/>
  </p:handoutMasterIdLst>
  <p:sldIdLst>
    <p:sldId id="322" r:id="rId6"/>
    <p:sldId id="437" r:id="rId7"/>
    <p:sldId id="396" r:id="rId8"/>
    <p:sldId id="439" r:id="rId9"/>
    <p:sldId id="266" r:id="rId10"/>
    <p:sldId id="423" r:id="rId11"/>
    <p:sldId id="414" r:id="rId12"/>
    <p:sldId id="433" r:id="rId13"/>
    <p:sldId id="415" r:id="rId14"/>
    <p:sldId id="435" r:id="rId15"/>
    <p:sldId id="416" r:id="rId16"/>
    <p:sldId id="442" r:id="rId17"/>
    <p:sldId id="421" r:id="rId18"/>
    <p:sldId id="436" r:id="rId19"/>
    <p:sldId id="443" r:id="rId20"/>
    <p:sldId id="330" r:id="rId21"/>
    <p:sldId id="271" r:id="rId22"/>
    <p:sldId id="319" r:id="rId23"/>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2F1"/>
    <a:srgbClr val="FFFFFF"/>
    <a:srgbClr val="000000"/>
    <a:srgbClr val="429A16"/>
    <a:srgbClr val="F8F57B"/>
    <a:srgbClr val="59D01E"/>
    <a:srgbClr val="ACE58F"/>
    <a:srgbClr val="292929"/>
    <a:srgbClr val="333333"/>
    <a:srgbClr val="F6A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347" autoAdjust="0"/>
    <p:restoredTop sz="96122" autoAdjust="0"/>
  </p:normalViewPr>
  <p:slideViewPr>
    <p:cSldViewPr snapToGrid="0">
      <p:cViewPr varScale="1">
        <p:scale>
          <a:sx n="42" d="100"/>
          <a:sy n="42" d="100"/>
        </p:scale>
        <p:origin x="-2196" y="-90"/>
      </p:cViewPr>
      <p:guideLst>
        <p:guide orient="horz" pos="144"/>
        <p:guide orient="horz" pos="1200"/>
        <p:guide orient="horz" pos="2736"/>
        <p:guide orient="horz" pos="4176"/>
        <p:guide orient="horz" pos="1488"/>
        <p:guide orient="horz" pos="912"/>
        <p:guide pos="3839"/>
        <p:guide pos="327"/>
        <p:guide pos="1190"/>
        <p:guide pos="7350"/>
        <p:guide pos="7063"/>
        <p:guide pos="611"/>
      </p:guideLst>
    </p:cSldViewPr>
  </p:slideViewPr>
  <p:outlineViewPr>
    <p:cViewPr>
      <p:scale>
        <a:sx n="33" d="100"/>
        <a:sy n="33" d="100"/>
      </p:scale>
      <p:origin x="0" y="606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148" d="100"/>
          <a:sy n="148" d="100"/>
        </p:scale>
        <p:origin x="-168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Segoe UI" pitchFamily="34" charset="0"/>
              </a:rPr>
              <a:t>TechEd</a:t>
            </a:r>
            <a:r>
              <a:rPr lang="en-US" dirty="0" smtClean="0">
                <a:latin typeface="Segoe UI" pitchFamily="34" charset="0"/>
              </a:rPr>
              <a:t> 2011</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5/16/2011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2011</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5/16/2011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a:p>
            <a:endParaRPr lang="en-US" sz="500" dirty="0">
              <a:latin typeface="Segoe UI" pitchFamily="34" charset="0"/>
            </a:endParaRPr>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12675F0-B1E5-446A-9F86-8AEC9B13B278}" type="datetime1">
              <a:rPr lang="en-US" smtClean="0"/>
              <a:pPr/>
              <a:t>5/16/2011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E4ED4314-266A-4E1A-A14B-80BE5EF4B635}" type="slidenum">
              <a:rPr lang="en-US" smtClean="0"/>
              <a:pPr/>
              <a:t>10</a:t>
            </a:fld>
            <a:endParaRPr lang="en-US" dirty="0"/>
          </a:p>
        </p:txBody>
      </p:sp>
    </p:spTree>
    <p:extLst>
      <p:ext uri="{BB962C8B-B14F-4D97-AF65-F5344CB8AC3E}">
        <p14:creationId xmlns:p14="http://schemas.microsoft.com/office/powerpoint/2010/main" val="412689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12675F0-B1E5-446A-9F86-8AEC9B13B278}" type="datetime1">
              <a:rPr lang="en-US" smtClean="0"/>
              <a:pPr/>
              <a:t>5/16/2011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E4ED4314-266A-4E1A-A14B-80BE5EF4B635}" type="slidenum">
              <a:rPr lang="en-US" smtClean="0"/>
              <a:pPr/>
              <a:t>12</a:t>
            </a:fld>
            <a:endParaRPr lang="en-US" dirty="0"/>
          </a:p>
        </p:txBody>
      </p:sp>
    </p:spTree>
    <p:extLst>
      <p:ext uri="{BB962C8B-B14F-4D97-AF65-F5344CB8AC3E}">
        <p14:creationId xmlns:p14="http://schemas.microsoft.com/office/powerpoint/2010/main" val="4126895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12675F0-B1E5-446A-9F86-8AEC9B13B278}" type="datetime1">
              <a:rPr lang="en-US" smtClean="0"/>
              <a:pPr/>
              <a:t>5/16/2011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E4ED4314-266A-4E1A-A14B-80BE5EF4B635}" type="slidenum">
              <a:rPr lang="en-US" smtClean="0"/>
              <a:pPr/>
              <a:t>13</a:t>
            </a:fld>
            <a:endParaRPr lang="en-US" dirty="0"/>
          </a:p>
        </p:txBody>
      </p:sp>
    </p:spTree>
    <p:extLst>
      <p:ext uri="{BB962C8B-B14F-4D97-AF65-F5344CB8AC3E}">
        <p14:creationId xmlns:p14="http://schemas.microsoft.com/office/powerpoint/2010/main" val="4126895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1097364" rtl="0" eaLnBrk="1" fontAlgn="auto" latinLnBrk="0" hangingPunct="1">
              <a:lnSpc>
                <a:spcPct val="90000"/>
              </a:lnSpc>
              <a:spcBef>
                <a:spcPts val="0"/>
              </a:spcBef>
              <a:spcAft>
                <a:spcPts val="400"/>
              </a:spcAft>
              <a:buClrTx/>
              <a:buSzTx/>
              <a:buFont typeface="Arial" pitchFamily="34" charset="0"/>
              <a:buChar char="•"/>
              <a:tabLst/>
              <a:defRPr/>
            </a:pPr>
            <a:endParaRPr lang="en-US" dirty="0"/>
          </a:p>
        </p:txBody>
      </p:sp>
      <p:sp>
        <p:nvSpPr>
          <p:cNvPr id="8" name="Date Placeholder 7"/>
          <p:cNvSpPr>
            <a:spLocks noGrp="1"/>
          </p:cNvSpPr>
          <p:nvPr>
            <p:ph type="dt" idx="10"/>
          </p:nvPr>
        </p:nvSpPr>
        <p:spPr/>
        <p:txBody>
          <a:bodyPr/>
          <a:lstStyle/>
          <a:p>
            <a:fld id="{D32577E0-D01C-42B8-8E10-9F54992C878F}" type="datetime1">
              <a:rPr lang="en-US" smtClean="0"/>
              <a:pPr/>
              <a:t>5/16/2011</a:t>
            </a:fld>
            <a:endParaRPr lang="en-US" dirty="0"/>
          </a:p>
        </p:txBody>
      </p:sp>
      <p:sp>
        <p:nvSpPr>
          <p:cNvPr id="9" name="Slide Number Placeholder 8"/>
          <p:cNvSpPr>
            <a:spLocks noGrp="1"/>
          </p:cNvSpPr>
          <p:nvPr>
            <p:ph type="sldNum" sz="quarter" idx="11"/>
          </p:nvPr>
        </p:nvSpPr>
        <p:spPr/>
        <p:txBody>
          <a:bodyPr/>
          <a:lstStyle/>
          <a:p>
            <a:fld id="{E4ED4314-266A-4E1A-A14B-80BE5EF4B635}" type="slidenum">
              <a:rPr lang="en-US" smtClean="0"/>
              <a:pPr/>
              <a:t>14</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Header Placeholder 10"/>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3823332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1929522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16</a:t>
            </a:fld>
            <a:endParaRPr lang="en-US" dirty="0"/>
          </a:p>
        </p:txBody>
      </p:sp>
      <p:sp>
        <p:nvSpPr>
          <p:cNvPr id="5" name="Header Placeholder 3"/>
          <p:cNvSpPr>
            <a:spLocks noGrp="1"/>
          </p:cNvSpPr>
          <p:nvPr>
            <p:ph type="hdr" sz="quarter"/>
          </p:nvPr>
        </p:nvSpPr>
        <p:spPr>
          <a:xfrm>
            <a:off x="0" y="0"/>
            <a:ext cx="2971800" cy="457200"/>
          </a:xfrm>
        </p:spPr>
        <p:txBody>
          <a:bodyPr/>
          <a:lstStyle/>
          <a:p>
            <a:r>
              <a:rPr lang="en-US" dirty="0" smtClean="0"/>
              <a:t>Tech Ed North America 2010</a:t>
            </a:r>
            <a:endParaRPr lang="en-US" dirty="0"/>
          </a:p>
        </p:txBody>
      </p:sp>
      <p:sp>
        <p:nvSpPr>
          <p:cNvPr id="6" name="Date Placeholder 4"/>
          <p:cNvSpPr>
            <a:spLocks noGrp="1"/>
          </p:cNvSpPr>
          <p:nvPr>
            <p:ph type="dt" idx="1"/>
          </p:nvPr>
        </p:nvSpPr>
        <p:spPr>
          <a:xfrm>
            <a:off x="3884613" y="0"/>
            <a:ext cx="2971800" cy="457200"/>
          </a:xfrm>
        </p:spPr>
        <p:txBody>
          <a:bodyPr/>
          <a:lstStyle/>
          <a:p>
            <a:fld id="{81331B57-0BE5-4F82-AA58-76F53EFF3ADA}" type="datetime8">
              <a:rPr lang="en-US" smtClean="0"/>
              <a:pPr/>
              <a:t>5/16/2011 12:45 PM</a:t>
            </a:fld>
            <a:endParaRPr lang="en-US" dirty="0"/>
          </a:p>
        </p:txBody>
      </p:sp>
      <p:sp>
        <p:nvSpPr>
          <p:cNvPr id="7" name="Footer Placeholder 5"/>
          <p:cNvSpPr>
            <a:spLocks noGrp="1"/>
          </p:cNvSpPr>
          <p:nvPr>
            <p:ph type="ftr" sz="quarter" idx="4"/>
          </p:nvPr>
        </p:nvSpPr>
        <p:spPr>
          <a:xfrm>
            <a:off x="0" y="8685213"/>
            <a:ext cx="6172200" cy="457200"/>
          </a:xfrm>
        </p:spPr>
        <p:txBody>
          <a:bodyPr/>
          <a:lstStyle/>
          <a:p>
            <a:r>
              <a:rPr lang="en-US" dirty="0" smtClean="0"/>
              <a:t>© 2010 Microsoft Corporation. All rights reserved. Microsoft, Windows, Windows Vista and other product names are or may be registered trademarks and/or trademarks in the U.S. and/or other countries.</a:t>
            </a:r>
          </a:p>
          <a:p>
            <a:r>
              <a:rPr lang="en-US" dirty="0"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br>
            <a:r>
              <a:rPr lang="en-US" dirty="0" smtClean="0"/>
              <a:t>MICROSOFT MAKES NO WARRANTIES, EXPRESS, IMPLIED OR STATUTORY, AS TO THE INFORMATION IN THIS PRESENTATION.</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2009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18</a:t>
            </a:fld>
            <a:endParaRPr lang="en-US" dirty="0"/>
          </a:p>
        </p:txBody>
      </p:sp>
    </p:spTree>
    <p:extLst>
      <p:ext uri="{BB962C8B-B14F-4D97-AF65-F5344CB8AC3E}">
        <p14:creationId xmlns:p14="http://schemas.microsoft.com/office/powerpoint/2010/main" val="2153231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a:t>
            </a:fld>
            <a:endParaRPr lang="en-US" dirty="0"/>
          </a:p>
        </p:txBody>
      </p:sp>
    </p:spTree>
    <p:extLst>
      <p:ext uri="{BB962C8B-B14F-4D97-AF65-F5344CB8AC3E}">
        <p14:creationId xmlns:p14="http://schemas.microsoft.com/office/powerpoint/2010/main" val="275870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a:t>
            </a:fld>
            <a:endParaRPr lang="en-US" dirty="0"/>
          </a:p>
        </p:txBody>
      </p:sp>
    </p:spTree>
    <p:extLst>
      <p:ext uri="{BB962C8B-B14F-4D97-AF65-F5344CB8AC3E}">
        <p14:creationId xmlns:p14="http://schemas.microsoft.com/office/powerpoint/2010/main" val="252261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9BFD2E-92F3-44DE-A6F2-74E3F61CB62D}" type="slidenum">
              <a:rPr lang="en-US" smtClean="0"/>
              <a:t>4</a:t>
            </a:fld>
            <a:endParaRPr lang="en-US"/>
          </a:p>
        </p:txBody>
      </p:sp>
    </p:spTree>
    <p:extLst>
      <p:ext uri="{BB962C8B-B14F-4D97-AF65-F5344CB8AC3E}">
        <p14:creationId xmlns:p14="http://schemas.microsoft.com/office/powerpoint/2010/main" val="3496446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316578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12675F0-B1E5-446A-9F86-8AEC9B13B278}" type="datetime1">
              <a:rPr lang="en-US" smtClean="0"/>
              <a:pPr/>
              <a:t>5/16/2011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E4ED4314-266A-4E1A-A14B-80BE5EF4B635}" type="slidenum">
              <a:rPr lang="en-US" smtClean="0"/>
              <a:pPr/>
              <a:t>8</a:t>
            </a:fld>
            <a:endParaRPr lang="en-US" dirty="0"/>
          </a:p>
        </p:txBody>
      </p:sp>
    </p:spTree>
    <p:extLst>
      <p:ext uri="{BB962C8B-B14F-4D97-AF65-F5344CB8AC3E}">
        <p14:creationId xmlns:p14="http://schemas.microsoft.com/office/powerpoint/2010/main" val="412689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5/16/2011 12:45 PM</a:t>
            </a:fld>
            <a:endParaRPr lang="en-US"/>
          </a:p>
        </p:txBody>
      </p:sp>
      <p:sp>
        <p:nvSpPr>
          <p:cNvPr id="6" name="Footer Placeholder 5"/>
          <p:cNvSpPr>
            <a:spLocks noGrp="1"/>
          </p:cNvSpPr>
          <p:nvPr>
            <p:ph type="ftr" sz="quarter" idx="12"/>
          </p:nvPr>
        </p:nvSpPr>
        <p:spPr/>
        <p:txBody>
          <a:bodyPr/>
          <a:lstStyle/>
          <a:p>
            <a:r>
              <a:rPr lang="en-US" dirty="0" smtClean="0">
                <a:solidFill>
                  <a:srgbClr val="000000"/>
                </a:solidFill>
                <a:latin typeface="Segoe UI" pitchFamily="34" charset="0"/>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a:p>
            <a:endParaRPr lang="en-US" dirty="0">
              <a:latin typeface="Segoe UI" pitchFamily="34" charset="0"/>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265472"/>
            <a:ext cx="10242549" cy="1523497"/>
          </a:xfrm>
        </p:spPr>
        <p:txBody>
          <a:bodyPr anchor="ctr">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969964" y="4703872"/>
            <a:ext cx="10242550" cy="46325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11188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2000548"/>
          </a:xfrm>
        </p:spPr>
        <p:txBody>
          <a:bodyPr/>
          <a:lstStyle>
            <a:lvl1pPr marL="460375" indent="-460375">
              <a:lnSpc>
                <a:spcPct val="90000"/>
              </a:lnSpc>
              <a:buFontTx/>
              <a:buBlip>
                <a:blip r:embed="rId2"/>
              </a:buBlip>
              <a:defRPr/>
            </a:lvl1pPr>
            <a:lvl2pPr marL="855663" indent="-395288">
              <a:lnSpc>
                <a:spcPct val="90000"/>
              </a:lnSpc>
              <a:buFontTx/>
              <a:buBlip>
                <a:blip r:embed="rId2"/>
              </a:buBlip>
              <a:defRPr/>
            </a:lvl2pPr>
            <a:lvl3pPr marL="1258888" indent="-403225">
              <a:lnSpc>
                <a:spcPct val="90000"/>
              </a:lnSpc>
              <a:buFontTx/>
              <a:buBlip>
                <a:blip r:embed="rId2"/>
              </a:buBlip>
              <a:defRPr/>
            </a:lvl3pPr>
            <a:lvl4pPr marL="1604963" indent="-346075">
              <a:lnSpc>
                <a:spcPct val="90000"/>
              </a:lnSpc>
              <a:buFontTx/>
              <a:buBlip>
                <a:blip r:embed="rId2"/>
              </a:buBlip>
              <a:defRPr/>
            </a:lvl4pPr>
            <a:lvl5pPr marL="1941513" indent="-336550">
              <a:lnSpc>
                <a:spcPct val="90000"/>
              </a:lnSpc>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42015"/>
          </a:xfrm>
        </p:spPr>
        <p:txBody>
          <a:bodyPr/>
          <a:lstStyle>
            <a:lvl1pPr marL="339976" indent="-339976">
              <a:lnSpc>
                <a:spcPct val="90000"/>
              </a:lnSpc>
              <a:buFontTx/>
              <a:buBlip>
                <a:blip r:embed="rId2"/>
              </a:buBlip>
              <a:defRPr sz="2800"/>
            </a:lvl1pPr>
            <a:lvl2pPr marL="673338" indent="-325424">
              <a:lnSpc>
                <a:spcPct val="90000"/>
              </a:lnSpc>
              <a:buFontTx/>
              <a:buBlip>
                <a:blip r:embed="rId2"/>
              </a:buBlip>
              <a:defRPr sz="2400"/>
            </a:lvl2pPr>
            <a:lvl3pPr marL="953785" indent="-288384">
              <a:lnSpc>
                <a:spcPct val="90000"/>
              </a:lnSpc>
              <a:buFontTx/>
              <a:buBlip>
                <a:blip r:embed="rId2"/>
              </a:buBlip>
              <a:defRPr sz="2000"/>
            </a:lvl3pPr>
            <a:lvl4pPr marL="1227618" indent="-273833">
              <a:lnSpc>
                <a:spcPct val="90000"/>
              </a:lnSpc>
              <a:buFontTx/>
              <a:buBlip>
                <a:blip r:embed="rId2"/>
              </a:buBlip>
              <a:defRPr sz="1800"/>
            </a:lvl4pPr>
            <a:lvl5pPr marL="1516002" indent="-280447">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42015"/>
          </a:xfrm>
        </p:spPr>
        <p:txBody>
          <a:bodyPr/>
          <a:lstStyle>
            <a:lvl1pPr marL="347914" indent="-347914">
              <a:lnSpc>
                <a:spcPct val="90000"/>
              </a:lnSpc>
              <a:buFontTx/>
              <a:buBlip>
                <a:blip r:embed="rId2"/>
              </a:buBlip>
              <a:defRPr sz="2800"/>
            </a:lvl1pPr>
            <a:lvl2pPr marL="673338" indent="-339976">
              <a:lnSpc>
                <a:spcPct val="90000"/>
              </a:lnSpc>
              <a:buFontTx/>
              <a:buBlip>
                <a:blip r:embed="rId2"/>
              </a:buBlip>
              <a:defRPr sz="2400"/>
            </a:lvl2pPr>
            <a:lvl3pPr marL="961722" indent="-302936">
              <a:lnSpc>
                <a:spcPct val="90000"/>
              </a:lnSpc>
              <a:buFontTx/>
              <a:buBlip>
                <a:blip r:embed="rId2"/>
              </a:buBlip>
              <a:defRPr sz="2000"/>
            </a:lvl3pPr>
            <a:lvl4pPr marL="1227618" indent="-265896">
              <a:lnSpc>
                <a:spcPct val="90000"/>
              </a:lnSpc>
              <a:buFontTx/>
              <a:buBlip>
                <a:blip r:embed="rId2"/>
              </a:buBlip>
              <a:defRPr sz="1800"/>
            </a:lvl4pPr>
            <a:lvl5pPr marL="1516002" indent="-273833">
              <a:lnSpc>
                <a:spcPct val="90000"/>
              </a:lnSpc>
              <a:buFontTx/>
              <a:buBlip>
                <a:blip r:embed="rId2"/>
              </a:buBlip>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buFontTx/>
              <a:buBlip>
                <a:blip r:embed="rId2"/>
              </a:buBlip>
              <a:defRPr sz="2300"/>
            </a:lvl1pPr>
            <a:lvl2pPr marL="562218" indent="-265896">
              <a:buFontTx/>
              <a:buBlip>
                <a:blip r:embed="rId2"/>
              </a:buBlip>
              <a:defRPr sz="2000"/>
            </a:lvl2pPr>
            <a:lvl3pPr marL="813562" indent="-243407">
              <a:buFontTx/>
              <a:buBlip>
                <a:blip r:embed="rId2"/>
              </a:buBlip>
              <a:defRPr sz="1800"/>
            </a:lvl3pPr>
            <a:lvl4pPr marL="1050354" indent="-228856">
              <a:buFontTx/>
              <a:buBlip>
                <a:blip r:embed="rId2"/>
              </a:buBlip>
              <a:defRPr sz="1700"/>
            </a:lvl4pPr>
            <a:lvl5pPr marL="1279210" indent="-206367">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buFontTx/>
              <a:buBlip>
                <a:blip r:embed="rId2"/>
              </a:buBlip>
              <a:defRPr sz="2300"/>
            </a:lvl1pPr>
            <a:lvl2pPr marL="570155" indent="-273833">
              <a:buFontTx/>
              <a:buBlip>
                <a:blip r:embed="rId2"/>
              </a:buBlip>
              <a:defRPr sz="2000"/>
            </a:lvl2pPr>
            <a:lvl3pPr marL="821499" indent="-244730">
              <a:buFontTx/>
              <a:buBlip>
                <a:blip r:embed="rId2"/>
              </a:buBlip>
              <a:defRPr sz="1800"/>
            </a:lvl3pPr>
            <a:lvl4pPr marL="1050354" indent="-236793">
              <a:buFontTx/>
              <a:buBlip>
                <a:blip r:embed="rId2"/>
              </a:buBlip>
              <a:defRPr sz="1700"/>
            </a:lvl4pPr>
            <a:lvl5pPr marL="1279210" indent="-220919">
              <a:buFontTx/>
              <a:buBlip>
                <a:blip r:embed="rId2"/>
              </a:buBlip>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71896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WALKIN - Prints in GRAYSCALE">
    <p:bg bwMode="ltGray">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0769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2" y="0"/>
            <a:ext cx="12188825" cy="6858000"/>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sz="1800" dirty="0" smtClean="0">
              <a:gradFill>
                <a:gsLst>
                  <a:gs pos="0">
                    <a:srgbClr val="FFFFFF"/>
                  </a:gs>
                  <a:gs pos="100000">
                    <a:srgbClr val="FFFFFF"/>
                  </a:gs>
                </a:gsLst>
                <a:lin ang="5400000" scaled="0"/>
              </a:gradFill>
            </a:endParaRPr>
          </a:p>
        </p:txBody>
      </p:sp>
      <p:sp>
        <p:nvSpPr>
          <p:cNvPr id="2" name="Title 1"/>
          <p:cNvSpPr>
            <a:spLocks noGrp="1"/>
          </p:cNvSpPr>
          <p:nvPr>
            <p:ph type="title"/>
          </p:nvPr>
        </p:nvSpPr>
        <p:spPr>
          <a:xfrm>
            <a:off x="422274" y="436417"/>
            <a:ext cx="11398251" cy="553998"/>
          </a:xfrm>
        </p:spPr>
        <p:txBody>
          <a:bodyPr/>
          <a:lstStyle>
            <a:lvl1pPr algn="l" defTabSz="914052" rtl="0" eaLnBrk="1" latinLnBrk="0" hangingPunct="1">
              <a:lnSpc>
                <a:spcPct val="90000"/>
              </a:lnSpc>
              <a:spcBef>
                <a:spcPct val="0"/>
              </a:spcBef>
              <a:buNone/>
              <a:defRPr lang="en-US" sz="4000" b="0" kern="1200" cap="none" spc="-100" baseline="0" dirty="0">
                <a:ln w="3175">
                  <a:noFill/>
                </a:ln>
                <a:solidFill>
                  <a:schemeClr val="tx2">
                    <a:alpha val="99000"/>
                  </a:schemeClr>
                </a:solidFill>
                <a:effectLst/>
                <a:latin typeface="Segoe UI Light" pitchFamily="34" charset="0"/>
                <a:ea typeface="+mn-ea"/>
                <a:cs typeface="Arial" charset="0"/>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415637" y="6267308"/>
            <a:ext cx="398607" cy="365125"/>
          </a:xfrm>
          <a:prstGeom prst="rect">
            <a:avLst/>
          </a:prstGeom>
        </p:spPr>
        <p:txBody>
          <a:bodyPr lIns="76179" tIns="38089" rIns="76179" bIns="38089"/>
          <a:lstStyle/>
          <a:p>
            <a:fld id="{B60359E2-F1E6-40F3-81C3-5A646FA87138}" type="slidenum">
              <a:rPr lang="en-US" smtClean="0"/>
              <a:pPr/>
              <a:t>‹#›</a:t>
            </a:fld>
            <a:endParaRPr lang="en-US" dirty="0"/>
          </a:p>
        </p:txBody>
      </p:sp>
    </p:spTree>
    <p:extLst>
      <p:ext uri="{BB962C8B-B14F-4D97-AF65-F5344CB8AC3E}">
        <p14:creationId xmlns:p14="http://schemas.microsoft.com/office/powerpoint/2010/main" val="309637260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612" y="2431024"/>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6"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9362623" y="2978730"/>
            <a:ext cx="2411194" cy="235449"/>
          </a:xfrm>
        </p:spPr>
        <p:txBody>
          <a:bodyPr/>
          <a:lstStyle>
            <a:lvl1pPr marL="0" indent="0">
              <a:buFontTx/>
              <a:buNone/>
              <a:defRPr sz="1700">
                <a:solidFill>
                  <a:schemeClr val="tx2">
                    <a:alpha val="99000"/>
                  </a:schemeClr>
                </a:solidFill>
              </a:defRPr>
            </a:lvl1pPr>
          </a:lstStyle>
          <a:p>
            <a:endParaRPr lang="en-US" dirty="0"/>
          </a:p>
        </p:txBody>
      </p:sp>
    </p:spTree>
    <p:extLst>
      <p:ext uri="{BB962C8B-B14F-4D97-AF65-F5344CB8AC3E}">
        <p14:creationId xmlns:p14="http://schemas.microsoft.com/office/powerpoint/2010/main" val="224068580"/>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ustom Layout">
    <p:bg bwMode="grayWhite">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2419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Use for slides with Software Cod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alpha val="99000"/>
                  </a:schemeClr>
                </a:soli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55047"/>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89143"/>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4"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4505898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112882157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26911978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48803007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6612" y="2442175"/>
            <a:ext cx="9323388" cy="1523494"/>
          </a:xfrm>
        </p:spPr>
        <p:txBody>
          <a:bodyPr anchor="ctr" anchorCtr="0">
            <a:noAutofit/>
          </a:bodyPr>
          <a:lstStyle>
            <a:lvl1pPr>
              <a:lnSpc>
                <a:spcPct val="90000"/>
              </a:lnSpc>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836612" y="4191000"/>
            <a:ext cx="9323389"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Text Placeholder 6"/>
          <p:cNvSpPr>
            <a:spLocks noGrp="1"/>
          </p:cNvSpPr>
          <p:nvPr>
            <p:ph type="body" sz="quarter" idx="10" hasCustomPrompt="1"/>
          </p:nvPr>
        </p:nvSpPr>
        <p:spPr>
          <a:xfrm>
            <a:off x="1065212" y="4876800"/>
            <a:ext cx="10242550"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2" normalizeH="0" baseline="0" noProof="0" dirty="0" smtClean="0">
                <a:ln w="11430"/>
                <a:solidFill>
                  <a:schemeClr val="accent1">
                    <a:alpha val="99000"/>
                  </a:schemeClr>
                </a:solidFill>
                <a:effectLst/>
                <a:uLnTx/>
                <a:uFillTx/>
                <a:latin typeface="+mj-lt"/>
                <a:ea typeface="+mn-ea"/>
                <a:cs typeface="+mn-cs"/>
              </a:defRPr>
            </a:lvl1pPr>
          </a:lstStyle>
          <a:p>
            <a:pPr lvl="0"/>
            <a:r>
              <a:rPr lang="en-US" dirty="0" smtClean="0"/>
              <a:t>click to…</a:t>
            </a:r>
          </a:p>
        </p:txBody>
      </p:sp>
    </p:spTree>
    <p:extLst>
      <p:ext uri="{BB962C8B-B14F-4D97-AF65-F5344CB8AC3E}">
        <p14:creationId xmlns:p14="http://schemas.microsoft.com/office/powerpoint/2010/main" val="310266953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bwMode="auto">
          <a:xfrm>
            <a:off x="0" y="0"/>
            <a:ext cx="12188825" cy="6858000"/>
          </a:xfrm>
          <a:prstGeom prst="rect">
            <a:avLst/>
          </a:prstGeom>
          <a:gradFill>
            <a:gsLst>
              <a:gs pos="0">
                <a:schemeClr val="tx2">
                  <a:lumMod val="50000"/>
                  <a:alpha val="23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112" y="1447799"/>
            <a:ext cx="11149013" cy="2000548"/>
          </a:xfrm>
        </p:spPr>
        <p:txBody>
          <a:bodyPr/>
          <a:lstStyle>
            <a:lvl1pPr marL="460375" indent="-460375">
              <a:buFontTx/>
              <a:buBlip>
                <a:blip r:embed="rId3"/>
              </a:buBlip>
              <a:defRPr/>
            </a:lvl1pPr>
            <a:lvl2pPr marL="855663" indent="-395288">
              <a:buFontTx/>
              <a:buBlip>
                <a:blip r:embed="rId3"/>
              </a:buBlip>
              <a:defRPr/>
            </a:lvl2pPr>
            <a:lvl3pPr marL="1258888" indent="-403225">
              <a:buFontTx/>
              <a:buBlip>
                <a:blip r:embed="rId3"/>
              </a:buBlip>
              <a:defRPr/>
            </a:lvl3pPr>
            <a:lvl4pPr marL="1604963" indent="-346075">
              <a:buFontTx/>
              <a:buBlip>
                <a:blip r:embed="rId3"/>
              </a:buBlip>
              <a:defRPr/>
            </a:lvl4pPr>
            <a:lvl5pPr marL="1941513" indent="-336550">
              <a:buFontTx/>
              <a:buBlip>
                <a:blip r:embed="rId3"/>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02304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2.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0" r:id="rId1"/>
    <p:sldLayoutId id="2147483695" r:id="rId2"/>
    <p:sldLayoutId id="2147483726" r:id="rId3"/>
    <p:sldLayoutId id="2147483722" r:id="rId4"/>
    <p:sldLayoutId id="2147483727" r:id="rId5"/>
    <p:sldLayoutId id="2147483733" r:id="rId6"/>
    <p:sldLayoutId id="2147483734" r:id="rId7"/>
    <p:sldLayoutId id="2147483696" r:id="rId8"/>
    <p:sldLayoutId id="2147483731" r:id="rId9"/>
    <p:sldLayoutId id="2147483697" r:id="rId10"/>
    <p:sldLayoutId id="2147483698" r:id="rId11"/>
    <p:sldLayoutId id="2147483699" r:id="rId12"/>
    <p:sldLayoutId id="2147483700" r:id="rId13"/>
    <p:sldLayoutId id="2147483701" r:id="rId14"/>
    <p:sldLayoutId id="2147483728" r:id="rId15"/>
    <p:sldLayoutId id="2147483735" r:id="rId16"/>
    <p:sldLayoutId id="2147483703" r:id="rId17"/>
    <p:sldLayoutId id="2147483704" r:id="rId18"/>
    <p:sldLayoutId id="2147483741" r:id="rId19"/>
    <p:sldLayoutId id="2147483742" r:id="rId20"/>
    <p:sldLayoutId id="2147483743" r:id="rId21"/>
  </p:sldLayoutIdLst>
  <p:transition>
    <p:fade/>
  </p:transition>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Tx/>
        <a:buBlip>
          <a:blip r:embed="rId24"/>
        </a:buBlip>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Tx/>
        <a:buBlip>
          <a:blip r:embed="rId24"/>
        </a:buBlip>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Tx/>
        <a:buBlip>
          <a:blip r:embed="rId24"/>
        </a:buBlip>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Tx/>
        <a:buBlip>
          <a:blip r:embed="rId24"/>
        </a:buBlip>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Lst>
  <p:transition>
    <p:fade/>
  </p:transition>
  <p:txStyles>
    <p:titleStyle>
      <a:lvl1pPr algn="l" defTabSz="914363" rtl="0" eaLnBrk="1" latinLnBrk="0" hangingPunct="1">
        <a:lnSpc>
          <a:spcPct val="90000"/>
        </a:lnSpc>
        <a:spcBef>
          <a:spcPct val="0"/>
        </a:spcBef>
        <a:buNone/>
        <a:defRPr lang="en-US" sz="4400" b="0" kern="1200" cap="none" spc="-100" baseline="0" dirty="0">
          <a:ln w="3175">
            <a:noFill/>
          </a:ln>
          <a:solidFill>
            <a:schemeClr val="accent1">
              <a:alpha val="99000"/>
            </a:schemeClr>
          </a:solidFill>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8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60.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jpeg"/><Relationship Id="rId18" Type="http://schemas.openxmlformats.org/officeDocument/2006/relationships/hyperlink" Target="http://www.generalmills.com/corporate/index.aspx" TargetMode="External"/><Relationship Id="rId3" Type="http://schemas.openxmlformats.org/officeDocument/2006/relationships/image" Target="../media/image62.png"/><Relationship Id="rId21" Type="http://schemas.openxmlformats.org/officeDocument/2006/relationships/image" Target="../media/image77.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hyperlink" Target="http://en.wikipedia.org/wiki/File:USOlympicLogo.png" TargetMode="External"/><Relationship Id="rId20"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0.png"/><Relationship Id="rId5"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79.png"/><Relationship Id="rId10" Type="http://schemas.openxmlformats.org/officeDocument/2006/relationships/image" Target="../media/image69.png"/><Relationship Id="rId19" Type="http://schemas.openxmlformats.org/officeDocument/2006/relationships/image" Target="../media/image75.gif"/><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hyperlink" Target="http://en.wikipedia.org/wiki/File:FA_crest_2009.svg" TargetMode="External"/><Relationship Id="rId22"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3.xml"/><Relationship Id="rId16"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5" Type="http://schemas.openxmlformats.org/officeDocument/2006/relationships/image" Target="../media/image34.png"/><Relationship Id="rId10" Type="http://schemas.openxmlformats.org/officeDocument/2006/relationships/image" Target="../media/image2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auto">
          <a:xfrm>
            <a:off x="0" y="2617470"/>
            <a:ext cx="12188825" cy="4240530"/>
          </a:xfrm>
          <a:prstGeom prst="rect">
            <a:avLst/>
          </a:prstGeom>
          <a:gradFill flip="none" rotWithShape="1">
            <a:gsLst>
              <a:gs pos="0">
                <a:schemeClr val="tx2">
                  <a:lumMod val="50000"/>
                  <a:alpha val="41000"/>
                </a:schemeClr>
              </a:gs>
              <a:gs pos="80000">
                <a:schemeClr val="tx2"/>
              </a:gs>
              <a:gs pos="100000">
                <a:schemeClr val="tx2"/>
              </a:gs>
            </a:gsLst>
            <a:lin ang="10800000" scaled="1"/>
            <a:tileRec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 name="Title 1"/>
          <p:cNvSpPr>
            <a:spLocks noGrp="1"/>
          </p:cNvSpPr>
          <p:nvPr>
            <p:ph type="ctrTitle"/>
          </p:nvPr>
        </p:nvSpPr>
        <p:spPr>
          <a:xfrm>
            <a:off x="361474" y="2903220"/>
            <a:ext cx="11465876" cy="2046884"/>
          </a:xfrm>
        </p:spPr>
        <p:txBody>
          <a:bodyPr/>
          <a:lstStyle/>
          <a:p>
            <a:r>
              <a:rPr lang="en-US" b="1" dirty="0" smtClean="0">
                <a:latin typeface="Segoe Light" pitchFamily="34" charset="0"/>
              </a:rPr>
              <a:t>Collaboration in the Cloud with </a:t>
            </a:r>
            <a:r>
              <a:rPr lang="en-US" b="1" dirty="0" smtClean="0">
                <a:latin typeface="Segoe Light" pitchFamily="34" charset="0"/>
              </a:rPr>
              <a:t>SharePoint: </a:t>
            </a:r>
            <a:br>
              <a:rPr lang="en-US" b="1" dirty="0" smtClean="0">
                <a:latin typeface="Segoe Light" pitchFamily="34" charset="0"/>
              </a:rPr>
            </a:br>
            <a:r>
              <a:rPr lang="en-US" b="1" dirty="0" smtClean="0">
                <a:latin typeface="Segoe Light" pitchFamily="34" charset="0"/>
              </a:rPr>
              <a:t>A </a:t>
            </a:r>
            <a:r>
              <a:rPr lang="en-US" b="1" dirty="0" smtClean="0">
                <a:latin typeface="Segoe Light" pitchFamily="34" charset="0"/>
              </a:rPr>
              <a:t>New World of Productivity</a:t>
            </a:r>
            <a:endParaRPr lang="en-US" sz="3600" b="1" dirty="0">
              <a:latin typeface="Segoe Light" pitchFamily="34" charset="0"/>
            </a:endParaRPr>
          </a:p>
        </p:txBody>
      </p:sp>
      <p:sp>
        <p:nvSpPr>
          <p:cNvPr id="3" name="Subtitle 2"/>
          <p:cNvSpPr>
            <a:spLocks noGrp="1"/>
          </p:cNvSpPr>
          <p:nvPr>
            <p:ph type="subTitle" idx="1"/>
          </p:nvPr>
        </p:nvSpPr>
        <p:spPr>
          <a:xfrm>
            <a:off x="746838" y="4922491"/>
            <a:ext cx="8448678" cy="463255"/>
          </a:xfrm>
        </p:spPr>
        <p:txBody>
          <a:bodyPr/>
          <a:lstStyle/>
          <a:p>
            <a:r>
              <a:rPr lang="en-US" sz="2800" dirty="0" err="1" smtClean="0">
                <a:latin typeface="Segoe Light" pitchFamily="34" charset="0"/>
              </a:rPr>
              <a:t>Eron</a:t>
            </a:r>
            <a:r>
              <a:rPr lang="en-US" sz="2800" dirty="0" smtClean="0">
                <a:latin typeface="Segoe Light" pitchFamily="34" charset="0"/>
              </a:rPr>
              <a:t> Kelly</a:t>
            </a:r>
          </a:p>
          <a:p>
            <a:r>
              <a:rPr lang="en-US" sz="2800" dirty="0" smtClean="0">
                <a:latin typeface="Segoe Light" pitchFamily="34" charset="0"/>
              </a:rPr>
              <a:t>Sr. Director, Product Management</a:t>
            </a:r>
          </a:p>
          <a:p>
            <a:r>
              <a:rPr lang="en-US" sz="2800" dirty="0" smtClean="0">
                <a:latin typeface="Segoe Light" pitchFamily="34" charset="0"/>
              </a:rPr>
              <a:t>Microsoft Corp</a:t>
            </a:r>
            <a:r>
              <a:rPr lang="en-US" sz="2800" dirty="0">
                <a:latin typeface="Segoe Light" pitchFamily="34" charset="0"/>
              </a:rPr>
              <a:t>.</a:t>
            </a:r>
            <a:endParaRPr lang="en-US" sz="2800" dirty="0" smtClean="0">
              <a:latin typeface="Segoe Light" pitchFamily="34" charset="0"/>
            </a:endParaRPr>
          </a:p>
        </p:txBody>
      </p:sp>
      <p:sp>
        <p:nvSpPr>
          <p:cNvPr id="9" name="TextBox 8"/>
          <p:cNvSpPr txBox="1"/>
          <p:nvPr/>
        </p:nvSpPr>
        <p:spPr>
          <a:xfrm>
            <a:off x="137160" y="2754630"/>
            <a:ext cx="663643" cy="276999"/>
          </a:xfrm>
          <a:prstGeom prst="rect">
            <a:avLst/>
          </a:prstGeom>
          <a:noFill/>
        </p:spPr>
        <p:txBody>
          <a:bodyPr wrap="none" lIns="0" tIns="0" rIns="0" bIns="0" rtlCol="0">
            <a:spAutoFit/>
          </a:bodyPr>
          <a:lstStyle/>
          <a:p>
            <a:r>
              <a:rPr lang="en-US" dirty="0" smtClean="0">
                <a:gradFill>
                  <a:gsLst>
                    <a:gs pos="0">
                      <a:schemeClr val="tx1"/>
                    </a:gs>
                    <a:gs pos="86000">
                      <a:schemeClr val="tx1"/>
                    </a:gs>
                  </a:gsLst>
                  <a:lin ang="5400000" scaled="0"/>
                </a:gradFill>
                <a:latin typeface="Segoe Light" pitchFamily="34" charset="0"/>
              </a:rPr>
              <a:t>FDN02</a:t>
            </a:r>
          </a:p>
        </p:txBody>
      </p:sp>
    </p:spTree>
    <p:extLst>
      <p:ext uri="{BB962C8B-B14F-4D97-AF65-F5344CB8AC3E}">
        <p14:creationId xmlns:p14="http://schemas.microsoft.com/office/powerpoint/2010/main" val="276722140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5910" y="1137424"/>
            <a:ext cx="12453871" cy="4928839"/>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8" name="Title 57"/>
          <p:cNvSpPr>
            <a:spLocks noGrp="1"/>
          </p:cNvSpPr>
          <p:nvPr>
            <p:ph type="title"/>
          </p:nvPr>
        </p:nvSpPr>
        <p:spPr/>
        <p:txBody>
          <a:bodyPr/>
          <a:lstStyle/>
          <a:p>
            <a:r>
              <a:rPr lang="en-US" dirty="0" smtClean="0">
                <a:solidFill>
                  <a:schemeClr val="tx1"/>
                </a:solidFill>
                <a:latin typeface="Segoe Light" pitchFamily="34" charset="0"/>
              </a:rPr>
              <a:t>Developing Everywhere</a:t>
            </a:r>
            <a:endParaRPr lang="en-US" dirty="0">
              <a:solidFill>
                <a:schemeClr val="tx1"/>
              </a:solidFill>
              <a:latin typeface="Segoe Light" pitchFamily="34" charset="0"/>
            </a:endParaRPr>
          </a:p>
        </p:txBody>
      </p:sp>
      <p:sp>
        <p:nvSpPr>
          <p:cNvPr id="30" name="Title 34"/>
          <p:cNvSpPr txBox="1">
            <a:spLocks/>
          </p:cNvSpPr>
          <p:nvPr/>
        </p:nvSpPr>
        <p:spPr>
          <a:xfrm>
            <a:off x="3400911" y="6246108"/>
            <a:ext cx="5633553" cy="4431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3200" dirty="0" smtClean="0">
                <a:solidFill>
                  <a:schemeClr val="tx1"/>
                </a:solidFill>
                <a:latin typeface="Segoe Light"/>
              </a:rPr>
              <a:t>Develop </a:t>
            </a:r>
            <a:r>
              <a:rPr lang="en-US" sz="3200" i="1" dirty="0" smtClean="0">
                <a:solidFill>
                  <a:schemeClr val="tx1"/>
                </a:solidFill>
                <a:latin typeface="Segoe Light"/>
              </a:rPr>
              <a:t>for</a:t>
            </a:r>
            <a:r>
              <a:rPr lang="en-US" sz="3200" dirty="0" smtClean="0">
                <a:solidFill>
                  <a:schemeClr val="tx1"/>
                </a:solidFill>
                <a:latin typeface="Segoe Light"/>
              </a:rPr>
              <a:t> and </a:t>
            </a:r>
            <a:r>
              <a:rPr lang="en-US" sz="3200" i="1" dirty="0" smtClean="0">
                <a:solidFill>
                  <a:schemeClr val="tx1"/>
                </a:solidFill>
                <a:latin typeface="Segoe Light"/>
              </a:rPr>
              <a:t>with</a:t>
            </a:r>
            <a:r>
              <a:rPr lang="en-US" sz="3200" dirty="0" smtClean="0">
                <a:solidFill>
                  <a:schemeClr val="tx1"/>
                </a:solidFill>
                <a:latin typeface="Segoe Light"/>
              </a:rPr>
              <a:t> the cloud</a:t>
            </a:r>
            <a:endParaRPr lang="en-US" sz="3200" dirty="0">
              <a:solidFill>
                <a:schemeClr val="tx1"/>
              </a:solidFill>
              <a:latin typeface="Segoe Light"/>
            </a:endParaRPr>
          </a:p>
        </p:txBody>
      </p:sp>
      <p:pic>
        <p:nvPicPr>
          <p:cNvPr id="27" name="Picture 2" descr="C:\Users\stefox\AppData\Local\Microsoft\Windows\Temporary Internet Files\Content.Outlook\MI7XO6XR\dyn-CRM2011_v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1909" y="3917342"/>
            <a:ext cx="2784885" cy="6222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tefox\AppData\Local\Microsoft\Windows\Temporary Internet Files\Low\Content.IE5\WDTXA65M\iStock_000014549317XSma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74" y="1640038"/>
            <a:ext cx="4761487" cy="36171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C:\Users\Administrator.WIN-5L103LH6NA7\Pictures\Logos\WinAzure_v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7240" y="4839145"/>
            <a:ext cx="1848179" cy="836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 name="Picture 5" descr="C:\Users\Administrator.WIN-5L103LH6NA7\Pictures\Logos\VS_v_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7451" y="1716802"/>
            <a:ext cx="1881730" cy="6878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4" descr="C:\Users\Administrator.WIN-5L103LH6NA7\Pictures\Logos\ShrPt-Online_v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8289" y="2658539"/>
            <a:ext cx="2094731" cy="94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726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83398" y="5340440"/>
            <a:ext cx="10242550" cy="1378644"/>
          </a:xfrm>
        </p:spPr>
        <p:txBody>
          <a:bodyPr/>
          <a:lstStyle/>
          <a:p>
            <a:r>
              <a:rPr lang="en-US" dirty="0" smtClean="0"/>
              <a:t>demo</a:t>
            </a:r>
            <a:endParaRPr lang="en-US" dirty="0"/>
          </a:p>
        </p:txBody>
      </p:sp>
      <p:sp>
        <p:nvSpPr>
          <p:cNvPr id="2" name="Title 1"/>
          <p:cNvSpPr>
            <a:spLocks noGrp="1"/>
          </p:cNvSpPr>
          <p:nvPr>
            <p:ph type="ctrTitle"/>
          </p:nvPr>
        </p:nvSpPr>
        <p:spPr>
          <a:xfrm>
            <a:off x="640670" y="324638"/>
            <a:ext cx="9323388" cy="1523494"/>
          </a:xfrm>
        </p:spPr>
        <p:txBody>
          <a:bodyPr/>
          <a:lstStyle/>
          <a:p>
            <a:r>
              <a:rPr lang="en-US" sz="5400" i="1" dirty="0" smtClean="0">
                <a:latin typeface="Segoe Light" pitchFamily="34" charset="0"/>
              </a:rPr>
              <a:t>Grants Management</a:t>
            </a:r>
            <a:endParaRPr lang="en-US" sz="5400" i="1" dirty="0">
              <a:latin typeface="Segoe Light" pitchFamily="34" charset="0"/>
            </a:endParaRPr>
          </a:p>
        </p:txBody>
      </p:sp>
      <p:pic>
        <p:nvPicPr>
          <p:cNvPr id="2050" name="Picture 2" descr="C:\Users\stefox\AppData\Local\Microsoft\Windows\Temporary Internet Files\Content.Outlook\W2RD1YPG\5-12-2011 5-34-08 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2478" y="1772805"/>
            <a:ext cx="4830804" cy="3448552"/>
          </a:xfrm>
          <a:prstGeom prst="rect">
            <a:avLst/>
          </a:prstGeom>
          <a:noFill/>
          <a:effectLst>
            <a:reflection blurRad="6350" stA="52000" endA="300" endPos="35000" dir="5400000" sy="-100000" algn="bl" rotWithShape="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74413" y="2893189"/>
            <a:ext cx="3402457"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2800" dirty="0" smtClean="0">
                <a:latin typeface="Segoe Light" pitchFamily="34" charset="0"/>
              </a:rPr>
              <a:t>Girish Raja</a:t>
            </a:r>
          </a:p>
          <a:p>
            <a:r>
              <a:rPr lang="en-US" sz="2800" dirty="0" smtClean="0">
                <a:latin typeface="Segoe Light" pitchFamily="34" charset="0"/>
              </a:rPr>
              <a:t>Technical Evangelist</a:t>
            </a:r>
          </a:p>
          <a:p>
            <a:r>
              <a:rPr lang="en-US" sz="2800" dirty="0" smtClean="0">
                <a:latin typeface="Segoe Light" pitchFamily="34" charset="0"/>
              </a:rPr>
              <a:t>Microsoft</a:t>
            </a:r>
            <a:endParaRPr lang="en-US" sz="2800" dirty="0">
              <a:latin typeface="Segoe Light" pitchFamily="34" charset="0"/>
            </a:endParaRPr>
          </a:p>
        </p:txBody>
      </p:sp>
    </p:spTree>
    <p:extLst>
      <p:ext uri="{BB962C8B-B14F-4D97-AF65-F5344CB8AC3E}">
        <p14:creationId xmlns:p14="http://schemas.microsoft.com/office/powerpoint/2010/main" val="367143452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15910" y="1365161"/>
            <a:ext cx="12453871" cy="4715270"/>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8" name="Title 57"/>
          <p:cNvSpPr>
            <a:spLocks noGrp="1"/>
          </p:cNvSpPr>
          <p:nvPr>
            <p:ph type="title"/>
          </p:nvPr>
        </p:nvSpPr>
        <p:spPr/>
        <p:txBody>
          <a:bodyPr/>
          <a:lstStyle/>
          <a:p>
            <a:r>
              <a:rPr lang="en-US" dirty="0" smtClean="0">
                <a:solidFill>
                  <a:schemeClr val="tx1"/>
                </a:solidFill>
                <a:latin typeface="Segoe Light" pitchFamily="34" charset="0"/>
              </a:rPr>
              <a:t>Developing Everywhere</a:t>
            </a:r>
            <a:endParaRPr lang="en-US" dirty="0">
              <a:solidFill>
                <a:schemeClr val="tx1"/>
              </a:solidFill>
              <a:latin typeface="Segoe Light" pitchFamily="34" charset="0"/>
            </a:endParaRPr>
          </a:p>
        </p:txBody>
      </p:sp>
      <p:grpSp>
        <p:nvGrpSpPr>
          <p:cNvPr id="52" name="Group 51"/>
          <p:cNvGrpSpPr/>
          <p:nvPr/>
        </p:nvGrpSpPr>
        <p:grpSpPr>
          <a:xfrm>
            <a:off x="7068649" y="3510587"/>
            <a:ext cx="2796070" cy="1860754"/>
            <a:chOff x="7199244" y="4120039"/>
            <a:chExt cx="2796070" cy="1860754"/>
          </a:xfrm>
        </p:grpSpPr>
        <p:grpSp>
          <p:nvGrpSpPr>
            <p:cNvPr id="51" name="Group 50"/>
            <p:cNvGrpSpPr/>
            <p:nvPr/>
          </p:nvGrpSpPr>
          <p:grpSpPr>
            <a:xfrm>
              <a:off x="7199244" y="4120039"/>
              <a:ext cx="2796070" cy="1860754"/>
              <a:chOff x="7199244" y="4120039"/>
              <a:chExt cx="2796070" cy="1860754"/>
            </a:xfrm>
          </p:grpSpPr>
          <p:pic>
            <p:nvPicPr>
              <p:cNvPr id="35" name="Picture 2" descr="C:\Users\stefox\AppData\Local\Microsoft\Windows\Temporary Internet Files\Low\Content.IE5\FE6ZD1PG\iStock_000010183394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9244" y="4120039"/>
                <a:ext cx="2796070" cy="18607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Administrator.WIN-5L103LH6NA7\Pictures\Logos\WinAzure_v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8621" y="4910549"/>
                <a:ext cx="1044308" cy="4724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7969109" y="5652284"/>
                <a:ext cx="1344920" cy="215444"/>
              </a:xfrm>
              <a:prstGeom prst="rect">
                <a:avLst/>
              </a:prstGeom>
              <a:noFill/>
            </p:spPr>
            <p:txBody>
              <a:bodyPr wrap="none" lIns="0" tIns="0" rIns="0" bIns="0" rtlCol="0">
                <a:spAutoFit/>
              </a:bodyPr>
              <a:lstStyle/>
              <a:p>
                <a:r>
                  <a:rPr lang="en-US" sz="1400" dirty="0" smtClean="0">
                    <a:solidFill>
                      <a:schemeClr val="bg1"/>
                    </a:solidFill>
                    <a:latin typeface="Segoe Light"/>
                  </a:rPr>
                  <a:t>Grants WCF Svc</a:t>
                </a:r>
              </a:p>
            </p:txBody>
          </p:sp>
        </p:grpSp>
        <p:pic>
          <p:nvPicPr>
            <p:cNvPr id="55" name="Picture 2" descr="C:\Users\vittorib\Desktop\PDCPics\93. STS-R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9433" y="5196399"/>
              <a:ext cx="447345" cy="463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Group 49"/>
          <p:cNvGrpSpPr/>
          <p:nvPr/>
        </p:nvGrpSpPr>
        <p:grpSpPr>
          <a:xfrm>
            <a:off x="5261609" y="1784584"/>
            <a:ext cx="2796070" cy="1860754"/>
            <a:chOff x="5400942" y="1906258"/>
            <a:chExt cx="2796070" cy="1860754"/>
          </a:xfrm>
        </p:grpSpPr>
        <p:pic>
          <p:nvPicPr>
            <p:cNvPr id="5122" name="Picture 2" descr="C:\Users\stefox\AppData\Local\Microsoft\Windows\Temporary Internet Files\Low\Content.IE5\FE6ZD1PG\iStock_000010183394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0942" y="1906258"/>
              <a:ext cx="2796070" cy="186075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Administrator.WIN-5L103LH6NA7\Pictures\Logos\ShrPt-Online_v_rg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148" y="2653030"/>
              <a:ext cx="1212654" cy="5488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30293" y="3445797"/>
              <a:ext cx="1083630" cy="215444"/>
            </a:xfrm>
            <a:prstGeom prst="rect">
              <a:avLst/>
            </a:prstGeom>
            <a:noFill/>
          </p:spPr>
          <p:txBody>
            <a:bodyPr wrap="none" lIns="0" tIns="0" rIns="0" bIns="0" rtlCol="0">
              <a:spAutoFit/>
            </a:bodyPr>
            <a:lstStyle/>
            <a:p>
              <a:r>
                <a:rPr lang="en-US" sz="1400" dirty="0" smtClean="0">
                  <a:solidFill>
                    <a:schemeClr val="bg1"/>
                  </a:solidFill>
                  <a:latin typeface="Segoe Light"/>
                </a:rPr>
                <a:t>Grants Mgmt.</a:t>
              </a:r>
            </a:p>
          </p:txBody>
        </p:sp>
      </p:grpSp>
      <p:grpSp>
        <p:nvGrpSpPr>
          <p:cNvPr id="48" name="Group 47"/>
          <p:cNvGrpSpPr/>
          <p:nvPr/>
        </p:nvGrpSpPr>
        <p:grpSpPr>
          <a:xfrm>
            <a:off x="8841926" y="1811088"/>
            <a:ext cx="2796070" cy="1860754"/>
            <a:chOff x="8701570" y="1935019"/>
            <a:chExt cx="2796070" cy="1860754"/>
          </a:xfrm>
        </p:grpSpPr>
        <p:pic>
          <p:nvPicPr>
            <p:cNvPr id="34" name="Picture 2" descr="C:\Users\stefox\AppData\Local\Microsoft\Windows\Temporary Internet Files\Low\Content.IE5\FE6ZD1PG\iStock_000010183394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1570" y="1935019"/>
              <a:ext cx="2796070" cy="18607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stefox\AppData\Local\Microsoft\Windows\Temporary Internet Files\Content.Outlook\MI7XO6XR\dyn-CRM2011_v_rg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5791" y="2818508"/>
              <a:ext cx="1462685" cy="3268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9346782" y="3484081"/>
              <a:ext cx="1591782" cy="215444"/>
            </a:xfrm>
            <a:prstGeom prst="rect">
              <a:avLst/>
            </a:prstGeom>
            <a:noFill/>
          </p:spPr>
          <p:txBody>
            <a:bodyPr wrap="none" lIns="0" tIns="0" rIns="0" bIns="0" rtlCol="0">
              <a:spAutoFit/>
            </a:bodyPr>
            <a:lstStyle/>
            <a:p>
              <a:r>
                <a:rPr lang="en-US" sz="1400" dirty="0" smtClean="0">
                  <a:solidFill>
                    <a:schemeClr val="bg1"/>
                  </a:solidFill>
                  <a:latin typeface="Segoe Light"/>
                </a:rPr>
                <a:t>Student Data Mgmt.</a:t>
              </a:r>
            </a:p>
          </p:txBody>
        </p:sp>
      </p:grpSp>
      <p:sp>
        <p:nvSpPr>
          <p:cNvPr id="53" name="Curved Left Arrow 52"/>
          <p:cNvSpPr/>
          <p:nvPr/>
        </p:nvSpPr>
        <p:spPr bwMode="auto">
          <a:xfrm rot="1621550">
            <a:off x="10092620" y="3818904"/>
            <a:ext cx="349739" cy="1244118"/>
          </a:xfrm>
          <a:prstGeom prst="curvedLef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4" name="Curved Right Arrow 53"/>
          <p:cNvSpPr/>
          <p:nvPr/>
        </p:nvSpPr>
        <p:spPr bwMode="auto">
          <a:xfrm rot="19852231">
            <a:off x="6490199" y="3799110"/>
            <a:ext cx="405539" cy="1346867"/>
          </a:xfrm>
          <a:prstGeom prst="curvedRigh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6" name="Left-Right Arrow 55"/>
          <p:cNvSpPr/>
          <p:nvPr/>
        </p:nvSpPr>
        <p:spPr bwMode="auto">
          <a:xfrm>
            <a:off x="7704038" y="2531356"/>
            <a:ext cx="1425514" cy="163221"/>
          </a:xfrm>
          <a:prstGeom prst="leftRightArrow">
            <a:avLst/>
          </a:prstGeom>
          <a:gradFill>
            <a:gsLst>
              <a:gs pos="0">
                <a:schemeClr val="tx2">
                  <a:lumMod val="50000"/>
                </a:schemeClr>
              </a:gs>
              <a:gs pos="80000">
                <a:schemeClr val="tx2"/>
              </a:gs>
              <a:gs pos="100000">
                <a:schemeClr val="tx2"/>
              </a:gs>
            </a:gsLst>
          </a:gra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24" name="Text Placeholder 2"/>
          <p:cNvSpPr>
            <a:spLocks noGrp="1"/>
          </p:cNvSpPr>
          <p:nvPr>
            <p:ph type="body" sz="quarter" idx="10"/>
          </p:nvPr>
        </p:nvSpPr>
        <p:spPr>
          <a:xfrm>
            <a:off x="423833" y="2067489"/>
            <a:ext cx="4069724" cy="3077766"/>
          </a:xfrm>
        </p:spPr>
        <p:txBody>
          <a:bodyPr/>
          <a:lstStyle/>
          <a:p>
            <a:pPr marL="0" indent="0">
              <a:buNone/>
            </a:pPr>
            <a:r>
              <a:rPr lang="en-US" sz="2000" b="1" i="1" dirty="0" smtClean="0">
                <a:solidFill>
                  <a:schemeClr val="bg1"/>
                </a:solidFill>
                <a:latin typeface="Segoe Light" pitchFamily="34" charset="0"/>
              </a:rPr>
              <a:t>Complete Cloud-Based Solution</a:t>
            </a:r>
          </a:p>
          <a:p>
            <a:endParaRPr lang="en-US" sz="2000" dirty="0">
              <a:solidFill>
                <a:schemeClr val="bg1"/>
              </a:solidFill>
              <a:latin typeface="Segoe Light" pitchFamily="34" charset="0"/>
            </a:endParaRPr>
          </a:p>
          <a:p>
            <a:r>
              <a:rPr lang="en-US" sz="2000" dirty="0" smtClean="0">
                <a:solidFill>
                  <a:schemeClr val="bg1"/>
                </a:solidFill>
                <a:latin typeface="Segoe Light" pitchFamily="34" charset="0"/>
              </a:rPr>
              <a:t>Manage grants submission with SharePoint Online</a:t>
            </a:r>
          </a:p>
          <a:p>
            <a:r>
              <a:rPr lang="en-US" sz="2000" dirty="0" smtClean="0">
                <a:solidFill>
                  <a:schemeClr val="bg1"/>
                </a:solidFill>
                <a:latin typeface="Segoe Light" pitchFamily="34" charset="0"/>
              </a:rPr>
              <a:t>WCF service code runs in Windows Azure</a:t>
            </a:r>
          </a:p>
          <a:p>
            <a:r>
              <a:rPr lang="en-US" sz="2000" dirty="0" smtClean="0">
                <a:solidFill>
                  <a:schemeClr val="bg1"/>
                </a:solidFill>
                <a:latin typeface="Segoe Light" pitchFamily="34" charset="0"/>
              </a:rPr>
              <a:t>Windows Azure connects CRM and SharePoint Online</a:t>
            </a:r>
          </a:p>
          <a:p>
            <a:r>
              <a:rPr lang="en-US" sz="2000" dirty="0" smtClean="0">
                <a:solidFill>
                  <a:schemeClr val="bg1"/>
                </a:solidFill>
                <a:latin typeface="Segoe Light" pitchFamily="34" charset="0"/>
              </a:rPr>
              <a:t>CRM provides rich data management</a:t>
            </a:r>
          </a:p>
        </p:txBody>
      </p:sp>
    </p:spTree>
    <p:extLst>
      <p:ext uri="{BB962C8B-B14F-4D97-AF65-F5344CB8AC3E}">
        <p14:creationId xmlns:p14="http://schemas.microsoft.com/office/powerpoint/2010/main" val="2407047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57"/>
          <p:cNvSpPr>
            <a:spLocks noGrp="1"/>
          </p:cNvSpPr>
          <p:nvPr>
            <p:ph type="title" idx="4294967295"/>
          </p:nvPr>
        </p:nvSpPr>
        <p:spPr>
          <a:xfrm>
            <a:off x="790575" y="259582"/>
            <a:ext cx="11398250" cy="1218795"/>
          </a:xfrm>
        </p:spPr>
        <p:txBody>
          <a:bodyPr/>
          <a:lstStyle/>
          <a:p>
            <a:r>
              <a:rPr lang="en-US" sz="8800" dirty="0">
                <a:latin typeface="Segoe Light" pitchFamily="34" charset="0"/>
              </a:rPr>
              <a:t>announcing</a:t>
            </a:r>
            <a:endParaRPr lang="en-US" sz="8800" dirty="0">
              <a:solidFill>
                <a:srgbClr val="FF6629">
                  <a:alpha val="99000"/>
                </a:srgbClr>
              </a:solidFill>
              <a:latin typeface="Segoe Light" pitchFamily="34" charset="0"/>
            </a:endParaRPr>
          </a:p>
        </p:txBody>
      </p:sp>
      <p:sp>
        <p:nvSpPr>
          <p:cNvPr id="27" name="TextBox 4"/>
          <p:cNvSpPr txBox="1"/>
          <p:nvPr/>
        </p:nvSpPr>
        <p:spPr>
          <a:xfrm>
            <a:off x="283335" y="1823358"/>
            <a:ext cx="6104586" cy="2543701"/>
          </a:xfrm>
          <a:prstGeom prst="rect">
            <a:avLst/>
          </a:prstGeom>
          <a:noFill/>
        </p:spPr>
        <p:txBody>
          <a:bodyPr wrap="square" lIns="98990" tIns="49494" rIns="98990" bIns="49494" rtlCol="0">
            <a:spAutoFit/>
          </a:bodyPr>
          <a:lstStyle/>
          <a:p>
            <a:pPr defTabSz="914052" fontAlgn="base">
              <a:lnSpc>
                <a:spcPct val="90000"/>
              </a:lnSpc>
              <a:spcBef>
                <a:spcPct val="20000"/>
              </a:spcBef>
              <a:spcAft>
                <a:spcPct val="0"/>
              </a:spcAft>
              <a:buClr>
                <a:srgbClr val="F69F1E"/>
              </a:buClr>
              <a:buSzPct val="90000"/>
              <a:defRPr/>
            </a:pPr>
            <a:r>
              <a:rPr lang="en-US" sz="2000" b="1" dirty="0" smtClean="0">
                <a:solidFill>
                  <a:schemeClr val="tx1">
                    <a:alpha val="99000"/>
                  </a:schemeClr>
                </a:solidFill>
                <a:latin typeface="Segoe Light" pitchFamily="34" charset="0"/>
              </a:rPr>
              <a:t>SharePoint 2010 &amp; Windows Azure Developer Kit</a:t>
            </a:r>
          </a:p>
          <a:p>
            <a:pPr defTabSz="914052" fontAlgn="base">
              <a:lnSpc>
                <a:spcPct val="90000"/>
              </a:lnSpc>
              <a:spcBef>
                <a:spcPct val="20000"/>
              </a:spcBef>
              <a:spcAft>
                <a:spcPct val="0"/>
              </a:spcAft>
              <a:buClr>
                <a:srgbClr val="F69F1E"/>
              </a:buClr>
              <a:buSzPct val="90000"/>
              <a:defRPr/>
            </a:pPr>
            <a:endParaRPr lang="en-US" sz="2000" dirty="0" smtClean="0">
              <a:solidFill>
                <a:schemeClr val="tx1">
                  <a:alpha val="99000"/>
                </a:schemeClr>
              </a:solidFill>
              <a:latin typeface="Segoe Light" pitchFamily="34" charset="0"/>
            </a:endParaRP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Getting Started</a:t>
            </a: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WCF, Windows Azure &amp; SharePoint</a:t>
            </a: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Windows Azure &amp; Office</a:t>
            </a: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Business Connectivity Services &amp; Windows Azure</a:t>
            </a: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BI Solutions using SQL Azure</a:t>
            </a:r>
          </a:p>
          <a:p>
            <a:pPr marL="342900" indent="-342900" defTabSz="914052" fontAlgn="base">
              <a:lnSpc>
                <a:spcPct val="90000"/>
              </a:lnSpc>
              <a:spcBef>
                <a:spcPct val="20000"/>
              </a:spcBef>
              <a:spcAft>
                <a:spcPct val="0"/>
              </a:spcAft>
              <a:buClr>
                <a:srgbClr val="F69F1E"/>
              </a:buClr>
              <a:buSzPct val="90000"/>
              <a:buFont typeface="Arial" pitchFamily="34" charset="0"/>
              <a:buChar char="•"/>
              <a:defRPr/>
            </a:pPr>
            <a:r>
              <a:rPr lang="en-US" dirty="0" smtClean="0">
                <a:solidFill>
                  <a:schemeClr val="tx1">
                    <a:alpha val="99000"/>
                  </a:schemeClr>
                </a:solidFill>
                <a:latin typeface="Segoe Light" pitchFamily="34" charset="0"/>
              </a:rPr>
              <a:t>Bing Maps, Windows Azure &amp; SharePoint</a:t>
            </a:r>
            <a:endParaRPr lang="en-US" dirty="0">
              <a:solidFill>
                <a:schemeClr val="tx1">
                  <a:alpha val="99000"/>
                </a:schemeClr>
              </a:solidFill>
              <a:latin typeface="Segoe Light" pitchFamily="34" charset="0"/>
            </a:endParaRPr>
          </a:p>
        </p:txBody>
      </p:sp>
      <p:sp>
        <p:nvSpPr>
          <p:cNvPr id="2" name="Rectangle 1"/>
          <p:cNvSpPr/>
          <p:nvPr/>
        </p:nvSpPr>
        <p:spPr>
          <a:xfrm>
            <a:off x="515154" y="5692054"/>
            <a:ext cx="5678606" cy="369332"/>
          </a:xfrm>
          <a:prstGeom prst="rect">
            <a:avLst/>
          </a:prstGeom>
        </p:spPr>
        <p:txBody>
          <a:bodyPr wrap="none">
            <a:spAutoFit/>
          </a:bodyPr>
          <a:lstStyle/>
          <a:p>
            <a:r>
              <a:rPr lang="en-US" dirty="0">
                <a:latin typeface="Segoe Light" pitchFamily="34" charset="0"/>
              </a:rPr>
              <a:t>http://msdn.microsoft.com/en-us/SPAzureTrainingCourse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3890" y="1382129"/>
            <a:ext cx="5570730" cy="4906090"/>
          </a:xfrm>
          <a:prstGeom prst="rect">
            <a:avLst/>
          </a:prstGeom>
          <a:noFill/>
          <a:ln>
            <a:noFill/>
          </a:ln>
          <a:effectLst>
            <a:outerShdw dist="35921" dir="2700000" algn="ctr" rotWithShape="0">
              <a:schemeClr val="bg2"/>
            </a:outerShdw>
            <a:reflection blurRad="6350" stA="52000" endA="300" endPos="35000" dir="5400000" sy="-100000" algn="bl" rotWithShape="0"/>
          </a:effectLst>
          <a:scene3d>
            <a:camera prst="perspectiveContrastingLeftFacing"/>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91034" y="5016740"/>
            <a:ext cx="5275098" cy="523220"/>
          </a:xfrm>
          <a:prstGeom prst="rect">
            <a:avLst/>
          </a:prstGeom>
        </p:spPr>
        <p:txBody>
          <a:bodyPr wrap="none">
            <a:spAutoFit/>
          </a:bodyPr>
          <a:lstStyle/>
          <a:p>
            <a:r>
              <a:rPr lang="en-US" sz="2800" dirty="0" smtClean="0">
                <a:latin typeface="Segoe Light" pitchFamily="34" charset="0"/>
              </a:rPr>
              <a:t>Review online or download today!</a:t>
            </a:r>
            <a:endParaRPr lang="en-US" sz="2800" dirty="0">
              <a:latin typeface="Segoe Light" pitchFamily="34" charset="0"/>
            </a:endParaRPr>
          </a:p>
        </p:txBody>
      </p:sp>
    </p:spTree>
    <p:extLst>
      <p:ext uri="{BB962C8B-B14F-4D97-AF65-F5344CB8AC3E}">
        <p14:creationId xmlns:p14="http://schemas.microsoft.com/office/powerpoint/2010/main" val="30083319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6"/>
          <p:cNvSpPr>
            <a:spLocks/>
          </p:cNvSpPr>
          <p:nvPr/>
        </p:nvSpPr>
        <p:spPr bwMode="auto">
          <a:xfrm>
            <a:off x="-121888" y="1391920"/>
            <a:ext cx="6149980" cy="4856480"/>
          </a:xfrm>
          <a:prstGeom prst="rect">
            <a:avLst/>
          </a:prstGeom>
          <a:solidFill>
            <a:schemeClr val="tx1"/>
          </a:solidFill>
          <a:ln w="12700" cap="rnd">
            <a:solidFill>
              <a:schemeClr val="tx2"/>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a:solidFill>
                <a:sysClr val="window" lastClr="FFFFFF"/>
              </a:solidFill>
            </a:endParaRPr>
          </a:p>
        </p:txBody>
      </p:sp>
      <p:sp>
        <p:nvSpPr>
          <p:cNvPr id="34" name="Freeform 6"/>
          <p:cNvSpPr>
            <a:spLocks/>
          </p:cNvSpPr>
          <p:nvPr/>
        </p:nvSpPr>
        <p:spPr bwMode="auto">
          <a:xfrm>
            <a:off x="6151084" y="1391920"/>
            <a:ext cx="6139314" cy="4856480"/>
          </a:xfrm>
          <a:prstGeom prst="rect">
            <a:avLst/>
          </a:prstGeom>
          <a:solidFill>
            <a:schemeClr val="tx1"/>
          </a:solidFill>
          <a:ln w="12700" cap="rnd">
            <a:solidFill>
              <a:schemeClr val="tx2"/>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a:solidFill>
                <a:sysClr val="window" lastClr="FFFFFF"/>
              </a:solidFill>
            </a:endParaRPr>
          </a:p>
        </p:txBody>
      </p:sp>
      <p:sp>
        <p:nvSpPr>
          <p:cNvPr id="99" name="Rectangle 98"/>
          <p:cNvSpPr/>
          <p:nvPr/>
        </p:nvSpPr>
        <p:spPr>
          <a:xfrm>
            <a:off x="355454" y="1594809"/>
            <a:ext cx="5617018"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pPr>
            <a:r>
              <a:rPr lang="en-US" altLang="zh-CN" sz="2300" dirty="0">
                <a:solidFill>
                  <a:schemeClr val="bg1"/>
                </a:solidFill>
                <a:latin typeface="Segoe UI Light" pitchFamily="34" charset="0"/>
              </a:rPr>
              <a:t>SharePoint is a </a:t>
            </a:r>
            <a:r>
              <a:rPr lang="en-US" altLang="zh-CN" sz="2300" b="1" dirty="0">
                <a:solidFill>
                  <a:schemeClr val="bg1"/>
                </a:solidFill>
                <a:latin typeface="Segoe UI Light" pitchFamily="34" charset="0"/>
              </a:rPr>
              <a:t>$B+ </a:t>
            </a:r>
            <a:r>
              <a:rPr lang="en-US" altLang="zh-CN" sz="2300" dirty="0">
                <a:solidFill>
                  <a:schemeClr val="bg1"/>
                </a:solidFill>
                <a:latin typeface="Segoe UI Light" pitchFamily="34" charset="0"/>
              </a:rPr>
              <a:t>business </a:t>
            </a:r>
          </a:p>
        </p:txBody>
      </p:sp>
      <p:sp>
        <p:nvSpPr>
          <p:cNvPr id="100" name="Rectangle 99"/>
          <p:cNvSpPr/>
          <p:nvPr/>
        </p:nvSpPr>
        <p:spPr>
          <a:xfrm>
            <a:off x="355454" y="2356972"/>
            <a:ext cx="5617018"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pPr>
            <a:r>
              <a:rPr lang="en-US" altLang="zh-CN" sz="2300" b="1" dirty="0">
                <a:solidFill>
                  <a:schemeClr val="bg1"/>
                </a:solidFill>
                <a:latin typeface="Segoe UI Light" pitchFamily="34" charset="0"/>
              </a:rPr>
              <a:t>70% </a:t>
            </a:r>
            <a:r>
              <a:rPr lang="en-US" altLang="zh-CN" sz="2300" dirty="0">
                <a:solidFill>
                  <a:schemeClr val="bg1"/>
                </a:solidFill>
                <a:latin typeface="Segoe UI Light" pitchFamily="34" charset="0"/>
              </a:rPr>
              <a:t>of enterprise customers use SharePoint</a:t>
            </a:r>
          </a:p>
        </p:txBody>
      </p:sp>
      <p:sp>
        <p:nvSpPr>
          <p:cNvPr id="101" name="Rectangle 100"/>
          <p:cNvSpPr/>
          <p:nvPr/>
        </p:nvSpPr>
        <p:spPr>
          <a:xfrm>
            <a:off x="355454" y="3119134"/>
            <a:ext cx="5617018"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pPr>
            <a:r>
              <a:rPr lang="en-US" altLang="zh-CN" sz="2300" dirty="0">
                <a:solidFill>
                  <a:schemeClr val="bg1"/>
                </a:solidFill>
                <a:latin typeface="Segoe UI Light" pitchFamily="34" charset="0"/>
              </a:rPr>
              <a:t>Powers more than </a:t>
            </a:r>
            <a:r>
              <a:rPr lang="en-US" altLang="zh-CN" sz="2300" b="1" dirty="0">
                <a:solidFill>
                  <a:schemeClr val="bg1"/>
                </a:solidFill>
                <a:latin typeface="Segoe UI Light" pitchFamily="34" charset="0"/>
              </a:rPr>
              <a:t>2000</a:t>
            </a:r>
            <a:r>
              <a:rPr lang="en-US" altLang="zh-CN" sz="2300" dirty="0">
                <a:solidFill>
                  <a:schemeClr val="bg1"/>
                </a:solidFill>
                <a:latin typeface="Segoe UI Light" pitchFamily="34" charset="0"/>
              </a:rPr>
              <a:t> .COM web sites</a:t>
            </a:r>
          </a:p>
        </p:txBody>
      </p:sp>
      <p:sp>
        <p:nvSpPr>
          <p:cNvPr id="75" name="Rectangle 74"/>
          <p:cNvSpPr/>
          <p:nvPr/>
        </p:nvSpPr>
        <p:spPr>
          <a:xfrm>
            <a:off x="355454" y="3881297"/>
            <a:ext cx="5630536"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tabLst>
                <a:tab pos="4379280" algn="l"/>
              </a:tabLst>
            </a:pPr>
            <a:r>
              <a:rPr lang="en-US" altLang="zh-CN" sz="2300" b="1" dirty="0">
                <a:solidFill>
                  <a:schemeClr val="bg1"/>
                </a:solidFill>
                <a:latin typeface="Segoe UI Light" pitchFamily="34" charset="0"/>
              </a:rPr>
              <a:t>2 out of every 3 </a:t>
            </a:r>
            <a:r>
              <a:rPr lang="en-US" altLang="zh-CN" sz="2300" dirty="0">
                <a:solidFill>
                  <a:schemeClr val="bg1"/>
                </a:solidFill>
                <a:latin typeface="Segoe UI Light" pitchFamily="34" charset="0"/>
              </a:rPr>
              <a:t>IWs have SharePoint </a:t>
            </a:r>
          </a:p>
        </p:txBody>
      </p:sp>
      <p:sp>
        <p:nvSpPr>
          <p:cNvPr id="73" name="Title 1"/>
          <p:cNvSpPr>
            <a:spLocks noGrp="1"/>
          </p:cNvSpPr>
          <p:nvPr>
            <p:ph type="title" idx="4294967295"/>
          </p:nvPr>
        </p:nvSpPr>
        <p:spPr>
          <a:xfrm>
            <a:off x="790575" y="436563"/>
            <a:ext cx="11398250" cy="554037"/>
          </a:xfrm>
        </p:spPr>
        <p:txBody>
          <a:bodyPr/>
          <a:lstStyle/>
          <a:p>
            <a:r>
              <a:rPr lang="en-US" dirty="0" smtClean="0">
                <a:solidFill>
                  <a:schemeClr val="tx1">
                    <a:alpha val="99000"/>
                  </a:schemeClr>
                </a:solidFill>
              </a:rPr>
              <a:t>momentum</a:t>
            </a:r>
            <a:endParaRPr lang="en-US" dirty="0">
              <a:solidFill>
                <a:schemeClr val="tx1">
                  <a:alpha val="99000"/>
                </a:schemeClr>
              </a:solidFill>
            </a:endParaRPr>
          </a:p>
        </p:txBody>
      </p:sp>
      <p:sp>
        <p:nvSpPr>
          <p:cNvPr id="77" name="Rectangle 76"/>
          <p:cNvSpPr/>
          <p:nvPr/>
        </p:nvSpPr>
        <p:spPr>
          <a:xfrm>
            <a:off x="355454" y="4643459"/>
            <a:ext cx="5630536"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tabLst>
                <a:tab pos="4379280" algn="l"/>
              </a:tabLst>
            </a:pPr>
            <a:r>
              <a:rPr lang="en-US" altLang="zh-CN" sz="2300" dirty="0">
                <a:solidFill>
                  <a:schemeClr val="bg1"/>
                </a:solidFill>
                <a:latin typeface="Segoe UI Light" pitchFamily="34" charset="0"/>
              </a:rPr>
              <a:t>Gartner &amp; Forrester leader in </a:t>
            </a:r>
            <a:r>
              <a:rPr lang="en-US" altLang="zh-CN" sz="2300" b="1" dirty="0">
                <a:solidFill>
                  <a:schemeClr val="bg1"/>
                </a:solidFill>
                <a:latin typeface="Segoe UI Light" pitchFamily="34" charset="0"/>
              </a:rPr>
              <a:t>all workloads</a:t>
            </a:r>
          </a:p>
        </p:txBody>
      </p:sp>
      <p:pic>
        <p:nvPicPr>
          <p:cNvPr id="132" name="Picture 7" descr="TELUS"/>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0106377" y="3412288"/>
            <a:ext cx="884575" cy="181338"/>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9" descr="Global Crossi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652153" y="4046028"/>
            <a:ext cx="1293511" cy="219119"/>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4" descr="ConstellationEnergy log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8647354" y="3355536"/>
            <a:ext cx="943722" cy="23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Bild 2" descr="Description: hhplogo"/>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0249254" y="5652659"/>
            <a:ext cx="802294" cy="22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Picture 131" descr="RJ logo"/>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10155136" y="4140906"/>
            <a:ext cx="1008953" cy="10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Picture 143" descr="CareGroup_logo"/>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8646750" y="4831825"/>
            <a:ext cx="944931" cy="289093"/>
          </a:xfrm>
          <a:prstGeom prst="rect">
            <a:avLst/>
          </a:prstGeom>
          <a:noFill/>
          <a:ln w="9525">
            <a:noFill/>
            <a:miter lim="800000"/>
            <a:headEnd/>
            <a:tailEnd/>
          </a:ln>
        </p:spPr>
      </p:pic>
      <p:pic>
        <p:nvPicPr>
          <p:cNvPr id="145" name="Picture 15"/>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965182" y="3384530"/>
            <a:ext cx="667451" cy="11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145" descr="Energize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10309569" y="4885901"/>
            <a:ext cx="698697" cy="210514"/>
          </a:xfrm>
          <a:prstGeom prst="rect">
            <a:avLst/>
          </a:prstGeom>
          <a:noFill/>
          <a:ln w="9525">
            <a:noFill/>
            <a:miter lim="800000"/>
            <a:headEnd/>
            <a:tailEnd/>
          </a:ln>
        </p:spPr>
      </p:pic>
      <p:pic>
        <p:nvPicPr>
          <p:cNvPr id="150" name="Picture 2" descr="http://upload.wikimedia.org/wikipedia/commons/thumb/7/78/Associated_Press_logo.svg/1000px-Associated_Press_logo.svg.pn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b="-5919"/>
          <a:stretch/>
        </p:blipFill>
        <p:spPr bwMode="auto">
          <a:xfrm>
            <a:off x="8948435" y="5618761"/>
            <a:ext cx="341560" cy="277091"/>
          </a:xfrm>
          <a:prstGeom prst="rect">
            <a:avLst/>
          </a:prstGeom>
          <a:noFill/>
        </p:spPr>
      </p:pic>
      <p:pic>
        <p:nvPicPr>
          <p:cNvPr id="151" name="Picture 3" descr="VW_Volkswagen.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386243" y="1656190"/>
            <a:ext cx="500506" cy="500506"/>
          </a:xfrm>
          <a:prstGeom prst="rect">
            <a:avLst/>
          </a:prstGeom>
        </p:spPr>
      </p:pic>
      <p:pic>
        <p:nvPicPr>
          <p:cNvPr id="155" name="Picture 2" descr="http://ts1.mm.bing.net/images/thumbnail.aspx?q=28245699728&amp;id=2f5f2e884847f2e5d195434cb6684eea&amp;index=ch1&amp;url=http%3a%2f%2fwww.2wheelstochina.org.uk%2fimg%2fSmaller_White_logo.jpg"/>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901141" y="2632257"/>
            <a:ext cx="1470710" cy="349295"/>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34" descr="Association crest">
            <a:hlinkClick r:id="rId14" tooltip="Association cre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131393" y="5511849"/>
            <a:ext cx="335029" cy="480548"/>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36" descr="United States Olympic Committee logo">
            <a:hlinkClick r:id="rId16"/>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10008" y="4823653"/>
            <a:ext cx="377800" cy="282091"/>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General Mills (logo)">
            <a:hlinkClick r:id="rId18"/>
          </p:cNvPr>
          <p:cNvPicPr>
            <a:picLocks noChangeAspect="1" noChangeArrowheads="1"/>
          </p:cNvPicPr>
          <p:nvPr/>
        </p:nvPicPr>
        <p:blipFill rotWithShape="1">
          <a:blip r:embed="rId19" cstate="email">
            <a:extLst>
              <a:ext uri="{28A0092B-C50C-407E-A947-70E740481C1C}">
                <a14:useLocalDpi xmlns:a14="http://schemas.microsoft.com/office/drawing/2010/main"/>
              </a:ext>
            </a:extLst>
          </a:blip>
          <a:srcRect l="8475" t="10919" r="11056" b="16989"/>
          <a:stretch/>
        </p:blipFill>
        <p:spPr bwMode="auto">
          <a:xfrm>
            <a:off x="8773740" y="2573288"/>
            <a:ext cx="690947" cy="311299"/>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17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021909" y="1622945"/>
            <a:ext cx="554003" cy="570998"/>
          </a:xfrm>
          <a:prstGeom prst="rect">
            <a:avLst/>
          </a:prstGeom>
          <a:noFill/>
          <a:ln>
            <a:noFill/>
          </a:ln>
          <a:effectLst/>
        </p:spPr>
      </p:pic>
      <p:pic>
        <p:nvPicPr>
          <p:cNvPr id="176" name="Picture 2" descr="E:\Clients\Artitudes\z_MS_08-00461_eventsTeam_work\Elop_04-06_Japan_MS_Online_Services\logo_glaxosmithlkine.png"/>
          <p:cNvPicPr>
            <a:picLocks noChangeAspect="1" noChangeArrowheads="1"/>
          </p:cNvPicPr>
          <p:nvPr/>
        </p:nvPicPr>
        <p:blipFill rotWithShape="1">
          <a:blip r:embed="rId21" cstate="email">
            <a:extLst>
              <a:ext uri="{28A0092B-C50C-407E-A947-70E740481C1C}">
                <a14:useLocalDpi xmlns:a14="http://schemas.microsoft.com/office/drawing/2010/main"/>
              </a:ext>
            </a:extLst>
          </a:blip>
          <a:srcRect t="-12513" b="-1"/>
          <a:stretch/>
        </p:blipFill>
        <p:spPr bwMode="auto">
          <a:xfrm>
            <a:off x="8879762" y="1710883"/>
            <a:ext cx="478904" cy="391455"/>
          </a:xfrm>
          <a:prstGeom prst="rect">
            <a:avLst/>
          </a:prstGeom>
          <a:noFill/>
          <a:effectLst/>
        </p:spPr>
      </p:pic>
      <p:grpSp>
        <p:nvGrpSpPr>
          <p:cNvPr id="3" name="Group 2"/>
          <p:cNvGrpSpPr/>
          <p:nvPr/>
        </p:nvGrpSpPr>
        <p:grpSpPr>
          <a:xfrm>
            <a:off x="8312268" y="4058523"/>
            <a:ext cx="1613891" cy="329248"/>
            <a:chOff x="7064889" y="3516847"/>
            <a:chExt cx="3406158" cy="694887"/>
          </a:xfrm>
        </p:grpSpPr>
        <p:grpSp>
          <p:nvGrpSpPr>
            <p:cNvPr id="152" name="Group 35"/>
            <p:cNvGrpSpPr/>
            <p:nvPr/>
          </p:nvGrpSpPr>
          <p:grpSpPr>
            <a:xfrm>
              <a:off x="7064889" y="3524430"/>
              <a:ext cx="3069591" cy="482996"/>
              <a:chOff x="7527289" y="1437244"/>
              <a:chExt cx="3069591" cy="482996"/>
            </a:xfrm>
          </p:grpSpPr>
          <p:pic>
            <p:nvPicPr>
              <p:cNvPr id="171" name="Picture 170" descr="Gold_Shield.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527289" y="1437244"/>
                <a:ext cx="622657" cy="482996"/>
              </a:xfrm>
              <a:prstGeom prst="rect">
                <a:avLst/>
              </a:prstGeom>
            </p:spPr>
          </p:pic>
          <p:cxnSp>
            <p:nvCxnSpPr>
              <p:cNvPr id="173" name="Straight Connector 172"/>
              <p:cNvCxnSpPr/>
              <p:nvPr/>
            </p:nvCxnSpPr>
            <p:spPr>
              <a:xfrm>
                <a:off x="8239760" y="1879600"/>
                <a:ext cx="2357120"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539113" y="3516847"/>
              <a:ext cx="2931934" cy="694887"/>
            </a:xfrm>
            <a:prstGeom prst="rect">
              <a:avLst/>
            </a:prstGeom>
          </p:spPr>
        </p:pic>
      </p:grpSp>
      <p:sp>
        <p:nvSpPr>
          <p:cNvPr id="37" name="Rectangle 36"/>
          <p:cNvSpPr/>
          <p:nvPr/>
        </p:nvSpPr>
        <p:spPr>
          <a:xfrm>
            <a:off x="355454" y="5405622"/>
            <a:ext cx="5630536"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tabLst>
                <a:tab pos="4379280" algn="l"/>
              </a:tabLst>
            </a:pPr>
            <a:r>
              <a:rPr lang="en-US" altLang="zh-CN" sz="2300" b="1" dirty="0">
                <a:solidFill>
                  <a:schemeClr val="bg1"/>
                </a:solidFill>
                <a:latin typeface="Segoe UI Light" pitchFamily="34" charset="0"/>
              </a:rPr>
              <a:t>16,000</a:t>
            </a:r>
            <a:r>
              <a:rPr lang="en-US" altLang="zh-CN" sz="2300" dirty="0">
                <a:solidFill>
                  <a:schemeClr val="bg1"/>
                </a:solidFill>
                <a:latin typeface="Segoe UI Light" pitchFamily="34" charset="0"/>
              </a:rPr>
              <a:t> partners signed up to Office 365</a:t>
            </a:r>
          </a:p>
        </p:txBody>
      </p:sp>
      <p:pic>
        <p:nvPicPr>
          <p:cNvPr id="38" name="Picture 1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923779" y="2515044"/>
            <a:ext cx="840429" cy="427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3435292" y="6248400"/>
            <a:ext cx="4731378" cy="609600"/>
          </a:xfrm>
          <a:prstGeom prst="rect">
            <a:avLst/>
          </a:prstGeom>
          <a:noFill/>
          <a:ln w="12700" cap="rnd">
            <a:noFill/>
            <a:prstDash val="sysDash"/>
            <a:headEnd type="ova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defTabSz="1218170" fontAlgn="base">
              <a:spcBef>
                <a:spcPct val="0"/>
              </a:spcBef>
              <a:spcAft>
                <a:spcPct val="0"/>
              </a:spcAft>
            </a:pPr>
            <a:r>
              <a:rPr lang="en-US" altLang="zh-CN" sz="2300" dirty="0">
                <a:latin typeface="Segoe UI Light" pitchFamily="34" charset="0"/>
              </a:rPr>
              <a:t>http://www.microsoft.com/evidence</a:t>
            </a:r>
          </a:p>
        </p:txBody>
      </p:sp>
    </p:spTree>
    <p:extLst>
      <p:ext uri="{BB962C8B-B14F-4D97-AF65-F5344CB8AC3E}">
        <p14:creationId xmlns:p14="http://schemas.microsoft.com/office/powerpoint/2010/main" val="28228848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1000"/>
                                        <p:tgtEl>
                                          <p:spTgt spid="10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01"/>
                                        </p:tgtEl>
                                        <p:attrNameLst>
                                          <p:attrName>style.visibility</p:attrName>
                                        </p:attrNameLst>
                                      </p:cBhvr>
                                      <p:to>
                                        <p:strVal val="visible"/>
                                      </p:to>
                                    </p:set>
                                    <p:animEffect transition="in" filter="fade">
                                      <p:cBhvr>
                                        <p:cTn id="13" dur="1000"/>
                                        <p:tgtEl>
                                          <p:spTgt spid="10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1000"/>
                                        <p:tgtEl>
                                          <p:spTgt spid="75"/>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childTnLst>
                                </p:cTn>
                              </p:par>
                            </p:childTnLst>
                          </p:cTn>
                        </p:par>
                        <p:par>
                          <p:cTn id="21" fill="hold">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childTnLst>
                                </p:cTn>
                              </p:par>
                            </p:childTnLst>
                          </p:cTn>
                        </p:par>
                        <p:par>
                          <p:cTn id="25" fill="hold">
                            <p:stCondLst>
                              <p:cond delay="5000"/>
                            </p:stCondLst>
                            <p:childTnLst>
                              <p:par>
                                <p:cTn id="26" presetID="10" presetClass="entr" presetSubtype="0" fill="hold" nodeType="afterEffect">
                                  <p:stCondLst>
                                    <p:cond delay="0"/>
                                  </p:stCondLst>
                                  <p:childTnLst>
                                    <p:set>
                                      <p:cBhvr>
                                        <p:cTn id="27" dur="1" fill="hold">
                                          <p:stCondLst>
                                            <p:cond delay="0"/>
                                          </p:stCondLst>
                                        </p:cTn>
                                        <p:tgtEl>
                                          <p:spTgt spid="174"/>
                                        </p:tgtEl>
                                        <p:attrNameLst>
                                          <p:attrName>style.visibility</p:attrName>
                                        </p:attrNameLst>
                                      </p:cBhvr>
                                      <p:to>
                                        <p:strVal val="visible"/>
                                      </p:to>
                                    </p:set>
                                    <p:animEffect transition="in" filter="fade">
                                      <p:cBhvr>
                                        <p:cTn id="28" dur="500"/>
                                        <p:tgtEl>
                                          <p:spTgt spid="174"/>
                                        </p:tgtEl>
                                      </p:cBhvr>
                                    </p:animEffect>
                                  </p:childTnLst>
                                </p:cTn>
                              </p:par>
                            </p:childTnLst>
                          </p:cTn>
                        </p:par>
                        <p:par>
                          <p:cTn id="29" fill="hold">
                            <p:stCondLst>
                              <p:cond delay="5500"/>
                            </p:stCondLst>
                            <p:childTnLst>
                              <p:par>
                                <p:cTn id="30" presetID="10" presetClass="entr" presetSubtype="0" fill="hold" nodeType="afterEffect">
                                  <p:stCondLst>
                                    <p:cond delay="0"/>
                                  </p:stCondLst>
                                  <p:childTnLst>
                                    <p:set>
                                      <p:cBhvr>
                                        <p:cTn id="31" dur="1" fill="hold">
                                          <p:stCondLst>
                                            <p:cond delay="0"/>
                                          </p:stCondLst>
                                        </p:cTn>
                                        <p:tgtEl>
                                          <p:spTgt spid="176"/>
                                        </p:tgtEl>
                                        <p:attrNameLst>
                                          <p:attrName>style.visibility</p:attrName>
                                        </p:attrNameLst>
                                      </p:cBhvr>
                                      <p:to>
                                        <p:strVal val="visible"/>
                                      </p:to>
                                    </p:set>
                                    <p:animEffect transition="in" filter="fade">
                                      <p:cBhvr>
                                        <p:cTn id="32" dur="500"/>
                                        <p:tgtEl>
                                          <p:spTgt spid="176"/>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fade">
                                      <p:cBhvr>
                                        <p:cTn id="36" dur="500"/>
                                        <p:tgtEl>
                                          <p:spTgt spid="151"/>
                                        </p:tgtEl>
                                      </p:cBhvr>
                                    </p:animEffect>
                                  </p:childTnLst>
                                </p:cTn>
                              </p:par>
                            </p:childTnLst>
                          </p:cTn>
                        </p:par>
                        <p:par>
                          <p:cTn id="37" fill="hold">
                            <p:stCondLst>
                              <p:cond delay="6500"/>
                            </p:stCondLst>
                            <p:childTnLst>
                              <p:par>
                                <p:cTn id="38" presetID="10" presetClass="entr" presetSubtype="0" fill="hold" nodeType="afterEffect">
                                  <p:stCondLst>
                                    <p:cond delay="0"/>
                                  </p:stCondLst>
                                  <p:childTnLst>
                                    <p:set>
                                      <p:cBhvr>
                                        <p:cTn id="39" dur="1" fill="hold">
                                          <p:stCondLst>
                                            <p:cond delay="0"/>
                                          </p:stCondLst>
                                        </p:cTn>
                                        <p:tgtEl>
                                          <p:spTgt spid="155"/>
                                        </p:tgtEl>
                                        <p:attrNameLst>
                                          <p:attrName>style.visibility</p:attrName>
                                        </p:attrNameLst>
                                      </p:cBhvr>
                                      <p:to>
                                        <p:strVal val="visible"/>
                                      </p:to>
                                    </p:set>
                                    <p:animEffect transition="in" filter="fade">
                                      <p:cBhvr>
                                        <p:cTn id="40" dur="500"/>
                                        <p:tgtEl>
                                          <p:spTgt spid="155"/>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170"/>
                                        </p:tgtEl>
                                        <p:attrNameLst>
                                          <p:attrName>style.visibility</p:attrName>
                                        </p:attrNameLst>
                                      </p:cBhvr>
                                      <p:to>
                                        <p:strVal val="visible"/>
                                      </p:to>
                                    </p:set>
                                    <p:animEffect transition="in" filter="fade">
                                      <p:cBhvr>
                                        <p:cTn id="44" dur="500"/>
                                        <p:tgtEl>
                                          <p:spTgt spid="170"/>
                                        </p:tgtEl>
                                      </p:cBhvr>
                                    </p:animEffect>
                                  </p:childTnLst>
                                </p:cTn>
                              </p:par>
                            </p:childTnLst>
                          </p:cTn>
                        </p:par>
                        <p:par>
                          <p:cTn id="45" fill="hold">
                            <p:stCondLst>
                              <p:cond delay="7500"/>
                            </p:stCondLst>
                            <p:childTnLst>
                              <p:par>
                                <p:cTn id="46" presetID="10" presetClass="entr" presetSubtype="0" fill="hold"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par>
                          <p:cTn id="49" fill="hold">
                            <p:stCondLst>
                              <p:cond delay="8000"/>
                            </p:stCondLst>
                            <p:childTnLst>
                              <p:par>
                                <p:cTn id="50" presetID="10" presetClass="entr" presetSubtype="0" fill="hold" nodeType="afterEffect">
                                  <p:stCondLst>
                                    <p:cond delay="0"/>
                                  </p:stCondLst>
                                  <p:childTnLst>
                                    <p:set>
                                      <p:cBhvr>
                                        <p:cTn id="51" dur="1" fill="hold">
                                          <p:stCondLst>
                                            <p:cond delay="0"/>
                                          </p:stCondLst>
                                        </p:cTn>
                                        <p:tgtEl>
                                          <p:spTgt spid="145"/>
                                        </p:tgtEl>
                                        <p:attrNameLst>
                                          <p:attrName>style.visibility</p:attrName>
                                        </p:attrNameLst>
                                      </p:cBhvr>
                                      <p:to>
                                        <p:strVal val="visible"/>
                                      </p:to>
                                    </p:set>
                                    <p:animEffect transition="in" filter="fade">
                                      <p:cBhvr>
                                        <p:cTn id="52" dur="500"/>
                                        <p:tgtEl>
                                          <p:spTgt spid="145"/>
                                        </p:tgtEl>
                                      </p:cBhvr>
                                    </p:animEffect>
                                  </p:childTnLst>
                                </p:cTn>
                              </p:par>
                            </p:childTnLst>
                          </p:cTn>
                        </p:par>
                        <p:par>
                          <p:cTn id="53" fill="hold">
                            <p:stCondLst>
                              <p:cond delay="8500"/>
                            </p:stCondLst>
                            <p:childTnLst>
                              <p:par>
                                <p:cTn id="54" presetID="10" presetClass="entr" presetSubtype="0" fill="hold" nodeType="afterEffect">
                                  <p:stCondLst>
                                    <p:cond delay="0"/>
                                  </p:stCondLst>
                                  <p:childTnLst>
                                    <p:set>
                                      <p:cBhvr>
                                        <p:cTn id="55" dur="1" fill="hold">
                                          <p:stCondLst>
                                            <p:cond delay="0"/>
                                          </p:stCondLst>
                                        </p:cTn>
                                        <p:tgtEl>
                                          <p:spTgt spid="136"/>
                                        </p:tgtEl>
                                        <p:attrNameLst>
                                          <p:attrName>style.visibility</p:attrName>
                                        </p:attrNameLst>
                                      </p:cBhvr>
                                      <p:to>
                                        <p:strVal val="visible"/>
                                      </p:to>
                                    </p:set>
                                    <p:animEffect transition="in" filter="fade">
                                      <p:cBhvr>
                                        <p:cTn id="56" dur="500"/>
                                        <p:tgtEl>
                                          <p:spTgt spid="136"/>
                                        </p:tgtEl>
                                      </p:cBhvr>
                                    </p:animEffect>
                                  </p:childTnLst>
                                </p:cTn>
                              </p:par>
                            </p:childTnLst>
                          </p:cTn>
                        </p:par>
                        <p:par>
                          <p:cTn id="57" fill="hold">
                            <p:stCondLst>
                              <p:cond delay="9000"/>
                            </p:stCondLst>
                            <p:childTnLst>
                              <p:par>
                                <p:cTn id="58" presetID="10" presetClass="entr" presetSubtype="0" fill="hold" nodeType="afterEffect">
                                  <p:stCondLst>
                                    <p:cond delay="0"/>
                                  </p:stCondLst>
                                  <p:childTnLst>
                                    <p:set>
                                      <p:cBhvr>
                                        <p:cTn id="59" dur="1" fill="hold">
                                          <p:stCondLst>
                                            <p:cond delay="0"/>
                                          </p:stCondLst>
                                        </p:cTn>
                                        <p:tgtEl>
                                          <p:spTgt spid="132"/>
                                        </p:tgtEl>
                                        <p:attrNameLst>
                                          <p:attrName>style.visibility</p:attrName>
                                        </p:attrNameLst>
                                      </p:cBhvr>
                                      <p:to>
                                        <p:strVal val="visible"/>
                                      </p:to>
                                    </p:set>
                                    <p:animEffect transition="in" filter="fade">
                                      <p:cBhvr>
                                        <p:cTn id="60" dur="500"/>
                                        <p:tgtEl>
                                          <p:spTgt spid="132"/>
                                        </p:tgtEl>
                                      </p:cBhvr>
                                    </p:animEffect>
                                  </p:childTnLst>
                                </p:cTn>
                              </p:par>
                            </p:childTnLst>
                          </p:cTn>
                        </p:par>
                        <p:par>
                          <p:cTn id="61" fill="hold">
                            <p:stCondLst>
                              <p:cond delay="9500"/>
                            </p:stCondLst>
                            <p:childTnLst>
                              <p:par>
                                <p:cTn id="62" presetID="10" presetClass="entr" presetSubtype="0" fill="hold" nodeType="afterEffect">
                                  <p:stCondLst>
                                    <p:cond delay="0"/>
                                  </p:stCondLst>
                                  <p:childTnLst>
                                    <p:set>
                                      <p:cBhvr>
                                        <p:cTn id="63" dur="1" fill="hold">
                                          <p:stCondLst>
                                            <p:cond delay="0"/>
                                          </p:stCondLst>
                                        </p:cTn>
                                        <p:tgtEl>
                                          <p:spTgt spid="143"/>
                                        </p:tgtEl>
                                        <p:attrNameLst>
                                          <p:attrName>style.visibility</p:attrName>
                                        </p:attrNameLst>
                                      </p:cBhvr>
                                      <p:to>
                                        <p:strVal val="visible"/>
                                      </p:to>
                                    </p:set>
                                    <p:animEffect transition="in" filter="fade">
                                      <p:cBhvr>
                                        <p:cTn id="64" dur="500"/>
                                        <p:tgtEl>
                                          <p:spTgt spid="143"/>
                                        </p:tgtEl>
                                      </p:cBhvr>
                                    </p:animEffect>
                                  </p:childTnLst>
                                </p:cTn>
                              </p:par>
                            </p:childTnLst>
                          </p:cTn>
                        </p:par>
                        <p:par>
                          <p:cTn id="65" fill="hold">
                            <p:stCondLst>
                              <p:cond delay="10000"/>
                            </p:stCondLst>
                            <p:childTnLst>
                              <p:par>
                                <p:cTn id="66" presetID="10" presetClass="entr" presetSubtype="0" fill="hold" nodeType="after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par>
                          <p:cTn id="69" fill="hold">
                            <p:stCondLst>
                              <p:cond delay="10500"/>
                            </p:stCondLst>
                            <p:childTnLst>
                              <p:par>
                                <p:cTn id="70" presetID="10" presetClass="entr" presetSubtype="0" fill="hold" nodeType="afterEffect">
                                  <p:stCondLst>
                                    <p:cond delay="0"/>
                                  </p:stCondLst>
                                  <p:childTnLst>
                                    <p:set>
                                      <p:cBhvr>
                                        <p:cTn id="71" dur="1" fill="hold">
                                          <p:stCondLst>
                                            <p:cond delay="0"/>
                                          </p:stCondLst>
                                        </p:cTn>
                                        <p:tgtEl>
                                          <p:spTgt spid="133"/>
                                        </p:tgtEl>
                                        <p:attrNameLst>
                                          <p:attrName>style.visibility</p:attrName>
                                        </p:attrNameLst>
                                      </p:cBhvr>
                                      <p:to>
                                        <p:strVal val="visible"/>
                                      </p:to>
                                    </p:set>
                                    <p:animEffect transition="in" filter="fade">
                                      <p:cBhvr>
                                        <p:cTn id="72" dur="500"/>
                                        <p:tgtEl>
                                          <p:spTgt spid="133"/>
                                        </p:tgtEl>
                                      </p:cBhvr>
                                    </p:animEffect>
                                  </p:childTnLst>
                                </p:cTn>
                              </p:par>
                            </p:childTnLst>
                          </p:cTn>
                        </p:par>
                        <p:par>
                          <p:cTn id="73" fill="hold">
                            <p:stCondLst>
                              <p:cond delay="11000"/>
                            </p:stCondLst>
                            <p:childTnLst>
                              <p:par>
                                <p:cTn id="74" presetID="10" presetClass="entr" presetSubtype="0" fill="hold" nodeType="afterEffect">
                                  <p:stCondLst>
                                    <p:cond delay="0"/>
                                  </p:stCondLst>
                                  <p:childTnLst>
                                    <p:set>
                                      <p:cBhvr>
                                        <p:cTn id="75" dur="1" fill="hold">
                                          <p:stCondLst>
                                            <p:cond delay="0"/>
                                          </p:stCondLst>
                                        </p:cTn>
                                        <p:tgtEl>
                                          <p:spTgt spid="165"/>
                                        </p:tgtEl>
                                        <p:attrNameLst>
                                          <p:attrName>style.visibility</p:attrName>
                                        </p:attrNameLst>
                                      </p:cBhvr>
                                      <p:to>
                                        <p:strVal val="visible"/>
                                      </p:to>
                                    </p:set>
                                    <p:animEffect transition="in" filter="fade">
                                      <p:cBhvr>
                                        <p:cTn id="76" dur="500"/>
                                        <p:tgtEl>
                                          <p:spTgt spid="165"/>
                                        </p:tgtEl>
                                      </p:cBhvr>
                                    </p:animEffect>
                                  </p:childTnLst>
                                </p:cTn>
                              </p:par>
                            </p:childTnLst>
                          </p:cTn>
                        </p:par>
                        <p:par>
                          <p:cTn id="77" fill="hold">
                            <p:stCondLst>
                              <p:cond delay="11500"/>
                            </p:stCondLst>
                            <p:childTnLst>
                              <p:par>
                                <p:cTn id="78" presetID="10" presetClass="entr" presetSubtype="0" fill="hold" nodeType="afterEffect">
                                  <p:stCondLst>
                                    <p:cond delay="0"/>
                                  </p:stCondLst>
                                  <p:childTnLst>
                                    <p:set>
                                      <p:cBhvr>
                                        <p:cTn id="79" dur="1" fill="hold">
                                          <p:stCondLst>
                                            <p:cond delay="0"/>
                                          </p:stCondLst>
                                        </p:cTn>
                                        <p:tgtEl>
                                          <p:spTgt spid="144"/>
                                        </p:tgtEl>
                                        <p:attrNameLst>
                                          <p:attrName>style.visibility</p:attrName>
                                        </p:attrNameLst>
                                      </p:cBhvr>
                                      <p:to>
                                        <p:strVal val="visible"/>
                                      </p:to>
                                    </p:set>
                                    <p:animEffect transition="in" filter="fade">
                                      <p:cBhvr>
                                        <p:cTn id="80" dur="500"/>
                                        <p:tgtEl>
                                          <p:spTgt spid="144"/>
                                        </p:tgtEl>
                                      </p:cBhvr>
                                    </p:animEffect>
                                  </p:childTnLst>
                                </p:cTn>
                              </p:par>
                            </p:childTnLst>
                          </p:cTn>
                        </p:par>
                        <p:par>
                          <p:cTn id="81" fill="hold">
                            <p:stCondLst>
                              <p:cond delay="12000"/>
                            </p:stCondLst>
                            <p:childTnLst>
                              <p:par>
                                <p:cTn id="82" presetID="10" presetClass="entr" presetSubtype="0" fill="hold" nodeType="after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fade">
                                      <p:cBhvr>
                                        <p:cTn id="84" dur="500"/>
                                        <p:tgtEl>
                                          <p:spTgt spid="146"/>
                                        </p:tgtEl>
                                      </p:cBhvr>
                                    </p:animEffect>
                                  </p:childTnLst>
                                </p:cTn>
                              </p:par>
                            </p:childTnLst>
                          </p:cTn>
                        </p:par>
                        <p:par>
                          <p:cTn id="85" fill="hold">
                            <p:stCondLst>
                              <p:cond delay="12500"/>
                            </p:stCondLst>
                            <p:childTnLst>
                              <p:par>
                                <p:cTn id="86" presetID="10" presetClass="entr" presetSubtype="0" fill="hold" nodeType="afterEffect">
                                  <p:stCondLst>
                                    <p:cond delay="0"/>
                                  </p:stCondLst>
                                  <p:childTnLst>
                                    <p:set>
                                      <p:cBhvr>
                                        <p:cTn id="87" dur="1" fill="hold">
                                          <p:stCondLst>
                                            <p:cond delay="0"/>
                                          </p:stCondLst>
                                        </p:cTn>
                                        <p:tgtEl>
                                          <p:spTgt spid="140"/>
                                        </p:tgtEl>
                                        <p:attrNameLst>
                                          <p:attrName>style.visibility</p:attrName>
                                        </p:attrNameLst>
                                      </p:cBhvr>
                                      <p:to>
                                        <p:strVal val="visible"/>
                                      </p:to>
                                    </p:set>
                                    <p:animEffect transition="in" filter="fade">
                                      <p:cBhvr>
                                        <p:cTn id="88" dur="500"/>
                                        <p:tgtEl>
                                          <p:spTgt spid="140"/>
                                        </p:tgtEl>
                                      </p:cBhvr>
                                    </p:animEffect>
                                  </p:childTnLst>
                                </p:cTn>
                              </p:par>
                            </p:childTnLst>
                          </p:cTn>
                        </p:par>
                        <p:par>
                          <p:cTn id="89" fill="hold">
                            <p:stCondLst>
                              <p:cond delay="13000"/>
                            </p:stCondLst>
                            <p:childTnLst>
                              <p:par>
                                <p:cTn id="90" presetID="10" presetClass="entr" presetSubtype="0" fill="hold" nodeType="afterEffect">
                                  <p:stCondLst>
                                    <p:cond delay="0"/>
                                  </p:stCondLst>
                                  <p:childTnLst>
                                    <p:set>
                                      <p:cBhvr>
                                        <p:cTn id="91" dur="1" fill="hold">
                                          <p:stCondLst>
                                            <p:cond delay="0"/>
                                          </p:stCondLst>
                                        </p:cTn>
                                        <p:tgtEl>
                                          <p:spTgt spid="150"/>
                                        </p:tgtEl>
                                        <p:attrNameLst>
                                          <p:attrName>style.visibility</p:attrName>
                                        </p:attrNameLst>
                                      </p:cBhvr>
                                      <p:to>
                                        <p:strVal val="visible"/>
                                      </p:to>
                                    </p:set>
                                    <p:animEffect transition="in" filter="fade">
                                      <p:cBhvr>
                                        <p:cTn id="92" dur="500"/>
                                        <p:tgtEl>
                                          <p:spTgt spid="150"/>
                                        </p:tgtEl>
                                      </p:cBhvr>
                                    </p:animEffect>
                                  </p:childTnLst>
                                </p:cTn>
                              </p:par>
                            </p:childTnLst>
                          </p:cTn>
                        </p:par>
                        <p:par>
                          <p:cTn id="93" fill="hold">
                            <p:stCondLst>
                              <p:cond delay="13500"/>
                            </p:stCondLst>
                            <p:childTnLst>
                              <p:par>
                                <p:cTn id="94" presetID="10" presetClass="entr" presetSubtype="0" fill="hold" nodeType="afterEffect">
                                  <p:stCondLst>
                                    <p:cond delay="0"/>
                                  </p:stCondLst>
                                  <p:childTnLst>
                                    <p:set>
                                      <p:cBhvr>
                                        <p:cTn id="95" dur="1" fill="hold">
                                          <p:stCondLst>
                                            <p:cond delay="0"/>
                                          </p:stCondLst>
                                        </p:cTn>
                                        <p:tgtEl>
                                          <p:spTgt spid="164"/>
                                        </p:tgtEl>
                                        <p:attrNameLst>
                                          <p:attrName>style.visibility</p:attrName>
                                        </p:attrNameLst>
                                      </p:cBhvr>
                                      <p:to>
                                        <p:strVal val="visible"/>
                                      </p:to>
                                    </p:set>
                                    <p:animEffect transition="in" filter="fade">
                                      <p:cBhvr>
                                        <p:cTn id="96" dur="500"/>
                                        <p:tgtEl>
                                          <p:spTgt spid="164"/>
                                        </p:tgtEl>
                                      </p:cBhvr>
                                    </p:animEffect>
                                  </p:childTnLst>
                                </p:cTn>
                              </p:par>
                            </p:childTnLst>
                          </p:cTn>
                        </p:par>
                        <p:par>
                          <p:cTn id="97" fill="hold">
                            <p:stCondLst>
                              <p:cond delay="14000"/>
                            </p:stCondLst>
                            <p:childTnLst>
                              <p:par>
                                <p:cTn id="98" presetID="10" presetClass="entr" presetSubtype="0" fill="hold" nodeType="afterEffect">
                                  <p:stCondLst>
                                    <p:cond delay="0"/>
                                  </p:stCondLst>
                                  <p:childTnLst>
                                    <p:set>
                                      <p:cBhvr>
                                        <p:cTn id="99" dur="1" fill="hold">
                                          <p:stCondLst>
                                            <p:cond delay="0"/>
                                          </p:stCondLst>
                                        </p:cTn>
                                        <p:tgtEl>
                                          <p:spTgt spid="40">
                                            <p:txEl>
                                              <p:pRg st="0" end="0"/>
                                            </p:txEl>
                                          </p:spTgt>
                                        </p:tgtEl>
                                        <p:attrNameLst>
                                          <p:attrName>style.visibility</p:attrName>
                                        </p:attrNameLst>
                                      </p:cBhvr>
                                      <p:to>
                                        <p:strVal val="visible"/>
                                      </p:to>
                                    </p:set>
                                    <p:animEffect transition="in" filter="fade">
                                      <p:cBhvr>
                                        <p:cTn id="10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0" grpId="0"/>
      <p:bldP spid="101" grpId="0"/>
      <p:bldP spid="75" grpId="0"/>
      <p:bldP spid="77"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453741" y="1633803"/>
            <a:ext cx="3741180" cy="3569855"/>
          </a:xfrm>
          <a:prstGeom prst="roundRect">
            <a:avLst>
              <a:gd name="adj" fmla="val 0"/>
            </a:avLst>
          </a:prstGeom>
          <a:solidFill>
            <a:schemeClr val="tx1"/>
          </a:solidFill>
          <a:ln w="12700" cap="rnd">
            <a:solidFill>
              <a:schemeClr val="tx2"/>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altLang="zh-CN" kern="0" dirty="0">
              <a:solidFill>
                <a:schemeClr val="tx2">
                  <a:lumMod val="75000"/>
                </a:schemeClr>
              </a:solidFill>
            </a:endParaRPr>
          </a:p>
        </p:txBody>
      </p:sp>
      <p:sp>
        <p:nvSpPr>
          <p:cNvPr id="5" name="Title 4"/>
          <p:cNvSpPr>
            <a:spLocks noGrp="1"/>
          </p:cNvSpPr>
          <p:nvPr>
            <p:ph type="title" idx="4294967295"/>
          </p:nvPr>
        </p:nvSpPr>
        <p:spPr>
          <a:xfrm>
            <a:off x="790575" y="436563"/>
            <a:ext cx="11398250" cy="609398"/>
          </a:xfrm>
        </p:spPr>
        <p:txBody>
          <a:bodyPr/>
          <a:lstStyle/>
          <a:p>
            <a:r>
              <a:rPr lang="en-US" dirty="0" smtClean="0">
                <a:latin typeface="Segoe Light" pitchFamily="34" charset="0"/>
              </a:rPr>
              <a:t>Call to Action</a:t>
            </a:r>
            <a:endParaRPr lang="en-US" dirty="0">
              <a:latin typeface="Segoe Light" pitchFamily="34" charset="0"/>
            </a:endParaRPr>
          </a:p>
        </p:txBody>
      </p:sp>
      <p:sp>
        <p:nvSpPr>
          <p:cNvPr id="2" name="TextBox 1"/>
          <p:cNvSpPr txBox="1"/>
          <p:nvPr/>
        </p:nvSpPr>
        <p:spPr>
          <a:xfrm>
            <a:off x="541280" y="1566114"/>
            <a:ext cx="330782" cy="1474763"/>
          </a:xfrm>
          <a:prstGeom prst="rect">
            <a:avLst/>
          </a:prstGeom>
          <a:noFill/>
        </p:spPr>
        <p:txBody>
          <a:bodyPr wrap="square" lIns="0" tIns="0" rIns="0" bIns="0" rtlCol="0">
            <a:spAutoFit/>
          </a:bodyPr>
          <a:lstStyle/>
          <a:p>
            <a:r>
              <a:rPr lang="en-US" sz="9600" dirty="0">
                <a:solidFill>
                  <a:srgbClr val="17A4D9">
                    <a:alpha val="99000"/>
                  </a:srgbClr>
                </a:solidFill>
                <a:latin typeface="Segoe UI Light" pitchFamily="34" charset="0"/>
              </a:rPr>
              <a:t>1</a:t>
            </a:r>
          </a:p>
        </p:txBody>
      </p:sp>
      <p:sp>
        <p:nvSpPr>
          <p:cNvPr id="26" name="Rounded Rectangle 25"/>
          <p:cNvSpPr/>
          <p:nvPr/>
        </p:nvSpPr>
        <p:spPr bwMode="auto">
          <a:xfrm>
            <a:off x="4252727" y="1633803"/>
            <a:ext cx="3741180" cy="3569855"/>
          </a:xfrm>
          <a:prstGeom prst="roundRect">
            <a:avLst>
              <a:gd name="adj" fmla="val 0"/>
            </a:avLst>
          </a:prstGeom>
          <a:solidFill>
            <a:schemeClr val="tx1"/>
          </a:solidFill>
          <a:ln w="12700" cap="rnd">
            <a:solidFill>
              <a:schemeClr val="tx2"/>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altLang="zh-CN" kern="0" dirty="0">
              <a:solidFill>
                <a:schemeClr val="tx2">
                  <a:lumMod val="75000"/>
                </a:schemeClr>
              </a:solidFill>
            </a:endParaRPr>
          </a:p>
        </p:txBody>
      </p:sp>
      <p:sp>
        <p:nvSpPr>
          <p:cNvPr id="27" name="TextBox 26"/>
          <p:cNvSpPr txBox="1"/>
          <p:nvPr/>
        </p:nvSpPr>
        <p:spPr>
          <a:xfrm>
            <a:off x="4400409" y="1566114"/>
            <a:ext cx="330782" cy="1474763"/>
          </a:xfrm>
          <a:prstGeom prst="rect">
            <a:avLst/>
          </a:prstGeom>
          <a:noFill/>
        </p:spPr>
        <p:txBody>
          <a:bodyPr wrap="square" lIns="0" tIns="0" rIns="0" bIns="0" rtlCol="0">
            <a:spAutoFit/>
          </a:bodyPr>
          <a:lstStyle/>
          <a:p>
            <a:r>
              <a:rPr lang="en-US" sz="9600" dirty="0">
                <a:solidFill>
                  <a:schemeClr val="accent2">
                    <a:alpha val="99000"/>
                  </a:schemeClr>
                </a:solidFill>
                <a:latin typeface="Segoe UI Light" pitchFamily="34" charset="0"/>
              </a:rPr>
              <a:t>2</a:t>
            </a:r>
          </a:p>
        </p:txBody>
      </p:sp>
      <p:sp>
        <p:nvSpPr>
          <p:cNvPr id="30" name="Rectangle 29"/>
          <p:cNvSpPr/>
          <p:nvPr/>
        </p:nvSpPr>
        <p:spPr bwMode="auto">
          <a:xfrm>
            <a:off x="453308" y="1455153"/>
            <a:ext cx="3740446" cy="63500"/>
          </a:xfrm>
          <a:prstGeom prst="rect">
            <a:avLst/>
          </a:prstGeom>
          <a:solidFill>
            <a:srgbClr val="17A4D9"/>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dirty="0">
              <a:gradFill>
                <a:gsLst>
                  <a:gs pos="0">
                    <a:srgbClr val="FFFFFF"/>
                  </a:gs>
                  <a:gs pos="100000">
                    <a:srgbClr val="FFFFFF"/>
                  </a:gs>
                </a:gsLst>
                <a:lin ang="5400000" scaled="0"/>
              </a:gradFill>
            </a:endParaRPr>
          </a:p>
        </p:txBody>
      </p:sp>
      <p:sp>
        <p:nvSpPr>
          <p:cNvPr id="31" name="Rectangle 30"/>
          <p:cNvSpPr/>
          <p:nvPr/>
        </p:nvSpPr>
        <p:spPr bwMode="auto">
          <a:xfrm>
            <a:off x="4253460" y="1455153"/>
            <a:ext cx="3740446" cy="63500"/>
          </a:xfrm>
          <a:prstGeom prst="rect">
            <a:avLst/>
          </a:prstGeom>
          <a:solidFill>
            <a:schemeClr val="accent2"/>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dirty="0">
              <a:solidFill>
                <a:schemeClr val="accent2"/>
              </a:solidFill>
            </a:endParaRPr>
          </a:p>
        </p:txBody>
      </p:sp>
      <p:sp>
        <p:nvSpPr>
          <p:cNvPr id="4" name="Rectangle 3"/>
          <p:cNvSpPr/>
          <p:nvPr/>
        </p:nvSpPr>
        <p:spPr>
          <a:xfrm>
            <a:off x="517794" y="3261593"/>
            <a:ext cx="3628582" cy="1138731"/>
          </a:xfrm>
          <a:prstGeom prst="rect">
            <a:avLst/>
          </a:prstGeom>
        </p:spPr>
        <p:txBody>
          <a:bodyPr wrap="square" lIns="76161" tIns="38079" rIns="76161" bIns="38079">
            <a:spAutoFit/>
          </a:bodyPr>
          <a:lstStyle/>
          <a:p>
            <a:pPr algn="ctr"/>
            <a:r>
              <a:rPr lang="en-US" sz="2300" dirty="0" smtClean="0">
                <a:solidFill>
                  <a:schemeClr val="bg1">
                    <a:alpha val="99000"/>
                  </a:schemeClr>
                </a:solidFill>
                <a:latin typeface="Segoe Light" pitchFamily="34" charset="0"/>
              </a:rPr>
              <a:t>Get started with the Office 365 Beta today at</a:t>
            </a:r>
          </a:p>
          <a:p>
            <a:pPr algn="ctr"/>
            <a:r>
              <a:rPr lang="en-US" sz="2300" dirty="0" smtClean="0">
                <a:solidFill>
                  <a:schemeClr val="bg1">
                    <a:alpha val="99000"/>
                  </a:schemeClr>
                </a:solidFill>
                <a:latin typeface="Segoe Light" pitchFamily="34" charset="0"/>
              </a:rPr>
              <a:t>www.Office365.com</a:t>
            </a:r>
          </a:p>
        </p:txBody>
      </p:sp>
      <p:sp>
        <p:nvSpPr>
          <p:cNvPr id="34" name="Rectangle 33"/>
          <p:cNvSpPr/>
          <p:nvPr/>
        </p:nvSpPr>
        <p:spPr>
          <a:xfrm>
            <a:off x="4315921" y="3261594"/>
            <a:ext cx="3628582" cy="1846617"/>
          </a:xfrm>
          <a:prstGeom prst="rect">
            <a:avLst/>
          </a:prstGeom>
        </p:spPr>
        <p:txBody>
          <a:bodyPr wrap="square" lIns="76161" tIns="38079" rIns="76161" bIns="38079">
            <a:spAutoFit/>
          </a:bodyPr>
          <a:lstStyle/>
          <a:p>
            <a:pPr algn="ctr"/>
            <a:r>
              <a:rPr lang="en-US" sz="2300" dirty="0" smtClean="0">
                <a:solidFill>
                  <a:schemeClr val="bg1"/>
                </a:solidFill>
                <a:latin typeface="Segoe Light" pitchFamily="34" charset="0"/>
              </a:rPr>
              <a:t>Download the training kits at </a:t>
            </a:r>
            <a:r>
              <a:rPr lang="en-US" sz="2300" dirty="0">
                <a:solidFill>
                  <a:schemeClr val="bg1"/>
                </a:solidFill>
                <a:latin typeface="Segoe Light" pitchFamily="34" charset="0"/>
              </a:rPr>
              <a:t>http://msdn.microsoft.com/trainingcourses.aspx</a:t>
            </a:r>
          </a:p>
          <a:p>
            <a:pPr algn="ctr"/>
            <a:endParaRPr lang="en-US" sz="2300" dirty="0">
              <a:solidFill>
                <a:schemeClr val="bg1"/>
              </a:solidFill>
              <a:latin typeface="Segoe Light" pitchFamily="34" charset="0"/>
            </a:endParaRPr>
          </a:p>
        </p:txBody>
      </p:sp>
      <p:sp>
        <p:nvSpPr>
          <p:cNvPr id="11" name="Rounded Rectangle 10"/>
          <p:cNvSpPr/>
          <p:nvPr/>
        </p:nvSpPr>
        <p:spPr bwMode="auto">
          <a:xfrm>
            <a:off x="8051710" y="1633803"/>
            <a:ext cx="3741180" cy="3569855"/>
          </a:xfrm>
          <a:prstGeom prst="roundRect">
            <a:avLst>
              <a:gd name="adj" fmla="val 0"/>
            </a:avLst>
          </a:prstGeom>
          <a:solidFill>
            <a:schemeClr val="tx1"/>
          </a:solidFill>
          <a:ln w="12700" cap="rnd">
            <a:solidFill>
              <a:schemeClr val="tx2"/>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altLang="zh-CN" kern="0" dirty="0">
              <a:solidFill>
                <a:schemeClr val="tx2">
                  <a:lumMod val="75000"/>
                </a:schemeClr>
              </a:solidFill>
            </a:endParaRPr>
          </a:p>
        </p:txBody>
      </p:sp>
      <p:sp>
        <p:nvSpPr>
          <p:cNvPr id="12" name="TextBox 11"/>
          <p:cNvSpPr txBox="1"/>
          <p:nvPr/>
        </p:nvSpPr>
        <p:spPr>
          <a:xfrm>
            <a:off x="8189369" y="1566114"/>
            <a:ext cx="330782" cy="1474763"/>
          </a:xfrm>
          <a:prstGeom prst="rect">
            <a:avLst/>
          </a:prstGeom>
          <a:noFill/>
        </p:spPr>
        <p:txBody>
          <a:bodyPr wrap="square" lIns="0" tIns="0" rIns="0" bIns="0" rtlCol="0">
            <a:spAutoFit/>
          </a:bodyPr>
          <a:lstStyle/>
          <a:p>
            <a:r>
              <a:rPr lang="en-US" sz="9600" dirty="0">
                <a:solidFill>
                  <a:schemeClr val="accent6">
                    <a:alpha val="99000"/>
                  </a:schemeClr>
                </a:solidFill>
                <a:latin typeface="Segoe UI Light" pitchFamily="34" charset="0"/>
              </a:rPr>
              <a:t>3</a:t>
            </a:r>
          </a:p>
        </p:txBody>
      </p:sp>
      <p:sp>
        <p:nvSpPr>
          <p:cNvPr id="13" name="Rectangle 12"/>
          <p:cNvSpPr/>
          <p:nvPr/>
        </p:nvSpPr>
        <p:spPr bwMode="auto">
          <a:xfrm>
            <a:off x="8052445" y="1455153"/>
            <a:ext cx="3740446" cy="63500"/>
          </a:xfrm>
          <a:prstGeom prst="rect">
            <a:avLst/>
          </a:prstGeom>
          <a:solidFill>
            <a:schemeClr val="accent6"/>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76157" tIns="38079" rIns="76157" bIns="38079" numCol="1" rtlCol="0" anchor="ctr" anchorCtr="0" compatLnSpc="1">
            <a:prstTxWarp prst="textNoShape">
              <a:avLst/>
            </a:prstTxWarp>
          </a:bodyPr>
          <a:lstStyle/>
          <a:p>
            <a:pPr algn="ctr" defTabSz="761363"/>
            <a:endParaRPr lang="en-US" dirty="0">
              <a:gradFill>
                <a:gsLst>
                  <a:gs pos="0">
                    <a:srgbClr val="FFFFFF"/>
                  </a:gs>
                  <a:gs pos="100000">
                    <a:srgbClr val="FFFFFF"/>
                  </a:gs>
                </a:gsLst>
                <a:lin ang="5400000" scaled="0"/>
              </a:gradFill>
            </a:endParaRPr>
          </a:p>
        </p:txBody>
      </p:sp>
      <p:sp>
        <p:nvSpPr>
          <p:cNvPr id="14" name="Rectangle 13"/>
          <p:cNvSpPr/>
          <p:nvPr/>
        </p:nvSpPr>
        <p:spPr>
          <a:xfrm>
            <a:off x="8169318" y="3261594"/>
            <a:ext cx="3628582" cy="1492674"/>
          </a:xfrm>
          <a:prstGeom prst="rect">
            <a:avLst/>
          </a:prstGeom>
        </p:spPr>
        <p:txBody>
          <a:bodyPr wrap="square" lIns="76161" tIns="38079" rIns="76161" bIns="38079">
            <a:spAutoFit/>
          </a:bodyPr>
          <a:lstStyle/>
          <a:p>
            <a:pPr algn="ctr"/>
            <a:r>
              <a:rPr lang="en-US" sz="2300" dirty="0" smtClean="0">
                <a:solidFill>
                  <a:schemeClr val="bg1">
                    <a:alpha val="99000"/>
                  </a:schemeClr>
                </a:solidFill>
                <a:latin typeface="Segoe Light" pitchFamily="34" charset="0"/>
              </a:rPr>
              <a:t>Check out related TechEd Sessions: OSP 212, OSP210, OSP 301, &amp; OSP 372.</a:t>
            </a:r>
          </a:p>
          <a:p>
            <a:pPr algn="ctr"/>
            <a:endParaRPr lang="en-US" sz="2300" dirty="0">
              <a:solidFill>
                <a:schemeClr val="bg1">
                  <a:alpha val="99000"/>
                </a:schemeClr>
              </a:solidFill>
              <a:latin typeface="Segoe Light" pitchFamily="34" charset="0"/>
            </a:endParaRPr>
          </a:p>
        </p:txBody>
      </p:sp>
    </p:spTree>
    <p:extLst>
      <p:ext uri="{BB962C8B-B14F-4D97-AF65-F5344CB8AC3E}">
        <p14:creationId xmlns:p14="http://schemas.microsoft.com/office/powerpoint/2010/main" val="314508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063244" y="138499"/>
            <a:ext cx="2854754" cy="553998"/>
          </a:xfrm>
          <a:prstGeom prst="rect">
            <a:avLst/>
          </a:prstGeom>
          <a:solidFill>
            <a:schemeClr val="accent3"/>
          </a:solidFill>
          <a:ln>
            <a:solidFill>
              <a:schemeClr val="tx1"/>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ctr" anchorCtr="0" compatLnSpc="1">
            <a:prstTxWarp prst="textNoShape">
              <a:avLst/>
            </a:prstTxWarp>
            <a:spAutoFit/>
          </a:bodyPr>
          <a:lstStyle/>
          <a:p>
            <a:pPr algn="ctr" defTabSz="914099" fontAlgn="base">
              <a:spcBef>
                <a:spcPct val="0"/>
              </a:spcBef>
              <a:spcAft>
                <a:spcPct val="0"/>
              </a:spcAft>
            </a:pPr>
            <a:r>
              <a:rPr lang="en-US" dirty="0" smtClean="0">
                <a:gradFill>
                  <a:gsLst>
                    <a:gs pos="0">
                      <a:srgbClr val="FFFFFF"/>
                    </a:gs>
                    <a:gs pos="100000">
                      <a:srgbClr val="FFFFFF"/>
                    </a:gs>
                  </a:gsLst>
                  <a:lin ang="5400000" scaled="0"/>
                </a:gradFill>
              </a:rPr>
              <a:t>Required Slide</a:t>
            </a:r>
          </a:p>
        </p:txBody>
      </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92562" y="437440"/>
            <a:ext cx="2798668" cy="2948596"/>
          </a:xfrm>
          <a:prstGeom prst="rect">
            <a:avLst/>
          </a:prstGeom>
          <a:noFill/>
          <a:ln>
            <a:noFill/>
          </a:ln>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3145" y="384577"/>
            <a:ext cx="1005628" cy="1933901"/>
          </a:xfrm>
          <a:prstGeom prst="rect">
            <a:avLst/>
          </a:prstGeom>
        </p:spPr>
      </p:pic>
      <p:sp>
        <p:nvSpPr>
          <p:cNvPr id="15" name="Rectangle 14"/>
          <p:cNvSpPr/>
          <p:nvPr/>
        </p:nvSpPr>
        <p:spPr bwMode="auto">
          <a:xfrm>
            <a:off x="0" y="4095750"/>
            <a:ext cx="5281824" cy="2105025"/>
          </a:xfrm>
          <a:prstGeom prst="rect">
            <a:avLst/>
          </a:prstGeom>
          <a:solidFill>
            <a:srgbClr val="FFFFFF">
              <a:alpha val="9000"/>
            </a:srgbClr>
          </a:solidFill>
          <a:ln w="38100">
            <a:solidFill>
              <a:schemeClr val="accent4"/>
            </a:solid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1436" tIns="137160" rIns="91436" bIns="137160" numCol="1" rtlCol="0" anchor="t" anchorCtr="0" compatLnSpc="1">
            <a:prstTxWarp prst="textNoShape">
              <a:avLst/>
            </a:prstTxWarp>
            <a:noAutofit/>
          </a:bodyPr>
          <a:lstStyle/>
          <a:p>
            <a:pPr marL="460375" lvl="0" indent="-460375">
              <a:lnSpc>
                <a:spcPct val="90000"/>
              </a:lnSpc>
              <a:spcBef>
                <a:spcPct val="20000"/>
              </a:spcBef>
              <a:buSzPct val="100000"/>
            </a:pPr>
            <a:endParaRPr lang="en-US" sz="2400" dirty="0" smtClean="0">
              <a:gradFill>
                <a:gsLst>
                  <a:gs pos="0">
                    <a:srgbClr val="FFFFFF"/>
                  </a:gs>
                  <a:gs pos="86000">
                    <a:srgbClr val="FFFFFF"/>
                  </a:gs>
                </a:gsLst>
                <a:lin ang="0" scaled="0"/>
              </a:gradFill>
            </a:endParaRPr>
          </a:p>
        </p:txBody>
      </p:sp>
      <p:sp>
        <p:nvSpPr>
          <p:cNvPr id="11" name="Rounded Rectangle 10"/>
          <p:cNvSpPr/>
          <p:nvPr/>
        </p:nvSpPr>
        <p:spPr bwMode="blackGray">
          <a:xfrm>
            <a:off x="1208032" y="4131399"/>
            <a:ext cx="4048399" cy="2009776"/>
          </a:xfrm>
          <a:prstGeom prst="roundRect">
            <a:avLst/>
          </a:prstGeom>
          <a:noFill/>
          <a:ln w="9525">
            <a:noFill/>
            <a:miter lim="800000"/>
            <a:headEnd/>
            <a:tailEnd/>
          </a:ln>
          <a:scene3d>
            <a:camera prst="orthographicFront"/>
            <a:lightRig rig="contrasting" dir="t">
              <a:rot lat="0" lon="0" rev="7800000"/>
            </a:lightRig>
          </a:scene3d>
          <a:sp3d prstMaterial="metal">
            <a:bevelB w="0" h="0"/>
          </a:sp3d>
        </p:spPr>
        <p:txBody>
          <a:bodyPr anchor="ctr" anchorCtr="0"/>
          <a:lstStyle/>
          <a:p>
            <a:pPr defTabSz="914099" fontAlgn="base">
              <a:spcBef>
                <a:spcPct val="0"/>
              </a:spcBef>
              <a:spcAft>
                <a:spcPct val="0"/>
              </a:spcAft>
              <a:defRPr/>
            </a:pPr>
            <a:r>
              <a:rPr lang="en-US" sz="3200" dirty="0" smtClean="0">
                <a:gradFill>
                  <a:gsLst>
                    <a:gs pos="0">
                      <a:schemeClr val="tx1"/>
                    </a:gs>
                    <a:gs pos="86000">
                      <a:schemeClr val="tx1"/>
                    </a:gs>
                  </a:gsLst>
                  <a:lin ang="5400000" scaled="0"/>
                </a:gradFill>
                <a:latin typeface="Segoe" pitchFamily="34" charset="0"/>
              </a:rPr>
              <a:t>Complete an evaluation on </a:t>
            </a:r>
            <a:r>
              <a:rPr lang="en-US" sz="3200" dirty="0" err="1" smtClean="0">
                <a:gradFill>
                  <a:gsLst>
                    <a:gs pos="0">
                      <a:schemeClr val="tx1"/>
                    </a:gs>
                    <a:gs pos="86000">
                      <a:schemeClr val="tx1"/>
                    </a:gs>
                  </a:gsLst>
                  <a:lin ang="5400000" scaled="0"/>
                </a:gradFill>
                <a:latin typeface="Segoe" pitchFamily="34" charset="0"/>
              </a:rPr>
              <a:t>CommNet</a:t>
            </a:r>
            <a:r>
              <a:rPr lang="en-US" sz="3200" dirty="0" smtClean="0">
                <a:gradFill>
                  <a:gsLst>
                    <a:gs pos="0">
                      <a:schemeClr val="tx1"/>
                    </a:gs>
                    <a:gs pos="86000">
                      <a:schemeClr val="tx1"/>
                    </a:gs>
                  </a:gsLst>
                  <a:lin ang="5400000" scaled="0"/>
                </a:gradFill>
                <a:latin typeface="Segoe" pitchFamily="34" charset="0"/>
              </a:rPr>
              <a:t> and </a:t>
            </a:r>
            <a:br>
              <a:rPr lang="en-US" sz="3200" dirty="0" smtClean="0">
                <a:gradFill>
                  <a:gsLst>
                    <a:gs pos="0">
                      <a:schemeClr val="tx1"/>
                    </a:gs>
                    <a:gs pos="86000">
                      <a:schemeClr val="tx1"/>
                    </a:gs>
                  </a:gsLst>
                  <a:lin ang="5400000" scaled="0"/>
                </a:gradFill>
                <a:latin typeface="Segoe" pitchFamily="34" charset="0"/>
              </a:rPr>
            </a:br>
            <a:r>
              <a:rPr lang="en-US" sz="3200" dirty="0" smtClean="0">
                <a:gradFill>
                  <a:gsLst>
                    <a:gs pos="0">
                      <a:schemeClr val="tx1"/>
                    </a:gs>
                    <a:gs pos="86000">
                      <a:schemeClr val="tx1"/>
                    </a:gs>
                  </a:gsLst>
                  <a:lin ang="5400000" scaled="0"/>
                </a:gradFill>
                <a:latin typeface="Segoe" pitchFamily="34" charset="0"/>
              </a:rPr>
              <a:t>enter to win!</a:t>
            </a:r>
          </a:p>
        </p:txBody>
      </p:sp>
      <p:pic>
        <p:nvPicPr>
          <p:cNvPr id="17" name="Picture 5"/>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20307775">
            <a:off x="6024827" y="2949077"/>
            <a:ext cx="770439" cy="804993"/>
          </a:xfrm>
          <a:prstGeom prst="rect">
            <a:avLst/>
          </a:prstGeom>
          <a:noFill/>
          <a:ln>
            <a:noFill/>
          </a:ln>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75751" y="5136287"/>
            <a:ext cx="599215" cy="1239183"/>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33903" y="5078616"/>
            <a:ext cx="491460" cy="1016345"/>
          </a:xfrm>
          <a:prstGeom prst="rect">
            <a:avLst/>
          </a:prstGeom>
        </p:spPr>
      </p:pic>
      <p:pic>
        <p:nvPicPr>
          <p:cNvPr id="20" name="Picture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246403" y="5136287"/>
            <a:ext cx="808703" cy="1672406"/>
          </a:xfrm>
          <a:prstGeom prst="rect">
            <a:avLst/>
          </a:prstGeom>
        </p:spPr>
      </p:pic>
      <p:pic>
        <p:nvPicPr>
          <p:cNvPr id="21" name="Picture 2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27345" y="5079871"/>
            <a:ext cx="808703" cy="1672406"/>
          </a:xfrm>
          <a:prstGeom prst="rect">
            <a:avLst/>
          </a:prstGeom>
        </p:spPr>
      </p:pic>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055106" y="5107120"/>
            <a:ext cx="313711" cy="648758"/>
          </a:xfrm>
          <a:prstGeom prst="rect">
            <a:avLst/>
          </a:prstGeom>
        </p:spPr>
      </p:pic>
      <p:pic>
        <p:nvPicPr>
          <p:cNvPr id="24" name="Picture 2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4699" y="5078617"/>
            <a:ext cx="313711" cy="648758"/>
          </a:xfrm>
          <a:prstGeom prst="rect">
            <a:avLst/>
          </a:prstGeom>
        </p:spPr>
      </p:pic>
      <p:pic>
        <p:nvPicPr>
          <p:cNvPr id="25" name="Picture 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rot="1341843">
            <a:off x="9608744" y="3651522"/>
            <a:ext cx="850318" cy="888455"/>
          </a:xfrm>
          <a:prstGeom prst="rect">
            <a:avLst/>
          </a:prstGeom>
          <a:noFill/>
          <a:ln>
            <a:noFill/>
          </a:ln>
        </p:spPr>
      </p:pic>
      <p:pic>
        <p:nvPicPr>
          <p:cNvPr id="28" name="Picture 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rot="20307775">
            <a:off x="9919124" y="2776703"/>
            <a:ext cx="613260" cy="640764"/>
          </a:xfrm>
          <a:prstGeom prst="rect">
            <a:avLst/>
          </a:prstGeom>
          <a:noFill/>
          <a:ln>
            <a:noFill/>
          </a:ln>
        </p:spPr>
      </p:pic>
      <p:pic>
        <p:nvPicPr>
          <p:cNvPr id="27" name="Picture 5"/>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rot="20307775">
            <a:off x="6855552" y="3396819"/>
            <a:ext cx="1202249" cy="1256169"/>
          </a:xfrm>
          <a:prstGeom prst="rect">
            <a:avLst/>
          </a:prstGeom>
          <a:noFill/>
          <a:ln>
            <a:noFill/>
          </a:ln>
        </p:spPr>
      </p:pic>
      <p:pic>
        <p:nvPicPr>
          <p:cNvPr id="26" name="Picture 5"/>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7797216" y="2835764"/>
            <a:ext cx="1707076" cy="1783638"/>
          </a:xfrm>
          <a:prstGeom prst="rect">
            <a:avLst/>
          </a:prstGeom>
          <a:noFill/>
          <a:ln>
            <a:noFill/>
          </a:ln>
        </p:spPr>
      </p:pic>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301551" y="384578"/>
            <a:ext cx="1005628" cy="1933901"/>
          </a:xfrm>
          <a:prstGeom prst="rect">
            <a:avLst/>
          </a:prstGeom>
        </p:spPr>
      </p:pic>
      <p:cxnSp>
        <p:nvCxnSpPr>
          <p:cNvPr id="6" name="Straight Connector 5"/>
          <p:cNvCxnSpPr/>
          <p:nvPr/>
        </p:nvCxnSpPr>
        <p:spPr>
          <a:xfrm>
            <a:off x="5906344" y="2508098"/>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06344" y="4892102"/>
            <a:ext cx="503634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269239" y="5187640"/>
            <a:ext cx="704478" cy="1456868"/>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225755" y="5402996"/>
            <a:ext cx="599215" cy="1239183"/>
          </a:xfrm>
          <a:prstGeom prst="rect">
            <a:avLst/>
          </a:prstGeom>
        </p:spPr>
      </p:pic>
      <p:cxnSp>
        <p:nvCxnSpPr>
          <p:cNvPr id="32" name="Straight Connector 31"/>
          <p:cNvCxnSpPr/>
          <p:nvPr/>
        </p:nvCxnSpPr>
        <p:spPr>
          <a:xfrm rot="16200000">
            <a:off x="3798701" y="1911738"/>
            <a:ext cx="219456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095043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black">
          <a:xfrm>
            <a:off x="3848585" y="3051283"/>
            <a:ext cx="4491655" cy="755434"/>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a:t>
            </a:r>
            <a:r>
              <a:rPr lang="en-US" sz="700" dirty="0" smtClean="0">
                <a:gradFill>
                  <a:gsLst>
                    <a:gs pos="0">
                      <a:schemeClr val="tx1"/>
                    </a:gs>
                    <a:gs pos="100000">
                      <a:schemeClr val="tx1"/>
                    </a:gs>
                  </a:gsLst>
                  <a:lin ang="5400000" scaled="0"/>
                </a:gradFill>
                <a:latin typeface="Segoe UI" pitchFamily="34" charset="0"/>
                <a:cs typeface="Arial" charset="0"/>
              </a:rPr>
              <a:t/>
            </a:r>
            <a:br>
              <a:rPr lang="en-US" sz="700" dirty="0" smtClean="0">
                <a:gradFill>
                  <a:gsLst>
                    <a:gs pos="0">
                      <a:schemeClr val="tx1"/>
                    </a:gs>
                    <a:gs pos="100000">
                      <a:schemeClr val="tx1"/>
                    </a:gs>
                  </a:gsLst>
                  <a:lin ang="5400000" scaled="0"/>
                </a:gradFill>
                <a:latin typeface="Segoe UI" pitchFamily="34" charset="0"/>
                <a:cs typeface="Arial" charset="0"/>
              </a:rPr>
            </a:br>
            <a:r>
              <a:rPr lang="en-US" sz="700" dirty="0" smtClean="0">
                <a:gradFill>
                  <a:gsLst>
                    <a:gs pos="0">
                      <a:schemeClr val="tx1"/>
                    </a:gs>
                    <a:gs pos="100000">
                      <a:schemeClr val="tx1"/>
                    </a:gs>
                  </a:gsLst>
                  <a:lin ang="5400000" scaled="0"/>
                </a:gradFill>
                <a:latin typeface="Segoe UI" pitchFamily="34" charset="0"/>
                <a:cs typeface="Arial" charset="0"/>
              </a:rPr>
              <a:t>on </a:t>
            </a:r>
            <a:r>
              <a:rPr lang="en-US" sz="700" dirty="0">
                <a:gradFill>
                  <a:gsLst>
                    <a:gs pos="0">
                      <a:schemeClr val="tx1"/>
                    </a:gs>
                    <a:gs pos="100000">
                      <a:schemeClr val="tx1"/>
                    </a:gs>
                  </a:gsLst>
                  <a:lin ang="5400000" scaled="0"/>
                </a:gradFill>
                <a:latin typeface="Segoe UI" pitchFamily="34" charset="0"/>
                <a:cs typeface="Arial" charset="0"/>
              </a:rPr>
              <a:t>the part of Microsoft, and Microsoft cannot guarantee the accuracy of any information provided after the date of this presentation</a:t>
            </a:r>
            <a:r>
              <a:rPr lang="en-US" sz="700" dirty="0" smtClean="0">
                <a:gradFill>
                  <a:gsLst>
                    <a:gs pos="0">
                      <a:schemeClr val="tx1"/>
                    </a:gs>
                    <a:gs pos="100000">
                      <a:schemeClr val="tx1"/>
                    </a:gs>
                  </a:gsLst>
                  <a:lin ang="5400000" scaled="0"/>
                </a:gradFill>
                <a:latin typeface="Segoe UI" pitchFamily="34" charset="0"/>
                <a:cs typeface="Arial" charset="0"/>
              </a:rPr>
              <a:t>. 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72845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1902" y="336299"/>
            <a:ext cx="3681439" cy="2417293"/>
            <a:chOff x="444500" y="1485899"/>
            <a:chExt cx="2768257" cy="4680122"/>
          </a:xfrm>
        </p:grpSpPr>
        <p:sp>
          <p:nvSpPr>
            <p:cNvPr id="10" name="Rounded Rectangle 9"/>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1" name="Rounded Rectangle 10"/>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12" name="Group 11"/>
          <p:cNvGrpSpPr/>
          <p:nvPr/>
        </p:nvGrpSpPr>
        <p:grpSpPr>
          <a:xfrm>
            <a:off x="4253693" y="336299"/>
            <a:ext cx="3681439" cy="2417293"/>
            <a:chOff x="444500" y="1485899"/>
            <a:chExt cx="2768257" cy="4680122"/>
          </a:xfrm>
        </p:grpSpPr>
        <p:sp>
          <p:nvSpPr>
            <p:cNvPr id="13" name="Rounded Rectangle 12"/>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4" name="Rounded Rectangle 13"/>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15" name="Group 14"/>
          <p:cNvGrpSpPr/>
          <p:nvPr/>
        </p:nvGrpSpPr>
        <p:grpSpPr>
          <a:xfrm>
            <a:off x="8139710" y="336299"/>
            <a:ext cx="3681439" cy="2417293"/>
            <a:chOff x="444500" y="1485899"/>
            <a:chExt cx="2768257" cy="4680122"/>
          </a:xfrm>
        </p:grpSpPr>
        <p:sp>
          <p:nvSpPr>
            <p:cNvPr id="16" name="Rounded Rectangle 15"/>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17" name="Rounded Rectangle 16"/>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21" name="Group 20"/>
          <p:cNvGrpSpPr/>
          <p:nvPr/>
        </p:nvGrpSpPr>
        <p:grpSpPr>
          <a:xfrm>
            <a:off x="2310684" y="3879312"/>
            <a:ext cx="3681439" cy="2417293"/>
            <a:chOff x="444500" y="1485899"/>
            <a:chExt cx="2768257" cy="4680122"/>
          </a:xfrm>
        </p:grpSpPr>
        <p:sp>
          <p:nvSpPr>
            <p:cNvPr id="22" name="Rounded Rectangle 21"/>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23" name="Rounded Rectangle 22"/>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grpSp>
        <p:nvGrpSpPr>
          <p:cNvPr id="24" name="Group 23"/>
          <p:cNvGrpSpPr/>
          <p:nvPr/>
        </p:nvGrpSpPr>
        <p:grpSpPr>
          <a:xfrm>
            <a:off x="6196703" y="3879312"/>
            <a:ext cx="3681439" cy="2417293"/>
            <a:chOff x="444500" y="1485899"/>
            <a:chExt cx="2768257" cy="4680122"/>
          </a:xfrm>
        </p:grpSpPr>
        <p:sp>
          <p:nvSpPr>
            <p:cNvPr id="25" name="Rounded Rectangle 24"/>
            <p:cNvSpPr/>
            <p:nvPr/>
          </p:nvSpPr>
          <p:spPr>
            <a:xfrm rot="10800000">
              <a:off x="444500" y="1695964"/>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sp>
          <p:nvSpPr>
            <p:cNvPr id="26" name="Rounded Rectangle 25"/>
            <p:cNvSpPr/>
            <p:nvPr/>
          </p:nvSpPr>
          <p:spPr>
            <a:xfrm>
              <a:off x="444500" y="1485899"/>
              <a:ext cx="2768257" cy="4470057"/>
            </a:xfrm>
            <a:prstGeom prst="roundRect">
              <a:avLst>
                <a:gd name="adj" fmla="val 5120"/>
              </a:avLst>
            </a:prstGeom>
            <a:gradFill flip="none" rotWithShape="1">
              <a:gsLst>
                <a:gs pos="45000">
                  <a:srgbClr val="C0B1AD">
                    <a:alpha val="0"/>
                  </a:srgbClr>
                </a:gs>
                <a:gs pos="0">
                  <a:schemeClr val="tx2">
                    <a:alpha val="29000"/>
                  </a:schemeClr>
                </a:gs>
                <a:gs pos="100000">
                  <a:schemeClr val="tx2">
                    <a:alpha val="0"/>
                  </a:schemeClr>
                </a:gs>
              </a:gsLst>
              <a:lin ang="5400000" scaled="1"/>
              <a:tileRect/>
            </a:gradFill>
            <a:ln w="12700" cap="rnd">
              <a:gradFill>
                <a:gsLst>
                  <a:gs pos="0">
                    <a:srgbClr val="F37A1F"/>
                  </a:gs>
                  <a:gs pos="50000">
                    <a:schemeClr val="accent1">
                      <a:tint val="44500"/>
                      <a:satMod val="160000"/>
                      <a:alpha val="0"/>
                    </a:schemeClr>
                  </a:gs>
                  <a:gs pos="100000">
                    <a:schemeClr val="accent1">
                      <a:tint val="23500"/>
                      <a:satMod val="160000"/>
                      <a:alpha val="0"/>
                    </a:schemeClr>
                  </a:gs>
                </a:gsLst>
                <a:lin ang="5400000" scaled="0"/>
              </a:gradFill>
              <a:prstDash val="sysDash"/>
              <a:headEnd type="oval"/>
            </a:ln>
            <a:effectLst/>
          </p:spPr>
          <p:style>
            <a:lnRef idx="1">
              <a:schemeClr val="accent1"/>
            </a:lnRef>
            <a:fillRef idx="0">
              <a:schemeClr val="accent1"/>
            </a:fillRef>
            <a:effectRef idx="0">
              <a:schemeClr val="accent1"/>
            </a:effectRef>
            <a:fontRef idx="minor">
              <a:schemeClr val="tx1"/>
            </a:fontRef>
          </p:style>
        </p:sp>
      </p:grpSp>
      <p:pic>
        <p:nvPicPr>
          <p:cNvPr id="28" name="Picture 2" descr="C:\Users\alexbrad\Pictures\Logos\DVD_ART36_Update1_revJuly09\Artwork_Imagery\Brand Photos\Scenarios\FY09 Office Brand - No_exp\woman student library working comput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261" y="468334"/>
            <a:ext cx="3320306" cy="21532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lexbrad\Pictures\Logos\DVD_ART36_Update1_revJuly09\Artwork_Imagery\Brand Photos\Scenarios\FY09 Windows Consumer\Russia\two women talking visiting ho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598" y="554414"/>
            <a:ext cx="2956046" cy="1981064"/>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p:cNvGrpSpPr/>
          <p:nvPr/>
        </p:nvGrpSpPr>
        <p:grpSpPr>
          <a:xfrm>
            <a:off x="6196703" y="4334175"/>
            <a:ext cx="3681439" cy="1564342"/>
            <a:chOff x="4611016" y="3194421"/>
            <a:chExt cx="2810714" cy="1194036"/>
          </a:xfrm>
        </p:grpSpPr>
        <p:pic>
          <p:nvPicPr>
            <p:cNvPr id="31" name="Picture 4" descr="S:\InternalBin\ResourceDVD\DVD_ART34\Artwork_Imagery\Icons - Illustrations\Internet Clouds web\cloud 2.png"/>
            <p:cNvPicPr>
              <a:picLocks noChangeAspect="1" noChangeArrowheads="1"/>
            </p:cNvPicPr>
            <p:nvPr/>
          </p:nvPicPr>
          <p:blipFill>
            <a:blip r:embed="rId5" cstate="print">
              <a:grayscl/>
            </a:blip>
            <a:srcRect/>
            <a:stretch>
              <a:fillRect/>
            </a:stretch>
          </p:blipFill>
          <p:spPr bwMode="auto">
            <a:xfrm>
              <a:off x="5763625" y="3752177"/>
              <a:ext cx="1658105" cy="636280"/>
            </a:xfrm>
            <a:prstGeom prst="rect">
              <a:avLst/>
            </a:prstGeom>
            <a:noFill/>
          </p:spPr>
        </p:pic>
        <p:pic>
          <p:nvPicPr>
            <p:cNvPr id="32" name="Picture 4" descr="S:\InternalBin\ResourceDVD\DVD_ART34\Artwork_Imagery\Icons - Illustrations\Internet Clouds web\cloud 2.png"/>
            <p:cNvPicPr>
              <a:picLocks noChangeAspect="1" noChangeArrowheads="1"/>
            </p:cNvPicPr>
            <p:nvPr/>
          </p:nvPicPr>
          <p:blipFill>
            <a:blip r:embed="rId5" cstate="print">
              <a:grayscl/>
            </a:blip>
            <a:srcRect/>
            <a:stretch>
              <a:fillRect/>
            </a:stretch>
          </p:blipFill>
          <p:spPr bwMode="auto">
            <a:xfrm>
              <a:off x="5662132" y="3226103"/>
              <a:ext cx="1658105" cy="636280"/>
            </a:xfrm>
            <a:prstGeom prst="rect">
              <a:avLst/>
            </a:prstGeom>
            <a:noFill/>
          </p:spPr>
        </p:pic>
        <p:pic>
          <p:nvPicPr>
            <p:cNvPr id="33" name="Picture 4" descr="S:\InternalBin\ResourceDVD\DVD_ART34\Artwork_Imagery\Icons - Illustrations\Internet Clouds web\cloud 2.png"/>
            <p:cNvPicPr>
              <a:picLocks noChangeAspect="1" noChangeArrowheads="1"/>
            </p:cNvPicPr>
            <p:nvPr/>
          </p:nvPicPr>
          <p:blipFill>
            <a:blip r:embed="rId5" cstate="print">
              <a:grayscl/>
            </a:blip>
            <a:srcRect/>
            <a:stretch>
              <a:fillRect/>
            </a:stretch>
          </p:blipFill>
          <p:spPr bwMode="auto">
            <a:xfrm>
              <a:off x="4611016" y="3226103"/>
              <a:ext cx="1658105" cy="636280"/>
            </a:xfrm>
            <a:prstGeom prst="rect">
              <a:avLst/>
            </a:prstGeom>
            <a:noFill/>
          </p:spPr>
        </p:pic>
        <p:pic>
          <p:nvPicPr>
            <p:cNvPr id="34" name="Picture 4" descr="S:\InternalBin\ResourceDVD\DVD_ART34\Artwork_Imagery\Icons - Illustrations\Internet Clouds web\cloud 2.png"/>
            <p:cNvPicPr>
              <a:picLocks noChangeAspect="1" noChangeArrowheads="1"/>
            </p:cNvPicPr>
            <p:nvPr/>
          </p:nvPicPr>
          <p:blipFill>
            <a:blip r:embed="rId5" cstate="print">
              <a:grayscl/>
            </a:blip>
            <a:srcRect/>
            <a:stretch>
              <a:fillRect/>
            </a:stretch>
          </p:blipFill>
          <p:spPr bwMode="auto">
            <a:xfrm rot="10800000">
              <a:off x="4691260" y="3721186"/>
              <a:ext cx="1658105" cy="636280"/>
            </a:xfrm>
            <a:prstGeom prst="rect">
              <a:avLst/>
            </a:prstGeom>
            <a:noFill/>
          </p:spPr>
        </p:pic>
        <p:pic>
          <p:nvPicPr>
            <p:cNvPr id="35" name="small EDC" descr="new-data-center-photo.png"/>
            <p:cNvPicPr>
              <a:picLocks noChangeAspect="1"/>
            </p:cNvPicPr>
            <p:nvPr/>
          </p:nvPicPr>
          <p:blipFill>
            <a:blip r:embed="rId6" cstate="screen">
              <a:duotone>
                <a:prstClr val="black"/>
                <a:schemeClr val="tx2">
                  <a:tint val="45000"/>
                  <a:satMod val="400000"/>
                </a:schemeClr>
              </a:duotone>
            </a:blip>
            <a:stretch>
              <a:fillRect/>
            </a:stretch>
          </p:blipFill>
          <p:spPr>
            <a:xfrm flipH="1">
              <a:off x="5274813" y="3194421"/>
              <a:ext cx="1216371" cy="1021433"/>
            </a:xfrm>
            <a:prstGeom prst="rect">
              <a:avLst/>
            </a:prstGeom>
          </p:spPr>
        </p:pic>
      </p:grpSp>
      <p:pic>
        <p:nvPicPr>
          <p:cNvPr id="36" name="Picture 4" descr="C:\Users\alexbrad\Pictures\Logos\DVD_ART36_Update1_revJuly09\Artwork_Imagery\Brand Photos\Scenarios\FY09 Office Brand - No_exp\man sitting working airport laptop cell phone blue toot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73571" y="372408"/>
            <a:ext cx="3071520" cy="197140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C:\Users\alexbrad\Pictures\Logos\DVD_ART36_Update1_revJuly09\Artwork_Imagery\Brand Photos\Scenarios\FY08 Brand - Business - No_exp\man IT Pro walking business server roo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4197" y="3825121"/>
            <a:ext cx="3040170" cy="2194560"/>
          </a:xfrm>
          <a:prstGeom prst="rect">
            <a:avLst/>
          </a:prstGeom>
          <a:noFill/>
          <a:extLst>
            <a:ext uri="{909E8E84-426E-40DD-AFC4-6F175D3DCCD1}">
              <a14:hiddenFill xmlns:a14="http://schemas.microsoft.com/office/drawing/2010/main">
                <a:solidFill>
                  <a:srgbClr val="FFFFFF"/>
                </a:solidFill>
              </a14:hiddenFill>
            </a:ext>
          </a:extLst>
        </p:spPr>
      </p:pic>
      <p:sp>
        <p:nvSpPr>
          <p:cNvPr id="39" name="Freeform 5"/>
          <p:cNvSpPr>
            <a:spLocks/>
          </p:cNvSpPr>
          <p:nvPr/>
        </p:nvSpPr>
        <p:spPr bwMode="auto">
          <a:xfrm>
            <a:off x="460961" y="2389909"/>
            <a:ext cx="3603321"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1300" b="1" dirty="0">
                <a:ln>
                  <a:solidFill>
                    <a:schemeClr val="bg1">
                      <a:alpha val="0"/>
                    </a:schemeClr>
                  </a:solidFill>
                </a:ln>
                <a:solidFill>
                  <a:schemeClr val="tx2"/>
                </a:solidFill>
              </a:rPr>
              <a:t>CONSUMERIZATION</a:t>
            </a:r>
          </a:p>
        </p:txBody>
      </p:sp>
      <p:sp>
        <p:nvSpPr>
          <p:cNvPr id="49" name="Freeform 5"/>
          <p:cNvSpPr>
            <a:spLocks/>
          </p:cNvSpPr>
          <p:nvPr/>
        </p:nvSpPr>
        <p:spPr bwMode="auto">
          <a:xfrm>
            <a:off x="4292752" y="2389909"/>
            <a:ext cx="3603321"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1300" b="1" dirty="0">
                <a:ln>
                  <a:solidFill>
                    <a:schemeClr val="bg1">
                      <a:alpha val="0"/>
                    </a:schemeClr>
                  </a:solidFill>
                </a:ln>
                <a:solidFill>
                  <a:schemeClr val="tx2"/>
                </a:solidFill>
              </a:rPr>
              <a:t>MULTI-GENERATIONAL</a:t>
            </a:r>
          </a:p>
        </p:txBody>
      </p:sp>
      <p:sp>
        <p:nvSpPr>
          <p:cNvPr id="50" name="Freeform 5"/>
          <p:cNvSpPr>
            <a:spLocks/>
          </p:cNvSpPr>
          <p:nvPr/>
        </p:nvSpPr>
        <p:spPr bwMode="auto">
          <a:xfrm>
            <a:off x="2364194" y="5966794"/>
            <a:ext cx="3603321"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1300" b="1" dirty="0">
                <a:ln>
                  <a:solidFill>
                    <a:schemeClr val="bg1">
                      <a:alpha val="0"/>
                    </a:schemeClr>
                  </a:solidFill>
                </a:ln>
                <a:solidFill>
                  <a:schemeClr val="tx2"/>
                </a:solidFill>
              </a:rPr>
              <a:t>INFRASTRUCTURE</a:t>
            </a:r>
            <a:r>
              <a:rPr lang="en-US" sz="1300" b="1" dirty="0">
                <a:ln>
                  <a:solidFill>
                    <a:schemeClr val="bg1">
                      <a:alpha val="0"/>
                    </a:schemeClr>
                  </a:solidFill>
                </a:ln>
              </a:rPr>
              <a:t> </a:t>
            </a:r>
            <a:r>
              <a:rPr lang="en-US" sz="1300" b="1" dirty="0">
                <a:ln>
                  <a:solidFill>
                    <a:schemeClr val="bg1">
                      <a:alpha val="0"/>
                    </a:schemeClr>
                  </a:solidFill>
                </a:ln>
                <a:solidFill>
                  <a:schemeClr val="tx2"/>
                </a:solidFill>
              </a:rPr>
              <a:t>LIMITATIONS</a:t>
            </a:r>
          </a:p>
        </p:txBody>
      </p:sp>
      <p:sp>
        <p:nvSpPr>
          <p:cNvPr id="51" name="Freeform 5"/>
          <p:cNvSpPr>
            <a:spLocks/>
          </p:cNvSpPr>
          <p:nvPr/>
        </p:nvSpPr>
        <p:spPr bwMode="auto">
          <a:xfrm>
            <a:off x="8159891" y="2420011"/>
            <a:ext cx="3603321"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1300" b="1" dirty="0">
                <a:ln>
                  <a:solidFill>
                    <a:schemeClr val="bg1">
                      <a:alpha val="0"/>
                    </a:schemeClr>
                  </a:solidFill>
                </a:ln>
                <a:solidFill>
                  <a:schemeClr val="tx2"/>
                </a:solidFill>
              </a:rPr>
              <a:t>ANYTIME, ANYWHERE</a:t>
            </a:r>
          </a:p>
        </p:txBody>
      </p:sp>
      <p:sp>
        <p:nvSpPr>
          <p:cNvPr id="58" name="Freeform 5"/>
          <p:cNvSpPr>
            <a:spLocks/>
          </p:cNvSpPr>
          <p:nvPr/>
        </p:nvSpPr>
        <p:spPr bwMode="auto">
          <a:xfrm>
            <a:off x="6235762" y="5936197"/>
            <a:ext cx="3603321" cy="317112"/>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1300" b="1" dirty="0">
                <a:ln>
                  <a:solidFill>
                    <a:schemeClr val="bg1">
                      <a:alpha val="0"/>
                    </a:schemeClr>
                  </a:solidFill>
                </a:ln>
                <a:solidFill>
                  <a:schemeClr val="tx2"/>
                </a:solidFill>
              </a:rPr>
              <a:t>RISE OF THE CLOUD</a:t>
            </a:r>
          </a:p>
        </p:txBody>
      </p:sp>
      <p:cxnSp>
        <p:nvCxnSpPr>
          <p:cNvPr id="59" name="Straight Connector 58"/>
          <p:cNvCxnSpPr/>
          <p:nvPr/>
        </p:nvCxnSpPr>
        <p:spPr>
          <a:xfrm>
            <a:off x="2262621"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980429"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151404" y="3632971"/>
            <a:ext cx="0" cy="237744"/>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094411" y="2762673"/>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037421" y="3642115"/>
            <a:ext cx="0" cy="228600"/>
          </a:xfrm>
          <a:prstGeom prst="line">
            <a:avLst/>
          </a:prstGeom>
          <a:ln w="15875">
            <a:gradFill>
              <a:gsLst>
                <a:gs pos="0">
                  <a:srgbClr val="F37A1F"/>
                </a:gs>
                <a:gs pos="50000">
                  <a:schemeClr val="accent1">
                    <a:tint val="44500"/>
                    <a:satMod val="160000"/>
                    <a:alpha val="24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64" name="TextBox 40"/>
          <p:cNvSpPr txBox="1"/>
          <p:nvPr/>
        </p:nvSpPr>
        <p:spPr>
          <a:xfrm>
            <a:off x="6196702" y="3879311"/>
            <a:ext cx="3681439" cy="1404954"/>
          </a:xfrm>
          <a:prstGeom prst="rect">
            <a:avLst/>
          </a:prstGeom>
          <a:noFill/>
        </p:spPr>
        <p:txBody>
          <a:bodyPr wrap="square" lIns="121873" tIns="60937" rIns="121873" bIns="60937" rtlCol="0">
            <a:spAutoFit/>
          </a:bodyPr>
          <a:lstStyle>
            <a:lvl1pPr lvl="0">
              <a:defRPr sz="1400" b="1">
                <a:latin typeface="Segoe UI Light" pitchFamily="34" charset="0"/>
              </a:defRPr>
            </a:lvl1pPr>
          </a:lstStyle>
          <a:p>
            <a:pPr marL="111125" indent="-111125">
              <a:buNone/>
            </a:pPr>
            <a:r>
              <a:rPr lang="en-US" sz="1700" i="1" dirty="0">
                <a:effectLst>
                  <a:outerShdw blurRad="38100" dist="38100" dir="2700000" algn="tl">
                    <a:srgbClr val="000000">
                      <a:alpha val="43137"/>
                    </a:srgbClr>
                  </a:outerShdw>
                </a:effectLst>
                <a:latin typeface="Segoe Light" pitchFamily="34" charset="0"/>
              </a:rPr>
              <a:t>“</a:t>
            </a:r>
            <a:r>
              <a:rPr lang="en-US" sz="1700" b="0" i="1" dirty="0">
                <a:latin typeface="+mn-lt"/>
              </a:rPr>
              <a:t>By 2012, 80% of Fortune 1000 enterprises will be using some cloud computing services, 20% of businesses will own no IT assets.”</a:t>
            </a:r>
          </a:p>
          <a:p>
            <a:pPr marL="0" lvl="1" algn="r" defTabSz="914100">
              <a:lnSpc>
                <a:spcPct val="90000"/>
              </a:lnSpc>
              <a:spcAft>
                <a:spcPts val="583"/>
              </a:spcAft>
              <a:tabLst>
                <a:tab pos="3499637" algn="l"/>
              </a:tabLst>
            </a:pPr>
            <a:r>
              <a:rPr lang="en-US" sz="1700" dirty="0" smtClean="0">
                <a:ln>
                  <a:solidFill>
                    <a:schemeClr val="bg1">
                      <a:alpha val="0"/>
                    </a:schemeClr>
                  </a:solidFill>
                </a:ln>
              </a:rPr>
              <a:t>Gartner</a:t>
            </a:r>
            <a:r>
              <a:rPr lang="en-US" sz="1700" dirty="0">
                <a:ln>
                  <a:solidFill>
                    <a:schemeClr val="bg1">
                      <a:alpha val="0"/>
                    </a:schemeClr>
                  </a:solidFill>
                </a:ln>
              </a:rPr>
              <a:t>, Jan. 2010</a:t>
            </a:r>
          </a:p>
        </p:txBody>
      </p:sp>
      <p:sp>
        <p:nvSpPr>
          <p:cNvPr id="65" name="Rectangle 42"/>
          <p:cNvSpPr/>
          <p:nvPr/>
        </p:nvSpPr>
        <p:spPr>
          <a:xfrm>
            <a:off x="2325135" y="3946285"/>
            <a:ext cx="3681439" cy="1972801"/>
          </a:xfrm>
          <a:prstGeom prst="rect">
            <a:avLst/>
          </a:prstGeom>
        </p:spPr>
        <p:txBody>
          <a:bodyPr wrap="square" lIns="121873" tIns="60937" rIns="121873" bIns="60937">
            <a:spAutoFit/>
          </a:bodyPr>
          <a:lstStyle/>
          <a:p>
            <a:pPr defTabSz="914100">
              <a:lnSpc>
                <a:spcPct val="90000"/>
              </a:lnSpc>
              <a:spcAft>
                <a:spcPts val="583"/>
              </a:spcAft>
              <a:buClr>
                <a:srgbClr val="FFC000"/>
              </a:buClr>
              <a:tabLst>
                <a:tab pos="2624966" algn="l"/>
              </a:tabLst>
            </a:pPr>
            <a:r>
              <a:rPr lang="en-US" sz="1700" i="1" dirty="0">
                <a:ln>
                  <a:solidFill>
                    <a:schemeClr val="bg1">
                      <a:alpha val="0"/>
                    </a:schemeClr>
                  </a:solidFill>
                </a:ln>
              </a:rPr>
              <a:t>“The move to Microsoft Online Services will help cut operational costs by an estimated 30% and create a variable cost model that will provide increased flexibility in the future.”</a:t>
            </a:r>
          </a:p>
          <a:p>
            <a:pPr marL="0" lvl="1" indent="-1323" algn="r" defTabSz="914100">
              <a:lnSpc>
                <a:spcPct val="90000"/>
              </a:lnSpc>
              <a:spcAft>
                <a:spcPts val="583"/>
              </a:spcAft>
            </a:pPr>
            <a:r>
              <a:rPr lang="en-US" sz="1300" b="1" dirty="0">
                <a:ln>
                  <a:solidFill>
                    <a:schemeClr val="bg1">
                      <a:alpha val="0"/>
                    </a:schemeClr>
                  </a:solidFill>
                </a:ln>
              </a:rPr>
              <a:t>Ingo Elfering, Vice Preseident</a:t>
            </a:r>
            <a:br>
              <a:rPr lang="en-US" sz="1300" b="1" dirty="0">
                <a:ln>
                  <a:solidFill>
                    <a:schemeClr val="bg1">
                      <a:alpha val="0"/>
                    </a:schemeClr>
                  </a:solidFill>
                </a:ln>
              </a:rPr>
            </a:br>
            <a:r>
              <a:rPr lang="en-US" sz="1300" b="1" dirty="0">
                <a:ln>
                  <a:solidFill>
                    <a:schemeClr val="bg1">
                      <a:alpha val="0"/>
                    </a:schemeClr>
                  </a:solidFill>
                </a:ln>
              </a:rPr>
              <a:t>GlaxoSmithKline</a:t>
            </a:r>
          </a:p>
        </p:txBody>
      </p:sp>
      <p:sp>
        <p:nvSpPr>
          <p:cNvPr id="66" name="Rectangle 44"/>
          <p:cNvSpPr/>
          <p:nvPr/>
        </p:nvSpPr>
        <p:spPr>
          <a:xfrm>
            <a:off x="421902" y="336299"/>
            <a:ext cx="3681439" cy="1972801"/>
          </a:xfrm>
          <a:prstGeom prst="rect">
            <a:avLst/>
          </a:prstGeom>
        </p:spPr>
        <p:txBody>
          <a:bodyPr wrap="square" lIns="121873" tIns="60937" rIns="121873" bIns="60937">
            <a:spAutoFit/>
          </a:bodyPr>
          <a:lstStyle/>
          <a:p>
            <a:pPr defTabSz="914100">
              <a:lnSpc>
                <a:spcPct val="90000"/>
              </a:lnSpc>
              <a:spcAft>
                <a:spcPts val="583"/>
              </a:spcAft>
              <a:buClr>
                <a:srgbClr val="FFC000"/>
              </a:buClr>
              <a:tabLst>
                <a:tab pos="2624966" algn="l"/>
              </a:tabLst>
            </a:pPr>
            <a:r>
              <a:rPr lang="en-US" sz="1700" i="1" dirty="0">
                <a:ln>
                  <a:solidFill>
                    <a:schemeClr val="bg1">
                      <a:alpha val="0"/>
                    </a:schemeClr>
                  </a:solidFill>
                </a:ln>
              </a:rPr>
              <a:t>“We were cautious of how many people would embrace a new tool.  What we found was that 80% of our users wanted to be on a Microsoft type platform and were using one at home”</a:t>
            </a:r>
          </a:p>
          <a:p>
            <a:pPr marL="0" lvl="1" algn="r" defTabSz="914100">
              <a:lnSpc>
                <a:spcPct val="90000"/>
              </a:lnSpc>
              <a:spcAft>
                <a:spcPts val="583"/>
              </a:spcAft>
            </a:pPr>
            <a:r>
              <a:rPr lang="en-US" sz="1300" b="1" dirty="0">
                <a:ln>
                  <a:solidFill>
                    <a:schemeClr val="bg1">
                      <a:alpha val="0"/>
                    </a:schemeClr>
                  </a:solidFill>
                </a:ln>
              </a:rPr>
              <a:t>John Kalka, Vice Preseident</a:t>
            </a:r>
            <a:br>
              <a:rPr lang="en-US" sz="1300" b="1" dirty="0">
                <a:ln>
                  <a:solidFill>
                    <a:schemeClr val="bg1">
                      <a:alpha val="0"/>
                    </a:schemeClr>
                  </a:solidFill>
                </a:ln>
              </a:rPr>
            </a:br>
            <a:r>
              <a:rPr lang="en-US" sz="1300" b="1" dirty="0">
                <a:ln>
                  <a:solidFill>
                    <a:schemeClr val="bg1">
                      <a:alpha val="0"/>
                    </a:schemeClr>
                  </a:solidFill>
                </a:ln>
              </a:rPr>
              <a:t>Ingersoll Rand</a:t>
            </a:r>
          </a:p>
        </p:txBody>
      </p:sp>
      <p:sp>
        <p:nvSpPr>
          <p:cNvPr id="67" name="Rectangle 48"/>
          <p:cNvSpPr/>
          <p:nvPr/>
        </p:nvSpPr>
        <p:spPr>
          <a:xfrm>
            <a:off x="8145257" y="444798"/>
            <a:ext cx="3681439" cy="1792752"/>
          </a:xfrm>
          <a:prstGeom prst="rect">
            <a:avLst/>
          </a:prstGeom>
        </p:spPr>
        <p:txBody>
          <a:bodyPr wrap="square" lIns="121873" tIns="60937" rIns="121873" bIns="60937">
            <a:spAutoFit/>
          </a:bodyPr>
          <a:lstStyle/>
          <a:p>
            <a:pPr>
              <a:lnSpc>
                <a:spcPct val="90000"/>
              </a:lnSpc>
              <a:spcAft>
                <a:spcPts val="583"/>
              </a:spcAft>
            </a:pPr>
            <a:r>
              <a:rPr lang="en-US" sz="1700" i="1" dirty="0">
                <a:ln>
                  <a:solidFill>
                    <a:schemeClr val="bg1">
                      <a:alpha val="0"/>
                    </a:schemeClr>
                  </a:solidFill>
                </a:ln>
              </a:rPr>
              <a:t>The world's mobile worker population will pass the one billion mark this year and grow to nearly 1.2 billion people – more than a third of the world's workforce – by 2013. </a:t>
            </a:r>
          </a:p>
          <a:p>
            <a:pPr marL="0" lvl="1" algn="r" defTabSz="914100">
              <a:lnSpc>
                <a:spcPct val="90000"/>
              </a:lnSpc>
              <a:spcAft>
                <a:spcPts val="583"/>
              </a:spcAft>
            </a:pPr>
            <a:r>
              <a:rPr lang="en-US" sz="1300" b="1" dirty="0">
                <a:ln>
                  <a:solidFill>
                    <a:schemeClr val="bg1">
                      <a:alpha val="0"/>
                    </a:schemeClr>
                  </a:solidFill>
                </a:ln>
              </a:rPr>
              <a:t>IDC, Feb. 2010</a:t>
            </a:r>
          </a:p>
        </p:txBody>
      </p:sp>
      <p:sp>
        <p:nvSpPr>
          <p:cNvPr id="68" name="Rectangle 51"/>
          <p:cNvSpPr/>
          <p:nvPr/>
        </p:nvSpPr>
        <p:spPr>
          <a:xfrm>
            <a:off x="4253693" y="341498"/>
            <a:ext cx="3681439" cy="1792752"/>
          </a:xfrm>
          <a:prstGeom prst="rect">
            <a:avLst/>
          </a:prstGeom>
        </p:spPr>
        <p:txBody>
          <a:bodyPr wrap="square" lIns="121873" tIns="60937" rIns="121873" bIns="60937">
            <a:spAutoFit/>
          </a:bodyPr>
          <a:lstStyle/>
          <a:p>
            <a:pPr>
              <a:lnSpc>
                <a:spcPct val="90000"/>
              </a:lnSpc>
              <a:spcAft>
                <a:spcPts val="583"/>
              </a:spcAft>
            </a:pPr>
            <a:r>
              <a:rPr lang="en-US" sz="1700" i="1" dirty="0">
                <a:ln>
                  <a:solidFill>
                    <a:schemeClr val="bg1">
                      <a:alpha val="0"/>
                    </a:schemeClr>
                  </a:solidFill>
                </a:ln>
              </a:rPr>
              <a:t>Older Millennials (23-27) spend an ave. of 6.8hrs/w interacting with work email. Younger Millennials in work spend just 4.2hrs/w on email and more time on text messaging (3hrs) or IM (3.2hrs). </a:t>
            </a:r>
          </a:p>
          <a:p>
            <a:pPr marL="0" lvl="1" algn="r" defTabSz="914100">
              <a:lnSpc>
                <a:spcPct val="90000"/>
              </a:lnSpc>
              <a:spcAft>
                <a:spcPts val="583"/>
              </a:spcAft>
            </a:pPr>
            <a:r>
              <a:rPr lang="en-US" sz="1300" b="1" dirty="0">
                <a:ln>
                  <a:solidFill>
                    <a:schemeClr val="bg1">
                      <a:alpha val="0"/>
                    </a:schemeClr>
                  </a:solidFill>
                </a:ln>
              </a:rPr>
              <a:t>Accenture, Jan. 2010</a:t>
            </a:r>
          </a:p>
        </p:txBody>
      </p:sp>
      <p:sp>
        <p:nvSpPr>
          <p:cNvPr id="48" name="Freeform 5"/>
          <p:cNvSpPr>
            <a:spLocks/>
          </p:cNvSpPr>
          <p:nvPr/>
        </p:nvSpPr>
        <p:spPr bwMode="auto">
          <a:xfrm>
            <a:off x="234462" y="3110145"/>
            <a:ext cx="11562349" cy="641698"/>
          </a:xfrm>
          <a:prstGeom prst="roundRect">
            <a:avLst>
              <a:gd name="adj" fmla="val 43188"/>
            </a:avLst>
          </a:prstGeom>
          <a:solidFill>
            <a:srgbClr val="E6E6E6"/>
          </a:solidFill>
          <a:ln w="25400" cap="flat" cmpd="sng" algn="ctr">
            <a:noFill/>
            <a:prstDash val="solid"/>
          </a:ln>
          <a:effectLst>
            <a:innerShdw blurRad="342900">
              <a:prstClr val="black">
                <a:alpha val="56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lIns="228524" tIns="76174" rIns="76174" bIns="76174" rtlCol="0" anchor="ctr" anchorCtr="0"/>
          <a:lstStyle/>
          <a:p>
            <a:pPr algn="ctr" defTabSz="761748">
              <a:spcBef>
                <a:spcPts val="250"/>
              </a:spcBef>
              <a:spcAft>
                <a:spcPts val="250"/>
              </a:spcAft>
              <a:buSzPct val="120000"/>
            </a:pPr>
            <a:r>
              <a:rPr lang="en-US" sz="3200" b="1" dirty="0" smtClean="0">
                <a:ln>
                  <a:solidFill>
                    <a:schemeClr val="bg1">
                      <a:alpha val="0"/>
                    </a:schemeClr>
                  </a:solidFill>
                </a:ln>
                <a:solidFill>
                  <a:schemeClr val="tx2"/>
                </a:solidFill>
              </a:rPr>
              <a:t>Trends Driving the Future of Productivity</a:t>
            </a:r>
            <a:endParaRPr lang="en-US" sz="3200" b="1" dirty="0">
              <a:ln>
                <a:solidFill>
                  <a:schemeClr val="bg1">
                    <a:alpha val="0"/>
                  </a:schemeClr>
                </a:solidFill>
              </a:ln>
              <a:solidFill>
                <a:schemeClr val="tx2"/>
              </a:solidFill>
            </a:endParaRPr>
          </a:p>
        </p:txBody>
      </p:sp>
    </p:spTree>
    <p:extLst>
      <p:ext uri="{BB962C8B-B14F-4D97-AF65-F5344CB8AC3E}">
        <p14:creationId xmlns:p14="http://schemas.microsoft.com/office/powerpoint/2010/main" val="1802823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up)">
                                      <p:cBhvr>
                                        <p:cTn id="7" dur="500"/>
                                        <p:tgtEl>
                                          <p:spTgt spid="61"/>
                                        </p:tgtEl>
                                      </p:cBhvr>
                                    </p:animEffect>
                                  </p:childTnLst>
                                </p:cTn>
                              </p:par>
                              <p:par>
                                <p:cTn id="8" presetID="22" presetClass="entr" presetSubtype="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down)">
                                      <p:cBhvr>
                                        <p:cTn id="13" dur="500"/>
                                        <p:tgtEl>
                                          <p:spTgt spid="63"/>
                                        </p:tgtEl>
                                      </p:cBhvr>
                                    </p:animEffect>
                                  </p:childTnLst>
                                </p:cTn>
                              </p:par>
                              <p:par>
                                <p:cTn id="14" presetID="22" presetClass="entr" presetSubtype="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down)">
                                      <p:cBhvr>
                                        <p:cTn id="25" dur="500"/>
                                        <p:tgtEl>
                                          <p:spTgt spid="62"/>
                                        </p:tgtEl>
                                      </p:cBhvr>
                                    </p:animEffect>
                                  </p:childTnLst>
                                </p:cTn>
                              </p:par>
                              <p:par>
                                <p:cTn id="26" presetID="22" presetClass="entr" presetSubtype="4"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wipe(down)">
                                      <p:cBhvr>
                                        <p:cTn id="31" dur="500"/>
                                        <p:tgtEl>
                                          <p:spTgt spid="60"/>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9"/>
                                        </p:tgtEl>
                                      </p:cBhvr>
                                    </p:animEffect>
                                    <p:anim calcmode="lin" valueType="num">
                                      <p:cBhvr>
                                        <p:cTn id="39" dur="1000"/>
                                        <p:tgtEl>
                                          <p:spTgt spid="29"/>
                                        </p:tgtEl>
                                        <p:attrNameLst>
                                          <p:attrName>ppt_x</p:attrName>
                                        </p:attrNameLst>
                                      </p:cBhvr>
                                      <p:tavLst>
                                        <p:tav tm="0">
                                          <p:val>
                                            <p:strVal val="ppt_x"/>
                                          </p:val>
                                        </p:tav>
                                        <p:tav tm="100000">
                                          <p:val>
                                            <p:strVal val="ppt_x"/>
                                          </p:val>
                                        </p:tav>
                                      </p:tavLst>
                                    </p:anim>
                                    <p:anim calcmode="lin" valueType="num">
                                      <p:cBhvr>
                                        <p:cTn id="40" dur="1000"/>
                                        <p:tgtEl>
                                          <p:spTgt spid="29"/>
                                        </p:tgtEl>
                                        <p:attrNameLst>
                                          <p:attrName>ppt_y</p:attrName>
                                        </p:attrNameLst>
                                      </p:cBhvr>
                                      <p:tavLst>
                                        <p:tav tm="0">
                                          <p:val>
                                            <p:strVal val="ppt_y"/>
                                          </p:val>
                                        </p:tav>
                                        <p:tav tm="100000">
                                          <p:val>
                                            <p:strVal val="ppt_y+.1"/>
                                          </p:val>
                                        </p:tav>
                                      </p:tavLst>
                                    </p:anim>
                                    <p:set>
                                      <p:cBhvr>
                                        <p:cTn id="41" dur="1" fill="hold">
                                          <p:stCondLst>
                                            <p:cond delay="999"/>
                                          </p:stCondLst>
                                        </p:cTn>
                                        <p:tgtEl>
                                          <p:spTgt spid="29"/>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8"/>
                                        </p:tgtEl>
                                      </p:cBhvr>
                                    </p:animEffect>
                                    <p:anim calcmode="lin" valueType="num">
                                      <p:cBhvr>
                                        <p:cTn id="44" dur="1000"/>
                                        <p:tgtEl>
                                          <p:spTgt spid="28"/>
                                        </p:tgtEl>
                                        <p:attrNameLst>
                                          <p:attrName>ppt_x</p:attrName>
                                        </p:attrNameLst>
                                      </p:cBhvr>
                                      <p:tavLst>
                                        <p:tav tm="0">
                                          <p:val>
                                            <p:strVal val="ppt_x"/>
                                          </p:val>
                                        </p:tav>
                                        <p:tav tm="100000">
                                          <p:val>
                                            <p:strVal val="ppt_x"/>
                                          </p:val>
                                        </p:tav>
                                      </p:tavLst>
                                    </p:anim>
                                    <p:anim calcmode="lin" valueType="num">
                                      <p:cBhvr>
                                        <p:cTn id="45" dur="1000"/>
                                        <p:tgtEl>
                                          <p:spTgt spid="28"/>
                                        </p:tgtEl>
                                        <p:attrNameLst>
                                          <p:attrName>ppt_y</p:attrName>
                                        </p:attrNameLst>
                                      </p:cBhvr>
                                      <p:tavLst>
                                        <p:tav tm="0">
                                          <p:val>
                                            <p:strVal val="ppt_y"/>
                                          </p:val>
                                        </p:tav>
                                        <p:tav tm="100000">
                                          <p:val>
                                            <p:strVal val="ppt_y+.1"/>
                                          </p:val>
                                        </p:tav>
                                      </p:tavLst>
                                    </p:anim>
                                    <p:set>
                                      <p:cBhvr>
                                        <p:cTn id="46" dur="1" fill="hold">
                                          <p:stCondLst>
                                            <p:cond delay="999"/>
                                          </p:stCondLst>
                                        </p:cTn>
                                        <p:tgtEl>
                                          <p:spTgt spid="28"/>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37"/>
                                        </p:tgtEl>
                                      </p:cBhvr>
                                    </p:animEffect>
                                    <p:anim calcmode="lin" valueType="num">
                                      <p:cBhvr>
                                        <p:cTn id="49" dur="1000"/>
                                        <p:tgtEl>
                                          <p:spTgt spid="37"/>
                                        </p:tgtEl>
                                        <p:attrNameLst>
                                          <p:attrName>ppt_x</p:attrName>
                                        </p:attrNameLst>
                                      </p:cBhvr>
                                      <p:tavLst>
                                        <p:tav tm="0">
                                          <p:val>
                                            <p:strVal val="ppt_x"/>
                                          </p:val>
                                        </p:tav>
                                        <p:tav tm="100000">
                                          <p:val>
                                            <p:strVal val="ppt_x"/>
                                          </p:val>
                                        </p:tav>
                                      </p:tavLst>
                                    </p:anim>
                                    <p:anim calcmode="lin" valueType="num">
                                      <p:cBhvr>
                                        <p:cTn id="50" dur="1000"/>
                                        <p:tgtEl>
                                          <p:spTgt spid="37"/>
                                        </p:tgtEl>
                                        <p:attrNameLst>
                                          <p:attrName>ppt_y</p:attrName>
                                        </p:attrNameLst>
                                      </p:cBhvr>
                                      <p:tavLst>
                                        <p:tav tm="0">
                                          <p:val>
                                            <p:strVal val="ppt_y"/>
                                          </p:val>
                                        </p:tav>
                                        <p:tav tm="100000">
                                          <p:val>
                                            <p:strVal val="ppt_y+.1"/>
                                          </p:val>
                                        </p:tav>
                                      </p:tavLst>
                                    </p:anim>
                                    <p:set>
                                      <p:cBhvr>
                                        <p:cTn id="51" dur="1" fill="hold">
                                          <p:stCondLst>
                                            <p:cond delay="999"/>
                                          </p:stCondLst>
                                        </p:cTn>
                                        <p:tgtEl>
                                          <p:spTgt spid="37"/>
                                        </p:tgtEl>
                                        <p:attrNameLst>
                                          <p:attrName>style.visibility</p:attrName>
                                        </p:attrNameLst>
                                      </p:cBhvr>
                                      <p:to>
                                        <p:strVal val="hidden"/>
                                      </p:to>
                                    </p:set>
                                  </p:childTnLst>
                                </p:cTn>
                              </p:par>
                              <p:par>
                                <p:cTn id="52" presetID="42" presetClass="exit" presetSubtype="0" fill="hold" nodeType="withEffect">
                                  <p:stCondLst>
                                    <p:cond delay="0"/>
                                  </p:stCondLst>
                                  <p:childTnLst>
                                    <p:animEffect transition="out" filter="fade">
                                      <p:cBhvr>
                                        <p:cTn id="53" dur="1000"/>
                                        <p:tgtEl>
                                          <p:spTgt spid="30"/>
                                        </p:tgtEl>
                                      </p:cBhvr>
                                    </p:animEffect>
                                    <p:anim calcmode="lin" valueType="num">
                                      <p:cBhvr>
                                        <p:cTn id="54" dur="1000"/>
                                        <p:tgtEl>
                                          <p:spTgt spid="30"/>
                                        </p:tgtEl>
                                        <p:attrNameLst>
                                          <p:attrName>ppt_x</p:attrName>
                                        </p:attrNameLst>
                                      </p:cBhvr>
                                      <p:tavLst>
                                        <p:tav tm="0">
                                          <p:val>
                                            <p:strVal val="ppt_x"/>
                                          </p:val>
                                        </p:tav>
                                        <p:tav tm="100000">
                                          <p:val>
                                            <p:strVal val="ppt_x"/>
                                          </p:val>
                                        </p:tav>
                                      </p:tavLst>
                                    </p:anim>
                                    <p:anim calcmode="lin" valueType="num">
                                      <p:cBhvr>
                                        <p:cTn id="55" dur="1000"/>
                                        <p:tgtEl>
                                          <p:spTgt spid="30"/>
                                        </p:tgtEl>
                                        <p:attrNameLst>
                                          <p:attrName>ppt_y</p:attrName>
                                        </p:attrNameLst>
                                      </p:cBhvr>
                                      <p:tavLst>
                                        <p:tav tm="0">
                                          <p:val>
                                            <p:strVal val="ppt_y"/>
                                          </p:val>
                                        </p:tav>
                                        <p:tav tm="100000">
                                          <p:val>
                                            <p:strVal val="ppt_y+.1"/>
                                          </p:val>
                                        </p:tav>
                                      </p:tavLst>
                                    </p:anim>
                                    <p:set>
                                      <p:cBhvr>
                                        <p:cTn id="56" dur="1" fill="hold">
                                          <p:stCondLst>
                                            <p:cond delay="999"/>
                                          </p:stCondLst>
                                        </p:cTn>
                                        <p:tgtEl>
                                          <p:spTgt spid="30"/>
                                        </p:tgtEl>
                                        <p:attrNameLst>
                                          <p:attrName>style.visibility</p:attrName>
                                        </p:attrNameLst>
                                      </p:cBhvr>
                                      <p:to>
                                        <p:strVal val="hidden"/>
                                      </p:to>
                                    </p:set>
                                  </p:childTnLst>
                                </p:cTn>
                              </p:par>
                              <p:par>
                                <p:cTn id="57" presetID="42" presetClass="exit" presetSubtype="0" fill="hold" nodeType="withEffect">
                                  <p:stCondLst>
                                    <p:cond delay="0"/>
                                  </p:stCondLst>
                                  <p:childTnLst>
                                    <p:animEffect transition="out" filter="fade">
                                      <p:cBhvr>
                                        <p:cTn id="58" dur="1000"/>
                                        <p:tgtEl>
                                          <p:spTgt spid="36"/>
                                        </p:tgtEl>
                                      </p:cBhvr>
                                    </p:animEffect>
                                    <p:anim calcmode="lin" valueType="num">
                                      <p:cBhvr>
                                        <p:cTn id="59" dur="1000"/>
                                        <p:tgtEl>
                                          <p:spTgt spid="36"/>
                                        </p:tgtEl>
                                        <p:attrNameLst>
                                          <p:attrName>ppt_x</p:attrName>
                                        </p:attrNameLst>
                                      </p:cBhvr>
                                      <p:tavLst>
                                        <p:tav tm="0">
                                          <p:val>
                                            <p:strVal val="ppt_x"/>
                                          </p:val>
                                        </p:tav>
                                        <p:tav tm="100000">
                                          <p:val>
                                            <p:strVal val="ppt_x"/>
                                          </p:val>
                                        </p:tav>
                                      </p:tavLst>
                                    </p:anim>
                                    <p:anim calcmode="lin" valueType="num">
                                      <p:cBhvr>
                                        <p:cTn id="60" dur="1000"/>
                                        <p:tgtEl>
                                          <p:spTgt spid="36"/>
                                        </p:tgtEl>
                                        <p:attrNameLst>
                                          <p:attrName>ppt_y</p:attrName>
                                        </p:attrNameLst>
                                      </p:cBhvr>
                                      <p:tavLst>
                                        <p:tav tm="0">
                                          <p:val>
                                            <p:strVal val="ppt_y"/>
                                          </p:val>
                                        </p:tav>
                                        <p:tav tm="100000">
                                          <p:val>
                                            <p:strVal val="ppt_y+.1"/>
                                          </p:val>
                                        </p:tav>
                                      </p:tavLst>
                                    </p:anim>
                                    <p:set>
                                      <p:cBhvr>
                                        <p:cTn id="61" dur="1" fill="hold">
                                          <p:stCondLst>
                                            <p:cond delay="999"/>
                                          </p:stCondLst>
                                        </p:cTn>
                                        <p:tgtEl>
                                          <p:spTgt spid="36"/>
                                        </p:tgtEl>
                                        <p:attrNameLst>
                                          <p:attrName>style.visibility</p:attrName>
                                        </p:attrNameLst>
                                      </p:cBhvr>
                                      <p:to>
                                        <p:strVal val="hidden"/>
                                      </p:to>
                                    </p:se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500"/>
                                        <p:tgtEl>
                                          <p:spTgt spid="66"/>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67"/>
                                        </p:tgtEl>
                                        <p:attrNameLst>
                                          <p:attrName>style.visibility</p:attrName>
                                        </p:attrNameLst>
                                      </p:cBhvr>
                                      <p:to>
                                        <p:strVal val="visible"/>
                                      </p:to>
                                    </p:set>
                                    <p:animEffect transition="in" filter="fade">
                                      <p:cBhvr>
                                        <p:cTn id="73" dur="500"/>
                                        <p:tgtEl>
                                          <p:spTgt spid="67"/>
                                        </p:tgtEl>
                                      </p:cBhvr>
                                    </p:animEffect>
                                  </p:childTnLst>
                                </p:cTn>
                              </p:par>
                            </p:childTnLst>
                          </p:cTn>
                        </p:par>
                        <p:par>
                          <p:cTn id="74" fill="hold">
                            <p:stCondLst>
                              <p:cond delay="2500"/>
                            </p:stCondLst>
                            <p:childTnLst>
                              <p:par>
                                <p:cTn id="75" presetID="10" presetClass="entr" presetSubtype="0" fill="hold" grpId="0" nodeType="after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500"/>
                                        <p:tgtEl>
                                          <p:spTgt spid="65"/>
                                        </p:tgtEl>
                                      </p:cBhvr>
                                    </p:animEffect>
                                  </p:childTnLst>
                                </p:cTn>
                              </p:par>
                            </p:childTnLst>
                          </p:cTn>
                        </p:par>
                        <p:par>
                          <p:cTn id="78" fill="hold">
                            <p:stCondLst>
                              <p:cond delay="3000"/>
                            </p:stCondLst>
                            <p:childTnLst>
                              <p:par>
                                <p:cTn id="79" presetID="10" presetClass="entr" presetSubtype="0" fill="hold" grpId="0" nodeType="after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fade">
                                      <p:cBhvr>
                                        <p:cTn id="8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server3\InternalBin\ResourceDVD\DVD_ART34\Artwork_Imagery\Shapes\Lines\curved glowing red line 4.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rot="19292740">
            <a:off x="4433357" y="2006145"/>
            <a:ext cx="3260521" cy="2277489"/>
          </a:xfrm>
          <a:prstGeom prst="rect">
            <a:avLst/>
          </a:prstGeom>
          <a:noFill/>
        </p:spPr>
      </p:pic>
      <p:grpSp>
        <p:nvGrpSpPr>
          <p:cNvPr id="22" name="Group 21"/>
          <p:cNvGrpSpPr/>
          <p:nvPr/>
        </p:nvGrpSpPr>
        <p:grpSpPr>
          <a:xfrm>
            <a:off x="1545275" y="2164616"/>
            <a:ext cx="4075132" cy="2879536"/>
            <a:chOff x="1296785" y="2140596"/>
            <a:chExt cx="4632936" cy="3273686"/>
          </a:xfrm>
        </p:grpSpPr>
        <p:grpSp>
          <p:nvGrpSpPr>
            <p:cNvPr id="20" name="Group 19"/>
            <p:cNvGrpSpPr/>
            <p:nvPr/>
          </p:nvGrpSpPr>
          <p:grpSpPr>
            <a:xfrm>
              <a:off x="1877879" y="2140596"/>
              <a:ext cx="4051842" cy="2130048"/>
              <a:chOff x="1579778" y="2024647"/>
              <a:chExt cx="4294764" cy="2257751"/>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78" y="2024647"/>
                <a:ext cx="2822061" cy="1757339"/>
              </a:xfrm>
              <a:prstGeom prst="roundRect">
                <a:avLst>
                  <a:gd name="adj" fmla="val 834"/>
                </a:avLst>
              </a:prstGeom>
              <a:noFill/>
              <a:ln w="9525">
                <a:noFill/>
                <a:miter lim="800000"/>
                <a:headEnd/>
                <a:tailEnd/>
              </a:ln>
              <a:effectLst>
                <a:outerShdw blurRad="368300" sx="102000" sy="102000" algn="ctr" rotWithShape="0">
                  <a:prstClr val="black">
                    <a:alpha val="20000"/>
                  </a:prstClr>
                </a:outerShdw>
                <a:reflection blurRad="6350" stA="41000" endPos="37000" dist="76200" dir="5400000" sy="-100000" algn="bl" rotWithShape="0"/>
              </a:effectLst>
            </p:spPr>
          </p:pic>
          <p:grpSp>
            <p:nvGrpSpPr>
              <p:cNvPr id="7" name="Group 6"/>
              <p:cNvGrpSpPr/>
              <p:nvPr/>
            </p:nvGrpSpPr>
            <p:grpSpPr>
              <a:xfrm>
                <a:off x="2775220" y="2542821"/>
                <a:ext cx="3099322" cy="1739577"/>
                <a:chOff x="220716" y="1864984"/>
                <a:chExt cx="6992009" cy="3924455"/>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20716" y="2834860"/>
                  <a:ext cx="3309728" cy="2674742"/>
                </a:xfrm>
                <a:prstGeom prst="rect">
                  <a:avLst/>
                </a:prstGeom>
                <a:noFill/>
                <a:ln w="9525">
                  <a:noFill/>
                  <a:miter lim="800000"/>
                  <a:headEnd/>
                  <a:tailEnd/>
                </a:ln>
                <a:effectLst>
                  <a:reflection blurRad="6350" stA="42000" endPos="19000" dist="12700" dir="5400000" sy="-100000" algn="bl" rotWithShape="0"/>
                </a:effectLst>
              </p:spPr>
            </p:pic>
            <p:grpSp>
              <p:nvGrpSpPr>
                <p:cNvPr id="6" name="Group 5"/>
                <p:cNvGrpSpPr/>
                <p:nvPr/>
              </p:nvGrpSpPr>
              <p:grpSpPr>
                <a:xfrm>
                  <a:off x="1301698" y="1864984"/>
                  <a:ext cx="5911027" cy="3924455"/>
                  <a:chOff x="1301699" y="1864984"/>
                  <a:chExt cx="5911026" cy="3924455"/>
                </a:xfrm>
              </p:grpSpPr>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56520" y="3112689"/>
                    <a:ext cx="4756205" cy="2050452"/>
                  </a:xfrm>
                  <a:prstGeom prst="roundRect">
                    <a:avLst>
                      <a:gd name="adj" fmla="val 834"/>
                    </a:avLst>
                  </a:prstGeom>
                  <a:noFill/>
                  <a:ln w="9525">
                    <a:noFill/>
                    <a:miter lim="800000"/>
                    <a:headEnd/>
                    <a:tailEnd/>
                  </a:ln>
                  <a:effectLst>
                    <a:outerShdw blurRad="368300" sx="102000" sy="102000" algn="ctr" rotWithShape="0">
                      <a:prstClr val="black">
                        <a:alpha val="20000"/>
                      </a:prstClr>
                    </a:outerShdw>
                  </a:effec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1699" y="1864984"/>
                    <a:ext cx="3459488" cy="3924455"/>
                  </a:xfrm>
                  <a:prstGeom prst="rect">
                    <a:avLst/>
                  </a:prstGeom>
                  <a:noFill/>
                  <a:ln w="9525">
                    <a:noFill/>
                    <a:miter lim="800000"/>
                    <a:headEnd/>
                    <a:tailEnd/>
                  </a:ln>
                  <a:effectLst>
                    <a:reflection blurRad="6350" stA="42000" endPos="19000" dist="12700" dir="5400000" sy="-100000" algn="bl" rotWithShape="0"/>
                  </a:effectLst>
                </p:spPr>
              </p:pic>
            </p:grpSp>
          </p:grpSp>
        </p:grpSp>
        <p:pic>
          <p:nvPicPr>
            <p:cNvPr id="74" name="Picture 7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6785" y="2961634"/>
              <a:ext cx="3268154" cy="2452648"/>
            </a:xfrm>
            <a:prstGeom prst="rect">
              <a:avLst/>
            </a:prstGeom>
          </p:spPr>
        </p:pic>
      </p:grpSp>
      <p:sp>
        <p:nvSpPr>
          <p:cNvPr id="102" name="Rectangle 101"/>
          <p:cNvSpPr/>
          <p:nvPr/>
        </p:nvSpPr>
        <p:spPr bwMode="auto">
          <a:xfrm>
            <a:off x="-77820" y="5450134"/>
            <a:ext cx="12344466" cy="1017716"/>
          </a:xfrm>
          <a:prstGeom prst="rect">
            <a:avLst/>
          </a:prstGeom>
          <a:gradFill flip="none" rotWithShape="1">
            <a:gsLst>
              <a:gs pos="0">
                <a:schemeClr val="tx2">
                  <a:tint val="66000"/>
                  <a:satMod val="160000"/>
                </a:schemeClr>
              </a:gs>
              <a:gs pos="50000">
                <a:schemeClr val="tx2">
                  <a:tint val="44500"/>
                  <a:satMod val="160000"/>
                </a:schemeClr>
              </a:gs>
              <a:gs pos="100000">
                <a:schemeClr val="tx2">
                  <a:tint val="23500"/>
                  <a:satMod val="160000"/>
                </a:schemeClr>
              </a:gs>
            </a:gsLst>
            <a:lin ang="2700000" scaled="1"/>
            <a:tileRect/>
          </a:gradFill>
          <a:ln w="15875">
            <a:gradFill>
              <a:gsLst>
                <a:gs pos="0">
                  <a:srgbClr val="FFC000">
                    <a:alpha val="0"/>
                  </a:srgbClr>
                </a:gs>
                <a:gs pos="50000">
                  <a:srgbClr val="F6AE1E"/>
                </a:gs>
                <a:gs pos="100000">
                  <a:srgbClr val="F6AE1E">
                    <a:alpha val="0"/>
                  </a:srgbClr>
                </a:gs>
              </a:gsLst>
              <a:lin ang="0" scaled="0"/>
            </a:gra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04" tIns="45703" rIns="91404" bIns="45703" numCol="1" rtlCol="0" anchor="ctr" anchorCtr="0" compatLnSpc="1">
            <a:prstTxWarp prst="textNoShape">
              <a:avLst/>
            </a:prstTxWarp>
          </a:bodyPr>
          <a:lstStyle/>
          <a:p>
            <a:pPr algn="ctr" defTabSz="913788"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103" name="TextBox 102"/>
          <p:cNvSpPr txBox="1"/>
          <p:nvPr/>
        </p:nvSpPr>
        <p:spPr>
          <a:xfrm>
            <a:off x="435031" y="5688599"/>
            <a:ext cx="2219969" cy="535501"/>
          </a:xfrm>
          <a:prstGeom prst="rect">
            <a:avLst/>
          </a:prstGeom>
          <a:noFill/>
        </p:spPr>
        <p:txBody>
          <a:bodyPr wrap="none" lIns="91409" tIns="45705" rIns="91409" bIns="45705" rtlCol="0" anchor="ctr">
            <a:spAutoFit/>
          </a:bodyPr>
          <a:lstStyle/>
          <a:p>
            <a:pPr marL="4763" indent="-4763" algn="ctr">
              <a:lnSpc>
                <a:spcPct val="80000"/>
              </a:lnSpc>
            </a:pPr>
            <a:r>
              <a:rPr lang="en-US" dirty="0">
                <a:solidFill>
                  <a:schemeClr val="bg1"/>
                </a:solidFill>
                <a:latin typeface="Segoe Light" pitchFamily="34" charset="0"/>
                <a:ea typeface="Segoe UI" pitchFamily="34" charset="0"/>
                <a:cs typeface="Segoe UI" pitchFamily="34" charset="0"/>
              </a:rPr>
              <a:t>UNIFIED</a:t>
            </a:r>
          </a:p>
          <a:p>
            <a:pPr marL="4763" indent="-4763" algn="ctr">
              <a:lnSpc>
                <a:spcPct val="80000"/>
              </a:lnSpc>
            </a:pPr>
            <a:r>
              <a:rPr lang="en-US" dirty="0">
                <a:solidFill>
                  <a:schemeClr val="bg1"/>
                </a:solidFill>
                <a:latin typeface="Segoe Light" pitchFamily="34" charset="0"/>
                <a:ea typeface="Segoe UI" pitchFamily="34" charset="0"/>
                <a:cs typeface="Segoe UI" pitchFamily="34" charset="0"/>
              </a:rPr>
              <a:t>COMMUNICATIONS</a:t>
            </a:r>
          </a:p>
        </p:txBody>
      </p:sp>
      <p:sp>
        <p:nvSpPr>
          <p:cNvPr id="104" name="TextBox 103"/>
          <p:cNvSpPr txBox="1"/>
          <p:nvPr/>
        </p:nvSpPr>
        <p:spPr>
          <a:xfrm>
            <a:off x="2819685" y="5771699"/>
            <a:ext cx="1999267" cy="369302"/>
          </a:xfrm>
          <a:prstGeom prst="rect">
            <a:avLst/>
          </a:prstGeom>
          <a:noFill/>
        </p:spPr>
        <p:txBody>
          <a:bodyPr wrap="none" lIns="91409" tIns="45705" rIns="91409" bIns="45705" rtlCol="0" anchor="ctr">
            <a:spAutoFit/>
          </a:bodyPr>
          <a:lstStyle/>
          <a:p>
            <a:pPr algn="ctr" defTabSz="609284"/>
            <a:r>
              <a:rPr lang="en-US" dirty="0">
                <a:solidFill>
                  <a:schemeClr val="bg1"/>
                </a:solidFill>
                <a:latin typeface="Segoe Light" pitchFamily="34" charset="0"/>
                <a:ea typeface="Segoe UI" pitchFamily="34" charset="0"/>
                <a:cs typeface="Segoe UI" pitchFamily="34" charset="0"/>
              </a:rPr>
              <a:t>COLLABORATION</a:t>
            </a:r>
          </a:p>
        </p:txBody>
      </p:sp>
      <p:sp>
        <p:nvSpPr>
          <p:cNvPr id="105" name="TextBox 104"/>
          <p:cNvSpPr txBox="1"/>
          <p:nvPr/>
        </p:nvSpPr>
        <p:spPr>
          <a:xfrm>
            <a:off x="5250216" y="5494701"/>
            <a:ext cx="1686809" cy="923299"/>
          </a:xfrm>
          <a:prstGeom prst="rect">
            <a:avLst/>
          </a:prstGeom>
          <a:noFill/>
        </p:spPr>
        <p:txBody>
          <a:bodyPr wrap="none" lIns="91409" tIns="45705" rIns="91409" bIns="45705" rtlCol="0" anchor="ctr">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r>
              <a:rPr lang="en-US" sz="1800" dirty="0">
                <a:solidFill>
                  <a:schemeClr val="bg1"/>
                </a:solidFill>
                <a:latin typeface="Segoe Light" pitchFamily="34" charset="0"/>
              </a:rPr>
              <a:t>ENTERPRISE</a:t>
            </a:r>
            <a:br>
              <a:rPr lang="en-US" sz="1800" dirty="0">
                <a:solidFill>
                  <a:schemeClr val="bg1"/>
                </a:solidFill>
                <a:latin typeface="Segoe Light" pitchFamily="34" charset="0"/>
              </a:rPr>
            </a:br>
            <a:r>
              <a:rPr lang="en-US" sz="1800" dirty="0">
                <a:solidFill>
                  <a:schemeClr val="bg1"/>
                </a:solidFill>
                <a:latin typeface="Segoe Light" pitchFamily="34" charset="0"/>
              </a:rPr>
              <a:t>CONTENT</a:t>
            </a:r>
            <a:br>
              <a:rPr lang="en-US" sz="1800" dirty="0">
                <a:solidFill>
                  <a:schemeClr val="bg1"/>
                </a:solidFill>
                <a:latin typeface="Segoe Light" pitchFamily="34" charset="0"/>
              </a:rPr>
            </a:br>
            <a:r>
              <a:rPr lang="en-US" sz="1800" dirty="0">
                <a:solidFill>
                  <a:schemeClr val="bg1"/>
                </a:solidFill>
                <a:latin typeface="Segoe Light" pitchFamily="34" charset="0"/>
              </a:rPr>
              <a:t>MANAGEMENT</a:t>
            </a:r>
          </a:p>
        </p:txBody>
      </p:sp>
      <p:sp>
        <p:nvSpPr>
          <p:cNvPr id="106" name="TextBox 105"/>
          <p:cNvSpPr txBox="1"/>
          <p:nvPr/>
        </p:nvSpPr>
        <p:spPr>
          <a:xfrm>
            <a:off x="7572706" y="5633200"/>
            <a:ext cx="1590436" cy="646300"/>
          </a:xfrm>
          <a:prstGeom prst="rect">
            <a:avLst/>
          </a:prstGeom>
          <a:noFill/>
        </p:spPr>
        <p:txBody>
          <a:bodyPr wrap="none" lIns="91409" tIns="45705" rIns="91409" bIns="45705" rtlCol="0" anchor="ctr">
            <a:spAutoFit/>
          </a:bodyPr>
          <a:lstStyle/>
          <a:p>
            <a:pPr algn="ctr" defTabSz="609284"/>
            <a:r>
              <a:rPr lang="en-US" dirty="0">
                <a:solidFill>
                  <a:schemeClr val="bg1"/>
                </a:solidFill>
                <a:latin typeface="Segoe Light" pitchFamily="34" charset="0"/>
                <a:ea typeface="Segoe UI" pitchFamily="34" charset="0"/>
                <a:cs typeface="Segoe UI" pitchFamily="34" charset="0"/>
              </a:rPr>
              <a:t>BUSINESS</a:t>
            </a:r>
            <a:r>
              <a:rPr lang="en-US" spc="-20" dirty="0">
                <a:solidFill>
                  <a:schemeClr val="bg1"/>
                </a:solidFill>
                <a:effectLst>
                  <a:outerShdw blurRad="381000" algn="ctr" rotWithShape="0">
                    <a:prstClr val="white">
                      <a:alpha val="70000"/>
                    </a:prstClr>
                  </a:outerShdw>
                </a:effectLst>
                <a:latin typeface="Segoe Light" pitchFamily="34" charset="0"/>
              </a:rPr>
              <a:t/>
            </a:r>
            <a:br>
              <a:rPr lang="en-US" spc="-20" dirty="0">
                <a:solidFill>
                  <a:schemeClr val="bg1"/>
                </a:solidFill>
                <a:effectLst>
                  <a:outerShdw blurRad="381000" algn="ctr" rotWithShape="0">
                    <a:prstClr val="white">
                      <a:alpha val="70000"/>
                    </a:prstClr>
                  </a:outerShdw>
                </a:effectLst>
                <a:latin typeface="Segoe Light" pitchFamily="34" charset="0"/>
              </a:rPr>
            </a:br>
            <a:r>
              <a:rPr lang="en-US" dirty="0">
                <a:solidFill>
                  <a:schemeClr val="bg1"/>
                </a:solidFill>
                <a:latin typeface="Segoe Light" pitchFamily="34" charset="0"/>
                <a:ea typeface="Segoe UI" pitchFamily="34" charset="0"/>
                <a:cs typeface="Segoe UI" pitchFamily="34" charset="0"/>
              </a:rPr>
              <a:t>INTELLIGENCE</a:t>
            </a:r>
          </a:p>
        </p:txBody>
      </p:sp>
      <p:sp>
        <p:nvSpPr>
          <p:cNvPr id="107" name="TextBox 106"/>
          <p:cNvSpPr txBox="1"/>
          <p:nvPr/>
        </p:nvSpPr>
        <p:spPr>
          <a:xfrm>
            <a:off x="9960827" y="5633201"/>
            <a:ext cx="1362810" cy="646300"/>
          </a:xfrm>
          <a:prstGeom prst="rect">
            <a:avLst/>
          </a:prstGeom>
          <a:noFill/>
        </p:spPr>
        <p:txBody>
          <a:bodyPr wrap="none" lIns="91409" tIns="45705" rIns="91409" bIns="45705" rtlCol="0" anchor="ctr">
            <a:spAutoFit/>
          </a:bodyPr>
          <a:lstStyle>
            <a:defPPr>
              <a:defRPr lang="en-US"/>
            </a:defPPr>
            <a:lvl1pPr algn="ctr" defTabSz="731513">
              <a:defRPr sz="2000">
                <a:solidFill>
                  <a:schemeClr val="tx1">
                    <a:lumMod val="95000"/>
                    <a:lumOff val="5000"/>
                    <a:alpha val="99000"/>
                  </a:schemeClr>
                </a:solidFill>
                <a:ea typeface="Segoe UI" pitchFamily="34" charset="0"/>
                <a:cs typeface="Segoe UI" pitchFamily="34" charset="0"/>
              </a:defRPr>
            </a:lvl1pPr>
          </a:lstStyle>
          <a:p>
            <a:r>
              <a:rPr lang="en-US" sz="1800" dirty="0">
                <a:solidFill>
                  <a:schemeClr val="bg1"/>
                </a:solidFill>
                <a:latin typeface="Segoe Light" pitchFamily="34" charset="0"/>
              </a:rPr>
              <a:t>ENTERPRISE</a:t>
            </a:r>
            <a:br>
              <a:rPr lang="en-US" sz="1800" dirty="0">
                <a:solidFill>
                  <a:schemeClr val="bg1"/>
                </a:solidFill>
                <a:latin typeface="Segoe Light" pitchFamily="34" charset="0"/>
              </a:rPr>
            </a:br>
            <a:r>
              <a:rPr lang="en-US" sz="1800" dirty="0">
                <a:solidFill>
                  <a:schemeClr val="bg1"/>
                </a:solidFill>
                <a:latin typeface="Segoe Light" pitchFamily="34" charset="0"/>
              </a:rPr>
              <a:t>SEARCH</a:t>
            </a:r>
          </a:p>
        </p:txBody>
      </p:sp>
      <p:sp>
        <p:nvSpPr>
          <p:cNvPr id="31" name="TextBox 30"/>
          <p:cNvSpPr txBox="1"/>
          <p:nvPr/>
        </p:nvSpPr>
        <p:spPr>
          <a:xfrm>
            <a:off x="763237" y="1185604"/>
            <a:ext cx="5056307" cy="784749"/>
          </a:xfrm>
          <a:prstGeom prst="rect">
            <a:avLst/>
          </a:prstGeom>
          <a:noFill/>
        </p:spPr>
        <p:txBody>
          <a:bodyPr wrap="square" lIns="118796" tIns="59396" rIns="118796" bIns="59396" rtlCol="0">
            <a:spAutoFit/>
          </a:bodyPr>
          <a:lstStyle/>
          <a:p>
            <a:pPr algn="ctr" defTabSz="1830291">
              <a:lnSpc>
                <a:spcPct val="90000"/>
              </a:lnSpc>
              <a:spcBef>
                <a:spcPct val="0"/>
              </a:spcBef>
              <a:spcAft>
                <a:spcPct val="35000"/>
              </a:spcAft>
              <a:defRPr/>
            </a:pPr>
            <a:r>
              <a:rPr lang="en-US" sz="2400" b="1" dirty="0">
                <a:ln>
                  <a:solidFill>
                    <a:schemeClr val="bg1">
                      <a:alpha val="0"/>
                    </a:schemeClr>
                  </a:solidFill>
                </a:ln>
                <a:latin typeface="Segoe Light" pitchFamily="34" charset="0"/>
              </a:rPr>
              <a:t>Best productivity experience </a:t>
            </a:r>
            <a:br>
              <a:rPr lang="en-US" sz="2400" b="1" dirty="0">
                <a:ln>
                  <a:solidFill>
                    <a:schemeClr val="bg1">
                      <a:alpha val="0"/>
                    </a:schemeClr>
                  </a:solidFill>
                </a:ln>
                <a:latin typeface="Segoe Light" pitchFamily="34" charset="0"/>
              </a:rPr>
            </a:br>
            <a:r>
              <a:rPr lang="en-US" sz="2400" b="1" dirty="0">
                <a:ln>
                  <a:solidFill>
                    <a:schemeClr val="bg1">
                      <a:alpha val="0"/>
                    </a:schemeClr>
                  </a:solidFill>
                </a:ln>
                <a:latin typeface="Segoe Light" pitchFamily="34" charset="0"/>
              </a:rPr>
              <a:t>across PC, phone, and browser</a:t>
            </a:r>
          </a:p>
        </p:txBody>
      </p:sp>
      <p:sp>
        <p:nvSpPr>
          <p:cNvPr id="32" name="TextBox 31"/>
          <p:cNvSpPr txBox="1"/>
          <p:nvPr/>
        </p:nvSpPr>
        <p:spPr>
          <a:xfrm>
            <a:off x="7426597" y="1359229"/>
            <a:ext cx="3638799" cy="438501"/>
          </a:xfrm>
          <a:prstGeom prst="rect">
            <a:avLst/>
          </a:prstGeom>
          <a:noFill/>
        </p:spPr>
        <p:txBody>
          <a:bodyPr wrap="square" lIns="118796" tIns="59396" rIns="118796" bIns="59396" rtlCol="0">
            <a:spAutoFit/>
          </a:bodyPr>
          <a:lstStyle/>
          <a:p>
            <a:pPr defTabSz="914052" fontAlgn="base">
              <a:lnSpc>
                <a:spcPct val="90000"/>
              </a:lnSpc>
              <a:spcAft>
                <a:spcPct val="0"/>
              </a:spcAft>
              <a:buClr>
                <a:srgbClr val="F69F1E"/>
              </a:buClr>
              <a:buSzPct val="90000"/>
              <a:defRPr/>
            </a:pPr>
            <a:r>
              <a:rPr lang="en-US" sz="2300" dirty="0">
                <a:latin typeface="Segoe Light" pitchFamily="34" charset="0"/>
              </a:rPr>
              <a:t>C</a:t>
            </a:r>
            <a:r>
              <a:rPr lang="en-US" sz="2300" dirty="0" smtClean="0">
                <a:latin typeface="Segoe Light" pitchFamily="34" charset="0"/>
              </a:rPr>
              <a:t>onvenience and Choice</a:t>
            </a:r>
            <a:endParaRPr lang="en-US" sz="2300" dirty="0">
              <a:latin typeface="Segoe Light" pitchFamily="34" charset="0"/>
            </a:endParaRPr>
          </a:p>
        </p:txBody>
      </p:sp>
      <p:sp>
        <p:nvSpPr>
          <p:cNvPr id="10" name="Title 9"/>
          <p:cNvSpPr>
            <a:spLocks noGrp="1"/>
          </p:cNvSpPr>
          <p:nvPr>
            <p:ph type="title" idx="4294967295"/>
          </p:nvPr>
        </p:nvSpPr>
        <p:spPr>
          <a:xfrm>
            <a:off x="1005840" y="295102"/>
            <a:ext cx="10883260" cy="609600"/>
          </a:xfrm>
        </p:spPr>
        <p:txBody>
          <a:bodyPr/>
          <a:lstStyle/>
          <a:p>
            <a:r>
              <a:rPr lang="en-US" dirty="0" smtClean="0">
                <a:latin typeface="Segoe Light" pitchFamily="34" charset="0"/>
              </a:rPr>
              <a:t>The Future of Productivity: Office 365</a:t>
            </a:r>
            <a:endParaRPr lang="en-US" dirty="0">
              <a:solidFill>
                <a:schemeClr val="accent1">
                  <a:alpha val="99000"/>
                </a:schemeClr>
              </a:solidFill>
              <a:latin typeface="Segoe Light" pitchFamily="34" charset="0"/>
            </a:endParaRPr>
          </a:p>
        </p:txBody>
      </p:sp>
      <p:grpSp>
        <p:nvGrpSpPr>
          <p:cNvPr id="34" name="Group 41"/>
          <p:cNvGrpSpPr/>
          <p:nvPr/>
        </p:nvGrpSpPr>
        <p:grpSpPr>
          <a:xfrm>
            <a:off x="6884762" y="2160238"/>
            <a:ext cx="4785011" cy="2722326"/>
            <a:chOff x="6523036" y="2133600"/>
            <a:chExt cx="4115078" cy="2341181"/>
          </a:xfrm>
        </p:grpSpPr>
        <p:pic>
          <p:nvPicPr>
            <p:cNvPr id="35" name="Picture 3" descr="C:\Program Files\Microsoft Resource DVD Artwork\DVD_ART\Artwork_Imagery\Shapes and Graphics\Internet Cloud\cloud 2.png"/>
            <p:cNvPicPr>
              <a:picLocks noChangeAspect="1" noChangeArrowheads="1"/>
            </p:cNvPicPr>
            <p:nvPr/>
          </p:nvPicPr>
          <p:blipFill>
            <a:blip r:embed="rId9" cstate="print"/>
            <a:srcRect/>
            <a:stretch>
              <a:fillRect/>
            </a:stretch>
          </p:blipFill>
          <p:spPr bwMode="auto">
            <a:xfrm>
              <a:off x="8355687" y="3073004"/>
              <a:ext cx="1690412" cy="964343"/>
            </a:xfrm>
            <a:prstGeom prst="rect">
              <a:avLst/>
            </a:prstGeom>
          </p:spPr>
        </p:pic>
        <p:grpSp>
          <p:nvGrpSpPr>
            <p:cNvPr id="37" name="Group 40"/>
            <p:cNvGrpSpPr/>
            <p:nvPr/>
          </p:nvGrpSpPr>
          <p:grpSpPr>
            <a:xfrm>
              <a:off x="6523036" y="2133600"/>
              <a:ext cx="4115078" cy="2341181"/>
              <a:chOff x="6523036" y="2161124"/>
              <a:chExt cx="4115078" cy="2341181"/>
            </a:xfrm>
          </p:grpSpPr>
          <p:pic>
            <p:nvPicPr>
              <p:cNvPr id="38" name="Picture 4" descr="S:\InternalBin\ResourceDVD\DVD_ART34\Artwork_Imagery\Icons - Illustrations\Internet Clouds web\cloud 2.png"/>
              <p:cNvPicPr>
                <a:picLocks noChangeAspect="1" noChangeArrowheads="1"/>
              </p:cNvPicPr>
              <p:nvPr/>
            </p:nvPicPr>
            <p:blipFill>
              <a:blip r:embed="rId10" cstate="print"/>
              <a:srcRect/>
              <a:stretch>
                <a:fillRect/>
              </a:stretch>
            </p:blipFill>
            <p:spPr bwMode="auto">
              <a:xfrm>
                <a:off x="8731561" y="3542363"/>
                <a:ext cx="1906553" cy="959942"/>
              </a:xfrm>
              <a:prstGeom prst="rect">
                <a:avLst/>
              </a:prstGeom>
              <a:noFill/>
            </p:spPr>
          </p:pic>
          <p:pic>
            <p:nvPicPr>
              <p:cNvPr id="40" name="Picture 5" descr="I:\SHOW_ART\09_shows\TechReady_8_02-02\Speaker Art\Elop\JPGs &amp; PNGs\Server-onpremise.png"/>
              <p:cNvPicPr>
                <a:picLocks noChangeAspect="1" noChangeArrowheads="1"/>
              </p:cNvPicPr>
              <p:nvPr/>
            </p:nvPicPr>
            <p:blipFill>
              <a:blip r:embed="rId11" cstate="print"/>
              <a:srcRect/>
              <a:stretch>
                <a:fillRect/>
              </a:stretch>
            </p:blipFill>
            <p:spPr bwMode="auto">
              <a:xfrm>
                <a:off x="7117796" y="2286000"/>
                <a:ext cx="1222220" cy="1157424"/>
              </a:xfrm>
              <a:prstGeom prst="rect">
                <a:avLst/>
              </a:prstGeom>
              <a:noFill/>
            </p:spPr>
          </p:pic>
          <p:pic>
            <p:nvPicPr>
              <p:cNvPr id="41" name="Picture 2" descr="E:\Clients\Artitudes\z_MS_08-00461_eventsTeam_work\completed_uploaded_ADI\MS_091908_Company_Mtg\Artwork\PNGs\ring-glows-top.png"/>
              <p:cNvPicPr>
                <a:picLocks noChangeAspect="1" noChangeArrowheads="1"/>
              </p:cNvPicPr>
              <p:nvPr/>
            </p:nvPicPr>
            <p:blipFill>
              <a:blip r:embed="rId12" cstate="print"/>
              <a:srcRect/>
              <a:stretch>
                <a:fillRect/>
              </a:stretch>
            </p:blipFill>
            <p:spPr bwMode="auto">
              <a:xfrm rot="573855">
                <a:off x="7646611" y="2161124"/>
                <a:ext cx="2170930" cy="548000"/>
              </a:xfrm>
              <a:prstGeom prst="rect">
                <a:avLst/>
              </a:prstGeom>
              <a:noFill/>
            </p:spPr>
          </p:pic>
          <p:pic>
            <p:nvPicPr>
              <p:cNvPr id="42" name="Picture 3" descr="E:\Clients\Artitudes\z_MS_08-00461_eventsTeam_work\completed_uploaded_ADI\MS_091908_Company_Mtg\Artwork\PNGs\ring-glows-bot.png"/>
              <p:cNvPicPr>
                <a:picLocks noChangeAspect="1" noChangeArrowheads="1"/>
              </p:cNvPicPr>
              <p:nvPr/>
            </p:nvPicPr>
            <p:blipFill>
              <a:blip r:embed="rId13" cstate="print"/>
              <a:srcRect/>
              <a:stretch>
                <a:fillRect/>
              </a:stretch>
            </p:blipFill>
            <p:spPr bwMode="auto">
              <a:xfrm rot="1196147">
                <a:off x="7688111" y="3417494"/>
                <a:ext cx="1526734" cy="495750"/>
              </a:xfrm>
              <a:prstGeom prst="rect">
                <a:avLst/>
              </a:prstGeom>
              <a:noFill/>
            </p:spPr>
          </p:pic>
          <p:sp>
            <p:nvSpPr>
              <p:cNvPr id="43" name="Rectangle 42"/>
              <p:cNvSpPr/>
              <p:nvPr/>
            </p:nvSpPr>
            <p:spPr>
              <a:xfrm>
                <a:off x="9331236" y="2757151"/>
                <a:ext cx="707208" cy="285861"/>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sz="2400" dirty="0" smtClean="0">
                    <a:gradFill>
                      <a:gsLst>
                        <a:gs pos="95000">
                          <a:schemeClr val="tx1"/>
                        </a:gs>
                        <a:gs pos="100000">
                          <a:schemeClr val="tx1"/>
                        </a:gs>
                      </a:gsLst>
                      <a:lin ang="15600000" scaled="0"/>
                    </a:gradFill>
                    <a:latin typeface="+mj-lt"/>
                  </a:rPr>
                  <a:t>Online</a:t>
                </a:r>
                <a:endParaRPr lang="en-US" sz="2400" dirty="0">
                  <a:gradFill>
                    <a:gsLst>
                      <a:gs pos="95000">
                        <a:schemeClr val="tx1"/>
                      </a:gs>
                      <a:gs pos="100000">
                        <a:schemeClr val="tx1"/>
                      </a:gs>
                    </a:gsLst>
                    <a:lin ang="15600000" scaled="0"/>
                  </a:gradFill>
                  <a:latin typeface="+mj-lt"/>
                </a:endParaRPr>
              </a:p>
            </p:txBody>
          </p:sp>
          <p:pic>
            <p:nvPicPr>
              <p:cNvPr id="44" name="small EDC" descr="new-data-center-photo.png"/>
              <p:cNvPicPr>
                <a:picLocks noChangeAspect="1"/>
              </p:cNvPicPr>
              <p:nvPr/>
            </p:nvPicPr>
            <p:blipFill>
              <a:blip r:embed="rId14" cstate="screen"/>
              <a:stretch>
                <a:fillRect/>
              </a:stretch>
            </p:blipFill>
            <p:spPr>
              <a:xfrm flipH="1">
                <a:off x="8659259" y="2775824"/>
                <a:ext cx="1386840" cy="1528023"/>
              </a:xfrm>
              <a:prstGeom prst="rect">
                <a:avLst/>
              </a:prstGeom>
            </p:spPr>
          </p:pic>
          <p:sp>
            <p:nvSpPr>
              <p:cNvPr id="39" name="Rectangle 38"/>
              <p:cNvSpPr/>
              <p:nvPr/>
            </p:nvSpPr>
            <p:spPr>
              <a:xfrm>
                <a:off x="6523036" y="3429000"/>
                <a:ext cx="1366828" cy="285861"/>
              </a:xfrm>
              <a:prstGeom prst="rect">
                <a:avLst/>
              </a:prstGeom>
              <a:noFill/>
            </p:spPr>
            <p:txBody>
              <a:bodyPr wrap="none" lIns="0" tIns="0" rIns="0" bIns="0">
                <a:spAutoFit/>
                <a:scene3d>
                  <a:camera prst="orthographicFront"/>
                  <a:lightRig rig="threePt" dir="t"/>
                </a:scene3d>
                <a:sp3d/>
              </a:bodyPr>
              <a:lstStyle/>
              <a:p>
                <a:pPr algn="ctr" defTabSz="1040130">
                  <a:lnSpc>
                    <a:spcPct val="90000"/>
                  </a:lnSpc>
                  <a:spcBef>
                    <a:spcPct val="0"/>
                  </a:spcBef>
                  <a:spcAft>
                    <a:spcPct val="35000"/>
                  </a:spcAft>
                  <a:defRPr/>
                </a:pPr>
                <a:r>
                  <a:rPr lang="en-US" sz="2400" dirty="0" smtClean="0">
                    <a:gradFill>
                      <a:gsLst>
                        <a:gs pos="95000">
                          <a:schemeClr val="tx1"/>
                        </a:gs>
                        <a:gs pos="100000">
                          <a:schemeClr val="tx1"/>
                        </a:gs>
                      </a:gsLst>
                      <a:lin ang="15600000" scaled="0"/>
                    </a:gradFill>
                    <a:latin typeface="+mj-lt"/>
                  </a:rPr>
                  <a:t>On-premises</a:t>
                </a:r>
                <a:endParaRPr lang="en-US" sz="2400" dirty="0">
                  <a:gradFill>
                    <a:gsLst>
                      <a:gs pos="95000">
                        <a:schemeClr val="tx1"/>
                      </a:gs>
                      <a:gs pos="100000">
                        <a:schemeClr val="tx1"/>
                      </a:gs>
                    </a:gsLst>
                    <a:lin ang="15600000" scaled="0"/>
                  </a:gradFill>
                  <a:latin typeface="+mj-lt"/>
                </a:endParaRPr>
              </a:p>
            </p:txBody>
          </p:sp>
        </p:grpSp>
      </p:grpSp>
      <p:pic>
        <p:nvPicPr>
          <p:cNvPr id="48" name="Picture 4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800683" y="4858306"/>
            <a:ext cx="1734485" cy="437090"/>
          </a:xfrm>
          <a:prstGeom prst="rect">
            <a:avLst/>
          </a:prstGeom>
        </p:spPr>
      </p:pic>
      <p:pic>
        <p:nvPicPr>
          <p:cNvPr id="49" name="Picture 4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920148" y="4858306"/>
            <a:ext cx="1960656" cy="370564"/>
          </a:xfrm>
          <a:prstGeom prst="rect">
            <a:avLst/>
          </a:prstGeom>
          <a:noFill/>
          <a:ln w="9525">
            <a:noFill/>
            <a:miter lim="800000"/>
            <a:headEnd/>
            <a:tailEnd/>
          </a:ln>
        </p:spPr>
      </p:pic>
      <p:pic>
        <p:nvPicPr>
          <p:cNvPr id="50" name="Picture 49"/>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798702" y="4858306"/>
            <a:ext cx="2084084" cy="36054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6367" y="4858306"/>
            <a:ext cx="2545883" cy="419510"/>
          </a:xfrm>
          <a:prstGeom prst="rect">
            <a:avLst/>
          </a:prstGeom>
        </p:spPr>
      </p:pic>
      <p:sp>
        <p:nvSpPr>
          <p:cNvPr id="2" name="TextBox 1"/>
          <p:cNvSpPr txBox="1"/>
          <p:nvPr/>
        </p:nvSpPr>
        <p:spPr>
          <a:xfrm>
            <a:off x="3330323" y="4858306"/>
            <a:ext cx="269304"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a:t>
            </a:r>
          </a:p>
        </p:txBody>
      </p:sp>
      <p:sp>
        <p:nvSpPr>
          <p:cNvPr id="52" name="TextBox 51"/>
          <p:cNvSpPr txBox="1"/>
          <p:nvPr/>
        </p:nvSpPr>
        <p:spPr>
          <a:xfrm>
            <a:off x="6237573" y="4858306"/>
            <a:ext cx="269304"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a:t>
            </a:r>
          </a:p>
        </p:txBody>
      </p:sp>
      <p:sp>
        <p:nvSpPr>
          <p:cNvPr id="53" name="TextBox 52"/>
          <p:cNvSpPr txBox="1"/>
          <p:nvPr/>
        </p:nvSpPr>
        <p:spPr>
          <a:xfrm>
            <a:off x="9293373" y="4858306"/>
            <a:ext cx="269304" cy="553998"/>
          </a:xfrm>
          <a:prstGeom prst="rect">
            <a:avLst/>
          </a:prstGeom>
          <a:noFill/>
        </p:spPr>
        <p:txBody>
          <a:bodyPr wrap="none" lIns="0" tIns="0" rIns="0" bIns="0" rtlCol="0">
            <a:spAutoFit/>
          </a:bodyPr>
          <a:lstStyle/>
          <a:p>
            <a:r>
              <a:rPr lang="en-US" sz="3600" dirty="0" smtClean="0">
                <a:gradFill>
                  <a:gsLst>
                    <a:gs pos="0">
                      <a:schemeClr val="tx1"/>
                    </a:gs>
                    <a:gs pos="86000">
                      <a:schemeClr val="tx1"/>
                    </a:gs>
                  </a:gsLst>
                  <a:lin ang="5400000" scaled="0"/>
                </a:gradFill>
              </a:rPr>
              <a:t>+</a:t>
            </a:r>
          </a:p>
        </p:txBody>
      </p:sp>
    </p:spTree>
    <p:extLst>
      <p:ext uri="{BB962C8B-B14F-4D97-AF65-F5344CB8AC3E}">
        <p14:creationId xmlns:p14="http://schemas.microsoft.com/office/powerpoint/2010/main" val="399151326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7296726" y="1453587"/>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Search</a:t>
            </a:r>
          </a:p>
        </p:txBody>
      </p:sp>
      <p:sp>
        <p:nvSpPr>
          <p:cNvPr id="2" name="Title 1"/>
          <p:cNvSpPr>
            <a:spLocks noGrp="1"/>
          </p:cNvSpPr>
          <p:nvPr>
            <p:ph type="title"/>
          </p:nvPr>
        </p:nvSpPr>
        <p:spPr/>
        <p:txBody>
          <a:bodyPr/>
          <a:lstStyle/>
          <a:p>
            <a:r>
              <a:rPr lang="en-US" dirty="0" smtClean="0">
                <a:latin typeface="Segoe Light" pitchFamily="34" charset="0"/>
              </a:rPr>
              <a:t>SharePoint Online and SharePoint Server</a:t>
            </a:r>
            <a:endParaRPr lang="en-US" dirty="0">
              <a:latin typeface="Segoe Light" pitchFamily="34" charset="0"/>
            </a:endParaRPr>
          </a:p>
        </p:txBody>
      </p:sp>
      <p:sp>
        <p:nvSpPr>
          <p:cNvPr id="23" name="Freeform 6"/>
          <p:cNvSpPr>
            <a:spLocks/>
          </p:cNvSpPr>
          <p:nvPr/>
        </p:nvSpPr>
        <p:spPr bwMode="auto">
          <a:xfrm>
            <a:off x="2820217" y="1454893"/>
            <a:ext cx="2124954"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Sites &amp; Communities</a:t>
            </a:r>
          </a:p>
        </p:txBody>
      </p:sp>
      <p:sp>
        <p:nvSpPr>
          <p:cNvPr id="24" name="Freeform 6"/>
          <p:cNvSpPr>
            <a:spLocks/>
          </p:cNvSpPr>
          <p:nvPr/>
        </p:nvSpPr>
        <p:spPr bwMode="auto">
          <a:xfrm>
            <a:off x="5056812" y="1442700"/>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Content Management</a:t>
            </a:r>
          </a:p>
        </p:txBody>
      </p:sp>
      <p:sp>
        <p:nvSpPr>
          <p:cNvPr id="25" name="Freeform 6"/>
          <p:cNvSpPr>
            <a:spLocks/>
          </p:cNvSpPr>
          <p:nvPr/>
        </p:nvSpPr>
        <p:spPr bwMode="auto">
          <a:xfrm>
            <a:off x="9529720" y="1442699"/>
            <a:ext cx="2120856" cy="4532420"/>
          </a:xfrm>
          <a:prstGeom prst="roundRect">
            <a:avLst>
              <a:gd name="adj" fmla="val 6825"/>
            </a:avLst>
          </a:prstGeom>
          <a:solidFill>
            <a:srgbClr val="E6E6E6"/>
          </a:solidFill>
          <a:ln w="25400" cap="flat" cmpd="sng" algn="ctr">
            <a:noFill/>
            <a:prstDash val="solid"/>
          </a:ln>
          <a:effectLst>
            <a:innerShdw blurRad="342900">
              <a:prstClr val="black">
                <a:alpha val="56000"/>
              </a:prstClr>
            </a:innerShdw>
          </a:effectLst>
        </p:spPr>
        <p:txBody>
          <a:bodyPr lIns="0" tIns="1280096" rIns="0" bIns="0" rtlCol="0" anchor="t" anchorCtr="0"/>
          <a:lstStyle/>
          <a:p>
            <a:pPr algn="ctr" fontAlgn="base">
              <a:spcBef>
                <a:spcPct val="0"/>
              </a:spcBef>
              <a:spcAft>
                <a:spcPct val="0"/>
              </a:spcAft>
            </a:pPr>
            <a:r>
              <a:rPr lang="en-US" sz="1200" kern="0" dirty="0">
                <a:solidFill>
                  <a:srgbClr val="7F7F7F"/>
                </a:solidFill>
              </a:rPr>
              <a:t>Business Intelligence &amp; Composite Applications</a:t>
            </a:r>
          </a:p>
        </p:txBody>
      </p:sp>
      <p:sp>
        <p:nvSpPr>
          <p:cNvPr id="27" name="Rounded Rectangle 26"/>
          <p:cNvSpPr/>
          <p:nvPr/>
        </p:nvSpPr>
        <p:spPr bwMode="auto">
          <a:xfrm>
            <a:off x="231228" y="3618345"/>
            <a:ext cx="11436897" cy="1005840"/>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SERVER</a:t>
            </a:r>
            <a:endParaRPr lang="en-US" sz="2000" kern="0" cap="all" dirty="0">
              <a:ln>
                <a:solidFill>
                  <a:sysClr val="window" lastClr="FFFFFF">
                    <a:alpha val="0"/>
                  </a:sysClr>
                </a:solidFill>
              </a:ln>
              <a:solidFill>
                <a:srgbClr val="595959"/>
              </a:solidFill>
            </a:endParaRPr>
          </a:p>
        </p:txBody>
      </p:sp>
      <p:sp>
        <p:nvSpPr>
          <p:cNvPr id="28" name="Rounded Rectangle 27"/>
          <p:cNvSpPr/>
          <p:nvPr/>
        </p:nvSpPr>
        <p:spPr bwMode="auto">
          <a:xfrm>
            <a:off x="231228" y="4772937"/>
            <a:ext cx="11436897" cy="1043566"/>
          </a:xfrm>
          <a:prstGeom prst="roundRect">
            <a:avLst>
              <a:gd name="adj" fmla="val 16072"/>
            </a:avLst>
          </a:prstGeom>
          <a:gradFill flip="none" rotWithShape="1">
            <a:gsLst>
              <a:gs pos="17000">
                <a:sysClr val="window" lastClr="FFFFFF">
                  <a:alpha val="84000"/>
                </a:sysClr>
              </a:gs>
              <a:gs pos="0">
                <a:sysClr val="window" lastClr="FFFFFF">
                  <a:lumMod val="85000"/>
                </a:sysClr>
              </a:gs>
              <a:gs pos="100000">
                <a:sysClr val="window" lastClr="FFFFFF">
                  <a:alpha val="82000"/>
                </a:sysClr>
              </a:gs>
            </a:gsLst>
            <a:lin ang="10800000" scaled="1"/>
            <a:tileRect/>
          </a:gradFill>
          <a:ln w="12700" cap="rnd" cmpd="sng" algn="ctr">
            <a:noFill/>
            <a:prstDash val="sysDash"/>
            <a:headEnd type="oval"/>
          </a:ln>
          <a:effectLst>
            <a:outerShdw blurRad="63500" sx="101000" sy="101000" algn="ctr" rotWithShape="0">
              <a:prstClr val="black">
                <a:alpha val="40000"/>
              </a:prstClr>
            </a:outerShdw>
          </a:effectLst>
        </p:spPr>
        <p:txBody>
          <a:bodyPr lIns="91435" tIns="0" rIns="91435" bIns="0" rtlCol="0" anchor="ctr"/>
          <a:lstStyle/>
          <a:p>
            <a:pPr marL="0" lvl="1" defTabSz="914318">
              <a:defRPr/>
            </a:pPr>
            <a:r>
              <a:rPr lang="en-US" sz="2000" kern="0" cap="all" dirty="0" smtClean="0">
                <a:ln>
                  <a:solidFill>
                    <a:sysClr val="window" lastClr="FFFFFF">
                      <a:alpha val="0"/>
                    </a:sysClr>
                  </a:solidFill>
                </a:ln>
                <a:solidFill>
                  <a:srgbClr val="595959"/>
                </a:solidFill>
              </a:rPr>
              <a:t>SHAREPOINT ONLINE</a:t>
            </a:r>
            <a:endParaRPr lang="en-US" sz="2000" kern="0" cap="all" dirty="0">
              <a:ln>
                <a:solidFill>
                  <a:sysClr val="window" lastClr="FFFFFF">
                    <a:alpha val="0"/>
                  </a:sysClr>
                </a:solidFill>
              </a:ln>
              <a:solidFill>
                <a:srgbClr val="595959"/>
              </a:solidFill>
            </a:endParaRPr>
          </a:p>
        </p:txBody>
      </p:sp>
      <p:sp>
        <p:nvSpPr>
          <p:cNvPr id="36" name="TextBox 35"/>
          <p:cNvSpPr txBox="1"/>
          <p:nvPr/>
        </p:nvSpPr>
        <p:spPr>
          <a:xfrm>
            <a:off x="9433257" y="5385620"/>
            <a:ext cx="2581449"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BCS, PerformancePoint </a:t>
            </a:r>
          </a:p>
          <a:p>
            <a:pPr algn="ctr" defTabSz="914241"/>
            <a:r>
              <a:rPr lang="en-US" sz="1100" dirty="0">
                <a:ln>
                  <a:solidFill>
                    <a:prstClr val="white">
                      <a:alpha val="0"/>
                    </a:prstClr>
                  </a:solidFill>
                </a:ln>
                <a:solidFill>
                  <a:srgbClr val="7F7F7F"/>
                </a:solidFill>
              </a:rPr>
              <a:t>No full-trust code</a:t>
            </a:r>
          </a:p>
        </p:txBody>
      </p:sp>
      <p:grpSp>
        <p:nvGrpSpPr>
          <p:cNvPr id="73" name="Group 72"/>
          <p:cNvGrpSpPr/>
          <p:nvPr/>
        </p:nvGrpSpPr>
        <p:grpSpPr>
          <a:xfrm>
            <a:off x="3320623" y="1896942"/>
            <a:ext cx="1124143" cy="457262"/>
            <a:chOff x="1566149" y="1510698"/>
            <a:chExt cx="876358" cy="475172"/>
          </a:xfrm>
          <a:solidFill>
            <a:srgbClr val="17A4D9"/>
          </a:solidFill>
        </p:grpSpPr>
        <p:grpSp>
          <p:nvGrpSpPr>
            <p:cNvPr id="74" name="Group 20"/>
            <p:cNvGrpSpPr/>
            <p:nvPr/>
          </p:nvGrpSpPr>
          <p:grpSpPr>
            <a:xfrm>
              <a:off x="1566149" y="1510698"/>
              <a:ext cx="368846" cy="412928"/>
              <a:chOff x="6248400" y="58737"/>
              <a:chExt cx="1301750" cy="1457326"/>
            </a:xfrm>
            <a:grpFill/>
          </p:grpSpPr>
          <p:sp>
            <p:nvSpPr>
              <p:cNvPr id="83"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4"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5"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5" name="Group 21"/>
            <p:cNvGrpSpPr/>
            <p:nvPr/>
          </p:nvGrpSpPr>
          <p:grpSpPr>
            <a:xfrm flipH="1">
              <a:off x="1912132" y="1695026"/>
              <a:ext cx="259796" cy="290844"/>
              <a:chOff x="6248400" y="58737"/>
              <a:chExt cx="1301750" cy="1457326"/>
            </a:xfrm>
            <a:grpFill/>
          </p:grpSpPr>
          <p:sp>
            <p:nvSpPr>
              <p:cNvPr id="80"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1"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82"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nvGrpSpPr>
            <p:cNvPr id="76" name="Group 22"/>
            <p:cNvGrpSpPr/>
            <p:nvPr/>
          </p:nvGrpSpPr>
          <p:grpSpPr>
            <a:xfrm>
              <a:off x="2141196" y="1510698"/>
              <a:ext cx="301311" cy="337321"/>
              <a:chOff x="6248400" y="58737"/>
              <a:chExt cx="1301750" cy="1457326"/>
            </a:xfrm>
            <a:grpFill/>
          </p:grpSpPr>
          <p:sp>
            <p:nvSpPr>
              <p:cNvPr id="77" name="Freeform 30"/>
              <p:cNvSpPr>
                <a:spLocks/>
              </p:cNvSpPr>
              <p:nvPr/>
            </p:nvSpPr>
            <p:spPr bwMode="auto">
              <a:xfrm>
                <a:off x="6248400" y="58737"/>
                <a:ext cx="1301750" cy="627063"/>
              </a:xfrm>
              <a:custGeom>
                <a:avLst/>
                <a:gdLst/>
                <a:ahLst/>
                <a:cxnLst>
                  <a:cxn ang="0">
                    <a:pos x="0" y="395"/>
                  </a:cxn>
                  <a:cxn ang="0">
                    <a:pos x="409" y="0"/>
                  </a:cxn>
                  <a:cxn ang="0">
                    <a:pos x="820" y="395"/>
                  </a:cxn>
                  <a:cxn ang="0">
                    <a:pos x="0" y="395"/>
                  </a:cxn>
                </a:cxnLst>
                <a:rect l="0" t="0" r="r" b="b"/>
                <a:pathLst>
                  <a:path w="820" h="395">
                    <a:moveTo>
                      <a:pt x="0" y="395"/>
                    </a:moveTo>
                    <a:lnTo>
                      <a:pt x="409" y="0"/>
                    </a:lnTo>
                    <a:lnTo>
                      <a:pt x="820" y="395"/>
                    </a:lnTo>
                    <a:lnTo>
                      <a:pt x="0" y="39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8" name="Freeform 31"/>
              <p:cNvSpPr>
                <a:spLocks noEditPoints="1"/>
              </p:cNvSpPr>
              <p:nvPr/>
            </p:nvSpPr>
            <p:spPr bwMode="auto">
              <a:xfrm>
                <a:off x="6402388" y="581025"/>
                <a:ext cx="989013" cy="930275"/>
              </a:xfrm>
              <a:custGeom>
                <a:avLst/>
                <a:gdLst/>
                <a:ahLst/>
                <a:cxnLst>
                  <a:cxn ang="0">
                    <a:pos x="240" y="0"/>
                  </a:cxn>
                  <a:cxn ang="0">
                    <a:pos x="24" y="0"/>
                  </a:cxn>
                  <a:cxn ang="0">
                    <a:pos x="0" y="24"/>
                  </a:cxn>
                  <a:cxn ang="0">
                    <a:pos x="0" y="224"/>
                  </a:cxn>
                  <a:cxn ang="0">
                    <a:pos x="24" y="248"/>
                  </a:cxn>
                  <a:cxn ang="0">
                    <a:pos x="147" y="248"/>
                  </a:cxn>
                  <a:cxn ang="0">
                    <a:pos x="147" y="163"/>
                  </a:cxn>
                  <a:cxn ang="0">
                    <a:pos x="203" y="163"/>
                  </a:cxn>
                  <a:cxn ang="0">
                    <a:pos x="203" y="248"/>
                  </a:cxn>
                  <a:cxn ang="0">
                    <a:pos x="240" y="248"/>
                  </a:cxn>
                  <a:cxn ang="0">
                    <a:pos x="264" y="224"/>
                  </a:cxn>
                  <a:cxn ang="0">
                    <a:pos x="264" y="24"/>
                  </a:cxn>
                  <a:cxn ang="0">
                    <a:pos x="240" y="0"/>
                  </a:cxn>
                  <a:cxn ang="0">
                    <a:pos x="116" y="140"/>
                  </a:cxn>
                  <a:cxn ang="0">
                    <a:pos x="40" y="140"/>
                  </a:cxn>
                  <a:cxn ang="0">
                    <a:pos x="40" y="86"/>
                  </a:cxn>
                  <a:cxn ang="0">
                    <a:pos x="116" y="86"/>
                  </a:cxn>
                  <a:cxn ang="0">
                    <a:pos x="116" y="140"/>
                  </a:cxn>
                </a:cxnLst>
                <a:rect l="0" t="0" r="r" b="b"/>
                <a:pathLst>
                  <a:path w="264" h="248">
                    <a:moveTo>
                      <a:pt x="240" y="0"/>
                    </a:moveTo>
                    <a:cubicBezTo>
                      <a:pt x="24" y="0"/>
                      <a:pt x="24" y="0"/>
                      <a:pt x="24" y="0"/>
                    </a:cubicBezTo>
                    <a:cubicBezTo>
                      <a:pt x="11" y="0"/>
                      <a:pt x="0" y="11"/>
                      <a:pt x="0" y="24"/>
                    </a:cubicBezTo>
                    <a:cubicBezTo>
                      <a:pt x="0" y="224"/>
                      <a:pt x="0" y="224"/>
                      <a:pt x="0" y="224"/>
                    </a:cubicBezTo>
                    <a:cubicBezTo>
                      <a:pt x="0" y="237"/>
                      <a:pt x="11" y="248"/>
                      <a:pt x="24" y="248"/>
                    </a:cubicBezTo>
                    <a:cubicBezTo>
                      <a:pt x="147" y="248"/>
                      <a:pt x="147" y="248"/>
                      <a:pt x="147" y="248"/>
                    </a:cubicBezTo>
                    <a:cubicBezTo>
                      <a:pt x="147" y="163"/>
                      <a:pt x="147" y="163"/>
                      <a:pt x="147" y="163"/>
                    </a:cubicBezTo>
                    <a:cubicBezTo>
                      <a:pt x="203" y="163"/>
                      <a:pt x="203" y="163"/>
                      <a:pt x="203" y="163"/>
                    </a:cubicBezTo>
                    <a:cubicBezTo>
                      <a:pt x="203" y="248"/>
                      <a:pt x="203" y="248"/>
                      <a:pt x="203" y="248"/>
                    </a:cubicBezTo>
                    <a:cubicBezTo>
                      <a:pt x="240" y="248"/>
                      <a:pt x="240" y="248"/>
                      <a:pt x="240" y="248"/>
                    </a:cubicBezTo>
                    <a:cubicBezTo>
                      <a:pt x="254" y="248"/>
                      <a:pt x="264" y="237"/>
                      <a:pt x="264" y="224"/>
                    </a:cubicBezTo>
                    <a:cubicBezTo>
                      <a:pt x="264" y="24"/>
                      <a:pt x="264" y="24"/>
                      <a:pt x="264" y="24"/>
                    </a:cubicBezTo>
                    <a:cubicBezTo>
                      <a:pt x="264" y="11"/>
                      <a:pt x="254" y="0"/>
                      <a:pt x="240" y="0"/>
                    </a:cubicBezTo>
                    <a:close/>
                    <a:moveTo>
                      <a:pt x="116" y="140"/>
                    </a:moveTo>
                    <a:cubicBezTo>
                      <a:pt x="40" y="140"/>
                      <a:pt x="40" y="140"/>
                      <a:pt x="40" y="140"/>
                    </a:cubicBezTo>
                    <a:cubicBezTo>
                      <a:pt x="40" y="86"/>
                      <a:pt x="40" y="86"/>
                      <a:pt x="40" y="86"/>
                    </a:cubicBezTo>
                    <a:cubicBezTo>
                      <a:pt x="116" y="86"/>
                      <a:pt x="116" y="86"/>
                      <a:pt x="116" y="86"/>
                    </a:cubicBezTo>
                    <a:lnTo>
                      <a:pt x="116" y="1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sp>
            <p:nvSpPr>
              <p:cNvPr id="79" name="Rectangle 32"/>
              <p:cNvSpPr>
                <a:spLocks noChangeArrowheads="1"/>
              </p:cNvSpPr>
              <p:nvPr/>
            </p:nvSpPr>
            <p:spPr bwMode="auto">
              <a:xfrm>
                <a:off x="6953250" y="1511300"/>
                <a:ext cx="209550" cy="476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lang="en-US" kern="0">
                  <a:solidFill>
                    <a:srgbClr val="7F7F7F"/>
                  </a:solidFill>
                </a:endParaRPr>
              </a:p>
            </p:txBody>
          </p:sp>
        </p:grpSp>
      </p:grpSp>
      <p:pic>
        <p:nvPicPr>
          <p:cNvPr id="88" name="Picture 7"/>
          <p:cNvPicPr>
            <a:picLocks noChangeAspect="1" noChangeArrowheads="1"/>
          </p:cNvPicPr>
          <p:nvPr/>
        </p:nvPicPr>
        <p:blipFill>
          <a:blip r:embed="rId3" cstate="print">
            <a:duotone>
              <a:prstClr val="black"/>
              <a:srgbClr val="FEA500">
                <a:tint val="45000"/>
                <a:satMod val="400000"/>
              </a:srgbClr>
            </a:duotone>
            <a:extLst>
              <a:ext uri="{28A0092B-C50C-407E-A947-70E740481C1C}">
                <a14:useLocalDpi xmlns:a14="http://schemas.microsoft.com/office/drawing/2010/main" val="0"/>
              </a:ext>
            </a:extLst>
          </a:blip>
          <a:stretch>
            <a:fillRect/>
          </a:stretch>
        </p:blipFill>
        <p:spPr bwMode="auto">
          <a:xfrm>
            <a:off x="5817482" y="1882330"/>
            <a:ext cx="599517" cy="474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7472532" y="5341890"/>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FAST Search or Unified Search</a:t>
            </a:r>
          </a:p>
        </p:txBody>
      </p:sp>
      <p:sp>
        <p:nvSpPr>
          <p:cNvPr id="44" name="TextBox 43"/>
          <p:cNvSpPr txBox="1"/>
          <p:nvPr/>
        </p:nvSpPr>
        <p:spPr>
          <a:xfrm>
            <a:off x="5188702" y="5339735"/>
            <a:ext cx="2069328" cy="430883"/>
          </a:xfrm>
          <a:prstGeom prst="rect">
            <a:avLst/>
          </a:prstGeom>
          <a:noFill/>
        </p:spPr>
        <p:txBody>
          <a:bodyPr wrap="square" lIns="91435" tIns="45718" rIns="91435" bIns="45718" rtlCol="0">
            <a:spAutoFit/>
          </a:bodyPr>
          <a:lstStyle/>
          <a:p>
            <a:pPr algn="ctr" defTabSz="914241"/>
            <a:r>
              <a:rPr lang="en-US" sz="1100" dirty="0">
                <a:ln>
                  <a:solidFill>
                    <a:prstClr val="white">
                      <a:alpha val="0"/>
                    </a:prstClr>
                  </a:solidFill>
                </a:ln>
                <a:solidFill>
                  <a:srgbClr val="7F7F7F"/>
                </a:solidFill>
              </a:rPr>
              <a:t>No Records Center or </a:t>
            </a:r>
            <a:r>
              <a:rPr lang="en-US" sz="1100" dirty="0" smtClean="0">
                <a:ln>
                  <a:solidFill>
                    <a:prstClr val="white">
                      <a:alpha val="0"/>
                    </a:prstClr>
                  </a:solidFill>
                </a:ln>
                <a:solidFill>
                  <a:srgbClr val="7F7F7F"/>
                </a:solidFill>
              </a:rPr>
              <a:t/>
            </a:r>
            <a:br>
              <a:rPr lang="en-US" sz="1100" dirty="0" smtClean="0">
                <a:ln>
                  <a:solidFill>
                    <a:prstClr val="white">
                      <a:alpha val="0"/>
                    </a:prstClr>
                  </a:solidFill>
                </a:ln>
                <a:solidFill>
                  <a:srgbClr val="7F7F7F"/>
                </a:solidFill>
              </a:rPr>
            </a:br>
            <a:r>
              <a:rPr lang="en-US" sz="1100" dirty="0" smtClean="0">
                <a:ln>
                  <a:solidFill>
                    <a:prstClr val="white">
                      <a:alpha val="0"/>
                    </a:prstClr>
                  </a:solidFill>
                </a:ln>
                <a:solidFill>
                  <a:srgbClr val="7F7F7F"/>
                </a:solidFill>
              </a:rPr>
              <a:t>e-discovery </a:t>
            </a:r>
            <a:endParaRPr lang="en-US" sz="1100" dirty="0">
              <a:ln>
                <a:solidFill>
                  <a:prstClr val="white">
                    <a:alpha val="0"/>
                  </a:prstClr>
                </a:solidFill>
              </a:ln>
              <a:solidFill>
                <a:srgbClr val="7F7F7F"/>
              </a:solidFill>
            </a:endParaRPr>
          </a:p>
        </p:txBody>
      </p:sp>
      <p:sp>
        <p:nvSpPr>
          <p:cNvPr id="45" name="TextBox 44"/>
          <p:cNvSpPr txBox="1"/>
          <p:nvPr/>
        </p:nvSpPr>
        <p:spPr>
          <a:xfrm>
            <a:off x="2954153" y="5339734"/>
            <a:ext cx="2069328" cy="430883"/>
          </a:xfrm>
          <a:prstGeom prst="rect">
            <a:avLst/>
          </a:prstGeom>
          <a:noFill/>
        </p:spPr>
        <p:txBody>
          <a:bodyPr wrap="square" lIns="91435" tIns="45718" rIns="91435" bIns="45718" rtlCol="0">
            <a:spAutoFit/>
          </a:bodyPr>
          <a:lstStyle/>
          <a:p>
            <a:pPr algn="ctr" defTabSz="914241"/>
            <a:r>
              <a:rPr lang="en-US" sz="1100" dirty="0" smtClean="0">
                <a:ln>
                  <a:solidFill>
                    <a:prstClr val="white">
                      <a:alpha val="0"/>
                    </a:prstClr>
                  </a:solidFill>
                </a:ln>
                <a:solidFill>
                  <a:srgbClr val="7F7F7F"/>
                </a:solidFill>
              </a:rPr>
              <a:t>No </a:t>
            </a:r>
            <a:r>
              <a:rPr lang="en-US" sz="1100" dirty="0">
                <a:ln>
                  <a:solidFill>
                    <a:prstClr val="white">
                      <a:alpha val="0"/>
                    </a:prstClr>
                  </a:solidFill>
                </a:ln>
                <a:solidFill>
                  <a:srgbClr val="7F7F7F"/>
                </a:solidFill>
              </a:rPr>
              <a:t>SharePoint for Internet Sites</a:t>
            </a:r>
          </a:p>
        </p:txBody>
      </p:sp>
      <p:sp>
        <p:nvSpPr>
          <p:cNvPr id="49" name="Rounded Rectangle 48"/>
          <p:cNvSpPr/>
          <p:nvPr/>
        </p:nvSpPr>
        <p:spPr bwMode="auto">
          <a:xfrm>
            <a:off x="3532719" y="4121265"/>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0" name="Rounded Rectangle 49"/>
          <p:cNvSpPr/>
          <p:nvPr/>
        </p:nvSpPr>
        <p:spPr bwMode="auto">
          <a:xfrm>
            <a:off x="3720534" y="4057257"/>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1" name="Rounded Rectangle 50"/>
          <p:cNvSpPr/>
          <p:nvPr/>
        </p:nvSpPr>
        <p:spPr bwMode="auto">
          <a:xfrm>
            <a:off x="3908349" y="3984105"/>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2" name="Rounded Rectangle 51"/>
          <p:cNvSpPr/>
          <p:nvPr/>
        </p:nvSpPr>
        <p:spPr bwMode="auto">
          <a:xfrm>
            <a:off x="4096165" y="3938385"/>
            <a:ext cx="126488" cy="32004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3" name="Rounded Rectangle 52"/>
          <p:cNvSpPr/>
          <p:nvPr/>
        </p:nvSpPr>
        <p:spPr bwMode="auto">
          <a:xfrm>
            <a:off x="5754641" y="4121265"/>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4" name="Rounded Rectangle 53"/>
          <p:cNvSpPr/>
          <p:nvPr/>
        </p:nvSpPr>
        <p:spPr bwMode="auto">
          <a:xfrm>
            <a:off x="5942456" y="4057257"/>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5" name="Rounded Rectangle 54"/>
          <p:cNvSpPr/>
          <p:nvPr/>
        </p:nvSpPr>
        <p:spPr bwMode="auto">
          <a:xfrm>
            <a:off x="6130271" y="3984105"/>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6" name="Rounded Rectangle 55"/>
          <p:cNvSpPr/>
          <p:nvPr/>
        </p:nvSpPr>
        <p:spPr bwMode="auto">
          <a:xfrm>
            <a:off x="6318086" y="3938385"/>
            <a:ext cx="126488" cy="32004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7" name="Rounded Rectangle 56"/>
          <p:cNvSpPr/>
          <p:nvPr/>
        </p:nvSpPr>
        <p:spPr bwMode="auto">
          <a:xfrm>
            <a:off x="8075465" y="4121265"/>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8" name="Rounded Rectangle 57"/>
          <p:cNvSpPr/>
          <p:nvPr/>
        </p:nvSpPr>
        <p:spPr bwMode="auto">
          <a:xfrm>
            <a:off x="8263280" y="4057257"/>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59" name="Rounded Rectangle 58"/>
          <p:cNvSpPr/>
          <p:nvPr/>
        </p:nvSpPr>
        <p:spPr bwMode="auto">
          <a:xfrm>
            <a:off x="8451095" y="3984105"/>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0" name="Rounded Rectangle 59"/>
          <p:cNvSpPr/>
          <p:nvPr/>
        </p:nvSpPr>
        <p:spPr bwMode="auto">
          <a:xfrm>
            <a:off x="8638911" y="3938385"/>
            <a:ext cx="126488" cy="32004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1" name="Rounded Rectangle 60"/>
          <p:cNvSpPr/>
          <p:nvPr/>
        </p:nvSpPr>
        <p:spPr bwMode="auto">
          <a:xfrm>
            <a:off x="10297387" y="4121265"/>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2" name="Rounded Rectangle 61"/>
          <p:cNvSpPr/>
          <p:nvPr/>
        </p:nvSpPr>
        <p:spPr bwMode="auto">
          <a:xfrm>
            <a:off x="10485202" y="4057257"/>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3" name="Rounded Rectangle 62"/>
          <p:cNvSpPr/>
          <p:nvPr/>
        </p:nvSpPr>
        <p:spPr bwMode="auto">
          <a:xfrm>
            <a:off x="10673017" y="3984105"/>
            <a:ext cx="126488" cy="27432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4" name="Rounded Rectangle 63"/>
          <p:cNvSpPr/>
          <p:nvPr/>
        </p:nvSpPr>
        <p:spPr bwMode="auto">
          <a:xfrm>
            <a:off x="10860832" y="3938385"/>
            <a:ext cx="126488" cy="32004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5" name="Rounded Rectangle 64"/>
          <p:cNvSpPr/>
          <p:nvPr/>
        </p:nvSpPr>
        <p:spPr bwMode="auto">
          <a:xfrm>
            <a:off x="5754639" y="5191013"/>
            <a:ext cx="126488" cy="13716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6" name="Rounded Rectangle 65"/>
          <p:cNvSpPr/>
          <p:nvPr/>
        </p:nvSpPr>
        <p:spPr bwMode="auto">
          <a:xfrm>
            <a:off x="5942454" y="5127005"/>
            <a:ext cx="126488" cy="201168"/>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7" name="Rounded Rectangle 66"/>
          <p:cNvSpPr/>
          <p:nvPr/>
        </p:nvSpPr>
        <p:spPr bwMode="auto">
          <a:xfrm>
            <a:off x="6130269" y="5053853"/>
            <a:ext cx="126488" cy="274320"/>
          </a:xfrm>
          <a:prstGeom prst="roundRect">
            <a:avLst/>
          </a:prstGeom>
          <a:solidFill>
            <a:srgbClr val="FEA5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8" name="Rounded Rectangle 67"/>
          <p:cNvSpPr/>
          <p:nvPr/>
        </p:nvSpPr>
        <p:spPr bwMode="auto">
          <a:xfrm>
            <a:off x="6318084"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69" name="Rounded Rectangle 68"/>
          <p:cNvSpPr/>
          <p:nvPr/>
        </p:nvSpPr>
        <p:spPr bwMode="auto">
          <a:xfrm>
            <a:off x="8075465" y="5202573"/>
            <a:ext cx="126488" cy="13716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0" name="Rounded Rectangle 69"/>
          <p:cNvSpPr/>
          <p:nvPr/>
        </p:nvSpPr>
        <p:spPr bwMode="auto">
          <a:xfrm>
            <a:off x="8263280" y="5138565"/>
            <a:ext cx="126488" cy="201168"/>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1" name="Rounded Rectangle 70"/>
          <p:cNvSpPr/>
          <p:nvPr/>
        </p:nvSpPr>
        <p:spPr bwMode="auto">
          <a:xfrm>
            <a:off x="8451095" y="5065413"/>
            <a:ext cx="126488" cy="274320"/>
          </a:xfrm>
          <a:prstGeom prst="roundRect">
            <a:avLst/>
          </a:prstGeom>
          <a:solidFill>
            <a:srgbClr val="6BBD46"/>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72" name="Rounded Rectangle 71"/>
          <p:cNvSpPr/>
          <p:nvPr/>
        </p:nvSpPr>
        <p:spPr bwMode="auto">
          <a:xfrm>
            <a:off x="8638911" y="501969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89" name="Rounded Rectangle 88"/>
          <p:cNvSpPr/>
          <p:nvPr/>
        </p:nvSpPr>
        <p:spPr bwMode="auto">
          <a:xfrm>
            <a:off x="3532718" y="5191013"/>
            <a:ext cx="126488" cy="13716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0" name="Rounded Rectangle 89"/>
          <p:cNvSpPr/>
          <p:nvPr/>
        </p:nvSpPr>
        <p:spPr bwMode="auto">
          <a:xfrm>
            <a:off x="3720533" y="5127005"/>
            <a:ext cx="126488" cy="201168"/>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1" name="Rounded Rectangle 90"/>
          <p:cNvSpPr/>
          <p:nvPr/>
        </p:nvSpPr>
        <p:spPr bwMode="auto">
          <a:xfrm>
            <a:off x="3908348" y="5053853"/>
            <a:ext cx="126488" cy="274320"/>
          </a:xfrm>
          <a:prstGeom prst="roundRect">
            <a:avLst/>
          </a:prstGeom>
          <a:solidFill>
            <a:srgbClr val="17A4D9"/>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2" name="Rounded Rectangle 91"/>
          <p:cNvSpPr/>
          <p:nvPr/>
        </p:nvSpPr>
        <p:spPr bwMode="auto">
          <a:xfrm>
            <a:off x="4096163"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3" name="Rounded Rectangle 92"/>
          <p:cNvSpPr/>
          <p:nvPr/>
        </p:nvSpPr>
        <p:spPr bwMode="auto">
          <a:xfrm>
            <a:off x="10297387" y="5191013"/>
            <a:ext cx="126488" cy="137160"/>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4" name="Rounded Rectangle 93"/>
          <p:cNvSpPr/>
          <p:nvPr/>
        </p:nvSpPr>
        <p:spPr bwMode="auto">
          <a:xfrm>
            <a:off x="10485202" y="5127005"/>
            <a:ext cx="126488" cy="201168"/>
          </a:xfrm>
          <a:prstGeom prst="roundRect">
            <a:avLst/>
          </a:prstGeom>
          <a:solidFill>
            <a:srgbClr val="FF0000"/>
          </a:solid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5" name="Rounded Rectangle 94"/>
          <p:cNvSpPr/>
          <p:nvPr/>
        </p:nvSpPr>
        <p:spPr bwMode="auto">
          <a:xfrm>
            <a:off x="10673017" y="5053853"/>
            <a:ext cx="126488" cy="27432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sp>
        <p:nvSpPr>
          <p:cNvPr id="96" name="Rounded Rectangle 95"/>
          <p:cNvSpPr/>
          <p:nvPr/>
        </p:nvSpPr>
        <p:spPr bwMode="auto">
          <a:xfrm>
            <a:off x="10860832" y="5008133"/>
            <a:ext cx="126488" cy="320040"/>
          </a:xfrm>
          <a:prstGeom prst="roundRect">
            <a:avLst/>
          </a:prstGeom>
          <a:noFill/>
          <a:ln w="3175">
            <a:solidFill>
              <a:srgbClr val="7F7F7F"/>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000" dirty="0" smtClean="0">
              <a:solidFill>
                <a:srgbClr val="7F7F7F"/>
              </a:solidFill>
              <a:effectLst>
                <a:outerShdw blurRad="38100" dist="38100" dir="2700000" algn="tl">
                  <a:srgbClr val="000000">
                    <a:alpha val="43137"/>
                  </a:srgbClr>
                </a:outerShdw>
              </a:effectLst>
            </a:endParaRPr>
          </a:p>
        </p:txBody>
      </p:sp>
      <p:pic>
        <p:nvPicPr>
          <p:cNvPr id="97" name="Picture 3" descr="\\SFP\Work\White_Whale\3-22036_Kuleen_Bharadwaj\PPT\4_SQL Server Renewal\SFP_Art\Icons\Chris Icons\report on browser.png"/>
          <p:cNvPicPr>
            <a:picLocks noChangeAspect="1" noChangeArrowheads="1"/>
          </p:cNvPicPr>
          <p:nvPr/>
        </p:nvPicPr>
        <p:blipFill>
          <a:blip r:embed="rId4" cstate="print">
            <a:duotone>
              <a:prstClr val="black"/>
              <a:srgbClr val="FF0000">
                <a:tint val="45000"/>
                <a:satMod val="400000"/>
              </a:srgbClr>
            </a:duotone>
            <a:extLst>
              <a:ext uri="{28A0092B-C50C-407E-A947-70E740481C1C}">
                <a14:useLocalDpi xmlns:a14="http://schemas.microsoft.com/office/drawing/2010/main" val="0"/>
              </a:ext>
            </a:extLst>
          </a:blip>
          <a:stretch>
            <a:fillRect/>
          </a:stretch>
        </p:blipFill>
        <p:spPr bwMode="auto">
          <a:xfrm>
            <a:off x="10185048" y="1907605"/>
            <a:ext cx="810200" cy="457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7" name="Freeform 53"/>
          <p:cNvSpPr>
            <a:spLocks noEditPoints="1"/>
          </p:cNvSpPr>
          <p:nvPr/>
        </p:nvSpPr>
        <p:spPr bwMode="auto">
          <a:xfrm>
            <a:off x="8058620" y="1884750"/>
            <a:ext cx="597068" cy="600745"/>
          </a:xfrm>
          <a:custGeom>
            <a:avLst/>
            <a:gdLst/>
            <a:ahLst/>
            <a:cxnLst>
              <a:cxn ang="0">
                <a:pos x="283" y="239"/>
              </a:cxn>
              <a:cxn ang="0">
                <a:pos x="188" y="148"/>
              </a:cxn>
              <a:cxn ang="0">
                <a:pos x="200" y="100"/>
              </a:cxn>
              <a:cxn ang="0">
                <a:pos x="100" y="0"/>
              </a:cxn>
              <a:cxn ang="0">
                <a:pos x="0" y="100"/>
              </a:cxn>
              <a:cxn ang="0">
                <a:pos x="100" y="200"/>
              </a:cxn>
              <a:cxn ang="0">
                <a:pos x="147" y="189"/>
              </a:cxn>
              <a:cxn ang="0">
                <a:pos x="244" y="281"/>
              </a:cxn>
              <a:cxn ang="0">
                <a:pos x="272" y="274"/>
              </a:cxn>
              <a:cxn ang="0">
                <a:pos x="278" y="267"/>
              </a:cxn>
              <a:cxn ang="0">
                <a:pos x="283" y="239"/>
              </a:cxn>
              <a:cxn ang="0">
                <a:pos x="100" y="179"/>
              </a:cxn>
              <a:cxn ang="0">
                <a:pos x="21" y="100"/>
              </a:cxn>
              <a:cxn ang="0">
                <a:pos x="100" y="21"/>
              </a:cxn>
              <a:cxn ang="0">
                <a:pos x="178" y="100"/>
              </a:cxn>
              <a:cxn ang="0">
                <a:pos x="100" y="179"/>
              </a:cxn>
            </a:cxnLst>
            <a:rect l="0" t="0" r="r" b="b"/>
            <a:pathLst>
              <a:path w="289" h="287">
                <a:moveTo>
                  <a:pt x="283" y="239"/>
                </a:moveTo>
                <a:cubicBezTo>
                  <a:pt x="188" y="148"/>
                  <a:pt x="188" y="148"/>
                  <a:pt x="188" y="148"/>
                </a:cubicBezTo>
                <a:cubicBezTo>
                  <a:pt x="196" y="134"/>
                  <a:pt x="200" y="118"/>
                  <a:pt x="200" y="100"/>
                </a:cubicBezTo>
                <a:cubicBezTo>
                  <a:pt x="200" y="45"/>
                  <a:pt x="156" y="0"/>
                  <a:pt x="100" y="0"/>
                </a:cubicBezTo>
                <a:cubicBezTo>
                  <a:pt x="45" y="0"/>
                  <a:pt x="0" y="45"/>
                  <a:pt x="0" y="100"/>
                </a:cubicBezTo>
                <a:cubicBezTo>
                  <a:pt x="0" y="155"/>
                  <a:pt x="45" y="200"/>
                  <a:pt x="100" y="200"/>
                </a:cubicBezTo>
                <a:cubicBezTo>
                  <a:pt x="117" y="200"/>
                  <a:pt x="133" y="196"/>
                  <a:pt x="147" y="189"/>
                </a:cubicBezTo>
                <a:cubicBezTo>
                  <a:pt x="244" y="281"/>
                  <a:pt x="244" y="281"/>
                  <a:pt x="244" y="281"/>
                </a:cubicBezTo>
                <a:cubicBezTo>
                  <a:pt x="250" y="287"/>
                  <a:pt x="263" y="284"/>
                  <a:pt x="272" y="274"/>
                </a:cubicBezTo>
                <a:cubicBezTo>
                  <a:pt x="278" y="267"/>
                  <a:pt x="278" y="267"/>
                  <a:pt x="278" y="267"/>
                </a:cubicBezTo>
                <a:cubicBezTo>
                  <a:pt x="287" y="258"/>
                  <a:pt x="289" y="245"/>
                  <a:pt x="283" y="239"/>
                </a:cubicBezTo>
                <a:close/>
                <a:moveTo>
                  <a:pt x="100" y="179"/>
                </a:moveTo>
                <a:cubicBezTo>
                  <a:pt x="56" y="179"/>
                  <a:pt x="21" y="143"/>
                  <a:pt x="21" y="100"/>
                </a:cubicBezTo>
                <a:cubicBezTo>
                  <a:pt x="21" y="57"/>
                  <a:pt x="56" y="21"/>
                  <a:pt x="100" y="21"/>
                </a:cubicBezTo>
                <a:cubicBezTo>
                  <a:pt x="143" y="21"/>
                  <a:pt x="178" y="57"/>
                  <a:pt x="178" y="100"/>
                </a:cubicBezTo>
                <a:cubicBezTo>
                  <a:pt x="178" y="143"/>
                  <a:pt x="143" y="179"/>
                  <a:pt x="100" y="179"/>
                </a:cubicBezTo>
                <a:close/>
              </a:path>
            </a:pathLst>
          </a:custGeom>
          <a:solidFill>
            <a:srgbClr val="6BBD46"/>
          </a:solidFill>
          <a:ln w="9525">
            <a:noFill/>
            <a:round/>
            <a:headEnd/>
            <a:tailEnd/>
          </a:ln>
        </p:spPr>
        <p:txBody>
          <a:bodyPr vert="horz" wrap="square" lIns="91435" tIns="45718" rIns="91435" bIns="45718" numCol="1" anchor="t" anchorCtr="0" compatLnSpc="1">
            <a:prstTxWarp prst="textNoShape">
              <a:avLst/>
            </a:prstTxWarp>
          </a:bodyPr>
          <a:lstStyle/>
          <a:p>
            <a:pPr>
              <a:defRPr/>
            </a:pPr>
            <a:endParaRPr lang="en-US" kern="0">
              <a:solidFill>
                <a:sysClr val="windowText" lastClr="000000"/>
              </a:solidFill>
            </a:endParaRPr>
          </a:p>
        </p:txBody>
      </p:sp>
    </p:spTree>
    <p:extLst>
      <p:ext uri="{BB962C8B-B14F-4D97-AF65-F5344CB8AC3E}">
        <p14:creationId xmlns:p14="http://schemas.microsoft.com/office/powerpoint/2010/main" val="7406400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06125" y="5340439"/>
            <a:ext cx="10242550" cy="1378644"/>
          </a:xfrm>
        </p:spPr>
        <p:txBody>
          <a:bodyPr/>
          <a:lstStyle/>
          <a:p>
            <a:r>
              <a:rPr lang="en-US" dirty="0" smtClean="0"/>
              <a:t>demo</a:t>
            </a:r>
            <a:endParaRPr lang="en-US" dirty="0"/>
          </a:p>
        </p:txBody>
      </p:sp>
      <p:sp>
        <p:nvSpPr>
          <p:cNvPr id="2" name="Title 1"/>
          <p:cNvSpPr>
            <a:spLocks noGrp="1"/>
          </p:cNvSpPr>
          <p:nvPr>
            <p:ph type="ctrTitle"/>
          </p:nvPr>
        </p:nvSpPr>
        <p:spPr>
          <a:xfrm>
            <a:off x="640670" y="324638"/>
            <a:ext cx="9323388" cy="1523494"/>
          </a:xfrm>
        </p:spPr>
        <p:txBody>
          <a:bodyPr/>
          <a:lstStyle/>
          <a:p>
            <a:r>
              <a:rPr lang="en-US" sz="5400" i="1" dirty="0" smtClean="0">
                <a:latin typeface="Segoe Light" pitchFamily="34" charset="0"/>
              </a:rPr>
              <a:t>Getting Started in the Cloud</a:t>
            </a:r>
            <a:endParaRPr lang="en-US" sz="5400" i="1" dirty="0">
              <a:latin typeface="Segoe Light" pitchFamily="34" charset="0"/>
            </a:endParaRPr>
          </a:p>
        </p:txBody>
      </p:sp>
      <p:pic>
        <p:nvPicPr>
          <p:cNvPr id="6" name="Picture 3" descr="C:\Users\stefox\AppData\Local\Temp\1\Rar$DI00.894\O365 Admin Scre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654" y="1876549"/>
            <a:ext cx="4989314" cy="339581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334656" y="2879936"/>
            <a:ext cx="4396370"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2800" dirty="0" smtClean="0">
                <a:latin typeface="Segoe Light" pitchFamily="34" charset="0"/>
              </a:rPr>
              <a:t>Chris Mayo</a:t>
            </a:r>
          </a:p>
          <a:p>
            <a:r>
              <a:rPr lang="en-US" sz="2800" dirty="0" smtClean="0">
                <a:latin typeface="Segoe Light" pitchFamily="34" charset="0"/>
              </a:rPr>
              <a:t>Sr. Technical Evangelist</a:t>
            </a:r>
          </a:p>
          <a:p>
            <a:r>
              <a:rPr lang="en-US" sz="2800" dirty="0" smtClean="0">
                <a:latin typeface="Segoe Light" pitchFamily="34" charset="0"/>
              </a:rPr>
              <a:t>Microsoft</a:t>
            </a:r>
            <a:endParaRPr lang="en-US" sz="2800" dirty="0">
              <a:latin typeface="Segoe Light"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115910" y="1365161"/>
            <a:ext cx="12453871" cy="4715270"/>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313" y="1959108"/>
            <a:ext cx="5826914" cy="33566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a:srcRect l="58" t="1052" r="-58" b="31587"/>
          <a:stretch/>
        </p:blipFill>
        <p:spPr bwMode="auto">
          <a:xfrm>
            <a:off x="5705313" y="1946605"/>
            <a:ext cx="5826914" cy="3369174"/>
          </a:xfrm>
          <a:prstGeom prst="rect">
            <a:avLst/>
          </a:prstGeom>
          <a:ln>
            <a:noFill/>
          </a:ln>
          <a:effectLst/>
        </p:spPr>
      </p:pic>
      <p:sp>
        <p:nvSpPr>
          <p:cNvPr id="2" name="Title 1"/>
          <p:cNvSpPr>
            <a:spLocks noGrp="1"/>
          </p:cNvSpPr>
          <p:nvPr>
            <p:ph type="title"/>
          </p:nvPr>
        </p:nvSpPr>
        <p:spPr>
          <a:xfrm>
            <a:off x="519112" y="228600"/>
            <a:ext cx="11149013" cy="609398"/>
          </a:xfrm>
        </p:spPr>
        <p:txBody>
          <a:bodyPr/>
          <a:lstStyle/>
          <a:p>
            <a:r>
              <a:rPr lang="en-US" dirty="0">
                <a:latin typeface="Segoe UI Light" pitchFamily="34" charset="0"/>
              </a:rPr>
              <a:t>SharePoint Online</a:t>
            </a:r>
            <a:endParaRPr lang="en-US" dirty="0"/>
          </a:p>
        </p:txBody>
      </p:sp>
      <p:sp>
        <p:nvSpPr>
          <p:cNvPr id="3" name="Text Placeholder 2"/>
          <p:cNvSpPr>
            <a:spLocks noGrp="1"/>
          </p:cNvSpPr>
          <p:nvPr>
            <p:ph type="body" sz="quarter" idx="10"/>
          </p:nvPr>
        </p:nvSpPr>
        <p:spPr>
          <a:xfrm>
            <a:off x="457199" y="2251175"/>
            <a:ext cx="4719235" cy="2585323"/>
          </a:xfrm>
        </p:spPr>
        <p:txBody>
          <a:bodyPr/>
          <a:lstStyle/>
          <a:p>
            <a:r>
              <a:rPr lang="en-US" sz="2000" dirty="0" smtClean="0">
                <a:solidFill>
                  <a:schemeClr val="bg1"/>
                </a:solidFill>
                <a:latin typeface="Segoe Light" pitchFamily="34" charset="0"/>
              </a:rPr>
              <a:t>Manage documents &amp; information</a:t>
            </a:r>
          </a:p>
          <a:p>
            <a:r>
              <a:rPr lang="en-US" sz="2000" dirty="0" smtClean="0">
                <a:solidFill>
                  <a:schemeClr val="bg1"/>
                </a:solidFill>
                <a:latin typeface="Segoe Light" pitchFamily="34" charset="0"/>
              </a:rPr>
              <a:t>Share personal information &amp; expertise</a:t>
            </a:r>
          </a:p>
          <a:p>
            <a:r>
              <a:rPr lang="en-US" sz="2000" dirty="0" smtClean="0">
                <a:solidFill>
                  <a:schemeClr val="bg1"/>
                </a:solidFill>
                <a:latin typeface="Segoe Light" pitchFamily="34" charset="0"/>
              </a:rPr>
              <a:t>Create and edit documents real-time</a:t>
            </a:r>
          </a:p>
          <a:p>
            <a:r>
              <a:rPr lang="en-US" sz="2000" dirty="0" smtClean="0">
                <a:solidFill>
                  <a:schemeClr val="bg1"/>
                </a:solidFill>
                <a:latin typeface="Segoe Light" pitchFamily="34" charset="0"/>
              </a:rPr>
              <a:t>Real-time communication using Lync</a:t>
            </a:r>
          </a:p>
          <a:p>
            <a:r>
              <a:rPr lang="en-US" sz="2000" dirty="0" smtClean="0">
                <a:solidFill>
                  <a:schemeClr val="bg1"/>
                </a:solidFill>
                <a:latin typeface="Segoe Light" pitchFamily="34" charset="0"/>
              </a:rPr>
              <a:t>Manage key business processes</a:t>
            </a:r>
          </a:p>
          <a:p>
            <a:r>
              <a:rPr lang="en-US" sz="2000" dirty="0">
                <a:solidFill>
                  <a:schemeClr val="bg1"/>
                </a:solidFill>
                <a:latin typeface="Segoe Light" pitchFamily="34" charset="0"/>
              </a:rPr>
              <a:t>E</a:t>
            </a:r>
            <a:r>
              <a:rPr lang="en-US" sz="2000" dirty="0" smtClean="0">
                <a:solidFill>
                  <a:schemeClr val="bg1"/>
                </a:solidFill>
                <a:latin typeface="Segoe Light" pitchFamily="34" charset="0"/>
              </a:rPr>
              <a:t>asy-to-use site templates</a:t>
            </a:r>
          </a:p>
          <a:p>
            <a:r>
              <a:rPr lang="en-US" sz="2000" dirty="0" smtClean="0">
                <a:solidFill>
                  <a:schemeClr val="bg1"/>
                </a:solidFill>
                <a:latin typeface="Segoe Light" pitchFamily="34" charset="0"/>
              </a:rPr>
              <a:t>Customize and update site quickly</a:t>
            </a:r>
          </a:p>
        </p:txBody>
      </p:sp>
      <p:pic>
        <p:nvPicPr>
          <p:cNvPr id="6" name="Picture 3"/>
          <p:cNvPicPr>
            <a:picLocks noChangeAspect="1" noChangeArrowheads="1"/>
          </p:cNvPicPr>
          <p:nvPr/>
        </p:nvPicPr>
        <p:blipFill>
          <a:blip r:embed="rId5">
            <a:extLst/>
          </a:blip>
          <a:srcRect/>
          <a:stretch>
            <a:fillRect/>
          </a:stretch>
        </p:blipFill>
        <p:spPr bwMode="auto">
          <a:xfrm>
            <a:off x="5705313" y="1959108"/>
            <a:ext cx="5826914" cy="3369174"/>
          </a:xfrm>
          <a:prstGeom prst="rect">
            <a:avLst/>
          </a:prstGeom>
          <a:effectLst>
            <a:outerShdw blurRad="63500" dist="35921" dir="2700000" algn="ctr" rotWithShape="0">
              <a:schemeClr val="bg2"/>
            </a:outerShdw>
          </a:effectLst>
          <a:extLst/>
        </p:spPr>
      </p:pic>
      <p:pic>
        <p:nvPicPr>
          <p:cNvPr id="5" name="Picture 4" descr="C:\Users\gideonbi\Documents\14\tdm content\digital assets\ValuePillarScreenshots\MySite 200-16a-10x7.jpg"/>
          <p:cNvPicPr>
            <a:picLocks noChangeAspect="1" noChangeArrowheads="1"/>
          </p:cNvPicPr>
          <p:nvPr/>
        </p:nvPicPr>
        <p:blipFill rotWithShape="1">
          <a:blip r:embed="rId6">
            <a:extLst>
              <a:ext uri="{28A0092B-C50C-407E-A947-70E740481C1C}">
                <a14:useLocalDpi xmlns:a14="http://schemas.microsoft.com/office/drawing/2010/main" val="0"/>
              </a:ext>
            </a:extLst>
          </a:blip>
          <a:srcRect t="12140" b="2390"/>
          <a:stretch/>
        </p:blipFill>
        <p:spPr bwMode="auto">
          <a:xfrm>
            <a:off x="5705313" y="1959108"/>
            <a:ext cx="5826914" cy="338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867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5"/>
                                        </p:tgtEl>
                                      </p:cBhvr>
                                    </p:animEffect>
                                    <p:set>
                                      <p:cBhvr>
                                        <p:cTn id="12" dur="1" fill="hold">
                                          <p:stCondLst>
                                            <p:cond delay="1999"/>
                                          </p:stCondLst>
                                        </p:cTn>
                                        <p:tgtEl>
                                          <p:spTgt spid="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6"/>
                                        </p:tgtEl>
                                      </p:cBhvr>
                                    </p:animEffect>
                                    <p:set>
                                      <p:cBhvr>
                                        <p:cTn id="20" dur="1" fill="hold">
                                          <p:stCondLst>
                                            <p:cond delay="19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2000"/>
                                        <p:tgtEl>
                                          <p:spTgt spid="7"/>
                                        </p:tgtEl>
                                      </p:cBhvr>
                                    </p:animEffect>
                                    <p:set>
                                      <p:cBhvr>
                                        <p:cTn id="28" dur="1" fill="hold">
                                          <p:stCondLst>
                                            <p:cond delay="1999"/>
                                          </p:stCondLst>
                                        </p:cTn>
                                        <p:tgtEl>
                                          <p:spTgt spid="7"/>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692493" y="5367130"/>
            <a:ext cx="10242550" cy="1378644"/>
          </a:xfrm>
        </p:spPr>
        <p:txBody>
          <a:bodyPr/>
          <a:lstStyle/>
          <a:p>
            <a:r>
              <a:rPr lang="en-US" dirty="0" smtClean="0"/>
              <a:t>demo</a:t>
            </a:r>
            <a:endParaRPr lang="en-US" dirty="0"/>
          </a:p>
        </p:txBody>
      </p:sp>
      <p:sp>
        <p:nvSpPr>
          <p:cNvPr id="2" name="Title 1"/>
          <p:cNvSpPr>
            <a:spLocks noGrp="1"/>
          </p:cNvSpPr>
          <p:nvPr>
            <p:ph type="ctrTitle"/>
          </p:nvPr>
        </p:nvSpPr>
        <p:spPr>
          <a:xfrm>
            <a:off x="640670" y="324638"/>
            <a:ext cx="9323388" cy="1523494"/>
          </a:xfrm>
        </p:spPr>
        <p:txBody>
          <a:bodyPr/>
          <a:lstStyle/>
          <a:p>
            <a:r>
              <a:rPr lang="en-US" sz="5400" i="1" dirty="0" smtClean="0">
                <a:latin typeface="Segoe Light" pitchFamily="34" charset="0"/>
              </a:rPr>
              <a:t>Learning in the Cloud</a:t>
            </a:r>
            <a:endParaRPr lang="en-US" sz="5400" i="1" dirty="0">
              <a:latin typeface="Segoe Light" pitchFamily="34" charset="0"/>
            </a:endParaRPr>
          </a:p>
        </p:txBody>
      </p:sp>
      <p:pic>
        <p:nvPicPr>
          <p:cNvPr id="1026" name="Picture 2" descr="C:\Users\stefox\AppData\Local\Microsoft\Windows\Temporary Internet Files\Content.Outlook\W2RD1YPG\SOFA_Stu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43240"/>
            <a:ext cx="4536544" cy="3379419"/>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49126" y="2871203"/>
            <a:ext cx="4396370"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2800" dirty="0" smtClean="0">
                <a:latin typeface="Segoe Light" pitchFamily="34" charset="0"/>
              </a:rPr>
              <a:t>Donovan Follette &amp; Chris Mayo</a:t>
            </a:r>
          </a:p>
          <a:p>
            <a:r>
              <a:rPr lang="en-US" sz="2800" dirty="0" smtClean="0">
                <a:latin typeface="Segoe Light" pitchFamily="34" charset="0"/>
              </a:rPr>
              <a:t>Sr. Technical Evangelists</a:t>
            </a:r>
          </a:p>
          <a:p>
            <a:r>
              <a:rPr lang="en-US" sz="2800" dirty="0" smtClean="0">
                <a:latin typeface="Segoe Light" pitchFamily="34" charset="0"/>
              </a:rPr>
              <a:t>Microsoft</a:t>
            </a:r>
            <a:endParaRPr lang="en-US" sz="2800" dirty="0">
              <a:latin typeface="Segoe Light" pitchFamily="34" charset="0"/>
            </a:endParaRPr>
          </a:p>
        </p:txBody>
      </p:sp>
    </p:spTree>
    <p:extLst>
      <p:ext uri="{BB962C8B-B14F-4D97-AF65-F5344CB8AC3E}">
        <p14:creationId xmlns:p14="http://schemas.microsoft.com/office/powerpoint/2010/main" val="7973707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115910" y="1365161"/>
            <a:ext cx="12453871" cy="4715270"/>
          </a:xfrm>
          <a:prstGeom prst="rect">
            <a:avLst/>
          </a:prstGeom>
          <a:solidFill>
            <a:schemeClr val="tx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sp>
        <p:nvSpPr>
          <p:cNvPr id="58" name="Title 57"/>
          <p:cNvSpPr>
            <a:spLocks noGrp="1"/>
          </p:cNvSpPr>
          <p:nvPr>
            <p:ph type="title"/>
          </p:nvPr>
        </p:nvSpPr>
        <p:spPr>
          <a:xfrm>
            <a:off x="519112" y="157350"/>
            <a:ext cx="11149013" cy="609398"/>
          </a:xfrm>
        </p:spPr>
        <p:txBody>
          <a:bodyPr/>
          <a:lstStyle/>
          <a:p>
            <a:r>
              <a:rPr lang="en-US" dirty="0" smtClean="0">
                <a:latin typeface="Segoe Light" pitchFamily="34" charset="0"/>
              </a:rPr>
              <a:t>SharePoint Online and Windows Phone 7</a:t>
            </a:r>
            <a:endParaRPr lang="en-US" dirty="0">
              <a:solidFill>
                <a:srgbClr val="FF6629">
                  <a:alpha val="99000"/>
                </a:srgbClr>
              </a:solidFill>
              <a:latin typeface="Segoe Light" pitchFamily="34" charset="0"/>
            </a:endParaRPr>
          </a:p>
        </p:txBody>
      </p:sp>
      <p:grpSp>
        <p:nvGrpSpPr>
          <p:cNvPr id="2" name="Group 1"/>
          <p:cNvGrpSpPr/>
          <p:nvPr/>
        </p:nvGrpSpPr>
        <p:grpSpPr>
          <a:xfrm>
            <a:off x="4698082" y="2037234"/>
            <a:ext cx="6839245" cy="3601092"/>
            <a:chOff x="4932607" y="2171348"/>
            <a:chExt cx="6839245" cy="3601092"/>
          </a:xfrm>
        </p:grpSpPr>
        <p:sp>
          <p:nvSpPr>
            <p:cNvPr id="27" name="Rectangle 26"/>
            <p:cNvSpPr/>
            <p:nvPr/>
          </p:nvSpPr>
          <p:spPr bwMode="auto">
            <a:xfrm>
              <a:off x="6735650" y="2333447"/>
              <a:ext cx="5036202" cy="2864415"/>
            </a:xfrm>
            <a:prstGeom prst="rect">
              <a:avLst/>
            </a:prstGeom>
            <a:solidFill>
              <a:schemeClr val="bg1">
                <a:alpha val="70000"/>
              </a:schemeClr>
            </a:solidFill>
            <a:ln w="28575" cap="rnd">
              <a:solidFill>
                <a:schemeClr val="bg1"/>
              </a:solidFill>
              <a:prstDash val="solid"/>
              <a:headEnd type="oval"/>
            </a:ln>
            <a:effectLst/>
          </p:spPr>
          <p:style>
            <a:lnRef idx="1">
              <a:schemeClr val="accent1"/>
            </a:lnRef>
            <a:fillRef idx="0">
              <a:schemeClr val="accent1"/>
            </a:fillRef>
            <a:effectRef idx="0">
              <a:schemeClr val="accent1"/>
            </a:effectRef>
            <a:fontRef idx="minor">
              <a:schemeClr val="tx1"/>
            </a:fontRef>
          </p:style>
          <p:txBody>
            <a:bodyPr lIns="76161" tIns="38079" rIns="76161" bIns="38079" rtlCol="0" anchor="ctr"/>
            <a:lstStyle/>
            <a:p>
              <a:pPr algn="ctr"/>
              <a:endParaRPr lang="en-US" kern="0" dirty="0">
                <a:solidFill>
                  <a:sysClr val="window" lastClr="FFFFFF"/>
                </a:solidFill>
              </a:endParaRPr>
            </a:p>
          </p:txBody>
        </p:sp>
        <p:grpSp>
          <p:nvGrpSpPr>
            <p:cNvPr id="32" name="Group 31"/>
            <p:cNvGrpSpPr/>
            <p:nvPr/>
          </p:nvGrpSpPr>
          <p:grpSpPr>
            <a:xfrm>
              <a:off x="4932607" y="2171348"/>
              <a:ext cx="6787354" cy="3601092"/>
              <a:chOff x="1780273" y="1069959"/>
              <a:chExt cx="8595967" cy="4593815"/>
            </a:xfrm>
          </p:grpSpPr>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rcRect r="1512"/>
              <a:stretch>
                <a:fillRect/>
              </a:stretch>
            </p:blipFill>
            <p:spPr>
              <a:xfrm>
                <a:off x="2002251" y="1342463"/>
                <a:ext cx="8373989" cy="3539089"/>
              </a:xfrm>
              <a:prstGeom prst="rect">
                <a:avLst/>
              </a:prstGeom>
              <a:ln>
                <a:noFill/>
              </a:ln>
              <a:effectLst>
                <a:outerShdw blurRad="190500" dist="127000" dir="2700000" algn="tl" rotWithShape="0">
                  <a:prstClr val="black">
                    <a:alpha val="40000"/>
                  </a:prstClr>
                </a:outerShdw>
              </a:effectLst>
            </p:spPr>
          </p:pic>
          <p:pic>
            <p:nvPicPr>
              <p:cNvPr id="34" name="Picture 33" descr="phone frame.png"/>
              <p:cNvPicPr>
                <a:picLocks noChangeAspect="1"/>
              </p:cNvPicPr>
              <p:nvPr/>
            </p:nvPicPr>
            <p:blipFill>
              <a:blip r:embed="rId4" cstate="print"/>
              <a:stretch>
                <a:fillRect/>
              </a:stretch>
            </p:blipFill>
            <p:spPr>
              <a:xfrm>
                <a:off x="1780273" y="1069959"/>
                <a:ext cx="2741181" cy="4593815"/>
              </a:xfrm>
              <a:prstGeom prst="rect">
                <a:avLst/>
              </a:prstGeom>
            </p:spPr>
          </p:pic>
        </p:grpSp>
      </p:grpSp>
      <p:sp>
        <p:nvSpPr>
          <p:cNvPr id="36" name="TextBox 4"/>
          <p:cNvSpPr txBox="1"/>
          <p:nvPr/>
        </p:nvSpPr>
        <p:spPr>
          <a:xfrm>
            <a:off x="9751061" y="3130926"/>
            <a:ext cx="1904505" cy="764752"/>
          </a:xfrm>
          <a:prstGeom prst="rect">
            <a:avLst/>
          </a:prstGeom>
          <a:noFill/>
        </p:spPr>
        <p:txBody>
          <a:bodyPr wrap="square" lIns="98990" tIns="49494" rIns="98990" bIns="49494" rtlCol="0">
            <a:spAutoFit/>
          </a:bodyPr>
          <a:lstStyle/>
          <a:p>
            <a:pPr algn="ctr" defTabSz="914052" fontAlgn="base">
              <a:lnSpc>
                <a:spcPct val="90000"/>
              </a:lnSpc>
              <a:spcBef>
                <a:spcPct val="20000"/>
              </a:spcBef>
              <a:spcAft>
                <a:spcPct val="0"/>
              </a:spcAft>
              <a:buClr>
                <a:srgbClr val="F69F1E"/>
              </a:buClr>
              <a:buSzPct val="90000"/>
              <a:defRPr/>
            </a:pPr>
            <a:r>
              <a:rPr lang="en-US" sz="1600" dirty="0">
                <a:latin typeface="Segoe Light" pitchFamily="34" charset="0"/>
              </a:rPr>
              <a:t>access SharePoint sites, </a:t>
            </a:r>
            <a:br>
              <a:rPr lang="en-US" sz="1600" dirty="0">
                <a:latin typeface="Segoe Light" pitchFamily="34" charset="0"/>
              </a:rPr>
            </a:br>
            <a:r>
              <a:rPr lang="en-US" sz="1600" dirty="0">
                <a:latin typeface="Segoe Light" pitchFamily="34" charset="0"/>
              </a:rPr>
              <a:t>lists, and libraries</a:t>
            </a:r>
          </a:p>
        </p:txBody>
      </p:sp>
      <p:sp>
        <p:nvSpPr>
          <p:cNvPr id="19" name="Title 34"/>
          <p:cNvSpPr txBox="1">
            <a:spLocks/>
          </p:cNvSpPr>
          <p:nvPr/>
        </p:nvSpPr>
        <p:spPr>
          <a:xfrm>
            <a:off x="1214522" y="6180975"/>
            <a:ext cx="9688699" cy="4431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4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3200" dirty="0" smtClean="0">
                <a:solidFill>
                  <a:schemeClr val="tx1"/>
                </a:solidFill>
                <a:latin typeface="Segoe Light" pitchFamily="34" charset="0"/>
              </a:rPr>
              <a:t>Productivity anywhere through the Office Hub</a:t>
            </a:r>
            <a:endParaRPr lang="en-US" sz="3200" dirty="0">
              <a:solidFill>
                <a:schemeClr val="tx1"/>
              </a:solidFill>
              <a:latin typeface="Segoe Light" pitchFamily="34" charset="0"/>
            </a:endParaRPr>
          </a:p>
        </p:txBody>
      </p:sp>
      <p:sp>
        <p:nvSpPr>
          <p:cNvPr id="12" name="Text Placeholder 2"/>
          <p:cNvSpPr>
            <a:spLocks noGrp="1"/>
          </p:cNvSpPr>
          <p:nvPr>
            <p:ph type="body" sz="quarter" idx="10"/>
          </p:nvPr>
        </p:nvSpPr>
        <p:spPr>
          <a:xfrm>
            <a:off x="257578" y="2142213"/>
            <a:ext cx="4069724" cy="3016210"/>
          </a:xfrm>
        </p:spPr>
        <p:txBody>
          <a:bodyPr/>
          <a:lstStyle/>
          <a:p>
            <a:r>
              <a:rPr lang="en-US" sz="2000" dirty="0" smtClean="0">
                <a:solidFill>
                  <a:schemeClr val="bg1"/>
                </a:solidFill>
                <a:latin typeface="Segoe Light" pitchFamily="34" charset="0"/>
              </a:rPr>
              <a:t>Sync notes anywhere using OneNote</a:t>
            </a:r>
          </a:p>
          <a:p>
            <a:r>
              <a:rPr lang="en-US" sz="2000" dirty="0" smtClean="0">
                <a:solidFill>
                  <a:schemeClr val="bg1"/>
                </a:solidFill>
                <a:latin typeface="Segoe Light" pitchFamily="34" charset="0"/>
              </a:rPr>
              <a:t>View, add and edit comments in Word &amp; Excel</a:t>
            </a:r>
          </a:p>
          <a:p>
            <a:r>
              <a:rPr lang="en-US" sz="2000" dirty="0" smtClean="0">
                <a:solidFill>
                  <a:schemeClr val="bg1"/>
                </a:solidFill>
                <a:latin typeface="Segoe Light" pitchFamily="34" charset="0"/>
              </a:rPr>
              <a:t>View and edit documents on SharePoint</a:t>
            </a:r>
          </a:p>
          <a:p>
            <a:r>
              <a:rPr lang="en-US" sz="2000" dirty="0" smtClean="0">
                <a:solidFill>
                  <a:schemeClr val="bg1"/>
                </a:solidFill>
                <a:latin typeface="Segoe Light" pitchFamily="34" charset="0"/>
              </a:rPr>
              <a:t>Access SharePoint lists and document libraries</a:t>
            </a:r>
          </a:p>
          <a:p>
            <a:r>
              <a:rPr lang="en-US" sz="2000" dirty="0" smtClean="0">
                <a:solidFill>
                  <a:schemeClr val="bg1"/>
                </a:solidFill>
                <a:latin typeface="Segoe Light" pitchFamily="34" charset="0"/>
              </a:rPr>
              <a:t>Native integration with Office 365</a:t>
            </a:r>
          </a:p>
        </p:txBody>
      </p:sp>
    </p:spTree>
    <p:extLst>
      <p:ext uri="{BB962C8B-B14F-4D97-AF65-F5344CB8AC3E}">
        <p14:creationId xmlns:p14="http://schemas.microsoft.com/office/powerpoint/2010/main" val="4252380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99904" y="5314681"/>
            <a:ext cx="10242550" cy="1378644"/>
          </a:xfrm>
        </p:spPr>
        <p:txBody>
          <a:bodyPr/>
          <a:lstStyle/>
          <a:p>
            <a:r>
              <a:rPr lang="en-US" dirty="0" smtClean="0"/>
              <a:t>demo</a:t>
            </a:r>
            <a:endParaRPr lang="en-US" dirty="0"/>
          </a:p>
        </p:txBody>
      </p:sp>
      <p:sp>
        <p:nvSpPr>
          <p:cNvPr id="2" name="Title 1"/>
          <p:cNvSpPr>
            <a:spLocks noGrp="1"/>
          </p:cNvSpPr>
          <p:nvPr>
            <p:ph type="ctrTitle"/>
          </p:nvPr>
        </p:nvSpPr>
        <p:spPr>
          <a:xfrm>
            <a:off x="522514" y="324638"/>
            <a:ext cx="11412187" cy="1523494"/>
          </a:xfrm>
        </p:spPr>
        <p:txBody>
          <a:bodyPr/>
          <a:lstStyle/>
          <a:p>
            <a:r>
              <a:rPr lang="en-US" sz="5400" i="1" dirty="0" smtClean="0">
                <a:latin typeface="Segoe Light" pitchFamily="34" charset="0"/>
              </a:rPr>
              <a:t>Windows Phone 7 “Mango” &amp; Office 365</a:t>
            </a:r>
            <a:endParaRPr lang="en-US" sz="5400" i="1" dirty="0">
              <a:latin typeface="Segoe Light" pitchFamily="34" charset="0"/>
            </a:endParaRPr>
          </a:p>
        </p:txBody>
      </p:sp>
      <p:grpSp>
        <p:nvGrpSpPr>
          <p:cNvPr id="6" name="Group 5"/>
          <p:cNvGrpSpPr/>
          <p:nvPr/>
        </p:nvGrpSpPr>
        <p:grpSpPr>
          <a:xfrm>
            <a:off x="4118516" y="1573930"/>
            <a:ext cx="2807063" cy="4682490"/>
            <a:chOff x="1599904" y="1906072"/>
            <a:chExt cx="2807063" cy="4682490"/>
          </a:xfrm>
          <a:effectLst>
            <a:reflection blurRad="6350" stA="52000" endA="300" endPos="35000" dir="5400000" sy="-100000" algn="bl" rotWithShape="0"/>
          </a:effectLst>
        </p:grpSpPr>
        <p:sp>
          <p:nvSpPr>
            <p:cNvPr id="3" name="Rectangle 2"/>
            <p:cNvSpPr/>
            <p:nvPr/>
          </p:nvSpPr>
          <p:spPr bwMode="auto">
            <a:xfrm>
              <a:off x="1835447" y="1918951"/>
              <a:ext cx="2363066" cy="3966693"/>
            </a:xfrm>
            <a:prstGeom prst="rect">
              <a:avLst/>
            </a:prstGeom>
            <a:solidFill>
              <a:schemeClr val="bg1"/>
            </a:solidFill>
            <a:ln>
              <a:solidFill>
                <a:schemeClr val="tx2"/>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smtClean="0">
                <a:solidFill>
                  <a:schemeClr val="tx1">
                    <a:alpha val="99000"/>
                  </a:schemeClr>
                </a:solidFill>
              </a:endParaRPr>
            </a:p>
          </p:txBody>
        </p:sp>
        <p:pic>
          <p:nvPicPr>
            <p:cNvPr id="5" name="Picture 4" descr="phone frame.png"/>
            <p:cNvPicPr>
              <a:picLocks noChangeAspect="1"/>
            </p:cNvPicPr>
            <p:nvPr/>
          </p:nvPicPr>
          <p:blipFill>
            <a:blip r:embed="rId3" cstate="print"/>
            <a:stretch>
              <a:fillRect/>
            </a:stretch>
          </p:blipFill>
          <p:spPr>
            <a:xfrm>
              <a:off x="1599904" y="1906072"/>
              <a:ext cx="2807063" cy="4682490"/>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829" y="2241935"/>
              <a:ext cx="2163223" cy="105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466" y="3392709"/>
              <a:ext cx="97155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7830" y="3392709"/>
              <a:ext cx="97155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516" y="4550267"/>
              <a:ext cx="9525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7355" y="4559792"/>
              <a:ext cx="952500"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itle 1"/>
          <p:cNvSpPr txBox="1">
            <a:spLocks/>
          </p:cNvSpPr>
          <p:nvPr/>
        </p:nvSpPr>
        <p:spPr>
          <a:xfrm>
            <a:off x="374413" y="2893189"/>
            <a:ext cx="3402457" cy="1523494"/>
          </a:xfrm>
          <a:prstGeom prst="rect">
            <a:avLst/>
          </a:prstGeom>
        </p:spPr>
        <p:txBody>
          <a:bodyPr vert="horz" wrap="square" lIns="0" tIns="0" rIns="0" bIns="0" rtlCol="0" anchor="ctr" anchorCtr="0">
            <a:noAutofit/>
          </a:bodyPr>
          <a:lstStyle>
            <a:lvl1pPr algn="l" defTabSz="914363" rtl="0" eaLnBrk="1" latinLnBrk="0" hangingPunct="1">
              <a:lnSpc>
                <a:spcPct val="90000"/>
              </a:lnSpc>
              <a:spcBef>
                <a:spcPct val="0"/>
              </a:spcBef>
              <a:buNone/>
              <a:defRPr lang="en-US" sz="4800" b="0" kern="1200" cap="none" spc="-100" baseline="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sz="2800" dirty="0" smtClean="0">
                <a:latin typeface="Segoe Light" pitchFamily="34" charset="0"/>
              </a:rPr>
              <a:t>Augusto Valdez</a:t>
            </a:r>
          </a:p>
          <a:p>
            <a:r>
              <a:rPr lang="en-US" sz="2800" dirty="0" smtClean="0">
                <a:latin typeface="Segoe Light" pitchFamily="34" charset="0"/>
              </a:rPr>
              <a:t>Sr. Product Manager</a:t>
            </a:r>
          </a:p>
          <a:p>
            <a:r>
              <a:rPr lang="en-US" sz="2800" dirty="0" smtClean="0">
                <a:latin typeface="Segoe Light" pitchFamily="34" charset="0"/>
              </a:rPr>
              <a:t>Microsoft</a:t>
            </a:r>
            <a:endParaRPr lang="en-US" sz="2800" dirty="0">
              <a:latin typeface="Segoe Light" pitchFamily="34" charset="0"/>
            </a:endParaRPr>
          </a:p>
        </p:txBody>
      </p:sp>
    </p:spTree>
    <p:extLst>
      <p:ext uri="{BB962C8B-B14F-4D97-AF65-F5344CB8AC3E}">
        <p14:creationId xmlns:p14="http://schemas.microsoft.com/office/powerpoint/2010/main" val="2133139241"/>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SP_301_SharePoint_And_Azure_Fox_v1">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tx2">
                <a:lumMod val="50000"/>
              </a:schemeClr>
            </a:gs>
            <a:gs pos="80000">
              <a:schemeClr val="tx2"/>
            </a:gs>
            <a:gs pos="100000">
              <a:schemeClr val="tx2"/>
            </a:gs>
          </a:gsLst>
        </a:gradFill>
        <a:ln>
          <a:solidFill>
            <a:schemeClr val="tx2"/>
          </a:solid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a:defRPr sz="2200" dirty="0" smtClean="0">
            <a:solidFill>
              <a:schemeClr val="tx1">
                <a:alpha val="99000"/>
              </a:schemeClr>
            </a:solidFil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a:defRPr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MS_TechEd_NorthAmerica_2011">
      <a:dk1>
        <a:srgbClr val="000000"/>
      </a:dk1>
      <a:lt1>
        <a:srgbClr val="FFFFFF"/>
      </a:lt1>
      <a:dk2>
        <a:srgbClr val="03C2F1"/>
      </a:dk2>
      <a:lt2>
        <a:srgbClr val="005A84"/>
      </a:lt2>
      <a:accent1>
        <a:srgbClr val="FFC425"/>
      </a:accent1>
      <a:accent2>
        <a:srgbClr val="F15C44"/>
      </a:accent2>
      <a:accent3>
        <a:srgbClr val="ED1977"/>
      </a:accent3>
      <a:accent4>
        <a:srgbClr val="FAA634"/>
      </a:accent4>
      <a:accent5>
        <a:srgbClr val="59585A"/>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E53B4908E0B0A44A4EC702E32EE0FF0" ma:contentTypeVersion="0" ma:contentTypeDescription="Create a new document." ma:contentTypeScope="" ma:versionID="94410c7d63188e8afda08c5ffa1ad01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448CA-3B92-42F2-A15A-E485670603B6}">
  <ds:schemaRefs>
    <ds:schemaRef ds:uri="http://schemas.microsoft.com/sharepoint/v3/contenttype/forms"/>
  </ds:schemaRefs>
</ds:datastoreItem>
</file>

<file path=customXml/itemProps2.xml><?xml version="1.0" encoding="utf-8"?>
<ds:datastoreItem xmlns:ds="http://schemas.openxmlformats.org/officeDocument/2006/customXml" ds:itemID="{893833E7-CDA5-4E4A-AF0B-36A91B78C9EF}">
  <ds:schemaRefs>
    <ds:schemaRef ds:uri="http://www.w3.org/XML/1998/namespace"/>
    <ds:schemaRef ds:uri="http://schemas.microsoft.com/office/2006/documentManagement/types"/>
    <ds:schemaRef ds:uri="http://purl.org/dc/dcmitype/"/>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5AAE6EE2-55CC-49F8-81B8-2B062849D2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OSP_301_SharePoint_And_Azure_Fox_v1</Template>
  <TotalTime>842</TotalTime>
  <Words>1436</Words>
  <Application>Microsoft Office PowerPoint</Application>
  <PresentationFormat>Custom</PresentationFormat>
  <Paragraphs>171</Paragraphs>
  <Slides>18</Slides>
  <Notes>18</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OSP_301_SharePoint_And_Azure_Fox_v1</vt:lpstr>
      <vt:lpstr>White with Consolas font for code slides</vt:lpstr>
      <vt:lpstr>Collaboration in the Cloud with SharePoint:  A New World of Productivity</vt:lpstr>
      <vt:lpstr>PowerPoint Presentation</vt:lpstr>
      <vt:lpstr>The Future of Productivity: Office 365</vt:lpstr>
      <vt:lpstr>SharePoint Online and SharePoint Server</vt:lpstr>
      <vt:lpstr>Getting Started in the Cloud</vt:lpstr>
      <vt:lpstr>SharePoint Online</vt:lpstr>
      <vt:lpstr>Learning in the Cloud</vt:lpstr>
      <vt:lpstr>SharePoint Online and Windows Phone 7</vt:lpstr>
      <vt:lpstr>Windows Phone 7 “Mango” &amp; Office 365</vt:lpstr>
      <vt:lpstr>Developing Everywhere</vt:lpstr>
      <vt:lpstr>Grants Management</vt:lpstr>
      <vt:lpstr>Developing Everywhere</vt:lpstr>
      <vt:lpstr>announcing</vt:lpstr>
      <vt:lpstr>momentum</vt:lpstr>
      <vt:lpstr>Call to Action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FND02: Collaboration in the Cloud with SharePoint: A New World of Productivity</dc:title>
  <dc:subject>Microsoft TechEd North America 2011</dc:subject>
  <dc:creator>Eron Kelly</dc:creator>
  <dc:description>Template Design: Jordan Cayabyab
Formatter: 
Event Date: May 16-19, 2011
Event Location: Atlanta
Audience Type: Developers, IT Pros</dc:description>
  <cp:lastModifiedBy>Shows</cp:lastModifiedBy>
  <cp:revision>86</cp:revision>
  <cp:lastPrinted>2010-05-11T05:02:34Z</cp:lastPrinted>
  <dcterms:created xsi:type="dcterms:W3CDTF">2011-04-28T15:45:18Z</dcterms:created>
  <dcterms:modified xsi:type="dcterms:W3CDTF">2011-05-16T16:55:27Z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0x0101003E53B4908E0B0A44A4EC702E32EE0FF0</vt:lpwstr>
  </property>
  <property fmtid="{D5CDD505-2E9C-101B-9397-08002B2CF9AE}" pid="3" name="Product">
    <vt:lpwstr/>
  </property>
  <property fmtid="{D5CDD505-2E9C-101B-9397-08002B2CF9AE}" pid="4" name="Event Venue">
    <vt:lpwstr>48;#Georgia World Congress Center Atlanta, GA|ea0ece34-59a6-4d43-8d9e-d0f9e2a2f1ce</vt:lpwstr>
  </property>
  <property fmtid="{D5CDD505-2E9C-101B-9397-08002B2CF9AE}" pid="5" name="Event Location">
    <vt:lpwstr>47;#Atlanta|2799ace8-866f-4a6d-b555-e5fff2d7eb83</vt:lpwstr>
  </property>
  <property fmtid="{D5CDD505-2E9C-101B-9397-08002B2CF9AE}" pid="6" name="Event1">
    <vt:lpwstr>126;#TechEd|ac8fad57-eb30-43a8-b5bd-05dcf2cf2246</vt:lpwstr>
  </property>
  <property fmtid="{D5CDD505-2E9C-101B-9397-08002B2CF9AE}" pid="7" name="Audience">
    <vt:lpwstr>34;#Developers|389e14a2-def5-4335-8627-c0368c2934a2;#29;#IT Professionals|990979ff-1741-4b6e-880c-9fb513214ef8</vt:lpwstr>
  </property>
</Properties>
</file>