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43"/>
  </p:notesMasterIdLst>
  <p:handoutMasterIdLst>
    <p:handoutMasterId r:id="rId44"/>
  </p:handoutMasterIdLst>
  <p:sldIdLst>
    <p:sldId id="322" r:id="rId6"/>
    <p:sldId id="335" r:id="rId7"/>
    <p:sldId id="339" r:id="rId8"/>
    <p:sldId id="368" r:id="rId9"/>
    <p:sldId id="340" r:id="rId10"/>
    <p:sldId id="338" r:id="rId11"/>
    <p:sldId id="365" r:id="rId12"/>
    <p:sldId id="266" r:id="rId13"/>
    <p:sldId id="344" r:id="rId14"/>
    <p:sldId id="345" r:id="rId15"/>
    <p:sldId id="341" r:id="rId16"/>
    <p:sldId id="348" r:id="rId17"/>
    <p:sldId id="349" r:id="rId18"/>
    <p:sldId id="352" r:id="rId19"/>
    <p:sldId id="354" r:id="rId20"/>
    <p:sldId id="351" r:id="rId21"/>
    <p:sldId id="353" r:id="rId22"/>
    <p:sldId id="355" r:id="rId23"/>
    <p:sldId id="356" r:id="rId24"/>
    <p:sldId id="364" r:id="rId25"/>
    <p:sldId id="358" r:id="rId26"/>
    <p:sldId id="336" r:id="rId27"/>
    <p:sldId id="359" r:id="rId28"/>
    <p:sldId id="362" r:id="rId29"/>
    <p:sldId id="350" r:id="rId30"/>
    <p:sldId id="370" r:id="rId31"/>
    <p:sldId id="361" r:id="rId32"/>
    <p:sldId id="372" r:id="rId33"/>
    <p:sldId id="371" r:id="rId34"/>
    <p:sldId id="373" r:id="rId35"/>
    <p:sldId id="367" r:id="rId36"/>
    <p:sldId id="331" r:id="rId37"/>
    <p:sldId id="374" r:id="rId38"/>
    <p:sldId id="375" r:id="rId39"/>
    <p:sldId id="376" r:id="rId40"/>
    <p:sldId id="271" r:id="rId41"/>
    <p:sldId id="319"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202020"/>
    <a:srgbClr val="4D4D4D"/>
    <a:srgbClr val="C80000"/>
    <a:srgbClr val="E60000"/>
    <a:srgbClr val="D70000"/>
    <a:srgbClr val="FF3338"/>
    <a:srgbClr val="D43633"/>
    <a:srgbClr val="CABE31"/>
    <a:srgbClr val="D7E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56" autoAdjust="0"/>
    <p:restoredTop sz="9621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TechEd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TechEd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5:34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5:34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00808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5:34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15858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5:34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5:34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5:34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5:34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5:34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30686380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67861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89875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464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589358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0295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3435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47833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23816521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30561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2548269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5669561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41931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484887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692301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0051135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46700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95881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15401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68819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138327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9757494"/>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4.emf"/><Relationship Id="rId10" Type="http://schemas.openxmlformats.org/officeDocument/2006/relationships/image" Target="../media/image32.png"/><Relationship Id="rId4" Type="http://schemas.openxmlformats.org/officeDocument/2006/relationships/image" Target="../media/image25.emf"/><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hyperlink" Target="http://blogs.technet.com/b/exchange/"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2.png"/><Relationship Id="rId5" Type="http://schemas.openxmlformats.org/officeDocument/2006/relationships/hyperlink" Target="http://www.microsoft.com/learning" TargetMode="External"/><Relationship Id="rId10" Type="http://schemas.openxmlformats.org/officeDocument/2006/relationships/image" Target="../media/image41.emf"/><Relationship Id="rId4" Type="http://schemas.openxmlformats.org/officeDocument/2006/relationships/image" Target="../media/image38.png"/><Relationship Id="rId9" Type="http://schemas.openxmlformats.org/officeDocument/2006/relationships/image" Target="../media/image40.png"/><Relationship Id="rId1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What's New in Microsoft Exchange </a:t>
            </a:r>
            <a:r>
              <a:rPr lang="en-US" sz="3600" dirty="0" smtClean="0"/>
              <a:t>Server </a:t>
            </a:r>
            <a:br>
              <a:rPr lang="en-US" sz="3600" dirty="0" smtClean="0"/>
            </a:br>
            <a:r>
              <a:rPr lang="en-US" sz="3600" dirty="0" smtClean="0"/>
              <a:t>2010 </a:t>
            </a:r>
            <a:r>
              <a:rPr lang="en-US" sz="3600" dirty="0"/>
              <a:t>SP2: Featuring GAL Segmentation</a:t>
            </a:r>
          </a:p>
        </p:txBody>
      </p:sp>
      <p:sp>
        <p:nvSpPr>
          <p:cNvPr id="3" name="Subtitle 2"/>
          <p:cNvSpPr>
            <a:spLocks noGrp="1"/>
          </p:cNvSpPr>
          <p:nvPr>
            <p:ph type="subTitle" idx="1"/>
          </p:nvPr>
        </p:nvSpPr>
        <p:spPr/>
        <p:txBody>
          <a:bodyPr/>
          <a:lstStyle/>
          <a:p>
            <a:r>
              <a:rPr lang="en-US" smtClean="0"/>
              <a:t>Greg Taylor</a:t>
            </a:r>
          </a:p>
          <a:p>
            <a:r>
              <a:rPr lang="en-US" smtClean="0"/>
              <a:t>Sr. Program Manager</a:t>
            </a:r>
          </a:p>
          <a:p>
            <a:r>
              <a:rPr lang="en-US" smtClean="0"/>
              <a:t>Microsoft Corp</a:t>
            </a:r>
            <a:endParaRPr lang="en-US" dirty="0"/>
          </a:p>
        </p:txBody>
      </p:sp>
      <p:sp>
        <p:nvSpPr>
          <p:cNvPr id="7" name="Text Placeholder 6"/>
          <p:cNvSpPr>
            <a:spLocks noGrp="1"/>
          </p:cNvSpPr>
          <p:nvPr>
            <p:ph type="body" sz="quarter" idx="10"/>
          </p:nvPr>
        </p:nvSpPr>
        <p:spPr/>
        <p:txBody>
          <a:bodyPr/>
          <a:lstStyle/>
          <a:p>
            <a:r>
              <a:rPr lang="en-US" dirty="0" smtClean="0"/>
              <a:t>EXL326</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Hybrid Configuration Wizard</a:t>
            </a:r>
            <a:endParaRPr lang="en-US" dirty="0"/>
          </a:p>
        </p:txBody>
      </p:sp>
      <p:sp>
        <p:nvSpPr>
          <p:cNvPr id="3" name="Text Placeholder 2"/>
          <p:cNvSpPr>
            <a:spLocks noGrp="1"/>
          </p:cNvSpPr>
          <p:nvPr>
            <p:ph type="body" sz="quarter" idx="10"/>
          </p:nvPr>
        </p:nvSpPr>
        <p:spPr>
          <a:xfrm>
            <a:off x="519112" y="1447799"/>
            <a:ext cx="11149013" cy="3742563"/>
          </a:xfrm>
        </p:spPr>
        <p:txBody>
          <a:bodyPr/>
          <a:lstStyle/>
          <a:p>
            <a:r>
              <a:rPr lang="en-US" smtClean="0"/>
              <a:t>Designed to take away some of the difficulties with setting up on-premises Exchange and O365 to work together – in </a:t>
            </a:r>
            <a:r>
              <a:rPr lang="en-US" i="1" smtClean="0"/>
              <a:t>Hybrid </a:t>
            </a:r>
            <a:r>
              <a:rPr lang="en-US" smtClean="0"/>
              <a:t>mode</a:t>
            </a:r>
          </a:p>
          <a:p>
            <a:r>
              <a:rPr lang="en-US" smtClean="0"/>
              <a:t>What once took 49 steps, now takes 6 (your mileage may vary) &gt;80% reduction for the administrator</a:t>
            </a:r>
          </a:p>
          <a:p>
            <a:r>
              <a:rPr lang="en-US" smtClean="0"/>
              <a:t>For more details see </a:t>
            </a:r>
            <a:r>
              <a:rPr lang="en-US" smtClean="0">
                <a:solidFill>
                  <a:srgbClr val="FFFF00"/>
                </a:solidFill>
              </a:rPr>
              <a:t>EXL311 | Microsoft Exchange Server and Microsoft Office 365: How to Set Up a Hybrid Deployment</a:t>
            </a:r>
            <a:r>
              <a:rPr lang="en-US" smtClean="0"/>
              <a:t>  - Wed 3.15PM Room B206</a:t>
            </a:r>
            <a:endParaRPr lang="en-US" dirty="0"/>
          </a:p>
        </p:txBody>
      </p:sp>
    </p:spTree>
    <p:extLst>
      <p:ext uri="{BB962C8B-B14F-4D97-AF65-F5344CB8AC3E}">
        <p14:creationId xmlns:p14="http://schemas.microsoft.com/office/powerpoint/2010/main" val="290236113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6" name="Title 5"/>
          <p:cNvSpPr>
            <a:spLocks noGrp="1"/>
          </p:cNvSpPr>
          <p:nvPr>
            <p:ph type="ctrTitle"/>
          </p:nvPr>
        </p:nvSpPr>
        <p:spPr/>
        <p:txBody>
          <a:bodyPr/>
          <a:lstStyle/>
          <a:p>
            <a:r>
              <a:rPr lang="en-US" smtClean="0"/>
              <a:t>Address Book Policies</a:t>
            </a:r>
            <a:br>
              <a:rPr lang="en-US" smtClean="0"/>
            </a:br>
            <a:r>
              <a:rPr lang="en-US" sz="3600" smtClean="0"/>
              <a:t>(the artist formally known as GAL Segmentation)</a:t>
            </a:r>
            <a:endParaRPr lang="en-US" sz="36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49553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Is GAL Segmentation Anyway?</a:t>
            </a:r>
            <a:endParaRPr lang="en-US" dirty="0"/>
          </a:p>
        </p:txBody>
      </p:sp>
      <p:sp>
        <p:nvSpPr>
          <p:cNvPr id="6" name="Text Placeholder 5"/>
          <p:cNvSpPr>
            <a:spLocks noGrp="1"/>
          </p:cNvSpPr>
          <p:nvPr>
            <p:ph type="body" sz="quarter" idx="10"/>
          </p:nvPr>
        </p:nvSpPr>
        <p:spPr/>
        <p:txBody>
          <a:bodyPr/>
          <a:lstStyle/>
          <a:p>
            <a:r>
              <a:rPr lang="en-US" dirty="0" smtClean="0"/>
              <a:t>By default in Exchange, the Global Address List contains every mail enabled object</a:t>
            </a:r>
          </a:p>
          <a:p>
            <a:r>
              <a:rPr lang="en-US" dirty="0" smtClean="0"/>
              <a:t>GAL Segmentation means dividing up the GAL and Address Lists</a:t>
            </a:r>
          </a:p>
          <a:p>
            <a:r>
              <a:rPr lang="en-US" dirty="0" smtClean="0"/>
              <a:t>Why would you want to do this?</a:t>
            </a:r>
          </a:p>
          <a:p>
            <a:pPr lvl="1"/>
            <a:r>
              <a:rPr lang="en-US" dirty="0" smtClean="0"/>
              <a:t>Legal or compliance reasons – people are not allowed to see each other in the GAL</a:t>
            </a:r>
          </a:p>
          <a:p>
            <a:pPr lvl="1"/>
            <a:r>
              <a:rPr lang="en-US" dirty="0" smtClean="0"/>
              <a:t>Optimization reasons – You have a huge GAL but operate in smaller logical units</a:t>
            </a:r>
          </a:p>
          <a:p>
            <a:pPr lvl="1"/>
            <a:r>
              <a:rPr lang="en-US" dirty="0" smtClean="0"/>
              <a:t>Hosting reasons – you want to host multiple organizations on one platform and don’t want them seeing each other</a:t>
            </a:r>
            <a:endParaRPr lang="en-US" dirty="0"/>
          </a:p>
        </p:txBody>
      </p:sp>
    </p:spTree>
    <p:extLst>
      <p:ext uri="{BB962C8B-B14F-4D97-AF65-F5344CB8AC3E}">
        <p14:creationId xmlns:p14="http://schemas.microsoft.com/office/powerpoint/2010/main" val="17077853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History…</a:t>
            </a:r>
            <a:endParaRPr lang="en-US" dirty="0"/>
          </a:p>
        </p:txBody>
      </p:sp>
      <p:sp>
        <p:nvSpPr>
          <p:cNvPr id="3" name="Text Placeholder 2"/>
          <p:cNvSpPr>
            <a:spLocks noGrp="1"/>
          </p:cNvSpPr>
          <p:nvPr>
            <p:ph type="body" sz="quarter" idx="10"/>
          </p:nvPr>
        </p:nvSpPr>
        <p:spPr/>
        <p:txBody>
          <a:bodyPr/>
          <a:lstStyle/>
          <a:p>
            <a:r>
              <a:rPr lang="en-US" smtClean="0"/>
              <a:t>In the Exchange 2000 timeframe a KB that was released that outlined to how carve up your GAL but we pulled it when HMC was created</a:t>
            </a:r>
          </a:p>
          <a:p>
            <a:r>
              <a:rPr lang="en-US" smtClean="0"/>
              <a:t>For 2003, no such paper, but lots of support cases </a:t>
            </a:r>
            <a:r>
              <a:rPr lang="en-US" smtClean="0">
                <a:sym typeface="Wingdings" pitchFamily="2" charset="2"/>
              </a:rPr>
              <a:t></a:t>
            </a:r>
          </a:p>
          <a:p>
            <a:r>
              <a:rPr lang="en-US" smtClean="0"/>
              <a:t>For 2007, a new whitepaper was born</a:t>
            </a:r>
          </a:p>
          <a:p>
            <a:r>
              <a:rPr lang="en-US" smtClean="0"/>
              <a:t>For 2010, we decided to engineer the solution into the product fully</a:t>
            </a:r>
          </a:p>
          <a:p>
            <a:pPr lvl="1"/>
            <a:r>
              <a:rPr lang="en-US" smtClean="0"/>
              <a:t>It enables us to systematically test the solution</a:t>
            </a:r>
          </a:p>
          <a:p>
            <a:pPr lvl="1"/>
            <a:r>
              <a:rPr lang="en-US" smtClean="0"/>
              <a:t>It allows CSS to fully support the solution</a:t>
            </a:r>
          </a:p>
          <a:p>
            <a:pPr lvl="1"/>
            <a:r>
              <a:rPr lang="en-US" smtClean="0"/>
              <a:t>And because you asked for it </a:t>
            </a:r>
            <a:r>
              <a:rPr lang="en-US" smtClean="0">
                <a:sym typeface="Wingdings" pitchFamily="2" charset="2"/>
              </a:rPr>
              <a:t></a:t>
            </a:r>
            <a:endParaRPr lang="en-US" dirty="0" smtClean="0"/>
          </a:p>
        </p:txBody>
      </p:sp>
    </p:spTree>
    <p:extLst>
      <p:ext uri="{BB962C8B-B14F-4D97-AF65-F5344CB8AC3E}">
        <p14:creationId xmlns:p14="http://schemas.microsoft.com/office/powerpoint/2010/main" val="9590532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Did The Previous Solutions Work?</a:t>
            </a:r>
            <a:endParaRPr lang="en-US" dirty="0"/>
          </a:p>
        </p:txBody>
      </p:sp>
      <p:sp>
        <p:nvSpPr>
          <p:cNvPr id="3" name="Text Placeholder 2"/>
          <p:cNvSpPr>
            <a:spLocks noGrp="1"/>
          </p:cNvSpPr>
          <p:nvPr>
            <p:ph type="body" sz="quarter" idx="10"/>
          </p:nvPr>
        </p:nvSpPr>
        <p:spPr/>
        <p:txBody>
          <a:bodyPr/>
          <a:lstStyle/>
          <a:p>
            <a:r>
              <a:rPr lang="en-US" dirty="0" smtClean="0"/>
              <a:t>Based on a combination of methods</a:t>
            </a:r>
          </a:p>
          <a:p>
            <a:pPr lvl="1"/>
            <a:r>
              <a:rPr lang="en-US" dirty="0" smtClean="0"/>
              <a:t>Using ACL’s on GAL’s and AL’s (Outlook and EAS)</a:t>
            </a:r>
          </a:p>
          <a:p>
            <a:pPr lvl="2"/>
            <a:r>
              <a:rPr lang="en-US" dirty="0" smtClean="0"/>
              <a:t>Deny at the root level</a:t>
            </a:r>
          </a:p>
          <a:p>
            <a:pPr lvl="2"/>
            <a:r>
              <a:rPr lang="en-US" dirty="0" smtClean="0"/>
              <a:t>Allow to a specific AL</a:t>
            </a:r>
          </a:p>
          <a:p>
            <a:pPr lvl="2"/>
            <a:r>
              <a:rPr lang="en-US" dirty="0" smtClean="0"/>
              <a:t>Requires security group membership and all ACL’s to be evaluated</a:t>
            </a:r>
          </a:p>
          <a:p>
            <a:pPr lvl="1"/>
            <a:r>
              <a:rPr lang="en-US" dirty="0" err="1" smtClean="0"/>
              <a:t>MsExchQueryBaseDN</a:t>
            </a:r>
            <a:r>
              <a:rPr lang="en-US" dirty="0" smtClean="0"/>
              <a:t> (for OWA but not needed since SP1)</a:t>
            </a:r>
          </a:p>
          <a:p>
            <a:pPr lvl="2"/>
            <a:r>
              <a:rPr lang="en-US" dirty="0" smtClean="0"/>
              <a:t>Specify per user the base OU the user can search from (this means the OU hierarchy is rigid)</a:t>
            </a:r>
          </a:p>
          <a:p>
            <a:pPr lvl="1"/>
            <a:r>
              <a:rPr lang="en-US" dirty="0" smtClean="0"/>
              <a:t>Per User OAB assignment</a:t>
            </a:r>
          </a:p>
          <a:p>
            <a:pPr lvl="2"/>
            <a:r>
              <a:rPr lang="en-US" dirty="0" smtClean="0"/>
              <a:t>Specify per user the OAB the user can access</a:t>
            </a:r>
          </a:p>
          <a:p>
            <a:r>
              <a:rPr lang="en-US" dirty="0" smtClean="0"/>
              <a:t>Relied upon Outlook and Exchange choosing the largest or ‘best’ GAL when there are a few to choose from</a:t>
            </a:r>
          </a:p>
        </p:txBody>
      </p:sp>
    </p:spTree>
    <p:extLst>
      <p:ext uri="{BB962C8B-B14F-4D97-AF65-F5344CB8AC3E}">
        <p14:creationId xmlns:p14="http://schemas.microsoft.com/office/powerpoint/2010/main" val="11389350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Was Wrong With That Then?</a:t>
            </a:r>
            <a:endParaRPr lang="en-US" dirty="0"/>
          </a:p>
        </p:txBody>
      </p:sp>
      <p:sp>
        <p:nvSpPr>
          <p:cNvPr id="3" name="Text Placeholder 2"/>
          <p:cNvSpPr>
            <a:spLocks noGrp="1"/>
          </p:cNvSpPr>
          <p:nvPr>
            <p:ph type="body" sz="quarter" idx="10"/>
          </p:nvPr>
        </p:nvSpPr>
        <p:spPr/>
        <p:txBody>
          <a:bodyPr/>
          <a:lstStyle/>
          <a:p>
            <a:r>
              <a:rPr lang="en-US" smtClean="0"/>
              <a:t>Using security groups, QBDN’s and per user OAB’s meant creating users with scripts to get the right settings – or things start to go wrong….</a:t>
            </a:r>
          </a:p>
          <a:p>
            <a:r>
              <a:rPr lang="en-US" smtClean="0"/>
              <a:t>As we change things in Exchange, things can (and did) start to break</a:t>
            </a:r>
          </a:p>
          <a:p>
            <a:r>
              <a:rPr lang="en-US" smtClean="0"/>
              <a:t>The OU hierarchy was too restrictive for some customers – a user cannot exist in more than one OU… </a:t>
            </a:r>
          </a:p>
          <a:p>
            <a:endParaRPr lang="en-US" dirty="0"/>
          </a:p>
        </p:txBody>
      </p:sp>
    </p:spTree>
    <p:extLst>
      <p:ext uri="{BB962C8B-B14F-4D97-AF65-F5344CB8AC3E}">
        <p14:creationId xmlns:p14="http://schemas.microsoft.com/office/powerpoint/2010/main" val="282492948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Introducing Address Book Policies</a:t>
            </a:r>
            <a:endParaRPr lang="en-US" dirty="0"/>
          </a:p>
        </p:txBody>
      </p:sp>
      <p:sp>
        <p:nvSpPr>
          <p:cNvPr id="3" name="Text Placeholder 2"/>
          <p:cNvSpPr>
            <a:spLocks noGrp="1"/>
          </p:cNvSpPr>
          <p:nvPr>
            <p:ph type="body" sz="quarter" idx="10"/>
          </p:nvPr>
        </p:nvSpPr>
        <p:spPr>
          <a:xfrm>
            <a:off x="519112" y="1447799"/>
            <a:ext cx="11149013" cy="5269135"/>
          </a:xfrm>
        </p:spPr>
        <p:txBody>
          <a:bodyPr/>
          <a:lstStyle/>
          <a:p>
            <a:r>
              <a:rPr lang="en-US" smtClean="0"/>
              <a:t>New in SP2: Address Book Policies (ABP’s) enable you to achieve GAL Segmentation in Exchange 2010 </a:t>
            </a:r>
          </a:p>
          <a:p>
            <a:r>
              <a:rPr lang="en-US" smtClean="0"/>
              <a:t>ABP’s work on the principal of direct GAL and Address List </a:t>
            </a:r>
            <a:r>
              <a:rPr lang="en-US" i="1" smtClean="0"/>
              <a:t>assignment</a:t>
            </a:r>
            <a:r>
              <a:rPr lang="en-US" smtClean="0"/>
              <a:t> rather than allowing or denying access to all available lists</a:t>
            </a:r>
          </a:p>
          <a:p>
            <a:r>
              <a:rPr lang="en-US" smtClean="0"/>
              <a:t>ABP’s only apply to users with mailboxes on Exchange 2010 as they plug in to the Address Book Service on the 2010 SP2 CAS role</a:t>
            </a:r>
          </a:p>
          <a:p>
            <a:r>
              <a:rPr lang="en-US" smtClean="0"/>
              <a:t>Any request that comes through the Address Book Service on CAS is evaluated against the ABP assigned to the user</a:t>
            </a:r>
          </a:p>
          <a:p>
            <a:endParaRPr lang="en-US" dirty="0"/>
          </a:p>
        </p:txBody>
      </p:sp>
    </p:spTree>
    <p:extLst>
      <p:ext uri="{BB962C8B-B14F-4D97-AF65-F5344CB8AC3E}">
        <p14:creationId xmlns:p14="http://schemas.microsoft.com/office/powerpoint/2010/main" val="10750926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rapezoid 69"/>
          <p:cNvSpPr/>
          <p:nvPr/>
        </p:nvSpPr>
        <p:spPr bwMode="auto">
          <a:xfrm rot="16200000">
            <a:off x="4707106" y="1133529"/>
            <a:ext cx="3171540" cy="2780052"/>
          </a:xfrm>
          <a:prstGeom prst="trapezoid">
            <a:avLst>
              <a:gd name="adj" fmla="val 47862"/>
            </a:avLst>
          </a:prstGeom>
          <a:gradFill flip="none" rotWithShape="1">
            <a:gsLst>
              <a:gs pos="0">
                <a:srgbClr val="595959"/>
              </a:gs>
              <a:gs pos="100000">
                <a:schemeClr val="accent6">
                  <a:lumMod val="75000"/>
                  <a:alpha val="47000"/>
                </a:schemeClr>
              </a:gs>
            </a:gsLst>
            <a:lin ang="15900000" scaled="0"/>
            <a:tileRec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8" name="Rounded Rectangle 57"/>
          <p:cNvSpPr/>
          <p:nvPr/>
        </p:nvSpPr>
        <p:spPr bwMode="auto">
          <a:xfrm>
            <a:off x="7673729" y="939390"/>
            <a:ext cx="2967335" cy="3192924"/>
          </a:xfrm>
          <a:prstGeom prst="roundRect">
            <a:avLst>
              <a:gd name="adj" fmla="val 0"/>
            </a:avLst>
          </a:prstGeom>
          <a:gradFill>
            <a:gsLst>
              <a:gs pos="0">
                <a:srgbClr val="666666"/>
              </a:gs>
              <a:gs pos="13000">
                <a:srgbClr val="818181"/>
              </a:gs>
              <a:gs pos="55000">
                <a:srgbClr val="CDCDCD"/>
              </a:gs>
              <a:gs pos="94000">
                <a:srgbClr val="666666"/>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6" name="Rounded Rectangle 65"/>
          <p:cNvSpPr/>
          <p:nvPr/>
        </p:nvSpPr>
        <p:spPr bwMode="auto">
          <a:xfrm>
            <a:off x="7673729" y="917255"/>
            <a:ext cx="2967335" cy="35671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Address Book Policy A</a:t>
            </a:r>
          </a:p>
        </p:txBody>
      </p:sp>
      <p:sp>
        <p:nvSpPr>
          <p:cNvPr id="2" name="Title 1"/>
          <p:cNvSpPr>
            <a:spLocks noGrp="1"/>
          </p:cNvSpPr>
          <p:nvPr>
            <p:ph type="title"/>
          </p:nvPr>
        </p:nvSpPr>
        <p:spPr/>
        <p:txBody>
          <a:bodyPr/>
          <a:lstStyle/>
          <a:p>
            <a:r>
              <a:rPr lang="en-US" smtClean="0"/>
              <a:t>It Speaks a Thousand Words….</a:t>
            </a:r>
            <a:endParaRPr lang="en-US" dirty="0"/>
          </a:p>
        </p:txBody>
      </p:sp>
      <p:pic>
        <p:nvPicPr>
          <p:cNvPr id="1426" name="Picture 402"/>
          <p:cNvPicPr>
            <a:picLocks noChangeAspect="1" noChangeArrowheads="1"/>
          </p:cNvPicPr>
          <p:nvPr/>
        </p:nvPicPr>
        <p:blipFill>
          <a:blip r:embed="rId2"/>
          <a:srcRect/>
          <a:stretch>
            <a:fillRect/>
          </a:stretch>
        </p:blipFill>
        <p:spPr bwMode="auto">
          <a:xfrm>
            <a:off x="4492555" y="1962861"/>
            <a:ext cx="838200" cy="1104900"/>
          </a:xfrm>
          <a:prstGeom prst="rect">
            <a:avLst/>
          </a:prstGeom>
          <a:noFill/>
        </p:spPr>
      </p:pic>
      <p:sp>
        <p:nvSpPr>
          <p:cNvPr id="32" name="TextBox 31"/>
          <p:cNvSpPr txBox="1"/>
          <p:nvPr/>
        </p:nvSpPr>
        <p:spPr>
          <a:xfrm>
            <a:off x="5490728" y="2285460"/>
            <a:ext cx="1524000" cy="461665"/>
          </a:xfrm>
          <a:prstGeom prst="rect">
            <a:avLst/>
          </a:prstGeom>
          <a:noFill/>
        </p:spPr>
        <p:txBody>
          <a:bodyPr wrap="square" rtlCol="0">
            <a:spAutoFit/>
          </a:bodyPr>
          <a:lstStyle/>
          <a:p>
            <a:pPr algn="ctr"/>
            <a:r>
              <a:rPr lang="en-US" sz="1200" b="1" dirty="0" smtClean="0">
                <a:solidFill>
                  <a:srgbClr val="FFFFFF"/>
                </a:solidFill>
              </a:rPr>
              <a:t>Address Book Policy A</a:t>
            </a:r>
            <a:endParaRPr lang="en-US" sz="1200" b="1" dirty="0">
              <a:solidFill>
                <a:srgbClr val="FFFFFF"/>
              </a:solidFill>
            </a:endParaRPr>
          </a:p>
        </p:txBody>
      </p:sp>
      <p:sp>
        <p:nvSpPr>
          <p:cNvPr id="34" name="TextBox 33"/>
          <p:cNvSpPr txBox="1"/>
          <p:nvPr/>
        </p:nvSpPr>
        <p:spPr>
          <a:xfrm>
            <a:off x="3041790" y="1670964"/>
            <a:ext cx="1143000" cy="600164"/>
          </a:xfrm>
          <a:prstGeom prst="rect">
            <a:avLst/>
          </a:prstGeom>
          <a:noFill/>
        </p:spPr>
        <p:txBody>
          <a:bodyPr wrap="square" rtlCol="0">
            <a:spAutoFit/>
          </a:bodyPr>
          <a:lstStyle/>
          <a:p>
            <a:pPr algn="ctr"/>
            <a:r>
              <a:rPr lang="en-US" sz="1100" b="1" dirty="0" smtClean="0"/>
              <a:t>Address Book Policy Assignment</a:t>
            </a:r>
            <a:endParaRPr lang="en-US" sz="1100" b="1" dirty="0"/>
          </a:p>
        </p:txBody>
      </p:sp>
      <p:sp>
        <p:nvSpPr>
          <p:cNvPr id="47" name="TextBox 46"/>
          <p:cNvSpPr txBox="1"/>
          <p:nvPr/>
        </p:nvSpPr>
        <p:spPr>
          <a:xfrm>
            <a:off x="5703781" y="4138908"/>
            <a:ext cx="6206312" cy="307777"/>
          </a:xfrm>
          <a:prstGeom prst="rect">
            <a:avLst/>
          </a:prstGeom>
          <a:noFill/>
        </p:spPr>
        <p:txBody>
          <a:bodyPr wrap="square" rtlCol="0">
            <a:spAutoFit/>
          </a:bodyPr>
          <a:lstStyle/>
          <a:p>
            <a:r>
              <a:rPr lang="en-US" sz="1400" b="1" dirty="0" smtClean="0"/>
              <a:t>Saved Filter = LDAP=AL1+AL2+AL5+AL6+RM AL 1+ GAL1</a:t>
            </a:r>
            <a:endParaRPr lang="en-US" sz="1400" b="1" dirty="0"/>
          </a:p>
        </p:txBody>
      </p:sp>
      <p:grpSp>
        <p:nvGrpSpPr>
          <p:cNvPr id="85" name="Group 84"/>
          <p:cNvGrpSpPr/>
          <p:nvPr/>
        </p:nvGrpSpPr>
        <p:grpSpPr>
          <a:xfrm>
            <a:off x="7809468" y="1388975"/>
            <a:ext cx="2695857" cy="921409"/>
            <a:chOff x="7504238" y="1558808"/>
            <a:chExt cx="3050643" cy="921409"/>
          </a:xfrm>
        </p:grpSpPr>
        <p:sp>
          <p:nvSpPr>
            <p:cNvPr id="68" name="Rounded Rectangle 67"/>
            <p:cNvSpPr/>
            <p:nvPr/>
          </p:nvSpPr>
          <p:spPr>
            <a:xfrm>
              <a:off x="7504238" y="1768917"/>
              <a:ext cx="3050643" cy="71130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59" name="Rounded Rectangle 58"/>
            <p:cNvSpPr/>
            <p:nvPr/>
          </p:nvSpPr>
          <p:spPr>
            <a:xfrm>
              <a:off x="7504238" y="1558808"/>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Address Lists</a:t>
              </a:r>
            </a:p>
          </p:txBody>
        </p:sp>
        <p:sp>
          <p:nvSpPr>
            <p:cNvPr id="69" name="TextBox 68"/>
            <p:cNvSpPr txBox="1"/>
            <p:nvPr/>
          </p:nvSpPr>
          <p:spPr>
            <a:xfrm>
              <a:off x="7536646" y="1772038"/>
              <a:ext cx="1418830" cy="646331"/>
            </a:xfrm>
            <a:prstGeom prst="rect">
              <a:avLst/>
            </a:prstGeom>
            <a:noFill/>
          </p:spPr>
          <p:txBody>
            <a:bodyPr wrap="square" rtlCol="0">
              <a:spAutoFit/>
            </a:bodyPr>
            <a:lstStyle/>
            <a:p>
              <a:r>
                <a:rPr lang="en-US" sz="900" dirty="0" smtClean="0">
                  <a:solidFill>
                    <a:schemeClr val="bg1"/>
                  </a:solidFill>
                </a:rPr>
                <a:t>AL1</a:t>
              </a:r>
            </a:p>
            <a:p>
              <a:r>
                <a:rPr lang="en-US" sz="900" dirty="0" smtClean="0">
                  <a:solidFill>
                    <a:schemeClr val="bg1"/>
                  </a:solidFill>
                </a:rPr>
                <a:t>AL2</a:t>
              </a:r>
            </a:p>
            <a:p>
              <a:r>
                <a:rPr lang="en-US" sz="900" dirty="0" smtClean="0">
                  <a:solidFill>
                    <a:schemeClr val="bg1"/>
                  </a:solidFill>
                </a:rPr>
                <a:t>AL5</a:t>
              </a:r>
            </a:p>
            <a:p>
              <a:r>
                <a:rPr lang="en-US" sz="900" dirty="0" smtClean="0">
                  <a:solidFill>
                    <a:schemeClr val="bg1"/>
                  </a:solidFill>
                </a:rPr>
                <a:t>AL6</a:t>
              </a:r>
            </a:p>
          </p:txBody>
        </p:sp>
      </p:grpSp>
      <p:grpSp>
        <p:nvGrpSpPr>
          <p:cNvPr id="84" name="Group 83"/>
          <p:cNvGrpSpPr/>
          <p:nvPr/>
        </p:nvGrpSpPr>
        <p:grpSpPr>
          <a:xfrm>
            <a:off x="7809468" y="2339777"/>
            <a:ext cx="2695857" cy="535669"/>
            <a:chOff x="7504238" y="2489720"/>
            <a:chExt cx="3050643" cy="535669"/>
          </a:xfrm>
        </p:grpSpPr>
        <p:sp>
          <p:nvSpPr>
            <p:cNvPr id="73" name="Rounded Rectangle 72"/>
            <p:cNvSpPr/>
            <p:nvPr/>
          </p:nvSpPr>
          <p:spPr>
            <a:xfrm>
              <a:off x="7504238" y="2699829"/>
              <a:ext cx="3050643" cy="32556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74" name="Rounded Rectangle 73"/>
            <p:cNvSpPr/>
            <p:nvPr/>
          </p:nvSpPr>
          <p:spPr>
            <a:xfrm>
              <a:off x="7504238" y="248972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Default Address List</a:t>
              </a:r>
            </a:p>
          </p:txBody>
        </p:sp>
        <p:sp>
          <p:nvSpPr>
            <p:cNvPr id="75" name="TextBox 74"/>
            <p:cNvSpPr txBox="1"/>
            <p:nvPr/>
          </p:nvSpPr>
          <p:spPr>
            <a:xfrm>
              <a:off x="7536646" y="2702950"/>
              <a:ext cx="1418830" cy="230832"/>
            </a:xfrm>
            <a:prstGeom prst="rect">
              <a:avLst/>
            </a:prstGeom>
            <a:noFill/>
          </p:spPr>
          <p:txBody>
            <a:bodyPr wrap="square" rtlCol="0">
              <a:spAutoFit/>
            </a:bodyPr>
            <a:lstStyle/>
            <a:p>
              <a:r>
                <a:rPr lang="en-US" sz="900" dirty="0" smtClean="0">
                  <a:solidFill>
                    <a:schemeClr val="bg1"/>
                  </a:solidFill>
                </a:rPr>
                <a:t>GAL1</a:t>
              </a:r>
            </a:p>
          </p:txBody>
        </p:sp>
      </p:grpSp>
      <p:grpSp>
        <p:nvGrpSpPr>
          <p:cNvPr id="83" name="Group 82"/>
          <p:cNvGrpSpPr/>
          <p:nvPr/>
        </p:nvGrpSpPr>
        <p:grpSpPr>
          <a:xfrm>
            <a:off x="7809468" y="2904839"/>
            <a:ext cx="2695857" cy="533587"/>
            <a:chOff x="7504238" y="3048000"/>
            <a:chExt cx="3050643" cy="533587"/>
          </a:xfrm>
        </p:grpSpPr>
        <p:sp>
          <p:nvSpPr>
            <p:cNvPr id="76" name="Rounded Rectangle 75"/>
            <p:cNvSpPr/>
            <p:nvPr/>
          </p:nvSpPr>
          <p:spPr>
            <a:xfrm>
              <a:off x="7504238" y="3258109"/>
              <a:ext cx="3050643" cy="32347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77" name="Rounded Rectangle 76"/>
            <p:cNvSpPr/>
            <p:nvPr/>
          </p:nvSpPr>
          <p:spPr>
            <a:xfrm>
              <a:off x="7504238" y="304800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Room Address List</a:t>
              </a:r>
            </a:p>
          </p:txBody>
        </p:sp>
        <p:sp>
          <p:nvSpPr>
            <p:cNvPr id="78" name="TextBox 77"/>
            <p:cNvSpPr txBox="1"/>
            <p:nvPr/>
          </p:nvSpPr>
          <p:spPr>
            <a:xfrm>
              <a:off x="7536646" y="3261230"/>
              <a:ext cx="1418830" cy="230832"/>
            </a:xfrm>
            <a:prstGeom prst="rect">
              <a:avLst/>
            </a:prstGeom>
            <a:noFill/>
          </p:spPr>
          <p:txBody>
            <a:bodyPr wrap="square" rtlCol="0">
              <a:spAutoFit/>
            </a:bodyPr>
            <a:lstStyle/>
            <a:p>
              <a:r>
                <a:rPr lang="en-US" sz="900" dirty="0" smtClean="0">
                  <a:solidFill>
                    <a:schemeClr val="bg1"/>
                  </a:solidFill>
                </a:rPr>
                <a:t>RM AL 1</a:t>
              </a:r>
            </a:p>
          </p:txBody>
        </p:sp>
      </p:grpSp>
      <p:grpSp>
        <p:nvGrpSpPr>
          <p:cNvPr id="86" name="Group 85"/>
          <p:cNvGrpSpPr/>
          <p:nvPr/>
        </p:nvGrpSpPr>
        <p:grpSpPr>
          <a:xfrm>
            <a:off x="7809468" y="3467820"/>
            <a:ext cx="2695857" cy="462603"/>
            <a:chOff x="7504238" y="3637653"/>
            <a:chExt cx="3050643" cy="462603"/>
          </a:xfrm>
        </p:grpSpPr>
        <p:sp>
          <p:nvSpPr>
            <p:cNvPr id="79" name="Rounded Rectangle 78"/>
            <p:cNvSpPr/>
            <p:nvPr/>
          </p:nvSpPr>
          <p:spPr>
            <a:xfrm>
              <a:off x="7504238" y="3847762"/>
              <a:ext cx="3050643" cy="252494"/>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80" name="Rounded Rectangle 79"/>
            <p:cNvSpPr/>
            <p:nvPr/>
          </p:nvSpPr>
          <p:spPr>
            <a:xfrm>
              <a:off x="7504238" y="3637653"/>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Offline Address Book</a:t>
              </a:r>
            </a:p>
          </p:txBody>
        </p:sp>
        <p:sp>
          <p:nvSpPr>
            <p:cNvPr id="81" name="TextBox 80"/>
            <p:cNvSpPr txBox="1"/>
            <p:nvPr/>
          </p:nvSpPr>
          <p:spPr>
            <a:xfrm>
              <a:off x="7536646" y="3850883"/>
              <a:ext cx="1418830" cy="230832"/>
            </a:xfrm>
            <a:prstGeom prst="rect">
              <a:avLst/>
            </a:prstGeom>
            <a:noFill/>
          </p:spPr>
          <p:txBody>
            <a:bodyPr wrap="square" rtlCol="0">
              <a:spAutoFit/>
            </a:bodyPr>
            <a:lstStyle/>
            <a:p>
              <a:r>
                <a:rPr lang="en-US" sz="900" dirty="0" smtClean="0">
                  <a:solidFill>
                    <a:schemeClr val="bg1"/>
                  </a:solidFill>
                </a:rPr>
                <a:t>OAB B</a:t>
              </a:r>
            </a:p>
          </p:txBody>
        </p:sp>
      </p:grpSp>
      <p:sp>
        <p:nvSpPr>
          <p:cNvPr id="71" name="Right Arrow 70"/>
          <p:cNvSpPr/>
          <p:nvPr/>
        </p:nvSpPr>
        <p:spPr bwMode="auto">
          <a:xfrm flipH="1">
            <a:off x="2791079" y="2319192"/>
            <a:ext cx="1461994" cy="408724"/>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87" name="Picture 86" descr="user.png"/>
          <p:cNvPicPr>
            <a:picLocks noChangeAspect="1"/>
          </p:cNvPicPr>
          <p:nvPr/>
        </p:nvPicPr>
        <p:blipFill>
          <a:blip r:embed="rId3"/>
          <a:stretch>
            <a:fillRect/>
          </a:stretch>
        </p:blipFill>
        <p:spPr>
          <a:xfrm>
            <a:off x="1254132" y="1668812"/>
            <a:ext cx="1259070" cy="1882951"/>
          </a:xfrm>
          <a:prstGeom prst="rect">
            <a:avLst/>
          </a:prstGeom>
          <a:effectLst>
            <a:outerShdw blurRad="50800" dist="38100" dir="3120000">
              <a:srgbClr val="000000">
                <a:alpha val="22000"/>
              </a:srgbClr>
            </a:outerShdw>
          </a:effectLst>
        </p:spPr>
      </p:pic>
      <p:sp>
        <p:nvSpPr>
          <p:cNvPr id="88" name="TextBox 87"/>
          <p:cNvSpPr txBox="1"/>
          <p:nvPr/>
        </p:nvSpPr>
        <p:spPr>
          <a:xfrm>
            <a:off x="1271958" y="3563967"/>
            <a:ext cx="1143000" cy="261610"/>
          </a:xfrm>
          <a:prstGeom prst="rect">
            <a:avLst/>
          </a:prstGeom>
          <a:noFill/>
        </p:spPr>
        <p:txBody>
          <a:bodyPr wrap="square" rtlCol="0">
            <a:spAutoFit/>
          </a:bodyPr>
          <a:lstStyle/>
          <a:p>
            <a:pPr algn="ctr"/>
            <a:r>
              <a:rPr lang="en-US" sz="1100" b="1" dirty="0" smtClean="0"/>
              <a:t>User</a:t>
            </a:r>
            <a:endParaRPr lang="en-US" sz="1100" b="1" dirty="0"/>
          </a:p>
        </p:txBody>
      </p:sp>
      <p:grpSp>
        <p:nvGrpSpPr>
          <p:cNvPr id="195" name="Group 194"/>
          <p:cNvGrpSpPr/>
          <p:nvPr/>
        </p:nvGrpSpPr>
        <p:grpSpPr>
          <a:xfrm>
            <a:off x="3358316" y="4585537"/>
            <a:ext cx="2893727" cy="2156162"/>
            <a:chOff x="3884611" y="4592921"/>
            <a:chExt cx="2893727" cy="2156162"/>
          </a:xfrm>
        </p:grpSpPr>
        <p:sp>
          <p:nvSpPr>
            <p:cNvPr id="119" name="Rounded Rectangle 118"/>
            <p:cNvSpPr/>
            <p:nvPr/>
          </p:nvSpPr>
          <p:spPr bwMode="auto">
            <a:xfrm>
              <a:off x="3886176" y="4855653"/>
              <a:ext cx="2890598" cy="189343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0" name="Rounded Rectangle 119"/>
            <p:cNvSpPr>
              <a:spLocks/>
            </p:cNvSpPr>
            <p:nvPr/>
          </p:nvSpPr>
          <p:spPr>
            <a:xfrm>
              <a:off x="3976730" y="4915187"/>
              <a:ext cx="2709491" cy="171575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121" name="Rounded Rectangle 120"/>
            <p:cNvSpPr>
              <a:spLocks/>
            </p:cNvSpPr>
            <p:nvPr/>
          </p:nvSpPr>
          <p:spPr>
            <a:xfrm>
              <a:off x="4027112" y="5043353"/>
              <a:ext cx="2608726" cy="369205"/>
            </a:xfrm>
            <a:prstGeom prst="roundRect">
              <a:avLst>
                <a:gd name="adj" fmla="val 0"/>
              </a:avLst>
            </a:prstGeom>
            <a:gradFill flip="none" rotWithShape="1">
              <a:gsLst>
                <a:gs pos="100000">
                  <a:srgbClr val="686868">
                    <a:alpha val="0"/>
                  </a:srgbClr>
                </a:gs>
                <a:gs pos="0">
                  <a:schemeClr val="accent6">
                    <a:lumMod val="50000"/>
                  </a:schemeClr>
                </a:gs>
              </a:gsLst>
              <a:lin ang="16200000" scaled="0"/>
              <a:tileRec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22" name="Rounded Rectangle 121"/>
            <p:cNvSpPr/>
            <p:nvPr/>
          </p:nvSpPr>
          <p:spPr bwMode="auto">
            <a:xfrm>
              <a:off x="3884611" y="4592921"/>
              <a:ext cx="2893727" cy="249401"/>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Offline Address Book Objects</a:t>
              </a:r>
            </a:p>
          </p:txBody>
        </p:sp>
        <p:sp>
          <p:nvSpPr>
            <p:cNvPr id="123" name="Rounded Rectangle 122"/>
            <p:cNvSpPr>
              <a:spLocks/>
            </p:cNvSpPr>
            <p:nvPr/>
          </p:nvSpPr>
          <p:spPr>
            <a:xfrm>
              <a:off x="4036565" y="5382491"/>
              <a:ext cx="2589821" cy="291535"/>
            </a:xfrm>
            <a:prstGeom prst="roundRect">
              <a:avLst>
                <a:gd name="adj" fmla="val 0"/>
              </a:avLst>
            </a:prstGeom>
            <a:gradFill>
              <a:gsLst>
                <a:gs pos="0">
                  <a:schemeClr val="accent5">
                    <a:shade val="51000"/>
                    <a:satMod val="130000"/>
                  </a:schemeClr>
                </a:gs>
                <a:gs pos="80000">
                  <a:srgbClr val="686868"/>
                </a:gs>
                <a:gs pos="100000">
                  <a:schemeClr val="accent5">
                    <a:shade val="94000"/>
                    <a:satMod val="135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1000" b="1" dirty="0" smtClean="0">
                <a:gradFill>
                  <a:gsLst>
                    <a:gs pos="0">
                      <a:srgbClr val="FFFFFF"/>
                    </a:gs>
                    <a:gs pos="100000">
                      <a:srgbClr val="FFFFFF"/>
                    </a:gs>
                  </a:gsLst>
                  <a:lin ang="5400000" scaled="0"/>
                </a:gradFill>
              </a:endParaRPr>
            </a:p>
          </p:txBody>
        </p:sp>
        <p:sp>
          <p:nvSpPr>
            <p:cNvPr id="132" name="Rounded Rectangle 131"/>
            <p:cNvSpPr>
              <a:spLocks/>
            </p:cNvSpPr>
            <p:nvPr/>
          </p:nvSpPr>
          <p:spPr>
            <a:xfrm>
              <a:off x="4027112" y="5850271"/>
              <a:ext cx="2608726" cy="369205"/>
            </a:xfrm>
            <a:prstGeom prst="roundRect">
              <a:avLst>
                <a:gd name="adj" fmla="val 0"/>
              </a:avLst>
            </a:prstGeom>
            <a:gradFill flip="none" rotWithShape="1">
              <a:gsLst>
                <a:gs pos="100000">
                  <a:srgbClr val="686868">
                    <a:alpha val="0"/>
                  </a:srgbClr>
                </a:gs>
                <a:gs pos="0">
                  <a:schemeClr val="accent6">
                    <a:lumMod val="50000"/>
                  </a:schemeClr>
                </a:gs>
              </a:gsLst>
              <a:lin ang="16200000" scaled="0"/>
              <a:tileRec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33" name="Rounded Rectangle 132"/>
            <p:cNvSpPr>
              <a:spLocks/>
            </p:cNvSpPr>
            <p:nvPr/>
          </p:nvSpPr>
          <p:spPr>
            <a:xfrm>
              <a:off x="4036565" y="6189409"/>
              <a:ext cx="2589821" cy="291535"/>
            </a:xfrm>
            <a:prstGeom prst="roundRect">
              <a:avLst>
                <a:gd name="adj" fmla="val 0"/>
              </a:avLst>
            </a:prstGeom>
            <a:gradFill>
              <a:gsLst>
                <a:gs pos="0">
                  <a:schemeClr val="accent5">
                    <a:shade val="51000"/>
                    <a:satMod val="130000"/>
                  </a:schemeClr>
                </a:gs>
                <a:gs pos="80000">
                  <a:srgbClr val="686868"/>
                </a:gs>
                <a:gs pos="100000">
                  <a:schemeClr val="accent5">
                    <a:shade val="94000"/>
                    <a:satMod val="135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1000" b="1" dirty="0" smtClean="0">
                <a:gradFill>
                  <a:gsLst>
                    <a:gs pos="0">
                      <a:srgbClr val="FFFFFF"/>
                    </a:gs>
                    <a:gs pos="100000">
                      <a:srgbClr val="FFFFFF"/>
                    </a:gs>
                  </a:gsLst>
                  <a:lin ang="5400000" scaled="0"/>
                </a:gradFill>
              </a:endParaRPr>
            </a:p>
          </p:txBody>
        </p:sp>
        <p:sp>
          <p:nvSpPr>
            <p:cNvPr id="124" name="TextBox 123"/>
            <p:cNvSpPr txBox="1"/>
            <p:nvPr/>
          </p:nvSpPr>
          <p:spPr>
            <a:xfrm>
              <a:off x="4041613" y="5389872"/>
              <a:ext cx="634736" cy="246221"/>
            </a:xfrm>
            <a:prstGeom prst="rect">
              <a:avLst/>
            </a:prstGeom>
            <a:noFill/>
          </p:spPr>
          <p:txBody>
            <a:bodyPr wrap="square" rtlCol="0">
              <a:spAutoFit/>
            </a:bodyPr>
            <a:lstStyle/>
            <a:p>
              <a:pPr algn="ctr"/>
              <a:r>
                <a:rPr lang="en-US" sz="1000" dirty="0" smtClean="0">
                  <a:solidFill>
                    <a:srgbClr val="FFFFFF"/>
                  </a:solidFill>
                </a:rPr>
                <a:t>OAB A</a:t>
              </a:r>
              <a:endParaRPr lang="en-US" sz="1000" dirty="0">
                <a:solidFill>
                  <a:srgbClr val="FFFFFF"/>
                </a:solidFill>
              </a:endParaRPr>
            </a:p>
          </p:txBody>
        </p:sp>
        <p:pic>
          <p:nvPicPr>
            <p:cNvPr id="142" name="Picture 401"/>
            <p:cNvPicPr>
              <a:picLocks noChangeAspect="1" noChangeArrowheads="1"/>
            </p:cNvPicPr>
            <p:nvPr/>
          </p:nvPicPr>
          <p:blipFill>
            <a:blip r:embed="rId4"/>
            <a:srcRect/>
            <a:stretch>
              <a:fillRect/>
            </a:stretch>
          </p:blipFill>
          <p:spPr bwMode="auto">
            <a:xfrm>
              <a:off x="4169429" y="5002313"/>
              <a:ext cx="330200" cy="457200"/>
            </a:xfrm>
            <a:prstGeom prst="rect">
              <a:avLst/>
            </a:prstGeom>
            <a:noFill/>
            <a:effectLst>
              <a:outerShdw blurRad="50800" dist="38100" dir="2700000">
                <a:srgbClr val="000000">
                  <a:alpha val="31000"/>
                </a:srgbClr>
              </a:outerShdw>
            </a:effectLst>
          </p:spPr>
        </p:pic>
        <p:sp>
          <p:nvSpPr>
            <p:cNvPr id="146" name="Rounded Rectangle 145"/>
            <p:cNvSpPr/>
            <p:nvPr/>
          </p:nvSpPr>
          <p:spPr>
            <a:xfrm>
              <a:off x="4744395" y="5139346"/>
              <a:ext cx="1725892" cy="347053"/>
            </a:xfrm>
            <a:prstGeom prst="roundRect">
              <a:avLst>
                <a:gd name="adj" fmla="val 0"/>
              </a:avLst>
            </a:prstGeom>
            <a:gradFill>
              <a:gsLst>
                <a:gs pos="0">
                  <a:srgbClr val="B2B2B2"/>
                </a:gs>
                <a:gs pos="35000">
                  <a:srgbClr val="DDDDDD"/>
                </a:gs>
                <a:gs pos="100000">
                  <a:srgbClr val="CDCDCD"/>
                </a:gs>
              </a:gsLst>
            </a:gra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48" name="TextBox 147"/>
            <p:cNvSpPr txBox="1"/>
            <p:nvPr/>
          </p:nvSpPr>
          <p:spPr>
            <a:xfrm>
              <a:off x="4777174" y="5183460"/>
              <a:ext cx="1660334" cy="230832"/>
            </a:xfrm>
            <a:prstGeom prst="rect">
              <a:avLst/>
            </a:prstGeom>
            <a:noFill/>
          </p:spPr>
          <p:txBody>
            <a:bodyPr wrap="square" rtlCol="0" anchor="t">
              <a:spAutoFit/>
            </a:bodyPr>
            <a:lstStyle/>
            <a:p>
              <a:pPr algn="ctr"/>
              <a:r>
                <a:rPr lang="en-US" sz="900" dirty="0" smtClean="0">
                  <a:solidFill>
                    <a:schemeClr val="bg1"/>
                  </a:solidFill>
                </a:rPr>
                <a:t>OAB A = AL1 + AL3 + AL4</a:t>
              </a:r>
            </a:p>
          </p:txBody>
        </p:sp>
        <p:sp>
          <p:nvSpPr>
            <p:cNvPr id="152" name="TextBox 151"/>
            <p:cNvSpPr txBox="1"/>
            <p:nvPr/>
          </p:nvSpPr>
          <p:spPr>
            <a:xfrm>
              <a:off x="4041613" y="6194741"/>
              <a:ext cx="634736" cy="246221"/>
            </a:xfrm>
            <a:prstGeom prst="rect">
              <a:avLst/>
            </a:prstGeom>
            <a:noFill/>
          </p:spPr>
          <p:txBody>
            <a:bodyPr wrap="square" rtlCol="0">
              <a:spAutoFit/>
            </a:bodyPr>
            <a:lstStyle/>
            <a:p>
              <a:pPr algn="ctr"/>
              <a:r>
                <a:rPr lang="en-US" sz="1000" dirty="0" smtClean="0">
                  <a:solidFill>
                    <a:srgbClr val="FFFFFF"/>
                  </a:solidFill>
                </a:rPr>
                <a:t>OAB B</a:t>
              </a:r>
              <a:endParaRPr lang="en-US" sz="1000" dirty="0">
                <a:solidFill>
                  <a:srgbClr val="FFFFFF"/>
                </a:solidFill>
              </a:endParaRPr>
            </a:p>
          </p:txBody>
        </p:sp>
        <p:pic>
          <p:nvPicPr>
            <p:cNvPr id="153" name="Picture 401"/>
            <p:cNvPicPr>
              <a:picLocks noChangeAspect="1" noChangeArrowheads="1"/>
            </p:cNvPicPr>
            <p:nvPr/>
          </p:nvPicPr>
          <p:blipFill>
            <a:blip r:embed="rId4"/>
            <a:srcRect/>
            <a:stretch>
              <a:fillRect/>
            </a:stretch>
          </p:blipFill>
          <p:spPr bwMode="auto">
            <a:xfrm>
              <a:off x="4169429" y="5807182"/>
              <a:ext cx="330200" cy="457200"/>
            </a:xfrm>
            <a:prstGeom prst="rect">
              <a:avLst/>
            </a:prstGeom>
            <a:noFill/>
            <a:effectLst>
              <a:outerShdw blurRad="50800" dist="38100" dir="2700000">
                <a:srgbClr val="000000">
                  <a:alpha val="31000"/>
                </a:srgbClr>
              </a:outerShdw>
            </a:effectLst>
          </p:spPr>
        </p:pic>
        <p:sp>
          <p:nvSpPr>
            <p:cNvPr id="154" name="Rounded Rectangle 153"/>
            <p:cNvSpPr/>
            <p:nvPr/>
          </p:nvSpPr>
          <p:spPr>
            <a:xfrm>
              <a:off x="4744395" y="5899911"/>
              <a:ext cx="1725892" cy="420895"/>
            </a:xfrm>
            <a:prstGeom prst="roundRect">
              <a:avLst>
                <a:gd name="adj" fmla="val 0"/>
              </a:avLst>
            </a:prstGeom>
            <a:gradFill>
              <a:gsLst>
                <a:gs pos="0">
                  <a:srgbClr val="B2B2B2"/>
                </a:gs>
                <a:gs pos="35000">
                  <a:srgbClr val="DDDDDD"/>
                </a:gs>
                <a:gs pos="100000">
                  <a:srgbClr val="CDCDCD"/>
                </a:gs>
              </a:gsLst>
            </a:gra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55" name="TextBox 154"/>
            <p:cNvSpPr txBox="1"/>
            <p:nvPr/>
          </p:nvSpPr>
          <p:spPr>
            <a:xfrm>
              <a:off x="4777174" y="5918308"/>
              <a:ext cx="1660334" cy="369332"/>
            </a:xfrm>
            <a:prstGeom prst="rect">
              <a:avLst/>
            </a:prstGeom>
            <a:noFill/>
          </p:spPr>
          <p:txBody>
            <a:bodyPr wrap="square" rtlCol="0" anchor="t">
              <a:spAutoFit/>
            </a:bodyPr>
            <a:lstStyle/>
            <a:p>
              <a:pPr algn="ctr"/>
              <a:r>
                <a:rPr lang="en-US" sz="900" dirty="0" smtClean="0">
                  <a:solidFill>
                    <a:schemeClr val="bg1"/>
                  </a:solidFill>
                </a:rPr>
                <a:t>OAB B = AL1 + AL2 + AL5 + AL6 + GAL1</a:t>
              </a:r>
            </a:p>
          </p:txBody>
        </p:sp>
      </p:grpSp>
      <p:grpSp>
        <p:nvGrpSpPr>
          <p:cNvPr id="196" name="Group 195"/>
          <p:cNvGrpSpPr/>
          <p:nvPr/>
        </p:nvGrpSpPr>
        <p:grpSpPr>
          <a:xfrm>
            <a:off x="6424222" y="4585537"/>
            <a:ext cx="2450592" cy="2156162"/>
            <a:chOff x="6932612" y="4592921"/>
            <a:chExt cx="2450592" cy="2156162"/>
          </a:xfrm>
        </p:grpSpPr>
        <p:sp>
          <p:nvSpPr>
            <p:cNvPr id="156" name="Rounded Rectangle 155"/>
            <p:cNvSpPr/>
            <p:nvPr/>
          </p:nvSpPr>
          <p:spPr bwMode="auto">
            <a:xfrm>
              <a:off x="6933937" y="4855653"/>
              <a:ext cx="2447942" cy="189343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7" name="Rounded Rectangle 156"/>
            <p:cNvSpPr>
              <a:spLocks/>
            </p:cNvSpPr>
            <p:nvPr/>
          </p:nvSpPr>
          <p:spPr>
            <a:xfrm>
              <a:off x="7010624" y="4915187"/>
              <a:ext cx="2294569" cy="171575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158" name="Rounded Rectangle 157"/>
            <p:cNvSpPr>
              <a:spLocks/>
            </p:cNvSpPr>
            <p:nvPr/>
          </p:nvSpPr>
          <p:spPr>
            <a:xfrm>
              <a:off x="7053291" y="5043353"/>
              <a:ext cx="2209235" cy="369205"/>
            </a:xfrm>
            <a:prstGeom prst="roundRect">
              <a:avLst>
                <a:gd name="adj" fmla="val 0"/>
              </a:avLst>
            </a:prstGeom>
            <a:gradFill flip="none" rotWithShape="1">
              <a:gsLst>
                <a:gs pos="100000">
                  <a:srgbClr val="686868">
                    <a:alpha val="0"/>
                  </a:srgbClr>
                </a:gs>
                <a:gs pos="0">
                  <a:schemeClr val="accent6">
                    <a:lumMod val="50000"/>
                  </a:schemeClr>
                </a:gs>
              </a:gsLst>
              <a:lin ang="16200000" scaled="0"/>
              <a:tileRec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59" name="Rounded Rectangle 158"/>
            <p:cNvSpPr/>
            <p:nvPr/>
          </p:nvSpPr>
          <p:spPr bwMode="auto">
            <a:xfrm>
              <a:off x="6932612" y="4592921"/>
              <a:ext cx="2450592" cy="249401"/>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Global Address List Objects</a:t>
              </a:r>
            </a:p>
          </p:txBody>
        </p:sp>
        <p:sp>
          <p:nvSpPr>
            <p:cNvPr id="160" name="Rounded Rectangle 159"/>
            <p:cNvSpPr>
              <a:spLocks/>
            </p:cNvSpPr>
            <p:nvPr/>
          </p:nvSpPr>
          <p:spPr>
            <a:xfrm>
              <a:off x="7061296" y="5382491"/>
              <a:ext cx="2193225" cy="291535"/>
            </a:xfrm>
            <a:prstGeom prst="roundRect">
              <a:avLst>
                <a:gd name="adj" fmla="val 0"/>
              </a:avLst>
            </a:prstGeom>
            <a:gradFill>
              <a:gsLst>
                <a:gs pos="0">
                  <a:schemeClr val="accent5">
                    <a:shade val="51000"/>
                    <a:satMod val="130000"/>
                  </a:schemeClr>
                </a:gs>
                <a:gs pos="80000">
                  <a:srgbClr val="686868"/>
                </a:gs>
                <a:gs pos="100000">
                  <a:schemeClr val="accent5">
                    <a:shade val="94000"/>
                    <a:satMod val="135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1000" b="1" dirty="0" smtClean="0">
                <a:gradFill>
                  <a:gsLst>
                    <a:gs pos="0">
                      <a:srgbClr val="FFFFFF"/>
                    </a:gs>
                    <a:gs pos="100000">
                      <a:srgbClr val="FFFFFF"/>
                    </a:gs>
                  </a:gsLst>
                  <a:lin ang="5400000" scaled="0"/>
                </a:gradFill>
              </a:endParaRPr>
            </a:p>
          </p:txBody>
        </p:sp>
        <p:sp>
          <p:nvSpPr>
            <p:cNvPr id="167" name="Rounded Rectangle 166"/>
            <p:cNvSpPr>
              <a:spLocks/>
            </p:cNvSpPr>
            <p:nvPr/>
          </p:nvSpPr>
          <p:spPr>
            <a:xfrm>
              <a:off x="7053291" y="5850271"/>
              <a:ext cx="2209235" cy="369205"/>
            </a:xfrm>
            <a:prstGeom prst="roundRect">
              <a:avLst>
                <a:gd name="adj" fmla="val 0"/>
              </a:avLst>
            </a:prstGeom>
            <a:gradFill flip="none" rotWithShape="1">
              <a:gsLst>
                <a:gs pos="100000">
                  <a:srgbClr val="686868">
                    <a:alpha val="0"/>
                  </a:srgbClr>
                </a:gs>
                <a:gs pos="0">
                  <a:schemeClr val="accent6">
                    <a:lumMod val="50000"/>
                  </a:schemeClr>
                </a:gs>
              </a:gsLst>
              <a:lin ang="16200000" scaled="0"/>
              <a:tileRec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68" name="Rounded Rectangle 167"/>
            <p:cNvSpPr>
              <a:spLocks/>
            </p:cNvSpPr>
            <p:nvPr/>
          </p:nvSpPr>
          <p:spPr>
            <a:xfrm>
              <a:off x="7061296" y="6189409"/>
              <a:ext cx="2193225" cy="291535"/>
            </a:xfrm>
            <a:prstGeom prst="roundRect">
              <a:avLst>
                <a:gd name="adj" fmla="val 0"/>
              </a:avLst>
            </a:prstGeom>
            <a:gradFill>
              <a:gsLst>
                <a:gs pos="0">
                  <a:schemeClr val="accent5">
                    <a:shade val="51000"/>
                    <a:satMod val="130000"/>
                  </a:schemeClr>
                </a:gs>
                <a:gs pos="80000">
                  <a:srgbClr val="686868"/>
                </a:gs>
                <a:gs pos="100000">
                  <a:schemeClr val="accent5">
                    <a:shade val="94000"/>
                    <a:satMod val="135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1000" b="1" dirty="0" smtClean="0">
                <a:gradFill>
                  <a:gsLst>
                    <a:gs pos="0">
                      <a:srgbClr val="FFFFFF"/>
                    </a:gs>
                    <a:gs pos="100000">
                      <a:srgbClr val="FFFFFF"/>
                    </a:gs>
                  </a:gsLst>
                  <a:lin ang="5400000" scaled="0"/>
                </a:gradFill>
              </a:endParaRPr>
            </a:p>
          </p:txBody>
        </p:sp>
        <p:grpSp>
          <p:nvGrpSpPr>
            <p:cNvPr id="176" name="Group 175"/>
            <p:cNvGrpSpPr/>
            <p:nvPr/>
          </p:nvGrpSpPr>
          <p:grpSpPr>
            <a:xfrm>
              <a:off x="7400652" y="5002311"/>
              <a:ext cx="1514513" cy="1450652"/>
              <a:chOff x="7356348" y="5002311"/>
              <a:chExt cx="1514513" cy="1450652"/>
            </a:xfrm>
          </p:grpSpPr>
          <p:pic>
            <p:nvPicPr>
              <p:cNvPr id="164" name="Picture 395"/>
              <p:cNvPicPr>
                <a:picLocks noChangeAspect="1" noChangeArrowheads="1"/>
              </p:cNvPicPr>
              <p:nvPr/>
            </p:nvPicPr>
            <p:blipFill>
              <a:blip r:embed="rId5"/>
              <a:srcRect/>
              <a:stretch>
                <a:fillRect/>
              </a:stretch>
            </p:blipFill>
            <p:spPr bwMode="auto">
              <a:xfrm>
                <a:off x="7356348" y="5002311"/>
                <a:ext cx="660400" cy="558800"/>
              </a:xfrm>
              <a:prstGeom prst="rect">
                <a:avLst/>
              </a:prstGeom>
              <a:noFill/>
              <a:effectLst>
                <a:outerShdw blurRad="50800" dist="38100" dir="2700000">
                  <a:srgbClr val="000000">
                    <a:alpha val="31000"/>
                  </a:srgbClr>
                </a:outerShdw>
              </a:effectLst>
            </p:spPr>
          </p:pic>
          <p:pic>
            <p:nvPicPr>
              <p:cNvPr id="165" name="Picture 396"/>
              <p:cNvPicPr>
                <a:picLocks noChangeAspect="1" noChangeArrowheads="1"/>
              </p:cNvPicPr>
              <p:nvPr/>
            </p:nvPicPr>
            <p:blipFill>
              <a:blip r:embed="rId5"/>
              <a:srcRect/>
              <a:stretch>
                <a:fillRect/>
              </a:stretch>
            </p:blipFill>
            <p:spPr bwMode="auto">
              <a:xfrm>
                <a:off x="8206956" y="5002311"/>
                <a:ext cx="660400" cy="558800"/>
              </a:xfrm>
              <a:prstGeom prst="rect">
                <a:avLst/>
              </a:prstGeom>
              <a:noFill/>
              <a:effectLst>
                <a:outerShdw blurRad="50800" dist="38100" dir="2700000">
                  <a:srgbClr val="000000">
                    <a:alpha val="31000"/>
                  </a:srgbClr>
                </a:outerShdw>
              </a:effectLst>
            </p:spPr>
          </p:pic>
          <p:pic>
            <p:nvPicPr>
              <p:cNvPr id="172" name="Picture 395"/>
              <p:cNvPicPr>
                <a:picLocks noChangeAspect="1" noChangeArrowheads="1"/>
              </p:cNvPicPr>
              <p:nvPr/>
            </p:nvPicPr>
            <p:blipFill>
              <a:blip r:embed="rId5"/>
              <a:srcRect/>
              <a:stretch>
                <a:fillRect/>
              </a:stretch>
            </p:blipFill>
            <p:spPr bwMode="auto">
              <a:xfrm>
                <a:off x="7356348" y="5809229"/>
                <a:ext cx="660400" cy="558800"/>
              </a:xfrm>
              <a:prstGeom prst="rect">
                <a:avLst/>
              </a:prstGeom>
              <a:noFill/>
              <a:effectLst>
                <a:outerShdw blurRad="50800" dist="38100" dir="2700000">
                  <a:srgbClr val="000000">
                    <a:alpha val="31000"/>
                  </a:srgbClr>
                </a:outerShdw>
              </a:effectLst>
            </p:spPr>
          </p:pic>
          <p:pic>
            <p:nvPicPr>
              <p:cNvPr id="173" name="Picture 396"/>
              <p:cNvPicPr>
                <a:picLocks noChangeAspect="1" noChangeArrowheads="1"/>
              </p:cNvPicPr>
              <p:nvPr/>
            </p:nvPicPr>
            <p:blipFill>
              <a:blip r:embed="rId5"/>
              <a:srcRect/>
              <a:stretch>
                <a:fillRect/>
              </a:stretch>
            </p:blipFill>
            <p:spPr bwMode="auto">
              <a:xfrm>
                <a:off x="8206956" y="5809229"/>
                <a:ext cx="660400" cy="558800"/>
              </a:xfrm>
              <a:prstGeom prst="rect">
                <a:avLst/>
              </a:prstGeom>
              <a:noFill/>
              <a:effectLst>
                <a:outerShdw blurRad="50800" dist="38100" dir="2700000">
                  <a:srgbClr val="000000">
                    <a:alpha val="31000"/>
                  </a:srgbClr>
                </a:outerShdw>
              </a:effectLst>
            </p:spPr>
          </p:pic>
          <p:sp>
            <p:nvSpPr>
              <p:cNvPr id="161" name="TextBox 160"/>
              <p:cNvSpPr txBox="1"/>
              <p:nvPr/>
            </p:nvSpPr>
            <p:spPr>
              <a:xfrm>
                <a:off x="7394881" y="5389872"/>
                <a:ext cx="634736" cy="246221"/>
              </a:xfrm>
              <a:prstGeom prst="rect">
                <a:avLst/>
              </a:prstGeom>
              <a:noFill/>
            </p:spPr>
            <p:txBody>
              <a:bodyPr wrap="square" rtlCol="0">
                <a:spAutoFit/>
              </a:bodyPr>
              <a:lstStyle/>
              <a:p>
                <a:pPr algn="ctr"/>
                <a:r>
                  <a:rPr lang="en-US" sz="1000" dirty="0" smtClean="0">
                    <a:solidFill>
                      <a:srgbClr val="FFFFFF"/>
                    </a:solidFill>
                  </a:rPr>
                  <a:t>GAL 1</a:t>
                </a:r>
                <a:endParaRPr lang="en-US" sz="1000" dirty="0">
                  <a:solidFill>
                    <a:srgbClr val="FFFFFF"/>
                  </a:solidFill>
                </a:endParaRPr>
              </a:p>
            </p:txBody>
          </p:sp>
          <p:sp>
            <p:nvSpPr>
              <p:cNvPr id="162" name="TextBox 161"/>
              <p:cNvSpPr txBox="1"/>
              <p:nvPr/>
            </p:nvSpPr>
            <p:spPr>
              <a:xfrm>
                <a:off x="8212824" y="5399824"/>
                <a:ext cx="658037" cy="246221"/>
              </a:xfrm>
              <a:prstGeom prst="rect">
                <a:avLst/>
              </a:prstGeom>
              <a:noFill/>
            </p:spPr>
            <p:txBody>
              <a:bodyPr wrap="square" rtlCol="0">
                <a:spAutoFit/>
              </a:bodyPr>
              <a:lstStyle/>
              <a:p>
                <a:pPr algn="ctr"/>
                <a:r>
                  <a:rPr lang="en-US" sz="1000" dirty="0" smtClean="0">
                    <a:solidFill>
                      <a:srgbClr val="FFFFFF"/>
                    </a:solidFill>
                  </a:rPr>
                  <a:t>GAL 2</a:t>
                </a:r>
                <a:endParaRPr lang="en-US" sz="1000" dirty="0">
                  <a:solidFill>
                    <a:srgbClr val="FFFFFF"/>
                  </a:solidFill>
                </a:endParaRPr>
              </a:p>
            </p:txBody>
          </p:sp>
          <p:sp>
            <p:nvSpPr>
              <p:cNvPr id="169" name="TextBox 168"/>
              <p:cNvSpPr txBox="1"/>
              <p:nvPr/>
            </p:nvSpPr>
            <p:spPr>
              <a:xfrm>
                <a:off x="7394881" y="6196790"/>
                <a:ext cx="634736" cy="246221"/>
              </a:xfrm>
              <a:prstGeom prst="rect">
                <a:avLst/>
              </a:prstGeom>
              <a:noFill/>
            </p:spPr>
            <p:txBody>
              <a:bodyPr wrap="square" rtlCol="0">
                <a:spAutoFit/>
              </a:bodyPr>
              <a:lstStyle/>
              <a:p>
                <a:pPr algn="ctr"/>
                <a:r>
                  <a:rPr lang="en-US" sz="1000" dirty="0" smtClean="0">
                    <a:solidFill>
                      <a:srgbClr val="FFFFFF"/>
                    </a:solidFill>
                  </a:rPr>
                  <a:t>GAL 3</a:t>
                </a:r>
                <a:endParaRPr lang="en-US" sz="1000" dirty="0">
                  <a:solidFill>
                    <a:srgbClr val="FFFFFF"/>
                  </a:solidFill>
                </a:endParaRPr>
              </a:p>
            </p:txBody>
          </p:sp>
          <p:sp>
            <p:nvSpPr>
              <p:cNvPr id="170" name="TextBox 169"/>
              <p:cNvSpPr txBox="1"/>
              <p:nvPr/>
            </p:nvSpPr>
            <p:spPr>
              <a:xfrm>
                <a:off x="8212824" y="6206742"/>
                <a:ext cx="658037" cy="246221"/>
              </a:xfrm>
              <a:prstGeom prst="rect">
                <a:avLst/>
              </a:prstGeom>
              <a:noFill/>
            </p:spPr>
            <p:txBody>
              <a:bodyPr wrap="square" rtlCol="0">
                <a:spAutoFit/>
              </a:bodyPr>
              <a:lstStyle/>
              <a:p>
                <a:pPr algn="ctr"/>
                <a:r>
                  <a:rPr lang="en-US" sz="1000" dirty="0" smtClean="0">
                    <a:solidFill>
                      <a:srgbClr val="FFFFFF"/>
                    </a:solidFill>
                  </a:rPr>
                  <a:t>GAL 4</a:t>
                </a:r>
                <a:endParaRPr lang="en-US" sz="1000" dirty="0">
                  <a:solidFill>
                    <a:srgbClr val="FFFFFF"/>
                  </a:solidFill>
                </a:endParaRPr>
              </a:p>
            </p:txBody>
          </p:sp>
        </p:grpSp>
      </p:grpSp>
      <p:grpSp>
        <p:nvGrpSpPr>
          <p:cNvPr id="194" name="Group 193"/>
          <p:cNvGrpSpPr/>
          <p:nvPr/>
        </p:nvGrpSpPr>
        <p:grpSpPr>
          <a:xfrm>
            <a:off x="735545" y="4585537"/>
            <a:ext cx="2450592" cy="2156162"/>
            <a:chOff x="1195864" y="4592921"/>
            <a:chExt cx="2450592" cy="2156162"/>
          </a:xfrm>
        </p:grpSpPr>
        <p:sp>
          <p:nvSpPr>
            <p:cNvPr id="89" name="Rounded Rectangle 88"/>
            <p:cNvSpPr/>
            <p:nvPr/>
          </p:nvSpPr>
          <p:spPr bwMode="auto">
            <a:xfrm>
              <a:off x="1197189" y="4855653"/>
              <a:ext cx="2447942" cy="189343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0" name="Rounded Rectangle 89"/>
            <p:cNvSpPr>
              <a:spLocks/>
            </p:cNvSpPr>
            <p:nvPr/>
          </p:nvSpPr>
          <p:spPr>
            <a:xfrm>
              <a:off x="1273876" y="4915187"/>
              <a:ext cx="2294569" cy="171575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91" name="Rounded Rectangle 90"/>
            <p:cNvSpPr>
              <a:spLocks/>
            </p:cNvSpPr>
            <p:nvPr/>
          </p:nvSpPr>
          <p:spPr>
            <a:xfrm>
              <a:off x="1316543" y="5043353"/>
              <a:ext cx="2209235" cy="369205"/>
            </a:xfrm>
            <a:prstGeom prst="roundRect">
              <a:avLst>
                <a:gd name="adj" fmla="val 0"/>
              </a:avLst>
            </a:prstGeom>
            <a:gradFill flip="none" rotWithShape="1">
              <a:gsLst>
                <a:gs pos="100000">
                  <a:srgbClr val="686868">
                    <a:alpha val="0"/>
                  </a:srgbClr>
                </a:gs>
                <a:gs pos="0">
                  <a:schemeClr val="accent6">
                    <a:lumMod val="50000"/>
                  </a:schemeClr>
                </a:gs>
              </a:gsLst>
              <a:lin ang="16200000" scaled="0"/>
              <a:tileRec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93" name="Rounded Rectangle 92"/>
            <p:cNvSpPr/>
            <p:nvPr/>
          </p:nvSpPr>
          <p:spPr bwMode="auto">
            <a:xfrm>
              <a:off x="1195864" y="4592921"/>
              <a:ext cx="2450592" cy="249401"/>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Address List Objects</a:t>
              </a:r>
            </a:p>
          </p:txBody>
        </p:sp>
        <p:sp>
          <p:nvSpPr>
            <p:cNvPr id="92" name="Rounded Rectangle 91"/>
            <p:cNvSpPr>
              <a:spLocks/>
            </p:cNvSpPr>
            <p:nvPr/>
          </p:nvSpPr>
          <p:spPr>
            <a:xfrm>
              <a:off x="1324548" y="5382491"/>
              <a:ext cx="2193225" cy="291535"/>
            </a:xfrm>
            <a:prstGeom prst="roundRect">
              <a:avLst>
                <a:gd name="adj" fmla="val 0"/>
              </a:avLst>
            </a:prstGeom>
            <a:gradFill>
              <a:gsLst>
                <a:gs pos="0">
                  <a:schemeClr val="accent5">
                    <a:shade val="51000"/>
                    <a:satMod val="130000"/>
                  </a:schemeClr>
                </a:gs>
                <a:gs pos="80000">
                  <a:srgbClr val="686868"/>
                </a:gs>
                <a:gs pos="100000">
                  <a:schemeClr val="accent5">
                    <a:shade val="94000"/>
                    <a:satMod val="135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1000" b="1" dirty="0" smtClean="0">
                <a:gradFill>
                  <a:gsLst>
                    <a:gs pos="0">
                      <a:srgbClr val="FFFFFF"/>
                    </a:gs>
                    <a:gs pos="100000">
                      <a:srgbClr val="FFFFFF"/>
                    </a:gs>
                  </a:gsLst>
                  <a:lin ang="5400000" scaled="0"/>
                </a:gradFill>
              </a:endParaRPr>
            </a:p>
          </p:txBody>
        </p:sp>
        <p:sp>
          <p:nvSpPr>
            <p:cNvPr id="26" name="TextBox 25"/>
            <p:cNvSpPr txBox="1"/>
            <p:nvPr/>
          </p:nvSpPr>
          <p:spPr>
            <a:xfrm>
              <a:off x="1352865" y="5389872"/>
              <a:ext cx="634736" cy="246221"/>
            </a:xfrm>
            <a:prstGeom prst="rect">
              <a:avLst/>
            </a:prstGeom>
            <a:noFill/>
          </p:spPr>
          <p:txBody>
            <a:bodyPr wrap="square" rtlCol="0">
              <a:spAutoFit/>
            </a:bodyPr>
            <a:lstStyle/>
            <a:p>
              <a:pPr algn="ctr"/>
              <a:r>
                <a:rPr lang="en-US" sz="1000" dirty="0" smtClean="0">
                  <a:solidFill>
                    <a:srgbClr val="FFFFFF"/>
                  </a:solidFill>
                </a:rPr>
                <a:t>AL 1</a:t>
              </a:r>
              <a:endParaRPr lang="en-US" sz="1000" dirty="0">
                <a:solidFill>
                  <a:srgbClr val="FFFFFF"/>
                </a:solidFill>
              </a:endParaRPr>
            </a:p>
          </p:txBody>
        </p:sp>
        <p:sp>
          <p:nvSpPr>
            <p:cNvPr id="27" name="TextBox 26"/>
            <p:cNvSpPr txBox="1"/>
            <p:nvPr/>
          </p:nvSpPr>
          <p:spPr>
            <a:xfrm>
              <a:off x="2082200" y="5399824"/>
              <a:ext cx="658037" cy="246221"/>
            </a:xfrm>
            <a:prstGeom prst="rect">
              <a:avLst/>
            </a:prstGeom>
            <a:noFill/>
          </p:spPr>
          <p:txBody>
            <a:bodyPr wrap="square" rtlCol="0">
              <a:spAutoFit/>
            </a:bodyPr>
            <a:lstStyle/>
            <a:p>
              <a:pPr algn="ctr"/>
              <a:r>
                <a:rPr lang="en-US" sz="1000" dirty="0" smtClean="0">
                  <a:solidFill>
                    <a:srgbClr val="FFFFFF"/>
                  </a:solidFill>
                </a:rPr>
                <a:t>AL 2</a:t>
              </a:r>
              <a:endParaRPr lang="en-US" sz="1000" dirty="0">
                <a:solidFill>
                  <a:srgbClr val="FFFFFF"/>
                </a:solidFill>
              </a:endParaRPr>
            </a:p>
          </p:txBody>
        </p:sp>
        <p:sp>
          <p:nvSpPr>
            <p:cNvPr id="28" name="TextBox 27"/>
            <p:cNvSpPr txBox="1"/>
            <p:nvPr/>
          </p:nvSpPr>
          <p:spPr>
            <a:xfrm>
              <a:off x="2838593" y="5399824"/>
              <a:ext cx="694037" cy="246221"/>
            </a:xfrm>
            <a:prstGeom prst="rect">
              <a:avLst/>
            </a:prstGeom>
            <a:noFill/>
          </p:spPr>
          <p:txBody>
            <a:bodyPr wrap="square" rtlCol="0">
              <a:spAutoFit/>
            </a:bodyPr>
            <a:lstStyle/>
            <a:p>
              <a:pPr algn="ctr"/>
              <a:r>
                <a:rPr lang="en-US" sz="1000" dirty="0" smtClean="0">
                  <a:solidFill>
                    <a:srgbClr val="FFFFFF"/>
                  </a:solidFill>
                </a:rPr>
                <a:t>AL 3</a:t>
              </a:r>
              <a:endParaRPr lang="en-US" sz="1000" dirty="0">
                <a:solidFill>
                  <a:srgbClr val="FFFFFF"/>
                </a:solidFill>
              </a:endParaRPr>
            </a:p>
          </p:txBody>
        </p:sp>
        <p:pic>
          <p:nvPicPr>
            <p:cNvPr id="105" name="Picture 395"/>
            <p:cNvPicPr>
              <a:picLocks noChangeAspect="1" noChangeArrowheads="1"/>
            </p:cNvPicPr>
            <p:nvPr/>
          </p:nvPicPr>
          <p:blipFill>
            <a:blip r:embed="rId5"/>
            <a:srcRect/>
            <a:stretch>
              <a:fillRect/>
            </a:stretch>
          </p:blipFill>
          <p:spPr bwMode="auto">
            <a:xfrm>
              <a:off x="1314332" y="5002311"/>
              <a:ext cx="660400" cy="558800"/>
            </a:xfrm>
            <a:prstGeom prst="rect">
              <a:avLst/>
            </a:prstGeom>
            <a:noFill/>
            <a:effectLst>
              <a:outerShdw blurRad="50800" dist="38100" dir="2700000">
                <a:srgbClr val="000000">
                  <a:alpha val="31000"/>
                </a:srgbClr>
              </a:outerShdw>
            </a:effectLst>
          </p:spPr>
        </p:pic>
        <p:pic>
          <p:nvPicPr>
            <p:cNvPr id="106" name="Picture 396"/>
            <p:cNvPicPr>
              <a:picLocks noChangeAspect="1" noChangeArrowheads="1"/>
            </p:cNvPicPr>
            <p:nvPr/>
          </p:nvPicPr>
          <p:blipFill>
            <a:blip r:embed="rId5"/>
            <a:srcRect/>
            <a:stretch>
              <a:fillRect/>
            </a:stretch>
          </p:blipFill>
          <p:spPr bwMode="auto">
            <a:xfrm>
              <a:off x="2076332" y="5002311"/>
              <a:ext cx="660400" cy="558800"/>
            </a:xfrm>
            <a:prstGeom prst="rect">
              <a:avLst/>
            </a:prstGeom>
            <a:noFill/>
            <a:effectLst>
              <a:outerShdw blurRad="50800" dist="38100" dir="2700000">
                <a:srgbClr val="000000">
                  <a:alpha val="31000"/>
                </a:srgbClr>
              </a:outerShdw>
            </a:effectLst>
          </p:spPr>
        </p:pic>
        <p:pic>
          <p:nvPicPr>
            <p:cNvPr id="107" name="Picture 398"/>
            <p:cNvPicPr>
              <a:picLocks noChangeAspect="1" noChangeArrowheads="1"/>
            </p:cNvPicPr>
            <p:nvPr/>
          </p:nvPicPr>
          <p:blipFill>
            <a:blip r:embed="rId5"/>
            <a:srcRect/>
            <a:stretch>
              <a:fillRect/>
            </a:stretch>
          </p:blipFill>
          <p:spPr bwMode="auto">
            <a:xfrm>
              <a:off x="2838332" y="5002311"/>
              <a:ext cx="660400" cy="558800"/>
            </a:xfrm>
            <a:prstGeom prst="rect">
              <a:avLst/>
            </a:prstGeom>
            <a:noFill/>
            <a:effectLst>
              <a:outerShdw blurRad="50800" dist="38100" dir="2700000">
                <a:srgbClr val="000000">
                  <a:alpha val="31000"/>
                </a:srgbClr>
              </a:outerShdw>
            </a:effectLst>
          </p:spPr>
        </p:pic>
        <p:sp>
          <p:nvSpPr>
            <p:cNvPr id="108" name="Rounded Rectangle 107"/>
            <p:cNvSpPr>
              <a:spLocks/>
            </p:cNvSpPr>
            <p:nvPr/>
          </p:nvSpPr>
          <p:spPr>
            <a:xfrm>
              <a:off x="1316543" y="5850271"/>
              <a:ext cx="2209235" cy="369205"/>
            </a:xfrm>
            <a:prstGeom prst="roundRect">
              <a:avLst>
                <a:gd name="adj" fmla="val 0"/>
              </a:avLst>
            </a:prstGeom>
            <a:gradFill flip="none" rotWithShape="1">
              <a:gsLst>
                <a:gs pos="100000">
                  <a:srgbClr val="686868">
                    <a:alpha val="0"/>
                  </a:srgbClr>
                </a:gs>
                <a:gs pos="0">
                  <a:schemeClr val="accent6">
                    <a:lumMod val="50000"/>
                  </a:schemeClr>
                </a:gs>
              </a:gsLst>
              <a:lin ang="16200000" scaled="0"/>
              <a:tileRec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09" name="Rounded Rectangle 108"/>
            <p:cNvSpPr>
              <a:spLocks/>
            </p:cNvSpPr>
            <p:nvPr/>
          </p:nvSpPr>
          <p:spPr>
            <a:xfrm>
              <a:off x="1324548" y="6189409"/>
              <a:ext cx="2193225" cy="291535"/>
            </a:xfrm>
            <a:prstGeom prst="roundRect">
              <a:avLst>
                <a:gd name="adj" fmla="val 0"/>
              </a:avLst>
            </a:prstGeom>
            <a:gradFill>
              <a:gsLst>
                <a:gs pos="0">
                  <a:schemeClr val="accent5">
                    <a:shade val="51000"/>
                    <a:satMod val="130000"/>
                  </a:schemeClr>
                </a:gs>
                <a:gs pos="80000">
                  <a:srgbClr val="686868"/>
                </a:gs>
                <a:gs pos="100000">
                  <a:schemeClr val="accent5">
                    <a:shade val="94000"/>
                    <a:satMod val="135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1000" b="1" dirty="0" smtClean="0">
                <a:gradFill>
                  <a:gsLst>
                    <a:gs pos="0">
                      <a:srgbClr val="FFFFFF"/>
                    </a:gs>
                    <a:gs pos="100000">
                      <a:srgbClr val="FFFFFF"/>
                    </a:gs>
                  </a:gsLst>
                  <a:lin ang="5400000" scaled="0"/>
                </a:gradFill>
              </a:endParaRPr>
            </a:p>
          </p:txBody>
        </p:sp>
        <p:pic>
          <p:nvPicPr>
            <p:cNvPr id="114" name="Picture 395"/>
            <p:cNvPicPr>
              <a:picLocks noChangeAspect="1" noChangeArrowheads="1"/>
            </p:cNvPicPr>
            <p:nvPr/>
          </p:nvPicPr>
          <p:blipFill>
            <a:blip r:embed="rId5"/>
            <a:srcRect/>
            <a:stretch>
              <a:fillRect/>
            </a:stretch>
          </p:blipFill>
          <p:spPr bwMode="auto">
            <a:xfrm>
              <a:off x="1314332" y="5809229"/>
              <a:ext cx="660400" cy="558800"/>
            </a:xfrm>
            <a:prstGeom prst="rect">
              <a:avLst/>
            </a:prstGeom>
            <a:noFill/>
            <a:effectLst>
              <a:outerShdw blurRad="50800" dist="38100" dir="2700000">
                <a:srgbClr val="000000">
                  <a:alpha val="31000"/>
                </a:srgbClr>
              </a:outerShdw>
            </a:effectLst>
          </p:spPr>
        </p:pic>
        <p:pic>
          <p:nvPicPr>
            <p:cNvPr id="115" name="Picture 396"/>
            <p:cNvPicPr>
              <a:picLocks noChangeAspect="1" noChangeArrowheads="1"/>
            </p:cNvPicPr>
            <p:nvPr/>
          </p:nvPicPr>
          <p:blipFill>
            <a:blip r:embed="rId5"/>
            <a:srcRect/>
            <a:stretch>
              <a:fillRect/>
            </a:stretch>
          </p:blipFill>
          <p:spPr bwMode="auto">
            <a:xfrm>
              <a:off x="2076332" y="5809229"/>
              <a:ext cx="660400" cy="558800"/>
            </a:xfrm>
            <a:prstGeom prst="rect">
              <a:avLst/>
            </a:prstGeom>
            <a:noFill/>
            <a:effectLst>
              <a:outerShdw blurRad="50800" dist="38100" dir="2700000">
                <a:srgbClr val="000000">
                  <a:alpha val="31000"/>
                </a:srgbClr>
              </a:outerShdw>
            </a:effectLst>
          </p:spPr>
        </p:pic>
        <p:pic>
          <p:nvPicPr>
            <p:cNvPr id="116" name="Picture 398"/>
            <p:cNvPicPr>
              <a:picLocks noChangeAspect="1" noChangeArrowheads="1"/>
            </p:cNvPicPr>
            <p:nvPr/>
          </p:nvPicPr>
          <p:blipFill>
            <a:blip r:embed="rId5"/>
            <a:srcRect/>
            <a:stretch>
              <a:fillRect/>
            </a:stretch>
          </p:blipFill>
          <p:spPr bwMode="auto">
            <a:xfrm>
              <a:off x="2838332" y="5809229"/>
              <a:ext cx="660400" cy="558800"/>
            </a:xfrm>
            <a:prstGeom prst="rect">
              <a:avLst/>
            </a:prstGeom>
            <a:noFill/>
            <a:effectLst>
              <a:outerShdw blurRad="50800" dist="38100" dir="2700000">
                <a:srgbClr val="000000">
                  <a:alpha val="31000"/>
                </a:srgbClr>
              </a:outerShdw>
            </a:effectLst>
          </p:spPr>
        </p:pic>
        <p:sp>
          <p:nvSpPr>
            <p:cNvPr id="110" name="TextBox 109"/>
            <p:cNvSpPr txBox="1"/>
            <p:nvPr/>
          </p:nvSpPr>
          <p:spPr>
            <a:xfrm>
              <a:off x="1352865" y="6196790"/>
              <a:ext cx="634736" cy="246221"/>
            </a:xfrm>
            <a:prstGeom prst="rect">
              <a:avLst/>
            </a:prstGeom>
            <a:noFill/>
          </p:spPr>
          <p:txBody>
            <a:bodyPr wrap="square" rtlCol="0">
              <a:spAutoFit/>
            </a:bodyPr>
            <a:lstStyle/>
            <a:p>
              <a:pPr algn="ctr"/>
              <a:r>
                <a:rPr lang="en-US" sz="1000" dirty="0" smtClean="0">
                  <a:solidFill>
                    <a:srgbClr val="FFFFFF"/>
                  </a:solidFill>
                </a:rPr>
                <a:t>AL 4</a:t>
              </a:r>
              <a:endParaRPr lang="en-US" sz="1000" dirty="0">
                <a:solidFill>
                  <a:srgbClr val="FFFFFF"/>
                </a:solidFill>
              </a:endParaRPr>
            </a:p>
          </p:txBody>
        </p:sp>
        <p:sp>
          <p:nvSpPr>
            <p:cNvPr id="111" name="TextBox 110"/>
            <p:cNvSpPr txBox="1"/>
            <p:nvPr/>
          </p:nvSpPr>
          <p:spPr>
            <a:xfrm>
              <a:off x="2082200" y="6206742"/>
              <a:ext cx="658037" cy="246221"/>
            </a:xfrm>
            <a:prstGeom prst="rect">
              <a:avLst/>
            </a:prstGeom>
            <a:noFill/>
          </p:spPr>
          <p:txBody>
            <a:bodyPr wrap="square" rtlCol="0">
              <a:spAutoFit/>
            </a:bodyPr>
            <a:lstStyle/>
            <a:p>
              <a:pPr algn="ctr"/>
              <a:r>
                <a:rPr lang="en-US" sz="1000" dirty="0" smtClean="0">
                  <a:solidFill>
                    <a:srgbClr val="FFFFFF"/>
                  </a:solidFill>
                </a:rPr>
                <a:t>AL 5</a:t>
              </a:r>
              <a:endParaRPr lang="en-US" sz="1000" dirty="0">
                <a:solidFill>
                  <a:srgbClr val="FFFFFF"/>
                </a:solidFill>
              </a:endParaRPr>
            </a:p>
          </p:txBody>
        </p:sp>
        <p:sp>
          <p:nvSpPr>
            <p:cNvPr id="112" name="TextBox 111"/>
            <p:cNvSpPr txBox="1"/>
            <p:nvPr/>
          </p:nvSpPr>
          <p:spPr>
            <a:xfrm>
              <a:off x="2838593" y="6206742"/>
              <a:ext cx="694037" cy="246221"/>
            </a:xfrm>
            <a:prstGeom prst="rect">
              <a:avLst/>
            </a:prstGeom>
            <a:noFill/>
          </p:spPr>
          <p:txBody>
            <a:bodyPr wrap="square" rtlCol="0">
              <a:spAutoFit/>
            </a:bodyPr>
            <a:lstStyle/>
            <a:p>
              <a:pPr algn="ctr"/>
              <a:r>
                <a:rPr lang="en-US" sz="1000" dirty="0" smtClean="0">
                  <a:solidFill>
                    <a:srgbClr val="FFFFFF"/>
                  </a:solidFill>
                </a:rPr>
                <a:t>AL 6</a:t>
              </a:r>
              <a:endParaRPr lang="en-US" sz="1000" dirty="0">
                <a:solidFill>
                  <a:srgbClr val="FFFFFF"/>
                </a:solidFill>
              </a:endParaRPr>
            </a:p>
          </p:txBody>
        </p:sp>
      </p:grpSp>
      <p:grpSp>
        <p:nvGrpSpPr>
          <p:cNvPr id="197" name="Group 196"/>
          <p:cNvGrpSpPr/>
          <p:nvPr/>
        </p:nvGrpSpPr>
        <p:grpSpPr>
          <a:xfrm>
            <a:off x="9046992" y="4585537"/>
            <a:ext cx="2450592" cy="2156162"/>
            <a:chOff x="9522087" y="4592921"/>
            <a:chExt cx="2450592" cy="2156162"/>
          </a:xfrm>
        </p:grpSpPr>
        <p:sp>
          <p:nvSpPr>
            <p:cNvPr id="177" name="Rounded Rectangle 176"/>
            <p:cNvSpPr/>
            <p:nvPr/>
          </p:nvSpPr>
          <p:spPr bwMode="auto">
            <a:xfrm>
              <a:off x="9523412" y="4855653"/>
              <a:ext cx="2447942" cy="1893430"/>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8" name="Rounded Rectangle 177"/>
            <p:cNvSpPr>
              <a:spLocks/>
            </p:cNvSpPr>
            <p:nvPr/>
          </p:nvSpPr>
          <p:spPr>
            <a:xfrm>
              <a:off x="9600099" y="4915187"/>
              <a:ext cx="2294569" cy="171575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179" name="Rounded Rectangle 178"/>
            <p:cNvSpPr>
              <a:spLocks/>
            </p:cNvSpPr>
            <p:nvPr/>
          </p:nvSpPr>
          <p:spPr>
            <a:xfrm>
              <a:off x="9642766" y="5043353"/>
              <a:ext cx="2209235" cy="369205"/>
            </a:xfrm>
            <a:prstGeom prst="roundRect">
              <a:avLst>
                <a:gd name="adj" fmla="val 0"/>
              </a:avLst>
            </a:prstGeom>
            <a:gradFill flip="none" rotWithShape="1">
              <a:gsLst>
                <a:gs pos="100000">
                  <a:srgbClr val="686868">
                    <a:alpha val="0"/>
                  </a:srgbClr>
                </a:gs>
                <a:gs pos="0">
                  <a:schemeClr val="accent6">
                    <a:lumMod val="50000"/>
                  </a:schemeClr>
                </a:gs>
              </a:gsLst>
              <a:lin ang="16200000" scaled="0"/>
              <a:tileRec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80" name="Rounded Rectangle 179"/>
            <p:cNvSpPr/>
            <p:nvPr/>
          </p:nvSpPr>
          <p:spPr bwMode="auto">
            <a:xfrm>
              <a:off x="9522087" y="4592921"/>
              <a:ext cx="2450592" cy="249401"/>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Room Address List Objects</a:t>
              </a:r>
            </a:p>
          </p:txBody>
        </p:sp>
        <p:sp>
          <p:nvSpPr>
            <p:cNvPr id="181" name="Rounded Rectangle 180"/>
            <p:cNvSpPr>
              <a:spLocks/>
            </p:cNvSpPr>
            <p:nvPr/>
          </p:nvSpPr>
          <p:spPr>
            <a:xfrm>
              <a:off x="9650771" y="5382491"/>
              <a:ext cx="2193225" cy="291535"/>
            </a:xfrm>
            <a:prstGeom prst="roundRect">
              <a:avLst>
                <a:gd name="adj" fmla="val 0"/>
              </a:avLst>
            </a:prstGeom>
            <a:gradFill>
              <a:gsLst>
                <a:gs pos="0">
                  <a:schemeClr val="accent5">
                    <a:shade val="51000"/>
                    <a:satMod val="130000"/>
                  </a:schemeClr>
                </a:gs>
                <a:gs pos="80000">
                  <a:srgbClr val="686868"/>
                </a:gs>
                <a:gs pos="100000">
                  <a:schemeClr val="accent5">
                    <a:shade val="94000"/>
                    <a:satMod val="135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1000" b="1" dirty="0" smtClean="0">
                <a:gradFill>
                  <a:gsLst>
                    <a:gs pos="0">
                      <a:srgbClr val="FFFFFF"/>
                    </a:gs>
                    <a:gs pos="100000">
                      <a:srgbClr val="FFFFFF"/>
                    </a:gs>
                  </a:gsLst>
                  <a:lin ang="5400000" scaled="0"/>
                </a:gradFill>
              </a:endParaRPr>
            </a:p>
          </p:txBody>
        </p:sp>
        <p:sp>
          <p:nvSpPr>
            <p:cNvPr id="182" name="Rounded Rectangle 181"/>
            <p:cNvSpPr>
              <a:spLocks/>
            </p:cNvSpPr>
            <p:nvPr/>
          </p:nvSpPr>
          <p:spPr>
            <a:xfrm>
              <a:off x="9642766" y="5850271"/>
              <a:ext cx="2209235" cy="369205"/>
            </a:xfrm>
            <a:prstGeom prst="roundRect">
              <a:avLst>
                <a:gd name="adj" fmla="val 0"/>
              </a:avLst>
            </a:prstGeom>
            <a:gradFill flip="none" rotWithShape="1">
              <a:gsLst>
                <a:gs pos="100000">
                  <a:srgbClr val="686868">
                    <a:alpha val="0"/>
                  </a:srgbClr>
                </a:gs>
                <a:gs pos="0">
                  <a:schemeClr val="accent6">
                    <a:lumMod val="50000"/>
                  </a:schemeClr>
                </a:gs>
              </a:gsLst>
              <a:lin ang="16200000" scaled="0"/>
              <a:tileRec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83" name="Rounded Rectangle 182"/>
            <p:cNvSpPr>
              <a:spLocks/>
            </p:cNvSpPr>
            <p:nvPr/>
          </p:nvSpPr>
          <p:spPr>
            <a:xfrm>
              <a:off x="9650771" y="6189409"/>
              <a:ext cx="2193225" cy="291535"/>
            </a:xfrm>
            <a:prstGeom prst="roundRect">
              <a:avLst>
                <a:gd name="adj" fmla="val 0"/>
              </a:avLst>
            </a:prstGeom>
            <a:gradFill>
              <a:gsLst>
                <a:gs pos="0">
                  <a:schemeClr val="accent5">
                    <a:shade val="51000"/>
                    <a:satMod val="130000"/>
                  </a:schemeClr>
                </a:gs>
                <a:gs pos="80000">
                  <a:srgbClr val="686868"/>
                </a:gs>
                <a:gs pos="100000">
                  <a:schemeClr val="accent5">
                    <a:shade val="94000"/>
                    <a:satMod val="135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1000" b="1" dirty="0" smtClean="0">
                <a:gradFill>
                  <a:gsLst>
                    <a:gs pos="0">
                      <a:srgbClr val="FFFFFF"/>
                    </a:gs>
                    <a:gs pos="100000">
                      <a:srgbClr val="FFFFFF"/>
                    </a:gs>
                  </a:gsLst>
                  <a:lin ang="5400000" scaled="0"/>
                </a:gradFill>
              </a:endParaRPr>
            </a:p>
          </p:txBody>
        </p:sp>
        <p:sp>
          <p:nvSpPr>
            <p:cNvPr id="189" name="TextBox 188"/>
            <p:cNvSpPr txBox="1"/>
            <p:nvPr/>
          </p:nvSpPr>
          <p:spPr>
            <a:xfrm>
              <a:off x="10308293" y="5389872"/>
              <a:ext cx="878180" cy="246221"/>
            </a:xfrm>
            <a:prstGeom prst="rect">
              <a:avLst/>
            </a:prstGeom>
            <a:noFill/>
          </p:spPr>
          <p:txBody>
            <a:bodyPr wrap="square" rtlCol="0">
              <a:spAutoFit/>
            </a:bodyPr>
            <a:lstStyle/>
            <a:p>
              <a:pPr algn="ctr"/>
              <a:r>
                <a:rPr lang="en-US" sz="1000" dirty="0" smtClean="0">
                  <a:solidFill>
                    <a:srgbClr val="FFFFFF"/>
                  </a:solidFill>
                </a:rPr>
                <a:t>RM AL 1</a:t>
              </a:r>
              <a:endParaRPr lang="en-US" sz="1000" dirty="0">
                <a:solidFill>
                  <a:srgbClr val="FFFFFF"/>
                </a:solidFill>
              </a:endParaRPr>
            </a:p>
          </p:txBody>
        </p:sp>
        <p:sp>
          <p:nvSpPr>
            <p:cNvPr id="191" name="TextBox 190"/>
            <p:cNvSpPr txBox="1"/>
            <p:nvPr/>
          </p:nvSpPr>
          <p:spPr>
            <a:xfrm>
              <a:off x="10249223" y="6196790"/>
              <a:ext cx="996320" cy="246221"/>
            </a:xfrm>
            <a:prstGeom prst="rect">
              <a:avLst/>
            </a:prstGeom>
            <a:noFill/>
          </p:spPr>
          <p:txBody>
            <a:bodyPr wrap="square" rtlCol="0">
              <a:spAutoFit/>
            </a:bodyPr>
            <a:lstStyle/>
            <a:p>
              <a:pPr algn="ctr"/>
              <a:r>
                <a:rPr lang="en-US" sz="1000" dirty="0" smtClean="0">
                  <a:solidFill>
                    <a:srgbClr val="FFFFFF"/>
                  </a:solidFill>
                </a:rPr>
                <a:t>RM AL 2</a:t>
              </a:r>
              <a:endParaRPr lang="en-US" sz="1000" dirty="0">
                <a:solidFill>
                  <a:srgbClr val="FFFFFF"/>
                </a:solidFill>
              </a:endParaRPr>
            </a:p>
          </p:txBody>
        </p:sp>
        <p:pic>
          <p:nvPicPr>
            <p:cNvPr id="1434" name="Picture 410"/>
            <p:cNvPicPr>
              <a:picLocks noChangeAspect="1" noChangeArrowheads="1"/>
            </p:cNvPicPr>
            <p:nvPr/>
          </p:nvPicPr>
          <p:blipFill>
            <a:blip r:embed="rId6"/>
            <a:srcRect/>
            <a:stretch>
              <a:fillRect/>
            </a:stretch>
          </p:blipFill>
          <p:spPr bwMode="auto">
            <a:xfrm>
              <a:off x="10556883" y="4954761"/>
              <a:ext cx="381000" cy="482600"/>
            </a:xfrm>
            <a:prstGeom prst="rect">
              <a:avLst/>
            </a:prstGeom>
            <a:noFill/>
            <a:effectLst>
              <a:outerShdw blurRad="50800" dist="38100" dir="2700000">
                <a:srgbClr val="000000">
                  <a:alpha val="25000"/>
                </a:srgbClr>
              </a:outerShdw>
            </a:effectLst>
          </p:spPr>
        </p:pic>
        <p:pic>
          <p:nvPicPr>
            <p:cNvPr id="193" name="Picture 410"/>
            <p:cNvPicPr>
              <a:picLocks noChangeAspect="1" noChangeArrowheads="1"/>
            </p:cNvPicPr>
            <p:nvPr/>
          </p:nvPicPr>
          <p:blipFill>
            <a:blip r:embed="rId6"/>
            <a:srcRect/>
            <a:stretch>
              <a:fillRect/>
            </a:stretch>
          </p:blipFill>
          <p:spPr bwMode="auto">
            <a:xfrm>
              <a:off x="10556883" y="5759630"/>
              <a:ext cx="381000" cy="482600"/>
            </a:xfrm>
            <a:prstGeom prst="rect">
              <a:avLst/>
            </a:prstGeom>
            <a:noFill/>
            <a:effectLst>
              <a:outerShdw blurRad="50800" dist="38100" dir="2700000">
                <a:srgbClr val="000000">
                  <a:alpha val="25000"/>
                </a:srgbClr>
              </a:outerShdw>
            </a:effectLst>
          </p:spPr>
        </p:pic>
      </p:grpSp>
    </p:spTree>
    <p:extLst>
      <p:ext uri="{BB962C8B-B14F-4D97-AF65-F5344CB8AC3E}">
        <p14:creationId xmlns:p14="http://schemas.microsoft.com/office/powerpoint/2010/main" val="26077688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Kind Of Actions Are Impacted?</a:t>
            </a:r>
            <a:endParaRPr lang="en-US" dirty="0"/>
          </a:p>
        </p:txBody>
      </p:sp>
      <p:sp>
        <p:nvSpPr>
          <p:cNvPr id="3" name="Text Placeholder 2"/>
          <p:cNvSpPr>
            <a:spLocks noGrp="1"/>
          </p:cNvSpPr>
          <p:nvPr>
            <p:ph type="body" sz="quarter" idx="10"/>
          </p:nvPr>
        </p:nvSpPr>
        <p:spPr>
          <a:xfrm>
            <a:off x="519112" y="1447799"/>
            <a:ext cx="11149013" cy="4801314"/>
          </a:xfrm>
        </p:spPr>
        <p:txBody>
          <a:bodyPr/>
          <a:lstStyle/>
          <a:p>
            <a:r>
              <a:rPr lang="en-US" sz="2800" dirty="0" smtClean="0"/>
              <a:t>ABP’s work for any client that goes through CAS for directory and;</a:t>
            </a:r>
          </a:p>
          <a:p>
            <a:pPr lvl="1"/>
            <a:r>
              <a:rPr lang="en-US" sz="2400" dirty="0" smtClean="0"/>
              <a:t>Opens the address list picker</a:t>
            </a:r>
          </a:p>
          <a:p>
            <a:pPr lvl="1"/>
            <a:r>
              <a:rPr lang="en-US" sz="2400" dirty="0" smtClean="0"/>
              <a:t>Tries to resolve a name or an alias</a:t>
            </a:r>
          </a:p>
          <a:p>
            <a:pPr lvl="1"/>
            <a:r>
              <a:rPr lang="en-US" sz="2400" dirty="0" smtClean="0"/>
              <a:t>Adds a room resource to a meeting request</a:t>
            </a:r>
          </a:p>
          <a:p>
            <a:pPr lvl="1"/>
            <a:r>
              <a:rPr lang="en-US" sz="2400" dirty="0" smtClean="0"/>
              <a:t>Searches the GAL</a:t>
            </a:r>
          </a:p>
          <a:p>
            <a:pPr lvl="1"/>
            <a:r>
              <a:rPr lang="en-US" sz="2400" dirty="0" smtClean="0"/>
              <a:t>Searches the directory from Outlook Voice Access</a:t>
            </a:r>
          </a:p>
          <a:p>
            <a:pPr lvl="1"/>
            <a:r>
              <a:rPr lang="en-US" sz="2400" dirty="0" smtClean="0"/>
              <a:t>Queries the directory from a mobile device</a:t>
            </a:r>
          </a:p>
          <a:p>
            <a:pPr lvl="1"/>
            <a:r>
              <a:rPr lang="en-US" sz="2400" dirty="0" smtClean="0"/>
              <a:t>Views someone’s DL memberships, or views the members of a DL</a:t>
            </a:r>
          </a:p>
          <a:p>
            <a:pPr lvl="2"/>
            <a:r>
              <a:rPr lang="en-US" sz="2000" dirty="0" smtClean="0"/>
              <a:t>Yes – if a user in a DL is outside the scope of your ABP, you won’t see them</a:t>
            </a:r>
          </a:p>
          <a:p>
            <a:pPr lvl="2"/>
            <a:r>
              <a:rPr lang="en-US" sz="2000" dirty="0" smtClean="0"/>
              <a:t>This prevents GAL mining by surfing up and down the member/</a:t>
            </a:r>
            <a:r>
              <a:rPr lang="en-US" sz="2000" dirty="0" err="1" smtClean="0"/>
              <a:t>memberof</a:t>
            </a:r>
            <a:r>
              <a:rPr lang="en-US" sz="2000" dirty="0" smtClean="0"/>
              <a:t> properties in some scenarios</a:t>
            </a:r>
          </a:p>
          <a:p>
            <a:pPr lvl="2"/>
            <a:r>
              <a:rPr lang="en-US" sz="2000" dirty="0" smtClean="0"/>
              <a:t>This does mean you might be sending to more people than you think you are… and that MailTips might not be telling the truth…</a:t>
            </a:r>
            <a:endParaRPr lang="en-US" sz="2000" dirty="0"/>
          </a:p>
        </p:txBody>
      </p:sp>
    </p:spTree>
    <p:extLst>
      <p:ext uri="{BB962C8B-B14F-4D97-AF65-F5344CB8AC3E}">
        <p14:creationId xmlns:p14="http://schemas.microsoft.com/office/powerpoint/2010/main" val="1646586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ounded Rectangle 200"/>
          <p:cNvSpPr/>
          <p:nvPr/>
        </p:nvSpPr>
        <p:spPr bwMode="auto">
          <a:xfrm>
            <a:off x="6163532" y="1978943"/>
            <a:ext cx="3346704" cy="4755373"/>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2" name="Rounded Rectangle 201"/>
          <p:cNvSpPr>
            <a:spLocks/>
          </p:cNvSpPr>
          <p:nvPr/>
        </p:nvSpPr>
        <p:spPr>
          <a:xfrm>
            <a:off x="6266905" y="2081416"/>
            <a:ext cx="3134604" cy="449783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203" name="Rounded Rectangle 202"/>
          <p:cNvSpPr/>
          <p:nvPr/>
        </p:nvSpPr>
        <p:spPr bwMode="auto">
          <a:xfrm>
            <a:off x="6161786" y="1624504"/>
            <a:ext cx="3350327" cy="353603"/>
          </a:xfrm>
          <a:prstGeom prst="roundRect">
            <a:avLst>
              <a:gd name="adj" fmla="val 0"/>
            </a:avLst>
          </a:prstGeom>
          <a:gradFill>
            <a:gsLst>
              <a:gs pos="0">
                <a:schemeClr val="accent3">
                  <a:shade val="51000"/>
                  <a:satMod val="130000"/>
                </a:schemeClr>
              </a:gs>
              <a:gs pos="77000">
                <a:schemeClr val="accent3">
                  <a:shade val="93000"/>
                  <a:satMod val="130000"/>
                </a:schemeClr>
              </a:gs>
              <a:gs pos="100000">
                <a:srgbClr val="DE6F9D"/>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rgbClr val="FFFFFF"/>
                    </a:gs>
                    <a:gs pos="100000">
                      <a:srgbClr val="FFFFFF"/>
                    </a:gs>
                  </a:gsLst>
                  <a:lin ang="5400000" scaled="0"/>
                </a:gradFill>
              </a:rPr>
              <a:t>Tailspin Inc.</a:t>
            </a:r>
          </a:p>
        </p:txBody>
      </p:sp>
      <p:sp>
        <p:nvSpPr>
          <p:cNvPr id="204" name="Oval 203"/>
          <p:cNvSpPr/>
          <p:nvPr/>
        </p:nvSpPr>
        <p:spPr>
          <a:xfrm>
            <a:off x="6334904" y="2133925"/>
            <a:ext cx="3016469" cy="4344053"/>
          </a:xfrm>
          <a:prstGeom prst="ellipse">
            <a:avLst/>
          </a:prstGeom>
          <a:gradFill>
            <a:gsLst>
              <a:gs pos="7000">
                <a:srgbClr val="A6A6A6"/>
              </a:gs>
              <a:gs pos="100000">
                <a:srgbClr val="A4A4A4"/>
              </a:gs>
              <a:gs pos="66000">
                <a:schemeClr val="tx1"/>
              </a:gs>
              <a:gs pos="0">
                <a:srgbClr val="C5C5C5"/>
              </a:gs>
            </a:gsLst>
          </a:gra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fontAlgn="base">
              <a:spcBef>
                <a:spcPct val="0"/>
              </a:spcBef>
              <a:spcAft>
                <a:spcPct val="0"/>
              </a:spcAft>
            </a:pPr>
            <a:endParaRPr lang="en-US" sz="1400" dirty="0">
              <a:solidFill>
                <a:schemeClr val="dk1"/>
              </a:solidFill>
            </a:endParaRPr>
          </a:p>
        </p:txBody>
      </p:sp>
      <p:sp>
        <p:nvSpPr>
          <p:cNvPr id="205" name="Oval 204"/>
          <p:cNvSpPr/>
          <p:nvPr/>
        </p:nvSpPr>
        <p:spPr>
          <a:xfrm>
            <a:off x="6509638" y="2126627"/>
            <a:ext cx="2667000" cy="1270166"/>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solidFill>
              <a:schemeClr val="accent3"/>
            </a:solidFill>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grpSp>
        <p:nvGrpSpPr>
          <p:cNvPr id="253" name="Group 252"/>
          <p:cNvGrpSpPr/>
          <p:nvPr/>
        </p:nvGrpSpPr>
        <p:grpSpPr>
          <a:xfrm>
            <a:off x="7103360" y="3141512"/>
            <a:ext cx="1479557" cy="625816"/>
            <a:chOff x="7103360" y="3141512"/>
            <a:chExt cx="1479557" cy="625816"/>
          </a:xfrm>
        </p:grpSpPr>
        <p:sp>
          <p:nvSpPr>
            <p:cNvPr id="207" name="TextBox 206"/>
            <p:cNvSpPr txBox="1"/>
            <p:nvPr/>
          </p:nvSpPr>
          <p:spPr>
            <a:xfrm>
              <a:off x="7103360" y="3536496"/>
              <a:ext cx="1479557" cy="230832"/>
            </a:xfrm>
            <a:prstGeom prst="rect">
              <a:avLst/>
            </a:prstGeom>
            <a:noFill/>
          </p:spPr>
          <p:txBody>
            <a:bodyPr wrap="square" rtlCol="0">
              <a:spAutoFit/>
            </a:bodyPr>
            <a:lstStyle/>
            <a:p>
              <a:pPr algn="ctr"/>
              <a:r>
                <a:rPr lang="en-US" sz="900" b="1" dirty="0" smtClean="0">
                  <a:solidFill>
                    <a:schemeClr val="accent5">
                      <a:lumMod val="75000"/>
                    </a:schemeClr>
                  </a:solidFill>
                </a:rPr>
                <a:t>AL-TAIL-Users-DL’s</a:t>
              </a:r>
              <a:endParaRPr lang="en-US" sz="900" b="1" dirty="0">
                <a:solidFill>
                  <a:schemeClr val="accent5">
                    <a:lumMod val="75000"/>
                  </a:schemeClr>
                </a:solidFill>
              </a:endParaRPr>
            </a:p>
          </p:txBody>
        </p:sp>
        <p:pic>
          <p:nvPicPr>
            <p:cNvPr id="211" name="Picture 396"/>
            <p:cNvPicPr>
              <a:picLocks noChangeAspect="1" noChangeArrowheads="1"/>
            </p:cNvPicPr>
            <p:nvPr/>
          </p:nvPicPr>
          <p:blipFill>
            <a:blip r:embed="rId2"/>
            <a:srcRect/>
            <a:stretch>
              <a:fillRect/>
            </a:stretch>
          </p:blipFill>
          <p:spPr bwMode="auto">
            <a:xfrm>
              <a:off x="7512938" y="3141512"/>
              <a:ext cx="660400" cy="558800"/>
            </a:xfrm>
            <a:prstGeom prst="rect">
              <a:avLst/>
            </a:prstGeom>
            <a:noFill/>
            <a:effectLst>
              <a:outerShdw blurRad="50800" dist="38100" dir="2700000">
                <a:srgbClr val="000000">
                  <a:alpha val="31000"/>
                </a:srgbClr>
              </a:outerShdw>
            </a:effectLst>
          </p:spPr>
        </p:pic>
      </p:grpSp>
      <p:grpSp>
        <p:nvGrpSpPr>
          <p:cNvPr id="255" name="Group 254"/>
          <p:cNvGrpSpPr/>
          <p:nvPr/>
        </p:nvGrpSpPr>
        <p:grpSpPr>
          <a:xfrm>
            <a:off x="6738296" y="5548737"/>
            <a:ext cx="2194916" cy="683080"/>
            <a:chOff x="6738296" y="5548737"/>
            <a:chExt cx="2194916" cy="683080"/>
          </a:xfrm>
        </p:grpSpPr>
        <p:sp>
          <p:nvSpPr>
            <p:cNvPr id="212" name="TextBox 211"/>
            <p:cNvSpPr txBox="1"/>
            <p:nvPr/>
          </p:nvSpPr>
          <p:spPr>
            <a:xfrm>
              <a:off x="6738296" y="6000985"/>
              <a:ext cx="1371600" cy="230832"/>
            </a:xfrm>
            <a:prstGeom prst="rect">
              <a:avLst/>
            </a:prstGeom>
            <a:noFill/>
          </p:spPr>
          <p:txBody>
            <a:bodyPr wrap="square" rtlCol="0">
              <a:spAutoFit/>
            </a:bodyPr>
            <a:lstStyle/>
            <a:p>
              <a:pPr algn="ctr"/>
              <a:r>
                <a:rPr lang="en-US" sz="900" b="1" dirty="0" smtClean="0">
                  <a:solidFill>
                    <a:srgbClr val="434243"/>
                  </a:solidFill>
                </a:rPr>
                <a:t>GAL-TAIL</a:t>
              </a:r>
              <a:endParaRPr lang="en-US" sz="900" b="1" dirty="0">
                <a:solidFill>
                  <a:srgbClr val="434243"/>
                </a:solidFill>
              </a:endParaRPr>
            </a:p>
          </p:txBody>
        </p:sp>
        <p:sp>
          <p:nvSpPr>
            <p:cNvPr id="213" name="TextBox 212"/>
            <p:cNvSpPr txBox="1"/>
            <p:nvPr/>
          </p:nvSpPr>
          <p:spPr>
            <a:xfrm>
              <a:off x="7561612" y="5995735"/>
              <a:ext cx="1371600" cy="230832"/>
            </a:xfrm>
            <a:prstGeom prst="rect">
              <a:avLst/>
            </a:prstGeom>
            <a:noFill/>
          </p:spPr>
          <p:txBody>
            <a:bodyPr wrap="square" rtlCol="0">
              <a:spAutoFit/>
            </a:bodyPr>
            <a:lstStyle/>
            <a:p>
              <a:pPr algn="ctr"/>
              <a:r>
                <a:rPr lang="en-US" sz="900" b="1" dirty="0" smtClean="0">
                  <a:solidFill>
                    <a:srgbClr val="434243"/>
                  </a:solidFill>
                </a:rPr>
                <a:t>OAB-TAIL</a:t>
              </a:r>
              <a:endParaRPr lang="en-US" sz="900" b="1" dirty="0">
                <a:solidFill>
                  <a:srgbClr val="434243"/>
                </a:solidFill>
              </a:endParaRPr>
            </a:p>
          </p:txBody>
        </p:sp>
        <p:sp>
          <p:nvSpPr>
            <p:cNvPr id="214" name="Right Arrow 213"/>
            <p:cNvSpPr/>
            <p:nvPr/>
          </p:nvSpPr>
          <p:spPr bwMode="auto">
            <a:xfrm>
              <a:off x="7713205" y="5671003"/>
              <a:ext cx="324890" cy="217315"/>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215" name="Picture 396"/>
            <p:cNvPicPr>
              <a:picLocks noChangeAspect="1" noChangeArrowheads="1"/>
            </p:cNvPicPr>
            <p:nvPr/>
          </p:nvPicPr>
          <p:blipFill>
            <a:blip r:embed="rId2"/>
            <a:srcRect/>
            <a:stretch>
              <a:fillRect/>
            </a:stretch>
          </p:blipFill>
          <p:spPr bwMode="auto">
            <a:xfrm>
              <a:off x="7093896" y="5554908"/>
              <a:ext cx="660400" cy="558800"/>
            </a:xfrm>
            <a:prstGeom prst="rect">
              <a:avLst/>
            </a:prstGeom>
            <a:noFill/>
            <a:effectLst>
              <a:outerShdw blurRad="50800" dist="38100" dir="2700000">
                <a:srgbClr val="000000">
                  <a:alpha val="31000"/>
                </a:srgbClr>
              </a:outerShdw>
            </a:effectLst>
          </p:spPr>
        </p:pic>
        <p:pic>
          <p:nvPicPr>
            <p:cNvPr id="216" name="Picture 401"/>
            <p:cNvPicPr>
              <a:picLocks noChangeAspect="1" noChangeArrowheads="1"/>
            </p:cNvPicPr>
            <p:nvPr/>
          </p:nvPicPr>
          <p:blipFill>
            <a:blip r:embed="rId3"/>
            <a:srcRect/>
            <a:stretch>
              <a:fillRect/>
            </a:stretch>
          </p:blipFill>
          <p:spPr bwMode="auto">
            <a:xfrm>
              <a:off x="8082312" y="5548737"/>
              <a:ext cx="330200" cy="457200"/>
            </a:xfrm>
            <a:prstGeom prst="rect">
              <a:avLst/>
            </a:prstGeom>
            <a:noFill/>
            <a:effectLst>
              <a:outerShdw blurRad="50800" dist="38100" dir="2700000">
                <a:srgbClr val="000000">
                  <a:alpha val="31000"/>
                </a:srgbClr>
              </a:outerShdw>
            </a:effectLst>
          </p:spPr>
        </p:pic>
      </p:grpSp>
      <p:sp>
        <p:nvSpPr>
          <p:cNvPr id="223" name="Oval 222"/>
          <p:cNvSpPr/>
          <p:nvPr/>
        </p:nvSpPr>
        <p:spPr>
          <a:xfrm>
            <a:off x="6465608" y="3803128"/>
            <a:ext cx="1281148" cy="1113825"/>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solidFill>
              <a:schemeClr val="accent3"/>
            </a:solidFill>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sp>
        <p:nvSpPr>
          <p:cNvPr id="224" name="TextBox 223"/>
          <p:cNvSpPr txBox="1"/>
          <p:nvPr/>
        </p:nvSpPr>
        <p:spPr>
          <a:xfrm>
            <a:off x="6641957" y="4485748"/>
            <a:ext cx="928450" cy="230832"/>
          </a:xfrm>
          <a:prstGeom prst="rect">
            <a:avLst/>
          </a:prstGeom>
          <a:noFill/>
        </p:spPr>
        <p:txBody>
          <a:bodyPr wrap="square" rtlCol="0">
            <a:spAutoFit/>
          </a:bodyPr>
          <a:lstStyle/>
          <a:p>
            <a:pPr algn="ctr"/>
            <a:r>
              <a:rPr lang="en-US" sz="900" b="1" dirty="0" smtClean="0">
                <a:solidFill>
                  <a:schemeClr val="accent5">
                    <a:lumMod val="75000"/>
                  </a:schemeClr>
                </a:solidFill>
              </a:rPr>
              <a:t>Contacts</a:t>
            </a:r>
            <a:endParaRPr lang="en-US" sz="900" b="1" dirty="0">
              <a:solidFill>
                <a:schemeClr val="accent5">
                  <a:lumMod val="75000"/>
                </a:schemeClr>
              </a:solidFill>
            </a:endParaRPr>
          </a:p>
        </p:txBody>
      </p:sp>
      <p:pic>
        <p:nvPicPr>
          <p:cNvPr id="225" name="Picture 224" descr="Windows_Contacts_Icon.png"/>
          <p:cNvPicPr>
            <a:picLocks noChangeAspect="1"/>
          </p:cNvPicPr>
          <p:nvPr/>
        </p:nvPicPr>
        <p:blipFill>
          <a:blip r:embed="rId4"/>
          <a:stretch>
            <a:fillRect/>
          </a:stretch>
        </p:blipFill>
        <p:spPr>
          <a:xfrm>
            <a:off x="6678096" y="3920965"/>
            <a:ext cx="826636" cy="645806"/>
          </a:xfrm>
          <a:prstGeom prst="rect">
            <a:avLst/>
          </a:prstGeom>
        </p:spPr>
      </p:pic>
      <p:sp>
        <p:nvSpPr>
          <p:cNvPr id="220" name="Oval 219"/>
          <p:cNvSpPr/>
          <p:nvPr/>
        </p:nvSpPr>
        <p:spPr>
          <a:xfrm>
            <a:off x="7939521" y="3822385"/>
            <a:ext cx="1281148" cy="1113825"/>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solidFill>
              <a:schemeClr val="accent3"/>
            </a:solidFill>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pic>
        <p:nvPicPr>
          <p:cNvPr id="221" name="Picture 220" descr="Corporate Mailbox.png"/>
          <p:cNvPicPr>
            <a:picLocks noChangeAspect="1"/>
          </p:cNvPicPr>
          <p:nvPr/>
        </p:nvPicPr>
        <p:blipFill>
          <a:blip r:embed="rId5"/>
          <a:stretch>
            <a:fillRect/>
          </a:stretch>
        </p:blipFill>
        <p:spPr>
          <a:xfrm>
            <a:off x="8263986" y="3941698"/>
            <a:ext cx="632219" cy="568998"/>
          </a:xfrm>
          <a:prstGeom prst="rect">
            <a:avLst/>
          </a:prstGeom>
        </p:spPr>
      </p:pic>
      <p:sp>
        <p:nvSpPr>
          <p:cNvPr id="222" name="TextBox 221"/>
          <p:cNvSpPr txBox="1"/>
          <p:nvPr/>
        </p:nvSpPr>
        <p:spPr>
          <a:xfrm>
            <a:off x="8010420" y="4485748"/>
            <a:ext cx="1139350" cy="230832"/>
          </a:xfrm>
          <a:prstGeom prst="rect">
            <a:avLst/>
          </a:prstGeom>
          <a:noFill/>
        </p:spPr>
        <p:txBody>
          <a:bodyPr wrap="square" rtlCol="0">
            <a:spAutoFit/>
          </a:bodyPr>
          <a:lstStyle/>
          <a:p>
            <a:pPr algn="ctr"/>
            <a:r>
              <a:rPr lang="en-US" sz="900" b="1" dirty="0" smtClean="0">
                <a:solidFill>
                  <a:schemeClr val="accent5">
                    <a:lumMod val="75000"/>
                  </a:schemeClr>
                </a:solidFill>
              </a:rPr>
              <a:t>Room Mailbox</a:t>
            </a:r>
            <a:endParaRPr lang="en-US" sz="900" b="1" dirty="0">
              <a:solidFill>
                <a:schemeClr val="accent5">
                  <a:lumMod val="75000"/>
                </a:schemeClr>
              </a:solidFill>
            </a:endParaRPr>
          </a:p>
        </p:txBody>
      </p:sp>
      <p:grpSp>
        <p:nvGrpSpPr>
          <p:cNvPr id="251" name="Group 250"/>
          <p:cNvGrpSpPr/>
          <p:nvPr/>
        </p:nvGrpSpPr>
        <p:grpSpPr>
          <a:xfrm>
            <a:off x="6436710" y="4768396"/>
            <a:ext cx="1371600" cy="653419"/>
            <a:chOff x="6436710" y="4768396"/>
            <a:chExt cx="1371600" cy="653419"/>
          </a:xfrm>
        </p:grpSpPr>
        <p:sp>
          <p:nvSpPr>
            <p:cNvPr id="228" name="TextBox 227"/>
            <p:cNvSpPr txBox="1"/>
            <p:nvPr/>
          </p:nvSpPr>
          <p:spPr>
            <a:xfrm>
              <a:off x="6436710" y="5190983"/>
              <a:ext cx="1371600" cy="230832"/>
            </a:xfrm>
            <a:prstGeom prst="rect">
              <a:avLst/>
            </a:prstGeom>
            <a:noFill/>
          </p:spPr>
          <p:txBody>
            <a:bodyPr wrap="square" rtlCol="0">
              <a:spAutoFit/>
            </a:bodyPr>
            <a:lstStyle/>
            <a:p>
              <a:pPr algn="ctr"/>
              <a:r>
                <a:rPr lang="en-US" sz="900" b="1" dirty="0" smtClean="0">
                  <a:solidFill>
                    <a:srgbClr val="434243"/>
                  </a:solidFill>
                </a:rPr>
                <a:t>AL-TAIL-Contacts</a:t>
              </a:r>
              <a:endParaRPr lang="en-US" sz="900" b="1" dirty="0">
                <a:solidFill>
                  <a:srgbClr val="434243"/>
                </a:solidFill>
              </a:endParaRPr>
            </a:p>
          </p:txBody>
        </p:sp>
        <p:pic>
          <p:nvPicPr>
            <p:cNvPr id="229" name="Picture 396"/>
            <p:cNvPicPr>
              <a:picLocks noChangeAspect="1" noChangeArrowheads="1"/>
            </p:cNvPicPr>
            <p:nvPr/>
          </p:nvPicPr>
          <p:blipFill>
            <a:blip r:embed="rId2"/>
            <a:srcRect/>
            <a:stretch>
              <a:fillRect/>
            </a:stretch>
          </p:blipFill>
          <p:spPr bwMode="auto">
            <a:xfrm>
              <a:off x="6792310" y="4768396"/>
              <a:ext cx="660400" cy="558800"/>
            </a:xfrm>
            <a:prstGeom prst="rect">
              <a:avLst/>
            </a:prstGeom>
            <a:noFill/>
            <a:effectLst>
              <a:outerShdw blurRad="50800" dist="38100" dir="2700000">
                <a:srgbClr val="000000">
                  <a:alpha val="31000"/>
                </a:srgbClr>
              </a:outerShdw>
            </a:effectLst>
          </p:spPr>
        </p:pic>
      </p:grpSp>
      <p:grpSp>
        <p:nvGrpSpPr>
          <p:cNvPr id="252" name="Group 251"/>
          <p:cNvGrpSpPr/>
          <p:nvPr/>
        </p:nvGrpSpPr>
        <p:grpSpPr>
          <a:xfrm>
            <a:off x="7952046" y="4768396"/>
            <a:ext cx="1164608" cy="653419"/>
            <a:chOff x="7952046" y="4768396"/>
            <a:chExt cx="1164608" cy="653419"/>
          </a:xfrm>
        </p:grpSpPr>
        <p:sp>
          <p:nvSpPr>
            <p:cNvPr id="227" name="TextBox 226"/>
            <p:cNvSpPr txBox="1"/>
            <p:nvPr/>
          </p:nvSpPr>
          <p:spPr>
            <a:xfrm>
              <a:off x="7952046" y="5190983"/>
              <a:ext cx="1164608" cy="230832"/>
            </a:xfrm>
            <a:prstGeom prst="rect">
              <a:avLst/>
            </a:prstGeom>
            <a:noFill/>
          </p:spPr>
          <p:txBody>
            <a:bodyPr wrap="square" rtlCol="0">
              <a:spAutoFit/>
            </a:bodyPr>
            <a:lstStyle/>
            <a:p>
              <a:pPr algn="ctr"/>
              <a:r>
                <a:rPr lang="en-US" sz="900" b="1" dirty="0" smtClean="0">
                  <a:solidFill>
                    <a:srgbClr val="434243"/>
                  </a:solidFill>
                </a:rPr>
                <a:t>AL-TAIL-Rooms</a:t>
              </a:r>
              <a:endParaRPr lang="en-US" sz="900" b="1" dirty="0">
                <a:solidFill>
                  <a:srgbClr val="434243"/>
                </a:solidFill>
              </a:endParaRPr>
            </a:p>
          </p:txBody>
        </p:sp>
        <p:pic>
          <p:nvPicPr>
            <p:cNvPr id="230" name="Picture 396"/>
            <p:cNvPicPr>
              <a:picLocks noChangeAspect="1" noChangeArrowheads="1"/>
            </p:cNvPicPr>
            <p:nvPr/>
          </p:nvPicPr>
          <p:blipFill>
            <a:blip r:embed="rId2"/>
            <a:srcRect/>
            <a:stretch>
              <a:fillRect/>
            </a:stretch>
          </p:blipFill>
          <p:spPr bwMode="auto">
            <a:xfrm>
              <a:off x="8204150" y="4768396"/>
              <a:ext cx="660400" cy="558800"/>
            </a:xfrm>
            <a:prstGeom prst="rect">
              <a:avLst/>
            </a:prstGeom>
            <a:noFill/>
            <a:effectLst>
              <a:outerShdw blurRad="50800" dist="38100" dir="2700000">
                <a:srgbClr val="000000">
                  <a:alpha val="31000"/>
                </a:srgbClr>
              </a:outerShdw>
            </a:effectLst>
          </p:spPr>
        </p:pic>
      </p:grpSp>
      <p:sp>
        <p:nvSpPr>
          <p:cNvPr id="151" name="Rounded Rectangle 150"/>
          <p:cNvSpPr/>
          <p:nvPr/>
        </p:nvSpPr>
        <p:spPr bwMode="auto">
          <a:xfrm>
            <a:off x="2613869" y="1978943"/>
            <a:ext cx="3346704" cy="4755373"/>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2" name="Rounded Rectangle 151"/>
          <p:cNvSpPr>
            <a:spLocks/>
          </p:cNvSpPr>
          <p:nvPr/>
        </p:nvSpPr>
        <p:spPr>
          <a:xfrm>
            <a:off x="2717242" y="2081416"/>
            <a:ext cx="3134604" cy="449783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154" name="Rounded Rectangle 153"/>
          <p:cNvSpPr/>
          <p:nvPr/>
        </p:nvSpPr>
        <p:spPr bwMode="auto">
          <a:xfrm>
            <a:off x="2612123" y="1624504"/>
            <a:ext cx="3350327" cy="353603"/>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rgbClr val="FFFFFF"/>
                    </a:gs>
                    <a:gs pos="100000">
                      <a:srgbClr val="FFFFFF"/>
                    </a:gs>
                  </a:gsLst>
                  <a:lin ang="5400000" scaled="0"/>
                </a:gradFill>
              </a:rPr>
              <a:t>Fabrikam Inc.</a:t>
            </a:r>
          </a:p>
        </p:txBody>
      </p:sp>
      <p:sp>
        <p:nvSpPr>
          <p:cNvPr id="170" name="Oval 169"/>
          <p:cNvSpPr/>
          <p:nvPr/>
        </p:nvSpPr>
        <p:spPr>
          <a:xfrm>
            <a:off x="2785241" y="2133925"/>
            <a:ext cx="3016469" cy="4344053"/>
          </a:xfrm>
          <a:prstGeom prst="ellipse">
            <a:avLst/>
          </a:prstGeom>
          <a:gradFill>
            <a:gsLst>
              <a:gs pos="7000">
                <a:srgbClr val="A6A6A6"/>
              </a:gs>
              <a:gs pos="100000">
                <a:srgbClr val="A4A4A4"/>
              </a:gs>
              <a:gs pos="66000">
                <a:schemeClr val="tx1"/>
              </a:gs>
              <a:gs pos="0">
                <a:srgbClr val="C5C5C5"/>
              </a:gs>
            </a:gsLst>
          </a:gra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fontAlgn="base">
              <a:spcBef>
                <a:spcPct val="0"/>
              </a:spcBef>
              <a:spcAft>
                <a:spcPct val="0"/>
              </a:spcAft>
            </a:pPr>
            <a:endParaRPr lang="en-US" sz="1400" dirty="0">
              <a:solidFill>
                <a:schemeClr val="dk1"/>
              </a:solidFill>
            </a:endParaRPr>
          </a:p>
        </p:txBody>
      </p:sp>
      <p:sp>
        <p:nvSpPr>
          <p:cNvPr id="171" name="Oval 170"/>
          <p:cNvSpPr/>
          <p:nvPr/>
        </p:nvSpPr>
        <p:spPr>
          <a:xfrm>
            <a:off x="2959975" y="2126627"/>
            <a:ext cx="2667000" cy="1270166"/>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w="19050" cap="flat" cmpd="sng" algn="ctr">
            <a:solidFill>
              <a:srgbClr val="4A9D44"/>
            </a:solidFill>
            <a:prstDash val="solid"/>
            <a:round/>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sp>
        <p:nvSpPr>
          <p:cNvPr id="173" name="TextBox 172"/>
          <p:cNvSpPr txBox="1"/>
          <p:nvPr/>
        </p:nvSpPr>
        <p:spPr>
          <a:xfrm>
            <a:off x="3553697" y="3536496"/>
            <a:ext cx="1479557" cy="230832"/>
          </a:xfrm>
          <a:prstGeom prst="rect">
            <a:avLst/>
          </a:prstGeom>
          <a:noFill/>
        </p:spPr>
        <p:txBody>
          <a:bodyPr wrap="square" rtlCol="0">
            <a:spAutoFit/>
          </a:bodyPr>
          <a:lstStyle/>
          <a:p>
            <a:pPr algn="ctr"/>
            <a:r>
              <a:rPr lang="en-US" sz="900" b="1" dirty="0" smtClean="0">
                <a:solidFill>
                  <a:schemeClr val="accent5">
                    <a:lumMod val="75000"/>
                  </a:schemeClr>
                </a:solidFill>
              </a:rPr>
              <a:t>AL-FAB-Users-DL’s</a:t>
            </a:r>
            <a:endParaRPr lang="en-US" sz="900" b="1" dirty="0">
              <a:solidFill>
                <a:schemeClr val="accent5">
                  <a:lumMod val="75000"/>
                </a:schemeClr>
              </a:solidFill>
            </a:endParaRPr>
          </a:p>
        </p:txBody>
      </p:sp>
      <p:pic>
        <p:nvPicPr>
          <p:cNvPr id="177" name="Picture 396"/>
          <p:cNvPicPr>
            <a:picLocks noChangeAspect="1" noChangeArrowheads="1"/>
          </p:cNvPicPr>
          <p:nvPr/>
        </p:nvPicPr>
        <p:blipFill>
          <a:blip r:embed="rId2"/>
          <a:srcRect/>
          <a:stretch>
            <a:fillRect/>
          </a:stretch>
        </p:blipFill>
        <p:spPr bwMode="auto">
          <a:xfrm>
            <a:off x="3963275" y="3141512"/>
            <a:ext cx="660400" cy="558800"/>
          </a:xfrm>
          <a:prstGeom prst="rect">
            <a:avLst/>
          </a:prstGeom>
          <a:noFill/>
          <a:effectLst>
            <a:outerShdw blurRad="50800" dist="38100" dir="2700000">
              <a:srgbClr val="000000">
                <a:alpha val="31000"/>
              </a:srgbClr>
            </a:outerShdw>
          </a:effectLst>
        </p:spPr>
      </p:pic>
      <p:grpSp>
        <p:nvGrpSpPr>
          <p:cNvPr id="254" name="Group 253"/>
          <p:cNvGrpSpPr/>
          <p:nvPr/>
        </p:nvGrpSpPr>
        <p:grpSpPr>
          <a:xfrm>
            <a:off x="3188633" y="5548737"/>
            <a:ext cx="2194916" cy="683080"/>
            <a:chOff x="3188633" y="5548737"/>
            <a:chExt cx="2194916" cy="683080"/>
          </a:xfrm>
        </p:grpSpPr>
        <p:sp>
          <p:nvSpPr>
            <p:cNvPr id="179" name="TextBox 178"/>
            <p:cNvSpPr txBox="1"/>
            <p:nvPr/>
          </p:nvSpPr>
          <p:spPr>
            <a:xfrm>
              <a:off x="3188633" y="6000985"/>
              <a:ext cx="1371600" cy="230832"/>
            </a:xfrm>
            <a:prstGeom prst="rect">
              <a:avLst/>
            </a:prstGeom>
            <a:noFill/>
          </p:spPr>
          <p:txBody>
            <a:bodyPr wrap="square" rtlCol="0">
              <a:spAutoFit/>
            </a:bodyPr>
            <a:lstStyle/>
            <a:p>
              <a:pPr algn="ctr"/>
              <a:r>
                <a:rPr lang="en-US" sz="900" b="1" dirty="0" smtClean="0">
                  <a:solidFill>
                    <a:srgbClr val="434243"/>
                  </a:solidFill>
                </a:rPr>
                <a:t>GAL-FAB</a:t>
              </a:r>
              <a:endParaRPr lang="en-US" sz="900" b="1" dirty="0">
                <a:solidFill>
                  <a:srgbClr val="434243"/>
                </a:solidFill>
              </a:endParaRPr>
            </a:p>
          </p:txBody>
        </p:sp>
        <p:sp>
          <p:nvSpPr>
            <p:cNvPr id="180" name="TextBox 179"/>
            <p:cNvSpPr txBox="1"/>
            <p:nvPr/>
          </p:nvSpPr>
          <p:spPr>
            <a:xfrm>
              <a:off x="4011949" y="5995735"/>
              <a:ext cx="1371600" cy="230832"/>
            </a:xfrm>
            <a:prstGeom prst="rect">
              <a:avLst/>
            </a:prstGeom>
            <a:noFill/>
          </p:spPr>
          <p:txBody>
            <a:bodyPr wrap="square" rtlCol="0">
              <a:spAutoFit/>
            </a:bodyPr>
            <a:lstStyle/>
            <a:p>
              <a:pPr algn="ctr"/>
              <a:r>
                <a:rPr lang="en-US" sz="900" b="1" dirty="0" smtClean="0">
                  <a:solidFill>
                    <a:srgbClr val="434243"/>
                  </a:solidFill>
                </a:rPr>
                <a:t>OAB-FAB</a:t>
              </a:r>
              <a:endParaRPr lang="en-US" sz="900" b="1" dirty="0">
                <a:solidFill>
                  <a:srgbClr val="434243"/>
                </a:solidFill>
              </a:endParaRPr>
            </a:p>
          </p:txBody>
        </p:sp>
        <p:sp>
          <p:nvSpPr>
            <p:cNvPr id="181" name="Right Arrow 180"/>
            <p:cNvSpPr/>
            <p:nvPr/>
          </p:nvSpPr>
          <p:spPr bwMode="auto">
            <a:xfrm>
              <a:off x="4163542" y="5671003"/>
              <a:ext cx="324890" cy="217315"/>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82" name="Picture 396"/>
            <p:cNvPicPr>
              <a:picLocks noChangeAspect="1" noChangeArrowheads="1"/>
            </p:cNvPicPr>
            <p:nvPr/>
          </p:nvPicPr>
          <p:blipFill>
            <a:blip r:embed="rId2"/>
            <a:srcRect/>
            <a:stretch>
              <a:fillRect/>
            </a:stretch>
          </p:blipFill>
          <p:spPr bwMode="auto">
            <a:xfrm>
              <a:off x="3544233" y="5554908"/>
              <a:ext cx="660400" cy="558800"/>
            </a:xfrm>
            <a:prstGeom prst="rect">
              <a:avLst/>
            </a:prstGeom>
            <a:noFill/>
            <a:effectLst>
              <a:outerShdw blurRad="50800" dist="38100" dir="2700000">
                <a:srgbClr val="000000">
                  <a:alpha val="31000"/>
                </a:srgbClr>
              </a:outerShdw>
            </a:effectLst>
          </p:spPr>
        </p:pic>
        <p:pic>
          <p:nvPicPr>
            <p:cNvPr id="183" name="Picture 401"/>
            <p:cNvPicPr>
              <a:picLocks noChangeAspect="1" noChangeArrowheads="1"/>
            </p:cNvPicPr>
            <p:nvPr/>
          </p:nvPicPr>
          <p:blipFill>
            <a:blip r:embed="rId3"/>
            <a:srcRect/>
            <a:stretch>
              <a:fillRect/>
            </a:stretch>
          </p:blipFill>
          <p:spPr bwMode="auto">
            <a:xfrm>
              <a:off x="4532649" y="5548737"/>
              <a:ext cx="330200" cy="457200"/>
            </a:xfrm>
            <a:prstGeom prst="rect">
              <a:avLst/>
            </a:prstGeom>
            <a:noFill/>
            <a:effectLst>
              <a:outerShdw blurRad="50800" dist="38100" dir="2700000">
                <a:srgbClr val="000000">
                  <a:alpha val="31000"/>
                </a:srgbClr>
              </a:outerShdw>
            </a:effectLst>
          </p:spPr>
        </p:pic>
      </p:grpSp>
      <p:sp>
        <p:nvSpPr>
          <p:cNvPr id="190" name="Oval 189"/>
          <p:cNvSpPr/>
          <p:nvPr/>
        </p:nvSpPr>
        <p:spPr>
          <a:xfrm>
            <a:off x="2915945" y="3803128"/>
            <a:ext cx="1281148" cy="1113825"/>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w="19050" cap="flat" cmpd="sng" algn="ctr">
            <a:solidFill>
              <a:srgbClr val="4A9D44"/>
            </a:solidFill>
            <a:prstDash val="solid"/>
            <a:round/>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sp>
        <p:nvSpPr>
          <p:cNvPr id="191" name="TextBox 190"/>
          <p:cNvSpPr txBox="1"/>
          <p:nvPr/>
        </p:nvSpPr>
        <p:spPr>
          <a:xfrm>
            <a:off x="3092294" y="4485748"/>
            <a:ext cx="928450" cy="230832"/>
          </a:xfrm>
          <a:prstGeom prst="rect">
            <a:avLst/>
          </a:prstGeom>
          <a:noFill/>
        </p:spPr>
        <p:txBody>
          <a:bodyPr wrap="square" rtlCol="0">
            <a:spAutoFit/>
          </a:bodyPr>
          <a:lstStyle/>
          <a:p>
            <a:pPr algn="ctr"/>
            <a:r>
              <a:rPr lang="en-US" sz="900" b="1" dirty="0" smtClean="0">
                <a:solidFill>
                  <a:schemeClr val="accent5">
                    <a:lumMod val="75000"/>
                  </a:schemeClr>
                </a:solidFill>
              </a:rPr>
              <a:t>Contacts</a:t>
            </a:r>
            <a:endParaRPr lang="en-US" sz="900" b="1" dirty="0">
              <a:solidFill>
                <a:schemeClr val="accent5">
                  <a:lumMod val="75000"/>
                </a:schemeClr>
              </a:solidFill>
            </a:endParaRPr>
          </a:p>
        </p:txBody>
      </p:sp>
      <p:pic>
        <p:nvPicPr>
          <p:cNvPr id="192" name="Picture 191" descr="Windows_Contacts_Icon.png"/>
          <p:cNvPicPr>
            <a:picLocks noChangeAspect="1"/>
          </p:cNvPicPr>
          <p:nvPr/>
        </p:nvPicPr>
        <p:blipFill>
          <a:blip r:embed="rId4"/>
          <a:stretch>
            <a:fillRect/>
          </a:stretch>
        </p:blipFill>
        <p:spPr>
          <a:xfrm>
            <a:off x="3128433" y="3920965"/>
            <a:ext cx="826636" cy="645806"/>
          </a:xfrm>
          <a:prstGeom prst="rect">
            <a:avLst/>
          </a:prstGeom>
        </p:spPr>
      </p:pic>
      <p:sp>
        <p:nvSpPr>
          <p:cNvPr id="187" name="Oval 186"/>
          <p:cNvSpPr/>
          <p:nvPr/>
        </p:nvSpPr>
        <p:spPr>
          <a:xfrm>
            <a:off x="4389858" y="3822385"/>
            <a:ext cx="1281148" cy="1113825"/>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w="19050" cap="flat" cmpd="sng" algn="ctr">
            <a:solidFill>
              <a:srgbClr val="4A9D44"/>
            </a:solidFill>
            <a:prstDash val="solid"/>
            <a:round/>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pic>
        <p:nvPicPr>
          <p:cNvPr id="188" name="Picture 187" descr="Corporate Mailbox.png"/>
          <p:cNvPicPr>
            <a:picLocks noChangeAspect="1"/>
          </p:cNvPicPr>
          <p:nvPr/>
        </p:nvPicPr>
        <p:blipFill>
          <a:blip r:embed="rId5"/>
          <a:stretch>
            <a:fillRect/>
          </a:stretch>
        </p:blipFill>
        <p:spPr>
          <a:xfrm>
            <a:off x="4714323" y="3941698"/>
            <a:ext cx="632219" cy="568998"/>
          </a:xfrm>
          <a:prstGeom prst="rect">
            <a:avLst/>
          </a:prstGeom>
        </p:spPr>
      </p:pic>
      <p:sp>
        <p:nvSpPr>
          <p:cNvPr id="189" name="TextBox 188"/>
          <p:cNvSpPr txBox="1"/>
          <p:nvPr/>
        </p:nvSpPr>
        <p:spPr>
          <a:xfrm>
            <a:off x="4460757" y="4485748"/>
            <a:ext cx="1139350" cy="230832"/>
          </a:xfrm>
          <a:prstGeom prst="rect">
            <a:avLst/>
          </a:prstGeom>
          <a:noFill/>
        </p:spPr>
        <p:txBody>
          <a:bodyPr wrap="square" rtlCol="0">
            <a:spAutoFit/>
          </a:bodyPr>
          <a:lstStyle/>
          <a:p>
            <a:pPr algn="ctr"/>
            <a:r>
              <a:rPr lang="en-US" sz="900" b="1" dirty="0" smtClean="0">
                <a:solidFill>
                  <a:schemeClr val="accent5">
                    <a:lumMod val="75000"/>
                  </a:schemeClr>
                </a:solidFill>
              </a:rPr>
              <a:t>Room Mailbox</a:t>
            </a:r>
            <a:endParaRPr lang="en-US" sz="900" b="1" dirty="0">
              <a:solidFill>
                <a:schemeClr val="accent5">
                  <a:lumMod val="75000"/>
                </a:schemeClr>
              </a:solidFill>
            </a:endParaRPr>
          </a:p>
        </p:txBody>
      </p:sp>
      <p:grpSp>
        <p:nvGrpSpPr>
          <p:cNvPr id="249" name="Group 248"/>
          <p:cNvGrpSpPr/>
          <p:nvPr/>
        </p:nvGrpSpPr>
        <p:grpSpPr>
          <a:xfrm>
            <a:off x="2887047" y="4768396"/>
            <a:ext cx="1371600" cy="653419"/>
            <a:chOff x="2887047" y="4768396"/>
            <a:chExt cx="1371600" cy="653419"/>
          </a:xfrm>
        </p:grpSpPr>
        <p:sp>
          <p:nvSpPr>
            <p:cNvPr id="195" name="TextBox 194"/>
            <p:cNvSpPr txBox="1"/>
            <p:nvPr/>
          </p:nvSpPr>
          <p:spPr>
            <a:xfrm>
              <a:off x="2887047" y="5190983"/>
              <a:ext cx="1371600" cy="230832"/>
            </a:xfrm>
            <a:prstGeom prst="rect">
              <a:avLst/>
            </a:prstGeom>
            <a:noFill/>
          </p:spPr>
          <p:txBody>
            <a:bodyPr wrap="square" rtlCol="0">
              <a:spAutoFit/>
            </a:bodyPr>
            <a:lstStyle/>
            <a:p>
              <a:pPr algn="ctr"/>
              <a:r>
                <a:rPr lang="en-US" sz="900" b="1" dirty="0" smtClean="0">
                  <a:solidFill>
                    <a:srgbClr val="434243"/>
                  </a:solidFill>
                </a:rPr>
                <a:t>AL-FAB-Contacts</a:t>
              </a:r>
              <a:endParaRPr lang="en-US" sz="900" b="1" dirty="0">
                <a:solidFill>
                  <a:srgbClr val="434243"/>
                </a:solidFill>
              </a:endParaRPr>
            </a:p>
          </p:txBody>
        </p:sp>
        <p:pic>
          <p:nvPicPr>
            <p:cNvPr id="196" name="Picture 396"/>
            <p:cNvPicPr>
              <a:picLocks noChangeAspect="1" noChangeArrowheads="1"/>
            </p:cNvPicPr>
            <p:nvPr/>
          </p:nvPicPr>
          <p:blipFill>
            <a:blip r:embed="rId2"/>
            <a:srcRect/>
            <a:stretch>
              <a:fillRect/>
            </a:stretch>
          </p:blipFill>
          <p:spPr bwMode="auto">
            <a:xfrm>
              <a:off x="3242647" y="4768396"/>
              <a:ext cx="660400" cy="558800"/>
            </a:xfrm>
            <a:prstGeom prst="rect">
              <a:avLst/>
            </a:prstGeom>
            <a:noFill/>
            <a:effectLst>
              <a:outerShdw blurRad="50800" dist="38100" dir="2700000">
                <a:srgbClr val="000000">
                  <a:alpha val="31000"/>
                </a:srgbClr>
              </a:outerShdw>
            </a:effectLst>
          </p:spPr>
        </p:pic>
      </p:grpSp>
      <p:grpSp>
        <p:nvGrpSpPr>
          <p:cNvPr id="250" name="Group 249"/>
          <p:cNvGrpSpPr/>
          <p:nvPr/>
        </p:nvGrpSpPr>
        <p:grpSpPr>
          <a:xfrm>
            <a:off x="4402383" y="4768396"/>
            <a:ext cx="1164608" cy="653419"/>
            <a:chOff x="4402383" y="4768396"/>
            <a:chExt cx="1164608" cy="653419"/>
          </a:xfrm>
        </p:grpSpPr>
        <p:sp>
          <p:nvSpPr>
            <p:cNvPr id="194" name="TextBox 193"/>
            <p:cNvSpPr txBox="1"/>
            <p:nvPr/>
          </p:nvSpPr>
          <p:spPr>
            <a:xfrm>
              <a:off x="4402383" y="5190983"/>
              <a:ext cx="1164608" cy="230832"/>
            </a:xfrm>
            <a:prstGeom prst="rect">
              <a:avLst/>
            </a:prstGeom>
            <a:noFill/>
          </p:spPr>
          <p:txBody>
            <a:bodyPr wrap="square" rtlCol="0">
              <a:spAutoFit/>
            </a:bodyPr>
            <a:lstStyle/>
            <a:p>
              <a:pPr algn="ctr"/>
              <a:r>
                <a:rPr lang="en-US" sz="900" b="1" dirty="0" smtClean="0">
                  <a:solidFill>
                    <a:srgbClr val="434243"/>
                  </a:solidFill>
                </a:rPr>
                <a:t>AL-FAB-Rooms</a:t>
              </a:r>
              <a:endParaRPr lang="en-US" sz="900" b="1" dirty="0">
                <a:solidFill>
                  <a:srgbClr val="434243"/>
                </a:solidFill>
              </a:endParaRPr>
            </a:p>
          </p:txBody>
        </p:sp>
        <p:pic>
          <p:nvPicPr>
            <p:cNvPr id="197" name="Picture 396"/>
            <p:cNvPicPr>
              <a:picLocks noChangeAspect="1" noChangeArrowheads="1"/>
            </p:cNvPicPr>
            <p:nvPr/>
          </p:nvPicPr>
          <p:blipFill>
            <a:blip r:embed="rId2"/>
            <a:srcRect/>
            <a:stretch>
              <a:fillRect/>
            </a:stretch>
          </p:blipFill>
          <p:spPr bwMode="auto">
            <a:xfrm>
              <a:off x="4654487" y="4768396"/>
              <a:ext cx="660400" cy="558800"/>
            </a:xfrm>
            <a:prstGeom prst="rect">
              <a:avLst/>
            </a:prstGeom>
            <a:noFill/>
            <a:effectLst>
              <a:outerShdw blurRad="50800" dist="38100" dir="2700000">
                <a:srgbClr val="000000">
                  <a:alpha val="31000"/>
                </a:srgbClr>
              </a:outerShdw>
            </a:effectLst>
          </p:spPr>
        </p:pic>
      </p:grpSp>
      <p:sp>
        <p:nvSpPr>
          <p:cNvPr id="42" name="Title 1"/>
          <p:cNvSpPr>
            <a:spLocks noGrp="1"/>
          </p:cNvSpPr>
          <p:nvPr>
            <p:ph type="title"/>
          </p:nvPr>
        </p:nvSpPr>
        <p:spPr/>
        <p:txBody>
          <a:bodyPr/>
          <a:lstStyle/>
          <a:p>
            <a:r>
              <a:rPr lang="en-US" dirty="0" smtClean="0"/>
              <a:t>ABP Deployment Scenarios</a:t>
            </a:r>
            <a:br>
              <a:rPr lang="en-US" dirty="0" smtClean="0"/>
            </a:br>
            <a:r>
              <a:rPr lang="en-US" sz="3600" dirty="0" smtClean="0">
                <a:solidFill>
                  <a:schemeClr val="accent1">
                    <a:alpha val="99000"/>
                  </a:schemeClr>
                </a:solidFill>
              </a:rPr>
              <a:t>Two Independent Companies</a:t>
            </a:r>
            <a:endParaRPr lang="en-US" sz="3600" dirty="0">
              <a:solidFill>
                <a:schemeClr val="accent1">
                  <a:alpha val="99000"/>
                </a:schemeClr>
              </a:solidFill>
            </a:endParaRPr>
          </a:p>
        </p:txBody>
      </p:sp>
      <p:sp>
        <p:nvSpPr>
          <p:cNvPr id="127" name="Right Arrow 126"/>
          <p:cNvSpPr/>
          <p:nvPr/>
        </p:nvSpPr>
        <p:spPr bwMode="auto">
          <a:xfrm rot="11615818" flipV="1">
            <a:off x="8816873" y="2908979"/>
            <a:ext cx="886059" cy="247712"/>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effectLst>
            <a:outerShdw blurRad="152400" dist="23000" dir="5400000" rotWithShape="0">
              <a:srgbClr val="000000">
                <a:alpha val="53000"/>
              </a:srgbClr>
            </a:outerShdw>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256" name="Group 255"/>
          <p:cNvGrpSpPr/>
          <p:nvPr/>
        </p:nvGrpSpPr>
        <p:grpSpPr>
          <a:xfrm>
            <a:off x="9614684" y="2955769"/>
            <a:ext cx="2359803" cy="3151394"/>
            <a:chOff x="9614684" y="2955769"/>
            <a:chExt cx="2359803" cy="3151394"/>
          </a:xfrm>
        </p:grpSpPr>
        <p:sp>
          <p:nvSpPr>
            <p:cNvPr id="108" name="Rounded Rectangle 107"/>
            <p:cNvSpPr/>
            <p:nvPr/>
          </p:nvSpPr>
          <p:spPr bwMode="auto">
            <a:xfrm>
              <a:off x="9614684" y="2977904"/>
              <a:ext cx="2359803" cy="3129259"/>
            </a:xfrm>
            <a:prstGeom prst="roundRect">
              <a:avLst>
                <a:gd name="adj" fmla="val 0"/>
              </a:avLst>
            </a:prstGeom>
            <a:gradFill>
              <a:gsLst>
                <a:gs pos="0">
                  <a:srgbClr val="666666"/>
                </a:gs>
                <a:gs pos="13000">
                  <a:srgbClr val="818181"/>
                </a:gs>
                <a:gs pos="55000">
                  <a:srgbClr val="CDCDCD"/>
                </a:gs>
                <a:gs pos="94000">
                  <a:srgbClr val="666666"/>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10" name="Group 109"/>
            <p:cNvGrpSpPr/>
            <p:nvPr/>
          </p:nvGrpSpPr>
          <p:grpSpPr>
            <a:xfrm>
              <a:off x="9722631" y="3464409"/>
              <a:ext cx="2143908" cy="826260"/>
              <a:chOff x="337052" y="3685436"/>
              <a:chExt cx="2143908" cy="826260"/>
            </a:xfrm>
          </p:grpSpPr>
          <p:sp>
            <p:nvSpPr>
              <p:cNvPr id="111" name="Rounded Rectangle 110"/>
              <p:cNvSpPr/>
              <p:nvPr/>
            </p:nvSpPr>
            <p:spPr>
              <a:xfrm>
                <a:off x="337052" y="3895545"/>
                <a:ext cx="2143908" cy="616151"/>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12" name="Rounded Rectangle 111"/>
              <p:cNvSpPr/>
              <p:nvPr/>
            </p:nvSpPr>
            <p:spPr>
              <a:xfrm>
                <a:off x="337052" y="3685436"/>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Address Lists</a:t>
                </a:r>
              </a:p>
            </p:txBody>
          </p:sp>
          <p:sp>
            <p:nvSpPr>
              <p:cNvPr id="113" name="TextBox 112"/>
              <p:cNvSpPr txBox="1"/>
              <p:nvPr/>
            </p:nvSpPr>
            <p:spPr>
              <a:xfrm>
                <a:off x="359827" y="3898666"/>
                <a:ext cx="1553005" cy="507831"/>
              </a:xfrm>
              <a:prstGeom prst="rect">
                <a:avLst/>
              </a:prstGeom>
              <a:noFill/>
            </p:spPr>
            <p:txBody>
              <a:bodyPr wrap="square" rtlCol="0">
                <a:spAutoFit/>
              </a:bodyPr>
              <a:lstStyle/>
              <a:p>
                <a:r>
                  <a:rPr lang="en-US" sz="900" dirty="0" smtClean="0">
                    <a:solidFill>
                      <a:schemeClr val="bg1"/>
                    </a:solidFill>
                  </a:rPr>
                  <a:t>AL-TAIL-Users-DL’s</a:t>
                </a:r>
              </a:p>
              <a:p>
                <a:r>
                  <a:rPr lang="en-US" sz="900" dirty="0" smtClean="0">
                    <a:solidFill>
                      <a:schemeClr val="bg1"/>
                    </a:solidFill>
                  </a:rPr>
                  <a:t>AL-TAIL-Rooms</a:t>
                </a:r>
              </a:p>
              <a:p>
                <a:r>
                  <a:rPr lang="en-US" sz="900" dirty="0" smtClean="0">
                    <a:solidFill>
                      <a:schemeClr val="bg1"/>
                    </a:solidFill>
                  </a:rPr>
                  <a:t>AL-TAIL-Contacts</a:t>
                </a:r>
              </a:p>
            </p:txBody>
          </p:sp>
        </p:grpSp>
        <p:grpSp>
          <p:nvGrpSpPr>
            <p:cNvPr id="114" name="Group 113"/>
            <p:cNvGrpSpPr/>
            <p:nvPr/>
          </p:nvGrpSpPr>
          <p:grpSpPr>
            <a:xfrm>
              <a:off x="9722631" y="4307475"/>
              <a:ext cx="2143908" cy="535669"/>
              <a:chOff x="7504238" y="2489720"/>
              <a:chExt cx="3050643" cy="535669"/>
            </a:xfrm>
          </p:grpSpPr>
          <p:sp>
            <p:nvSpPr>
              <p:cNvPr id="115" name="Rounded Rectangle 114"/>
              <p:cNvSpPr/>
              <p:nvPr/>
            </p:nvSpPr>
            <p:spPr>
              <a:xfrm>
                <a:off x="7504238" y="2699829"/>
                <a:ext cx="3050643" cy="32556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16" name="Rounded Rectangle 115"/>
              <p:cNvSpPr/>
              <p:nvPr/>
            </p:nvSpPr>
            <p:spPr>
              <a:xfrm>
                <a:off x="7504238" y="248972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Default Address List</a:t>
                </a:r>
              </a:p>
            </p:txBody>
          </p:sp>
          <p:sp>
            <p:nvSpPr>
              <p:cNvPr id="117" name="TextBox 116"/>
              <p:cNvSpPr txBox="1"/>
              <p:nvPr/>
            </p:nvSpPr>
            <p:spPr>
              <a:xfrm>
                <a:off x="7536646" y="2702950"/>
                <a:ext cx="1418830" cy="230832"/>
              </a:xfrm>
              <a:prstGeom prst="rect">
                <a:avLst/>
              </a:prstGeom>
              <a:noFill/>
            </p:spPr>
            <p:txBody>
              <a:bodyPr wrap="square" rtlCol="0">
                <a:spAutoFit/>
              </a:bodyPr>
              <a:lstStyle/>
              <a:p>
                <a:r>
                  <a:rPr lang="en-US" sz="900" dirty="0" smtClean="0">
                    <a:solidFill>
                      <a:schemeClr val="bg1"/>
                    </a:solidFill>
                  </a:rPr>
                  <a:t>GAL-TAIL</a:t>
                </a:r>
              </a:p>
            </p:txBody>
          </p:sp>
        </p:grpSp>
        <p:grpSp>
          <p:nvGrpSpPr>
            <p:cNvPr id="118" name="Group 117"/>
            <p:cNvGrpSpPr/>
            <p:nvPr/>
          </p:nvGrpSpPr>
          <p:grpSpPr>
            <a:xfrm>
              <a:off x="9722631" y="4859950"/>
              <a:ext cx="2143908" cy="533587"/>
              <a:chOff x="7504238" y="3048000"/>
              <a:chExt cx="3050643" cy="533587"/>
            </a:xfrm>
          </p:grpSpPr>
          <p:sp>
            <p:nvSpPr>
              <p:cNvPr id="119" name="Rounded Rectangle 118"/>
              <p:cNvSpPr/>
              <p:nvPr/>
            </p:nvSpPr>
            <p:spPr>
              <a:xfrm>
                <a:off x="7504238" y="3258109"/>
                <a:ext cx="3050643" cy="32347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20" name="Rounded Rectangle 119"/>
              <p:cNvSpPr/>
              <p:nvPr/>
            </p:nvSpPr>
            <p:spPr>
              <a:xfrm>
                <a:off x="7504238" y="304800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Room Address List</a:t>
                </a:r>
              </a:p>
            </p:txBody>
          </p:sp>
          <p:sp>
            <p:nvSpPr>
              <p:cNvPr id="121" name="TextBox 120"/>
              <p:cNvSpPr txBox="1"/>
              <p:nvPr/>
            </p:nvSpPr>
            <p:spPr>
              <a:xfrm>
                <a:off x="7536645" y="3261230"/>
                <a:ext cx="2020100" cy="230832"/>
              </a:xfrm>
              <a:prstGeom prst="rect">
                <a:avLst/>
              </a:prstGeom>
              <a:noFill/>
            </p:spPr>
            <p:txBody>
              <a:bodyPr wrap="square" rtlCol="0">
                <a:spAutoFit/>
              </a:bodyPr>
              <a:lstStyle/>
              <a:p>
                <a:r>
                  <a:rPr lang="en-US" sz="900" dirty="0" smtClean="0">
                    <a:solidFill>
                      <a:schemeClr val="bg1"/>
                    </a:solidFill>
                  </a:rPr>
                  <a:t>AL-TAIL-Rooms</a:t>
                </a:r>
              </a:p>
            </p:txBody>
          </p:sp>
        </p:grpSp>
        <p:grpSp>
          <p:nvGrpSpPr>
            <p:cNvPr id="122" name="Group 121"/>
            <p:cNvGrpSpPr/>
            <p:nvPr/>
          </p:nvGrpSpPr>
          <p:grpSpPr>
            <a:xfrm>
              <a:off x="9722631" y="5410342"/>
              <a:ext cx="2143908" cy="462603"/>
              <a:chOff x="7504238" y="3637653"/>
              <a:chExt cx="3050643" cy="462603"/>
            </a:xfrm>
          </p:grpSpPr>
          <p:sp>
            <p:nvSpPr>
              <p:cNvPr id="123" name="Rounded Rectangle 122"/>
              <p:cNvSpPr/>
              <p:nvPr/>
            </p:nvSpPr>
            <p:spPr>
              <a:xfrm>
                <a:off x="7504238" y="3847762"/>
                <a:ext cx="3050643" cy="252494"/>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24" name="Rounded Rectangle 123"/>
              <p:cNvSpPr/>
              <p:nvPr/>
            </p:nvSpPr>
            <p:spPr>
              <a:xfrm>
                <a:off x="7504238" y="3637653"/>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Offline Address Book</a:t>
                </a:r>
              </a:p>
            </p:txBody>
          </p:sp>
          <p:sp>
            <p:nvSpPr>
              <p:cNvPr id="125" name="TextBox 124"/>
              <p:cNvSpPr txBox="1"/>
              <p:nvPr/>
            </p:nvSpPr>
            <p:spPr>
              <a:xfrm>
                <a:off x="7536646" y="3850883"/>
                <a:ext cx="1418830" cy="230832"/>
              </a:xfrm>
              <a:prstGeom prst="rect">
                <a:avLst/>
              </a:prstGeom>
              <a:noFill/>
            </p:spPr>
            <p:txBody>
              <a:bodyPr wrap="square" rtlCol="0">
                <a:spAutoFit/>
              </a:bodyPr>
              <a:lstStyle/>
              <a:p>
                <a:r>
                  <a:rPr lang="en-US" sz="900" dirty="0" smtClean="0">
                    <a:solidFill>
                      <a:schemeClr val="bg1"/>
                    </a:solidFill>
                  </a:rPr>
                  <a:t>OAB-TAIL</a:t>
                </a:r>
              </a:p>
            </p:txBody>
          </p:sp>
        </p:grpSp>
        <p:sp>
          <p:nvSpPr>
            <p:cNvPr id="109" name="Rounded Rectangle 108"/>
            <p:cNvSpPr/>
            <p:nvPr/>
          </p:nvSpPr>
          <p:spPr bwMode="auto">
            <a:xfrm>
              <a:off x="9614684" y="2955769"/>
              <a:ext cx="2359803" cy="35671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Address Book Policy ‘TAIL’</a:t>
              </a:r>
            </a:p>
          </p:txBody>
        </p:sp>
      </p:grpSp>
      <p:sp>
        <p:nvSpPr>
          <p:cNvPr id="240" name="TextBox 239"/>
          <p:cNvSpPr txBox="1"/>
          <p:nvPr/>
        </p:nvSpPr>
        <p:spPr>
          <a:xfrm>
            <a:off x="7424039" y="2699847"/>
            <a:ext cx="838199" cy="400110"/>
          </a:xfrm>
          <a:prstGeom prst="rect">
            <a:avLst/>
          </a:prstGeom>
          <a:noFill/>
        </p:spPr>
        <p:txBody>
          <a:bodyPr wrap="square" rtlCol="0">
            <a:spAutoFit/>
          </a:bodyPr>
          <a:lstStyle/>
          <a:p>
            <a:pPr algn="ctr"/>
            <a:r>
              <a:rPr lang="en-US" sz="1000" b="1" dirty="0" smtClean="0">
                <a:solidFill>
                  <a:schemeClr val="accent5">
                    <a:lumMod val="75000"/>
                  </a:schemeClr>
                </a:solidFill>
              </a:rPr>
              <a:t>Users and DL’s</a:t>
            </a:r>
            <a:endParaRPr lang="en-US" sz="1000" b="1" dirty="0">
              <a:solidFill>
                <a:schemeClr val="accent5">
                  <a:lumMod val="75000"/>
                </a:schemeClr>
              </a:solidFill>
            </a:endParaRPr>
          </a:p>
        </p:txBody>
      </p:sp>
      <p:pic>
        <p:nvPicPr>
          <p:cNvPr id="241" name="Picture 240" descr="user1left_150.png"/>
          <p:cNvPicPr>
            <a:picLocks noChangeAspect="1"/>
          </p:cNvPicPr>
          <p:nvPr/>
        </p:nvPicPr>
        <p:blipFill>
          <a:blip r:embed="rId6"/>
          <a:stretch>
            <a:fillRect/>
          </a:stretch>
        </p:blipFill>
        <p:spPr>
          <a:xfrm flipH="1">
            <a:off x="8347396" y="2377685"/>
            <a:ext cx="477607" cy="738413"/>
          </a:xfrm>
          <a:prstGeom prst="rect">
            <a:avLst/>
          </a:prstGeom>
          <a:effectLst>
            <a:outerShdw blurRad="50800" dist="38100" dir="3120000">
              <a:srgbClr val="000000">
                <a:alpha val="22000"/>
              </a:srgbClr>
            </a:outerShdw>
          </a:effectLst>
        </p:spPr>
      </p:pic>
      <p:pic>
        <p:nvPicPr>
          <p:cNvPr id="242" name="Picture 241" descr="user1left_150.png"/>
          <p:cNvPicPr>
            <a:picLocks noChangeAspect="1"/>
          </p:cNvPicPr>
          <p:nvPr/>
        </p:nvPicPr>
        <p:blipFill>
          <a:blip r:embed="rId7"/>
          <a:stretch>
            <a:fillRect/>
          </a:stretch>
        </p:blipFill>
        <p:spPr>
          <a:xfrm>
            <a:off x="6876041" y="2360450"/>
            <a:ext cx="527086" cy="770228"/>
          </a:xfrm>
          <a:prstGeom prst="rect">
            <a:avLst/>
          </a:prstGeom>
          <a:effectLst>
            <a:outerShdw blurRad="50800" dist="38100" dir="3120000">
              <a:srgbClr val="000000">
                <a:alpha val="22000"/>
              </a:srgbClr>
            </a:outerShdw>
          </a:effectLst>
        </p:spPr>
      </p:pic>
      <p:sp>
        <p:nvSpPr>
          <p:cNvPr id="243" name="TextBox 242"/>
          <p:cNvSpPr txBox="1"/>
          <p:nvPr/>
        </p:nvSpPr>
        <p:spPr>
          <a:xfrm>
            <a:off x="3874376" y="2699847"/>
            <a:ext cx="838199" cy="400110"/>
          </a:xfrm>
          <a:prstGeom prst="rect">
            <a:avLst/>
          </a:prstGeom>
          <a:noFill/>
        </p:spPr>
        <p:txBody>
          <a:bodyPr wrap="square" rtlCol="0">
            <a:spAutoFit/>
          </a:bodyPr>
          <a:lstStyle/>
          <a:p>
            <a:pPr algn="ctr"/>
            <a:r>
              <a:rPr lang="en-US" sz="1000" b="1" dirty="0" smtClean="0">
                <a:solidFill>
                  <a:schemeClr val="accent5">
                    <a:lumMod val="75000"/>
                  </a:schemeClr>
                </a:solidFill>
              </a:rPr>
              <a:t>Users and DL’s</a:t>
            </a:r>
            <a:endParaRPr lang="en-US" sz="1000" b="1" dirty="0">
              <a:solidFill>
                <a:schemeClr val="accent5">
                  <a:lumMod val="75000"/>
                </a:schemeClr>
              </a:solidFill>
            </a:endParaRPr>
          </a:p>
        </p:txBody>
      </p:sp>
      <p:pic>
        <p:nvPicPr>
          <p:cNvPr id="244" name="Picture 243" descr="user1left_150.png"/>
          <p:cNvPicPr>
            <a:picLocks noChangeAspect="1"/>
          </p:cNvPicPr>
          <p:nvPr/>
        </p:nvPicPr>
        <p:blipFill>
          <a:blip r:embed="rId6"/>
          <a:stretch>
            <a:fillRect/>
          </a:stretch>
        </p:blipFill>
        <p:spPr>
          <a:xfrm flipH="1">
            <a:off x="4797733" y="2377685"/>
            <a:ext cx="477607" cy="738413"/>
          </a:xfrm>
          <a:prstGeom prst="rect">
            <a:avLst/>
          </a:prstGeom>
          <a:effectLst>
            <a:outerShdw blurRad="50800" dist="38100" dir="3120000">
              <a:srgbClr val="000000">
                <a:alpha val="22000"/>
              </a:srgbClr>
            </a:outerShdw>
          </a:effectLst>
        </p:spPr>
      </p:pic>
      <p:pic>
        <p:nvPicPr>
          <p:cNvPr id="245" name="Picture 244" descr="user1left_150.png"/>
          <p:cNvPicPr>
            <a:picLocks noChangeAspect="1"/>
          </p:cNvPicPr>
          <p:nvPr/>
        </p:nvPicPr>
        <p:blipFill>
          <a:blip r:embed="rId7"/>
          <a:stretch>
            <a:fillRect/>
          </a:stretch>
        </p:blipFill>
        <p:spPr>
          <a:xfrm>
            <a:off x="3326378" y="2360450"/>
            <a:ext cx="527086" cy="770228"/>
          </a:xfrm>
          <a:prstGeom prst="rect">
            <a:avLst/>
          </a:prstGeom>
          <a:effectLst>
            <a:outerShdw blurRad="50800" dist="38100" dir="3120000">
              <a:srgbClr val="000000">
                <a:alpha val="22000"/>
              </a:srgbClr>
            </a:outerShdw>
          </a:effectLst>
        </p:spPr>
      </p:pic>
      <p:sp>
        <p:nvSpPr>
          <p:cNvPr id="126" name="Right Arrow 125"/>
          <p:cNvSpPr/>
          <p:nvPr/>
        </p:nvSpPr>
        <p:spPr bwMode="auto">
          <a:xfrm rot="9984182" flipH="1" flipV="1">
            <a:off x="2421125" y="2905785"/>
            <a:ext cx="940412" cy="247712"/>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effectLst>
            <a:outerShdw blurRad="152400" dist="23000" dir="5400000" rotWithShape="0">
              <a:srgbClr val="000000">
                <a:alpha val="53000"/>
              </a:srgbClr>
            </a:outerShdw>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endParaRPr>
          </a:p>
        </p:txBody>
      </p:sp>
      <p:grpSp>
        <p:nvGrpSpPr>
          <p:cNvPr id="248" name="Group 247"/>
          <p:cNvGrpSpPr/>
          <p:nvPr/>
        </p:nvGrpSpPr>
        <p:grpSpPr>
          <a:xfrm>
            <a:off x="149625" y="2958964"/>
            <a:ext cx="2359803" cy="3151394"/>
            <a:chOff x="149625" y="2958964"/>
            <a:chExt cx="2359803" cy="3151394"/>
          </a:xfrm>
        </p:grpSpPr>
        <p:sp>
          <p:nvSpPr>
            <p:cNvPr id="89" name="Rounded Rectangle 88"/>
            <p:cNvSpPr/>
            <p:nvPr/>
          </p:nvSpPr>
          <p:spPr bwMode="auto">
            <a:xfrm>
              <a:off x="149625" y="2981099"/>
              <a:ext cx="2359803" cy="3129259"/>
            </a:xfrm>
            <a:prstGeom prst="roundRect">
              <a:avLst>
                <a:gd name="adj" fmla="val 0"/>
              </a:avLst>
            </a:prstGeom>
            <a:gradFill>
              <a:gsLst>
                <a:gs pos="0">
                  <a:srgbClr val="666666"/>
                </a:gs>
                <a:gs pos="13000">
                  <a:srgbClr val="818181"/>
                </a:gs>
                <a:gs pos="55000">
                  <a:srgbClr val="CDCDCD"/>
                </a:gs>
                <a:gs pos="94000">
                  <a:srgbClr val="666666"/>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07" name="Group 106"/>
            <p:cNvGrpSpPr/>
            <p:nvPr/>
          </p:nvGrpSpPr>
          <p:grpSpPr>
            <a:xfrm>
              <a:off x="257572" y="3467604"/>
              <a:ext cx="2143908" cy="826260"/>
              <a:chOff x="337052" y="3685436"/>
              <a:chExt cx="2143908" cy="826260"/>
            </a:xfrm>
          </p:grpSpPr>
          <p:sp>
            <p:nvSpPr>
              <p:cNvPr id="92" name="Rounded Rectangle 91"/>
              <p:cNvSpPr/>
              <p:nvPr/>
            </p:nvSpPr>
            <p:spPr>
              <a:xfrm>
                <a:off x="337052" y="3895545"/>
                <a:ext cx="2143908" cy="616151"/>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93" name="Rounded Rectangle 92"/>
              <p:cNvSpPr/>
              <p:nvPr/>
            </p:nvSpPr>
            <p:spPr>
              <a:xfrm>
                <a:off x="337052" y="3685436"/>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Address Lists</a:t>
                </a:r>
              </a:p>
            </p:txBody>
          </p:sp>
          <p:sp>
            <p:nvSpPr>
              <p:cNvPr id="94" name="TextBox 93"/>
              <p:cNvSpPr txBox="1"/>
              <p:nvPr/>
            </p:nvSpPr>
            <p:spPr>
              <a:xfrm>
                <a:off x="359827" y="3898666"/>
                <a:ext cx="1553005" cy="507831"/>
              </a:xfrm>
              <a:prstGeom prst="rect">
                <a:avLst/>
              </a:prstGeom>
              <a:noFill/>
            </p:spPr>
            <p:txBody>
              <a:bodyPr wrap="square" rtlCol="0">
                <a:spAutoFit/>
              </a:bodyPr>
              <a:lstStyle/>
              <a:p>
                <a:r>
                  <a:rPr lang="en-US" sz="900" dirty="0" smtClean="0">
                    <a:solidFill>
                      <a:schemeClr val="bg1"/>
                    </a:solidFill>
                  </a:rPr>
                  <a:t>AL-FAB-Users-DL’s</a:t>
                </a:r>
              </a:p>
              <a:p>
                <a:r>
                  <a:rPr lang="en-US" sz="900" dirty="0" smtClean="0">
                    <a:solidFill>
                      <a:schemeClr val="bg1"/>
                    </a:solidFill>
                  </a:rPr>
                  <a:t>AL-FAB-Rooms</a:t>
                </a:r>
              </a:p>
              <a:p>
                <a:r>
                  <a:rPr lang="en-US" sz="900" dirty="0" smtClean="0">
                    <a:solidFill>
                      <a:schemeClr val="bg1"/>
                    </a:solidFill>
                  </a:rPr>
                  <a:t>AL-FAB-Contacts</a:t>
                </a:r>
              </a:p>
            </p:txBody>
          </p:sp>
        </p:grpSp>
        <p:grpSp>
          <p:nvGrpSpPr>
            <p:cNvPr id="95" name="Group 94"/>
            <p:cNvGrpSpPr/>
            <p:nvPr/>
          </p:nvGrpSpPr>
          <p:grpSpPr>
            <a:xfrm>
              <a:off x="257572" y="4310670"/>
              <a:ext cx="2143908" cy="535669"/>
              <a:chOff x="7504238" y="2489720"/>
              <a:chExt cx="3050643" cy="535669"/>
            </a:xfrm>
          </p:grpSpPr>
          <p:sp>
            <p:nvSpPr>
              <p:cNvPr id="96" name="Rounded Rectangle 95"/>
              <p:cNvSpPr/>
              <p:nvPr/>
            </p:nvSpPr>
            <p:spPr>
              <a:xfrm>
                <a:off x="7504238" y="2699829"/>
                <a:ext cx="3050643" cy="32556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97" name="Rounded Rectangle 96"/>
              <p:cNvSpPr/>
              <p:nvPr/>
            </p:nvSpPr>
            <p:spPr>
              <a:xfrm>
                <a:off x="7504238" y="248972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Default Address List</a:t>
                </a:r>
              </a:p>
            </p:txBody>
          </p:sp>
          <p:sp>
            <p:nvSpPr>
              <p:cNvPr id="98" name="TextBox 97"/>
              <p:cNvSpPr txBox="1"/>
              <p:nvPr/>
            </p:nvSpPr>
            <p:spPr>
              <a:xfrm>
                <a:off x="7536646" y="2702950"/>
                <a:ext cx="1418830" cy="230832"/>
              </a:xfrm>
              <a:prstGeom prst="rect">
                <a:avLst/>
              </a:prstGeom>
              <a:noFill/>
            </p:spPr>
            <p:txBody>
              <a:bodyPr wrap="square" rtlCol="0">
                <a:spAutoFit/>
              </a:bodyPr>
              <a:lstStyle/>
              <a:p>
                <a:r>
                  <a:rPr lang="en-US" sz="900" dirty="0" smtClean="0">
                    <a:solidFill>
                      <a:schemeClr val="bg1"/>
                    </a:solidFill>
                  </a:rPr>
                  <a:t>GAL-FAB</a:t>
                </a:r>
              </a:p>
            </p:txBody>
          </p:sp>
        </p:grpSp>
        <p:grpSp>
          <p:nvGrpSpPr>
            <p:cNvPr id="99" name="Group 98"/>
            <p:cNvGrpSpPr/>
            <p:nvPr/>
          </p:nvGrpSpPr>
          <p:grpSpPr>
            <a:xfrm>
              <a:off x="257572" y="4863145"/>
              <a:ext cx="2143908" cy="533587"/>
              <a:chOff x="7504238" y="3048000"/>
              <a:chExt cx="3050643" cy="533587"/>
            </a:xfrm>
          </p:grpSpPr>
          <p:sp>
            <p:nvSpPr>
              <p:cNvPr id="100" name="Rounded Rectangle 99"/>
              <p:cNvSpPr/>
              <p:nvPr/>
            </p:nvSpPr>
            <p:spPr>
              <a:xfrm>
                <a:off x="7504238" y="3258109"/>
                <a:ext cx="3050643" cy="32347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01" name="Rounded Rectangle 100"/>
              <p:cNvSpPr/>
              <p:nvPr/>
            </p:nvSpPr>
            <p:spPr>
              <a:xfrm>
                <a:off x="7504238" y="304800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Room Address List</a:t>
                </a:r>
              </a:p>
            </p:txBody>
          </p:sp>
          <p:sp>
            <p:nvSpPr>
              <p:cNvPr id="102" name="TextBox 101"/>
              <p:cNvSpPr txBox="1"/>
              <p:nvPr/>
            </p:nvSpPr>
            <p:spPr>
              <a:xfrm>
                <a:off x="7536645" y="3261230"/>
                <a:ext cx="2020100" cy="230832"/>
              </a:xfrm>
              <a:prstGeom prst="rect">
                <a:avLst/>
              </a:prstGeom>
              <a:noFill/>
            </p:spPr>
            <p:txBody>
              <a:bodyPr wrap="square" rtlCol="0">
                <a:spAutoFit/>
              </a:bodyPr>
              <a:lstStyle/>
              <a:p>
                <a:r>
                  <a:rPr lang="en-US" sz="900" dirty="0" smtClean="0">
                    <a:solidFill>
                      <a:schemeClr val="bg1"/>
                    </a:solidFill>
                  </a:rPr>
                  <a:t>AL-FAB-Rooms</a:t>
                </a:r>
              </a:p>
            </p:txBody>
          </p:sp>
        </p:grpSp>
        <p:grpSp>
          <p:nvGrpSpPr>
            <p:cNvPr id="103" name="Group 102"/>
            <p:cNvGrpSpPr/>
            <p:nvPr/>
          </p:nvGrpSpPr>
          <p:grpSpPr>
            <a:xfrm>
              <a:off x="257572" y="5413537"/>
              <a:ext cx="2143908" cy="462603"/>
              <a:chOff x="7504238" y="3637653"/>
              <a:chExt cx="3050643" cy="462603"/>
            </a:xfrm>
          </p:grpSpPr>
          <p:sp>
            <p:nvSpPr>
              <p:cNvPr id="104" name="Rounded Rectangle 103"/>
              <p:cNvSpPr/>
              <p:nvPr/>
            </p:nvSpPr>
            <p:spPr>
              <a:xfrm>
                <a:off x="7504238" y="3847762"/>
                <a:ext cx="3050643" cy="252494"/>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05" name="Rounded Rectangle 104"/>
              <p:cNvSpPr/>
              <p:nvPr/>
            </p:nvSpPr>
            <p:spPr>
              <a:xfrm>
                <a:off x="7504238" y="3637653"/>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Offline Address Book</a:t>
                </a:r>
              </a:p>
            </p:txBody>
          </p:sp>
          <p:sp>
            <p:nvSpPr>
              <p:cNvPr id="106" name="TextBox 105"/>
              <p:cNvSpPr txBox="1"/>
              <p:nvPr/>
            </p:nvSpPr>
            <p:spPr>
              <a:xfrm>
                <a:off x="7536646" y="3850883"/>
                <a:ext cx="1418830" cy="230832"/>
              </a:xfrm>
              <a:prstGeom prst="rect">
                <a:avLst/>
              </a:prstGeom>
              <a:noFill/>
            </p:spPr>
            <p:txBody>
              <a:bodyPr wrap="square" rtlCol="0">
                <a:spAutoFit/>
              </a:bodyPr>
              <a:lstStyle/>
              <a:p>
                <a:r>
                  <a:rPr lang="en-US" sz="900" dirty="0" smtClean="0">
                    <a:solidFill>
                      <a:schemeClr val="bg1"/>
                    </a:solidFill>
                  </a:rPr>
                  <a:t>OAB-FAB</a:t>
                </a:r>
              </a:p>
            </p:txBody>
          </p:sp>
        </p:grpSp>
        <p:sp>
          <p:nvSpPr>
            <p:cNvPr id="90" name="Rounded Rectangle 89"/>
            <p:cNvSpPr/>
            <p:nvPr/>
          </p:nvSpPr>
          <p:spPr bwMode="auto">
            <a:xfrm>
              <a:off x="149625" y="2958964"/>
              <a:ext cx="2359803" cy="35671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Address Book Policy ‘Fab’</a:t>
              </a:r>
            </a:p>
          </p:txBody>
        </p:sp>
      </p:grpSp>
    </p:spTree>
    <p:extLst>
      <p:ext uri="{BB962C8B-B14F-4D97-AF65-F5344CB8AC3E}">
        <p14:creationId xmlns:p14="http://schemas.microsoft.com/office/powerpoint/2010/main" val="1382462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fade">
                                      <p:cBhvr>
                                        <p:cTn id="11" dur="500"/>
                                        <p:tgtEl>
                                          <p:spTgt spid="19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500"/>
                                        <p:tgtEl>
                                          <p:spTgt spid="18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05"/>
                                        </p:tgtEl>
                                        <p:attrNameLst>
                                          <p:attrName>style.visibility</p:attrName>
                                        </p:attrNameLst>
                                      </p:cBhvr>
                                      <p:to>
                                        <p:strVal val="visible"/>
                                      </p:to>
                                    </p:set>
                                    <p:animEffect transition="in" filter="fade">
                                      <p:cBhvr>
                                        <p:cTn id="19" dur="500"/>
                                        <p:tgtEl>
                                          <p:spTgt spid="20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23"/>
                                        </p:tgtEl>
                                        <p:attrNameLst>
                                          <p:attrName>style.visibility</p:attrName>
                                        </p:attrNameLst>
                                      </p:cBhvr>
                                      <p:to>
                                        <p:strVal val="visible"/>
                                      </p:to>
                                    </p:set>
                                    <p:animEffect transition="in" filter="fade">
                                      <p:cBhvr>
                                        <p:cTn id="23" dur="500"/>
                                        <p:tgtEl>
                                          <p:spTgt spid="223"/>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fade">
                                      <p:cBhvr>
                                        <p:cTn id="27" dur="500"/>
                                        <p:tgtEl>
                                          <p:spTgt spid="2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3"/>
                                        </p:tgtEl>
                                        <p:attrNameLst>
                                          <p:attrName>style.visibility</p:attrName>
                                        </p:attrNameLst>
                                      </p:cBhvr>
                                      <p:to>
                                        <p:strVal val="visible"/>
                                      </p:to>
                                    </p:set>
                                    <p:animEffect transition="in" filter="fade">
                                      <p:cBhvr>
                                        <p:cTn id="32" dur="1000"/>
                                        <p:tgtEl>
                                          <p:spTgt spid="173"/>
                                        </p:tgtEl>
                                      </p:cBhvr>
                                    </p:animEffect>
                                  </p:childTnLst>
                                </p:cTn>
                              </p:par>
                              <p:par>
                                <p:cTn id="33" presetID="10" presetClass="entr" presetSubtype="0" fill="hold" nodeType="withEffect">
                                  <p:stCondLst>
                                    <p:cond delay="0"/>
                                  </p:stCondLst>
                                  <p:childTnLst>
                                    <p:set>
                                      <p:cBhvr>
                                        <p:cTn id="34" dur="1" fill="hold">
                                          <p:stCondLst>
                                            <p:cond delay="0"/>
                                          </p:stCondLst>
                                        </p:cTn>
                                        <p:tgtEl>
                                          <p:spTgt spid="177"/>
                                        </p:tgtEl>
                                        <p:attrNameLst>
                                          <p:attrName>style.visibility</p:attrName>
                                        </p:attrNameLst>
                                      </p:cBhvr>
                                      <p:to>
                                        <p:strVal val="visible"/>
                                      </p:to>
                                    </p:set>
                                    <p:animEffect transition="in" filter="fade">
                                      <p:cBhvr>
                                        <p:cTn id="35" dur="1000"/>
                                        <p:tgtEl>
                                          <p:spTgt spid="17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49"/>
                                        </p:tgtEl>
                                        <p:attrNameLst>
                                          <p:attrName>style.visibility</p:attrName>
                                        </p:attrNameLst>
                                      </p:cBhvr>
                                      <p:to>
                                        <p:strVal val="visible"/>
                                      </p:to>
                                    </p:set>
                                    <p:animEffect transition="in" filter="fade">
                                      <p:cBhvr>
                                        <p:cTn id="39" dur="1000"/>
                                        <p:tgtEl>
                                          <p:spTgt spid="249"/>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250"/>
                                        </p:tgtEl>
                                        <p:attrNameLst>
                                          <p:attrName>style.visibility</p:attrName>
                                        </p:attrNameLst>
                                      </p:cBhvr>
                                      <p:to>
                                        <p:strVal val="visible"/>
                                      </p:to>
                                    </p:set>
                                    <p:animEffect transition="in" filter="fade">
                                      <p:cBhvr>
                                        <p:cTn id="43" dur="1000"/>
                                        <p:tgtEl>
                                          <p:spTgt spid="250"/>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253"/>
                                        </p:tgtEl>
                                        <p:attrNameLst>
                                          <p:attrName>style.visibility</p:attrName>
                                        </p:attrNameLst>
                                      </p:cBhvr>
                                      <p:to>
                                        <p:strVal val="visible"/>
                                      </p:to>
                                    </p:set>
                                    <p:animEffect transition="in" filter="fade">
                                      <p:cBhvr>
                                        <p:cTn id="47" dur="1000"/>
                                        <p:tgtEl>
                                          <p:spTgt spid="253"/>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251"/>
                                        </p:tgtEl>
                                        <p:attrNameLst>
                                          <p:attrName>style.visibility</p:attrName>
                                        </p:attrNameLst>
                                      </p:cBhvr>
                                      <p:to>
                                        <p:strVal val="visible"/>
                                      </p:to>
                                    </p:set>
                                    <p:animEffect transition="in" filter="fade">
                                      <p:cBhvr>
                                        <p:cTn id="51" dur="1000"/>
                                        <p:tgtEl>
                                          <p:spTgt spid="251"/>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252"/>
                                        </p:tgtEl>
                                        <p:attrNameLst>
                                          <p:attrName>style.visibility</p:attrName>
                                        </p:attrNameLst>
                                      </p:cBhvr>
                                      <p:to>
                                        <p:strVal val="visible"/>
                                      </p:to>
                                    </p:set>
                                    <p:animEffect transition="in" filter="fade">
                                      <p:cBhvr>
                                        <p:cTn id="55" dur="1000"/>
                                        <p:tgtEl>
                                          <p:spTgt spid="25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4"/>
                                        </p:tgtEl>
                                        <p:attrNameLst>
                                          <p:attrName>style.visibility</p:attrName>
                                        </p:attrNameLst>
                                      </p:cBhvr>
                                      <p:to>
                                        <p:strVal val="visible"/>
                                      </p:to>
                                    </p:set>
                                    <p:animEffect transition="in" filter="fade">
                                      <p:cBhvr>
                                        <p:cTn id="60" dur="1000"/>
                                        <p:tgtEl>
                                          <p:spTgt spid="254"/>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255"/>
                                        </p:tgtEl>
                                        <p:attrNameLst>
                                          <p:attrName>style.visibility</p:attrName>
                                        </p:attrNameLst>
                                      </p:cBhvr>
                                      <p:to>
                                        <p:strVal val="visible"/>
                                      </p:to>
                                    </p:set>
                                    <p:animEffect transition="in" filter="fade">
                                      <p:cBhvr>
                                        <p:cTn id="64" dur="500"/>
                                        <p:tgtEl>
                                          <p:spTgt spid="2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48"/>
                                        </p:tgtEl>
                                        <p:attrNameLst>
                                          <p:attrName>style.visibility</p:attrName>
                                        </p:attrNameLst>
                                      </p:cBhvr>
                                      <p:to>
                                        <p:strVal val="visible"/>
                                      </p:to>
                                    </p:set>
                                    <p:animEffect transition="in" filter="fade">
                                      <p:cBhvr>
                                        <p:cTn id="69" dur="500"/>
                                        <p:tgtEl>
                                          <p:spTgt spid="248"/>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56"/>
                                        </p:tgtEl>
                                        <p:attrNameLst>
                                          <p:attrName>style.visibility</p:attrName>
                                        </p:attrNameLst>
                                      </p:cBhvr>
                                      <p:to>
                                        <p:strVal val="visible"/>
                                      </p:to>
                                    </p:set>
                                    <p:animEffect transition="in" filter="fade">
                                      <p:cBhvr>
                                        <p:cTn id="73" dur="500"/>
                                        <p:tgtEl>
                                          <p:spTgt spid="256"/>
                                        </p:tgtEl>
                                      </p:cBhvr>
                                    </p:animEffect>
                                  </p:childTnLst>
                                </p:cTn>
                              </p:par>
                            </p:childTnLst>
                          </p:cTn>
                        </p:par>
                      </p:childTnLst>
                    </p:cTn>
                  </p:par>
                  <p:par>
                    <p:cTn id="74" fill="hold">
                      <p:stCondLst>
                        <p:cond delay="indefinite"/>
                      </p:stCondLst>
                      <p:childTnLst>
                        <p:par>
                          <p:cTn id="75" fill="hold">
                            <p:stCondLst>
                              <p:cond delay="0"/>
                            </p:stCondLst>
                            <p:childTnLst>
                              <p:par>
                                <p:cTn id="76" presetID="11" presetClass="entr" presetSubtype="0" fill="hold" grpId="1" nodeType="clickEffect">
                                  <p:stCondLst>
                                    <p:cond delay="0"/>
                                  </p:stCondLst>
                                  <p:childTnLst>
                                    <p:set>
                                      <p:cBhvr>
                                        <p:cTn id="77" dur="500">
                                          <p:stCondLst>
                                            <p:cond delay="0"/>
                                          </p:stCondLst>
                                        </p:cTn>
                                        <p:tgtEl>
                                          <p:spTgt spid="126"/>
                                        </p:tgtEl>
                                        <p:attrNameLst>
                                          <p:attrName>style.visibility</p:attrName>
                                        </p:attrNameLst>
                                      </p:cBhvr>
                                      <p:to>
                                        <p:strVal val="visible"/>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Effect transition="in" filter="fade">
                                      <p:cBhvr>
                                        <p:cTn id="81" dur="500"/>
                                        <p:tgtEl>
                                          <p:spTgt spid="126"/>
                                        </p:tgtEl>
                                      </p:cBhvr>
                                    </p:animEffect>
                                  </p:childTnLst>
                                </p:cTn>
                              </p:par>
                            </p:childTnLst>
                          </p:cTn>
                        </p:par>
                        <p:par>
                          <p:cTn id="82" fill="hold">
                            <p:stCondLst>
                              <p:cond delay="1000"/>
                            </p:stCondLst>
                            <p:childTnLst>
                              <p:par>
                                <p:cTn id="83" presetID="11" presetClass="entr" presetSubtype="0" fill="hold" grpId="1" nodeType="afterEffect">
                                  <p:stCondLst>
                                    <p:cond delay="0"/>
                                  </p:stCondLst>
                                  <p:childTnLst>
                                    <p:set>
                                      <p:cBhvr>
                                        <p:cTn id="84" dur="500">
                                          <p:stCondLst>
                                            <p:cond delay="0"/>
                                          </p:stCondLst>
                                        </p:cTn>
                                        <p:tgtEl>
                                          <p:spTgt spid="127"/>
                                        </p:tgtEl>
                                        <p:attrNameLst>
                                          <p:attrName>style.visibility</p:attrName>
                                        </p:attrNameLst>
                                      </p:cBhvr>
                                      <p:to>
                                        <p:strVal val="visible"/>
                                      </p:to>
                                    </p:se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27"/>
                                        </p:tgtEl>
                                        <p:attrNameLst>
                                          <p:attrName>style.visibility</p:attrName>
                                        </p:attrNameLst>
                                      </p:cBhvr>
                                      <p:to>
                                        <p:strVal val="visible"/>
                                      </p:to>
                                    </p:set>
                                    <p:animEffect transition="in" filter="fade">
                                      <p:cBhvr>
                                        <p:cTn id="88"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23" grpId="0" animBg="1"/>
      <p:bldP spid="220" grpId="0" animBg="1"/>
      <p:bldP spid="171" grpId="0" animBg="1"/>
      <p:bldP spid="173" grpId="0"/>
      <p:bldP spid="190" grpId="0" animBg="1"/>
      <p:bldP spid="187" grpId="0" animBg="1"/>
      <p:bldP spid="127" grpId="0" animBg="1"/>
      <p:bldP spid="127" grpId="1" animBg="1"/>
      <p:bldP spid="126" grpId="0" animBg="1"/>
      <p:bldP spid="1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type="body" sz="quarter" idx="10"/>
          </p:nvPr>
        </p:nvSpPr>
        <p:spPr/>
        <p:txBody>
          <a:bodyPr/>
          <a:lstStyle/>
          <a:p>
            <a:r>
              <a:rPr lang="en-US" smtClean="0"/>
              <a:t>Some facts, figures and otherwise interesting info about Exchange 2010 SP2</a:t>
            </a:r>
          </a:p>
          <a:p>
            <a:r>
              <a:rPr lang="en-US" smtClean="0"/>
              <a:t>Four new features in SP2</a:t>
            </a:r>
          </a:p>
          <a:p>
            <a:pPr lvl="1"/>
            <a:r>
              <a:rPr lang="en-US" smtClean="0"/>
              <a:t>OWA Mini</a:t>
            </a:r>
          </a:p>
          <a:p>
            <a:pPr lvl="1"/>
            <a:r>
              <a:rPr lang="en-US" smtClean="0"/>
              <a:t>Hybrid Configuration Wizard</a:t>
            </a:r>
          </a:p>
          <a:p>
            <a:pPr lvl="1"/>
            <a:r>
              <a:rPr lang="en-US" smtClean="0"/>
              <a:t>Address Book Policies</a:t>
            </a:r>
          </a:p>
          <a:p>
            <a:pPr lvl="1"/>
            <a:r>
              <a:rPr lang="en-US" smtClean="0"/>
              <a:t>OWA Cross Site Silent Redirection</a:t>
            </a:r>
          </a:p>
          <a:p>
            <a:endParaRPr lang="en-US" dirty="0"/>
          </a:p>
        </p:txBody>
      </p:sp>
    </p:spTree>
    <p:extLst>
      <p:ext uri="{BB962C8B-B14F-4D97-AF65-F5344CB8AC3E}">
        <p14:creationId xmlns:p14="http://schemas.microsoft.com/office/powerpoint/2010/main" val="171637631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bwMode="auto">
          <a:xfrm>
            <a:off x="6163532" y="1978943"/>
            <a:ext cx="3346704" cy="4755373"/>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9" name="Rounded Rectangle 88"/>
          <p:cNvSpPr>
            <a:spLocks/>
          </p:cNvSpPr>
          <p:nvPr/>
        </p:nvSpPr>
        <p:spPr>
          <a:xfrm>
            <a:off x="6266905" y="2081416"/>
            <a:ext cx="3134604" cy="449783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90" name="Rounded Rectangle 89"/>
          <p:cNvSpPr/>
          <p:nvPr/>
        </p:nvSpPr>
        <p:spPr bwMode="auto">
          <a:xfrm>
            <a:off x="6161786" y="1624504"/>
            <a:ext cx="3350327" cy="353603"/>
          </a:xfrm>
          <a:prstGeom prst="roundRect">
            <a:avLst>
              <a:gd name="adj" fmla="val 0"/>
            </a:avLst>
          </a:prstGeom>
          <a:gradFill>
            <a:gsLst>
              <a:gs pos="0">
                <a:schemeClr val="accent3">
                  <a:shade val="51000"/>
                  <a:satMod val="130000"/>
                </a:schemeClr>
              </a:gs>
              <a:gs pos="77000">
                <a:schemeClr val="accent3">
                  <a:shade val="93000"/>
                  <a:satMod val="130000"/>
                </a:schemeClr>
              </a:gs>
              <a:gs pos="100000">
                <a:srgbClr val="DE6F9D"/>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rgbClr val="FFFFFF"/>
                    </a:gs>
                    <a:gs pos="100000">
                      <a:srgbClr val="FFFFFF"/>
                    </a:gs>
                  </a:gsLst>
                  <a:lin ang="5400000" scaled="0"/>
                </a:gradFill>
              </a:rPr>
              <a:t>Tailspin Inc.</a:t>
            </a:r>
          </a:p>
        </p:txBody>
      </p:sp>
      <p:sp>
        <p:nvSpPr>
          <p:cNvPr id="91" name="Oval 90"/>
          <p:cNvSpPr/>
          <p:nvPr/>
        </p:nvSpPr>
        <p:spPr>
          <a:xfrm>
            <a:off x="6334904" y="2133925"/>
            <a:ext cx="3016469" cy="4344053"/>
          </a:xfrm>
          <a:prstGeom prst="ellipse">
            <a:avLst/>
          </a:prstGeom>
          <a:gradFill>
            <a:gsLst>
              <a:gs pos="7000">
                <a:srgbClr val="A6A6A6"/>
              </a:gs>
              <a:gs pos="100000">
                <a:srgbClr val="A4A4A4"/>
              </a:gs>
              <a:gs pos="66000">
                <a:schemeClr val="tx1"/>
              </a:gs>
              <a:gs pos="0">
                <a:srgbClr val="C5C5C5"/>
              </a:gs>
            </a:gsLst>
          </a:gra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fontAlgn="base">
              <a:spcBef>
                <a:spcPct val="0"/>
              </a:spcBef>
              <a:spcAft>
                <a:spcPct val="0"/>
              </a:spcAft>
            </a:pPr>
            <a:endParaRPr lang="en-US" sz="1400" dirty="0">
              <a:solidFill>
                <a:schemeClr val="dk1"/>
              </a:solidFill>
            </a:endParaRPr>
          </a:p>
        </p:txBody>
      </p:sp>
      <p:sp>
        <p:nvSpPr>
          <p:cNvPr id="115" name="Rounded Rectangle 114"/>
          <p:cNvSpPr/>
          <p:nvPr/>
        </p:nvSpPr>
        <p:spPr bwMode="auto">
          <a:xfrm>
            <a:off x="2613869" y="1978943"/>
            <a:ext cx="3346704" cy="4755373"/>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6" name="Rounded Rectangle 115"/>
          <p:cNvSpPr>
            <a:spLocks/>
          </p:cNvSpPr>
          <p:nvPr/>
        </p:nvSpPr>
        <p:spPr>
          <a:xfrm>
            <a:off x="2717242" y="2081416"/>
            <a:ext cx="3134604" cy="449783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117" name="Rounded Rectangle 116"/>
          <p:cNvSpPr/>
          <p:nvPr/>
        </p:nvSpPr>
        <p:spPr bwMode="auto">
          <a:xfrm>
            <a:off x="2612123" y="1624504"/>
            <a:ext cx="3350327" cy="353603"/>
          </a:xfrm>
          <a:prstGeom prst="roundRect">
            <a:avLst>
              <a:gd name="adj" fmla="val 0"/>
            </a:avLst>
          </a:prstGeom>
          <a:gradFill>
            <a:gsLst>
              <a:gs pos="0">
                <a:srgbClr val="009900"/>
              </a:gs>
              <a:gs pos="80000">
                <a:srgbClr val="00C459"/>
              </a:gs>
              <a:gs pos="100000">
                <a:srgbClr val="92D050"/>
              </a:gs>
            </a:gsLst>
          </a:gradFill>
          <a:ln>
            <a:solidFill>
              <a:srgbClr val="00C45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rgbClr val="FFFFFF"/>
                    </a:gs>
                    <a:gs pos="100000">
                      <a:srgbClr val="FFFFFF"/>
                    </a:gs>
                  </a:gsLst>
                  <a:lin ang="5400000" scaled="0"/>
                </a:gradFill>
              </a:rPr>
              <a:t>Fabrikam Inc.</a:t>
            </a:r>
          </a:p>
        </p:txBody>
      </p:sp>
      <p:sp>
        <p:nvSpPr>
          <p:cNvPr id="118" name="Oval 117"/>
          <p:cNvSpPr/>
          <p:nvPr/>
        </p:nvSpPr>
        <p:spPr>
          <a:xfrm>
            <a:off x="2785241" y="2133925"/>
            <a:ext cx="3016469" cy="4344053"/>
          </a:xfrm>
          <a:prstGeom prst="ellipse">
            <a:avLst/>
          </a:prstGeom>
          <a:gradFill>
            <a:gsLst>
              <a:gs pos="7000">
                <a:srgbClr val="A6A6A6"/>
              </a:gs>
              <a:gs pos="100000">
                <a:srgbClr val="A4A4A4"/>
              </a:gs>
              <a:gs pos="66000">
                <a:schemeClr val="tx1"/>
              </a:gs>
              <a:gs pos="0">
                <a:srgbClr val="C5C5C5"/>
              </a:gs>
            </a:gsLst>
          </a:gra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fontAlgn="base">
              <a:spcBef>
                <a:spcPct val="0"/>
              </a:spcBef>
              <a:spcAft>
                <a:spcPct val="0"/>
              </a:spcAft>
            </a:pPr>
            <a:endParaRPr lang="en-US" sz="1400" dirty="0">
              <a:solidFill>
                <a:schemeClr val="dk1"/>
              </a:solidFill>
            </a:endParaRPr>
          </a:p>
        </p:txBody>
      </p:sp>
      <p:sp>
        <p:nvSpPr>
          <p:cNvPr id="42" name="Title 1"/>
          <p:cNvSpPr>
            <a:spLocks noGrp="1"/>
          </p:cNvSpPr>
          <p:nvPr>
            <p:ph type="title"/>
          </p:nvPr>
        </p:nvSpPr>
        <p:spPr/>
        <p:txBody>
          <a:bodyPr/>
          <a:lstStyle/>
          <a:p>
            <a:r>
              <a:rPr lang="en-US" smtClean="0"/>
              <a:t>ABP Deployment Scenarios</a:t>
            </a:r>
            <a:br>
              <a:rPr lang="en-US" smtClean="0"/>
            </a:br>
            <a:r>
              <a:rPr lang="en-US" sz="3600" smtClean="0">
                <a:solidFill>
                  <a:schemeClr val="accent1">
                    <a:alpha val="99000"/>
                  </a:schemeClr>
                </a:solidFill>
              </a:rPr>
              <a:t>Two Companies Sharing One CEO</a:t>
            </a:r>
            <a:endParaRPr lang="en-US" sz="3600" dirty="0">
              <a:solidFill>
                <a:schemeClr val="accent1">
                  <a:alpha val="99000"/>
                </a:schemeClr>
              </a:solidFill>
            </a:endParaRPr>
          </a:p>
        </p:txBody>
      </p:sp>
      <p:sp>
        <p:nvSpPr>
          <p:cNvPr id="92" name="Oval 91"/>
          <p:cNvSpPr/>
          <p:nvPr/>
        </p:nvSpPr>
        <p:spPr>
          <a:xfrm>
            <a:off x="6509638" y="2126627"/>
            <a:ext cx="2667000" cy="1270166"/>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solidFill>
              <a:schemeClr val="accent3"/>
            </a:solidFill>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pic>
        <p:nvPicPr>
          <p:cNvPr id="96" name="Picture 95" descr="user1left_150.png"/>
          <p:cNvPicPr>
            <a:picLocks noChangeAspect="1"/>
          </p:cNvPicPr>
          <p:nvPr/>
        </p:nvPicPr>
        <p:blipFill>
          <a:blip r:embed="rId3"/>
          <a:stretch>
            <a:fillRect/>
          </a:stretch>
        </p:blipFill>
        <p:spPr>
          <a:xfrm flipH="1">
            <a:off x="8347396" y="2377685"/>
            <a:ext cx="477607" cy="738413"/>
          </a:xfrm>
          <a:prstGeom prst="rect">
            <a:avLst/>
          </a:prstGeom>
          <a:effectLst>
            <a:outerShdw blurRad="50800" dist="38100" dir="3120000">
              <a:srgbClr val="000000">
                <a:alpha val="22000"/>
              </a:srgbClr>
            </a:outerShdw>
          </a:effectLst>
        </p:spPr>
      </p:pic>
      <p:sp>
        <p:nvSpPr>
          <p:cNvPr id="99" name="TextBox 98"/>
          <p:cNvSpPr txBox="1"/>
          <p:nvPr/>
        </p:nvSpPr>
        <p:spPr>
          <a:xfrm>
            <a:off x="6738296" y="6000985"/>
            <a:ext cx="1371600" cy="230832"/>
          </a:xfrm>
          <a:prstGeom prst="rect">
            <a:avLst/>
          </a:prstGeom>
          <a:noFill/>
        </p:spPr>
        <p:txBody>
          <a:bodyPr wrap="square" rtlCol="0">
            <a:spAutoFit/>
          </a:bodyPr>
          <a:lstStyle/>
          <a:p>
            <a:pPr algn="ctr"/>
            <a:r>
              <a:rPr lang="en-US" sz="900" b="1" dirty="0" smtClean="0">
                <a:solidFill>
                  <a:srgbClr val="434243"/>
                </a:solidFill>
              </a:rPr>
              <a:t>GAL-TAIL</a:t>
            </a:r>
            <a:endParaRPr lang="en-US" sz="900" b="1" dirty="0">
              <a:solidFill>
                <a:srgbClr val="434243"/>
              </a:solidFill>
            </a:endParaRPr>
          </a:p>
        </p:txBody>
      </p:sp>
      <p:sp>
        <p:nvSpPr>
          <p:cNvPr id="100" name="TextBox 99"/>
          <p:cNvSpPr txBox="1"/>
          <p:nvPr/>
        </p:nvSpPr>
        <p:spPr>
          <a:xfrm>
            <a:off x="7561612" y="5995735"/>
            <a:ext cx="1371600" cy="230832"/>
          </a:xfrm>
          <a:prstGeom prst="rect">
            <a:avLst/>
          </a:prstGeom>
          <a:noFill/>
        </p:spPr>
        <p:txBody>
          <a:bodyPr wrap="square" rtlCol="0">
            <a:spAutoFit/>
          </a:bodyPr>
          <a:lstStyle/>
          <a:p>
            <a:pPr algn="ctr"/>
            <a:r>
              <a:rPr lang="en-US" sz="900" b="1" dirty="0" smtClean="0">
                <a:solidFill>
                  <a:srgbClr val="434243"/>
                </a:solidFill>
              </a:rPr>
              <a:t>OAB-TAIL</a:t>
            </a:r>
            <a:endParaRPr lang="en-US" sz="900" b="1" dirty="0">
              <a:solidFill>
                <a:srgbClr val="434243"/>
              </a:solidFill>
            </a:endParaRPr>
          </a:p>
        </p:txBody>
      </p:sp>
      <p:sp>
        <p:nvSpPr>
          <p:cNvPr id="101" name="Right Arrow 100"/>
          <p:cNvSpPr/>
          <p:nvPr/>
        </p:nvSpPr>
        <p:spPr bwMode="auto">
          <a:xfrm>
            <a:off x="7713205" y="5671003"/>
            <a:ext cx="324890" cy="217315"/>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2" name="Picture 396"/>
          <p:cNvPicPr>
            <a:picLocks noChangeAspect="1" noChangeArrowheads="1"/>
          </p:cNvPicPr>
          <p:nvPr/>
        </p:nvPicPr>
        <p:blipFill>
          <a:blip r:embed="rId4"/>
          <a:srcRect/>
          <a:stretch>
            <a:fillRect/>
          </a:stretch>
        </p:blipFill>
        <p:spPr bwMode="auto">
          <a:xfrm>
            <a:off x="7093896" y="5554908"/>
            <a:ext cx="660400" cy="558800"/>
          </a:xfrm>
          <a:prstGeom prst="rect">
            <a:avLst/>
          </a:prstGeom>
          <a:noFill/>
          <a:effectLst>
            <a:outerShdw blurRad="50800" dist="38100" dir="2700000">
              <a:srgbClr val="000000">
                <a:alpha val="31000"/>
              </a:srgbClr>
            </a:outerShdw>
          </a:effectLst>
        </p:spPr>
      </p:pic>
      <p:pic>
        <p:nvPicPr>
          <p:cNvPr id="103" name="Picture 401"/>
          <p:cNvPicPr>
            <a:picLocks noChangeAspect="1" noChangeArrowheads="1"/>
          </p:cNvPicPr>
          <p:nvPr/>
        </p:nvPicPr>
        <p:blipFill>
          <a:blip r:embed="rId5"/>
          <a:srcRect/>
          <a:stretch>
            <a:fillRect/>
          </a:stretch>
        </p:blipFill>
        <p:spPr bwMode="auto">
          <a:xfrm>
            <a:off x="8082312" y="5548737"/>
            <a:ext cx="330200" cy="457200"/>
          </a:xfrm>
          <a:prstGeom prst="rect">
            <a:avLst/>
          </a:prstGeom>
          <a:noFill/>
          <a:effectLst>
            <a:outerShdw blurRad="50800" dist="38100" dir="2700000">
              <a:srgbClr val="000000">
                <a:alpha val="31000"/>
              </a:srgbClr>
            </a:outerShdw>
          </a:effectLst>
        </p:spPr>
      </p:pic>
      <p:sp>
        <p:nvSpPr>
          <p:cNvPr id="104" name="Oval 103"/>
          <p:cNvSpPr/>
          <p:nvPr/>
        </p:nvSpPr>
        <p:spPr>
          <a:xfrm>
            <a:off x="6465608" y="3803128"/>
            <a:ext cx="1281148" cy="1113825"/>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solidFill>
              <a:schemeClr val="accent3"/>
            </a:solidFill>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sp>
        <p:nvSpPr>
          <p:cNvPr id="107" name="Oval 106"/>
          <p:cNvSpPr/>
          <p:nvPr/>
        </p:nvSpPr>
        <p:spPr>
          <a:xfrm>
            <a:off x="7939521" y="3822385"/>
            <a:ext cx="1281148" cy="1113825"/>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solidFill>
              <a:schemeClr val="accent3"/>
            </a:solidFill>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pic>
        <p:nvPicPr>
          <p:cNvPr id="108" name="Picture 107" descr="Corporate Mailbox.png"/>
          <p:cNvPicPr>
            <a:picLocks noChangeAspect="1"/>
          </p:cNvPicPr>
          <p:nvPr/>
        </p:nvPicPr>
        <p:blipFill>
          <a:blip r:embed="rId6"/>
          <a:stretch>
            <a:fillRect/>
          </a:stretch>
        </p:blipFill>
        <p:spPr>
          <a:xfrm>
            <a:off x="8263986" y="3941698"/>
            <a:ext cx="632219" cy="568998"/>
          </a:xfrm>
          <a:prstGeom prst="rect">
            <a:avLst/>
          </a:prstGeom>
        </p:spPr>
      </p:pic>
      <p:sp>
        <p:nvSpPr>
          <p:cNvPr id="109" name="TextBox 108"/>
          <p:cNvSpPr txBox="1"/>
          <p:nvPr/>
        </p:nvSpPr>
        <p:spPr>
          <a:xfrm>
            <a:off x="8010420" y="4485748"/>
            <a:ext cx="1139350" cy="230832"/>
          </a:xfrm>
          <a:prstGeom prst="rect">
            <a:avLst/>
          </a:prstGeom>
          <a:noFill/>
        </p:spPr>
        <p:txBody>
          <a:bodyPr wrap="square" rtlCol="0">
            <a:spAutoFit/>
          </a:bodyPr>
          <a:lstStyle/>
          <a:p>
            <a:pPr algn="ctr"/>
            <a:r>
              <a:rPr lang="en-US" sz="900" b="1" dirty="0" smtClean="0">
                <a:solidFill>
                  <a:schemeClr val="accent5">
                    <a:lumMod val="75000"/>
                  </a:schemeClr>
                </a:solidFill>
              </a:rPr>
              <a:t>Room Mailbox</a:t>
            </a:r>
            <a:endParaRPr lang="en-US" sz="900" b="1" dirty="0">
              <a:solidFill>
                <a:schemeClr val="accent5">
                  <a:lumMod val="75000"/>
                </a:schemeClr>
              </a:solidFill>
            </a:endParaRPr>
          </a:p>
        </p:txBody>
      </p:sp>
      <p:grpSp>
        <p:nvGrpSpPr>
          <p:cNvPr id="110" name="Group 109"/>
          <p:cNvGrpSpPr/>
          <p:nvPr/>
        </p:nvGrpSpPr>
        <p:grpSpPr>
          <a:xfrm>
            <a:off x="6436710" y="4768396"/>
            <a:ext cx="2679944" cy="653419"/>
            <a:chOff x="2961863" y="4953000"/>
            <a:chExt cx="2679944" cy="653419"/>
          </a:xfrm>
        </p:grpSpPr>
        <p:sp>
          <p:nvSpPr>
            <p:cNvPr id="111" name="TextBox 110"/>
            <p:cNvSpPr txBox="1"/>
            <p:nvPr/>
          </p:nvSpPr>
          <p:spPr>
            <a:xfrm>
              <a:off x="4477199" y="5375587"/>
              <a:ext cx="1164608" cy="230832"/>
            </a:xfrm>
            <a:prstGeom prst="rect">
              <a:avLst/>
            </a:prstGeom>
            <a:noFill/>
          </p:spPr>
          <p:txBody>
            <a:bodyPr wrap="square" rtlCol="0">
              <a:spAutoFit/>
            </a:bodyPr>
            <a:lstStyle/>
            <a:p>
              <a:pPr algn="ctr"/>
              <a:r>
                <a:rPr lang="en-US" sz="900" b="1" dirty="0" smtClean="0">
                  <a:solidFill>
                    <a:srgbClr val="434243"/>
                  </a:solidFill>
                </a:rPr>
                <a:t>AL-TAIL-Rooms</a:t>
              </a:r>
              <a:endParaRPr lang="en-US" sz="900" b="1" dirty="0">
                <a:solidFill>
                  <a:srgbClr val="434243"/>
                </a:solidFill>
              </a:endParaRPr>
            </a:p>
          </p:txBody>
        </p:sp>
        <p:sp>
          <p:nvSpPr>
            <p:cNvPr id="112" name="TextBox 111"/>
            <p:cNvSpPr txBox="1"/>
            <p:nvPr/>
          </p:nvSpPr>
          <p:spPr>
            <a:xfrm>
              <a:off x="2961863" y="5375587"/>
              <a:ext cx="1371600" cy="230832"/>
            </a:xfrm>
            <a:prstGeom prst="rect">
              <a:avLst/>
            </a:prstGeom>
            <a:noFill/>
          </p:spPr>
          <p:txBody>
            <a:bodyPr wrap="square" rtlCol="0">
              <a:spAutoFit/>
            </a:bodyPr>
            <a:lstStyle/>
            <a:p>
              <a:pPr algn="ctr"/>
              <a:r>
                <a:rPr lang="en-US" sz="900" b="1" dirty="0" smtClean="0">
                  <a:solidFill>
                    <a:srgbClr val="434243"/>
                  </a:solidFill>
                </a:rPr>
                <a:t>AL-TAIL-Contacts</a:t>
              </a:r>
              <a:endParaRPr lang="en-US" sz="900" b="1" dirty="0">
                <a:solidFill>
                  <a:srgbClr val="434243"/>
                </a:solidFill>
              </a:endParaRPr>
            </a:p>
          </p:txBody>
        </p:sp>
        <p:pic>
          <p:nvPicPr>
            <p:cNvPr id="113" name="Picture 396"/>
            <p:cNvPicPr>
              <a:picLocks noChangeAspect="1" noChangeArrowheads="1"/>
            </p:cNvPicPr>
            <p:nvPr/>
          </p:nvPicPr>
          <p:blipFill>
            <a:blip r:embed="rId4"/>
            <a:srcRect/>
            <a:stretch>
              <a:fillRect/>
            </a:stretch>
          </p:blipFill>
          <p:spPr bwMode="auto">
            <a:xfrm>
              <a:off x="3317463" y="4953000"/>
              <a:ext cx="660400" cy="558800"/>
            </a:xfrm>
            <a:prstGeom prst="rect">
              <a:avLst/>
            </a:prstGeom>
            <a:noFill/>
            <a:effectLst>
              <a:outerShdw blurRad="50800" dist="38100" dir="2700000">
                <a:srgbClr val="000000">
                  <a:alpha val="31000"/>
                </a:srgbClr>
              </a:outerShdw>
            </a:effectLst>
          </p:spPr>
        </p:pic>
        <p:pic>
          <p:nvPicPr>
            <p:cNvPr id="114" name="Picture 396"/>
            <p:cNvPicPr>
              <a:picLocks noChangeAspect="1" noChangeArrowheads="1"/>
            </p:cNvPicPr>
            <p:nvPr/>
          </p:nvPicPr>
          <p:blipFill>
            <a:blip r:embed="rId4"/>
            <a:srcRect/>
            <a:stretch>
              <a:fillRect/>
            </a:stretch>
          </p:blipFill>
          <p:spPr bwMode="auto">
            <a:xfrm>
              <a:off x="4729303" y="4953000"/>
              <a:ext cx="660400" cy="558800"/>
            </a:xfrm>
            <a:prstGeom prst="rect">
              <a:avLst/>
            </a:prstGeom>
            <a:noFill/>
            <a:effectLst>
              <a:outerShdw blurRad="50800" dist="38100" dir="2700000">
                <a:srgbClr val="000000">
                  <a:alpha val="31000"/>
                </a:srgbClr>
              </a:outerShdw>
            </a:effectLst>
          </p:spPr>
        </p:pic>
      </p:grpSp>
      <p:sp>
        <p:nvSpPr>
          <p:cNvPr id="119" name="Oval 118"/>
          <p:cNvSpPr/>
          <p:nvPr/>
        </p:nvSpPr>
        <p:spPr>
          <a:xfrm>
            <a:off x="2959975" y="2126627"/>
            <a:ext cx="2667000" cy="1270166"/>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w="19050" cap="flat" cmpd="sng" algn="ctr">
            <a:solidFill>
              <a:srgbClr val="4A9D44"/>
            </a:solidFill>
            <a:prstDash val="solid"/>
            <a:round/>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pic>
        <p:nvPicPr>
          <p:cNvPr id="124" name="Picture 123" descr="user1left_150.png"/>
          <p:cNvPicPr>
            <a:picLocks noChangeAspect="1"/>
          </p:cNvPicPr>
          <p:nvPr/>
        </p:nvPicPr>
        <p:blipFill>
          <a:blip r:embed="rId7"/>
          <a:stretch>
            <a:fillRect/>
          </a:stretch>
        </p:blipFill>
        <p:spPr>
          <a:xfrm>
            <a:off x="3326378" y="2360450"/>
            <a:ext cx="527086" cy="770228"/>
          </a:xfrm>
          <a:prstGeom prst="rect">
            <a:avLst/>
          </a:prstGeom>
          <a:effectLst>
            <a:outerShdw blurRad="50800" dist="38100" dir="3120000">
              <a:srgbClr val="000000">
                <a:alpha val="22000"/>
              </a:srgbClr>
            </a:outerShdw>
          </a:effectLst>
        </p:spPr>
      </p:pic>
      <p:sp>
        <p:nvSpPr>
          <p:cNvPr id="126" name="TextBox 125"/>
          <p:cNvSpPr txBox="1"/>
          <p:nvPr/>
        </p:nvSpPr>
        <p:spPr>
          <a:xfrm>
            <a:off x="3188633" y="6000985"/>
            <a:ext cx="1371600" cy="230832"/>
          </a:xfrm>
          <a:prstGeom prst="rect">
            <a:avLst/>
          </a:prstGeom>
          <a:noFill/>
        </p:spPr>
        <p:txBody>
          <a:bodyPr wrap="square" rtlCol="0">
            <a:spAutoFit/>
          </a:bodyPr>
          <a:lstStyle/>
          <a:p>
            <a:pPr algn="ctr"/>
            <a:r>
              <a:rPr lang="en-US" sz="900" b="1" dirty="0" smtClean="0">
                <a:solidFill>
                  <a:srgbClr val="434243"/>
                </a:solidFill>
              </a:rPr>
              <a:t>GAL-FAB</a:t>
            </a:r>
            <a:endParaRPr lang="en-US" sz="900" b="1" dirty="0">
              <a:solidFill>
                <a:srgbClr val="434243"/>
              </a:solidFill>
            </a:endParaRPr>
          </a:p>
        </p:txBody>
      </p:sp>
      <p:sp>
        <p:nvSpPr>
          <p:cNvPr id="127" name="TextBox 126"/>
          <p:cNvSpPr txBox="1"/>
          <p:nvPr/>
        </p:nvSpPr>
        <p:spPr>
          <a:xfrm>
            <a:off x="4011949" y="5995735"/>
            <a:ext cx="1371600" cy="230832"/>
          </a:xfrm>
          <a:prstGeom prst="rect">
            <a:avLst/>
          </a:prstGeom>
          <a:noFill/>
        </p:spPr>
        <p:txBody>
          <a:bodyPr wrap="square" rtlCol="0">
            <a:spAutoFit/>
          </a:bodyPr>
          <a:lstStyle/>
          <a:p>
            <a:pPr algn="ctr"/>
            <a:r>
              <a:rPr lang="en-US" sz="900" b="1" dirty="0" smtClean="0">
                <a:solidFill>
                  <a:srgbClr val="434243"/>
                </a:solidFill>
              </a:rPr>
              <a:t>OAB-FAB</a:t>
            </a:r>
            <a:endParaRPr lang="en-US" sz="900" b="1" dirty="0">
              <a:solidFill>
                <a:srgbClr val="434243"/>
              </a:solidFill>
            </a:endParaRPr>
          </a:p>
        </p:txBody>
      </p:sp>
      <p:sp>
        <p:nvSpPr>
          <p:cNvPr id="128" name="Right Arrow 127"/>
          <p:cNvSpPr/>
          <p:nvPr/>
        </p:nvSpPr>
        <p:spPr bwMode="auto">
          <a:xfrm>
            <a:off x="4163542" y="5671003"/>
            <a:ext cx="324890" cy="217315"/>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29" name="Picture 396"/>
          <p:cNvPicPr>
            <a:picLocks noChangeAspect="1" noChangeArrowheads="1"/>
          </p:cNvPicPr>
          <p:nvPr/>
        </p:nvPicPr>
        <p:blipFill>
          <a:blip r:embed="rId4"/>
          <a:srcRect/>
          <a:stretch>
            <a:fillRect/>
          </a:stretch>
        </p:blipFill>
        <p:spPr bwMode="auto">
          <a:xfrm>
            <a:off x="3544233" y="5554908"/>
            <a:ext cx="660400" cy="558800"/>
          </a:xfrm>
          <a:prstGeom prst="rect">
            <a:avLst/>
          </a:prstGeom>
          <a:noFill/>
          <a:effectLst>
            <a:outerShdw blurRad="50800" dist="38100" dir="2700000">
              <a:srgbClr val="000000">
                <a:alpha val="31000"/>
              </a:srgbClr>
            </a:outerShdw>
          </a:effectLst>
        </p:spPr>
      </p:pic>
      <p:pic>
        <p:nvPicPr>
          <p:cNvPr id="130" name="Picture 401"/>
          <p:cNvPicPr>
            <a:picLocks noChangeAspect="1" noChangeArrowheads="1"/>
          </p:cNvPicPr>
          <p:nvPr/>
        </p:nvPicPr>
        <p:blipFill>
          <a:blip r:embed="rId5"/>
          <a:srcRect/>
          <a:stretch>
            <a:fillRect/>
          </a:stretch>
        </p:blipFill>
        <p:spPr bwMode="auto">
          <a:xfrm>
            <a:off x="4532649" y="5548737"/>
            <a:ext cx="330200" cy="457200"/>
          </a:xfrm>
          <a:prstGeom prst="rect">
            <a:avLst/>
          </a:prstGeom>
          <a:noFill/>
          <a:effectLst>
            <a:outerShdw blurRad="50800" dist="38100" dir="2700000">
              <a:srgbClr val="000000">
                <a:alpha val="31000"/>
              </a:srgbClr>
            </a:outerShdw>
          </a:effectLst>
        </p:spPr>
      </p:pic>
      <p:sp>
        <p:nvSpPr>
          <p:cNvPr id="131" name="Oval 130"/>
          <p:cNvSpPr/>
          <p:nvPr/>
        </p:nvSpPr>
        <p:spPr>
          <a:xfrm>
            <a:off x="2915945" y="3803128"/>
            <a:ext cx="1281148" cy="1113825"/>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w="19050" cap="flat" cmpd="sng" algn="ctr">
            <a:solidFill>
              <a:srgbClr val="4A9D44"/>
            </a:solidFill>
            <a:prstDash val="solid"/>
            <a:round/>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sp>
        <p:nvSpPr>
          <p:cNvPr id="132" name="TextBox 131"/>
          <p:cNvSpPr txBox="1"/>
          <p:nvPr/>
        </p:nvSpPr>
        <p:spPr>
          <a:xfrm>
            <a:off x="3092294" y="4485748"/>
            <a:ext cx="928450" cy="230832"/>
          </a:xfrm>
          <a:prstGeom prst="rect">
            <a:avLst/>
          </a:prstGeom>
          <a:noFill/>
        </p:spPr>
        <p:txBody>
          <a:bodyPr wrap="square" rtlCol="0">
            <a:spAutoFit/>
          </a:bodyPr>
          <a:lstStyle/>
          <a:p>
            <a:pPr algn="ctr"/>
            <a:r>
              <a:rPr lang="en-US" sz="900" b="1" dirty="0" smtClean="0">
                <a:solidFill>
                  <a:schemeClr val="accent5">
                    <a:lumMod val="75000"/>
                  </a:schemeClr>
                </a:solidFill>
              </a:rPr>
              <a:t>Contacts</a:t>
            </a:r>
            <a:endParaRPr lang="en-US" sz="900" b="1" dirty="0">
              <a:solidFill>
                <a:schemeClr val="accent5">
                  <a:lumMod val="75000"/>
                </a:schemeClr>
              </a:solidFill>
            </a:endParaRPr>
          </a:p>
        </p:txBody>
      </p:sp>
      <p:pic>
        <p:nvPicPr>
          <p:cNvPr id="133" name="Picture 132" descr="Windows_Contacts_Icon.png"/>
          <p:cNvPicPr>
            <a:picLocks noChangeAspect="1"/>
          </p:cNvPicPr>
          <p:nvPr/>
        </p:nvPicPr>
        <p:blipFill>
          <a:blip r:embed="rId8"/>
          <a:stretch>
            <a:fillRect/>
          </a:stretch>
        </p:blipFill>
        <p:spPr>
          <a:xfrm>
            <a:off x="3128433" y="3920965"/>
            <a:ext cx="826636" cy="645806"/>
          </a:xfrm>
          <a:prstGeom prst="rect">
            <a:avLst/>
          </a:prstGeom>
        </p:spPr>
      </p:pic>
      <p:sp>
        <p:nvSpPr>
          <p:cNvPr id="134" name="Oval 133"/>
          <p:cNvSpPr/>
          <p:nvPr/>
        </p:nvSpPr>
        <p:spPr>
          <a:xfrm>
            <a:off x="4389858" y="3822385"/>
            <a:ext cx="1281148" cy="1113825"/>
          </a:xfrm>
          <a:prstGeom prst="ellipse">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w="19050" cap="flat" cmpd="sng" algn="ctr">
            <a:solidFill>
              <a:srgbClr val="4A9D44"/>
            </a:solidFill>
            <a:prstDash val="solid"/>
            <a:round/>
            <a:headEnd type="none" w="med" len="med"/>
            <a:tailEnd type="none" w="med" len="med"/>
          </a:ln>
          <a:effectLst>
            <a:outerShdw blurRad="40000" dist="23000" dir="5400000" rotWithShape="0">
              <a:srgbClr val="000000">
                <a:alpha val="35000"/>
              </a:srgbClr>
            </a:outerShdw>
            <a:softEdge rad="63500"/>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defTabSz="914099" fontAlgn="base">
              <a:spcBef>
                <a:spcPct val="0"/>
              </a:spcBef>
              <a:spcAft>
                <a:spcPct val="0"/>
              </a:spcAft>
            </a:pPr>
            <a:endParaRPr lang="en-US" sz="1600" b="1" dirty="0">
              <a:effectLst>
                <a:outerShdw blurRad="50800" dist="38100" dir="10800000" algn="r" rotWithShape="0">
                  <a:prstClr val="black">
                    <a:alpha val="40000"/>
                  </a:prstClr>
                </a:outerShdw>
              </a:effectLst>
            </a:endParaRPr>
          </a:p>
        </p:txBody>
      </p:sp>
      <p:grpSp>
        <p:nvGrpSpPr>
          <p:cNvPr id="137" name="Group 136"/>
          <p:cNvGrpSpPr/>
          <p:nvPr/>
        </p:nvGrpSpPr>
        <p:grpSpPr>
          <a:xfrm>
            <a:off x="2887047" y="4768396"/>
            <a:ext cx="2679944" cy="653419"/>
            <a:chOff x="2961863" y="4953000"/>
            <a:chExt cx="2679944" cy="653419"/>
          </a:xfrm>
        </p:grpSpPr>
        <p:sp>
          <p:nvSpPr>
            <p:cNvPr id="138" name="TextBox 137"/>
            <p:cNvSpPr txBox="1"/>
            <p:nvPr/>
          </p:nvSpPr>
          <p:spPr>
            <a:xfrm>
              <a:off x="4477199" y="5375587"/>
              <a:ext cx="1164608" cy="230832"/>
            </a:xfrm>
            <a:prstGeom prst="rect">
              <a:avLst/>
            </a:prstGeom>
            <a:noFill/>
          </p:spPr>
          <p:txBody>
            <a:bodyPr wrap="square" rtlCol="0">
              <a:spAutoFit/>
            </a:bodyPr>
            <a:lstStyle/>
            <a:p>
              <a:pPr algn="ctr"/>
              <a:r>
                <a:rPr lang="en-US" sz="900" b="1" dirty="0" smtClean="0">
                  <a:solidFill>
                    <a:srgbClr val="434243"/>
                  </a:solidFill>
                </a:rPr>
                <a:t>AL-FAB-Rooms</a:t>
              </a:r>
              <a:endParaRPr lang="en-US" sz="900" b="1" dirty="0">
                <a:solidFill>
                  <a:srgbClr val="434243"/>
                </a:solidFill>
              </a:endParaRPr>
            </a:p>
          </p:txBody>
        </p:sp>
        <p:sp>
          <p:nvSpPr>
            <p:cNvPr id="139" name="TextBox 138"/>
            <p:cNvSpPr txBox="1"/>
            <p:nvPr/>
          </p:nvSpPr>
          <p:spPr>
            <a:xfrm>
              <a:off x="2961863" y="5375587"/>
              <a:ext cx="1371600" cy="230832"/>
            </a:xfrm>
            <a:prstGeom prst="rect">
              <a:avLst/>
            </a:prstGeom>
            <a:noFill/>
          </p:spPr>
          <p:txBody>
            <a:bodyPr wrap="square" rtlCol="0">
              <a:spAutoFit/>
            </a:bodyPr>
            <a:lstStyle/>
            <a:p>
              <a:pPr algn="ctr"/>
              <a:r>
                <a:rPr lang="en-US" sz="900" b="1" dirty="0" smtClean="0">
                  <a:solidFill>
                    <a:srgbClr val="434243"/>
                  </a:solidFill>
                </a:rPr>
                <a:t>AL-FAB-Contacts</a:t>
              </a:r>
              <a:endParaRPr lang="en-US" sz="900" b="1" dirty="0">
                <a:solidFill>
                  <a:srgbClr val="434243"/>
                </a:solidFill>
              </a:endParaRPr>
            </a:p>
          </p:txBody>
        </p:sp>
        <p:pic>
          <p:nvPicPr>
            <p:cNvPr id="140" name="Picture 396"/>
            <p:cNvPicPr>
              <a:picLocks noChangeAspect="1" noChangeArrowheads="1"/>
            </p:cNvPicPr>
            <p:nvPr/>
          </p:nvPicPr>
          <p:blipFill>
            <a:blip r:embed="rId4"/>
            <a:srcRect/>
            <a:stretch>
              <a:fillRect/>
            </a:stretch>
          </p:blipFill>
          <p:spPr bwMode="auto">
            <a:xfrm>
              <a:off x="3317463" y="4953000"/>
              <a:ext cx="660400" cy="558800"/>
            </a:xfrm>
            <a:prstGeom prst="rect">
              <a:avLst/>
            </a:prstGeom>
            <a:noFill/>
            <a:effectLst>
              <a:outerShdw blurRad="50800" dist="38100" dir="2700000">
                <a:srgbClr val="000000">
                  <a:alpha val="31000"/>
                </a:srgbClr>
              </a:outerShdw>
            </a:effectLst>
          </p:spPr>
        </p:pic>
        <p:pic>
          <p:nvPicPr>
            <p:cNvPr id="141" name="Picture 396"/>
            <p:cNvPicPr>
              <a:picLocks noChangeAspect="1" noChangeArrowheads="1"/>
            </p:cNvPicPr>
            <p:nvPr/>
          </p:nvPicPr>
          <p:blipFill>
            <a:blip r:embed="rId4"/>
            <a:srcRect/>
            <a:stretch>
              <a:fillRect/>
            </a:stretch>
          </p:blipFill>
          <p:spPr bwMode="auto">
            <a:xfrm>
              <a:off x="4729303" y="4953000"/>
              <a:ext cx="660400" cy="558800"/>
            </a:xfrm>
            <a:prstGeom prst="rect">
              <a:avLst/>
            </a:prstGeom>
            <a:noFill/>
            <a:effectLst>
              <a:outerShdw blurRad="50800" dist="38100" dir="2700000">
                <a:srgbClr val="000000">
                  <a:alpha val="31000"/>
                </a:srgbClr>
              </a:outerShdw>
            </a:effectLst>
          </p:spPr>
        </p:pic>
      </p:grpSp>
      <p:sp>
        <p:nvSpPr>
          <p:cNvPr id="142" name="Rounded Rectangle 141"/>
          <p:cNvSpPr/>
          <p:nvPr/>
        </p:nvSpPr>
        <p:spPr bwMode="auto">
          <a:xfrm>
            <a:off x="149625" y="2981099"/>
            <a:ext cx="2359803" cy="3129259"/>
          </a:xfrm>
          <a:prstGeom prst="roundRect">
            <a:avLst>
              <a:gd name="adj" fmla="val 0"/>
            </a:avLst>
          </a:prstGeom>
          <a:gradFill>
            <a:gsLst>
              <a:gs pos="0">
                <a:srgbClr val="666666"/>
              </a:gs>
              <a:gs pos="13000">
                <a:srgbClr val="818181"/>
              </a:gs>
              <a:gs pos="55000">
                <a:srgbClr val="CDCDCD"/>
              </a:gs>
              <a:gs pos="94000">
                <a:srgbClr val="666666"/>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43" name="Group 142"/>
          <p:cNvGrpSpPr/>
          <p:nvPr/>
        </p:nvGrpSpPr>
        <p:grpSpPr>
          <a:xfrm>
            <a:off x="257572" y="3467604"/>
            <a:ext cx="2143908" cy="826260"/>
            <a:chOff x="337052" y="3685436"/>
            <a:chExt cx="2143908" cy="826260"/>
          </a:xfrm>
        </p:grpSpPr>
        <p:sp>
          <p:nvSpPr>
            <p:cNvPr id="144" name="Rounded Rectangle 143"/>
            <p:cNvSpPr/>
            <p:nvPr/>
          </p:nvSpPr>
          <p:spPr>
            <a:xfrm>
              <a:off x="337052" y="3895545"/>
              <a:ext cx="2143908" cy="616151"/>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45" name="Rounded Rectangle 144"/>
            <p:cNvSpPr/>
            <p:nvPr/>
          </p:nvSpPr>
          <p:spPr>
            <a:xfrm>
              <a:off x="337052" y="3685436"/>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Address Lists</a:t>
              </a:r>
            </a:p>
          </p:txBody>
        </p:sp>
        <p:sp>
          <p:nvSpPr>
            <p:cNvPr id="146" name="TextBox 145"/>
            <p:cNvSpPr txBox="1"/>
            <p:nvPr/>
          </p:nvSpPr>
          <p:spPr>
            <a:xfrm>
              <a:off x="359827" y="3898666"/>
              <a:ext cx="1553005" cy="507831"/>
            </a:xfrm>
            <a:prstGeom prst="rect">
              <a:avLst/>
            </a:prstGeom>
            <a:noFill/>
          </p:spPr>
          <p:txBody>
            <a:bodyPr wrap="square" rtlCol="0">
              <a:spAutoFit/>
            </a:bodyPr>
            <a:lstStyle/>
            <a:p>
              <a:r>
                <a:rPr lang="en-US" sz="900" dirty="0" smtClean="0">
                  <a:solidFill>
                    <a:schemeClr val="bg1"/>
                  </a:solidFill>
                </a:rPr>
                <a:t>AL-FAB-Users-DL’s</a:t>
              </a:r>
            </a:p>
            <a:p>
              <a:r>
                <a:rPr lang="en-US" sz="900" dirty="0" smtClean="0">
                  <a:solidFill>
                    <a:schemeClr val="bg1"/>
                  </a:solidFill>
                </a:rPr>
                <a:t>AL-FAB-Rooms</a:t>
              </a:r>
            </a:p>
            <a:p>
              <a:r>
                <a:rPr lang="en-US" sz="900" dirty="0" smtClean="0">
                  <a:solidFill>
                    <a:schemeClr val="bg1"/>
                  </a:solidFill>
                </a:rPr>
                <a:t>AL-FAB-Contacts</a:t>
              </a:r>
            </a:p>
          </p:txBody>
        </p:sp>
      </p:grpSp>
      <p:grpSp>
        <p:nvGrpSpPr>
          <p:cNvPr id="147" name="Group 146"/>
          <p:cNvGrpSpPr/>
          <p:nvPr/>
        </p:nvGrpSpPr>
        <p:grpSpPr>
          <a:xfrm>
            <a:off x="257572" y="4310670"/>
            <a:ext cx="2143908" cy="535669"/>
            <a:chOff x="7504238" y="2489720"/>
            <a:chExt cx="3050643" cy="535669"/>
          </a:xfrm>
        </p:grpSpPr>
        <p:sp>
          <p:nvSpPr>
            <p:cNvPr id="148" name="Rounded Rectangle 147"/>
            <p:cNvSpPr/>
            <p:nvPr/>
          </p:nvSpPr>
          <p:spPr>
            <a:xfrm>
              <a:off x="7504238" y="2699829"/>
              <a:ext cx="3050643" cy="32556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49" name="Rounded Rectangle 148"/>
            <p:cNvSpPr/>
            <p:nvPr/>
          </p:nvSpPr>
          <p:spPr>
            <a:xfrm>
              <a:off x="7504238" y="248972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Default Address List</a:t>
              </a:r>
            </a:p>
          </p:txBody>
        </p:sp>
        <p:sp>
          <p:nvSpPr>
            <p:cNvPr id="150" name="TextBox 149"/>
            <p:cNvSpPr txBox="1"/>
            <p:nvPr/>
          </p:nvSpPr>
          <p:spPr>
            <a:xfrm>
              <a:off x="7536646" y="2702950"/>
              <a:ext cx="1418830" cy="230832"/>
            </a:xfrm>
            <a:prstGeom prst="rect">
              <a:avLst/>
            </a:prstGeom>
            <a:noFill/>
          </p:spPr>
          <p:txBody>
            <a:bodyPr wrap="square" rtlCol="0">
              <a:spAutoFit/>
            </a:bodyPr>
            <a:lstStyle/>
            <a:p>
              <a:r>
                <a:rPr lang="en-US" sz="900" dirty="0" smtClean="0">
                  <a:solidFill>
                    <a:schemeClr val="bg1"/>
                  </a:solidFill>
                </a:rPr>
                <a:t>GAL-FAB</a:t>
              </a:r>
            </a:p>
          </p:txBody>
        </p:sp>
      </p:grpSp>
      <p:grpSp>
        <p:nvGrpSpPr>
          <p:cNvPr id="151" name="Group 150"/>
          <p:cNvGrpSpPr/>
          <p:nvPr/>
        </p:nvGrpSpPr>
        <p:grpSpPr>
          <a:xfrm>
            <a:off x="257572" y="4863145"/>
            <a:ext cx="2143908" cy="533587"/>
            <a:chOff x="7504238" y="3048000"/>
            <a:chExt cx="3050643" cy="533587"/>
          </a:xfrm>
        </p:grpSpPr>
        <p:sp>
          <p:nvSpPr>
            <p:cNvPr id="152" name="Rounded Rectangle 151"/>
            <p:cNvSpPr/>
            <p:nvPr/>
          </p:nvSpPr>
          <p:spPr>
            <a:xfrm>
              <a:off x="7504238" y="3258109"/>
              <a:ext cx="3050643" cy="32347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53" name="Rounded Rectangle 152"/>
            <p:cNvSpPr/>
            <p:nvPr/>
          </p:nvSpPr>
          <p:spPr>
            <a:xfrm>
              <a:off x="7504238" y="304800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Room Address List</a:t>
              </a:r>
            </a:p>
          </p:txBody>
        </p:sp>
        <p:sp>
          <p:nvSpPr>
            <p:cNvPr id="154" name="TextBox 153"/>
            <p:cNvSpPr txBox="1"/>
            <p:nvPr/>
          </p:nvSpPr>
          <p:spPr>
            <a:xfrm>
              <a:off x="7536645" y="3261230"/>
              <a:ext cx="2020100" cy="230832"/>
            </a:xfrm>
            <a:prstGeom prst="rect">
              <a:avLst/>
            </a:prstGeom>
            <a:noFill/>
          </p:spPr>
          <p:txBody>
            <a:bodyPr wrap="square" rtlCol="0">
              <a:spAutoFit/>
            </a:bodyPr>
            <a:lstStyle/>
            <a:p>
              <a:r>
                <a:rPr lang="en-US" sz="900" dirty="0" smtClean="0">
                  <a:solidFill>
                    <a:schemeClr val="bg1"/>
                  </a:solidFill>
                </a:rPr>
                <a:t>AL-FAB-Rooms</a:t>
              </a:r>
            </a:p>
          </p:txBody>
        </p:sp>
      </p:grpSp>
      <p:grpSp>
        <p:nvGrpSpPr>
          <p:cNvPr id="155" name="Group 154"/>
          <p:cNvGrpSpPr/>
          <p:nvPr/>
        </p:nvGrpSpPr>
        <p:grpSpPr>
          <a:xfrm>
            <a:off x="257572" y="5413537"/>
            <a:ext cx="2143908" cy="462603"/>
            <a:chOff x="7504238" y="3637653"/>
            <a:chExt cx="3050643" cy="462603"/>
          </a:xfrm>
        </p:grpSpPr>
        <p:sp>
          <p:nvSpPr>
            <p:cNvPr id="156" name="Rounded Rectangle 155"/>
            <p:cNvSpPr/>
            <p:nvPr/>
          </p:nvSpPr>
          <p:spPr>
            <a:xfrm>
              <a:off x="7504238" y="3847762"/>
              <a:ext cx="3050643" cy="252494"/>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57" name="Rounded Rectangle 156"/>
            <p:cNvSpPr/>
            <p:nvPr/>
          </p:nvSpPr>
          <p:spPr>
            <a:xfrm>
              <a:off x="7504238" y="3637653"/>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Offline Address Book</a:t>
              </a:r>
            </a:p>
          </p:txBody>
        </p:sp>
        <p:sp>
          <p:nvSpPr>
            <p:cNvPr id="158" name="TextBox 157"/>
            <p:cNvSpPr txBox="1"/>
            <p:nvPr/>
          </p:nvSpPr>
          <p:spPr>
            <a:xfrm>
              <a:off x="7536646" y="3850883"/>
              <a:ext cx="1418830" cy="230832"/>
            </a:xfrm>
            <a:prstGeom prst="rect">
              <a:avLst/>
            </a:prstGeom>
            <a:noFill/>
          </p:spPr>
          <p:txBody>
            <a:bodyPr wrap="square" rtlCol="0">
              <a:spAutoFit/>
            </a:bodyPr>
            <a:lstStyle/>
            <a:p>
              <a:r>
                <a:rPr lang="en-US" sz="900" dirty="0" smtClean="0">
                  <a:solidFill>
                    <a:schemeClr val="bg1"/>
                  </a:solidFill>
                </a:rPr>
                <a:t>OAB-FAB</a:t>
              </a:r>
            </a:p>
          </p:txBody>
        </p:sp>
      </p:grpSp>
      <p:sp>
        <p:nvSpPr>
          <p:cNvPr id="160" name="Rounded Rectangle 159"/>
          <p:cNvSpPr/>
          <p:nvPr/>
        </p:nvSpPr>
        <p:spPr bwMode="auto">
          <a:xfrm>
            <a:off x="149625" y="2958964"/>
            <a:ext cx="2359803" cy="35671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Address Book Policy ‘Fab’</a:t>
            </a:r>
          </a:p>
        </p:txBody>
      </p:sp>
      <p:grpSp>
        <p:nvGrpSpPr>
          <p:cNvPr id="196" name="Group 195"/>
          <p:cNvGrpSpPr/>
          <p:nvPr/>
        </p:nvGrpSpPr>
        <p:grpSpPr>
          <a:xfrm>
            <a:off x="9614684" y="2955769"/>
            <a:ext cx="2359803" cy="3151394"/>
            <a:chOff x="9614684" y="2955769"/>
            <a:chExt cx="2359803" cy="3151394"/>
          </a:xfrm>
        </p:grpSpPr>
        <p:sp>
          <p:nvSpPr>
            <p:cNvPr id="162" name="Rounded Rectangle 161"/>
            <p:cNvSpPr/>
            <p:nvPr/>
          </p:nvSpPr>
          <p:spPr bwMode="auto">
            <a:xfrm>
              <a:off x="9614684" y="2977904"/>
              <a:ext cx="2359803" cy="3129259"/>
            </a:xfrm>
            <a:prstGeom prst="roundRect">
              <a:avLst>
                <a:gd name="adj" fmla="val 0"/>
              </a:avLst>
            </a:prstGeom>
            <a:gradFill>
              <a:gsLst>
                <a:gs pos="0">
                  <a:srgbClr val="666666"/>
                </a:gs>
                <a:gs pos="13000">
                  <a:srgbClr val="818181"/>
                </a:gs>
                <a:gs pos="55000">
                  <a:srgbClr val="CDCDCD"/>
                </a:gs>
                <a:gs pos="94000">
                  <a:srgbClr val="666666"/>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163" name="Group 109"/>
            <p:cNvGrpSpPr/>
            <p:nvPr/>
          </p:nvGrpSpPr>
          <p:grpSpPr>
            <a:xfrm>
              <a:off x="9722631" y="3464409"/>
              <a:ext cx="2143908" cy="826260"/>
              <a:chOff x="337052" y="3685436"/>
              <a:chExt cx="2143908" cy="826260"/>
            </a:xfrm>
          </p:grpSpPr>
          <p:sp>
            <p:nvSpPr>
              <p:cNvPr id="178" name="Rounded Rectangle 177"/>
              <p:cNvSpPr/>
              <p:nvPr/>
            </p:nvSpPr>
            <p:spPr>
              <a:xfrm>
                <a:off x="337052" y="3895545"/>
                <a:ext cx="2143908" cy="616151"/>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79" name="Rounded Rectangle 178"/>
              <p:cNvSpPr/>
              <p:nvPr/>
            </p:nvSpPr>
            <p:spPr>
              <a:xfrm>
                <a:off x="337052" y="3685436"/>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Address Lists</a:t>
                </a:r>
              </a:p>
            </p:txBody>
          </p:sp>
          <p:sp>
            <p:nvSpPr>
              <p:cNvPr id="180" name="TextBox 179"/>
              <p:cNvSpPr txBox="1"/>
              <p:nvPr/>
            </p:nvSpPr>
            <p:spPr>
              <a:xfrm>
                <a:off x="359827" y="3898666"/>
                <a:ext cx="1553005" cy="507831"/>
              </a:xfrm>
              <a:prstGeom prst="rect">
                <a:avLst/>
              </a:prstGeom>
              <a:noFill/>
            </p:spPr>
            <p:txBody>
              <a:bodyPr wrap="square" rtlCol="0">
                <a:spAutoFit/>
              </a:bodyPr>
              <a:lstStyle/>
              <a:p>
                <a:r>
                  <a:rPr lang="en-US" sz="900" dirty="0" smtClean="0">
                    <a:solidFill>
                      <a:schemeClr val="bg1"/>
                    </a:solidFill>
                  </a:rPr>
                  <a:t>AL-TAIL-Users-DL’s</a:t>
                </a:r>
              </a:p>
              <a:p>
                <a:r>
                  <a:rPr lang="en-US" sz="900" dirty="0" smtClean="0">
                    <a:solidFill>
                      <a:schemeClr val="bg1"/>
                    </a:solidFill>
                  </a:rPr>
                  <a:t>AL-TAIL-Rooms</a:t>
                </a:r>
              </a:p>
              <a:p>
                <a:r>
                  <a:rPr lang="en-US" sz="900" dirty="0" smtClean="0">
                    <a:solidFill>
                      <a:schemeClr val="bg1"/>
                    </a:solidFill>
                  </a:rPr>
                  <a:t>AL-TAIL-Contacts</a:t>
                </a:r>
              </a:p>
            </p:txBody>
          </p:sp>
        </p:grpSp>
        <p:grpSp>
          <p:nvGrpSpPr>
            <p:cNvPr id="164" name="Group 113"/>
            <p:cNvGrpSpPr/>
            <p:nvPr/>
          </p:nvGrpSpPr>
          <p:grpSpPr>
            <a:xfrm>
              <a:off x="9722631" y="4307475"/>
              <a:ext cx="2143908" cy="535669"/>
              <a:chOff x="7504238" y="2489720"/>
              <a:chExt cx="3050643" cy="535669"/>
            </a:xfrm>
          </p:grpSpPr>
          <p:sp>
            <p:nvSpPr>
              <p:cNvPr id="175" name="Rounded Rectangle 174"/>
              <p:cNvSpPr/>
              <p:nvPr/>
            </p:nvSpPr>
            <p:spPr>
              <a:xfrm>
                <a:off x="7504238" y="2699829"/>
                <a:ext cx="3050643" cy="32556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76" name="Rounded Rectangle 175"/>
              <p:cNvSpPr/>
              <p:nvPr/>
            </p:nvSpPr>
            <p:spPr>
              <a:xfrm>
                <a:off x="7504238" y="248972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Default Address List</a:t>
                </a:r>
              </a:p>
            </p:txBody>
          </p:sp>
          <p:sp>
            <p:nvSpPr>
              <p:cNvPr id="177" name="TextBox 176"/>
              <p:cNvSpPr txBox="1"/>
              <p:nvPr/>
            </p:nvSpPr>
            <p:spPr>
              <a:xfrm>
                <a:off x="7536646" y="2702950"/>
                <a:ext cx="1418830" cy="230832"/>
              </a:xfrm>
              <a:prstGeom prst="rect">
                <a:avLst/>
              </a:prstGeom>
              <a:noFill/>
            </p:spPr>
            <p:txBody>
              <a:bodyPr wrap="square" rtlCol="0">
                <a:spAutoFit/>
              </a:bodyPr>
              <a:lstStyle/>
              <a:p>
                <a:r>
                  <a:rPr lang="en-US" sz="900" dirty="0" smtClean="0">
                    <a:solidFill>
                      <a:schemeClr val="bg1"/>
                    </a:solidFill>
                  </a:rPr>
                  <a:t>GAL-TAIL</a:t>
                </a:r>
              </a:p>
            </p:txBody>
          </p:sp>
        </p:grpSp>
        <p:grpSp>
          <p:nvGrpSpPr>
            <p:cNvPr id="165" name="Group 117"/>
            <p:cNvGrpSpPr/>
            <p:nvPr/>
          </p:nvGrpSpPr>
          <p:grpSpPr>
            <a:xfrm>
              <a:off x="9722631" y="4859950"/>
              <a:ext cx="2143908" cy="533587"/>
              <a:chOff x="7504238" y="3048000"/>
              <a:chExt cx="3050643" cy="533587"/>
            </a:xfrm>
          </p:grpSpPr>
          <p:sp>
            <p:nvSpPr>
              <p:cNvPr id="172" name="Rounded Rectangle 171"/>
              <p:cNvSpPr/>
              <p:nvPr/>
            </p:nvSpPr>
            <p:spPr>
              <a:xfrm>
                <a:off x="7504238" y="3258109"/>
                <a:ext cx="3050643" cy="32347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73" name="Rounded Rectangle 172"/>
              <p:cNvSpPr/>
              <p:nvPr/>
            </p:nvSpPr>
            <p:spPr>
              <a:xfrm>
                <a:off x="7504238" y="304800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Room Address List</a:t>
                </a:r>
              </a:p>
            </p:txBody>
          </p:sp>
          <p:sp>
            <p:nvSpPr>
              <p:cNvPr id="174" name="TextBox 173"/>
              <p:cNvSpPr txBox="1"/>
              <p:nvPr/>
            </p:nvSpPr>
            <p:spPr>
              <a:xfrm>
                <a:off x="7536645" y="3261230"/>
                <a:ext cx="2020100" cy="230832"/>
              </a:xfrm>
              <a:prstGeom prst="rect">
                <a:avLst/>
              </a:prstGeom>
              <a:noFill/>
            </p:spPr>
            <p:txBody>
              <a:bodyPr wrap="square" rtlCol="0">
                <a:spAutoFit/>
              </a:bodyPr>
              <a:lstStyle/>
              <a:p>
                <a:r>
                  <a:rPr lang="en-US" sz="900" dirty="0" smtClean="0">
                    <a:solidFill>
                      <a:schemeClr val="bg1"/>
                    </a:solidFill>
                  </a:rPr>
                  <a:t>AL-TAIL-Rooms</a:t>
                </a:r>
              </a:p>
            </p:txBody>
          </p:sp>
        </p:grpSp>
        <p:grpSp>
          <p:nvGrpSpPr>
            <p:cNvPr id="166" name="Group 121"/>
            <p:cNvGrpSpPr/>
            <p:nvPr/>
          </p:nvGrpSpPr>
          <p:grpSpPr>
            <a:xfrm>
              <a:off x="9722631" y="5410342"/>
              <a:ext cx="2143908" cy="462603"/>
              <a:chOff x="7504238" y="3637653"/>
              <a:chExt cx="3050643" cy="462603"/>
            </a:xfrm>
          </p:grpSpPr>
          <p:sp>
            <p:nvSpPr>
              <p:cNvPr id="169" name="Rounded Rectangle 168"/>
              <p:cNvSpPr/>
              <p:nvPr/>
            </p:nvSpPr>
            <p:spPr>
              <a:xfrm>
                <a:off x="7504238" y="3847762"/>
                <a:ext cx="3050643" cy="252494"/>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70" name="Rounded Rectangle 169"/>
              <p:cNvSpPr/>
              <p:nvPr/>
            </p:nvSpPr>
            <p:spPr>
              <a:xfrm>
                <a:off x="7504238" y="3637653"/>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Offline Address Book</a:t>
                </a:r>
              </a:p>
            </p:txBody>
          </p:sp>
          <p:sp>
            <p:nvSpPr>
              <p:cNvPr id="171" name="TextBox 170"/>
              <p:cNvSpPr txBox="1"/>
              <p:nvPr/>
            </p:nvSpPr>
            <p:spPr>
              <a:xfrm>
                <a:off x="7536646" y="3850883"/>
                <a:ext cx="1418830" cy="230832"/>
              </a:xfrm>
              <a:prstGeom prst="rect">
                <a:avLst/>
              </a:prstGeom>
              <a:noFill/>
            </p:spPr>
            <p:txBody>
              <a:bodyPr wrap="square" rtlCol="0">
                <a:spAutoFit/>
              </a:bodyPr>
              <a:lstStyle/>
              <a:p>
                <a:r>
                  <a:rPr lang="en-US" sz="900" dirty="0" smtClean="0">
                    <a:solidFill>
                      <a:schemeClr val="bg1"/>
                    </a:solidFill>
                  </a:rPr>
                  <a:t>OAB-TAIL</a:t>
                </a:r>
              </a:p>
            </p:txBody>
          </p:sp>
        </p:grpSp>
        <p:sp>
          <p:nvSpPr>
            <p:cNvPr id="168" name="Rounded Rectangle 167"/>
            <p:cNvSpPr/>
            <p:nvPr/>
          </p:nvSpPr>
          <p:spPr bwMode="auto">
            <a:xfrm>
              <a:off x="9614684" y="2955769"/>
              <a:ext cx="2359803" cy="35671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Address Book Policy ‘TAIL’</a:t>
              </a:r>
            </a:p>
          </p:txBody>
        </p:sp>
      </p:grpSp>
      <p:pic>
        <p:nvPicPr>
          <p:cNvPr id="98" name="Picture 396"/>
          <p:cNvPicPr>
            <a:picLocks noChangeAspect="1" noChangeArrowheads="1"/>
          </p:cNvPicPr>
          <p:nvPr/>
        </p:nvPicPr>
        <p:blipFill>
          <a:blip r:embed="rId4"/>
          <a:srcRect/>
          <a:stretch>
            <a:fillRect/>
          </a:stretch>
        </p:blipFill>
        <p:spPr bwMode="auto">
          <a:xfrm>
            <a:off x="7512938" y="3141512"/>
            <a:ext cx="660400" cy="558800"/>
          </a:xfrm>
          <a:prstGeom prst="rect">
            <a:avLst/>
          </a:prstGeom>
          <a:noFill/>
          <a:effectLst>
            <a:outerShdw blurRad="50800" dist="38100" dir="2700000">
              <a:srgbClr val="000000">
                <a:alpha val="31000"/>
              </a:srgbClr>
            </a:outerShdw>
          </a:effectLst>
        </p:spPr>
      </p:pic>
      <p:sp>
        <p:nvSpPr>
          <p:cNvPr id="105" name="TextBox 104"/>
          <p:cNvSpPr txBox="1"/>
          <p:nvPr/>
        </p:nvSpPr>
        <p:spPr>
          <a:xfrm>
            <a:off x="6641957" y="4485748"/>
            <a:ext cx="928450" cy="230832"/>
          </a:xfrm>
          <a:prstGeom prst="rect">
            <a:avLst/>
          </a:prstGeom>
          <a:noFill/>
        </p:spPr>
        <p:txBody>
          <a:bodyPr wrap="square" rtlCol="0">
            <a:spAutoFit/>
          </a:bodyPr>
          <a:lstStyle/>
          <a:p>
            <a:pPr algn="ctr"/>
            <a:r>
              <a:rPr lang="en-US" sz="900" b="1" dirty="0" smtClean="0">
                <a:solidFill>
                  <a:schemeClr val="accent5">
                    <a:lumMod val="75000"/>
                  </a:schemeClr>
                </a:solidFill>
              </a:rPr>
              <a:t>Contacts</a:t>
            </a:r>
            <a:endParaRPr lang="en-US" sz="900" b="1" dirty="0">
              <a:solidFill>
                <a:schemeClr val="accent5">
                  <a:lumMod val="75000"/>
                </a:schemeClr>
              </a:solidFill>
            </a:endParaRPr>
          </a:p>
        </p:txBody>
      </p:sp>
      <p:pic>
        <p:nvPicPr>
          <p:cNvPr id="106" name="Picture 105" descr="Windows_Contacts_Icon.png"/>
          <p:cNvPicPr>
            <a:picLocks noChangeAspect="1"/>
          </p:cNvPicPr>
          <p:nvPr/>
        </p:nvPicPr>
        <p:blipFill>
          <a:blip r:embed="rId8"/>
          <a:stretch>
            <a:fillRect/>
          </a:stretch>
        </p:blipFill>
        <p:spPr>
          <a:xfrm>
            <a:off x="6678096" y="3920965"/>
            <a:ext cx="826636" cy="645806"/>
          </a:xfrm>
          <a:prstGeom prst="rect">
            <a:avLst/>
          </a:prstGeom>
        </p:spPr>
      </p:pic>
      <p:pic>
        <p:nvPicPr>
          <p:cNvPr id="125" name="Picture 396"/>
          <p:cNvPicPr>
            <a:picLocks noChangeAspect="1" noChangeArrowheads="1"/>
          </p:cNvPicPr>
          <p:nvPr/>
        </p:nvPicPr>
        <p:blipFill>
          <a:blip r:embed="rId4"/>
          <a:srcRect/>
          <a:stretch>
            <a:fillRect/>
          </a:stretch>
        </p:blipFill>
        <p:spPr bwMode="auto">
          <a:xfrm>
            <a:off x="3963275" y="3141512"/>
            <a:ext cx="660400" cy="558800"/>
          </a:xfrm>
          <a:prstGeom prst="rect">
            <a:avLst/>
          </a:prstGeom>
          <a:noFill/>
          <a:effectLst>
            <a:outerShdw blurRad="50800" dist="38100" dir="2700000">
              <a:srgbClr val="000000">
                <a:alpha val="31000"/>
              </a:srgbClr>
            </a:outerShdw>
          </a:effectLst>
        </p:spPr>
      </p:pic>
      <p:pic>
        <p:nvPicPr>
          <p:cNvPr id="135" name="Picture 134" descr="Corporate Mailbox.png"/>
          <p:cNvPicPr>
            <a:picLocks noChangeAspect="1"/>
          </p:cNvPicPr>
          <p:nvPr/>
        </p:nvPicPr>
        <p:blipFill>
          <a:blip r:embed="rId6"/>
          <a:stretch>
            <a:fillRect/>
          </a:stretch>
        </p:blipFill>
        <p:spPr>
          <a:xfrm>
            <a:off x="4714323" y="3941698"/>
            <a:ext cx="632219" cy="568998"/>
          </a:xfrm>
          <a:prstGeom prst="rect">
            <a:avLst/>
          </a:prstGeom>
        </p:spPr>
      </p:pic>
      <p:sp>
        <p:nvSpPr>
          <p:cNvPr id="136" name="TextBox 135"/>
          <p:cNvSpPr txBox="1"/>
          <p:nvPr/>
        </p:nvSpPr>
        <p:spPr>
          <a:xfrm>
            <a:off x="4460757" y="4485748"/>
            <a:ext cx="1139350" cy="230832"/>
          </a:xfrm>
          <a:prstGeom prst="rect">
            <a:avLst/>
          </a:prstGeom>
          <a:noFill/>
        </p:spPr>
        <p:txBody>
          <a:bodyPr wrap="square" rtlCol="0">
            <a:spAutoFit/>
          </a:bodyPr>
          <a:lstStyle/>
          <a:p>
            <a:pPr algn="ctr"/>
            <a:r>
              <a:rPr lang="en-US" sz="900" b="1" dirty="0" smtClean="0">
                <a:solidFill>
                  <a:schemeClr val="accent5">
                    <a:lumMod val="75000"/>
                  </a:schemeClr>
                </a:solidFill>
              </a:rPr>
              <a:t>Room Mailbox</a:t>
            </a:r>
            <a:endParaRPr lang="en-US" sz="900" b="1" dirty="0">
              <a:solidFill>
                <a:schemeClr val="accent5">
                  <a:lumMod val="75000"/>
                </a:schemeClr>
              </a:solidFill>
            </a:endParaRPr>
          </a:p>
        </p:txBody>
      </p:sp>
      <p:pic>
        <p:nvPicPr>
          <p:cNvPr id="97" name="Picture 96" descr="user1left_150.png"/>
          <p:cNvPicPr>
            <a:picLocks noChangeAspect="1"/>
          </p:cNvPicPr>
          <p:nvPr/>
        </p:nvPicPr>
        <p:blipFill>
          <a:blip r:embed="rId7"/>
          <a:stretch>
            <a:fillRect/>
          </a:stretch>
        </p:blipFill>
        <p:spPr>
          <a:xfrm>
            <a:off x="6876041" y="2360450"/>
            <a:ext cx="527086" cy="770228"/>
          </a:xfrm>
          <a:prstGeom prst="rect">
            <a:avLst/>
          </a:prstGeom>
          <a:effectLst>
            <a:outerShdw blurRad="50800" dist="38100" dir="3120000">
              <a:srgbClr val="000000">
                <a:alpha val="22000"/>
              </a:srgbClr>
            </a:outerShdw>
          </a:effectLst>
        </p:spPr>
      </p:pic>
      <p:pic>
        <p:nvPicPr>
          <p:cNvPr id="123" name="Picture 122" descr="user1left_150.png"/>
          <p:cNvPicPr>
            <a:picLocks noChangeAspect="1"/>
          </p:cNvPicPr>
          <p:nvPr/>
        </p:nvPicPr>
        <p:blipFill>
          <a:blip r:embed="rId3"/>
          <a:stretch>
            <a:fillRect/>
          </a:stretch>
        </p:blipFill>
        <p:spPr>
          <a:xfrm flipH="1">
            <a:off x="4797733" y="2377685"/>
            <a:ext cx="477607" cy="738413"/>
          </a:xfrm>
          <a:prstGeom prst="rect">
            <a:avLst/>
          </a:prstGeom>
          <a:effectLst>
            <a:outerShdw blurRad="50800" dist="38100" dir="3120000">
              <a:srgbClr val="000000">
                <a:alpha val="22000"/>
              </a:srgbClr>
            </a:outerShdw>
          </a:effectLst>
        </p:spPr>
      </p:pic>
      <p:grpSp>
        <p:nvGrpSpPr>
          <p:cNvPr id="220" name="Group 219"/>
          <p:cNvGrpSpPr/>
          <p:nvPr/>
        </p:nvGrpSpPr>
        <p:grpSpPr>
          <a:xfrm>
            <a:off x="4810110" y="2054864"/>
            <a:ext cx="2519266" cy="247712"/>
            <a:chOff x="4810110" y="2054864"/>
            <a:chExt cx="2519266" cy="247712"/>
          </a:xfrm>
        </p:grpSpPr>
        <p:sp>
          <p:nvSpPr>
            <p:cNvPr id="190" name="Right Arrow 189"/>
            <p:cNvSpPr/>
            <p:nvPr/>
          </p:nvSpPr>
          <p:spPr bwMode="auto">
            <a:xfrm rot="10383036" flipV="1">
              <a:off x="4810110" y="2054864"/>
              <a:ext cx="913511" cy="247712"/>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effectLst>
              <a:outerShdw blurRad="76200" dist="23000" dir="5400000" rotWithShape="0">
                <a:srgbClr val="000000">
                  <a:alpha val="30000"/>
                </a:srgbClr>
              </a:outerShdw>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91" name="Right Arrow 190"/>
            <p:cNvSpPr/>
            <p:nvPr/>
          </p:nvSpPr>
          <p:spPr bwMode="auto">
            <a:xfrm rot="11216964" flipH="1" flipV="1">
              <a:off x="6415865" y="2054864"/>
              <a:ext cx="913511" cy="247712"/>
            </a:xfrm>
            <a:prstGeom prst="rightArrow">
              <a:avLst/>
            </a:prstGeom>
            <a:gradFill>
              <a:gsLst>
                <a:gs pos="0">
                  <a:schemeClr val="accent4">
                    <a:shade val="51000"/>
                    <a:satMod val="130000"/>
                  </a:schemeClr>
                </a:gs>
                <a:gs pos="50000">
                  <a:schemeClr val="accent4">
                    <a:shade val="93000"/>
                    <a:satMod val="130000"/>
                  </a:schemeClr>
                </a:gs>
                <a:gs pos="79000">
                  <a:schemeClr val="accent1"/>
                </a:gs>
                <a:gs pos="100000">
                  <a:schemeClr val="accent4"/>
                </a:gs>
              </a:gsLst>
            </a:gradFill>
            <a:ln>
              <a:headEnd type="none" w="med" len="med"/>
              <a:tailEnd type="none" w="med" len="med"/>
            </a:ln>
            <a:effectLst>
              <a:outerShdw blurRad="76200" dist="23000" dir="5400000" rotWithShape="0">
                <a:srgbClr val="000000">
                  <a:alpha val="30000"/>
                </a:srgbClr>
              </a:outerShdw>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pic>
        <p:nvPicPr>
          <p:cNvPr id="188" name="Picture 187" descr="peep-mail.png"/>
          <p:cNvPicPr>
            <a:picLocks noChangeAspect="1"/>
          </p:cNvPicPr>
          <p:nvPr/>
        </p:nvPicPr>
        <p:blipFill>
          <a:blip r:embed="rId9"/>
          <a:stretch>
            <a:fillRect/>
          </a:stretch>
        </p:blipFill>
        <p:spPr>
          <a:xfrm>
            <a:off x="3878329" y="1932794"/>
            <a:ext cx="830292" cy="814100"/>
          </a:xfrm>
          <a:prstGeom prst="rect">
            <a:avLst/>
          </a:prstGeom>
        </p:spPr>
      </p:pic>
      <p:pic>
        <p:nvPicPr>
          <p:cNvPr id="189" name="Picture 188" descr="peep-mail.png"/>
          <p:cNvPicPr>
            <a:picLocks noChangeAspect="1"/>
          </p:cNvPicPr>
          <p:nvPr/>
        </p:nvPicPr>
        <p:blipFill>
          <a:blip r:embed="rId9"/>
          <a:stretch>
            <a:fillRect/>
          </a:stretch>
        </p:blipFill>
        <p:spPr>
          <a:xfrm>
            <a:off x="7427992" y="1932794"/>
            <a:ext cx="830292" cy="814100"/>
          </a:xfrm>
          <a:prstGeom prst="rect">
            <a:avLst/>
          </a:prstGeom>
        </p:spPr>
      </p:pic>
      <p:sp>
        <p:nvSpPr>
          <p:cNvPr id="121" name="TextBox 120"/>
          <p:cNvSpPr txBox="1"/>
          <p:nvPr/>
        </p:nvSpPr>
        <p:spPr>
          <a:xfrm>
            <a:off x="3553697" y="3536496"/>
            <a:ext cx="1479557" cy="230832"/>
          </a:xfrm>
          <a:prstGeom prst="rect">
            <a:avLst/>
          </a:prstGeom>
          <a:noFill/>
        </p:spPr>
        <p:txBody>
          <a:bodyPr wrap="square" rtlCol="0">
            <a:spAutoFit/>
          </a:bodyPr>
          <a:lstStyle/>
          <a:p>
            <a:pPr algn="ctr"/>
            <a:r>
              <a:rPr lang="en-US" sz="900" b="1" dirty="0" smtClean="0">
                <a:solidFill>
                  <a:schemeClr val="accent5">
                    <a:lumMod val="75000"/>
                  </a:schemeClr>
                </a:solidFill>
              </a:rPr>
              <a:t>AL-FAB-Users-DL’s</a:t>
            </a:r>
            <a:endParaRPr lang="en-US" sz="900" b="1" dirty="0">
              <a:solidFill>
                <a:schemeClr val="accent5">
                  <a:lumMod val="75000"/>
                </a:schemeClr>
              </a:solidFill>
            </a:endParaRPr>
          </a:p>
        </p:txBody>
      </p:sp>
      <p:sp>
        <p:nvSpPr>
          <p:cNvPr id="94" name="TextBox 93"/>
          <p:cNvSpPr txBox="1"/>
          <p:nvPr/>
        </p:nvSpPr>
        <p:spPr>
          <a:xfrm>
            <a:off x="7103360" y="3536496"/>
            <a:ext cx="1479557" cy="230832"/>
          </a:xfrm>
          <a:prstGeom prst="rect">
            <a:avLst/>
          </a:prstGeom>
          <a:noFill/>
        </p:spPr>
        <p:txBody>
          <a:bodyPr wrap="square" rtlCol="0">
            <a:spAutoFit/>
          </a:bodyPr>
          <a:lstStyle/>
          <a:p>
            <a:pPr algn="ctr"/>
            <a:r>
              <a:rPr lang="en-US" sz="900" b="1" dirty="0" smtClean="0">
                <a:solidFill>
                  <a:schemeClr val="accent5">
                    <a:lumMod val="75000"/>
                  </a:schemeClr>
                </a:solidFill>
              </a:rPr>
              <a:t>AL-TAIL-Users-DL’s</a:t>
            </a:r>
            <a:endParaRPr lang="en-US" sz="900" b="1" dirty="0">
              <a:solidFill>
                <a:schemeClr val="accent5">
                  <a:lumMod val="75000"/>
                </a:schemeClr>
              </a:solidFill>
            </a:endParaRPr>
          </a:p>
        </p:txBody>
      </p:sp>
      <p:sp>
        <p:nvSpPr>
          <p:cNvPr id="93" name="TextBox 92"/>
          <p:cNvSpPr txBox="1"/>
          <p:nvPr/>
        </p:nvSpPr>
        <p:spPr>
          <a:xfrm>
            <a:off x="7424039" y="2699847"/>
            <a:ext cx="838199" cy="400110"/>
          </a:xfrm>
          <a:prstGeom prst="rect">
            <a:avLst/>
          </a:prstGeom>
          <a:noFill/>
        </p:spPr>
        <p:txBody>
          <a:bodyPr wrap="square" rtlCol="0">
            <a:spAutoFit/>
          </a:bodyPr>
          <a:lstStyle/>
          <a:p>
            <a:pPr algn="ctr"/>
            <a:r>
              <a:rPr lang="en-US" sz="1000" b="1" dirty="0" smtClean="0">
                <a:solidFill>
                  <a:schemeClr val="accent5">
                    <a:lumMod val="75000"/>
                  </a:schemeClr>
                </a:solidFill>
              </a:rPr>
              <a:t>Users and DL’s</a:t>
            </a:r>
            <a:endParaRPr lang="en-US" sz="1000" b="1" dirty="0">
              <a:solidFill>
                <a:schemeClr val="accent5">
                  <a:lumMod val="75000"/>
                </a:schemeClr>
              </a:solidFill>
            </a:endParaRPr>
          </a:p>
        </p:txBody>
      </p:sp>
      <p:sp>
        <p:nvSpPr>
          <p:cNvPr id="120" name="TextBox 119"/>
          <p:cNvSpPr txBox="1"/>
          <p:nvPr/>
        </p:nvSpPr>
        <p:spPr>
          <a:xfrm>
            <a:off x="3874376" y="2699847"/>
            <a:ext cx="838199" cy="400110"/>
          </a:xfrm>
          <a:prstGeom prst="rect">
            <a:avLst/>
          </a:prstGeom>
          <a:noFill/>
        </p:spPr>
        <p:txBody>
          <a:bodyPr wrap="square" rtlCol="0">
            <a:spAutoFit/>
          </a:bodyPr>
          <a:lstStyle/>
          <a:p>
            <a:pPr algn="ctr"/>
            <a:r>
              <a:rPr lang="en-US" sz="1000" b="1" dirty="0" smtClean="0">
                <a:solidFill>
                  <a:schemeClr val="accent5">
                    <a:lumMod val="75000"/>
                  </a:schemeClr>
                </a:solidFill>
              </a:rPr>
              <a:t>Users and DL’s</a:t>
            </a:r>
            <a:endParaRPr lang="en-US" sz="1000" b="1" dirty="0">
              <a:solidFill>
                <a:schemeClr val="accent5">
                  <a:lumMod val="75000"/>
                </a:schemeClr>
              </a:solidFill>
            </a:endParaRPr>
          </a:p>
        </p:txBody>
      </p:sp>
      <p:sp>
        <p:nvSpPr>
          <p:cNvPr id="194" name="Heart 193"/>
          <p:cNvSpPr/>
          <p:nvPr/>
        </p:nvSpPr>
        <p:spPr bwMode="auto">
          <a:xfrm>
            <a:off x="4389857" y="1335642"/>
            <a:ext cx="3356899" cy="3427992"/>
          </a:xfrm>
          <a:prstGeom prst="heart">
            <a:avLst/>
          </a:prstGeom>
          <a:gradFill flip="none" rotWithShape="1">
            <a:gsLst>
              <a:gs pos="0">
                <a:schemeClr val="accent2">
                  <a:lumMod val="50000"/>
                </a:schemeClr>
              </a:gs>
              <a:gs pos="50000">
                <a:srgbClr val="FF0000">
                  <a:alpha val="0"/>
                </a:srgbClr>
              </a:gs>
              <a:gs pos="79000">
                <a:srgbClr val="FF3338"/>
              </a:gs>
              <a:gs pos="99000">
                <a:srgbClr val="D70000"/>
              </a:gs>
              <a:gs pos="90000">
                <a:srgbClr val="FF0000"/>
              </a:gs>
              <a:gs pos="27000">
                <a:srgbClr val="C80000"/>
              </a:gs>
            </a:gsLst>
            <a:lin ang="16500000" scaled="0"/>
            <a:tileRect/>
          </a:gradFill>
          <a:ln>
            <a:headEnd type="none" w="med" len="med"/>
            <a:tailEnd type="none" w="med" len="med"/>
          </a:ln>
          <a:effectLst>
            <a:outerShdw blurRad="152400" dist="23000" dir="5400000" rotWithShape="0">
              <a:srgbClr val="000000">
                <a:alpha val="53000"/>
              </a:srgbClr>
            </a:outerShdw>
          </a:effectLst>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endParaRPr>
          </a:p>
        </p:txBody>
      </p:sp>
      <p:sp>
        <p:nvSpPr>
          <p:cNvPr id="182" name="Oval 181"/>
          <p:cNvSpPr/>
          <p:nvPr/>
        </p:nvSpPr>
        <p:spPr bwMode="auto">
          <a:xfrm>
            <a:off x="5458637" y="1772188"/>
            <a:ext cx="1206962" cy="827022"/>
          </a:xfrm>
          <a:prstGeom prst="ellipse">
            <a:avLst/>
          </a:prstGeom>
          <a:gradFill>
            <a:gsLst>
              <a:gs pos="0">
                <a:srgbClr val="787878"/>
              </a:gs>
              <a:gs pos="34000">
                <a:schemeClr val="accent6">
                  <a:lumMod val="60000"/>
                  <a:lumOff val="40000"/>
                </a:schemeClr>
              </a:gs>
              <a:gs pos="62000">
                <a:schemeClr val="accent6">
                  <a:lumMod val="40000"/>
                  <a:lumOff val="60000"/>
                </a:schemeClr>
              </a:gs>
              <a:gs pos="88000">
                <a:srgbClr val="9B9B9B"/>
              </a:gs>
            </a:gsLst>
          </a:gradFill>
          <a:ln>
            <a:noFill/>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fontAlgn="base">
              <a:spcBef>
                <a:spcPct val="0"/>
              </a:spcBef>
              <a:spcAft>
                <a:spcPct val="0"/>
              </a:spcAft>
            </a:pPr>
            <a:endParaRPr lang="en-US" sz="1300" b="1" dirty="0" smtClean="0">
              <a:effectLst>
                <a:outerShdw blurRad="50800" dist="38100" dir="10800000" algn="r" rotWithShape="0">
                  <a:prstClr val="black">
                    <a:alpha val="40000"/>
                  </a:prstClr>
                </a:outerShdw>
              </a:effectLst>
            </a:endParaRPr>
          </a:p>
        </p:txBody>
      </p:sp>
      <p:sp>
        <p:nvSpPr>
          <p:cNvPr id="193" name="Oval 192"/>
          <p:cNvSpPr/>
          <p:nvPr/>
        </p:nvSpPr>
        <p:spPr bwMode="auto">
          <a:xfrm>
            <a:off x="5341144" y="2807402"/>
            <a:ext cx="1441948" cy="988036"/>
          </a:xfrm>
          <a:prstGeom prst="ellipse">
            <a:avLst/>
          </a:prstGeom>
          <a:gradFill>
            <a:gsLst>
              <a:gs pos="0">
                <a:schemeClr val="accent6">
                  <a:lumMod val="60000"/>
                  <a:lumOff val="40000"/>
                </a:schemeClr>
              </a:gs>
              <a:gs pos="16000">
                <a:schemeClr val="accent6">
                  <a:lumMod val="20000"/>
                  <a:lumOff val="80000"/>
                </a:schemeClr>
              </a:gs>
              <a:gs pos="62000">
                <a:schemeClr val="accent6">
                  <a:lumMod val="40000"/>
                  <a:lumOff val="60000"/>
                </a:schemeClr>
              </a:gs>
              <a:gs pos="88000">
                <a:srgbClr val="9B9B9B"/>
              </a:gs>
              <a:gs pos="43000">
                <a:schemeClr val="accent6">
                  <a:lumMod val="20000"/>
                  <a:lumOff val="80000"/>
                </a:schemeClr>
              </a:gs>
            </a:gsLst>
          </a:gradFill>
          <a:ln>
            <a:noFill/>
            <a:headEnd type="none" w="med" len="med"/>
            <a:tailEnd type="none" w="med" len="med"/>
          </a:ln>
          <a:scene3d>
            <a:camera prst="orthographicFront">
              <a:rot lat="0" lon="0" rev="0"/>
            </a:camera>
            <a:lightRig rig="threePt" dir="t">
              <a:rot lat="0" lon="0" rev="20400000"/>
            </a:lightRig>
          </a:scene3d>
          <a:sp3d contourW="6350">
            <a:bevelT w="22860" h="19050" prst="angle"/>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fontAlgn="base">
              <a:spcBef>
                <a:spcPct val="0"/>
              </a:spcBef>
              <a:spcAft>
                <a:spcPct val="0"/>
              </a:spcAft>
            </a:pPr>
            <a:endParaRPr lang="en-US" sz="1300" b="1" dirty="0" smtClean="0">
              <a:effectLst>
                <a:outerShdw blurRad="50800" dist="38100" dir="10800000" algn="r" rotWithShape="0">
                  <a:prstClr val="black">
                    <a:alpha val="40000"/>
                  </a:prstClr>
                </a:outerShdw>
              </a:effectLst>
            </a:endParaRPr>
          </a:p>
        </p:txBody>
      </p:sp>
      <p:pic>
        <p:nvPicPr>
          <p:cNvPr id="184" name="Picture 183" descr="1305227607_administrator.png"/>
          <p:cNvPicPr>
            <a:picLocks noChangeAspect="1"/>
          </p:cNvPicPr>
          <p:nvPr/>
        </p:nvPicPr>
        <p:blipFill>
          <a:blip r:embed="rId10"/>
          <a:stretch>
            <a:fillRect/>
          </a:stretch>
        </p:blipFill>
        <p:spPr>
          <a:xfrm>
            <a:off x="5598886" y="1399532"/>
            <a:ext cx="926464" cy="926466"/>
          </a:xfrm>
          <a:prstGeom prst="rect">
            <a:avLst/>
          </a:prstGeom>
        </p:spPr>
      </p:pic>
      <p:pic>
        <p:nvPicPr>
          <p:cNvPr id="192" name="Picture 191" descr="peep-mail.png"/>
          <p:cNvPicPr>
            <a:picLocks noChangeAspect="1"/>
          </p:cNvPicPr>
          <p:nvPr/>
        </p:nvPicPr>
        <p:blipFill>
          <a:blip r:embed="rId9"/>
          <a:stretch>
            <a:fillRect/>
          </a:stretch>
        </p:blipFill>
        <p:spPr>
          <a:xfrm>
            <a:off x="5498582" y="2501712"/>
            <a:ext cx="1127072" cy="1105092"/>
          </a:xfrm>
          <a:prstGeom prst="rect">
            <a:avLst/>
          </a:prstGeom>
        </p:spPr>
      </p:pic>
      <p:sp>
        <p:nvSpPr>
          <p:cNvPr id="183" name="TextBox 182"/>
          <p:cNvSpPr txBox="1"/>
          <p:nvPr/>
        </p:nvSpPr>
        <p:spPr>
          <a:xfrm>
            <a:off x="5619080" y="2237619"/>
            <a:ext cx="886076" cy="246221"/>
          </a:xfrm>
          <a:prstGeom prst="rect">
            <a:avLst/>
          </a:prstGeom>
          <a:noFill/>
        </p:spPr>
        <p:txBody>
          <a:bodyPr wrap="square" rtlCol="0">
            <a:spAutoFit/>
          </a:bodyPr>
          <a:lstStyle/>
          <a:p>
            <a:pPr algn="ctr"/>
            <a:r>
              <a:rPr lang="en-US" sz="1000" b="1" dirty="0" smtClean="0">
                <a:solidFill>
                  <a:schemeClr val="accent5">
                    <a:lumMod val="75000"/>
                  </a:schemeClr>
                </a:solidFill>
              </a:rPr>
              <a:t>Big Boss</a:t>
            </a:r>
            <a:endParaRPr lang="en-US" sz="1000" b="1" dirty="0">
              <a:solidFill>
                <a:schemeClr val="accent5">
                  <a:lumMod val="75000"/>
                </a:schemeClr>
              </a:solidFill>
            </a:endParaRPr>
          </a:p>
        </p:txBody>
      </p:sp>
      <p:grpSp>
        <p:nvGrpSpPr>
          <p:cNvPr id="221" name="Group 220"/>
          <p:cNvGrpSpPr/>
          <p:nvPr/>
        </p:nvGrpSpPr>
        <p:grpSpPr>
          <a:xfrm>
            <a:off x="9673637" y="2753732"/>
            <a:ext cx="2359803" cy="3151394"/>
            <a:chOff x="9777334" y="2753732"/>
            <a:chExt cx="2359803" cy="3151394"/>
          </a:xfrm>
        </p:grpSpPr>
        <p:sp>
          <p:nvSpPr>
            <p:cNvPr id="198" name="Rounded Rectangle 197"/>
            <p:cNvSpPr/>
            <p:nvPr/>
          </p:nvSpPr>
          <p:spPr bwMode="auto">
            <a:xfrm>
              <a:off x="9777334" y="2775867"/>
              <a:ext cx="2359803" cy="3129259"/>
            </a:xfrm>
            <a:prstGeom prst="roundRect">
              <a:avLst>
                <a:gd name="adj" fmla="val 0"/>
              </a:avLst>
            </a:prstGeom>
            <a:gradFill>
              <a:gsLst>
                <a:gs pos="0">
                  <a:srgbClr val="666666"/>
                </a:gs>
                <a:gs pos="13000">
                  <a:srgbClr val="818181"/>
                </a:gs>
                <a:gs pos="55000">
                  <a:srgbClr val="CDCDCD"/>
                </a:gs>
                <a:gs pos="94000">
                  <a:srgbClr val="666666"/>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219" name="Group 218"/>
            <p:cNvGrpSpPr/>
            <p:nvPr/>
          </p:nvGrpSpPr>
          <p:grpSpPr>
            <a:xfrm>
              <a:off x="9885281" y="3262372"/>
              <a:ext cx="2143908" cy="592138"/>
              <a:chOff x="9885281" y="3262372"/>
              <a:chExt cx="2143908" cy="592138"/>
            </a:xfrm>
          </p:grpSpPr>
          <p:sp>
            <p:nvSpPr>
              <p:cNvPr id="213" name="Rounded Rectangle 212"/>
              <p:cNvSpPr/>
              <p:nvPr/>
            </p:nvSpPr>
            <p:spPr>
              <a:xfrm>
                <a:off x="9885281" y="3472481"/>
                <a:ext cx="2143908" cy="382029"/>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214" name="Rounded Rectangle 213"/>
              <p:cNvSpPr/>
              <p:nvPr/>
            </p:nvSpPr>
            <p:spPr>
              <a:xfrm>
                <a:off x="9885281" y="3262372"/>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Address Lists</a:t>
                </a:r>
              </a:p>
            </p:txBody>
          </p:sp>
          <p:sp>
            <p:nvSpPr>
              <p:cNvPr id="215" name="TextBox 214"/>
              <p:cNvSpPr txBox="1"/>
              <p:nvPr/>
            </p:nvSpPr>
            <p:spPr>
              <a:xfrm>
                <a:off x="9908056" y="3475602"/>
                <a:ext cx="1553005" cy="230832"/>
              </a:xfrm>
              <a:prstGeom prst="rect">
                <a:avLst/>
              </a:prstGeom>
              <a:noFill/>
            </p:spPr>
            <p:txBody>
              <a:bodyPr wrap="square" rtlCol="0">
                <a:spAutoFit/>
              </a:bodyPr>
              <a:lstStyle/>
              <a:p>
                <a:r>
                  <a:rPr lang="en-US" sz="900" dirty="0" smtClean="0">
                    <a:solidFill>
                      <a:schemeClr val="bg1"/>
                    </a:solidFill>
                  </a:rPr>
                  <a:t>All The AL’s There Are</a:t>
                </a:r>
              </a:p>
            </p:txBody>
          </p:sp>
        </p:grpSp>
        <p:grpSp>
          <p:nvGrpSpPr>
            <p:cNvPr id="218" name="Group 217"/>
            <p:cNvGrpSpPr/>
            <p:nvPr/>
          </p:nvGrpSpPr>
          <p:grpSpPr>
            <a:xfrm>
              <a:off x="9885281" y="3870289"/>
              <a:ext cx="2148840" cy="594157"/>
              <a:chOff x="9885281" y="3906066"/>
              <a:chExt cx="2148840" cy="594157"/>
            </a:xfrm>
          </p:grpSpPr>
          <p:sp>
            <p:nvSpPr>
              <p:cNvPr id="210" name="Rounded Rectangle 209"/>
              <p:cNvSpPr/>
              <p:nvPr/>
            </p:nvSpPr>
            <p:spPr>
              <a:xfrm>
                <a:off x="9885281" y="4116175"/>
                <a:ext cx="2148840" cy="38404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211" name="Rounded Rectangle 210"/>
              <p:cNvSpPr/>
              <p:nvPr/>
            </p:nvSpPr>
            <p:spPr>
              <a:xfrm>
                <a:off x="9885281" y="3906066"/>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Default Address List</a:t>
                </a:r>
              </a:p>
            </p:txBody>
          </p:sp>
          <p:sp>
            <p:nvSpPr>
              <p:cNvPr id="212" name="TextBox 211"/>
              <p:cNvSpPr txBox="1"/>
              <p:nvPr/>
            </p:nvSpPr>
            <p:spPr>
              <a:xfrm>
                <a:off x="9908056" y="4119296"/>
                <a:ext cx="997115" cy="230832"/>
              </a:xfrm>
              <a:prstGeom prst="rect">
                <a:avLst/>
              </a:prstGeom>
              <a:noFill/>
            </p:spPr>
            <p:txBody>
              <a:bodyPr wrap="square" rtlCol="0">
                <a:spAutoFit/>
              </a:bodyPr>
              <a:lstStyle/>
              <a:p>
                <a:r>
                  <a:rPr lang="en-US" sz="900" dirty="0" smtClean="0">
                    <a:solidFill>
                      <a:schemeClr val="bg1"/>
                    </a:solidFill>
                  </a:rPr>
                  <a:t>Default GAL</a:t>
                </a:r>
              </a:p>
            </p:txBody>
          </p:sp>
        </p:grpSp>
        <p:grpSp>
          <p:nvGrpSpPr>
            <p:cNvPr id="217" name="Group 216"/>
            <p:cNvGrpSpPr/>
            <p:nvPr/>
          </p:nvGrpSpPr>
          <p:grpSpPr>
            <a:xfrm>
              <a:off x="9885281" y="4480225"/>
              <a:ext cx="2143908" cy="594157"/>
              <a:chOff x="9885281" y="4539767"/>
              <a:chExt cx="2143908" cy="594157"/>
            </a:xfrm>
          </p:grpSpPr>
          <p:sp>
            <p:nvSpPr>
              <p:cNvPr id="207" name="Rounded Rectangle 206"/>
              <p:cNvSpPr/>
              <p:nvPr/>
            </p:nvSpPr>
            <p:spPr>
              <a:xfrm>
                <a:off x="9885281" y="4749876"/>
                <a:ext cx="2143908" cy="38404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208" name="Rounded Rectangle 207"/>
              <p:cNvSpPr/>
              <p:nvPr/>
            </p:nvSpPr>
            <p:spPr>
              <a:xfrm>
                <a:off x="9885281" y="4539767"/>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Room Address List</a:t>
                </a:r>
              </a:p>
            </p:txBody>
          </p:sp>
          <p:sp>
            <p:nvSpPr>
              <p:cNvPr id="209" name="TextBox 208"/>
              <p:cNvSpPr txBox="1"/>
              <p:nvPr/>
            </p:nvSpPr>
            <p:spPr>
              <a:xfrm>
                <a:off x="9908056" y="4752997"/>
                <a:ext cx="1419671" cy="230832"/>
              </a:xfrm>
              <a:prstGeom prst="rect">
                <a:avLst/>
              </a:prstGeom>
              <a:noFill/>
            </p:spPr>
            <p:txBody>
              <a:bodyPr wrap="square" rtlCol="0">
                <a:spAutoFit/>
              </a:bodyPr>
              <a:lstStyle/>
              <a:p>
                <a:r>
                  <a:rPr lang="en-US" sz="900" dirty="0" smtClean="0">
                    <a:solidFill>
                      <a:schemeClr val="bg1"/>
                    </a:solidFill>
                  </a:rPr>
                  <a:t>Default All Rooms</a:t>
                </a:r>
              </a:p>
            </p:txBody>
          </p:sp>
        </p:grpSp>
        <p:grpSp>
          <p:nvGrpSpPr>
            <p:cNvPr id="216" name="Group 215"/>
            <p:cNvGrpSpPr/>
            <p:nvPr/>
          </p:nvGrpSpPr>
          <p:grpSpPr>
            <a:xfrm>
              <a:off x="9885281" y="5090161"/>
              <a:ext cx="2143908" cy="594157"/>
              <a:chOff x="9885281" y="5164001"/>
              <a:chExt cx="2143908" cy="594157"/>
            </a:xfrm>
          </p:grpSpPr>
          <p:sp>
            <p:nvSpPr>
              <p:cNvPr id="204" name="Rounded Rectangle 203"/>
              <p:cNvSpPr/>
              <p:nvPr/>
            </p:nvSpPr>
            <p:spPr>
              <a:xfrm>
                <a:off x="9885281" y="5374110"/>
                <a:ext cx="2143908" cy="38404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205" name="Rounded Rectangle 204"/>
              <p:cNvSpPr/>
              <p:nvPr/>
            </p:nvSpPr>
            <p:spPr>
              <a:xfrm>
                <a:off x="9885281" y="5164001"/>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Offline Address Book</a:t>
                </a:r>
              </a:p>
            </p:txBody>
          </p:sp>
          <p:sp>
            <p:nvSpPr>
              <p:cNvPr id="206" name="TextBox 205"/>
              <p:cNvSpPr txBox="1"/>
              <p:nvPr/>
            </p:nvSpPr>
            <p:spPr>
              <a:xfrm>
                <a:off x="9908056" y="5377231"/>
                <a:ext cx="997115" cy="230832"/>
              </a:xfrm>
              <a:prstGeom prst="rect">
                <a:avLst/>
              </a:prstGeom>
              <a:noFill/>
            </p:spPr>
            <p:txBody>
              <a:bodyPr wrap="square" rtlCol="0">
                <a:spAutoFit/>
              </a:bodyPr>
              <a:lstStyle/>
              <a:p>
                <a:r>
                  <a:rPr lang="en-US" sz="900" dirty="0" smtClean="0">
                    <a:solidFill>
                      <a:schemeClr val="bg1"/>
                    </a:solidFill>
                  </a:rPr>
                  <a:t>Default OAB</a:t>
                </a:r>
              </a:p>
            </p:txBody>
          </p:sp>
        </p:grpSp>
        <p:sp>
          <p:nvSpPr>
            <p:cNvPr id="203" name="Rounded Rectangle 202"/>
            <p:cNvSpPr/>
            <p:nvPr/>
          </p:nvSpPr>
          <p:spPr bwMode="auto">
            <a:xfrm>
              <a:off x="9777334" y="2753732"/>
              <a:ext cx="2359803" cy="356719"/>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alpha val="99000"/>
                    </a:schemeClr>
                  </a:solidFill>
                </a:rPr>
                <a:t>Address Book Policy ‘Boss’</a:t>
              </a:r>
            </a:p>
          </p:txBody>
        </p:sp>
      </p:grpSp>
    </p:spTree>
    <p:extLst>
      <p:ext uri="{BB962C8B-B14F-4D97-AF65-F5344CB8AC3E}">
        <p14:creationId xmlns:p14="http://schemas.microsoft.com/office/powerpoint/2010/main" val="3565129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20"/>
                                        </p:tgtEl>
                                      </p:cBhvr>
                                    </p:animEffect>
                                    <p:set>
                                      <p:cBhvr>
                                        <p:cTn id="17" dur="1" fill="hold">
                                          <p:stCondLst>
                                            <p:cond delay="999"/>
                                          </p:stCondLst>
                                        </p:cTn>
                                        <p:tgtEl>
                                          <p:spTgt spid="220"/>
                                        </p:tgtEl>
                                        <p:attrNameLst>
                                          <p:attrName>style.visibility</p:attrName>
                                        </p:attrNameLst>
                                      </p:cBhvr>
                                      <p:to>
                                        <p:strVal val="hidden"/>
                                      </p:to>
                                    </p:set>
                                  </p:childTnLst>
                                </p:cTn>
                              </p:par>
                            </p:childTnLst>
                          </p:cTn>
                        </p:par>
                        <p:par>
                          <p:cTn id="18" fill="hold">
                            <p:stCondLst>
                              <p:cond delay="1000"/>
                            </p:stCondLst>
                            <p:childTnLst>
                              <p:par>
                                <p:cTn id="19" presetID="53" presetClass="entr" presetSubtype="0" fill="hold" grpId="1" nodeType="afterEffect">
                                  <p:stCondLst>
                                    <p:cond delay="0"/>
                                  </p:stCondLst>
                                  <p:childTnLst>
                                    <p:set>
                                      <p:cBhvr>
                                        <p:cTn id="20" dur="1" fill="hold">
                                          <p:stCondLst>
                                            <p:cond delay="0"/>
                                          </p:stCondLst>
                                        </p:cTn>
                                        <p:tgtEl>
                                          <p:spTgt spid="194"/>
                                        </p:tgtEl>
                                        <p:attrNameLst>
                                          <p:attrName>style.visibility</p:attrName>
                                        </p:attrNameLst>
                                      </p:cBhvr>
                                      <p:to>
                                        <p:strVal val="visible"/>
                                      </p:to>
                                    </p:set>
                                    <p:anim calcmode="lin" valueType="num">
                                      <p:cBhvr>
                                        <p:cTn id="21" dur="1000" fill="hold"/>
                                        <p:tgtEl>
                                          <p:spTgt spid="194"/>
                                        </p:tgtEl>
                                        <p:attrNameLst>
                                          <p:attrName>ppt_w</p:attrName>
                                        </p:attrNameLst>
                                      </p:cBhvr>
                                      <p:tavLst>
                                        <p:tav tm="0">
                                          <p:val>
                                            <p:fltVal val="0"/>
                                          </p:val>
                                        </p:tav>
                                        <p:tav tm="100000">
                                          <p:val>
                                            <p:strVal val="#ppt_w"/>
                                          </p:val>
                                        </p:tav>
                                      </p:tavLst>
                                    </p:anim>
                                    <p:anim calcmode="lin" valueType="num">
                                      <p:cBhvr>
                                        <p:cTn id="22" dur="1000" fill="hold"/>
                                        <p:tgtEl>
                                          <p:spTgt spid="194"/>
                                        </p:tgtEl>
                                        <p:attrNameLst>
                                          <p:attrName>ppt_h</p:attrName>
                                        </p:attrNameLst>
                                      </p:cBhvr>
                                      <p:tavLst>
                                        <p:tav tm="0">
                                          <p:val>
                                            <p:fltVal val="0"/>
                                          </p:val>
                                        </p:tav>
                                        <p:tav tm="100000">
                                          <p:val>
                                            <p:strVal val="#ppt_h"/>
                                          </p:val>
                                        </p:tav>
                                      </p:tavLst>
                                    </p:anim>
                                    <p:animEffect transition="in" filter="fade">
                                      <p:cBhvr>
                                        <p:cTn id="23" dur="1000"/>
                                        <p:tgtEl>
                                          <p:spTgt spid="19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fade">
                                      <p:cBhvr>
                                        <p:cTn id="27" dur="500"/>
                                        <p:tgtEl>
                                          <p:spTgt spid="193"/>
                                        </p:tgtEl>
                                      </p:cBhvr>
                                    </p:animEffect>
                                  </p:childTnLst>
                                </p:cTn>
                              </p:par>
                              <p:par>
                                <p:cTn id="28" presetID="10" presetClass="entr" presetSubtype="0" fill="hold" nodeType="withEffect">
                                  <p:stCondLst>
                                    <p:cond delay="0"/>
                                  </p:stCondLst>
                                  <p:childTnLst>
                                    <p:set>
                                      <p:cBhvr>
                                        <p:cTn id="29" dur="1" fill="hold">
                                          <p:stCondLst>
                                            <p:cond delay="0"/>
                                          </p:stCondLst>
                                        </p:cTn>
                                        <p:tgtEl>
                                          <p:spTgt spid="192"/>
                                        </p:tgtEl>
                                        <p:attrNameLst>
                                          <p:attrName>style.visibility</p:attrName>
                                        </p:attrNameLst>
                                      </p:cBhvr>
                                      <p:to>
                                        <p:strVal val="visible"/>
                                      </p:to>
                                    </p:set>
                                    <p:animEffect transition="in" filter="fade">
                                      <p:cBhvr>
                                        <p:cTn id="30"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p:bldP spid="1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507868" y="230189"/>
            <a:ext cx="11173090" cy="1107996"/>
          </a:xfrm>
        </p:spPr>
        <p:txBody>
          <a:bodyPr/>
          <a:lstStyle/>
          <a:p>
            <a:r>
              <a:rPr lang="en-US" dirty="0" smtClean="0"/>
              <a:t>ABP Deployment Scenarios</a:t>
            </a:r>
            <a:br>
              <a:rPr lang="en-US" dirty="0" smtClean="0"/>
            </a:br>
            <a:r>
              <a:rPr lang="en-US" sz="3600" dirty="0" smtClean="0">
                <a:solidFill>
                  <a:schemeClr val="accent1">
                    <a:alpha val="99000"/>
                  </a:schemeClr>
                </a:solidFill>
              </a:rPr>
              <a:t>Education</a:t>
            </a:r>
            <a:endParaRPr lang="en-US" sz="3600" dirty="0">
              <a:solidFill>
                <a:schemeClr val="accent1">
                  <a:alpha val="99000"/>
                </a:schemeClr>
              </a:solidFill>
            </a:endParaRPr>
          </a:p>
        </p:txBody>
      </p:sp>
      <p:grpSp>
        <p:nvGrpSpPr>
          <p:cNvPr id="282" name="Group 281"/>
          <p:cNvGrpSpPr/>
          <p:nvPr/>
        </p:nvGrpSpPr>
        <p:grpSpPr>
          <a:xfrm>
            <a:off x="430210" y="1838645"/>
            <a:ext cx="2139355" cy="2259540"/>
            <a:chOff x="127475" y="1838645"/>
            <a:chExt cx="2139355" cy="2259540"/>
          </a:xfrm>
        </p:grpSpPr>
        <p:sp>
          <p:nvSpPr>
            <p:cNvPr id="88" name="Rounded Rectangle 87"/>
            <p:cNvSpPr/>
            <p:nvPr/>
          </p:nvSpPr>
          <p:spPr bwMode="auto">
            <a:xfrm>
              <a:off x="127475" y="1991626"/>
              <a:ext cx="2139355" cy="2106559"/>
            </a:xfrm>
            <a:prstGeom prst="roundRect">
              <a:avLst>
                <a:gd name="adj" fmla="val 0"/>
              </a:avLst>
            </a:prstGeom>
            <a:gradFill>
              <a:gsLst>
                <a:gs pos="0">
                  <a:srgbClr val="666666"/>
                </a:gs>
                <a:gs pos="13000">
                  <a:srgbClr val="818181"/>
                </a:gs>
                <a:gs pos="55000">
                  <a:srgbClr val="CDCDCD"/>
                </a:gs>
                <a:gs pos="94000">
                  <a:srgbClr val="666666"/>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89" name="Group 88"/>
            <p:cNvGrpSpPr/>
            <p:nvPr/>
          </p:nvGrpSpPr>
          <p:grpSpPr>
            <a:xfrm>
              <a:off x="235421" y="2478131"/>
              <a:ext cx="1943628" cy="826260"/>
              <a:chOff x="337052" y="3685436"/>
              <a:chExt cx="2143908" cy="826260"/>
            </a:xfrm>
          </p:grpSpPr>
          <p:sp>
            <p:nvSpPr>
              <p:cNvPr id="90" name="Rounded Rectangle 89"/>
              <p:cNvSpPr/>
              <p:nvPr/>
            </p:nvSpPr>
            <p:spPr>
              <a:xfrm>
                <a:off x="337052" y="3895545"/>
                <a:ext cx="2143908" cy="616151"/>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91" name="Rounded Rectangle 90"/>
              <p:cNvSpPr/>
              <p:nvPr/>
            </p:nvSpPr>
            <p:spPr>
              <a:xfrm>
                <a:off x="337052" y="3685436"/>
                <a:ext cx="214390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Address Lists</a:t>
                </a:r>
              </a:p>
            </p:txBody>
          </p:sp>
          <p:sp>
            <p:nvSpPr>
              <p:cNvPr id="92" name="TextBox 91"/>
              <p:cNvSpPr txBox="1"/>
              <p:nvPr/>
            </p:nvSpPr>
            <p:spPr>
              <a:xfrm>
                <a:off x="359827" y="3898666"/>
                <a:ext cx="1553005" cy="507831"/>
              </a:xfrm>
              <a:prstGeom prst="rect">
                <a:avLst/>
              </a:prstGeom>
              <a:noFill/>
            </p:spPr>
            <p:txBody>
              <a:bodyPr wrap="square" rtlCol="0">
                <a:spAutoFit/>
              </a:bodyPr>
              <a:lstStyle/>
              <a:p>
                <a:r>
                  <a:rPr lang="en-US" sz="900" dirty="0" smtClean="0">
                    <a:solidFill>
                      <a:schemeClr val="bg1"/>
                    </a:solidFill>
                  </a:rPr>
                  <a:t>AL-Class A</a:t>
                </a:r>
              </a:p>
              <a:p>
                <a:r>
                  <a:rPr lang="en-US" sz="900" dirty="0" smtClean="0">
                    <a:solidFill>
                      <a:schemeClr val="bg1"/>
                    </a:solidFill>
                  </a:rPr>
                  <a:t>AL-All Teachers</a:t>
                </a:r>
              </a:p>
              <a:p>
                <a:r>
                  <a:rPr lang="en-US" sz="900" dirty="0" smtClean="0">
                    <a:solidFill>
                      <a:schemeClr val="bg1"/>
                    </a:solidFill>
                  </a:rPr>
                  <a:t>AL-All Groups</a:t>
                </a:r>
              </a:p>
            </p:txBody>
          </p:sp>
        </p:grpSp>
        <p:grpSp>
          <p:nvGrpSpPr>
            <p:cNvPr id="93" name="Group 92"/>
            <p:cNvGrpSpPr/>
            <p:nvPr/>
          </p:nvGrpSpPr>
          <p:grpSpPr>
            <a:xfrm>
              <a:off x="235421" y="3321197"/>
              <a:ext cx="1943628" cy="535669"/>
              <a:chOff x="7504238" y="2489720"/>
              <a:chExt cx="3050643" cy="535669"/>
            </a:xfrm>
          </p:grpSpPr>
          <p:sp>
            <p:nvSpPr>
              <p:cNvPr id="94" name="Rounded Rectangle 93"/>
              <p:cNvSpPr/>
              <p:nvPr/>
            </p:nvSpPr>
            <p:spPr>
              <a:xfrm>
                <a:off x="7504238" y="2699829"/>
                <a:ext cx="3050643" cy="32556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95" name="Rounded Rectangle 94"/>
              <p:cNvSpPr/>
              <p:nvPr/>
            </p:nvSpPr>
            <p:spPr>
              <a:xfrm>
                <a:off x="7504238" y="2489720"/>
                <a:ext cx="3050643"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Default Address List</a:t>
                </a:r>
              </a:p>
            </p:txBody>
          </p:sp>
          <p:sp>
            <p:nvSpPr>
              <p:cNvPr id="96" name="TextBox 95"/>
              <p:cNvSpPr txBox="1"/>
              <p:nvPr/>
            </p:nvSpPr>
            <p:spPr>
              <a:xfrm>
                <a:off x="7536646" y="2702950"/>
                <a:ext cx="1418830" cy="230832"/>
              </a:xfrm>
              <a:prstGeom prst="rect">
                <a:avLst/>
              </a:prstGeom>
              <a:noFill/>
            </p:spPr>
            <p:txBody>
              <a:bodyPr wrap="square" rtlCol="0">
                <a:spAutoFit/>
              </a:bodyPr>
              <a:lstStyle/>
              <a:p>
                <a:r>
                  <a:rPr lang="en-US" sz="900" dirty="0" smtClean="0">
                    <a:solidFill>
                      <a:schemeClr val="bg1"/>
                    </a:solidFill>
                  </a:rPr>
                  <a:t>GAL-Class-A</a:t>
                </a:r>
              </a:p>
            </p:txBody>
          </p:sp>
        </p:grpSp>
        <p:sp>
          <p:nvSpPr>
            <p:cNvPr id="105" name="Rounded Rectangle 104"/>
            <p:cNvSpPr/>
            <p:nvPr/>
          </p:nvSpPr>
          <p:spPr bwMode="auto">
            <a:xfrm>
              <a:off x="127475" y="1838645"/>
              <a:ext cx="2139355" cy="487565"/>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Address Book Policy</a:t>
              </a:r>
            </a:p>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‘Student Class A’</a:t>
              </a:r>
            </a:p>
          </p:txBody>
        </p:sp>
      </p:grpSp>
      <p:grpSp>
        <p:nvGrpSpPr>
          <p:cNvPr id="161" name="Group 160"/>
          <p:cNvGrpSpPr/>
          <p:nvPr/>
        </p:nvGrpSpPr>
        <p:grpSpPr>
          <a:xfrm>
            <a:off x="3627280" y="871643"/>
            <a:ext cx="4932349" cy="3444321"/>
            <a:chOff x="3627280" y="871643"/>
            <a:chExt cx="4932349" cy="3444321"/>
          </a:xfrm>
        </p:grpSpPr>
        <p:sp>
          <p:nvSpPr>
            <p:cNvPr id="82" name="Oval 81"/>
            <p:cNvSpPr/>
            <p:nvPr/>
          </p:nvSpPr>
          <p:spPr>
            <a:xfrm rot="5400000">
              <a:off x="4371294" y="127629"/>
              <a:ext cx="3444321" cy="4932349"/>
            </a:xfrm>
            <a:prstGeom prst="ellipse">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lin ang="10800000" scaled="0"/>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9" name="Oval 38"/>
            <p:cNvSpPr/>
            <p:nvPr/>
          </p:nvSpPr>
          <p:spPr>
            <a:xfrm rot="5400000">
              <a:off x="4451490" y="150443"/>
              <a:ext cx="3283929" cy="4821867"/>
            </a:xfrm>
            <a:prstGeom prst="ellipse">
              <a:avLst/>
            </a:prstGeom>
            <a:gradFill>
              <a:lin ang="10800000" scaled="0"/>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a:gradFill>
                  <a:gsLst>
                    <a:gs pos="0">
                      <a:srgbClr val="FFFFFF"/>
                    </a:gs>
                    <a:gs pos="100000">
                      <a:srgbClr val="FFFFFF"/>
                    </a:gs>
                  </a:gsLst>
                  <a:lin ang="5400000" scaled="0"/>
                </a:gradFill>
              </a:endParaRPr>
            </a:p>
          </p:txBody>
        </p:sp>
      </p:grpSp>
      <p:sp>
        <p:nvSpPr>
          <p:cNvPr id="23" name="Oval 22"/>
          <p:cNvSpPr/>
          <p:nvPr/>
        </p:nvSpPr>
        <p:spPr>
          <a:xfrm>
            <a:off x="4170394" y="925121"/>
            <a:ext cx="3846122" cy="1793936"/>
          </a:xfrm>
          <a:prstGeom prst="ellipse">
            <a:avLst/>
          </a:prstGeom>
          <a:gradFill>
            <a:gsLst>
              <a:gs pos="7000">
                <a:srgbClr val="A6A6A6"/>
              </a:gs>
              <a:gs pos="100000">
                <a:srgbClr val="A4A4A4"/>
              </a:gs>
              <a:gs pos="66000">
                <a:schemeClr val="tx1"/>
              </a:gs>
              <a:gs pos="0">
                <a:srgbClr val="C5C5C5"/>
              </a:gs>
            </a:gsLst>
          </a:gra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fontAlgn="base">
              <a:spcBef>
                <a:spcPct val="0"/>
              </a:spcBef>
              <a:spcAft>
                <a:spcPct val="0"/>
              </a:spcAft>
            </a:pPr>
            <a:endParaRPr lang="en-US" sz="1400" dirty="0">
              <a:solidFill>
                <a:schemeClr val="dk1"/>
              </a:solidFill>
            </a:endParaRPr>
          </a:p>
        </p:txBody>
      </p:sp>
      <p:grpSp>
        <p:nvGrpSpPr>
          <p:cNvPr id="151" name="Group 150"/>
          <p:cNvGrpSpPr/>
          <p:nvPr/>
        </p:nvGrpSpPr>
        <p:grpSpPr>
          <a:xfrm>
            <a:off x="3734981" y="1453560"/>
            <a:ext cx="3278491" cy="1792322"/>
            <a:chOff x="3734981" y="1453560"/>
            <a:chExt cx="3278491" cy="1792322"/>
          </a:xfrm>
        </p:grpSpPr>
        <p:sp>
          <p:nvSpPr>
            <p:cNvPr id="84" name="Oval 83"/>
            <p:cNvSpPr/>
            <p:nvPr/>
          </p:nvSpPr>
          <p:spPr>
            <a:xfrm rot="2823241">
              <a:off x="4479009" y="711418"/>
              <a:ext cx="1790436" cy="3278491"/>
            </a:xfrm>
            <a:prstGeom prst="ellipse">
              <a:avLst/>
            </a:prstGeom>
            <a:solidFill>
              <a:srgbClr val="73AE55">
                <a:alpha val="30000"/>
              </a:srgbClr>
            </a:solidFill>
            <a:ln w="38100">
              <a:solidFill>
                <a:srgbClr val="73A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rot="2823241">
              <a:off x="4479009" y="709532"/>
              <a:ext cx="1790436" cy="3278491"/>
            </a:xfrm>
            <a:prstGeom prst="ellipse">
              <a:avLst/>
            </a:prstGeom>
            <a:noFill/>
            <a:ln w="38100">
              <a:solidFill>
                <a:srgbClr val="73A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7" name="Group 156"/>
          <p:cNvGrpSpPr/>
          <p:nvPr/>
        </p:nvGrpSpPr>
        <p:grpSpPr>
          <a:xfrm>
            <a:off x="5162387" y="1445055"/>
            <a:ext cx="3289540" cy="1791220"/>
            <a:chOff x="5162387" y="1445055"/>
            <a:chExt cx="3289540" cy="1791220"/>
          </a:xfrm>
        </p:grpSpPr>
        <p:sp>
          <p:nvSpPr>
            <p:cNvPr id="83" name="Oval 82"/>
            <p:cNvSpPr/>
            <p:nvPr/>
          </p:nvSpPr>
          <p:spPr>
            <a:xfrm rot="18776759" flipV="1">
              <a:off x="5911939" y="695503"/>
              <a:ext cx="1790436" cy="3289540"/>
            </a:xfrm>
            <a:prstGeom prst="ellipse">
              <a:avLst/>
            </a:prstGeom>
            <a:solidFill>
              <a:schemeClr val="accent3">
                <a:alpha val="3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rot="18776759" flipV="1">
              <a:off x="5911939" y="696287"/>
              <a:ext cx="1790436" cy="32895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5" name="Group 124"/>
          <p:cNvGrpSpPr/>
          <p:nvPr/>
        </p:nvGrpSpPr>
        <p:grpSpPr>
          <a:xfrm>
            <a:off x="4534438" y="2750573"/>
            <a:ext cx="3118034" cy="369333"/>
            <a:chOff x="3940354" y="3133796"/>
            <a:chExt cx="3582950" cy="424402"/>
          </a:xfrm>
        </p:grpSpPr>
        <p:sp>
          <p:nvSpPr>
            <p:cNvPr id="37" name="TextBox 36"/>
            <p:cNvSpPr txBox="1"/>
            <p:nvPr/>
          </p:nvSpPr>
          <p:spPr>
            <a:xfrm>
              <a:off x="3940354" y="3133796"/>
              <a:ext cx="1754149" cy="424402"/>
            </a:xfrm>
            <a:prstGeom prst="rect">
              <a:avLst/>
            </a:prstGeom>
            <a:noFill/>
          </p:spPr>
          <p:txBody>
            <a:bodyPr wrap="square" rtlCol="0">
              <a:spAutoFit/>
            </a:bodyPr>
            <a:lstStyle/>
            <a:p>
              <a:pPr algn="ctr"/>
              <a:r>
                <a:rPr lang="en-US" dirty="0" smtClean="0"/>
                <a:t>Class A</a:t>
              </a:r>
              <a:endParaRPr lang="en-US" dirty="0"/>
            </a:p>
          </p:txBody>
        </p:sp>
        <p:sp>
          <p:nvSpPr>
            <p:cNvPr id="38" name="TextBox 37"/>
            <p:cNvSpPr txBox="1"/>
            <p:nvPr/>
          </p:nvSpPr>
          <p:spPr>
            <a:xfrm>
              <a:off x="5769155" y="3133796"/>
              <a:ext cx="1754149" cy="424401"/>
            </a:xfrm>
            <a:prstGeom prst="rect">
              <a:avLst/>
            </a:prstGeom>
            <a:noFill/>
          </p:spPr>
          <p:txBody>
            <a:bodyPr wrap="square" rtlCol="0">
              <a:spAutoFit/>
            </a:bodyPr>
            <a:lstStyle/>
            <a:p>
              <a:pPr algn="ctr"/>
              <a:r>
                <a:rPr lang="en-US" dirty="0" smtClean="0"/>
                <a:t>Class B</a:t>
              </a:r>
              <a:endParaRPr lang="en-US" dirty="0"/>
            </a:p>
          </p:txBody>
        </p:sp>
      </p:grpSp>
      <p:sp>
        <p:nvSpPr>
          <p:cNvPr id="31" name="TextBox 30"/>
          <p:cNvSpPr txBox="1"/>
          <p:nvPr/>
        </p:nvSpPr>
        <p:spPr>
          <a:xfrm>
            <a:off x="4570580" y="2240319"/>
            <a:ext cx="1124466" cy="253916"/>
          </a:xfrm>
          <a:prstGeom prst="rect">
            <a:avLst/>
          </a:prstGeom>
          <a:noFill/>
        </p:spPr>
        <p:txBody>
          <a:bodyPr wrap="square" rtlCol="0">
            <a:spAutoFit/>
          </a:bodyPr>
          <a:lstStyle/>
          <a:p>
            <a:pPr algn="ctr"/>
            <a:r>
              <a:rPr lang="en-US" sz="1050" b="1" dirty="0" smtClean="0">
                <a:solidFill>
                  <a:schemeClr val="bg1"/>
                </a:solidFill>
              </a:rPr>
              <a:t>Teacher A</a:t>
            </a:r>
            <a:endParaRPr lang="en-US" sz="1050" b="1" dirty="0">
              <a:solidFill>
                <a:schemeClr val="bg1"/>
              </a:solidFill>
            </a:endParaRPr>
          </a:p>
        </p:txBody>
      </p:sp>
      <p:sp>
        <p:nvSpPr>
          <p:cNvPr id="32" name="TextBox 31"/>
          <p:cNvSpPr txBox="1"/>
          <p:nvPr/>
        </p:nvSpPr>
        <p:spPr>
          <a:xfrm>
            <a:off x="6497909" y="2227324"/>
            <a:ext cx="983305" cy="253916"/>
          </a:xfrm>
          <a:prstGeom prst="rect">
            <a:avLst/>
          </a:prstGeom>
          <a:noFill/>
        </p:spPr>
        <p:txBody>
          <a:bodyPr wrap="square" rtlCol="0">
            <a:spAutoFit/>
          </a:bodyPr>
          <a:lstStyle/>
          <a:p>
            <a:pPr algn="ctr"/>
            <a:r>
              <a:rPr lang="en-US" sz="1050" b="1" dirty="0" smtClean="0">
                <a:solidFill>
                  <a:schemeClr val="bg1"/>
                </a:solidFill>
              </a:rPr>
              <a:t>Teacher B</a:t>
            </a:r>
            <a:endParaRPr lang="en-US" sz="1050" b="1" dirty="0">
              <a:solidFill>
                <a:schemeClr val="bg1"/>
              </a:solidFill>
            </a:endParaRPr>
          </a:p>
        </p:txBody>
      </p:sp>
      <p:pic>
        <p:nvPicPr>
          <p:cNvPr id="73" name="Picture 72" descr="user1left_150.png"/>
          <p:cNvPicPr>
            <a:picLocks noChangeAspect="1"/>
          </p:cNvPicPr>
          <p:nvPr/>
        </p:nvPicPr>
        <p:blipFill>
          <a:blip r:embed="rId2"/>
          <a:stretch>
            <a:fillRect/>
          </a:stretch>
        </p:blipFill>
        <p:spPr>
          <a:xfrm>
            <a:off x="6758296" y="1602054"/>
            <a:ext cx="458692" cy="670285"/>
          </a:xfrm>
          <a:prstGeom prst="rect">
            <a:avLst/>
          </a:prstGeom>
          <a:effectLst>
            <a:outerShdw blurRad="50800" dist="38100" dir="3120000">
              <a:srgbClr val="000000">
                <a:alpha val="22000"/>
              </a:srgbClr>
            </a:outerShdw>
          </a:effectLst>
        </p:spPr>
      </p:pic>
      <p:pic>
        <p:nvPicPr>
          <p:cNvPr id="74" name="Picture 73" descr="user1left_150.png"/>
          <p:cNvPicPr>
            <a:picLocks noChangeAspect="1"/>
          </p:cNvPicPr>
          <p:nvPr/>
        </p:nvPicPr>
        <p:blipFill>
          <a:blip r:embed="rId3"/>
          <a:stretch>
            <a:fillRect/>
          </a:stretch>
        </p:blipFill>
        <p:spPr>
          <a:xfrm flipH="1">
            <a:off x="4973671" y="1636330"/>
            <a:ext cx="415634" cy="642598"/>
          </a:xfrm>
          <a:prstGeom prst="rect">
            <a:avLst/>
          </a:prstGeom>
          <a:effectLst>
            <a:outerShdw blurRad="50800" dist="38100" dir="3120000">
              <a:srgbClr val="000000">
                <a:alpha val="22000"/>
              </a:srgbClr>
            </a:outerShdw>
          </a:effectLst>
        </p:spPr>
      </p:pic>
      <p:grpSp>
        <p:nvGrpSpPr>
          <p:cNvPr id="164" name="Group 163"/>
          <p:cNvGrpSpPr/>
          <p:nvPr/>
        </p:nvGrpSpPr>
        <p:grpSpPr>
          <a:xfrm>
            <a:off x="5604312" y="785100"/>
            <a:ext cx="913746" cy="988807"/>
            <a:chOff x="5604312" y="785100"/>
            <a:chExt cx="913746" cy="988807"/>
          </a:xfrm>
        </p:grpSpPr>
        <p:sp>
          <p:nvSpPr>
            <p:cNvPr id="30" name="TextBox 29"/>
            <p:cNvSpPr txBox="1"/>
            <p:nvPr/>
          </p:nvSpPr>
          <p:spPr>
            <a:xfrm>
              <a:off x="5604312" y="1519991"/>
              <a:ext cx="913746" cy="253916"/>
            </a:xfrm>
            <a:prstGeom prst="rect">
              <a:avLst/>
            </a:prstGeom>
            <a:noFill/>
          </p:spPr>
          <p:txBody>
            <a:bodyPr wrap="square" rtlCol="0">
              <a:spAutoFit/>
            </a:bodyPr>
            <a:lstStyle/>
            <a:p>
              <a:pPr algn="ctr"/>
              <a:r>
                <a:rPr lang="en-US" sz="1050" b="1" dirty="0" smtClean="0">
                  <a:solidFill>
                    <a:schemeClr val="bg1"/>
                  </a:solidFill>
                </a:rPr>
                <a:t>Principal</a:t>
              </a:r>
              <a:endParaRPr lang="en-US" sz="1050" b="1" dirty="0">
                <a:solidFill>
                  <a:schemeClr val="bg1"/>
                </a:solidFill>
              </a:endParaRPr>
            </a:p>
          </p:txBody>
        </p:sp>
        <p:pic>
          <p:nvPicPr>
            <p:cNvPr id="75" name="Picture 74" descr="1305227607_administrator.png"/>
            <p:cNvPicPr>
              <a:picLocks noChangeAspect="1"/>
            </p:cNvPicPr>
            <p:nvPr/>
          </p:nvPicPr>
          <p:blipFill>
            <a:blip r:embed="rId4"/>
            <a:stretch>
              <a:fillRect/>
            </a:stretch>
          </p:blipFill>
          <p:spPr>
            <a:xfrm>
              <a:off x="5670868" y="785100"/>
              <a:ext cx="806248" cy="806250"/>
            </a:xfrm>
            <a:prstGeom prst="rect">
              <a:avLst/>
            </a:prstGeom>
          </p:spPr>
        </p:pic>
      </p:grpSp>
      <p:grpSp>
        <p:nvGrpSpPr>
          <p:cNvPr id="284" name="Group 283"/>
          <p:cNvGrpSpPr/>
          <p:nvPr/>
        </p:nvGrpSpPr>
        <p:grpSpPr>
          <a:xfrm>
            <a:off x="2613867" y="2529540"/>
            <a:ext cx="1179988" cy="787847"/>
            <a:chOff x="2672939" y="2529540"/>
            <a:chExt cx="1179988" cy="787847"/>
          </a:xfrm>
        </p:grpSpPr>
        <p:sp>
          <p:nvSpPr>
            <p:cNvPr id="46" name="TextBox 45"/>
            <p:cNvSpPr txBox="1"/>
            <p:nvPr/>
          </p:nvSpPr>
          <p:spPr>
            <a:xfrm>
              <a:off x="2672939" y="3063471"/>
              <a:ext cx="1179988" cy="253916"/>
            </a:xfrm>
            <a:prstGeom prst="rect">
              <a:avLst/>
            </a:prstGeom>
            <a:noFill/>
          </p:spPr>
          <p:txBody>
            <a:bodyPr wrap="square" rtlCol="0">
              <a:spAutoFit/>
            </a:bodyPr>
            <a:lstStyle/>
            <a:p>
              <a:pPr algn="ctr"/>
              <a:r>
                <a:rPr lang="en-US" sz="1050" b="1" dirty="0" smtClean="0"/>
                <a:t>Class A - All</a:t>
              </a:r>
              <a:endParaRPr lang="en-US" sz="1050" b="1" dirty="0"/>
            </a:p>
          </p:txBody>
        </p:sp>
        <p:grpSp>
          <p:nvGrpSpPr>
            <p:cNvPr id="108" name="Group 107"/>
            <p:cNvGrpSpPr/>
            <p:nvPr/>
          </p:nvGrpSpPr>
          <p:grpSpPr>
            <a:xfrm>
              <a:off x="2960252" y="2529540"/>
              <a:ext cx="605361" cy="526930"/>
              <a:chOff x="2406097" y="2274309"/>
              <a:chExt cx="695624" cy="605498"/>
            </a:xfrm>
          </p:grpSpPr>
          <p:pic>
            <p:nvPicPr>
              <p:cNvPr id="106" name="Picture 105" descr="user.png"/>
              <p:cNvPicPr>
                <a:picLocks noChangeAspect="1"/>
              </p:cNvPicPr>
              <p:nvPr/>
            </p:nvPicPr>
            <p:blipFill>
              <a:blip r:embed="rId5"/>
              <a:stretch>
                <a:fillRect/>
              </a:stretch>
            </p:blipFill>
            <p:spPr>
              <a:xfrm>
                <a:off x="2406097" y="2289077"/>
                <a:ext cx="375253" cy="561194"/>
              </a:xfrm>
              <a:prstGeom prst="rect">
                <a:avLst/>
              </a:prstGeom>
              <a:effectLst>
                <a:outerShdw blurRad="50800" dist="38100" dir="3120000">
                  <a:srgbClr val="000000">
                    <a:alpha val="22000"/>
                  </a:srgbClr>
                </a:outerShdw>
              </a:effectLst>
            </p:spPr>
          </p:pic>
          <p:pic>
            <p:nvPicPr>
              <p:cNvPr id="107" name="Picture 106" descr="girl-pink.png"/>
              <p:cNvPicPr>
                <a:picLocks noChangeAspect="1"/>
              </p:cNvPicPr>
              <p:nvPr/>
            </p:nvPicPr>
            <p:blipFill>
              <a:blip r:embed="rId6"/>
              <a:stretch>
                <a:fillRect/>
              </a:stretch>
            </p:blipFill>
            <p:spPr>
              <a:xfrm>
                <a:off x="2710126" y="2274309"/>
                <a:ext cx="391595" cy="605498"/>
              </a:xfrm>
              <a:prstGeom prst="rect">
                <a:avLst/>
              </a:prstGeom>
            </p:spPr>
          </p:pic>
        </p:grpSp>
      </p:grpSp>
      <p:grpSp>
        <p:nvGrpSpPr>
          <p:cNvPr id="285" name="Group 284"/>
          <p:cNvGrpSpPr/>
          <p:nvPr/>
        </p:nvGrpSpPr>
        <p:grpSpPr>
          <a:xfrm>
            <a:off x="8232950" y="2529540"/>
            <a:ext cx="1444958" cy="787847"/>
            <a:chOff x="8188646" y="2529540"/>
            <a:chExt cx="1444958" cy="787847"/>
          </a:xfrm>
        </p:grpSpPr>
        <p:sp>
          <p:nvSpPr>
            <p:cNvPr id="116" name="TextBox 115"/>
            <p:cNvSpPr txBox="1"/>
            <p:nvPr/>
          </p:nvSpPr>
          <p:spPr>
            <a:xfrm>
              <a:off x="8188646" y="3063471"/>
              <a:ext cx="1444958" cy="253916"/>
            </a:xfrm>
            <a:prstGeom prst="rect">
              <a:avLst/>
            </a:prstGeom>
            <a:noFill/>
          </p:spPr>
          <p:txBody>
            <a:bodyPr wrap="square" rtlCol="0">
              <a:spAutoFit/>
            </a:bodyPr>
            <a:lstStyle/>
            <a:p>
              <a:pPr algn="ctr"/>
              <a:r>
                <a:rPr lang="en-US" sz="1050" b="1" dirty="0" smtClean="0"/>
                <a:t>Class B - All</a:t>
              </a:r>
              <a:endParaRPr lang="en-US" sz="1050" b="1" dirty="0"/>
            </a:p>
          </p:txBody>
        </p:sp>
        <p:grpSp>
          <p:nvGrpSpPr>
            <p:cNvPr id="117" name="Group 111"/>
            <p:cNvGrpSpPr/>
            <p:nvPr/>
          </p:nvGrpSpPr>
          <p:grpSpPr>
            <a:xfrm>
              <a:off x="8608444" y="2529540"/>
              <a:ext cx="605361" cy="526930"/>
              <a:chOff x="2406097" y="2274309"/>
              <a:chExt cx="695624" cy="605498"/>
            </a:xfrm>
          </p:grpSpPr>
          <p:pic>
            <p:nvPicPr>
              <p:cNvPr id="118" name="Picture 117" descr="user.png"/>
              <p:cNvPicPr>
                <a:picLocks noChangeAspect="1"/>
              </p:cNvPicPr>
              <p:nvPr/>
            </p:nvPicPr>
            <p:blipFill>
              <a:blip r:embed="rId5"/>
              <a:stretch>
                <a:fillRect/>
              </a:stretch>
            </p:blipFill>
            <p:spPr>
              <a:xfrm>
                <a:off x="2406097" y="2289077"/>
                <a:ext cx="375253" cy="561194"/>
              </a:xfrm>
              <a:prstGeom prst="rect">
                <a:avLst/>
              </a:prstGeom>
              <a:effectLst>
                <a:outerShdw blurRad="50800" dist="38100" dir="3120000">
                  <a:srgbClr val="000000">
                    <a:alpha val="22000"/>
                  </a:srgbClr>
                </a:outerShdw>
              </a:effectLst>
            </p:spPr>
          </p:pic>
          <p:pic>
            <p:nvPicPr>
              <p:cNvPr id="119" name="Picture 118" descr="girl-pink.png"/>
              <p:cNvPicPr>
                <a:picLocks noChangeAspect="1"/>
              </p:cNvPicPr>
              <p:nvPr/>
            </p:nvPicPr>
            <p:blipFill>
              <a:blip r:embed="rId6"/>
              <a:stretch>
                <a:fillRect/>
              </a:stretch>
            </p:blipFill>
            <p:spPr>
              <a:xfrm>
                <a:off x="2710126" y="2274309"/>
                <a:ext cx="391595" cy="605498"/>
              </a:xfrm>
              <a:prstGeom prst="rect">
                <a:avLst/>
              </a:prstGeom>
            </p:spPr>
          </p:pic>
        </p:grpSp>
      </p:grpSp>
      <p:grpSp>
        <p:nvGrpSpPr>
          <p:cNvPr id="162" name="Group 161"/>
          <p:cNvGrpSpPr/>
          <p:nvPr/>
        </p:nvGrpSpPr>
        <p:grpSpPr>
          <a:xfrm>
            <a:off x="4024177" y="2744096"/>
            <a:ext cx="924718" cy="708213"/>
            <a:chOff x="4024177" y="2744096"/>
            <a:chExt cx="924718" cy="708213"/>
          </a:xfrm>
        </p:grpSpPr>
        <p:sp>
          <p:nvSpPr>
            <p:cNvPr id="33" name="TextBox 32"/>
            <p:cNvSpPr txBox="1"/>
            <p:nvPr/>
          </p:nvSpPr>
          <p:spPr>
            <a:xfrm>
              <a:off x="4024177" y="3198393"/>
              <a:ext cx="924718" cy="253916"/>
            </a:xfrm>
            <a:prstGeom prst="rect">
              <a:avLst/>
            </a:prstGeom>
            <a:noFill/>
          </p:spPr>
          <p:txBody>
            <a:bodyPr wrap="square" rtlCol="0">
              <a:spAutoFit/>
            </a:bodyPr>
            <a:lstStyle/>
            <a:p>
              <a:pPr algn="ctr"/>
              <a:r>
                <a:rPr lang="en-US" sz="1050" b="1" dirty="0" smtClean="0"/>
                <a:t>Student 1</a:t>
              </a:r>
              <a:endParaRPr lang="en-US" sz="1050" b="1" dirty="0"/>
            </a:p>
          </p:txBody>
        </p:sp>
        <p:pic>
          <p:nvPicPr>
            <p:cNvPr id="123" name="Picture 122" descr="user.png"/>
            <p:cNvPicPr>
              <a:picLocks noChangeAspect="1"/>
            </p:cNvPicPr>
            <p:nvPr/>
          </p:nvPicPr>
          <p:blipFill>
            <a:blip r:embed="rId5"/>
            <a:stretch>
              <a:fillRect/>
            </a:stretch>
          </p:blipFill>
          <p:spPr>
            <a:xfrm>
              <a:off x="4323256" y="2744096"/>
              <a:ext cx="326561" cy="488375"/>
            </a:xfrm>
            <a:prstGeom prst="rect">
              <a:avLst/>
            </a:prstGeom>
            <a:effectLst>
              <a:outerShdw blurRad="50800" dist="38100" dir="3120000">
                <a:srgbClr val="000000">
                  <a:alpha val="22000"/>
                </a:srgbClr>
              </a:outerShdw>
            </a:effectLst>
          </p:spPr>
        </p:pic>
      </p:grpSp>
      <p:grpSp>
        <p:nvGrpSpPr>
          <p:cNvPr id="163" name="Group 162"/>
          <p:cNvGrpSpPr/>
          <p:nvPr/>
        </p:nvGrpSpPr>
        <p:grpSpPr>
          <a:xfrm>
            <a:off x="7147528" y="2705540"/>
            <a:ext cx="917562" cy="726179"/>
            <a:chOff x="7147528" y="2705540"/>
            <a:chExt cx="917562" cy="726179"/>
          </a:xfrm>
        </p:grpSpPr>
        <p:sp>
          <p:nvSpPr>
            <p:cNvPr id="34" name="TextBox 33"/>
            <p:cNvSpPr txBox="1"/>
            <p:nvPr/>
          </p:nvSpPr>
          <p:spPr>
            <a:xfrm>
              <a:off x="7147528" y="3177803"/>
              <a:ext cx="917562" cy="253916"/>
            </a:xfrm>
            <a:prstGeom prst="rect">
              <a:avLst/>
            </a:prstGeom>
            <a:noFill/>
          </p:spPr>
          <p:txBody>
            <a:bodyPr wrap="square" rtlCol="0">
              <a:spAutoFit/>
            </a:bodyPr>
            <a:lstStyle/>
            <a:p>
              <a:pPr algn="ctr"/>
              <a:r>
                <a:rPr lang="en-US" sz="1050" b="1" dirty="0" smtClean="0"/>
                <a:t>Student 2</a:t>
              </a:r>
              <a:endParaRPr lang="en-US" sz="1050" b="1" dirty="0"/>
            </a:p>
          </p:txBody>
        </p:sp>
        <p:pic>
          <p:nvPicPr>
            <p:cNvPr id="124" name="Picture 123" descr="girl-pink.png"/>
            <p:cNvPicPr>
              <a:picLocks noChangeAspect="1"/>
            </p:cNvPicPr>
            <p:nvPr/>
          </p:nvPicPr>
          <p:blipFill>
            <a:blip r:embed="rId6"/>
            <a:stretch>
              <a:fillRect/>
            </a:stretch>
          </p:blipFill>
          <p:spPr>
            <a:xfrm>
              <a:off x="7435918" y="2705540"/>
              <a:ext cx="340782" cy="526930"/>
            </a:xfrm>
            <a:prstGeom prst="rect">
              <a:avLst/>
            </a:prstGeom>
          </p:spPr>
        </p:pic>
      </p:grpSp>
      <p:grpSp>
        <p:nvGrpSpPr>
          <p:cNvPr id="158" name="Group 157"/>
          <p:cNvGrpSpPr/>
          <p:nvPr/>
        </p:nvGrpSpPr>
        <p:grpSpPr>
          <a:xfrm>
            <a:off x="5538016" y="2938879"/>
            <a:ext cx="1163892" cy="1274815"/>
            <a:chOff x="5538016" y="2938879"/>
            <a:chExt cx="1163892" cy="1274815"/>
          </a:xfrm>
        </p:grpSpPr>
        <p:sp>
          <p:nvSpPr>
            <p:cNvPr id="44" name="TextBox 43"/>
            <p:cNvSpPr txBox="1"/>
            <p:nvPr/>
          </p:nvSpPr>
          <p:spPr>
            <a:xfrm>
              <a:off x="5655999" y="3959778"/>
              <a:ext cx="938524" cy="253916"/>
            </a:xfrm>
            <a:prstGeom prst="rect">
              <a:avLst/>
            </a:prstGeom>
            <a:noFill/>
          </p:spPr>
          <p:txBody>
            <a:bodyPr wrap="square" rtlCol="0">
              <a:spAutoFit/>
            </a:bodyPr>
            <a:lstStyle/>
            <a:p>
              <a:pPr algn="ctr"/>
              <a:r>
                <a:rPr lang="en-US" sz="1050" b="1" dirty="0" smtClean="0"/>
                <a:t>Everyone</a:t>
              </a:r>
              <a:endParaRPr lang="en-US" sz="1050" b="1" dirty="0"/>
            </a:p>
          </p:txBody>
        </p:sp>
        <p:grpSp>
          <p:nvGrpSpPr>
            <p:cNvPr id="136" name="Group 135"/>
            <p:cNvGrpSpPr/>
            <p:nvPr/>
          </p:nvGrpSpPr>
          <p:grpSpPr>
            <a:xfrm>
              <a:off x="5538016" y="2938879"/>
              <a:ext cx="1163892" cy="1074998"/>
              <a:chOff x="5537857" y="3295550"/>
              <a:chExt cx="1188794" cy="1097999"/>
            </a:xfrm>
          </p:grpSpPr>
          <p:pic>
            <p:nvPicPr>
              <p:cNvPr id="130" name="Picture 129" descr="user1left_150.png"/>
              <p:cNvPicPr>
                <a:picLocks noChangeAspect="1"/>
              </p:cNvPicPr>
              <p:nvPr/>
            </p:nvPicPr>
            <p:blipFill>
              <a:blip r:embed="rId3"/>
              <a:stretch>
                <a:fillRect/>
              </a:stretch>
            </p:blipFill>
            <p:spPr>
              <a:xfrm flipH="1">
                <a:off x="5537857" y="3442236"/>
                <a:ext cx="428261" cy="662121"/>
              </a:xfrm>
              <a:prstGeom prst="rect">
                <a:avLst/>
              </a:prstGeom>
              <a:effectLst>
                <a:outerShdw blurRad="50800" dist="38100" dir="3120000">
                  <a:srgbClr val="000000">
                    <a:alpha val="22000"/>
                  </a:srgbClr>
                </a:outerShdw>
              </a:effectLst>
            </p:spPr>
          </p:pic>
          <p:pic>
            <p:nvPicPr>
              <p:cNvPr id="131" name="Picture 130" descr="1305227607_administrator.png"/>
              <p:cNvPicPr>
                <a:picLocks noChangeAspect="1"/>
              </p:cNvPicPr>
              <p:nvPr/>
            </p:nvPicPr>
            <p:blipFill>
              <a:blip r:embed="rId4"/>
              <a:stretch>
                <a:fillRect/>
              </a:stretch>
            </p:blipFill>
            <p:spPr>
              <a:xfrm>
                <a:off x="5878218" y="3295550"/>
                <a:ext cx="715525" cy="715527"/>
              </a:xfrm>
              <a:prstGeom prst="rect">
                <a:avLst/>
              </a:prstGeom>
            </p:spPr>
          </p:pic>
          <p:pic>
            <p:nvPicPr>
              <p:cNvPr id="132" name="Picture 131" descr="user1left_150.png"/>
              <p:cNvPicPr>
                <a:picLocks noChangeAspect="1"/>
              </p:cNvPicPr>
              <p:nvPr/>
            </p:nvPicPr>
            <p:blipFill>
              <a:blip r:embed="rId2"/>
              <a:stretch>
                <a:fillRect/>
              </a:stretch>
            </p:blipFill>
            <p:spPr>
              <a:xfrm>
                <a:off x="6252132" y="3547454"/>
                <a:ext cx="474519" cy="693412"/>
              </a:xfrm>
              <a:prstGeom prst="rect">
                <a:avLst/>
              </a:prstGeom>
              <a:effectLst>
                <a:outerShdw blurRad="50800" dist="38100" dir="3120000">
                  <a:srgbClr val="000000">
                    <a:alpha val="22000"/>
                  </a:srgbClr>
                </a:outerShdw>
              </a:effectLst>
            </p:spPr>
          </p:pic>
          <p:pic>
            <p:nvPicPr>
              <p:cNvPr id="134" name="Picture 133" descr="user.png"/>
              <p:cNvPicPr>
                <a:picLocks noChangeAspect="1"/>
              </p:cNvPicPr>
              <p:nvPr/>
            </p:nvPicPr>
            <p:blipFill>
              <a:blip r:embed="rId5"/>
              <a:stretch>
                <a:fillRect/>
              </a:stretch>
            </p:blipFill>
            <p:spPr>
              <a:xfrm>
                <a:off x="5729690" y="3566528"/>
                <a:ext cx="434539" cy="649857"/>
              </a:xfrm>
              <a:prstGeom prst="rect">
                <a:avLst/>
              </a:prstGeom>
              <a:effectLst>
                <a:outerShdw blurRad="50800" dist="38100" dir="3120000">
                  <a:srgbClr val="000000">
                    <a:alpha val="22000"/>
                  </a:srgbClr>
                </a:outerShdw>
              </a:effectLst>
            </p:spPr>
          </p:pic>
          <p:pic>
            <p:nvPicPr>
              <p:cNvPr id="135" name="Picture 134" descr="girl-pink.png"/>
              <p:cNvPicPr>
                <a:picLocks noChangeAspect="1"/>
              </p:cNvPicPr>
              <p:nvPr/>
            </p:nvPicPr>
            <p:blipFill>
              <a:blip r:embed="rId6"/>
              <a:stretch>
                <a:fillRect/>
              </a:stretch>
            </p:blipFill>
            <p:spPr>
              <a:xfrm>
                <a:off x="6038415" y="3736364"/>
                <a:ext cx="425022" cy="657185"/>
              </a:xfrm>
              <a:prstGeom prst="rect">
                <a:avLst/>
              </a:prstGeom>
            </p:spPr>
          </p:pic>
        </p:grpSp>
      </p:grpSp>
      <p:grpSp>
        <p:nvGrpSpPr>
          <p:cNvPr id="286" name="Group 285"/>
          <p:cNvGrpSpPr/>
          <p:nvPr/>
        </p:nvGrpSpPr>
        <p:grpSpPr>
          <a:xfrm>
            <a:off x="8230881" y="913746"/>
            <a:ext cx="764695" cy="884711"/>
            <a:chOff x="8230881" y="935898"/>
            <a:chExt cx="764695" cy="884711"/>
          </a:xfrm>
        </p:grpSpPr>
        <p:sp>
          <p:nvSpPr>
            <p:cNvPr id="45" name="TextBox 44"/>
            <p:cNvSpPr txBox="1"/>
            <p:nvPr/>
          </p:nvSpPr>
          <p:spPr>
            <a:xfrm>
              <a:off x="8248511" y="1566693"/>
              <a:ext cx="729436" cy="253916"/>
            </a:xfrm>
            <a:prstGeom prst="rect">
              <a:avLst/>
            </a:prstGeom>
            <a:noFill/>
          </p:spPr>
          <p:txBody>
            <a:bodyPr wrap="square" rtlCol="0">
              <a:spAutoFit/>
            </a:bodyPr>
            <a:lstStyle/>
            <a:p>
              <a:pPr algn="ctr"/>
              <a:r>
                <a:rPr lang="en-US" sz="1050" b="1" dirty="0" smtClean="0"/>
                <a:t>Faculty</a:t>
              </a:r>
              <a:endParaRPr lang="en-US" sz="1050" b="1" dirty="0"/>
            </a:p>
          </p:txBody>
        </p:sp>
        <p:grpSp>
          <p:nvGrpSpPr>
            <p:cNvPr id="139" name="Group 138"/>
            <p:cNvGrpSpPr/>
            <p:nvPr/>
          </p:nvGrpSpPr>
          <p:grpSpPr>
            <a:xfrm>
              <a:off x="8230881" y="935898"/>
              <a:ext cx="764695" cy="610469"/>
              <a:chOff x="10971167" y="1814027"/>
              <a:chExt cx="974300" cy="777800"/>
            </a:xfrm>
          </p:grpSpPr>
          <p:pic>
            <p:nvPicPr>
              <p:cNvPr id="137" name="Picture 136" descr="user1left_150.png"/>
              <p:cNvPicPr>
                <a:picLocks noChangeAspect="1"/>
              </p:cNvPicPr>
              <p:nvPr/>
            </p:nvPicPr>
            <p:blipFill>
              <a:blip r:embed="rId2"/>
              <a:stretch>
                <a:fillRect/>
              </a:stretch>
            </p:blipFill>
            <p:spPr>
              <a:xfrm>
                <a:off x="10971167" y="1814027"/>
                <a:ext cx="527086" cy="770228"/>
              </a:xfrm>
              <a:prstGeom prst="rect">
                <a:avLst/>
              </a:prstGeom>
              <a:effectLst>
                <a:outerShdw blurRad="50800" dist="38100" dir="3120000">
                  <a:srgbClr val="000000">
                    <a:alpha val="22000"/>
                  </a:srgbClr>
                </a:outerShdw>
              </a:effectLst>
            </p:spPr>
          </p:pic>
          <p:pic>
            <p:nvPicPr>
              <p:cNvPr id="138" name="Picture 137" descr="user1left_150.png"/>
              <p:cNvPicPr>
                <a:picLocks noChangeAspect="1"/>
              </p:cNvPicPr>
              <p:nvPr/>
            </p:nvPicPr>
            <p:blipFill>
              <a:blip r:embed="rId3"/>
              <a:stretch>
                <a:fillRect/>
              </a:stretch>
            </p:blipFill>
            <p:spPr>
              <a:xfrm flipH="1">
                <a:off x="11467860" y="1853414"/>
                <a:ext cx="477607" cy="738413"/>
              </a:xfrm>
              <a:prstGeom prst="rect">
                <a:avLst/>
              </a:prstGeom>
              <a:effectLst>
                <a:outerShdw blurRad="50800" dist="38100" dir="3120000">
                  <a:srgbClr val="000000">
                    <a:alpha val="22000"/>
                  </a:srgbClr>
                </a:outerShdw>
              </a:effectLst>
            </p:spPr>
          </p:pic>
        </p:grpSp>
      </p:grpSp>
      <p:grpSp>
        <p:nvGrpSpPr>
          <p:cNvPr id="283" name="Group 282"/>
          <p:cNvGrpSpPr/>
          <p:nvPr/>
        </p:nvGrpSpPr>
        <p:grpSpPr>
          <a:xfrm>
            <a:off x="9675515" y="1838645"/>
            <a:ext cx="2139355" cy="2259540"/>
            <a:chOff x="9941332" y="1838645"/>
            <a:chExt cx="2139355" cy="2259540"/>
          </a:xfrm>
        </p:grpSpPr>
        <p:sp>
          <p:nvSpPr>
            <p:cNvPr id="140" name="Rounded Rectangle 139"/>
            <p:cNvSpPr/>
            <p:nvPr/>
          </p:nvSpPr>
          <p:spPr bwMode="auto">
            <a:xfrm>
              <a:off x="9941332" y="1991626"/>
              <a:ext cx="2139355" cy="2106559"/>
            </a:xfrm>
            <a:prstGeom prst="roundRect">
              <a:avLst>
                <a:gd name="adj" fmla="val 0"/>
              </a:avLst>
            </a:prstGeom>
            <a:gradFill>
              <a:gsLst>
                <a:gs pos="0">
                  <a:srgbClr val="666666"/>
                </a:gs>
                <a:gs pos="13000">
                  <a:srgbClr val="818181"/>
                </a:gs>
                <a:gs pos="55000">
                  <a:srgbClr val="CDCDCD"/>
                </a:gs>
                <a:gs pos="94000">
                  <a:srgbClr val="666666"/>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2" name="Rounded Rectangle 141"/>
            <p:cNvSpPr/>
            <p:nvPr/>
          </p:nvSpPr>
          <p:spPr>
            <a:xfrm>
              <a:off x="10049278" y="2688240"/>
              <a:ext cx="1943628" cy="708454"/>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43" name="Rounded Rectangle 142"/>
            <p:cNvSpPr/>
            <p:nvPr/>
          </p:nvSpPr>
          <p:spPr>
            <a:xfrm>
              <a:off x="10049278" y="2478131"/>
              <a:ext cx="1943628" cy="214999"/>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Address Lists</a:t>
              </a:r>
            </a:p>
          </p:txBody>
        </p:sp>
        <p:sp>
          <p:nvSpPr>
            <p:cNvPr id="144" name="TextBox 143"/>
            <p:cNvSpPr txBox="1"/>
            <p:nvPr/>
          </p:nvSpPr>
          <p:spPr>
            <a:xfrm>
              <a:off x="10069925" y="2672313"/>
              <a:ext cx="1407926" cy="784830"/>
            </a:xfrm>
            <a:prstGeom prst="rect">
              <a:avLst/>
            </a:prstGeom>
            <a:noFill/>
          </p:spPr>
          <p:txBody>
            <a:bodyPr wrap="square" rtlCol="0">
              <a:spAutoFit/>
            </a:bodyPr>
            <a:lstStyle/>
            <a:p>
              <a:r>
                <a:rPr lang="en-US" sz="900" dirty="0" smtClean="0">
                  <a:solidFill>
                    <a:schemeClr val="bg1"/>
                  </a:solidFill>
                </a:rPr>
                <a:t>AL-Class A</a:t>
              </a:r>
            </a:p>
            <a:p>
              <a:r>
                <a:rPr lang="en-US" sz="900" dirty="0" smtClean="0">
                  <a:solidFill>
                    <a:schemeClr val="bg1"/>
                  </a:solidFill>
                </a:rPr>
                <a:t>AL-Class B etc</a:t>
              </a:r>
            </a:p>
            <a:p>
              <a:r>
                <a:rPr lang="en-US" sz="900" dirty="0" smtClean="0">
                  <a:solidFill>
                    <a:schemeClr val="bg1"/>
                  </a:solidFill>
                </a:rPr>
                <a:t>AL-All Teachers</a:t>
              </a:r>
            </a:p>
            <a:p>
              <a:r>
                <a:rPr lang="en-US" sz="900" dirty="0" smtClean="0">
                  <a:solidFill>
                    <a:schemeClr val="bg1"/>
                  </a:solidFill>
                </a:rPr>
                <a:t>AL-All Students</a:t>
              </a:r>
            </a:p>
            <a:p>
              <a:r>
                <a:rPr lang="en-US" sz="900" dirty="0" smtClean="0">
                  <a:solidFill>
                    <a:schemeClr val="bg1"/>
                  </a:solidFill>
                </a:rPr>
                <a:t>AL-All Groups</a:t>
              </a:r>
            </a:p>
          </p:txBody>
        </p:sp>
        <p:grpSp>
          <p:nvGrpSpPr>
            <p:cNvPr id="150" name="Group 149"/>
            <p:cNvGrpSpPr/>
            <p:nvPr/>
          </p:nvGrpSpPr>
          <p:grpSpPr>
            <a:xfrm>
              <a:off x="10049278" y="3409805"/>
              <a:ext cx="1943628" cy="535669"/>
              <a:chOff x="10012358" y="3476261"/>
              <a:chExt cx="1943628" cy="535669"/>
            </a:xfrm>
          </p:grpSpPr>
          <p:sp>
            <p:nvSpPr>
              <p:cNvPr id="146" name="Rounded Rectangle 145"/>
              <p:cNvSpPr/>
              <p:nvPr/>
            </p:nvSpPr>
            <p:spPr>
              <a:xfrm>
                <a:off x="10012358" y="3686370"/>
                <a:ext cx="1943628" cy="32556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en-US" sz="1400" dirty="0"/>
              </a:p>
            </p:txBody>
          </p:sp>
          <p:sp>
            <p:nvSpPr>
              <p:cNvPr id="147" name="Rounded Rectangle 146"/>
              <p:cNvSpPr/>
              <p:nvPr/>
            </p:nvSpPr>
            <p:spPr>
              <a:xfrm>
                <a:off x="10012358" y="3476261"/>
                <a:ext cx="1943628" cy="215000"/>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1000" b="1" dirty="0" smtClean="0">
                    <a:gradFill>
                      <a:gsLst>
                        <a:gs pos="0">
                          <a:srgbClr val="FFFFFF"/>
                        </a:gs>
                        <a:gs pos="100000">
                          <a:srgbClr val="FFFFFF"/>
                        </a:gs>
                      </a:gsLst>
                      <a:lin ang="5400000" scaled="0"/>
                    </a:gradFill>
                  </a:rPr>
                  <a:t>Default Address List</a:t>
                </a:r>
              </a:p>
            </p:txBody>
          </p:sp>
          <p:sp>
            <p:nvSpPr>
              <p:cNvPr id="148" name="TextBox 147"/>
              <p:cNvSpPr txBox="1"/>
              <p:nvPr/>
            </p:nvSpPr>
            <p:spPr>
              <a:xfrm>
                <a:off x="10033005" y="3718066"/>
                <a:ext cx="1448819" cy="230832"/>
              </a:xfrm>
              <a:prstGeom prst="rect">
                <a:avLst/>
              </a:prstGeom>
              <a:noFill/>
            </p:spPr>
            <p:txBody>
              <a:bodyPr wrap="square" rtlCol="0">
                <a:spAutoFit/>
              </a:bodyPr>
              <a:lstStyle/>
              <a:p>
                <a:r>
                  <a:rPr lang="en-US" sz="900" dirty="0" smtClean="0">
                    <a:solidFill>
                      <a:schemeClr val="bg1"/>
                    </a:solidFill>
                  </a:rPr>
                  <a:t>GAL-Principal</a:t>
                </a:r>
              </a:p>
            </p:txBody>
          </p:sp>
        </p:grpSp>
        <p:sp>
          <p:nvSpPr>
            <p:cNvPr id="149" name="Rounded Rectangle 148"/>
            <p:cNvSpPr/>
            <p:nvPr/>
          </p:nvSpPr>
          <p:spPr bwMode="auto">
            <a:xfrm>
              <a:off x="9941332" y="1838645"/>
              <a:ext cx="2139355" cy="487565"/>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Address Book Policy</a:t>
              </a:r>
            </a:p>
            <a:p>
              <a:pPr algn="ctr" defTabSz="914099" fontAlgn="base">
                <a:spcBef>
                  <a:spcPct val="0"/>
                </a:spcBef>
                <a:spcAft>
                  <a:spcPct val="0"/>
                </a:spcAft>
              </a:pPr>
              <a:r>
                <a:rPr lang="en-US" sz="1200" b="1" dirty="0" smtClean="0">
                  <a:gradFill>
                    <a:gsLst>
                      <a:gs pos="0">
                        <a:srgbClr val="FFFFFF"/>
                      </a:gs>
                      <a:gs pos="100000">
                        <a:srgbClr val="FFFFFF"/>
                      </a:gs>
                    </a:gsLst>
                    <a:lin ang="5400000" scaled="0"/>
                  </a:gradFill>
                </a:rPr>
                <a:t>‘Principal’</a:t>
              </a:r>
            </a:p>
          </p:txBody>
        </p:sp>
      </p:grpSp>
      <p:grpSp>
        <p:nvGrpSpPr>
          <p:cNvPr id="278" name="Group 277"/>
          <p:cNvGrpSpPr/>
          <p:nvPr/>
        </p:nvGrpSpPr>
        <p:grpSpPr>
          <a:xfrm>
            <a:off x="3879899" y="4408319"/>
            <a:ext cx="4307712" cy="2325996"/>
            <a:chOff x="3334533" y="4408319"/>
            <a:chExt cx="4307712" cy="2325996"/>
          </a:xfrm>
        </p:grpSpPr>
        <p:sp>
          <p:nvSpPr>
            <p:cNvPr id="245" name="Rounded Rectangle 244"/>
            <p:cNvSpPr/>
            <p:nvPr/>
          </p:nvSpPr>
          <p:spPr bwMode="auto">
            <a:xfrm>
              <a:off x="3334533" y="4408319"/>
              <a:ext cx="4307712" cy="2325996"/>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46" name="Rounded Rectangle 245"/>
            <p:cNvSpPr>
              <a:spLocks/>
            </p:cNvSpPr>
            <p:nvPr/>
          </p:nvSpPr>
          <p:spPr>
            <a:xfrm>
              <a:off x="3423486" y="4452623"/>
              <a:ext cx="4129807" cy="217093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247" name="Rounded Rectangle 246"/>
            <p:cNvSpPr>
              <a:spLocks/>
            </p:cNvSpPr>
            <p:nvPr/>
          </p:nvSpPr>
          <p:spPr>
            <a:xfrm>
              <a:off x="3527577" y="5289421"/>
              <a:ext cx="3921625"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248" name="Rounded Rectangle 247"/>
            <p:cNvSpPr>
              <a:spLocks/>
            </p:cNvSpPr>
            <p:nvPr/>
          </p:nvSpPr>
          <p:spPr>
            <a:xfrm>
              <a:off x="3527577" y="5772309"/>
              <a:ext cx="3921625"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249" name="Rounded Rectangle 248"/>
            <p:cNvSpPr>
              <a:spLocks/>
            </p:cNvSpPr>
            <p:nvPr/>
          </p:nvSpPr>
          <p:spPr>
            <a:xfrm>
              <a:off x="3527577" y="6248582"/>
              <a:ext cx="3921625"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250" name="Rounded Rectangle 249"/>
            <p:cNvSpPr>
              <a:spLocks/>
            </p:cNvSpPr>
            <p:nvPr/>
          </p:nvSpPr>
          <p:spPr>
            <a:xfrm>
              <a:off x="3579266" y="5288800"/>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All Teachers</a:t>
              </a:r>
            </a:p>
          </p:txBody>
        </p:sp>
        <p:sp>
          <p:nvSpPr>
            <p:cNvPr id="251" name="Rounded Rectangle 250"/>
            <p:cNvSpPr>
              <a:spLocks/>
            </p:cNvSpPr>
            <p:nvPr/>
          </p:nvSpPr>
          <p:spPr>
            <a:xfrm>
              <a:off x="3579266" y="5771196"/>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All Students</a:t>
              </a:r>
            </a:p>
          </p:txBody>
        </p:sp>
        <p:sp>
          <p:nvSpPr>
            <p:cNvPr id="252" name="Rounded Rectangle 251"/>
            <p:cNvSpPr>
              <a:spLocks/>
            </p:cNvSpPr>
            <p:nvPr/>
          </p:nvSpPr>
          <p:spPr>
            <a:xfrm>
              <a:off x="3579266" y="6253592"/>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All Groups</a:t>
              </a:r>
            </a:p>
          </p:txBody>
        </p:sp>
        <p:sp>
          <p:nvSpPr>
            <p:cNvPr id="253" name="Rounded Rectangle 252"/>
            <p:cNvSpPr>
              <a:spLocks/>
            </p:cNvSpPr>
            <p:nvPr/>
          </p:nvSpPr>
          <p:spPr>
            <a:xfrm>
              <a:off x="4704621" y="5288800"/>
              <a:ext cx="2692896"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Where attribute y = ‘teacher’ or ‘principal’</a:t>
              </a:r>
            </a:p>
          </p:txBody>
        </p:sp>
        <p:sp>
          <p:nvSpPr>
            <p:cNvPr id="254" name="Rounded Rectangle 253"/>
            <p:cNvSpPr>
              <a:spLocks/>
            </p:cNvSpPr>
            <p:nvPr/>
          </p:nvSpPr>
          <p:spPr>
            <a:xfrm>
              <a:off x="4704621" y="5771196"/>
              <a:ext cx="2692896"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Where attribute z = ‘student’</a:t>
              </a:r>
            </a:p>
          </p:txBody>
        </p:sp>
        <p:sp>
          <p:nvSpPr>
            <p:cNvPr id="255" name="Rounded Rectangle 254"/>
            <p:cNvSpPr>
              <a:spLocks/>
            </p:cNvSpPr>
            <p:nvPr/>
          </p:nvSpPr>
          <p:spPr>
            <a:xfrm>
              <a:off x="4704621" y="6253592"/>
              <a:ext cx="2692896"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Where object = type - group</a:t>
              </a:r>
            </a:p>
          </p:txBody>
        </p:sp>
        <p:sp>
          <p:nvSpPr>
            <p:cNvPr id="268" name="Rounded Rectangle 267"/>
            <p:cNvSpPr>
              <a:spLocks/>
            </p:cNvSpPr>
            <p:nvPr/>
          </p:nvSpPr>
          <p:spPr>
            <a:xfrm>
              <a:off x="3580328" y="4482160"/>
              <a:ext cx="979546" cy="347054"/>
            </a:xfrm>
            <a:prstGeom prst="roundRect">
              <a:avLst>
                <a:gd name="adj" fmla="val 0"/>
              </a:avLst>
            </a:prstGeom>
            <a:gradFill>
              <a:gsLst>
                <a:gs pos="0">
                  <a:schemeClr val="accent6">
                    <a:lumMod val="60000"/>
                    <a:lumOff val="40000"/>
                  </a:schemeClr>
                </a:gs>
                <a:gs pos="80000">
                  <a:schemeClr val="tx1"/>
                </a:gs>
                <a:gs pos="100000">
                  <a:schemeClr val="accent6">
                    <a:lumMod val="60000"/>
                    <a:lumOff val="40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defTabSz="914099" fontAlgn="base">
                <a:spcBef>
                  <a:spcPct val="0"/>
                </a:spcBef>
                <a:spcAft>
                  <a:spcPct val="0"/>
                </a:spcAft>
              </a:pPr>
              <a:r>
                <a:rPr lang="en-US" sz="900" b="1" dirty="0" smtClean="0">
                  <a:solidFill>
                    <a:srgbClr val="000000"/>
                  </a:solidFill>
                </a:rPr>
                <a:t>Address List</a:t>
              </a:r>
            </a:p>
          </p:txBody>
        </p:sp>
        <p:sp>
          <p:nvSpPr>
            <p:cNvPr id="269" name="Rounded Rectangle 268"/>
            <p:cNvSpPr>
              <a:spLocks/>
            </p:cNvSpPr>
            <p:nvPr/>
          </p:nvSpPr>
          <p:spPr>
            <a:xfrm>
              <a:off x="3527577" y="4806533"/>
              <a:ext cx="3921625"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270" name="Rounded Rectangle 269"/>
            <p:cNvSpPr>
              <a:spLocks/>
            </p:cNvSpPr>
            <p:nvPr/>
          </p:nvSpPr>
          <p:spPr>
            <a:xfrm>
              <a:off x="3579266" y="4806533"/>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Class X</a:t>
              </a:r>
            </a:p>
          </p:txBody>
        </p:sp>
        <p:sp>
          <p:nvSpPr>
            <p:cNvPr id="271" name="Rounded Rectangle 270"/>
            <p:cNvSpPr>
              <a:spLocks/>
            </p:cNvSpPr>
            <p:nvPr/>
          </p:nvSpPr>
          <p:spPr>
            <a:xfrm>
              <a:off x="4708897" y="4482160"/>
              <a:ext cx="1468031" cy="347054"/>
            </a:xfrm>
            <a:prstGeom prst="roundRect">
              <a:avLst>
                <a:gd name="adj" fmla="val 0"/>
              </a:avLst>
            </a:prstGeom>
            <a:gradFill>
              <a:gsLst>
                <a:gs pos="0">
                  <a:schemeClr val="accent6">
                    <a:lumMod val="60000"/>
                    <a:lumOff val="40000"/>
                  </a:schemeClr>
                </a:gs>
                <a:gs pos="80000">
                  <a:schemeClr val="tx1"/>
                </a:gs>
                <a:gs pos="100000">
                  <a:schemeClr val="accent6">
                    <a:lumMod val="60000"/>
                    <a:lumOff val="40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defTabSz="914099" fontAlgn="base">
                <a:spcBef>
                  <a:spcPct val="0"/>
                </a:spcBef>
                <a:spcAft>
                  <a:spcPct val="0"/>
                </a:spcAft>
              </a:pPr>
              <a:r>
                <a:rPr lang="en-US" sz="900" b="1" dirty="0" smtClean="0">
                  <a:solidFill>
                    <a:srgbClr val="000000"/>
                  </a:solidFill>
                </a:rPr>
                <a:t>Scope</a:t>
              </a:r>
            </a:p>
          </p:txBody>
        </p:sp>
        <p:sp>
          <p:nvSpPr>
            <p:cNvPr id="272" name="Rounded Rectangle 271"/>
            <p:cNvSpPr>
              <a:spLocks/>
            </p:cNvSpPr>
            <p:nvPr/>
          </p:nvSpPr>
          <p:spPr>
            <a:xfrm>
              <a:off x="4704621" y="4806533"/>
              <a:ext cx="2692896"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All students in a specific class (one per class)</a:t>
              </a:r>
            </a:p>
          </p:txBody>
        </p:sp>
      </p:grpSp>
      <p:grpSp>
        <p:nvGrpSpPr>
          <p:cNvPr id="3" name="Group 2"/>
          <p:cNvGrpSpPr/>
          <p:nvPr/>
        </p:nvGrpSpPr>
        <p:grpSpPr>
          <a:xfrm>
            <a:off x="585744" y="4408319"/>
            <a:ext cx="2991135" cy="2325996"/>
            <a:chOff x="585744" y="4408319"/>
            <a:chExt cx="2991135" cy="2325996"/>
          </a:xfrm>
        </p:grpSpPr>
        <p:grpSp>
          <p:nvGrpSpPr>
            <p:cNvPr id="279" name="Group 278"/>
            <p:cNvGrpSpPr/>
            <p:nvPr/>
          </p:nvGrpSpPr>
          <p:grpSpPr>
            <a:xfrm>
              <a:off x="585744" y="4408319"/>
              <a:ext cx="2991135" cy="2325996"/>
              <a:chOff x="176520" y="4408319"/>
              <a:chExt cx="2991135" cy="2325996"/>
            </a:xfrm>
          </p:grpSpPr>
          <p:sp>
            <p:nvSpPr>
              <p:cNvPr id="152" name="Rounded Rectangle 151"/>
              <p:cNvSpPr/>
              <p:nvPr/>
            </p:nvSpPr>
            <p:spPr bwMode="auto">
              <a:xfrm>
                <a:off x="176520" y="4408319"/>
                <a:ext cx="2991135" cy="2325996"/>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3" name="Rounded Rectangle 152"/>
              <p:cNvSpPr>
                <a:spLocks/>
              </p:cNvSpPr>
              <p:nvPr/>
            </p:nvSpPr>
            <p:spPr>
              <a:xfrm>
                <a:off x="251051" y="4452623"/>
                <a:ext cx="2842074" cy="217093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154" name="Rounded Rectangle 153"/>
              <p:cNvSpPr>
                <a:spLocks/>
              </p:cNvSpPr>
              <p:nvPr/>
            </p:nvSpPr>
            <p:spPr>
              <a:xfrm>
                <a:off x="311557" y="5289421"/>
                <a:ext cx="2701038"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55" name="Rounded Rectangle 154"/>
              <p:cNvSpPr>
                <a:spLocks/>
              </p:cNvSpPr>
              <p:nvPr/>
            </p:nvSpPr>
            <p:spPr>
              <a:xfrm>
                <a:off x="311557" y="5772309"/>
                <a:ext cx="2701038"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56" name="Rounded Rectangle 155"/>
              <p:cNvSpPr>
                <a:spLocks/>
              </p:cNvSpPr>
              <p:nvPr/>
            </p:nvSpPr>
            <p:spPr>
              <a:xfrm>
                <a:off x="311557" y="6248582"/>
                <a:ext cx="2701038"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75" name="Rounded Rectangle 174"/>
              <p:cNvSpPr>
                <a:spLocks/>
              </p:cNvSpPr>
              <p:nvPr/>
            </p:nvSpPr>
            <p:spPr>
              <a:xfrm>
                <a:off x="363245" y="5288800"/>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Class B - All</a:t>
                </a:r>
              </a:p>
            </p:txBody>
          </p:sp>
          <p:sp>
            <p:nvSpPr>
              <p:cNvPr id="176" name="Rounded Rectangle 175"/>
              <p:cNvSpPr>
                <a:spLocks/>
              </p:cNvSpPr>
              <p:nvPr/>
            </p:nvSpPr>
            <p:spPr>
              <a:xfrm>
                <a:off x="363245" y="5771196"/>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Everyone</a:t>
                </a:r>
              </a:p>
            </p:txBody>
          </p:sp>
          <p:sp>
            <p:nvSpPr>
              <p:cNvPr id="177" name="Rounded Rectangle 176"/>
              <p:cNvSpPr>
                <a:spLocks/>
              </p:cNvSpPr>
              <p:nvPr/>
            </p:nvSpPr>
            <p:spPr>
              <a:xfrm>
                <a:off x="363245" y="6253592"/>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Faculty</a:t>
                </a:r>
              </a:p>
            </p:txBody>
          </p:sp>
          <p:sp>
            <p:nvSpPr>
              <p:cNvPr id="181" name="Rounded Rectangle 180"/>
              <p:cNvSpPr>
                <a:spLocks/>
              </p:cNvSpPr>
              <p:nvPr/>
            </p:nvSpPr>
            <p:spPr>
              <a:xfrm>
                <a:off x="1488600" y="5288800"/>
                <a:ext cx="1472307"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2</a:t>
                </a:r>
              </a:p>
            </p:txBody>
          </p:sp>
          <p:sp>
            <p:nvSpPr>
              <p:cNvPr id="182" name="Rounded Rectangle 181"/>
              <p:cNvSpPr>
                <a:spLocks/>
              </p:cNvSpPr>
              <p:nvPr/>
            </p:nvSpPr>
            <p:spPr>
              <a:xfrm>
                <a:off x="1488600" y="5771196"/>
                <a:ext cx="1472307"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4</a:t>
                </a:r>
              </a:p>
            </p:txBody>
          </p:sp>
          <p:sp>
            <p:nvSpPr>
              <p:cNvPr id="183" name="Rounded Rectangle 182"/>
              <p:cNvSpPr>
                <a:spLocks/>
              </p:cNvSpPr>
              <p:nvPr/>
            </p:nvSpPr>
            <p:spPr>
              <a:xfrm>
                <a:off x="1488600" y="6253592"/>
                <a:ext cx="1472307"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3</a:t>
                </a:r>
              </a:p>
            </p:txBody>
          </p:sp>
          <p:grpSp>
            <p:nvGrpSpPr>
              <p:cNvPr id="206" name="Group 205"/>
              <p:cNvGrpSpPr/>
              <p:nvPr/>
            </p:nvGrpSpPr>
            <p:grpSpPr>
              <a:xfrm>
                <a:off x="2061983" y="6192435"/>
                <a:ext cx="811200" cy="355766"/>
                <a:chOff x="2049283" y="6081675"/>
                <a:chExt cx="811200" cy="355766"/>
              </a:xfrm>
            </p:grpSpPr>
            <p:pic>
              <p:nvPicPr>
                <p:cNvPr id="198" name="Picture 197" descr="1305227607_administrator.png"/>
                <p:cNvPicPr>
                  <a:picLocks noChangeAspect="1"/>
                </p:cNvPicPr>
                <p:nvPr/>
              </p:nvPicPr>
              <p:blipFill>
                <a:blip r:embed="rId4"/>
                <a:stretch>
                  <a:fillRect/>
                </a:stretch>
              </p:blipFill>
              <p:spPr>
                <a:xfrm flipH="1">
                  <a:off x="2513012" y="6081675"/>
                  <a:ext cx="347471" cy="347472"/>
                </a:xfrm>
                <a:prstGeom prst="rect">
                  <a:avLst/>
                </a:prstGeom>
              </p:spPr>
            </p:pic>
            <p:pic>
              <p:nvPicPr>
                <p:cNvPr id="199" name="Picture 198" descr="user1left_150.png"/>
                <p:cNvPicPr>
                  <a:picLocks noChangeAspect="1"/>
                </p:cNvPicPr>
                <p:nvPr/>
              </p:nvPicPr>
              <p:blipFill>
                <a:blip r:embed="rId2"/>
                <a:stretch>
                  <a:fillRect/>
                </a:stretch>
              </p:blipFill>
              <p:spPr>
                <a:xfrm>
                  <a:off x="2295921" y="6089969"/>
                  <a:ext cx="237784" cy="347472"/>
                </a:xfrm>
                <a:prstGeom prst="rect">
                  <a:avLst/>
                </a:prstGeom>
                <a:effectLst>
                  <a:outerShdw blurRad="50800" dist="38100" dir="3120000">
                    <a:srgbClr val="000000">
                      <a:alpha val="22000"/>
                    </a:srgbClr>
                  </a:outerShdw>
                </a:effectLst>
              </p:spPr>
            </p:pic>
            <p:pic>
              <p:nvPicPr>
                <p:cNvPr id="200" name="Picture 199" descr="user1left_150.png"/>
                <p:cNvPicPr>
                  <a:picLocks noChangeAspect="1"/>
                </p:cNvPicPr>
                <p:nvPr/>
              </p:nvPicPr>
              <p:blipFill>
                <a:blip r:embed="rId3"/>
                <a:stretch>
                  <a:fillRect/>
                </a:stretch>
              </p:blipFill>
              <p:spPr>
                <a:xfrm>
                  <a:off x="2049283" y="6089969"/>
                  <a:ext cx="224746" cy="347472"/>
                </a:xfrm>
                <a:prstGeom prst="rect">
                  <a:avLst/>
                </a:prstGeom>
                <a:effectLst>
                  <a:outerShdw blurRad="50800" dist="38100" dir="3120000">
                    <a:srgbClr val="000000">
                      <a:alpha val="22000"/>
                    </a:srgbClr>
                  </a:outerShdw>
                </a:effectLst>
              </p:spPr>
            </p:pic>
          </p:grpSp>
          <p:grpSp>
            <p:nvGrpSpPr>
              <p:cNvPr id="205" name="Group 204"/>
              <p:cNvGrpSpPr/>
              <p:nvPr/>
            </p:nvGrpSpPr>
            <p:grpSpPr>
              <a:xfrm>
                <a:off x="1796881" y="5668535"/>
                <a:ext cx="749524" cy="370109"/>
                <a:chOff x="1788048" y="5557775"/>
                <a:chExt cx="749524" cy="370109"/>
              </a:xfrm>
            </p:grpSpPr>
            <p:pic>
              <p:nvPicPr>
                <p:cNvPr id="196" name="Picture 195" descr="user1left_150.png"/>
                <p:cNvPicPr>
                  <a:picLocks noChangeAspect="1"/>
                </p:cNvPicPr>
                <p:nvPr/>
              </p:nvPicPr>
              <p:blipFill>
                <a:blip r:embed="rId2"/>
                <a:stretch>
                  <a:fillRect/>
                </a:stretch>
              </p:blipFill>
              <p:spPr>
                <a:xfrm>
                  <a:off x="2299788" y="5580412"/>
                  <a:ext cx="237784" cy="347472"/>
                </a:xfrm>
                <a:prstGeom prst="rect">
                  <a:avLst/>
                </a:prstGeom>
                <a:effectLst>
                  <a:outerShdw blurRad="50800" dist="38100" dir="3120000">
                    <a:srgbClr val="000000">
                      <a:alpha val="22000"/>
                    </a:srgbClr>
                  </a:outerShdw>
                </a:effectLst>
              </p:spPr>
            </p:pic>
            <p:pic>
              <p:nvPicPr>
                <p:cNvPr id="197" name="Picture 196" descr="user1left_150.png"/>
                <p:cNvPicPr>
                  <a:picLocks noChangeAspect="1"/>
                </p:cNvPicPr>
                <p:nvPr/>
              </p:nvPicPr>
              <p:blipFill>
                <a:blip r:embed="rId3"/>
                <a:stretch>
                  <a:fillRect/>
                </a:stretch>
              </p:blipFill>
              <p:spPr>
                <a:xfrm>
                  <a:off x="2053150" y="5565774"/>
                  <a:ext cx="224746" cy="347472"/>
                </a:xfrm>
                <a:prstGeom prst="rect">
                  <a:avLst/>
                </a:prstGeom>
                <a:effectLst>
                  <a:outerShdw blurRad="50800" dist="38100" dir="3120000">
                    <a:srgbClr val="000000">
                      <a:alpha val="22000"/>
                    </a:srgbClr>
                  </a:outerShdw>
                </a:effectLst>
              </p:spPr>
            </p:pic>
            <p:pic>
              <p:nvPicPr>
                <p:cNvPr id="202" name="Picture 201" descr="user.png"/>
                <p:cNvPicPr>
                  <a:picLocks noChangeAspect="1"/>
                </p:cNvPicPr>
                <p:nvPr/>
              </p:nvPicPr>
              <p:blipFill>
                <a:blip r:embed="rId5"/>
                <a:stretch>
                  <a:fillRect/>
                </a:stretch>
              </p:blipFill>
              <p:spPr>
                <a:xfrm>
                  <a:off x="1788048" y="5557775"/>
                  <a:ext cx="230436" cy="344620"/>
                </a:xfrm>
                <a:prstGeom prst="rect">
                  <a:avLst/>
                </a:prstGeom>
                <a:effectLst>
                  <a:outerShdw blurRad="50800" dist="38100" dir="3120000">
                    <a:srgbClr val="000000">
                      <a:alpha val="22000"/>
                    </a:srgbClr>
                  </a:outerShdw>
                </a:effectLst>
              </p:spPr>
            </p:pic>
          </p:grpSp>
          <p:sp>
            <p:nvSpPr>
              <p:cNvPr id="209" name="Rounded Rectangle 208"/>
              <p:cNvSpPr>
                <a:spLocks/>
              </p:cNvSpPr>
              <p:nvPr/>
            </p:nvSpPr>
            <p:spPr>
              <a:xfrm>
                <a:off x="364307" y="4482160"/>
                <a:ext cx="979546" cy="347054"/>
              </a:xfrm>
              <a:prstGeom prst="roundRect">
                <a:avLst>
                  <a:gd name="adj" fmla="val 0"/>
                </a:avLst>
              </a:prstGeom>
              <a:gradFill>
                <a:gsLst>
                  <a:gs pos="0">
                    <a:schemeClr val="accent6">
                      <a:lumMod val="60000"/>
                      <a:lumOff val="40000"/>
                    </a:schemeClr>
                  </a:gs>
                  <a:gs pos="80000">
                    <a:schemeClr val="tx1"/>
                  </a:gs>
                  <a:gs pos="100000">
                    <a:schemeClr val="accent6">
                      <a:lumMod val="60000"/>
                      <a:lumOff val="40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defTabSz="914099" fontAlgn="base">
                  <a:spcBef>
                    <a:spcPct val="0"/>
                  </a:spcBef>
                  <a:spcAft>
                    <a:spcPct val="0"/>
                  </a:spcAft>
                </a:pPr>
                <a:r>
                  <a:rPr lang="en-US" sz="900" b="1" dirty="0" smtClean="0">
                    <a:solidFill>
                      <a:srgbClr val="000000"/>
                    </a:solidFill>
                  </a:rPr>
                  <a:t>DL Object</a:t>
                </a:r>
              </a:p>
            </p:txBody>
          </p:sp>
          <p:sp>
            <p:nvSpPr>
              <p:cNvPr id="159" name="Rounded Rectangle 158"/>
              <p:cNvSpPr>
                <a:spLocks/>
              </p:cNvSpPr>
              <p:nvPr/>
            </p:nvSpPr>
            <p:spPr>
              <a:xfrm>
                <a:off x="311557" y="4806533"/>
                <a:ext cx="2701038"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160" name="Rounded Rectangle 159"/>
              <p:cNvSpPr>
                <a:spLocks/>
              </p:cNvSpPr>
              <p:nvPr/>
            </p:nvSpPr>
            <p:spPr>
              <a:xfrm>
                <a:off x="363245" y="4806533"/>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Class A - All</a:t>
                </a:r>
              </a:p>
            </p:txBody>
          </p:sp>
          <p:sp>
            <p:nvSpPr>
              <p:cNvPr id="210" name="Rounded Rectangle 209"/>
              <p:cNvSpPr>
                <a:spLocks/>
              </p:cNvSpPr>
              <p:nvPr/>
            </p:nvSpPr>
            <p:spPr>
              <a:xfrm>
                <a:off x="1492876" y="4482160"/>
                <a:ext cx="1468031" cy="347054"/>
              </a:xfrm>
              <a:prstGeom prst="roundRect">
                <a:avLst>
                  <a:gd name="adj" fmla="val 0"/>
                </a:avLst>
              </a:prstGeom>
              <a:gradFill>
                <a:gsLst>
                  <a:gs pos="0">
                    <a:schemeClr val="accent6">
                      <a:lumMod val="60000"/>
                      <a:lumOff val="40000"/>
                    </a:schemeClr>
                  </a:gs>
                  <a:gs pos="80000">
                    <a:schemeClr val="tx1"/>
                  </a:gs>
                  <a:gs pos="100000">
                    <a:schemeClr val="accent6">
                      <a:lumMod val="60000"/>
                      <a:lumOff val="40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defTabSz="914099" fontAlgn="base">
                  <a:spcBef>
                    <a:spcPct val="0"/>
                  </a:spcBef>
                  <a:spcAft>
                    <a:spcPct val="0"/>
                  </a:spcAft>
                </a:pPr>
                <a:r>
                  <a:rPr lang="en-US" sz="900" b="1" dirty="0" smtClean="0">
                    <a:solidFill>
                      <a:srgbClr val="000000"/>
                    </a:solidFill>
                  </a:rPr>
                  <a:t>Members</a:t>
                </a:r>
              </a:p>
            </p:txBody>
          </p:sp>
          <p:sp>
            <p:nvSpPr>
              <p:cNvPr id="180" name="Rounded Rectangle 179"/>
              <p:cNvSpPr>
                <a:spLocks/>
              </p:cNvSpPr>
              <p:nvPr/>
            </p:nvSpPr>
            <p:spPr>
              <a:xfrm>
                <a:off x="1488600" y="4806533"/>
                <a:ext cx="1472307"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3</a:t>
                </a:r>
              </a:p>
            </p:txBody>
          </p:sp>
          <p:pic>
            <p:nvPicPr>
              <p:cNvPr id="185" name="Picture 184" descr="user.png"/>
              <p:cNvPicPr>
                <a:picLocks noChangeAspect="1"/>
              </p:cNvPicPr>
              <p:nvPr/>
            </p:nvPicPr>
            <p:blipFill>
              <a:blip r:embed="rId5"/>
              <a:stretch>
                <a:fillRect/>
              </a:stretch>
            </p:blipFill>
            <p:spPr>
              <a:xfrm>
                <a:off x="1799126" y="4734129"/>
                <a:ext cx="230436" cy="344620"/>
              </a:xfrm>
              <a:prstGeom prst="rect">
                <a:avLst/>
              </a:prstGeom>
              <a:effectLst>
                <a:outerShdw blurRad="50800" dist="38100" dir="3120000">
                  <a:srgbClr val="000000">
                    <a:alpha val="22000"/>
                  </a:srgbClr>
                </a:outerShdw>
              </a:effectLst>
            </p:spPr>
          </p:pic>
        </p:grpSp>
        <p:pic>
          <p:nvPicPr>
            <p:cNvPr id="165" name="Picture 164" descr="1305227607_administrator.png"/>
            <p:cNvPicPr>
              <a:picLocks noChangeAspect="1"/>
            </p:cNvPicPr>
            <p:nvPr/>
          </p:nvPicPr>
          <p:blipFill>
            <a:blip r:embed="rId4"/>
            <a:stretch>
              <a:fillRect/>
            </a:stretch>
          </p:blipFill>
          <p:spPr>
            <a:xfrm flipH="1">
              <a:off x="2932905" y="5688937"/>
              <a:ext cx="347471" cy="347472"/>
            </a:xfrm>
            <a:prstGeom prst="rect">
              <a:avLst/>
            </a:prstGeom>
          </p:spPr>
        </p:pic>
        <p:pic>
          <p:nvPicPr>
            <p:cNvPr id="166" name="Picture 165" descr="1305227607_administrator.png"/>
            <p:cNvPicPr>
              <a:picLocks noChangeAspect="1"/>
            </p:cNvPicPr>
            <p:nvPr/>
          </p:nvPicPr>
          <p:blipFill>
            <a:blip r:embed="rId4"/>
            <a:stretch>
              <a:fillRect/>
            </a:stretch>
          </p:blipFill>
          <p:spPr>
            <a:xfrm flipH="1">
              <a:off x="2934936" y="4749414"/>
              <a:ext cx="347471" cy="347472"/>
            </a:xfrm>
            <a:prstGeom prst="rect">
              <a:avLst/>
            </a:prstGeom>
          </p:spPr>
        </p:pic>
        <p:pic>
          <p:nvPicPr>
            <p:cNvPr id="167" name="Picture 166" descr="user1left_150.png"/>
            <p:cNvPicPr>
              <a:picLocks noChangeAspect="1"/>
            </p:cNvPicPr>
            <p:nvPr/>
          </p:nvPicPr>
          <p:blipFill>
            <a:blip r:embed="rId3"/>
            <a:stretch>
              <a:fillRect/>
            </a:stretch>
          </p:blipFill>
          <p:spPr>
            <a:xfrm>
              <a:off x="2506990" y="4731318"/>
              <a:ext cx="224746" cy="347472"/>
            </a:xfrm>
            <a:prstGeom prst="rect">
              <a:avLst/>
            </a:prstGeom>
            <a:effectLst>
              <a:outerShdw blurRad="50800" dist="38100" dir="3120000">
                <a:srgbClr val="000000">
                  <a:alpha val="22000"/>
                </a:srgbClr>
              </a:outerShdw>
            </a:effectLst>
          </p:spPr>
        </p:pic>
        <p:pic>
          <p:nvPicPr>
            <p:cNvPr id="168" name="Picture 167" descr="1305227607_administrator.png"/>
            <p:cNvPicPr>
              <a:picLocks noChangeAspect="1"/>
            </p:cNvPicPr>
            <p:nvPr/>
          </p:nvPicPr>
          <p:blipFill>
            <a:blip r:embed="rId4"/>
            <a:stretch>
              <a:fillRect/>
            </a:stretch>
          </p:blipFill>
          <p:spPr>
            <a:xfrm flipH="1">
              <a:off x="2928123" y="5228793"/>
              <a:ext cx="347471" cy="347472"/>
            </a:xfrm>
            <a:prstGeom prst="rect">
              <a:avLst/>
            </a:prstGeom>
          </p:spPr>
        </p:pic>
        <p:pic>
          <p:nvPicPr>
            <p:cNvPr id="169" name="Picture 168" descr="user1left_150.png"/>
            <p:cNvPicPr>
              <a:picLocks noChangeAspect="1"/>
            </p:cNvPicPr>
            <p:nvPr/>
          </p:nvPicPr>
          <p:blipFill>
            <a:blip r:embed="rId2"/>
            <a:stretch>
              <a:fillRect/>
            </a:stretch>
          </p:blipFill>
          <p:spPr>
            <a:xfrm>
              <a:off x="2717845" y="5224252"/>
              <a:ext cx="237784" cy="347472"/>
            </a:xfrm>
            <a:prstGeom prst="rect">
              <a:avLst/>
            </a:prstGeom>
            <a:effectLst>
              <a:outerShdw blurRad="50800" dist="38100" dir="3120000">
                <a:srgbClr val="000000">
                  <a:alpha val="22000"/>
                </a:srgbClr>
              </a:outerShdw>
            </a:effectLst>
          </p:spPr>
        </p:pic>
      </p:grpSp>
      <p:grpSp>
        <p:nvGrpSpPr>
          <p:cNvPr id="4" name="Group 3"/>
          <p:cNvGrpSpPr/>
          <p:nvPr/>
        </p:nvGrpSpPr>
        <p:grpSpPr>
          <a:xfrm>
            <a:off x="8490632" y="4408319"/>
            <a:ext cx="3112448" cy="2325996"/>
            <a:chOff x="8490632" y="4408319"/>
            <a:chExt cx="3112448" cy="2325996"/>
          </a:xfrm>
        </p:grpSpPr>
        <p:sp>
          <p:nvSpPr>
            <p:cNvPr id="211" name="Rounded Rectangle 210"/>
            <p:cNvSpPr/>
            <p:nvPr/>
          </p:nvSpPr>
          <p:spPr bwMode="auto">
            <a:xfrm>
              <a:off x="8490632" y="4408319"/>
              <a:ext cx="3112448" cy="2325996"/>
            </a:xfrm>
            <a:prstGeom prst="roundRect">
              <a:avLst>
                <a:gd name="adj" fmla="val 0"/>
              </a:avLst>
            </a:prstGeom>
            <a:gradFill>
              <a:gsLst>
                <a:gs pos="0">
                  <a:schemeClr val="accent5">
                    <a:shade val="51000"/>
                    <a:satMod val="130000"/>
                  </a:schemeClr>
                </a:gs>
                <a:gs pos="13000">
                  <a:schemeClr val="accent5">
                    <a:shade val="93000"/>
                    <a:satMod val="130000"/>
                  </a:schemeClr>
                </a:gs>
                <a:gs pos="55000">
                  <a:schemeClr val="accent6">
                    <a:lumMod val="60000"/>
                    <a:lumOff val="40000"/>
                  </a:schemeClr>
                </a:gs>
                <a:gs pos="94000">
                  <a:schemeClr val="accent6">
                    <a:lumMod val="7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2" name="Rounded Rectangle 211"/>
            <p:cNvSpPr>
              <a:spLocks/>
            </p:cNvSpPr>
            <p:nvPr/>
          </p:nvSpPr>
          <p:spPr>
            <a:xfrm>
              <a:off x="8564817" y="4452623"/>
              <a:ext cx="2964079" cy="217093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algn="ctr" defTabSz="914099" fontAlgn="base">
                <a:spcBef>
                  <a:spcPct val="0"/>
                </a:spcBef>
                <a:spcAft>
                  <a:spcPct val="0"/>
                </a:spcAft>
              </a:pPr>
              <a:endParaRPr lang="en-US" sz="1200" b="1" dirty="0" smtClean="0">
                <a:gradFill>
                  <a:gsLst>
                    <a:gs pos="0">
                      <a:srgbClr val="FFFFFF"/>
                    </a:gs>
                    <a:gs pos="100000">
                      <a:srgbClr val="FFFFFF"/>
                    </a:gs>
                  </a:gsLst>
                  <a:lin ang="5400000" scaled="0"/>
                </a:gradFill>
              </a:endParaRPr>
            </a:p>
          </p:txBody>
        </p:sp>
        <p:sp>
          <p:nvSpPr>
            <p:cNvPr id="213" name="Rounded Rectangle 212"/>
            <p:cNvSpPr>
              <a:spLocks/>
            </p:cNvSpPr>
            <p:nvPr/>
          </p:nvSpPr>
          <p:spPr>
            <a:xfrm>
              <a:off x="8625668" y="5289421"/>
              <a:ext cx="2837119"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214" name="Rounded Rectangle 213"/>
            <p:cNvSpPr>
              <a:spLocks/>
            </p:cNvSpPr>
            <p:nvPr/>
          </p:nvSpPr>
          <p:spPr>
            <a:xfrm>
              <a:off x="8625668" y="5772309"/>
              <a:ext cx="2837119"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215" name="Rounded Rectangle 214"/>
            <p:cNvSpPr>
              <a:spLocks/>
            </p:cNvSpPr>
            <p:nvPr/>
          </p:nvSpPr>
          <p:spPr>
            <a:xfrm>
              <a:off x="8625668" y="6248582"/>
              <a:ext cx="2837119"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216" name="Rounded Rectangle 215"/>
            <p:cNvSpPr>
              <a:spLocks/>
            </p:cNvSpPr>
            <p:nvPr/>
          </p:nvSpPr>
          <p:spPr>
            <a:xfrm>
              <a:off x="8677357" y="5288800"/>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Class B - All</a:t>
              </a:r>
            </a:p>
          </p:txBody>
        </p:sp>
        <p:sp>
          <p:nvSpPr>
            <p:cNvPr id="217" name="Rounded Rectangle 216"/>
            <p:cNvSpPr>
              <a:spLocks/>
            </p:cNvSpPr>
            <p:nvPr/>
          </p:nvSpPr>
          <p:spPr>
            <a:xfrm>
              <a:off x="8677357" y="5771196"/>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Everyone</a:t>
              </a:r>
            </a:p>
          </p:txBody>
        </p:sp>
        <p:sp>
          <p:nvSpPr>
            <p:cNvPr id="218" name="Rounded Rectangle 217"/>
            <p:cNvSpPr>
              <a:spLocks/>
            </p:cNvSpPr>
            <p:nvPr/>
          </p:nvSpPr>
          <p:spPr>
            <a:xfrm>
              <a:off x="8677357" y="6253592"/>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Faculty</a:t>
              </a:r>
            </a:p>
          </p:txBody>
        </p:sp>
        <p:sp>
          <p:nvSpPr>
            <p:cNvPr id="219" name="Rounded Rectangle 218"/>
            <p:cNvSpPr>
              <a:spLocks/>
            </p:cNvSpPr>
            <p:nvPr/>
          </p:nvSpPr>
          <p:spPr>
            <a:xfrm>
              <a:off x="9802712" y="5288800"/>
              <a:ext cx="1608389"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3</a:t>
              </a:r>
            </a:p>
          </p:txBody>
        </p:sp>
        <p:sp>
          <p:nvSpPr>
            <p:cNvPr id="220" name="Rounded Rectangle 219"/>
            <p:cNvSpPr>
              <a:spLocks/>
            </p:cNvSpPr>
            <p:nvPr/>
          </p:nvSpPr>
          <p:spPr>
            <a:xfrm>
              <a:off x="9802712" y="5771196"/>
              <a:ext cx="1608389"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5</a:t>
              </a:r>
            </a:p>
          </p:txBody>
        </p:sp>
        <p:sp>
          <p:nvSpPr>
            <p:cNvPr id="221" name="Rounded Rectangle 220"/>
            <p:cNvSpPr>
              <a:spLocks/>
            </p:cNvSpPr>
            <p:nvPr/>
          </p:nvSpPr>
          <p:spPr>
            <a:xfrm>
              <a:off x="9802712" y="6253592"/>
              <a:ext cx="1608389"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3</a:t>
              </a:r>
            </a:p>
          </p:txBody>
        </p:sp>
        <p:pic>
          <p:nvPicPr>
            <p:cNvPr id="224" name="Picture 223" descr="girl-pink.png"/>
            <p:cNvPicPr>
              <a:picLocks noChangeAspect="1"/>
            </p:cNvPicPr>
            <p:nvPr/>
          </p:nvPicPr>
          <p:blipFill>
            <a:blip r:embed="rId6"/>
            <a:stretch>
              <a:fillRect/>
            </a:stretch>
          </p:blipFill>
          <p:spPr>
            <a:xfrm>
              <a:off x="10357797" y="5207091"/>
              <a:ext cx="240472" cy="371826"/>
            </a:xfrm>
            <a:prstGeom prst="rect">
              <a:avLst/>
            </a:prstGeom>
          </p:spPr>
        </p:pic>
        <p:pic>
          <p:nvPicPr>
            <p:cNvPr id="226" name="Picture 225" descr="1305227607_administrator.png"/>
            <p:cNvPicPr>
              <a:picLocks noChangeAspect="1"/>
            </p:cNvPicPr>
            <p:nvPr/>
          </p:nvPicPr>
          <p:blipFill>
            <a:blip r:embed="rId4"/>
            <a:stretch>
              <a:fillRect/>
            </a:stretch>
          </p:blipFill>
          <p:spPr>
            <a:xfrm flipH="1">
              <a:off x="11091093" y="6184351"/>
              <a:ext cx="347471" cy="347472"/>
            </a:xfrm>
            <a:prstGeom prst="rect">
              <a:avLst/>
            </a:prstGeom>
          </p:spPr>
        </p:pic>
        <p:pic>
          <p:nvPicPr>
            <p:cNvPr id="227" name="Picture 226" descr="user1left_150.png"/>
            <p:cNvPicPr>
              <a:picLocks noChangeAspect="1"/>
            </p:cNvPicPr>
            <p:nvPr/>
          </p:nvPicPr>
          <p:blipFill>
            <a:blip r:embed="rId2"/>
            <a:stretch>
              <a:fillRect/>
            </a:stretch>
          </p:blipFill>
          <p:spPr>
            <a:xfrm>
              <a:off x="10877456" y="6184351"/>
              <a:ext cx="237784" cy="347472"/>
            </a:xfrm>
            <a:prstGeom prst="rect">
              <a:avLst/>
            </a:prstGeom>
            <a:effectLst>
              <a:outerShdw blurRad="50800" dist="38100" dir="3120000">
                <a:srgbClr val="000000">
                  <a:alpha val="22000"/>
                </a:srgbClr>
              </a:outerShdw>
            </a:effectLst>
          </p:spPr>
        </p:pic>
        <p:pic>
          <p:nvPicPr>
            <p:cNvPr id="228" name="Picture 227" descr="user1left_150.png"/>
            <p:cNvPicPr>
              <a:picLocks noChangeAspect="1"/>
            </p:cNvPicPr>
            <p:nvPr/>
          </p:nvPicPr>
          <p:blipFill>
            <a:blip r:embed="rId3"/>
            <a:stretch>
              <a:fillRect/>
            </a:stretch>
          </p:blipFill>
          <p:spPr>
            <a:xfrm>
              <a:off x="10611224" y="6184351"/>
              <a:ext cx="224746" cy="347472"/>
            </a:xfrm>
            <a:prstGeom prst="rect">
              <a:avLst/>
            </a:prstGeom>
            <a:effectLst>
              <a:outerShdw blurRad="50800" dist="38100" dir="3120000">
                <a:srgbClr val="000000">
                  <a:alpha val="22000"/>
                </a:srgbClr>
              </a:outerShdw>
            </a:effectLst>
          </p:spPr>
        </p:pic>
        <p:pic>
          <p:nvPicPr>
            <p:cNvPr id="230" name="Picture 229" descr="user1left_150.png"/>
            <p:cNvPicPr>
              <a:picLocks noChangeAspect="1"/>
            </p:cNvPicPr>
            <p:nvPr/>
          </p:nvPicPr>
          <p:blipFill>
            <a:blip r:embed="rId2"/>
            <a:stretch>
              <a:fillRect/>
            </a:stretch>
          </p:blipFill>
          <p:spPr>
            <a:xfrm>
              <a:off x="10886981" y="5684733"/>
              <a:ext cx="237784" cy="347472"/>
            </a:xfrm>
            <a:prstGeom prst="rect">
              <a:avLst/>
            </a:prstGeom>
            <a:effectLst>
              <a:outerShdw blurRad="50800" dist="38100" dir="3120000">
                <a:srgbClr val="000000">
                  <a:alpha val="22000"/>
                </a:srgbClr>
              </a:outerShdw>
            </a:effectLst>
          </p:spPr>
        </p:pic>
        <p:pic>
          <p:nvPicPr>
            <p:cNvPr id="231" name="Picture 230" descr="user1left_150.png"/>
            <p:cNvPicPr>
              <a:picLocks noChangeAspect="1"/>
            </p:cNvPicPr>
            <p:nvPr/>
          </p:nvPicPr>
          <p:blipFill>
            <a:blip r:embed="rId3"/>
            <a:stretch>
              <a:fillRect/>
            </a:stretch>
          </p:blipFill>
          <p:spPr>
            <a:xfrm>
              <a:off x="10611224" y="5686892"/>
              <a:ext cx="224746" cy="347472"/>
            </a:xfrm>
            <a:prstGeom prst="rect">
              <a:avLst/>
            </a:prstGeom>
            <a:effectLst>
              <a:outerShdw blurRad="50800" dist="38100" dir="3120000">
                <a:srgbClr val="000000">
                  <a:alpha val="22000"/>
                </a:srgbClr>
              </a:outerShdw>
            </a:effectLst>
          </p:spPr>
        </p:pic>
        <p:pic>
          <p:nvPicPr>
            <p:cNvPr id="232" name="Picture 231" descr="girl-pink.png"/>
            <p:cNvPicPr>
              <a:picLocks noChangeAspect="1"/>
            </p:cNvPicPr>
            <p:nvPr/>
          </p:nvPicPr>
          <p:blipFill>
            <a:blip r:embed="rId6"/>
            <a:stretch>
              <a:fillRect/>
            </a:stretch>
          </p:blipFill>
          <p:spPr>
            <a:xfrm>
              <a:off x="10372660" y="5696433"/>
              <a:ext cx="224721" cy="347472"/>
            </a:xfrm>
            <a:prstGeom prst="rect">
              <a:avLst/>
            </a:prstGeom>
          </p:spPr>
        </p:pic>
        <p:sp>
          <p:nvSpPr>
            <p:cNvPr id="234" name="Rounded Rectangle 233"/>
            <p:cNvSpPr>
              <a:spLocks/>
            </p:cNvSpPr>
            <p:nvPr/>
          </p:nvSpPr>
          <p:spPr>
            <a:xfrm>
              <a:off x="8678419" y="4482160"/>
              <a:ext cx="979546" cy="347054"/>
            </a:xfrm>
            <a:prstGeom prst="roundRect">
              <a:avLst>
                <a:gd name="adj" fmla="val 0"/>
              </a:avLst>
            </a:prstGeom>
            <a:gradFill>
              <a:gsLst>
                <a:gs pos="0">
                  <a:schemeClr val="accent6">
                    <a:lumMod val="60000"/>
                    <a:lumOff val="40000"/>
                  </a:schemeClr>
                </a:gs>
                <a:gs pos="80000">
                  <a:schemeClr val="tx1"/>
                </a:gs>
                <a:gs pos="100000">
                  <a:schemeClr val="accent6">
                    <a:lumMod val="60000"/>
                    <a:lumOff val="40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defTabSz="914099" fontAlgn="base">
                <a:spcBef>
                  <a:spcPct val="0"/>
                </a:spcBef>
                <a:spcAft>
                  <a:spcPct val="0"/>
                </a:spcAft>
              </a:pPr>
              <a:r>
                <a:rPr lang="en-US" sz="900" b="1" dirty="0" smtClean="0">
                  <a:solidFill>
                    <a:srgbClr val="000000"/>
                  </a:solidFill>
                </a:rPr>
                <a:t>DL Object</a:t>
              </a:r>
            </a:p>
          </p:txBody>
        </p:sp>
        <p:sp>
          <p:nvSpPr>
            <p:cNvPr id="235" name="Rounded Rectangle 234"/>
            <p:cNvSpPr>
              <a:spLocks/>
            </p:cNvSpPr>
            <p:nvPr/>
          </p:nvSpPr>
          <p:spPr>
            <a:xfrm>
              <a:off x="8625668" y="4806533"/>
              <a:ext cx="2837119" cy="291535"/>
            </a:xfrm>
            <a:prstGeom prst="roundRect">
              <a:avLst>
                <a:gd name="adj" fmla="val 0"/>
              </a:avLst>
            </a:prstGeom>
            <a:gradFill>
              <a:gsLst>
                <a:gs pos="0">
                  <a:srgbClr val="202020"/>
                </a:gs>
                <a:gs pos="80000">
                  <a:srgbClr val="4D4D4D"/>
                </a:gs>
                <a:gs pos="100000">
                  <a:srgbClr val="303030"/>
                </a:gs>
              </a:gsLst>
            </a:gradFill>
            <a:ln w="6350" cap="flat" cmpd="sng" algn="ctr">
              <a:noFill/>
              <a:prstDash val="solid"/>
              <a:round/>
              <a:headEnd type="none" w="med" len="med"/>
              <a:tailEnd type="none" w="med" len="med"/>
            </a:ln>
            <a:effectLst>
              <a:outerShdw blurRad="40005" dist="22987" dir="2700000">
                <a:srgbClr val="000000">
                  <a:alpha val="27000"/>
                </a:srgbClr>
              </a:outerShdw>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endParaRPr lang="en-US" sz="850" dirty="0" smtClean="0">
                <a:solidFill>
                  <a:schemeClr val="tx1"/>
                </a:solidFill>
              </a:endParaRPr>
            </a:p>
          </p:txBody>
        </p:sp>
        <p:sp>
          <p:nvSpPr>
            <p:cNvPr id="236" name="Rounded Rectangle 235"/>
            <p:cNvSpPr>
              <a:spLocks/>
            </p:cNvSpPr>
            <p:nvPr/>
          </p:nvSpPr>
          <p:spPr>
            <a:xfrm>
              <a:off x="8677357" y="4806533"/>
              <a:ext cx="980008"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Class A - All</a:t>
              </a:r>
            </a:p>
          </p:txBody>
        </p:sp>
        <p:sp>
          <p:nvSpPr>
            <p:cNvPr id="237" name="Rounded Rectangle 236"/>
            <p:cNvSpPr>
              <a:spLocks/>
            </p:cNvSpPr>
            <p:nvPr/>
          </p:nvSpPr>
          <p:spPr>
            <a:xfrm>
              <a:off x="9806988" y="4482160"/>
              <a:ext cx="1468031" cy="347054"/>
            </a:xfrm>
            <a:prstGeom prst="roundRect">
              <a:avLst>
                <a:gd name="adj" fmla="val 0"/>
              </a:avLst>
            </a:prstGeom>
            <a:gradFill>
              <a:gsLst>
                <a:gs pos="0">
                  <a:schemeClr val="accent6">
                    <a:lumMod val="60000"/>
                    <a:lumOff val="40000"/>
                  </a:schemeClr>
                </a:gs>
                <a:gs pos="80000">
                  <a:schemeClr val="tx1"/>
                </a:gs>
                <a:gs pos="100000">
                  <a:schemeClr val="accent6">
                    <a:lumMod val="60000"/>
                    <a:lumOff val="40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t" anchorCtr="0" compatLnSpc="1">
              <a:prstTxWarp prst="textNoShape">
                <a:avLst/>
              </a:prstTxWarp>
            </a:bodyPr>
            <a:lstStyle/>
            <a:p>
              <a:pPr defTabSz="914099" fontAlgn="base">
                <a:spcBef>
                  <a:spcPct val="0"/>
                </a:spcBef>
                <a:spcAft>
                  <a:spcPct val="0"/>
                </a:spcAft>
              </a:pPr>
              <a:r>
                <a:rPr lang="en-US" sz="900" b="1" dirty="0" smtClean="0">
                  <a:solidFill>
                    <a:srgbClr val="000000"/>
                  </a:solidFill>
                </a:rPr>
                <a:t>Members</a:t>
              </a:r>
            </a:p>
          </p:txBody>
        </p:sp>
        <p:sp>
          <p:nvSpPr>
            <p:cNvPr id="238" name="Rounded Rectangle 237"/>
            <p:cNvSpPr>
              <a:spLocks/>
            </p:cNvSpPr>
            <p:nvPr/>
          </p:nvSpPr>
          <p:spPr>
            <a:xfrm>
              <a:off x="9802712" y="4806533"/>
              <a:ext cx="1608389" cy="291535"/>
            </a:xfrm>
            <a:prstGeom prst="roundRect">
              <a:avLst>
                <a:gd name="adj" fmla="val 0"/>
              </a:avLst>
            </a:prstGeom>
            <a:gradFill>
              <a:gsLst>
                <a:gs pos="0">
                  <a:schemeClr val="accent5">
                    <a:lumMod val="50000"/>
                  </a:schemeClr>
                </a:gs>
                <a:gs pos="80000">
                  <a:srgbClr val="686868"/>
                </a:gs>
                <a:gs pos="100000">
                  <a:schemeClr val="accent6">
                    <a:lumMod val="50000"/>
                  </a:schemeClr>
                </a:gs>
              </a:gsLst>
            </a:gradFill>
            <a:ln w="6350" cap="flat" cmpd="sng" algn="ctr">
              <a:noFill/>
              <a:prstDash val="solid"/>
              <a:round/>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37160" tIns="45718" rIns="91436" bIns="45718" numCol="1" rtlCol="0" anchor="ctr" anchorCtr="0" compatLnSpc="1">
              <a:prstTxWarp prst="textNoShape">
                <a:avLst/>
              </a:prstTxWarp>
            </a:bodyPr>
            <a:lstStyle/>
            <a:p>
              <a:pPr defTabSz="914099" fontAlgn="base">
                <a:spcBef>
                  <a:spcPct val="0"/>
                </a:spcBef>
                <a:spcAft>
                  <a:spcPct val="0"/>
                </a:spcAft>
              </a:pPr>
              <a:r>
                <a:rPr lang="en-US" sz="850" dirty="0" smtClean="0">
                  <a:solidFill>
                    <a:schemeClr val="tx1"/>
                  </a:solidFill>
                </a:rPr>
                <a:t>3</a:t>
              </a:r>
            </a:p>
          </p:txBody>
        </p:sp>
        <p:pic>
          <p:nvPicPr>
            <p:cNvPr id="240" name="Picture 239" descr="user.png"/>
            <p:cNvPicPr>
              <a:picLocks noChangeAspect="1"/>
            </p:cNvPicPr>
            <p:nvPr/>
          </p:nvPicPr>
          <p:blipFill>
            <a:blip r:embed="rId5"/>
            <a:stretch>
              <a:fillRect/>
            </a:stretch>
          </p:blipFill>
          <p:spPr>
            <a:xfrm>
              <a:off x="10113238" y="4734129"/>
              <a:ext cx="230436" cy="344620"/>
            </a:xfrm>
            <a:prstGeom prst="rect">
              <a:avLst/>
            </a:prstGeom>
            <a:effectLst>
              <a:outerShdw blurRad="50800" dist="38100" dir="3120000">
                <a:srgbClr val="000000">
                  <a:alpha val="22000"/>
                </a:srgbClr>
              </a:outerShdw>
            </a:effectLst>
          </p:spPr>
        </p:pic>
        <p:pic>
          <p:nvPicPr>
            <p:cNvPr id="244" name="Picture 243" descr="user.png"/>
            <p:cNvPicPr>
              <a:picLocks noChangeAspect="1"/>
            </p:cNvPicPr>
            <p:nvPr/>
          </p:nvPicPr>
          <p:blipFill>
            <a:blip r:embed="rId5"/>
            <a:stretch>
              <a:fillRect/>
            </a:stretch>
          </p:blipFill>
          <p:spPr>
            <a:xfrm>
              <a:off x="10113238" y="5703214"/>
              <a:ext cx="230436" cy="344620"/>
            </a:xfrm>
            <a:prstGeom prst="rect">
              <a:avLst/>
            </a:prstGeom>
            <a:effectLst>
              <a:outerShdw blurRad="50800" dist="38100" dir="3120000">
                <a:srgbClr val="000000">
                  <a:alpha val="22000"/>
                </a:srgbClr>
              </a:outerShdw>
            </a:effectLst>
          </p:spPr>
        </p:pic>
        <p:pic>
          <p:nvPicPr>
            <p:cNvPr id="170" name="Picture 169" descr="user1left_150.png"/>
            <p:cNvPicPr>
              <a:picLocks noChangeAspect="1"/>
            </p:cNvPicPr>
            <p:nvPr/>
          </p:nvPicPr>
          <p:blipFill>
            <a:blip r:embed="rId2"/>
            <a:stretch>
              <a:fillRect/>
            </a:stretch>
          </p:blipFill>
          <p:spPr>
            <a:xfrm>
              <a:off x="10877456" y="5228793"/>
              <a:ext cx="237784" cy="347472"/>
            </a:xfrm>
            <a:prstGeom prst="rect">
              <a:avLst/>
            </a:prstGeom>
            <a:effectLst>
              <a:outerShdw blurRad="50800" dist="38100" dir="3120000">
                <a:srgbClr val="000000">
                  <a:alpha val="22000"/>
                </a:srgbClr>
              </a:outerShdw>
            </a:effectLst>
          </p:spPr>
        </p:pic>
        <p:pic>
          <p:nvPicPr>
            <p:cNvPr id="171" name="Picture 170" descr="1305227607_administrator.png"/>
            <p:cNvPicPr>
              <a:picLocks noChangeAspect="1"/>
            </p:cNvPicPr>
            <p:nvPr/>
          </p:nvPicPr>
          <p:blipFill>
            <a:blip r:embed="rId4"/>
            <a:stretch>
              <a:fillRect/>
            </a:stretch>
          </p:blipFill>
          <p:spPr>
            <a:xfrm flipH="1">
              <a:off x="11101283" y="4737561"/>
              <a:ext cx="347471" cy="347472"/>
            </a:xfrm>
            <a:prstGeom prst="rect">
              <a:avLst/>
            </a:prstGeom>
          </p:spPr>
        </p:pic>
        <p:pic>
          <p:nvPicPr>
            <p:cNvPr id="172" name="Picture 171" descr="1305227607_administrator.png"/>
            <p:cNvPicPr>
              <a:picLocks noChangeAspect="1"/>
            </p:cNvPicPr>
            <p:nvPr/>
          </p:nvPicPr>
          <p:blipFill>
            <a:blip r:embed="rId4"/>
            <a:stretch>
              <a:fillRect/>
            </a:stretch>
          </p:blipFill>
          <p:spPr>
            <a:xfrm flipH="1">
              <a:off x="11106091" y="5219268"/>
              <a:ext cx="347471" cy="347472"/>
            </a:xfrm>
            <a:prstGeom prst="rect">
              <a:avLst/>
            </a:prstGeom>
          </p:spPr>
        </p:pic>
        <p:pic>
          <p:nvPicPr>
            <p:cNvPr id="173" name="Picture 172" descr="1305227607_administrator.png"/>
            <p:cNvPicPr>
              <a:picLocks noChangeAspect="1"/>
            </p:cNvPicPr>
            <p:nvPr/>
          </p:nvPicPr>
          <p:blipFill>
            <a:blip r:embed="rId4"/>
            <a:stretch>
              <a:fillRect/>
            </a:stretch>
          </p:blipFill>
          <p:spPr>
            <a:xfrm flipH="1">
              <a:off x="11106091" y="5688275"/>
              <a:ext cx="347471" cy="347472"/>
            </a:xfrm>
            <a:prstGeom prst="rect">
              <a:avLst/>
            </a:prstGeom>
          </p:spPr>
        </p:pic>
        <p:pic>
          <p:nvPicPr>
            <p:cNvPr id="174" name="Picture 173" descr="user1left_150.png"/>
            <p:cNvPicPr>
              <a:picLocks noChangeAspect="1"/>
            </p:cNvPicPr>
            <p:nvPr/>
          </p:nvPicPr>
          <p:blipFill>
            <a:blip r:embed="rId3"/>
            <a:stretch>
              <a:fillRect/>
            </a:stretch>
          </p:blipFill>
          <p:spPr>
            <a:xfrm>
              <a:off x="10632838" y="4750596"/>
              <a:ext cx="224746" cy="347472"/>
            </a:xfrm>
            <a:prstGeom prst="rect">
              <a:avLst/>
            </a:prstGeom>
            <a:effectLst>
              <a:outerShdw blurRad="50800" dist="38100" dir="3120000">
                <a:srgbClr val="000000">
                  <a:alpha val="22000"/>
                </a:srgbClr>
              </a:outerShdw>
            </a:effectLst>
          </p:spPr>
        </p:pic>
      </p:grpSp>
    </p:spTree>
    <p:extLst>
      <p:ext uri="{BB962C8B-B14F-4D97-AF65-F5344CB8AC3E}">
        <p14:creationId xmlns:p14="http://schemas.microsoft.com/office/powerpoint/2010/main" val="1346776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autoRev="1" fill="hold" nodeType="clickEffect">
                                  <p:stCondLst>
                                    <p:cond delay="0"/>
                                  </p:stCondLst>
                                  <p:childTnLst>
                                    <p:animScale>
                                      <p:cBhvr>
                                        <p:cTn id="6" dur="500" fill="hold"/>
                                        <p:tgtEl>
                                          <p:spTgt spid="284"/>
                                        </p:tgtEl>
                                      </p:cBhvr>
                                      <p:by x="125000" y="125000"/>
                                    </p:animScale>
                                  </p:childTnLst>
                                </p:cTn>
                              </p:par>
                              <p:par>
                                <p:cTn id="7" presetID="6" presetClass="emph" presetSubtype="0" accel="50000" decel="50000" autoRev="1" fill="hold" nodeType="withEffect">
                                  <p:stCondLst>
                                    <p:cond delay="0"/>
                                  </p:stCondLst>
                                  <p:childTnLst>
                                    <p:animScale>
                                      <p:cBhvr>
                                        <p:cTn id="8" dur="500" fill="hold"/>
                                        <p:tgtEl>
                                          <p:spTgt spid="151"/>
                                        </p:tgtEl>
                                      </p:cBhvr>
                                      <p:by x="125000" y="125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accel="50000" decel="50000" autoRev="1" fill="hold" nodeType="clickEffect">
                                  <p:stCondLst>
                                    <p:cond delay="0"/>
                                  </p:stCondLst>
                                  <p:childTnLst>
                                    <p:animScale>
                                      <p:cBhvr>
                                        <p:cTn id="12" dur="500" fill="hold"/>
                                        <p:tgtEl>
                                          <p:spTgt spid="285"/>
                                        </p:tgtEl>
                                      </p:cBhvr>
                                      <p:by x="125000" y="125000"/>
                                    </p:animScale>
                                  </p:childTnLst>
                                </p:cTn>
                              </p:par>
                              <p:par>
                                <p:cTn id="13" presetID="6" presetClass="emph" presetSubtype="0" accel="50000" decel="50000" autoRev="1" fill="hold" nodeType="withEffect">
                                  <p:stCondLst>
                                    <p:cond delay="0"/>
                                  </p:stCondLst>
                                  <p:childTnLst>
                                    <p:animScale>
                                      <p:cBhvr>
                                        <p:cTn id="14" dur="500" fill="hold"/>
                                        <p:tgtEl>
                                          <p:spTgt spid="157"/>
                                        </p:tgtEl>
                                      </p:cBhvr>
                                      <p:by x="125000" y="125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accel="50000" decel="50000" autoRev="1" fill="hold" grpId="0" nodeType="clickEffect">
                                  <p:stCondLst>
                                    <p:cond delay="0"/>
                                  </p:stCondLst>
                                  <p:childTnLst>
                                    <p:animScale>
                                      <p:cBhvr>
                                        <p:cTn id="18" dur="500" fill="hold"/>
                                        <p:tgtEl>
                                          <p:spTgt spid="23"/>
                                        </p:tgtEl>
                                      </p:cBhvr>
                                      <p:by x="125000" y="125000"/>
                                    </p:animScale>
                                  </p:childTnLst>
                                </p:cTn>
                              </p:par>
                              <p:par>
                                <p:cTn id="19" presetID="6" presetClass="emph" presetSubtype="0" accel="50000" decel="50000" autoRev="1" fill="hold" nodeType="withEffect">
                                  <p:stCondLst>
                                    <p:cond delay="0"/>
                                  </p:stCondLst>
                                  <p:childTnLst>
                                    <p:animScale>
                                      <p:cBhvr>
                                        <p:cTn id="20" dur="500" fill="hold"/>
                                        <p:tgtEl>
                                          <p:spTgt spid="286"/>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accel="50000" decel="50000" autoRev="1" fill="hold" nodeType="clickEffect">
                                  <p:stCondLst>
                                    <p:cond delay="0"/>
                                  </p:stCondLst>
                                  <p:childTnLst>
                                    <p:animScale>
                                      <p:cBhvr>
                                        <p:cTn id="24" dur="500" fill="hold"/>
                                        <p:tgtEl>
                                          <p:spTgt spid="158"/>
                                        </p:tgtEl>
                                      </p:cBhvr>
                                      <p:by x="125000" y="125000"/>
                                    </p:animScale>
                                  </p:childTnLst>
                                </p:cTn>
                              </p:par>
                              <p:par>
                                <p:cTn id="25" presetID="6" presetClass="emph" presetSubtype="0" accel="50000" decel="50000" autoRev="1" fill="hold" nodeType="withEffect">
                                  <p:stCondLst>
                                    <p:cond delay="0"/>
                                  </p:stCondLst>
                                  <p:childTnLst>
                                    <p:animScale>
                                      <p:cBhvr>
                                        <p:cTn id="26" dur="500" fill="hold"/>
                                        <p:tgtEl>
                                          <p:spTgt spid="161"/>
                                        </p:tgtEl>
                                      </p:cBhvr>
                                      <p:by x="125000" y="12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8"/>
                                        </p:tgtEl>
                                        <p:attrNameLst>
                                          <p:attrName>style.visibility</p:attrName>
                                        </p:attrNameLst>
                                      </p:cBhvr>
                                      <p:to>
                                        <p:strVal val="visible"/>
                                      </p:to>
                                    </p:set>
                                    <p:animEffect transition="in" filter="fade">
                                      <p:cBhvr>
                                        <p:cTn id="31" dur="500"/>
                                        <p:tgtEl>
                                          <p:spTgt spid="27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2"/>
                                        </p:tgtEl>
                                        <p:attrNameLst>
                                          <p:attrName>style.visibility</p:attrName>
                                        </p:attrNameLst>
                                      </p:cBhvr>
                                      <p:to>
                                        <p:strVal val="visible"/>
                                      </p:to>
                                    </p:set>
                                    <p:animEffect transition="in" filter="fade">
                                      <p:cBhvr>
                                        <p:cTn id="36" dur="500"/>
                                        <p:tgtEl>
                                          <p:spTgt spid="282"/>
                                        </p:tgtEl>
                                      </p:cBhvr>
                                    </p:animEffect>
                                  </p:childTnLst>
                                </p:cTn>
                              </p:par>
                              <p:par>
                                <p:cTn id="37" presetID="35" presetClass="emph" presetSubtype="0" repeatCount="2000" fill="hold" nodeType="withEffect">
                                  <p:stCondLst>
                                    <p:cond delay="0"/>
                                  </p:stCondLst>
                                  <p:childTnLst>
                                    <p:anim calcmode="discrete" valueType="str">
                                      <p:cBhvr>
                                        <p:cTn id="38" dur="500" fill="hold"/>
                                        <p:tgtEl>
                                          <p:spTgt spid="162"/>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3"/>
                                        </p:tgtEl>
                                        <p:attrNameLst>
                                          <p:attrName>style.visibility</p:attrName>
                                        </p:attrNameLst>
                                      </p:cBhvr>
                                      <p:to>
                                        <p:strVal val="visible"/>
                                      </p:to>
                                    </p:set>
                                    <p:animEffect transition="in" filter="fade">
                                      <p:cBhvr>
                                        <p:cTn id="48" dur="500"/>
                                        <p:tgtEl>
                                          <p:spTgt spid="283"/>
                                        </p:tgtEl>
                                      </p:cBhvr>
                                    </p:animEffect>
                                  </p:childTnLst>
                                </p:cTn>
                              </p:par>
                              <p:par>
                                <p:cTn id="49" presetID="35" presetClass="emph" presetSubtype="0" repeatCount="2000" fill="hold" nodeType="withEffect">
                                  <p:stCondLst>
                                    <p:cond delay="0"/>
                                  </p:stCondLst>
                                  <p:childTnLst>
                                    <p:anim calcmode="discrete" valueType="str">
                                      <p:cBhvr>
                                        <p:cTn id="50" dur="500" fill="hold"/>
                                        <p:tgtEl>
                                          <p:spTgt spid="164"/>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Address Book Policies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9472504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ABP Deployment Considerations</a:t>
            </a:r>
            <a:endParaRPr lang="en-US" dirty="0"/>
          </a:p>
        </p:txBody>
      </p:sp>
      <p:sp>
        <p:nvSpPr>
          <p:cNvPr id="3" name="Text Placeholder 2"/>
          <p:cNvSpPr>
            <a:spLocks noGrp="1"/>
          </p:cNvSpPr>
          <p:nvPr>
            <p:ph type="body" sz="quarter" idx="10"/>
          </p:nvPr>
        </p:nvSpPr>
        <p:spPr>
          <a:xfrm>
            <a:off x="519112" y="1447799"/>
            <a:ext cx="11149013" cy="5090624"/>
          </a:xfrm>
        </p:spPr>
        <p:txBody>
          <a:bodyPr/>
          <a:lstStyle/>
          <a:p>
            <a:r>
              <a:rPr lang="en-US" sz="2800" dirty="0" smtClean="0"/>
              <a:t>Deploying ABP’s successfully is all about PLANNING and understanding what they can, and cannot do</a:t>
            </a:r>
          </a:p>
          <a:p>
            <a:r>
              <a:rPr lang="en-US" sz="2800" dirty="0" smtClean="0"/>
              <a:t>Some tips are</a:t>
            </a:r>
          </a:p>
          <a:p>
            <a:pPr lvl="1"/>
            <a:r>
              <a:rPr lang="en-US" sz="2400" dirty="0" smtClean="0"/>
              <a:t>Use standard, built-in and existing Custom Attributes to represent company/division/class or whatever you want to divide upon</a:t>
            </a:r>
          </a:p>
          <a:p>
            <a:pPr lvl="2"/>
            <a:r>
              <a:rPr lang="en-US" sz="2000" dirty="0" smtClean="0"/>
              <a:t>DL’s don’t have Company attributes so you can’t filter on those</a:t>
            </a:r>
          </a:p>
          <a:p>
            <a:pPr lvl="2"/>
            <a:r>
              <a:rPr lang="en-US" sz="2000" dirty="0" smtClean="0"/>
              <a:t>Custom Attributes are consistent on all mail enabled objects</a:t>
            </a:r>
          </a:p>
          <a:p>
            <a:pPr lvl="1"/>
            <a:r>
              <a:rPr lang="en-US" sz="2400" dirty="0" smtClean="0"/>
              <a:t>Build simple AL and GAL filters where possible and group them together into ABP’s</a:t>
            </a:r>
          </a:p>
          <a:p>
            <a:pPr lvl="1"/>
            <a:r>
              <a:rPr lang="en-US" sz="2400" dirty="0" smtClean="0"/>
              <a:t>Try not to span DL’s over ABP’s unless you really need to hide DL membership and prevent GAL mining</a:t>
            </a:r>
          </a:p>
          <a:p>
            <a:pPr lvl="1"/>
            <a:r>
              <a:rPr lang="en-US" sz="2400" dirty="0" smtClean="0"/>
              <a:t>Build OAB’s based on GAL’s, not AL’s (yes, we fixed this too)</a:t>
            </a:r>
          </a:p>
          <a:p>
            <a:pPr lvl="1"/>
            <a:r>
              <a:rPr lang="en-US" sz="2400" dirty="0" smtClean="0"/>
              <a:t>Make sure a user exists in their own GAL</a:t>
            </a:r>
            <a:endParaRPr lang="en-US" sz="2400" dirty="0"/>
          </a:p>
        </p:txBody>
      </p:sp>
    </p:spTree>
    <p:extLst>
      <p:ext uri="{BB962C8B-B14F-4D97-AF65-F5344CB8AC3E}">
        <p14:creationId xmlns:p14="http://schemas.microsoft.com/office/powerpoint/2010/main" val="127767408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Anything Else We Need To Know?</a:t>
            </a:r>
            <a:endParaRPr lang="en-US" dirty="0"/>
          </a:p>
        </p:txBody>
      </p:sp>
      <p:sp>
        <p:nvSpPr>
          <p:cNvPr id="3" name="Text Placeholder 2"/>
          <p:cNvSpPr>
            <a:spLocks noGrp="1"/>
          </p:cNvSpPr>
          <p:nvPr>
            <p:ph type="body" sz="quarter" idx="10"/>
          </p:nvPr>
        </p:nvSpPr>
        <p:spPr/>
        <p:txBody>
          <a:bodyPr/>
          <a:lstStyle/>
          <a:p>
            <a:r>
              <a:rPr lang="en-US" dirty="0" smtClean="0"/>
              <a:t>ABP’s cannot prevent anyone directly connecting to AD and bypassing ABP logic</a:t>
            </a:r>
          </a:p>
          <a:p>
            <a:pPr lvl="2"/>
            <a:r>
              <a:rPr lang="en-US" dirty="0" smtClean="0"/>
              <a:t>So any LDAP clients, for example Outlook Mac/Entourage using LDAP will not work with ABP’s</a:t>
            </a:r>
          </a:p>
          <a:p>
            <a:r>
              <a:rPr lang="en-US" dirty="0" smtClean="0"/>
              <a:t>So you can’t use ABP’s if Exchange is installed on a GC as NSPI is provided by AD, not Address Book Service</a:t>
            </a:r>
          </a:p>
          <a:p>
            <a:r>
              <a:rPr lang="en-US" dirty="0" smtClean="0"/>
              <a:t>If you span DL’s over ABP’s you need to disable Group Management in ECP as ECP uses Get-Group which ignores ABP’s</a:t>
            </a:r>
          </a:p>
          <a:p>
            <a:r>
              <a:rPr lang="en-US" dirty="0" smtClean="0"/>
              <a:t>Don’t try and mix and match ABP’s and ACL’s (unless migrating) or use QBDN’s</a:t>
            </a:r>
          </a:p>
        </p:txBody>
      </p:sp>
    </p:spTree>
    <p:extLst>
      <p:ext uri="{BB962C8B-B14F-4D97-AF65-F5344CB8AC3E}">
        <p14:creationId xmlns:p14="http://schemas.microsoft.com/office/powerpoint/2010/main" val="35514316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Migration From ACL’s?</a:t>
            </a:r>
            <a:endParaRPr lang="en-US" dirty="0"/>
          </a:p>
        </p:txBody>
      </p:sp>
      <p:sp>
        <p:nvSpPr>
          <p:cNvPr id="3" name="Text Placeholder 2"/>
          <p:cNvSpPr>
            <a:spLocks noGrp="1"/>
          </p:cNvSpPr>
          <p:nvPr>
            <p:ph type="body" sz="quarter" idx="10"/>
          </p:nvPr>
        </p:nvSpPr>
        <p:spPr/>
        <p:txBody>
          <a:bodyPr/>
          <a:lstStyle/>
          <a:p>
            <a:r>
              <a:rPr lang="en-US" smtClean="0"/>
              <a:t>If you are using an ACL based model today in 2007 you might be able to migrate without too many problems</a:t>
            </a:r>
          </a:p>
          <a:p>
            <a:pPr lvl="1"/>
            <a:r>
              <a:rPr lang="en-US" smtClean="0"/>
              <a:t>First create ABP’s that mirror your security groups and ACL’s</a:t>
            </a:r>
          </a:p>
          <a:p>
            <a:pPr lvl="1"/>
            <a:r>
              <a:rPr lang="en-US" smtClean="0"/>
              <a:t>Installing 2010 will result in some downtime as setup must be able to read the Default GAL</a:t>
            </a:r>
          </a:p>
          <a:p>
            <a:pPr lvl="1"/>
            <a:r>
              <a:rPr lang="en-US" smtClean="0"/>
              <a:t>As you migrate mailboxes, you need to assign an ABP and remove the QBDN from the user object</a:t>
            </a:r>
          </a:p>
          <a:p>
            <a:pPr lvl="1"/>
            <a:r>
              <a:rPr lang="en-US" smtClean="0"/>
              <a:t>You can also remove the OAB setting as that comes from the ABP as well</a:t>
            </a:r>
          </a:p>
          <a:p>
            <a:pPr lvl="1"/>
            <a:r>
              <a:rPr lang="en-US" smtClean="0"/>
              <a:t>You will need to test against YOUR environment</a:t>
            </a:r>
            <a:endParaRPr lang="en-US" dirty="0" smtClean="0"/>
          </a:p>
        </p:txBody>
      </p:sp>
    </p:spTree>
    <p:extLst>
      <p:ext uri="{BB962C8B-B14F-4D97-AF65-F5344CB8AC3E}">
        <p14:creationId xmlns:p14="http://schemas.microsoft.com/office/powerpoint/2010/main" val="421296852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Here To There</a:t>
            </a:r>
            <a:endParaRPr lang="en-US" dirty="0"/>
          </a:p>
        </p:txBody>
      </p:sp>
      <p:grpSp>
        <p:nvGrpSpPr>
          <p:cNvPr id="8" name="Group 7"/>
          <p:cNvGrpSpPr/>
          <p:nvPr/>
        </p:nvGrpSpPr>
        <p:grpSpPr>
          <a:xfrm>
            <a:off x="2307027" y="4264201"/>
            <a:ext cx="1932379" cy="1245358"/>
            <a:chOff x="172225" y="934019"/>
            <a:chExt cx="1524717" cy="1245358"/>
          </a:xfrm>
          <a:effectLst/>
        </p:grpSpPr>
        <p:sp>
          <p:nvSpPr>
            <p:cNvPr id="9" name="Rounded Rectangle 8"/>
            <p:cNvSpPr/>
            <p:nvPr/>
          </p:nvSpPr>
          <p:spPr>
            <a:xfrm>
              <a:off x="172225" y="934019"/>
              <a:ext cx="1524717" cy="1245358"/>
            </a:xfrm>
            <a:prstGeom prst="roundRect">
              <a:avLst/>
            </a:prstGeom>
            <a:ln/>
          </p:spPr>
          <p:style>
            <a:lnRef idx="0">
              <a:schemeClr val="accent4"/>
            </a:lnRef>
            <a:fillRef idx="3">
              <a:schemeClr val="accent4"/>
            </a:fillRef>
            <a:effectRef idx="3">
              <a:schemeClr val="accent4"/>
            </a:effectRef>
            <a:fontRef idx="minor">
              <a:schemeClr val="lt1"/>
            </a:fontRef>
          </p:style>
        </p:sp>
        <p:sp>
          <p:nvSpPr>
            <p:cNvPr id="10" name="Rounded Rectangle 4"/>
            <p:cNvSpPr/>
            <p:nvPr/>
          </p:nvSpPr>
          <p:spPr>
            <a:xfrm>
              <a:off x="233018" y="994812"/>
              <a:ext cx="1403131" cy="1123772"/>
            </a:xfrm>
            <a:prstGeom prst="rect">
              <a:avLst/>
            </a:prstGeom>
            <a:ln/>
          </p:spPr>
          <p:style>
            <a:lnRef idx="0">
              <a:schemeClr val="accent4"/>
            </a:lnRef>
            <a:fillRef idx="3">
              <a:schemeClr val="accent4"/>
            </a:fillRef>
            <a:effectRef idx="3">
              <a:schemeClr val="accent4"/>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bg1"/>
                  </a:solidFill>
                </a:rPr>
                <a:t>HMC</a:t>
              </a:r>
              <a:endParaRPr lang="en-US" sz="1600" b="1" kern="1200" dirty="0">
                <a:solidFill>
                  <a:schemeClr val="bg1"/>
                </a:solidFill>
              </a:endParaRPr>
            </a:p>
          </p:txBody>
        </p:sp>
      </p:grpSp>
      <p:grpSp>
        <p:nvGrpSpPr>
          <p:cNvPr id="11" name="Group 10"/>
          <p:cNvGrpSpPr/>
          <p:nvPr/>
        </p:nvGrpSpPr>
        <p:grpSpPr>
          <a:xfrm>
            <a:off x="2312277" y="1477656"/>
            <a:ext cx="1927130" cy="1245358"/>
            <a:chOff x="172225" y="934019"/>
            <a:chExt cx="1524717" cy="1245358"/>
          </a:xfrm>
        </p:grpSpPr>
        <p:sp>
          <p:nvSpPr>
            <p:cNvPr id="12" name="Rounded Rectangle 11"/>
            <p:cNvSpPr/>
            <p:nvPr/>
          </p:nvSpPr>
          <p:spPr>
            <a:xfrm>
              <a:off x="172225" y="934019"/>
              <a:ext cx="1524717" cy="1245358"/>
            </a:xfrm>
            <a:prstGeom prst="roundRect">
              <a:avLst/>
            </a:prstGeom>
            <a:ln/>
          </p:spPr>
          <p:style>
            <a:lnRef idx="0">
              <a:schemeClr val="accent4"/>
            </a:lnRef>
            <a:fillRef idx="3">
              <a:schemeClr val="accent4"/>
            </a:fillRef>
            <a:effectRef idx="3">
              <a:schemeClr val="accent4"/>
            </a:effectRef>
            <a:fontRef idx="minor">
              <a:schemeClr val="lt1"/>
            </a:fontRef>
          </p:style>
        </p:sp>
        <p:sp>
          <p:nvSpPr>
            <p:cNvPr id="13" name="Rounded Rectangle 4"/>
            <p:cNvSpPr/>
            <p:nvPr/>
          </p:nvSpPr>
          <p:spPr>
            <a:xfrm>
              <a:off x="233018" y="994812"/>
              <a:ext cx="1403131" cy="1123772"/>
            </a:xfrm>
            <a:prstGeom prst="rect">
              <a:avLst/>
            </a:prstGeom>
            <a:ln/>
          </p:spPr>
          <p:style>
            <a:lnRef idx="0">
              <a:schemeClr val="accent4"/>
            </a:lnRef>
            <a:fillRef idx="3">
              <a:schemeClr val="accent4"/>
            </a:fillRef>
            <a:effectRef idx="3">
              <a:schemeClr val="accent4"/>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bg1"/>
                  </a:solidFill>
                </a:rPr>
                <a:t>Exchange 2007 with ACL Based Segmentation</a:t>
              </a:r>
              <a:endParaRPr lang="en-US" sz="1600" b="1" kern="1200" dirty="0">
                <a:solidFill>
                  <a:schemeClr val="bg1"/>
                </a:solidFill>
              </a:endParaRPr>
            </a:p>
          </p:txBody>
        </p:sp>
      </p:grpSp>
      <p:grpSp>
        <p:nvGrpSpPr>
          <p:cNvPr id="17" name="Group 16"/>
          <p:cNvGrpSpPr/>
          <p:nvPr/>
        </p:nvGrpSpPr>
        <p:grpSpPr>
          <a:xfrm>
            <a:off x="7279698" y="1509555"/>
            <a:ext cx="2169102" cy="1245358"/>
            <a:chOff x="172225" y="934019"/>
            <a:chExt cx="1524717" cy="1245358"/>
          </a:xfrm>
        </p:grpSpPr>
        <p:sp>
          <p:nvSpPr>
            <p:cNvPr id="18" name="Rounded Rectangle 17"/>
            <p:cNvSpPr/>
            <p:nvPr/>
          </p:nvSpPr>
          <p:spPr>
            <a:xfrm>
              <a:off x="172225" y="934019"/>
              <a:ext cx="1524717" cy="1245358"/>
            </a:xfrm>
            <a:prstGeom prst="roundRect">
              <a:avLst/>
            </a:prstGeom>
            <a:ln/>
          </p:spPr>
          <p:style>
            <a:lnRef idx="0">
              <a:schemeClr val="accent4"/>
            </a:lnRef>
            <a:fillRef idx="3">
              <a:schemeClr val="accent4"/>
            </a:fillRef>
            <a:effectRef idx="3">
              <a:schemeClr val="accent4"/>
            </a:effectRef>
            <a:fontRef idx="minor">
              <a:schemeClr val="lt1"/>
            </a:fontRef>
          </p:style>
        </p:sp>
        <p:sp>
          <p:nvSpPr>
            <p:cNvPr id="19" name="Rounded Rectangle 4"/>
            <p:cNvSpPr/>
            <p:nvPr/>
          </p:nvSpPr>
          <p:spPr>
            <a:xfrm>
              <a:off x="233018" y="994812"/>
              <a:ext cx="1403131" cy="1123772"/>
            </a:xfrm>
            <a:prstGeom prst="rect">
              <a:avLst/>
            </a:prstGeom>
            <a:ln/>
          </p:spPr>
          <p:style>
            <a:lnRef idx="0">
              <a:schemeClr val="accent4"/>
            </a:lnRef>
            <a:fillRef idx="3">
              <a:schemeClr val="accent4"/>
            </a:fillRef>
            <a:effectRef idx="3">
              <a:schemeClr val="accent4"/>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bg1"/>
                  </a:solidFill>
                </a:rPr>
                <a:t>Exchange 2010 SP2 with Address Book Policies</a:t>
              </a:r>
              <a:endParaRPr lang="en-US" sz="1600" b="1" kern="1200" dirty="0">
                <a:solidFill>
                  <a:schemeClr val="bg1"/>
                </a:solidFill>
              </a:endParaRPr>
            </a:p>
          </p:txBody>
        </p:sp>
      </p:grpSp>
      <p:grpSp>
        <p:nvGrpSpPr>
          <p:cNvPr id="20" name="Group 19"/>
          <p:cNvGrpSpPr/>
          <p:nvPr/>
        </p:nvGrpSpPr>
        <p:grpSpPr>
          <a:xfrm>
            <a:off x="7279698" y="4264201"/>
            <a:ext cx="2169102" cy="1245358"/>
            <a:chOff x="172225" y="934019"/>
            <a:chExt cx="1524717" cy="1245358"/>
          </a:xfrm>
        </p:grpSpPr>
        <p:sp>
          <p:nvSpPr>
            <p:cNvPr id="21" name="Rounded Rectangle 20"/>
            <p:cNvSpPr/>
            <p:nvPr/>
          </p:nvSpPr>
          <p:spPr>
            <a:xfrm>
              <a:off x="172225" y="934019"/>
              <a:ext cx="1524717" cy="1245358"/>
            </a:xfrm>
            <a:prstGeom prst="roundRect">
              <a:avLst/>
            </a:prstGeom>
            <a:ln/>
          </p:spPr>
          <p:style>
            <a:lnRef idx="0">
              <a:schemeClr val="accent4"/>
            </a:lnRef>
            <a:fillRef idx="3">
              <a:schemeClr val="accent4"/>
            </a:fillRef>
            <a:effectRef idx="3">
              <a:schemeClr val="accent4"/>
            </a:effectRef>
            <a:fontRef idx="minor">
              <a:schemeClr val="lt1"/>
            </a:fontRef>
          </p:style>
        </p:sp>
        <p:sp>
          <p:nvSpPr>
            <p:cNvPr id="22" name="Rounded Rectangle 4"/>
            <p:cNvSpPr/>
            <p:nvPr/>
          </p:nvSpPr>
          <p:spPr>
            <a:xfrm>
              <a:off x="233018" y="994812"/>
              <a:ext cx="1403131" cy="1123772"/>
            </a:xfrm>
            <a:prstGeom prst="rect">
              <a:avLst/>
            </a:prstGeom>
            <a:ln/>
          </p:spPr>
          <p:style>
            <a:lnRef idx="0">
              <a:schemeClr val="accent4"/>
            </a:lnRef>
            <a:fillRef idx="3">
              <a:schemeClr val="accent4"/>
            </a:fillRef>
            <a:effectRef idx="3">
              <a:schemeClr val="accent4"/>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bg1"/>
                  </a:solidFill>
                </a:rPr>
                <a:t>Exchange 2010 /Hosting</a:t>
              </a:r>
              <a:endParaRPr lang="en-US" sz="1600" b="1" kern="1200" dirty="0">
                <a:solidFill>
                  <a:schemeClr val="bg1"/>
                </a:solidFill>
              </a:endParaRPr>
            </a:p>
          </p:txBody>
        </p:sp>
      </p:grpSp>
      <p:sp>
        <p:nvSpPr>
          <p:cNvPr id="23" name="Striped Right Arrow 22"/>
          <p:cNvSpPr/>
          <p:nvPr/>
        </p:nvSpPr>
        <p:spPr>
          <a:xfrm>
            <a:off x="4790114" y="4563904"/>
            <a:ext cx="1921079" cy="64595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bg1"/>
                </a:solidFill>
              </a:rPr>
              <a:t>Guidance</a:t>
            </a:r>
            <a:endParaRPr lang="en-US" sz="1600" b="1" dirty="0">
              <a:solidFill>
                <a:schemeClr val="bg1"/>
              </a:solidFill>
            </a:endParaRPr>
          </a:p>
        </p:txBody>
      </p:sp>
      <p:sp>
        <p:nvSpPr>
          <p:cNvPr id="24" name="Striped Right Arrow 23"/>
          <p:cNvSpPr/>
          <p:nvPr/>
        </p:nvSpPr>
        <p:spPr>
          <a:xfrm>
            <a:off x="4790114" y="1809258"/>
            <a:ext cx="1921079" cy="64595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bg1"/>
                </a:solidFill>
              </a:rPr>
              <a:t>Guidance</a:t>
            </a:r>
            <a:endParaRPr lang="en-US" sz="1600" b="1" dirty="0">
              <a:solidFill>
                <a:schemeClr val="bg1"/>
              </a:solidFill>
            </a:endParaRPr>
          </a:p>
        </p:txBody>
      </p:sp>
      <p:sp>
        <p:nvSpPr>
          <p:cNvPr id="27" name="Right Arrow 26"/>
          <p:cNvSpPr/>
          <p:nvPr/>
        </p:nvSpPr>
        <p:spPr>
          <a:xfrm rot="20505916">
            <a:off x="4845075" y="2807465"/>
            <a:ext cx="1921079" cy="63756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bg1"/>
                </a:solidFill>
              </a:rPr>
              <a:t>No Guidance</a:t>
            </a:r>
            <a:endParaRPr lang="en-US" sz="1600" b="1" dirty="0">
              <a:solidFill>
                <a:schemeClr val="bg1"/>
              </a:solidFill>
            </a:endParaRPr>
          </a:p>
        </p:txBody>
      </p:sp>
      <p:sp>
        <p:nvSpPr>
          <p:cNvPr id="28" name="Right Arrow 27"/>
          <p:cNvSpPr/>
          <p:nvPr/>
        </p:nvSpPr>
        <p:spPr>
          <a:xfrm rot="1246956">
            <a:off x="4835956" y="3505350"/>
            <a:ext cx="1873696" cy="63756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bg1"/>
                </a:solidFill>
              </a:rPr>
              <a:t>No Guidance</a:t>
            </a:r>
            <a:endParaRPr lang="en-US" sz="1600" b="1" dirty="0">
              <a:solidFill>
                <a:schemeClr val="bg1"/>
              </a:solidFill>
            </a:endParaRPr>
          </a:p>
        </p:txBody>
      </p:sp>
      <p:sp>
        <p:nvSpPr>
          <p:cNvPr id="29" name="Multiply 28"/>
          <p:cNvSpPr/>
          <p:nvPr/>
        </p:nvSpPr>
        <p:spPr>
          <a:xfrm>
            <a:off x="7917029" y="2999607"/>
            <a:ext cx="964734" cy="1016964"/>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a:solidFill>
                <a:schemeClr val="bg1"/>
              </a:solidFill>
            </a:endParaRPr>
          </a:p>
        </p:txBody>
      </p:sp>
      <p:grpSp>
        <p:nvGrpSpPr>
          <p:cNvPr id="25" name="Group 24"/>
          <p:cNvGrpSpPr/>
          <p:nvPr/>
        </p:nvGrpSpPr>
        <p:grpSpPr>
          <a:xfrm>
            <a:off x="2307027" y="2870236"/>
            <a:ext cx="1927130" cy="1245358"/>
            <a:chOff x="172225" y="934019"/>
            <a:chExt cx="1524717" cy="1245358"/>
          </a:xfrm>
        </p:grpSpPr>
        <p:sp>
          <p:nvSpPr>
            <p:cNvPr id="26" name="Rounded Rectangle 25"/>
            <p:cNvSpPr/>
            <p:nvPr/>
          </p:nvSpPr>
          <p:spPr>
            <a:xfrm>
              <a:off x="172225" y="934019"/>
              <a:ext cx="1524717" cy="1245358"/>
            </a:xfrm>
            <a:prstGeom prst="roundRect">
              <a:avLst/>
            </a:prstGeom>
            <a:ln/>
          </p:spPr>
          <p:style>
            <a:lnRef idx="0">
              <a:schemeClr val="accent4"/>
            </a:lnRef>
            <a:fillRef idx="3">
              <a:schemeClr val="accent4"/>
            </a:fillRef>
            <a:effectRef idx="3">
              <a:schemeClr val="accent4"/>
            </a:effectRef>
            <a:fontRef idx="minor">
              <a:schemeClr val="lt1"/>
            </a:fontRef>
          </p:style>
        </p:sp>
        <p:sp>
          <p:nvSpPr>
            <p:cNvPr id="30" name="Rounded Rectangle 4"/>
            <p:cNvSpPr/>
            <p:nvPr/>
          </p:nvSpPr>
          <p:spPr>
            <a:xfrm>
              <a:off x="233018" y="994812"/>
              <a:ext cx="1403131" cy="1123772"/>
            </a:xfrm>
            <a:prstGeom prst="rect">
              <a:avLst/>
            </a:prstGeom>
            <a:ln/>
          </p:spPr>
          <p:style>
            <a:lnRef idx="0">
              <a:schemeClr val="accent4"/>
            </a:lnRef>
            <a:fillRef idx="3">
              <a:schemeClr val="accent4"/>
            </a:fillRef>
            <a:effectRef idx="3">
              <a:schemeClr val="accent4"/>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bg1"/>
                  </a:solidFill>
                </a:rPr>
                <a:t>Exchange 2010 with ACL Based Segmentation</a:t>
              </a:r>
              <a:endParaRPr lang="en-US" sz="1600" b="1" kern="1200" dirty="0">
                <a:solidFill>
                  <a:schemeClr val="bg1"/>
                </a:solidFill>
              </a:endParaRPr>
            </a:p>
          </p:txBody>
        </p:sp>
      </p:grpSp>
    </p:spTree>
    <p:extLst>
      <p:ext uri="{BB962C8B-B14F-4D97-AF65-F5344CB8AC3E}">
        <p14:creationId xmlns:p14="http://schemas.microsoft.com/office/powerpoint/2010/main" val="319724573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If You Are A Hoster…</a:t>
            </a:r>
            <a:endParaRPr lang="en-US" dirty="0"/>
          </a:p>
        </p:txBody>
      </p:sp>
      <p:sp>
        <p:nvSpPr>
          <p:cNvPr id="3" name="Text Placeholder 2"/>
          <p:cNvSpPr>
            <a:spLocks noGrp="1"/>
          </p:cNvSpPr>
          <p:nvPr>
            <p:ph type="body" sz="quarter" idx="10"/>
          </p:nvPr>
        </p:nvSpPr>
        <p:spPr>
          <a:xfrm>
            <a:off x="519112" y="1447799"/>
            <a:ext cx="11149013" cy="5016758"/>
          </a:xfrm>
        </p:spPr>
        <p:txBody>
          <a:bodyPr/>
          <a:lstStyle/>
          <a:p>
            <a:r>
              <a:rPr lang="en-US" sz="2800" dirty="0" smtClean="0"/>
              <a:t>We will support hosting Exchange with SP2 and ABP’s but there are some caveats to this</a:t>
            </a:r>
          </a:p>
          <a:p>
            <a:r>
              <a:rPr lang="en-US" sz="2800" dirty="0" smtClean="0"/>
              <a:t>We are not producing prescriptive guidance on hosting using this feature, but will document some support boundaries</a:t>
            </a:r>
          </a:p>
          <a:p>
            <a:r>
              <a:rPr lang="en-US" sz="2800" dirty="0" smtClean="0"/>
              <a:t>ABP’s don’t solve all the problems </a:t>
            </a:r>
            <a:r>
              <a:rPr lang="en-US" sz="2800" dirty="0" err="1" smtClean="0"/>
              <a:t>hosters</a:t>
            </a:r>
            <a:r>
              <a:rPr lang="en-US" sz="2800" dirty="0" smtClean="0"/>
              <a:t> usually face</a:t>
            </a:r>
          </a:p>
          <a:p>
            <a:pPr lvl="1"/>
            <a:r>
              <a:rPr lang="en-US" sz="2400" dirty="0" smtClean="0"/>
              <a:t>ABP’s are not providing legal separation</a:t>
            </a:r>
          </a:p>
          <a:p>
            <a:pPr lvl="1"/>
            <a:r>
              <a:rPr lang="en-US" sz="2400" dirty="0" smtClean="0"/>
              <a:t>ABP’s don’t stop ‘Default’ permissions meaning the entire platform</a:t>
            </a:r>
          </a:p>
          <a:p>
            <a:pPr lvl="1"/>
            <a:r>
              <a:rPr lang="en-US" sz="2400" dirty="0" smtClean="0"/>
              <a:t>ABP’s don’t stop </a:t>
            </a:r>
            <a:r>
              <a:rPr lang="en-US" sz="2400" dirty="0" err="1" smtClean="0"/>
              <a:t>Lync</a:t>
            </a:r>
            <a:r>
              <a:rPr lang="en-US" sz="2400" dirty="0" smtClean="0"/>
              <a:t> presence between organizations</a:t>
            </a:r>
          </a:p>
          <a:p>
            <a:pPr lvl="1"/>
            <a:r>
              <a:rPr lang="en-US" sz="2400" dirty="0" smtClean="0"/>
              <a:t>Internal OOF’s will still be sent between companies sharing the same platform</a:t>
            </a:r>
          </a:p>
          <a:p>
            <a:pPr lvl="1"/>
            <a:r>
              <a:rPr lang="en-US" sz="2400" dirty="0" smtClean="0"/>
              <a:t>Provisioning, billing, service plans, throttling </a:t>
            </a:r>
            <a:r>
              <a:rPr lang="en-US" sz="2400" dirty="0" err="1" smtClean="0"/>
              <a:t>etc</a:t>
            </a:r>
            <a:endParaRPr lang="en-US" sz="2400" dirty="0" smtClean="0"/>
          </a:p>
          <a:p>
            <a:r>
              <a:rPr lang="en-US" sz="2800" dirty="0" smtClean="0"/>
              <a:t>Bottom line is – we still recommend you use /hosting mode</a:t>
            </a:r>
            <a:endParaRPr lang="en-US" sz="2800" dirty="0"/>
          </a:p>
        </p:txBody>
      </p:sp>
    </p:spTree>
    <p:extLst>
      <p:ext uri="{BB962C8B-B14F-4D97-AF65-F5344CB8AC3E}">
        <p14:creationId xmlns:p14="http://schemas.microsoft.com/office/powerpoint/2010/main" val="103583181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6" name="Title 5"/>
          <p:cNvSpPr>
            <a:spLocks noGrp="1"/>
          </p:cNvSpPr>
          <p:nvPr>
            <p:ph type="ctrTitle"/>
          </p:nvPr>
        </p:nvSpPr>
        <p:spPr/>
        <p:txBody>
          <a:bodyPr/>
          <a:lstStyle/>
          <a:p>
            <a:r>
              <a:rPr lang="en-US" smtClean="0"/>
              <a:t>OWA Cross Site Silent Redirection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014671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You Want This Feature (And You Will)</a:t>
            </a:r>
            <a:endParaRPr lang="en-US" dirty="0"/>
          </a:p>
        </p:txBody>
      </p:sp>
      <p:sp>
        <p:nvSpPr>
          <p:cNvPr id="3" name="Text Placeholder 2"/>
          <p:cNvSpPr>
            <a:spLocks noGrp="1"/>
          </p:cNvSpPr>
          <p:nvPr>
            <p:ph type="body" sz="quarter" idx="10"/>
          </p:nvPr>
        </p:nvSpPr>
        <p:spPr>
          <a:xfrm>
            <a:off x="519112" y="1447799"/>
            <a:ext cx="11149013" cy="4869025"/>
          </a:xfrm>
        </p:spPr>
        <p:txBody>
          <a:bodyPr/>
          <a:lstStyle/>
          <a:p>
            <a:r>
              <a:rPr lang="en-US" sz="2800" dirty="0" smtClean="0"/>
              <a:t>Pre Exchange 2010 SP2, if you try to use OWA on a CAS in the ‘wrong’ AD site, CAS has a decision to make</a:t>
            </a:r>
          </a:p>
          <a:p>
            <a:r>
              <a:rPr lang="en-US" sz="2800" dirty="0" smtClean="0"/>
              <a:t>It can proxy or redirect the connection to the target site</a:t>
            </a:r>
          </a:p>
          <a:p>
            <a:r>
              <a:rPr lang="en-US" sz="2800" dirty="0" smtClean="0"/>
              <a:t>If there is no </a:t>
            </a:r>
            <a:r>
              <a:rPr lang="en-US" sz="2800" dirty="0" err="1" smtClean="0"/>
              <a:t>ExternalURL</a:t>
            </a:r>
            <a:r>
              <a:rPr lang="en-US" sz="2800" dirty="0" smtClean="0"/>
              <a:t> in that site, we proxy, the mailbox opens and the user gets access</a:t>
            </a:r>
          </a:p>
          <a:p>
            <a:r>
              <a:rPr lang="en-US" sz="2800" dirty="0" smtClean="0"/>
              <a:t>If the target site has an </a:t>
            </a:r>
            <a:r>
              <a:rPr lang="en-US" sz="2800" dirty="0" err="1" smtClean="0"/>
              <a:t>ExternalURL</a:t>
            </a:r>
            <a:r>
              <a:rPr lang="en-US" sz="2800" dirty="0" smtClean="0"/>
              <a:t> we show the user a page with a link to click</a:t>
            </a:r>
          </a:p>
          <a:p>
            <a:r>
              <a:rPr lang="en-US" sz="2800" dirty="0" smtClean="0"/>
              <a:t>The user clicks the link, and logs in again, and gets access</a:t>
            </a:r>
          </a:p>
          <a:p>
            <a:r>
              <a:rPr lang="en-US" sz="2800" dirty="0" smtClean="0"/>
              <a:t>The user has to log in twice</a:t>
            </a:r>
          </a:p>
          <a:p>
            <a:r>
              <a:rPr lang="en-US" sz="2800" dirty="0" smtClean="0"/>
              <a:t>We are removing the need to click the link</a:t>
            </a:r>
          </a:p>
          <a:p>
            <a:r>
              <a:rPr lang="en-US" sz="2800" dirty="0" smtClean="0"/>
              <a:t>Which for some scenarios will result in a Single Sign On experience</a:t>
            </a:r>
            <a:endParaRPr lang="en-US" sz="2800" dirty="0"/>
          </a:p>
        </p:txBody>
      </p:sp>
    </p:spTree>
    <p:extLst>
      <p:ext uri="{BB962C8B-B14F-4D97-AF65-F5344CB8AC3E}">
        <p14:creationId xmlns:p14="http://schemas.microsoft.com/office/powerpoint/2010/main" val="4717246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Exchange SP2 Facts</a:t>
            </a:r>
            <a:endParaRPr lang="en-US" dirty="0"/>
          </a:p>
        </p:txBody>
      </p:sp>
      <p:sp>
        <p:nvSpPr>
          <p:cNvPr id="3" name="Text Placeholder 2"/>
          <p:cNvSpPr>
            <a:spLocks noGrp="1"/>
          </p:cNvSpPr>
          <p:nvPr>
            <p:ph type="body" sz="quarter" idx="10"/>
          </p:nvPr>
        </p:nvSpPr>
        <p:spPr>
          <a:xfrm>
            <a:off x="519112" y="1447799"/>
            <a:ext cx="11149013" cy="5084469"/>
          </a:xfrm>
        </p:spPr>
        <p:txBody>
          <a:bodyPr/>
          <a:lstStyle/>
          <a:p>
            <a:r>
              <a:rPr lang="en-US" sz="2800" dirty="0" smtClean="0"/>
              <a:t>You can get your hands on SP2 in the second half of CY 2011</a:t>
            </a:r>
          </a:p>
          <a:p>
            <a:r>
              <a:rPr lang="en-US" sz="2800" dirty="0" smtClean="0"/>
              <a:t>There are over 20 million lines of code in Exchange, and over half is test code! So bugs are inevitable!</a:t>
            </a:r>
          </a:p>
          <a:p>
            <a:r>
              <a:rPr lang="en-US" sz="2800" dirty="0" smtClean="0"/>
              <a:t>Service packs these days are about bugs AND features</a:t>
            </a:r>
          </a:p>
          <a:p>
            <a:r>
              <a:rPr lang="en-US" sz="2800" dirty="0" smtClean="0"/>
              <a:t>In SP2 there will be something like 500 bug fixes in addition to at least 4 new features</a:t>
            </a:r>
          </a:p>
          <a:p>
            <a:r>
              <a:rPr lang="en-US" sz="2800" dirty="0" smtClean="0"/>
              <a:t>Every bug is triaged for risk, cost and applicability (i.e. how many customers will benefit)– bugs that simply make us look dumb are not fixed for that reason alone. We can take it and deserve to sometimes</a:t>
            </a:r>
          </a:p>
          <a:p>
            <a:r>
              <a:rPr lang="en-US" sz="2800" dirty="0" smtClean="0"/>
              <a:t>Each new feature gets a Functional Spec, a Development Spec and a Test Spec – and undergoes a thorough team review</a:t>
            </a:r>
            <a:endParaRPr lang="en-US" sz="2800" dirty="0"/>
          </a:p>
        </p:txBody>
      </p:sp>
    </p:spTree>
    <p:extLst>
      <p:ext uri="{BB962C8B-B14F-4D97-AF65-F5344CB8AC3E}">
        <p14:creationId xmlns:p14="http://schemas.microsoft.com/office/powerpoint/2010/main" val="167203873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Experience, Before</a:t>
            </a:r>
            <a:endParaRPr lang="en-US" dirty="0"/>
          </a:p>
        </p:txBody>
      </p:sp>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031" y="1181836"/>
            <a:ext cx="5997077" cy="53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bwMode="auto">
          <a:xfrm>
            <a:off x="3182769" y="1219200"/>
            <a:ext cx="2603500" cy="596900"/>
          </a:xfrm>
          <a:prstGeom prst="ellipse">
            <a:avLst/>
          </a:prstGeom>
          <a:noFill/>
          <a:ln w="2857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6" name="Right Arrow 15"/>
          <p:cNvSpPr/>
          <p:nvPr/>
        </p:nvSpPr>
        <p:spPr>
          <a:xfrm>
            <a:off x="2284709" y="2184991"/>
            <a:ext cx="980643" cy="63756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dirty="0"/>
          </a:p>
        </p:txBody>
      </p:sp>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40" t="13227" r="11756" b="22891"/>
          <a:stretch/>
        </p:blipFill>
        <p:spPr bwMode="auto">
          <a:xfrm>
            <a:off x="2997507" y="1734748"/>
            <a:ext cx="5562293" cy="450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bwMode="auto">
          <a:xfrm>
            <a:off x="4457700" y="4330700"/>
            <a:ext cx="2603500" cy="596900"/>
          </a:xfrm>
          <a:prstGeom prst="ellipse">
            <a:avLst/>
          </a:prstGeom>
          <a:noFill/>
          <a:ln w="285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9" name="Right Arrow 18"/>
          <p:cNvSpPr/>
          <p:nvPr/>
        </p:nvSpPr>
        <p:spPr>
          <a:xfrm>
            <a:off x="5142209" y="2184991"/>
            <a:ext cx="980643" cy="63756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dirty="0"/>
          </a:p>
        </p:txBody>
      </p:sp>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1265699"/>
            <a:ext cx="5991391" cy="529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bwMode="auto">
          <a:xfrm>
            <a:off x="3335420" y="1346200"/>
            <a:ext cx="2603500" cy="596900"/>
          </a:xfrm>
          <a:prstGeom prst="ellipse">
            <a:avLst/>
          </a:prstGeom>
          <a:noFill/>
          <a:ln w="285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2" name="Right Arrow 21"/>
          <p:cNvSpPr/>
          <p:nvPr/>
        </p:nvSpPr>
        <p:spPr>
          <a:xfrm>
            <a:off x="8456909" y="2184991"/>
            <a:ext cx="980643" cy="63756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dirty="0"/>
          </a:p>
        </p:txBody>
      </p:sp>
      <p:pic>
        <p:nvPicPr>
          <p:cNvPr id="2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8172" t="11259" r="13414" b="51787"/>
          <a:stretch/>
        </p:blipFill>
        <p:spPr bwMode="auto">
          <a:xfrm>
            <a:off x="2807476" y="2434607"/>
            <a:ext cx="6235872" cy="30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031" y="1181836"/>
            <a:ext cx="5997077" cy="53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bwMode="auto">
          <a:xfrm>
            <a:off x="3182769" y="1219200"/>
            <a:ext cx="2603500" cy="596900"/>
          </a:xfrm>
          <a:prstGeom prst="ellipse">
            <a:avLst/>
          </a:prstGeom>
          <a:noFill/>
          <a:ln w="285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6" name="Right Arrow 25"/>
          <p:cNvSpPr/>
          <p:nvPr/>
        </p:nvSpPr>
        <p:spPr>
          <a:xfrm>
            <a:off x="2316425" y="5044363"/>
            <a:ext cx="980643" cy="63756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dirty="0"/>
          </a:p>
        </p:txBody>
      </p:sp>
      <p:pic>
        <p:nvPicPr>
          <p:cNvPr id="2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8172" t="11259" r="13414" b="51787"/>
          <a:stretch/>
        </p:blipFill>
        <p:spPr bwMode="auto">
          <a:xfrm>
            <a:off x="2807476" y="2434607"/>
            <a:ext cx="6235872" cy="30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7"/>
          <p:cNvSpPr/>
          <p:nvPr/>
        </p:nvSpPr>
        <p:spPr bwMode="auto">
          <a:xfrm>
            <a:off x="3335420" y="2489200"/>
            <a:ext cx="2603500" cy="596900"/>
          </a:xfrm>
          <a:prstGeom prst="ellipse">
            <a:avLst/>
          </a:prstGeom>
          <a:noFill/>
          <a:ln w="285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9" name="Title 1"/>
          <p:cNvSpPr txBox="1">
            <a:spLocks/>
          </p:cNvSpPr>
          <p:nvPr/>
        </p:nvSpPr>
        <p:spPr>
          <a:xfrm>
            <a:off x="176212" y="2286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                                   and After</a:t>
            </a:r>
            <a:endParaRPr lang="en-US" dirty="0"/>
          </a:p>
        </p:txBody>
      </p:sp>
      <p:sp>
        <p:nvSpPr>
          <p:cNvPr id="8" name="TextBox 7"/>
          <p:cNvSpPr txBox="1"/>
          <p:nvPr/>
        </p:nvSpPr>
        <p:spPr>
          <a:xfrm>
            <a:off x="3448389" y="5086145"/>
            <a:ext cx="4604658" cy="553998"/>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Cue Applause….</a:t>
            </a:r>
          </a:p>
        </p:txBody>
      </p:sp>
    </p:spTree>
    <p:extLst>
      <p:ext uri="{BB962C8B-B14F-4D97-AF65-F5344CB8AC3E}">
        <p14:creationId xmlns:p14="http://schemas.microsoft.com/office/powerpoint/2010/main" val="239854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1000" fill="hold"/>
                                        <p:tgtEl>
                                          <p:spTgt spid="7176"/>
                                        </p:tgtEl>
                                      </p:cBhvr>
                                      <p:by x="25000" y="25000"/>
                                    </p:animScale>
                                  </p:childTnLst>
                                </p:cTn>
                              </p:par>
                              <p:par>
                                <p:cTn id="21" presetID="42" presetClass="path" presetSubtype="0" accel="50000" decel="50000" fill="hold" nodeType="withEffect">
                                  <p:stCondLst>
                                    <p:cond delay="0"/>
                                  </p:stCondLst>
                                  <p:childTnLst>
                                    <p:animMotion origin="layout" path="M 2.29167E-6 4.81481E-6 L -0.35729 -0.1963 " pathEditMode="relative" rAng="0" ptsTypes="AA">
                                      <p:cBhvr>
                                        <p:cTn id="22" dur="1000" fill="hold"/>
                                        <p:tgtEl>
                                          <p:spTgt spid="7176"/>
                                        </p:tgtEl>
                                        <p:attrNameLst>
                                          <p:attrName>ppt_x</p:attrName>
                                          <p:attrName>ppt_y</p:attrName>
                                        </p:attrNameLst>
                                      </p:cBhvr>
                                      <p:rCtr x="-17865" y="-9815"/>
                                    </p:animMotion>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par>
                          <p:cTn id="42" fill="hold">
                            <p:stCondLst>
                              <p:cond delay="500"/>
                            </p:stCondLst>
                            <p:childTnLst>
                              <p:par>
                                <p:cTn id="43" presetID="6" presetClass="emph" presetSubtype="0" fill="hold" nodeType="afterEffect">
                                  <p:stCondLst>
                                    <p:cond delay="0"/>
                                  </p:stCondLst>
                                  <p:childTnLst>
                                    <p:animScale>
                                      <p:cBhvr>
                                        <p:cTn id="44" dur="1000" fill="hold"/>
                                        <p:tgtEl>
                                          <p:spTgt spid="17"/>
                                        </p:tgtEl>
                                      </p:cBhvr>
                                      <p:by x="25000" y="25000"/>
                                    </p:animScale>
                                  </p:childTnLst>
                                </p:cTn>
                              </p:par>
                              <p:par>
                                <p:cTn id="45" presetID="42" presetClass="path" presetSubtype="0" accel="50000" decel="50000" fill="hold" nodeType="withEffect">
                                  <p:stCondLst>
                                    <p:cond delay="0"/>
                                  </p:stCondLst>
                                  <p:childTnLst>
                                    <p:animMotion origin="layout" path="M 1.66667E-6 -2.96296E-6 L -0.13229 -0.20555 " pathEditMode="relative" rAng="0" ptsTypes="AA">
                                      <p:cBhvr>
                                        <p:cTn id="46" dur="1000" fill="hold"/>
                                        <p:tgtEl>
                                          <p:spTgt spid="17"/>
                                        </p:tgtEl>
                                        <p:attrNameLst>
                                          <p:attrName>ppt_x</p:attrName>
                                          <p:attrName>ppt_y</p:attrName>
                                        </p:attrNameLst>
                                      </p:cBhvr>
                                      <p:rCtr x="-6615" y="-10278"/>
                                    </p:animMotion>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par>
                          <p:cTn id="66" fill="hold">
                            <p:stCondLst>
                              <p:cond delay="500"/>
                            </p:stCondLst>
                            <p:childTnLst>
                              <p:par>
                                <p:cTn id="67" presetID="6" presetClass="emph" presetSubtype="0" fill="hold" nodeType="afterEffect">
                                  <p:stCondLst>
                                    <p:cond delay="0"/>
                                  </p:stCondLst>
                                  <p:childTnLst>
                                    <p:animScale>
                                      <p:cBhvr>
                                        <p:cTn id="68" dur="1000" fill="hold"/>
                                        <p:tgtEl>
                                          <p:spTgt spid="20"/>
                                        </p:tgtEl>
                                      </p:cBhvr>
                                      <p:by x="25000" y="25000"/>
                                    </p:animScale>
                                  </p:childTnLst>
                                </p:cTn>
                              </p:par>
                              <p:par>
                                <p:cTn id="69" presetID="42" presetClass="path" presetSubtype="0" accel="50000" decel="50000" fill="hold" nodeType="withEffect">
                                  <p:stCondLst>
                                    <p:cond delay="0"/>
                                  </p:stCondLst>
                                  <p:childTnLst>
                                    <p:animMotion origin="layout" path="M 6.25E-7 -3.7037E-7 L 0.11562 -0.1963 " pathEditMode="relative" rAng="0" ptsTypes="AA">
                                      <p:cBhvr>
                                        <p:cTn id="70" dur="1000" fill="hold"/>
                                        <p:tgtEl>
                                          <p:spTgt spid="20"/>
                                        </p:tgtEl>
                                        <p:attrNameLst>
                                          <p:attrName>ppt_x</p:attrName>
                                          <p:attrName>ppt_y</p:attrName>
                                        </p:attrNameLst>
                                      </p:cBhvr>
                                      <p:rCtr x="5781" y="-9815"/>
                                    </p:animMotion>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mph" presetSubtype="0" fill="hold" nodeType="clickEffect">
                                  <p:stCondLst>
                                    <p:cond delay="0"/>
                                  </p:stCondLst>
                                  <p:childTnLst>
                                    <p:animScale>
                                      <p:cBhvr>
                                        <p:cTn id="83" dur="1000" fill="hold"/>
                                        <p:tgtEl>
                                          <p:spTgt spid="23"/>
                                        </p:tgtEl>
                                      </p:cBhvr>
                                      <p:by x="25000" y="25000"/>
                                    </p:animScale>
                                  </p:childTnLst>
                                </p:cTn>
                              </p:par>
                              <p:par>
                                <p:cTn id="84" presetID="42" presetClass="path" presetSubtype="0" accel="50000" decel="50000" fill="hold" nodeType="withEffect">
                                  <p:stCondLst>
                                    <p:cond delay="0"/>
                                  </p:stCondLst>
                                  <p:childTnLst>
                                    <p:animMotion origin="layout" path="M 2.5E-6 -3.7037E-7 L 0.36771 -0.21296 " pathEditMode="relative" rAng="0" ptsTypes="AA">
                                      <p:cBhvr>
                                        <p:cTn id="85" dur="1000" fill="hold"/>
                                        <p:tgtEl>
                                          <p:spTgt spid="23"/>
                                        </p:tgtEl>
                                        <p:attrNameLst>
                                          <p:attrName>ppt_x</p:attrName>
                                          <p:attrName>ppt_y</p:attrName>
                                        </p:attrNameLst>
                                      </p:cBhvr>
                                      <p:rCtr x="18385" y="-10648"/>
                                    </p:animMotion>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par>
                          <p:cTn id="95" fill="hold">
                            <p:stCondLst>
                              <p:cond delay="1000"/>
                            </p:stCondLst>
                            <p:childTnLst>
                              <p:par>
                                <p:cTn id="96" presetID="10" presetClass="entr" presetSubtype="0"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childTnLst>
                          </p:cTn>
                        </p:par>
                        <p:par>
                          <p:cTn id="104" fill="hold">
                            <p:stCondLst>
                              <p:cond delay="500"/>
                            </p:stCondLst>
                            <p:childTnLst>
                              <p:par>
                                <p:cTn id="105" presetID="6" presetClass="emph" presetSubtype="0" fill="hold" nodeType="afterEffect">
                                  <p:stCondLst>
                                    <p:cond delay="0"/>
                                  </p:stCondLst>
                                  <p:childTnLst>
                                    <p:animScale>
                                      <p:cBhvr>
                                        <p:cTn id="106" dur="1000" fill="hold"/>
                                        <p:tgtEl>
                                          <p:spTgt spid="24"/>
                                        </p:tgtEl>
                                      </p:cBhvr>
                                      <p:by x="25000" y="25000"/>
                                    </p:animScale>
                                  </p:childTnLst>
                                </p:cTn>
                              </p:par>
                              <p:par>
                                <p:cTn id="107" presetID="42" presetClass="path" presetSubtype="0" accel="50000" decel="50000" fill="hold" nodeType="withEffect">
                                  <p:stCondLst>
                                    <p:cond delay="0"/>
                                  </p:stCondLst>
                                  <p:childTnLst>
                                    <p:animMotion origin="layout" path="M 2.29167E-6 4.81481E-6 L -0.35938 0.22962 " pathEditMode="relative" rAng="0" ptsTypes="AA">
                                      <p:cBhvr>
                                        <p:cTn id="108" dur="1000" fill="hold"/>
                                        <p:tgtEl>
                                          <p:spTgt spid="24"/>
                                        </p:tgtEl>
                                        <p:attrNameLst>
                                          <p:attrName>ppt_x</p:attrName>
                                          <p:attrName>ppt_y</p:attrName>
                                        </p:attrNameLst>
                                      </p:cBhvr>
                                      <p:rCtr x="-17969" y="11481"/>
                                    </p:animMotion>
                                  </p:childTnLst>
                                </p:cTn>
                              </p:par>
                            </p:childTnLst>
                          </p:cTn>
                        </p:par>
                        <p:par>
                          <p:cTn id="109" fill="hold">
                            <p:stCondLst>
                              <p:cond delay="1500"/>
                            </p:stCondLst>
                            <p:childTnLst>
                              <p:par>
                                <p:cTn id="110" presetID="10" presetClass="entr" presetSubtype="0"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28"/>
                                        </p:tgtEl>
                                      </p:cBhvr>
                                    </p:animEffect>
                                    <p:set>
                                      <p:cBhvr>
                                        <p:cTn id="126" dur="1" fill="hold">
                                          <p:stCondLst>
                                            <p:cond delay="499"/>
                                          </p:stCondLst>
                                        </p:cTn>
                                        <p:tgtEl>
                                          <p:spTgt spid="28"/>
                                        </p:tgtEl>
                                        <p:attrNameLst>
                                          <p:attrName>style.visibility</p:attrName>
                                        </p:attrNameLst>
                                      </p:cBhvr>
                                      <p:to>
                                        <p:strVal val="hidden"/>
                                      </p:to>
                                    </p:set>
                                  </p:childTnLst>
                                </p:cTn>
                              </p:par>
                            </p:childTnLst>
                          </p:cTn>
                        </p:par>
                        <p:par>
                          <p:cTn id="127" fill="hold">
                            <p:stCondLst>
                              <p:cond delay="500"/>
                            </p:stCondLst>
                            <p:childTnLst>
                              <p:par>
                                <p:cTn id="128" presetID="6" presetClass="emph" presetSubtype="0" fill="hold" nodeType="afterEffect">
                                  <p:stCondLst>
                                    <p:cond delay="0"/>
                                  </p:stCondLst>
                                  <p:childTnLst>
                                    <p:animScale>
                                      <p:cBhvr>
                                        <p:cTn id="129" dur="1000" fill="hold"/>
                                        <p:tgtEl>
                                          <p:spTgt spid="27"/>
                                        </p:tgtEl>
                                      </p:cBhvr>
                                      <p:by x="25000" y="25000"/>
                                    </p:animScale>
                                  </p:childTnLst>
                                </p:cTn>
                              </p:par>
                              <p:par>
                                <p:cTn id="130" presetID="42" presetClass="path" presetSubtype="0" accel="50000" decel="50000" fill="hold" nodeType="withEffect">
                                  <p:stCondLst>
                                    <p:cond delay="0"/>
                                  </p:stCondLst>
                                  <p:childTnLst>
                                    <p:animMotion origin="layout" path="M 2.5E-6 -3.7037E-7 L 0.36875 0.20926 " pathEditMode="relative" rAng="0" ptsTypes="AA">
                                      <p:cBhvr>
                                        <p:cTn id="131" dur="1000" fill="hold"/>
                                        <p:tgtEl>
                                          <p:spTgt spid="27"/>
                                        </p:tgtEl>
                                        <p:attrNameLst>
                                          <p:attrName>ppt_x</p:attrName>
                                          <p:attrName>ppt_y</p:attrName>
                                        </p:attrNameLst>
                                      </p:cBhvr>
                                      <p:rCtr x="18438" y="10463"/>
                                    </p:animMotion>
                                  </p:childTnLst>
                                </p:cTn>
                              </p:par>
                              <p:par>
                                <p:cTn id="132" presetID="42" presetClass="path" presetSubtype="0" accel="50000" decel="50000" fill="hold" grpId="1" nodeType="withEffect">
                                  <p:stCondLst>
                                    <p:cond delay="0"/>
                                  </p:stCondLst>
                                  <p:childTnLst>
                                    <p:animMotion origin="layout" path="M 1.66667E-6 -4.44444E-6 L 0.50417 -4.44444E-6 " pathEditMode="relative" rAng="0" ptsTypes="AA">
                                      <p:cBhvr>
                                        <p:cTn id="133" dur="1000" fill="hold"/>
                                        <p:tgtEl>
                                          <p:spTgt spid="26"/>
                                        </p:tgtEl>
                                        <p:attrNameLst>
                                          <p:attrName>ppt_x</p:attrName>
                                          <p:attrName>ppt_y</p:attrName>
                                        </p:attrNameLst>
                                      </p:cBhvr>
                                      <p:rCtr x="25208" y="0"/>
                                    </p:animMotion>
                                  </p:childTnLst>
                                </p:cTn>
                              </p:par>
                            </p:childTnLst>
                          </p:cTn>
                        </p:par>
                        <p:par>
                          <p:cTn id="134" fill="hold">
                            <p:stCondLst>
                              <p:cond delay="1500"/>
                            </p:stCondLst>
                            <p:childTnLst>
                              <p:par>
                                <p:cTn id="135" presetID="10" presetClass="entr" presetSubtype="0"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8" grpId="0" animBg="1"/>
      <p:bldP spid="18" grpId="1" animBg="1"/>
      <p:bldP spid="19" grpId="0" animBg="1"/>
      <p:bldP spid="21" grpId="0" animBg="1"/>
      <p:bldP spid="21" grpId="1" animBg="1"/>
      <p:bldP spid="22" grpId="0" animBg="1"/>
      <p:bldP spid="25" grpId="0" animBg="1"/>
      <p:bldP spid="25" grpId="1" animBg="1"/>
      <p:bldP spid="26" grpId="0" animBg="1"/>
      <p:bldP spid="26" grpId="1" animBg="1"/>
      <p:bldP spid="28" grpId="0" animBg="1"/>
      <p:bldP spid="28" grpId="1" animBg="1"/>
      <p:bldP spid="29"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To Summarize Service Pack 2</a:t>
            </a:r>
            <a:endParaRPr lang="en-US" dirty="0"/>
          </a:p>
        </p:txBody>
      </p:sp>
      <p:sp>
        <p:nvSpPr>
          <p:cNvPr id="3" name="Text Placeholder 2"/>
          <p:cNvSpPr>
            <a:spLocks noGrp="1"/>
          </p:cNvSpPr>
          <p:nvPr>
            <p:ph type="body" sz="quarter" idx="10"/>
          </p:nvPr>
        </p:nvSpPr>
        <p:spPr>
          <a:xfrm>
            <a:off x="519112" y="1447799"/>
            <a:ext cx="11149013" cy="4825937"/>
          </a:xfrm>
        </p:spPr>
        <p:txBody>
          <a:bodyPr/>
          <a:lstStyle/>
          <a:p>
            <a:r>
              <a:rPr lang="en-US" smtClean="0"/>
              <a:t>We fixed a good few bugs and added some new features too!</a:t>
            </a:r>
          </a:p>
          <a:p>
            <a:r>
              <a:rPr lang="en-US" smtClean="0"/>
              <a:t>Make sure you check the release notes – no, really, do check them!</a:t>
            </a:r>
          </a:p>
          <a:p>
            <a:r>
              <a:rPr lang="en-US" smtClean="0"/>
              <a:t>With any new software, take the time to test it works in </a:t>
            </a:r>
            <a:r>
              <a:rPr lang="en-US" i="1" smtClean="0"/>
              <a:t>your</a:t>
            </a:r>
            <a:r>
              <a:rPr lang="en-US" smtClean="0"/>
              <a:t> environment, and with </a:t>
            </a:r>
            <a:r>
              <a:rPr lang="en-US" i="1" smtClean="0"/>
              <a:t>your</a:t>
            </a:r>
            <a:r>
              <a:rPr lang="en-US" smtClean="0"/>
              <a:t> users</a:t>
            </a:r>
          </a:p>
          <a:p>
            <a:r>
              <a:rPr lang="en-US" smtClean="0"/>
              <a:t>Check </a:t>
            </a:r>
            <a:r>
              <a:rPr lang="en-US" smtClean="0">
                <a:hlinkClick r:id="rId2"/>
              </a:rPr>
              <a:t>http://blogs.technet.com/b/exchange/</a:t>
            </a:r>
            <a:r>
              <a:rPr lang="en-US" smtClean="0"/>
              <a:t> for the latest release dates and information (the new location for msexchangeteam.com)</a:t>
            </a:r>
          </a:p>
          <a:p>
            <a:r>
              <a:rPr lang="en-US" smtClean="0"/>
              <a:t>Exchange </a:t>
            </a:r>
            <a:r>
              <a:rPr lang="en-US" i="1" smtClean="0"/>
              <a:t>Still</a:t>
            </a:r>
            <a:r>
              <a:rPr lang="en-US" smtClean="0"/>
              <a:t> Rocks</a:t>
            </a:r>
            <a:endParaRPr lang="en-US" dirty="0"/>
          </a:p>
        </p:txBody>
      </p:sp>
    </p:spTree>
    <p:extLst>
      <p:ext uri="{BB962C8B-B14F-4D97-AF65-F5344CB8AC3E}">
        <p14:creationId xmlns:p14="http://schemas.microsoft.com/office/powerpoint/2010/main" val="98127770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2400" dirty="0">
                <a:solidFill>
                  <a:srgbClr val="FFFF00"/>
                </a:solidFill>
              </a:rPr>
              <a:t>EXL311 | Microsoft Exchange Server and Microsoft Office 365: How to Set Up a Hybrid Deployment</a:t>
            </a:r>
            <a:r>
              <a:rPr lang="en-US" sz="2400" dirty="0"/>
              <a:t>  - </a:t>
            </a:r>
            <a:r>
              <a:rPr lang="en-US" sz="2400" dirty="0" smtClean="0"/>
              <a:t>Wed </a:t>
            </a:r>
            <a:r>
              <a:rPr lang="en-US" sz="2400" dirty="0"/>
              <a:t>3.15PM</a:t>
            </a:r>
            <a:r>
              <a:rPr lang="en-US" sz="2400" dirty="0" smtClean="0">
                <a:gradFill>
                  <a:gsLst>
                    <a:gs pos="0">
                      <a:schemeClr val="tx1"/>
                    </a:gs>
                    <a:gs pos="100000">
                      <a:schemeClr val="tx1"/>
                    </a:gs>
                  </a:gsLst>
                  <a:lin ang="5400000" scaled="0"/>
                </a:gradFill>
              </a:rPr>
              <a:t> </a:t>
            </a:r>
          </a:p>
          <a:p>
            <a:pPr marL="917557" lvl="1"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3424720"/>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r>
              <a:rPr lang="en-US" sz="2400" dirty="0" smtClean="0">
                <a:gradFill>
                  <a:gsLst>
                    <a:gs pos="0">
                      <a:schemeClr val="tx1"/>
                    </a:gs>
                    <a:gs pos="100000">
                      <a:schemeClr val="tx1"/>
                    </a:gs>
                  </a:gsLst>
                  <a:lin ang="5400000" scaled="0"/>
                </a:gradFill>
              </a:rPr>
              <a:t>…</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Technical Learning Center from 6-9pm today! </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And again Tuesday from 10:30am to 1:30pm</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87014391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08410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19103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Technology Adoption Program (TAP)</a:t>
            </a:r>
            <a:endParaRPr lang="en-US" dirty="0"/>
          </a:p>
        </p:txBody>
      </p:sp>
      <p:sp>
        <p:nvSpPr>
          <p:cNvPr id="3" name="Text Placeholder 2"/>
          <p:cNvSpPr>
            <a:spLocks noGrp="1"/>
          </p:cNvSpPr>
          <p:nvPr>
            <p:ph type="body" sz="quarter" idx="10"/>
          </p:nvPr>
        </p:nvSpPr>
        <p:spPr/>
        <p:txBody>
          <a:bodyPr/>
          <a:lstStyle/>
          <a:p>
            <a:r>
              <a:rPr lang="en-US" smtClean="0"/>
              <a:t>Exchange has a long history in this area</a:t>
            </a:r>
          </a:p>
          <a:p>
            <a:pPr lvl="1"/>
            <a:r>
              <a:rPr lang="en-US" smtClean="0"/>
              <a:t>JDP, RDP, TAP – any TLA works for us</a:t>
            </a:r>
          </a:p>
          <a:p>
            <a:r>
              <a:rPr lang="en-US" smtClean="0"/>
              <a:t>TAP consists of customers who are prepared to deploy beta bits INTO PRODUCTION</a:t>
            </a:r>
          </a:p>
          <a:p>
            <a:r>
              <a:rPr lang="en-US" smtClean="0"/>
              <a:t>They get ‘special’ support for doing so</a:t>
            </a:r>
          </a:p>
          <a:p>
            <a:r>
              <a:rPr lang="en-US" smtClean="0"/>
              <a:t>They get access to a TAP DL, a Wiki with all the latest info and conference calls with the team developing the features</a:t>
            </a:r>
          </a:p>
          <a:p>
            <a:r>
              <a:rPr lang="en-US" smtClean="0"/>
              <a:t>They get to provide early feedback, change the product and find bugs </a:t>
            </a:r>
            <a:r>
              <a:rPr lang="en-US" smtClean="0">
                <a:sym typeface="Wingdings" pitchFamily="2" charset="2"/>
              </a:rPr>
              <a:t></a:t>
            </a:r>
          </a:p>
          <a:p>
            <a:endParaRPr lang="en-US" dirty="0"/>
          </a:p>
        </p:txBody>
      </p:sp>
    </p:spTree>
    <p:extLst>
      <p:ext uri="{BB962C8B-B14F-4D97-AF65-F5344CB8AC3E}">
        <p14:creationId xmlns:p14="http://schemas.microsoft.com/office/powerpoint/2010/main" val="21491124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smtClean="0"/>
              <a:t>So Let’s Get To It…. First Up….</a:t>
            </a:r>
            <a:br>
              <a:rPr lang="en-US" smtClean="0"/>
            </a:br>
            <a:r>
              <a:rPr lang="en-US" smtClean="0"/>
              <a:t>OWA Mini</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00051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OMA? Forget About It, This is OWA Mini!</a:t>
            </a:r>
            <a:endParaRPr lang="en-US" dirty="0"/>
          </a:p>
        </p:txBody>
      </p:sp>
      <p:sp>
        <p:nvSpPr>
          <p:cNvPr id="3" name="Text Placeholder 2"/>
          <p:cNvSpPr>
            <a:spLocks noGrp="1"/>
          </p:cNvSpPr>
          <p:nvPr>
            <p:ph type="body" sz="quarter" idx="10"/>
          </p:nvPr>
        </p:nvSpPr>
        <p:spPr>
          <a:xfrm>
            <a:off x="519112" y="1447799"/>
            <a:ext cx="7625647" cy="4308872"/>
          </a:xfrm>
        </p:spPr>
        <p:txBody>
          <a:bodyPr/>
          <a:lstStyle/>
          <a:p>
            <a:r>
              <a:rPr lang="en-US" sz="2800" dirty="0" smtClean="0"/>
              <a:t>Yes, what you previously knew as OMA is back in SP2!</a:t>
            </a:r>
          </a:p>
          <a:p>
            <a:r>
              <a:rPr lang="en-US" sz="2800" dirty="0" smtClean="0"/>
              <a:t>This feature was driven by demand from markets where browser phones still rule</a:t>
            </a:r>
          </a:p>
          <a:p>
            <a:r>
              <a:rPr lang="en-US" sz="2800" dirty="0" smtClean="0"/>
              <a:t>Simple to administer, though all via EMS</a:t>
            </a:r>
          </a:p>
          <a:p>
            <a:r>
              <a:rPr lang="en-US" sz="2800" dirty="0" smtClean="0"/>
              <a:t>This is a complete re-write, none of the 2003 code was re-used</a:t>
            </a:r>
          </a:p>
          <a:p>
            <a:r>
              <a:rPr lang="en-US" sz="2800" dirty="0" smtClean="0"/>
              <a:t>Look, Tasks! </a:t>
            </a:r>
          </a:p>
          <a:p>
            <a:r>
              <a:rPr lang="en-US" sz="2800" dirty="0" smtClean="0"/>
              <a:t>It is built as a set of OWA forms, rather than as a separate application – hence OWA Mini</a:t>
            </a:r>
            <a:endParaRPr lang="en-US" sz="2800" dirty="0"/>
          </a:p>
        </p:txBody>
      </p:sp>
      <p:grpSp>
        <p:nvGrpSpPr>
          <p:cNvPr id="8" name="Group 7"/>
          <p:cNvGrpSpPr/>
          <p:nvPr/>
        </p:nvGrpSpPr>
        <p:grpSpPr>
          <a:xfrm>
            <a:off x="8415291" y="1619076"/>
            <a:ext cx="3252834" cy="4305814"/>
            <a:chOff x="5770280" y="371048"/>
            <a:chExt cx="4620270" cy="6115904"/>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280" y="371048"/>
              <a:ext cx="4620270" cy="6115904"/>
            </a:xfrm>
            <a:prstGeom prst="rect">
              <a:avLst/>
            </a:prstGeom>
          </p:spPr>
        </p:pic>
        <p:sp>
          <p:nvSpPr>
            <p:cNvPr id="10" name="Rectangle 9"/>
            <p:cNvSpPr/>
            <p:nvPr/>
          </p:nvSpPr>
          <p:spPr bwMode="auto">
            <a:xfrm>
              <a:off x="5770280" y="1669774"/>
              <a:ext cx="4544714" cy="3906078"/>
            </a:xfrm>
            <a:prstGeom prst="rect">
              <a:avLst/>
            </a:prstGeom>
            <a:solidFill>
              <a:schemeClr val="tx1"/>
            </a:solidFill>
            <a:ln w="3175">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no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47" t="16787" r="52280" b="34966"/>
            <a:stretch/>
          </p:blipFill>
          <p:spPr>
            <a:xfrm>
              <a:off x="6115574" y="1560353"/>
              <a:ext cx="2432808" cy="3254928"/>
            </a:xfrm>
            <a:prstGeom prst="rect">
              <a:avLst/>
            </a:prstGeom>
          </p:spPr>
        </p:pic>
      </p:grpSp>
    </p:spTree>
    <p:extLst>
      <p:ext uri="{BB962C8B-B14F-4D97-AF65-F5344CB8AC3E}">
        <p14:creationId xmlns:p14="http://schemas.microsoft.com/office/powerpoint/2010/main" val="28963928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OWA Mini</a:t>
            </a:r>
            <a:endParaRPr lang="en-US" dirty="0"/>
          </a:p>
        </p:txBody>
      </p:sp>
      <p:sp>
        <p:nvSpPr>
          <p:cNvPr id="3" name="Text Placeholder 2"/>
          <p:cNvSpPr>
            <a:spLocks noGrp="1"/>
          </p:cNvSpPr>
          <p:nvPr>
            <p:ph type="body" sz="quarter" idx="10"/>
          </p:nvPr>
        </p:nvSpPr>
        <p:spPr>
          <a:xfrm>
            <a:off x="519112" y="1447799"/>
            <a:ext cx="11149013" cy="4715137"/>
          </a:xfrm>
        </p:spPr>
        <p:txBody>
          <a:bodyPr/>
          <a:lstStyle/>
          <a:p>
            <a:r>
              <a:rPr lang="en-US" sz="2800" dirty="0" smtClean="0"/>
              <a:t>Enabled and disabled using Set-</a:t>
            </a:r>
            <a:r>
              <a:rPr lang="en-US" sz="2800" dirty="0" err="1" smtClean="0"/>
              <a:t>OWAMailboxPolicy</a:t>
            </a:r>
            <a:endParaRPr lang="en-US" sz="2800" dirty="0" smtClean="0"/>
          </a:p>
          <a:p>
            <a:pPr lvl="1"/>
            <a:r>
              <a:rPr lang="en-US" sz="2400" dirty="0" smtClean="0"/>
              <a:t>Set-</a:t>
            </a:r>
            <a:r>
              <a:rPr lang="en-US" sz="2400" dirty="0" err="1" smtClean="0"/>
              <a:t>OWAMailboxPolicy</a:t>
            </a:r>
            <a:r>
              <a:rPr lang="en-US" sz="2400" dirty="0" smtClean="0"/>
              <a:t> Name -</a:t>
            </a:r>
            <a:r>
              <a:rPr lang="en-US" sz="2400" dirty="0" err="1" smtClean="0"/>
              <a:t>OWALightEnabled</a:t>
            </a:r>
            <a:r>
              <a:rPr lang="en-US" sz="2400" dirty="0" smtClean="0"/>
              <a:t>:$True</a:t>
            </a:r>
          </a:p>
          <a:p>
            <a:r>
              <a:rPr lang="en-US" sz="2800" dirty="0" smtClean="0"/>
              <a:t>OWA Mini is effectively an alternative view of OWA, so OWA mailbox policies and segmentation are inherited</a:t>
            </a:r>
          </a:p>
          <a:p>
            <a:pPr lvl="1"/>
            <a:r>
              <a:rPr lang="en-US" sz="2400" dirty="0" smtClean="0"/>
              <a:t>Any unsupported features (IRM for example) in the policy are secure by default – i.e. disabled for OWA Mini</a:t>
            </a:r>
          </a:p>
          <a:p>
            <a:r>
              <a:rPr lang="en-US" sz="2800" dirty="0" smtClean="0"/>
              <a:t>ActiveSync policies are not applied to OWA Mini</a:t>
            </a:r>
          </a:p>
          <a:p>
            <a:r>
              <a:rPr lang="en-US" sz="2800" dirty="0" smtClean="0"/>
              <a:t>Fully supported features such as calendar, contacts etc. can be enabled or disabled on a per policy basis</a:t>
            </a:r>
          </a:p>
          <a:p>
            <a:r>
              <a:rPr lang="en-US" sz="2800" dirty="0" smtClean="0"/>
              <a:t>Will ship in all OWA languages. If a new language is added to OWA, OWA mini gets it, as it’s OWA, just mini-ma-</a:t>
            </a:r>
            <a:r>
              <a:rPr lang="en-US" sz="2800" dirty="0" err="1" smtClean="0"/>
              <a:t>ized</a:t>
            </a:r>
            <a:endParaRPr lang="en-US" sz="2800" dirty="0"/>
          </a:p>
        </p:txBody>
      </p:sp>
    </p:spTree>
    <p:extLst>
      <p:ext uri="{BB962C8B-B14F-4D97-AF65-F5344CB8AC3E}">
        <p14:creationId xmlns:p14="http://schemas.microsoft.com/office/powerpoint/2010/main" val="2397814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OWA Mini</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en-US" smtClean="0"/>
              <a:t>The Hybrid Configuration Wizard</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27168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833E7-CDA5-4E4A-AF0B-36A91B78C9EF}">
  <ds:schemaRefs>
    <ds:schemaRef ds:uri="http://purl.org/dc/terms/"/>
    <ds:schemaRef ds:uri="http://purl.org/dc/elements/1.1/"/>
    <ds:schemaRef ds:uri="http://www.w3.org/XML/1998/namespace"/>
    <ds:schemaRef ds:uri="2295e2e7-0eeb-498e-8716-217bb2ee6ee3"/>
    <ds:schemaRef ds:uri="http://schemas.microsoft.com/office/infopath/2007/PartnerControls"/>
    <ds:schemaRef ds:uri="http://schemas.microsoft.com/office/2006/documentManagement/types"/>
    <ds:schemaRef ds:uri="http://schemas.openxmlformats.org/package/2006/metadata/core-properties"/>
    <ds:schemaRef ds:uri="8b529f77-48ab-4581-b468-93f09345b8a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3147</TotalTime>
  <Words>3239</Words>
  <Application>Microsoft Office PowerPoint</Application>
  <PresentationFormat>Custom</PresentationFormat>
  <Paragraphs>410</Paragraphs>
  <Slides>37</Slides>
  <Notes>11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TENA11_BreakoutSession_Template_16x9_Final_05132011</vt:lpstr>
      <vt:lpstr>1_White with Consolas font for code slides</vt:lpstr>
      <vt:lpstr>What's New in Microsoft Exchange Server  2010 SP2: Featuring GAL Segmentation</vt:lpstr>
      <vt:lpstr>Agenda</vt:lpstr>
      <vt:lpstr>Exchange SP2 Facts</vt:lpstr>
      <vt:lpstr>The Technology Adoption Program (TAP)</vt:lpstr>
      <vt:lpstr>So Let’s Get To It…. First Up…. OWA Mini</vt:lpstr>
      <vt:lpstr>OMA? Forget About It, This is OWA Mini!</vt:lpstr>
      <vt:lpstr>Managing OWA Mini</vt:lpstr>
      <vt:lpstr>OWA Mini</vt:lpstr>
      <vt:lpstr>The Hybrid Configuration Wizard</vt:lpstr>
      <vt:lpstr>The Hybrid Configuration Wizard</vt:lpstr>
      <vt:lpstr>Address Book Policies (the artist formally known as GAL Segmentation)</vt:lpstr>
      <vt:lpstr>What Is GAL Segmentation Anyway?</vt:lpstr>
      <vt:lpstr>Some History…</vt:lpstr>
      <vt:lpstr>How Did The Previous Solutions Work?</vt:lpstr>
      <vt:lpstr>What Was Wrong With That Then?</vt:lpstr>
      <vt:lpstr>Introducing Address Book Policies</vt:lpstr>
      <vt:lpstr>It Speaks a Thousand Words….</vt:lpstr>
      <vt:lpstr>What Kind Of Actions Are Impacted?</vt:lpstr>
      <vt:lpstr>ABP Deployment Scenarios Two Independent Companies</vt:lpstr>
      <vt:lpstr>ABP Deployment Scenarios Two Companies Sharing One CEO</vt:lpstr>
      <vt:lpstr>ABP Deployment Scenarios Education</vt:lpstr>
      <vt:lpstr>Address Book Policies</vt:lpstr>
      <vt:lpstr>ABP Deployment Considerations</vt:lpstr>
      <vt:lpstr>Anything Else We Need To Know?</vt:lpstr>
      <vt:lpstr>What About Migration From ACL’s?</vt:lpstr>
      <vt:lpstr>From Here To There</vt:lpstr>
      <vt:lpstr>If You Are A Hoster…</vt:lpstr>
      <vt:lpstr>OWA Cross Site Silent Redirection</vt:lpstr>
      <vt:lpstr>Why You Want This Feature (And You Will)</vt:lpstr>
      <vt:lpstr>Experience, Before</vt:lpstr>
      <vt:lpstr>So To Summarize Service Pack 2</vt:lpstr>
      <vt:lpstr>Related Content</vt:lpstr>
      <vt:lpstr>Resources</vt:lpstr>
      <vt:lpstr>PowerPoint Presentation</vt:lpstr>
      <vt:lpstr>PowerPoint Presentation</vt:lpstr>
      <vt:lpstr>PowerPoint Presentation</vt:lpstr>
      <vt:lpstr>PowerPoint Presentation</vt:lpstr>
    </vt:vector>
  </TitlesOfParts>
  <Manager>&lt;Content Manager Name Here&gt;</Manager>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EXL326: What's New in Microsoft Exchange Server 2010 SP2: Featuring GAL Segmentation</dc:title>
  <dc:subject>Microsoft TechEd North America 2011</dc:subject>
  <dc:creator>Greg Taylor</dc:creator>
  <dc:description>Template Design: Jordan Cayabyab
Formatter: Sylvia Tedjo, Silver Fox Productions
Event Date: May 16-19, 2011
Event Location: Atlanta
Audience Type: Developers, IT Pros</dc:description>
  <cp:lastModifiedBy>Shows</cp:lastModifiedBy>
  <cp:revision>77</cp:revision>
  <cp:lastPrinted>2010-05-11T05:02:34Z</cp:lastPrinted>
  <dcterms:created xsi:type="dcterms:W3CDTF">2011-05-12T15:35:52Z</dcterms:created>
  <dcterms:modified xsi:type="dcterms:W3CDTF">2011-05-16T21:35:41Z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