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1" r:id="rId1"/>
    <p:sldMasterId id="2147483761" r:id="rId2"/>
  </p:sldMasterIdLst>
  <p:notesMasterIdLst>
    <p:notesMasterId r:id="rId56"/>
  </p:notesMasterIdLst>
  <p:handoutMasterIdLst>
    <p:handoutMasterId r:id="rId57"/>
  </p:handoutMasterIdLst>
  <p:sldIdLst>
    <p:sldId id="322" r:id="rId3"/>
    <p:sldId id="335" r:id="rId4"/>
    <p:sldId id="384" r:id="rId5"/>
    <p:sldId id="382" r:id="rId6"/>
    <p:sldId id="337" r:id="rId7"/>
    <p:sldId id="338" r:id="rId8"/>
    <p:sldId id="339" r:id="rId9"/>
    <p:sldId id="340" r:id="rId10"/>
    <p:sldId id="341" r:id="rId11"/>
    <p:sldId id="342" r:id="rId12"/>
    <p:sldId id="343" r:id="rId13"/>
    <p:sldId id="344" r:id="rId14"/>
    <p:sldId id="345" r:id="rId15"/>
    <p:sldId id="346" r:id="rId16"/>
    <p:sldId id="347" r:id="rId17"/>
    <p:sldId id="348" r:id="rId18"/>
    <p:sldId id="349" r:id="rId19"/>
    <p:sldId id="350" r:id="rId20"/>
    <p:sldId id="351" r:id="rId21"/>
    <p:sldId id="352" r:id="rId22"/>
    <p:sldId id="353" r:id="rId23"/>
    <p:sldId id="354" r:id="rId24"/>
    <p:sldId id="355" r:id="rId25"/>
    <p:sldId id="356" r:id="rId26"/>
    <p:sldId id="357" r:id="rId27"/>
    <p:sldId id="358" r:id="rId28"/>
    <p:sldId id="359" r:id="rId29"/>
    <p:sldId id="362" r:id="rId30"/>
    <p:sldId id="363" r:id="rId31"/>
    <p:sldId id="364" r:id="rId32"/>
    <p:sldId id="365" r:id="rId33"/>
    <p:sldId id="366" r:id="rId34"/>
    <p:sldId id="367" r:id="rId35"/>
    <p:sldId id="383" r:id="rId36"/>
    <p:sldId id="368" r:id="rId37"/>
    <p:sldId id="331" r:id="rId38"/>
    <p:sldId id="332" r:id="rId39"/>
    <p:sldId id="386" r:id="rId40"/>
    <p:sldId id="387" r:id="rId41"/>
    <p:sldId id="388" r:id="rId42"/>
    <p:sldId id="369" r:id="rId43"/>
    <p:sldId id="370" r:id="rId44"/>
    <p:sldId id="371" r:id="rId45"/>
    <p:sldId id="372" r:id="rId46"/>
    <p:sldId id="373" r:id="rId47"/>
    <p:sldId id="374" r:id="rId48"/>
    <p:sldId id="375" r:id="rId49"/>
    <p:sldId id="376" r:id="rId50"/>
    <p:sldId id="377" r:id="rId51"/>
    <p:sldId id="378" r:id="rId52"/>
    <p:sldId id="379" r:id="rId53"/>
    <p:sldId id="380" r:id="rId54"/>
    <p:sldId id="319" r:id="rId55"/>
  </p:sldIdLst>
  <p:sldSz cx="12188825"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rin Verna" initials="EV"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E1E"/>
    <a:srgbClr val="03C2F1"/>
    <a:srgbClr val="FFFFFF"/>
    <a:srgbClr val="000000"/>
    <a:srgbClr val="429A16"/>
    <a:srgbClr val="F8F57B"/>
    <a:srgbClr val="59D01E"/>
    <a:srgbClr val="ACE58F"/>
    <a:srgbClr val="292929"/>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2856" autoAdjust="0"/>
    <p:restoredTop sz="84892" autoAdjust="0"/>
  </p:normalViewPr>
  <p:slideViewPr>
    <p:cSldViewPr snapToGrid="0">
      <p:cViewPr varScale="1">
        <p:scale>
          <a:sx n="61" d="100"/>
          <a:sy n="61" d="100"/>
        </p:scale>
        <p:origin x="-1434" y="-84"/>
      </p:cViewPr>
      <p:guideLst>
        <p:guide orient="horz" pos="144"/>
        <p:guide orient="horz" pos="1200"/>
        <p:guide orient="horz" pos="2736"/>
        <p:guide orient="horz" pos="4176"/>
        <p:guide orient="horz" pos="1488"/>
        <p:guide orient="horz" pos="912"/>
        <p:guide pos="3839"/>
        <p:guide pos="327"/>
        <p:guide pos="1190"/>
        <p:guide pos="7350"/>
        <p:guide pos="7063"/>
        <p:guide pos="611"/>
      </p:guideLst>
    </p:cSldViewPr>
  </p:slideViewPr>
  <p:outlineViewPr>
    <p:cViewPr>
      <p:scale>
        <a:sx n="33" d="100"/>
        <a:sy n="33" d="100"/>
      </p:scale>
      <p:origin x="0" y="6060"/>
    </p:cViewPr>
  </p:outlineViewPr>
  <p:notesTextViewPr>
    <p:cViewPr>
      <p:scale>
        <a:sx n="100" d="100"/>
        <a:sy n="100" d="100"/>
      </p:scale>
      <p:origin x="0" y="0"/>
    </p:cViewPr>
  </p:notesTextViewPr>
  <p:sorterViewPr>
    <p:cViewPr>
      <p:scale>
        <a:sx n="25" d="100"/>
        <a:sy n="25" d="100"/>
      </p:scale>
      <p:origin x="0" y="0"/>
    </p:cViewPr>
  </p:sorterViewPr>
  <p:notesViewPr>
    <p:cSldViewPr snapToGrid="0" showGuides="1">
      <p:cViewPr>
        <p:scale>
          <a:sx n="148" d="100"/>
          <a:sy n="148" d="100"/>
        </p:scale>
        <p:origin x="-1686"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handoutMaster" Target="handoutMasters/handoutMaster1.xml"/><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image" Target="../media/image49.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image" Target="../media/image39.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image" Target="../media/image42.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image" Target="../media/image4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err="1" smtClean="0">
                <a:latin typeface="Segoe UI" pitchFamily="34" charset="0"/>
              </a:rPr>
              <a:t>TechEd</a:t>
            </a:r>
            <a:r>
              <a:rPr lang="en-US" dirty="0" smtClean="0">
                <a:latin typeface="Segoe UI" pitchFamily="34" charset="0"/>
              </a:rPr>
              <a:t> 2011</a:t>
            </a:r>
            <a:endParaRPr lang="en-US" dirty="0">
              <a:latin typeface="Segoe UI"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UI" pitchFamily="34" charset="0"/>
              </a:rPr>
              <a:pPr/>
              <a:t>5/19/2011</a:t>
            </a:fld>
            <a:endParaRPr lang="en-US" dirty="0">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err="1" smtClean="0"/>
              <a:t>TechEd</a:t>
            </a:r>
            <a:r>
              <a:rPr lang="en-US" dirty="0" smtClean="0"/>
              <a:t> 2011</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7C3FBCD4-166E-446F-AF18-7D4A0CF9AEF6}" type="datetimeFigureOut">
              <a:rPr lang="en-US" smtClean="0"/>
              <a:pPr/>
              <a:t>5/19/2011</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solidFill>
        <a:latin typeface="Segoe UI"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5/19/2011 8:18 AM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a:p>
            <a:endParaRPr lang="en-US" sz="500" dirty="0">
              <a:latin typeface="Segoe UI" pitchFamily="34" charset="0"/>
            </a:endParaRPr>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25</a:t>
            </a:fld>
            <a:endParaRPr lang="en-US" dirty="0"/>
          </a:p>
        </p:txBody>
      </p:sp>
    </p:spTree>
    <p:extLst>
      <p:ext uri="{BB962C8B-B14F-4D97-AF65-F5344CB8AC3E}">
        <p14:creationId xmlns:p14="http://schemas.microsoft.com/office/powerpoint/2010/main" val="3078500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26</a:t>
            </a:fld>
            <a:endParaRPr lang="en-US" dirty="0"/>
          </a:p>
        </p:txBody>
      </p:sp>
    </p:spTree>
    <p:extLst>
      <p:ext uri="{BB962C8B-B14F-4D97-AF65-F5344CB8AC3E}">
        <p14:creationId xmlns:p14="http://schemas.microsoft.com/office/powerpoint/2010/main" val="3701755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27</a:t>
            </a:fld>
            <a:endParaRPr lang="en-US" dirty="0"/>
          </a:p>
        </p:txBody>
      </p:sp>
    </p:spTree>
    <p:extLst>
      <p:ext uri="{BB962C8B-B14F-4D97-AF65-F5344CB8AC3E}">
        <p14:creationId xmlns:p14="http://schemas.microsoft.com/office/powerpoint/2010/main" val="1875566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31</a:t>
            </a:fld>
            <a:endParaRPr lang="en-US" dirty="0"/>
          </a:p>
        </p:txBody>
      </p:sp>
    </p:spTree>
    <p:extLst>
      <p:ext uri="{BB962C8B-B14F-4D97-AF65-F5344CB8AC3E}">
        <p14:creationId xmlns:p14="http://schemas.microsoft.com/office/powerpoint/2010/main" val="4278598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32</a:t>
            </a:fld>
            <a:endParaRPr lang="en-US" dirty="0"/>
          </a:p>
        </p:txBody>
      </p:sp>
    </p:spTree>
    <p:extLst>
      <p:ext uri="{BB962C8B-B14F-4D97-AF65-F5344CB8AC3E}">
        <p14:creationId xmlns:p14="http://schemas.microsoft.com/office/powerpoint/2010/main" val="3396008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lvl="2">
              <a:buNone/>
            </a:pPr>
            <a:endParaRPr lang="en-US" dirty="0"/>
          </a:p>
        </p:txBody>
      </p:sp>
      <p:sp>
        <p:nvSpPr>
          <p:cNvPr id="4" name="Header Placeholder 3"/>
          <p:cNvSpPr>
            <a:spLocks noGrp="1"/>
          </p:cNvSpPr>
          <p:nvPr>
            <p:ph type="hdr" sz="quarter" idx="10"/>
          </p:nvPr>
        </p:nvSpPr>
        <p:spPr/>
        <p:txBody>
          <a:bodyPr/>
          <a:lstStyle/>
          <a:p>
            <a:r>
              <a:rPr lang="en-US" dirty="0" smtClean="0"/>
              <a:t>TechReady12</a:t>
            </a:r>
            <a:endParaRPr lang="en-US" dirty="0"/>
          </a:p>
        </p:txBody>
      </p:sp>
      <p:sp>
        <p:nvSpPr>
          <p:cNvPr id="5" name="Date Placeholder 4"/>
          <p:cNvSpPr>
            <a:spLocks noGrp="1"/>
          </p:cNvSpPr>
          <p:nvPr>
            <p:ph type="dt" idx="11"/>
          </p:nvPr>
        </p:nvSpPr>
        <p:spPr/>
        <p:txBody>
          <a:bodyPr/>
          <a:lstStyle/>
          <a:p>
            <a:fld id="{70B10680-0FF9-4EED-863E-730C980F8893}" type="datetime1">
              <a:rPr lang="en-US" smtClean="0"/>
              <a:pPr/>
              <a:t>5/19/2011</a:t>
            </a:fld>
            <a:endParaRPr lang="en-US" dirty="0"/>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3"/>
          </p:nvPr>
        </p:nvSpPr>
        <p:spPr/>
        <p:txBody>
          <a:bodyPr/>
          <a:lstStyle/>
          <a:p>
            <a:fld id="{8B263312-38AA-4E1E-B2B5-0F8F122B24FE}" type="slidenum">
              <a:rPr lang="en-US" smtClean="0"/>
              <a:pPr/>
              <a:t>35</a:t>
            </a:fld>
            <a:endParaRPr lang="en-US" dirty="0"/>
          </a:p>
        </p:txBody>
      </p:sp>
    </p:spTree>
    <p:extLst>
      <p:ext uri="{BB962C8B-B14F-4D97-AF65-F5344CB8AC3E}">
        <p14:creationId xmlns:p14="http://schemas.microsoft.com/office/powerpoint/2010/main" val="10221316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36</a:t>
            </a:fld>
            <a:endParaRPr lang="en-US" dirty="0"/>
          </a:p>
        </p:txBody>
      </p:sp>
      <p:sp>
        <p:nvSpPr>
          <p:cNvPr id="5" name="Header Placeholder 3"/>
          <p:cNvSpPr>
            <a:spLocks noGrp="1"/>
          </p:cNvSpPr>
          <p:nvPr>
            <p:ph type="hdr" sz="quarter"/>
          </p:nvPr>
        </p:nvSpPr>
        <p:spPr>
          <a:xfrm>
            <a:off x="0" y="0"/>
            <a:ext cx="2971800" cy="457200"/>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pPr/>
              <a:t>5/19/2011 8:18 AM</a:t>
            </a:fld>
            <a:endParaRPr lang="en-US" dirty="0"/>
          </a:p>
        </p:txBody>
      </p:sp>
      <p:sp>
        <p:nvSpPr>
          <p:cNvPr id="7" name="Footer Placeholder 5"/>
          <p:cNvSpPr>
            <a:spLocks noGrp="1"/>
          </p:cNvSpPr>
          <p:nvPr>
            <p:ph type="ftr" sz="quarter" idx="4"/>
          </p:nvPr>
        </p:nvSpPr>
        <p:spPr>
          <a:xfrm>
            <a:off x="0" y="8685213"/>
            <a:ext cx="6172200" cy="457200"/>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37</a:t>
            </a:fld>
            <a:endParaRPr lang="en-US" dirty="0"/>
          </a:p>
        </p:txBody>
      </p:sp>
      <p:sp>
        <p:nvSpPr>
          <p:cNvPr id="5" name="Header Placeholder 3"/>
          <p:cNvSpPr>
            <a:spLocks noGrp="1"/>
          </p:cNvSpPr>
          <p:nvPr>
            <p:ph type="hdr" sz="quarter"/>
          </p:nvPr>
        </p:nvSpPr>
        <p:spPr>
          <a:xfrm>
            <a:off x="0" y="0"/>
            <a:ext cx="2971800" cy="457200"/>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pPr/>
              <a:t>5/19/2011 8:18 AM</a:t>
            </a:fld>
            <a:endParaRPr lang="en-US" dirty="0"/>
          </a:p>
        </p:txBody>
      </p:sp>
      <p:sp>
        <p:nvSpPr>
          <p:cNvPr id="7" name="Footer Placeholder 5"/>
          <p:cNvSpPr>
            <a:spLocks noGrp="1"/>
          </p:cNvSpPr>
          <p:nvPr>
            <p:ph type="ftr" sz="quarter" idx="4"/>
          </p:nvPr>
        </p:nvSpPr>
        <p:spPr>
          <a:xfrm>
            <a:off x="0" y="8685213"/>
            <a:ext cx="6172200" cy="457200"/>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38</a:t>
            </a:fld>
            <a:endParaRPr lang="en-US" dirty="0"/>
          </a:p>
        </p:txBody>
      </p:sp>
      <p:sp>
        <p:nvSpPr>
          <p:cNvPr id="5" name="Header Placeholder 3"/>
          <p:cNvSpPr>
            <a:spLocks noGrp="1"/>
          </p:cNvSpPr>
          <p:nvPr>
            <p:ph type="hdr" sz="quarter"/>
          </p:nvPr>
        </p:nvSpPr>
        <p:spPr>
          <a:xfrm>
            <a:off x="0" y="0"/>
            <a:ext cx="2971800" cy="457200"/>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pPr/>
              <a:t>5/19/2011 8:18 AM</a:t>
            </a:fld>
            <a:endParaRPr lang="en-US" dirty="0"/>
          </a:p>
        </p:txBody>
      </p:sp>
      <p:sp>
        <p:nvSpPr>
          <p:cNvPr id="7" name="Footer Placeholder 5"/>
          <p:cNvSpPr>
            <a:spLocks noGrp="1"/>
          </p:cNvSpPr>
          <p:nvPr>
            <p:ph type="ftr" sz="quarter" idx="4"/>
          </p:nvPr>
        </p:nvSpPr>
        <p:spPr>
          <a:xfrm>
            <a:off x="0" y="8685213"/>
            <a:ext cx="6172200" cy="457200"/>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39</a:t>
            </a:fld>
            <a:endParaRPr lang="en-US" dirty="0"/>
          </a:p>
        </p:txBody>
      </p:sp>
      <p:sp>
        <p:nvSpPr>
          <p:cNvPr id="5" name="Header Placeholder 3"/>
          <p:cNvSpPr>
            <a:spLocks noGrp="1"/>
          </p:cNvSpPr>
          <p:nvPr>
            <p:ph type="hdr" sz="quarter"/>
          </p:nvPr>
        </p:nvSpPr>
        <p:spPr>
          <a:xfrm>
            <a:off x="0" y="0"/>
            <a:ext cx="2971800" cy="457200"/>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pPr/>
              <a:t>5/19/2011 8:18 AM</a:t>
            </a:fld>
            <a:endParaRPr lang="en-US" dirty="0"/>
          </a:p>
        </p:txBody>
      </p:sp>
      <p:sp>
        <p:nvSpPr>
          <p:cNvPr id="7" name="Footer Placeholder 5"/>
          <p:cNvSpPr>
            <a:spLocks noGrp="1"/>
          </p:cNvSpPr>
          <p:nvPr>
            <p:ph type="ftr" sz="quarter" idx="4"/>
          </p:nvPr>
        </p:nvSpPr>
        <p:spPr>
          <a:xfrm>
            <a:off x="0" y="8685213"/>
            <a:ext cx="6172200" cy="457200"/>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40</a:t>
            </a:fld>
            <a:endParaRPr lang="en-US" dirty="0"/>
          </a:p>
        </p:txBody>
      </p:sp>
      <p:sp>
        <p:nvSpPr>
          <p:cNvPr id="5" name="Header Placeholder 3"/>
          <p:cNvSpPr>
            <a:spLocks noGrp="1"/>
          </p:cNvSpPr>
          <p:nvPr>
            <p:ph type="hdr" sz="quarter"/>
          </p:nvPr>
        </p:nvSpPr>
        <p:spPr>
          <a:xfrm>
            <a:off x="0" y="0"/>
            <a:ext cx="2971800" cy="457200"/>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pPr/>
              <a:t>5/19/2011 8:18 AM</a:t>
            </a:fld>
            <a:endParaRPr lang="en-US" dirty="0"/>
          </a:p>
        </p:txBody>
      </p:sp>
      <p:sp>
        <p:nvSpPr>
          <p:cNvPr id="7" name="Footer Placeholder 5"/>
          <p:cNvSpPr>
            <a:spLocks noGrp="1"/>
          </p:cNvSpPr>
          <p:nvPr>
            <p:ph type="ftr" sz="quarter" idx="4"/>
          </p:nvPr>
        </p:nvSpPr>
        <p:spPr>
          <a:xfrm>
            <a:off x="0" y="8685213"/>
            <a:ext cx="6172200" cy="457200"/>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44</a:t>
            </a:fld>
            <a:endParaRPr lang="en-US" dirty="0"/>
          </a:p>
        </p:txBody>
      </p:sp>
    </p:spTree>
    <p:extLst>
      <p:ext uri="{BB962C8B-B14F-4D97-AF65-F5344CB8AC3E}">
        <p14:creationId xmlns:p14="http://schemas.microsoft.com/office/powerpoint/2010/main" val="26444223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46</a:t>
            </a:fld>
            <a:endParaRPr lang="en-US" dirty="0"/>
          </a:p>
        </p:txBody>
      </p:sp>
    </p:spTree>
    <p:extLst>
      <p:ext uri="{BB962C8B-B14F-4D97-AF65-F5344CB8AC3E}">
        <p14:creationId xmlns:p14="http://schemas.microsoft.com/office/powerpoint/2010/main" val="996397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50</a:t>
            </a:fld>
            <a:endParaRPr lang="en-US" dirty="0"/>
          </a:p>
        </p:txBody>
      </p:sp>
    </p:spTree>
    <p:extLst>
      <p:ext uri="{BB962C8B-B14F-4D97-AF65-F5344CB8AC3E}">
        <p14:creationId xmlns:p14="http://schemas.microsoft.com/office/powerpoint/2010/main" val="7117592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53</a:t>
            </a:fld>
            <a:endParaRPr lang="en-US" dirty="0"/>
          </a:p>
        </p:txBody>
      </p:sp>
    </p:spTree>
    <p:extLst>
      <p:ext uri="{BB962C8B-B14F-4D97-AF65-F5344CB8AC3E}">
        <p14:creationId xmlns:p14="http://schemas.microsoft.com/office/powerpoint/2010/main" val="2153231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3400" y="4343400"/>
            <a:ext cx="5791200" cy="4114800"/>
          </a:xfrm>
          <a:prstGeom prst="rect">
            <a:avLst/>
          </a:prstGeom>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a:t>
            </a:fld>
            <a:endParaRPr lang="en-US" dirty="0"/>
          </a:p>
        </p:txBody>
      </p:sp>
    </p:spTree>
    <p:extLst>
      <p:ext uri="{BB962C8B-B14F-4D97-AF65-F5344CB8AC3E}">
        <p14:creationId xmlns:p14="http://schemas.microsoft.com/office/powerpoint/2010/main" val="2143981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Image Placeholder 11"/>
          <p:cNvSpPr>
            <a:spLocks noGrp="1" noRot="1" noChangeAspect="1"/>
          </p:cNvSpPr>
          <p:nvPr>
            <p:ph type="sldImg"/>
          </p:nvPr>
        </p:nvSpPr>
        <p:spPr>
          <a:xfrm>
            <a:off x="382588" y="685800"/>
            <a:ext cx="6092825" cy="3429000"/>
          </a:xfrm>
        </p:spPr>
      </p:sp>
      <p:sp>
        <p:nvSpPr>
          <p:cNvPr id="13" name="Notes Placeholder 12"/>
          <p:cNvSpPr>
            <a:spLocks noGrp="1"/>
          </p:cNvSpPr>
          <p:nvPr>
            <p:ph type="body" idx="1"/>
          </p:nvPr>
        </p:nvSpPr>
        <p:spPr/>
        <p:txBody>
          <a:bodyPr>
            <a:normAutofit/>
          </a:bodyPr>
          <a:lstStyle/>
          <a:p>
            <a:endParaRPr lang="en-US" dirty="0"/>
          </a:p>
        </p:txBody>
      </p:sp>
      <p:sp>
        <p:nvSpPr>
          <p:cNvPr id="2" name="Date Placeholder 1"/>
          <p:cNvSpPr>
            <a:spLocks noGrp="1"/>
          </p:cNvSpPr>
          <p:nvPr>
            <p:ph type="dt" idx="10"/>
          </p:nvPr>
        </p:nvSpPr>
        <p:spPr/>
        <p:txBody>
          <a:bodyPr/>
          <a:lstStyle/>
          <a:p>
            <a:fld id="{D06E4393-59EA-49C6-B1BC-71065491CB86}" type="datetime1">
              <a:rPr lang="en-US" smtClean="0"/>
              <a:t>5/19/2011</a:t>
            </a:fld>
            <a:endParaRPr lang="en-US" dirty="0"/>
          </a:p>
        </p:txBody>
      </p:sp>
      <p:sp>
        <p:nvSpPr>
          <p:cNvPr id="3" name="Footer Placeholder 2"/>
          <p:cNvSpPr>
            <a:spLocks noGrp="1"/>
          </p:cNvSpPr>
          <p:nvPr>
            <p:ph type="ftr" sz="quarter" idx="11"/>
          </p:nvPr>
        </p:nvSpPr>
        <p:spPr/>
        <p:txBody>
          <a:bodyPr/>
          <a:lstStyle/>
          <a:p>
            <a:r>
              <a:rPr lang="en-US"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8" name="Slide Number Placeholder 7"/>
          <p:cNvSpPr>
            <a:spLocks noGrp="1"/>
          </p:cNvSpPr>
          <p:nvPr>
            <p:ph type="sldNum" sz="quarter" idx="12"/>
          </p:nvPr>
        </p:nvSpPr>
        <p:spPr/>
        <p:txBody>
          <a:bodyPr/>
          <a:lstStyle/>
          <a:p>
            <a:fld id="{8B263312-38AA-4E1E-B2B5-0F8F122B24FE}" type="slidenum">
              <a:rPr lang="en-US" smtClean="0"/>
              <a:pPr/>
              <a:t>5</a:t>
            </a:fld>
            <a:endParaRPr lang="en-US" dirty="0"/>
          </a:p>
        </p:txBody>
      </p:sp>
      <p:sp>
        <p:nvSpPr>
          <p:cNvPr id="9" name="Header Placeholder 8"/>
          <p:cNvSpPr>
            <a:spLocks noGrp="1"/>
          </p:cNvSpPr>
          <p:nvPr>
            <p:ph type="hdr" sz="quarter" idx="13"/>
          </p:nvPr>
        </p:nvSpPr>
        <p:spPr>
          <a:xfrm>
            <a:off x="0" y="0"/>
            <a:ext cx="2971800" cy="457200"/>
          </a:xfrm>
          <a:prstGeom prst="rect">
            <a:avLst/>
          </a:prstGeom>
        </p:spPr>
        <p:txBody>
          <a:bodyPr/>
          <a:lstStyle/>
          <a:p>
            <a:r>
              <a:rPr lang="en-US" dirty="0" smtClean="0"/>
              <a:t>TechReady11</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10</a:t>
            </a:fld>
            <a:endParaRPr lang="en-US" dirty="0"/>
          </a:p>
        </p:txBody>
      </p:sp>
    </p:spTree>
    <p:extLst>
      <p:ext uri="{BB962C8B-B14F-4D97-AF65-F5344CB8AC3E}">
        <p14:creationId xmlns:p14="http://schemas.microsoft.com/office/powerpoint/2010/main" val="1276365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Image Placeholder 11"/>
          <p:cNvSpPr>
            <a:spLocks noGrp="1" noRot="1" noChangeAspect="1"/>
          </p:cNvSpPr>
          <p:nvPr>
            <p:ph type="sldImg"/>
          </p:nvPr>
        </p:nvSpPr>
        <p:spPr>
          <a:xfrm>
            <a:off x="382588" y="685800"/>
            <a:ext cx="6092825" cy="3429000"/>
          </a:xfrm>
        </p:spPr>
      </p:sp>
      <p:sp>
        <p:nvSpPr>
          <p:cNvPr id="13" name="Notes Placeholder 12"/>
          <p:cNvSpPr>
            <a:spLocks noGrp="1"/>
          </p:cNvSpPr>
          <p:nvPr>
            <p:ph type="body" idx="1"/>
          </p:nvPr>
        </p:nvSpPr>
        <p:spPr/>
        <p:txBody>
          <a:bodyPr>
            <a:normAutofit/>
          </a:bodyPr>
          <a:lstStyle/>
          <a:p>
            <a:endParaRPr lang="en-US" dirty="0"/>
          </a:p>
        </p:txBody>
      </p:sp>
      <p:sp>
        <p:nvSpPr>
          <p:cNvPr id="2" name="Date Placeholder 1"/>
          <p:cNvSpPr>
            <a:spLocks noGrp="1"/>
          </p:cNvSpPr>
          <p:nvPr>
            <p:ph type="dt" idx="10"/>
          </p:nvPr>
        </p:nvSpPr>
        <p:spPr/>
        <p:txBody>
          <a:bodyPr/>
          <a:lstStyle/>
          <a:p>
            <a:fld id="{0F81CDBE-1E9C-425A-8D03-DAD72AB0EA64}" type="datetime1">
              <a:rPr lang="en-US" smtClean="0"/>
              <a:t>5/19/2011</a:t>
            </a:fld>
            <a:endParaRPr lang="en-US" dirty="0"/>
          </a:p>
        </p:txBody>
      </p:sp>
      <p:sp>
        <p:nvSpPr>
          <p:cNvPr id="3" name="Footer Placeholder 2"/>
          <p:cNvSpPr>
            <a:spLocks noGrp="1"/>
          </p:cNvSpPr>
          <p:nvPr>
            <p:ph type="ftr" sz="quarter" idx="11"/>
          </p:nvPr>
        </p:nvSpPr>
        <p:spPr/>
        <p:txBody>
          <a:bodyPr/>
          <a:lstStyle/>
          <a:p>
            <a:r>
              <a:rPr lang="en-US"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8" name="Slide Number Placeholder 7"/>
          <p:cNvSpPr>
            <a:spLocks noGrp="1"/>
          </p:cNvSpPr>
          <p:nvPr>
            <p:ph type="sldNum" sz="quarter" idx="12"/>
          </p:nvPr>
        </p:nvSpPr>
        <p:spPr/>
        <p:txBody>
          <a:bodyPr/>
          <a:lstStyle/>
          <a:p>
            <a:fld id="{8B263312-38AA-4E1E-B2B5-0F8F122B24FE}" type="slidenum">
              <a:rPr lang="en-US" smtClean="0"/>
              <a:pPr/>
              <a:t>12</a:t>
            </a:fld>
            <a:endParaRPr lang="en-US" dirty="0"/>
          </a:p>
        </p:txBody>
      </p:sp>
      <p:sp>
        <p:nvSpPr>
          <p:cNvPr id="9" name="Header Placeholder 8"/>
          <p:cNvSpPr>
            <a:spLocks noGrp="1"/>
          </p:cNvSpPr>
          <p:nvPr>
            <p:ph type="hdr" sz="quarter" idx="13"/>
          </p:nvPr>
        </p:nvSpPr>
        <p:spPr>
          <a:xfrm>
            <a:off x="0" y="0"/>
            <a:ext cx="2971800" cy="457200"/>
          </a:xfrm>
          <a:prstGeom prst="rect">
            <a:avLst/>
          </a:prstGeom>
        </p:spPr>
        <p:txBody>
          <a:bodyPr/>
          <a:lstStyle/>
          <a:p>
            <a:r>
              <a:rPr lang="en-US" dirty="0" smtClean="0"/>
              <a:t>TechReady11</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14</a:t>
            </a:fld>
            <a:endParaRPr lang="en-US" dirty="0"/>
          </a:p>
        </p:txBody>
      </p:sp>
    </p:spTree>
    <p:extLst>
      <p:ext uri="{BB962C8B-B14F-4D97-AF65-F5344CB8AC3E}">
        <p14:creationId xmlns:p14="http://schemas.microsoft.com/office/powerpoint/2010/main" val="4147356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21</a:t>
            </a:fld>
            <a:endParaRPr lang="en-US" dirty="0"/>
          </a:p>
        </p:txBody>
      </p:sp>
    </p:spTree>
    <p:extLst>
      <p:ext uri="{BB962C8B-B14F-4D97-AF65-F5344CB8AC3E}">
        <p14:creationId xmlns:p14="http://schemas.microsoft.com/office/powerpoint/2010/main" val="1952607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24</a:t>
            </a:fld>
            <a:endParaRPr lang="en-US" dirty="0"/>
          </a:p>
        </p:txBody>
      </p:sp>
    </p:spTree>
    <p:extLst>
      <p:ext uri="{BB962C8B-B14F-4D97-AF65-F5344CB8AC3E}">
        <p14:creationId xmlns:p14="http://schemas.microsoft.com/office/powerpoint/2010/main" val="18755666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auto">
          <a:xfrm>
            <a:off x="3621741" y="1644650"/>
            <a:ext cx="1810871" cy="568325"/>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2" name="Title 1"/>
          <p:cNvSpPr>
            <a:spLocks noGrp="1"/>
          </p:cNvSpPr>
          <p:nvPr>
            <p:ph type="ctrTitle" hasCustomPrompt="1"/>
          </p:nvPr>
        </p:nvSpPr>
        <p:spPr>
          <a:xfrm>
            <a:off x="969964" y="2265472"/>
            <a:ext cx="10242549" cy="1523497"/>
          </a:xfrm>
        </p:spPr>
        <p:txBody>
          <a:bodyPr anchor="ctr">
            <a:noAutofit/>
          </a:bodyPr>
          <a:lstStyle>
            <a:lvl1pPr>
              <a:lnSpc>
                <a:spcPct val="90000"/>
              </a:lnSpc>
              <a:defRPr sz="4800"/>
            </a:lvl1pPr>
          </a:lstStyle>
          <a:p>
            <a:r>
              <a:rPr lang="en-US" dirty="0" smtClean="0"/>
              <a:t>Title of Presentation</a:t>
            </a:r>
            <a:endParaRPr lang="en-US" dirty="0"/>
          </a:p>
        </p:txBody>
      </p:sp>
      <p:sp>
        <p:nvSpPr>
          <p:cNvPr id="3" name="Subtitle 2"/>
          <p:cNvSpPr>
            <a:spLocks noGrp="1"/>
          </p:cNvSpPr>
          <p:nvPr>
            <p:ph type="subTitle" idx="1" hasCustomPrompt="1"/>
          </p:nvPr>
        </p:nvSpPr>
        <p:spPr>
          <a:xfrm>
            <a:off x="969964" y="4703872"/>
            <a:ext cx="10242550"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Name</a:t>
            </a:r>
          </a:p>
          <a:p>
            <a:r>
              <a:rPr lang="en-US" dirty="0" smtClean="0"/>
              <a:t>Title</a:t>
            </a:r>
          </a:p>
          <a:p>
            <a:r>
              <a:rPr lang="en-US" dirty="0" smtClean="0"/>
              <a:t>Company</a:t>
            </a:r>
            <a:endParaRPr lang="en-US" dirty="0"/>
          </a:p>
        </p:txBody>
      </p:sp>
      <p:pic>
        <p:nvPicPr>
          <p:cNvPr id="10" name="Picture 3" descr="E:\Duotone_02.png"/>
          <p:cNvPicPr>
            <a:picLocks noChangeAspect="1" noChangeArrowheads="1"/>
          </p:cNvPicPr>
          <p:nvPr/>
        </p:nvPicPr>
        <p:blipFill rotWithShape="1">
          <a:blip r:embed="rId3">
            <a:extLst>
              <a:ext uri="{28A0092B-C50C-407E-A947-70E740481C1C}">
                <a14:useLocalDpi xmlns:a14="http://schemas.microsoft.com/office/drawing/2010/main" val="0"/>
              </a:ext>
            </a:extLst>
          </a:blip>
          <a:srcRect l="40613" t="78783" r="37784"/>
          <a:stretch/>
        </p:blipFill>
        <p:spPr bwMode="auto">
          <a:xfrm rot="10800000">
            <a:off x="5429248" y="1644647"/>
            <a:ext cx="1028700" cy="5683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0" hasCustomPrompt="1"/>
          </p:nvPr>
        </p:nvSpPr>
        <p:spPr>
          <a:xfrm>
            <a:off x="3737368" y="1837299"/>
            <a:ext cx="2188302" cy="249299"/>
          </a:xfrm>
        </p:spPr>
        <p:txBody>
          <a:bodyPr/>
          <a:lstStyle>
            <a:lvl1pPr marL="0" indent="0">
              <a:buFont typeface="Arial" pitchFamily="34" charset="0"/>
              <a:buNone/>
              <a:defRPr sz="1800" b="0">
                <a:solidFill>
                  <a:srgbClr val="F09A1F"/>
                </a:solidFill>
              </a:defRPr>
            </a:lvl1pPr>
          </a:lstStyle>
          <a:p>
            <a:pPr lvl="0"/>
            <a:r>
              <a:rPr lang="en-US" dirty="0" smtClean="0"/>
              <a:t>Session Code</a:t>
            </a:r>
            <a:endParaRPr lang="en-US" dirty="0"/>
          </a:p>
        </p:txBody>
      </p:sp>
    </p:spTree>
    <p:extLst>
      <p:ext uri="{BB962C8B-B14F-4D97-AF65-F5344CB8AC3E}">
        <p14:creationId xmlns:p14="http://schemas.microsoft.com/office/powerpoint/2010/main" val="3658606759"/>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2000548"/>
          </a:xfrm>
        </p:spPr>
        <p:txBody>
          <a:bodyPr/>
          <a:lstStyle>
            <a:lvl1pPr marL="460375" indent="-460375">
              <a:lnSpc>
                <a:spcPct val="90000"/>
              </a:lnSpc>
              <a:buFontTx/>
              <a:buBlip>
                <a:blip r:embed="rId2"/>
              </a:buBlip>
              <a:defRPr/>
            </a:lvl1pPr>
            <a:lvl2pPr marL="855663" indent="-395288">
              <a:lnSpc>
                <a:spcPct val="90000"/>
              </a:lnSpc>
              <a:buFontTx/>
              <a:buBlip>
                <a:blip r:embed="rId2"/>
              </a:buBlip>
              <a:defRPr/>
            </a:lvl2pPr>
            <a:lvl3pPr marL="1258888" indent="-403225">
              <a:lnSpc>
                <a:spcPct val="90000"/>
              </a:lnSpc>
              <a:buFontTx/>
              <a:buBlip>
                <a:blip r:embed="rId2"/>
              </a:buBlip>
              <a:defRPr/>
            </a:lvl3pPr>
            <a:lvl4pPr marL="1604963" indent="-346075">
              <a:lnSpc>
                <a:spcPct val="90000"/>
              </a:lnSpc>
              <a:buFontTx/>
              <a:buBlip>
                <a:blip r:embed="rId2"/>
              </a:buBlip>
              <a:defRPr/>
            </a:lvl4pPr>
            <a:lvl5pPr marL="1941513" indent="-336550">
              <a:lnSpc>
                <a:spcPct val="90000"/>
              </a:lnSpc>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8139979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0"/>
            <a:ext cx="5486400" cy="1742015"/>
          </a:xfrm>
        </p:spPr>
        <p:txBody>
          <a:bodyPr/>
          <a:lstStyle>
            <a:lvl1pPr marL="339976" indent="-339976">
              <a:lnSpc>
                <a:spcPct val="90000"/>
              </a:lnSpc>
              <a:buFontTx/>
              <a:buBlip>
                <a:blip r:embed="rId2"/>
              </a:buBlip>
              <a:defRPr sz="2800"/>
            </a:lvl1pPr>
            <a:lvl2pPr marL="673338" indent="-325424">
              <a:lnSpc>
                <a:spcPct val="90000"/>
              </a:lnSpc>
              <a:buFontTx/>
              <a:buBlip>
                <a:blip r:embed="rId2"/>
              </a:buBlip>
              <a:defRPr sz="2400"/>
            </a:lvl2pPr>
            <a:lvl3pPr marL="953785" indent="-288384">
              <a:lnSpc>
                <a:spcPct val="90000"/>
              </a:lnSpc>
              <a:buFontTx/>
              <a:buBlip>
                <a:blip r:embed="rId2"/>
              </a:buBlip>
              <a:defRPr sz="2000"/>
            </a:lvl3pPr>
            <a:lvl4pPr marL="1227618" indent="-273833">
              <a:lnSpc>
                <a:spcPct val="90000"/>
              </a:lnSpc>
              <a:buFontTx/>
              <a:buBlip>
                <a:blip r:embed="rId2"/>
              </a:buBlip>
              <a:defRPr sz="1800"/>
            </a:lvl4pPr>
            <a:lvl5pPr marL="1516002" indent="-280447">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0"/>
            <a:ext cx="5486400" cy="1742015"/>
          </a:xfrm>
        </p:spPr>
        <p:txBody>
          <a:bodyPr/>
          <a:lstStyle>
            <a:lvl1pPr marL="347914" indent="-347914">
              <a:lnSpc>
                <a:spcPct val="90000"/>
              </a:lnSpc>
              <a:buFontTx/>
              <a:buBlip>
                <a:blip r:embed="rId2"/>
              </a:buBlip>
              <a:defRPr sz="2800"/>
            </a:lvl1pPr>
            <a:lvl2pPr marL="673338" indent="-339976">
              <a:lnSpc>
                <a:spcPct val="90000"/>
              </a:lnSpc>
              <a:buFontTx/>
              <a:buBlip>
                <a:blip r:embed="rId2"/>
              </a:buBlip>
              <a:defRPr sz="2400"/>
            </a:lvl2pPr>
            <a:lvl3pPr marL="961722" indent="-302936">
              <a:lnSpc>
                <a:spcPct val="90000"/>
              </a:lnSpc>
              <a:buFontTx/>
              <a:buBlip>
                <a:blip r:embed="rId2"/>
              </a:buBlip>
              <a:defRPr sz="2000"/>
            </a:lvl3pPr>
            <a:lvl4pPr marL="1227618" indent="-265896">
              <a:lnSpc>
                <a:spcPct val="90000"/>
              </a:lnSpc>
              <a:buFontTx/>
              <a:buBlip>
                <a:blip r:embed="rId2"/>
              </a:buBlip>
              <a:defRPr sz="1800"/>
            </a:lvl4pPr>
            <a:lvl5pPr marL="1516002" indent="-273833">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3829788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7" y="2133600"/>
            <a:ext cx="5484971" cy="1537344"/>
          </a:xfrm>
        </p:spPr>
        <p:txBody>
          <a:bodyPr/>
          <a:lstStyle>
            <a:lvl1pPr marL="281770" indent="-281770">
              <a:buFontTx/>
              <a:buBlip>
                <a:blip r:embed="rId2"/>
              </a:buBlip>
              <a:defRPr sz="2300"/>
            </a:lvl1pPr>
            <a:lvl2pPr marL="562218" indent="-265896">
              <a:buFontTx/>
              <a:buBlip>
                <a:blip r:embed="rId2"/>
              </a:buBlip>
              <a:defRPr sz="2000"/>
            </a:lvl2pPr>
            <a:lvl3pPr marL="813562" indent="-243407">
              <a:buFontTx/>
              <a:buBlip>
                <a:blip r:embed="rId2"/>
              </a:buBlip>
              <a:defRPr sz="1800"/>
            </a:lvl3pPr>
            <a:lvl4pPr marL="1050354" indent="-228856">
              <a:buFontTx/>
              <a:buBlip>
                <a:blip r:embed="rId2"/>
              </a:buBlip>
              <a:defRPr sz="1700"/>
            </a:lvl4pPr>
            <a:lvl5pPr marL="1279210" indent="-206367">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0"/>
            <a:ext cx="5486400" cy="1578619"/>
          </a:xfrm>
        </p:spPr>
        <p:txBody>
          <a:bodyPr/>
          <a:lstStyle>
            <a:lvl1pPr marL="296321" indent="-296321">
              <a:buFontTx/>
              <a:buBlip>
                <a:blip r:embed="rId2"/>
              </a:buBlip>
              <a:defRPr sz="2300"/>
            </a:lvl1pPr>
            <a:lvl2pPr marL="570155" indent="-273833">
              <a:buFontTx/>
              <a:buBlip>
                <a:blip r:embed="rId2"/>
              </a:buBlip>
              <a:defRPr sz="2000"/>
            </a:lvl2pPr>
            <a:lvl3pPr marL="821499" indent="-244730">
              <a:buFontTx/>
              <a:buBlip>
                <a:blip r:embed="rId2"/>
              </a:buBlip>
              <a:defRPr sz="1800"/>
            </a:lvl3pPr>
            <a:lvl4pPr marL="1050354" indent="-236793">
              <a:buFontTx/>
              <a:buBlip>
                <a:blip r:embed="rId2"/>
              </a:buBlip>
              <a:defRPr sz="1700"/>
            </a:lvl4pPr>
            <a:lvl5pPr marL="1279210" indent="-22091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2544920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240868719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918161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24949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WALKIN - Prints in GRAYSCALE">
    <p:bg bwMode="lt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9207622"/>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S Tag Slide">
    <p:spTree>
      <p:nvGrpSpPr>
        <p:cNvPr id="1" name=""/>
        <p:cNvGrpSpPr/>
        <p:nvPr/>
      </p:nvGrpSpPr>
      <p:grpSpPr>
        <a:xfrm>
          <a:off x="0" y="0"/>
          <a:ext cx="0" cy="0"/>
          <a:chOff x="0" y="0"/>
          <a:chExt cx="0" cy="0"/>
        </a:xfrm>
      </p:grpSpPr>
      <p:pic>
        <p:nvPicPr>
          <p:cNvPr id="12" name="Picture 3" descr="E:\Duotone_02.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4297"/>
          <a:stretch/>
        </p:blipFill>
        <p:spPr bwMode="auto">
          <a:xfrm flipH="1">
            <a:off x="-1" y="0"/>
            <a:ext cx="11668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3"/>
          <p:cNvSpPr>
            <a:spLocks noGrp="1"/>
          </p:cNvSpPr>
          <p:nvPr>
            <p:ph type="pic" sz="quarter" idx="10"/>
          </p:nvPr>
        </p:nvSpPr>
        <p:spPr>
          <a:xfrm>
            <a:off x="6051430" y="1941977"/>
            <a:ext cx="4114800" cy="4114800"/>
          </a:xfrm>
        </p:spPr>
        <p:txBody>
          <a:bodyPr/>
          <a:lstStyle>
            <a:lvl1pPr marL="0" indent="0" algn="ctr">
              <a:buFont typeface="Arial" pitchFamily="34" charset="0"/>
              <a:buNone/>
              <a:defRPr/>
            </a:lvl1pPr>
          </a:lstStyle>
          <a:p>
            <a:r>
              <a:rPr lang="en-US" smtClean="0"/>
              <a:t>Click icon to add picture</a:t>
            </a:r>
            <a:endParaRPr lang="en-US" dirty="0"/>
          </a:p>
        </p:txBody>
      </p:sp>
      <p:grpSp>
        <p:nvGrpSpPr>
          <p:cNvPr id="5" name="Group 4"/>
          <p:cNvGrpSpPr/>
          <p:nvPr userDrawn="1"/>
        </p:nvGrpSpPr>
        <p:grpSpPr>
          <a:xfrm>
            <a:off x="878542" y="5637071"/>
            <a:ext cx="2269288" cy="988240"/>
            <a:chOff x="8941983" y="3690298"/>
            <a:chExt cx="2594343" cy="1129797"/>
          </a:xfrm>
          <a:effectLst>
            <a:reflection blurRad="6350" stA="11000" endPos="15000" dist="101600" dir="5400000" sy="-100000" algn="bl" rotWithShape="0"/>
          </a:effectLst>
        </p:grpSpPr>
        <p:sp>
          <p:nvSpPr>
            <p:cNvPr id="6" name="Rectangle 5"/>
            <p:cNvSpPr/>
            <p:nvPr/>
          </p:nvSpPr>
          <p:spPr bwMode="auto">
            <a:xfrm>
              <a:off x="8941983" y="4426691"/>
              <a:ext cx="2594343" cy="39340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548640" tIns="45718" rIns="91436" bIns="45718" numCol="1" rtlCol="0" anchor="ctr" anchorCtr="0" compatLnSpc="1">
              <a:prstTxWarp prst="textNoShape">
                <a:avLst/>
              </a:prstTxWarp>
            </a:bodyPr>
            <a:lstStyle/>
            <a:p>
              <a:pPr defTabSz="914099" fontAlgn="base">
                <a:spcBef>
                  <a:spcPct val="0"/>
                </a:spcBef>
                <a:spcAft>
                  <a:spcPct val="0"/>
                </a:spcAft>
              </a:pPr>
              <a:endParaRPr lang="en-US" sz="2200" b="1" dirty="0" smtClean="0">
                <a:gradFill>
                  <a:gsLst>
                    <a:gs pos="0">
                      <a:schemeClr val="tx1"/>
                    </a:gs>
                    <a:gs pos="100000">
                      <a:schemeClr val="tx1"/>
                    </a:gs>
                  </a:gsLst>
                  <a:lin ang="5400000" scaled="0"/>
                </a:gradFill>
                <a:latin typeface="Segoe Condensed" pitchFamily="34" charset="0"/>
              </a:endParaRPr>
            </a:p>
          </p:txBody>
        </p:sp>
        <p:pic>
          <p:nvPicPr>
            <p:cNvPr id="7" name="Picture 3" descr="\\SFP\Work\White_Whale\7-20753_TechEd_Keynote\Walk_In_Deck\Format\e_Keynote_Walkin_-_TechEd_NA_2011_2011415182315.jpeg"/>
            <p:cNvPicPr>
              <a:picLocks noChangeAspect="1" noChangeArrowheads="1"/>
            </p:cNvPicPr>
            <p:nvPr/>
          </p:nvPicPr>
          <p:blipFill rotWithShape="1">
            <a:blip r:embed="rId3">
              <a:extLst>
                <a:ext uri="{28A0092B-C50C-407E-A947-70E740481C1C}">
                  <a14:useLocalDpi xmlns:a14="http://schemas.microsoft.com/office/drawing/2010/main" val="0"/>
                </a:ext>
              </a:extLst>
            </a:blip>
            <a:srcRect t="68897"/>
            <a:stretch/>
          </p:blipFill>
          <p:spPr bwMode="auto">
            <a:xfrm>
              <a:off x="8943772" y="3690298"/>
              <a:ext cx="2589196" cy="74403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userDrawn="1"/>
        </p:nvSpPr>
        <p:spPr>
          <a:xfrm>
            <a:off x="169984" y="158469"/>
            <a:ext cx="3118500" cy="2769989"/>
          </a:xfrm>
          <a:prstGeom prst="rect">
            <a:avLst/>
          </a:prstGeom>
          <a:noFill/>
        </p:spPr>
        <p:txBody>
          <a:bodyPr wrap="square" lIns="0" tIns="0" rIns="0" bIns="0" rtlCol="0">
            <a:spAutoFit/>
          </a:bodyPr>
          <a:lstStyle/>
          <a:p>
            <a:pPr algn="l"/>
            <a:r>
              <a:rPr lang="en-US" sz="3600" b="1" dirty="0" smtClean="0">
                <a:solidFill>
                  <a:schemeClr val="bg2">
                    <a:alpha val="99000"/>
                  </a:schemeClr>
                </a:solidFill>
              </a:rPr>
              <a:t>Scan the Tag </a:t>
            </a:r>
            <a:r>
              <a:rPr lang="en-US" sz="3600" b="1" dirty="0" smtClean="0">
                <a:solidFill>
                  <a:schemeClr val="accent1">
                    <a:alpha val="99000"/>
                  </a:schemeClr>
                </a:solidFill>
              </a:rPr>
              <a:t/>
            </a:r>
            <a:br>
              <a:rPr lang="en-US" sz="3600" b="1" dirty="0" smtClean="0">
                <a:solidFill>
                  <a:schemeClr val="accent1">
                    <a:alpha val="99000"/>
                  </a:schemeClr>
                </a:solidFill>
              </a:rPr>
            </a:br>
            <a:r>
              <a:rPr lang="en-US" sz="3600" dirty="0" smtClean="0">
                <a:solidFill>
                  <a:schemeClr val="bg1">
                    <a:lumMod val="50000"/>
                    <a:lumOff val="50000"/>
                    <a:alpha val="99000"/>
                  </a:schemeClr>
                </a:solidFill>
              </a:rPr>
              <a:t>to evaluate this session now on </a:t>
            </a:r>
            <a:r>
              <a:rPr lang="en-US" sz="3600" b="1" dirty="0" err="1" smtClean="0">
                <a:solidFill>
                  <a:schemeClr val="bg2">
                    <a:alpha val="99000"/>
                  </a:schemeClr>
                </a:solidFill>
              </a:rPr>
              <a:t>myTech•Ed</a:t>
            </a:r>
            <a:r>
              <a:rPr lang="en-US" sz="3600" b="1" dirty="0" smtClean="0">
                <a:solidFill>
                  <a:schemeClr val="bg2">
                    <a:alpha val="99000"/>
                  </a:schemeClr>
                </a:solidFill>
              </a:rPr>
              <a:t> Mobile</a:t>
            </a:r>
            <a:endParaRPr lang="en-US" sz="3600" b="1" dirty="0" smtClean="0">
              <a:solidFill>
                <a:srgbClr val="F09A1F"/>
              </a:solidFill>
            </a:endParaRPr>
          </a:p>
        </p:txBody>
      </p:sp>
      <p:sp>
        <p:nvSpPr>
          <p:cNvPr id="9" name="Isosceles Triangle 8"/>
          <p:cNvSpPr/>
          <p:nvPr userDrawn="1"/>
        </p:nvSpPr>
        <p:spPr bwMode="auto">
          <a:xfrm rot="16200000">
            <a:off x="2982781" y="3004650"/>
            <a:ext cx="4131321" cy="2005976"/>
          </a:xfrm>
          <a:prstGeom prst="triangle">
            <a:avLst>
              <a:gd name="adj" fmla="val 50000"/>
            </a:avLst>
          </a:prstGeom>
          <a:gradFill flip="none" rotWithShape="1">
            <a:gsLst>
              <a:gs pos="0">
                <a:schemeClr val="tx1">
                  <a:alpha val="0"/>
                </a:schemeClr>
              </a:gs>
              <a:gs pos="80000">
                <a:schemeClr val="tx1"/>
              </a:gs>
              <a:gs pos="100000">
                <a:schemeClr val="accent1">
                  <a:alpha val="72000"/>
                </a:schemeClr>
              </a:gs>
            </a:gsLst>
            <a:lin ang="16200000" scaled="1"/>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10" name="Picture 7" descr="\\adisvr2\Shared\ADI_Projects\Microsoft\MS_10-01098_SpeechTek_Template_&amp;_Slides\ADI_Art\Working_Art\winphone2.png"/>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3147056" y="2769642"/>
            <a:ext cx="1356653" cy="2642647"/>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533351" y="497187"/>
            <a:ext cx="2271293" cy="811495"/>
          </a:xfrm>
          <a:prstGeom prst="rect">
            <a:avLst/>
          </a:prstGeom>
        </p:spPr>
      </p:pic>
    </p:spTree>
    <p:extLst>
      <p:ext uri="{BB962C8B-B14F-4D97-AF65-F5344CB8AC3E}">
        <p14:creationId xmlns:p14="http://schemas.microsoft.com/office/powerpoint/2010/main" val="49410844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409134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025486552"/>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
        <p:nvSpPr>
          <p:cNvPr id="5" name="Title 1"/>
          <p:cNvSpPr>
            <a:spLocks noGrp="1"/>
          </p:cNvSpPr>
          <p:nvPr>
            <p:ph type="ctrTitle"/>
          </p:nvPr>
        </p:nvSpPr>
        <p:spPr>
          <a:xfrm>
            <a:off x="836612" y="2431024"/>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6"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062958584"/>
      </p:ext>
    </p:extLst>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Use for slides with Software Co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alpha val="99000"/>
                  </a:schemeClr>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4" y="1905000"/>
            <a:ext cx="11149012"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1969209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55047"/>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89143"/>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54881654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72096325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643014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88487283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46630622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7985564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2000548"/>
          </a:xfrm>
        </p:spPr>
        <p:txBody>
          <a:bodyPr/>
          <a:lstStyle>
            <a:lvl1pPr marL="460375" indent="-460375">
              <a:buFontTx/>
              <a:buBlip>
                <a:blip r:embed="rId3"/>
              </a:buBlip>
              <a:defRPr/>
            </a:lvl1pPr>
            <a:lvl2pPr marL="855663" indent="-395288">
              <a:buFontTx/>
              <a:buBlip>
                <a:blip r:embed="rId3"/>
              </a:buBlip>
              <a:defRPr/>
            </a:lvl2pPr>
            <a:lvl3pPr marL="1258888" indent="-403225">
              <a:buFontTx/>
              <a:buBlip>
                <a:blip r:embed="rId3"/>
              </a:buBlip>
              <a:defRPr/>
            </a:lvl3pPr>
            <a:lvl4pPr marL="1604963" indent="-346075">
              <a:buFontTx/>
              <a:buBlip>
                <a:blip r:embed="rId3"/>
              </a:buBlip>
              <a:defRPr/>
            </a:lvl4pPr>
            <a:lvl5pPr marL="1941513" indent="-336550">
              <a:buFontTx/>
              <a:buBlip>
                <a:blip r:embed="rId3"/>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1428869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theme" Target="../theme/theme2.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75093520"/>
      </p:ext>
    </p:extLst>
  </p:cSld>
  <p:clrMap bg1="dk1" tx1="lt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Tx/>
        <a:buBlip>
          <a:blip r:embed="rId22"/>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1"/>
            <a:ext cx="11149013"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4" y="1905000"/>
            <a:ext cx="11149011"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5517205"/>
      </p:ext>
    </p:extLst>
  </p:cSld>
  <p:clrMap bg1="dk1" tx1="lt1" bg2="dk2" tx2="lt2" accent1="accent1" accent2="accent2" accent3="accent3" accent4="accent4" accent5="accent5" accent6="accent6" hlink="hlink" folHlink="folHlink"/>
  <p:sldLayoutIdLst>
    <p:sldLayoutId id="2147483762" r:id="rId1"/>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a:ln w="3175">
            <a:noFill/>
          </a:ln>
          <a:solidFill>
            <a:schemeClr val="accent1">
              <a:alpha val="99000"/>
            </a:schemeClr>
          </a:solidFill>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8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0.xml"/><Relationship Id="rId1" Type="http://schemas.openxmlformats.org/officeDocument/2006/relationships/tags" Target="../tags/tag5.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7.xml"/><Relationship Id="rId7" Type="http://schemas.microsoft.com/office/2007/relationships/hdphoto" Target="../media/hdphoto2.wdp"/><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mailto:ben@contoso.com" TargetMode="External"/><Relationship Id="rId3" Type="http://schemas.openxmlformats.org/officeDocument/2006/relationships/slideLayout" Target="../slideLayouts/slideLayout10.xml"/><Relationship Id="rId7" Type="http://schemas.openxmlformats.org/officeDocument/2006/relationships/hyperlink" Target="mailto:joe@foo.com" TargetMode="External"/><Relationship Id="rId2" Type="http://schemas.openxmlformats.org/officeDocument/2006/relationships/tags" Target="../tags/tag7.xml"/><Relationship Id="rId1" Type="http://schemas.openxmlformats.org/officeDocument/2006/relationships/vmlDrawing" Target="../drawings/vmlDrawing1.vml"/><Relationship Id="rId6" Type="http://schemas.openxmlformats.org/officeDocument/2006/relationships/image" Target="../media/image35.png"/><Relationship Id="rId5" Type="http://schemas.openxmlformats.org/officeDocument/2006/relationships/image" Target="../media/image34.emf"/><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8" Type="http://schemas.openxmlformats.org/officeDocument/2006/relationships/hyperlink" Target="mailto:joe@foo.com" TargetMode="External"/><Relationship Id="rId3" Type="http://schemas.openxmlformats.org/officeDocument/2006/relationships/slideLayout" Target="../slideLayouts/slideLayout10.xml"/><Relationship Id="rId7" Type="http://schemas.openxmlformats.org/officeDocument/2006/relationships/image" Target="../media/image35.png"/><Relationship Id="rId2" Type="http://schemas.openxmlformats.org/officeDocument/2006/relationships/tags" Target="../tags/tag8.xml"/><Relationship Id="rId1" Type="http://schemas.openxmlformats.org/officeDocument/2006/relationships/vmlDrawing" Target="../drawings/vmlDrawing2.vml"/><Relationship Id="rId6" Type="http://schemas.openxmlformats.org/officeDocument/2006/relationships/image" Target="../media/image36.emf"/><Relationship Id="rId5" Type="http://schemas.openxmlformats.org/officeDocument/2006/relationships/oleObject" Target="../embeddings/oleObject2.bin"/><Relationship Id="rId4" Type="http://schemas.openxmlformats.org/officeDocument/2006/relationships/hyperlink" Target="mailto:ben@contoso.com"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3.xml"/><Relationship Id="rId1" Type="http://schemas.openxmlformats.org/officeDocument/2006/relationships/tags" Target="../tags/tag9.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slideLayout" Target="../slideLayouts/slideLayout13.xml"/><Relationship Id="rId7" Type="http://schemas.openxmlformats.org/officeDocument/2006/relationships/image" Target="../media/image40.emf"/><Relationship Id="rId2" Type="http://schemas.openxmlformats.org/officeDocument/2006/relationships/tags" Target="../tags/tag10.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39.emf"/><Relationship Id="rId4" Type="http://schemas.openxmlformats.org/officeDocument/2006/relationships/oleObject" Target="../embeddings/oleObject3.bin"/><Relationship Id="rId9" Type="http://schemas.openxmlformats.org/officeDocument/2006/relationships/image" Target="../media/image41.emf"/></Relationships>
</file>

<file path=ppt/slides/_rels/slide21.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slideLayout" Target="../slideLayouts/slideLayout13.xml"/><Relationship Id="rId7" Type="http://schemas.openxmlformats.org/officeDocument/2006/relationships/oleObject" Target="../embeddings/oleObject7.bin"/><Relationship Id="rId2" Type="http://schemas.openxmlformats.org/officeDocument/2006/relationships/tags" Target="../tags/tag11.xml"/><Relationship Id="rId1" Type="http://schemas.openxmlformats.org/officeDocument/2006/relationships/vmlDrawing" Target="../drawings/vmlDrawing4.vml"/><Relationship Id="rId6" Type="http://schemas.openxmlformats.org/officeDocument/2006/relationships/image" Target="../media/image42.emf"/><Relationship Id="rId5" Type="http://schemas.openxmlformats.org/officeDocument/2006/relationships/oleObject" Target="../embeddings/oleObject6.bin"/><Relationship Id="rId10" Type="http://schemas.openxmlformats.org/officeDocument/2006/relationships/image" Target="../media/image44.emf"/><Relationship Id="rId4" Type="http://schemas.openxmlformats.org/officeDocument/2006/relationships/notesSlide" Target="../notesSlides/notesSlide8.xml"/><Relationship Id="rId9" Type="http://schemas.openxmlformats.org/officeDocument/2006/relationships/oleObject" Target="../embeddings/oleObject8.bin"/></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4.emf"/><Relationship Id="rId2" Type="http://schemas.openxmlformats.org/officeDocument/2006/relationships/tags" Target="../tags/tag12.xml"/><Relationship Id="rId1" Type="http://schemas.openxmlformats.org/officeDocument/2006/relationships/vmlDrawing" Target="../drawings/vmlDrawing5.vml"/><Relationship Id="rId6" Type="http://schemas.openxmlformats.org/officeDocument/2006/relationships/oleObject" Target="../embeddings/oleObject10.bin"/><Relationship Id="rId5" Type="http://schemas.openxmlformats.org/officeDocument/2006/relationships/image" Target="../media/image42.emf"/><Relationship Id="rId4" Type="http://schemas.openxmlformats.org/officeDocument/2006/relationships/oleObject" Target="../embeddings/oleObject9.bin"/></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3.xml"/><Relationship Id="rId1" Type="http://schemas.openxmlformats.org/officeDocument/2006/relationships/vmlDrawing" Target="../drawings/vmlDrawing6.vml"/><Relationship Id="rId6" Type="http://schemas.openxmlformats.org/officeDocument/2006/relationships/image" Target="../media/image45.emf"/><Relationship Id="rId5" Type="http://schemas.openxmlformats.org/officeDocument/2006/relationships/oleObject" Target="../embeddings/oleObject11.bin"/><Relationship Id="rId4" Type="http://schemas.openxmlformats.org/officeDocument/2006/relationships/notesSlide" Target="../notesSlides/notesSlide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5.png"/><Relationship Id="rId2" Type="http://schemas.openxmlformats.org/officeDocument/2006/relationships/tags" Target="../tags/tag14.xml"/><Relationship Id="rId1" Type="http://schemas.openxmlformats.org/officeDocument/2006/relationships/vmlDrawing" Target="../drawings/vmlDrawing7.vml"/><Relationship Id="rId6" Type="http://schemas.openxmlformats.org/officeDocument/2006/relationships/image" Target="../media/image45.emf"/><Relationship Id="rId5" Type="http://schemas.openxmlformats.org/officeDocument/2006/relationships/oleObject" Target="../embeddings/oleObject12.bin"/><Relationship Id="rId4"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5.png"/><Relationship Id="rId2" Type="http://schemas.openxmlformats.org/officeDocument/2006/relationships/tags" Target="../tags/tag15.xml"/><Relationship Id="rId1" Type="http://schemas.openxmlformats.org/officeDocument/2006/relationships/vmlDrawing" Target="../drawings/vmlDrawing8.vml"/><Relationship Id="rId6" Type="http://schemas.openxmlformats.org/officeDocument/2006/relationships/image" Target="../media/image45.emf"/><Relationship Id="rId5" Type="http://schemas.openxmlformats.org/officeDocument/2006/relationships/oleObject" Target="../embeddings/oleObject13.bin"/><Relationship Id="rId4" Type="http://schemas.openxmlformats.org/officeDocument/2006/relationships/notesSlide" Target="../notesSlides/notesSlide1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6.xml"/><Relationship Id="rId1" Type="http://schemas.openxmlformats.org/officeDocument/2006/relationships/vmlDrawing" Target="../drawings/vmlDrawing9.vml"/><Relationship Id="rId6" Type="http://schemas.openxmlformats.org/officeDocument/2006/relationships/image" Target="../media/image46.emf"/><Relationship Id="rId5" Type="http://schemas.openxmlformats.org/officeDocument/2006/relationships/oleObject" Target="../embeddings/oleObject14.bin"/><Relationship Id="rId4"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technet.microsoft.com/exdeploy2010" TargetMode="Externa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17.xml"/><Relationship Id="rId1" Type="http://schemas.openxmlformats.org/officeDocument/2006/relationships/vmlDrawing" Target="../drawings/vmlDrawing10.vml"/><Relationship Id="rId6" Type="http://schemas.openxmlformats.org/officeDocument/2006/relationships/image" Target="../media/image48.emf"/><Relationship Id="rId5" Type="http://schemas.openxmlformats.org/officeDocument/2006/relationships/oleObject" Target="../embeddings/oleObject15.bin"/><Relationship Id="rId4" Type="http://schemas.openxmlformats.org/officeDocument/2006/relationships/notesSlide" Target="../notesSlides/notesSlide14.xml"/></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slideLayout" Target="../slideLayouts/slideLayout10.xml"/><Relationship Id="rId7" Type="http://schemas.openxmlformats.org/officeDocument/2006/relationships/image" Target="../media/image50.emf"/><Relationship Id="rId2" Type="http://schemas.openxmlformats.org/officeDocument/2006/relationships/tags" Target="../tags/tag18.xml"/><Relationship Id="rId1" Type="http://schemas.openxmlformats.org/officeDocument/2006/relationships/vmlDrawing" Target="../drawings/vmlDrawing11.vml"/><Relationship Id="rId6" Type="http://schemas.openxmlformats.org/officeDocument/2006/relationships/oleObject" Target="../embeddings/oleObject17.bin"/><Relationship Id="rId5" Type="http://schemas.openxmlformats.org/officeDocument/2006/relationships/image" Target="../media/image49.emf"/><Relationship Id="rId10" Type="http://schemas.openxmlformats.org/officeDocument/2006/relationships/oleObject" Target="../embeddings/oleObject20.bin"/><Relationship Id="rId4" Type="http://schemas.openxmlformats.org/officeDocument/2006/relationships/oleObject" Target="../embeddings/oleObject16.bin"/><Relationship Id="rId9" Type="http://schemas.openxmlformats.org/officeDocument/2006/relationships/oleObject" Target="../embeddings/oleObject19.bin"/></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hyperlink" Target="http://bit.ly/iXS4EH" TargetMode="External"/><Relationship Id="rId5" Type="http://schemas.openxmlformats.org/officeDocument/2006/relationships/hyperlink" Target="http://msexchangeteam.com/" TargetMode="External"/><Relationship Id="rId4" Type="http://schemas.openxmlformats.org/officeDocument/2006/relationships/hyperlink" Target="http://technet.microsoft.com/exdeploy2010"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16.png"/><Relationship Id="rId3" Type="http://schemas.openxmlformats.org/officeDocument/2006/relationships/hyperlink" Target="http://www.microsoft.com/teched" TargetMode="External"/><Relationship Id="rId7" Type="http://schemas.openxmlformats.org/officeDocument/2006/relationships/hyperlink" Target="http://microsoft.com/msdn" TargetMode="External"/><Relationship Id="rId12" Type="http://schemas.openxmlformats.org/officeDocument/2006/relationships/hyperlink" Target="http://northamerica.msteched.com/"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hyperlink" Target="http://microsoft.com/technet" TargetMode="External"/><Relationship Id="rId11" Type="http://schemas.openxmlformats.org/officeDocument/2006/relationships/image" Target="../media/image55.png"/><Relationship Id="rId5" Type="http://schemas.openxmlformats.org/officeDocument/2006/relationships/hyperlink" Target="http://www.microsoft.com/learning" TargetMode="External"/><Relationship Id="rId10" Type="http://schemas.openxmlformats.org/officeDocument/2006/relationships/image" Target="../media/image54.emf"/><Relationship Id="rId4" Type="http://schemas.openxmlformats.org/officeDocument/2006/relationships/image" Target="../media/image51.png"/><Relationship Id="rId9" Type="http://schemas.openxmlformats.org/officeDocument/2006/relationships/image" Target="../media/image53.png"/><Relationship Id="rId14" Type="http://schemas.microsoft.com/office/2007/relationships/hdphoto" Target="../media/hdphoto1.wdp"/></Relationships>
</file>

<file path=ppt/slides/_rels/slide39.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2.png"/><Relationship Id="rId7"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73.png"/></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10.xml"/><Relationship Id="rId1" Type="http://schemas.openxmlformats.org/officeDocument/2006/relationships/tags" Target="../tags/tag19.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4.xml"/><Relationship Id="rId1" Type="http://schemas.openxmlformats.org/officeDocument/2006/relationships/vmlDrawing" Target="../drawings/vmlDrawing12.vml"/><Relationship Id="rId5" Type="http://schemas.openxmlformats.org/officeDocument/2006/relationships/image" Target="../media/image75.emf"/><Relationship Id="rId4" Type="http://schemas.openxmlformats.org/officeDocument/2006/relationships/oleObject" Target="../embeddings/oleObject21.bin"/></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tags" Target="../tags/tag1.xm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7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0.xml"/><Relationship Id="rId1" Type="http://schemas.openxmlformats.org/officeDocument/2006/relationships/tags" Target="../tags/tag2.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0.xml"/><Relationship Id="rId1" Type="http://schemas.openxmlformats.org/officeDocument/2006/relationships/tags" Target="../tags/tag3.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0.xml"/><Relationship Id="rId1" Type="http://schemas.openxmlformats.org/officeDocument/2006/relationships/tags" Target="../tags/tag4.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dirty="0"/>
              <a:t>Microsoft Exchange Server and Microsoft </a:t>
            </a:r>
            <a:r>
              <a:rPr lang="en-US" sz="3600" dirty="0" smtClean="0"/>
              <a:t/>
            </a:r>
            <a:br>
              <a:rPr lang="en-US" sz="3600" dirty="0" smtClean="0"/>
            </a:br>
            <a:r>
              <a:rPr lang="en-US" sz="3600" dirty="0" smtClean="0"/>
              <a:t>Office </a:t>
            </a:r>
            <a:r>
              <a:rPr lang="en-US" sz="3600" dirty="0"/>
              <a:t>365: How to Set Up a Hybrid Deployment</a:t>
            </a:r>
          </a:p>
        </p:txBody>
      </p:sp>
      <p:sp>
        <p:nvSpPr>
          <p:cNvPr id="3" name="Subtitle 2"/>
          <p:cNvSpPr>
            <a:spLocks noGrp="1"/>
          </p:cNvSpPr>
          <p:nvPr>
            <p:ph type="subTitle" idx="1"/>
          </p:nvPr>
        </p:nvSpPr>
        <p:spPr/>
        <p:txBody>
          <a:bodyPr/>
          <a:lstStyle/>
          <a:p>
            <a:r>
              <a:rPr lang="en-US" dirty="0" smtClean="0"/>
              <a:t>Jim </a:t>
            </a:r>
            <a:r>
              <a:rPr lang="en-US" dirty="0" err="1" smtClean="0"/>
              <a:t>Lucey</a:t>
            </a:r>
            <a:endParaRPr lang="en-US" dirty="0" smtClean="0"/>
          </a:p>
          <a:p>
            <a:r>
              <a:rPr lang="en-US" dirty="0" smtClean="0"/>
              <a:t>Sr. Product Manager</a:t>
            </a:r>
          </a:p>
          <a:p>
            <a:r>
              <a:rPr lang="en-US" dirty="0" smtClean="0"/>
              <a:t>Microsoft Exchange</a:t>
            </a:r>
            <a:endParaRPr lang="en-US" dirty="0"/>
          </a:p>
        </p:txBody>
      </p:sp>
      <p:sp>
        <p:nvSpPr>
          <p:cNvPr id="7" name="Text Placeholder 6"/>
          <p:cNvSpPr>
            <a:spLocks noGrp="1"/>
          </p:cNvSpPr>
          <p:nvPr>
            <p:ph type="body" sz="quarter" idx="10"/>
          </p:nvPr>
        </p:nvSpPr>
        <p:spPr/>
        <p:txBody>
          <a:bodyPr/>
          <a:lstStyle/>
          <a:p>
            <a:r>
              <a:rPr lang="en-US" dirty="0" smtClean="0"/>
              <a:t>EXL311</a:t>
            </a:r>
            <a:endParaRPr lang="en-US" dirty="0"/>
          </a:p>
        </p:txBody>
      </p:sp>
    </p:spTree>
    <p:extLst>
      <p:ext uri="{BB962C8B-B14F-4D97-AF65-F5344CB8AC3E}">
        <p14:creationId xmlns:p14="http://schemas.microsoft.com/office/powerpoint/2010/main" val="2767221408"/>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868" y="228601"/>
            <a:ext cx="11173090" cy="997196"/>
          </a:xfrm>
        </p:spPr>
        <p:txBody>
          <a:bodyPr/>
          <a:lstStyle/>
          <a:p>
            <a:r>
              <a:rPr lang="en-US" dirty="0" smtClean="0"/>
              <a:t>Hybrid Feature-set</a:t>
            </a:r>
            <a:r>
              <a:rPr lang="en-US" dirty="0"/>
              <a:t/>
            </a:r>
            <a:br>
              <a:rPr lang="en-US" dirty="0"/>
            </a:br>
            <a:r>
              <a:rPr lang="en-US" sz="2800" dirty="0">
                <a:solidFill>
                  <a:schemeClr val="accent1">
                    <a:alpha val="99000"/>
                  </a:schemeClr>
                </a:solidFill>
              </a:rPr>
              <a:t>Cross-Premises </a:t>
            </a:r>
            <a:r>
              <a:rPr lang="en-US" sz="2800" dirty="0" smtClean="0">
                <a:solidFill>
                  <a:schemeClr val="accent1">
                    <a:alpha val="99000"/>
                  </a:schemeClr>
                </a:solidFill>
              </a:rPr>
              <a:t>OWA redirection</a:t>
            </a:r>
            <a:endParaRPr lang="en-US" sz="2800" dirty="0">
              <a:gradFill flip="none" rotWithShape="1">
                <a:gsLst>
                  <a:gs pos="5417">
                    <a:schemeClr val="tx2"/>
                  </a:gs>
                  <a:gs pos="98000">
                    <a:schemeClr val="tx2"/>
                  </a:gs>
                </a:gsLst>
                <a:lin ang="5400000" scaled="0"/>
                <a:tileRect/>
              </a:gradFill>
            </a:endParaRPr>
          </a:p>
        </p:txBody>
      </p:sp>
      <p:sp>
        <p:nvSpPr>
          <p:cNvPr id="3" name="Text Placeholder 2"/>
          <p:cNvSpPr>
            <a:spLocks noGrp="1"/>
          </p:cNvSpPr>
          <p:nvPr>
            <p:ph idx="1"/>
          </p:nvPr>
        </p:nvSpPr>
        <p:spPr>
          <a:xfrm>
            <a:off x="5660437" y="1447800"/>
            <a:ext cx="6020520" cy="4927600"/>
          </a:xfrm>
        </p:spPr>
        <p:txBody>
          <a:bodyPr>
            <a:normAutofit fontScale="77500" lnSpcReduction="20000"/>
          </a:bodyPr>
          <a:lstStyle/>
          <a:p>
            <a:r>
              <a:rPr lang="en-US" dirty="0" smtClean="0"/>
              <a:t>Single URL</a:t>
            </a:r>
          </a:p>
          <a:p>
            <a:pPr lvl="1">
              <a:lnSpc>
                <a:spcPct val="120000"/>
              </a:lnSpc>
            </a:pPr>
            <a:r>
              <a:rPr lang="en-US" dirty="0" smtClean="0"/>
              <a:t>Allows mailbox access to OWA via a single URL (pointed to on-premises CAS)</a:t>
            </a:r>
          </a:p>
          <a:p>
            <a:pPr lvl="1">
              <a:lnSpc>
                <a:spcPct val="120000"/>
              </a:lnSpc>
            </a:pPr>
            <a:r>
              <a:rPr lang="en-US" dirty="0" smtClean="0"/>
              <a:t>Ensures a good end-user experience as mailboxes are moved in-and-out of the cloud, since OWA URL remains unchanged</a:t>
            </a:r>
          </a:p>
          <a:p>
            <a:r>
              <a:rPr lang="en-US" dirty="0"/>
              <a:t>Better Cloud log in experience</a:t>
            </a:r>
          </a:p>
          <a:p>
            <a:pPr lvl="1">
              <a:lnSpc>
                <a:spcPct val="120000"/>
              </a:lnSpc>
            </a:pPr>
            <a:r>
              <a:rPr lang="en-US" dirty="0" smtClean="0"/>
              <a:t>Log </a:t>
            </a:r>
            <a:r>
              <a:rPr lang="en-US" dirty="0"/>
              <a:t>in experience can be greatly improved by adding your domain name into your cloud </a:t>
            </a:r>
            <a:r>
              <a:rPr lang="en-US" dirty="0" smtClean="0"/>
              <a:t>URL so </a:t>
            </a:r>
            <a:r>
              <a:rPr lang="en-US" dirty="0"/>
              <a:t>that you can access your cloud mailbox without the interruption of Go There page</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5944" y="1905001"/>
            <a:ext cx="5207148" cy="2590800"/>
          </a:xfrm>
          <a:prstGeom prst="rect">
            <a:avLst/>
          </a:prstGeom>
          <a:noFill/>
          <a:ln>
            <a:noFill/>
          </a:ln>
          <a:effectLst>
            <a:outerShdw dist="35921" dir="2700000" algn="ctr" rotWithShape="0">
              <a:schemeClr val="bg2"/>
            </a:outerShdw>
            <a:reflection blurRad="6350" stA="50000" endA="275" endPos="40000" dist="1016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4478989"/>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868" y="228601"/>
            <a:ext cx="11173090" cy="997196"/>
          </a:xfrm>
        </p:spPr>
        <p:txBody>
          <a:bodyPr/>
          <a:lstStyle/>
          <a:p>
            <a:r>
              <a:rPr lang="en-US" dirty="0" smtClean="0"/>
              <a:t>Hybrid Feature-set</a:t>
            </a:r>
            <a:r>
              <a:rPr lang="en-US" dirty="0"/>
              <a:t/>
            </a:r>
            <a:br>
              <a:rPr lang="en-US" dirty="0"/>
            </a:br>
            <a:r>
              <a:rPr lang="en-US" sz="2800" dirty="0">
                <a:solidFill>
                  <a:schemeClr val="accent1">
                    <a:alpha val="99000"/>
                  </a:schemeClr>
                </a:solidFill>
              </a:rPr>
              <a:t>Cross-Premises </a:t>
            </a:r>
            <a:r>
              <a:rPr lang="en-US" sz="2800" dirty="0" err="1" smtClean="0">
                <a:solidFill>
                  <a:schemeClr val="accent1">
                    <a:alpha val="99000"/>
                  </a:schemeClr>
                </a:solidFill>
              </a:rPr>
              <a:t>Mailflow</a:t>
            </a:r>
            <a:endParaRPr lang="en-US" sz="2800" dirty="0">
              <a:gradFill flip="none" rotWithShape="1">
                <a:gsLst>
                  <a:gs pos="5417">
                    <a:schemeClr val="tx2"/>
                  </a:gs>
                  <a:gs pos="98000">
                    <a:schemeClr val="tx2"/>
                  </a:gs>
                </a:gsLst>
                <a:lin ang="5400000" scaled="0"/>
                <a:tileRect/>
              </a:gradFill>
            </a:endParaRPr>
          </a:p>
        </p:txBody>
      </p:sp>
      <p:sp>
        <p:nvSpPr>
          <p:cNvPr id="3" name="Text Placeholder 2"/>
          <p:cNvSpPr>
            <a:spLocks noGrp="1"/>
          </p:cNvSpPr>
          <p:nvPr>
            <p:ph idx="1"/>
          </p:nvPr>
        </p:nvSpPr>
        <p:spPr>
          <a:xfrm>
            <a:off x="5992839" y="1447800"/>
            <a:ext cx="5688118" cy="4910855"/>
          </a:xfrm>
        </p:spPr>
        <p:txBody>
          <a:bodyPr>
            <a:normAutofit fontScale="85000" lnSpcReduction="20000"/>
          </a:bodyPr>
          <a:lstStyle/>
          <a:p>
            <a:r>
              <a:rPr lang="en-US" dirty="0" smtClean="0"/>
              <a:t>Cross-Premises Mailflow</a:t>
            </a:r>
          </a:p>
          <a:p>
            <a:pPr lvl="1">
              <a:lnSpc>
                <a:spcPct val="120000"/>
              </a:lnSpc>
            </a:pPr>
            <a:r>
              <a:rPr lang="en-US" dirty="0" smtClean="0"/>
              <a:t>Hybrid adds </a:t>
            </a:r>
            <a:r>
              <a:rPr lang="en-US" dirty="0"/>
              <a:t>the ability to preserve internal organizational headers. </a:t>
            </a:r>
            <a:endParaRPr lang="en-US" dirty="0" smtClean="0"/>
          </a:p>
          <a:p>
            <a:pPr lvl="1">
              <a:lnSpc>
                <a:spcPct val="120000"/>
              </a:lnSpc>
            </a:pPr>
            <a:r>
              <a:rPr lang="en-US" dirty="0" smtClean="0"/>
              <a:t>Most important header: Auth </a:t>
            </a:r>
            <a:r>
              <a:rPr lang="en-US" dirty="0"/>
              <a:t>header </a:t>
            </a:r>
            <a:endParaRPr lang="en-US" dirty="0" smtClean="0"/>
          </a:p>
          <a:p>
            <a:pPr lvl="2">
              <a:lnSpc>
                <a:spcPct val="120000"/>
              </a:lnSpc>
            </a:pPr>
            <a:r>
              <a:rPr lang="en-US" dirty="0" smtClean="0"/>
              <a:t>Allows </a:t>
            </a:r>
            <a:r>
              <a:rPr lang="en-US" dirty="0"/>
              <a:t>us to treat a message from the cloud as authenticated. This means we trust the message </a:t>
            </a:r>
            <a:r>
              <a:rPr lang="en-US" dirty="0" smtClean="0"/>
              <a:t>and resolve </a:t>
            </a:r>
            <a:r>
              <a:rPr lang="en-US" dirty="0"/>
              <a:t>the sender to a recipient in the GAL. </a:t>
            </a:r>
            <a:endParaRPr lang="en-US" dirty="0" smtClean="0"/>
          </a:p>
          <a:p>
            <a:pPr lvl="2">
              <a:lnSpc>
                <a:spcPct val="120000"/>
              </a:lnSpc>
            </a:pPr>
            <a:r>
              <a:rPr lang="en-US" dirty="0" smtClean="0"/>
              <a:t>Restrictions specified </a:t>
            </a:r>
            <a:r>
              <a:rPr lang="en-US" dirty="0"/>
              <a:t>for that recipient </a:t>
            </a:r>
            <a:r>
              <a:rPr lang="en-US" dirty="0" smtClean="0"/>
              <a:t>get </a:t>
            </a:r>
            <a:r>
              <a:rPr lang="en-US" dirty="0"/>
              <a:t>honored. </a:t>
            </a:r>
            <a:endParaRPr lang="en-US" dirty="0" smtClean="0"/>
          </a:p>
          <a:p>
            <a:pPr lvl="2">
              <a:lnSpc>
                <a:spcPct val="120000"/>
              </a:lnSpc>
            </a:pPr>
            <a:r>
              <a:rPr lang="en-US" dirty="0" smtClean="0"/>
              <a:t>When sender </a:t>
            </a:r>
            <a:r>
              <a:rPr lang="en-US" dirty="0"/>
              <a:t>expanded in </a:t>
            </a:r>
            <a:r>
              <a:rPr lang="en-US" dirty="0" smtClean="0"/>
              <a:t>Outlook, GAL card is opened (not SMTP address).</a:t>
            </a:r>
            <a:endParaRPr lang="en-US" sz="36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7868" y="1898073"/>
            <a:ext cx="5116767" cy="2076450"/>
          </a:xfrm>
          <a:prstGeom prst="rect">
            <a:avLst/>
          </a:prstGeom>
          <a:noFill/>
          <a:ln>
            <a:noFill/>
          </a:ln>
          <a:effectLst>
            <a:outerShdw dist="35921" dir="2700000" algn="ctr" rotWithShape="0">
              <a:schemeClr val="bg2"/>
            </a:outerShdw>
            <a:reflection blurRad="6350" stA="50000" endA="275" endPos="40000" dist="1016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54200" y="1905000"/>
            <a:ext cx="5624102" cy="3352800"/>
          </a:xfrm>
          <a:prstGeom prst="rect">
            <a:avLst/>
          </a:prstGeom>
          <a:noFill/>
          <a:ln>
            <a:noFill/>
          </a:ln>
          <a:effectLst>
            <a:outerShdw dist="35921" dir="2700000" algn="ctr" rotWithShape="0">
              <a:schemeClr val="bg2"/>
            </a:outerShdw>
            <a:reflection blurRad="6350" stA="50000" endA="275" endPos="40000" dist="1016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3401203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868" y="228601"/>
            <a:ext cx="11173090" cy="997196"/>
          </a:xfrm>
        </p:spPr>
        <p:txBody>
          <a:bodyPr/>
          <a:lstStyle/>
          <a:p>
            <a:pPr lvl="0" indent="-460375">
              <a:spcBef>
                <a:spcPct val="20000"/>
              </a:spcBef>
            </a:pPr>
            <a:r>
              <a:rPr lang="en-US" dirty="0" smtClean="0"/>
              <a:t>Hybrid</a:t>
            </a:r>
            <a:br>
              <a:rPr lang="en-US" dirty="0" smtClean="0"/>
            </a:br>
            <a:r>
              <a:rPr lang="en-US" sz="2800" dirty="0" smtClean="0">
                <a:solidFill>
                  <a:schemeClr val="accent1">
                    <a:alpha val="99000"/>
                  </a:schemeClr>
                </a:solidFill>
              </a:rPr>
              <a:t>Feature summary</a:t>
            </a:r>
            <a:endParaRPr lang="en-US" sz="2800" dirty="0">
              <a:gradFill flip="none" rotWithShape="1">
                <a:gsLst>
                  <a:gs pos="5417">
                    <a:schemeClr val="tx2"/>
                  </a:gs>
                  <a:gs pos="98000">
                    <a:schemeClr val="tx2"/>
                  </a:gs>
                </a:gsLst>
                <a:lin ang="5400000" scaled="0"/>
                <a:tileRect/>
              </a:gradFill>
            </a:endParaRPr>
          </a:p>
        </p:txBody>
      </p:sp>
      <p:sp>
        <p:nvSpPr>
          <p:cNvPr id="3" name="Text Placeholder 2"/>
          <p:cNvSpPr>
            <a:spLocks noGrp="1"/>
          </p:cNvSpPr>
          <p:nvPr>
            <p:ph idx="1"/>
          </p:nvPr>
        </p:nvSpPr>
        <p:spPr>
          <a:xfrm>
            <a:off x="507868" y="1447800"/>
            <a:ext cx="11173090" cy="5232400"/>
          </a:xfrm>
        </p:spPr>
        <p:txBody>
          <a:bodyPr>
            <a:normAutofit/>
          </a:bodyPr>
          <a:lstStyle/>
          <a:p>
            <a:r>
              <a:rPr lang="en-US" sz="2800" dirty="0" smtClean="0"/>
              <a:t>Makes your on-premises organization and cloud organization work together like a single, seamless organization</a:t>
            </a:r>
          </a:p>
          <a:p>
            <a:pPr lvl="1"/>
            <a:r>
              <a:rPr lang="en-US" sz="2400" dirty="0" smtClean="0"/>
              <a:t>Offers near-parity of features/experience on-premises and in the cloud</a:t>
            </a:r>
          </a:p>
          <a:p>
            <a:pPr lvl="1"/>
            <a:r>
              <a:rPr lang="en-US" sz="2400" dirty="0" smtClean="0"/>
              <a:t>Seamless interactions between on-premises and cloud mailboxes</a:t>
            </a:r>
          </a:p>
          <a:p>
            <a:pPr lvl="1"/>
            <a:r>
              <a:rPr lang="en-US" sz="2400" dirty="0" smtClean="0"/>
              <a:t>Migrations in and out of the cloud transparent to end-user</a:t>
            </a:r>
          </a:p>
          <a:p>
            <a:r>
              <a:rPr lang="en-US" sz="2800" dirty="0" smtClean="0"/>
              <a:t>Features not supported:</a:t>
            </a:r>
          </a:p>
          <a:p>
            <a:pPr lvl="1"/>
            <a:r>
              <a:rPr lang="en-US" sz="2400" dirty="0" smtClean="0"/>
              <a:t>Coexistence of Delegate permissions – Delegate permissions are migrated, but do not work when Delegator and Delegate are split between on-</a:t>
            </a:r>
            <a:r>
              <a:rPr lang="en-US" sz="2400" dirty="0" err="1" smtClean="0"/>
              <a:t>prem</a:t>
            </a:r>
            <a:r>
              <a:rPr lang="en-US" sz="2400" dirty="0" smtClean="0"/>
              <a:t> &amp; cloud</a:t>
            </a:r>
          </a:p>
          <a:p>
            <a:pPr lvl="1"/>
            <a:r>
              <a:rPr lang="en-US" sz="2400" dirty="0" smtClean="0"/>
              <a:t>Migration of Send As/Full Access permissions</a:t>
            </a:r>
          </a:p>
          <a:p>
            <a:pPr lvl="1"/>
            <a:r>
              <a:rPr lang="en-US" sz="2400" dirty="0" smtClean="0"/>
              <a:t>Multi-forest – Only single forest source environments</a:t>
            </a:r>
          </a:p>
          <a:p>
            <a:pPr lvl="1"/>
            <a:r>
              <a:rPr lang="en-US" sz="2400" dirty="0" smtClean="0"/>
              <a:t>Public Folders</a:t>
            </a:r>
          </a:p>
        </p:txBody>
      </p:sp>
    </p:spTree>
    <p:extLst>
      <p:ext uri="{BB962C8B-B14F-4D97-AF65-F5344CB8AC3E}">
        <p14:creationId xmlns:p14="http://schemas.microsoft.com/office/powerpoint/2010/main" val="2734955453"/>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p:txBody>
          <a:bodyPr/>
          <a:lstStyle/>
          <a:p>
            <a:endParaRPr lang="en-US"/>
          </a:p>
        </p:txBody>
      </p:sp>
      <p:sp>
        <p:nvSpPr>
          <p:cNvPr id="3" name="Title 2"/>
          <p:cNvSpPr>
            <a:spLocks noGrp="1"/>
          </p:cNvSpPr>
          <p:nvPr>
            <p:ph type="ctrTitle"/>
          </p:nvPr>
        </p:nvSpPr>
        <p:spPr/>
        <p:txBody>
          <a:bodyPr/>
          <a:lstStyle/>
          <a:p>
            <a:r>
              <a:rPr lang="en-US" smtClean="0"/>
              <a:t>Planning &amp; Concepts</a:t>
            </a:r>
            <a:endParaRPr lang="en-US" dirty="0"/>
          </a:p>
        </p:txBody>
      </p:sp>
      <p:sp>
        <p:nvSpPr>
          <p:cNvPr id="6" name="Subtitle 5"/>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22759025"/>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Hybrid Server Roles</a:t>
            </a:r>
            <a:br>
              <a:rPr lang="en-US" smtClean="0"/>
            </a:br>
            <a:endParaRPr lang="en-US" dirty="0"/>
          </a:p>
        </p:txBody>
      </p:sp>
      <p:sp>
        <p:nvSpPr>
          <p:cNvPr id="3" name="Text Placeholder 2"/>
          <p:cNvSpPr>
            <a:spLocks noGrp="1"/>
          </p:cNvSpPr>
          <p:nvPr>
            <p:ph type="body" sz="quarter" idx="4294967295"/>
          </p:nvPr>
        </p:nvSpPr>
        <p:spPr>
          <a:xfrm>
            <a:off x="519113" y="1300163"/>
            <a:ext cx="10629900" cy="954087"/>
          </a:xfrm>
        </p:spPr>
        <p:txBody>
          <a:bodyPr/>
          <a:lstStyle/>
          <a:p>
            <a:pPr marL="0" indent="0">
              <a:buNone/>
            </a:pPr>
            <a:r>
              <a:rPr lang="en-US" sz="2000" dirty="0" smtClean="0"/>
              <a:t>2 Required Server Roles:</a:t>
            </a:r>
          </a:p>
          <a:p>
            <a:r>
              <a:rPr lang="en-US" sz="2000" dirty="0" smtClean="0"/>
              <a:t>Office 365 Active Directory Synchronization</a:t>
            </a:r>
          </a:p>
          <a:p>
            <a:r>
              <a:rPr lang="en-US" sz="2000" dirty="0" smtClean="0"/>
              <a:t>Exchange Server 2010 SP1 CAS/Hub*</a:t>
            </a:r>
            <a:endParaRPr lang="en-US" sz="2000" dirty="0"/>
          </a:p>
        </p:txBody>
      </p:sp>
      <p:sp>
        <p:nvSpPr>
          <p:cNvPr id="7" name="TextBox 23"/>
          <p:cNvSpPr txBox="1">
            <a:spLocks noChangeArrowheads="1"/>
          </p:cNvSpPr>
          <p:nvPr/>
        </p:nvSpPr>
        <p:spPr bwMode="auto">
          <a:xfrm>
            <a:off x="1634629" y="5467221"/>
            <a:ext cx="1504557" cy="738631"/>
          </a:xfrm>
          <a:prstGeom prst="rect">
            <a:avLst/>
          </a:prstGeom>
          <a:noFill/>
          <a:ln w="9525">
            <a:noFill/>
            <a:miter lim="800000"/>
            <a:headEnd/>
            <a:tailEnd/>
          </a:ln>
        </p:spPr>
        <p:txBody>
          <a:bodyPr lIns="91407" tIns="45704" rIns="91407" bIns="45704">
            <a:spAutoFit/>
          </a:bodyPr>
          <a:lstStyle/>
          <a:p>
            <a:r>
              <a:rPr lang="en-US" sz="1400" b="1" dirty="0" smtClean="0">
                <a:gradFill>
                  <a:gsLst>
                    <a:gs pos="0">
                      <a:schemeClr val="tx1"/>
                    </a:gs>
                    <a:gs pos="100000">
                      <a:schemeClr val="tx1"/>
                    </a:gs>
                    <a:gs pos="50000">
                      <a:schemeClr val="tx1"/>
                    </a:gs>
                  </a:gsLst>
                  <a:lin ang="5400000" scaled="0"/>
                </a:gradFill>
                <a:latin typeface="Segoe" pitchFamily="34" charset="0"/>
              </a:rPr>
              <a:t>Exchange Server 2010 SP1 CAS/Hub</a:t>
            </a:r>
            <a:endParaRPr lang="en-US" sz="1400" b="1" dirty="0">
              <a:gradFill>
                <a:gsLst>
                  <a:gs pos="0">
                    <a:schemeClr val="tx1"/>
                  </a:gs>
                  <a:gs pos="100000">
                    <a:schemeClr val="tx1"/>
                  </a:gs>
                  <a:gs pos="50000">
                    <a:schemeClr val="tx1"/>
                  </a:gs>
                </a:gsLst>
                <a:lin ang="5400000" scaled="0"/>
              </a:gradFill>
              <a:latin typeface="Segoe" pitchFamily="34" charset="0"/>
            </a:endParaRPr>
          </a:p>
        </p:txBody>
      </p:sp>
      <p:pic>
        <p:nvPicPr>
          <p:cNvPr id="9" name="Picture 3" descr="C:\Program Files\Microsoft Resource DVD Artwork\DVD_ART\Artwork_Imagery\Shapes and Graphics\Internet Cloud\cloud 1.png"/>
          <p:cNvPicPr>
            <a:picLocks noChangeAspect="1" noChangeArrowheads="1"/>
          </p:cNvPicPr>
          <p:nvPr/>
        </p:nvPicPr>
        <p:blipFill>
          <a:blip r:embed="rId4"/>
          <a:srcRect/>
          <a:stretch>
            <a:fillRect/>
          </a:stretch>
        </p:blipFill>
        <p:spPr bwMode="auto">
          <a:xfrm>
            <a:off x="6512448" y="3383982"/>
            <a:ext cx="4164515" cy="1593851"/>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10" name="Picture 4" descr="C:\Users\tobrien\Desktop\MediaBin_Items_1\Exchange-online_bL_r.png"/>
          <p:cNvPicPr>
            <a:picLocks noChangeAspect="1" noChangeArrowheads="1"/>
          </p:cNvPicPr>
          <p:nvPr/>
        </p:nvPicPr>
        <p:blipFill>
          <a:blip r:embed="rId5" cstate="print">
            <a:duotone>
              <a:prstClr val="black"/>
              <a:schemeClr val="tx2">
                <a:tint val="45000"/>
                <a:satMod val="400000"/>
              </a:schemeClr>
            </a:duotone>
            <a:lum bright="-100000" contrast="-100000"/>
          </a:blip>
          <a:srcRect/>
          <a:stretch>
            <a:fillRect/>
          </a:stretch>
        </p:blipFill>
        <p:spPr bwMode="auto">
          <a:xfrm>
            <a:off x="7570368" y="3873655"/>
            <a:ext cx="2437765" cy="365760"/>
          </a:xfrm>
          <a:prstGeom prst="rect">
            <a:avLst/>
          </a:prstGeom>
          <a:noFill/>
        </p:spPr>
      </p:pic>
      <p:pic>
        <p:nvPicPr>
          <p:cNvPr id="19" name="Picture 24" descr="server"/>
          <p:cNvPicPr>
            <a:picLocks noChangeAspect="1" noChangeArrowheads="1"/>
          </p:cNvPicPr>
          <p:nvPr/>
        </p:nvPicPr>
        <p:blipFill>
          <a:blip r:embed="rId6">
            <a:clrChange>
              <a:clrFrom>
                <a:srgbClr val="08369A"/>
              </a:clrFrom>
              <a:clrTo>
                <a:srgbClr val="08369A">
                  <a:alpha val="0"/>
                </a:srgbClr>
              </a:clrTo>
            </a:clrChange>
            <a:extLst>
              <a:ext uri="{BEBA8EAE-BF5A-486C-A8C5-ECC9F3942E4B}">
                <a14:imgProps xmlns:a14="http://schemas.microsoft.com/office/drawing/2010/main">
                  <a14:imgLayer r:embed="rId7">
                    <a14:imgEffect>
                      <a14:backgroundRemoval t="10000" b="90000" l="10000" r="90000"/>
                    </a14:imgEffect>
                  </a14:imgLayer>
                </a14:imgProps>
              </a:ext>
            </a:extLst>
          </a:blip>
          <a:srcRect/>
          <a:stretch>
            <a:fillRect/>
          </a:stretch>
        </p:blipFill>
        <p:spPr bwMode="auto">
          <a:xfrm>
            <a:off x="3040040" y="5424980"/>
            <a:ext cx="846446" cy="838200"/>
          </a:xfrm>
          <a:prstGeom prst="rect">
            <a:avLst/>
          </a:prstGeom>
          <a:noFill/>
          <a:ln w="9525">
            <a:noFill/>
            <a:miter lim="800000"/>
            <a:headEnd/>
            <a:tailEnd/>
          </a:ln>
        </p:spPr>
      </p:pic>
      <p:sp>
        <p:nvSpPr>
          <p:cNvPr id="20" name="Minus 19"/>
          <p:cNvSpPr/>
          <p:nvPr/>
        </p:nvSpPr>
        <p:spPr bwMode="auto">
          <a:xfrm rot="20132077">
            <a:off x="3084663" y="4732064"/>
            <a:ext cx="4602329" cy="489877"/>
          </a:xfrm>
          <a:prstGeom prst="mathMinus">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21" name="Minus 20"/>
          <p:cNvSpPr/>
          <p:nvPr/>
        </p:nvSpPr>
        <p:spPr bwMode="auto">
          <a:xfrm>
            <a:off x="3371280" y="3461414"/>
            <a:ext cx="4199088" cy="354081"/>
          </a:xfrm>
          <a:prstGeom prst="mathMinus">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27" name="Picture 24" descr="server"/>
          <p:cNvPicPr>
            <a:picLocks noChangeAspect="1" noChangeArrowheads="1"/>
          </p:cNvPicPr>
          <p:nvPr/>
        </p:nvPicPr>
        <p:blipFill>
          <a:blip r:embed="rId6">
            <a:clrChange>
              <a:clrFrom>
                <a:srgbClr val="08369A"/>
              </a:clrFrom>
              <a:clrTo>
                <a:srgbClr val="08369A">
                  <a:alpha val="0"/>
                </a:srgbClr>
              </a:clrTo>
            </a:clrChange>
            <a:extLst>
              <a:ext uri="{BEBA8EAE-BF5A-486C-A8C5-ECC9F3942E4B}">
                <a14:imgProps xmlns:a14="http://schemas.microsoft.com/office/drawing/2010/main">
                  <a14:imgLayer r:embed="rId7">
                    <a14:imgEffect>
                      <a14:backgroundRemoval t="10000" b="90000" l="10000" r="90000"/>
                    </a14:imgEffect>
                  </a14:imgLayer>
                </a14:imgProps>
              </a:ext>
            </a:extLst>
          </a:blip>
          <a:srcRect/>
          <a:stretch>
            <a:fillRect/>
          </a:stretch>
        </p:blipFill>
        <p:spPr bwMode="auto">
          <a:xfrm>
            <a:off x="3118173" y="3218335"/>
            <a:ext cx="846446" cy="838200"/>
          </a:xfrm>
          <a:prstGeom prst="rect">
            <a:avLst/>
          </a:prstGeom>
          <a:noFill/>
          <a:ln w="9525">
            <a:noFill/>
            <a:miter lim="800000"/>
            <a:headEnd/>
            <a:tailEnd/>
          </a:ln>
        </p:spPr>
      </p:pic>
      <p:sp>
        <p:nvSpPr>
          <p:cNvPr id="28" name="TextBox 27"/>
          <p:cNvSpPr txBox="1"/>
          <p:nvPr/>
        </p:nvSpPr>
        <p:spPr>
          <a:xfrm>
            <a:off x="4048017" y="3350362"/>
            <a:ext cx="2128853" cy="215444"/>
          </a:xfrm>
          <a:prstGeom prst="rect">
            <a:avLst/>
          </a:prstGeom>
          <a:noFill/>
        </p:spPr>
        <p:txBody>
          <a:bodyPr wrap="none" lIns="0" tIns="0" rIns="0" bIns="0" rtlCol="0">
            <a:spAutoFit/>
          </a:bodyPr>
          <a:lstStyle/>
          <a:p>
            <a:r>
              <a:rPr lang="en-US" sz="1400" dirty="0" smtClean="0">
                <a:gradFill>
                  <a:gsLst>
                    <a:gs pos="0">
                      <a:schemeClr val="tx1"/>
                    </a:gs>
                    <a:gs pos="100000">
                      <a:schemeClr val="tx1"/>
                    </a:gs>
                    <a:gs pos="50000">
                      <a:schemeClr val="tx1"/>
                    </a:gs>
                  </a:gsLst>
                  <a:lin ang="5400000" scaled="0"/>
                </a:gradFill>
              </a:rPr>
              <a:t>Unified Global Address List</a:t>
            </a:r>
            <a:endParaRPr lang="en-US" sz="1400" dirty="0">
              <a:gradFill>
                <a:gsLst>
                  <a:gs pos="0">
                    <a:schemeClr val="tx1"/>
                  </a:gs>
                  <a:gs pos="100000">
                    <a:schemeClr val="tx1"/>
                  </a:gs>
                  <a:gs pos="50000">
                    <a:schemeClr val="tx1"/>
                  </a:gs>
                </a:gsLst>
                <a:lin ang="5400000" scaled="0"/>
              </a:gradFill>
            </a:endParaRPr>
          </a:p>
        </p:txBody>
      </p:sp>
      <p:sp>
        <p:nvSpPr>
          <p:cNvPr id="29" name="TextBox 23"/>
          <p:cNvSpPr txBox="1">
            <a:spLocks noChangeArrowheads="1"/>
          </p:cNvSpPr>
          <p:nvPr/>
        </p:nvSpPr>
        <p:spPr bwMode="auto">
          <a:xfrm>
            <a:off x="1722028" y="3375842"/>
            <a:ext cx="1504557" cy="523188"/>
          </a:xfrm>
          <a:prstGeom prst="rect">
            <a:avLst/>
          </a:prstGeom>
          <a:noFill/>
          <a:ln w="9525">
            <a:noFill/>
            <a:miter lim="800000"/>
            <a:headEnd/>
            <a:tailEnd/>
          </a:ln>
        </p:spPr>
        <p:txBody>
          <a:bodyPr lIns="91407" tIns="45704" rIns="91407" bIns="45704">
            <a:spAutoFit/>
          </a:bodyPr>
          <a:lstStyle/>
          <a:p>
            <a:r>
              <a:rPr lang="en-US" sz="1400" b="1" dirty="0" smtClean="0">
                <a:gradFill>
                  <a:gsLst>
                    <a:gs pos="0">
                      <a:schemeClr val="tx1"/>
                    </a:gs>
                    <a:gs pos="100000">
                      <a:schemeClr val="tx1"/>
                    </a:gs>
                    <a:gs pos="50000">
                      <a:schemeClr val="tx1"/>
                    </a:gs>
                  </a:gsLst>
                  <a:lin ang="5400000" scaled="0"/>
                </a:gradFill>
                <a:latin typeface="Segoe" pitchFamily="34" charset="0"/>
              </a:rPr>
              <a:t>Office 365 Directory Sync</a:t>
            </a:r>
            <a:endParaRPr lang="en-US" sz="1400" b="1" dirty="0">
              <a:gradFill>
                <a:gsLst>
                  <a:gs pos="0">
                    <a:schemeClr val="tx1"/>
                  </a:gs>
                  <a:gs pos="100000">
                    <a:schemeClr val="tx1"/>
                  </a:gs>
                  <a:gs pos="50000">
                    <a:schemeClr val="tx1"/>
                  </a:gs>
                </a:gsLst>
                <a:lin ang="5400000" scaled="0"/>
              </a:gradFill>
              <a:latin typeface="Segoe" pitchFamily="34" charset="0"/>
            </a:endParaRPr>
          </a:p>
        </p:txBody>
      </p:sp>
      <p:sp>
        <p:nvSpPr>
          <p:cNvPr id="30" name="TextBox 29"/>
          <p:cNvSpPr txBox="1"/>
          <p:nvPr/>
        </p:nvSpPr>
        <p:spPr>
          <a:xfrm rot="20132077">
            <a:off x="4531186" y="4714262"/>
            <a:ext cx="1399614" cy="215444"/>
          </a:xfrm>
          <a:prstGeom prst="rect">
            <a:avLst/>
          </a:prstGeom>
          <a:noFill/>
        </p:spPr>
        <p:txBody>
          <a:bodyPr wrap="none" lIns="0" tIns="0" rIns="0" bIns="0" rtlCol="0">
            <a:spAutoFit/>
          </a:bodyPr>
          <a:lstStyle/>
          <a:p>
            <a:r>
              <a:rPr lang="en-US" sz="1400" dirty="0" smtClean="0">
                <a:gradFill>
                  <a:gsLst>
                    <a:gs pos="0">
                      <a:schemeClr val="tx1"/>
                    </a:gs>
                    <a:gs pos="100000">
                      <a:schemeClr val="tx1"/>
                    </a:gs>
                    <a:gs pos="50000">
                      <a:schemeClr val="tx1"/>
                    </a:gs>
                  </a:gsLst>
                  <a:lin ang="5400000" scaled="0"/>
                </a:gradFill>
              </a:rPr>
              <a:t>Exchange Sharing</a:t>
            </a:r>
            <a:endParaRPr lang="en-US" sz="1400" dirty="0">
              <a:gradFill>
                <a:gsLst>
                  <a:gs pos="0">
                    <a:schemeClr val="tx1"/>
                  </a:gs>
                  <a:gs pos="100000">
                    <a:schemeClr val="tx1"/>
                  </a:gs>
                  <a:gs pos="50000">
                    <a:schemeClr val="tx1"/>
                  </a:gs>
                </a:gsLst>
                <a:lin ang="5400000" scaled="0"/>
              </a:gradFill>
            </a:endParaRPr>
          </a:p>
        </p:txBody>
      </p:sp>
      <p:sp>
        <p:nvSpPr>
          <p:cNvPr id="31" name="Minus 30"/>
          <p:cNvSpPr/>
          <p:nvPr/>
        </p:nvSpPr>
        <p:spPr bwMode="auto">
          <a:xfrm rot="20150770">
            <a:off x="3160812" y="4816506"/>
            <a:ext cx="4591149" cy="638014"/>
          </a:xfrm>
          <a:prstGeom prst="mathMinus">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32" name="Picture 24" descr="server"/>
          <p:cNvPicPr>
            <a:picLocks noChangeAspect="1" noChangeArrowheads="1"/>
          </p:cNvPicPr>
          <p:nvPr/>
        </p:nvPicPr>
        <p:blipFill>
          <a:blip r:embed="rId6">
            <a:clrChange>
              <a:clrFrom>
                <a:srgbClr val="08369A"/>
              </a:clrFrom>
              <a:clrTo>
                <a:srgbClr val="08369A">
                  <a:alpha val="0"/>
                </a:srgbClr>
              </a:clrTo>
            </a:clrChange>
            <a:extLst>
              <a:ext uri="{BEBA8EAE-BF5A-486C-A8C5-ECC9F3942E4B}">
                <a14:imgProps xmlns:a14="http://schemas.microsoft.com/office/drawing/2010/main">
                  <a14:imgLayer r:embed="rId7">
                    <a14:imgEffect>
                      <a14:backgroundRemoval t="10000" b="90000" l="10000" r="90000"/>
                    </a14:imgEffect>
                  </a14:imgLayer>
                </a14:imgProps>
              </a:ext>
            </a:extLst>
          </a:blip>
          <a:srcRect/>
          <a:stretch>
            <a:fillRect/>
          </a:stretch>
        </p:blipFill>
        <p:spPr bwMode="auto">
          <a:xfrm>
            <a:off x="3040040" y="4097729"/>
            <a:ext cx="846446" cy="838200"/>
          </a:xfrm>
          <a:prstGeom prst="rect">
            <a:avLst/>
          </a:prstGeom>
          <a:noFill/>
          <a:ln w="9525">
            <a:noFill/>
            <a:miter lim="800000"/>
            <a:headEnd/>
            <a:tailEnd/>
          </a:ln>
        </p:spPr>
      </p:pic>
      <p:sp>
        <p:nvSpPr>
          <p:cNvPr id="33" name="TextBox 23"/>
          <p:cNvSpPr txBox="1">
            <a:spLocks noChangeArrowheads="1"/>
          </p:cNvSpPr>
          <p:nvPr/>
        </p:nvSpPr>
        <p:spPr bwMode="auto">
          <a:xfrm>
            <a:off x="1714215" y="4315611"/>
            <a:ext cx="1082963" cy="307744"/>
          </a:xfrm>
          <a:prstGeom prst="rect">
            <a:avLst/>
          </a:prstGeom>
          <a:noFill/>
          <a:ln w="9525">
            <a:noFill/>
            <a:miter lim="800000"/>
            <a:headEnd/>
            <a:tailEnd/>
          </a:ln>
        </p:spPr>
        <p:txBody>
          <a:bodyPr wrap="square" lIns="91407" tIns="45704" rIns="91407" bIns="45704">
            <a:spAutoFit/>
          </a:bodyPr>
          <a:lstStyle/>
          <a:p>
            <a:r>
              <a:rPr lang="en-US" sz="1400" b="1" dirty="0" smtClean="0">
                <a:gradFill>
                  <a:gsLst>
                    <a:gs pos="0">
                      <a:schemeClr val="tx1"/>
                    </a:gs>
                    <a:gs pos="100000">
                      <a:schemeClr val="tx1"/>
                    </a:gs>
                    <a:gs pos="50000">
                      <a:schemeClr val="tx1"/>
                    </a:gs>
                  </a:gsLst>
                  <a:lin ang="5400000" scaled="0"/>
                </a:gradFill>
                <a:latin typeface="Segoe" pitchFamily="34" charset="0"/>
              </a:rPr>
              <a:t>AD FS</a:t>
            </a:r>
            <a:endParaRPr lang="en-US" sz="1400" b="1" dirty="0">
              <a:gradFill>
                <a:gsLst>
                  <a:gs pos="0">
                    <a:schemeClr val="tx1"/>
                  </a:gs>
                  <a:gs pos="100000">
                    <a:schemeClr val="tx1"/>
                  </a:gs>
                  <a:gs pos="50000">
                    <a:schemeClr val="tx1"/>
                  </a:gs>
                </a:gsLst>
                <a:lin ang="5400000" scaled="0"/>
              </a:gradFill>
              <a:latin typeface="Segoe" pitchFamily="34" charset="0"/>
            </a:endParaRPr>
          </a:p>
        </p:txBody>
      </p:sp>
      <p:sp>
        <p:nvSpPr>
          <p:cNvPr id="34" name="Minus 33"/>
          <p:cNvSpPr/>
          <p:nvPr/>
        </p:nvSpPr>
        <p:spPr bwMode="auto">
          <a:xfrm rot="21102090">
            <a:off x="3400925" y="4186451"/>
            <a:ext cx="4199088" cy="354081"/>
          </a:xfrm>
          <a:prstGeom prst="mathMinus">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35" name="TextBox 34"/>
          <p:cNvSpPr txBox="1"/>
          <p:nvPr/>
        </p:nvSpPr>
        <p:spPr>
          <a:xfrm rot="21096589">
            <a:off x="4913837" y="4075399"/>
            <a:ext cx="1165384" cy="215444"/>
          </a:xfrm>
          <a:prstGeom prst="rect">
            <a:avLst/>
          </a:prstGeom>
          <a:noFill/>
        </p:spPr>
        <p:txBody>
          <a:bodyPr wrap="none" lIns="0" tIns="0" rIns="0" bIns="0" rtlCol="0">
            <a:spAutoFit/>
          </a:bodyPr>
          <a:lstStyle/>
          <a:p>
            <a:r>
              <a:rPr lang="en-US" sz="1400" dirty="0" smtClean="0">
                <a:gradFill>
                  <a:gsLst>
                    <a:gs pos="0">
                      <a:schemeClr val="tx1"/>
                    </a:gs>
                    <a:gs pos="100000">
                      <a:schemeClr val="tx1"/>
                    </a:gs>
                    <a:gs pos="50000">
                      <a:schemeClr val="tx1"/>
                    </a:gs>
                  </a:gsLst>
                  <a:lin ang="5400000" scaled="0"/>
                </a:gradFill>
              </a:rPr>
              <a:t>Single Sign On</a:t>
            </a:r>
            <a:endParaRPr lang="en-US" sz="1400" dirty="0">
              <a:gradFill>
                <a:gsLst>
                  <a:gs pos="0">
                    <a:schemeClr val="tx1"/>
                  </a:gs>
                  <a:gs pos="100000">
                    <a:schemeClr val="tx1"/>
                  </a:gs>
                  <a:gs pos="50000">
                    <a:schemeClr val="tx1"/>
                  </a:gs>
                </a:gsLst>
                <a:lin ang="5400000" scaled="0"/>
              </a:gradFill>
            </a:endParaRPr>
          </a:p>
        </p:txBody>
      </p:sp>
      <p:sp>
        <p:nvSpPr>
          <p:cNvPr id="23" name="Rectangle 22"/>
          <p:cNvSpPr/>
          <p:nvPr/>
        </p:nvSpPr>
        <p:spPr>
          <a:xfrm>
            <a:off x="447675" y="2264229"/>
            <a:ext cx="6002552" cy="984885"/>
          </a:xfrm>
          <a:prstGeom prst="rect">
            <a:avLst/>
          </a:prstGeom>
        </p:spPr>
        <p:txBody>
          <a:bodyPr wrap="square">
            <a:spAutoFit/>
          </a:bodyPr>
          <a:lstStyle/>
          <a:p>
            <a:r>
              <a:rPr lang="en-US" dirty="0" smtClean="0">
                <a:latin typeface="+mj-lt"/>
              </a:rPr>
              <a:t>1 </a:t>
            </a:r>
            <a:r>
              <a:rPr lang="en-US" dirty="0">
                <a:latin typeface="+mj-lt"/>
              </a:rPr>
              <a:t>Optional </a:t>
            </a:r>
            <a:r>
              <a:rPr lang="en-US" dirty="0" smtClean="0">
                <a:latin typeface="+mj-lt"/>
              </a:rPr>
              <a:t>Server Role:</a:t>
            </a:r>
          </a:p>
          <a:p>
            <a:pPr marL="460375" indent="-460375">
              <a:lnSpc>
                <a:spcPct val="90000"/>
              </a:lnSpc>
              <a:spcBef>
                <a:spcPct val="20000"/>
              </a:spcBef>
              <a:buSzPct val="90000"/>
              <a:buBlip>
                <a:blip r:embed="rId8"/>
              </a:buBlip>
            </a:pPr>
            <a:r>
              <a:rPr lang="en-US" sz="2000" dirty="0">
                <a:gradFill>
                  <a:gsLst>
                    <a:gs pos="0">
                      <a:schemeClr val="tx1"/>
                    </a:gs>
                    <a:gs pos="86000">
                      <a:schemeClr val="tx1"/>
                    </a:gs>
                  </a:gsLst>
                  <a:lin ang="5400000" scaled="0"/>
                </a:gradFill>
              </a:rPr>
              <a:t>Active Directory Federation Services</a:t>
            </a:r>
          </a:p>
          <a:p>
            <a:endParaRPr lang="en-US" dirty="0"/>
          </a:p>
        </p:txBody>
      </p:sp>
      <p:sp>
        <p:nvSpPr>
          <p:cNvPr id="17" name="TextBox 16"/>
          <p:cNvSpPr txBox="1"/>
          <p:nvPr/>
        </p:nvSpPr>
        <p:spPr>
          <a:xfrm rot="20140977">
            <a:off x="4977040" y="5000613"/>
            <a:ext cx="1128514" cy="215444"/>
          </a:xfrm>
          <a:prstGeom prst="rect">
            <a:avLst/>
          </a:prstGeom>
          <a:noFill/>
        </p:spPr>
        <p:txBody>
          <a:bodyPr wrap="none" lIns="0" tIns="0" rIns="0" bIns="0" rtlCol="0">
            <a:spAutoFit/>
          </a:bodyPr>
          <a:lstStyle/>
          <a:p>
            <a:r>
              <a:rPr lang="en-US" sz="1400" dirty="0" smtClean="0">
                <a:solidFill>
                  <a:schemeClr val="bg1"/>
                </a:solidFill>
              </a:rPr>
              <a:t>Mailbox Move</a:t>
            </a:r>
            <a:endParaRPr lang="en-US" sz="1400" dirty="0">
              <a:solidFill>
                <a:schemeClr val="bg1"/>
              </a:solidFill>
            </a:endParaRPr>
          </a:p>
        </p:txBody>
      </p:sp>
      <p:sp>
        <p:nvSpPr>
          <p:cNvPr id="38" name="Minus 37"/>
          <p:cNvSpPr/>
          <p:nvPr/>
        </p:nvSpPr>
        <p:spPr bwMode="auto">
          <a:xfrm rot="20132077">
            <a:off x="3246695" y="5045145"/>
            <a:ext cx="4585868" cy="489877"/>
          </a:xfrm>
          <a:prstGeom prst="mathMinus">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39" name="TextBox 38"/>
          <p:cNvSpPr txBox="1"/>
          <p:nvPr/>
        </p:nvSpPr>
        <p:spPr>
          <a:xfrm rot="20140977">
            <a:off x="5093345" y="5291242"/>
            <a:ext cx="1330557" cy="215444"/>
          </a:xfrm>
          <a:prstGeom prst="rect">
            <a:avLst/>
          </a:prstGeom>
          <a:noFill/>
        </p:spPr>
        <p:txBody>
          <a:bodyPr wrap="none" lIns="0" tIns="0" rIns="0" bIns="0" rtlCol="0">
            <a:spAutoFit/>
          </a:bodyPr>
          <a:lstStyle/>
          <a:p>
            <a:r>
              <a:rPr lang="en-US" sz="1400" dirty="0" smtClean="0">
                <a:gradFill>
                  <a:gsLst>
                    <a:gs pos="0">
                      <a:schemeClr val="tx1"/>
                    </a:gs>
                    <a:gs pos="100000">
                      <a:schemeClr val="tx1"/>
                    </a:gs>
                    <a:gs pos="50000">
                      <a:schemeClr val="tx1"/>
                    </a:gs>
                  </a:gsLst>
                  <a:lin ang="5400000" scaled="0"/>
                </a:gradFill>
              </a:rPr>
              <a:t>Secure Transport</a:t>
            </a:r>
            <a:endParaRPr lang="en-US" sz="1400" dirty="0">
              <a:gradFill>
                <a:gsLst>
                  <a:gs pos="0">
                    <a:schemeClr val="tx1"/>
                  </a:gs>
                  <a:gs pos="100000">
                    <a:schemeClr val="tx1"/>
                  </a:gs>
                  <a:gs pos="50000">
                    <a:schemeClr val="tx1"/>
                  </a:gs>
                </a:gsLst>
                <a:lin ang="5400000" scaled="0"/>
              </a:gradFill>
            </a:endParaRPr>
          </a:p>
        </p:txBody>
      </p:sp>
      <p:sp>
        <p:nvSpPr>
          <p:cNvPr id="4" name="TextBox 3"/>
          <p:cNvSpPr txBox="1"/>
          <p:nvPr/>
        </p:nvSpPr>
        <p:spPr>
          <a:xfrm>
            <a:off x="519113" y="6367157"/>
            <a:ext cx="6368282" cy="246221"/>
          </a:xfrm>
          <a:prstGeom prst="rect">
            <a:avLst/>
          </a:prstGeom>
          <a:noFill/>
        </p:spPr>
        <p:txBody>
          <a:bodyPr wrap="none" lIns="0" tIns="0" rIns="0" bIns="0" rtlCol="0">
            <a:spAutoFit/>
          </a:bodyPr>
          <a:lstStyle/>
          <a:p>
            <a:r>
              <a:rPr lang="en-US" sz="1400" dirty="0" smtClean="0">
                <a:gradFill>
                  <a:gsLst>
                    <a:gs pos="0">
                      <a:schemeClr val="tx1"/>
                    </a:gs>
                    <a:gs pos="86000">
                      <a:schemeClr val="tx1"/>
                    </a:gs>
                  </a:gsLst>
                  <a:lin ang="5400000" scaled="0"/>
                </a:gradFill>
              </a:rPr>
              <a:t>* </a:t>
            </a:r>
            <a:r>
              <a:rPr lang="en-US" sz="1600" dirty="0" smtClean="0">
                <a:gradFill>
                  <a:gsLst>
                    <a:gs pos="0">
                      <a:schemeClr val="tx1"/>
                    </a:gs>
                    <a:gs pos="86000">
                      <a:schemeClr val="tx1"/>
                    </a:gs>
                  </a:gsLst>
                  <a:lin ang="5400000" scaled="0"/>
                </a:gradFill>
              </a:rPr>
              <a:t>Mbx role is required for legacy Public Folder based free/busy support</a:t>
            </a:r>
          </a:p>
        </p:txBody>
      </p:sp>
      <p:sp>
        <p:nvSpPr>
          <p:cNvPr id="36" name="Right Arrow 35"/>
          <p:cNvSpPr/>
          <p:nvPr/>
        </p:nvSpPr>
        <p:spPr bwMode="auto">
          <a:xfrm rot="10800000">
            <a:off x="5768235" y="1816276"/>
            <a:ext cx="1015919" cy="467173"/>
          </a:xfrm>
          <a:prstGeom prst="rightArrow">
            <a:avLst/>
          </a:prstGeom>
          <a:gradFill flip="none" rotWithShape="1">
            <a:gsLst>
              <a:gs pos="0">
                <a:schemeClr val="accent3"/>
              </a:gs>
              <a:gs pos="86000">
                <a:schemeClr val="accent4"/>
              </a:gs>
            </a:gsLst>
            <a:lin ang="5400000" scaled="1"/>
            <a:tileRect/>
          </a:gradFill>
          <a:ln w="28575">
            <a:noFill/>
            <a:headEnd type="none" w="med" len="med"/>
            <a:tailEnd type="none" w="med" len="med"/>
          </a:ln>
          <a:effectLst/>
        </p:spPr>
        <p:style>
          <a:lnRef idx="3">
            <a:schemeClr val="lt1"/>
          </a:lnRef>
          <a:fillRef idx="1">
            <a:schemeClr val="accent1"/>
          </a:fillRef>
          <a:effectRef idx="1">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dirty="0" smtClean="0">
              <a:solidFill>
                <a:schemeClr val="bg1">
                  <a:alpha val="99000"/>
                </a:schemeClr>
              </a:solidFill>
            </a:endParaRPr>
          </a:p>
        </p:txBody>
      </p:sp>
      <p:sp>
        <p:nvSpPr>
          <p:cNvPr id="37" name="TextBox 23"/>
          <p:cNvSpPr txBox="1">
            <a:spLocks noChangeArrowheads="1"/>
          </p:cNvSpPr>
          <p:nvPr/>
        </p:nvSpPr>
        <p:spPr bwMode="auto">
          <a:xfrm>
            <a:off x="1636309" y="5468901"/>
            <a:ext cx="1504557" cy="738631"/>
          </a:xfrm>
          <a:prstGeom prst="rect">
            <a:avLst/>
          </a:prstGeom>
          <a:noFill/>
          <a:ln w="9525">
            <a:noFill/>
            <a:miter lim="800000"/>
            <a:headEnd/>
            <a:tailEnd/>
          </a:ln>
        </p:spPr>
        <p:txBody>
          <a:bodyPr lIns="91407" tIns="45704" rIns="91407" bIns="45704">
            <a:spAutoFit/>
          </a:bodyPr>
          <a:lstStyle/>
          <a:p>
            <a:r>
              <a:rPr lang="en-US" sz="1400" b="1" dirty="0" smtClean="0">
                <a:gradFill>
                  <a:gsLst>
                    <a:gs pos="0">
                      <a:schemeClr val="tx1"/>
                    </a:gs>
                    <a:gs pos="100000">
                      <a:schemeClr val="tx1"/>
                    </a:gs>
                    <a:gs pos="50000">
                      <a:schemeClr val="tx1"/>
                    </a:gs>
                  </a:gsLst>
                  <a:lin ang="5400000" scaled="0"/>
                </a:gradFill>
                <a:latin typeface="Segoe" pitchFamily="34" charset="0"/>
              </a:rPr>
              <a:t>Exchange Server 2010 SP1 CAS/Hub</a:t>
            </a:r>
            <a:endParaRPr lang="en-US" sz="1400" b="1" dirty="0">
              <a:gradFill>
                <a:gsLst>
                  <a:gs pos="0">
                    <a:schemeClr val="tx1"/>
                  </a:gs>
                  <a:gs pos="100000">
                    <a:schemeClr val="tx1"/>
                  </a:gs>
                  <a:gs pos="50000">
                    <a:schemeClr val="tx1"/>
                  </a:gs>
                </a:gsLst>
                <a:lin ang="5400000" scaled="0"/>
              </a:gradFill>
              <a:latin typeface="Segoe" pitchFamily="34" charset="0"/>
            </a:endParaRPr>
          </a:p>
        </p:txBody>
      </p:sp>
      <p:pic>
        <p:nvPicPr>
          <p:cNvPr id="40" name="Picture 24" descr="server"/>
          <p:cNvPicPr>
            <a:picLocks noChangeAspect="1" noChangeArrowheads="1"/>
          </p:cNvPicPr>
          <p:nvPr/>
        </p:nvPicPr>
        <p:blipFill>
          <a:blip r:embed="rId6">
            <a:clrChange>
              <a:clrFrom>
                <a:srgbClr val="08369A"/>
              </a:clrFrom>
              <a:clrTo>
                <a:srgbClr val="08369A">
                  <a:alpha val="0"/>
                </a:srgbClr>
              </a:clrTo>
            </a:clrChange>
            <a:extLst>
              <a:ext uri="{BEBA8EAE-BF5A-486C-A8C5-ECC9F3942E4B}">
                <a14:imgProps xmlns:a14="http://schemas.microsoft.com/office/drawing/2010/main">
                  <a14:imgLayer r:embed="rId7">
                    <a14:imgEffect>
                      <a14:backgroundRemoval t="10000" b="90000" l="10000" r="90000"/>
                    </a14:imgEffect>
                  </a14:imgLayer>
                </a14:imgProps>
              </a:ext>
            </a:extLst>
          </a:blip>
          <a:srcRect/>
          <a:stretch>
            <a:fillRect/>
          </a:stretch>
        </p:blipFill>
        <p:spPr bwMode="auto">
          <a:xfrm>
            <a:off x="3041720" y="5426660"/>
            <a:ext cx="846446" cy="838200"/>
          </a:xfrm>
          <a:prstGeom prst="rect">
            <a:avLst/>
          </a:prstGeom>
          <a:noFill/>
          <a:ln w="9525">
            <a:noFill/>
            <a:miter lim="800000"/>
            <a:headEnd/>
            <a:tailEnd/>
          </a:ln>
        </p:spPr>
      </p:pic>
      <p:sp>
        <p:nvSpPr>
          <p:cNvPr id="12" name="Rounded Rectangular Callout 11"/>
          <p:cNvSpPr/>
          <p:nvPr/>
        </p:nvSpPr>
        <p:spPr bwMode="auto">
          <a:xfrm>
            <a:off x="9150648" y="1647930"/>
            <a:ext cx="2517477" cy="1697767"/>
          </a:xfrm>
          <a:prstGeom prst="wedgeRoundRectCallout">
            <a:avLst>
              <a:gd name="adj1" fmla="val -66335"/>
              <a:gd name="adj2" fmla="val -29830"/>
              <a:gd name="adj3" fmla="val 16667"/>
            </a:avLst>
          </a:prstGeom>
          <a:gradFill>
            <a:gsLst>
              <a:gs pos="0">
                <a:schemeClr val="accent3"/>
              </a:gs>
              <a:gs pos="80000">
                <a:schemeClr val="accent4"/>
              </a:gs>
            </a:gsLs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b="1" dirty="0" smtClean="0">
                <a:solidFill>
                  <a:schemeClr val="tx1">
                    <a:alpha val="99000"/>
                  </a:schemeClr>
                </a:solidFill>
              </a:rPr>
              <a:t>FREE!</a:t>
            </a:r>
          </a:p>
          <a:p>
            <a:pPr algn="ctr" defTabSz="914099"/>
            <a:r>
              <a:rPr lang="en-US" sz="2200" dirty="0" smtClean="0">
                <a:solidFill>
                  <a:schemeClr val="tx1">
                    <a:alpha val="99000"/>
                  </a:schemeClr>
                </a:solidFill>
              </a:rPr>
              <a:t>with paid Exchange Online subscription</a:t>
            </a:r>
          </a:p>
        </p:txBody>
      </p:sp>
    </p:spTree>
    <p:custDataLst>
      <p:tags r:id="rId1"/>
    </p:custDataLst>
    <p:extLst>
      <p:ext uri="{BB962C8B-B14F-4D97-AF65-F5344CB8AC3E}">
        <p14:creationId xmlns:p14="http://schemas.microsoft.com/office/powerpoint/2010/main" val="12689579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4.34488E-6 -0.00023 C 0.02267 -0.00093 0.0383 0.00046 0.05835 -0.00509 C 0.06304 -0.0081 0.06786 -0.00787 0.07281 -0.01018 C 0.07867 -0.01319 0.08414 -0.01781 0.09 -0.02013 C 0.09443 -0.02545 0.10485 -0.03169 0.11019 -0.03354 C 0.11618 -0.04187 0.12321 -0.0465 0.13012 -0.05205 C 0.13702 -0.05737 0.14418 -0.06639 0.15135 -0.07032 C 0.16828 -0.09068 0.18781 -0.10132 0.20592 -0.11682 C 0.21334 -0.1233 0.2209 -0.13116 0.22702 -0.14042 C 0.22949 -0.14388 0.23574 -0.14689 0.23574 -0.14666 C 0.23913 -0.15545 0.24043 -0.15638 0.24616 -0.15892 C 0.2528 -0.16655 0.24981 -0.16401 0.25476 -0.16702 C 0.25854 -0.17141 0.26296 -0.17465 0.26739 -0.17696 C 0.27482 -0.18645 0.27143 -0.18413 0.2769 -0.18691 C 0.28133 -0.19223 0.2851 -0.19917 0.29018 -0.20195 C 0.29631 -0.21004 0.30086 -0.21629 0.30751 -0.22207 C 0.3118 -0.23317 0.30659 -0.22207 0.31324 -0.22855 C 0.31688 -0.23202 0.31962 -0.2378 0.32287 -0.2422 C 0.32939 -0.25029 0.33447 -0.2614 0.34111 -0.2688 C 0.34319 -0.27435 0.34879 -0.28383 0.34879 -0.28337 C 0.35101 -0.29216 0.35374 -0.30026 0.3583 -0.30558 C 0.36156 -0.31367 0.36338 -0.32108 0.36794 -0.32709 C 0.3708 -0.33704 0.37393 -0.34282 0.37849 -0.35069 C 0.38018 -0.35346 0.38057 -0.35809 0.38227 -0.36063 C 0.38539 -0.36595 0.38787 -0.37174 0.39086 -0.37729 C 0.39216 -0.38376 0.39373 -0.38723 0.39659 -0.39232 C 0.39802 -0.39973 0.39959 -0.40551 0.40154 -0.41222 C 0.39998 -0.41916 0.40102 -0.42124 0.40336 -0.42725 C 0.40428 -0.43581 0.40454 -0.44183 0.40727 -0.449 C 0.40962 -0.46218 0.41222 -0.47352 0.41587 -0.48555 C 0.4173 -0.49526 0.41756 -0.50081 0.42056 -0.50914 C 0.42225 -0.51978 0.42355 -0.52857 0.42733 -0.53713 C 0.42824 -0.54222 0.43032 -0.54569 0.43032 -0.55055 " pathEditMode="relative" rAng="0" ptsTypes="ffffffffffffffffffffffffffffffffA">
                                      <p:cBhvr>
                                        <p:cTn id="22" dur="2000" fill="hold"/>
                                        <p:tgtEl>
                                          <p:spTgt spid="37"/>
                                        </p:tgtEl>
                                        <p:attrNameLst>
                                          <p:attrName>ppt_x</p:attrName>
                                          <p:attrName>ppt_y</p:attrName>
                                        </p:attrNameLst>
                                      </p:cBhvr>
                                      <p:rCtr x="21516" y="-27481"/>
                                    </p:animMotion>
                                  </p:childTnLst>
                                </p:cTn>
                              </p:par>
                              <p:par>
                                <p:cTn id="23" presetID="0" presetClass="path" presetSubtype="0" accel="50000" decel="50000" fill="hold" nodeType="withEffect">
                                  <p:stCondLst>
                                    <p:cond delay="0"/>
                                  </p:stCondLst>
                                  <p:childTnLst>
                                    <p:animMotion origin="layout" path="M 1.40922E-6 -0.00023 C 0.02266 -0.00092 0.03829 0.00047 0.05835 -0.00509 C 0.06304 -0.00809 0.06785 -0.00786 0.0728 -0.01017 C 0.07866 -0.01318 0.08414 -0.01781 0.09 -0.02012 C 0.09442 -0.02544 0.10484 -0.03169 0.11018 -0.03354 C 0.11617 -0.04187 0.12321 -0.04649 0.13011 -0.05204 C 0.13701 -0.05736 0.14418 -0.06639 0.15134 -0.07032 C 0.16827 -0.09067 0.18781 -0.10132 0.20591 -0.11681 C 0.21334 -0.12329 0.22089 -0.13116 0.22701 -0.14041 C 0.22949 -0.14388 0.23574 -0.14689 0.23574 -0.14665 C 0.23912 -0.15544 0.24043 -0.15637 0.24616 -0.15891 C 0.2528 -0.16655 0.2498 -0.164 0.25475 -0.16701 C 0.25853 -0.17141 0.26296 -0.17464 0.26739 -0.17696 C 0.27481 -0.18644 0.27142 -0.18413 0.27689 -0.1869 C 0.28132 -0.19222 0.2851 -0.19916 0.29018 -0.20194 C 0.2963 -0.21004 0.30086 -0.21628 0.3075 -0.22206 C 0.3118 -0.23317 0.30659 -0.22206 0.31323 -0.22854 C 0.31688 -0.23201 0.31961 -0.23779 0.32287 -0.24219 C 0.32938 -0.25029 0.33446 -0.26139 0.3411 -0.26879 C 0.34319 -0.27434 0.34879 -0.28383 0.34879 -0.28336 C 0.351 -0.29215 0.35374 -0.30025 0.3583 -0.30557 C 0.36155 -0.31367 0.36337 -0.32107 0.36793 -0.32708 C 0.3708 -0.33703 0.37392 -0.34281 0.37848 -0.35068 C 0.38018 -0.35345 0.38057 -0.35808 0.38226 -0.36063 C 0.38539 -0.36595 0.38786 -0.37173 0.39086 -0.37728 C 0.39216 -0.38376 0.39372 -0.38723 0.39659 -0.39232 C 0.39802 -0.39972 0.39958 -0.4055 0.40154 -0.41221 C 0.39997 -0.41915 0.40101 -0.42123 0.40336 -0.42725 C 0.40427 -0.43581 0.40453 -0.44182 0.40727 -0.44899 C 0.40961 -0.46218 0.41222 -0.47351 0.41586 -0.48554 C 0.41729 -0.49525 0.41756 -0.50081 0.42055 -0.50913 C 0.42224 -0.51977 0.42355 -0.52856 0.42732 -0.53712 C 0.42824 -0.54221 0.43032 -0.54568 0.43032 -0.55054 " pathEditMode="relative" rAng="0" ptsTypes="ffffffffffffffffffffffffffffffffA">
                                      <p:cBhvr>
                                        <p:cTn id="24" dur="2000" fill="hold"/>
                                        <p:tgtEl>
                                          <p:spTgt spid="40"/>
                                        </p:tgtEl>
                                        <p:attrNameLst>
                                          <p:attrName>ppt_x</p:attrName>
                                          <p:attrName>ppt_y</p:attrName>
                                        </p:attrNameLst>
                                      </p:cBhvr>
                                      <p:rCtr x="21516" y="-27481"/>
                                    </p:animMotion>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animBg="1"/>
      <p:bldP spid="35" grpId="0"/>
      <p:bldP spid="23" grpId="0"/>
      <p:bldP spid="36" grpId="0" animBg="1"/>
      <p:bldP spid="37" grpId="0"/>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p:txBody>
          <a:bodyPr/>
          <a:lstStyle/>
          <a:p>
            <a:endParaRPr lang="en-US"/>
          </a:p>
        </p:txBody>
      </p:sp>
      <p:sp>
        <p:nvSpPr>
          <p:cNvPr id="4" name="Title 3"/>
          <p:cNvSpPr>
            <a:spLocks noGrp="1"/>
          </p:cNvSpPr>
          <p:nvPr>
            <p:ph type="ctrTitle"/>
          </p:nvPr>
        </p:nvSpPr>
        <p:spPr/>
        <p:txBody>
          <a:bodyPr/>
          <a:lstStyle/>
          <a:p>
            <a:r>
              <a:rPr lang="en-US" smtClean="0"/>
              <a:t>Shared Namespace</a:t>
            </a:r>
            <a:endParaRPr lang="en-US" dirty="0"/>
          </a:p>
        </p:txBody>
      </p:sp>
      <p:sp>
        <p:nvSpPr>
          <p:cNvPr id="7" name="Subtitle 6"/>
          <p:cNvSpPr>
            <a:spLocks noGrp="1"/>
          </p:cNvSpPr>
          <p:nvPr>
            <p:ph type="subTitle" idx="1"/>
          </p:nvPr>
        </p:nvSpPr>
        <p:spPr/>
        <p:txBody>
          <a:bodyPr/>
          <a:lstStyle/>
          <a:p>
            <a:endParaRPr lang="en-US"/>
          </a:p>
        </p:txBody>
      </p:sp>
    </p:spTree>
    <p:extLst>
      <p:ext uri="{BB962C8B-B14F-4D97-AF65-F5344CB8AC3E}">
        <p14:creationId xmlns:p14="http://schemas.microsoft.com/office/powerpoint/2010/main" val="854166055"/>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Single </a:t>
            </a:r>
            <a:r>
              <a:rPr lang="en-US" sz="4400" dirty="0" smtClean="0"/>
              <a:t>Namespace – Core Concepts</a:t>
            </a:r>
            <a:endParaRPr lang="en-US" sz="4400" dirty="0"/>
          </a:p>
        </p:txBody>
      </p:sp>
      <p:graphicFrame>
        <p:nvGraphicFramePr>
          <p:cNvPr id="5" name="Content Placeholder 4"/>
          <p:cNvGraphicFramePr>
            <a:graphicFrameLocks noGrp="1" noChangeAspect="1"/>
          </p:cNvGraphicFramePr>
          <p:nvPr>
            <p:ph idx="1"/>
            <p:extLst>
              <p:ext uri="{D42A27DB-BD31-4B8C-83A1-F6EECF244321}">
                <p14:modId xmlns:p14="http://schemas.microsoft.com/office/powerpoint/2010/main" val="3095276485"/>
              </p:ext>
            </p:extLst>
          </p:nvPr>
        </p:nvGraphicFramePr>
        <p:xfrm>
          <a:off x="2549525" y="1400175"/>
          <a:ext cx="6648450" cy="4640263"/>
        </p:xfrm>
        <a:graphic>
          <a:graphicData uri="http://schemas.openxmlformats.org/presentationml/2006/ole">
            <mc:AlternateContent xmlns:mc="http://schemas.openxmlformats.org/markup-compatibility/2006">
              <mc:Choice xmlns:v="urn:schemas-microsoft-com:vml" Requires="v">
                <p:oleObj spid="_x0000_s7210" name="Visio" r:id="rId4" imgW="7827156" imgH="5463162" progId="Visio.Drawing.11">
                  <p:embed/>
                </p:oleObj>
              </mc:Choice>
              <mc:Fallback>
                <p:oleObj name="Visio" r:id="rId4" imgW="7827156" imgH="5463162" progId="Visio.Drawing.11">
                  <p:embed/>
                  <p:pic>
                    <p:nvPicPr>
                      <p:cNvPr id="0" name=""/>
                      <p:cNvPicPr/>
                      <p:nvPr/>
                    </p:nvPicPr>
                    <p:blipFill>
                      <a:blip r:embed="rId5"/>
                      <a:stretch>
                        <a:fillRect/>
                      </a:stretch>
                    </p:blipFill>
                    <p:spPr>
                      <a:xfrm>
                        <a:off x="2549525" y="1400175"/>
                        <a:ext cx="6648450" cy="4640263"/>
                      </a:xfrm>
                      <a:prstGeom prst="rect">
                        <a:avLst/>
                      </a:prstGeom>
                    </p:spPr>
                  </p:pic>
                </p:oleObj>
              </mc:Fallback>
            </mc:AlternateContent>
          </a:graphicData>
        </a:graphic>
      </p:graphicFrame>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44258" y="1519730"/>
            <a:ext cx="609441"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956674" y="4251303"/>
            <a:ext cx="4403828" cy="1200329"/>
          </a:xfrm>
          <a:prstGeom prst="rect">
            <a:avLst/>
          </a:prstGeom>
          <a:noFill/>
        </p:spPr>
        <p:txBody>
          <a:bodyPr wrap="square" rtlCol="0">
            <a:spAutoFit/>
          </a:bodyPr>
          <a:lstStyle/>
          <a:p>
            <a:r>
              <a:rPr lang="en-US" sz="2400" b="1" dirty="0" smtClean="0">
                <a:solidFill>
                  <a:schemeClr val="tx2">
                    <a:lumMod val="75000"/>
                  </a:schemeClr>
                </a:solidFill>
              </a:rPr>
              <a:t>Email from </a:t>
            </a:r>
            <a:r>
              <a:rPr lang="en-US" sz="2400" b="1" dirty="0" smtClean="0">
                <a:solidFill>
                  <a:schemeClr val="accent3">
                    <a:lumMod val="75000"/>
                  </a:schemeClr>
                </a:solidFill>
                <a:hlinkClick r:id="rId7"/>
              </a:rPr>
              <a:t>joe@foo.com</a:t>
            </a:r>
            <a:r>
              <a:rPr lang="en-US" sz="2400" b="1" dirty="0" smtClean="0">
                <a:solidFill>
                  <a:schemeClr val="accent3">
                    <a:lumMod val="75000"/>
                  </a:schemeClr>
                </a:solidFill>
              </a:rPr>
              <a:t> </a:t>
            </a:r>
            <a:r>
              <a:rPr lang="en-US" sz="2400" b="1" dirty="0" smtClean="0">
                <a:solidFill>
                  <a:schemeClr val="tx2">
                    <a:lumMod val="75000"/>
                  </a:schemeClr>
                </a:solidFill>
              </a:rPr>
              <a:t>to</a:t>
            </a:r>
            <a:r>
              <a:rPr lang="en-US" sz="2400" b="1" dirty="0" smtClean="0">
                <a:solidFill>
                  <a:schemeClr val="accent3">
                    <a:lumMod val="75000"/>
                  </a:schemeClr>
                </a:solidFill>
              </a:rPr>
              <a:t> </a:t>
            </a:r>
            <a:r>
              <a:rPr lang="en-US" sz="2400" b="1" dirty="0" smtClean="0">
                <a:solidFill>
                  <a:schemeClr val="accent3">
                    <a:lumMod val="75000"/>
                  </a:schemeClr>
                </a:solidFill>
                <a:hlinkClick r:id="rId8"/>
              </a:rPr>
              <a:t>ben@contoso.com</a:t>
            </a:r>
            <a:r>
              <a:rPr lang="en-US" sz="2400" b="1" dirty="0" smtClean="0">
                <a:solidFill>
                  <a:schemeClr val="accent3">
                    <a:lumMod val="75000"/>
                  </a:schemeClr>
                </a:solidFill>
              </a:rPr>
              <a:t> </a:t>
            </a:r>
          </a:p>
          <a:p>
            <a:endParaRPr lang="en-US" sz="2400" b="1" dirty="0" smtClean="0">
              <a:solidFill>
                <a:schemeClr val="accent3">
                  <a:lumMod val="75000"/>
                </a:schemeClr>
              </a:solidFill>
            </a:endParaRPr>
          </a:p>
        </p:txBody>
      </p:sp>
    </p:spTree>
    <p:custDataLst>
      <p:tags r:id="rId2"/>
    </p:custDataLst>
    <p:extLst>
      <p:ext uri="{BB962C8B-B14F-4D97-AF65-F5344CB8AC3E}">
        <p14:creationId xmlns:p14="http://schemas.microsoft.com/office/powerpoint/2010/main" val="41835203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0" presetClass="path" presetSubtype="0" accel="50000" decel="50000" fill="hold" nodeType="clickEffect">
                                  <p:stCondLst>
                                    <p:cond delay="0"/>
                                  </p:stCondLst>
                                  <p:childTnLst>
                                    <p:animMotion origin="layout" path="M -1.38889E-6 -1.11111E-6 L -0.24722 -1.11111E-6 C -0.35816 -1.11111E-6 -0.49357 0.12917 -0.49357 0.23449 L -0.48906 0.48565 " pathEditMode="relative" rAng="0" ptsTypes="FfFF">
                                      <p:cBhvr>
                                        <p:cTn id="12" dur="2000" fill="hold"/>
                                        <p:tgtEl>
                                          <p:spTgt spid="6"/>
                                        </p:tgtEl>
                                        <p:attrNameLst>
                                          <p:attrName>ppt_x</p:attrName>
                                          <p:attrName>ppt_y</p:attrName>
                                        </p:attrNameLst>
                                      </p:cBhvr>
                                      <p:rCtr x="-24688" y="242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998762" y="5830192"/>
            <a:ext cx="5254939" cy="707886"/>
          </a:xfrm>
          <a:prstGeom prst="rect">
            <a:avLst/>
          </a:prstGeom>
          <a:noFill/>
        </p:spPr>
        <p:txBody>
          <a:bodyPr wrap="square" rtlCol="0">
            <a:spAutoFit/>
          </a:bodyPr>
          <a:lstStyle/>
          <a:p>
            <a:r>
              <a:rPr lang="en-US" sz="2000" b="1" dirty="0" smtClean="0">
                <a:solidFill>
                  <a:schemeClr val="tx2">
                    <a:lumMod val="75000"/>
                  </a:schemeClr>
                </a:solidFill>
              </a:rPr>
              <a:t>Email is forwarded to </a:t>
            </a:r>
            <a:r>
              <a:rPr lang="en-US" sz="2000" b="1" dirty="0" smtClean="0">
                <a:solidFill>
                  <a:schemeClr val="accent3">
                    <a:lumMod val="75000"/>
                  </a:schemeClr>
                </a:solidFill>
                <a:hlinkClick r:id="rId4"/>
              </a:rPr>
              <a:t>ben@service.contoso.com</a:t>
            </a:r>
            <a:r>
              <a:rPr lang="en-US" sz="2000" b="1" dirty="0" smtClean="0">
                <a:solidFill>
                  <a:schemeClr val="accent3">
                    <a:lumMod val="75000"/>
                  </a:schemeClr>
                </a:solidFill>
              </a:rPr>
              <a:t> </a:t>
            </a:r>
          </a:p>
        </p:txBody>
      </p:sp>
      <p:sp>
        <p:nvSpPr>
          <p:cNvPr id="2" name="Title 1"/>
          <p:cNvSpPr>
            <a:spLocks noGrp="1"/>
          </p:cNvSpPr>
          <p:nvPr>
            <p:ph type="title"/>
          </p:nvPr>
        </p:nvSpPr>
        <p:spPr/>
        <p:txBody>
          <a:bodyPr/>
          <a:lstStyle/>
          <a:p>
            <a:r>
              <a:rPr lang="en-US" sz="4400" dirty="0" smtClean="0"/>
              <a:t>Shared Namespace – Core Concepts</a:t>
            </a:r>
            <a:endParaRPr lang="en-US" sz="4400" dirty="0"/>
          </a:p>
        </p:txBody>
      </p:sp>
      <p:graphicFrame>
        <p:nvGraphicFramePr>
          <p:cNvPr id="5" name="Content Placeholder 4"/>
          <p:cNvGraphicFramePr>
            <a:graphicFrameLocks noGrp="1" noChangeAspect="1"/>
          </p:cNvGraphicFramePr>
          <p:nvPr>
            <p:ph idx="1"/>
            <p:extLst>
              <p:ext uri="{D42A27DB-BD31-4B8C-83A1-F6EECF244321}">
                <p14:modId xmlns:p14="http://schemas.microsoft.com/office/powerpoint/2010/main" val="97702433"/>
              </p:ext>
            </p:extLst>
          </p:nvPr>
        </p:nvGraphicFramePr>
        <p:xfrm>
          <a:off x="2016125" y="1466850"/>
          <a:ext cx="7621588" cy="4821238"/>
        </p:xfrm>
        <a:graphic>
          <a:graphicData uri="http://schemas.openxmlformats.org/presentationml/2006/ole">
            <mc:AlternateContent xmlns:mc="http://schemas.openxmlformats.org/markup-compatibility/2006">
              <mc:Choice xmlns:v="urn:schemas-microsoft-com:vml" Requires="v">
                <p:oleObj spid="_x0000_s8234" name="Visio" r:id="rId5" imgW="8636360" imgH="5463162" progId="Visio.Drawing.11">
                  <p:embed/>
                </p:oleObj>
              </mc:Choice>
              <mc:Fallback>
                <p:oleObj name="Visio" r:id="rId5" imgW="8636360" imgH="5463162" progId="Visio.Drawing.11">
                  <p:embed/>
                  <p:pic>
                    <p:nvPicPr>
                      <p:cNvPr id="0" name=""/>
                      <p:cNvPicPr/>
                      <p:nvPr/>
                    </p:nvPicPr>
                    <p:blipFill>
                      <a:blip r:embed="rId6"/>
                      <a:stretch>
                        <a:fillRect/>
                      </a:stretch>
                    </p:blipFill>
                    <p:spPr>
                      <a:xfrm>
                        <a:off x="2016125" y="1466850"/>
                        <a:ext cx="7621588" cy="4821238"/>
                      </a:xfrm>
                      <a:prstGeom prst="rect">
                        <a:avLst/>
                      </a:prstGeom>
                    </p:spPr>
                  </p:pic>
                </p:oleObj>
              </mc:Fallback>
            </mc:AlternateContent>
          </a:graphicData>
        </a:graphic>
      </p:graphicFrame>
      <p:pic>
        <p:nvPicPr>
          <p:cNvPr id="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44258" y="1519730"/>
            <a:ext cx="609441"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998761" y="5842338"/>
            <a:ext cx="4403828" cy="1015663"/>
          </a:xfrm>
          <a:prstGeom prst="rect">
            <a:avLst/>
          </a:prstGeom>
          <a:noFill/>
        </p:spPr>
        <p:txBody>
          <a:bodyPr wrap="square" rtlCol="0">
            <a:spAutoFit/>
          </a:bodyPr>
          <a:lstStyle/>
          <a:p>
            <a:r>
              <a:rPr lang="en-US" sz="2000" b="1" dirty="0" smtClean="0">
                <a:solidFill>
                  <a:schemeClr val="tx2">
                    <a:lumMod val="75000"/>
                  </a:schemeClr>
                </a:solidFill>
              </a:rPr>
              <a:t>Email from </a:t>
            </a:r>
            <a:r>
              <a:rPr lang="en-US" sz="2000" b="1" dirty="0" smtClean="0">
                <a:solidFill>
                  <a:schemeClr val="accent3">
                    <a:lumMod val="75000"/>
                  </a:schemeClr>
                </a:solidFill>
                <a:hlinkClick r:id="rId8"/>
              </a:rPr>
              <a:t>joe@foo.com</a:t>
            </a:r>
            <a:r>
              <a:rPr lang="en-US" sz="2000" b="1" dirty="0" smtClean="0">
                <a:solidFill>
                  <a:schemeClr val="accent3">
                    <a:lumMod val="75000"/>
                  </a:schemeClr>
                </a:solidFill>
              </a:rPr>
              <a:t> </a:t>
            </a:r>
            <a:r>
              <a:rPr lang="en-US" sz="2000" b="1" dirty="0" smtClean="0">
                <a:solidFill>
                  <a:schemeClr val="tx2">
                    <a:lumMod val="75000"/>
                  </a:schemeClr>
                </a:solidFill>
              </a:rPr>
              <a:t>to</a:t>
            </a:r>
            <a:r>
              <a:rPr lang="en-US" sz="2000" b="1" dirty="0" smtClean="0">
                <a:solidFill>
                  <a:schemeClr val="accent3">
                    <a:lumMod val="75000"/>
                  </a:schemeClr>
                </a:solidFill>
              </a:rPr>
              <a:t> </a:t>
            </a:r>
            <a:r>
              <a:rPr lang="en-US" sz="2000" b="1" dirty="0" smtClean="0">
                <a:solidFill>
                  <a:schemeClr val="accent3">
                    <a:lumMod val="75000"/>
                  </a:schemeClr>
                </a:solidFill>
                <a:hlinkClick r:id="rId4"/>
              </a:rPr>
              <a:t>ben@contoso.com</a:t>
            </a:r>
            <a:r>
              <a:rPr lang="en-US" sz="2000" b="1" dirty="0" smtClean="0">
                <a:solidFill>
                  <a:schemeClr val="accent3">
                    <a:lumMod val="75000"/>
                  </a:schemeClr>
                </a:solidFill>
              </a:rPr>
              <a:t> </a:t>
            </a:r>
          </a:p>
          <a:p>
            <a:endParaRPr lang="en-US" sz="2000" b="1" dirty="0" smtClean="0">
              <a:solidFill>
                <a:schemeClr val="accent3">
                  <a:lumMod val="75000"/>
                </a:schemeClr>
              </a:solidFill>
            </a:endParaRPr>
          </a:p>
        </p:txBody>
      </p:sp>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84009" y="5276850"/>
            <a:ext cx="609441"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2"/>
    </p:custDataLst>
    <p:extLst>
      <p:ext uri="{BB962C8B-B14F-4D97-AF65-F5344CB8AC3E}">
        <p14:creationId xmlns:p14="http://schemas.microsoft.com/office/powerpoint/2010/main" val="781692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0" presetClass="path" presetSubtype="0" accel="50000" decel="50000" fill="hold" nodeType="clickEffect">
                                  <p:stCondLst>
                                    <p:cond delay="0"/>
                                  </p:stCondLst>
                                  <p:childTnLst>
                                    <p:animMotion origin="layout" path="M -1.38889E-6 -1.11111E-6 L -0.27326 -1.11111E-6 C -0.39583 -1.11111E-6 -0.54531 0.13935 -0.54531 0.25324 L -0.54045 0.52477 " pathEditMode="relative" rAng="0" ptsTypes="FfFF">
                                      <p:cBhvr>
                                        <p:cTn id="12" dur="2000" fill="hold"/>
                                        <p:tgtEl>
                                          <p:spTgt spid="6"/>
                                        </p:tgtEl>
                                        <p:attrNameLst>
                                          <p:attrName>ppt_x</p:attrName>
                                          <p:attrName>ppt_y</p:attrName>
                                        </p:attrNameLst>
                                      </p:cBhvr>
                                      <p:rCtr x="-27274" y="26227"/>
                                    </p:animMotion>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0" presetClass="path" presetSubtype="0" accel="50000" decel="50000" fill="hold" nodeType="withEffect">
                                  <p:stCondLst>
                                    <p:cond delay="0"/>
                                  </p:stCondLst>
                                  <p:childTnLst>
                                    <p:animMotion origin="layout" path="M -0.00226 -0.02315 L 0.30122 -0.24051 L 0.51215 -0.00903 " pathEditMode="relative" rAng="2013552" ptsTypes="AAA">
                                      <p:cBhvr>
                                        <p:cTn id="22" dur="2000" fill="hold"/>
                                        <p:tgtEl>
                                          <p:spTgt spid="8"/>
                                        </p:tgtEl>
                                        <p:attrNameLst>
                                          <p:attrName>ppt_x</p:attrName>
                                          <p:attrName>ppt_y</p:attrName>
                                        </p:attrNameLst>
                                      </p:cBhvr>
                                      <p:rCtr x="26493" y="-880"/>
                                    </p:animMotion>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P spid="7"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US"/>
          </a:p>
        </p:txBody>
      </p:sp>
      <p:sp>
        <p:nvSpPr>
          <p:cNvPr id="4" name="Title 3"/>
          <p:cNvSpPr>
            <a:spLocks noGrp="1"/>
          </p:cNvSpPr>
          <p:nvPr>
            <p:ph type="ctrTitle"/>
          </p:nvPr>
        </p:nvSpPr>
        <p:spPr/>
        <p:txBody>
          <a:bodyPr/>
          <a:lstStyle/>
          <a:p>
            <a:r>
              <a:rPr lang="en-US" dirty="0" smtClean="0"/>
              <a:t>Exchange Sharing</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29891641"/>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Federation Scenarios</a:t>
            </a:r>
            <a:br>
              <a:rPr lang="en-US" dirty="0" smtClean="0"/>
            </a:br>
            <a:r>
              <a:rPr lang="en-US" sz="3200" dirty="0" smtClean="0">
                <a:solidFill>
                  <a:schemeClr val="accent1">
                    <a:alpha val="99000"/>
                  </a:schemeClr>
                </a:solidFill>
              </a:rPr>
              <a:t>“Federation” – a very overloaded word</a:t>
            </a:r>
            <a:endParaRPr lang="en-US" sz="2800" dirty="0">
              <a:gradFill flip="none" rotWithShape="1">
                <a:gsLst>
                  <a:gs pos="5417">
                    <a:schemeClr val="tx2"/>
                  </a:gs>
                  <a:gs pos="98000">
                    <a:schemeClr val="tx2"/>
                  </a:gs>
                </a:gsLst>
                <a:lin ang="5400000" scaled="0"/>
                <a:tileRect/>
              </a:gradFill>
            </a:endParaRPr>
          </a:p>
        </p:txBody>
      </p:sp>
      <p:sp>
        <p:nvSpPr>
          <p:cNvPr id="4" name="Text Placeholder 8"/>
          <p:cNvSpPr txBox="1">
            <a:spLocks/>
          </p:cNvSpPr>
          <p:nvPr/>
        </p:nvSpPr>
        <p:spPr>
          <a:xfrm>
            <a:off x="590992" y="1580867"/>
            <a:ext cx="4554218" cy="1600200"/>
          </a:xfrm>
          <a:prstGeom prst="rect">
            <a:avLst/>
          </a:prstGeom>
        </p:spPr>
        <p:txBody>
          <a:bodyPr anchor="t" anchorCtr="0">
            <a:normAutofit fontScale="92500" lnSpcReduction="10000"/>
          </a:bodyPr>
          <a:lstStyle>
            <a:lvl1pPr marL="460375" indent="-460375" algn="l" defTabSz="914363" rtl="0" eaLnBrk="1" latinLnBrk="0" hangingPunct="1">
              <a:lnSpc>
                <a:spcPct val="90000"/>
              </a:lnSpc>
              <a:spcBef>
                <a:spcPct val="20000"/>
              </a:spcBef>
              <a:buSzPct val="100000"/>
              <a:buFontTx/>
              <a:buBlip>
                <a:blip r:embed="rId3"/>
              </a:buBlip>
              <a:defRPr lang="en-US" sz="2800" kern="1200" dirty="0" smtClean="0">
                <a:gradFill>
                  <a:gsLst>
                    <a:gs pos="0">
                      <a:schemeClr val="tx1"/>
                    </a:gs>
                    <a:gs pos="86000">
                      <a:schemeClr val="tx1"/>
                    </a:gs>
                  </a:gsLst>
                  <a:lin ang="0" scaled="0"/>
                </a:gradFill>
                <a:latin typeface="+mj-lt"/>
                <a:ea typeface="+mn-ea"/>
                <a:cs typeface="+mn-cs"/>
              </a:defRPr>
            </a:lvl1pPr>
            <a:lvl2pPr marL="855663" indent="-395288" algn="l" defTabSz="914363" rtl="0" eaLnBrk="1" latinLnBrk="0" hangingPunct="1">
              <a:lnSpc>
                <a:spcPct val="90000"/>
              </a:lnSpc>
              <a:spcBef>
                <a:spcPct val="20000"/>
              </a:spcBef>
              <a:buSzPct val="100000"/>
              <a:buFontTx/>
              <a:buBlip>
                <a:blip r:embed="rId3"/>
              </a:buBlip>
              <a:defRPr lang="en-US" sz="2600" kern="1200" dirty="0" smtClean="0">
                <a:gradFill>
                  <a:gsLst>
                    <a:gs pos="0">
                      <a:schemeClr val="tx1"/>
                    </a:gs>
                    <a:gs pos="86000">
                      <a:schemeClr val="tx1"/>
                    </a:gs>
                  </a:gsLst>
                  <a:lin ang="0" scaled="0"/>
                </a:gradFill>
                <a:latin typeface="+mj-lt"/>
                <a:ea typeface="+mn-ea"/>
                <a:cs typeface="+mn-cs"/>
              </a:defRPr>
            </a:lvl2pPr>
            <a:lvl3pPr marL="1258888" indent="-403225" algn="l" defTabSz="914363" rtl="0" eaLnBrk="1" latinLnBrk="0" hangingPunct="1">
              <a:lnSpc>
                <a:spcPct val="90000"/>
              </a:lnSpc>
              <a:spcBef>
                <a:spcPct val="20000"/>
              </a:spcBef>
              <a:buSzPct val="100000"/>
              <a:buFontTx/>
              <a:buBlip>
                <a:blip r:embed="rId3"/>
              </a:buBlip>
              <a:defRPr lang="en-US" sz="2400" kern="1200" dirty="0" smtClean="0">
                <a:gradFill>
                  <a:gsLst>
                    <a:gs pos="0">
                      <a:schemeClr val="tx1"/>
                    </a:gs>
                    <a:gs pos="86000">
                      <a:schemeClr val="tx1"/>
                    </a:gs>
                  </a:gsLst>
                  <a:lin ang="0" scaled="0"/>
                </a:gradFill>
                <a:latin typeface="+mj-lt"/>
                <a:ea typeface="+mn-ea"/>
                <a:cs typeface="+mn-cs"/>
              </a:defRPr>
            </a:lvl3pPr>
            <a:lvl4pPr marL="1604963" indent="-346075" algn="l" defTabSz="914363" rtl="0" eaLnBrk="1" latinLnBrk="0" hangingPunct="1">
              <a:lnSpc>
                <a:spcPct val="90000"/>
              </a:lnSpc>
              <a:spcBef>
                <a:spcPct val="20000"/>
              </a:spcBef>
              <a:buSzPct val="100000"/>
              <a:buFontTx/>
              <a:buBlip>
                <a:blip r:embed="rId3"/>
              </a:buBlip>
              <a:defRPr lang="en-US" sz="2200" kern="1200" dirty="0" smtClean="0">
                <a:gradFill>
                  <a:gsLst>
                    <a:gs pos="0">
                      <a:schemeClr val="tx1"/>
                    </a:gs>
                    <a:gs pos="86000">
                      <a:schemeClr val="tx1"/>
                    </a:gs>
                  </a:gsLst>
                  <a:lin ang="0" scaled="0"/>
                </a:gradFill>
                <a:latin typeface="+mj-lt"/>
                <a:ea typeface="+mn-ea"/>
                <a:cs typeface="+mn-cs"/>
              </a:defRPr>
            </a:lvl4pPr>
            <a:lvl5pPr marL="1941513" indent="-336550" algn="l" defTabSz="914363" rtl="0" eaLnBrk="1" latinLnBrk="0" hangingPunct="1">
              <a:lnSpc>
                <a:spcPct val="90000"/>
              </a:lnSpc>
              <a:spcBef>
                <a:spcPct val="20000"/>
              </a:spcBef>
              <a:buSzPct val="100000"/>
              <a:buFontTx/>
              <a:buBlip>
                <a:blip r:embed="rId3"/>
              </a:buBlip>
              <a:defRPr lang="en-US" sz="2000" kern="1200" dirty="0">
                <a:gradFill>
                  <a:gsLst>
                    <a:gs pos="0">
                      <a:schemeClr val="tx1"/>
                    </a:gs>
                    <a:gs pos="86000">
                      <a:schemeClr val="tx1"/>
                    </a:gs>
                  </a:gsLst>
                  <a:lin ang="0" scaled="0"/>
                </a:gradFill>
                <a:latin typeface="+mj-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1638" indent="-401638"/>
            <a:r>
              <a:rPr lang="en-US" dirty="0" smtClean="0"/>
              <a:t>Sign-On Scenarios ADFSv2 - “Identity Federation”</a:t>
            </a:r>
            <a:endParaRPr lang="en-US" sz="2900" dirty="0" smtClean="0"/>
          </a:p>
          <a:p>
            <a:pPr marL="395288" lvl="1" indent="0">
              <a:buNone/>
            </a:pPr>
            <a:r>
              <a:rPr lang="en-US" sz="1600" dirty="0" smtClean="0"/>
              <a:t>User uses corporate credentials to access Online resources in the cloud</a:t>
            </a:r>
            <a:endParaRPr lang="en-US" sz="1600" dirty="0"/>
          </a:p>
        </p:txBody>
      </p:sp>
      <p:sp>
        <p:nvSpPr>
          <p:cNvPr id="7" name="Content Placeholder 7"/>
          <p:cNvSpPr txBox="1">
            <a:spLocks/>
          </p:cNvSpPr>
          <p:nvPr/>
        </p:nvSpPr>
        <p:spPr>
          <a:xfrm>
            <a:off x="5475798" y="3181067"/>
            <a:ext cx="6713031" cy="3397154"/>
          </a:xfrm>
          <a:prstGeom prst="rect">
            <a:avLst/>
          </a:prstGeom>
        </p:spPr>
        <p:txBody>
          <a:bodyPr>
            <a:normAutofit fontScale="55000" lnSpcReduction="20000"/>
          </a:bodyPr>
          <a:lstStyle>
            <a:lvl1pPr marL="460375" indent="-460375" algn="l" defTabSz="914363" rtl="0" eaLnBrk="1" latinLnBrk="0" hangingPunct="1">
              <a:lnSpc>
                <a:spcPct val="90000"/>
              </a:lnSpc>
              <a:spcBef>
                <a:spcPct val="20000"/>
              </a:spcBef>
              <a:buSzPct val="100000"/>
              <a:buFontTx/>
              <a:buBlip>
                <a:blip r:embed="rId3"/>
              </a:buBlip>
              <a:defRPr lang="en-US" sz="2800" kern="1200" dirty="0" smtClean="0">
                <a:gradFill>
                  <a:gsLst>
                    <a:gs pos="0">
                      <a:schemeClr val="tx1"/>
                    </a:gs>
                    <a:gs pos="86000">
                      <a:schemeClr val="tx1"/>
                    </a:gs>
                  </a:gsLst>
                  <a:lin ang="0" scaled="0"/>
                </a:gradFill>
                <a:latin typeface="+mj-lt"/>
                <a:ea typeface="+mn-ea"/>
                <a:cs typeface="+mn-cs"/>
              </a:defRPr>
            </a:lvl1pPr>
            <a:lvl2pPr marL="855663" indent="-395288" algn="l" defTabSz="914363" rtl="0" eaLnBrk="1" latinLnBrk="0" hangingPunct="1">
              <a:lnSpc>
                <a:spcPct val="90000"/>
              </a:lnSpc>
              <a:spcBef>
                <a:spcPct val="20000"/>
              </a:spcBef>
              <a:buSzPct val="100000"/>
              <a:buFontTx/>
              <a:buBlip>
                <a:blip r:embed="rId3"/>
              </a:buBlip>
              <a:defRPr lang="en-US" sz="2600" kern="1200" dirty="0" smtClean="0">
                <a:gradFill>
                  <a:gsLst>
                    <a:gs pos="0">
                      <a:schemeClr val="tx1"/>
                    </a:gs>
                    <a:gs pos="86000">
                      <a:schemeClr val="tx1"/>
                    </a:gs>
                  </a:gsLst>
                  <a:lin ang="0" scaled="0"/>
                </a:gradFill>
                <a:latin typeface="+mj-lt"/>
                <a:ea typeface="+mn-ea"/>
                <a:cs typeface="+mn-cs"/>
              </a:defRPr>
            </a:lvl2pPr>
            <a:lvl3pPr marL="1258888" indent="-403225" algn="l" defTabSz="914363" rtl="0" eaLnBrk="1" latinLnBrk="0" hangingPunct="1">
              <a:lnSpc>
                <a:spcPct val="90000"/>
              </a:lnSpc>
              <a:spcBef>
                <a:spcPct val="20000"/>
              </a:spcBef>
              <a:buSzPct val="100000"/>
              <a:buFontTx/>
              <a:buBlip>
                <a:blip r:embed="rId3"/>
              </a:buBlip>
              <a:defRPr lang="en-US" sz="2400" kern="1200" dirty="0" smtClean="0">
                <a:gradFill>
                  <a:gsLst>
                    <a:gs pos="0">
                      <a:schemeClr val="tx1"/>
                    </a:gs>
                    <a:gs pos="86000">
                      <a:schemeClr val="tx1"/>
                    </a:gs>
                  </a:gsLst>
                  <a:lin ang="0" scaled="0"/>
                </a:gradFill>
                <a:latin typeface="+mj-lt"/>
                <a:ea typeface="+mn-ea"/>
                <a:cs typeface="+mn-cs"/>
              </a:defRPr>
            </a:lvl3pPr>
            <a:lvl4pPr marL="1604963" indent="-346075" algn="l" defTabSz="914363" rtl="0" eaLnBrk="1" latinLnBrk="0" hangingPunct="1">
              <a:lnSpc>
                <a:spcPct val="90000"/>
              </a:lnSpc>
              <a:spcBef>
                <a:spcPct val="20000"/>
              </a:spcBef>
              <a:buSzPct val="100000"/>
              <a:buFontTx/>
              <a:buBlip>
                <a:blip r:embed="rId3"/>
              </a:buBlip>
              <a:defRPr lang="en-US" sz="2200" kern="1200" dirty="0" smtClean="0">
                <a:gradFill>
                  <a:gsLst>
                    <a:gs pos="0">
                      <a:schemeClr val="tx1"/>
                    </a:gs>
                    <a:gs pos="86000">
                      <a:schemeClr val="tx1"/>
                    </a:gs>
                  </a:gsLst>
                  <a:lin ang="0" scaled="0"/>
                </a:gradFill>
                <a:latin typeface="+mj-lt"/>
                <a:ea typeface="+mn-ea"/>
                <a:cs typeface="+mn-cs"/>
              </a:defRPr>
            </a:lvl4pPr>
            <a:lvl5pPr marL="1941513" indent="-336550" algn="l" defTabSz="914363" rtl="0" eaLnBrk="1" latinLnBrk="0" hangingPunct="1">
              <a:lnSpc>
                <a:spcPct val="90000"/>
              </a:lnSpc>
              <a:spcBef>
                <a:spcPct val="20000"/>
              </a:spcBef>
              <a:buSzPct val="100000"/>
              <a:buFontTx/>
              <a:buBlip>
                <a:blip r:embed="rId3"/>
              </a:buBlip>
              <a:defRPr lang="en-US" sz="2000" kern="1200" dirty="0">
                <a:gradFill>
                  <a:gsLst>
                    <a:gs pos="0">
                      <a:schemeClr val="tx1"/>
                    </a:gs>
                    <a:gs pos="86000">
                      <a:schemeClr val="tx1"/>
                    </a:gs>
                  </a:gsLst>
                  <a:lin ang="0" scaled="0"/>
                </a:gradFill>
                <a:latin typeface="+mj-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lnSpc>
                <a:spcPct val="120000"/>
              </a:lnSpc>
            </a:pPr>
            <a:r>
              <a:rPr lang="en-US" sz="3600" dirty="0" smtClean="0"/>
              <a:t>Cross-premises Free/Busy, </a:t>
            </a:r>
            <a:r>
              <a:rPr lang="en-US" sz="3600" dirty="0"/>
              <a:t>Shared Calendaring</a:t>
            </a:r>
          </a:p>
          <a:p>
            <a:pPr lvl="1">
              <a:lnSpc>
                <a:spcPct val="120000"/>
              </a:lnSpc>
            </a:pPr>
            <a:r>
              <a:rPr lang="en-US" sz="3600" dirty="0"/>
              <a:t>Cross-premises Mailtips</a:t>
            </a:r>
          </a:p>
          <a:p>
            <a:pPr lvl="1">
              <a:lnSpc>
                <a:spcPct val="120000"/>
              </a:lnSpc>
            </a:pPr>
            <a:r>
              <a:rPr lang="en-US" sz="3600" dirty="0"/>
              <a:t>Cross-premises Message Tracking</a:t>
            </a:r>
          </a:p>
          <a:p>
            <a:pPr lvl="1">
              <a:lnSpc>
                <a:spcPct val="120000"/>
              </a:lnSpc>
            </a:pPr>
            <a:r>
              <a:rPr lang="en-US" sz="3600" dirty="0"/>
              <a:t>Cross-premises Mailbox Search</a:t>
            </a:r>
          </a:p>
          <a:p>
            <a:pPr lvl="1">
              <a:lnSpc>
                <a:spcPct val="120000"/>
              </a:lnSpc>
            </a:pPr>
            <a:r>
              <a:rPr lang="en-US" sz="3600" dirty="0"/>
              <a:t>Cross-premises </a:t>
            </a:r>
            <a:r>
              <a:rPr lang="en-US" sz="3600" dirty="0" smtClean="0"/>
              <a:t>Mailbox Move authentication</a:t>
            </a:r>
            <a:endParaRPr lang="en-US" sz="3600" dirty="0"/>
          </a:p>
          <a:p>
            <a:pPr lvl="1">
              <a:lnSpc>
                <a:spcPct val="120000"/>
              </a:lnSpc>
            </a:pPr>
            <a:r>
              <a:rPr lang="en-US" sz="3600" dirty="0"/>
              <a:t>Cross-premises OWA redirection (single URL</a:t>
            </a:r>
            <a:r>
              <a:rPr lang="en-US" sz="3600" dirty="0" smtClean="0"/>
              <a:t>)</a:t>
            </a:r>
          </a:p>
          <a:p>
            <a:pPr lvl="1">
              <a:lnSpc>
                <a:spcPct val="120000"/>
              </a:lnSpc>
            </a:pPr>
            <a:r>
              <a:rPr lang="en-US" sz="3600" dirty="0"/>
              <a:t>Cross-premises Archiving</a:t>
            </a:r>
          </a:p>
        </p:txBody>
      </p:sp>
      <p:sp>
        <p:nvSpPr>
          <p:cNvPr id="9" name="Content Placeholder 9"/>
          <p:cNvSpPr txBox="1">
            <a:spLocks/>
          </p:cNvSpPr>
          <p:nvPr/>
        </p:nvSpPr>
        <p:spPr>
          <a:xfrm>
            <a:off x="5489301" y="4473053"/>
            <a:ext cx="6805427" cy="1371600"/>
          </a:xfrm>
          <a:prstGeom prst="rect">
            <a:avLst/>
          </a:prstGeom>
        </p:spPr>
        <p:txBody>
          <a:bodyPr>
            <a:noAutofit/>
          </a:bodyPr>
          <a:lstStyle>
            <a:lvl1pPr marL="460375" indent="-460375" algn="l" defTabSz="914363" rtl="0" eaLnBrk="1" latinLnBrk="0" hangingPunct="1">
              <a:lnSpc>
                <a:spcPct val="90000"/>
              </a:lnSpc>
              <a:spcBef>
                <a:spcPct val="20000"/>
              </a:spcBef>
              <a:buSzPct val="100000"/>
              <a:buFontTx/>
              <a:buBlip>
                <a:blip r:embed="rId3"/>
              </a:buBlip>
              <a:defRPr lang="en-US" sz="2800" kern="1200" dirty="0" smtClean="0">
                <a:gradFill>
                  <a:gsLst>
                    <a:gs pos="0">
                      <a:schemeClr val="tx1"/>
                    </a:gs>
                    <a:gs pos="86000">
                      <a:schemeClr val="tx1"/>
                    </a:gs>
                  </a:gsLst>
                  <a:lin ang="0" scaled="0"/>
                </a:gradFill>
                <a:latin typeface="+mj-lt"/>
                <a:ea typeface="+mn-ea"/>
                <a:cs typeface="+mn-cs"/>
              </a:defRPr>
            </a:lvl1pPr>
            <a:lvl2pPr marL="855663" indent="-395288" algn="l" defTabSz="914363" rtl="0" eaLnBrk="1" latinLnBrk="0" hangingPunct="1">
              <a:lnSpc>
                <a:spcPct val="90000"/>
              </a:lnSpc>
              <a:spcBef>
                <a:spcPct val="20000"/>
              </a:spcBef>
              <a:buSzPct val="100000"/>
              <a:buFontTx/>
              <a:buBlip>
                <a:blip r:embed="rId3"/>
              </a:buBlip>
              <a:defRPr lang="en-US" sz="2600" kern="1200" dirty="0" smtClean="0">
                <a:gradFill>
                  <a:gsLst>
                    <a:gs pos="0">
                      <a:schemeClr val="tx1"/>
                    </a:gs>
                    <a:gs pos="86000">
                      <a:schemeClr val="tx1"/>
                    </a:gs>
                  </a:gsLst>
                  <a:lin ang="0" scaled="0"/>
                </a:gradFill>
                <a:latin typeface="+mj-lt"/>
                <a:ea typeface="+mn-ea"/>
                <a:cs typeface="+mn-cs"/>
              </a:defRPr>
            </a:lvl2pPr>
            <a:lvl3pPr marL="1258888" indent="-403225" algn="l" defTabSz="914363" rtl="0" eaLnBrk="1" latinLnBrk="0" hangingPunct="1">
              <a:lnSpc>
                <a:spcPct val="90000"/>
              </a:lnSpc>
              <a:spcBef>
                <a:spcPct val="20000"/>
              </a:spcBef>
              <a:buSzPct val="100000"/>
              <a:buFontTx/>
              <a:buBlip>
                <a:blip r:embed="rId3"/>
              </a:buBlip>
              <a:defRPr lang="en-US" sz="2400" kern="1200" dirty="0" smtClean="0">
                <a:gradFill>
                  <a:gsLst>
                    <a:gs pos="0">
                      <a:schemeClr val="tx1"/>
                    </a:gs>
                    <a:gs pos="86000">
                      <a:schemeClr val="tx1"/>
                    </a:gs>
                  </a:gsLst>
                  <a:lin ang="0" scaled="0"/>
                </a:gradFill>
                <a:latin typeface="+mj-lt"/>
                <a:ea typeface="+mn-ea"/>
                <a:cs typeface="+mn-cs"/>
              </a:defRPr>
            </a:lvl3pPr>
            <a:lvl4pPr marL="1604963" indent="-346075" algn="l" defTabSz="914363" rtl="0" eaLnBrk="1" latinLnBrk="0" hangingPunct="1">
              <a:lnSpc>
                <a:spcPct val="90000"/>
              </a:lnSpc>
              <a:spcBef>
                <a:spcPct val="20000"/>
              </a:spcBef>
              <a:buSzPct val="100000"/>
              <a:buFontTx/>
              <a:buBlip>
                <a:blip r:embed="rId3"/>
              </a:buBlip>
              <a:defRPr lang="en-US" sz="2200" kern="1200" dirty="0" smtClean="0">
                <a:gradFill>
                  <a:gsLst>
                    <a:gs pos="0">
                      <a:schemeClr val="tx1"/>
                    </a:gs>
                    <a:gs pos="86000">
                      <a:schemeClr val="tx1"/>
                    </a:gs>
                  </a:gsLst>
                  <a:lin ang="0" scaled="0"/>
                </a:gradFill>
                <a:latin typeface="+mj-lt"/>
                <a:ea typeface="+mn-ea"/>
                <a:cs typeface="+mn-cs"/>
              </a:defRPr>
            </a:lvl4pPr>
            <a:lvl5pPr marL="1941513" indent="-336550" algn="l" defTabSz="914363" rtl="0" eaLnBrk="1" latinLnBrk="0" hangingPunct="1">
              <a:lnSpc>
                <a:spcPct val="90000"/>
              </a:lnSpc>
              <a:spcBef>
                <a:spcPct val="20000"/>
              </a:spcBef>
              <a:buSzPct val="100000"/>
              <a:buFontTx/>
              <a:buBlip>
                <a:blip r:embed="rId3"/>
              </a:buBlip>
              <a:defRPr lang="en-US" sz="2000" kern="1200" dirty="0">
                <a:gradFill>
                  <a:gsLst>
                    <a:gs pos="0">
                      <a:schemeClr val="tx1"/>
                    </a:gs>
                    <a:gs pos="86000">
                      <a:schemeClr val="tx1"/>
                    </a:gs>
                  </a:gsLst>
                  <a:lin ang="0" scaled="0"/>
                </a:gradFill>
                <a:latin typeface="+mj-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457200">
              <a:lnSpc>
                <a:spcPct val="80000"/>
              </a:lnSpc>
              <a:buSzPct val="80000"/>
              <a:buFontTx/>
              <a:buBlip>
                <a:blip r:embed="rId4"/>
              </a:buBlip>
              <a:defRPr/>
            </a:pPr>
            <a:endParaRPr lang="en-US" sz="2800" dirty="0"/>
          </a:p>
        </p:txBody>
      </p:sp>
      <p:sp>
        <p:nvSpPr>
          <p:cNvPr id="10" name="Content Placeholder 7"/>
          <p:cNvSpPr txBox="1">
            <a:spLocks/>
          </p:cNvSpPr>
          <p:nvPr/>
        </p:nvSpPr>
        <p:spPr>
          <a:xfrm>
            <a:off x="5475794" y="1580870"/>
            <a:ext cx="5893382" cy="1096915"/>
          </a:xfrm>
          <a:prstGeom prst="rect">
            <a:avLst/>
          </a:prstGeom>
        </p:spPr>
        <p:txBody>
          <a:bodyPr>
            <a:normAutofit/>
          </a:bodyPr>
          <a:lstStyle>
            <a:lvl1pPr marL="460375" indent="-460375" algn="l" defTabSz="914363" rtl="0" eaLnBrk="1" latinLnBrk="0" hangingPunct="1">
              <a:lnSpc>
                <a:spcPct val="90000"/>
              </a:lnSpc>
              <a:spcBef>
                <a:spcPct val="20000"/>
              </a:spcBef>
              <a:buSzPct val="100000"/>
              <a:buFontTx/>
              <a:buBlip>
                <a:blip r:embed="rId3"/>
              </a:buBlip>
              <a:defRPr lang="en-US" sz="2800" kern="1200" dirty="0" smtClean="0">
                <a:gradFill>
                  <a:gsLst>
                    <a:gs pos="0">
                      <a:schemeClr val="tx1"/>
                    </a:gs>
                    <a:gs pos="86000">
                      <a:schemeClr val="tx1"/>
                    </a:gs>
                  </a:gsLst>
                  <a:lin ang="0" scaled="0"/>
                </a:gradFill>
                <a:latin typeface="+mj-lt"/>
                <a:ea typeface="+mn-ea"/>
                <a:cs typeface="+mn-cs"/>
              </a:defRPr>
            </a:lvl1pPr>
            <a:lvl2pPr marL="855663" indent="-395288" algn="l" defTabSz="914363" rtl="0" eaLnBrk="1" latinLnBrk="0" hangingPunct="1">
              <a:lnSpc>
                <a:spcPct val="90000"/>
              </a:lnSpc>
              <a:spcBef>
                <a:spcPct val="20000"/>
              </a:spcBef>
              <a:buSzPct val="100000"/>
              <a:buFontTx/>
              <a:buBlip>
                <a:blip r:embed="rId3"/>
              </a:buBlip>
              <a:defRPr lang="en-US" sz="2600" kern="1200" dirty="0" smtClean="0">
                <a:gradFill>
                  <a:gsLst>
                    <a:gs pos="0">
                      <a:schemeClr val="tx1"/>
                    </a:gs>
                    <a:gs pos="86000">
                      <a:schemeClr val="tx1"/>
                    </a:gs>
                  </a:gsLst>
                  <a:lin ang="0" scaled="0"/>
                </a:gradFill>
                <a:latin typeface="+mj-lt"/>
                <a:ea typeface="+mn-ea"/>
                <a:cs typeface="+mn-cs"/>
              </a:defRPr>
            </a:lvl2pPr>
            <a:lvl3pPr marL="1258888" indent="-403225" algn="l" defTabSz="914363" rtl="0" eaLnBrk="1" latinLnBrk="0" hangingPunct="1">
              <a:lnSpc>
                <a:spcPct val="90000"/>
              </a:lnSpc>
              <a:spcBef>
                <a:spcPct val="20000"/>
              </a:spcBef>
              <a:buSzPct val="100000"/>
              <a:buFontTx/>
              <a:buBlip>
                <a:blip r:embed="rId3"/>
              </a:buBlip>
              <a:defRPr lang="en-US" sz="2400" kern="1200" dirty="0" smtClean="0">
                <a:gradFill>
                  <a:gsLst>
                    <a:gs pos="0">
                      <a:schemeClr val="tx1"/>
                    </a:gs>
                    <a:gs pos="86000">
                      <a:schemeClr val="tx1"/>
                    </a:gs>
                  </a:gsLst>
                  <a:lin ang="0" scaled="0"/>
                </a:gradFill>
                <a:latin typeface="+mj-lt"/>
                <a:ea typeface="+mn-ea"/>
                <a:cs typeface="+mn-cs"/>
              </a:defRPr>
            </a:lvl3pPr>
            <a:lvl4pPr marL="1604963" indent="-346075" algn="l" defTabSz="914363" rtl="0" eaLnBrk="1" latinLnBrk="0" hangingPunct="1">
              <a:lnSpc>
                <a:spcPct val="90000"/>
              </a:lnSpc>
              <a:spcBef>
                <a:spcPct val="20000"/>
              </a:spcBef>
              <a:buSzPct val="100000"/>
              <a:buFontTx/>
              <a:buBlip>
                <a:blip r:embed="rId3"/>
              </a:buBlip>
              <a:defRPr lang="en-US" sz="2200" kern="1200" dirty="0" smtClean="0">
                <a:gradFill>
                  <a:gsLst>
                    <a:gs pos="0">
                      <a:schemeClr val="tx1"/>
                    </a:gs>
                    <a:gs pos="86000">
                      <a:schemeClr val="tx1"/>
                    </a:gs>
                  </a:gsLst>
                  <a:lin ang="0" scaled="0"/>
                </a:gradFill>
                <a:latin typeface="+mj-lt"/>
                <a:ea typeface="+mn-ea"/>
                <a:cs typeface="+mn-cs"/>
              </a:defRPr>
            </a:lvl4pPr>
            <a:lvl5pPr marL="1941513" indent="-336550" algn="l" defTabSz="914363" rtl="0" eaLnBrk="1" latinLnBrk="0" hangingPunct="1">
              <a:lnSpc>
                <a:spcPct val="90000"/>
              </a:lnSpc>
              <a:spcBef>
                <a:spcPct val="20000"/>
              </a:spcBef>
              <a:buSzPct val="100000"/>
              <a:buFontTx/>
              <a:buBlip>
                <a:blip r:embed="rId3"/>
              </a:buBlip>
              <a:defRPr lang="en-US" sz="2000" kern="1200" dirty="0">
                <a:gradFill>
                  <a:gsLst>
                    <a:gs pos="0">
                      <a:schemeClr val="tx1"/>
                    </a:gs>
                    <a:gs pos="86000">
                      <a:schemeClr val="tx1"/>
                    </a:gs>
                  </a:gsLst>
                  <a:lin ang="0" scaled="0"/>
                </a:gradFill>
                <a:latin typeface="+mj-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sz="2000" dirty="0" smtClean="0"/>
              <a:t>Single Sign-on cloud mailbox </a:t>
            </a:r>
            <a:r>
              <a:rPr lang="en-US" sz="2000" dirty="0"/>
              <a:t>login</a:t>
            </a:r>
          </a:p>
          <a:p>
            <a:pPr lvl="1"/>
            <a:r>
              <a:rPr lang="en-US" sz="2000" dirty="0"/>
              <a:t>Direct Logon for LOB apps</a:t>
            </a:r>
          </a:p>
        </p:txBody>
      </p:sp>
      <p:sp>
        <p:nvSpPr>
          <p:cNvPr id="11" name="Rectangular Callout 10"/>
          <p:cNvSpPr/>
          <p:nvPr/>
        </p:nvSpPr>
        <p:spPr bwMode="auto">
          <a:xfrm>
            <a:off x="3731152" y="1902404"/>
            <a:ext cx="2212448" cy="1255595"/>
          </a:xfrm>
          <a:prstGeom prst="wedgeRectCallout">
            <a:avLst>
              <a:gd name="adj1" fmla="val -99342"/>
              <a:gd name="adj2" fmla="val -15166"/>
            </a:avLst>
          </a:prstGeom>
          <a:gradFill flip="none" rotWithShape="1">
            <a:gsLst>
              <a:gs pos="0">
                <a:schemeClr val="accent3"/>
              </a:gs>
              <a:gs pos="86000">
                <a:schemeClr val="accent4"/>
              </a:gs>
            </a:gsLst>
            <a:lin ang="5400000" scaled="1"/>
            <a:tileRect/>
          </a:gradFill>
          <a:ln w="28575">
            <a:headEnd type="none" w="med" len="med"/>
            <a:tailEnd type="none" w="med" len="med"/>
          </a:ln>
          <a:effectLst/>
        </p:spPr>
        <p:style>
          <a:lnRef idx="3">
            <a:schemeClr val="lt1"/>
          </a:lnRef>
          <a:fillRef idx="1">
            <a:schemeClr val="accent1"/>
          </a:fillRef>
          <a:effectRef idx="1">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400" dirty="0" smtClean="0">
                <a:solidFill>
                  <a:schemeClr val="bg1">
                    <a:alpha val="99000"/>
                  </a:schemeClr>
                </a:solidFill>
              </a:rPr>
              <a:t>Applies to all Office 365 services, not just Exchange Online</a:t>
            </a:r>
          </a:p>
        </p:txBody>
      </p:sp>
      <p:sp>
        <p:nvSpPr>
          <p:cNvPr id="18" name="Text Placeholder 8"/>
          <p:cNvSpPr txBox="1">
            <a:spLocks/>
          </p:cNvSpPr>
          <p:nvPr/>
        </p:nvSpPr>
        <p:spPr>
          <a:xfrm>
            <a:off x="590992" y="3672953"/>
            <a:ext cx="4554218" cy="1600200"/>
          </a:xfrm>
          <a:prstGeom prst="rect">
            <a:avLst/>
          </a:prstGeom>
        </p:spPr>
        <p:txBody>
          <a:bodyPr anchor="t" anchorCtr="0">
            <a:normAutofit/>
          </a:bodyPr>
          <a:lstStyle>
            <a:lvl1pPr marL="460375" indent="-460375" algn="l" defTabSz="914363" rtl="0" eaLnBrk="1" latinLnBrk="0" hangingPunct="1">
              <a:lnSpc>
                <a:spcPct val="90000"/>
              </a:lnSpc>
              <a:spcBef>
                <a:spcPct val="20000"/>
              </a:spcBef>
              <a:buSzPct val="100000"/>
              <a:buFontTx/>
              <a:buBlip>
                <a:blip r:embed="rId3"/>
              </a:buBlip>
              <a:defRPr lang="en-US" sz="2800" kern="1200" dirty="0" smtClean="0">
                <a:gradFill>
                  <a:gsLst>
                    <a:gs pos="0">
                      <a:schemeClr val="tx1"/>
                    </a:gs>
                    <a:gs pos="86000">
                      <a:schemeClr val="tx1"/>
                    </a:gs>
                  </a:gsLst>
                  <a:lin ang="0" scaled="0"/>
                </a:gradFill>
                <a:latin typeface="+mj-lt"/>
                <a:ea typeface="+mn-ea"/>
                <a:cs typeface="+mn-cs"/>
              </a:defRPr>
            </a:lvl1pPr>
            <a:lvl2pPr marL="855663" indent="-395288" algn="l" defTabSz="914363" rtl="0" eaLnBrk="1" latinLnBrk="0" hangingPunct="1">
              <a:lnSpc>
                <a:spcPct val="90000"/>
              </a:lnSpc>
              <a:spcBef>
                <a:spcPct val="20000"/>
              </a:spcBef>
              <a:buSzPct val="100000"/>
              <a:buFontTx/>
              <a:buBlip>
                <a:blip r:embed="rId3"/>
              </a:buBlip>
              <a:defRPr lang="en-US" sz="2600" kern="1200" dirty="0" smtClean="0">
                <a:gradFill>
                  <a:gsLst>
                    <a:gs pos="0">
                      <a:schemeClr val="tx1"/>
                    </a:gs>
                    <a:gs pos="86000">
                      <a:schemeClr val="tx1"/>
                    </a:gs>
                  </a:gsLst>
                  <a:lin ang="0" scaled="0"/>
                </a:gradFill>
                <a:latin typeface="+mj-lt"/>
                <a:ea typeface="+mn-ea"/>
                <a:cs typeface="+mn-cs"/>
              </a:defRPr>
            </a:lvl2pPr>
            <a:lvl3pPr marL="1258888" indent="-403225" algn="l" defTabSz="914363" rtl="0" eaLnBrk="1" latinLnBrk="0" hangingPunct="1">
              <a:lnSpc>
                <a:spcPct val="90000"/>
              </a:lnSpc>
              <a:spcBef>
                <a:spcPct val="20000"/>
              </a:spcBef>
              <a:buSzPct val="100000"/>
              <a:buFontTx/>
              <a:buBlip>
                <a:blip r:embed="rId3"/>
              </a:buBlip>
              <a:defRPr lang="en-US" sz="2400" kern="1200" dirty="0" smtClean="0">
                <a:gradFill>
                  <a:gsLst>
                    <a:gs pos="0">
                      <a:schemeClr val="tx1"/>
                    </a:gs>
                    <a:gs pos="86000">
                      <a:schemeClr val="tx1"/>
                    </a:gs>
                  </a:gsLst>
                  <a:lin ang="0" scaled="0"/>
                </a:gradFill>
                <a:latin typeface="+mj-lt"/>
                <a:ea typeface="+mn-ea"/>
                <a:cs typeface="+mn-cs"/>
              </a:defRPr>
            </a:lvl3pPr>
            <a:lvl4pPr marL="1604963" indent="-346075" algn="l" defTabSz="914363" rtl="0" eaLnBrk="1" latinLnBrk="0" hangingPunct="1">
              <a:lnSpc>
                <a:spcPct val="90000"/>
              </a:lnSpc>
              <a:spcBef>
                <a:spcPct val="20000"/>
              </a:spcBef>
              <a:buSzPct val="100000"/>
              <a:buFontTx/>
              <a:buBlip>
                <a:blip r:embed="rId3"/>
              </a:buBlip>
              <a:defRPr lang="en-US" sz="2200" kern="1200" dirty="0" smtClean="0">
                <a:gradFill>
                  <a:gsLst>
                    <a:gs pos="0">
                      <a:schemeClr val="tx1"/>
                    </a:gs>
                    <a:gs pos="86000">
                      <a:schemeClr val="tx1"/>
                    </a:gs>
                  </a:gsLst>
                  <a:lin ang="0" scaled="0"/>
                </a:gradFill>
                <a:latin typeface="+mj-lt"/>
                <a:ea typeface="+mn-ea"/>
                <a:cs typeface="+mn-cs"/>
              </a:defRPr>
            </a:lvl4pPr>
            <a:lvl5pPr marL="1941513" indent="-336550" algn="l" defTabSz="914363" rtl="0" eaLnBrk="1" latinLnBrk="0" hangingPunct="1">
              <a:lnSpc>
                <a:spcPct val="90000"/>
              </a:lnSpc>
              <a:spcBef>
                <a:spcPct val="20000"/>
              </a:spcBef>
              <a:buSzPct val="100000"/>
              <a:buFontTx/>
              <a:buBlip>
                <a:blip r:embed="rId3"/>
              </a:buBlip>
              <a:defRPr lang="en-US" sz="2000" kern="1200" dirty="0">
                <a:gradFill>
                  <a:gsLst>
                    <a:gs pos="0">
                      <a:schemeClr val="tx1"/>
                    </a:gs>
                    <a:gs pos="86000">
                      <a:schemeClr val="tx1"/>
                    </a:gs>
                  </a:gsLst>
                  <a:lin ang="0" scaled="0"/>
                </a:gradFill>
                <a:latin typeface="+mj-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1638" indent="-401638"/>
            <a:r>
              <a:rPr lang="en-US" dirty="0"/>
              <a:t>Delegation Scenarios – </a:t>
            </a:r>
            <a:r>
              <a:rPr lang="en-US" dirty="0" smtClean="0"/>
              <a:t>“Exchange Federation”</a:t>
            </a:r>
            <a:endParaRPr lang="en-US" dirty="0"/>
          </a:p>
          <a:p>
            <a:pPr marL="395288" lvl="1" indent="0">
              <a:buNone/>
            </a:pPr>
            <a:r>
              <a:rPr lang="en-US" sz="1600" dirty="0"/>
              <a:t>Services act on behalf of a user to access Exchange resources</a:t>
            </a:r>
          </a:p>
        </p:txBody>
      </p:sp>
      <p:sp>
        <p:nvSpPr>
          <p:cNvPr id="12" name="Rectangular Callout 11"/>
          <p:cNvSpPr/>
          <p:nvPr/>
        </p:nvSpPr>
        <p:spPr bwMode="auto">
          <a:xfrm>
            <a:off x="3332954" y="4839270"/>
            <a:ext cx="2429301" cy="1255595"/>
          </a:xfrm>
          <a:prstGeom prst="wedgeRectCallout">
            <a:avLst>
              <a:gd name="adj1" fmla="val -66338"/>
              <a:gd name="adj2" fmla="val -92936"/>
            </a:avLst>
          </a:prstGeom>
          <a:gradFill flip="none" rotWithShape="1">
            <a:gsLst>
              <a:gs pos="0">
                <a:schemeClr val="accent3"/>
              </a:gs>
              <a:gs pos="86000">
                <a:schemeClr val="accent4"/>
              </a:gs>
            </a:gsLst>
            <a:lin ang="5400000" scaled="1"/>
            <a:tileRect/>
          </a:gradFill>
          <a:ln w="28575">
            <a:headEnd type="none" w="med" len="med"/>
            <a:tailEnd type="none" w="med" len="med"/>
          </a:ln>
          <a:effectLst/>
        </p:spPr>
        <p:style>
          <a:lnRef idx="3">
            <a:schemeClr val="lt1"/>
          </a:lnRef>
          <a:fillRef idx="1">
            <a:schemeClr val="accent1"/>
          </a:fillRef>
          <a:effectRef idx="1">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400" dirty="0" smtClean="0">
                <a:solidFill>
                  <a:schemeClr val="bg1">
                    <a:alpha val="99000"/>
                  </a:schemeClr>
                </a:solidFill>
              </a:rPr>
              <a:t>Specific to hybrid features provided by </a:t>
            </a:r>
            <a:br>
              <a:rPr lang="en-US" sz="1400" dirty="0" smtClean="0">
                <a:solidFill>
                  <a:schemeClr val="bg1">
                    <a:alpha val="99000"/>
                  </a:schemeClr>
                </a:solidFill>
              </a:rPr>
            </a:br>
            <a:r>
              <a:rPr lang="en-US" sz="1400" dirty="0" smtClean="0">
                <a:solidFill>
                  <a:schemeClr val="bg1">
                    <a:alpha val="99000"/>
                  </a:schemeClr>
                </a:solidFill>
              </a:rPr>
              <a:t>Exchange Online</a:t>
            </a:r>
          </a:p>
        </p:txBody>
      </p:sp>
    </p:spTree>
    <p:custDataLst>
      <p:tags r:id="rId1"/>
    </p:custDataLst>
    <p:extLst>
      <p:ext uri="{BB962C8B-B14F-4D97-AF65-F5344CB8AC3E}">
        <p14:creationId xmlns:p14="http://schemas.microsoft.com/office/powerpoint/2010/main" val="27576627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Session Objectives</a:t>
            </a:r>
            <a:endParaRPr lang="en-US" dirty="0"/>
          </a:p>
        </p:txBody>
      </p:sp>
      <p:sp>
        <p:nvSpPr>
          <p:cNvPr id="5" name="Text Placeholder 4"/>
          <p:cNvSpPr>
            <a:spLocks noGrp="1"/>
          </p:cNvSpPr>
          <p:nvPr>
            <p:ph type="body" sz="quarter" idx="10"/>
          </p:nvPr>
        </p:nvSpPr>
        <p:spPr/>
        <p:txBody>
          <a:bodyPr/>
          <a:lstStyle/>
          <a:p>
            <a:r>
              <a:rPr lang="en-US" smtClean="0"/>
              <a:t>Review hybrid features</a:t>
            </a:r>
          </a:p>
          <a:p>
            <a:r>
              <a:rPr lang="en-US" smtClean="0"/>
              <a:t>Learn about the core hybrid components</a:t>
            </a:r>
          </a:p>
          <a:p>
            <a:r>
              <a:rPr lang="en-US" smtClean="0"/>
              <a:t>Understand the planning requirements</a:t>
            </a:r>
          </a:p>
          <a:p>
            <a:r>
              <a:rPr lang="en-US" smtClean="0"/>
              <a:t>Review deployment stages</a:t>
            </a:r>
          </a:p>
          <a:p>
            <a:r>
              <a:rPr lang="en-US" smtClean="0"/>
              <a:t>What’s new in Exchange 2010 SP2? </a:t>
            </a:r>
            <a:endParaRPr lang="en-US" dirty="0" smtClean="0"/>
          </a:p>
        </p:txBody>
      </p:sp>
    </p:spTree>
    <p:extLst>
      <p:ext uri="{BB962C8B-B14F-4D97-AF65-F5344CB8AC3E}">
        <p14:creationId xmlns:p14="http://schemas.microsoft.com/office/powerpoint/2010/main" val="1813847788"/>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4145228974"/>
              </p:ext>
            </p:extLst>
          </p:nvPr>
        </p:nvGraphicFramePr>
        <p:xfrm>
          <a:off x="2513012" y="1047750"/>
          <a:ext cx="3218224" cy="5581650"/>
        </p:xfrm>
        <a:graphic>
          <a:graphicData uri="http://schemas.openxmlformats.org/presentationml/2006/ole">
            <mc:AlternateContent xmlns:mc="http://schemas.openxmlformats.org/markup-compatibility/2006">
              <mc:Choice xmlns:v="urn:schemas-microsoft-com:vml" Requires="v">
                <p:oleObj spid="_x0000_s9338" name="Visio" r:id="rId4" imgW="3710880" imgH="6263856" progId="Visio.Drawing.11">
                  <p:embed/>
                </p:oleObj>
              </mc:Choice>
              <mc:Fallback>
                <p:oleObj name="Visio" r:id="rId4" imgW="3710880" imgH="6263856" progId="Visio.Drawing.11">
                  <p:embed/>
                  <p:pic>
                    <p:nvPicPr>
                      <p:cNvPr id="0" name=""/>
                      <p:cNvPicPr/>
                      <p:nvPr/>
                    </p:nvPicPr>
                    <p:blipFill>
                      <a:blip r:embed="rId5"/>
                      <a:stretch>
                        <a:fillRect/>
                      </a:stretch>
                    </p:blipFill>
                    <p:spPr>
                      <a:xfrm>
                        <a:off x="2513012" y="1047750"/>
                        <a:ext cx="3218224" cy="5581650"/>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smtClean="0"/>
              <a:t>Standard On-Premises Free/busy </a:t>
            </a:r>
            <a:endParaRPr lang="en-US" dirty="0"/>
          </a:p>
        </p:txBody>
      </p:sp>
      <p:sp>
        <p:nvSpPr>
          <p:cNvPr id="5" name="Rounded Rectangular Callout 4"/>
          <p:cNvSpPr/>
          <p:nvPr/>
        </p:nvSpPr>
        <p:spPr bwMode="auto">
          <a:xfrm>
            <a:off x="150812" y="2133600"/>
            <a:ext cx="1905000" cy="1295400"/>
          </a:xfrm>
          <a:prstGeom prst="wedgeRoundRectCallout">
            <a:avLst>
              <a:gd name="adj1" fmla="val 66019"/>
              <a:gd name="adj2" fmla="val 139173"/>
              <a:gd name="adj3" fmla="val 16667"/>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b="1" dirty="0" smtClean="0">
                <a:gradFill>
                  <a:gsLst>
                    <a:gs pos="0">
                      <a:srgbClr val="FFFFFF"/>
                    </a:gs>
                    <a:gs pos="100000">
                      <a:srgbClr val="FFFFFF"/>
                    </a:gs>
                  </a:gsLst>
                  <a:lin ang="5400000" scaled="0"/>
                </a:gradFill>
              </a:rPr>
              <a:t>Ben</a:t>
            </a:r>
            <a:r>
              <a:rPr lang="en-US" dirty="0" smtClean="0">
                <a:gradFill>
                  <a:gsLst>
                    <a:gs pos="0">
                      <a:srgbClr val="FFFFFF"/>
                    </a:gs>
                    <a:gs pos="100000">
                      <a:srgbClr val="FFFFFF"/>
                    </a:gs>
                  </a:gsLst>
                  <a:lin ang="5400000" scaled="0"/>
                </a:gradFill>
              </a:rPr>
              <a:t> requests free/busy info for </a:t>
            </a:r>
            <a:r>
              <a:rPr lang="en-US" b="1" dirty="0" smtClean="0">
                <a:gradFill>
                  <a:gsLst>
                    <a:gs pos="0">
                      <a:srgbClr val="FFFFFF"/>
                    </a:gs>
                    <a:gs pos="100000">
                      <a:srgbClr val="FFFFFF"/>
                    </a:gs>
                  </a:gsLst>
                  <a:lin ang="5400000" scaled="0"/>
                </a:gradFill>
              </a:rPr>
              <a:t>Brad</a:t>
            </a:r>
          </a:p>
        </p:txBody>
      </p:sp>
      <p:sp>
        <p:nvSpPr>
          <p:cNvPr id="25" name="Curved Down Arrow 24"/>
          <p:cNvSpPr/>
          <p:nvPr/>
        </p:nvSpPr>
        <p:spPr bwMode="auto">
          <a:xfrm rot="16200000">
            <a:off x="1903412" y="4191000"/>
            <a:ext cx="1676400" cy="457200"/>
          </a:xfrm>
          <a:prstGeom prst="curvedDown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26" name="Curved Up Arrow 25"/>
          <p:cNvSpPr/>
          <p:nvPr/>
        </p:nvSpPr>
        <p:spPr bwMode="auto">
          <a:xfrm rot="19375343">
            <a:off x="3571137" y="2966027"/>
            <a:ext cx="1676400" cy="533400"/>
          </a:xfrm>
          <a:prstGeom prst="curvedUpArrow">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29" name="Rounded Rectangular Callout 28"/>
          <p:cNvSpPr/>
          <p:nvPr/>
        </p:nvSpPr>
        <p:spPr bwMode="auto">
          <a:xfrm>
            <a:off x="5662205" y="2105247"/>
            <a:ext cx="1905000" cy="1447800"/>
          </a:xfrm>
          <a:prstGeom prst="wedgeRoundRectCallout">
            <a:avLst>
              <a:gd name="adj1" fmla="val -99748"/>
              <a:gd name="adj2" fmla="val 38777"/>
              <a:gd name="adj3" fmla="val 16667"/>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dirty="0" smtClean="0">
                <a:gradFill>
                  <a:gsLst>
                    <a:gs pos="0">
                      <a:srgbClr val="FFFFFF"/>
                    </a:gs>
                    <a:gs pos="100000">
                      <a:srgbClr val="FFFFFF"/>
                    </a:gs>
                  </a:gsLst>
                  <a:lin ang="5400000" scaled="0"/>
                </a:gradFill>
              </a:rPr>
              <a:t>CAS Server locates </a:t>
            </a:r>
            <a:r>
              <a:rPr lang="en-US" b="1" dirty="0" smtClean="0">
                <a:gradFill>
                  <a:gsLst>
                    <a:gs pos="0">
                      <a:srgbClr val="FFFFFF"/>
                    </a:gs>
                    <a:gs pos="100000">
                      <a:srgbClr val="FFFFFF"/>
                    </a:gs>
                  </a:gsLst>
                  <a:lin ang="5400000" scaled="0"/>
                </a:gradFill>
              </a:rPr>
              <a:t>Brad’s</a:t>
            </a:r>
            <a:r>
              <a:rPr lang="en-US" dirty="0" smtClean="0">
                <a:gradFill>
                  <a:gsLst>
                    <a:gs pos="0">
                      <a:srgbClr val="FFFFFF"/>
                    </a:gs>
                    <a:gs pos="100000">
                      <a:srgbClr val="FFFFFF"/>
                    </a:gs>
                  </a:gsLst>
                  <a:lin ang="5400000" scaled="0"/>
                </a:gradFill>
              </a:rPr>
              <a:t> mailbox and resolves the request</a:t>
            </a:r>
          </a:p>
        </p:txBody>
      </p:sp>
      <p:graphicFrame>
        <p:nvGraphicFramePr>
          <p:cNvPr id="7" name="Object 6"/>
          <p:cNvGraphicFramePr>
            <a:graphicFrameLocks noChangeAspect="1"/>
          </p:cNvGraphicFramePr>
          <p:nvPr>
            <p:extLst>
              <p:ext uri="{D42A27DB-BD31-4B8C-83A1-F6EECF244321}">
                <p14:modId xmlns:p14="http://schemas.microsoft.com/office/powerpoint/2010/main" val="3209062371"/>
              </p:ext>
            </p:extLst>
          </p:nvPr>
        </p:nvGraphicFramePr>
        <p:xfrm>
          <a:off x="2987675" y="1611313"/>
          <a:ext cx="619125" cy="903287"/>
        </p:xfrm>
        <a:graphic>
          <a:graphicData uri="http://schemas.openxmlformats.org/presentationml/2006/ole">
            <mc:AlternateContent xmlns:mc="http://schemas.openxmlformats.org/markup-compatibility/2006">
              <mc:Choice xmlns:v="urn:schemas-microsoft-com:vml" Requires="v">
                <p:oleObj spid="_x0000_s9339" name="Visio" r:id="rId6" imgW="619110" imgH="903347" progId="Visio.Drawing.11">
                  <p:embed/>
                </p:oleObj>
              </mc:Choice>
              <mc:Fallback>
                <p:oleObj name="Visio" r:id="rId6" imgW="619110" imgH="903347" progId="Visio.Drawing.11">
                  <p:embed/>
                  <p:pic>
                    <p:nvPicPr>
                      <p:cNvPr id="0" name=""/>
                      <p:cNvPicPr/>
                      <p:nvPr/>
                    </p:nvPicPr>
                    <p:blipFill>
                      <a:blip r:embed="rId7"/>
                      <a:stretch>
                        <a:fillRect/>
                      </a:stretch>
                    </p:blipFill>
                    <p:spPr>
                      <a:xfrm>
                        <a:off x="2987675" y="1611313"/>
                        <a:ext cx="619125" cy="903287"/>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930347654"/>
              </p:ext>
            </p:extLst>
          </p:nvPr>
        </p:nvGraphicFramePr>
        <p:xfrm>
          <a:off x="3579812" y="1230313"/>
          <a:ext cx="619125" cy="903287"/>
        </p:xfrm>
        <a:graphic>
          <a:graphicData uri="http://schemas.openxmlformats.org/presentationml/2006/ole">
            <mc:AlternateContent xmlns:mc="http://schemas.openxmlformats.org/markup-compatibility/2006">
              <mc:Choice xmlns:v="urn:schemas-microsoft-com:vml" Requires="v">
                <p:oleObj spid="_x0000_s9340" name="Visio" r:id="rId8" imgW="619110" imgH="903347" progId="Visio.Drawing.11">
                  <p:embed/>
                </p:oleObj>
              </mc:Choice>
              <mc:Fallback>
                <p:oleObj name="Visio" r:id="rId8" imgW="619110" imgH="903347" progId="Visio.Drawing.11">
                  <p:embed/>
                  <p:pic>
                    <p:nvPicPr>
                      <p:cNvPr id="0" name=""/>
                      <p:cNvPicPr>
                        <a:picLocks noChangeAspect="1" noChangeArrowheads="1"/>
                      </p:cNvPicPr>
                      <p:nvPr/>
                    </p:nvPicPr>
                    <p:blipFill>
                      <a:blip r:embed="rId9"/>
                      <a:srcRect/>
                      <a:stretch>
                        <a:fillRect/>
                      </a:stretch>
                    </p:blipFill>
                    <p:spPr bwMode="auto">
                      <a:xfrm>
                        <a:off x="3579812" y="1230313"/>
                        <a:ext cx="619125"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 name="Rounded Rectangular Callout 29"/>
          <p:cNvSpPr/>
          <p:nvPr/>
        </p:nvSpPr>
        <p:spPr bwMode="auto">
          <a:xfrm>
            <a:off x="5408612" y="4518749"/>
            <a:ext cx="1905000" cy="1295400"/>
          </a:xfrm>
          <a:prstGeom prst="wedgeRoundRectCallout">
            <a:avLst>
              <a:gd name="adj1" fmla="val -119421"/>
              <a:gd name="adj2" fmla="val -50215"/>
              <a:gd name="adj3" fmla="val 16667"/>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b="1" dirty="0" smtClean="0">
                <a:gradFill>
                  <a:gsLst>
                    <a:gs pos="0">
                      <a:srgbClr val="FFFFFF"/>
                    </a:gs>
                    <a:gs pos="100000">
                      <a:srgbClr val="FFFFFF"/>
                    </a:gs>
                  </a:gsLst>
                  <a:lin ang="5400000" scaled="0"/>
                </a:gradFill>
              </a:rPr>
              <a:t>Brad’s</a:t>
            </a:r>
            <a:r>
              <a:rPr lang="en-US" dirty="0" smtClean="0">
                <a:gradFill>
                  <a:gsLst>
                    <a:gs pos="0">
                      <a:srgbClr val="FFFFFF"/>
                    </a:gs>
                    <a:gs pos="100000">
                      <a:srgbClr val="FFFFFF"/>
                    </a:gs>
                  </a:gsLst>
                  <a:lin ang="5400000" scaled="0"/>
                </a:gradFill>
              </a:rPr>
              <a:t> free/busy is returned to the Outlook client</a:t>
            </a:r>
            <a:endParaRPr lang="en-US" b="1" dirty="0" smtClean="0">
              <a:gradFill>
                <a:gsLst>
                  <a:gs pos="0">
                    <a:srgbClr val="FFFFFF"/>
                  </a:gs>
                  <a:gs pos="100000">
                    <a:srgbClr val="FFFFFF"/>
                  </a:gs>
                </a:gsLst>
                <a:lin ang="5400000" scaled="0"/>
              </a:gradFill>
            </a:endParaRPr>
          </a:p>
        </p:txBody>
      </p:sp>
      <p:sp>
        <p:nvSpPr>
          <p:cNvPr id="31" name="Curved Down Arrow 30"/>
          <p:cNvSpPr/>
          <p:nvPr/>
        </p:nvSpPr>
        <p:spPr bwMode="auto">
          <a:xfrm rot="5400000">
            <a:off x="2930525" y="4290149"/>
            <a:ext cx="1676400" cy="457200"/>
          </a:xfrm>
          <a:prstGeom prst="curvedDown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Tree>
    <p:custDataLst>
      <p:tags r:id="rId2"/>
    </p:custDataLst>
    <p:extLst>
      <p:ext uri="{BB962C8B-B14F-4D97-AF65-F5344CB8AC3E}">
        <p14:creationId xmlns:p14="http://schemas.microsoft.com/office/powerpoint/2010/main" val="24559752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42"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anim calcmode="lin" valueType="num">
                                      <p:cBhvr>
                                        <p:cTn id="10" dur="1000" fill="hold"/>
                                        <p:tgtEl>
                                          <p:spTgt spid="5"/>
                                        </p:tgtEl>
                                        <p:attrNameLst>
                                          <p:attrName>ppt_x</p:attrName>
                                        </p:attrNameLst>
                                      </p:cBhvr>
                                      <p:tavLst>
                                        <p:tav tm="0">
                                          <p:val>
                                            <p:strVal val="#ppt_x"/>
                                          </p:val>
                                        </p:tav>
                                        <p:tav tm="100000">
                                          <p:val>
                                            <p:strVal val="#ppt_x"/>
                                          </p:val>
                                        </p:tav>
                                      </p:tavLst>
                                    </p:anim>
                                    <p:anim calcmode="lin" valueType="num">
                                      <p:cBhvr>
                                        <p:cTn id="1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par>
                                <p:cTn id="16" presetID="14" presetClass="entr" presetSubtype="1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randombar(horizontal)">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5" grpId="0" animBg="1"/>
      <p:bldP spid="26" grpId="0" animBg="1"/>
      <p:bldP spid="29" grpId="0" animBg="1"/>
      <p:bldP spid="30" grpId="0" animBg="1"/>
      <p:bldP spid="3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Federated Free/busy</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330956142"/>
              </p:ext>
            </p:extLst>
          </p:nvPr>
        </p:nvGraphicFramePr>
        <p:xfrm>
          <a:off x="2416175" y="1057275"/>
          <a:ext cx="7183438" cy="5591175"/>
        </p:xfrm>
        <a:graphic>
          <a:graphicData uri="http://schemas.openxmlformats.org/presentationml/2006/ole">
            <mc:AlternateContent xmlns:mc="http://schemas.openxmlformats.org/markup-compatibility/2006">
              <mc:Choice xmlns:v="urn:schemas-microsoft-com:vml" Requires="v">
                <p:oleObj spid="_x0000_s10359" name="Visio" r:id="rId5" imgW="8270910" imgH="6898706" progId="Visio.Drawing.11">
                  <p:embed/>
                </p:oleObj>
              </mc:Choice>
              <mc:Fallback>
                <p:oleObj name="Visio" r:id="rId5" imgW="8270910" imgH="6898706" progId="Visio.Drawing.11">
                  <p:embed/>
                  <p:pic>
                    <p:nvPicPr>
                      <p:cNvPr id="0" name=""/>
                      <p:cNvPicPr/>
                      <p:nvPr/>
                    </p:nvPicPr>
                    <p:blipFill>
                      <a:blip r:embed="rId6"/>
                      <a:stretch>
                        <a:fillRect/>
                      </a:stretch>
                    </p:blipFill>
                    <p:spPr>
                      <a:xfrm>
                        <a:off x="2416175" y="1057275"/>
                        <a:ext cx="7183438" cy="5591175"/>
                      </a:xfrm>
                      <a:prstGeom prst="rect">
                        <a:avLst/>
                      </a:prstGeom>
                    </p:spPr>
                  </p:pic>
                </p:oleObj>
              </mc:Fallback>
            </mc:AlternateContent>
          </a:graphicData>
        </a:graphic>
      </p:graphicFrame>
      <p:sp>
        <p:nvSpPr>
          <p:cNvPr id="5" name="Rounded Rectangular Callout 4"/>
          <p:cNvSpPr/>
          <p:nvPr/>
        </p:nvSpPr>
        <p:spPr bwMode="auto">
          <a:xfrm>
            <a:off x="150812" y="2133600"/>
            <a:ext cx="1905000" cy="1295400"/>
          </a:xfrm>
          <a:prstGeom prst="wedgeRoundRectCallout">
            <a:avLst>
              <a:gd name="adj1" fmla="val 66019"/>
              <a:gd name="adj2" fmla="val 139173"/>
              <a:gd name="adj3" fmla="val 16667"/>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b="1" dirty="0" smtClean="0">
                <a:gradFill>
                  <a:gsLst>
                    <a:gs pos="0">
                      <a:srgbClr val="FFFFFF"/>
                    </a:gs>
                    <a:gs pos="100000">
                      <a:srgbClr val="FFFFFF"/>
                    </a:gs>
                  </a:gsLst>
                  <a:lin ang="5400000" scaled="0"/>
                </a:gradFill>
              </a:rPr>
              <a:t>Ben</a:t>
            </a:r>
            <a:r>
              <a:rPr lang="en-US" dirty="0" smtClean="0">
                <a:gradFill>
                  <a:gsLst>
                    <a:gs pos="0">
                      <a:srgbClr val="FFFFFF"/>
                    </a:gs>
                    <a:gs pos="100000">
                      <a:srgbClr val="FFFFFF"/>
                    </a:gs>
                  </a:gsLst>
                  <a:lin ang="5400000" scaled="0"/>
                </a:gradFill>
              </a:rPr>
              <a:t> requests free/busy info for </a:t>
            </a:r>
            <a:r>
              <a:rPr lang="en-US" b="1" dirty="0" smtClean="0">
                <a:gradFill>
                  <a:gsLst>
                    <a:gs pos="0">
                      <a:srgbClr val="FFFFFF"/>
                    </a:gs>
                    <a:gs pos="100000">
                      <a:srgbClr val="FFFFFF"/>
                    </a:gs>
                  </a:gsLst>
                  <a:lin ang="5400000" scaled="0"/>
                </a:gradFill>
              </a:rPr>
              <a:t>Joe</a:t>
            </a:r>
          </a:p>
        </p:txBody>
      </p:sp>
      <p:sp>
        <p:nvSpPr>
          <p:cNvPr id="25" name="Curved Down Arrow 24"/>
          <p:cNvSpPr/>
          <p:nvPr/>
        </p:nvSpPr>
        <p:spPr bwMode="auto">
          <a:xfrm rot="16200000">
            <a:off x="1941512" y="4152900"/>
            <a:ext cx="1600200" cy="457200"/>
          </a:xfrm>
          <a:prstGeom prst="curvedDown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29" name="Rounded Rectangular Callout 28"/>
          <p:cNvSpPr/>
          <p:nvPr/>
        </p:nvSpPr>
        <p:spPr bwMode="auto">
          <a:xfrm>
            <a:off x="4875212" y="1086054"/>
            <a:ext cx="2286000" cy="2333847"/>
          </a:xfrm>
          <a:prstGeom prst="wedgeRoundRectCallout">
            <a:avLst>
              <a:gd name="adj1" fmla="val -106619"/>
              <a:gd name="adj2" fmla="val 44624"/>
              <a:gd name="adj3" fmla="val 16667"/>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dirty="0" smtClean="0">
                <a:gradFill>
                  <a:gsLst>
                    <a:gs pos="0">
                      <a:srgbClr val="FFFFFF"/>
                    </a:gs>
                    <a:gs pos="100000">
                      <a:srgbClr val="FFFFFF"/>
                    </a:gs>
                  </a:gsLst>
                  <a:lin ang="5400000" scaled="0"/>
                </a:gradFill>
              </a:rPr>
              <a:t>CAS Server finds that </a:t>
            </a:r>
            <a:r>
              <a:rPr lang="en-US" b="1" dirty="0" smtClean="0">
                <a:gradFill>
                  <a:gsLst>
                    <a:gs pos="0">
                      <a:srgbClr val="FFFFFF"/>
                    </a:gs>
                    <a:gs pos="100000">
                      <a:srgbClr val="FFFFFF"/>
                    </a:gs>
                  </a:gsLst>
                  <a:lin ang="5400000" scaled="0"/>
                </a:gradFill>
              </a:rPr>
              <a:t>Joe’s</a:t>
            </a:r>
            <a:r>
              <a:rPr lang="en-US" dirty="0" smtClean="0">
                <a:gradFill>
                  <a:gsLst>
                    <a:gs pos="0">
                      <a:srgbClr val="FFFFFF"/>
                    </a:gs>
                    <a:gs pos="100000">
                      <a:srgbClr val="FFFFFF"/>
                    </a:gs>
                  </a:gsLst>
                  <a:lin ang="5400000" scaled="0"/>
                </a:gradFill>
              </a:rPr>
              <a:t> mailbox is external and there is a matching Organization Relationship</a:t>
            </a:r>
          </a:p>
        </p:txBody>
      </p:sp>
      <p:graphicFrame>
        <p:nvGraphicFramePr>
          <p:cNvPr id="31" name="Object 30"/>
          <p:cNvGraphicFramePr>
            <a:graphicFrameLocks noChangeAspect="1"/>
          </p:cNvGraphicFramePr>
          <p:nvPr>
            <p:extLst>
              <p:ext uri="{D42A27DB-BD31-4B8C-83A1-F6EECF244321}">
                <p14:modId xmlns:p14="http://schemas.microsoft.com/office/powerpoint/2010/main" val="3783275462"/>
              </p:ext>
            </p:extLst>
          </p:nvPr>
        </p:nvGraphicFramePr>
        <p:xfrm>
          <a:off x="9752012" y="5399964"/>
          <a:ext cx="619125" cy="903287"/>
        </p:xfrm>
        <a:graphic>
          <a:graphicData uri="http://schemas.openxmlformats.org/presentationml/2006/ole">
            <mc:AlternateContent xmlns:mc="http://schemas.openxmlformats.org/markup-compatibility/2006">
              <mc:Choice xmlns:v="urn:schemas-microsoft-com:vml" Requires="v">
                <p:oleObj spid="_x0000_s10360" name="Visio" r:id="rId7" imgW="619110" imgH="903347" progId="Visio.Drawing.11">
                  <p:embed/>
                </p:oleObj>
              </mc:Choice>
              <mc:Fallback>
                <p:oleObj name="Visio" r:id="rId7" imgW="619110" imgH="903347" progId="Visio.Drawing.11">
                  <p:embed/>
                  <p:pic>
                    <p:nvPicPr>
                      <p:cNvPr id="0" name=""/>
                      <p:cNvPicPr/>
                      <p:nvPr/>
                    </p:nvPicPr>
                    <p:blipFill>
                      <a:blip r:embed="rId8"/>
                      <a:stretch>
                        <a:fillRect/>
                      </a:stretch>
                    </p:blipFill>
                    <p:spPr>
                      <a:xfrm>
                        <a:off x="9752012" y="5399964"/>
                        <a:ext cx="619125" cy="903287"/>
                      </a:xfrm>
                      <a:prstGeom prst="rect">
                        <a:avLst/>
                      </a:prstGeom>
                    </p:spPr>
                  </p:pic>
                </p:oleObj>
              </mc:Fallback>
            </mc:AlternateContent>
          </a:graphicData>
        </a:graphic>
      </p:graphicFrame>
      <p:graphicFrame>
        <p:nvGraphicFramePr>
          <p:cNvPr id="1024" name="Object 1023"/>
          <p:cNvGraphicFramePr>
            <a:graphicFrameLocks noChangeAspect="1"/>
          </p:cNvGraphicFramePr>
          <p:nvPr>
            <p:extLst>
              <p:ext uri="{D42A27DB-BD31-4B8C-83A1-F6EECF244321}">
                <p14:modId xmlns:p14="http://schemas.microsoft.com/office/powerpoint/2010/main" val="790949776"/>
              </p:ext>
            </p:extLst>
          </p:nvPr>
        </p:nvGraphicFramePr>
        <p:xfrm>
          <a:off x="2741612" y="1447800"/>
          <a:ext cx="619125" cy="903287"/>
        </p:xfrm>
        <a:graphic>
          <a:graphicData uri="http://schemas.openxmlformats.org/presentationml/2006/ole">
            <mc:AlternateContent xmlns:mc="http://schemas.openxmlformats.org/markup-compatibility/2006">
              <mc:Choice xmlns:v="urn:schemas-microsoft-com:vml" Requires="v">
                <p:oleObj spid="_x0000_s10361" name="Visio" r:id="rId9" imgW="619110" imgH="903347" progId="Visio.Drawing.11">
                  <p:embed/>
                </p:oleObj>
              </mc:Choice>
              <mc:Fallback>
                <p:oleObj name="Visio" r:id="rId9" imgW="619110" imgH="903347" progId="Visio.Drawing.11">
                  <p:embed/>
                  <p:pic>
                    <p:nvPicPr>
                      <p:cNvPr id="0" name=""/>
                      <p:cNvPicPr/>
                      <p:nvPr/>
                    </p:nvPicPr>
                    <p:blipFill>
                      <a:blip r:embed="rId10"/>
                      <a:stretch>
                        <a:fillRect/>
                      </a:stretch>
                    </p:blipFill>
                    <p:spPr>
                      <a:xfrm>
                        <a:off x="2741612" y="1447800"/>
                        <a:ext cx="619125" cy="903287"/>
                      </a:xfrm>
                      <a:prstGeom prst="rect">
                        <a:avLst/>
                      </a:prstGeom>
                    </p:spPr>
                  </p:pic>
                </p:oleObj>
              </mc:Fallback>
            </mc:AlternateContent>
          </a:graphicData>
        </a:graphic>
      </p:graphicFrame>
      <p:sp>
        <p:nvSpPr>
          <p:cNvPr id="1025" name="Right Arrow 1024"/>
          <p:cNvSpPr/>
          <p:nvPr/>
        </p:nvSpPr>
        <p:spPr bwMode="auto">
          <a:xfrm rot="20613475">
            <a:off x="3924245" y="2555147"/>
            <a:ext cx="3553925" cy="255073"/>
          </a:xfrm>
          <a:prstGeom prst="rightArrow">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027" name="Rounded Rectangular Callout 1026"/>
          <p:cNvSpPr/>
          <p:nvPr/>
        </p:nvSpPr>
        <p:spPr bwMode="auto">
          <a:xfrm>
            <a:off x="7161212" y="2911283"/>
            <a:ext cx="2310409" cy="1965517"/>
          </a:xfrm>
          <a:prstGeom prst="wedgeRoundRectCallout">
            <a:avLst>
              <a:gd name="adj1" fmla="val -102351"/>
              <a:gd name="adj2" fmla="val -64568"/>
              <a:gd name="adj3" fmla="val 16667"/>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smtClean="0">
                <a:gradFill>
                  <a:gsLst>
                    <a:gs pos="0">
                      <a:srgbClr val="FFFFFF"/>
                    </a:gs>
                    <a:gs pos="100000">
                      <a:srgbClr val="FFFFFF"/>
                    </a:gs>
                  </a:gsLst>
                  <a:lin ang="5400000" scaled="0"/>
                </a:gradFill>
              </a:rPr>
              <a:t>CAS connects to the MFG to request a Delegation Token</a:t>
            </a:r>
          </a:p>
        </p:txBody>
      </p:sp>
      <p:sp>
        <p:nvSpPr>
          <p:cNvPr id="36" name="Right Arrow 35"/>
          <p:cNvSpPr/>
          <p:nvPr/>
        </p:nvSpPr>
        <p:spPr bwMode="auto">
          <a:xfrm rot="1657945">
            <a:off x="3827013" y="4345523"/>
            <a:ext cx="3553925" cy="255073"/>
          </a:xfrm>
          <a:prstGeom prst="rightArrow">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37" name="Rounded Rectangular Callout 36"/>
          <p:cNvSpPr/>
          <p:nvPr/>
        </p:nvSpPr>
        <p:spPr bwMode="auto">
          <a:xfrm>
            <a:off x="7313612" y="2743200"/>
            <a:ext cx="2438400" cy="2438400"/>
          </a:xfrm>
          <a:prstGeom prst="wedgeRoundRectCallout">
            <a:avLst>
              <a:gd name="adj1" fmla="val -116465"/>
              <a:gd name="adj2" fmla="val 19344"/>
              <a:gd name="adj3" fmla="val 16667"/>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smtClean="0">
                <a:gradFill>
                  <a:gsLst>
                    <a:gs pos="0">
                      <a:srgbClr val="FFFFFF"/>
                    </a:gs>
                    <a:gs pos="100000">
                      <a:srgbClr val="FFFFFF"/>
                    </a:gs>
                  </a:gsLst>
                  <a:lin ang="5400000" scaled="0"/>
                </a:gradFill>
              </a:rPr>
              <a:t>CAS Server passes the MFG token and  requests </a:t>
            </a:r>
            <a:r>
              <a:rPr lang="en-US" sz="2200" b="1" dirty="0" smtClean="0">
                <a:gradFill>
                  <a:gsLst>
                    <a:gs pos="0">
                      <a:srgbClr val="FFFFFF"/>
                    </a:gs>
                    <a:gs pos="100000">
                      <a:srgbClr val="FFFFFF"/>
                    </a:gs>
                  </a:gsLst>
                  <a:lin ang="5400000" scaled="0"/>
                </a:gradFill>
              </a:rPr>
              <a:t>Joe’s</a:t>
            </a:r>
            <a:r>
              <a:rPr lang="en-US" sz="2200" dirty="0" smtClean="0">
                <a:gradFill>
                  <a:gsLst>
                    <a:gs pos="0">
                      <a:srgbClr val="FFFFFF"/>
                    </a:gs>
                    <a:gs pos="100000">
                      <a:srgbClr val="FFFFFF"/>
                    </a:gs>
                  </a:gsLst>
                  <a:lin ang="5400000" scaled="0"/>
                </a:gradFill>
              </a:rPr>
              <a:t> free/busy on behalf of </a:t>
            </a:r>
            <a:r>
              <a:rPr lang="en-US" sz="2200" b="1" dirty="0" smtClean="0">
                <a:gradFill>
                  <a:gsLst>
                    <a:gs pos="0">
                      <a:srgbClr val="FFFFFF"/>
                    </a:gs>
                    <a:gs pos="100000">
                      <a:srgbClr val="FFFFFF"/>
                    </a:gs>
                  </a:gsLst>
                  <a:lin ang="5400000" scaled="0"/>
                </a:gradFill>
              </a:rPr>
              <a:t>Ben</a:t>
            </a:r>
            <a:endParaRPr lang="en-US" sz="2200" dirty="0" smtClean="0">
              <a:gradFill>
                <a:gsLst>
                  <a:gs pos="0">
                    <a:srgbClr val="FFFFFF"/>
                  </a:gs>
                  <a:gs pos="100000">
                    <a:srgbClr val="FFFFFF"/>
                  </a:gs>
                </a:gsLst>
                <a:lin ang="5400000" scaled="0"/>
              </a:gradFill>
            </a:endParaRPr>
          </a:p>
        </p:txBody>
      </p:sp>
      <p:sp>
        <p:nvSpPr>
          <p:cNvPr id="39" name="Right Arrow 38"/>
          <p:cNvSpPr/>
          <p:nvPr/>
        </p:nvSpPr>
        <p:spPr bwMode="auto">
          <a:xfrm rot="9740324">
            <a:off x="3839552" y="2707547"/>
            <a:ext cx="3553925" cy="255073"/>
          </a:xfrm>
          <a:prstGeom prst="rightArrow">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40" name="Rounded Rectangular Callout 39"/>
          <p:cNvSpPr/>
          <p:nvPr/>
        </p:nvSpPr>
        <p:spPr bwMode="auto">
          <a:xfrm>
            <a:off x="7237412" y="2682683"/>
            <a:ext cx="1981200" cy="1279717"/>
          </a:xfrm>
          <a:prstGeom prst="wedgeRoundRectCallout">
            <a:avLst>
              <a:gd name="adj1" fmla="val -127099"/>
              <a:gd name="adj2" fmla="val -35507"/>
              <a:gd name="adj3" fmla="val 16667"/>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smtClean="0">
                <a:gradFill>
                  <a:gsLst>
                    <a:gs pos="0">
                      <a:srgbClr val="FFFFFF"/>
                    </a:gs>
                    <a:gs pos="100000">
                      <a:srgbClr val="FFFFFF"/>
                    </a:gs>
                  </a:gsLst>
                  <a:lin ang="5400000" scaled="0"/>
                </a:gradFill>
              </a:rPr>
              <a:t>MFG returns a Delegation Token</a:t>
            </a:r>
          </a:p>
        </p:txBody>
      </p:sp>
      <p:grpSp>
        <p:nvGrpSpPr>
          <p:cNvPr id="42" name="Group 16"/>
          <p:cNvGrpSpPr>
            <a:grpSpLocks/>
          </p:cNvGrpSpPr>
          <p:nvPr/>
        </p:nvGrpSpPr>
        <p:grpSpPr bwMode="auto">
          <a:xfrm>
            <a:off x="7602366" y="2074216"/>
            <a:ext cx="407987" cy="230187"/>
            <a:chOff x="4872" y="3176"/>
            <a:chExt cx="176" cy="96"/>
          </a:xfrm>
          <a:solidFill>
            <a:srgbClr val="92D050"/>
          </a:solidFill>
        </p:grpSpPr>
        <p:sp>
          <p:nvSpPr>
            <p:cNvPr id="43" name="Rectangle 2063"/>
            <p:cNvSpPr>
              <a:spLocks noChangeArrowheads="1"/>
            </p:cNvSpPr>
            <p:nvPr/>
          </p:nvSpPr>
          <p:spPr bwMode="auto">
            <a:xfrm>
              <a:off x="4872" y="3176"/>
              <a:ext cx="176" cy="96"/>
            </a:xfrm>
            <a:prstGeom prst="rect">
              <a:avLst/>
            </a:prstGeom>
            <a:grpFill/>
            <a:ln w="9525" algn="ctr">
              <a:solidFill>
                <a:schemeClr val="bg2"/>
              </a:solidFill>
              <a:miter lim="800000"/>
              <a:headEnd/>
              <a:tailEnd/>
            </a:ln>
          </p:spPr>
          <p:txBody>
            <a:bodyPr wrap="none" anchor="ctr"/>
            <a:lstStyle/>
            <a:p>
              <a:endParaRPr lang="en-US" dirty="0">
                <a:solidFill>
                  <a:srgbClr val="000000"/>
                </a:solidFill>
              </a:endParaRPr>
            </a:p>
          </p:txBody>
        </p:sp>
        <p:sp>
          <p:nvSpPr>
            <p:cNvPr id="44" name="Shape 2064"/>
            <p:cNvSpPr>
              <a:spLocks/>
            </p:cNvSpPr>
            <p:nvPr/>
          </p:nvSpPr>
          <p:spPr bwMode="auto">
            <a:xfrm>
              <a:off x="4872" y="3189"/>
              <a:ext cx="172" cy="13"/>
            </a:xfrm>
            <a:custGeom>
              <a:avLst/>
              <a:gdLst>
                <a:gd name="T0" fmla="*/ 0 w 172"/>
                <a:gd name="T1" fmla="*/ 3 h 13"/>
                <a:gd name="T2" fmla="*/ 30 w 172"/>
                <a:gd name="T3" fmla="*/ 7 h 13"/>
                <a:gd name="T4" fmla="*/ 50 w 172"/>
                <a:gd name="T5" fmla="*/ 1 h 13"/>
                <a:gd name="T6" fmla="*/ 82 w 172"/>
                <a:gd name="T7" fmla="*/ 11 h 13"/>
                <a:gd name="T8" fmla="*/ 106 w 172"/>
                <a:gd name="T9" fmla="*/ 3 h 13"/>
                <a:gd name="T10" fmla="*/ 120 w 172"/>
                <a:gd name="T11" fmla="*/ 13 h 13"/>
                <a:gd name="T12" fmla="*/ 144 w 172"/>
                <a:gd name="T13" fmla="*/ 3 h 13"/>
                <a:gd name="T14" fmla="*/ 160 w 172"/>
                <a:gd name="T15" fmla="*/ 3 h 13"/>
                <a:gd name="T16" fmla="*/ 172 w 172"/>
                <a:gd name="T17" fmla="*/ 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2"/>
                <a:gd name="T28" fmla="*/ 0 h 13"/>
                <a:gd name="T29" fmla="*/ 172 w 172"/>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2" h="13">
                  <a:moveTo>
                    <a:pt x="0" y="3"/>
                  </a:moveTo>
                  <a:cubicBezTo>
                    <a:pt x="11" y="5"/>
                    <a:pt x="22" y="7"/>
                    <a:pt x="30" y="7"/>
                  </a:cubicBezTo>
                  <a:cubicBezTo>
                    <a:pt x="38" y="7"/>
                    <a:pt x="41" y="0"/>
                    <a:pt x="50" y="1"/>
                  </a:cubicBezTo>
                  <a:cubicBezTo>
                    <a:pt x="59" y="2"/>
                    <a:pt x="73" y="11"/>
                    <a:pt x="82" y="11"/>
                  </a:cubicBezTo>
                  <a:cubicBezTo>
                    <a:pt x="91" y="11"/>
                    <a:pt x="100" y="3"/>
                    <a:pt x="106" y="3"/>
                  </a:cubicBezTo>
                  <a:cubicBezTo>
                    <a:pt x="112" y="3"/>
                    <a:pt x="114" y="13"/>
                    <a:pt x="120" y="13"/>
                  </a:cubicBezTo>
                  <a:cubicBezTo>
                    <a:pt x="126" y="13"/>
                    <a:pt x="137" y="5"/>
                    <a:pt x="144" y="3"/>
                  </a:cubicBezTo>
                  <a:cubicBezTo>
                    <a:pt x="151" y="1"/>
                    <a:pt x="155" y="2"/>
                    <a:pt x="160" y="3"/>
                  </a:cubicBezTo>
                  <a:cubicBezTo>
                    <a:pt x="165" y="4"/>
                    <a:pt x="168" y="5"/>
                    <a:pt x="172" y="7"/>
                  </a:cubicBezTo>
                </a:path>
              </a:pathLst>
            </a:custGeom>
            <a:grpFill/>
            <a:ln w="9525" algn="ctr">
              <a:solidFill>
                <a:schemeClr val="bg2"/>
              </a:solidFill>
              <a:round/>
              <a:headEnd/>
              <a:tailEnd/>
            </a:ln>
          </p:spPr>
          <p:txBody>
            <a:bodyPr/>
            <a:lstStyle/>
            <a:p>
              <a:endParaRPr lang="en-US" dirty="0">
                <a:solidFill>
                  <a:srgbClr val="000000"/>
                </a:solidFill>
              </a:endParaRPr>
            </a:p>
          </p:txBody>
        </p:sp>
        <p:sp>
          <p:nvSpPr>
            <p:cNvPr id="45" name="Shape 2065"/>
            <p:cNvSpPr>
              <a:spLocks/>
            </p:cNvSpPr>
            <p:nvPr/>
          </p:nvSpPr>
          <p:spPr bwMode="auto">
            <a:xfrm>
              <a:off x="4874" y="3209"/>
              <a:ext cx="172" cy="13"/>
            </a:xfrm>
            <a:custGeom>
              <a:avLst/>
              <a:gdLst>
                <a:gd name="T0" fmla="*/ 0 w 172"/>
                <a:gd name="T1" fmla="*/ 3 h 13"/>
                <a:gd name="T2" fmla="*/ 30 w 172"/>
                <a:gd name="T3" fmla="*/ 7 h 13"/>
                <a:gd name="T4" fmla="*/ 50 w 172"/>
                <a:gd name="T5" fmla="*/ 1 h 13"/>
                <a:gd name="T6" fmla="*/ 82 w 172"/>
                <a:gd name="T7" fmla="*/ 11 h 13"/>
                <a:gd name="T8" fmla="*/ 106 w 172"/>
                <a:gd name="T9" fmla="*/ 3 h 13"/>
                <a:gd name="T10" fmla="*/ 120 w 172"/>
                <a:gd name="T11" fmla="*/ 13 h 13"/>
                <a:gd name="T12" fmla="*/ 144 w 172"/>
                <a:gd name="T13" fmla="*/ 3 h 13"/>
                <a:gd name="T14" fmla="*/ 160 w 172"/>
                <a:gd name="T15" fmla="*/ 3 h 13"/>
                <a:gd name="T16" fmla="*/ 172 w 172"/>
                <a:gd name="T17" fmla="*/ 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2"/>
                <a:gd name="T28" fmla="*/ 0 h 13"/>
                <a:gd name="T29" fmla="*/ 172 w 172"/>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2" h="13">
                  <a:moveTo>
                    <a:pt x="0" y="3"/>
                  </a:moveTo>
                  <a:cubicBezTo>
                    <a:pt x="11" y="5"/>
                    <a:pt x="22" y="7"/>
                    <a:pt x="30" y="7"/>
                  </a:cubicBezTo>
                  <a:cubicBezTo>
                    <a:pt x="38" y="7"/>
                    <a:pt x="41" y="0"/>
                    <a:pt x="50" y="1"/>
                  </a:cubicBezTo>
                  <a:cubicBezTo>
                    <a:pt x="59" y="2"/>
                    <a:pt x="73" y="11"/>
                    <a:pt x="82" y="11"/>
                  </a:cubicBezTo>
                  <a:cubicBezTo>
                    <a:pt x="91" y="11"/>
                    <a:pt x="100" y="3"/>
                    <a:pt x="106" y="3"/>
                  </a:cubicBezTo>
                  <a:cubicBezTo>
                    <a:pt x="112" y="3"/>
                    <a:pt x="114" y="13"/>
                    <a:pt x="120" y="13"/>
                  </a:cubicBezTo>
                  <a:cubicBezTo>
                    <a:pt x="126" y="13"/>
                    <a:pt x="137" y="5"/>
                    <a:pt x="144" y="3"/>
                  </a:cubicBezTo>
                  <a:cubicBezTo>
                    <a:pt x="151" y="1"/>
                    <a:pt x="155" y="2"/>
                    <a:pt x="160" y="3"/>
                  </a:cubicBezTo>
                  <a:cubicBezTo>
                    <a:pt x="165" y="4"/>
                    <a:pt x="168" y="5"/>
                    <a:pt x="172" y="7"/>
                  </a:cubicBezTo>
                </a:path>
              </a:pathLst>
            </a:custGeom>
            <a:grpFill/>
            <a:ln w="9525" algn="ctr">
              <a:solidFill>
                <a:schemeClr val="bg2"/>
              </a:solidFill>
              <a:round/>
              <a:headEnd/>
              <a:tailEnd/>
            </a:ln>
          </p:spPr>
          <p:txBody>
            <a:bodyPr/>
            <a:lstStyle/>
            <a:p>
              <a:endParaRPr lang="en-US" dirty="0">
                <a:solidFill>
                  <a:srgbClr val="000000"/>
                </a:solidFill>
              </a:endParaRPr>
            </a:p>
          </p:txBody>
        </p:sp>
        <p:sp>
          <p:nvSpPr>
            <p:cNvPr id="46" name="Shape 2066"/>
            <p:cNvSpPr>
              <a:spLocks/>
            </p:cNvSpPr>
            <p:nvPr/>
          </p:nvSpPr>
          <p:spPr bwMode="auto">
            <a:xfrm>
              <a:off x="4876" y="3229"/>
              <a:ext cx="172" cy="13"/>
            </a:xfrm>
            <a:custGeom>
              <a:avLst/>
              <a:gdLst>
                <a:gd name="T0" fmla="*/ 0 w 172"/>
                <a:gd name="T1" fmla="*/ 3 h 13"/>
                <a:gd name="T2" fmla="*/ 30 w 172"/>
                <a:gd name="T3" fmla="*/ 7 h 13"/>
                <a:gd name="T4" fmla="*/ 50 w 172"/>
                <a:gd name="T5" fmla="*/ 1 h 13"/>
                <a:gd name="T6" fmla="*/ 82 w 172"/>
                <a:gd name="T7" fmla="*/ 11 h 13"/>
                <a:gd name="T8" fmla="*/ 106 w 172"/>
                <a:gd name="T9" fmla="*/ 3 h 13"/>
                <a:gd name="T10" fmla="*/ 120 w 172"/>
                <a:gd name="T11" fmla="*/ 13 h 13"/>
                <a:gd name="T12" fmla="*/ 144 w 172"/>
                <a:gd name="T13" fmla="*/ 3 h 13"/>
                <a:gd name="T14" fmla="*/ 160 w 172"/>
                <a:gd name="T15" fmla="*/ 3 h 13"/>
                <a:gd name="T16" fmla="*/ 172 w 172"/>
                <a:gd name="T17" fmla="*/ 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2"/>
                <a:gd name="T28" fmla="*/ 0 h 13"/>
                <a:gd name="T29" fmla="*/ 172 w 172"/>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2" h="13">
                  <a:moveTo>
                    <a:pt x="0" y="3"/>
                  </a:moveTo>
                  <a:cubicBezTo>
                    <a:pt x="11" y="5"/>
                    <a:pt x="22" y="7"/>
                    <a:pt x="30" y="7"/>
                  </a:cubicBezTo>
                  <a:cubicBezTo>
                    <a:pt x="38" y="7"/>
                    <a:pt x="41" y="0"/>
                    <a:pt x="50" y="1"/>
                  </a:cubicBezTo>
                  <a:cubicBezTo>
                    <a:pt x="59" y="2"/>
                    <a:pt x="73" y="11"/>
                    <a:pt x="82" y="11"/>
                  </a:cubicBezTo>
                  <a:cubicBezTo>
                    <a:pt x="91" y="11"/>
                    <a:pt x="100" y="3"/>
                    <a:pt x="106" y="3"/>
                  </a:cubicBezTo>
                  <a:cubicBezTo>
                    <a:pt x="112" y="3"/>
                    <a:pt x="114" y="13"/>
                    <a:pt x="120" y="13"/>
                  </a:cubicBezTo>
                  <a:cubicBezTo>
                    <a:pt x="126" y="13"/>
                    <a:pt x="137" y="5"/>
                    <a:pt x="144" y="3"/>
                  </a:cubicBezTo>
                  <a:cubicBezTo>
                    <a:pt x="151" y="1"/>
                    <a:pt x="155" y="2"/>
                    <a:pt x="160" y="3"/>
                  </a:cubicBezTo>
                  <a:cubicBezTo>
                    <a:pt x="165" y="4"/>
                    <a:pt x="168" y="5"/>
                    <a:pt x="172" y="7"/>
                  </a:cubicBezTo>
                </a:path>
              </a:pathLst>
            </a:custGeom>
            <a:grpFill/>
            <a:ln w="9525" algn="ctr">
              <a:solidFill>
                <a:schemeClr val="bg2"/>
              </a:solidFill>
              <a:round/>
              <a:headEnd/>
              <a:tailEnd/>
            </a:ln>
          </p:spPr>
          <p:txBody>
            <a:bodyPr/>
            <a:lstStyle/>
            <a:p>
              <a:endParaRPr lang="en-US" dirty="0">
                <a:solidFill>
                  <a:srgbClr val="000000"/>
                </a:solidFill>
              </a:endParaRPr>
            </a:p>
          </p:txBody>
        </p:sp>
        <p:sp>
          <p:nvSpPr>
            <p:cNvPr id="47" name="Shape 2067"/>
            <p:cNvSpPr>
              <a:spLocks/>
            </p:cNvSpPr>
            <p:nvPr/>
          </p:nvSpPr>
          <p:spPr bwMode="auto">
            <a:xfrm>
              <a:off x="4874" y="3249"/>
              <a:ext cx="172" cy="13"/>
            </a:xfrm>
            <a:custGeom>
              <a:avLst/>
              <a:gdLst>
                <a:gd name="T0" fmla="*/ 0 w 172"/>
                <a:gd name="T1" fmla="*/ 3 h 13"/>
                <a:gd name="T2" fmla="*/ 30 w 172"/>
                <a:gd name="T3" fmla="*/ 7 h 13"/>
                <a:gd name="T4" fmla="*/ 50 w 172"/>
                <a:gd name="T5" fmla="*/ 1 h 13"/>
                <a:gd name="T6" fmla="*/ 82 w 172"/>
                <a:gd name="T7" fmla="*/ 11 h 13"/>
                <a:gd name="T8" fmla="*/ 106 w 172"/>
                <a:gd name="T9" fmla="*/ 3 h 13"/>
                <a:gd name="T10" fmla="*/ 120 w 172"/>
                <a:gd name="T11" fmla="*/ 13 h 13"/>
                <a:gd name="T12" fmla="*/ 144 w 172"/>
                <a:gd name="T13" fmla="*/ 3 h 13"/>
                <a:gd name="T14" fmla="*/ 160 w 172"/>
                <a:gd name="T15" fmla="*/ 3 h 13"/>
                <a:gd name="T16" fmla="*/ 172 w 172"/>
                <a:gd name="T17" fmla="*/ 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2"/>
                <a:gd name="T28" fmla="*/ 0 h 13"/>
                <a:gd name="T29" fmla="*/ 172 w 172"/>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2" h="13">
                  <a:moveTo>
                    <a:pt x="0" y="3"/>
                  </a:moveTo>
                  <a:cubicBezTo>
                    <a:pt x="11" y="5"/>
                    <a:pt x="22" y="7"/>
                    <a:pt x="30" y="7"/>
                  </a:cubicBezTo>
                  <a:cubicBezTo>
                    <a:pt x="38" y="7"/>
                    <a:pt x="41" y="0"/>
                    <a:pt x="50" y="1"/>
                  </a:cubicBezTo>
                  <a:cubicBezTo>
                    <a:pt x="59" y="2"/>
                    <a:pt x="73" y="11"/>
                    <a:pt x="82" y="11"/>
                  </a:cubicBezTo>
                  <a:cubicBezTo>
                    <a:pt x="91" y="11"/>
                    <a:pt x="100" y="3"/>
                    <a:pt x="106" y="3"/>
                  </a:cubicBezTo>
                  <a:cubicBezTo>
                    <a:pt x="112" y="3"/>
                    <a:pt x="114" y="13"/>
                    <a:pt x="120" y="13"/>
                  </a:cubicBezTo>
                  <a:cubicBezTo>
                    <a:pt x="126" y="13"/>
                    <a:pt x="137" y="5"/>
                    <a:pt x="144" y="3"/>
                  </a:cubicBezTo>
                  <a:cubicBezTo>
                    <a:pt x="151" y="1"/>
                    <a:pt x="155" y="2"/>
                    <a:pt x="160" y="3"/>
                  </a:cubicBezTo>
                  <a:cubicBezTo>
                    <a:pt x="165" y="4"/>
                    <a:pt x="168" y="5"/>
                    <a:pt x="172" y="7"/>
                  </a:cubicBezTo>
                </a:path>
              </a:pathLst>
            </a:custGeom>
            <a:grpFill/>
            <a:ln w="9525" algn="ctr">
              <a:solidFill>
                <a:schemeClr val="bg2"/>
              </a:solidFill>
              <a:round/>
              <a:headEnd/>
              <a:tailEnd/>
            </a:ln>
          </p:spPr>
          <p:txBody>
            <a:bodyPr/>
            <a:lstStyle/>
            <a:p>
              <a:endParaRPr lang="en-US" dirty="0">
                <a:solidFill>
                  <a:srgbClr val="000000"/>
                </a:solidFill>
              </a:endParaRPr>
            </a:p>
          </p:txBody>
        </p:sp>
      </p:grpSp>
      <p:grpSp>
        <p:nvGrpSpPr>
          <p:cNvPr id="1029" name="Group 1028"/>
          <p:cNvGrpSpPr/>
          <p:nvPr/>
        </p:nvGrpSpPr>
        <p:grpSpPr>
          <a:xfrm>
            <a:off x="3656011" y="3351213"/>
            <a:ext cx="407988" cy="687387"/>
            <a:chOff x="3656011" y="3351213"/>
            <a:chExt cx="407988" cy="687387"/>
          </a:xfrm>
        </p:grpSpPr>
        <p:sp>
          <p:nvSpPr>
            <p:cNvPr id="1028" name="Rectangle 1027"/>
            <p:cNvSpPr/>
            <p:nvPr/>
          </p:nvSpPr>
          <p:spPr bwMode="auto">
            <a:xfrm>
              <a:off x="3656011" y="3581400"/>
              <a:ext cx="403351" cy="457200"/>
            </a:xfrm>
            <a:prstGeom prst="rect">
              <a:avLst/>
            </a:prstGeom>
            <a:solidFill>
              <a:schemeClr val="tx1"/>
            </a:solidFill>
            <a:ln>
              <a:solidFill>
                <a:schemeClr val="tx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defTabSz="914099" fontAlgn="base">
                <a:spcBef>
                  <a:spcPct val="0"/>
                </a:spcBef>
                <a:spcAft>
                  <a:spcPct val="0"/>
                </a:spcAft>
              </a:pPr>
              <a:r>
                <a:rPr lang="en-US" sz="400" dirty="0" smtClean="0">
                  <a:solidFill>
                    <a:schemeClr val="bg1"/>
                  </a:solidFill>
                </a:rPr>
                <a:t>Free</a:t>
              </a:r>
            </a:p>
            <a:p>
              <a:pPr defTabSz="914099" fontAlgn="base">
                <a:spcBef>
                  <a:spcPct val="0"/>
                </a:spcBef>
                <a:spcAft>
                  <a:spcPct val="0"/>
                </a:spcAft>
              </a:pPr>
              <a:r>
                <a:rPr lang="en-US" sz="400" dirty="0" smtClean="0">
                  <a:solidFill>
                    <a:schemeClr val="bg1"/>
                  </a:solidFill>
                </a:rPr>
                <a:t>Busy</a:t>
              </a:r>
            </a:p>
            <a:p>
              <a:pPr defTabSz="914099" fontAlgn="base">
                <a:spcBef>
                  <a:spcPct val="0"/>
                </a:spcBef>
                <a:spcAft>
                  <a:spcPct val="0"/>
                </a:spcAft>
              </a:pPr>
              <a:r>
                <a:rPr lang="en-US" sz="400" dirty="0" smtClean="0">
                  <a:solidFill>
                    <a:schemeClr val="bg1"/>
                  </a:solidFill>
                </a:rPr>
                <a:t>Request</a:t>
              </a:r>
            </a:p>
            <a:p>
              <a:pPr defTabSz="914099" fontAlgn="base">
                <a:spcBef>
                  <a:spcPct val="0"/>
                </a:spcBef>
                <a:spcAft>
                  <a:spcPct val="0"/>
                </a:spcAft>
              </a:pPr>
              <a:r>
                <a:rPr lang="en-US" sz="400" dirty="0" smtClean="0">
                  <a:solidFill>
                    <a:schemeClr val="bg1"/>
                  </a:solidFill>
                </a:rPr>
                <a:t>From Ben</a:t>
              </a:r>
            </a:p>
            <a:p>
              <a:pPr defTabSz="914099" fontAlgn="base">
                <a:spcBef>
                  <a:spcPct val="0"/>
                </a:spcBef>
                <a:spcAft>
                  <a:spcPct val="0"/>
                </a:spcAft>
              </a:pPr>
              <a:r>
                <a:rPr lang="en-US" sz="400" dirty="0" smtClean="0">
                  <a:solidFill>
                    <a:schemeClr val="bg1"/>
                  </a:solidFill>
                </a:rPr>
                <a:t>To Joe</a:t>
              </a:r>
            </a:p>
            <a:p>
              <a:pPr defTabSz="914099" fontAlgn="base">
                <a:spcBef>
                  <a:spcPct val="0"/>
                </a:spcBef>
                <a:spcAft>
                  <a:spcPct val="0"/>
                </a:spcAft>
              </a:pPr>
              <a:endParaRPr lang="en-US" sz="400" dirty="0" smtClean="0">
                <a:solidFill>
                  <a:schemeClr val="bg1"/>
                </a:solidFill>
              </a:endParaRPr>
            </a:p>
          </p:txBody>
        </p:sp>
        <p:grpSp>
          <p:nvGrpSpPr>
            <p:cNvPr id="48" name="Group 16"/>
            <p:cNvGrpSpPr>
              <a:grpSpLocks/>
            </p:cNvGrpSpPr>
            <p:nvPr/>
          </p:nvGrpSpPr>
          <p:grpSpPr bwMode="auto">
            <a:xfrm>
              <a:off x="3656012" y="3351213"/>
              <a:ext cx="407987" cy="230187"/>
              <a:chOff x="4872" y="3176"/>
              <a:chExt cx="176" cy="96"/>
            </a:xfrm>
            <a:solidFill>
              <a:srgbClr val="92D050"/>
            </a:solidFill>
          </p:grpSpPr>
          <p:sp>
            <p:nvSpPr>
              <p:cNvPr id="49" name="Rectangle 2063"/>
              <p:cNvSpPr>
                <a:spLocks noChangeArrowheads="1"/>
              </p:cNvSpPr>
              <p:nvPr/>
            </p:nvSpPr>
            <p:spPr bwMode="auto">
              <a:xfrm>
                <a:off x="4872" y="3176"/>
                <a:ext cx="176" cy="96"/>
              </a:xfrm>
              <a:prstGeom prst="rect">
                <a:avLst/>
              </a:prstGeom>
              <a:grpFill/>
              <a:ln w="9525" algn="ctr">
                <a:solidFill>
                  <a:schemeClr val="bg2"/>
                </a:solidFill>
                <a:miter lim="800000"/>
                <a:headEnd/>
                <a:tailEnd/>
              </a:ln>
            </p:spPr>
            <p:txBody>
              <a:bodyPr wrap="none" anchor="ctr"/>
              <a:lstStyle/>
              <a:p>
                <a:endParaRPr lang="en-US" dirty="0">
                  <a:solidFill>
                    <a:srgbClr val="000000"/>
                  </a:solidFill>
                </a:endParaRPr>
              </a:p>
            </p:txBody>
          </p:sp>
          <p:sp>
            <p:nvSpPr>
              <p:cNvPr id="50" name="Shape 2064"/>
              <p:cNvSpPr>
                <a:spLocks/>
              </p:cNvSpPr>
              <p:nvPr/>
            </p:nvSpPr>
            <p:spPr bwMode="auto">
              <a:xfrm>
                <a:off x="4872" y="3189"/>
                <a:ext cx="172" cy="13"/>
              </a:xfrm>
              <a:custGeom>
                <a:avLst/>
                <a:gdLst>
                  <a:gd name="T0" fmla="*/ 0 w 172"/>
                  <a:gd name="T1" fmla="*/ 3 h 13"/>
                  <a:gd name="T2" fmla="*/ 30 w 172"/>
                  <a:gd name="T3" fmla="*/ 7 h 13"/>
                  <a:gd name="T4" fmla="*/ 50 w 172"/>
                  <a:gd name="T5" fmla="*/ 1 h 13"/>
                  <a:gd name="T6" fmla="*/ 82 w 172"/>
                  <a:gd name="T7" fmla="*/ 11 h 13"/>
                  <a:gd name="T8" fmla="*/ 106 w 172"/>
                  <a:gd name="T9" fmla="*/ 3 h 13"/>
                  <a:gd name="T10" fmla="*/ 120 w 172"/>
                  <a:gd name="T11" fmla="*/ 13 h 13"/>
                  <a:gd name="T12" fmla="*/ 144 w 172"/>
                  <a:gd name="T13" fmla="*/ 3 h 13"/>
                  <a:gd name="T14" fmla="*/ 160 w 172"/>
                  <a:gd name="T15" fmla="*/ 3 h 13"/>
                  <a:gd name="T16" fmla="*/ 172 w 172"/>
                  <a:gd name="T17" fmla="*/ 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2"/>
                  <a:gd name="T28" fmla="*/ 0 h 13"/>
                  <a:gd name="T29" fmla="*/ 172 w 172"/>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2" h="13">
                    <a:moveTo>
                      <a:pt x="0" y="3"/>
                    </a:moveTo>
                    <a:cubicBezTo>
                      <a:pt x="11" y="5"/>
                      <a:pt x="22" y="7"/>
                      <a:pt x="30" y="7"/>
                    </a:cubicBezTo>
                    <a:cubicBezTo>
                      <a:pt x="38" y="7"/>
                      <a:pt x="41" y="0"/>
                      <a:pt x="50" y="1"/>
                    </a:cubicBezTo>
                    <a:cubicBezTo>
                      <a:pt x="59" y="2"/>
                      <a:pt x="73" y="11"/>
                      <a:pt x="82" y="11"/>
                    </a:cubicBezTo>
                    <a:cubicBezTo>
                      <a:pt x="91" y="11"/>
                      <a:pt x="100" y="3"/>
                      <a:pt x="106" y="3"/>
                    </a:cubicBezTo>
                    <a:cubicBezTo>
                      <a:pt x="112" y="3"/>
                      <a:pt x="114" y="13"/>
                      <a:pt x="120" y="13"/>
                    </a:cubicBezTo>
                    <a:cubicBezTo>
                      <a:pt x="126" y="13"/>
                      <a:pt x="137" y="5"/>
                      <a:pt x="144" y="3"/>
                    </a:cubicBezTo>
                    <a:cubicBezTo>
                      <a:pt x="151" y="1"/>
                      <a:pt x="155" y="2"/>
                      <a:pt x="160" y="3"/>
                    </a:cubicBezTo>
                    <a:cubicBezTo>
                      <a:pt x="165" y="4"/>
                      <a:pt x="168" y="5"/>
                      <a:pt x="172" y="7"/>
                    </a:cubicBezTo>
                  </a:path>
                </a:pathLst>
              </a:custGeom>
              <a:grpFill/>
              <a:ln w="9525" algn="ctr">
                <a:solidFill>
                  <a:schemeClr val="bg2"/>
                </a:solidFill>
                <a:round/>
                <a:headEnd/>
                <a:tailEnd/>
              </a:ln>
            </p:spPr>
            <p:txBody>
              <a:bodyPr/>
              <a:lstStyle/>
              <a:p>
                <a:endParaRPr lang="en-US" dirty="0">
                  <a:solidFill>
                    <a:srgbClr val="000000"/>
                  </a:solidFill>
                </a:endParaRPr>
              </a:p>
            </p:txBody>
          </p:sp>
          <p:sp>
            <p:nvSpPr>
              <p:cNvPr id="51" name="Shape 2065"/>
              <p:cNvSpPr>
                <a:spLocks/>
              </p:cNvSpPr>
              <p:nvPr/>
            </p:nvSpPr>
            <p:spPr bwMode="auto">
              <a:xfrm>
                <a:off x="4874" y="3209"/>
                <a:ext cx="172" cy="13"/>
              </a:xfrm>
              <a:custGeom>
                <a:avLst/>
                <a:gdLst>
                  <a:gd name="T0" fmla="*/ 0 w 172"/>
                  <a:gd name="T1" fmla="*/ 3 h 13"/>
                  <a:gd name="T2" fmla="*/ 30 w 172"/>
                  <a:gd name="T3" fmla="*/ 7 h 13"/>
                  <a:gd name="T4" fmla="*/ 50 w 172"/>
                  <a:gd name="T5" fmla="*/ 1 h 13"/>
                  <a:gd name="T6" fmla="*/ 82 w 172"/>
                  <a:gd name="T7" fmla="*/ 11 h 13"/>
                  <a:gd name="T8" fmla="*/ 106 w 172"/>
                  <a:gd name="T9" fmla="*/ 3 h 13"/>
                  <a:gd name="T10" fmla="*/ 120 w 172"/>
                  <a:gd name="T11" fmla="*/ 13 h 13"/>
                  <a:gd name="T12" fmla="*/ 144 w 172"/>
                  <a:gd name="T13" fmla="*/ 3 h 13"/>
                  <a:gd name="T14" fmla="*/ 160 w 172"/>
                  <a:gd name="T15" fmla="*/ 3 h 13"/>
                  <a:gd name="T16" fmla="*/ 172 w 172"/>
                  <a:gd name="T17" fmla="*/ 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2"/>
                  <a:gd name="T28" fmla="*/ 0 h 13"/>
                  <a:gd name="T29" fmla="*/ 172 w 172"/>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2" h="13">
                    <a:moveTo>
                      <a:pt x="0" y="3"/>
                    </a:moveTo>
                    <a:cubicBezTo>
                      <a:pt x="11" y="5"/>
                      <a:pt x="22" y="7"/>
                      <a:pt x="30" y="7"/>
                    </a:cubicBezTo>
                    <a:cubicBezTo>
                      <a:pt x="38" y="7"/>
                      <a:pt x="41" y="0"/>
                      <a:pt x="50" y="1"/>
                    </a:cubicBezTo>
                    <a:cubicBezTo>
                      <a:pt x="59" y="2"/>
                      <a:pt x="73" y="11"/>
                      <a:pt x="82" y="11"/>
                    </a:cubicBezTo>
                    <a:cubicBezTo>
                      <a:pt x="91" y="11"/>
                      <a:pt x="100" y="3"/>
                      <a:pt x="106" y="3"/>
                    </a:cubicBezTo>
                    <a:cubicBezTo>
                      <a:pt x="112" y="3"/>
                      <a:pt x="114" y="13"/>
                      <a:pt x="120" y="13"/>
                    </a:cubicBezTo>
                    <a:cubicBezTo>
                      <a:pt x="126" y="13"/>
                      <a:pt x="137" y="5"/>
                      <a:pt x="144" y="3"/>
                    </a:cubicBezTo>
                    <a:cubicBezTo>
                      <a:pt x="151" y="1"/>
                      <a:pt x="155" y="2"/>
                      <a:pt x="160" y="3"/>
                    </a:cubicBezTo>
                    <a:cubicBezTo>
                      <a:pt x="165" y="4"/>
                      <a:pt x="168" y="5"/>
                      <a:pt x="172" y="7"/>
                    </a:cubicBezTo>
                  </a:path>
                </a:pathLst>
              </a:custGeom>
              <a:grpFill/>
              <a:ln w="9525" algn="ctr">
                <a:solidFill>
                  <a:schemeClr val="bg2"/>
                </a:solidFill>
                <a:round/>
                <a:headEnd/>
                <a:tailEnd/>
              </a:ln>
            </p:spPr>
            <p:txBody>
              <a:bodyPr/>
              <a:lstStyle/>
              <a:p>
                <a:endParaRPr lang="en-US" dirty="0">
                  <a:solidFill>
                    <a:srgbClr val="000000"/>
                  </a:solidFill>
                </a:endParaRPr>
              </a:p>
            </p:txBody>
          </p:sp>
          <p:sp>
            <p:nvSpPr>
              <p:cNvPr id="52" name="Shape 2066"/>
              <p:cNvSpPr>
                <a:spLocks/>
              </p:cNvSpPr>
              <p:nvPr/>
            </p:nvSpPr>
            <p:spPr bwMode="auto">
              <a:xfrm>
                <a:off x="4876" y="3229"/>
                <a:ext cx="172" cy="13"/>
              </a:xfrm>
              <a:custGeom>
                <a:avLst/>
                <a:gdLst>
                  <a:gd name="T0" fmla="*/ 0 w 172"/>
                  <a:gd name="T1" fmla="*/ 3 h 13"/>
                  <a:gd name="T2" fmla="*/ 30 w 172"/>
                  <a:gd name="T3" fmla="*/ 7 h 13"/>
                  <a:gd name="T4" fmla="*/ 50 w 172"/>
                  <a:gd name="T5" fmla="*/ 1 h 13"/>
                  <a:gd name="T6" fmla="*/ 82 w 172"/>
                  <a:gd name="T7" fmla="*/ 11 h 13"/>
                  <a:gd name="T8" fmla="*/ 106 w 172"/>
                  <a:gd name="T9" fmla="*/ 3 h 13"/>
                  <a:gd name="T10" fmla="*/ 120 w 172"/>
                  <a:gd name="T11" fmla="*/ 13 h 13"/>
                  <a:gd name="T12" fmla="*/ 144 w 172"/>
                  <a:gd name="T13" fmla="*/ 3 h 13"/>
                  <a:gd name="T14" fmla="*/ 160 w 172"/>
                  <a:gd name="T15" fmla="*/ 3 h 13"/>
                  <a:gd name="T16" fmla="*/ 172 w 172"/>
                  <a:gd name="T17" fmla="*/ 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2"/>
                  <a:gd name="T28" fmla="*/ 0 h 13"/>
                  <a:gd name="T29" fmla="*/ 172 w 172"/>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2" h="13">
                    <a:moveTo>
                      <a:pt x="0" y="3"/>
                    </a:moveTo>
                    <a:cubicBezTo>
                      <a:pt x="11" y="5"/>
                      <a:pt x="22" y="7"/>
                      <a:pt x="30" y="7"/>
                    </a:cubicBezTo>
                    <a:cubicBezTo>
                      <a:pt x="38" y="7"/>
                      <a:pt x="41" y="0"/>
                      <a:pt x="50" y="1"/>
                    </a:cubicBezTo>
                    <a:cubicBezTo>
                      <a:pt x="59" y="2"/>
                      <a:pt x="73" y="11"/>
                      <a:pt x="82" y="11"/>
                    </a:cubicBezTo>
                    <a:cubicBezTo>
                      <a:pt x="91" y="11"/>
                      <a:pt x="100" y="3"/>
                      <a:pt x="106" y="3"/>
                    </a:cubicBezTo>
                    <a:cubicBezTo>
                      <a:pt x="112" y="3"/>
                      <a:pt x="114" y="13"/>
                      <a:pt x="120" y="13"/>
                    </a:cubicBezTo>
                    <a:cubicBezTo>
                      <a:pt x="126" y="13"/>
                      <a:pt x="137" y="5"/>
                      <a:pt x="144" y="3"/>
                    </a:cubicBezTo>
                    <a:cubicBezTo>
                      <a:pt x="151" y="1"/>
                      <a:pt x="155" y="2"/>
                      <a:pt x="160" y="3"/>
                    </a:cubicBezTo>
                    <a:cubicBezTo>
                      <a:pt x="165" y="4"/>
                      <a:pt x="168" y="5"/>
                      <a:pt x="172" y="7"/>
                    </a:cubicBezTo>
                  </a:path>
                </a:pathLst>
              </a:custGeom>
              <a:grpFill/>
              <a:ln w="9525" algn="ctr">
                <a:solidFill>
                  <a:schemeClr val="bg2"/>
                </a:solidFill>
                <a:round/>
                <a:headEnd/>
                <a:tailEnd/>
              </a:ln>
            </p:spPr>
            <p:txBody>
              <a:bodyPr/>
              <a:lstStyle/>
              <a:p>
                <a:endParaRPr lang="en-US" dirty="0">
                  <a:solidFill>
                    <a:srgbClr val="000000"/>
                  </a:solidFill>
                </a:endParaRPr>
              </a:p>
            </p:txBody>
          </p:sp>
          <p:sp>
            <p:nvSpPr>
              <p:cNvPr id="53" name="Shape 2067"/>
              <p:cNvSpPr>
                <a:spLocks/>
              </p:cNvSpPr>
              <p:nvPr/>
            </p:nvSpPr>
            <p:spPr bwMode="auto">
              <a:xfrm>
                <a:off x="4874" y="3249"/>
                <a:ext cx="172" cy="13"/>
              </a:xfrm>
              <a:custGeom>
                <a:avLst/>
                <a:gdLst>
                  <a:gd name="T0" fmla="*/ 0 w 172"/>
                  <a:gd name="T1" fmla="*/ 3 h 13"/>
                  <a:gd name="T2" fmla="*/ 30 w 172"/>
                  <a:gd name="T3" fmla="*/ 7 h 13"/>
                  <a:gd name="T4" fmla="*/ 50 w 172"/>
                  <a:gd name="T5" fmla="*/ 1 h 13"/>
                  <a:gd name="T6" fmla="*/ 82 w 172"/>
                  <a:gd name="T7" fmla="*/ 11 h 13"/>
                  <a:gd name="T8" fmla="*/ 106 w 172"/>
                  <a:gd name="T9" fmla="*/ 3 h 13"/>
                  <a:gd name="T10" fmla="*/ 120 w 172"/>
                  <a:gd name="T11" fmla="*/ 13 h 13"/>
                  <a:gd name="T12" fmla="*/ 144 w 172"/>
                  <a:gd name="T13" fmla="*/ 3 h 13"/>
                  <a:gd name="T14" fmla="*/ 160 w 172"/>
                  <a:gd name="T15" fmla="*/ 3 h 13"/>
                  <a:gd name="T16" fmla="*/ 172 w 172"/>
                  <a:gd name="T17" fmla="*/ 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2"/>
                  <a:gd name="T28" fmla="*/ 0 h 13"/>
                  <a:gd name="T29" fmla="*/ 172 w 172"/>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2" h="13">
                    <a:moveTo>
                      <a:pt x="0" y="3"/>
                    </a:moveTo>
                    <a:cubicBezTo>
                      <a:pt x="11" y="5"/>
                      <a:pt x="22" y="7"/>
                      <a:pt x="30" y="7"/>
                    </a:cubicBezTo>
                    <a:cubicBezTo>
                      <a:pt x="38" y="7"/>
                      <a:pt x="41" y="0"/>
                      <a:pt x="50" y="1"/>
                    </a:cubicBezTo>
                    <a:cubicBezTo>
                      <a:pt x="59" y="2"/>
                      <a:pt x="73" y="11"/>
                      <a:pt x="82" y="11"/>
                    </a:cubicBezTo>
                    <a:cubicBezTo>
                      <a:pt x="91" y="11"/>
                      <a:pt x="100" y="3"/>
                      <a:pt x="106" y="3"/>
                    </a:cubicBezTo>
                    <a:cubicBezTo>
                      <a:pt x="112" y="3"/>
                      <a:pt x="114" y="13"/>
                      <a:pt x="120" y="13"/>
                    </a:cubicBezTo>
                    <a:cubicBezTo>
                      <a:pt x="126" y="13"/>
                      <a:pt x="137" y="5"/>
                      <a:pt x="144" y="3"/>
                    </a:cubicBezTo>
                    <a:cubicBezTo>
                      <a:pt x="151" y="1"/>
                      <a:pt x="155" y="2"/>
                      <a:pt x="160" y="3"/>
                    </a:cubicBezTo>
                    <a:cubicBezTo>
                      <a:pt x="165" y="4"/>
                      <a:pt x="168" y="5"/>
                      <a:pt x="172" y="7"/>
                    </a:cubicBezTo>
                  </a:path>
                </a:pathLst>
              </a:custGeom>
              <a:grpFill/>
              <a:ln w="9525" algn="ctr">
                <a:solidFill>
                  <a:schemeClr val="bg2"/>
                </a:solidFill>
                <a:round/>
                <a:headEnd/>
                <a:tailEnd/>
              </a:ln>
            </p:spPr>
            <p:txBody>
              <a:bodyPr/>
              <a:lstStyle/>
              <a:p>
                <a:endParaRPr lang="en-US" dirty="0">
                  <a:solidFill>
                    <a:srgbClr val="000000"/>
                  </a:solidFill>
                </a:endParaRPr>
              </a:p>
            </p:txBody>
          </p:sp>
        </p:grpSp>
      </p:grpSp>
      <p:sp>
        <p:nvSpPr>
          <p:cNvPr id="1031" name="Rounded Rectangular Callout 1030"/>
          <p:cNvSpPr/>
          <p:nvPr/>
        </p:nvSpPr>
        <p:spPr bwMode="auto">
          <a:xfrm>
            <a:off x="6103575" y="2911283"/>
            <a:ext cx="1912888" cy="1371600"/>
          </a:xfrm>
          <a:prstGeom prst="wedgeRoundRectCallout">
            <a:avLst>
              <a:gd name="adj1" fmla="val -92938"/>
              <a:gd name="adj2" fmla="val 53394"/>
              <a:gd name="adj3" fmla="val 16667"/>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dirty="0" smtClean="0">
                <a:gradFill>
                  <a:gsLst>
                    <a:gs pos="0">
                      <a:srgbClr val="FFFFFF"/>
                    </a:gs>
                    <a:gs pos="100000">
                      <a:srgbClr val="FFFFFF"/>
                    </a:gs>
                  </a:gsLst>
                  <a:lin ang="5400000" scaled="0"/>
                </a:gradFill>
              </a:rPr>
              <a:t>Free/busy info is returned to the CAS Server</a:t>
            </a:r>
          </a:p>
        </p:txBody>
      </p:sp>
      <p:sp>
        <p:nvSpPr>
          <p:cNvPr id="64" name="Right Arrow 63"/>
          <p:cNvSpPr/>
          <p:nvPr/>
        </p:nvSpPr>
        <p:spPr bwMode="auto">
          <a:xfrm rot="12415909">
            <a:off x="3700744" y="4334746"/>
            <a:ext cx="3680848" cy="244716"/>
          </a:xfrm>
          <a:prstGeom prst="rightArrow">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65" name="Rounded Rectangular Callout 64"/>
          <p:cNvSpPr/>
          <p:nvPr/>
        </p:nvSpPr>
        <p:spPr bwMode="auto">
          <a:xfrm>
            <a:off x="303212" y="4747349"/>
            <a:ext cx="1905000" cy="1295400"/>
          </a:xfrm>
          <a:prstGeom prst="wedgeRoundRectCallout">
            <a:avLst>
              <a:gd name="adj1" fmla="val 134079"/>
              <a:gd name="adj2" fmla="val -71538"/>
              <a:gd name="adj3" fmla="val 16667"/>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b="1" dirty="0" smtClean="0">
                <a:gradFill>
                  <a:gsLst>
                    <a:gs pos="0">
                      <a:srgbClr val="FFFFFF"/>
                    </a:gs>
                    <a:gs pos="100000">
                      <a:srgbClr val="FFFFFF"/>
                    </a:gs>
                  </a:gsLst>
                  <a:lin ang="5400000" scaled="0"/>
                </a:gradFill>
              </a:rPr>
              <a:t>Joe’s</a:t>
            </a:r>
            <a:r>
              <a:rPr lang="en-US" dirty="0" smtClean="0">
                <a:gradFill>
                  <a:gsLst>
                    <a:gs pos="0">
                      <a:srgbClr val="FFFFFF"/>
                    </a:gs>
                    <a:gs pos="100000">
                      <a:srgbClr val="FFFFFF"/>
                    </a:gs>
                  </a:gsLst>
                  <a:lin ang="5400000" scaled="0"/>
                </a:gradFill>
              </a:rPr>
              <a:t> free/busy is returned to the Outlook client</a:t>
            </a:r>
            <a:endParaRPr lang="en-US" b="1" dirty="0" smtClean="0">
              <a:gradFill>
                <a:gsLst>
                  <a:gs pos="0">
                    <a:srgbClr val="FFFFFF"/>
                  </a:gs>
                  <a:gs pos="100000">
                    <a:srgbClr val="FFFFFF"/>
                  </a:gs>
                </a:gsLst>
                <a:lin ang="5400000" scaled="0"/>
              </a:gradFill>
            </a:endParaRPr>
          </a:p>
        </p:txBody>
      </p:sp>
      <p:sp>
        <p:nvSpPr>
          <p:cNvPr id="66" name="Curved Down Arrow 65"/>
          <p:cNvSpPr/>
          <p:nvPr/>
        </p:nvSpPr>
        <p:spPr bwMode="auto">
          <a:xfrm rot="5400000">
            <a:off x="2861670" y="4235459"/>
            <a:ext cx="1587487" cy="457200"/>
          </a:xfrm>
          <a:prstGeom prst="curvedDown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Tree>
    <p:custDataLst>
      <p:tags r:id="rId2"/>
    </p:custDataLst>
    <p:extLst>
      <p:ext uri="{BB962C8B-B14F-4D97-AF65-F5344CB8AC3E}">
        <p14:creationId xmlns:p14="http://schemas.microsoft.com/office/powerpoint/2010/main" val="23107015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42"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anim calcmode="lin" valueType="num">
                                      <p:cBhvr>
                                        <p:cTn id="10" dur="1000" fill="hold"/>
                                        <p:tgtEl>
                                          <p:spTgt spid="5"/>
                                        </p:tgtEl>
                                        <p:attrNameLst>
                                          <p:attrName>ppt_x</p:attrName>
                                        </p:attrNameLst>
                                      </p:cBhvr>
                                      <p:tavLst>
                                        <p:tav tm="0">
                                          <p:val>
                                            <p:strVal val="#ppt_x"/>
                                          </p:val>
                                        </p:tav>
                                        <p:tav tm="100000">
                                          <p:val>
                                            <p:strVal val="#ppt_x"/>
                                          </p:val>
                                        </p:tav>
                                      </p:tavLst>
                                    </p:anim>
                                    <p:anim calcmode="lin" valueType="num">
                                      <p:cBhvr>
                                        <p:cTn id="1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randombar(horizontal)">
                                      <p:cBhvr>
                                        <p:cTn id="16" dur="500"/>
                                        <p:tgtEl>
                                          <p:spTgt spid="29"/>
                                        </p:tgtEl>
                                      </p:cBhvr>
                                    </p:animEffect>
                                  </p:childTnLst>
                                </p:cTn>
                              </p:par>
                              <p:par>
                                <p:cTn id="17" presetID="1" presetClass="exit" presetSubtype="0" fill="hold" grpId="1"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25"/>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29"/>
                                        </p:tgtEl>
                                        <p:attrNameLst>
                                          <p:attrName>style.visibility</p:attrName>
                                        </p:attrNameLst>
                                      </p:cBhvr>
                                      <p:to>
                                        <p:strVal val="hidden"/>
                                      </p:to>
                                    </p:set>
                                  </p:childTnLst>
                                </p:cTn>
                              </p:par>
                              <p:par>
                                <p:cTn id="25" presetID="14" presetClass="entr" presetSubtype="10" fill="hold" grpId="0" nodeType="withEffect">
                                  <p:stCondLst>
                                    <p:cond delay="0"/>
                                  </p:stCondLst>
                                  <p:childTnLst>
                                    <p:set>
                                      <p:cBhvr>
                                        <p:cTn id="26" dur="1" fill="hold">
                                          <p:stCondLst>
                                            <p:cond delay="0"/>
                                          </p:stCondLst>
                                        </p:cTn>
                                        <p:tgtEl>
                                          <p:spTgt spid="1027"/>
                                        </p:tgtEl>
                                        <p:attrNameLst>
                                          <p:attrName>style.visibility</p:attrName>
                                        </p:attrNameLst>
                                      </p:cBhvr>
                                      <p:to>
                                        <p:strVal val="visible"/>
                                      </p:to>
                                    </p:set>
                                    <p:animEffect transition="in" filter="randombar(horizontal)">
                                      <p:cBhvr>
                                        <p:cTn id="27" dur="500"/>
                                        <p:tgtEl>
                                          <p:spTgt spid="102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childTnLst>
                                </p:cTn>
                              </p:par>
                              <p:par>
                                <p:cTn id="32" presetID="1" presetClass="exit" presetSubtype="0" fill="hold" grpId="1" nodeType="withEffect">
                                  <p:stCondLst>
                                    <p:cond delay="0"/>
                                  </p:stCondLst>
                                  <p:childTnLst>
                                    <p:set>
                                      <p:cBhvr>
                                        <p:cTn id="33" dur="1" fill="hold">
                                          <p:stCondLst>
                                            <p:cond delay="0"/>
                                          </p:stCondLst>
                                        </p:cTn>
                                        <p:tgtEl>
                                          <p:spTgt spid="1027"/>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1025"/>
                                        </p:tgtEl>
                                        <p:attrNameLst>
                                          <p:attrName>style.visibility</p:attrName>
                                        </p:attrNameLst>
                                      </p:cBhvr>
                                      <p:to>
                                        <p:strVal val="hidden"/>
                                      </p:to>
                                    </p:set>
                                  </p:childTnLst>
                                </p:cTn>
                              </p:par>
                              <p:par>
                                <p:cTn id="36" presetID="14" presetClass="entr" presetSubtype="10"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randombar(horizontal)">
                                      <p:cBhvr>
                                        <p:cTn id="38" dur="500"/>
                                        <p:tgtEl>
                                          <p:spTgt spid="40"/>
                                        </p:tgtEl>
                                      </p:cBhvr>
                                    </p:animEffect>
                                  </p:childTnLst>
                                </p:cTn>
                              </p:par>
                              <p:par>
                                <p:cTn id="39" presetID="3" presetClass="entr" presetSubtype="1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blinds(horizontal)">
                                      <p:cBhvr>
                                        <p:cTn id="41" dur="500"/>
                                        <p:tgtEl>
                                          <p:spTgt spid="42"/>
                                        </p:tgtEl>
                                      </p:cBhvr>
                                    </p:animEffect>
                                  </p:childTnLst>
                                </p:cTn>
                              </p:par>
                              <p:par>
                                <p:cTn id="42" presetID="42" presetClass="path" presetSubtype="0" accel="50000" decel="50000" fill="hold" nodeType="withEffect">
                                  <p:stCondLst>
                                    <p:cond delay="0"/>
                                  </p:stCondLst>
                                  <p:childTnLst>
                                    <p:animMotion origin="layout" path="M -4.56428E-6 2.33117E-6 L -0.32799 0.18062 " pathEditMode="relative" rAng="0" ptsTypes="AA">
                                      <p:cBhvr>
                                        <p:cTn id="43" dur="2000" fill="hold"/>
                                        <p:tgtEl>
                                          <p:spTgt spid="42"/>
                                        </p:tgtEl>
                                        <p:attrNameLst>
                                          <p:attrName>ppt_x</p:attrName>
                                          <p:attrName>ppt_y</p:attrName>
                                        </p:attrNameLst>
                                      </p:cBhvr>
                                      <p:rCtr x="-16400" y="9019"/>
                                    </p:animMotion>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6"/>
                                        </p:tgtEl>
                                        <p:attrNameLst>
                                          <p:attrName>style.visibility</p:attrName>
                                        </p:attrNameLst>
                                      </p:cBhvr>
                                      <p:to>
                                        <p:strVal val="visible"/>
                                      </p:to>
                                    </p:set>
                                  </p:childTnLst>
                                </p:cTn>
                              </p:par>
                              <p:par>
                                <p:cTn id="48" presetID="1" presetClass="exit" presetSubtype="0" fill="hold" grpId="1" nodeType="withEffect">
                                  <p:stCondLst>
                                    <p:cond delay="0"/>
                                  </p:stCondLst>
                                  <p:childTnLst>
                                    <p:set>
                                      <p:cBhvr>
                                        <p:cTn id="49" dur="1" fill="hold">
                                          <p:stCondLst>
                                            <p:cond delay="0"/>
                                          </p:stCondLst>
                                        </p:cTn>
                                        <p:tgtEl>
                                          <p:spTgt spid="39"/>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40"/>
                                        </p:tgtEl>
                                        <p:attrNameLst>
                                          <p:attrName>style.visibility</p:attrName>
                                        </p:attrNameLst>
                                      </p:cBhvr>
                                      <p:to>
                                        <p:strVal val="hidden"/>
                                      </p:to>
                                    </p:set>
                                  </p:childTnLst>
                                </p:cTn>
                              </p:par>
                              <p:par>
                                <p:cTn id="52" presetID="14" presetClass="entr" presetSubtype="10" fill="hold" grpId="0"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randombar(horizontal)">
                                      <p:cBhvr>
                                        <p:cTn id="54" dur="500"/>
                                        <p:tgtEl>
                                          <p:spTgt spid="37"/>
                                        </p:tgtEl>
                                      </p:cBhvr>
                                    </p:animEffect>
                                  </p:childTnLst>
                                </p:cTn>
                              </p:par>
                              <p:par>
                                <p:cTn id="55" presetID="1" presetClass="exit" presetSubtype="0" fill="hold" nodeType="withEffect">
                                  <p:stCondLst>
                                    <p:cond delay="0"/>
                                  </p:stCondLst>
                                  <p:childTnLst>
                                    <p:set>
                                      <p:cBhvr>
                                        <p:cTn id="56" dur="1" fill="hold">
                                          <p:stCondLst>
                                            <p:cond delay="0"/>
                                          </p:stCondLst>
                                        </p:cTn>
                                        <p:tgtEl>
                                          <p:spTgt spid="42"/>
                                        </p:tgtEl>
                                        <p:attrNameLst>
                                          <p:attrName>style.visibility</p:attrName>
                                        </p:attrNameLst>
                                      </p:cBhvr>
                                      <p:to>
                                        <p:strVal val="hidden"/>
                                      </p:to>
                                    </p:set>
                                  </p:childTnLst>
                                </p:cTn>
                              </p:par>
                              <p:par>
                                <p:cTn id="57" presetID="3" presetClass="entr" presetSubtype="10" fill="hold" nodeType="withEffect">
                                  <p:stCondLst>
                                    <p:cond delay="0"/>
                                  </p:stCondLst>
                                  <p:childTnLst>
                                    <p:set>
                                      <p:cBhvr>
                                        <p:cTn id="58" dur="1" fill="hold">
                                          <p:stCondLst>
                                            <p:cond delay="0"/>
                                          </p:stCondLst>
                                        </p:cTn>
                                        <p:tgtEl>
                                          <p:spTgt spid="1029"/>
                                        </p:tgtEl>
                                        <p:attrNameLst>
                                          <p:attrName>style.visibility</p:attrName>
                                        </p:attrNameLst>
                                      </p:cBhvr>
                                      <p:to>
                                        <p:strVal val="visible"/>
                                      </p:to>
                                    </p:set>
                                    <p:animEffect transition="in" filter="blinds(horizontal)">
                                      <p:cBhvr>
                                        <p:cTn id="59" dur="500"/>
                                        <p:tgtEl>
                                          <p:spTgt spid="1029"/>
                                        </p:tgtEl>
                                      </p:cBhvr>
                                    </p:animEffect>
                                  </p:childTnLst>
                                </p:cTn>
                              </p:par>
                              <p:par>
                                <p:cTn id="60" presetID="42" presetClass="path" presetSubtype="0" accel="50000" decel="50000" fill="hold" nodeType="withEffect">
                                  <p:stCondLst>
                                    <p:cond delay="0"/>
                                  </p:stCondLst>
                                  <p:childTnLst>
                                    <p:animMotion origin="layout" path="M 2.08333E-7 0 L 0.33125 0.32222 " pathEditMode="relative" rAng="0" ptsTypes="AA">
                                      <p:cBhvr>
                                        <p:cTn id="61" dur="2000" fill="hold"/>
                                        <p:tgtEl>
                                          <p:spTgt spid="1029"/>
                                        </p:tgtEl>
                                        <p:attrNameLst>
                                          <p:attrName>ppt_x</p:attrName>
                                          <p:attrName>ppt_y</p:attrName>
                                        </p:attrNameLst>
                                      </p:cBhvr>
                                      <p:rCtr x="16563" y="16111"/>
                                    </p:animMotion>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1" nodeType="clickEffect">
                                  <p:stCondLst>
                                    <p:cond delay="0"/>
                                  </p:stCondLst>
                                  <p:childTnLst>
                                    <p:set>
                                      <p:cBhvr>
                                        <p:cTn id="65" dur="1" fill="hold">
                                          <p:stCondLst>
                                            <p:cond delay="0"/>
                                          </p:stCondLst>
                                        </p:cTn>
                                        <p:tgtEl>
                                          <p:spTgt spid="37"/>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1029"/>
                                        </p:tgtEl>
                                        <p:attrNameLst>
                                          <p:attrName>style.visibility</p:attrName>
                                        </p:attrNameLst>
                                      </p:cBhvr>
                                      <p:to>
                                        <p:strVal val="hidden"/>
                                      </p:to>
                                    </p:set>
                                  </p:childTnLst>
                                </p:cTn>
                              </p:par>
                              <p:par>
                                <p:cTn id="68" presetID="1" presetClass="entr" presetSubtype="0" fill="hold" grpId="0" nodeType="withEffect">
                                  <p:stCondLst>
                                    <p:cond delay="0"/>
                                  </p:stCondLst>
                                  <p:childTnLst>
                                    <p:set>
                                      <p:cBhvr>
                                        <p:cTn id="69" dur="1" fill="hold">
                                          <p:stCondLst>
                                            <p:cond delay="0"/>
                                          </p:stCondLst>
                                        </p:cTn>
                                        <p:tgtEl>
                                          <p:spTgt spid="64"/>
                                        </p:tgtEl>
                                        <p:attrNameLst>
                                          <p:attrName>style.visibility</p:attrName>
                                        </p:attrNameLst>
                                      </p:cBhvr>
                                      <p:to>
                                        <p:strVal val="visible"/>
                                      </p:to>
                                    </p:set>
                                  </p:childTnLst>
                                </p:cTn>
                              </p:par>
                              <p:par>
                                <p:cTn id="70" presetID="1" presetClass="exit" presetSubtype="0" fill="hold" grpId="1" nodeType="withEffect">
                                  <p:stCondLst>
                                    <p:cond delay="0"/>
                                  </p:stCondLst>
                                  <p:childTnLst>
                                    <p:set>
                                      <p:cBhvr>
                                        <p:cTn id="71" dur="1" fill="hold">
                                          <p:stCondLst>
                                            <p:cond delay="0"/>
                                          </p:stCondLst>
                                        </p:cTn>
                                        <p:tgtEl>
                                          <p:spTgt spid="36"/>
                                        </p:tgtEl>
                                        <p:attrNameLst>
                                          <p:attrName>style.visibility</p:attrName>
                                        </p:attrNameLst>
                                      </p:cBhvr>
                                      <p:to>
                                        <p:strVal val="hidden"/>
                                      </p:to>
                                    </p:set>
                                  </p:childTnLst>
                                </p:cTn>
                              </p:par>
                              <p:par>
                                <p:cTn id="72" presetID="14" presetClass="entr" presetSubtype="10" fill="hold" grpId="0" nodeType="withEffect">
                                  <p:stCondLst>
                                    <p:cond delay="0"/>
                                  </p:stCondLst>
                                  <p:childTnLst>
                                    <p:set>
                                      <p:cBhvr>
                                        <p:cTn id="73" dur="1" fill="hold">
                                          <p:stCondLst>
                                            <p:cond delay="0"/>
                                          </p:stCondLst>
                                        </p:cTn>
                                        <p:tgtEl>
                                          <p:spTgt spid="1031"/>
                                        </p:tgtEl>
                                        <p:attrNameLst>
                                          <p:attrName>style.visibility</p:attrName>
                                        </p:attrNameLst>
                                      </p:cBhvr>
                                      <p:to>
                                        <p:strVal val="visible"/>
                                      </p:to>
                                    </p:set>
                                    <p:animEffect transition="in" filter="randombar(horizontal)">
                                      <p:cBhvr>
                                        <p:cTn id="74" dur="500"/>
                                        <p:tgtEl>
                                          <p:spTgt spid="1031"/>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64"/>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25"/>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1031"/>
                                        </p:tgtEl>
                                        <p:attrNameLst>
                                          <p:attrName>style.visibility</p:attrName>
                                        </p:attrNameLst>
                                      </p:cBhvr>
                                      <p:to>
                                        <p:strVal val="hidden"/>
                                      </p:to>
                                    </p:set>
                                  </p:childTnLst>
                                </p:cTn>
                              </p:par>
                              <p:par>
                                <p:cTn id="83" presetID="42" presetClass="entr" presetSubtype="0" fill="hold" grpId="0" nodeType="withEffect">
                                  <p:stCondLst>
                                    <p:cond delay="0"/>
                                  </p:stCondLst>
                                  <p:childTnLst>
                                    <p:set>
                                      <p:cBhvr>
                                        <p:cTn id="84" dur="1" fill="hold">
                                          <p:stCondLst>
                                            <p:cond delay="0"/>
                                          </p:stCondLst>
                                        </p:cTn>
                                        <p:tgtEl>
                                          <p:spTgt spid="65"/>
                                        </p:tgtEl>
                                        <p:attrNameLst>
                                          <p:attrName>style.visibility</p:attrName>
                                        </p:attrNameLst>
                                      </p:cBhvr>
                                      <p:to>
                                        <p:strVal val="visible"/>
                                      </p:to>
                                    </p:set>
                                    <p:animEffect transition="in" filter="fade">
                                      <p:cBhvr>
                                        <p:cTn id="85" dur="1000"/>
                                        <p:tgtEl>
                                          <p:spTgt spid="65"/>
                                        </p:tgtEl>
                                      </p:cBhvr>
                                    </p:animEffect>
                                    <p:anim calcmode="lin" valueType="num">
                                      <p:cBhvr>
                                        <p:cTn id="86" dur="1000" fill="hold"/>
                                        <p:tgtEl>
                                          <p:spTgt spid="65"/>
                                        </p:tgtEl>
                                        <p:attrNameLst>
                                          <p:attrName>ppt_x</p:attrName>
                                        </p:attrNameLst>
                                      </p:cBhvr>
                                      <p:tavLst>
                                        <p:tav tm="0">
                                          <p:val>
                                            <p:strVal val="#ppt_x"/>
                                          </p:val>
                                        </p:tav>
                                        <p:tav tm="100000">
                                          <p:val>
                                            <p:strVal val="#ppt_x"/>
                                          </p:val>
                                        </p:tav>
                                      </p:tavLst>
                                    </p:anim>
                                    <p:anim calcmode="lin" valueType="num">
                                      <p:cBhvr>
                                        <p:cTn id="87" dur="1000" fill="hold"/>
                                        <p:tgtEl>
                                          <p:spTgt spid="65"/>
                                        </p:tgtEl>
                                        <p:attrNameLst>
                                          <p:attrName>ppt_y</p:attrName>
                                        </p:attrNameLst>
                                      </p:cBhvr>
                                      <p:tavLst>
                                        <p:tav tm="0">
                                          <p:val>
                                            <p:strVal val="#ppt_y+.1"/>
                                          </p:val>
                                        </p:tav>
                                        <p:tav tm="100000">
                                          <p:val>
                                            <p:strVal val="#ppt_y"/>
                                          </p:val>
                                        </p:tav>
                                      </p:tavLst>
                                    </p:anim>
                                  </p:childTnLst>
                                </p:cTn>
                              </p:par>
                              <p:par>
                                <p:cTn id="88" presetID="1" presetClass="entr" presetSubtype="0" fill="hold" grpId="0" nodeType="withEffect">
                                  <p:stCondLst>
                                    <p:cond delay="0"/>
                                  </p:stCondLst>
                                  <p:childTnLst>
                                    <p:set>
                                      <p:cBhvr>
                                        <p:cTn id="89"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5" grpId="0" animBg="1"/>
      <p:bldP spid="25" grpId="1" animBg="1"/>
      <p:bldP spid="29" grpId="0" animBg="1"/>
      <p:bldP spid="29" grpId="1" animBg="1"/>
      <p:bldP spid="1025" grpId="0" animBg="1"/>
      <p:bldP spid="1025" grpId="1" animBg="1"/>
      <p:bldP spid="1027" grpId="0" animBg="1"/>
      <p:bldP spid="1027" grpId="1" animBg="1"/>
      <p:bldP spid="36" grpId="0" animBg="1"/>
      <p:bldP spid="36" grpId="1" animBg="1"/>
      <p:bldP spid="37" grpId="0" animBg="1"/>
      <p:bldP spid="37" grpId="1" animBg="1"/>
      <p:bldP spid="39" grpId="0" animBg="1"/>
      <p:bldP spid="39" grpId="1" animBg="1"/>
      <p:bldP spid="40" grpId="0" animBg="1"/>
      <p:bldP spid="40" grpId="1" animBg="1"/>
      <p:bldP spid="1031" grpId="0" animBg="1"/>
      <p:bldP spid="1031" grpId="1" animBg="1"/>
      <p:bldP spid="64" grpId="0" animBg="1"/>
      <p:bldP spid="64" grpId="1" animBg="1"/>
      <p:bldP spid="65" grpId="0" animBg="1"/>
      <p:bldP spid="6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Exchange Online Archive</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717852223"/>
              </p:ext>
            </p:extLst>
          </p:nvPr>
        </p:nvGraphicFramePr>
        <p:xfrm>
          <a:off x="2416175" y="1057275"/>
          <a:ext cx="7183438" cy="5591175"/>
        </p:xfrm>
        <a:graphic>
          <a:graphicData uri="http://schemas.openxmlformats.org/presentationml/2006/ole">
            <mc:AlternateContent xmlns:mc="http://schemas.openxmlformats.org/markup-compatibility/2006">
              <mc:Choice xmlns:v="urn:schemas-microsoft-com:vml" Requires="v">
                <p:oleObj spid="_x0000_s11346" name="Visio" r:id="rId4" imgW="8270910" imgH="6898706" progId="Visio.Drawing.11">
                  <p:embed/>
                </p:oleObj>
              </mc:Choice>
              <mc:Fallback>
                <p:oleObj name="Visio" r:id="rId4" imgW="8270910" imgH="6898706" progId="Visio.Drawing.11">
                  <p:embed/>
                  <p:pic>
                    <p:nvPicPr>
                      <p:cNvPr id="0" name=""/>
                      <p:cNvPicPr/>
                      <p:nvPr/>
                    </p:nvPicPr>
                    <p:blipFill>
                      <a:blip r:embed="rId5"/>
                      <a:stretch>
                        <a:fillRect/>
                      </a:stretch>
                    </p:blipFill>
                    <p:spPr>
                      <a:xfrm>
                        <a:off x="2416175" y="1057275"/>
                        <a:ext cx="7183438" cy="5591175"/>
                      </a:xfrm>
                      <a:prstGeom prst="rect">
                        <a:avLst/>
                      </a:prstGeom>
                    </p:spPr>
                  </p:pic>
                </p:oleObj>
              </mc:Fallback>
            </mc:AlternateContent>
          </a:graphicData>
        </a:graphic>
      </p:graphicFrame>
      <p:sp>
        <p:nvSpPr>
          <p:cNvPr id="6" name="Rounded Rectangular Callout 5"/>
          <p:cNvSpPr/>
          <p:nvPr/>
        </p:nvSpPr>
        <p:spPr bwMode="auto">
          <a:xfrm>
            <a:off x="150812" y="2133600"/>
            <a:ext cx="1905000" cy="1295400"/>
          </a:xfrm>
          <a:prstGeom prst="wedgeRoundRectCallout">
            <a:avLst>
              <a:gd name="adj1" fmla="val 103273"/>
              <a:gd name="adj2" fmla="val 109673"/>
              <a:gd name="adj3" fmla="val 16667"/>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b="1" dirty="0" smtClean="0">
                <a:gradFill>
                  <a:gsLst>
                    <a:gs pos="0">
                      <a:srgbClr val="FFFFFF"/>
                    </a:gs>
                    <a:gs pos="100000">
                      <a:srgbClr val="FFFFFF"/>
                    </a:gs>
                  </a:gsLst>
                  <a:lin ang="5400000" scaled="0"/>
                </a:gradFill>
              </a:rPr>
              <a:t>Ben</a:t>
            </a:r>
            <a:r>
              <a:rPr lang="en-US" dirty="0" smtClean="0">
                <a:gradFill>
                  <a:gsLst>
                    <a:gs pos="0">
                      <a:srgbClr val="FFFFFF"/>
                    </a:gs>
                    <a:gs pos="100000">
                      <a:srgbClr val="FFFFFF"/>
                    </a:gs>
                  </a:gsLst>
                  <a:lin ang="5400000" scaled="0"/>
                </a:gradFill>
              </a:rPr>
              <a:t> Attempts to access his Online Archive</a:t>
            </a:r>
            <a:endParaRPr lang="en-US" b="1" dirty="0" smtClean="0">
              <a:gradFill>
                <a:gsLst>
                  <a:gs pos="0">
                    <a:srgbClr val="FFFFFF"/>
                  </a:gs>
                  <a:gs pos="100000">
                    <a:srgbClr val="FFFFFF"/>
                  </a:gs>
                </a:gsLst>
                <a:lin ang="5400000" scaled="0"/>
              </a:gradFill>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1855834885"/>
              </p:ext>
            </p:extLst>
          </p:nvPr>
        </p:nvGraphicFramePr>
        <p:xfrm>
          <a:off x="2741612" y="1447800"/>
          <a:ext cx="619125" cy="903287"/>
        </p:xfrm>
        <a:graphic>
          <a:graphicData uri="http://schemas.openxmlformats.org/presentationml/2006/ole">
            <mc:AlternateContent xmlns:mc="http://schemas.openxmlformats.org/markup-compatibility/2006">
              <mc:Choice xmlns:v="urn:schemas-microsoft-com:vml" Requires="v">
                <p:oleObj spid="_x0000_s11347" name="Visio" r:id="rId6" imgW="619110" imgH="903347" progId="Visio.Drawing.11">
                  <p:embed/>
                </p:oleObj>
              </mc:Choice>
              <mc:Fallback>
                <p:oleObj name="Visio" r:id="rId6" imgW="619110" imgH="903347" progId="Visio.Drawing.11">
                  <p:embed/>
                  <p:pic>
                    <p:nvPicPr>
                      <p:cNvPr id="0" name=""/>
                      <p:cNvPicPr/>
                      <p:nvPr/>
                    </p:nvPicPr>
                    <p:blipFill>
                      <a:blip r:embed="rId7"/>
                      <a:stretch>
                        <a:fillRect/>
                      </a:stretch>
                    </p:blipFill>
                    <p:spPr>
                      <a:xfrm>
                        <a:off x="2741612" y="1447800"/>
                        <a:ext cx="619125" cy="903287"/>
                      </a:xfrm>
                      <a:prstGeom prst="rect">
                        <a:avLst/>
                      </a:prstGeom>
                    </p:spPr>
                  </p:pic>
                </p:oleObj>
              </mc:Fallback>
            </mc:AlternateContent>
          </a:graphicData>
        </a:graphic>
      </p:graphicFrame>
      <p:sp>
        <p:nvSpPr>
          <p:cNvPr id="11" name="Right Arrow 10"/>
          <p:cNvSpPr/>
          <p:nvPr/>
        </p:nvSpPr>
        <p:spPr bwMode="auto">
          <a:xfrm rot="20613475">
            <a:off x="3924245" y="2555147"/>
            <a:ext cx="3553925" cy="255073"/>
          </a:xfrm>
          <a:prstGeom prst="rightArrow">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2" name="Rounded Rectangular Callout 11"/>
          <p:cNvSpPr/>
          <p:nvPr/>
        </p:nvSpPr>
        <p:spPr bwMode="auto">
          <a:xfrm>
            <a:off x="7161212" y="2911283"/>
            <a:ext cx="2310409" cy="1965517"/>
          </a:xfrm>
          <a:prstGeom prst="wedgeRoundRectCallout">
            <a:avLst>
              <a:gd name="adj1" fmla="val -102351"/>
              <a:gd name="adj2" fmla="val -64568"/>
              <a:gd name="adj3" fmla="val 16667"/>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smtClean="0">
                <a:gradFill>
                  <a:gsLst>
                    <a:gs pos="0">
                      <a:srgbClr val="FFFFFF"/>
                    </a:gs>
                    <a:gs pos="100000">
                      <a:srgbClr val="FFFFFF"/>
                    </a:gs>
                  </a:gsLst>
                  <a:lin ang="5400000" scaled="0"/>
                </a:gradFill>
              </a:rPr>
              <a:t>CAS connects to the MFG to request a Delegation Token</a:t>
            </a:r>
          </a:p>
        </p:txBody>
      </p:sp>
      <p:sp>
        <p:nvSpPr>
          <p:cNvPr id="13" name="Right Arrow 12"/>
          <p:cNvSpPr/>
          <p:nvPr/>
        </p:nvSpPr>
        <p:spPr bwMode="auto">
          <a:xfrm rot="1657945">
            <a:off x="3827013" y="4345523"/>
            <a:ext cx="3553925" cy="255073"/>
          </a:xfrm>
          <a:prstGeom prst="rightArrow">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5" name="Right Arrow 14"/>
          <p:cNvSpPr/>
          <p:nvPr/>
        </p:nvSpPr>
        <p:spPr bwMode="auto">
          <a:xfrm rot="9740324">
            <a:off x="3839552" y="2707547"/>
            <a:ext cx="3553925" cy="255073"/>
          </a:xfrm>
          <a:prstGeom prst="rightArrow">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6" name="Rounded Rectangular Callout 15"/>
          <p:cNvSpPr/>
          <p:nvPr/>
        </p:nvSpPr>
        <p:spPr bwMode="auto">
          <a:xfrm>
            <a:off x="7237412" y="2682683"/>
            <a:ext cx="1981200" cy="1279717"/>
          </a:xfrm>
          <a:prstGeom prst="wedgeRoundRectCallout">
            <a:avLst>
              <a:gd name="adj1" fmla="val -127099"/>
              <a:gd name="adj2" fmla="val -35507"/>
              <a:gd name="adj3" fmla="val 16667"/>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smtClean="0">
                <a:gradFill>
                  <a:gsLst>
                    <a:gs pos="0">
                      <a:srgbClr val="FFFFFF"/>
                    </a:gs>
                    <a:gs pos="100000">
                      <a:srgbClr val="FFFFFF"/>
                    </a:gs>
                  </a:gsLst>
                  <a:lin ang="5400000" scaled="0"/>
                </a:gradFill>
              </a:rPr>
              <a:t>MFG returns a Delegation Token</a:t>
            </a:r>
          </a:p>
        </p:txBody>
      </p:sp>
      <p:grpSp>
        <p:nvGrpSpPr>
          <p:cNvPr id="17" name="Group 16"/>
          <p:cNvGrpSpPr>
            <a:grpSpLocks/>
          </p:cNvGrpSpPr>
          <p:nvPr/>
        </p:nvGrpSpPr>
        <p:grpSpPr bwMode="auto">
          <a:xfrm>
            <a:off x="7602366" y="2074216"/>
            <a:ext cx="407987" cy="230187"/>
            <a:chOff x="4872" y="3176"/>
            <a:chExt cx="176" cy="96"/>
          </a:xfrm>
          <a:solidFill>
            <a:srgbClr val="92D050"/>
          </a:solidFill>
        </p:grpSpPr>
        <p:sp>
          <p:nvSpPr>
            <p:cNvPr id="18" name="Rectangle 2063"/>
            <p:cNvSpPr>
              <a:spLocks noChangeArrowheads="1"/>
            </p:cNvSpPr>
            <p:nvPr/>
          </p:nvSpPr>
          <p:spPr bwMode="auto">
            <a:xfrm>
              <a:off x="4872" y="3176"/>
              <a:ext cx="176" cy="96"/>
            </a:xfrm>
            <a:prstGeom prst="rect">
              <a:avLst/>
            </a:prstGeom>
            <a:grpFill/>
            <a:ln w="9525" algn="ctr">
              <a:solidFill>
                <a:schemeClr val="bg2"/>
              </a:solidFill>
              <a:miter lim="800000"/>
              <a:headEnd/>
              <a:tailEnd/>
            </a:ln>
          </p:spPr>
          <p:txBody>
            <a:bodyPr wrap="none" anchor="ctr"/>
            <a:lstStyle/>
            <a:p>
              <a:endParaRPr lang="en-US" dirty="0">
                <a:solidFill>
                  <a:srgbClr val="000000"/>
                </a:solidFill>
              </a:endParaRPr>
            </a:p>
          </p:txBody>
        </p:sp>
        <p:sp>
          <p:nvSpPr>
            <p:cNvPr id="19" name="Shape 2064"/>
            <p:cNvSpPr>
              <a:spLocks/>
            </p:cNvSpPr>
            <p:nvPr/>
          </p:nvSpPr>
          <p:spPr bwMode="auto">
            <a:xfrm>
              <a:off x="4872" y="3189"/>
              <a:ext cx="172" cy="13"/>
            </a:xfrm>
            <a:custGeom>
              <a:avLst/>
              <a:gdLst>
                <a:gd name="T0" fmla="*/ 0 w 172"/>
                <a:gd name="T1" fmla="*/ 3 h 13"/>
                <a:gd name="T2" fmla="*/ 30 w 172"/>
                <a:gd name="T3" fmla="*/ 7 h 13"/>
                <a:gd name="T4" fmla="*/ 50 w 172"/>
                <a:gd name="T5" fmla="*/ 1 h 13"/>
                <a:gd name="T6" fmla="*/ 82 w 172"/>
                <a:gd name="T7" fmla="*/ 11 h 13"/>
                <a:gd name="T8" fmla="*/ 106 w 172"/>
                <a:gd name="T9" fmla="*/ 3 h 13"/>
                <a:gd name="T10" fmla="*/ 120 w 172"/>
                <a:gd name="T11" fmla="*/ 13 h 13"/>
                <a:gd name="T12" fmla="*/ 144 w 172"/>
                <a:gd name="T13" fmla="*/ 3 h 13"/>
                <a:gd name="T14" fmla="*/ 160 w 172"/>
                <a:gd name="T15" fmla="*/ 3 h 13"/>
                <a:gd name="T16" fmla="*/ 172 w 172"/>
                <a:gd name="T17" fmla="*/ 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2"/>
                <a:gd name="T28" fmla="*/ 0 h 13"/>
                <a:gd name="T29" fmla="*/ 172 w 172"/>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2" h="13">
                  <a:moveTo>
                    <a:pt x="0" y="3"/>
                  </a:moveTo>
                  <a:cubicBezTo>
                    <a:pt x="11" y="5"/>
                    <a:pt x="22" y="7"/>
                    <a:pt x="30" y="7"/>
                  </a:cubicBezTo>
                  <a:cubicBezTo>
                    <a:pt x="38" y="7"/>
                    <a:pt x="41" y="0"/>
                    <a:pt x="50" y="1"/>
                  </a:cubicBezTo>
                  <a:cubicBezTo>
                    <a:pt x="59" y="2"/>
                    <a:pt x="73" y="11"/>
                    <a:pt x="82" y="11"/>
                  </a:cubicBezTo>
                  <a:cubicBezTo>
                    <a:pt x="91" y="11"/>
                    <a:pt x="100" y="3"/>
                    <a:pt x="106" y="3"/>
                  </a:cubicBezTo>
                  <a:cubicBezTo>
                    <a:pt x="112" y="3"/>
                    <a:pt x="114" y="13"/>
                    <a:pt x="120" y="13"/>
                  </a:cubicBezTo>
                  <a:cubicBezTo>
                    <a:pt x="126" y="13"/>
                    <a:pt x="137" y="5"/>
                    <a:pt x="144" y="3"/>
                  </a:cubicBezTo>
                  <a:cubicBezTo>
                    <a:pt x="151" y="1"/>
                    <a:pt x="155" y="2"/>
                    <a:pt x="160" y="3"/>
                  </a:cubicBezTo>
                  <a:cubicBezTo>
                    <a:pt x="165" y="4"/>
                    <a:pt x="168" y="5"/>
                    <a:pt x="172" y="7"/>
                  </a:cubicBezTo>
                </a:path>
              </a:pathLst>
            </a:custGeom>
            <a:grpFill/>
            <a:ln w="9525" algn="ctr">
              <a:solidFill>
                <a:schemeClr val="bg2"/>
              </a:solidFill>
              <a:round/>
              <a:headEnd/>
              <a:tailEnd/>
            </a:ln>
          </p:spPr>
          <p:txBody>
            <a:bodyPr/>
            <a:lstStyle/>
            <a:p>
              <a:endParaRPr lang="en-US" dirty="0">
                <a:solidFill>
                  <a:srgbClr val="000000"/>
                </a:solidFill>
              </a:endParaRPr>
            </a:p>
          </p:txBody>
        </p:sp>
        <p:sp>
          <p:nvSpPr>
            <p:cNvPr id="20" name="Shape 2065"/>
            <p:cNvSpPr>
              <a:spLocks/>
            </p:cNvSpPr>
            <p:nvPr/>
          </p:nvSpPr>
          <p:spPr bwMode="auto">
            <a:xfrm>
              <a:off x="4874" y="3209"/>
              <a:ext cx="172" cy="13"/>
            </a:xfrm>
            <a:custGeom>
              <a:avLst/>
              <a:gdLst>
                <a:gd name="T0" fmla="*/ 0 w 172"/>
                <a:gd name="T1" fmla="*/ 3 h 13"/>
                <a:gd name="T2" fmla="*/ 30 w 172"/>
                <a:gd name="T3" fmla="*/ 7 h 13"/>
                <a:gd name="T4" fmla="*/ 50 w 172"/>
                <a:gd name="T5" fmla="*/ 1 h 13"/>
                <a:gd name="T6" fmla="*/ 82 w 172"/>
                <a:gd name="T7" fmla="*/ 11 h 13"/>
                <a:gd name="T8" fmla="*/ 106 w 172"/>
                <a:gd name="T9" fmla="*/ 3 h 13"/>
                <a:gd name="T10" fmla="*/ 120 w 172"/>
                <a:gd name="T11" fmla="*/ 13 h 13"/>
                <a:gd name="T12" fmla="*/ 144 w 172"/>
                <a:gd name="T13" fmla="*/ 3 h 13"/>
                <a:gd name="T14" fmla="*/ 160 w 172"/>
                <a:gd name="T15" fmla="*/ 3 h 13"/>
                <a:gd name="T16" fmla="*/ 172 w 172"/>
                <a:gd name="T17" fmla="*/ 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2"/>
                <a:gd name="T28" fmla="*/ 0 h 13"/>
                <a:gd name="T29" fmla="*/ 172 w 172"/>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2" h="13">
                  <a:moveTo>
                    <a:pt x="0" y="3"/>
                  </a:moveTo>
                  <a:cubicBezTo>
                    <a:pt x="11" y="5"/>
                    <a:pt x="22" y="7"/>
                    <a:pt x="30" y="7"/>
                  </a:cubicBezTo>
                  <a:cubicBezTo>
                    <a:pt x="38" y="7"/>
                    <a:pt x="41" y="0"/>
                    <a:pt x="50" y="1"/>
                  </a:cubicBezTo>
                  <a:cubicBezTo>
                    <a:pt x="59" y="2"/>
                    <a:pt x="73" y="11"/>
                    <a:pt x="82" y="11"/>
                  </a:cubicBezTo>
                  <a:cubicBezTo>
                    <a:pt x="91" y="11"/>
                    <a:pt x="100" y="3"/>
                    <a:pt x="106" y="3"/>
                  </a:cubicBezTo>
                  <a:cubicBezTo>
                    <a:pt x="112" y="3"/>
                    <a:pt x="114" y="13"/>
                    <a:pt x="120" y="13"/>
                  </a:cubicBezTo>
                  <a:cubicBezTo>
                    <a:pt x="126" y="13"/>
                    <a:pt x="137" y="5"/>
                    <a:pt x="144" y="3"/>
                  </a:cubicBezTo>
                  <a:cubicBezTo>
                    <a:pt x="151" y="1"/>
                    <a:pt x="155" y="2"/>
                    <a:pt x="160" y="3"/>
                  </a:cubicBezTo>
                  <a:cubicBezTo>
                    <a:pt x="165" y="4"/>
                    <a:pt x="168" y="5"/>
                    <a:pt x="172" y="7"/>
                  </a:cubicBezTo>
                </a:path>
              </a:pathLst>
            </a:custGeom>
            <a:grpFill/>
            <a:ln w="9525" algn="ctr">
              <a:solidFill>
                <a:schemeClr val="bg2"/>
              </a:solidFill>
              <a:round/>
              <a:headEnd/>
              <a:tailEnd/>
            </a:ln>
          </p:spPr>
          <p:txBody>
            <a:bodyPr/>
            <a:lstStyle/>
            <a:p>
              <a:endParaRPr lang="en-US" dirty="0">
                <a:solidFill>
                  <a:srgbClr val="000000"/>
                </a:solidFill>
              </a:endParaRPr>
            </a:p>
          </p:txBody>
        </p:sp>
        <p:sp>
          <p:nvSpPr>
            <p:cNvPr id="21" name="Shape 2066"/>
            <p:cNvSpPr>
              <a:spLocks/>
            </p:cNvSpPr>
            <p:nvPr/>
          </p:nvSpPr>
          <p:spPr bwMode="auto">
            <a:xfrm>
              <a:off x="4876" y="3229"/>
              <a:ext cx="172" cy="13"/>
            </a:xfrm>
            <a:custGeom>
              <a:avLst/>
              <a:gdLst>
                <a:gd name="T0" fmla="*/ 0 w 172"/>
                <a:gd name="T1" fmla="*/ 3 h 13"/>
                <a:gd name="T2" fmla="*/ 30 w 172"/>
                <a:gd name="T3" fmla="*/ 7 h 13"/>
                <a:gd name="T4" fmla="*/ 50 w 172"/>
                <a:gd name="T5" fmla="*/ 1 h 13"/>
                <a:gd name="T6" fmla="*/ 82 w 172"/>
                <a:gd name="T7" fmla="*/ 11 h 13"/>
                <a:gd name="T8" fmla="*/ 106 w 172"/>
                <a:gd name="T9" fmla="*/ 3 h 13"/>
                <a:gd name="T10" fmla="*/ 120 w 172"/>
                <a:gd name="T11" fmla="*/ 13 h 13"/>
                <a:gd name="T12" fmla="*/ 144 w 172"/>
                <a:gd name="T13" fmla="*/ 3 h 13"/>
                <a:gd name="T14" fmla="*/ 160 w 172"/>
                <a:gd name="T15" fmla="*/ 3 h 13"/>
                <a:gd name="T16" fmla="*/ 172 w 172"/>
                <a:gd name="T17" fmla="*/ 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2"/>
                <a:gd name="T28" fmla="*/ 0 h 13"/>
                <a:gd name="T29" fmla="*/ 172 w 172"/>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2" h="13">
                  <a:moveTo>
                    <a:pt x="0" y="3"/>
                  </a:moveTo>
                  <a:cubicBezTo>
                    <a:pt x="11" y="5"/>
                    <a:pt x="22" y="7"/>
                    <a:pt x="30" y="7"/>
                  </a:cubicBezTo>
                  <a:cubicBezTo>
                    <a:pt x="38" y="7"/>
                    <a:pt x="41" y="0"/>
                    <a:pt x="50" y="1"/>
                  </a:cubicBezTo>
                  <a:cubicBezTo>
                    <a:pt x="59" y="2"/>
                    <a:pt x="73" y="11"/>
                    <a:pt x="82" y="11"/>
                  </a:cubicBezTo>
                  <a:cubicBezTo>
                    <a:pt x="91" y="11"/>
                    <a:pt x="100" y="3"/>
                    <a:pt x="106" y="3"/>
                  </a:cubicBezTo>
                  <a:cubicBezTo>
                    <a:pt x="112" y="3"/>
                    <a:pt x="114" y="13"/>
                    <a:pt x="120" y="13"/>
                  </a:cubicBezTo>
                  <a:cubicBezTo>
                    <a:pt x="126" y="13"/>
                    <a:pt x="137" y="5"/>
                    <a:pt x="144" y="3"/>
                  </a:cubicBezTo>
                  <a:cubicBezTo>
                    <a:pt x="151" y="1"/>
                    <a:pt x="155" y="2"/>
                    <a:pt x="160" y="3"/>
                  </a:cubicBezTo>
                  <a:cubicBezTo>
                    <a:pt x="165" y="4"/>
                    <a:pt x="168" y="5"/>
                    <a:pt x="172" y="7"/>
                  </a:cubicBezTo>
                </a:path>
              </a:pathLst>
            </a:custGeom>
            <a:grpFill/>
            <a:ln w="9525" algn="ctr">
              <a:solidFill>
                <a:schemeClr val="bg2"/>
              </a:solidFill>
              <a:round/>
              <a:headEnd/>
              <a:tailEnd/>
            </a:ln>
          </p:spPr>
          <p:txBody>
            <a:bodyPr/>
            <a:lstStyle/>
            <a:p>
              <a:endParaRPr lang="en-US" dirty="0">
                <a:solidFill>
                  <a:srgbClr val="000000"/>
                </a:solidFill>
              </a:endParaRPr>
            </a:p>
          </p:txBody>
        </p:sp>
        <p:sp>
          <p:nvSpPr>
            <p:cNvPr id="22" name="Shape 2067"/>
            <p:cNvSpPr>
              <a:spLocks/>
            </p:cNvSpPr>
            <p:nvPr/>
          </p:nvSpPr>
          <p:spPr bwMode="auto">
            <a:xfrm>
              <a:off x="4874" y="3249"/>
              <a:ext cx="172" cy="13"/>
            </a:xfrm>
            <a:custGeom>
              <a:avLst/>
              <a:gdLst>
                <a:gd name="T0" fmla="*/ 0 w 172"/>
                <a:gd name="T1" fmla="*/ 3 h 13"/>
                <a:gd name="T2" fmla="*/ 30 w 172"/>
                <a:gd name="T3" fmla="*/ 7 h 13"/>
                <a:gd name="T4" fmla="*/ 50 w 172"/>
                <a:gd name="T5" fmla="*/ 1 h 13"/>
                <a:gd name="T6" fmla="*/ 82 w 172"/>
                <a:gd name="T7" fmla="*/ 11 h 13"/>
                <a:gd name="T8" fmla="*/ 106 w 172"/>
                <a:gd name="T9" fmla="*/ 3 h 13"/>
                <a:gd name="T10" fmla="*/ 120 w 172"/>
                <a:gd name="T11" fmla="*/ 13 h 13"/>
                <a:gd name="T12" fmla="*/ 144 w 172"/>
                <a:gd name="T13" fmla="*/ 3 h 13"/>
                <a:gd name="T14" fmla="*/ 160 w 172"/>
                <a:gd name="T15" fmla="*/ 3 h 13"/>
                <a:gd name="T16" fmla="*/ 172 w 172"/>
                <a:gd name="T17" fmla="*/ 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2"/>
                <a:gd name="T28" fmla="*/ 0 h 13"/>
                <a:gd name="T29" fmla="*/ 172 w 172"/>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2" h="13">
                  <a:moveTo>
                    <a:pt x="0" y="3"/>
                  </a:moveTo>
                  <a:cubicBezTo>
                    <a:pt x="11" y="5"/>
                    <a:pt x="22" y="7"/>
                    <a:pt x="30" y="7"/>
                  </a:cubicBezTo>
                  <a:cubicBezTo>
                    <a:pt x="38" y="7"/>
                    <a:pt x="41" y="0"/>
                    <a:pt x="50" y="1"/>
                  </a:cubicBezTo>
                  <a:cubicBezTo>
                    <a:pt x="59" y="2"/>
                    <a:pt x="73" y="11"/>
                    <a:pt x="82" y="11"/>
                  </a:cubicBezTo>
                  <a:cubicBezTo>
                    <a:pt x="91" y="11"/>
                    <a:pt x="100" y="3"/>
                    <a:pt x="106" y="3"/>
                  </a:cubicBezTo>
                  <a:cubicBezTo>
                    <a:pt x="112" y="3"/>
                    <a:pt x="114" y="13"/>
                    <a:pt x="120" y="13"/>
                  </a:cubicBezTo>
                  <a:cubicBezTo>
                    <a:pt x="126" y="13"/>
                    <a:pt x="137" y="5"/>
                    <a:pt x="144" y="3"/>
                  </a:cubicBezTo>
                  <a:cubicBezTo>
                    <a:pt x="151" y="1"/>
                    <a:pt x="155" y="2"/>
                    <a:pt x="160" y="3"/>
                  </a:cubicBezTo>
                  <a:cubicBezTo>
                    <a:pt x="165" y="4"/>
                    <a:pt x="168" y="5"/>
                    <a:pt x="172" y="7"/>
                  </a:cubicBezTo>
                </a:path>
              </a:pathLst>
            </a:custGeom>
            <a:grpFill/>
            <a:ln w="9525" algn="ctr">
              <a:solidFill>
                <a:schemeClr val="bg2"/>
              </a:solidFill>
              <a:round/>
              <a:headEnd/>
              <a:tailEnd/>
            </a:ln>
          </p:spPr>
          <p:txBody>
            <a:bodyPr/>
            <a:lstStyle/>
            <a:p>
              <a:endParaRPr lang="en-US" dirty="0">
                <a:solidFill>
                  <a:srgbClr val="000000"/>
                </a:solidFill>
              </a:endParaRPr>
            </a:p>
          </p:txBody>
        </p:sp>
      </p:grpSp>
      <p:grpSp>
        <p:nvGrpSpPr>
          <p:cNvPr id="23" name="Group 22"/>
          <p:cNvGrpSpPr/>
          <p:nvPr/>
        </p:nvGrpSpPr>
        <p:grpSpPr>
          <a:xfrm>
            <a:off x="3656011" y="3351213"/>
            <a:ext cx="407988" cy="687387"/>
            <a:chOff x="3656011" y="3351213"/>
            <a:chExt cx="407988" cy="687387"/>
          </a:xfrm>
        </p:grpSpPr>
        <p:sp>
          <p:nvSpPr>
            <p:cNvPr id="24" name="Rectangle 23"/>
            <p:cNvSpPr/>
            <p:nvPr/>
          </p:nvSpPr>
          <p:spPr bwMode="auto">
            <a:xfrm>
              <a:off x="3656011" y="3581400"/>
              <a:ext cx="403351" cy="457200"/>
            </a:xfrm>
            <a:prstGeom prst="rect">
              <a:avLst/>
            </a:prstGeom>
            <a:solidFill>
              <a:schemeClr val="tx1"/>
            </a:solidFill>
            <a:ln>
              <a:solidFill>
                <a:schemeClr val="tx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defTabSz="914099" fontAlgn="base">
                <a:spcBef>
                  <a:spcPct val="0"/>
                </a:spcBef>
                <a:spcAft>
                  <a:spcPct val="0"/>
                </a:spcAft>
              </a:pPr>
              <a:r>
                <a:rPr lang="en-US" sz="400" dirty="0" smtClean="0">
                  <a:solidFill>
                    <a:schemeClr val="bg1"/>
                  </a:solidFill>
                </a:rPr>
                <a:t>Archive </a:t>
              </a:r>
            </a:p>
            <a:p>
              <a:pPr defTabSz="914099" fontAlgn="base">
                <a:spcBef>
                  <a:spcPct val="0"/>
                </a:spcBef>
                <a:spcAft>
                  <a:spcPct val="0"/>
                </a:spcAft>
              </a:pPr>
              <a:r>
                <a:rPr lang="en-US" sz="400" dirty="0" smtClean="0">
                  <a:solidFill>
                    <a:schemeClr val="bg1"/>
                  </a:solidFill>
                </a:rPr>
                <a:t>Request</a:t>
              </a:r>
            </a:p>
            <a:p>
              <a:pPr defTabSz="914099" fontAlgn="base">
                <a:spcBef>
                  <a:spcPct val="0"/>
                </a:spcBef>
                <a:spcAft>
                  <a:spcPct val="0"/>
                </a:spcAft>
              </a:pPr>
              <a:r>
                <a:rPr lang="en-US" sz="400" dirty="0" smtClean="0">
                  <a:solidFill>
                    <a:schemeClr val="bg1"/>
                  </a:solidFill>
                </a:rPr>
                <a:t>From Ben</a:t>
              </a:r>
            </a:p>
            <a:p>
              <a:pPr defTabSz="914099" fontAlgn="base">
                <a:spcBef>
                  <a:spcPct val="0"/>
                </a:spcBef>
                <a:spcAft>
                  <a:spcPct val="0"/>
                </a:spcAft>
              </a:pPr>
              <a:r>
                <a:rPr lang="en-US" sz="400" dirty="0" smtClean="0">
                  <a:solidFill>
                    <a:schemeClr val="bg1"/>
                  </a:solidFill>
                </a:rPr>
                <a:t>To Archive</a:t>
              </a:r>
            </a:p>
            <a:p>
              <a:pPr defTabSz="914099" fontAlgn="base">
                <a:spcBef>
                  <a:spcPct val="0"/>
                </a:spcBef>
                <a:spcAft>
                  <a:spcPct val="0"/>
                </a:spcAft>
              </a:pPr>
              <a:endParaRPr lang="en-US" sz="400" dirty="0" smtClean="0">
                <a:solidFill>
                  <a:schemeClr val="bg1"/>
                </a:solidFill>
              </a:endParaRPr>
            </a:p>
          </p:txBody>
        </p:sp>
        <p:grpSp>
          <p:nvGrpSpPr>
            <p:cNvPr id="25" name="Group 16"/>
            <p:cNvGrpSpPr>
              <a:grpSpLocks/>
            </p:cNvGrpSpPr>
            <p:nvPr/>
          </p:nvGrpSpPr>
          <p:grpSpPr bwMode="auto">
            <a:xfrm>
              <a:off x="3656012" y="3351213"/>
              <a:ext cx="407987" cy="230187"/>
              <a:chOff x="4872" y="3176"/>
              <a:chExt cx="176" cy="96"/>
            </a:xfrm>
            <a:solidFill>
              <a:srgbClr val="92D050"/>
            </a:solidFill>
          </p:grpSpPr>
          <p:sp>
            <p:nvSpPr>
              <p:cNvPr id="26" name="Rectangle 2063"/>
              <p:cNvSpPr>
                <a:spLocks noChangeArrowheads="1"/>
              </p:cNvSpPr>
              <p:nvPr/>
            </p:nvSpPr>
            <p:spPr bwMode="auto">
              <a:xfrm>
                <a:off x="4872" y="3176"/>
                <a:ext cx="176" cy="96"/>
              </a:xfrm>
              <a:prstGeom prst="rect">
                <a:avLst/>
              </a:prstGeom>
              <a:grpFill/>
              <a:ln w="9525" algn="ctr">
                <a:solidFill>
                  <a:schemeClr val="bg2"/>
                </a:solidFill>
                <a:miter lim="800000"/>
                <a:headEnd/>
                <a:tailEnd/>
              </a:ln>
            </p:spPr>
            <p:txBody>
              <a:bodyPr wrap="none" anchor="ctr"/>
              <a:lstStyle/>
              <a:p>
                <a:endParaRPr lang="en-US" dirty="0">
                  <a:solidFill>
                    <a:srgbClr val="000000"/>
                  </a:solidFill>
                </a:endParaRPr>
              </a:p>
            </p:txBody>
          </p:sp>
          <p:sp>
            <p:nvSpPr>
              <p:cNvPr id="27" name="Shape 2064"/>
              <p:cNvSpPr>
                <a:spLocks/>
              </p:cNvSpPr>
              <p:nvPr/>
            </p:nvSpPr>
            <p:spPr bwMode="auto">
              <a:xfrm>
                <a:off x="4872" y="3189"/>
                <a:ext cx="172" cy="13"/>
              </a:xfrm>
              <a:custGeom>
                <a:avLst/>
                <a:gdLst>
                  <a:gd name="T0" fmla="*/ 0 w 172"/>
                  <a:gd name="T1" fmla="*/ 3 h 13"/>
                  <a:gd name="T2" fmla="*/ 30 w 172"/>
                  <a:gd name="T3" fmla="*/ 7 h 13"/>
                  <a:gd name="T4" fmla="*/ 50 w 172"/>
                  <a:gd name="T5" fmla="*/ 1 h 13"/>
                  <a:gd name="T6" fmla="*/ 82 w 172"/>
                  <a:gd name="T7" fmla="*/ 11 h 13"/>
                  <a:gd name="T8" fmla="*/ 106 w 172"/>
                  <a:gd name="T9" fmla="*/ 3 h 13"/>
                  <a:gd name="T10" fmla="*/ 120 w 172"/>
                  <a:gd name="T11" fmla="*/ 13 h 13"/>
                  <a:gd name="T12" fmla="*/ 144 w 172"/>
                  <a:gd name="T13" fmla="*/ 3 h 13"/>
                  <a:gd name="T14" fmla="*/ 160 w 172"/>
                  <a:gd name="T15" fmla="*/ 3 h 13"/>
                  <a:gd name="T16" fmla="*/ 172 w 172"/>
                  <a:gd name="T17" fmla="*/ 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2"/>
                  <a:gd name="T28" fmla="*/ 0 h 13"/>
                  <a:gd name="T29" fmla="*/ 172 w 172"/>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2" h="13">
                    <a:moveTo>
                      <a:pt x="0" y="3"/>
                    </a:moveTo>
                    <a:cubicBezTo>
                      <a:pt x="11" y="5"/>
                      <a:pt x="22" y="7"/>
                      <a:pt x="30" y="7"/>
                    </a:cubicBezTo>
                    <a:cubicBezTo>
                      <a:pt x="38" y="7"/>
                      <a:pt x="41" y="0"/>
                      <a:pt x="50" y="1"/>
                    </a:cubicBezTo>
                    <a:cubicBezTo>
                      <a:pt x="59" y="2"/>
                      <a:pt x="73" y="11"/>
                      <a:pt x="82" y="11"/>
                    </a:cubicBezTo>
                    <a:cubicBezTo>
                      <a:pt x="91" y="11"/>
                      <a:pt x="100" y="3"/>
                      <a:pt x="106" y="3"/>
                    </a:cubicBezTo>
                    <a:cubicBezTo>
                      <a:pt x="112" y="3"/>
                      <a:pt x="114" y="13"/>
                      <a:pt x="120" y="13"/>
                    </a:cubicBezTo>
                    <a:cubicBezTo>
                      <a:pt x="126" y="13"/>
                      <a:pt x="137" y="5"/>
                      <a:pt x="144" y="3"/>
                    </a:cubicBezTo>
                    <a:cubicBezTo>
                      <a:pt x="151" y="1"/>
                      <a:pt x="155" y="2"/>
                      <a:pt x="160" y="3"/>
                    </a:cubicBezTo>
                    <a:cubicBezTo>
                      <a:pt x="165" y="4"/>
                      <a:pt x="168" y="5"/>
                      <a:pt x="172" y="7"/>
                    </a:cubicBezTo>
                  </a:path>
                </a:pathLst>
              </a:custGeom>
              <a:grpFill/>
              <a:ln w="9525" algn="ctr">
                <a:solidFill>
                  <a:schemeClr val="bg2"/>
                </a:solidFill>
                <a:round/>
                <a:headEnd/>
                <a:tailEnd/>
              </a:ln>
            </p:spPr>
            <p:txBody>
              <a:bodyPr/>
              <a:lstStyle/>
              <a:p>
                <a:endParaRPr lang="en-US" dirty="0">
                  <a:solidFill>
                    <a:srgbClr val="000000"/>
                  </a:solidFill>
                </a:endParaRPr>
              </a:p>
            </p:txBody>
          </p:sp>
          <p:sp>
            <p:nvSpPr>
              <p:cNvPr id="28" name="Shape 2065"/>
              <p:cNvSpPr>
                <a:spLocks/>
              </p:cNvSpPr>
              <p:nvPr/>
            </p:nvSpPr>
            <p:spPr bwMode="auto">
              <a:xfrm>
                <a:off x="4874" y="3209"/>
                <a:ext cx="172" cy="13"/>
              </a:xfrm>
              <a:custGeom>
                <a:avLst/>
                <a:gdLst>
                  <a:gd name="T0" fmla="*/ 0 w 172"/>
                  <a:gd name="T1" fmla="*/ 3 h 13"/>
                  <a:gd name="T2" fmla="*/ 30 w 172"/>
                  <a:gd name="T3" fmla="*/ 7 h 13"/>
                  <a:gd name="T4" fmla="*/ 50 w 172"/>
                  <a:gd name="T5" fmla="*/ 1 h 13"/>
                  <a:gd name="T6" fmla="*/ 82 w 172"/>
                  <a:gd name="T7" fmla="*/ 11 h 13"/>
                  <a:gd name="T8" fmla="*/ 106 w 172"/>
                  <a:gd name="T9" fmla="*/ 3 h 13"/>
                  <a:gd name="T10" fmla="*/ 120 w 172"/>
                  <a:gd name="T11" fmla="*/ 13 h 13"/>
                  <a:gd name="T12" fmla="*/ 144 w 172"/>
                  <a:gd name="T13" fmla="*/ 3 h 13"/>
                  <a:gd name="T14" fmla="*/ 160 w 172"/>
                  <a:gd name="T15" fmla="*/ 3 h 13"/>
                  <a:gd name="T16" fmla="*/ 172 w 172"/>
                  <a:gd name="T17" fmla="*/ 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2"/>
                  <a:gd name="T28" fmla="*/ 0 h 13"/>
                  <a:gd name="T29" fmla="*/ 172 w 172"/>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2" h="13">
                    <a:moveTo>
                      <a:pt x="0" y="3"/>
                    </a:moveTo>
                    <a:cubicBezTo>
                      <a:pt x="11" y="5"/>
                      <a:pt x="22" y="7"/>
                      <a:pt x="30" y="7"/>
                    </a:cubicBezTo>
                    <a:cubicBezTo>
                      <a:pt x="38" y="7"/>
                      <a:pt x="41" y="0"/>
                      <a:pt x="50" y="1"/>
                    </a:cubicBezTo>
                    <a:cubicBezTo>
                      <a:pt x="59" y="2"/>
                      <a:pt x="73" y="11"/>
                      <a:pt x="82" y="11"/>
                    </a:cubicBezTo>
                    <a:cubicBezTo>
                      <a:pt x="91" y="11"/>
                      <a:pt x="100" y="3"/>
                      <a:pt x="106" y="3"/>
                    </a:cubicBezTo>
                    <a:cubicBezTo>
                      <a:pt x="112" y="3"/>
                      <a:pt x="114" y="13"/>
                      <a:pt x="120" y="13"/>
                    </a:cubicBezTo>
                    <a:cubicBezTo>
                      <a:pt x="126" y="13"/>
                      <a:pt x="137" y="5"/>
                      <a:pt x="144" y="3"/>
                    </a:cubicBezTo>
                    <a:cubicBezTo>
                      <a:pt x="151" y="1"/>
                      <a:pt x="155" y="2"/>
                      <a:pt x="160" y="3"/>
                    </a:cubicBezTo>
                    <a:cubicBezTo>
                      <a:pt x="165" y="4"/>
                      <a:pt x="168" y="5"/>
                      <a:pt x="172" y="7"/>
                    </a:cubicBezTo>
                  </a:path>
                </a:pathLst>
              </a:custGeom>
              <a:grpFill/>
              <a:ln w="9525" algn="ctr">
                <a:solidFill>
                  <a:schemeClr val="bg2"/>
                </a:solidFill>
                <a:round/>
                <a:headEnd/>
                <a:tailEnd/>
              </a:ln>
            </p:spPr>
            <p:txBody>
              <a:bodyPr/>
              <a:lstStyle/>
              <a:p>
                <a:endParaRPr lang="en-US" dirty="0">
                  <a:solidFill>
                    <a:srgbClr val="000000"/>
                  </a:solidFill>
                </a:endParaRPr>
              </a:p>
            </p:txBody>
          </p:sp>
          <p:sp>
            <p:nvSpPr>
              <p:cNvPr id="29" name="Shape 2066"/>
              <p:cNvSpPr>
                <a:spLocks/>
              </p:cNvSpPr>
              <p:nvPr/>
            </p:nvSpPr>
            <p:spPr bwMode="auto">
              <a:xfrm>
                <a:off x="4876" y="3229"/>
                <a:ext cx="172" cy="13"/>
              </a:xfrm>
              <a:custGeom>
                <a:avLst/>
                <a:gdLst>
                  <a:gd name="T0" fmla="*/ 0 w 172"/>
                  <a:gd name="T1" fmla="*/ 3 h 13"/>
                  <a:gd name="T2" fmla="*/ 30 w 172"/>
                  <a:gd name="T3" fmla="*/ 7 h 13"/>
                  <a:gd name="T4" fmla="*/ 50 w 172"/>
                  <a:gd name="T5" fmla="*/ 1 h 13"/>
                  <a:gd name="T6" fmla="*/ 82 w 172"/>
                  <a:gd name="T7" fmla="*/ 11 h 13"/>
                  <a:gd name="T8" fmla="*/ 106 w 172"/>
                  <a:gd name="T9" fmla="*/ 3 h 13"/>
                  <a:gd name="T10" fmla="*/ 120 w 172"/>
                  <a:gd name="T11" fmla="*/ 13 h 13"/>
                  <a:gd name="T12" fmla="*/ 144 w 172"/>
                  <a:gd name="T13" fmla="*/ 3 h 13"/>
                  <a:gd name="T14" fmla="*/ 160 w 172"/>
                  <a:gd name="T15" fmla="*/ 3 h 13"/>
                  <a:gd name="T16" fmla="*/ 172 w 172"/>
                  <a:gd name="T17" fmla="*/ 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2"/>
                  <a:gd name="T28" fmla="*/ 0 h 13"/>
                  <a:gd name="T29" fmla="*/ 172 w 172"/>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2" h="13">
                    <a:moveTo>
                      <a:pt x="0" y="3"/>
                    </a:moveTo>
                    <a:cubicBezTo>
                      <a:pt x="11" y="5"/>
                      <a:pt x="22" y="7"/>
                      <a:pt x="30" y="7"/>
                    </a:cubicBezTo>
                    <a:cubicBezTo>
                      <a:pt x="38" y="7"/>
                      <a:pt x="41" y="0"/>
                      <a:pt x="50" y="1"/>
                    </a:cubicBezTo>
                    <a:cubicBezTo>
                      <a:pt x="59" y="2"/>
                      <a:pt x="73" y="11"/>
                      <a:pt x="82" y="11"/>
                    </a:cubicBezTo>
                    <a:cubicBezTo>
                      <a:pt x="91" y="11"/>
                      <a:pt x="100" y="3"/>
                      <a:pt x="106" y="3"/>
                    </a:cubicBezTo>
                    <a:cubicBezTo>
                      <a:pt x="112" y="3"/>
                      <a:pt x="114" y="13"/>
                      <a:pt x="120" y="13"/>
                    </a:cubicBezTo>
                    <a:cubicBezTo>
                      <a:pt x="126" y="13"/>
                      <a:pt x="137" y="5"/>
                      <a:pt x="144" y="3"/>
                    </a:cubicBezTo>
                    <a:cubicBezTo>
                      <a:pt x="151" y="1"/>
                      <a:pt x="155" y="2"/>
                      <a:pt x="160" y="3"/>
                    </a:cubicBezTo>
                    <a:cubicBezTo>
                      <a:pt x="165" y="4"/>
                      <a:pt x="168" y="5"/>
                      <a:pt x="172" y="7"/>
                    </a:cubicBezTo>
                  </a:path>
                </a:pathLst>
              </a:custGeom>
              <a:grpFill/>
              <a:ln w="9525" algn="ctr">
                <a:solidFill>
                  <a:schemeClr val="bg2"/>
                </a:solidFill>
                <a:round/>
                <a:headEnd/>
                <a:tailEnd/>
              </a:ln>
            </p:spPr>
            <p:txBody>
              <a:bodyPr/>
              <a:lstStyle/>
              <a:p>
                <a:endParaRPr lang="en-US" dirty="0">
                  <a:solidFill>
                    <a:srgbClr val="000000"/>
                  </a:solidFill>
                </a:endParaRPr>
              </a:p>
            </p:txBody>
          </p:sp>
          <p:sp>
            <p:nvSpPr>
              <p:cNvPr id="30" name="Shape 2067"/>
              <p:cNvSpPr>
                <a:spLocks/>
              </p:cNvSpPr>
              <p:nvPr/>
            </p:nvSpPr>
            <p:spPr bwMode="auto">
              <a:xfrm>
                <a:off x="4874" y="3249"/>
                <a:ext cx="172" cy="13"/>
              </a:xfrm>
              <a:custGeom>
                <a:avLst/>
                <a:gdLst>
                  <a:gd name="T0" fmla="*/ 0 w 172"/>
                  <a:gd name="T1" fmla="*/ 3 h 13"/>
                  <a:gd name="T2" fmla="*/ 30 w 172"/>
                  <a:gd name="T3" fmla="*/ 7 h 13"/>
                  <a:gd name="T4" fmla="*/ 50 w 172"/>
                  <a:gd name="T5" fmla="*/ 1 h 13"/>
                  <a:gd name="T6" fmla="*/ 82 w 172"/>
                  <a:gd name="T7" fmla="*/ 11 h 13"/>
                  <a:gd name="T8" fmla="*/ 106 w 172"/>
                  <a:gd name="T9" fmla="*/ 3 h 13"/>
                  <a:gd name="T10" fmla="*/ 120 w 172"/>
                  <a:gd name="T11" fmla="*/ 13 h 13"/>
                  <a:gd name="T12" fmla="*/ 144 w 172"/>
                  <a:gd name="T13" fmla="*/ 3 h 13"/>
                  <a:gd name="T14" fmla="*/ 160 w 172"/>
                  <a:gd name="T15" fmla="*/ 3 h 13"/>
                  <a:gd name="T16" fmla="*/ 172 w 172"/>
                  <a:gd name="T17" fmla="*/ 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2"/>
                  <a:gd name="T28" fmla="*/ 0 h 13"/>
                  <a:gd name="T29" fmla="*/ 172 w 172"/>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2" h="13">
                    <a:moveTo>
                      <a:pt x="0" y="3"/>
                    </a:moveTo>
                    <a:cubicBezTo>
                      <a:pt x="11" y="5"/>
                      <a:pt x="22" y="7"/>
                      <a:pt x="30" y="7"/>
                    </a:cubicBezTo>
                    <a:cubicBezTo>
                      <a:pt x="38" y="7"/>
                      <a:pt x="41" y="0"/>
                      <a:pt x="50" y="1"/>
                    </a:cubicBezTo>
                    <a:cubicBezTo>
                      <a:pt x="59" y="2"/>
                      <a:pt x="73" y="11"/>
                      <a:pt x="82" y="11"/>
                    </a:cubicBezTo>
                    <a:cubicBezTo>
                      <a:pt x="91" y="11"/>
                      <a:pt x="100" y="3"/>
                      <a:pt x="106" y="3"/>
                    </a:cubicBezTo>
                    <a:cubicBezTo>
                      <a:pt x="112" y="3"/>
                      <a:pt x="114" y="13"/>
                      <a:pt x="120" y="13"/>
                    </a:cubicBezTo>
                    <a:cubicBezTo>
                      <a:pt x="126" y="13"/>
                      <a:pt x="137" y="5"/>
                      <a:pt x="144" y="3"/>
                    </a:cubicBezTo>
                    <a:cubicBezTo>
                      <a:pt x="151" y="1"/>
                      <a:pt x="155" y="2"/>
                      <a:pt x="160" y="3"/>
                    </a:cubicBezTo>
                    <a:cubicBezTo>
                      <a:pt x="165" y="4"/>
                      <a:pt x="168" y="5"/>
                      <a:pt x="172" y="7"/>
                    </a:cubicBezTo>
                  </a:path>
                </a:pathLst>
              </a:custGeom>
              <a:grpFill/>
              <a:ln w="9525" algn="ctr">
                <a:solidFill>
                  <a:schemeClr val="bg2"/>
                </a:solidFill>
                <a:round/>
                <a:headEnd/>
                <a:tailEnd/>
              </a:ln>
            </p:spPr>
            <p:txBody>
              <a:bodyPr/>
              <a:lstStyle/>
              <a:p>
                <a:endParaRPr lang="en-US" dirty="0">
                  <a:solidFill>
                    <a:srgbClr val="000000"/>
                  </a:solidFill>
                </a:endParaRPr>
              </a:p>
            </p:txBody>
          </p:sp>
        </p:grpSp>
      </p:grpSp>
      <p:sp>
        <p:nvSpPr>
          <p:cNvPr id="32" name="Right Arrow 31"/>
          <p:cNvSpPr/>
          <p:nvPr/>
        </p:nvSpPr>
        <p:spPr bwMode="auto">
          <a:xfrm rot="12415909">
            <a:off x="3700744" y="4334746"/>
            <a:ext cx="3680848" cy="244716"/>
          </a:xfrm>
          <a:prstGeom prst="rightArrow">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33" name="Rounded Rectangular Callout 32"/>
          <p:cNvSpPr/>
          <p:nvPr/>
        </p:nvSpPr>
        <p:spPr bwMode="auto">
          <a:xfrm>
            <a:off x="303212" y="4747349"/>
            <a:ext cx="1905000" cy="1295400"/>
          </a:xfrm>
          <a:prstGeom prst="wedgeRoundRectCallout">
            <a:avLst>
              <a:gd name="adj1" fmla="val 100591"/>
              <a:gd name="adj2" fmla="val -74000"/>
              <a:gd name="adj3" fmla="val 16667"/>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b="1" dirty="0" smtClean="0">
                <a:gradFill>
                  <a:gsLst>
                    <a:gs pos="0">
                      <a:srgbClr val="FFFFFF"/>
                    </a:gs>
                    <a:gs pos="100000">
                      <a:srgbClr val="FFFFFF"/>
                    </a:gs>
                  </a:gsLst>
                  <a:lin ang="5400000" scaled="0"/>
                </a:gradFill>
              </a:rPr>
              <a:t>Ben’s </a:t>
            </a:r>
            <a:r>
              <a:rPr lang="en-US" dirty="0" smtClean="0">
                <a:gradFill>
                  <a:gsLst>
                    <a:gs pos="0">
                      <a:srgbClr val="FFFFFF"/>
                    </a:gs>
                    <a:gs pos="100000">
                      <a:srgbClr val="FFFFFF"/>
                    </a:gs>
                  </a:gsLst>
                  <a:lin ang="5400000" scaled="0"/>
                </a:gradFill>
              </a:rPr>
              <a:t>Archive hierarchy builds within the Outlook client</a:t>
            </a:r>
            <a:endParaRPr lang="en-US" b="1" dirty="0" smtClean="0">
              <a:gradFill>
                <a:gsLst>
                  <a:gs pos="0">
                    <a:srgbClr val="FFFFFF"/>
                  </a:gs>
                  <a:gs pos="100000">
                    <a:srgbClr val="FFFFFF"/>
                  </a:gs>
                </a:gsLst>
                <a:lin ang="5400000" scaled="0"/>
              </a:gradFill>
            </a:endParaRPr>
          </a:p>
        </p:txBody>
      </p:sp>
      <p:sp>
        <p:nvSpPr>
          <p:cNvPr id="35" name="Right Arrow 34"/>
          <p:cNvSpPr/>
          <p:nvPr/>
        </p:nvSpPr>
        <p:spPr bwMode="auto">
          <a:xfrm rot="16200000">
            <a:off x="2734588" y="3992248"/>
            <a:ext cx="931670" cy="255071"/>
          </a:xfrm>
          <a:prstGeom prst="rightArrow">
            <a:avLst/>
          </a:prstGeom>
          <a:solidFill>
            <a:schemeClr val="accent2">
              <a:lumMod val="75000"/>
            </a:schemeClr>
          </a:solidFill>
          <a:ln>
            <a:solidFill>
              <a:schemeClr val="accent2">
                <a:lumMod val="75000"/>
              </a:schemeClr>
            </a:solid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100" dirty="0" smtClean="0">
                <a:gradFill>
                  <a:gsLst>
                    <a:gs pos="0">
                      <a:srgbClr val="FFFFFF"/>
                    </a:gs>
                    <a:gs pos="100000">
                      <a:srgbClr val="FFFFFF"/>
                    </a:gs>
                  </a:gsLst>
                  <a:lin ang="5400000" scaled="0"/>
                </a:gradFill>
              </a:rPr>
              <a:t>MAPI</a:t>
            </a:r>
          </a:p>
        </p:txBody>
      </p:sp>
      <p:sp>
        <p:nvSpPr>
          <p:cNvPr id="8" name="Rounded Rectangular Callout 7"/>
          <p:cNvSpPr/>
          <p:nvPr/>
        </p:nvSpPr>
        <p:spPr bwMode="auto">
          <a:xfrm>
            <a:off x="4875212" y="1524001"/>
            <a:ext cx="2286000" cy="1524000"/>
          </a:xfrm>
          <a:prstGeom prst="wedgeRoundRectCallout">
            <a:avLst>
              <a:gd name="adj1" fmla="val -103037"/>
              <a:gd name="adj2" fmla="val 62534"/>
              <a:gd name="adj3" fmla="val 16667"/>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dirty="0" smtClean="0">
                <a:gradFill>
                  <a:gsLst>
                    <a:gs pos="0">
                      <a:srgbClr val="FFFFFF"/>
                    </a:gs>
                    <a:gs pos="100000">
                      <a:srgbClr val="FFFFFF"/>
                    </a:gs>
                  </a:gsLst>
                  <a:lin ang="5400000" scaled="0"/>
                </a:gradFill>
              </a:rPr>
              <a:t>CAS Server finds that </a:t>
            </a:r>
            <a:r>
              <a:rPr lang="en-US" b="1" dirty="0" smtClean="0">
                <a:gradFill>
                  <a:gsLst>
                    <a:gs pos="0">
                      <a:srgbClr val="FFFFFF"/>
                    </a:gs>
                    <a:gs pos="100000">
                      <a:srgbClr val="FFFFFF"/>
                    </a:gs>
                  </a:gsLst>
                  <a:lin ang="5400000" scaled="0"/>
                </a:gradFill>
              </a:rPr>
              <a:t>Ben’s</a:t>
            </a:r>
            <a:r>
              <a:rPr lang="en-US" dirty="0" smtClean="0">
                <a:gradFill>
                  <a:gsLst>
                    <a:gs pos="0">
                      <a:srgbClr val="FFFFFF"/>
                    </a:gs>
                    <a:gs pos="100000">
                      <a:srgbClr val="FFFFFF"/>
                    </a:gs>
                  </a:gsLst>
                  <a:lin ang="5400000" scaled="0"/>
                </a:gradFill>
              </a:rPr>
              <a:t> archive is held within Exchange Online</a:t>
            </a:r>
          </a:p>
        </p:txBody>
      </p:sp>
      <p:sp>
        <p:nvSpPr>
          <p:cNvPr id="14" name="Rounded Rectangular Callout 13"/>
          <p:cNvSpPr/>
          <p:nvPr/>
        </p:nvSpPr>
        <p:spPr bwMode="auto">
          <a:xfrm>
            <a:off x="7313612" y="2743200"/>
            <a:ext cx="2438400" cy="2438400"/>
          </a:xfrm>
          <a:prstGeom prst="wedgeRoundRectCallout">
            <a:avLst>
              <a:gd name="adj1" fmla="val -116465"/>
              <a:gd name="adj2" fmla="val 19344"/>
              <a:gd name="adj3" fmla="val 16667"/>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smtClean="0">
                <a:gradFill>
                  <a:gsLst>
                    <a:gs pos="0">
                      <a:srgbClr val="FFFFFF"/>
                    </a:gs>
                    <a:gs pos="100000">
                      <a:srgbClr val="FFFFFF"/>
                    </a:gs>
                  </a:gsLst>
                  <a:lin ang="5400000" scaled="0"/>
                </a:gradFill>
              </a:rPr>
              <a:t>CAS Server requests access to </a:t>
            </a:r>
            <a:r>
              <a:rPr lang="en-US" sz="2200" b="1" dirty="0" smtClean="0">
                <a:gradFill>
                  <a:gsLst>
                    <a:gs pos="0">
                      <a:srgbClr val="FFFFFF"/>
                    </a:gs>
                    <a:gs pos="100000">
                      <a:srgbClr val="FFFFFF"/>
                    </a:gs>
                  </a:gsLst>
                  <a:lin ang="5400000" scaled="0"/>
                </a:gradFill>
              </a:rPr>
              <a:t>Ben’s </a:t>
            </a:r>
            <a:r>
              <a:rPr lang="en-US" sz="2200" dirty="0" smtClean="0">
                <a:gradFill>
                  <a:gsLst>
                    <a:gs pos="0">
                      <a:srgbClr val="FFFFFF"/>
                    </a:gs>
                    <a:gs pos="100000">
                      <a:srgbClr val="FFFFFF"/>
                    </a:gs>
                  </a:gsLst>
                  <a:lin ang="5400000" scaled="0"/>
                </a:gradFill>
              </a:rPr>
              <a:t>online archive</a:t>
            </a:r>
            <a:r>
              <a:rPr lang="en-US" sz="2200" b="1" dirty="0" smtClean="0">
                <a:gradFill>
                  <a:gsLst>
                    <a:gs pos="0">
                      <a:srgbClr val="FFFFFF"/>
                    </a:gs>
                    <a:gs pos="100000">
                      <a:srgbClr val="FFFFFF"/>
                    </a:gs>
                  </a:gsLst>
                  <a:lin ang="5400000" scaled="0"/>
                </a:gradFill>
              </a:rPr>
              <a:t> </a:t>
            </a:r>
            <a:endParaRPr lang="en-US" sz="2200" dirty="0" smtClean="0">
              <a:gradFill>
                <a:gsLst>
                  <a:gs pos="0">
                    <a:srgbClr val="FFFFFF"/>
                  </a:gs>
                  <a:gs pos="100000">
                    <a:srgbClr val="FFFFFF"/>
                  </a:gs>
                </a:gsLst>
                <a:lin ang="5400000" scaled="0"/>
              </a:gradFill>
            </a:endParaRPr>
          </a:p>
        </p:txBody>
      </p:sp>
      <p:sp>
        <p:nvSpPr>
          <p:cNvPr id="31" name="Rounded Rectangular Callout 30"/>
          <p:cNvSpPr/>
          <p:nvPr/>
        </p:nvSpPr>
        <p:spPr bwMode="auto">
          <a:xfrm>
            <a:off x="6103575" y="2911283"/>
            <a:ext cx="1912888" cy="1371600"/>
          </a:xfrm>
          <a:prstGeom prst="wedgeRoundRectCallout">
            <a:avLst>
              <a:gd name="adj1" fmla="val -92938"/>
              <a:gd name="adj2" fmla="val 53394"/>
              <a:gd name="adj3" fmla="val 16667"/>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dirty="0" smtClean="0">
                <a:gradFill>
                  <a:gsLst>
                    <a:gs pos="0">
                      <a:srgbClr val="FFFFFF"/>
                    </a:gs>
                    <a:gs pos="100000">
                      <a:srgbClr val="FFFFFF"/>
                    </a:gs>
                  </a:gsLst>
                  <a:lin ang="5400000" scaled="0"/>
                </a:gradFill>
              </a:rPr>
              <a:t>Archive hierarchy is returned</a:t>
            </a:r>
          </a:p>
        </p:txBody>
      </p:sp>
      <p:sp>
        <p:nvSpPr>
          <p:cNvPr id="36" name="Right Arrow 35"/>
          <p:cNvSpPr/>
          <p:nvPr/>
        </p:nvSpPr>
        <p:spPr bwMode="auto">
          <a:xfrm rot="5400000">
            <a:off x="2784313" y="4072100"/>
            <a:ext cx="931670" cy="255071"/>
          </a:xfrm>
          <a:prstGeom prst="rightArrow">
            <a:avLst/>
          </a:prstGeom>
          <a:solidFill>
            <a:schemeClr val="accent2">
              <a:lumMod val="75000"/>
            </a:schemeClr>
          </a:solidFill>
          <a:ln>
            <a:solidFill>
              <a:schemeClr val="accent2">
                <a:lumMod val="75000"/>
              </a:schemeClr>
            </a:solid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100" dirty="0" smtClean="0">
                <a:gradFill>
                  <a:gsLst>
                    <a:gs pos="0">
                      <a:srgbClr val="FFFFFF"/>
                    </a:gs>
                    <a:gs pos="100000">
                      <a:srgbClr val="FFFFFF"/>
                    </a:gs>
                  </a:gsLst>
                  <a:lin ang="5400000" scaled="0"/>
                </a:gradFill>
              </a:rPr>
              <a:t>MAPI</a:t>
            </a:r>
          </a:p>
        </p:txBody>
      </p:sp>
    </p:spTree>
    <p:custDataLst>
      <p:tags r:id="rId2"/>
    </p:custDataLst>
    <p:extLst>
      <p:ext uri="{BB962C8B-B14F-4D97-AF65-F5344CB8AC3E}">
        <p14:creationId xmlns:p14="http://schemas.microsoft.com/office/powerpoint/2010/main" val="29355045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42"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 presetClass="exit" presetSubtype="0" fill="hold" grpId="1" nodeType="withEffect">
                                  <p:stCondLst>
                                    <p:cond delay="0"/>
                                  </p:stCondLst>
                                  <p:childTnLst>
                                    <p:set>
                                      <p:cBhvr>
                                        <p:cTn id="18" dur="1" fill="hold">
                                          <p:stCondLst>
                                            <p:cond delay="0"/>
                                          </p:stCondLst>
                                        </p:cTn>
                                        <p:tgtEl>
                                          <p:spTgt spid="35"/>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8"/>
                                        </p:tgtEl>
                                        <p:attrNameLst>
                                          <p:attrName>style.visibility</p:attrName>
                                        </p:attrNameLst>
                                      </p:cBhvr>
                                      <p:to>
                                        <p:strVal val="hidden"/>
                                      </p:to>
                                    </p:set>
                                  </p:childTnLst>
                                </p:cTn>
                              </p:par>
                              <p:par>
                                <p:cTn id="27" presetID="14" presetClass="entr" presetSubtype="1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par>
                                <p:cTn id="34" presetID="1" presetClass="exit" presetSubtype="0" fill="hold" grpId="1" nodeType="withEffect">
                                  <p:stCondLst>
                                    <p:cond delay="0"/>
                                  </p:stCondLst>
                                  <p:childTnLst>
                                    <p:set>
                                      <p:cBhvr>
                                        <p:cTn id="35" dur="1" fill="hold">
                                          <p:stCondLst>
                                            <p:cond delay="0"/>
                                          </p:stCondLst>
                                        </p:cTn>
                                        <p:tgtEl>
                                          <p:spTgt spid="12"/>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11"/>
                                        </p:tgtEl>
                                        <p:attrNameLst>
                                          <p:attrName>style.visibility</p:attrName>
                                        </p:attrNameLst>
                                      </p:cBhvr>
                                      <p:to>
                                        <p:strVal val="hidden"/>
                                      </p:to>
                                    </p:set>
                                  </p:childTnLst>
                                </p:cTn>
                              </p:par>
                              <p:par>
                                <p:cTn id="38" presetID="14" presetClass="entr" presetSubtype="1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randombar(horizontal)">
                                      <p:cBhvr>
                                        <p:cTn id="40" dur="500"/>
                                        <p:tgtEl>
                                          <p:spTgt spid="16"/>
                                        </p:tgtEl>
                                      </p:cBhvr>
                                    </p:animEffect>
                                  </p:childTnLst>
                                </p:cTn>
                              </p:par>
                              <p:par>
                                <p:cTn id="41" presetID="3" presetClass="entr" presetSubtype="1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linds(horizontal)">
                                      <p:cBhvr>
                                        <p:cTn id="43" dur="500"/>
                                        <p:tgtEl>
                                          <p:spTgt spid="17"/>
                                        </p:tgtEl>
                                      </p:cBhvr>
                                    </p:animEffect>
                                  </p:childTnLst>
                                </p:cTn>
                              </p:par>
                              <p:par>
                                <p:cTn id="44" presetID="42" presetClass="path" presetSubtype="0" accel="50000" decel="50000" fill="hold" nodeType="withEffect">
                                  <p:stCondLst>
                                    <p:cond delay="0"/>
                                  </p:stCondLst>
                                  <p:childTnLst>
                                    <p:animMotion origin="layout" path="M -4.56428E-6 2.33117E-6 L -0.32799 0.18062 " pathEditMode="relative" rAng="0" ptsTypes="AA">
                                      <p:cBhvr>
                                        <p:cTn id="45" dur="2000" fill="hold"/>
                                        <p:tgtEl>
                                          <p:spTgt spid="17"/>
                                        </p:tgtEl>
                                        <p:attrNameLst>
                                          <p:attrName>ppt_x</p:attrName>
                                          <p:attrName>ppt_y</p:attrName>
                                        </p:attrNameLst>
                                      </p:cBhvr>
                                      <p:rCtr x="-16400" y="9019"/>
                                    </p:animMotion>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par>
                                <p:cTn id="50" presetID="1" presetClass="exit" presetSubtype="0" fill="hold" grpId="1" nodeType="withEffect">
                                  <p:stCondLst>
                                    <p:cond delay="0"/>
                                  </p:stCondLst>
                                  <p:childTnLst>
                                    <p:set>
                                      <p:cBhvr>
                                        <p:cTn id="51" dur="1" fill="hold">
                                          <p:stCondLst>
                                            <p:cond delay="0"/>
                                          </p:stCondLst>
                                        </p:cTn>
                                        <p:tgtEl>
                                          <p:spTgt spid="15"/>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16"/>
                                        </p:tgtEl>
                                        <p:attrNameLst>
                                          <p:attrName>style.visibility</p:attrName>
                                        </p:attrNameLst>
                                      </p:cBhvr>
                                      <p:to>
                                        <p:strVal val="hidden"/>
                                      </p:to>
                                    </p:set>
                                  </p:childTnLst>
                                </p:cTn>
                              </p:par>
                              <p:par>
                                <p:cTn id="54" presetID="14" presetClass="entr" presetSubtype="10"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randombar(horizontal)">
                                      <p:cBhvr>
                                        <p:cTn id="56" dur="500"/>
                                        <p:tgtEl>
                                          <p:spTgt spid="14"/>
                                        </p:tgtEl>
                                      </p:cBhvr>
                                    </p:animEffect>
                                  </p:childTnLst>
                                </p:cTn>
                              </p:par>
                              <p:par>
                                <p:cTn id="57" presetID="1" presetClass="exit" presetSubtype="0" fill="hold" nodeType="withEffect">
                                  <p:stCondLst>
                                    <p:cond delay="0"/>
                                  </p:stCondLst>
                                  <p:childTnLst>
                                    <p:set>
                                      <p:cBhvr>
                                        <p:cTn id="58" dur="1" fill="hold">
                                          <p:stCondLst>
                                            <p:cond delay="0"/>
                                          </p:stCondLst>
                                        </p:cTn>
                                        <p:tgtEl>
                                          <p:spTgt spid="17"/>
                                        </p:tgtEl>
                                        <p:attrNameLst>
                                          <p:attrName>style.visibility</p:attrName>
                                        </p:attrNameLst>
                                      </p:cBhvr>
                                      <p:to>
                                        <p:strVal val="hidden"/>
                                      </p:to>
                                    </p:set>
                                  </p:childTnLst>
                                </p:cTn>
                              </p:par>
                              <p:par>
                                <p:cTn id="59" presetID="3" presetClass="entr" presetSubtype="10"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blinds(horizontal)">
                                      <p:cBhvr>
                                        <p:cTn id="61" dur="500"/>
                                        <p:tgtEl>
                                          <p:spTgt spid="23"/>
                                        </p:tgtEl>
                                      </p:cBhvr>
                                    </p:animEffect>
                                  </p:childTnLst>
                                </p:cTn>
                              </p:par>
                              <p:par>
                                <p:cTn id="62" presetID="42" presetClass="path" presetSubtype="0" accel="50000" decel="50000" fill="hold" nodeType="withEffect">
                                  <p:stCondLst>
                                    <p:cond delay="0"/>
                                  </p:stCondLst>
                                  <p:childTnLst>
                                    <p:animMotion origin="layout" path="M 2.08333E-7 0 L 0.33125 0.32222 " pathEditMode="relative" rAng="0" ptsTypes="AA">
                                      <p:cBhvr>
                                        <p:cTn id="63" dur="2000" fill="hold"/>
                                        <p:tgtEl>
                                          <p:spTgt spid="23"/>
                                        </p:tgtEl>
                                        <p:attrNameLst>
                                          <p:attrName>ppt_x</p:attrName>
                                          <p:attrName>ppt_y</p:attrName>
                                        </p:attrNameLst>
                                      </p:cBhvr>
                                      <p:rCtr x="16563" y="16111"/>
                                    </p:animMotion>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grpId="1" nodeType="clickEffect">
                                  <p:stCondLst>
                                    <p:cond delay="0"/>
                                  </p:stCondLst>
                                  <p:childTnLst>
                                    <p:set>
                                      <p:cBhvr>
                                        <p:cTn id="67" dur="1" fill="hold">
                                          <p:stCondLst>
                                            <p:cond delay="0"/>
                                          </p:stCondLst>
                                        </p:cTn>
                                        <p:tgtEl>
                                          <p:spTgt spid="14"/>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23"/>
                                        </p:tgtEl>
                                        <p:attrNameLst>
                                          <p:attrName>style.visibility</p:attrName>
                                        </p:attrNameLst>
                                      </p:cBhvr>
                                      <p:to>
                                        <p:strVal val="hidden"/>
                                      </p:to>
                                    </p:set>
                                  </p:childTnLst>
                                </p:cTn>
                              </p:par>
                              <p:par>
                                <p:cTn id="70" presetID="1" presetClass="entr" presetSubtype="0" fill="hold" grpId="0" nodeType="withEffect">
                                  <p:stCondLst>
                                    <p:cond delay="0"/>
                                  </p:stCondLst>
                                  <p:childTnLst>
                                    <p:set>
                                      <p:cBhvr>
                                        <p:cTn id="71" dur="1" fill="hold">
                                          <p:stCondLst>
                                            <p:cond delay="0"/>
                                          </p:stCondLst>
                                        </p:cTn>
                                        <p:tgtEl>
                                          <p:spTgt spid="32"/>
                                        </p:tgtEl>
                                        <p:attrNameLst>
                                          <p:attrName>style.visibility</p:attrName>
                                        </p:attrNameLst>
                                      </p:cBhvr>
                                      <p:to>
                                        <p:strVal val="visible"/>
                                      </p:to>
                                    </p:set>
                                  </p:childTnLst>
                                </p:cTn>
                              </p:par>
                              <p:par>
                                <p:cTn id="72" presetID="1" presetClass="exit" presetSubtype="0" fill="hold" grpId="1" nodeType="withEffect">
                                  <p:stCondLst>
                                    <p:cond delay="0"/>
                                  </p:stCondLst>
                                  <p:childTnLst>
                                    <p:set>
                                      <p:cBhvr>
                                        <p:cTn id="73" dur="1" fill="hold">
                                          <p:stCondLst>
                                            <p:cond delay="0"/>
                                          </p:stCondLst>
                                        </p:cTn>
                                        <p:tgtEl>
                                          <p:spTgt spid="13"/>
                                        </p:tgtEl>
                                        <p:attrNameLst>
                                          <p:attrName>style.visibility</p:attrName>
                                        </p:attrNameLst>
                                      </p:cBhvr>
                                      <p:to>
                                        <p:strVal val="hidden"/>
                                      </p:to>
                                    </p:set>
                                  </p:childTnLst>
                                </p:cTn>
                              </p:par>
                              <p:par>
                                <p:cTn id="74" presetID="14" presetClass="entr" presetSubtype="10" fill="hold" grpId="0"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randombar(horizontal)">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6"/>
                                        </p:tgtEl>
                                        <p:attrNameLst>
                                          <p:attrName>style.visibility</p:attrName>
                                        </p:attrNameLst>
                                      </p:cBhvr>
                                      <p:to>
                                        <p:strVal val="visible"/>
                                      </p:to>
                                    </p:set>
                                  </p:childTnLst>
                                </p:cTn>
                              </p:par>
                              <p:par>
                                <p:cTn id="81" presetID="1" presetClass="exit" presetSubtype="0" fill="hold" grpId="1" nodeType="withEffect">
                                  <p:stCondLst>
                                    <p:cond delay="0"/>
                                  </p:stCondLst>
                                  <p:childTnLst>
                                    <p:set>
                                      <p:cBhvr>
                                        <p:cTn id="82" dur="1" fill="hold">
                                          <p:stCondLst>
                                            <p:cond delay="0"/>
                                          </p:stCondLst>
                                        </p:cTn>
                                        <p:tgtEl>
                                          <p:spTgt spid="32"/>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31"/>
                                        </p:tgtEl>
                                        <p:attrNameLst>
                                          <p:attrName>style.visibility</p:attrName>
                                        </p:attrNameLst>
                                      </p:cBhvr>
                                      <p:to>
                                        <p:strVal val="hidden"/>
                                      </p:to>
                                    </p:set>
                                  </p:childTnLst>
                                </p:cTn>
                              </p:par>
                              <p:par>
                                <p:cTn id="85" presetID="42" presetClass="entr" presetSubtype="0" fill="hold" grpId="0" nodeType="with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fade">
                                      <p:cBhvr>
                                        <p:cTn id="87" dur="1000"/>
                                        <p:tgtEl>
                                          <p:spTgt spid="33"/>
                                        </p:tgtEl>
                                      </p:cBhvr>
                                    </p:animEffect>
                                    <p:anim calcmode="lin" valueType="num">
                                      <p:cBhvr>
                                        <p:cTn id="88" dur="1000" fill="hold"/>
                                        <p:tgtEl>
                                          <p:spTgt spid="33"/>
                                        </p:tgtEl>
                                        <p:attrNameLst>
                                          <p:attrName>ppt_x</p:attrName>
                                        </p:attrNameLst>
                                      </p:cBhvr>
                                      <p:tavLst>
                                        <p:tav tm="0">
                                          <p:val>
                                            <p:strVal val="#ppt_x"/>
                                          </p:val>
                                        </p:tav>
                                        <p:tav tm="100000">
                                          <p:val>
                                            <p:strVal val="#ppt_x"/>
                                          </p:val>
                                        </p:tav>
                                      </p:tavLst>
                                    </p:anim>
                                    <p:anim calcmode="lin" valueType="num">
                                      <p:cBhvr>
                                        <p:cTn id="8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1" grpId="0" animBg="1"/>
      <p:bldP spid="11" grpId="1" animBg="1"/>
      <p:bldP spid="12" grpId="0" animBg="1"/>
      <p:bldP spid="12" grpId="1" animBg="1"/>
      <p:bldP spid="13" grpId="0" animBg="1"/>
      <p:bldP spid="13" grpId="1" animBg="1"/>
      <p:bldP spid="15" grpId="0" animBg="1"/>
      <p:bldP spid="15" grpId="1" animBg="1"/>
      <p:bldP spid="16" grpId="0" animBg="1"/>
      <p:bldP spid="16" grpId="1" animBg="1"/>
      <p:bldP spid="32" grpId="0" animBg="1"/>
      <p:bldP spid="32" grpId="1" animBg="1"/>
      <p:bldP spid="33" grpId="0" animBg="1"/>
      <p:bldP spid="35" grpId="0" animBg="1"/>
      <p:bldP spid="35" grpId="1" animBg="1"/>
      <p:bldP spid="8" grpId="0" animBg="1"/>
      <p:bldP spid="8" grpId="1" animBg="1"/>
      <p:bldP spid="14" grpId="0" animBg="1"/>
      <p:bldP spid="14" grpId="1" animBg="1"/>
      <p:bldP spid="31" grpId="0" animBg="1"/>
      <p:bldP spid="31" grpId="1" animBg="1"/>
      <p:bldP spid="3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US"/>
          </a:p>
        </p:txBody>
      </p:sp>
      <p:sp>
        <p:nvSpPr>
          <p:cNvPr id="4" name="Title 3"/>
          <p:cNvSpPr>
            <a:spLocks noGrp="1"/>
          </p:cNvSpPr>
          <p:nvPr>
            <p:ph type="ctrTitle"/>
          </p:nvPr>
        </p:nvSpPr>
        <p:spPr/>
        <p:txBody>
          <a:bodyPr/>
          <a:lstStyle/>
          <a:p>
            <a:r>
              <a:rPr lang="en-US" dirty="0" smtClean="0"/>
              <a:t>Secure Transport</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78737960"/>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Secure Mail – TLS</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122144071"/>
              </p:ext>
            </p:extLst>
          </p:nvPr>
        </p:nvGraphicFramePr>
        <p:xfrm>
          <a:off x="1956443" y="897733"/>
          <a:ext cx="8305800" cy="5936668"/>
        </p:xfrm>
        <a:graphic>
          <a:graphicData uri="http://schemas.openxmlformats.org/presentationml/2006/ole">
            <mc:AlternateContent xmlns:mc="http://schemas.openxmlformats.org/markup-compatibility/2006">
              <mc:Choice xmlns:v="urn:schemas-microsoft-com:vml" Requires="v">
                <p:oleObj spid="_x0000_s12330" name="Visio" r:id="rId5" imgW="9528300" imgH="6811094" progId="Visio.Drawing.11">
                  <p:embed/>
                </p:oleObj>
              </mc:Choice>
              <mc:Fallback>
                <p:oleObj name="Visio" r:id="rId5" imgW="9528300" imgH="6811094" progId="Visio.Drawing.11">
                  <p:embed/>
                  <p:pic>
                    <p:nvPicPr>
                      <p:cNvPr id="0" name=""/>
                      <p:cNvPicPr/>
                      <p:nvPr/>
                    </p:nvPicPr>
                    <p:blipFill>
                      <a:blip r:embed="rId6"/>
                      <a:stretch>
                        <a:fillRect/>
                      </a:stretch>
                    </p:blipFill>
                    <p:spPr>
                      <a:xfrm>
                        <a:off x="1956443" y="897733"/>
                        <a:ext cx="8305800" cy="5936668"/>
                      </a:xfrm>
                      <a:prstGeom prst="rect">
                        <a:avLst/>
                      </a:prstGeom>
                    </p:spPr>
                  </p:pic>
                </p:oleObj>
              </mc:Fallback>
            </mc:AlternateContent>
          </a:graphicData>
        </a:graphic>
      </p:graphicFrame>
      <p:sp>
        <p:nvSpPr>
          <p:cNvPr id="5" name="Can 4"/>
          <p:cNvSpPr/>
          <p:nvPr/>
        </p:nvSpPr>
        <p:spPr bwMode="auto">
          <a:xfrm rot="2891313">
            <a:off x="5819923" y="1244352"/>
            <a:ext cx="432153" cy="4367826"/>
          </a:xfrm>
          <a:prstGeom prst="can">
            <a:avLst/>
          </a:prstGeom>
          <a:solidFill>
            <a:srgbClr val="59D01E"/>
          </a:solidFill>
          <a:ln>
            <a:solidFill>
              <a:srgbClr val="00B05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vert270"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b="1" dirty="0" smtClean="0">
                <a:gradFill>
                  <a:gsLst>
                    <a:gs pos="0">
                      <a:srgbClr val="FFFFFF"/>
                    </a:gs>
                    <a:gs pos="100000">
                      <a:srgbClr val="FFFFFF"/>
                    </a:gs>
                  </a:gsLst>
                  <a:lin ang="5400000" scaled="0"/>
                </a:gradFill>
              </a:rPr>
              <a:t>TLS</a:t>
            </a:r>
          </a:p>
        </p:txBody>
      </p:sp>
      <p:sp>
        <p:nvSpPr>
          <p:cNvPr id="6" name="Rounded Rectangular Callout 5"/>
          <p:cNvSpPr/>
          <p:nvPr/>
        </p:nvSpPr>
        <p:spPr bwMode="auto">
          <a:xfrm>
            <a:off x="5713412" y="4699381"/>
            <a:ext cx="2551606" cy="1676400"/>
          </a:xfrm>
          <a:prstGeom prst="wedgeRoundRectCallout">
            <a:avLst>
              <a:gd name="adj1" fmla="val -100226"/>
              <a:gd name="adj2" fmla="val -33484"/>
              <a:gd name="adj3" fmla="val 16667"/>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dirty="0" smtClean="0">
                <a:gradFill>
                  <a:gsLst>
                    <a:gs pos="0">
                      <a:srgbClr val="FFFFFF"/>
                    </a:gs>
                    <a:gs pos="100000">
                      <a:srgbClr val="FFFFFF"/>
                    </a:gs>
                  </a:gsLst>
                  <a:lin ang="5400000" scaled="0"/>
                </a:gradFill>
              </a:rPr>
              <a:t>The Hub/Edge transport certificate subject is “mail.contoso.com”</a:t>
            </a:r>
          </a:p>
        </p:txBody>
      </p:sp>
      <p:sp>
        <p:nvSpPr>
          <p:cNvPr id="7" name="Rounded Rectangular Callout 6"/>
          <p:cNvSpPr/>
          <p:nvPr/>
        </p:nvSpPr>
        <p:spPr bwMode="auto">
          <a:xfrm>
            <a:off x="2741612" y="990600"/>
            <a:ext cx="3577012" cy="1371600"/>
          </a:xfrm>
          <a:prstGeom prst="wedgeRoundRectCallout">
            <a:avLst>
              <a:gd name="adj1" fmla="val 86598"/>
              <a:gd name="adj2" fmla="val 10929"/>
              <a:gd name="adj3" fmla="val 16667"/>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dirty="0" smtClean="0">
                <a:gradFill>
                  <a:gsLst>
                    <a:gs pos="0">
                      <a:srgbClr val="FFFFFF"/>
                    </a:gs>
                    <a:gs pos="100000">
                      <a:srgbClr val="FFFFFF"/>
                    </a:gs>
                  </a:gsLst>
                  <a:lin ang="5400000" scaled="0"/>
                </a:gradFill>
              </a:rPr>
              <a:t>The FOPE transport certificate subject is “mail.messaging.microsoft.com”</a:t>
            </a:r>
          </a:p>
        </p:txBody>
      </p:sp>
      <p:sp>
        <p:nvSpPr>
          <p:cNvPr id="20" name="12-Point Star 19"/>
          <p:cNvSpPr/>
          <p:nvPr/>
        </p:nvSpPr>
        <p:spPr bwMode="auto">
          <a:xfrm>
            <a:off x="0" y="990600"/>
            <a:ext cx="2438399" cy="2337181"/>
          </a:xfrm>
          <a:prstGeom prst="star12">
            <a:avLst/>
          </a:prstGeom>
          <a:solidFill>
            <a:schemeClr val="accent1"/>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b="1" dirty="0" smtClean="0">
                <a:solidFill>
                  <a:schemeClr val="bg1"/>
                </a:solidFill>
              </a:rPr>
              <a:t>Domain Secure</a:t>
            </a:r>
          </a:p>
        </p:txBody>
      </p:sp>
    </p:spTree>
    <p:custDataLst>
      <p:tags r:id="rId2"/>
    </p:custDataLst>
    <p:extLst>
      <p:ext uri="{BB962C8B-B14F-4D97-AF65-F5344CB8AC3E}">
        <p14:creationId xmlns:p14="http://schemas.microsoft.com/office/powerpoint/2010/main" val="15849819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p:cNvGraphicFramePr>
            <a:graphicFrameLocks noChangeAspect="1"/>
          </p:cNvGraphicFramePr>
          <p:nvPr>
            <p:extLst>
              <p:ext uri="{D42A27DB-BD31-4B8C-83A1-F6EECF244321}">
                <p14:modId xmlns:p14="http://schemas.microsoft.com/office/powerpoint/2010/main" val="3379186550"/>
              </p:ext>
            </p:extLst>
          </p:nvPr>
        </p:nvGraphicFramePr>
        <p:xfrm>
          <a:off x="1956443" y="897733"/>
          <a:ext cx="8305800" cy="5936668"/>
        </p:xfrm>
        <a:graphic>
          <a:graphicData uri="http://schemas.openxmlformats.org/presentationml/2006/ole">
            <mc:AlternateContent xmlns:mc="http://schemas.openxmlformats.org/markup-compatibility/2006">
              <mc:Choice xmlns:v="urn:schemas-microsoft-com:vml" Requires="v">
                <p:oleObj spid="_x0000_s13355" name="Visio" r:id="rId5" imgW="9528300" imgH="6811094" progId="Visio.Drawing.11">
                  <p:embed/>
                </p:oleObj>
              </mc:Choice>
              <mc:Fallback>
                <p:oleObj name="Visio" r:id="rId5" imgW="9528300" imgH="6811094" progId="Visio.Drawing.11">
                  <p:embed/>
                  <p:pic>
                    <p:nvPicPr>
                      <p:cNvPr id="0" name=""/>
                      <p:cNvPicPr/>
                      <p:nvPr/>
                    </p:nvPicPr>
                    <p:blipFill>
                      <a:blip r:embed="rId6"/>
                      <a:stretch>
                        <a:fillRect/>
                      </a:stretch>
                    </p:blipFill>
                    <p:spPr>
                      <a:xfrm>
                        <a:off x="1956443" y="897733"/>
                        <a:ext cx="8305800" cy="5936668"/>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sz="4000" dirty="0" smtClean="0"/>
              <a:t>Secure Mail - Sending Internal Headers to the Cloud</a:t>
            </a:r>
            <a:endParaRPr lang="en-US" sz="4000" dirty="0"/>
          </a:p>
        </p:txBody>
      </p:sp>
      <p:sp>
        <p:nvSpPr>
          <p:cNvPr id="4" name="Can 3"/>
          <p:cNvSpPr/>
          <p:nvPr/>
        </p:nvSpPr>
        <p:spPr bwMode="auto">
          <a:xfrm rot="2891313">
            <a:off x="5819923" y="1244352"/>
            <a:ext cx="432153" cy="4367826"/>
          </a:xfrm>
          <a:prstGeom prst="can">
            <a:avLst/>
          </a:prstGeom>
          <a:solidFill>
            <a:srgbClr val="59D01E"/>
          </a:solidFill>
          <a:ln>
            <a:solidFill>
              <a:srgbClr val="00B05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vert270"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b="1" dirty="0" smtClean="0">
                <a:gradFill>
                  <a:gsLst>
                    <a:gs pos="0">
                      <a:srgbClr val="FFFFFF"/>
                    </a:gs>
                    <a:gs pos="100000">
                      <a:srgbClr val="FFFFFF"/>
                    </a:gs>
                  </a:gsLst>
                  <a:lin ang="5400000" scaled="0"/>
                </a:gradFill>
              </a:rPr>
              <a:t>TLS</a:t>
            </a:r>
          </a:p>
        </p:txBody>
      </p:sp>
      <p:pic>
        <p:nvPicPr>
          <p:cNvPr id="1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6891" y="2514600"/>
            <a:ext cx="609441"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3920677" y="4876800"/>
            <a:ext cx="609441" cy="508381"/>
            <a:chOff x="6288280" y="3962400"/>
            <a:chExt cx="609441" cy="508381"/>
          </a:xfrm>
        </p:grpSpPr>
        <p:sp>
          <p:nvSpPr>
            <p:cNvPr id="11" name="Rectangle 10"/>
            <p:cNvSpPr/>
            <p:nvPr/>
          </p:nvSpPr>
          <p:spPr bwMode="auto">
            <a:xfrm>
              <a:off x="6318624" y="4242181"/>
              <a:ext cx="579097" cy="228600"/>
            </a:xfrm>
            <a:prstGeom prst="rect">
              <a:avLst/>
            </a:prstGeom>
            <a:solidFill>
              <a:schemeClr val="tx1"/>
            </a:solidFill>
            <a:ln>
              <a:solidFill>
                <a:schemeClr val="bg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600" dirty="0" smtClean="0">
                  <a:solidFill>
                    <a:schemeClr val="bg1"/>
                  </a:solidFill>
                </a:rPr>
                <a:t>XOORG Data</a:t>
              </a:r>
            </a:p>
          </p:txBody>
        </p:sp>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88280" y="3962400"/>
              <a:ext cx="609441"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8" name="Group 17"/>
          <p:cNvGrpSpPr/>
          <p:nvPr/>
        </p:nvGrpSpPr>
        <p:grpSpPr>
          <a:xfrm>
            <a:off x="7960297" y="1302858"/>
            <a:ext cx="609441" cy="762571"/>
            <a:chOff x="7960297" y="1302858"/>
            <a:chExt cx="609441" cy="762571"/>
          </a:xfrm>
        </p:grpSpPr>
        <p:grpSp>
          <p:nvGrpSpPr>
            <p:cNvPr id="14" name="Group 13"/>
            <p:cNvGrpSpPr/>
            <p:nvPr/>
          </p:nvGrpSpPr>
          <p:grpSpPr>
            <a:xfrm>
              <a:off x="7960297" y="1302858"/>
              <a:ext cx="609441" cy="508381"/>
              <a:chOff x="6288280" y="3962400"/>
              <a:chExt cx="609441" cy="508381"/>
            </a:xfrm>
          </p:grpSpPr>
          <p:sp>
            <p:nvSpPr>
              <p:cNvPr id="15" name="Rectangle 14"/>
              <p:cNvSpPr/>
              <p:nvPr/>
            </p:nvSpPr>
            <p:spPr bwMode="auto">
              <a:xfrm>
                <a:off x="6318624" y="4242181"/>
                <a:ext cx="579097" cy="228600"/>
              </a:xfrm>
              <a:prstGeom prst="rect">
                <a:avLst/>
              </a:prstGeom>
              <a:solidFill>
                <a:schemeClr val="tx1"/>
              </a:solidFill>
              <a:ln>
                <a:solidFill>
                  <a:schemeClr val="bg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600" dirty="0" smtClean="0">
                    <a:solidFill>
                      <a:schemeClr val="bg1"/>
                    </a:solidFill>
                  </a:rPr>
                  <a:t>XOORG Data</a:t>
                </a:r>
              </a:p>
            </p:txBody>
          </p:sp>
          <p:pic>
            <p:nvPicPr>
              <p:cNvPr id="1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88280" y="3962400"/>
                <a:ext cx="609441"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7" name="Rectangle 16"/>
            <p:cNvSpPr/>
            <p:nvPr/>
          </p:nvSpPr>
          <p:spPr bwMode="auto">
            <a:xfrm>
              <a:off x="7990640" y="1811239"/>
              <a:ext cx="579097" cy="254190"/>
            </a:xfrm>
            <a:prstGeom prst="rect">
              <a:avLst/>
            </a:prstGeom>
            <a:solidFill>
              <a:schemeClr val="tx1"/>
            </a:solidFill>
            <a:ln>
              <a:solidFill>
                <a:schemeClr val="bg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600" dirty="0" smtClean="0">
                  <a:solidFill>
                    <a:schemeClr val="bg1"/>
                  </a:solidFill>
                </a:rPr>
                <a:t>Certificate Subject</a:t>
              </a:r>
            </a:p>
          </p:txBody>
        </p:sp>
      </p:grpSp>
      <p:sp>
        <p:nvSpPr>
          <p:cNvPr id="20" name="Rounded Rectangular Callout 19"/>
          <p:cNvSpPr/>
          <p:nvPr/>
        </p:nvSpPr>
        <p:spPr bwMode="auto">
          <a:xfrm>
            <a:off x="5744806" y="4846094"/>
            <a:ext cx="2696863" cy="1676401"/>
          </a:xfrm>
          <a:prstGeom prst="wedgeRoundRectCallout">
            <a:avLst>
              <a:gd name="adj1" fmla="val -94153"/>
              <a:gd name="adj2" fmla="val -23715"/>
              <a:gd name="adj3" fmla="val 16667"/>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dirty="0" smtClean="0">
                <a:gradFill>
                  <a:gsLst>
                    <a:gs pos="0">
                      <a:srgbClr val="FFFFFF"/>
                    </a:gs>
                    <a:gs pos="100000">
                      <a:srgbClr val="FFFFFF"/>
                    </a:gs>
                  </a:gsLst>
                  <a:lin ang="5400000" scaled="0"/>
                </a:gradFill>
              </a:rPr>
              <a:t>If the outbound email is destined </a:t>
            </a:r>
            <a:r>
              <a:rPr lang="en-US" dirty="0">
                <a:gradFill>
                  <a:gsLst>
                    <a:gs pos="0">
                      <a:srgbClr val="FFFFFF"/>
                    </a:gs>
                    <a:gs pos="100000">
                      <a:srgbClr val="FFFFFF"/>
                    </a:gs>
                  </a:gsLst>
                  <a:lin ang="5400000" scaled="0"/>
                </a:gradFill>
              </a:rPr>
              <a:t>for </a:t>
            </a:r>
            <a:r>
              <a:rPr lang="en-US" dirty="0" smtClean="0">
                <a:gradFill>
                  <a:gsLst>
                    <a:gs pos="0">
                      <a:srgbClr val="FFFFFF"/>
                    </a:gs>
                    <a:gs pos="100000">
                      <a:srgbClr val="FFFFFF"/>
                    </a:gs>
                  </a:gsLst>
                  <a:lin ang="5400000" scaled="0"/>
                </a:gradFill>
              </a:rPr>
              <a:t>Exchange Online, internal headers are added to the email.</a:t>
            </a:r>
          </a:p>
        </p:txBody>
      </p:sp>
      <p:sp>
        <p:nvSpPr>
          <p:cNvPr id="21" name="Rounded Rectangular Callout 20"/>
          <p:cNvSpPr/>
          <p:nvPr/>
        </p:nvSpPr>
        <p:spPr bwMode="auto">
          <a:xfrm>
            <a:off x="2894012" y="1241520"/>
            <a:ext cx="3577012" cy="1371600"/>
          </a:xfrm>
          <a:prstGeom prst="wedgeRoundRectCallout">
            <a:avLst>
              <a:gd name="adj1" fmla="val 91558"/>
              <a:gd name="adj2" fmla="val 1974"/>
              <a:gd name="adj3" fmla="val 16667"/>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dirty="0" smtClean="0">
                <a:gradFill>
                  <a:gsLst>
                    <a:gs pos="0">
                      <a:srgbClr val="FFFFFF"/>
                    </a:gs>
                    <a:gs pos="100000">
                      <a:srgbClr val="FFFFFF"/>
                    </a:gs>
                  </a:gsLst>
                  <a:lin ang="5400000" scaled="0"/>
                </a:gradFill>
              </a:rPr>
              <a:t>FOPE records the sender’s certificate subject. In this example it’s: </a:t>
            </a:r>
          </a:p>
          <a:p>
            <a:pPr algn="ctr" defTabSz="914099" fontAlgn="base">
              <a:spcBef>
                <a:spcPct val="0"/>
              </a:spcBef>
              <a:spcAft>
                <a:spcPct val="0"/>
              </a:spcAft>
            </a:pPr>
            <a:r>
              <a:rPr lang="en-US" dirty="0" smtClean="0">
                <a:gradFill>
                  <a:gsLst>
                    <a:gs pos="0">
                      <a:srgbClr val="FFFFFF"/>
                    </a:gs>
                    <a:gs pos="100000">
                      <a:srgbClr val="FFFFFF"/>
                    </a:gs>
                  </a:gsLst>
                  <a:lin ang="5400000" scaled="0"/>
                </a:gradFill>
              </a:rPr>
              <a:t>“mail.contoso.com”</a:t>
            </a:r>
          </a:p>
        </p:txBody>
      </p:sp>
      <p:sp>
        <p:nvSpPr>
          <p:cNvPr id="19" name="Rounded Rectangular Callout 18"/>
          <p:cNvSpPr/>
          <p:nvPr/>
        </p:nvSpPr>
        <p:spPr bwMode="auto">
          <a:xfrm>
            <a:off x="5489119" y="4712744"/>
            <a:ext cx="3080618" cy="1943100"/>
          </a:xfrm>
          <a:prstGeom prst="wedgeRoundRectCallout">
            <a:avLst>
              <a:gd name="adj1" fmla="val 72904"/>
              <a:gd name="adj2" fmla="val -59679"/>
              <a:gd name="adj3" fmla="val 16667"/>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dirty="0" smtClean="0">
                <a:gradFill>
                  <a:gsLst>
                    <a:gs pos="0">
                      <a:srgbClr val="FFFFFF"/>
                    </a:gs>
                    <a:gs pos="100000">
                      <a:srgbClr val="FFFFFF"/>
                    </a:gs>
                  </a:gsLst>
                  <a:lin ang="5400000" scaled="0"/>
                </a:gradFill>
              </a:rPr>
              <a:t>Exchange Online verifies cert subject matches the configured value.  If cert subject is valid, Exchange promotes internal header </a:t>
            </a:r>
          </a:p>
        </p:txBody>
      </p:sp>
      <p:sp>
        <p:nvSpPr>
          <p:cNvPr id="23" name="12-Point Star 22"/>
          <p:cNvSpPr/>
          <p:nvPr/>
        </p:nvSpPr>
        <p:spPr bwMode="auto">
          <a:xfrm>
            <a:off x="9638901" y="4585715"/>
            <a:ext cx="2644959" cy="2411512"/>
          </a:xfrm>
          <a:prstGeom prst="star12">
            <a:avLst/>
          </a:prstGeom>
          <a:solidFill>
            <a:schemeClr val="accent1"/>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b="1" dirty="0" smtClean="0">
                <a:solidFill>
                  <a:schemeClr val="bg1"/>
                </a:solidFill>
              </a:rPr>
              <a:t>Cross-premises emails are authenticated as “Internal”</a:t>
            </a:r>
          </a:p>
        </p:txBody>
      </p:sp>
    </p:spTree>
    <p:custDataLst>
      <p:tags r:id="rId2"/>
    </p:custDataLst>
    <p:extLst>
      <p:ext uri="{BB962C8B-B14F-4D97-AF65-F5344CB8AC3E}">
        <p14:creationId xmlns:p14="http://schemas.microsoft.com/office/powerpoint/2010/main" val="17213833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2.07373E-6 1.85014E-8 L 2.07373E-6 0.11332 L 0.11879 0.10939 L 0.11645 0.31429 " pathEditMode="relative" ptsTypes="AAAA">
                                      <p:cBhvr>
                                        <p:cTn id="10" dur="2000" fill="hold"/>
                                        <p:tgtEl>
                                          <p:spTgt spid="10"/>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14" presetClass="entr" presetSubtype="1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par>
                                <p:cTn id="18" presetID="3" presetClass="entr" presetSubtype="1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linds(horizont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1.27036E-6 -4.81036E-6 L 0.31388 -0.51203 " pathEditMode="relative" ptsTypes="AA">
                                      <p:cBhvr>
                                        <p:cTn id="24" dur="2000" fill="hold"/>
                                        <p:tgtEl>
                                          <p:spTgt spid="13"/>
                                        </p:tgtEl>
                                        <p:attrNameLst>
                                          <p:attrName>ppt_x</p:attrName>
                                          <p:attrName>ppt_y</p:attrName>
                                        </p:attrNameLst>
                                      </p:cBhvr>
                                    </p:animMotion>
                                  </p:childTnLst>
                                </p:cTn>
                              </p:par>
                              <p:par>
                                <p:cTn id="25" presetID="1" presetClass="exit" presetSubtype="0" fill="hold" grpId="1" nodeType="withEffect">
                                  <p:stCondLst>
                                    <p:cond delay="0"/>
                                  </p:stCondLst>
                                  <p:childTnLst>
                                    <p:set>
                                      <p:cBhvr>
                                        <p:cTn id="26" dur="1" fill="hold">
                                          <p:stCondLst>
                                            <p:cond delay="0"/>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par>
                                <p:cTn id="31" presetID="14" presetClass="entr" presetSubtype="1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randombar(horizontal)">
                                      <p:cBhvr>
                                        <p:cTn id="33" dur="500"/>
                                        <p:tgtEl>
                                          <p:spTgt spid="21"/>
                                        </p:tgtEl>
                                      </p:cBhvr>
                                    </p:animEffect>
                                  </p:childTnLst>
                                </p:cTn>
                              </p:par>
                              <p:par>
                                <p:cTn id="34" presetID="3" presetClass="entr" presetSubtype="1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linds(horizontal)">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0" presetClass="path" presetSubtype="0" accel="50000" decel="50000" fill="hold" nodeType="clickEffect">
                                  <p:stCondLst>
                                    <p:cond delay="0"/>
                                  </p:stCondLst>
                                  <p:childTnLst>
                                    <p:animMotion origin="layout" path="M 3.81107E-6 2.65495E-6 L 0.0985 0.36679 " pathEditMode="relative" ptsTypes="AA">
                                      <p:cBhvr>
                                        <p:cTn id="40" dur="2000" fill="hold"/>
                                        <p:tgtEl>
                                          <p:spTgt spid="18"/>
                                        </p:tgtEl>
                                        <p:attrNameLst>
                                          <p:attrName>ppt_x</p:attrName>
                                          <p:attrName>ppt_y</p:attrName>
                                        </p:attrNameLst>
                                      </p:cBhvr>
                                    </p:animMotion>
                                  </p:childTnLst>
                                </p:cTn>
                              </p:par>
                              <p:par>
                                <p:cTn id="41" presetID="1" presetClass="exit" presetSubtype="0" fill="hold" grpId="1" nodeType="withEffect">
                                  <p:stCondLst>
                                    <p:cond delay="0"/>
                                  </p:stCondLst>
                                  <p:childTnLst>
                                    <p:set>
                                      <p:cBhvr>
                                        <p:cTn id="42" dur="1" fill="hold">
                                          <p:stCondLst>
                                            <p:cond delay="0"/>
                                          </p:stCondLst>
                                        </p:cTn>
                                        <p:tgtEl>
                                          <p:spTgt spid="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randombar(horizontal)">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1000"/>
                                        <p:tgtEl>
                                          <p:spTgt spid="23"/>
                                        </p:tgtEl>
                                      </p:cBhvr>
                                    </p:animEffect>
                                    <p:anim calcmode="lin" valueType="num">
                                      <p:cBhvr>
                                        <p:cTn id="53" dur="1000" fill="hold"/>
                                        <p:tgtEl>
                                          <p:spTgt spid="23"/>
                                        </p:tgtEl>
                                        <p:attrNameLst>
                                          <p:attrName>ppt_x</p:attrName>
                                        </p:attrNameLst>
                                      </p:cBhvr>
                                      <p:tavLst>
                                        <p:tav tm="0">
                                          <p:val>
                                            <p:strVal val="#ppt_x"/>
                                          </p:val>
                                        </p:tav>
                                        <p:tav tm="100000">
                                          <p:val>
                                            <p:strVal val="#ppt_x"/>
                                          </p:val>
                                        </p:tav>
                                      </p:tavLst>
                                    </p:anim>
                                    <p:anim calcmode="lin" valueType="num">
                                      <p:cBhvr>
                                        <p:cTn id="54" dur="1000" fill="hold"/>
                                        <p:tgtEl>
                                          <p:spTgt spid="23"/>
                                        </p:tgtEl>
                                        <p:attrNameLst>
                                          <p:attrName>ppt_y</p:attrName>
                                        </p:attrNameLst>
                                      </p:cBhvr>
                                      <p:tavLst>
                                        <p:tav tm="0">
                                          <p:val>
                                            <p:strVal val="#ppt_y+.1"/>
                                          </p:val>
                                        </p:tav>
                                        <p:tav tm="100000">
                                          <p:val>
                                            <p:strVal val="#ppt_y"/>
                                          </p:val>
                                        </p:tav>
                                      </p:tavLst>
                                    </p:anim>
                                  </p:childTnLst>
                                </p:cTn>
                              </p:par>
                              <p:par>
                                <p:cTn id="55" presetID="1" presetClass="exit" presetSubtype="0" fill="hold" grpId="1" nodeType="withEffect">
                                  <p:stCondLst>
                                    <p:cond delay="0"/>
                                  </p:stCondLst>
                                  <p:childTnLst>
                                    <p:set>
                                      <p:cBhvr>
                                        <p:cTn id="56"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1" grpId="0" animBg="1"/>
      <p:bldP spid="21" grpId="1" animBg="1"/>
      <p:bldP spid="19" grpId="0" animBg="1"/>
      <p:bldP spid="19" grpId="1" animBg="1"/>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Secure Mail – Sending Internal Headers to On-premises</a:t>
            </a:r>
            <a:endParaRPr lang="en-US" sz="3600" dirty="0"/>
          </a:p>
        </p:txBody>
      </p:sp>
      <p:graphicFrame>
        <p:nvGraphicFramePr>
          <p:cNvPr id="4" name="Object 3"/>
          <p:cNvGraphicFramePr>
            <a:graphicFrameLocks noChangeAspect="1"/>
          </p:cNvGraphicFramePr>
          <p:nvPr>
            <p:extLst>
              <p:ext uri="{D42A27DB-BD31-4B8C-83A1-F6EECF244321}">
                <p14:modId xmlns:p14="http://schemas.microsoft.com/office/powerpoint/2010/main" val="3725944440"/>
              </p:ext>
            </p:extLst>
          </p:nvPr>
        </p:nvGraphicFramePr>
        <p:xfrm>
          <a:off x="1956443" y="897733"/>
          <a:ext cx="8305800" cy="5936668"/>
        </p:xfrm>
        <a:graphic>
          <a:graphicData uri="http://schemas.openxmlformats.org/presentationml/2006/ole">
            <mc:AlternateContent xmlns:mc="http://schemas.openxmlformats.org/markup-compatibility/2006">
              <mc:Choice xmlns:v="urn:schemas-microsoft-com:vml" Requires="v">
                <p:oleObj spid="_x0000_s14379" name="Visio" r:id="rId5" imgW="9528300" imgH="6811094" progId="Visio.Drawing.11">
                  <p:embed/>
                </p:oleObj>
              </mc:Choice>
              <mc:Fallback>
                <p:oleObj name="Visio" r:id="rId5" imgW="9528300" imgH="6811094" progId="Visio.Drawing.11">
                  <p:embed/>
                  <p:pic>
                    <p:nvPicPr>
                      <p:cNvPr id="0" name=""/>
                      <p:cNvPicPr/>
                      <p:nvPr/>
                    </p:nvPicPr>
                    <p:blipFill>
                      <a:blip r:embed="rId6"/>
                      <a:stretch>
                        <a:fillRect/>
                      </a:stretch>
                    </p:blipFill>
                    <p:spPr>
                      <a:xfrm>
                        <a:off x="1956443" y="897733"/>
                        <a:ext cx="8305800" cy="5936668"/>
                      </a:xfrm>
                      <a:prstGeom prst="rect">
                        <a:avLst/>
                      </a:prstGeom>
                    </p:spPr>
                  </p:pic>
                </p:oleObj>
              </mc:Fallback>
            </mc:AlternateContent>
          </a:graphicData>
        </a:graphic>
      </p:graphicFrame>
      <p:sp>
        <p:nvSpPr>
          <p:cNvPr id="6" name="Can 5"/>
          <p:cNvSpPr/>
          <p:nvPr/>
        </p:nvSpPr>
        <p:spPr bwMode="auto">
          <a:xfrm rot="2891313">
            <a:off x="5819923" y="1244352"/>
            <a:ext cx="432153" cy="4367826"/>
          </a:xfrm>
          <a:prstGeom prst="can">
            <a:avLst/>
          </a:prstGeom>
          <a:solidFill>
            <a:srgbClr val="59D01E"/>
          </a:solidFill>
          <a:ln>
            <a:solidFill>
              <a:srgbClr val="00B05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vert270"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b="1" dirty="0" smtClean="0">
                <a:gradFill>
                  <a:gsLst>
                    <a:gs pos="0">
                      <a:srgbClr val="FFFFFF"/>
                    </a:gs>
                    <a:gs pos="100000">
                      <a:srgbClr val="FFFFFF"/>
                    </a:gs>
                  </a:gsLst>
                  <a:lin ang="5400000" scaled="0"/>
                </a:gradFill>
              </a:rPr>
              <a:t>TLS</a:t>
            </a:r>
          </a:p>
        </p:txBody>
      </p:sp>
      <p:pic>
        <p:nvPicPr>
          <p:cNvPr id="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18812" y="4397697"/>
            <a:ext cx="609441"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8228012" y="3048000"/>
            <a:ext cx="609441" cy="508381"/>
            <a:chOff x="6288280" y="3962400"/>
            <a:chExt cx="609441" cy="508381"/>
          </a:xfrm>
        </p:grpSpPr>
        <p:sp>
          <p:nvSpPr>
            <p:cNvPr id="9" name="Rectangle 8"/>
            <p:cNvSpPr/>
            <p:nvPr/>
          </p:nvSpPr>
          <p:spPr bwMode="auto">
            <a:xfrm>
              <a:off x="6318624" y="4242181"/>
              <a:ext cx="579097" cy="228600"/>
            </a:xfrm>
            <a:prstGeom prst="rect">
              <a:avLst/>
            </a:prstGeom>
            <a:solidFill>
              <a:schemeClr val="tx1"/>
            </a:solidFill>
            <a:ln>
              <a:solidFill>
                <a:schemeClr val="bg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600" dirty="0" smtClean="0">
                  <a:solidFill>
                    <a:schemeClr val="bg1"/>
                  </a:solidFill>
                </a:rPr>
                <a:t>XOORG Data</a:t>
              </a:r>
            </a:p>
          </p:txBody>
        </p:sp>
        <p:pic>
          <p:nvPicPr>
            <p:cNvPr id="1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88280" y="3962400"/>
              <a:ext cx="609441"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9" name="12-Point Star 18"/>
          <p:cNvSpPr/>
          <p:nvPr/>
        </p:nvSpPr>
        <p:spPr bwMode="auto">
          <a:xfrm>
            <a:off x="-231355" y="4683447"/>
            <a:ext cx="2644959" cy="2192284"/>
          </a:xfrm>
          <a:prstGeom prst="star12">
            <a:avLst/>
          </a:prstGeom>
          <a:solidFill>
            <a:schemeClr val="accent1"/>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b="1" dirty="0" smtClean="0">
                <a:solidFill>
                  <a:schemeClr val="bg1"/>
                </a:solidFill>
              </a:rPr>
              <a:t>Emails from the cloud are seen as Internal by Transport</a:t>
            </a:r>
          </a:p>
        </p:txBody>
      </p:sp>
      <p:grpSp>
        <p:nvGrpSpPr>
          <p:cNvPr id="21" name="Group 20"/>
          <p:cNvGrpSpPr/>
          <p:nvPr/>
        </p:nvGrpSpPr>
        <p:grpSpPr>
          <a:xfrm>
            <a:off x="3496123" y="5188166"/>
            <a:ext cx="609441" cy="508381"/>
            <a:chOff x="6288280" y="3962400"/>
            <a:chExt cx="609441" cy="508381"/>
          </a:xfrm>
        </p:grpSpPr>
        <p:sp>
          <p:nvSpPr>
            <p:cNvPr id="22" name="Rectangle 21"/>
            <p:cNvSpPr/>
            <p:nvPr/>
          </p:nvSpPr>
          <p:spPr bwMode="auto">
            <a:xfrm>
              <a:off x="6318624" y="4242181"/>
              <a:ext cx="579097" cy="228600"/>
            </a:xfrm>
            <a:prstGeom prst="rect">
              <a:avLst/>
            </a:prstGeom>
            <a:solidFill>
              <a:schemeClr val="tx1"/>
            </a:solidFill>
            <a:ln>
              <a:solidFill>
                <a:schemeClr val="bg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600" dirty="0" smtClean="0">
                  <a:solidFill>
                    <a:schemeClr val="bg1"/>
                  </a:solidFill>
                </a:rPr>
                <a:t>XOORG Data</a:t>
              </a:r>
            </a:p>
          </p:txBody>
        </p:sp>
        <p:pic>
          <p:nvPicPr>
            <p:cNvPr id="2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88280" y="3962400"/>
              <a:ext cx="609441"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4" name="Rounded Rectangular Callout 23"/>
          <p:cNvSpPr/>
          <p:nvPr/>
        </p:nvSpPr>
        <p:spPr bwMode="auto">
          <a:xfrm>
            <a:off x="5865812" y="4296512"/>
            <a:ext cx="2792711" cy="1703024"/>
          </a:xfrm>
          <a:prstGeom prst="wedgeRoundRectCallout">
            <a:avLst>
              <a:gd name="adj1" fmla="val 46073"/>
              <a:gd name="adj2" fmla="val -93365"/>
              <a:gd name="adj3" fmla="val 16667"/>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dirty="0">
                <a:gradFill>
                  <a:gsLst>
                    <a:gs pos="0">
                      <a:srgbClr val="FFFFFF"/>
                    </a:gs>
                    <a:gs pos="100000">
                      <a:srgbClr val="FFFFFF"/>
                    </a:gs>
                  </a:gsLst>
                  <a:lin ang="5400000" scaled="0"/>
                </a:gradFill>
              </a:rPr>
              <a:t>If the outbound email is destined for </a:t>
            </a:r>
            <a:r>
              <a:rPr lang="en-US" dirty="0" smtClean="0">
                <a:gradFill>
                  <a:gsLst>
                    <a:gs pos="0">
                      <a:srgbClr val="FFFFFF"/>
                    </a:gs>
                    <a:gs pos="100000">
                      <a:srgbClr val="FFFFFF"/>
                    </a:gs>
                  </a:gsLst>
                  <a:lin ang="5400000" scaled="0"/>
                </a:gradFill>
              </a:rPr>
              <a:t>Exchange On-premises, internal headers are </a:t>
            </a:r>
            <a:r>
              <a:rPr lang="en-US" dirty="0">
                <a:gradFill>
                  <a:gsLst>
                    <a:gs pos="0">
                      <a:srgbClr val="FFFFFF"/>
                    </a:gs>
                    <a:gs pos="100000">
                      <a:srgbClr val="FFFFFF"/>
                    </a:gs>
                  </a:gsLst>
                  <a:lin ang="5400000" scaled="0"/>
                </a:gradFill>
              </a:rPr>
              <a:t>added to the email</a:t>
            </a:r>
            <a:r>
              <a:rPr lang="en-US" dirty="0" smtClean="0">
                <a:gradFill>
                  <a:gsLst>
                    <a:gs pos="0">
                      <a:srgbClr val="FFFFFF"/>
                    </a:gs>
                    <a:gs pos="100000">
                      <a:srgbClr val="FFFFFF"/>
                    </a:gs>
                  </a:gsLst>
                  <a:lin ang="5400000" scaled="0"/>
                </a:gradFill>
              </a:rPr>
              <a:t>.</a:t>
            </a:r>
          </a:p>
        </p:txBody>
      </p:sp>
      <p:sp>
        <p:nvSpPr>
          <p:cNvPr id="25" name="Rounded Rectangular Callout 24"/>
          <p:cNvSpPr/>
          <p:nvPr/>
        </p:nvSpPr>
        <p:spPr bwMode="auto">
          <a:xfrm>
            <a:off x="5942011" y="4136022"/>
            <a:ext cx="2640311" cy="2104288"/>
          </a:xfrm>
          <a:prstGeom prst="wedgeRoundRectCallout">
            <a:avLst>
              <a:gd name="adj1" fmla="val -119738"/>
              <a:gd name="adj2" fmla="val -8144"/>
              <a:gd name="adj3" fmla="val 16667"/>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dirty="0">
                <a:gradFill>
                  <a:gsLst>
                    <a:gs pos="0">
                      <a:srgbClr val="FFFFFF"/>
                    </a:gs>
                    <a:gs pos="100000">
                      <a:srgbClr val="FFFFFF"/>
                    </a:gs>
                  </a:gsLst>
                  <a:lin ang="5400000" scaled="0"/>
                </a:gradFill>
              </a:rPr>
              <a:t>Exchange </a:t>
            </a:r>
            <a:r>
              <a:rPr lang="en-US" dirty="0" smtClean="0">
                <a:gradFill>
                  <a:gsLst>
                    <a:gs pos="0">
                      <a:srgbClr val="FFFFFF"/>
                    </a:gs>
                    <a:gs pos="100000">
                      <a:srgbClr val="FFFFFF"/>
                    </a:gs>
                  </a:gsLst>
                  <a:lin ang="5400000" scaled="0"/>
                </a:gradFill>
              </a:rPr>
              <a:t>on-premises verifies </a:t>
            </a:r>
            <a:r>
              <a:rPr lang="en-US" dirty="0">
                <a:gradFill>
                  <a:gsLst>
                    <a:gs pos="0">
                      <a:srgbClr val="FFFFFF"/>
                    </a:gs>
                    <a:gs pos="100000">
                      <a:srgbClr val="FFFFFF"/>
                    </a:gs>
                  </a:gsLst>
                  <a:lin ang="5400000" scaled="0"/>
                </a:gradFill>
              </a:rPr>
              <a:t>cert subject matches the configured value.  If cert subject is valid, Exchange promotes </a:t>
            </a:r>
            <a:r>
              <a:rPr lang="en-US" dirty="0" smtClean="0">
                <a:gradFill>
                  <a:gsLst>
                    <a:gs pos="0">
                      <a:srgbClr val="FFFFFF"/>
                    </a:gs>
                    <a:gs pos="100000">
                      <a:srgbClr val="FFFFFF"/>
                    </a:gs>
                  </a:gsLst>
                  <a:lin ang="5400000" scaled="0"/>
                </a:gradFill>
              </a:rPr>
              <a:t>internal headers. </a:t>
            </a:r>
          </a:p>
        </p:txBody>
      </p:sp>
    </p:spTree>
    <p:custDataLst>
      <p:tags r:id="rId2"/>
    </p:custDataLst>
    <p:extLst>
      <p:ext uri="{BB962C8B-B14F-4D97-AF65-F5344CB8AC3E}">
        <p14:creationId xmlns:p14="http://schemas.microsoft.com/office/powerpoint/2010/main" val="1765840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26039E-6 7.74283E-6 L -0.13781 0.00186 L -0.20724 -0.17113 " pathEditMode="relative" ptsTypes="AAA">
                                      <p:cBhvr>
                                        <p:cTn id="6" dur="2000" fill="hold"/>
                                        <p:tgtEl>
                                          <p:spTgt spid="7"/>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3"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6.11176E-6 -3.9593E-6 L -0.04363 -0.22271 L -0.38517 0.30019 " pathEditMode="relative" ptsTypes="AAA">
                                      <p:cBhvr>
                                        <p:cTn id="20" dur="2000" fill="hold"/>
                                        <p:tgtEl>
                                          <p:spTgt spid="8"/>
                                        </p:tgtEl>
                                        <p:attrNameLst>
                                          <p:attrName>ppt_x</p:attrName>
                                          <p:attrName>ppt_y</p:attrName>
                                        </p:attrNameLst>
                                      </p:cBhvr>
                                    </p:animMotion>
                                  </p:childTnLst>
                                </p:cTn>
                              </p:par>
                              <p:par>
                                <p:cTn id="21" presetID="1" presetClass="exit" presetSubtype="0" fill="hold" grpId="1" nodeType="withEffect">
                                  <p:stCondLst>
                                    <p:cond delay="0"/>
                                  </p:stCondLst>
                                  <p:childTnLst>
                                    <p:set>
                                      <p:cBhvr>
                                        <p:cTn id="22" dur="1" fill="hold">
                                          <p:stCondLst>
                                            <p:cond delay="0"/>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8"/>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25"/>
                                        </p:tgtEl>
                                        <p:attrNameLst>
                                          <p:attrName>style.visibility</p:attrName>
                                        </p:attrNameLst>
                                      </p:cBhvr>
                                      <p:to>
                                        <p:strVal val="hidden"/>
                                      </p:to>
                                    </p:set>
                                  </p:childTnLst>
                                </p:cTn>
                              </p:par>
                              <p:par>
                                <p:cTn id="34" presetID="3" presetClass="entr" presetSubtype="1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linds(horizontal)">
                                      <p:cBhvr>
                                        <p:cTn id="36" dur="500"/>
                                        <p:tgtEl>
                                          <p:spTgt spid="21"/>
                                        </p:tgtEl>
                                      </p:cBhvr>
                                    </p:animEffect>
                                  </p:childTnLst>
                                </p:cTn>
                              </p:par>
                              <p:par>
                                <p:cTn id="37" presetID="0" presetClass="path" presetSubtype="0" accel="50000" decel="50000" fill="hold" nodeType="withEffect">
                                  <p:stCondLst>
                                    <p:cond delay="0"/>
                                  </p:stCondLst>
                                  <p:childTnLst>
                                    <p:animMotion origin="layout" path="M 1.03686E-6 5.05088E-6 L 0.01003 -0.23265 L -0.09183 -0.23265 " pathEditMode="relative" ptsTypes="AAA">
                                      <p:cBhvr>
                                        <p:cTn id="38" dur="2000" fill="hold"/>
                                        <p:tgtEl>
                                          <p:spTgt spid="21"/>
                                        </p:tgtEl>
                                        <p:attrNameLst>
                                          <p:attrName>ppt_x</p:attrName>
                                          <p:attrName>ppt_y</p:attrName>
                                        </p:attrNameLst>
                                      </p:cBhvr>
                                    </p:animMotion>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4" grpId="0" animBg="1"/>
      <p:bldP spid="24" grpId="1" animBg="1"/>
      <p:bldP spid="25" grpId="0" animBg="1"/>
      <p:bldP spid="25"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bject 17"/>
          <p:cNvGraphicFramePr>
            <a:graphicFrameLocks noChangeAspect="1"/>
          </p:cNvGraphicFramePr>
          <p:nvPr>
            <p:extLst>
              <p:ext uri="{D42A27DB-BD31-4B8C-83A1-F6EECF244321}">
                <p14:modId xmlns:p14="http://schemas.microsoft.com/office/powerpoint/2010/main" val="2081208886"/>
              </p:ext>
            </p:extLst>
          </p:nvPr>
        </p:nvGraphicFramePr>
        <p:xfrm>
          <a:off x="2052095" y="1026993"/>
          <a:ext cx="8157117" cy="5411906"/>
        </p:xfrm>
        <a:graphic>
          <a:graphicData uri="http://schemas.openxmlformats.org/presentationml/2006/ole">
            <mc:AlternateContent xmlns:mc="http://schemas.openxmlformats.org/markup-compatibility/2006">
              <mc:Choice xmlns:v="urn:schemas-microsoft-com:vml" Requires="v">
                <p:oleObj spid="_x0000_s15402" name="Visio" r:id="rId5" imgW="9070920" imgH="6018542" progId="Visio.Drawing.11">
                  <p:embed/>
                </p:oleObj>
              </mc:Choice>
              <mc:Fallback>
                <p:oleObj name="Visio" r:id="rId5" imgW="9070920" imgH="6018542" progId="Visio.Drawing.11">
                  <p:embed/>
                  <p:pic>
                    <p:nvPicPr>
                      <p:cNvPr id="0" name=""/>
                      <p:cNvPicPr/>
                      <p:nvPr/>
                    </p:nvPicPr>
                    <p:blipFill>
                      <a:blip r:embed="rId6"/>
                      <a:stretch>
                        <a:fillRect/>
                      </a:stretch>
                    </p:blipFill>
                    <p:spPr>
                      <a:xfrm>
                        <a:off x="2052095" y="1026993"/>
                        <a:ext cx="8157117" cy="5411906"/>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smtClean="0"/>
              <a:t>Centralized Mail flow Control</a:t>
            </a:r>
            <a:endParaRPr lang="en-US" dirty="0"/>
          </a:p>
        </p:txBody>
      </p:sp>
      <p:sp>
        <p:nvSpPr>
          <p:cNvPr id="5" name="Can 4"/>
          <p:cNvSpPr/>
          <p:nvPr/>
        </p:nvSpPr>
        <p:spPr bwMode="auto">
          <a:xfrm rot="5400000">
            <a:off x="6018151" y="2971861"/>
            <a:ext cx="420254" cy="2248931"/>
          </a:xfrm>
          <a:prstGeom prst="can">
            <a:avLst/>
          </a:prstGeom>
          <a:solidFill>
            <a:srgbClr val="59D01E"/>
          </a:solidFill>
          <a:ln>
            <a:solidFill>
              <a:srgbClr val="00B05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vert270"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b="1" dirty="0" smtClean="0">
                <a:gradFill>
                  <a:gsLst>
                    <a:gs pos="0">
                      <a:srgbClr val="FFFFFF"/>
                    </a:gs>
                    <a:gs pos="100000">
                      <a:srgbClr val="FFFFFF"/>
                    </a:gs>
                  </a:gsLst>
                  <a:lin ang="5400000" scaled="0"/>
                </a:gradFill>
              </a:rPr>
              <a:t>TLS</a:t>
            </a:r>
          </a:p>
        </p:txBody>
      </p:sp>
      <p:sp>
        <p:nvSpPr>
          <p:cNvPr id="20" name="12-Point Star 19"/>
          <p:cNvSpPr/>
          <p:nvPr/>
        </p:nvSpPr>
        <p:spPr bwMode="auto">
          <a:xfrm>
            <a:off x="-475994" y="4648850"/>
            <a:ext cx="3275012" cy="2471075"/>
          </a:xfrm>
          <a:prstGeom prst="star12">
            <a:avLst/>
          </a:prstGeom>
          <a:solidFill>
            <a:schemeClr val="accent1"/>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b="1" dirty="0" smtClean="0">
                <a:solidFill>
                  <a:schemeClr val="bg1"/>
                </a:solidFill>
              </a:rPr>
              <a:t>Centralized Mail flow Control</a:t>
            </a:r>
          </a:p>
        </p:txBody>
      </p:sp>
      <p:sp>
        <p:nvSpPr>
          <p:cNvPr id="8" name="&quot;No&quot; Symbol 7"/>
          <p:cNvSpPr/>
          <p:nvPr/>
        </p:nvSpPr>
        <p:spPr bwMode="auto">
          <a:xfrm>
            <a:off x="7770812" y="2871716"/>
            <a:ext cx="533400" cy="539087"/>
          </a:xfrm>
          <a:prstGeom prst="noSmoking">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cxnSp>
        <p:nvCxnSpPr>
          <p:cNvPr id="22" name="Straight Arrow Connector 21"/>
          <p:cNvCxnSpPr>
            <a:endCxn id="8" idx="1"/>
          </p:cNvCxnSpPr>
          <p:nvPr/>
        </p:nvCxnSpPr>
        <p:spPr>
          <a:xfrm>
            <a:off x="7161212" y="1981200"/>
            <a:ext cx="687715" cy="969463"/>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23" name="Freeform 22"/>
          <p:cNvSpPr/>
          <p:nvPr/>
        </p:nvSpPr>
        <p:spPr>
          <a:xfrm>
            <a:off x="4375401" y="1828800"/>
            <a:ext cx="4858603" cy="3589361"/>
          </a:xfrm>
          <a:custGeom>
            <a:avLst/>
            <a:gdLst>
              <a:gd name="connsiteX0" fmla="*/ 0 w 4858603"/>
              <a:gd name="connsiteY0" fmla="*/ 0 h 3589361"/>
              <a:gd name="connsiteX1" fmla="*/ 13648 w 4858603"/>
              <a:gd name="connsiteY1" fmla="*/ 2238233 h 3589361"/>
              <a:gd name="connsiteX2" fmla="*/ 4012442 w 4858603"/>
              <a:gd name="connsiteY2" fmla="*/ 2224585 h 3589361"/>
              <a:gd name="connsiteX3" fmla="*/ 4858603 w 4858603"/>
              <a:gd name="connsiteY3" fmla="*/ 3589361 h 3589361"/>
            </a:gdLst>
            <a:ahLst/>
            <a:cxnLst>
              <a:cxn ang="0">
                <a:pos x="connsiteX0" y="connsiteY0"/>
              </a:cxn>
              <a:cxn ang="0">
                <a:pos x="connsiteX1" y="connsiteY1"/>
              </a:cxn>
              <a:cxn ang="0">
                <a:pos x="connsiteX2" y="connsiteY2"/>
              </a:cxn>
              <a:cxn ang="0">
                <a:pos x="connsiteX3" y="connsiteY3"/>
              </a:cxn>
            </a:cxnLst>
            <a:rect l="l" t="t" r="r" b="b"/>
            <a:pathLst>
              <a:path w="4858603" h="3589361">
                <a:moveTo>
                  <a:pt x="0" y="0"/>
                </a:moveTo>
                <a:cubicBezTo>
                  <a:pt x="4549" y="746078"/>
                  <a:pt x="9099" y="1492155"/>
                  <a:pt x="13648" y="2238233"/>
                </a:cubicBezTo>
                <a:lnTo>
                  <a:pt x="4012442" y="2224585"/>
                </a:lnTo>
                <a:lnTo>
                  <a:pt x="4858603" y="3589361"/>
                </a:lnTo>
              </a:path>
            </a:pathLst>
          </a:custGeom>
          <a:ln>
            <a:headEnd type="arrow" w="med" len="med"/>
            <a:tailEnd type="arrow" w="med" len="med"/>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24" name="Rounded Rectangular Callout 23"/>
          <p:cNvSpPr/>
          <p:nvPr/>
        </p:nvSpPr>
        <p:spPr bwMode="auto">
          <a:xfrm>
            <a:off x="9506919" y="1498978"/>
            <a:ext cx="2360613" cy="2362200"/>
          </a:xfrm>
          <a:prstGeom prst="wedgeRoundRectCallout">
            <a:avLst>
              <a:gd name="adj1" fmla="val -96618"/>
              <a:gd name="adj2" fmla="val 56567"/>
              <a:gd name="adj3" fmla="val 16667"/>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dirty="0" smtClean="0">
                <a:gradFill>
                  <a:gsLst>
                    <a:gs pos="0">
                      <a:srgbClr val="FFFFFF"/>
                    </a:gs>
                    <a:gs pos="100000">
                      <a:srgbClr val="FFFFFF"/>
                    </a:gs>
                  </a:gsLst>
                  <a:lin ang="5400000" scaled="0"/>
                </a:gradFill>
              </a:rPr>
              <a:t>All outbound cloud email is sent via on premises</a:t>
            </a:r>
          </a:p>
          <a:p>
            <a:pPr algn="ctr" defTabSz="914099" fontAlgn="base">
              <a:spcBef>
                <a:spcPct val="0"/>
              </a:spcBef>
              <a:spcAft>
                <a:spcPct val="0"/>
              </a:spcAft>
            </a:pPr>
            <a:endParaRPr lang="en-US" dirty="0" smtClean="0">
              <a:gradFill>
                <a:gsLst>
                  <a:gs pos="0">
                    <a:srgbClr val="FFFFFF"/>
                  </a:gs>
                  <a:gs pos="100000">
                    <a:srgbClr val="FFFFFF"/>
                  </a:gs>
                </a:gsLst>
                <a:lin ang="5400000" scaled="0"/>
              </a:gradFill>
            </a:endParaRPr>
          </a:p>
          <a:p>
            <a:pPr algn="ctr" defTabSz="914099" fontAlgn="base">
              <a:spcBef>
                <a:spcPct val="0"/>
              </a:spcBef>
              <a:spcAft>
                <a:spcPct val="0"/>
              </a:spcAft>
            </a:pPr>
            <a:r>
              <a:rPr lang="en-US" dirty="0" smtClean="0">
                <a:gradFill>
                  <a:gsLst>
                    <a:gs pos="0">
                      <a:srgbClr val="FFFFFF"/>
                    </a:gs>
                    <a:gs pos="100000">
                      <a:srgbClr val="FFFFFF"/>
                    </a:gs>
                  </a:gsLst>
                  <a:lin ang="5400000" scaled="0"/>
                </a:gradFill>
              </a:rPr>
              <a:t>Exchange Online to On Premises Connector Address Space = *@*</a:t>
            </a:r>
          </a:p>
        </p:txBody>
      </p:sp>
      <p:sp>
        <p:nvSpPr>
          <p:cNvPr id="25" name="Rounded Rectangular Callout 24"/>
          <p:cNvSpPr/>
          <p:nvPr/>
        </p:nvSpPr>
        <p:spPr bwMode="auto">
          <a:xfrm>
            <a:off x="9717442" y="1371600"/>
            <a:ext cx="1939569" cy="1879977"/>
          </a:xfrm>
          <a:prstGeom prst="wedgeRoundRectCallout">
            <a:avLst>
              <a:gd name="adj1" fmla="val -122281"/>
              <a:gd name="adj2" fmla="val 42251"/>
              <a:gd name="adj3" fmla="val 16667"/>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dirty="0" smtClean="0">
                <a:gradFill>
                  <a:gsLst>
                    <a:gs pos="0">
                      <a:srgbClr val="FFFFFF"/>
                    </a:gs>
                    <a:gs pos="100000">
                      <a:srgbClr val="FFFFFF"/>
                    </a:gs>
                  </a:gsLst>
                  <a:lin ang="5400000" scaled="0"/>
                </a:gradFill>
              </a:rPr>
              <a:t>Only Exchange on-premises is allowed to send mail into the cloud</a:t>
            </a:r>
          </a:p>
        </p:txBody>
      </p:sp>
    </p:spTree>
    <p:custDataLst>
      <p:tags r:id="rId2"/>
    </p:custDataLst>
    <p:extLst>
      <p:ext uri="{BB962C8B-B14F-4D97-AF65-F5344CB8AC3E}">
        <p14:creationId xmlns:p14="http://schemas.microsoft.com/office/powerpoint/2010/main" val="12288202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randombar(horizontal)">
                                      <p:cBhvr>
                                        <p:cTn id="11" dur="500"/>
                                        <p:tgtEl>
                                          <p:spTgt spid="23"/>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randombar(horizontal)">
                                      <p:cBhvr>
                                        <p:cTn id="18" dur="500"/>
                                        <p:tgtEl>
                                          <p:spTgt spid="22"/>
                                        </p:tgtEl>
                                      </p:cBhvr>
                                    </p:animEffect>
                                  </p:childTnLst>
                                </p:cTn>
                              </p:par>
                              <p:par>
                                <p:cTn id="19" presetID="1" presetClass="exit" presetSubtype="0" fill="hold" grpId="1" nodeType="withEffect">
                                  <p:stCondLst>
                                    <p:cond delay="0"/>
                                  </p:stCondLst>
                                  <p:childTnLst>
                                    <p:set>
                                      <p:cBhvr>
                                        <p:cTn id="20" dur="1" fill="hold">
                                          <p:stCondLst>
                                            <p:cond delay="0"/>
                                          </p:stCondLst>
                                        </p:cTn>
                                        <p:tgtEl>
                                          <p:spTgt spid="24"/>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31" presetClass="entr" presetSubtype="0" fill="hold" grpId="1"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childTnLst>
                          </p:cTn>
                        </p:par>
                        <p:par>
                          <p:cTn id="29" fill="hold">
                            <p:stCondLst>
                              <p:cond delay="1000"/>
                            </p:stCondLst>
                            <p:childTnLst>
                              <p:par>
                                <p:cTn id="30" presetID="27" presetClass="emph" presetSubtype="0" fill="remove" grpId="0" nodeType="afterEffect">
                                  <p:stCondLst>
                                    <p:cond delay="0"/>
                                  </p:stCondLst>
                                  <p:childTnLst>
                                    <p:animClr clrSpc="rgb" dir="cw">
                                      <p:cBhvr override="childStyle">
                                        <p:cTn id="31" dur="250" autoRev="1" fill="remove"/>
                                        <p:tgtEl>
                                          <p:spTgt spid="8"/>
                                        </p:tgtEl>
                                        <p:attrNameLst>
                                          <p:attrName>style.color</p:attrName>
                                        </p:attrNameLst>
                                      </p:cBhvr>
                                      <p:to>
                                        <a:schemeClr val="bg1"/>
                                      </p:to>
                                    </p:animClr>
                                    <p:animClr clrSpc="rgb" dir="cw">
                                      <p:cBhvr>
                                        <p:cTn id="32" dur="250" autoRev="1" fill="remove"/>
                                        <p:tgtEl>
                                          <p:spTgt spid="8"/>
                                        </p:tgtEl>
                                        <p:attrNameLst>
                                          <p:attrName>fillcolor</p:attrName>
                                        </p:attrNameLst>
                                      </p:cBhvr>
                                      <p:to>
                                        <a:schemeClr val="bg1"/>
                                      </p:to>
                                    </p:animClr>
                                    <p:set>
                                      <p:cBhvr>
                                        <p:cTn id="33" dur="250" autoRev="1" fill="remove"/>
                                        <p:tgtEl>
                                          <p:spTgt spid="8"/>
                                        </p:tgtEl>
                                        <p:attrNameLst>
                                          <p:attrName>fill.type</p:attrName>
                                        </p:attrNameLst>
                                      </p:cBhvr>
                                      <p:to>
                                        <p:strVal val="solid"/>
                                      </p:to>
                                    </p:set>
                                    <p:set>
                                      <p:cBhvr>
                                        <p:cTn id="34" dur="250" autoRev="1" fill="remove"/>
                                        <p:tgtEl>
                                          <p:spTgt spid="8"/>
                                        </p:tgtEl>
                                        <p:attrNameLst>
                                          <p:attrName>fill.on</p:attrName>
                                        </p:attrNameLst>
                                      </p:cBhvr>
                                      <p:to>
                                        <p:strVal val="true"/>
                                      </p:to>
                                    </p:se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par>
                                <p:cTn id="42" presetID="1" presetClass="exit" presetSubtype="0" fill="hold" grpId="1" nodeType="withEffect">
                                  <p:stCondLst>
                                    <p:cond delay="0"/>
                                  </p:stCondLst>
                                  <p:childTnLst>
                                    <p:set>
                                      <p:cBhvr>
                                        <p:cTn id="43"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animBg="1"/>
      <p:bldP spid="8" grpId="0" animBg="1"/>
      <p:bldP spid="8" grpId="1" animBg="1"/>
      <p:bldP spid="23" grpId="0" animBg="1"/>
      <p:bldP spid="24" grpId="0" animBg="1"/>
      <p:bldP spid="24" grpId="1" animBg="1"/>
      <p:bldP spid="25" grpId="0" animBg="1"/>
      <p:bldP spid="25"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p:txBody>
          <a:bodyPr/>
          <a:lstStyle/>
          <a:p>
            <a:endParaRPr lang="en-US"/>
          </a:p>
        </p:txBody>
      </p:sp>
      <p:sp>
        <p:nvSpPr>
          <p:cNvPr id="4" name="Title 3"/>
          <p:cNvSpPr>
            <a:spLocks noGrp="1"/>
          </p:cNvSpPr>
          <p:nvPr>
            <p:ph type="ctrTitle"/>
          </p:nvPr>
        </p:nvSpPr>
        <p:spPr/>
        <p:txBody>
          <a:bodyPr/>
          <a:lstStyle/>
          <a:p>
            <a:r>
              <a:rPr lang="en-US" smtClean="0"/>
              <a:t>Deployment</a:t>
            </a:r>
            <a:endParaRPr lang="en-US" dirty="0"/>
          </a:p>
        </p:txBody>
      </p:sp>
      <p:sp>
        <p:nvSpPr>
          <p:cNvPr id="6" name="Subtitle 5"/>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98301027"/>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Exchange Deployment Assistant</a:t>
            </a:r>
            <a:endParaRPr lang="en-US" dirty="0"/>
          </a:p>
        </p:txBody>
      </p:sp>
      <p:sp>
        <p:nvSpPr>
          <p:cNvPr id="3" name="Text Placeholder 2"/>
          <p:cNvSpPr>
            <a:spLocks noGrp="1"/>
          </p:cNvSpPr>
          <p:nvPr>
            <p:ph type="body" sz="quarter" idx="10"/>
          </p:nvPr>
        </p:nvSpPr>
        <p:spPr>
          <a:xfrm>
            <a:off x="519112" y="1447799"/>
            <a:ext cx="10604413" cy="1647093"/>
          </a:xfrm>
        </p:spPr>
        <p:txBody>
          <a:bodyPr>
            <a:normAutofit/>
          </a:bodyPr>
          <a:lstStyle/>
          <a:p>
            <a:pPr marL="0" indent="0">
              <a:buNone/>
            </a:pPr>
            <a:r>
              <a:rPr lang="en-US" smtClean="0"/>
              <a:t>Exchange Deployment Assistant </a:t>
            </a:r>
          </a:p>
          <a:p>
            <a:pPr marL="0" indent="0">
              <a:buNone/>
            </a:pPr>
            <a:r>
              <a:rPr lang="en-US" u="sng" smtClean="0">
                <a:hlinkClick r:id="rId2"/>
              </a:rPr>
              <a:t>http://technet.microsoft.com/exdeploy2010</a:t>
            </a:r>
            <a:endParaRPr lang="en-US" dirty="0"/>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79" y="2745199"/>
            <a:ext cx="6424124" cy="3692025"/>
          </a:xfrm>
          <a:prstGeom prst="rect">
            <a:avLst/>
          </a:prstGeom>
          <a:noFill/>
          <a:ln>
            <a:noFill/>
          </a:ln>
          <a:effectLst>
            <a:reflection blurRad="6350" stA="50000" endA="275" endPos="40000" dist="1016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Placeholder 2"/>
          <p:cNvSpPr txBox="1">
            <a:spLocks/>
          </p:cNvSpPr>
          <p:nvPr/>
        </p:nvSpPr>
        <p:spPr>
          <a:xfrm>
            <a:off x="671511" y="3125037"/>
            <a:ext cx="4664163" cy="2341266"/>
          </a:xfrm>
          <a:prstGeom prst="rect">
            <a:avLst/>
          </a:prstGeom>
        </p:spPr>
        <p:txBody>
          <a:bodyPr vert="horz" wrap="square" lIns="0" tIns="0" rIns="0" bIns="0" rtlCol="0">
            <a:normAutofit/>
          </a:bodyPr>
          <a:lstStyle>
            <a:lvl1pPr marL="460375" indent="-460375" algn="l" defTabSz="914363" rtl="0" eaLnBrk="1" latinLnBrk="0" hangingPunct="1">
              <a:lnSpc>
                <a:spcPct val="90000"/>
              </a:lnSpc>
              <a:spcBef>
                <a:spcPct val="20000"/>
              </a:spcBef>
              <a:buSzPct val="90000"/>
              <a:buFontTx/>
              <a:buBlip>
                <a:blip r:embed="rId4"/>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4"/>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4"/>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4"/>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4"/>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20000"/>
              </a:lnSpc>
            </a:pPr>
            <a:r>
              <a:rPr lang="en-US" sz="2200" dirty="0" smtClean="0"/>
              <a:t>Currently supports hybrid configuration with Exchange Server 2003 or 2007</a:t>
            </a:r>
          </a:p>
          <a:p>
            <a:pPr>
              <a:lnSpc>
                <a:spcPct val="120000"/>
              </a:lnSpc>
            </a:pPr>
            <a:r>
              <a:rPr lang="en-US" sz="2200" dirty="0" smtClean="0"/>
              <a:t>Exchange Server 2010 SP1 support before GA</a:t>
            </a:r>
          </a:p>
          <a:p>
            <a:pPr marL="0" indent="0">
              <a:buFontTx/>
              <a:buNone/>
            </a:pPr>
            <a:endParaRPr lang="en-US" u="sng" dirty="0" smtClean="0"/>
          </a:p>
          <a:p>
            <a:pPr marL="0" indent="0">
              <a:buFontTx/>
              <a:buNone/>
            </a:pPr>
            <a:endParaRPr lang="en-US" dirty="0"/>
          </a:p>
        </p:txBody>
      </p:sp>
    </p:spTree>
    <p:extLst>
      <p:ext uri="{BB962C8B-B14F-4D97-AF65-F5344CB8AC3E}">
        <p14:creationId xmlns:p14="http://schemas.microsoft.com/office/powerpoint/2010/main" val="3384950829"/>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bwMode="auto">
          <a:xfrm>
            <a:off x="4645175" y="4467859"/>
            <a:ext cx="2898475" cy="2274125"/>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0" tIns="0" rIns="0" bIns="0" numCol="1" rtlCol="0" anchor="t" anchorCtr="0" compatLnSpc="1">
            <a:prstTxWarp prst="textNoShape">
              <a:avLst/>
            </a:prstTxWarp>
            <a:normAutofit/>
          </a:bodyPr>
          <a:lstStyle/>
          <a:p>
            <a:pPr algn="ctr" defTabSz="914099"/>
            <a:endParaRPr lang="en-US" sz="1600" b="1" dirty="0" smtClean="0">
              <a:solidFill>
                <a:schemeClr val="bg1">
                  <a:alpha val="99000"/>
                </a:schemeClr>
              </a:solidFill>
            </a:endParaRPr>
          </a:p>
          <a:p>
            <a:pPr algn="ctr" defTabSz="914099"/>
            <a:r>
              <a:rPr lang="en-US" b="1" dirty="0" smtClean="0">
                <a:solidFill>
                  <a:schemeClr val="bg1">
                    <a:alpha val="99000"/>
                  </a:schemeClr>
                </a:solidFill>
              </a:rPr>
              <a:t>DEPLOYMENT PLAN</a:t>
            </a:r>
          </a:p>
          <a:p>
            <a:pPr algn="ctr" defTabSz="914099"/>
            <a:r>
              <a:rPr lang="en-US" sz="1600" b="1" dirty="0" smtClean="0">
                <a:solidFill>
                  <a:schemeClr val="bg1">
                    <a:alpha val="99000"/>
                  </a:schemeClr>
                </a:solidFill>
              </a:rPr>
              <a:t>Migration solution is part of the plan</a:t>
            </a:r>
            <a:endParaRPr lang="en-US" sz="1600" b="1" dirty="0">
              <a:solidFill>
                <a:schemeClr val="bg1">
                  <a:alpha val="99000"/>
                </a:schemeClr>
              </a:solidFill>
            </a:endParaRPr>
          </a:p>
        </p:txBody>
      </p:sp>
      <p:grpSp>
        <p:nvGrpSpPr>
          <p:cNvPr id="29" name="Group 28"/>
          <p:cNvGrpSpPr/>
          <p:nvPr/>
        </p:nvGrpSpPr>
        <p:grpSpPr>
          <a:xfrm>
            <a:off x="477941" y="4017765"/>
            <a:ext cx="3861605" cy="2411468"/>
            <a:chOff x="477941" y="3967525"/>
            <a:chExt cx="3861605" cy="2411468"/>
          </a:xfrm>
        </p:grpSpPr>
        <p:sp>
          <p:nvSpPr>
            <p:cNvPr id="11" name="Right Arrow 10"/>
            <p:cNvSpPr/>
            <p:nvPr/>
          </p:nvSpPr>
          <p:spPr bwMode="auto">
            <a:xfrm>
              <a:off x="3126835" y="5189184"/>
              <a:ext cx="1212711" cy="575168"/>
            </a:xfrm>
            <a:prstGeom prst="rightArrow">
              <a:avLst/>
            </a:prstGeom>
            <a:gradFill>
              <a:gsLst>
                <a:gs pos="0">
                  <a:schemeClr val="accent4">
                    <a:shade val="51000"/>
                    <a:satMod val="130000"/>
                  </a:schemeClr>
                </a:gs>
                <a:gs pos="50000">
                  <a:schemeClr val="accent4">
                    <a:shade val="93000"/>
                    <a:satMod val="130000"/>
                  </a:schemeClr>
                </a:gs>
                <a:gs pos="79000">
                  <a:schemeClr val="accent1"/>
                </a:gs>
                <a:gs pos="100000">
                  <a:schemeClr val="accent4"/>
                </a:gs>
              </a:gsLst>
            </a:gradFill>
            <a:ln>
              <a:headEnd type="none" w="med" len="med"/>
              <a:tailEnd type="none" w="med" len="med"/>
            </a:ln>
            <a:scene3d>
              <a:camera prst="orthographicFront">
                <a:rot lat="0" lon="0" rev="0"/>
              </a:camera>
              <a:lightRig rig="threePt" dir="t">
                <a:rot lat="0" lon="0" rev="20400000"/>
              </a:lightRig>
            </a:scene3d>
            <a:sp3d contourW="6350">
              <a:bevelT w="22860" h="19050" prst="angle"/>
              <a:contourClr>
                <a:schemeClr val="accent4">
                  <a:shade val="25000"/>
                  <a:satMod val="150000"/>
                </a:schemeClr>
              </a:contourClr>
            </a:sp3d>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3" name="Rectangle 2"/>
            <p:cNvSpPr/>
            <p:nvPr/>
          </p:nvSpPr>
          <p:spPr bwMode="auto">
            <a:xfrm>
              <a:off x="477941" y="4778793"/>
              <a:ext cx="2514600" cy="1600200"/>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36" tIns="45718" rIns="91436" bIns="45718" numCol="1" rtlCol="0" anchor="t" anchorCtr="0" compatLnSpc="1">
              <a:prstTxWarp prst="textNoShape">
                <a:avLst/>
              </a:prstTxWarp>
            </a:bodyPr>
            <a:lstStyle/>
            <a:p>
              <a:pPr marL="115888" lvl="0" indent="-115888">
                <a:spcAft>
                  <a:spcPts val="600"/>
                </a:spcAft>
                <a:buClr>
                  <a:schemeClr val="bg1">
                    <a:lumMod val="50000"/>
                  </a:schemeClr>
                </a:buClr>
                <a:buSzPct val="125000"/>
                <a:buFont typeface="Arial" pitchFamily="34" charset="0"/>
                <a:buChar char="•"/>
                <a:defRPr/>
              </a:pPr>
              <a:endParaRPr lang="en-US" sz="2000" kern="0" dirty="0">
                <a:solidFill>
                  <a:schemeClr val="bg1"/>
                </a:solidFill>
                <a:latin typeface="Segoe" pitchFamily="34" charset="0"/>
              </a:endParaRPr>
            </a:p>
          </p:txBody>
        </p:sp>
        <p:sp>
          <p:nvSpPr>
            <p:cNvPr id="31" name="Rounded Rectangle 30"/>
            <p:cNvSpPr/>
            <p:nvPr/>
          </p:nvSpPr>
          <p:spPr bwMode="auto">
            <a:xfrm>
              <a:off x="477941" y="3967525"/>
              <a:ext cx="2514600" cy="749808"/>
            </a:xfrm>
            <a:prstGeom prst="roundRect">
              <a:avLst>
                <a:gd name="adj" fmla="val 0"/>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smtClean="0">
                  <a:gradFill>
                    <a:gsLst>
                      <a:gs pos="0">
                        <a:srgbClr val="FFFFFF"/>
                      </a:gs>
                      <a:gs pos="100000">
                        <a:srgbClr val="FFFFFF"/>
                      </a:gs>
                    </a:gsLst>
                    <a:lin ang="5400000" scaled="0"/>
                  </a:gradFill>
                </a:rPr>
                <a:t>Hybrid</a:t>
              </a:r>
            </a:p>
          </p:txBody>
        </p:sp>
        <p:sp>
          <p:nvSpPr>
            <p:cNvPr id="19" name="Text Placeholder 2"/>
            <p:cNvSpPr txBox="1">
              <a:spLocks/>
            </p:cNvSpPr>
            <p:nvPr/>
          </p:nvSpPr>
          <p:spPr>
            <a:xfrm>
              <a:off x="612022" y="4942113"/>
              <a:ext cx="2207378" cy="1169551"/>
            </a:xfrm>
            <a:prstGeom prst="rect">
              <a:avLst/>
            </a:prstGeom>
          </p:spPr>
          <p:txBody>
            <a:bodyPr vert="horz" wrap="square" lIns="0" tIns="0" rIns="0" bIns="0" rtlCol="0">
              <a:spAutoFit/>
            </a:bodyPr>
            <a:lstStyle/>
            <a:p>
              <a:pPr marL="460375" lvl="0" indent="-460375">
                <a:lnSpc>
                  <a:spcPct val="90000"/>
                </a:lnSpc>
                <a:spcBef>
                  <a:spcPct val="20000"/>
                </a:spcBef>
                <a:buSzPct val="90000"/>
                <a:buBlip>
                  <a:blip r:embed="rId2"/>
                </a:buBlip>
              </a:pPr>
              <a:r>
                <a:rPr lang="en-US" sz="2000" dirty="0" smtClean="0">
                  <a:solidFill>
                    <a:schemeClr val="bg1"/>
                  </a:solidFill>
                </a:rPr>
                <a:t>Hybrid</a:t>
              </a:r>
            </a:p>
            <a:p>
              <a:pPr marL="460375" lvl="0" indent="-460375">
                <a:lnSpc>
                  <a:spcPct val="90000"/>
                </a:lnSpc>
                <a:spcBef>
                  <a:spcPct val="20000"/>
                </a:spcBef>
                <a:buSzPct val="90000"/>
                <a:buBlip>
                  <a:blip r:embed="rId2"/>
                </a:buBlip>
              </a:pPr>
              <a:r>
                <a:rPr lang="en-US" sz="2000" dirty="0" smtClean="0">
                  <a:solidFill>
                    <a:schemeClr val="bg1"/>
                  </a:solidFill>
                </a:rPr>
                <a:t>Exchange sharing features</a:t>
              </a:r>
            </a:p>
          </p:txBody>
        </p:sp>
      </p:grpSp>
      <p:grpSp>
        <p:nvGrpSpPr>
          <p:cNvPr id="33" name="Group 32"/>
          <p:cNvGrpSpPr/>
          <p:nvPr/>
        </p:nvGrpSpPr>
        <p:grpSpPr>
          <a:xfrm>
            <a:off x="1702423" y="1161747"/>
            <a:ext cx="3065935" cy="3254589"/>
            <a:chOff x="1702423" y="1111507"/>
            <a:chExt cx="3065935" cy="3254589"/>
          </a:xfrm>
        </p:grpSpPr>
        <p:sp>
          <p:nvSpPr>
            <p:cNvPr id="17" name="Rectangle 16"/>
            <p:cNvSpPr/>
            <p:nvPr/>
          </p:nvSpPr>
          <p:spPr bwMode="auto">
            <a:xfrm>
              <a:off x="1702423" y="1926432"/>
              <a:ext cx="2514600" cy="1600200"/>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36" tIns="45718" rIns="91436" bIns="45718" numCol="1" rtlCol="0" anchor="t" anchorCtr="0" compatLnSpc="1">
              <a:prstTxWarp prst="textNoShape">
                <a:avLst/>
              </a:prstTxWarp>
            </a:bodyPr>
            <a:lstStyle/>
            <a:p>
              <a:pPr marL="115888" lvl="0" indent="-115888">
                <a:spcAft>
                  <a:spcPts val="600"/>
                </a:spcAft>
                <a:buClr>
                  <a:schemeClr val="bg1">
                    <a:lumMod val="50000"/>
                  </a:schemeClr>
                </a:buClr>
                <a:buSzPct val="125000"/>
                <a:buFont typeface="Arial" pitchFamily="34" charset="0"/>
                <a:buChar char="•"/>
                <a:defRPr/>
              </a:pPr>
              <a:endParaRPr lang="en-US" sz="2000" kern="0" dirty="0">
                <a:solidFill>
                  <a:schemeClr val="bg1"/>
                </a:solidFill>
                <a:latin typeface="Segoe" pitchFamily="34" charset="0"/>
              </a:endParaRPr>
            </a:p>
          </p:txBody>
        </p:sp>
        <p:sp>
          <p:nvSpPr>
            <p:cNvPr id="26" name="Rounded Rectangle 25"/>
            <p:cNvSpPr/>
            <p:nvPr/>
          </p:nvSpPr>
          <p:spPr bwMode="auto">
            <a:xfrm>
              <a:off x="1702423" y="1111507"/>
              <a:ext cx="2514600" cy="749808"/>
            </a:xfrm>
            <a:prstGeom prst="roundRect">
              <a:avLst>
                <a:gd name="adj" fmla="val 0"/>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smtClean="0">
                  <a:gradFill>
                    <a:gsLst>
                      <a:gs pos="0">
                        <a:srgbClr val="FFFFFF"/>
                      </a:gs>
                      <a:gs pos="100000">
                        <a:srgbClr val="FFFFFF"/>
                      </a:gs>
                    </a:gsLst>
                    <a:lin ang="5400000" scaled="0"/>
                  </a:gradFill>
                </a:rPr>
                <a:t>Source Server</a:t>
              </a:r>
            </a:p>
          </p:txBody>
        </p:sp>
        <p:sp>
          <p:nvSpPr>
            <p:cNvPr id="12" name="Right Arrow 11"/>
            <p:cNvSpPr/>
            <p:nvPr/>
          </p:nvSpPr>
          <p:spPr bwMode="auto">
            <a:xfrm rot="2083412">
              <a:off x="3691609" y="3790928"/>
              <a:ext cx="1076749" cy="575168"/>
            </a:xfrm>
            <a:prstGeom prst="rightArrow">
              <a:avLst/>
            </a:prstGeom>
            <a:gradFill>
              <a:gsLst>
                <a:gs pos="0">
                  <a:schemeClr val="accent4">
                    <a:shade val="51000"/>
                    <a:satMod val="130000"/>
                  </a:schemeClr>
                </a:gs>
                <a:gs pos="50000">
                  <a:schemeClr val="accent4">
                    <a:shade val="93000"/>
                    <a:satMod val="130000"/>
                  </a:schemeClr>
                </a:gs>
                <a:gs pos="79000">
                  <a:schemeClr val="accent1"/>
                </a:gs>
                <a:gs pos="100000">
                  <a:schemeClr val="accent4"/>
                </a:gs>
              </a:gsLst>
            </a:gradFill>
            <a:ln>
              <a:headEnd type="none" w="med" len="med"/>
              <a:tailEnd type="none" w="med" len="med"/>
            </a:ln>
            <a:scene3d>
              <a:camera prst="orthographicFront">
                <a:rot lat="0" lon="0" rev="0"/>
              </a:camera>
              <a:lightRig rig="threePt" dir="t">
                <a:rot lat="0" lon="0" rev="20400000"/>
              </a:lightRig>
            </a:scene3d>
            <a:sp3d contourW="6350">
              <a:bevelT w="22860" h="19050" prst="angle"/>
              <a:contourClr>
                <a:schemeClr val="accent4">
                  <a:shade val="25000"/>
                  <a:satMod val="150000"/>
                </a:schemeClr>
              </a:contourClr>
            </a:sp3d>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23" name="Text Placeholder 2"/>
            <p:cNvSpPr txBox="1">
              <a:spLocks/>
            </p:cNvSpPr>
            <p:nvPr/>
          </p:nvSpPr>
          <p:spPr>
            <a:xfrm>
              <a:off x="1852994" y="2002967"/>
              <a:ext cx="2207378" cy="1292662"/>
            </a:xfrm>
            <a:prstGeom prst="rect">
              <a:avLst/>
            </a:prstGeom>
          </p:spPr>
          <p:txBody>
            <a:bodyPr vert="horz" wrap="square" lIns="0" tIns="0" rIns="0" bIns="0" rtlCol="0">
              <a:spAutoFit/>
            </a:bodyPr>
            <a:lstStyle/>
            <a:p>
              <a:pPr marL="460375" lvl="0" indent="-460375">
                <a:lnSpc>
                  <a:spcPct val="90000"/>
                </a:lnSpc>
                <a:spcBef>
                  <a:spcPct val="20000"/>
                </a:spcBef>
                <a:buSzPct val="90000"/>
                <a:buBlip>
                  <a:blip r:embed="rId2"/>
                </a:buBlip>
              </a:pPr>
              <a:r>
                <a:rPr lang="en-US" sz="2000" dirty="0" smtClean="0">
                  <a:solidFill>
                    <a:schemeClr val="bg1"/>
                  </a:solidFill>
                </a:rPr>
                <a:t>Exchange</a:t>
              </a:r>
            </a:p>
            <a:p>
              <a:pPr marL="460375" lvl="0" indent="-460375">
                <a:lnSpc>
                  <a:spcPct val="90000"/>
                </a:lnSpc>
                <a:spcBef>
                  <a:spcPct val="20000"/>
                </a:spcBef>
                <a:buSzPct val="90000"/>
                <a:buBlip>
                  <a:blip r:embed="rId2"/>
                </a:buBlip>
              </a:pPr>
              <a:r>
                <a:rPr lang="en-US" sz="2000" dirty="0" smtClean="0">
                  <a:solidFill>
                    <a:schemeClr val="bg1"/>
                  </a:solidFill>
                </a:rPr>
                <a:t>IMAP</a:t>
              </a:r>
            </a:p>
            <a:p>
              <a:pPr marL="460375" lvl="0" indent="-460375">
                <a:lnSpc>
                  <a:spcPct val="90000"/>
                </a:lnSpc>
                <a:spcBef>
                  <a:spcPct val="20000"/>
                </a:spcBef>
                <a:buSzPct val="90000"/>
                <a:buBlip>
                  <a:blip r:embed="rId2"/>
                </a:buBlip>
              </a:pPr>
              <a:r>
                <a:rPr lang="en-US" sz="2000" dirty="0" smtClean="0">
                  <a:solidFill>
                    <a:schemeClr val="bg1"/>
                  </a:solidFill>
                </a:rPr>
                <a:t>Lotus Notes</a:t>
              </a:r>
            </a:p>
            <a:p>
              <a:pPr marL="460375" lvl="0" indent="-460375">
                <a:lnSpc>
                  <a:spcPct val="90000"/>
                </a:lnSpc>
                <a:spcBef>
                  <a:spcPct val="20000"/>
                </a:spcBef>
                <a:buSzPct val="90000"/>
                <a:buBlip>
                  <a:blip r:embed="rId2"/>
                </a:buBlip>
              </a:pPr>
              <a:r>
                <a:rPr lang="en-US" sz="2000" dirty="0" smtClean="0">
                  <a:solidFill>
                    <a:schemeClr val="bg1"/>
                  </a:solidFill>
                </a:rPr>
                <a:t>Google</a:t>
              </a:r>
            </a:p>
          </p:txBody>
        </p:sp>
      </p:grpSp>
      <p:grpSp>
        <p:nvGrpSpPr>
          <p:cNvPr id="34" name="Group 33"/>
          <p:cNvGrpSpPr/>
          <p:nvPr/>
        </p:nvGrpSpPr>
        <p:grpSpPr>
          <a:xfrm>
            <a:off x="4805351" y="1164223"/>
            <a:ext cx="2514600" cy="3201974"/>
            <a:chOff x="4805351" y="1113983"/>
            <a:chExt cx="2514600" cy="3201974"/>
          </a:xfrm>
        </p:grpSpPr>
        <p:sp>
          <p:nvSpPr>
            <p:cNvPr id="5" name="Rectangle 4"/>
            <p:cNvSpPr/>
            <p:nvPr/>
          </p:nvSpPr>
          <p:spPr bwMode="auto">
            <a:xfrm>
              <a:off x="4805351" y="1926432"/>
              <a:ext cx="2514600" cy="1600200"/>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36" tIns="45718" rIns="91436" bIns="45718" numCol="1" rtlCol="0" anchor="t" anchorCtr="0" compatLnSpc="1">
              <a:prstTxWarp prst="textNoShape">
                <a:avLst/>
              </a:prstTxWarp>
            </a:bodyPr>
            <a:lstStyle/>
            <a:p>
              <a:pPr marL="115888" lvl="0" indent="-115888">
                <a:spcAft>
                  <a:spcPts val="600"/>
                </a:spcAft>
                <a:buClr>
                  <a:schemeClr val="bg1">
                    <a:lumMod val="50000"/>
                  </a:schemeClr>
                </a:buClr>
                <a:buSzPct val="125000"/>
                <a:buFont typeface="Arial" pitchFamily="34" charset="0"/>
                <a:buChar char="•"/>
                <a:defRPr/>
              </a:pPr>
              <a:endParaRPr lang="en-US" sz="1200" kern="0" dirty="0">
                <a:solidFill>
                  <a:schemeClr val="bg1"/>
                </a:solidFill>
                <a:latin typeface="Segoe" pitchFamily="34" charset="0"/>
              </a:endParaRPr>
            </a:p>
          </p:txBody>
        </p:sp>
        <p:sp>
          <p:nvSpPr>
            <p:cNvPr id="20" name="Right Arrow 19"/>
            <p:cNvSpPr/>
            <p:nvPr/>
          </p:nvSpPr>
          <p:spPr bwMode="auto">
            <a:xfrm rot="5400000">
              <a:off x="5754077" y="3688038"/>
              <a:ext cx="680671" cy="575168"/>
            </a:xfrm>
            <a:prstGeom prst="rightArrow">
              <a:avLst/>
            </a:prstGeom>
            <a:gradFill>
              <a:gsLst>
                <a:gs pos="0">
                  <a:schemeClr val="accent4">
                    <a:shade val="51000"/>
                    <a:satMod val="130000"/>
                  </a:schemeClr>
                </a:gs>
                <a:gs pos="50000">
                  <a:schemeClr val="accent4">
                    <a:shade val="93000"/>
                    <a:satMod val="130000"/>
                  </a:schemeClr>
                </a:gs>
                <a:gs pos="79000">
                  <a:schemeClr val="accent1"/>
                </a:gs>
                <a:gs pos="100000">
                  <a:schemeClr val="accent4"/>
                </a:gs>
              </a:gsLst>
            </a:gradFill>
            <a:ln>
              <a:headEnd type="none" w="med" len="med"/>
              <a:tailEnd type="none" w="med" len="med"/>
            </a:ln>
            <a:scene3d>
              <a:camera prst="orthographicFront">
                <a:rot lat="0" lon="0" rev="0"/>
              </a:camera>
              <a:lightRig rig="threePt" dir="t">
                <a:rot lat="0" lon="0" rev="20400000"/>
              </a:lightRig>
            </a:scene3d>
            <a:sp3d contourW="6350">
              <a:bevelT w="22860" h="19050" prst="angle"/>
              <a:contourClr>
                <a:schemeClr val="accent4">
                  <a:shade val="25000"/>
                  <a:satMod val="150000"/>
                </a:schemeClr>
              </a:contourClr>
            </a:sp3d>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21" name="Rounded Rectangle 20"/>
            <p:cNvSpPr/>
            <p:nvPr/>
          </p:nvSpPr>
          <p:spPr bwMode="auto">
            <a:xfrm>
              <a:off x="4805351" y="1113983"/>
              <a:ext cx="2514600" cy="744856"/>
            </a:xfrm>
            <a:prstGeom prst="roundRect">
              <a:avLst>
                <a:gd name="adj" fmla="val 0"/>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smtClean="0">
                  <a:gradFill>
                    <a:gsLst>
                      <a:gs pos="0">
                        <a:srgbClr val="FFFFFF"/>
                      </a:gs>
                      <a:gs pos="100000">
                        <a:srgbClr val="FFFFFF"/>
                      </a:gs>
                    </a:gsLst>
                    <a:lin ang="5400000" scaled="0"/>
                  </a:gradFill>
                </a:rPr>
                <a:t>Size</a:t>
              </a:r>
            </a:p>
          </p:txBody>
        </p:sp>
        <p:sp>
          <p:nvSpPr>
            <p:cNvPr id="24" name="Text Placeholder 2"/>
            <p:cNvSpPr txBox="1">
              <a:spLocks/>
            </p:cNvSpPr>
            <p:nvPr/>
          </p:nvSpPr>
          <p:spPr>
            <a:xfrm>
              <a:off x="4955422" y="2002967"/>
              <a:ext cx="2207378" cy="954107"/>
            </a:xfrm>
            <a:prstGeom prst="rect">
              <a:avLst/>
            </a:prstGeom>
          </p:spPr>
          <p:txBody>
            <a:bodyPr vert="horz" wrap="square" lIns="0" tIns="0" rIns="0" bIns="0" rtlCol="0">
              <a:spAutoFit/>
            </a:bodyPr>
            <a:lstStyle/>
            <a:p>
              <a:pPr marL="460375" lvl="0" indent="-460375">
                <a:lnSpc>
                  <a:spcPct val="90000"/>
                </a:lnSpc>
                <a:spcBef>
                  <a:spcPct val="20000"/>
                </a:spcBef>
                <a:buSzPct val="90000"/>
                <a:buBlip>
                  <a:blip r:embed="rId2"/>
                </a:buBlip>
              </a:pPr>
              <a:r>
                <a:rPr lang="en-US" sz="2000" dirty="0" smtClean="0">
                  <a:solidFill>
                    <a:schemeClr val="bg1"/>
                  </a:solidFill>
                </a:rPr>
                <a:t>Large</a:t>
              </a:r>
            </a:p>
            <a:p>
              <a:pPr marL="460375" lvl="0" indent="-460375">
                <a:lnSpc>
                  <a:spcPct val="90000"/>
                </a:lnSpc>
                <a:spcBef>
                  <a:spcPct val="20000"/>
                </a:spcBef>
                <a:buSzPct val="90000"/>
                <a:buBlip>
                  <a:blip r:embed="rId2"/>
                </a:buBlip>
              </a:pPr>
              <a:r>
                <a:rPr lang="en-US" sz="2000" dirty="0" smtClean="0">
                  <a:solidFill>
                    <a:schemeClr val="bg1"/>
                  </a:solidFill>
                </a:rPr>
                <a:t>Medium</a:t>
              </a:r>
            </a:p>
            <a:p>
              <a:pPr marL="460375" lvl="0" indent="-460375">
                <a:lnSpc>
                  <a:spcPct val="90000"/>
                </a:lnSpc>
                <a:spcBef>
                  <a:spcPct val="20000"/>
                </a:spcBef>
                <a:buSzPct val="90000"/>
                <a:buBlip>
                  <a:blip r:embed="rId2"/>
                </a:buBlip>
              </a:pPr>
              <a:r>
                <a:rPr lang="en-US" sz="2000" dirty="0" smtClean="0">
                  <a:solidFill>
                    <a:schemeClr val="bg1"/>
                  </a:solidFill>
                </a:rPr>
                <a:t>Small</a:t>
              </a:r>
            </a:p>
          </p:txBody>
        </p:sp>
      </p:grpSp>
      <p:grpSp>
        <p:nvGrpSpPr>
          <p:cNvPr id="35" name="Group 34"/>
          <p:cNvGrpSpPr/>
          <p:nvPr/>
        </p:nvGrpSpPr>
        <p:grpSpPr>
          <a:xfrm>
            <a:off x="7420466" y="1164223"/>
            <a:ext cx="3065936" cy="3252113"/>
            <a:chOff x="7420466" y="1113983"/>
            <a:chExt cx="3065936" cy="3252113"/>
          </a:xfrm>
        </p:grpSpPr>
        <p:sp>
          <p:nvSpPr>
            <p:cNvPr id="8" name="Rectangle 7"/>
            <p:cNvSpPr/>
            <p:nvPr/>
          </p:nvSpPr>
          <p:spPr bwMode="auto">
            <a:xfrm>
              <a:off x="7971802" y="1926432"/>
              <a:ext cx="2514600" cy="1600200"/>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36" tIns="45718" rIns="91436" bIns="45718" numCol="1" rtlCol="0" anchor="t" anchorCtr="0" compatLnSpc="1">
              <a:prstTxWarp prst="textNoShape">
                <a:avLst/>
              </a:prstTxWarp>
            </a:bodyPr>
            <a:lstStyle/>
            <a:p>
              <a:pPr marL="115888" lvl="0" indent="-115888">
                <a:spcAft>
                  <a:spcPts val="600"/>
                </a:spcAft>
                <a:buClr>
                  <a:schemeClr val="bg1">
                    <a:lumMod val="50000"/>
                  </a:schemeClr>
                </a:buClr>
                <a:buSzPct val="125000"/>
                <a:buFont typeface="Arial" pitchFamily="34" charset="0"/>
                <a:buChar char="•"/>
                <a:defRPr/>
              </a:pPr>
              <a:endParaRPr lang="en-US" sz="900" kern="0" dirty="0">
                <a:solidFill>
                  <a:schemeClr val="bg1"/>
                </a:solidFill>
                <a:latin typeface="Segoe" pitchFamily="34" charset="0"/>
              </a:endParaRPr>
            </a:p>
          </p:txBody>
        </p:sp>
        <p:sp>
          <p:nvSpPr>
            <p:cNvPr id="30" name="Rounded Rectangle 29"/>
            <p:cNvSpPr/>
            <p:nvPr/>
          </p:nvSpPr>
          <p:spPr bwMode="auto">
            <a:xfrm>
              <a:off x="7971802" y="1113983"/>
              <a:ext cx="2514600" cy="744856"/>
            </a:xfrm>
            <a:prstGeom prst="roundRect">
              <a:avLst>
                <a:gd name="adj" fmla="val 0"/>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smtClean="0">
                  <a:gradFill>
                    <a:gsLst>
                      <a:gs pos="0">
                        <a:srgbClr val="FFFFFF"/>
                      </a:gs>
                      <a:gs pos="100000">
                        <a:srgbClr val="FFFFFF"/>
                      </a:gs>
                    </a:gsLst>
                    <a:lin ang="5400000" scaled="0"/>
                  </a:gradFill>
                </a:rPr>
                <a:t>Identity</a:t>
              </a:r>
            </a:p>
            <a:p>
              <a:pPr algn="ctr" defTabSz="914099" fontAlgn="base">
                <a:spcBef>
                  <a:spcPct val="0"/>
                </a:spcBef>
                <a:spcAft>
                  <a:spcPct val="0"/>
                </a:spcAft>
              </a:pPr>
              <a:r>
                <a:rPr lang="en-US" sz="2200" dirty="0" smtClean="0">
                  <a:gradFill>
                    <a:gsLst>
                      <a:gs pos="0">
                        <a:srgbClr val="FFFFFF"/>
                      </a:gs>
                      <a:gs pos="100000">
                        <a:srgbClr val="FFFFFF"/>
                      </a:gs>
                    </a:gsLst>
                    <a:lin ang="5400000" scaled="0"/>
                  </a:gradFill>
                </a:rPr>
                <a:t>Management</a:t>
              </a:r>
            </a:p>
          </p:txBody>
        </p:sp>
        <p:sp>
          <p:nvSpPr>
            <p:cNvPr id="37" name="Right Arrow 36"/>
            <p:cNvSpPr/>
            <p:nvPr/>
          </p:nvSpPr>
          <p:spPr bwMode="auto">
            <a:xfrm rot="19516588" flipH="1">
              <a:off x="7420466" y="3790928"/>
              <a:ext cx="1076749" cy="575168"/>
            </a:xfrm>
            <a:prstGeom prst="rightArrow">
              <a:avLst/>
            </a:prstGeom>
            <a:gradFill>
              <a:gsLst>
                <a:gs pos="0">
                  <a:schemeClr val="accent4">
                    <a:shade val="51000"/>
                    <a:satMod val="130000"/>
                  </a:schemeClr>
                </a:gs>
                <a:gs pos="50000">
                  <a:schemeClr val="accent4">
                    <a:shade val="93000"/>
                    <a:satMod val="130000"/>
                  </a:schemeClr>
                </a:gs>
                <a:gs pos="79000">
                  <a:schemeClr val="accent1"/>
                </a:gs>
                <a:gs pos="100000">
                  <a:schemeClr val="accent4"/>
                </a:gs>
              </a:gsLst>
            </a:gradFill>
            <a:ln>
              <a:headEnd type="none" w="med" len="med"/>
              <a:tailEnd type="none" w="med" len="med"/>
            </a:ln>
            <a:scene3d>
              <a:camera prst="orthographicFront">
                <a:rot lat="0" lon="0" rev="0"/>
              </a:camera>
              <a:lightRig rig="threePt" dir="t">
                <a:rot lat="0" lon="0" rev="20400000"/>
              </a:lightRig>
            </a:scene3d>
            <a:sp3d contourW="6350">
              <a:bevelT w="22860" h="19050" prst="angle"/>
              <a:contourClr>
                <a:schemeClr val="accent4">
                  <a:shade val="25000"/>
                  <a:satMod val="150000"/>
                </a:schemeClr>
              </a:contourClr>
            </a:sp3d>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25" name="Text Placeholder 2"/>
            <p:cNvSpPr txBox="1">
              <a:spLocks/>
            </p:cNvSpPr>
            <p:nvPr/>
          </p:nvSpPr>
          <p:spPr>
            <a:xfrm>
              <a:off x="8119989" y="2002967"/>
              <a:ext cx="2362954" cy="954107"/>
            </a:xfrm>
            <a:prstGeom prst="rect">
              <a:avLst/>
            </a:prstGeom>
          </p:spPr>
          <p:txBody>
            <a:bodyPr vert="horz" wrap="square" lIns="0" tIns="0" rIns="0" bIns="0" rtlCol="0">
              <a:spAutoFit/>
            </a:bodyPr>
            <a:lstStyle/>
            <a:p>
              <a:pPr marL="460375" lvl="0" indent="-460375">
                <a:lnSpc>
                  <a:spcPct val="90000"/>
                </a:lnSpc>
                <a:spcBef>
                  <a:spcPct val="20000"/>
                </a:spcBef>
                <a:buSzPct val="90000"/>
                <a:buBlip>
                  <a:blip r:embed="rId2"/>
                </a:buBlip>
              </a:pPr>
              <a:r>
                <a:rPr lang="en-US" sz="2000" dirty="0" smtClean="0">
                  <a:solidFill>
                    <a:schemeClr val="bg1"/>
                  </a:solidFill>
                </a:rPr>
                <a:t>On-Premises</a:t>
              </a:r>
            </a:p>
            <a:p>
              <a:pPr marL="460375" lvl="0" indent="-460375">
                <a:lnSpc>
                  <a:spcPct val="90000"/>
                </a:lnSpc>
                <a:spcBef>
                  <a:spcPct val="20000"/>
                </a:spcBef>
                <a:buSzPct val="90000"/>
                <a:buBlip>
                  <a:blip r:embed="rId2"/>
                </a:buBlip>
              </a:pPr>
              <a:r>
                <a:rPr lang="en-US" sz="2000" dirty="0" smtClean="0">
                  <a:solidFill>
                    <a:schemeClr val="bg1"/>
                  </a:solidFill>
                </a:rPr>
                <a:t>Single Sign-On</a:t>
              </a:r>
            </a:p>
            <a:p>
              <a:pPr marL="460375" lvl="0" indent="-460375">
                <a:lnSpc>
                  <a:spcPct val="90000"/>
                </a:lnSpc>
                <a:spcBef>
                  <a:spcPct val="20000"/>
                </a:spcBef>
                <a:buSzPct val="90000"/>
                <a:buBlip>
                  <a:blip r:embed="rId2"/>
                </a:buBlip>
              </a:pPr>
              <a:r>
                <a:rPr lang="en-US" sz="2000" dirty="0" smtClean="0">
                  <a:solidFill>
                    <a:schemeClr val="bg1"/>
                  </a:solidFill>
                </a:rPr>
                <a:t>On-Cloud</a:t>
              </a:r>
            </a:p>
          </p:txBody>
        </p:sp>
      </p:grpSp>
      <p:grpSp>
        <p:nvGrpSpPr>
          <p:cNvPr id="36" name="Group 35"/>
          <p:cNvGrpSpPr/>
          <p:nvPr/>
        </p:nvGrpSpPr>
        <p:grpSpPr>
          <a:xfrm>
            <a:off x="7771997" y="4017765"/>
            <a:ext cx="3938887" cy="2411468"/>
            <a:chOff x="7771997" y="3967525"/>
            <a:chExt cx="3938887" cy="2411468"/>
          </a:xfrm>
        </p:grpSpPr>
        <p:sp>
          <p:nvSpPr>
            <p:cNvPr id="14" name="Right Arrow 13"/>
            <p:cNvSpPr/>
            <p:nvPr/>
          </p:nvSpPr>
          <p:spPr bwMode="auto">
            <a:xfrm rot="10800000">
              <a:off x="7771997" y="5189184"/>
              <a:ext cx="1289993" cy="575168"/>
            </a:xfrm>
            <a:prstGeom prst="rightArrow">
              <a:avLst/>
            </a:prstGeom>
            <a:gradFill>
              <a:gsLst>
                <a:gs pos="0">
                  <a:schemeClr val="accent4">
                    <a:shade val="51000"/>
                    <a:satMod val="130000"/>
                  </a:schemeClr>
                </a:gs>
                <a:gs pos="50000">
                  <a:schemeClr val="accent4">
                    <a:shade val="93000"/>
                    <a:satMod val="130000"/>
                  </a:schemeClr>
                </a:gs>
                <a:gs pos="79000">
                  <a:schemeClr val="accent1"/>
                </a:gs>
                <a:gs pos="100000">
                  <a:schemeClr val="accent4"/>
                </a:gs>
              </a:gsLst>
            </a:gradFill>
            <a:ln>
              <a:headEnd type="none" w="med" len="med"/>
              <a:tailEnd type="none" w="med" len="med"/>
            </a:ln>
            <a:scene3d>
              <a:camera prst="orthographicFront">
                <a:rot lat="0" lon="0" rev="0"/>
              </a:camera>
              <a:lightRig rig="threePt" dir="t">
                <a:rot lat="0" lon="0" rev="20400000"/>
              </a:lightRig>
            </a:scene3d>
            <a:sp3d contourW="6350">
              <a:bevelT w="22860" h="19050" prst="angle"/>
              <a:contourClr>
                <a:schemeClr val="accent4">
                  <a:shade val="25000"/>
                  <a:satMod val="150000"/>
                </a:schemeClr>
              </a:contourClr>
            </a:sp3d>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10" name="Rectangle 9"/>
            <p:cNvSpPr/>
            <p:nvPr/>
          </p:nvSpPr>
          <p:spPr bwMode="auto">
            <a:xfrm>
              <a:off x="9196284" y="4778793"/>
              <a:ext cx="2514600" cy="1600200"/>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36" tIns="45718" rIns="91436" bIns="45718" numCol="1" rtlCol="0" anchor="t" anchorCtr="0" compatLnSpc="1">
              <a:prstTxWarp prst="textNoShape">
                <a:avLst/>
              </a:prstTxWarp>
            </a:bodyPr>
            <a:lstStyle/>
            <a:p>
              <a:pPr marL="115888" marR="0" lvl="0" indent="-115888" defTabSz="914363" eaLnBrk="1" fontAlgn="auto" latinLnBrk="0" hangingPunct="1">
                <a:lnSpc>
                  <a:spcPct val="100000"/>
                </a:lnSpc>
                <a:spcBef>
                  <a:spcPts val="0"/>
                </a:spcBef>
                <a:spcAft>
                  <a:spcPts val="600"/>
                </a:spcAft>
                <a:buClr>
                  <a:schemeClr val="bg1">
                    <a:lumMod val="50000"/>
                  </a:schemeClr>
                </a:buClr>
                <a:buSzPct val="125000"/>
                <a:buFont typeface="Arial" pitchFamily="34" charset="0"/>
                <a:buChar char="•"/>
                <a:tabLst/>
                <a:defRPr/>
              </a:pPr>
              <a:endParaRPr kumimoji="0" lang="en-US" sz="1200" b="0" i="0" u="none" strike="noStrike" kern="0" cap="none" spc="0" normalizeH="0" baseline="0" noProof="0" dirty="0" smtClean="0">
                <a:ln>
                  <a:noFill/>
                </a:ln>
                <a:solidFill>
                  <a:schemeClr val="bg1"/>
                </a:solidFill>
                <a:effectLst/>
                <a:uLnTx/>
                <a:uFillTx/>
                <a:latin typeface="Segoe" pitchFamily="34" charset="0"/>
                <a:ea typeface="+mn-ea"/>
                <a:cs typeface="+mn-cs"/>
              </a:endParaRPr>
            </a:p>
          </p:txBody>
        </p:sp>
        <p:sp>
          <p:nvSpPr>
            <p:cNvPr id="32" name="Rounded Rectangle 31"/>
            <p:cNvSpPr/>
            <p:nvPr/>
          </p:nvSpPr>
          <p:spPr bwMode="auto">
            <a:xfrm>
              <a:off x="9196284" y="3967525"/>
              <a:ext cx="2514600" cy="749808"/>
            </a:xfrm>
            <a:prstGeom prst="roundRect">
              <a:avLst>
                <a:gd name="adj" fmla="val 0"/>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smtClean="0">
                  <a:gradFill>
                    <a:gsLst>
                      <a:gs pos="0">
                        <a:srgbClr val="FFFFFF"/>
                      </a:gs>
                      <a:gs pos="100000">
                        <a:srgbClr val="FFFFFF"/>
                      </a:gs>
                    </a:gsLst>
                    <a:lin ang="5400000" scaled="0"/>
                  </a:gradFill>
                </a:rPr>
                <a:t>Provisioning</a:t>
              </a:r>
            </a:p>
          </p:txBody>
        </p:sp>
        <p:sp>
          <p:nvSpPr>
            <p:cNvPr id="28" name="Text Placeholder 2"/>
            <p:cNvSpPr txBox="1">
              <a:spLocks/>
            </p:cNvSpPr>
            <p:nvPr/>
          </p:nvSpPr>
          <p:spPr>
            <a:xfrm>
              <a:off x="9244391" y="4920340"/>
              <a:ext cx="2435979" cy="553998"/>
            </a:xfrm>
            <a:prstGeom prst="rect">
              <a:avLst/>
            </a:prstGeom>
          </p:spPr>
          <p:txBody>
            <a:bodyPr vert="horz" wrap="square" lIns="0" tIns="0" rIns="0" bIns="0" rtlCol="0">
              <a:spAutoFit/>
            </a:bodyPr>
            <a:lstStyle/>
            <a:p>
              <a:pPr marL="460375" lvl="0" indent="-460375">
                <a:lnSpc>
                  <a:spcPct val="90000"/>
                </a:lnSpc>
                <a:spcBef>
                  <a:spcPct val="20000"/>
                </a:spcBef>
                <a:buSzPct val="90000"/>
                <a:buBlip>
                  <a:blip r:embed="rId2"/>
                </a:buBlip>
              </a:pPr>
              <a:r>
                <a:rPr lang="en-US" dirty="0" smtClean="0">
                  <a:solidFill>
                    <a:schemeClr val="bg1"/>
                  </a:solidFill>
                </a:rPr>
                <a:t>DirSync</a:t>
              </a:r>
            </a:p>
            <a:p>
              <a:pPr marL="460375" lvl="0" indent="-460375">
                <a:lnSpc>
                  <a:spcPct val="90000"/>
                </a:lnSpc>
                <a:spcBef>
                  <a:spcPct val="20000"/>
                </a:spcBef>
                <a:buSzPct val="90000"/>
                <a:buBlip>
                  <a:blip r:embed="rId2"/>
                </a:buBlip>
              </a:pPr>
              <a:r>
                <a:rPr lang="en-US" dirty="0" smtClean="0">
                  <a:solidFill>
                    <a:schemeClr val="bg1"/>
                  </a:solidFill>
                </a:rPr>
                <a:t>Bulk Provisioning</a:t>
              </a:r>
            </a:p>
          </p:txBody>
        </p:sp>
      </p:grpSp>
      <p:sp>
        <p:nvSpPr>
          <p:cNvPr id="38" name="Title 1"/>
          <p:cNvSpPr txBox="1">
            <a:spLocks/>
          </p:cNvSpPr>
          <p:nvPr/>
        </p:nvSpPr>
        <p:spPr>
          <a:xfrm>
            <a:off x="472566" y="141940"/>
            <a:ext cx="11173090" cy="1107996"/>
          </a:xfrm>
          <a:prstGeom prst="rect">
            <a:avLst/>
          </a:prstGeom>
        </p:spPr>
        <p:txBody>
          <a:bodyPr/>
          <a:lst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sz="4000" dirty="0" smtClean="0"/>
              <a:t>Planning For Deployment</a:t>
            </a:r>
          </a:p>
          <a:p>
            <a:r>
              <a:rPr lang="en-US" sz="3200" dirty="0" smtClean="0">
                <a:solidFill>
                  <a:schemeClr val="accent1">
                    <a:alpha val="99000"/>
                  </a:schemeClr>
                </a:solidFill>
              </a:rPr>
              <a:t>“Can I do it in a weekend?”</a:t>
            </a:r>
            <a:endParaRPr lang="en-US" sz="2400" dirty="0">
              <a:gradFill flip="none" rotWithShape="1">
                <a:gsLst>
                  <a:gs pos="5417">
                    <a:schemeClr val="tx2"/>
                  </a:gs>
                  <a:gs pos="98000">
                    <a:schemeClr val="tx2"/>
                  </a:gs>
                </a:gsLst>
                <a:lin ang="5400000" scaled="0"/>
                <a:tileRect/>
              </a:gradFill>
            </a:endParaRPr>
          </a:p>
        </p:txBody>
      </p:sp>
    </p:spTree>
    <p:extLst>
      <p:ext uri="{BB962C8B-B14F-4D97-AF65-F5344CB8AC3E}">
        <p14:creationId xmlns:p14="http://schemas.microsoft.com/office/powerpoint/2010/main" val="12940794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Hybrid Setup</a:t>
            </a:r>
            <a:br>
              <a:rPr lang="en-US" dirty="0" smtClean="0"/>
            </a:br>
            <a:r>
              <a:rPr lang="en-US" sz="3200" dirty="0" smtClean="0">
                <a:solidFill>
                  <a:schemeClr val="accent1">
                    <a:alpha val="99000"/>
                  </a:schemeClr>
                </a:solidFill>
              </a:rPr>
              <a:t>Step 1 – Office 365 configuration steps</a:t>
            </a:r>
            <a:endParaRPr lang="en-US" sz="2800" dirty="0">
              <a:gradFill flip="none" rotWithShape="1">
                <a:gsLst>
                  <a:gs pos="5417">
                    <a:schemeClr val="tx2"/>
                  </a:gs>
                  <a:gs pos="98000">
                    <a:schemeClr val="tx2"/>
                  </a:gs>
                </a:gsLst>
                <a:lin ang="5400000" scaled="0"/>
                <a:tileRect/>
              </a:gradFill>
            </a:endParaRPr>
          </a:p>
        </p:txBody>
      </p:sp>
      <p:graphicFrame>
        <p:nvGraphicFramePr>
          <p:cNvPr id="4" name="Table 3"/>
          <p:cNvGraphicFramePr>
            <a:graphicFrameLocks noGrp="1"/>
          </p:cNvGraphicFramePr>
          <p:nvPr>
            <p:extLst>
              <p:ext uri="{D42A27DB-BD31-4B8C-83A1-F6EECF244321}">
                <p14:modId xmlns:p14="http://schemas.microsoft.com/office/powerpoint/2010/main" val="718431702"/>
              </p:ext>
            </p:extLst>
          </p:nvPr>
        </p:nvGraphicFramePr>
        <p:xfrm>
          <a:off x="507868" y="1575378"/>
          <a:ext cx="11173090" cy="4425476"/>
        </p:xfrm>
        <a:graphic>
          <a:graphicData uri="http://schemas.openxmlformats.org/drawingml/2006/table">
            <a:tbl>
              <a:tblPr firstRow="1" bandRow="1">
                <a:tableStyleId>{21E4AEA4-8DFA-4A89-87EB-49C32662AFE0}</a:tableStyleId>
              </a:tblPr>
              <a:tblGrid>
                <a:gridCol w="3191299"/>
                <a:gridCol w="5574231"/>
                <a:gridCol w="2407560"/>
              </a:tblGrid>
              <a:tr h="811004">
                <a:tc>
                  <a:txBody>
                    <a:bodyPr/>
                    <a:lstStyle/>
                    <a:p>
                      <a:r>
                        <a:rPr lang="en-US" sz="1600" dirty="0" smtClean="0">
                          <a:solidFill>
                            <a:schemeClr val="bg1"/>
                          </a:solidFill>
                        </a:rPr>
                        <a:t>Step</a:t>
                      </a:r>
                      <a:endParaRPr lang="en-US" sz="1600" dirty="0">
                        <a:solidFill>
                          <a:schemeClr val="bg1"/>
                        </a:solidFill>
                      </a:endParaRPr>
                    </a:p>
                  </a:txBody>
                  <a:tcPr marL="121888" marR="121888"/>
                </a:tc>
                <a:tc>
                  <a:txBody>
                    <a:bodyPr/>
                    <a:lstStyle/>
                    <a:p>
                      <a:r>
                        <a:rPr lang="en-US" sz="1600" dirty="0" smtClean="0">
                          <a:solidFill>
                            <a:schemeClr val="bg1"/>
                          </a:solidFill>
                        </a:rPr>
                        <a:t>Details</a:t>
                      </a:r>
                      <a:endParaRPr lang="en-US" sz="1600" dirty="0">
                        <a:solidFill>
                          <a:schemeClr val="bg1"/>
                        </a:solidFill>
                      </a:endParaRPr>
                    </a:p>
                  </a:txBody>
                  <a:tcPr marL="121888" marR="121888"/>
                </a:tc>
                <a:tc>
                  <a:txBody>
                    <a:bodyPr/>
                    <a:lstStyle/>
                    <a:p>
                      <a:r>
                        <a:rPr lang="en-US" sz="1600" dirty="0" smtClean="0">
                          <a:solidFill>
                            <a:schemeClr val="bg1"/>
                          </a:solidFill>
                        </a:rPr>
                        <a:t>Required/</a:t>
                      </a:r>
                      <a:br>
                        <a:rPr lang="en-US" sz="1600" dirty="0" smtClean="0">
                          <a:solidFill>
                            <a:schemeClr val="bg1"/>
                          </a:solidFill>
                        </a:rPr>
                      </a:br>
                      <a:r>
                        <a:rPr lang="en-US" sz="1600" dirty="0" smtClean="0">
                          <a:solidFill>
                            <a:schemeClr val="bg1"/>
                          </a:solidFill>
                        </a:rPr>
                        <a:t>Recommended</a:t>
                      </a:r>
                      <a:endParaRPr lang="en-US" sz="1600" dirty="0">
                        <a:solidFill>
                          <a:schemeClr val="bg1"/>
                        </a:solidFill>
                      </a:endParaRPr>
                    </a:p>
                  </a:txBody>
                  <a:tcPr marL="121888" marR="121888"/>
                </a:tc>
              </a:tr>
              <a:tr h="1051301">
                <a:tc>
                  <a:txBody>
                    <a:bodyPr/>
                    <a:lstStyle/>
                    <a:p>
                      <a:r>
                        <a:rPr lang="en-US" sz="1600" dirty="0" smtClean="0">
                          <a:solidFill>
                            <a:schemeClr val="bg1"/>
                          </a:solidFill>
                        </a:rPr>
                        <a:t>Register</a:t>
                      </a:r>
                      <a:r>
                        <a:rPr lang="en-US" sz="1600" baseline="0" dirty="0" smtClean="0">
                          <a:solidFill>
                            <a:schemeClr val="bg1"/>
                          </a:solidFill>
                        </a:rPr>
                        <a:t> your custom domains in the Office 365 portal</a:t>
                      </a:r>
                      <a:endParaRPr lang="en-US" sz="1600" dirty="0">
                        <a:solidFill>
                          <a:schemeClr val="bg1"/>
                        </a:solidFill>
                      </a:endParaRPr>
                    </a:p>
                  </a:txBody>
                  <a:tcPr marL="121888" marR="121888"/>
                </a:tc>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Register</a:t>
                      </a:r>
                      <a:r>
                        <a:rPr lang="en-US" sz="1600" baseline="0" dirty="0" smtClean="0">
                          <a:solidFill>
                            <a:schemeClr val="bg1"/>
                          </a:solidFill>
                        </a:rPr>
                        <a:t> any primary SMTP domains</a:t>
                      </a:r>
                      <a:endParaRPr lang="en-US" sz="1600" dirty="0" smtClean="0">
                        <a:solidFill>
                          <a:schemeClr val="bg1"/>
                        </a:solidFill>
                      </a:endParaRPr>
                    </a:p>
                  </a:txBody>
                  <a:tcPr marL="121888" marR="121888"/>
                </a:tc>
                <a:tc>
                  <a:txBody>
                    <a:bodyPr/>
                    <a:lstStyle/>
                    <a:p>
                      <a:r>
                        <a:rPr lang="en-US" sz="1600" dirty="0" smtClean="0">
                          <a:solidFill>
                            <a:schemeClr val="bg1"/>
                          </a:solidFill>
                        </a:rPr>
                        <a:t>Required</a:t>
                      </a:r>
                      <a:endParaRPr lang="en-US" sz="1600" dirty="0">
                        <a:solidFill>
                          <a:schemeClr val="bg1"/>
                        </a:solidFill>
                      </a:endParaRPr>
                    </a:p>
                  </a:txBody>
                  <a:tcPr marL="121888" marR="121888"/>
                </a:tc>
              </a:tr>
              <a:tr h="1081338">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Configure Federated Identity</a:t>
                      </a:r>
                    </a:p>
                  </a:txBody>
                  <a:tcPr marL="121888" marR="121888"/>
                </a:tc>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On-premises ADFS/Geneva</a:t>
                      </a:r>
                      <a:r>
                        <a:rPr lang="en-US" sz="1600" baseline="0" dirty="0" smtClean="0">
                          <a:solidFill>
                            <a:schemeClr val="bg1"/>
                          </a:solidFill>
                        </a:rPr>
                        <a:t> server allows o</a:t>
                      </a:r>
                      <a:r>
                        <a:rPr lang="en-US" sz="1600" dirty="0" smtClean="0">
                          <a:solidFill>
                            <a:schemeClr val="bg1"/>
                          </a:solidFill>
                        </a:rPr>
                        <a:t>n-premises </a:t>
                      </a:r>
                      <a:r>
                        <a:rPr lang="en-US" sz="1600" baseline="0" dirty="0" smtClean="0">
                          <a:solidFill>
                            <a:schemeClr val="bg1"/>
                          </a:solidFill>
                        </a:rPr>
                        <a:t>(single) identity to be used for cloud authentication</a:t>
                      </a:r>
                      <a:endParaRPr lang="en-US" sz="1600" dirty="0" smtClean="0">
                        <a:solidFill>
                          <a:schemeClr val="bg1"/>
                        </a:solidFill>
                      </a:endParaRPr>
                    </a:p>
                  </a:txBody>
                  <a:tcPr marL="121888" marR="121888"/>
                </a:tc>
                <a:tc>
                  <a:txBody>
                    <a:bodyPr/>
                    <a:lstStyle/>
                    <a:p>
                      <a:r>
                        <a:rPr lang="en-US" sz="1600" dirty="0" smtClean="0">
                          <a:solidFill>
                            <a:schemeClr val="bg1"/>
                          </a:solidFill>
                        </a:rPr>
                        <a:t>Recommended</a:t>
                      </a:r>
                      <a:endParaRPr lang="en-US" sz="1600" dirty="0">
                        <a:solidFill>
                          <a:schemeClr val="bg1"/>
                        </a:solidFill>
                      </a:endParaRPr>
                    </a:p>
                  </a:txBody>
                  <a:tcPr marL="121888" marR="121888"/>
                </a:tc>
              </a:tr>
              <a:tr h="730904">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Configure DirSync</a:t>
                      </a:r>
                    </a:p>
                  </a:txBody>
                  <a:tcPr marL="121888" marR="121888"/>
                </a:tc>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On-premises </a:t>
                      </a:r>
                      <a:r>
                        <a:rPr lang="en-US" sz="1600" baseline="0" dirty="0" smtClean="0">
                          <a:solidFill>
                            <a:schemeClr val="bg1"/>
                          </a:solidFill>
                        </a:rPr>
                        <a:t>appliance synchronizes o</a:t>
                      </a:r>
                      <a:r>
                        <a:rPr lang="en-US" sz="1600" dirty="0" smtClean="0">
                          <a:solidFill>
                            <a:schemeClr val="bg1"/>
                          </a:solidFill>
                        </a:rPr>
                        <a:t>n-premises </a:t>
                      </a:r>
                      <a:r>
                        <a:rPr lang="en-US" sz="1600" baseline="0" dirty="0" smtClean="0">
                          <a:solidFill>
                            <a:schemeClr val="bg1"/>
                          </a:solidFill>
                        </a:rPr>
                        <a:t>directory/GAL with the cloud</a:t>
                      </a:r>
                      <a:endParaRPr lang="en-US" sz="1600" dirty="0" smtClean="0">
                        <a:solidFill>
                          <a:schemeClr val="bg1"/>
                        </a:solidFill>
                      </a:endParaRPr>
                    </a:p>
                  </a:txBody>
                  <a:tcPr marL="121888" marR="121888"/>
                </a:tc>
                <a:tc>
                  <a:txBody>
                    <a:bodyPr/>
                    <a:lstStyle/>
                    <a:p>
                      <a:r>
                        <a:rPr lang="en-US" sz="1600" dirty="0" smtClean="0">
                          <a:solidFill>
                            <a:schemeClr val="bg1"/>
                          </a:solidFill>
                        </a:rPr>
                        <a:t>Required</a:t>
                      </a:r>
                      <a:endParaRPr lang="en-US" sz="1600" dirty="0">
                        <a:solidFill>
                          <a:schemeClr val="bg1"/>
                        </a:solidFill>
                      </a:endParaRPr>
                    </a:p>
                  </a:txBody>
                  <a:tcPr marL="121888" marR="121888"/>
                </a:tc>
              </a:tr>
              <a:tr h="750929">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Enable DirSync Writeback</a:t>
                      </a:r>
                    </a:p>
                  </a:txBody>
                  <a:tcPr marL="121888" marR="121888"/>
                </a:tc>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Allows rich off-boarding with message-repliability,</a:t>
                      </a:r>
                      <a:r>
                        <a:rPr lang="en-US" sz="1600" baseline="0" dirty="0" smtClean="0">
                          <a:solidFill>
                            <a:schemeClr val="bg1"/>
                          </a:solidFill>
                        </a:rPr>
                        <a:t> archiving in the cloud, and UM in the cloud</a:t>
                      </a:r>
                      <a:endParaRPr lang="en-US" sz="1600" dirty="0" smtClean="0">
                        <a:solidFill>
                          <a:schemeClr val="bg1"/>
                        </a:solidFill>
                      </a:endParaRPr>
                    </a:p>
                  </a:txBody>
                  <a:tcPr marL="121888" marR="121888"/>
                </a:tc>
                <a:tc>
                  <a:txBody>
                    <a:bodyPr/>
                    <a:lstStyle/>
                    <a:p>
                      <a:r>
                        <a:rPr lang="en-US" sz="1600" dirty="0" smtClean="0">
                          <a:solidFill>
                            <a:schemeClr val="bg1"/>
                          </a:solidFill>
                        </a:rPr>
                        <a:t>Recommended</a:t>
                      </a:r>
                      <a:endParaRPr lang="en-US" sz="1600" dirty="0">
                        <a:solidFill>
                          <a:schemeClr val="bg1"/>
                        </a:solidFill>
                      </a:endParaRPr>
                    </a:p>
                  </a:txBody>
                  <a:tcPr marL="121888" marR="121888"/>
                </a:tc>
              </a:tr>
            </a:tbl>
          </a:graphicData>
        </a:graphic>
      </p:graphicFrame>
    </p:spTree>
    <p:extLst>
      <p:ext uri="{BB962C8B-B14F-4D97-AF65-F5344CB8AC3E}">
        <p14:creationId xmlns:p14="http://schemas.microsoft.com/office/powerpoint/2010/main" val="2320201648"/>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Hybrid Setup</a:t>
            </a:r>
            <a:r>
              <a:rPr lang="en-US" sz="4000" dirty="0"/>
              <a:t/>
            </a:r>
            <a:br>
              <a:rPr lang="en-US" sz="4000" dirty="0"/>
            </a:br>
            <a:r>
              <a:rPr lang="en-US" sz="2800" dirty="0" smtClean="0">
                <a:solidFill>
                  <a:schemeClr val="accent1">
                    <a:alpha val="99000"/>
                  </a:schemeClr>
                </a:solidFill>
              </a:rPr>
              <a:t>Step 2 – Exchange Configuration Steps</a:t>
            </a:r>
            <a:endParaRPr lang="en-US" sz="2400" dirty="0">
              <a:gradFill flip="none" rotWithShape="1">
                <a:gsLst>
                  <a:gs pos="5417">
                    <a:schemeClr val="tx2"/>
                  </a:gs>
                  <a:gs pos="98000">
                    <a:schemeClr val="tx2"/>
                  </a:gs>
                </a:gsLst>
                <a:lin ang="5400000" scaled="0"/>
                <a:tileRect/>
              </a:gradFill>
            </a:endParaRPr>
          </a:p>
        </p:txBody>
      </p:sp>
      <p:graphicFrame>
        <p:nvGraphicFramePr>
          <p:cNvPr id="5" name="Table 4"/>
          <p:cNvGraphicFramePr>
            <a:graphicFrameLocks noGrp="1"/>
          </p:cNvGraphicFramePr>
          <p:nvPr>
            <p:extLst>
              <p:ext uri="{D42A27DB-BD31-4B8C-83A1-F6EECF244321}">
                <p14:modId xmlns:p14="http://schemas.microsoft.com/office/powerpoint/2010/main" val="1070972911"/>
              </p:ext>
            </p:extLst>
          </p:nvPr>
        </p:nvGraphicFramePr>
        <p:xfrm>
          <a:off x="507869" y="1402419"/>
          <a:ext cx="11298285" cy="5198406"/>
        </p:xfrm>
        <a:graphic>
          <a:graphicData uri="http://schemas.openxmlformats.org/drawingml/2006/table">
            <a:tbl>
              <a:tblPr firstRow="1" bandRow="1">
                <a:tableStyleId>{21E4AEA4-8DFA-4A89-87EB-49C32662AFE0}</a:tableStyleId>
              </a:tblPr>
              <a:tblGrid>
                <a:gridCol w="2213357"/>
                <a:gridCol w="3693733"/>
                <a:gridCol w="3518244"/>
                <a:gridCol w="1872951"/>
              </a:tblGrid>
              <a:tr h="415035">
                <a:tc>
                  <a:txBody>
                    <a:bodyPr/>
                    <a:lstStyle/>
                    <a:p>
                      <a:r>
                        <a:rPr lang="en-US" sz="1400" dirty="0" smtClean="0">
                          <a:solidFill>
                            <a:schemeClr val="bg1"/>
                          </a:solidFill>
                        </a:rPr>
                        <a:t>Step</a:t>
                      </a:r>
                      <a:endParaRPr lang="en-US" sz="1400" dirty="0">
                        <a:solidFill>
                          <a:schemeClr val="bg1"/>
                        </a:solidFill>
                      </a:endParaRPr>
                    </a:p>
                  </a:txBody>
                  <a:tcPr marL="121888" marR="121888"/>
                </a:tc>
                <a:tc gridSpan="2">
                  <a:txBody>
                    <a:bodyPr/>
                    <a:lstStyle/>
                    <a:p>
                      <a:r>
                        <a:rPr lang="en-US" sz="1400" dirty="0" smtClean="0">
                          <a:solidFill>
                            <a:schemeClr val="bg1"/>
                          </a:solidFill>
                        </a:rPr>
                        <a:t>Details</a:t>
                      </a:r>
                      <a:endParaRPr lang="en-US" sz="1400" dirty="0">
                        <a:solidFill>
                          <a:schemeClr val="bg1"/>
                        </a:solidFill>
                      </a:endParaRPr>
                    </a:p>
                  </a:txBody>
                  <a:tcPr marL="121888" marR="121888"/>
                </a:tc>
                <a:tc hMerge="1">
                  <a:txBody>
                    <a:bodyPr/>
                    <a:lstStyle/>
                    <a:p>
                      <a:endParaRPr lang="en-US"/>
                    </a:p>
                  </a:txBody>
                  <a:tcPr/>
                </a:tc>
                <a:tc>
                  <a:txBody>
                    <a:bodyPr/>
                    <a:lstStyle/>
                    <a:p>
                      <a:r>
                        <a:rPr lang="en-US" sz="1100" dirty="0" smtClean="0">
                          <a:solidFill>
                            <a:schemeClr val="bg1"/>
                          </a:solidFill>
                        </a:rPr>
                        <a:t>Required/</a:t>
                      </a:r>
                      <a:br>
                        <a:rPr lang="en-US" sz="1100" dirty="0" smtClean="0">
                          <a:solidFill>
                            <a:schemeClr val="bg1"/>
                          </a:solidFill>
                        </a:rPr>
                      </a:br>
                      <a:r>
                        <a:rPr lang="en-US" sz="1100" dirty="0" smtClean="0">
                          <a:solidFill>
                            <a:schemeClr val="bg1"/>
                          </a:solidFill>
                        </a:rPr>
                        <a:t>Recommended</a:t>
                      </a:r>
                      <a:endParaRPr lang="en-US" sz="1100" dirty="0">
                        <a:solidFill>
                          <a:schemeClr val="bg1"/>
                        </a:solidFill>
                      </a:endParaRPr>
                    </a:p>
                  </a:txBody>
                  <a:tcPr marL="121888" marR="121888"/>
                </a:tc>
              </a:tr>
              <a:tr h="539567">
                <a:tc>
                  <a:txBody>
                    <a:bodyPr/>
                    <a:lstStyle/>
                    <a:p>
                      <a:r>
                        <a:rPr lang="en-US" sz="1100" dirty="0" smtClean="0">
                          <a:solidFill>
                            <a:schemeClr val="bg1"/>
                          </a:solidFill>
                        </a:rPr>
                        <a:t>Install Exchange Server 2010 SP1 server On-premises </a:t>
                      </a:r>
                      <a:endParaRPr lang="en-US" sz="1100" dirty="0">
                        <a:solidFill>
                          <a:schemeClr val="bg1"/>
                        </a:solidFill>
                      </a:endParaRPr>
                    </a:p>
                  </a:txBody>
                  <a:tcPr marL="121888" marR="121888"/>
                </a:tc>
                <a:tc gridSpan="2">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100" dirty="0" smtClean="0">
                          <a:solidFill>
                            <a:schemeClr val="bg1"/>
                          </a:solidFill>
                        </a:rPr>
                        <a:t>On-premises Exchange Server 2010 SP1 CAS/Hub</a:t>
                      </a:r>
                      <a:r>
                        <a:rPr lang="en-US" sz="1100" baseline="0" dirty="0" smtClean="0">
                          <a:solidFill>
                            <a:schemeClr val="bg1"/>
                          </a:solidFill>
                        </a:rPr>
                        <a:t> server (also MBX role for some scenarios) required for hybrid features</a:t>
                      </a:r>
                      <a:endParaRPr lang="en-US" sz="1100" dirty="0" smtClean="0">
                        <a:solidFill>
                          <a:schemeClr val="bg1"/>
                        </a:solidFill>
                      </a:endParaRPr>
                    </a:p>
                  </a:txBody>
                  <a:tcPr marL="121888" marR="121888"/>
                </a:tc>
                <a:tc hMerge="1">
                  <a:txBody>
                    <a:bodyPr/>
                    <a:lstStyle/>
                    <a:p>
                      <a:endParaRPr lang="en-US"/>
                    </a:p>
                  </a:txBody>
                  <a:tcPr/>
                </a:tc>
                <a:tc>
                  <a:txBody>
                    <a:bodyPr/>
                    <a:lstStyle/>
                    <a:p>
                      <a:r>
                        <a:rPr lang="en-US" sz="1100" dirty="0" smtClean="0">
                          <a:solidFill>
                            <a:schemeClr val="bg1"/>
                          </a:solidFill>
                        </a:rPr>
                        <a:t>Required</a:t>
                      </a:r>
                      <a:endParaRPr lang="en-US" sz="1100" dirty="0">
                        <a:solidFill>
                          <a:schemeClr val="bg1"/>
                        </a:solidFill>
                      </a:endParaRPr>
                    </a:p>
                  </a:txBody>
                  <a:tcPr marL="121888" marR="121888"/>
                </a:tc>
              </a:tr>
              <a:tr h="542346">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100" dirty="0" smtClean="0">
                          <a:solidFill>
                            <a:schemeClr val="bg1"/>
                          </a:solidFill>
                        </a:rPr>
                        <a:t>Configure cloud Autodiscover</a:t>
                      </a:r>
                      <a:r>
                        <a:rPr lang="en-US" sz="1100" baseline="0" dirty="0" smtClean="0">
                          <a:solidFill>
                            <a:schemeClr val="bg1"/>
                          </a:solidFill>
                        </a:rPr>
                        <a:t> </a:t>
                      </a:r>
                      <a:r>
                        <a:rPr lang="en-US" sz="1100" dirty="0" smtClean="0">
                          <a:solidFill>
                            <a:schemeClr val="bg1"/>
                          </a:solidFill>
                        </a:rPr>
                        <a:t>DNS</a:t>
                      </a:r>
                      <a:r>
                        <a:rPr lang="en-US" sz="1100" baseline="0" dirty="0" smtClean="0">
                          <a:solidFill>
                            <a:schemeClr val="bg1"/>
                          </a:solidFill>
                        </a:rPr>
                        <a:t> record</a:t>
                      </a:r>
                      <a:endParaRPr lang="en-US" sz="1100" dirty="0" smtClean="0">
                        <a:solidFill>
                          <a:schemeClr val="bg1"/>
                        </a:solidFill>
                      </a:endParaRPr>
                    </a:p>
                  </a:txBody>
                  <a:tcPr marL="121888" marR="121888"/>
                </a:tc>
                <a:tc gridSpan="2">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100" dirty="0" smtClean="0">
                          <a:solidFill>
                            <a:schemeClr val="bg1"/>
                          </a:solidFill>
                        </a:rPr>
                        <a:t>Allows on-premises targeted </a:t>
                      </a:r>
                      <a:r>
                        <a:rPr lang="en-US" sz="1100" dirty="0" err="1" smtClean="0">
                          <a:solidFill>
                            <a:schemeClr val="bg1"/>
                          </a:solidFill>
                        </a:rPr>
                        <a:t>autodiscover</a:t>
                      </a:r>
                      <a:r>
                        <a:rPr lang="en-US" sz="1100" dirty="0" smtClean="0">
                          <a:solidFill>
                            <a:schemeClr val="bg1"/>
                          </a:solidFill>
                        </a:rPr>
                        <a:t> Outlook client to redirect to cloud without prompts</a:t>
                      </a:r>
                    </a:p>
                  </a:txBody>
                  <a:tcPr marL="121888" marR="121888"/>
                </a:tc>
                <a:tc hMerge="1">
                  <a:txBody>
                    <a:bodyPr/>
                    <a:lstStyle/>
                    <a:p>
                      <a:endParaRPr lang="en-US"/>
                    </a:p>
                  </a:txBody>
                  <a:tcPr/>
                </a:tc>
                <a:tc>
                  <a:txBody>
                    <a:bodyPr/>
                    <a:lstStyle/>
                    <a:p>
                      <a:r>
                        <a:rPr lang="en-US" sz="1100" dirty="0" smtClean="0">
                          <a:solidFill>
                            <a:schemeClr val="bg1"/>
                          </a:solidFill>
                        </a:rPr>
                        <a:t>Required</a:t>
                      </a:r>
                      <a:endParaRPr lang="en-US" sz="1100" dirty="0">
                        <a:solidFill>
                          <a:schemeClr val="bg1"/>
                        </a:solidFill>
                      </a:endParaRPr>
                    </a:p>
                  </a:txBody>
                  <a:tcPr marL="121888" marR="121888"/>
                </a:tc>
              </a:tr>
              <a:tr h="539567">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100" dirty="0" smtClean="0">
                          <a:solidFill>
                            <a:schemeClr val="bg1"/>
                          </a:solidFill>
                        </a:rPr>
                        <a:t>Publish</a:t>
                      </a:r>
                      <a:r>
                        <a:rPr lang="en-US" sz="1100" baseline="0" dirty="0" smtClean="0">
                          <a:solidFill>
                            <a:schemeClr val="bg1"/>
                          </a:solidFill>
                        </a:rPr>
                        <a:t> MRS Proxy</a:t>
                      </a:r>
                      <a:endParaRPr lang="en-US" sz="1100" dirty="0" smtClean="0">
                        <a:solidFill>
                          <a:schemeClr val="bg1"/>
                        </a:solidFill>
                      </a:endParaRPr>
                    </a:p>
                  </a:txBody>
                  <a:tcPr marL="121888" marR="121888"/>
                </a:tc>
                <a:tc gridSpan="2">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100" dirty="0" smtClean="0">
                          <a:solidFill>
                            <a:schemeClr val="bg1"/>
                          </a:solidFill>
                        </a:rPr>
                        <a:t>Allows Exchange</a:t>
                      </a:r>
                      <a:r>
                        <a:rPr lang="en-US" sz="1100" baseline="0" dirty="0" smtClean="0">
                          <a:solidFill>
                            <a:schemeClr val="bg1"/>
                          </a:solidFill>
                        </a:rPr>
                        <a:t> Online Mailbox Replication Service to connect On Premises and perform a move to the cloud</a:t>
                      </a:r>
                      <a:endParaRPr lang="en-US" sz="1100" dirty="0" smtClean="0">
                        <a:solidFill>
                          <a:schemeClr val="bg1"/>
                        </a:solidFill>
                      </a:endParaRPr>
                    </a:p>
                  </a:txBody>
                  <a:tcPr marL="121888" marR="121888"/>
                </a:tc>
                <a:tc hMerge="1">
                  <a:txBody>
                    <a:bodyPr/>
                    <a:lstStyle/>
                    <a:p>
                      <a:endParaRPr lang="en-US"/>
                    </a:p>
                  </a:txBody>
                  <a:tcPr/>
                </a:tc>
                <a:tc>
                  <a:txBody>
                    <a:bodyPr/>
                    <a:lstStyle/>
                    <a:p>
                      <a:r>
                        <a:rPr lang="en-US" sz="1100" dirty="0" smtClean="0">
                          <a:solidFill>
                            <a:schemeClr val="bg1"/>
                          </a:solidFill>
                        </a:rPr>
                        <a:t>Required</a:t>
                      </a:r>
                      <a:endParaRPr lang="en-US" sz="1100" dirty="0">
                        <a:solidFill>
                          <a:schemeClr val="bg1"/>
                        </a:solidFill>
                      </a:endParaRPr>
                    </a:p>
                  </a:txBody>
                  <a:tcPr marL="121888" marR="121888"/>
                </a:tc>
              </a:tr>
              <a:tr h="539567">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100" dirty="0" smtClean="0">
                          <a:solidFill>
                            <a:schemeClr val="bg1"/>
                          </a:solidFill>
                        </a:rPr>
                        <a:t>Implement Cloud Configuration Policies</a:t>
                      </a:r>
                    </a:p>
                  </a:txBody>
                  <a:tcPr marL="121888" marR="121888"/>
                </a:tc>
                <a:tc gridSpan="2">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100" dirty="0" smtClean="0">
                          <a:solidFill>
                            <a:schemeClr val="bg1"/>
                          </a:solidFill>
                        </a:rPr>
                        <a:t>Create configuration policies in the cloud to match (or complement) on-premises configuration policies (e.g. – ActiveSync policies,</a:t>
                      </a:r>
                      <a:r>
                        <a:rPr lang="en-US" sz="1100" baseline="0" dirty="0" smtClean="0">
                          <a:solidFill>
                            <a:schemeClr val="bg1"/>
                          </a:solidFill>
                        </a:rPr>
                        <a:t> OWA policies, etc.)</a:t>
                      </a:r>
                      <a:endParaRPr lang="en-US" sz="1100" dirty="0" smtClean="0">
                        <a:solidFill>
                          <a:schemeClr val="bg1"/>
                        </a:solidFill>
                      </a:endParaRPr>
                    </a:p>
                  </a:txBody>
                  <a:tcPr marL="121888" marR="121888"/>
                </a:tc>
                <a:tc hMerge="1">
                  <a:txBody>
                    <a:bodyPr/>
                    <a:lstStyle/>
                    <a:p>
                      <a:endParaRPr lang="en-US"/>
                    </a:p>
                  </a:txBody>
                  <a:tcPr/>
                </a:tc>
                <a:tc>
                  <a:txBody>
                    <a:bodyPr/>
                    <a:lstStyle/>
                    <a:p>
                      <a:r>
                        <a:rPr lang="en-US" sz="1100" dirty="0" smtClean="0">
                          <a:solidFill>
                            <a:schemeClr val="bg1"/>
                          </a:solidFill>
                        </a:rPr>
                        <a:t>Recommended</a:t>
                      </a:r>
                      <a:endParaRPr lang="en-US" sz="1100" dirty="0">
                        <a:solidFill>
                          <a:schemeClr val="bg1"/>
                        </a:solidFill>
                      </a:endParaRPr>
                    </a:p>
                  </a:txBody>
                  <a:tcPr marL="121888" marR="121888"/>
                </a:tc>
              </a:tr>
              <a:tr h="539567">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100" dirty="0" smtClean="0">
                          <a:solidFill>
                            <a:schemeClr val="bg1"/>
                          </a:solidFill>
                        </a:rPr>
                        <a:t>Configure</a:t>
                      </a:r>
                      <a:r>
                        <a:rPr lang="en-US" sz="1100" baseline="0" dirty="0" smtClean="0">
                          <a:solidFill>
                            <a:schemeClr val="bg1"/>
                          </a:solidFill>
                        </a:rPr>
                        <a:t> RBAC in the cloud</a:t>
                      </a:r>
                      <a:endParaRPr lang="en-US" sz="1100" dirty="0" smtClean="0">
                        <a:solidFill>
                          <a:schemeClr val="bg1"/>
                        </a:solidFill>
                      </a:endParaRPr>
                    </a:p>
                  </a:txBody>
                  <a:tcPr marL="121888" marR="121888"/>
                </a:tc>
                <a:tc gridSpan="2">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100" dirty="0" smtClean="0">
                          <a:solidFill>
                            <a:schemeClr val="bg1"/>
                          </a:solidFill>
                        </a:rPr>
                        <a:t>Create/manage Role</a:t>
                      </a:r>
                      <a:r>
                        <a:rPr lang="en-US" sz="1100" baseline="0" dirty="0" smtClean="0">
                          <a:solidFill>
                            <a:schemeClr val="bg1"/>
                          </a:solidFill>
                        </a:rPr>
                        <a:t> </a:t>
                      </a:r>
                      <a:r>
                        <a:rPr lang="en-US" sz="1100" dirty="0" smtClean="0">
                          <a:solidFill>
                            <a:schemeClr val="bg1"/>
                          </a:solidFill>
                        </a:rPr>
                        <a:t>Based</a:t>
                      </a:r>
                      <a:r>
                        <a:rPr lang="en-US" sz="1100" baseline="0" dirty="0" smtClean="0">
                          <a:solidFill>
                            <a:schemeClr val="bg1"/>
                          </a:solidFill>
                        </a:rPr>
                        <a:t> Access Control (</a:t>
                      </a:r>
                      <a:r>
                        <a:rPr lang="en-US" sz="1100" dirty="0" smtClean="0">
                          <a:solidFill>
                            <a:schemeClr val="bg1"/>
                          </a:solidFill>
                        </a:rPr>
                        <a:t>RBAC) settings</a:t>
                      </a:r>
                      <a:r>
                        <a:rPr lang="en-US" sz="1100" baseline="0" dirty="0" smtClean="0">
                          <a:solidFill>
                            <a:schemeClr val="bg1"/>
                          </a:solidFill>
                        </a:rPr>
                        <a:t> in the cloud to match (or complement) </a:t>
                      </a:r>
                      <a:r>
                        <a:rPr lang="en-US" sz="1100" dirty="0" smtClean="0">
                          <a:solidFill>
                            <a:schemeClr val="bg1"/>
                          </a:solidFill>
                        </a:rPr>
                        <a:t>on-premises </a:t>
                      </a:r>
                      <a:r>
                        <a:rPr lang="en-US" sz="1100" baseline="0" dirty="0" smtClean="0">
                          <a:solidFill>
                            <a:schemeClr val="bg1"/>
                          </a:solidFill>
                        </a:rPr>
                        <a:t>RBAC configuration</a:t>
                      </a:r>
                      <a:endParaRPr lang="en-US" sz="1100" dirty="0" smtClean="0">
                        <a:solidFill>
                          <a:schemeClr val="bg1"/>
                        </a:solidFill>
                      </a:endParaRPr>
                    </a:p>
                  </a:txBody>
                  <a:tcPr marL="121888" marR="121888"/>
                </a:tc>
                <a:tc hMerge="1">
                  <a:txBody>
                    <a:bodyPr/>
                    <a:lstStyle/>
                    <a:p>
                      <a:endParaRPr lang="en-US"/>
                    </a:p>
                  </a:txBody>
                  <a:tcPr/>
                </a:tc>
                <a:tc>
                  <a:txBody>
                    <a:bodyPr/>
                    <a:lstStyle/>
                    <a:p>
                      <a:r>
                        <a:rPr lang="en-US" sz="1100" dirty="0" smtClean="0">
                          <a:solidFill>
                            <a:schemeClr val="bg1"/>
                          </a:solidFill>
                        </a:rPr>
                        <a:t>Recommended</a:t>
                      </a:r>
                      <a:endParaRPr lang="en-US" sz="1100" dirty="0">
                        <a:solidFill>
                          <a:schemeClr val="bg1"/>
                        </a:solidFill>
                      </a:endParaRPr>
                    </a:p>
                  </a:txBody>
                  <a:tcPr marL="121888" marR="121888"/>
                </a:tc>
              </a:tr>
              <a:tr h="539567">
                <a:tc rowSpan="4">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100" dirty="0" smtClean="0">
                          <a:solidFill>
                            <a:schemeClr val="bg1"/>
                          </a:solidFill>
                        </a:rPr>
                        <a:t>Configure Federation Trust / Org Relationship</a:t>
                      </a:r>
                    </a:p>
                    <a:p>
                      <a:pPr marL="0" marR="0" indent="0" algn="l" defTabSz="914363" rtl="0" eaLnBrk="1" fontAlgn="auto" latinLnBrk="0" hangingPunct="1">
                        <a:lnSpc>
                          <a:spcPct val="100000"/>
                        </a:lnSpc>
                        <a:spcBef>
                          <a:spcPts val="0"/>
                        </a:spcBef>
                        <a:spcAft>
                          <a:spcPts val="0"/>
                        </a:spcAft>
                        <a:buClrTx/>
                        <a:buSzTx/>
                        <a:buFontTx/>
                        <a:buNone/>
                        <a:tabLst/>
                        <a:defRPr/>
                      </a:pPr>
                      <a:r>
                        <a:rPr lang="en-US" sz="1100" dirty="0" smtClean="0">
                          <a:solidFill>
                            <a:schemeClr val="bg1"/>
                          </a:solidFill>
                        </a:rPr>
                        <a:t>“Federated Sharing”</a:t>
                      </a:r>
                      <a:endParaRPr lang="en-US" sz="1100" i="1" dirty="0" smtClean="0">
                        <a:solidFill>
                          <a:schemeClr val="bg1"/>
                        </a:solidFill>
                      </a:endParaRPr>
                    </a:p>
                  </a:txBody>
                  <a:tcPr marL="121888" marR="121888"/>
                </a:tc>
                <a:tc gridSpan="2">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100" dirty="0" smtClean="0">
                          <a:solidFill>
                            <a:schemeClr val="bg1"/>
                          </a:solidFill>
                        </a:rPr>
                        <a:t>Enable infrastructure for delegated Live namespace</a:t>
                      </a:r>
                      <a:r>
                        <a:rPr lang="en-US" sz="1100" baseline="0" dirty="0" smtClean="0">
                          <a:solidFill>
                            <a:schemeClr val="bg1"/>
                          </a:solidFill>
                        </a:rPr>
                        <a:t> federation. Allows the following features:</a:t>
                      </a:r>
                    </a:p>
                  </a:txBody>
                  <a:tcPr marL="121888" marR="121888"/>
                </a:tc>
                <a:tc hMerge="1">
                  <a:txBody>
                    <a:bodyPr/>
                    <a:lstStyle/>
                    <a:p>
                      <a:pPr lvl="1"/>
                      <a:endParaRPr lang="en-US" sz="1400" dirty="0" smtClean="0"/>
                    </a:p>
                  </a:txBody>
                  <a:tcPr marL="121888" marR="121888"/>
                </a:tc>
                <a:tc rowSpan="4">
                  <a:txBody>
                    <a:bodyPr/>
                    <a:lstStyle/>
                    <a:p>
                      <a:r>
                        <a:rPr lang="en-US" sz="1100" dirty="0" smtClean="0">
                          <a:solidFill>
                            <a:schemeClr val="bg1"/>
                          </a:solidFill>
                        </a:rPr>
                        <a:t>Recommended</a:t>
                      </a:r>
                      <a:endParaRPr lang="en-US" sz="1100" dirty="0">
                        <a:solidFill>
                          <a:schemeClr val="bg1"/>
                        </a:solidFill>
                      </a:endParaRPr>
                    </a:p>
                  </a:txBody>
                  <a:tcPr marL="121888" marR="121888"/>
                </a:tc>
              </a:tr>
              <a:tr h="420010">
                <a:tc vMerge="1">
                  <a:txBody>
                    <a:bodyPr/>
                    <a:lstStyle/>
                    <a:p>
                      <a:endParaRPr lang="en-US"/>
                    </a:p>
                  </a:txBody>
                  <a:tcPr/>
                </a:tc>
                <a:tc>
                  <a:txBody>
                    <a:bodyPr/>
                    <a:lstStyle/>
                    <a:p>
                      <a:pPr marL="457182" marR="0" lvl="1" indent="0" algn="l" defTabSz="914363" rtl="0" eaLnBrk="1" fontAlgn="auto" latinLnBrk="0" hangingPunct="1">
                        <a:lnSpc>
                          <a:spcPct val="100000"/>
                        </a:lnSpc>
                        <a:spcBef>
                          <a:spcPts val="0"/>
                        </a:spcBef>
                        <a:spcAft>
                          <a:spcPts val="0"/>
                        </a:spcAft>
                        <a:buClrTx/>
                        <a:buSzTx/>
                        <a:buFontTx/>
                        <a:buNone/>
                        <a:tabLst/>
                        <a:defRPr/>
                      </a:pPr>
                      <a:r>
                        <a:rPr lang="en-US" sz="1100" dirty="0" smtClean="0">
                          <a:solidFill>
                            <a:schemeClr val="bg1"/>
                          </a:solidFill>
                        </a:rPr>
                        <a:t>Cross-premises Free/Busy, Shared Calendaring</a:t>
                      </a:r>
                    </a:p>
                  </a:txBody>
                  <a:tcPr marL="121888" marR="121888"/>
                </a:tc>
                <a:tc>
                  <a:txBody>
                    <a:bodyPr/>
                    <a:lstStyle/>
                    <a:p>
                      <a:pPr marL="457182" marR="0" lvl="1" indent="0" algn="l" defTabSz="914363" rtl="0" eaLnBrk="1" fontAlgn="auto" latinLnBrk="0" hangingPunct="1">
                        <a:lnSpc>
                          <a:spcPct val="100000"/>
                        </a:lnSpc>
                        <a:spcBef>
                          <a:spcPts val="0"/>
                        </a:spcBef>
                        <a:spcAft>
                          <a:spcPts val="0"/>
                        </a:spcAft>
                        <a:buClrTx/>
                        <a:buSzTx/>
                        <a:buFontTx/>
                        <a:buNone/>
                        <a:tabLst/>
                        <a:defRPr/>
                      </a:pPr>
                      <a:r>
                        <a:rPr lang="en-US" sz="1100" dirty="0" smtClean="0">
                          <a:solidFill>
                            <a:schemeClr val="bg1"/>
                          </a:solidFill>
                        </a:rPr>
                        <a:t>Cross-premises OWA redirection (single URL) </a:t>
                      </a:r>
                    </a:p>
                  </a:txBody>
                  <a:tcPr marL="121888" marR="121888"/>
                </a:tc>
                <a:tc vMerge="1">
                  <a:txBody>
                    <a:bodyPr/>
                    <a:lstStyle/>
                    <a:p>
                      <a:endParaRPr lang="en-US"/>
                    </a:p>
                  </a:txBody>
                  <a:tcPr/>
                </a:tc>
              </a:tr>
              <a:tr h="154196">
                <a:tc vMerge="1">
                  <a:txBody>
                    <a:bodyPr/>
                    <a:lstStyle/>
                    <a:p>
                      <a:endParaRPr lang="en-US"/>
                    </a:p>
                  </a:txBody>
                  <a:tcPr/>
                </a:tc>
                <a:tc>
                  <a:txBody>
                    <a:bodyPr/>
                    <a:lstStyle/>
                    <a:p>
                      <a:pPr marL="457182" marR="0" lvl="1" indent="0" algn="l" defTabSz="914363" rtl="0" eaLnBrk="1" fontAlgn="auto" latinLnBrk="0" hangingPunct="1">
                        <a:lnSpc>
                          <a:spcPct val="100000"/>
                        </a:lnSpc>
                        <a:spcBef>
                          <a:spcPts val="0"/>
                        </a:spcBef>
                        <a:spcAft>
                          <a:spcPts val="0"/>
                        </a:spcAft>
                        <a:buClrTx/>
                        <a:buSzTx/>
                        <a:buFontTx/>
                        <a:buNone/>
                        <a:tabLst/>
                        <a:defRPr/>
                      </a:pPr>
                      <a:r>
                        <a:rPr lang="en-US" sz="1100" dirty="0" smtClean="0">
                          <a:solidFill>
                            <a:schemeClr val="bg1"/>
                          </a:solidFill>
                        </a:rPr>
                        <a:t>Cross-premises Mailtips</a:t>
                      </a:r>
                    </a:p>
                  </a:txBody>
                  <a:tcPr marL="121888" marR="121888"/>
                </a:tc>
                <a:tc>
                  <a:txBody>
                    <a:bodyPr/>
                    <a:lstStyle/>
                    <a:p>
                      <a:pPr marL="457182" marR="0" lvl="1" indent="0" algn="l" defTabSz="914363" rtl="0" eaLnBrk="1" fontAlgn="auto" latinLnBrk="0" hangingPunct="1">
                        <a:lnSpc>
                          <a:spcPct val="100000"/>
                        </a:lnSpc>
                        <a:spcBef>
                          <a:spcPts val="0"/>
                        </a:spcBef>
                        <a:spcAft>
                          <a:spcPts val="0"/>
                        </a:spcAft>
                        <a:buClrTx/>
                        <a:buSzTx/>
                        <a:buFontTx/>
                        <a:buNone/>
                        <a:tabLst/>
                        <a:defRPr/>
                      </a:pPr>
                      <a:r>
                        <a:rPr lang="en-US" sz="1100" dirty="0" smtClean="0">
                          <a:solidFill>
                            <a:schemeClr val="bg1"/>
                          </a:solidFill>
                        </a:rPr>
                        <a:t>Cross-premises Mailbox Search</a:t>
                      </a:r>
                    </a:p>
                  </a:txBody>
                  <a:tcPr marL="121888" marR="121888"/>
                </a:tc>
                <a:tc vMerge="1">
                  <a:txBody>
                    <a:bodyPr/>
                    <a:lstStyle/>
                    <a:p>
                      <a:endParaRPr lang="en-US"/>
                    </a:p>
                  </a:txBody>
                  <a:tcPr/>
                </a:tc>
              </a:tr>
              <a:tr h="220118">
                <a:tc vMerge="1">
                  <a:txBody>
                    <a:bodyPr/>
                    <a:lstStyle/>
                    <a:p>
                      <a:endParaRPr lang="en-US"/>
                    </a:p>
                  </a:txBody>
                  <a:tcPr/>
                </a:tc>
                <a:tc>
                  <a:txBody>
                    <a:bodyPr/>
                    <a:lstStyle/>
                    <a:p>
                      <a:pPr marL="457182" marR="0" lvl="1" indent="0" algn="l" defTabSz="914363" rtl="0" eaLnBrk="1" fontAlgn="auto" latinLnBrk="0" hangingPunct="1">
                        <a:lnSpc>
                          <a:spcPct val="100000"/>
                        </a:lnSpc>
                        <a:spcBef>
                          <a:spcPts val="0"/>
                        </a:spcBef>
                        <a:spcAft>
                          <a:spcPts val="0"/>
                        </a:spcAft>
                        <a:buClrTx/>
                        <a:buSzTx/>
                        <a:buFontTx/>
                        <a:buNone/>
                        <a:tabLst/>
                        <a:defRPr/>
                      </a:pPr>
                      <a:r>
                        <a:rPr lang="en-US" sz="1100" dirty="0" smtClean="0">
                          <a:solidFill>
                            <a:schemeClr val="bg1"/>
                          </a:solidFill>
                        </a:rPr>
                        <a:t>Cross-premises Message Tracking</a:t>
                      </a:r>
                    </a:p>
                  </a:txBody>
                  <a:tcPr marL="121888" marR="121888"/>
                </a:tc>
                <a:tc>
                  <a:txBody>
                    <a:bodyPr/>
                    <a:lstStyle/>
                    <a:p>
                      <a:pPr marL="457182" marR="0" lvl="1" indent="0" algn="l" defTabSz="914363" rtl="0" eaLnBrk="1" fontAlgn="auto" latinLnBrk="0" hangingPunct="1">
                        <a:lnSpc>
                          <a:spcPct val="100000"/>
                        </a:lnSpc>
                        <a:spcBef>
                          <a:spcPts val="0"/>
                        </a:spcBef>
                        <a:spcAft>
                          <a:spcPts val="0"/>
                        </a:spcAft>
                        <a:buClrTx/>
                        <a:buSzTx/>
                        <a:buFontTx/>
                        <a:buNone/>
                        <a:tabLst/>
                        <a:defRPr/>
                      </a:pPr>
                      <a:r>
                        <a:rPr lang="en-US" sz="1100" dirty="0" smtClean="0">
                          <a:solidFill>
                            <a:schemeClr val="bg1"/>
                          </a:solidFill>
                        </a:rPr>
                        <a:t>Cross-premises Archiving</a:t>
                      </a:r>
                    </a:p>
                  </a:txBody>
                  <a:tcPr marL="121888" marR="121888"/>
                </a:tc>
                <a:tc vMerge="1">
                  <a:txBody>
                    <a:bodyPr/>
                    <a:lstStyle/>
                    <a:p>
                      <a:endParaRPr lang="en-US"/>
                    </a:p>
                  </a:txBody>
                  <a:tcPr/>
                </a:tc>
              </a:tr>
              <a:tr h="586625">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100" dirty="0" smtClean="0">
                          <a:solidFill>
                            <a:schemeClr val="bg1"/>
                          </a:solidFill>
                        </a:rPr>
                        <a:t>Configure Cross-premises mail</a:t>
                      </a:r>
                      <a:r>
                        <a:rPr lang="en-US" sz="1100" baseline="0" dirty="0" smtClean="0">
                          <a:solidFill>
                            <a:schemeClr val="bg1"/>
                          </a:solidFill>
                        </a:rPr>
                        <a:t> </a:t>
                      </a:r>
                      <a:r>
                        <a:rPr lang="en-US" sz="1100" dirty="0" smtClean="0">
                          <a:solidFill>
                            <a:schemeClr val="bg1"/>
                          </a:solidFill>
                        </a:rPr>
                        <a:t>routing</a:t>
                      </a:r>
                    </a:p>
                  </a:txBody>
                  <a:tcPr marL="121888" marR="121888"/>
                </a:tc>
                <a:tc gridSpan="2">
                  <a:txBody>
                    <a:bodyPr/>
                    <a:lstStyle/>
                    <a:p>
                      <a:pPr lvl="0"/>
                      <a:r>
                        <a:rPr lang="en-US" sz="1100" dirty="0" smtClean="0">
                          <a:solidFill>
                            <a:schemeClr val="bg1"/>
                          </a:solidFill>
                        </a:rPr>
                        <a:t>Configure</a:t>
                      </a:r>
                      <a:r>
                        <a:rPr lang="en-US" sz="1100" baseline="0" dirty="0" smtClean="0">
                          <a:solidFill>
                            <a:schemeClr val="bg1"/>
                          </a:solidFill>
                        </a:rPr>
                        <a:t> </a:t>
                      </a:r>
                      <a:r>
                        <a:rPr lang="en-US" sz="1100" dirty="0" smtClean="0">
                          <a:solidFill>
                            <a:schemeClr val="bg1"/>
                          </a:solidFill>
                        </a:rPr>
                        <a:t>Cross-premises </a:t>
                      </a:r>
                      <a:r>
                        <a:rPr lang="en-US" sz="1100" baseline="0" dirty="0" smtClean="0">
                          <a:solidFill>
                            <a:schemeClr val="bg1"/>
                          </a:solidFill>
                        </a:rPr>
                        <a:t>mail routing. This configuration ensures proper anti-spam/header handling for mail sent between on-premises and the cloud.</a:t>
                      </a:r>
                      <a:endParaRPr lang="en-US" sz="1100" dirty="0" smtClean="0">
                        <a:solidFill>
                          <a:schemeClr val="bg1"/>
                        </a:solidFill>
                      </a:endParaRPr>
                    </a:p>
                  </a:txBody>
                  <a:tcPr marL="121888" marR="121888"/>
                </a:tc>
                <a:tc hMerge="1">
                  <a:txBody>
                    <a:bodyPr/>
                    <a:lstStyle/>
                    <a:p>
                      <a:endParaRPr lang="en-US"/>
                    </a:p>
                  </a:txBody>
                  <a:tcPr/>
                </a:tc>
                <a:tc>
                  <a:txBody>
                    <a:bodyPr/>
                    <a:lstStyle/>
                    <a:p>
                      <a:r>
                        <a:rPr lang="en-US" sz="1100" dirty="0" smtClean="0">
                          <a:solidFill>
                            <a:schemeClr val="bg1"/>
                          </a:solidFill>
                        </a:rPr>
                        <a:t>Recommended</a:t>
                      </a:r>
                    </a:p>
                  </a:txBody>
                  <a:tcPr marL="121888" marR="121888"/>
                </a:tc>
              </a:tr>
            </a:tbl>
          </a:graphicData>
        </a:graphic>
      </p:graphicFrame>
    </p:spTree>
    <p:extLst>
      <p:ext uri="{BB962C8B-B14F-4D97-AF65-F5344CB8AC3E}">
        <p14:creationId xmlns:p14="http://schemas.microsoft.com/office/powerpoint/2010/main" val="1640320846"/>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3" y="228600"/>
            <a:ext cx="11149013" cy="581698"/>
          </a:xfrm>
        </p:spPr>
        <p:txBody>
          <a:bodyPr/>
          <a:lstStyle/>
          <a:p>
            <a:r>
              <a:rPr lang="en-US" sz="4200" dirty="0" smtClean="0"/>
              <a:t>Creating the Exchange Federation Trust</a:t>
            </a:r>
            <a:endParaRPr lang="en-US" sz="4200" dirty="0"/>
          </a:p>
        </p:txBody>
      </p:sp>
      <p:graphicFrame>
        <p:nvGraphicFramePr>
          <p:cNvPr id="6" name="Content Placeholder 5"/>
          <p:cNvGraphicFramePr>
            <a:graphicFrameLocks noGrp="1" noChangeAspect="1"/>
          </p:cNvGraphicFramePr>
          <p:nvPr>
            <p:ph idx="1"/>
            <p:extLst>
              <p:ext uri="{D42A27DB-BD31-4B8C-83A1-F6EECF244321}">
                <p14:modId xmlns:p14="http://schemas.microsoft.com/office/powerpoint/2010/main" val="2796783145"/>
              </p:ext>
            </p:extLst>
          </p:nvPr>
        </p:nvGraphicFramePr>
        <p:xfrm>
          <a:off x="2652856" y="1085088"/>
          <a:ext cx="7290175" cy="4290340"/>
        </p:xfrm>
        <a:graphic>
          <a:graphicData uri="http://schemas.openxmlformats.org/presentationml/2006/ole">
            <mc:AlternateContent xmlns:mc="http://schemas.openxmlformats.org/markup-compatibility/2006">
              <mc:Choice xmlns:v="urn:schemas-microsoft-com:vml" Requires="v">
                <p:oleObj spid="_x0000_s16429" name="Visio" r:id="rId5" imgW="7201170" imgH="4237726" progId="Visio.Drawing.11">
                  <p:embed/>
                </p:oleObj>
              </mc:Choice>
              <mc:Fallback>
                <p:oleObj name="Visio" r:id="rId5" imgW="7201170" imgH="4237726" progId="Visio.Drawing.11">
                  <p:embed/>
                  <p:pic>
                    <p:nvPicPr>
                      <p:cNvPr id="0" name=""/>
                      <p:cNvPicPr/>
                      <p:nvPr/>
                    </p:nvPicPr>
                    <p:blipFill>
                      <a:blip r:embed="rId6"/>
                      <a:stretch>
                        <a:fillRect/>
                      </a:stretch>
                    </p:blipFill>
                    <p:spPr>
                      <a:xfrm>
                        <a:off x="2652856" y="1085088"/>
                        <a:ext cx="7290175" cy="4290340"/>
                      </a:xfrm>
                      <a:prstGeom prst="rect">
                        <a:avLst/>
                      </a:prstGeom>
                    </p:spPr>
                  </p:pic>
                </p:oleObj>
              </mc:Fallback>
            </mc:AlternateContent>
          </a:graphicData>
        </a:graphic>
      </p:graphicFrame>
      <p:cxnSp>
        <p:nvCxnSpPr>
          <p:cNvPr id="7" name="Straight Arrow Connector 6"/>
          <p:cNvCxnSpPr/>
          <p:nvPr/>
        </p:nvCxnSpPr>
        <p:spPr>
          <a:xfrm flipV="1">
            <a:off x="4630061" y="2206440"/>
            <a:ext cx="2048400" cy="147320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0" name="Straight Arrow Connector 9"/>
          <p:cNvCxnSpPr/>
          <p:nvPr/>
        </p:nvCxnSpPr>
        <p:spPr>
          <a:xfrm flipH="1" flipV="1">
            <a:off x="7883205" y="2263024"/>
            <a:ext cx="1162244" cy="1416616"/>
          </a:xfrm>
          <a:prstGeom prst="straightConnector1">
            <a:avLst/>
          </a:prstGeom>
          <a:ln>
            <a:prstDash val="dash"/>
            <a:tailEnd type="arrow"/>
          </a:ln>
        </p:spPr>
        <p:style>
          <a:lnRef idx="2">
            <a:schemeClr val="accent3"/>
          </a:lnRef>
          <a:fillRef idx="0">
            <a:schemeClr val="accent3"/>
          </a:fillRef>
          <a:effectRef idx="1">
            <a:schemeClr val="accent3"/>
          </a:effectRef>
          <a:fontRef idx="minor">
            <a:schemeClr val="tx1"/>
          </a:fontRef>
        </p:style>
      </p:cxnSp>
      <p:sp>
        <p:nvSpPr>
          <p:cNvPr id="16" name="Curved Up Arrow 15"/>
          <p:cNvSpPr/>
          <p:nvPr/>
        </p:nvSpPr>
        <p:spPr bwMode="auto">
          <a:xfrm>
            <a:off x="4617941" y="4658025"/>
            <a:ext cx="3047206" cy="876300"/>
          </a:xfrm>
          <a:prstGeom prst="curvedUp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8" name="Curved Up Arrow 17"/>
          <p:cNvSpPr/>
          <p:nvPr/>
        </p:nvSpPr>
        <p:spPr bwMode="auto">
          <a:xfrm rot="10800000">
            <a:off x="4451622" y="3081471"/>
            <a:ext cx="3167764" cy="876300"/>
          </a:xfrm>
          <a:prstGeom prst="curvedUp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21" name="Rectangle 20"/>
          <p:cNvSpPr/>
          <p:nvPr/>
        </p:nvSpPr>
        <p:spPr>
          <a:xfrm>
            <a:off x="608013" y="1295400"/>
            <a:ext cx="4453736" cy="369332"/>
          </a:xfrm>
          <a:prstGeom prst="rect">
            <a:avLst/>
          </a:prstGeom>
        </p:spPr>
        <p:txBody>
          <a:bodyPr wrap="square">
            <a:spAutoFit/>
          </a:bodyPr>
          <a:lstStyle/>
          <a:p>
            <a:pPr marL="342900" indent="-342900">
              <a:buAutoNum type="arabicParenBoth"/>
            </a:pPr>
            <a:endParaRPr lang="en-US" b="1" dirty="0"/>
          </a:p>
        </p:txBody>
      </p:sp>
      <p:sp>
        <p:nvSpPr>
          <p:cNvPr id="22" name="Rectangle 21"/>
          <p:cNvSpPr/>
          <p:nvPr/>
        </p:nvSpPr>
        <p:spPr>
          <a:xfrm>
            <a:off x="9045449" y="2481375"/>
            <a:ext cx="3143376" cy="923330"/>
          </a:xfrm>
          <a:prstGeom prst="rect">
            <a:avLst/>
          </a:prstGeom>
        </p:spPr>
        <p:txBody>
          <a:bodyPr wrap="square">
            <a:spAutoFit/>
          </a:bodyPr>
          <a:lstStyle/>
          <a:p>
            <a:pPr algn="ctr"/>
            <a:r>
              <a:rPr lang="en-US" b="1" dirty="0" smtClean="0"/>
              <a:t>Automatic implied trust between the Exchange Online tenant and MFG</a:t>
            </a:r>
            <a:endParaRPr lang="en-US" b="1" dirty="0"/>
          </a:p>
        </p:txBody>
      </p:sp>
      <p:sp>
        <p:nvSpPr>
          <p:cNvPr id="3" name="Rounded Rectangular Callout 2"/>
          <p:cNvSpPr/>
          <p:nvPr/>
        </p:nvSpPr>
        <p:spPr bwMode="auto">
          <a:xfrm>
            <a:off x="455611" y="1295400"/>
            <a:ext cx="4755623" cy="1347352"/>
          </a:xfrm>
          <a:prstGeom prst="wedgeRoundRectCallout">
            <a:avLst>
              <a:gd name="adj1" fmla="val 66196"/>
              <a:gd name="adj2" fmla="val 43422"/>
              <a:gd name="adj3" fmla="val 16667"/>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a:r>
              <a:rPr lang="en-US" b="1" dirty="0"/>
              <a:t>Create Exchange Federation Trust with the </a:t>
            </a:r>
            <a:r>
              <a:rPr lang="en-US" b="1" dirty="0" smtClean="0"/>
              <a:t>MFG </a:t>
            </a:r>
            <a:r>
              <a:rPr lang="en-US" b="1" dirty="0"/>
              <a:t>using a “unique namespace” </a:t>
            </a:r>
            <a:endParaRPr lang="en-US" b="1" dirty="0" smtClean="0"/>
          </a:p>
          <a:p>
            <a:pPr algn="ctr"/>
            <a:r>
              <a:rPr lang="en-US" b="1" dirty="0" smtClean="0"/>
              <a:t>e.g</a:t>
            </a:r>
            <a:r>
              <a:rPr lang="en-US" b="1" dirty="0"/>
              <a:t>. </a:t>
            </a:r>
            <a:r>
              <a:rPr lang="en-US" b="1" dirty="0" smtClean="0"/>
              <a:t>“exchangedelegation.contoso.com”</a:t>
            </a:r>
            <a:endParaRPr lang="en-US" b="1" dirty="0"/>
          </a:p>
        </p:txBody>
      </p:sp>
      <p:sp>
        <p:nvSpPr>
          <p:cNvPr id="15" name="Rounded Rectangular Callout 14"/>
          <p:cNvSpPr/>
          <p:nvPr/>
        </p:nvSpPr>
        <p:spPr bwMode="auto">
          <a:xfrm>
            <a:off x="2123891" y="5469449"/>
            <a:ext cx="2937858" cy="1345168"/>
          </a:xfrm>
          <a:prstGeom prst="wedgeRoundRectCallout">
            <a:avLst>
              <a:gd name="adj1" fmla="val 93619"/>
              <a:gd name="adj2" fmla="val -44131"/>
              <a:gd name="adj3" fmla="val 16667"/>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r>
              <a:rPr lang="en-US" b="1" dirty="0" smtClean="0"/>
              <a:t>On-premises </a:t>
            </a:r>
            <a:r>
              <a:rPr lang="en-US" b="1" dirty="0"/>
              <a:t>Org Relationship with “</a:t>
            </a:r>
            <a:r>
              <a:rPr lang="en-US" b="1" dirty="0" smtClean="0"/>
              <a:t>service.contoso.com”</a:t>
            </a:r>
            <a:endParaRPr lang="en-US" b="1" dirty="0"/>
          </a:p>
        </p:txBody>
      </p:sp>
      <p:sp>
        <p:nvSpPr>
          <p:cNvPr id="17" name="Rounded Rectangular Callout 16"/>
          <p:cNvSpPr/>
          <p:nvPr/>
        </p:nvSpPr>
        <p:spPr bwMode="auto">
          <a:xfrm>
            <a:off x="7883204" y="5096175"/>
            <a:ext cx="2698223" cy="1345168"/>
          </a:xfrm>
          <a:prstGeom prst="wedgeRoundRectCallout">
            <a:avLst>
              <a:gd name="adj1" fmla="val -99198"/>
              <a:gd name="adj2" fmla="val -189460"/>
              <a:gd name="adj3" fmla="val 16667"/>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r>
              <a:rPr lang="en-US" b="1" dirty="0"/>
              <a:t>Exchange Online Org Relationship with “contoso.com”</a:t>
            </a:r>
          </a:p>
        </p:txBody>
      </p:sp>
    </p:spTree>
    <p:custDataLst>
      <p:tags r:id="rId2"/>
    </p:custDataLst>
    <p:extLst>
      <p:ext uri="{BB962C8B-B14F-4D97-AF65-F5344CB8AC3E}">
        <p14:creationId xmlns:p14="http://schemas.microsoft.com/office/powerpoint/2010/main" val="3994954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4" presetClass="entr" presetSubtype="1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randombar(horizontal)">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2" grpId="0"/>
      <p:bldP spid="3" grpId="0" animBg="1"/>
      <p:bldP spid="15" grpId="0" animBg="1"/>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the Secure Mail Connectors</a:t>
            </a:r>
            <a:endParaRPr lang="en-US" dirty="0"/>
          </a:p>
        </p:txBody>
      </p:sp>
      <p:graphicFrame>
        <p:nvGraphicFramePr>
          <p:cNvPr id="4" name="Content Placeholder 3"/>
          <p:cNvGraphicFramePr>
            <a:graphicFrameLocks noGrp="1" noChangeAspect="1"/>
          </p:cNvGraphicFramePr>
          <p:nvPr>
            <p:ph idx="1"/>
            <p:extLst>
              <p:ext uri="{D42A27DB-BD31-4B8C-83A1-F6EECF244321}">
                <p14:modId xmlns:p14="http://schemas.microsoft.com/office/powerpoint/2010/main" val="3029180502"/>
              </p:ext>
            </p:extLst>
          </p:nvPr>
        </p:nvGraphicFramePr>
        <p:xfrm>
          <a:off x="1065213" y="2133600"/>
          <a:ext cx="9786937" cy="3581400"/>
        </p:xfrm>
        <a:graphic>
          <a:graphicData uri="http://schemas.openxmlformats.org/presentationml/2006/ole">
            <mc:AlternateContent xmlns:mc="http://schemas.openxmlformats.org/markup-compatibility/2006">
              <mc:Choice xmlns:v="urn:schemas-microsoft-com:vml" Requires="v">
                <p:oleObj spid="_x0000_s17610" name="Visio" r:id="rId4" imgW="7916940" imgH="2896858" progId="Visio.Drawing.11">
                  <p:embed/>
                </p:oleObj>
              </mc:Choice>
              <mc:Fallback>
                <p:oleObj name="Visio" r:id="rId4" imgW="7916940" imgH="2896858" progId="Visio.Drawing.11">
                  <p:embed/>
                  <p:pic>
                    <p:nvPicPr>
                      <p:cNvPr id="0" name=""/>
                      <p:cNvPicPr/>
                      <p:nvPr/>
                    </p:nvPicPr>
                    <p:blipFill>
                      <a:blip r:embed="rId5"/>
                      <a:stretch>
                        <a:fillRect/>
                      </a:stretch>
                    </p:blipFill>
                    <p:spPr>
                      <a:xfrm>
                        <a:off x="1065213" y="2133600"/>
                        <a:ext cx="9786937" cy="35814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63764833"/>
              </p:ext>
            </p:extLst>
          </p:nvPr>
        </p:nvGraphicFramePr>
        <p:xfrm>
          <a:off x="3198812" y="2590800"/>
          <a:ext cx="515938" cy="427037"/>
        </p:xfrm>
        <a:graphic>
          <a:graphicData uri="http://schemas.openxmlformats.org/presentationml/2006/ole">
            <mc:AlternateContent xmlns:mc="http://schemas.openxmlformats.org/markup-compatibility/2006">
              <mc:Choice xmlns:v="urn:schemas-microsoft-com:vml" Requires="v">
                <p:oleObj spid="_x0000_s17611" name="Visio" r:id="rId6" imgW="515430" imgH="427008" progId="Visio.Drawing.11">
                  <p:embed/>
                </p:oleObj>
              </mc:Choice>
              <mc:Fallback>
                <p:oleObj name="Visio" r:id="rId6" imgW="515430" imgH="427008" progId="Visio.Drawing.11">
                  <p:embed/>
                  <p:pic>
                    <p:nvPicPr>
                      <p:cNvPr id="0" name=""/>
                      <p:cNvPicPr/>
                      <p:nvPr/>
                    </p:nvPicPr>
                    <p:blipFill>
                      <a:blip r:embed="rId7"/>
                      <a:stretch>
                        <a:fillRect/>
                      </a:stretch>
                    </p:blipFill>
                    <p:spPr>
                      <a:xfrm>
                        <a:off x="3198812" y="2590800"/>
                        <a:ext cx="515938" cy="427037"/>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876260343"/>
              </p:ext>
            </p:extLst>
          </p:nvPr>
        </p:nvGraphicFramePr>
        <p:xfrm>
          <a:off x="6475412" y="2438400"/>
          <a:ext cx="515937" cy="427038"/>
        </p:xfrm>
        <a:graphic>
          <a:graphicData uri="http://schemas.openxmlformats.org/presentationml/2006/ole">
            <mc:AlternateContent xmlns:mc="http://schemas.openxmlformats.org/markup-compatibility/2006">
              <mc:Choice xmlns:v="urn:schemas-microsoft-com:vml" Requires="v">
                <p:oleObj spid="_x0000_s17612" name="Visio" r:id="rId8" imgW="515430" imgH="427008" progId="Visio.Drawing.11">
                  <p:embed/>
                </p:oleObj>
              </mc:Choice>
              <mc:Fallback>
                <p:oleObj name="Visio" r:id="rId8" imgW="515430" imgH="427008" progId="Visio.Drawing.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5412" y="2438400"/>
                        <a:ext cx="515937"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853818864"/>
              </p:ext>
            </p:extLst>
          </p:nvPr>
        </p:nvGraphicFramePr>
        <p:xfrm>
          <a:off x="3198812" y="4419600"/>
          <a:ext cx="515937" cy="427038"/>
        </p:xfrm>
        <a:graphic>
          <a:graphicData uri="http://schemas.openxmlformats.org/presentationml/2006/ole">
            <mc:AlternateContent xmlns:mc="http://schemas.openxmlformats.org/markup-compatibility/2006">
              <mc:Choice xmlns:v="urn:schemas-microsoft-com:vml" Requires="v">
                <p:oleObj spid="_x0000_s17613" name="Visio" r:id="rId9" imgW="515430" imgH="427008" progId="Visio.Drawing.11">
                  <p:embed/>
                </p:oleObj>
              </mc:Choice>
              <mc:Fallback>
                <p:oleObj name="Visio" r:id="rId9" imgW="515430" imgH="427008" progId="Visio.Drawing.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98812" y="4419600"/>
                        <a:ext cx="515937"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158297296"/>
              </p:ext>
            </p:extLst>
          </p:nvPr>
        </p:nvGraphicFramePr>
        <p:xfrm>
          <a:off x="6780212" y="2971800"/>
          <a:ext cx="515937" cy="427038"/>
        </p:xfrm>
        <a:graphic>
          <a:graphicData uri="http://schemas.openxmlformats.org/presentationml/2006/ole">
            <mc:AlternateContent xmlns:mc="http://schemas.openxmlformats.org/markup-compatibility/2006">
              <mc:Choice xmlns:v="urn:schemas-microsoft-com:vml" Requires="v">
                <p:oleObj spid="_x0000_s17614" name="Visio" r:id="rId10" imgW="515430" imgH="427008" progId="Visio.Drawing.11">
                  <p:embed/>
                </p:oleObj>
              </mc:Choice>
              <mc:Fallback>
                <p:oleObj name="Visio" r:id="rId10" imgW="515430" imgH="427008" progId="Visio.Drawing.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0212" y="2971800"/>
                        <a:ext cx="515937"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0" name="Straight Arrow Connector 9"/>
          <p:cNvCxnSpPr>
            <a:endCxn id="6" idx="1"/>
          </p:cNvCxnSpPr>
          <p:nvPr/>
        </p:nvCxnSpPr>
        <p:spPr>
          <a:xfrm flipV="1">
            <a:off x="3732212" y="2651919"/>
            <a:ext cx="2743200" cy="91281"/>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3" name="Straight Arrow Connector 12"/>
          <p:cNvCxnSpPr>
            <a:stCxn id="8" idx="1"/>
            <a:endCxn id="7" idx="3"/>
          </p:cNvCxnSpPr>
          <p:nvPr/>
        </p:nvCxnSpPr>
        <p:spPr>
          <a:xfrm flipH="1">
            <a:off x="3714749" y="3185319"/>
            <a:ext cx="3065463" cy="14478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5" name="Rounded Rectangular Callout 14"/>
          <p:cNvSpPr/>
          <p:nvPr/>
        </p:nvSpPr>
        <p:spPr bwMode="auto">
          <a:xfrm>
            <a:off x="2055812" y="930166"/>
            <a:ext cx="1905000" cy="1066800"/>
          </a:xfrm>
          <a:prstGeom prst="wedgeRoundRectCallout">
            <a:avLst>
              <a:gd name="adj1" fmla="val 24798"/>
              <a:gd name="adj2" fmla="val 108851"/>
              <a:gd name="adj3" fmla="val 16667"/>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dirty="0">
                <a:gradFill>
                  <a:gsLst>
                    <a:gs pos="0">
                      <a:srgbClr val="FFFFFF"/>
                    </a:gs>
                    <a:gs pos="100000">
                      <a:srgbClr val="FFFFFF"/>
                    </a:gs>
                  </a:gsLst>
                  <a:lin ang="5400000" scaled="0"/>
                </a:gradFill>
              </a:rPr>
              <a:t>Create the Exchange Send </a:t>
            </a:r>
            <a:r>
              <a:rPr lang="en-US" dirty="0" smtClean="0">
                <a:gradFill>
                  <a:gsLst>
                    <a:gs pos="0">
                      <a:srgbClr val="FFFFFF"/>
                    </a:gs>
                    <a:gs pos="100000">
                      <a:srgbClr val="FFFFFF"/>
                    </a:gs>
                  </a:gsLst>
                  <a:lin ang="5400000" scaled="0"/>
                </a:gradFill>
              </a:rPr>
              <a:t>Connector</a:t>
            </a:r>
            <a:endParaRPr lang="en-US" dirty="0">
              <a:gradFill>
                <a:gsLst>
                  <a:gs pos="0">
                    <a:srgbClr val="FFFFFF"/>
                  </a:gs>
                  <a:gs pos="100000">
                    <a:srgbClr val="FFFFFF"/>
                  </a:gs>
                </a:gsLst>
                <a:lin ang="5400000" scaled="0"/>
              </a:gradFill>
            </a:endParaRPr>
          </a:p>
        </p:txBody>
      </p:sp>
      <p:sp>
        <p:nvSpPr>
          <p:cNvPr id="16" name="Rounded Rectangular Callout 15"/>
          <p:cNvSpPr/>
          <p:nvPr/>
        </p:nvSpPr>
        <p:spPr bwMode="auto">
          <a:xfrm>
            <a:off x="5931227" y="1044466"/>
            <a:ext cx="2068185" cy="952500"/>
          </a:xfrm>
          <a:prstGeom prst="wedgeRoundRectCallout">
            <a:avLst>
              <a:gd name="adj1" fmla="val -16552"/>
              <a:gd name="adj2" fmla="val 87403"/>
              <a:gd name="adj3" fmla="val 16667"/>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dirty="0" smtClean="0">
                <a:gradFill>
                  <a:gsLst>
                    <a:gs pos="0">
                      <a:srgbClr val="FFFFFF"/>
                    </a:gs>
                    <a:gs pos="100000">
                      <a:srgbClr val="FFFFFF"/>
                    </a:gs>
                  </a:gsLst>
                  <a:lin ang="5400000" scaled="0"/>
                </a:gradFill>
              </a:rPr>
              <a:t>Create the FOPE Inbound Connector</a:t>
            </a:r>
          </a:p>
        </p:txBody>
      </p:sp>
      <p:sp>
        <p:nvSpPr>
          <p:cNvPr id="19" name="Rounded Rectangular Callout 18"/>
          <p:cNvSpPr/>
          <p:nvPr/>
        </p:nvSpPr>
        <p:spPr bwMode="auto">
          <a:xfrm>
            <a:off x="5247480" y="4033044"/>
            <a:ext cx="2068185" cy="1200150"/>
          </a:xfrm>
          <a:prstGeom prst="wedgeRoundRectCallout">
            <a:avLst>
              <a:gd name="adj1" fmla="val 33759"/>
              <a:gd name="adj2" fmla="val -113582"/>
              <a:gd name="adj3" fmla="val 16667"/>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dirty="0" smtClean="0">
                <a:gradFill>
                  <a:gsLst>
                    <a:gs pos="0">
                      <a:srgbClr val="FFFFFF"/>
                    </a:gs>
                    <a:gs pos="100000">
                      <a:srgbClr val="FFFFFF"/>
                    </a:gs>
                  </a:gsLst>
                  <a:lin ang="5400000" scaled="0"/>
                </a:gradFill>
              </a:rPr>
              <a:t>Create the FOPE Outbound Connector</a:t>
            </a:r>
          </a:p>
        </p:txBody>
      </p:sp>
      <p:sp>
        <p:nvSpPr>
          <p:cNvPr id="20" name="Rounded Rectangular Callout 19"/>
          <p:cNvSpPr/>
          <p:nvPr/>
        </p:nvSpPr>
        <p:spPr bwMode="auto">
          <a:xfrm>
            <a:off x="2513012" y="5385594"/>
            <a:ext cx="2068185" cy="1200150"/>
          </a:xfrm>
          <a:prstGeom prst="wedgeRoundRectCallout">
            <a:avLst>
              <a:gd name="adj1" fmla="val -4355"/>
              <a:gd name="adj2" fmla="val -110955"/>
              <a:gd name="adj3" fmla="val 16667"/>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dirty="0" smtClean="0">
                <a:gradFill>
                  <a:gsLst>
                    <a:gs pos="0">
                      <a:srgbClr val="FFFFFF"/>
                    </a:gs>
                    <a:gs pos="100000">
                      <a:srgbClr val="FFFFFF"/>
                    </a:gs>
                  </a:gsLst>
                  <a:lin ang="5400000" scaled="0"/>
                </a:gradFill>
              </a:rPr>
              <a:t>Create the Exchange Receive Connector</a:t>
            </a:r>
          </a:p>
        </p:txBody>
      </p:sp>
      <p:sp>
        <p:nvSpPr>
          <p:cNvPr id="21" name="Rounded Rectangular Callout 20"/>
          <p:cNvSpPr/>
          <p:nvPr/>
        </p:nvSpPr>
        <p:spPr bwMode="auto">
          <a:xfrm>
            <a:off x="9675812" y="5652705"/>
            <a:ext cx="2068185" cy="952500"/>
          </a:xfrm>
          <a:prstGeom prst="wedgeRoundRectCallout">
            <a:avLst>
              <a:gd name="adj1" fmla="val -63052"/>
              <a:gd name="adj2" fmla="val -122804"/>
              <a:gd name="adj3" fmla="val 16667"/>
            </a:avLst>
          </a:prstGeom>
          <a:solidFill>
            <a:schemeClr val="tx2">
              <a:lumMod val="50000"/>
            </a:schemeClr>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dirty="0" smtClean="0">
                <a:gradFill>
                  <a:gsLst>
                    <a:gs pos="0">
                      <a:srgbClr val="FFFFFF"/>
                    </a:gs>
                    <a:gs pos="100000">
                      <a:srgbClr val="FFFFFF"/>
                    </a:gs>
                  </a:gsLst>
                  <a:lin ang="5400000" scaled="0"/>
                </a:gradFill>
              </a:rPr>
              <a:t>Remote Domains define the use of internal headers</a:t>
            </a:r>
          </a:p>
        </p:txBody>
      </p:sp>
      <p:sp>
        <p:nvSpPr>
          <p:cNvPr id="22" name="Rounded Rectangular Callout 21"/>
          <p:cNvSpPr/>
          <p:nvPr/>
        </p:nvSpPr>
        <p:spPr bwMode="auto">
          <a:xfrm>
            <a:off x="11550" y="3909219"/>
            <a:ext cx="2068185" cy="952500"/>
          </a:xfrm>
          <a:prstGeom prst="wedgeRoundRectCallout">
            <a:avLst>
              <a:gd name="adj1" fmla="val 46718"/>
              <a:gd name="adj2" fmla="val -99632"/>
              <a:gd name="adj3" fmla="val 16667"/>
            </a:avLst>
          </a:prstGeom>
          <a:solidFill>
            <a:schemeClr val="tx2">
              <a:lumMod val="50000"/>
            </a:schemeClr>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dirty="0" smtClean="0">
                <a:gradFill>
                  <a:gsLst>
                    <a:gs pos="0">
                      <a:srgbClr val="FFFFFF"/>
                    </a:gs>
                    <a:gs pos="100000">
                      <a:srgbClr val="FFFFFF"/>
                    </a:gs>
                  </a:gsLst>
                  <a:lin ang="5400000" scaled="0"/>
                </a:gradFill>
              </a:rPr>
              <a:t>Remote Domains define the use of internal headers</a:t>
            </a:r>
          </a:p>
        </p:txBody>
      </p:sp>
    </p:spTree>
    <p:custDataLst>
      <p:tags r:id="rId2"/>
    </p:custDataLst>
    <p:extLst>
      <p:ext uri="{BB962C8B-B14F-4D97-AF65-F5344CB8AC3E}">
        <p14:creationId xmlns:p14="http://schemas.microsoft.com/office/powerpoint/2010/main" val="31372705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par>
                                <p:cTn id="19" presetID="14" presetClass="entr" presetSubtype="1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randombar(horizont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par>
                                <p:cTn id="35" presetID="14" presetClass="entr" presetSubtype="1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randombar(horizontal)">
                                      <p:cBhvr>
                                        <p:cTn id="37" dur="500"/>
                                        <p:tgtEl>
                                          <p:spTgt spid="7"/>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randombar(horizontal)">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9" grpId="0" animBg="1"/>
      <p:bldP spid="20" grpId="0" animBg="1"/>
      <p:bldP spid="21" grpId="0" animBg="1"/>
      <p:bldP spid="2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What’s New in Exchange 2010 SP2?</a:t>
            </a:r>
            <a:endParaRPr lang="en-US" dirty="0"/>
          </a:p>
        </p:txBody>
      </p:sp>
      <p:sp>
        <p:nvSpPr>
          <p:cNvPr id="3" name="Content Placeholder 2"/>
          <p:cNvSpPr>
            <a:spLocks noGrp="1"/>
          </p:cNvSpPr>
          <p:nvPr>
            <p:ph idx="1"/>
          </p:nvPr>
        </p:nvSpPr>
        <p:spPr>
          <a:xfrm>
            <a:off x="519112" y="1447799"/>
            <a:ext cx="11149013" cy="4859792"/>
          </a:xfrm>
        </p:spPr>
        <p:txBody>
          <a:bodyPr/>
          <a:lstStyle/>
          <a:p>
            <a:r>
              <a:rPr lang="en-US" sz="2000" dirty="0" smtClean="0"/>
              <a:t>New Hybrid Configuration Wizard</a:t>
            </a:r>
          </a:p>
          <a:p>
            <a:pPr lvl="1"/>
            <a:r>
              <a:rPr lang="en-US" sz="1800" dirty="0" smtClean="0"/>
              <a:t>Exchange federation trust</a:t>
            </a:r>
          </a:p>
          <a:p>
            <a:pPr lvl="1"/>
            <a:r>
              <a:rPr lang="en-US" sz="1800" dirty="0" smtClean="0"/>
              <a:t>Organization relationships</a:t>
            </a:r>
          </a:p>
          <a:p>
            <a:pPr lvl="1"/>
            <a:r>
              <a:rPr lang="en-US" sz="1800" dirty="0" smtClean="0"/>
              <a:t>Remote domains/accepted domains</a:t>
            </a:r>
          </a:p>
          <a:p>
            <a:pPr lvl="1"/>
            <a:r>
              <a:rPr lang="en-US" sz="1800" dirty="0" smtClean="0"/>
              <a:t>Email address policies</a:t>
            </a:r>
          </a:p>
          <a:p>
            <a:pPr lvl="1"/>
            <a:r>
              <a:rPr lang="en-US" sz="1800" dirty="0" smtClean="0"/>
              <a:t>Send/Receive connector</a:t>
            </a:r>
          </a:p>
          <a:p>
            <a:pPr lvl="1"/>
            <a:r>
              <a:rPr lang="en-US" sz="1800" dirty="0" smtClean="0"/>
              <a:t>Forefront inbound/outbound connectors</a:t>
            </a:r>
          </a:p>
          <a:p>
            <a:pPr lvl="1"/>
            <a:r>
              <a:rPr lang="en-US" sz="1800" dirty="0" err="1" smtClean="0"/>
              <a:t>MRSProxy</a:t>
            </a:r>
            <a:endParaRPr lang="en-US" sz="1800" dirty="0" smtClean="0"/>
          </a:p>
          <a:p>
            <a:pPr lvl="1"/>
            <a:r>
              <a:rPr lang="en-US" sz="1800" dirty="0" smtClean="0"/>
              <a:t>Pre-</a:t>
            </a:r>
            <a:r>
              <a:rPr lang="en-US" sz="1800" dirty="0" err="1" smtClean="0"/>
              <a:t>req</a:t>
            </a:r>
            <a:r>
              <a:rPr lang="en-US" sz="1800" dirty="0" smtClean="0"/>
              <a:t> checks (i.e. Office365 Active Directory Sync, Exchange certificates, registered custom domains, etc…)</a:t>
            </a:r>
          </a:p>
          <a:p>
            <a:r>
              <a:rPr lang="en-US" sz="2000" dirty="0" smtClean="0"/>
              <a:t>New PowerShell </a:t>
            </a:r>
            <a:r>
              <a:rPr lang="en-US" sz="2000" dirty="0" err="1" smtClean="0"/>
              <a:t>cmdlets</a:t>
            </a:r>
            <a:endParaRPr lang="en-US" sz="2000" dirty="0" smtClean="0"/>
          </a:p>
          <a:p>
            <a:pPr lvl="1"/>
            <a:r>
              <a:rPr lang="en-US" sz="1800" dirty="0" smtClean="0"/>
              <a:t>New/Get/Set/Update-</a:t>
            </a:r>
            <a:r>
              <a:rPr lang="en-US" sz="1800" dirty="0" err="1" smtClean="0"/>
              <a:t>HybridConfiguration</a:t>
            </a:r>
            <a:endParaRPr lang="en-US" sz="1800" dirty="0" smtClean="0"/>
          </a:p>
          <a:p>
            <a:r>
              <a:rPr lang="en-US" sz="2000" dirty="0" smtClean="0"/>
              <a:t>Namespaces improvements</a:t>
            </a:r>
          </a:p>
          <a:p>
            <a:pPr lvl="1"/>
            <a:r>
              <a:rPr lang="en-US" sz="1800" dirty="0" smtClean="0"/>
              <a:t>Removing requirement for unique namespace</a:t>
            </a:r>
          </a:p>
          <a:p>
            <a:pPr lvl="1"/>
            <a:r>
              <a:rPr lang="en-US" sz="1800" dirty="0" smtClean="0"/>
              <a:t>Providing every customer a coexistence domain, for every hybrid deployment</a:t>
            </a:r>
          </a:p>
          <a:p>
            <a:pPr lvl="2"/>
            <a:r>
              <a:rPr lang="en-US" sz="1600" dirty="0" smtClean="0"/>
              <a:t>Service.contoso.com is now Contoso.mail.onmicrosoft.com</a:t>
            </a:r>
          </a:p>
        </p:txBody>
      </p:sp>
      <p:sp>
        <p:nvSpPr>
          <p:cNvPr id="4" name="Rounded Rectangular Callout 3"/>
          <p:cNvSpPr/>
          <p:nvPr/>
        </p:nvSpPr>
        <p:spPr>
          <a:xfrm>
            <a:off x="7253654" y="1818750"/>
            <a:ext cx="4291902" cy="1245995"/>
          </a:xfrm>
          <a:prstGeom prst="wedgeRoundRectCallout">
            <a:avLst>
              <a:gd name="adj1" fmla="val -63229"/>
              <a:gd name="adj2" fmla="val -6485"/>
              <a:gd name="adj3" fmla="val 16667"/>
            </a:avLst>
          </a:prstGeom>
          <a:gradFill>
            <a:gsLst>
              <a:gs pos="0">
                <a:schemeClr val="accent2"/>
              </a:gs>
              <a:gs pos="80000">
                <a:schemeClr val="accent4"/>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bg1"/>
                </a:solidFill>
              </a:rPr>
              <a:t>Pre-SP2: Approximately 50 manual steps</a:t>
            </a:r>
          </a:p>
          <a:p>
            <a:endParaRPr lang="en-US" sz="1600" dirty="0" smtClean="0">
              <a:solidFill>
                <a:schemeClr val="bg1"/>
              </a:solidFill>
            </a:endParaRPr>
          </a:p>
          <a:p>
            <a:r>
              <a:rPr lang="en-US" sz="1600" dirty="0" smtClean="0">
                <a:solidFill>
                  <a:schemeClr val="bg1"/>
                </a:solidFill>
              </a:rPr>
              <a:t>With SP2: Now only 6 manual steps</a:t>
            </a:r>
          </a:p>
        </p:txBody>
      </p:sp>
    </p:spTree>
    <p:extLst>
      <p:ext uri="{BB962C8B-B14F-4D97-AF65-F5344CB8AC3E}">
        <p14:creationId xmlns:p14="http://schemas.microsoft.com/office/powerpoint/2010/main" val="41283212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In Review: Session Takeaways</a:t>
            </a:r>
            <a:endParaRPr lang="en-US" dirty="0"/>
          </a:p>
        </p:txBody>
      </p:sp>
      <p:sp>
        <p:nvSpPr>
          <p:cNvPr id="6" name="Text Placeholder 5"/>
          <p:cNvSpPr>
            <a:spLocks noGrp="1"/>
          </p:cNvSpPr>
          <p:nvPr>
            <p:ph type="body" sz="quarter" idx="10"/>
          </p:nvPr>
        </p:nvSpPr>
        <p:spPr>
          <a:xfrm>
            <a:off x="519112" y="1447800"/>
            <a:ext cx="11149013" cy="4604337"/>
          </a:xfrm>
        </p:spPr>
        <p:txBody>
          <a:bodyPr/>
          <a:lstStyle/>
          <a:p>
            <a:pPr>
              <a:lnSpc>
                <a:spcPct val="120000"/>
              </a:lnSpc>
            </a:pPr>
            <a:r>
              <a:rPr lang="en-US" sz="2400" dirty="0" smtClean="0"/>
              <a:t>Hybrid is about 3 core components:</a:t>
            </a:r>
          </a:p>
          <a:p>
            <a:pPr marL="728662" lvl="1" indent="-457200">
              <a:lnSpc>
                <a:spcPct val="120000"/>
              </a:lnSpc>
              <a:buFont typeface="+mj-lt"/>
              <a:buAutoNum type="arabicPeriod"/>
            </a:pPr>
            <a:r>
              <a:rPr lang="en-US" sz="2000" dirty="0" smtClean="0"/>
              <a:t>Migration</a:t>
            </a:r>
          </a:p>
          <a:p>
            <a:pPr marL="728662" lvl="1" indent="-457200">
              <a:lnSpc>
                <a:spcPct val="120000"/>
              </a:lnSpc>
              <a:buFont typeface="+mj-lt"/>
              <a:buAutoNum type="arabicPeriod"/>
            </a:pPr>
            <a:r>
              <a:rPr lang="en-US" sz="2000" dirty="0" smtClean="0"/>
              <a:t>Exchange Sharing </a:t>
            </a:r>
          </a:p>
          <a:p>
            <a:pPr marL="728662" lvl="1" indent="-457200">
              <a:lnSpc>
                <a:spcPct val="120000"/>
              </a:lnSpc>
              <a:buFont typeface="+mj-lt"/>
              <a:buAutoNum type="arabicPeriod"/>
            </a:pPr>
            <a:r>
              <a:rPr lang="en-US" sz="2000" dirty="0" smtClean="0"/>
              <a:t>Secure Transport</a:t>
            </a:r>
          </a:p>
          <a:p>
            <a:pPr>
              <a:lnSpc>
                <a:spcPct val="120000"/>
              </a:lnSpc>
            </a:pPr>
            <a:r>
              <a:rPr lang="en-US" sz="2400" dirty="0" smtClean="0"/>
              <a:t>Hybrid setup has a bunch of steps, but it’s primarily about getting the planning right:</a:t>
            </a:r>
          </a:p>
          <a:p>
            <a:pPr lvl="1">
              <a:lnSpc>
                <a:spcPct val="120000"/>
              </a:lnSpc>
            </a:pPr>
            <a:r>
              <a:rPr lang="en-US" sz="2000" dirty="0" smtClean="0"/>
              <a:t>Namespaces &amp; Certificates are the two key areas to think about</a:t>
            </a:r>
          </a:p>
          <a:p>
            <a:pPr>
              <a:lnSpc>
                <a:spcPct val="120000"/>
              </a:lnSpc>
            </a:pPr>
            <a:r>
              <a:rPr lang="en-US" sz="2400" dirty="0" smtClean="0"/>
              <a:t>Moving to Exchange Server 2010 on-premises sets you up for a smooth path to the cloud</a:t>
            </a:r>
          </a:p>
          <a:p>
            <a:pPr>
              <a:lnSpc>
                <a:spcPct val="120000"/>
              </a:lnSpc>
            </a:pPr>
            <a:r>
              <a:rPr lang="en-US" sz="2400" dirty="0" smtClean="0"/>
              <a:t>What’s new in SP2?</a:t>
            </a:r>
            <a:endParaRPr lang="en-US" sz="2400" dirty="0"/>
          </a:p>
        </p:txBody>
      </p:sp>
    </p:spTree>
    <p:extLst>
      <p:ext uri="{BB962C8B-B14F-4D97-AF65-F5344CB8AC3E}">
        <p14:creationId xmlns:p14="http://schemas.microsoft.com/office/powerpoint/2010/main" val="2762950106"/>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smtClean="0"/>
              <a:t>Related Content</a:t>
            </a:r>
            <a:endParaRPr lang="en-US" dirty="0"/>
          </a:p>
        </p:txBody>
      </p:sp>
      <p:sp>
        <p:nvSpPr>
          <p:cNvPr id="8" name="Rectangle 7"/>
          <p:cNvSpPr/>
          <p:nvPr/>
        </p:nvSpPr>
        <p:spPr bwMode="auto">
          <a:xfrm>
            <a:off x="-3063244" y="1"/>
            <a:ext cx="2854754" cy="3600986"/>
          </a:xfrm>
          <a:prstGeom prst="rect">
            <a:avLst/>
          </a:prstGeom>
          <a:solidFill>
            <a:schemeClr val="accent3"/>
          </a:solidFill>
          <a:ln>
            <a:solidFill>
              <a:schemeClr val="tx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defTabSz="914099" fontAlgn="base">
              <a:spcBef>
                <a:spcPct val="0"/>
              </a:spcBef>
              <a:spcAft>
                <a:spcPct val="0"/>
              </a:spcAft>
            </a:pPr>
            <a:r>
              <a:rPr lang="en-US" dirty="0" smtClean="0">
                <a:solidFill>
                  <a:schemeClr val="tx1">
                    <a:alpha val="99000"/>
                  </a:schemeClr>
                </a:solidFill>
              </a:rPr>
              <a:t>Required Slide</a:t>
            </a:r>
          </a:p>
          <a:p>
            <a:pPr defTabSz="914099" fontAlgn="base">
              <a:spcBef>
                <a:spcPct val="0"/>
              </a:spcBef>
              <a:spcAft>
                <a:spcPct val="0"/>
              </a:spcAft>
            </a:pPr>
            <a:endParaRPr lang="en-US" dirty="0" smtClean="0">
              <a:solidFill>
                <a:schemeClr val="tx1">
                  <a:alpha val="99000"/>
                </a:schemeClr>
              </a:solidFill>
            </a:endParaRPr>
          </a:p>
          <a:p>
            <a:pPr defTabSz="914099" fontAlgn="base">
              <a:spcBef>
                <a:spcPct val="0"/>
              </a:spcBef>
              <a:spcAft>
                <a:spcPct val="0"/>
              </a:spcAft>
            </a:pPr>
            <a:r>
              <a:rPr lang="en-US" b="1" dirty="0">
                <a:solidFill>
                  <a:schemeClr val="tx1">
                    <a:alpha val="99000"/>
                  </a:schemeClr>
                </a:solidFill>
              </a:rPr>
              <a:t>Speakers, </a:t>
            </a:r>
            <a:r>
              <a:rPr lang="en-US" dirty="0">
                <a:solidFill>
                  <a:schemeClr val="tx1">
                    <a:alpha val="99000"/>
                  </a:schemeClr>
                </a:solidFill>
              </a:rPr>
              <a:t>please list the Breakout Sessions, Interactive Discussions, Labs, Demo Stations and Certification Exam that relate to your session. Also indicate when they can find you staffing in the TLC</a:t>
            </a:r>
            <a:r>
              <a:rPr lang="en-US" dirty="0" smtClean="0">
                <a:solidFill>
                  <a:schemeClr val="tx1">
                    <a:alpha val="99000"/>
                  </a:schemeClr>
                </a:solidFill>
              </a:rPr>
              <a:t>.</a:t>
            </a:r>
          </a:p>
          <a:p>
            <a:pPr defTabSz="914099" fontAlgn="base">
              <a:spcBef>
                <a:spcPct val="0"/>
              </a:spcBef>
              <a:spcAft>
                <a:spcPct val="0"/>
              </a:spcAft>
            </a:pPr>
            <a:endParaRPr lang="en-US" dirty="0" smtClean="0">
              <a:gradFill>
                <a:gsLst>
                  <a:gs pos="0">
                    <a:srgbClr val="FFFFFF"/>
                  </a:gs>
                  <a:gs pos="100000">
                    <a:srgbClr val="FFFFFF"/>
                  </a:gs>
                </a:gsLst>
                <a:lin ang="5400000" scaled="0"/>
              </a:gradFill>
            </a:endParaRPr>
          </a:p>
        </p:txBody>
      </p:sp>
      <p:sp>
        <p:nvSpPr>
          <p:cNvPr id="9" name="Rectangle 8"/>
          <p:cNvSpPr/>
          <p:nvPr/>
        </p:nvSpPr>
        <p:spPr bwMode="auto">
          <a:xfrm>
            <a:off x="507868" y="1375674"/>
            <a:ext cx="11173090" cy="2640723"/>
          </a:xfrm>
          <a:prstGeom prst="rect">
            <a:avLst/>
          </a:prstGeom>
          <a:noFill/>
          <a:ln w="38100">
            <a:solidFill>
              <a:schemeClr val="accent1"/>
            </a:solidFill>
            <a:miter lim="800000"/>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lvl="0"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Breakout Sessions (session codes and titles)</a:t>
            </a:r>
          </a:p>
          <a:p>
            <a:pPr marL="917557" lvl="1"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EXL326: What’s New in Exchange Server 2010 SP2</a:t>
            </a:r>
          </a:p>
          <a:p>
            <a:pPr marL="917557" lvl="1"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EXL310: Exchange Online and Office 365: Simple Migration Live</a:t>
            </a:r>
          </a:p>
          <a:p>
            <a:pPr marL="917557" lvl="1"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EXL305: Best Practices for Successfully Transitioning to Exchange 2010</a:t>
            </a:r>
          </a:p>
          <a:p>
            <a:pPr marL="917557" lvl="1"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EXL309: Exchange Online in Office 365: Migration Case Study</a:t>
            </a:r>
          </a:p>
          <a:p>
            <a:pPr marL="917557" lvl="1" indent="-460375">
              <a:lnSpc>
                <a:spcPct val="90000"/>
              </a:lnSpc>
              <a:spcBef>
                <a:spcPct val="20000"/>
              </a:spcBef>
              <a:buSzPct val="90000"/>
              <a:buBlip>
                <a:blip r:embed="rId3"/>
              </a:buBlip>
            </a:pPr>
            <a:r>
              <a:rPr lang="en-US" sz="2400" dirty="0">
                <a:gradFill>
                  <a:gsLst>
                    <a:gs pos="0">
                      <a:schemeClr val="tx1"/>
                    </a:gs>
                    <a:gs pos="100000">
                      <a:schemeClr val="tx1"/>
                    </a:gs>
                  </a:gsLst>
                  <a:lin ang="5400000" scaled="0"/>
                </a:gradFill>
              </a:rPr>
              <a:t>OSP325: Microsoft Office 365: Directory Synchronization</a:t>
            </a:r>
          </a:p>
        </p:txBody>
      </p:sp>
      <p:sp>
        <p:nvSpPr>
          <p:cNvPr id="15" name="Rectangle 14"/>
          <p:cNvSpPr/>
          <p:nvPr/>
        </p:nvSpPr>
        <p:spPr bwMode="auto">
          <a:xfrm>
            <a:off x="507868" y="4132550"/>
            <a:ext cx="11173090" cy="1015663"/>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lvl="0" indent="-460375">
              <a:lnSpc>
                <a:spcPct val="90000"/>
              </a:lnSpc>
              <a:spcBef>
                <a:spcPct val="20000"/>
              </a:spcBef>
              <a:buSzPct val="90000"/>
              <a:buBlip>
                <a:blip r:embed="rId3"/>
              </a:buBlip>
            </a:pPr>
            <a:r>
              <a:rPr lang="en-US" sz="2400" dirty="0">
                <a:gradFill>
                  <a:gsLst>
                    <a:gs pos="0">
                      <a:schemeClr val="tx1"/>
                    </a:gs>
                    <a:gs pos="100000">
                      <a:schemeClr val="tx1"/>
                    </a:gs>
                  </a:gsLst>
                  <a:lin ang="5400000" scaled="0"/>
                </a:gradFill>
              </a:rPr>
              <a:t>Find Me Later </a:t>
            </a:r>
            <a:r>
              <a:rPr lang="en-US" sz="2400" dirty="0" smtClean="0">
                <a:gradFill>
                  <a:gsLst>
                    <a:gs pos="0">
                      <a:schemeClr val="tx1"/>
                    </a:gs>
                    <a:gs pos="100000">
                      <a:schemeClr val="tx1"/>
                    </a:gs>
                  </a:gsLst>
                  <a:lin ang="5400000" scaled="0"/>
                </a:gradFill>
              </a:rPr>
              <a:t>At….</a:t>
            </a:r>
          </a:p>
          <a:p>
            <a:pPr marL="917557" lvl="1"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The Exchange booth today after the session</a:t>
            </a:r>
            <a:endParaRPr lang="en-US" sz="2400" dirty="0">
              <a:gradFill>
                <a:gsLst>
                  <a:gs pos="0">
                    <a:schemeClr val="tx1"/>
                  </a:gs>
                  <a:gs pos="100000">
                    <a:schemeClr val="tx1"/>
                  </a:gs>
                </a:gsLst>
                <a:lin ang="5400000" scaled="0"/>
              </a:gradFill>
            </a:endParaRPr>
          </a:p>
        </p:txBody>
      </p:sp>
    </p:spTree>
    <p:extLst>
      <p:ext uri="{BB962C8B-B14F-4D97-AF65-F5344CB8AC3E}">
        <p14:creationId xmlns:p14="http://schemas.microsoft.com/office/powerpoint/2010/main" val="3672254333"/>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smtClean="0"/>
              <a:t>Track Resources</a:t>
            </a:r>
            <a:endParaRPr lang="en-US" dirty="0"/>
          </a:p>
        </p:txBody>
      </p:sp>
      <p:sp>
        <p:nvSpPr>
          <p:cNvPr id="8" name="Rectangle 7"/>
          <p:cNvSpPr/>
          <p:nvPr/>
        </p:nvSpPr>
        <p:spPr bwMode="auto">
          <a:xfrm>
            <a:off x="-3063244" y="1"/>
            <a:ext cx="2854754" cy="1938992"/>
          </a:xfrm>
          <a:prstGeom prst="rect">
            <a:avLst/>
          </a:prstGeom>
          <a:solidFill>
            <a:schemeClr val="accent3"/>
          </a:solidFill>
          <a:ln>
            <a:solidFill>
              <a:schemeClr val="tx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r>
              <a:rPr lang="en-US" dirty="0" smtClean="0"/>
              <a:t>Required Slide </a:t>
            </a:r>
          </a:p>
          <a:p>
            <a:endParaRPr lang="en-US" dirty="0" smtClean="0"/>
          </a:p>
          <a:p>
            <a:r>
              <a:rPr lang="en-US" b="1" dirty="0" smtClean="0"/>
              <a:t>Track PMs </a:t>
            </a:r>
            <a:r>
              <a:rPr lang="en-US" dirty="0" smtClean="0"/>
              <a:t>will supply the content for this slide, which will be inserted during the final scrub. </a:t>
            </a:r>
            <a:endParaRPr lang="en-US" dirty="0"/>
          </a:p>
        </p:txBody>
      </p:sp>
      <p:sp>
        <p:nvSpPr>
          <p:cNvPr id="13" name="Rectangle 12"/>
          <p:cNvSpPr/>
          <p:nvPr/>
        </p:nvSpPr>
        <p:spPr bwMode="auto">
          <a:xfrm>
            <a:off x="507868" y="1375674"/>
            <a:ext cx="11173090" cy="609398"/>
          </a:xfrm>
          <a:prstGeom prst="rect">
            <a:avLst/>
          </a:prstGeom>
          <a:noFill/>
          <a:ln w="38100">
            <a:solidFill>
              <a:schemeClr val="accent1"/>
            </a:solidFill>
            <a:miter lim="800000"/>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lvl="0"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hlinkClick r:id="rId4"/>
              </a:rPr>
              <a:t>http://technet.microsoft.com/exdeploy2010</a:t>
            </a:r>
            <a:r>
              <a:rPr lang="en-US" sz="2400" dirty="0" smtClean="0">
                <a:gradFill>
                  <a:gsLst>
                    <a:gs pos="0">
                      <a:schemeClr val="tx1"/>
                    </a:gs>
                    <a:gs pos="100000">
                      <a:schemeClr val="tx1"/>
                    </a:gs>
                  </a:gsLst>
                  <a:lin ang="5400000" scaled="0"/>
                </a:gradFill>
              </a:rPr>
              <a:t> </a:t>
            </a:r>
            <a:endParaRPr lang="en-US" sz="2400" dirty="0">
              <a:gradFill>
                <a:gsLst>
                  <a:gs pos="0">
                    <a:schemeClr val="tx1"/>
                  </a:gs>
                  <a:gs pos="100000">
                    <a:schemeClr val="tx1"/>
                  </a:gs>
                </a:gsLst>
                <a:lin ang="5400000" scaled="0"/>
              </a:gradFill>
            </a:endParaRPr>
          </a:p>
        </p:txBody>
      </p:sp>
      <p:sp>
        <p:nvSpPr>
          <p:cNvPr id="14" name="Rectangle 13"/>
          <p:cNvSpPr/>
          <p:nvPr/>
        </p:nvSpPr>
        <p:spPr bwMode="auto">
          <a:xfrm>
            <a:off x="507868" y="2208393"/>
            <a:ext cx="11173090" cy="609398"/>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lvl="0"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hlinkClick r:id="rId5"/>
              </a:rPr>
              <a:t>http://msexchangeteam.com</a:t>
            </a:r>
            <a:r>
              <a:rPr lang="en-US" sz="2400" dirty="0" smtClean="0">
                <a:gradFill>
                  <a:gsLst>
                    <a:gs pos="0">
                      <a:schemeClr val="tx1"/>
                    </a:gs>
                    <a:gs pos="100000">
                      <a:schemeClr val="tx1"/>
                    </a:gs>
                  </a:gsLst>
                  <a:lin ang="5400000" scaled="0"/>
                </a:gradFill>
              </a:rPr>
              <a:t> </a:t>
            </a:r>
            <a:endParaRPr lang="en-US" sz="2400" dirty="0">
              <a:gradFill>
                <a:gsLst>
                  <a:gs pos="0">
                    <a:schemeClr val="tx1"/>
                  </a:gs>
                  <a:gs pos="100000">
                    <a:schemeClr val="tx1"/>
                  </a:gs>
                </a:gsLst>
                <a:lin ang="5400000" scaled="0"/>
              </a:gradFill>
            </a:endParaRPr>
          </a:p>
        </p:txBody>
      </p:sp>
      <p:sp>
        <p:nvSpPr>
          <p:cNvPr id="15" name="Rectangle 14"/>
          <p:cNvSpPr/>
          <p:nvPr/>
        </p:nvSpPr>
        <p:spPr bwMode="auto">
          <a:xfrm>
            <a:off x="507868" y="3041112"/>
            <a:ext cx="11173090" cy="609398"/>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lvl="0"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Deployment </a:t>
            </a:r>
            <a:r>
              <a:rPr lang="en-US" sz="2400" dirty="0">
                <a:gradFill>
                  <a:gsLst>
                    <a:gs pos="0">
                      <a:schemeClr val="tx1"/>
                    </a:gs>
                    <a:gs pos="100000">
                      <a:schemeClr val="tx1"/>
                    </a:gs>
                  </a:gsLst>
                  <a:lin ang="5400000" scaled="0"/>
                </a:gradFill>
              </a:rPr>
              <a:t>Options Whitepaper: </a:t>
            </a:r>
            <a:r>
              <a:rPr lang="en-US" sz="2400" dirty="0">
                <a:gradFill>
                  <a:gsLst>
                    <a:gs pos="0">
                      <a:schemeClr val="tx1"/>
                    </a:gs>
                    <a:gs pos="100000">
                      <a:schemeClr val="tx1"/>
                    </a:gs>
                  </a:gsLst>
                  <a:lin ang="5400000" scaled="0"/>
                </a:gradFill>
                <a:hlinkClick r:id="rId6"/>
              </a:rPr>
              <a:t>http://</a:t>
            </a:r>
            <a:r>
              <a:rPr lang="en-US" sz="2400" dirty="0" smtClean="0">
                <a:gradFill>
                  <a:gsLst>
                    <a:gs pos="0">
                      <a:schemeClr val="tx1"/>
                    </a:gs>
                    <a:gs pos="100000">
                      <a:schemeClr val="tx1"/>
                    </a:gs>
                  </a:gsLst>
                  <a:lin ang="5400000" scaled="0"/>
                </a:gradFill>
                <a:hlinkClick r:id="rId6"/>
              </a:rPr>
              <a:t>bit.ly/iXS4EH</a:t>
            </a:r>
            <a:r>
              <a:rPr lang="en-US" sz="2400" dirty="0" smtClean="0">
                <a:gradFill>
                  <a:gsLst>
                    <a:gs pos="0">
                      <a:schemeClr val="tx1"/>
                    </a:gs>
                    <a:gs pos="100000">
                      <a:schemeClr val="tx1"/>
                    </a:gs>
                  </a:gsLst>
                  <a:lin ang="5400000" scaled="0"/>
                </a:gradFill>
              </a:rPr>
              <a:t> </a:t>
            </a:r>
            <a:endParaRPr lang="en-US" sz="2400" dirty="0">
              <a:gradFill>
                <a:gsLst>
                  <a:gs pos="0">
                    <a:schemeClr val="tx1"/>
                  </a:gs>
                  <a:gs pos="100000">
                    <a:schemeClr val="tx1"/>
                  </a:gs>
                </a:gsLst>
                <a:lin ang="5400000" scaled="0"/>
              </a:gradFill>
            </a:endParaRPr>
          </a:p>
        </p:txBody>
      </p:sp>
    </p:spTree>
    <p:extLst>
      <p:ext uri="{BB962C8B-B14F-4D97-AF65-F5344CB8AC3E}">
        <p14:creationId xmlns:p14="http://schemas.microsoft.com/office/powerpoint/2010/main" val="3571379924"/>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alpha val="99000"/>
                  </a:schemeClr>
                </a:solidFill>
              </a:rPr>
              <a:t>Resources</a:t>
            </a:r>
          </a:p>
        </p:txBody>
      </p:sp>
      <p:sp>
        <p:nvSpPr>
          <p:cNvPr id="4" name="Rounded Rectangle 3"/>
          <p:cNvSpPr/>
          <p:nvPr/>
        </p:nvSpPr>
        <p:spPr bwMode="ltGray">
          <a:xfrm>
            <a:off x="507868"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6" name="Rectangle 5"/>
          <p:cNvSpPr/>
          <p:nvPr/>
        </p:nvSpPr>
        <p:spPr bwMode="white">
          <a:xfrm>
            <a:off x="507868" y="4240386"/>
            <a:ext cx="5332611" cy="369332"/>
          </a:xfrm>
          <a:prstGeom prst="rect">
            <a:avLst/>
          </a:prstGeom>
        </p:spPr>
        <p:txBody>
          <a:bodyPr wrap="square">
            <a:spAutoFit/>
          </a:bodyPr>
          <a:lstStyle/>
          <a:p>
            <a:pPr algn="ctr"/>
            <a:r>
              <a:rPr lang="en-US" dirty="0" smtClean="0">
                <a:solidFill>
                  <a:srgbClr val="FFFFFF"/>
                </a:solidFill>
                <a:hlinkClick r:id="rId3"/>
              </a:rPr>
              <a:t>www.microsoft.com/teched</a:t>
            </a:r>
            <a:endParaRPr lang="en-US" sz="1600" dirty="0"/>
          </a:p>
        </p:txBody>
      </p:sp>
      <p:sp>
        <p:nvSpPr>
          <p:cNvPr id="8" name="Rectangle 7"/>
          <p:cNvSpPr/>
          <p:nvPr/>
        </p:nvSpPr>
        <p:spPr bwMode="auto">
          <a:xfrm>
            <a:off x="507868"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7" name="Rectangle 6"/>
          <p:cNvSpPr/>
          <p:nvPr/>
        </p:nvSpPr>
        <p:spPr>
          <a:xfrm>
            <a:off x="495171" y="3871113"/>
            <a:ext cx="5345308" cy="338554"/>
          </a:xfrm>
          <a:prstGeom prst="rect">
            <a:avLst/>
          </a:prstGeom>
        </p:spPr>
        <p:txBody>
          <a:bodyPr wrap="square">
            <a:spAutoFit/>
          </a:bodyPr>
          <a:lstStyle/>
          <a:p>
            <a:pPr marL="0" lvl="1" algn="ctr">
              <a:tabLst>
                <a:tab pos="1828800" algn="l"/>
              </a:tabLst>
            </a:pPr>
            <a:r>
              <a:rPr lang="en-US" sz="1600" dirty="0" smtClean="0">
                <a:solidFill>
                  <a:schemeClr val="bg1">
                    <a:lumMod val="65000"/>
                    <a:lumOff val="35000"/>
                    <a:alpha val="99000"/>
                  </a:schemeClr>
                </a:solidFill>
              </a:rPr>
              <a:t>Sessions On-Demand &amp; Community</a:t>
            </a:r>
          </a:p>
        </p:txBody>
      </p:sp>
      <p:pic>
        <p:nvPicPr>
          <p:cNvPr id="9" name="Picture 8" descr="TechEd_onlin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white">
          <a:xfrm>
            <a:off x="1975610" y="2830648"/>
            <a:ext cx="2409825" cy="1076325"/>
          </a:xfrm>
          <a:prstGeom prst="rect">
            <a:avLst/>
          </a:prstGeom>
          <a:noFill/>
          <a:ln>
            <a:noFill/>
          </a:ln>
        </p:spPr>
      </p:pic>
      <p:sp>
        <p:nvSpPr>
          <p:cNvPr id="10" name="Rounded Rectangle 9"/>
          <p:cNvSpPr/>
          <p:nvPr/>
        </p:nvSpPr>
        <p:spPr bwMode="ltGray">
          <a:xfrm>
            <a:off x="6335650"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2" name="Rectangle 11"/>
          <p:cNvSpPr/>
          <p:nvPr/>
        </p:nvSpPr>
        <p:spPr bwMode="auto">
          <a:xfrm>
            <a:off x="6335650"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3" name="Rectangle 12"/>
          <p:cNvSpPr/>
          <p:nvPr/>
        </p:nvSpPr>
        <p:spPr>
          <a:xfrm>
            <a:off x="6322953" y="3871113"/>
            <a:ext cx="5345308" cy="338554"/>
          </a:xfrm>
          <a:prstGeom prst="rect">
            <a:avLst/>
          </a:prstGeom>
        </p:spPr>
        <p:txBody>
          <a:bodyPr wrap="square">
            <a:spAutoFit/>
          </a:bodyPr>
          <a:lstStyle/>
          <a:p>
            <a:pPr marL="0" lvl="1" algn="ctr">
              <a:tabLst>
                <a:tab pos="1828800" algn="l"/>
              </a:tabLst>
            </a:pPr>
            <a:r>
              <a:rPr lang="en-US" sz="1600" dirty="0" smtClean="0">
                <a:solidFill>
                  <a:schemeClr val="bg1">
                    <a:lumMod val="65000"/>
                    <a:lumOff val="35000"/>
                    <a:alpha val="99000"/>
                  </a:schemeClr>
                </a:solidFill>
              </a:rPr>
              <a:t>Microsoft Certification &amp; Training Resources</a:t>
            </a:r>
          </a:p>
        </p:txBody>
      </p:sp>
      <p:sp>
        <p:nvSpPr>
          <p:cNvPr id="15" name="Rounded Rectangle 14"/>
          <p:cNvSpPr/>
          <p:nvPr/>
        </p:nvSpPr>
        <p:spPr bwMode="ltGray">
          <a:xfrm>
            <a:off x="507868"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17" name="Rectangle 16"/>
          <p:cNvSpPr/>
          <p:nvPr/>
        </p:nvSpPr>
        <p:spPr bwMode="auto">
          <a:xfrm>
            <a:off x="507868"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8" name="Rectangle 17"/>
          <p:cNvSpPr/>
          <p:nvPr/>
        </p:nvSpPr>
        <p:spPr>
          <a:xfrm>
            <a:off x="495171" y="5916903"/>
            <a:ext cx="5345308" cy="338554"/>
          </a:xfrm>
          <a:prstGeom prst="rect">
            <a:avLst/>
          </a:prstGeom>
        </p:spPr>
        <p:txBody>
          <a:bodyPr wrap="square">
            <a:spAutoFit/>
          </a:bodyPr>
          <a:lstStyle/>
          <a:p>
            <a:pPr marL="0" lvl="1" algn="ctr">
              <a:tabLst>
                <a:tab pos="1828800" algn="l"/>
              </a:tabLst>
            </a:pPr>
            <a:r>
              <a:rPr lang="en-US" sz="1600" dirty="0" smtClean="0">
                <a:solidFill>
                  <a:schemeClr val="bg1">
                    <a:lumMod val="65000"/>
                    <a:lumOff val="35000"/>
                    <a:alpha val="99000"/>
                  </a:schemeClr>
                </a:solidFill>
              </a:rPr>
              <a:t>Resources for IT Professionals</a:t>
            </a:r>
          </a:p>
        </p:txBody>
      </p:sp>
      <p:sp>
        <p:nvSpPr>
          <p:cNvPr id="20" name="Rounded Rectangle 19"/>
          <p:cNvSpPr/>
          <p:nvPr/>
        </p:nvSpPr>
        <p:spPr bwMode="ltGray">
          <a:xfrm>
            <a:off x="6335650"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2" name="Rectangle 21"/>
          <p:cNvSpPr/>
          <p:nvPr/>
        </p:nvSpPr>
        <p:spPr bwMode="auto">
          <a:xfrm>
            <a:off x="6335650"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3" name="Rectangle 22"/>
          <p:cNvSpPr/>
          <p:nvPr/>
        </p:nvSpPr>
        <p:spPr>
          <a:xfrm>
            <a:off x="6322953" y="5916903"/>
            <a:ext cx="5345308" cy="338554"/>
          </a:xfrm>
          <a:prstGeom prst="rect">
            <a:avLst/>
          </a:prstGeom>
        </p:spPr>
        <p:txBody>
          <a:bodyPr wrap="square">
            <a:spAutoFit/>
          </a:bodyPr>
          <a:lstStyle/>
          <a:p>
            <a:pPr marL="0" lvl="1" algn="ctr">
              <a:tabLst>
                <a:tab pos="1828800" algn="l"/>
              </a:tabLst>
            </a:pPr>
            <a:r>
              <a:rPr lang="en-US" sz="1600" dirty="0" smtClean="0">
                <a:solidFill>
                  <a:schemeClr val="bg1">
                    <a:lumMod val="65000"/>
                    <a:lumOff val="35000"/>
                    <a:alpha val="99000"/>
                  </a:schemeClr>
                </a:solidFill>
              </a:rPr>
              <a:t>Resources for Developers</a:t>
            </a:r>
          </a:p>
        </p:txBody>
      </p:sp>
      <p:sp>
        <p:nvSpPr>
          <p:cNvPr id="25" name="Rectangle 24"/>
          <p:cNvSpPr/>
          <p:nvPr/>
        </p:nvSpPr>
        <p:spPr bwMode="white">
          <a:xfrm>
            <a:off x="6322953" y="4249911"/>
            <a:ext cx="5358004" cy="369332"/>
          </a:xfrm>
          <a:prstGeom prst="rect">
            <a:avLst/>
          </a:prstGeom>
        </p:spPr>
        <p:txBody>
          <a:bodyPr wrap="square">
            <a:spAutoFit/>
          </a:bodyPr>
          <a:lstStyle/>
          <a:p>
            <a:pPr algn="ctr"/>
            <a:r>
              <a:rPr lang="en-US" dirty="0" smtClean="0">
                <a:solidFill>
                  <a:srgbClr val="FFFFFF"/>
                </a:solidFill>
                <a:hlinkClick r:id="rId5"/>
              </a:rPr>
              <a:t>www.microsoft.com/learning</a:t>
            </a:r>
            <a:r>
              <a:rPr lang="en-US" dirty="0" smtClean="0">
                <a:solidFill>
                  <a:srgbClr val="FFFFFF"/>
                </a:solidFill>
              </a:rPr>
              <a:t> </a:t>
            </a:r>
            <a:endParaRPr lang="en-US" sz="1600" dirty="0"/>
          </a:p>
        </p:txBody>
      </p:sp>
      <p:sp>
        <p:nvSpPr>
          <p:cNvPr id="26" name="Rectangle 25"/>
          <p:cNvSpPr/>
          <p:nvPr/>
        </p:nvSpPr>
        <p:spPr bwMode="white">
          <a:xfrm>
            <a:off x="507867" y="6291910"/>
            <a:ext cx="5307218" cy="369332"/>
          </a:xfrm>
          <a:prstGeom prst="rect">
            <a:avLst/>
          </a:prstGeom>
        </p:spPr>
        <p:txBody>
          <a:bodyPr wrap="square">
            <a:spAutoFit/>
          </a:bodyPr>
          <a:lstStyle/>
          <a:p>
            <a:pPr lvl="0" algn="ctr">
              <a:spcBef>
                <a:spcPts val="600"/>
              </a:spcBef>
              <a:buSzPct val="120000"/>
              <a:tabLst>
                <a:tab pos="1828800" algn="l"/>
              </a:tabLst>
              <a:defRPr/>
            </a:pPr>
            <a:r>
              <a:rPr lang="en-US" dirty="0" smtClean="0">
                <a:solidFill>
                  <a:srgbClr val="FFFFFF"/>
                </a:solidFill>
                <a:latin typeface="Calibri" pitchFamily="34" charset="0"/>
                <a:hlinkClick r:id="rId6"/>
              </a:rPr>
              <a:t>http://microsoft.com/technet</a:t>
            </a:r>
            <a:r>
              <a:rPr lang="en-US" b="1" dirty="0" smtClean="0">
                <a:solidFill>
                  <a:srgbClr val="FFFFFF"/>
                </a:solidFill>
                <a:latin typeface="Calibri" pitchFamily="34" charset="0"/>
              </a:rPr>
              <a:t>  </a:t>
            </a:r>
            <a:endParaRPr lang="en-US" dirty="0" smtClean="0">
              <a:solidFill>
                <a:srgbClr val="FFFFFF"/>
              </a:solidFill>
              <a:latin typeface="Calibri" pitchFamily="34" charset="0"/>
            </a:endParaRPr>
          </a:p>
        </p:txBody>
      </p:sp>
      <p:sp>
        <p:nvSpPr>
          <p:cNvPr id="27" name="Rectangle 26"/>
          <p:cNvSpPr/>
          <p:nvPr/>
        </p:nvSpPr>
        <p:spPr bwMode="white">
          <a:xfrm>
            <a:off x="6335649" y="6291910"/>
            <a:ext cx="5345308" cy="369332"/>
          </a:xfrm>
          <a:prstGeom prst="rect">
            <a:avLst/>
          </a:prstGeom>
        </p:spPr>
        <p:txBody>
          <a:bodyPr wrap="square" anchor="ctr">
            <a:spAutoFit/>
          </a:bodyPr>
          <a:lstStyle/>
          <a:p>
            <a:pPr lvl="0" algn="ctr">
              <a:spcBef>
                <a:spcPts val="600"/>
              </a:spcBef>
              <a:tabLst>
                <a:tab pos="1828800" algn="l"/>
              </a:tabLst>
            </a:pPr>
            <a:r>
              <a:rPr lang="en-US" dirty="0" smtClean="0">
                <a:solidFill>
                  <a:srgbClr val="FFFFFF"/>
                </a:solidFill>
                <a:hlinkClick r:id="rId7"/>
              </a:rPr>
              <a:t>http://microsoft.com/msdn</a:t>
            </a:r>
            <a:r>
              <a:rPr lang="en-US" b="1" dirty="0" smtClean="0">
                <a:solidFill>
                  <a:srgbClr val="FFFFFF"/>
                </a:solidFill>
              </a:rPr>
              <a:t> </a:t>
            </a:r>
            <a:endParaRPr lang="en-US" dirty="0" smtClean="0">
              <a:solidFill>
                <a:srgbClr val="FFFFFF"/>
              </a:solidFill>
            </a:endParaRPr>
          </a:p>
        </p:txBody>
      </p:sp>
      <p:pic>
        <p:nvPicPr>
          <p:cNvPr id="28" name="Picture 27" descr="TechNet.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bwMode="white">
          <a:xfrm>
            <a:off x="657030" y="4920291"/>
            <a:ext cx="5046985" cy="1027750"/>
          </a:xfrm>
          <a:prstGeom prst="rect">
            <a:avLst/>
          </a:prstGeom>
          <a:noFill/>
          <a:ln>
            <a:noFill/>
          </a:ln>
        </p:spPr>
      </p:pic>
      <p:pic>
        <p:nvPicPr>
          <p:cNvPr id="29" name="Picture 28" descr="msdn_1inch_rgb.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white">
          <a:xfrm>
            <a:off x="8079617" y="4876504"/>
            <a:ext cx="1857375" cy="942975"/>
          </a:xfrm>
          <a:prstGeom prst="rect">
            <a:avLst/>
          </a:prstGeom>
          <a:noFill/>
          <a:ln>
            <a:noFill/>
          </a:ln>
        </p:spPr>
      </p:pic>
      <p:pic>
        <p:nvPicPr>
          <p:cNvPr id="32" name="Picture 31" descr="ms_Learning_w.eps"/>
          <p:cNvPicPr>
            <a:picLocks noChangeAspect="1"/>
          </p:cNvPicPr>
          <p:nvPr/>
        </p:nvPicPr>
        <p:blipFill>
          <a:blip r:embed="rId10" cstate="screen">
            <a:extLst>
              <a:ext uri="{28A0092B-C50C-407E-A947-70E740481C1C}">
                <a14:useLocalDpi xmlns:a14="http://schemas.microsoft.com/office/drawing/2010/main"/>
              </a:ext>
            </a:extLst>
          </a:blip>
          <a:srcRect l="51467" r="43859"/>
          <a:stretch>
            <a:fillRect/>
          </a:stretch>
        </p:blipFill>
        <p:spPr bwMode="white">
          <a:xfrm>
            <a:off x="9052582" y="2998644"/>
            <a:ext cx="228700" cy="771334"/>
          </a:xfrm>
          <a:prstGeom prst="rect">
            <a:avLst/>
          </a:prstGeom>
          <a:noFill/>
          <a:ln>
            <a:noFill/>
          </a:ln>
        </p:spPr>
      </p:pic>
      <p:pic>
        <p:nvPicPr>
          <p:cNvPr id="33" name="Picture 2" descr="C:\Documents and Settings\Pennie\My Documents\ACERDATA (D)\Pennie's documents\MS Image\Boxshot_Logo\MICROSOFT\Microsoft Logo wht shadow.png"/>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white">
          <a:xfrm>
            <a:off x="6740692" y="3169915"/>
            <a:ext cx="2337342" cy="428793"/>
          </a:xfrm>
          <a:prstGeom prst="rect">
            <a:avLst/>
          </a:prstGeom>
          <a:noFill/>
          <a:ln>
            <a:noFill/>
          </a:ln>
        </p:spPr>
      </p:pic>
      <p:sp>
        <p:nvSpPr>
          <p:cNvPr id="34" name="TextBox 33"/>
          <p:cNvSpPr txBox="1"/>
          <p:nvPr/>
        </p:nvSpPr>
        <p:spPr bwMode="white">
          <a:xfrm>
            <a:off x="9270703" y="3168868"/>
            <a:ext cx="1408799" cy="430887"/>
          </a:xfrm>
          <a:prstGeom prst="rect">
            <a:avLst/>
          </a:prstGeom>
          <a:noFill/>
        </p:spPr>
        <p:txBody>
          <a:bodyPr wrap="square" lIns="0" tIns="0" rIns="0" bIns="0" rtlCol="0">
            <a:spAutoFit/>
          </a:bodyPr>
          <a:lstStyle/>
          <a:p>
            <a:r>
              <a:rPr lang="en-US" sz="2800" dirty="0" smtClean="0">
                <a:gradFill>
                  <a:gsLst>
                    <a:gs pos="0">
                      <a:schemeClr val="tx1"/>
                    </a:gs>
                    <a:gs pos="86000">
                      <a:schemeClr val="tx1"/>
                    </a:gs>
                  </a:gsLst>
                  <a:lin ang="5400000" scaled="0"/>
                </a:gradFill>
                <a:latin typeface="Segoe" pitchFamily="34" charset="0"/>
              </a:rPr>
              <a:t>Learning</a:t>
            </a:r>
          </a:p>
        </p:txBody>
      </p:sp>
      <p:sp>
        <p:nvSpPr>
          <p:cNvPr id="30" name="Rounded Rectangle 29"/>
          <p:cNvSpPr/>
          <p:nvPr/>
        </p:nvSpPr>
        <p:spPr bwMode="ltGray">
          <a:xfrm>
            <a:off x="3404057" y="72495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31" name="Rectangle 30"/>
          <p:cNvSpPr/>
          <p:nvPr/>
        </p:nvSpPr>
        <p:spPr bwMode="white">
          <a:xfrm>
            <a:off x="3404057" y="2198226"/>
            <a:ext cx="5332611" cy="369332"/>
          </a:xfrm>
          <a:prstGeom prst="rect">
            <a:avLst/>
          </a:prstGeom>
        </p:spPr>
        <p:txBody>
          <a:bodyPr wrap="square">
            <a:spAutoFit/>
          </a:bodyPr>
          <a:lstStyle/>
          <a:p>
            <a:pPr algn="ctr"/>
            <a:r>
              <a:rPr lang="en-US" u="sng" dirty="0" smtClean="0">
                <a:hlinkClick r:id="rId12"/>
              </a:rPr>
              <a:t>http://northamerica.msteched.com</a:t>
            </a:r>
            <a:endParaRPr lang="en-US" sz="1600" dirty="0"/>
          </a:p>
        </p:txBody>
      </p:sp>
      <p:sp>
        <p:nvSpPr>
          <p:cNvPr id="35" name="Rectangle 34"/>
          <p:cNvSpPr/>
          <p:nvPr/>
        </p:nvSpPr>
        <p:spPr bwMode="auto">
          <a:xfrm>
            <a:off x="3404057" y="180763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36" name="Rectangle 35"/>
          <p:cNvSpPr/>
          <p:nvPr/>
        </p:nvSpPr>
        <p:spPr>
          <a:xfrm>
            <a:off x="3391360" y="1828953"/>
            <a:ext cx="5345308" cy="338554"/>
          </a:xfrm>
          <a:prstGeom prst="rect">
            <a:avLst/>
          </a:prstGeom>
        </p:spPr>
        <p:txBody>
          <a:bodyPr wrap="square">
            <a:spAutoFit/>
          </a:bodyPr>
          <a:lstStyle/>
          <a:p>
            <a:pPr marL="0" lvl="1" algn="ctr">
              <a:tabLst>
                <a:tab pos="1828800" algn="l"/>
              </a:tabLst>
            </a:pPr>
            <a:r>
              <a:rPr lang="en-US" sz="1600" dirty="0">
                <a:solidFill>
                  <a:schemeClr val="bg1">
                    <a:lumMod val="65000"/>
                    <a:lumOff val="35000"/>
                    <a:alpha val="99000"/>
                  </a:schemeClr>
                </a:solidFill>
              </a:rPr>
              <a:t>Connect. Share. Discuss.</a:t>
            </a:r>
            <a:endParaRPr lang="en-US" sz="1600" dirty="0" smtClean="0">
              <a:solidFill>
                <a:schemeClr val="bg1">
                  <a:lumMod val="65000"/>
                  <a:lumOff val="35000"/>
                  <a:alpha val="99000"/>
                </a:schemeClr>
              </a:solidFill>
            </a:endParaRPr>
          </a:p>
        </p:txBody>
      </p:sp>
      <p:pic>
        <p:nvPicPr>
          <p:cNvPr id="3" name="Picture 2"/>
          <p:cNvPicPr>
            <a:picLocks noChangeAspect="1"/>
          </p:cNvPicPr>
          <p:nvPr/>
        </p:nvPicPr>
        <p:blipFill>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947472" y="862359"/>
            <a:ext cx="2258478" cy="806917"/>
          </a:xfrm>
          <a:prstGeom prst="rect">
            <a:avLst/>
          </a:prstGeom>
        </p:spPr>
      </p:pic>
    </p:spTree>
    <p:extLst>
      <p:ext uri="{BB962C8B-B14F-4D97-AF65-F5344CB8AC3E}">
        <p14:creationId xmlns:p14="http://schemas.microsoft.com/office/powerpoint/2010/main" val="4114136958"/>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92562" y="437440"/>
            <a:ext cx="2798668" cy="2948596"/>
          </a:xfrm>
          <a:prstGeom prst="rect">
            <a:avLst/>
          </a:prstGeom>
          <a:noFill/>
          <a:ln>
            <a:noFill/>
          </a:ln>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3145" y="384577"/>
            <a:ext cx="1005628" cy="1933901"/>
          </a:xfrm>
          <a:prstGeom prst="rect">
            <a:avLst/>
          </a:prstGeom>
        </p:spPr>
      </p:pic>
      <p:sp>
        <p:nvSpPr>
          <p:cNvPr id="15" name="Rectangle 14"/>
          <p:cNvSpPr/>
          <p:nvPr/>
        </p:nvSpPr>
        <p:spPr bwMode="auto">
          <a:xfrm>
            <a:off x="0" y="4095750"/>
            <a:ext cx="5281824" cy="2105025"/>
          </a:xfrm>
          <a:prstGeom prst="rect">
            <a:avLst/>
          </a:prstGeom>
          <a:solidFill>
            <a:srgbClr val="FFFFFF">
              <a:alpha val="9000"/>
            </a:srgbClr>
          </a:solidFill>
          <a:ln w="38100">
            <a:solidFill>
              <a:schemeClr val="accent4"/>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noAutofit/>
          </a:bodyPr>
          <a:lstStyle/>
          <a:p>
            <a:pPr marL="460375" lvl="0" indent="-460375">
              <a:lnSpc>
                <a:spcPct val="90000"/>
              </a:lnSpc>
              <a:spcBef>
                <a:spcPct val="20000"/>
              </a:spcBef>
              <a:buSzPct val="100000"/>
            </a:pPr>
            <a:endParaRPr lang="en-US" sz="2400" dirty="0" smtClean="0">
              <a:gradFill>
                <a:gsLst>
                  <a:gs pos="0">
                    <a:srgbClr val="FFFFFF"/>
                  </a:gs>
                  <a:gs pos="86000">
                    <a:srgbClr val="FFFFFF"/>
                  </a:gs>
                </a:gsLst>
                <a:lin ang="0" scaled="0"/>
              </a:gradFill>
            </a:endParaRPr>
          </a:p>
        </p:txBody>
      </p:sp>
      <p:sp>
        <p:nvSpPr>
          <p:cNvPr id="11" name="Rounded Rectangle 10"/>
          <p:cNvSpPr/>
          <p:nvPr/>
        </p:nvSpPr>
        <p:spPr bwMode="blackGray">
          <a:xfrm>
            <a:off x="1208032" y="4131399"/>
            <a:ext cx="4048399" cy="2009776"/>
          </a:xfrm>
          <a:prstGeom prst="roundRect">
            <a:avLst/>
          </a:prstGeom>
          <a:noFill/>
          <a:ln w="9525">
            <a:noFill/>
            <a:miter lim="800000"/>
            <a:headEnd/>
            <a:tailEnd/>
          </a:ln>
          <a:scene3d>
            <a:camera prst="orthographicFront"/>
            <a:lightRig rig="contrasting" dir="t">
              <a:rot lat="0" lon="0" rev="7800000"/>
            </a:lightRig>
          </a:scene3d>
          <a:sp3d prstMaterial="metal">
            <a:bevelB w="0" h="0"/>
          </a:sp3d>
        </p:spPr>
        <p:txBody>
          <a:bodyPr anchor="ctr" anchorCtr="0"/>
          <a:lstStyle/>
          <a:p>
            <a:pPr defTabSz="914099" fontAlgn="base">
              <a:spcBef>
                <a:spcPct val="0"/>
              </a:spcBef>
              <a:spcAft>
                <a:spcPct val="0"/>
              </a:spcAft>
              <a:defRPr/>
            </a:pPr>
            <a:r>
              <a:rPr lang="en-US" sz="3200" dirty="0" smtClean="0">
                <a:gradFill>
                  <a:gsLst>
                    <a:gs pos="0">
                      <a:schemeClr val="tx1"/>
                    </a:gs>
                    <a:gs pos="86000">
                      <a:schemeClr val="tx1"/>
                    </a:gs>
                  </a:gsLst>
                  <a:lin ang="5400000" scaled="0"/>
                </a:gradFill>
                <a:latin typeface="Segoe" pitchFamily="34" charset="0"/>
              </a:rPr>
              <a:t>Complete an evaluation on </a:t>
            </a:r>
            <a:r>
              <a:rPr lang="en-US" sz="3200" dirty="0" err="1" smtClean="0">
                <a:gradFill>
                  <a:gsLst>
                    <a:gs pos="0">
                      <a:schemeClr val="tx1"/>
                    </a:gs>
                    <a:gs pos="86000">
                      <a:schemeClr val="tx1"/>
                    </a:gs>
                  </a:gsLst>
                  <a:lin ang="5400000" scaled="0"/>
                </a:gradFill>
                <a:latin typeface="Segoe" pitchFamily="34" charset="0"/>
              </a:rPr>
              <a:t>CommNet</a:t>
            </a:r>
            <a:r>
              <a:rPr lang="en-US" sz="3200" dirty="0" smtClean="0">
                <a:gradFill>
                  <a:gsLst>
                    <a:gs pos="0">
                      <a:schemeClr val="tx1"/>
                    </a:gs>
                    <a:gs pos="86000">
                      <a:schemeClr val="tx1"/>
                    </a:gs>
                  </a:gsLst>
                  <a:lin ang="5400000" scaled="0"/>
                </a:gradFill>
                <a:latin typeface="Segoe" pitchFamily="34" charset="0"/>
              </a:rPr>
              <a:t> and </a:t>
            </a:r>
            <a:br>
              <a:rPr lang="en-US" sz="3200" dirty="0" smtClean="0">
                <a:gradFill>
                  <a:gsLst>
                    <a:gs pos="0">
                      <a:schemeClr val="tx1"/>
                    </a:gs>
                    <a:gs pos="86000">
                      <a:schemeClr val="tx1"/>
                    </a:gs>
                  </a:gsLst>
                  <a:lin ang="5400000" scaled="0"/>
                </a:gradFill>
                <a:latin typeface="Segoe" pitchFamily="34" charset="0"/>
              </a:rPr>
            </a:br>
            <a:r>
              <a:rPr lang="en-US" sz="3200" dirty="0" smtClean="0">
                <a:gradFill>
                  <a:gsLst>
                    <a:gs pos="0">
                      <a:schemeClr val="tx1"/>
                    </a:gs>
                    <a:gs pos="86000">
                      <a:schemeClr val="tx1"/>
                    </a:gs>
                  </a:gsLst>
                  <a:lin ang="5400000" scaled="0"/>
                </a:gradFill>
                <a:latin typeface="Segoe" pitchFamily="34" charset="0"/>
              </a:rPr>
              <a:t>enter to win!</a:t>
            </a:r>
          </a:p>
        </p:txBody>
      </p:sp>
      <p:pic>
        <p:nvPicPr>
          <p:cNvPr id="17" name="Picture 5"/>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rot="20307775">
            <a:off x="6024827" y="2949077"/>
            <a:ext cx="770439" cy="804993"/>
          </a:xfrm>
          <a:prstGeom prst="rect">
            <a:avLst/>
          </a:prstGeom>
          <a:noFill/>
          <a:ln>
            <a:noFill/>
          </a:ln>
        </p:spPr>
      </p:pic>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75751" y="5136287"/>
            <a:ext cx="599215" cy="1239183"/>
          </a:xfrm>
          <a:prstGeom prst="rect">
            <a:avLst/>
          </a:prstGeom>
        </p:spPr>
      </p:pic>
      <p:pic>
        <p:nvPicPr>
          <p:cNvPr id="19" name="Picture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033903" y="5078616"/>
            <a:ext cx="491460" cy="1016345"/>
          </a:xfrm>
          <a:prstGeom prst="rect">
            <a:avLst/>
          </a:prstGeom>
        </p:spPr>
      </p:pic>
      <p:pic>
        <p:nvPicPr>
          <p:cNvPr id="20" name="Picture 1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46403" y="5136287"/>
            <a:ext cx="808703" cy="1672406"/>
          </a:xfrm>
          <a:prstGeom prst="rect">
            <a:avLst/>
          </a:prstGeom>
        </p:spPr>
      </p:pic>
      <p:pic>
        <p:nvPicPr>
          <p:cNvPr id="21" name="Picture 2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27345" y="5079871"/>
            <a:ext cx="808703" cy="1672406"/>
          </a:xfrm>
          <a:prstGeom prst="rect">
            <a:avLst/>
          </a:prstGeom>
        </p:spPr>
      </p:pic>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055106" y="5107120"/>
            <a:ext cx="313711" cy="648758"/>
          </a:xfrm>
          <a:prstGeom prst="rect">
            <a:avLst/>
          </a:prstGeom>
        </p:spPr>
      </p:pic>
      <p:pic>
        <p:nvPicPr>
          <p:cNvPr id="24" name="Picture 2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74699" y="5078617"/>
            <a:ext cx="313711" cy="648758"/>
          </a:xfrm>
          <a:prstGeom prst="rect">
            <a:avLst/>
          </a:prstGeom>
        </p:spPr>
      </p:pic>
      <p:pic>
        <p:nvPicPr>
          <p:cNvPr id="25" name="Picture 5"/>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rot="1341843">
            <a:off x="9608744" y="3651522"/>
            <a:ext cx="850318" cy="888455"/>
          </a:xfrm>
          <a:prstGeom prst="rect">
            <a:avLst/>
          </a:prstGeom>
          <a:noFill/>
          <a:ln>
            <a:noFill/>
          </a:ln>
        </p:spPr>
      </p:pic>
      <p:pic>
        <p:nvPicPr>
          <p:cNvPr id="28" name="Picture 5"/>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rot="20307775">
            <a:off x="9919124" y="2776703"/>
            <a:ext cx="613260" cy="640764"/>
          </a:xfrm>
          <a:prstGeom prst="rect">
            <a:avLst/>
          </a:prstGeom>
          <a:noFill/>
          <a:ln>
            <a:noFill/>
          </a:ln>
        </p:spPr>
      </p:pic>
      <p:pic>
        <p:nvPicPr>
          <p:cNvPr id="27" name="Picture 5"/>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rot="20307775">
            <a:off x="6855552" y="3396819"/>
            <a:ext cx="1202249" cy="1256169"/>
          </a:xfrm>
          <a:prstGeom prst="rect">
            <a:avLst/>
          </a:prstGeom>
          <a:noFill/>
          <a:ln>
            <a:noFill/>
          </a:ln>
        </p:spPr>
      </p:pic>
      <p:pic>
        <p:nvPicPr>
          <p:cNvPr id="26" name="Picture 5"/>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7797216" y="2835764"/>
            <a:ext cx="1707076" cy="1783638"/>
          </a:xfrm>
          <a:prstGeom prst="rect">
            <a:avLst/>
          </a:prstGeom>
          <a:noFill/>
          <a:ln>
            <a:noFill/>
          </a:ln>
        </p:spPr>
      </p:pic>
      <p:pic>
        <p:nvPicPr>
          <p:cNvPr id="29" name="Picture 2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01551" y="384578"/>
            <a:ext cx="1005628" cy="1933901"/>
          </a:xfrm>
          <a:prstGeom prst="rect">
            <a:avLst/>
          </a:prstGeom>
        </p:spPr>
      </p:pic>
      <p:cxnSp>
        <p:nvCxnSpPr>
          <p:cNvPr id="6" name="Straight Connector 5"/>
          <p:cNvCxnSpPr/>
          <p:nvPr/>
        </p:nvCxnSpPr>
        <p:spPr>
          <a:xfrm>
            <a:off x="5906344" y="2508098"/>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906344" y="4892102"/>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269239" y="5187640"/>
            <a:ext cx="704478" cy="1456868"/>
          </a:xfrm>
          <a:prstGeom prst="rect">
            <a:avLst/>
          </a:prstGeom>
        </p:spPr>
      </p:pic>
      <p:pic>
        <p:nvPicPr>
          <p:cNvPr id="31" name="Picture 3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25755" y="5402996"/>
            <a:ext cx="599215" cy="1239183"/>
          </a:xfrm>
          <a:prstGeom prst="rect">
            <a:avLst/>
          </a:prstGeom>
        </p:spPr>
      </p:pic>
      <p:cxnSp>
        <p:nvCxnSpPr>
          <p:cNvPr id="32" name="Straight Connector 31"/>
          <p:cNvCxnSpPr/>
          <p:nvPr/>
        </p:nvCxnSpPr>
        <p:spPr>
          <a:xfrm rot="16200000">
            <a:off x="3798701" y="1911738"/>
            <a:ext cx="219456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8638170"/>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297634" y="1552355"/>
            <a:ext cx="7870462" cy="1040533"/>
          </a:xfrm>
          <a:prstGeom prst="rect">
            <a:avLst/>
          </a:prstGeom>
          <a:gradFill>
            <a:gsLst>
              <a:gs pos="0">
                <a:schemeClr val="bg2">
                  <a:lumMod val="50000"/>
                </a:schemeClr>
              </a:gs>
              <a:gs pos="80000">
                <a:schemeClr val="bg2"/>
              </a:gs>
              <a:gs pos="100000">
                <a:schemeClr val="bg2"/>
              </a:gs>
            </a:gsLst>
          </a:gradFill>
          <a:ln>
            <a:solidFill>
              <a:schemeClr val="bg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85000"/>
              </a:lnSpc>
              <a:spcBef>
                <a:spcPct val="0"/>
              </a:spcBef>
              <a:spcAft>
                <a:spcPct val="0"/>
              </a:spcAft>
              <a:defRPr/>
            </a:pPr>
            <a:endParaRPr lang="en-US" sz="2200" dirty="0" smtClean="0">
              <a:solidFill>
                <a:schemeClr val="tx1">
                  <a:alpha val="99000"/>
                </a:schemeClr>
              </a:solidFill>
            </a:endParaRPr>
          </a:p>
        </p:txBody>
      </p:sp>
      <p:sp>
        <p:nvSpPr>
          <p:cNvPr id="24" name="Rectangle 23"/>
          <p:cNvSpPr/>
          <p:nvPr/>
        </p:nvSpPr>
        <p:spPr bwMode="auto">
          <a:xfrm>
            <a:off x="297634" y="3681780"/>
            <a:ext cx="7870462" cy="1153267"/>
          </a:xfrm>
          <a:prstGeom prst="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buClr>
                <a:schemeClr val="bg1">
                  <a:lumMod val="50000"/>
                </a:schemeClr>
              </a:buClr>
              <a:buSzPct val="125000"/>
              <a:defRPr/>
            </a:pPr>
            <a:endParaRPr lang="en-US" sz="2200" dirty="0" smtClean="0">
              <a:gradFill>
                <a:gsLst>
                  <a:gs pos="0">
                    <a:srgbClr val="FFFFFF"/>
                  </a:gs>
                  <a:gs pos="100000">
                    <a:srgbClr val="FFFFFF"/>
                  </a:gs>
                </a:gsLst>
                <a:lin ang="5400000" scaled="0"/>
              </a:gradFill>
            </a:endParaRPr>
          </a:p>
        </p:txBody>
      </p:sp>
      <p:sp>
        <p:nvSpPr>
          <p:cNvPr id="23" name="Rectangle 22"/>
          <p:cNvSpPr/>
          <p:nvPr/>
        </p:nvSpPr>
        <p:spPr bwMode="auto">
          <a:xfrm>
            <a:off x="297634" y="2579489"/>
            <a:ext cx="7870462" cy="1115689"/>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indent="-171450" algn="ctr" defTabSz="914099" fontAlgn="base">
              <a:spcBef>
                <a:spcPct val="0"/>
              </a:spcBef>
              <a:spcAft>
                <a:spcPct val="0"/>
              </a:spcAft>
              <a:buClr>
                <a:schemeClr val="bg1">
                  <a:lumMod val="50000"/>
                </a:schemeClr>
              </a:buClr>
              <a:buSzPct val="125000"/>
              <a:buFont typeface="Arial" pitchFamily="34" charset="0"/>
              <a:buChar char="•"/>
              <a:defRPr/>
            </a:pPr>
            <a:endParaRPr lang="en-US" sz="2200" dirty="0" smtClean="0">
              <a:gradFill>
                <a:gsLst>
                  <a:gs pos="0">
                    <a:srgbClr val="FFFFFF"/>
                  </a:gs>
                  <a:gs pos="100000">
                    <a:srgbClr val="FFFFFF"/>
                  </a:gs>
                </a:gsLst>
                <a:lin ang="5400000" scaled="0"/>
              </a:gradFill>
            </a:endParaRPr>
          </a:p>
        </p:txBody>
      </p:sp>
      <p:sp>
        <p:nvSpPr>
          <p:cNvPr id="16" name="Rectangle 15"/>
          <p:cNvSpPr/>
          <p:nvPr/>
        </p:nvSpPr>
        <p:spPr bwMode="auto">
          <a:xfrm>
            <a:off x="297639" y="4987088"/>
            <a:ext cx="7870458" cy="1619630"/>
          </a:xfrm>
          <a:prstGeom prst="rect">
            <a:avLst/>
          </a:prstGeom>
          <a:gradFill>
            <a:gsLst>
              <a:gs pos="0">
                <a:schemeClr val="tx2">
                  <a:lumMod val="50000"/>
                </a:schemeClr>
              </a:gs>
              <a:gs pos="80000">
                <a:schemeClr val="tx2"/>
              </a:gs>
              <a:gs pos="100000">
                <a:schemeClr val="tx2"/>
              </a:gs>
            </a:gsLs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indent="-171450" algn="ctr" defTabSz="914099" fontAlgn="base">
              <a:spcBef>
                <a:spcPct val="0"/>
              </a:spcBef>
              <a:spcAft>
                <a:spcPct val="0"/>
              </a:spcAft>
              <a:buClr>
                <a:schemeClr val="bg1">
                  <a:lumMod val="50000"/>
                </a:schemeClr>
              </a:buClr>
              <a:buSzPct val="125000"/>
              <a:buFont typeface="Arial" pitchFamily="34" charset="0"/>
              <a:buChar char="•"/>
              <a:defRPr/>
            </a:pPr>
            <a:endParaRPr lang="en-US" sz="2200" dirty="0" smtClean="0">
              <a:solidFill>
                <a:schemeClr val="tx1">
                  <a:alpha val="99000"/>
                </a:schemeClr>
              </a:solidFill>
            </a:endParaRPr>
          </a:p>
        </p:txBody>
      </p:sp>
      <p:graphicFrame>
        <p:nvGraphicFramePr>
          <p:cNvPr id="32" name="Table 31"/>
          <p:cNvGraphicFramePr>
            <a:graphicFrameLocks noGrp="1"/>
          </p:cNvGraphicFramePr>
          <p:nvPr>
            <p:extLst>
              <p:ext uri="{D42A27DB-BD31-4B8C-83A1-F6EECF244321}">
                <p14:modId xmlns:p14="http://schemas.microsoft.com/office/powerpoint/2010/main" val="3397498585"/>
              </p:ext>
            </p:extLst>
          </p:nvPr>
        </p:nvGraphicFramePr>
        <p:xfrm>
          <a:off x="8337869" y="1552355"/>
          <a:ext cx="3422375" cy="3912038"/>
        </p:xfrm>
        <a:graphic>
          <a:graphicData uri="http://schemas.openxmlformats.org/drawingml/2006/table">
            <a:tbl>
              <a:tblPr firstRow="1" bandRow="1">
                <a:tableStyleId>{5C22544A-7EE6-4342-B048-85BDC9FD1C3A}</a:tableStyleId>
              </a:tblPr>
              <a:tblGrid>
                <a:gridCol w="1622757"/>
                <a:gridCol w="526542"/>
                <a:gridCol w="338708"/>
                <a:gridCol w="467184"/>
                <a:gridCol w="467184"/>
              </a:tblGrid>
              <a:tr h="1771914">
                <a:tc>
                  <a:txBody>
                    <a:bodyPr/>
                    <a:lstStyle/>
                    <a:p>
                      <a:endParaRPr lang="en-US" sz="1400" dirty="0"/>
                    </a:p>
                  </a:txBody>
                  <a:tcPr marL="12189" marR="12189"/>
                </a:tc>
                <a:tc>
                  <a:txBody>
                    <a:bodyPr/>
                    <a:lstStyle/>
                    <a:p>
                      <a:pPr algn="ctr"/>
                      <a:r>
                        <a:rPr lang="en-US" sz="1300" dirty="0" smtClean="0">
                          <a:solidFill>
                            <a:schemeClr val="bg1"/>
                          </a:solidFill>
                        </a:rPr>
                        <a:t> IMAP migration</a:t>
                      </a:r>
                    </a:p>
                  </a:txBody>
                  <a:tcPr marL="12189" marR="12189" vert="vert270" anchor="ctr" anchorCtr="1"/>
                </a:tc>
                <a:tc>
                  <a:txBody>
                    <a:bodyPr/>
                    <a:lstStyle/>
                    <a:p>
                      <a:pPr algn="ctr"/>
                      <a:r>
                        <a:rPr lang="en-US" sz="1300" dirty="0" smtClean="0">
                          <a:solidFill>
                            <a:schemeClr val="bg1"/>
                          </a:solidFill>
                        </a:rPr>
                        <a:t>Cutover migration</a:t>
                      </a:r>
                      <a:endParaRPr lang="en-US" sz="1300" dirty="0">
                        <a:solidFill>
                          <a:schemeClr val="bg1"/>
                        </a:solidFill>
                      </a:endParaRPr>
                    </a:p>
                  </a:txBody>
                  <a:tcPr marL="12189" marR="12189" vert="vert270" anchor="ctr" anchorCtr="1"/>
                </a:tc>
                <a:tc>
                  <a:txBody>
                    <a:bodyPr/>
                    <a:lstStyle/>
                    <a:p>
                      <a:pPr algn="ctr"/>
                      <a:r>
                        <a:rPr lang="en-US" sz="1300" dirty="0" smtClean="0">
                          <a:solidFill>
                            <a:schemeClr val="bg1"/>
                          </a:solidFill>
                        </a:rPr>
                        <a:t>Staged migration</a:t>
                      </a:r>
                    </a:p>
                  </a:txBody>
                  <a:tcPr marL="12189" marR="12189" vert="vert270" anchor="ctr" anchorCtr="1"/>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300" dirty="0" smtClean="0">
                          <a:solidFill>
                            <a:schemeClr val="bg1"/>
                          </a:solidFill>
                        </a:rPr>
                        <a:t>Hybrid</a:t>
                      </a:r>
                    </a:p>
                  </a:txBody>
                  <a:tcPr marL="12189" marR="12189" vert="vert270" anchor="ctr" anchorCtr="1"/>
                </a:tc>
              </a:tr>
              <a:tr h="270342">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200" b="1" dirty="0" smtClean="0"/>
                        <a:t>Exchange 5.5</a:t>
                      </a:r>
                    </a:p>
                  </a:txBody>
                  <a:tcPr marL="60944" marR="36566" marT="27432" marB="27432"/>
                </a:tc>
                <a:tc>
                  <a:txBody>
                    <a:bodyPr/>
                    <a:lstStyle/>
                    <a:p>
                      <a:pPr algn="ctr"/>
                      <a:r>
                        <a:rPr lang="en-US" sz="1200" dirty="0" smtClean="0"/>
                        <a:t>X</a:t>
                      </a:r>
                      <a:endParaRPr lang="en-US" sz="1200" dirty="0"/>
                    </a:p>
                  </a:txBody>
                  <a:tcPr marL="60944" marR="36566" marT="27432" marB="27432"/>
                </a:tc>
                <a:tc>
                  <a:txBody>
                    <a:bodyPr/>
                    <a:lstStyle/>
                    <a:p>
                      <a:pPr algn="ctr"/>
                      <a:endParaRPr lang="en-US" sz="1200" dirty="0"/>
                    </a:p>
                  </a:txBody>
                  <a:tcPr marL="60944" marR="36566" marT="27432" marB="27432"/>
                </a:tc>
                <a:tc>
                  <a:txBody>
                    <a:bodyPr/>
                    <a:lstStyle/>
                    <a:p>
                      <a:pPr algn="ctr"/>
                      <a:endParaRPr lang="en-US" sz="1200" dirty="0"/>
                    </a:p>
                  </a:txBody>
                  <a:tcPr marL="60944" marR="36566" marT="27432" marB="27432"/>
                </a:tc>
                <a:tc>
                  <a:txBody>
                    <a:bodyPr/>
                    <a:lstStyle/>
                    <a:p>
                      <a:pPr algn="ctr"/>
                      <a:endParaRPr lang="en-US" sz="1200" dirty="0"/>
                    </a:p>
                  </a:txBody>
                  <a:tcPr marL="60944" marR="36566" marT="27432" marB="27432"/>
                </a:tc>
              </a:tr>
              <a:tr h="270342">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200" b="1" dirty="0" smtClean="0"/>
                        <a:t>Exchange 2000</a:t>
                      </a:r>
                    </a:p>
                  </a:txBody>
                  <a:tcPr marL="60944" marR="36566" marT="27432" marB="27432"/>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200" dirty="0" smtClean="0"/>
                        <a:t>X</a:t>
                      </a:r>
                    </a:p>
                  </a:txBody>
                  <a:tcPr marL="60944" marR="36566" marT="27432" marB="27432"/>
                </a:tc>
                <a:tc>
                  <a:txBody>
                    <a:bodyPr/>
                    <a:lstStyle/>
                    <a:p>
                      <a:pPr algn="ctr"/>
                      <a:endParaRPr lang="en-US" sz="1200" dirty="0"/>
                    </a:p>
                  </a:txBody>
                  <a:tcPr marL="60944" marR="36566" marT="27432" marB="27432"/>
                </a:tc>
                <a:tc>
                  <a:txBody>
                    <a:bodyPr/>
                    <a:lstStyle/>
                    <a:p>
                      <a:pPr algn="ctr"/>
                      <a:endParaRPr lang="en-US" sz="1200" dirty="0"/>
                    </a:p>
                  </a:txBody>
                  <a:tcPr marL="60944" marR="36566" marT="27432" marB="27432"/>
                </a:tc>
                <a:tc>
                  <a:txBody>
                    <a:bodyPr/>
                    <a:lstStyle/>
                    <a:p>
                      <a:pPr algn="ctr"/>
                      <a:endParaRPr lang="en-US" sz="1200" dirty="0"/>
                    </a:p>
                  </a:txBody>
                  <a:tcPr marL="60944" marR="36566" marT="27432" marB="27432"/>
                </a:tc>
              </a:tr>
              <a:tr h="270342">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200" b="1" dirty="0" smtClean="0"/>
                        <a:t>Exchange 2003</a:t>
                      </a:r>
                    </a:p>
                  </a:txBody>
                  <a:tcPr marL="60944" marR="36566" marT="27432" marB="27432"/>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200" dirty="0" smtClean="0"/>
                        <a:t>X</a:t>
                      </a:r>
                      <a:endParaRPr lang="en-US" sz="1200" dirty="0"/>
                    </a:p>
                  </a:txBody>
                  <a:tcPr marL="60944" marR="36566" marT="27432" marB="27432"/>
                </a:tc>
                <a:tc>
                  <a:txBody>
                    <a:bodyPr/>
                    <a:lstStyle/>
                    <a:p>
                      <a:pPr algn="ctr"/>
                      <a:r>
                        <a:rPr lang="en-US" sz="1200" dirty="0" smtClean="0"/>
                        <a:t>X</a:t>
                      </a:r>
                      <a:endParaRPr lang="en-US" sz="1200" dirty="0"/>
                    </a:p>
                  </a:txBody>
                  <a:tcPr marL="60944" marR="36566" marT="27432" marB="27432"/>
                </a:tc>
                <a:tc>
                  <a:txBody>
                    <a:bodyPr/>
                    <a:lstStyle/>
                    <a:p>
                      <a:pPr algn="ctr"/>
                      <a:r>
                        <a:rPr lang="en-US" sz="1200" dirty="0" smtClean="0"/>
                        <a:t>X</a:t>
                      </a:r>
                      <a:endParaRPr lang="en-US" sz="1200" dirty="0"/>
                    </a:p>
                  </a:txBody>
                  <a:tcPr marL="60944" marR="36566" marT="27432" marB="27432"/>
                </a:tc>
                <a:tc>
                  <a:txBody>
                    <a:bodyPr/>
                    <a:lstStyle/>
                    <a:p>
                      <a:pPr algn="ctr"/>
                      <a:r>
                        <a:rPr lang="en-US" sz="1200" dirty="0" smtClean="0"/>
                        <a:t>X</a:t>
                      </a:r>
                      <a:endParaRPr lang="en-US" sz="1200" dirty="0"/>
                    </a:p>
                  </a:txBody>
                  <a:tcPr marL="60944" marR="36566" marT="27432" marB="27432"/>
                </a:tc>
              </a:tr>
              <a:tr h="270342">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200" b="1" dirty="0" smtClean="0"/>
                        <a:t>Exchange</a:t>
                      </a:r>
                      <a:r>
                        <a:rPr lang="en-US" sz="1200" b="1" baseline="0" dirty="0" smtClean="0"/>
                        <a:t> </a:t>
                      </a:r>
                      <a:r>
                        <a:rPr lang="en-US" sz="1200" b="1" dirty="0" smtClean="0"/>
                        <a:t>2007</a:t>
                      </a:r>
                      <a:endParaRPr lang="en-US" sz="1200" b="1" dirty="0"/>
                    </a:p>
                  </a:txBody>
                  <a:tcPr marL="60944" marR="36566" marT="27432" marB="27432"/>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200" dirty="0" smtClean="0"/>
                        <a:t>X</a:t>
                      </a:r>
                    </a:p>
                  </a:txBody>
                  <a:tcPr marL="60944" marR="36566" marT="27432" marB="27432"/>
                </a:tc>
                <a:tc>
                  <a:txBody>
                    <a:bodyPr/>
                    <a:lstStyle/>
                    <a:p>
                      <a:pPr algn="ctr"/>
                      <a:r>
                        <a:rPr lang="en-US" sz="1200" dirty="0" smtClean="0"/>
                        <a:t>X</a:t>
                      </a:r>
                      <a:endParaRPr lang="en-US" sz="1200" dirty="0"/>
                    </a:p>
                  </a:txBody>
                  <a:tcPr marL="60944" marR="36566" marT="27432" marB="27432"/>
                </a:tc>
                <a:tc>
                  <a:txBody>
                    <a:bodyPr/>
                    <a:lstStyle/>
                    <a:p>
                      <a:pPr algn="ctr"/>
                      <a:r>
                        <a:rPr lang="en-US" sz="1200" dirty="0" smtClean="0"/>
                        <a:t>X</a:t>
                      </a:r>
                      <a:endParaRPr lang="en-US" sz="1200" dirty="0"/>
                    </a:p>
                  </a:txBody>
                  <a:tcPr marL="60944" marR="36566" marT="27432" marB="27432"/>
                </a:tc>
                <a:tc>
                  <a:txBody>
                    <a:bodyPr/>
                    <a:lstStyle/>
                    <a:p>
                      <a:pPr algn="ctr"/>
                      <a:r>
                        <a:rPr lang="en-US" sz="1200" dirty="0" smtClean="0"/>
                        <a:t>X</a:t>
                      </a:r>
                      <a:endParaRPr lang="en-US" sz="1200" dirty="0"/>
                    </a:p>
                  </a:txBody>
                  <a:tcPr marL="60944" marR="36566" marT="27432" marB="27432"/>
                </a:tc>
              </a:tr>
              <a:tr h="270342">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200" b="1" dirty="0" smtClean="0"/>
                        <a:t>Exchange</a:t>
                      </a:r>
                      <a:r>
                        <a:rPr lang="en-US" sz="1200" b="1" baseline="0" dirty="0" smtClean="0"/>
                        <a:t> </a:t>
                      </a:r>
                      <a:r>
                        <a:rPr lang="en-US" sz="1200" b="1" dirty="0" smtClean="0"/>
                        <a:t>2010</a:t>
                      </a:r>
                    </a:p>
                  </a:txBody>
                  <a:tcPr marL="60944" marR="36566" marT="27432" marB="27432"/>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200" dirty="0" smtClean="0"/>
                        <a:t>X</a:t>
                      </a:r>
                    </a:p>
                  </a:txBody>
                  <a:tcPr marL="60944" marR="36566" marT="27432" marB="27432"/>
                </a:tc>
                <a:tc>
                  <a:txBody>
                    <a:bodyPr/>
                    <a:lstStyle/>
                    <a:p>
                      <a:pPr algn="ctr"/>
                      <a:r>
                        <a:rPr lang="en-US" sz="1200" dirty="0" smtClean="0"/>
                        <a:t>X</a:t>
                      </a:r>
                      <a:endParaRPr lang="en-US" sz="1200" dirty="0"/>
                    </a:p>
                  </a:txBody>
                  <a:tcPr marL="60944" marR="36566" marT="27432" marB="27432"/>
                </a:tc>
                <a:tc>
                  <a:txBody>
                    <a:bodyPr/>
                    <a:lstStyle/>
                    <a:p>
                      <a:pPr algn="ctr"/>
                      <a:endParaRPr lang="en-US" sz="1200" dirty="0"/>
                    </a:p>
                  </a:txBody>
                  <a:tcPr marL="60944" marR="36566" marT="27432" marB="27432"/>
                </a:tc>
                <a:tc>
                  <a:txBody>
                    <a:bodyPr/>
                    <a:lstStyle/>
                    <a:p>
                      <a:pPr algn="ctr"/>
                      <a:r>
                        <a:rPr lang="en-US" sz="1200" dirty="0" smtClean="0"/>
                        <a:t>X</a:t>
                      </a:r>
                      <a:endParaRPr lang="en-US" sz="1200" dirty="0"/>
                    </a:p>
                  </a:txBody>
                  <a:tcPr marL="60944" marR="36566" marT="27432" marB="27432"/>
                </a:tc>
              </a:tr>
              <a:tr h="270342">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200" b="1" dirty="0" smtClean="0"/>
                        <a:t>Notes/Domino</a:t>
                      </a:r>
                    </a:p>
                  </a:txBody>
                  <a:tcPr marL="60944" marR="36566" marT="27432" marB="27432"/>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200" dirty="0" smtClean="0"/>
                        <a:t>X</a:t>
                      </a:r>
                      <a:endParaRPr lang="en-US" sz="1200" dirty="0"/>
                    </a:p>
                  </a:txBody>
                  <a:tcPr marL="60944" marR="36566" marT="27432" marB="27432"/>
                </a:tc>
                <a:tc>
                  <a:txBody>
                    <a:bodyPr/>
                    <a:lstStyle/>
                    <a:p>
                      <a:pPr algn="ctr"/>
                      <a:endParaRPr lang="en-US" sz="1200" dirty="0"/>
                    </a:p>
                  </a:txBody>
                  <a:tcPr marL="60944" marR="36566" marT="27432" marB="27432"/>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1200" dirty="0" smtClean="0"/>
                    </a:p>
                  </a:txBody>
                  <a:tcPr marL="60944" marR="36566" marT="27432" marB="27432"/>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1200" dirty="0" smtClean="0"/>
                    </a:p>
                  </a:txBody>
                  <a:tcPr marL="60944" marR="36566" marT="27432" marB="27432"/>
                </a:tc>
              </a:tr>
              <a:tr h="247730">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200" b="1" dirty="0" smtClean="0"/>
                        <a:t>GroupWise</a:t>
                      </a:r>
                    </a:p>
                  </a:txBody>
                  <a:tcPr marL="60944" marR="36566" marT="27432" marB="27432"/>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200" dirty="0" smtClean="0"/>
                        <a:t>X</a:t>
                      </a:r>
                      <a:endParaRPr lang="en-US" sz="1200" dirty="0"/>
                    </a:p>
                  </a:txBody>
                  <a:tcPr marL="60944" marR="36566" marT="27432" marB="27432"/>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1200" dirty="0"/>
                    </a:p>
                  </a:txBody>
                  <a:tcPr marL="60944" marR="36566" marT="27432" marB="27432"/>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1200" dirty="0" smtClean="0"/>
                    </a:p>
                  </a:txBody>
                  <a:tcPr marL="60944" marR="36566" marT="27432" marB="27432"/>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1200" dirty="0" smtClean="0"/>
                    </a:p>
                  </a:txBody>
                  <a:tcPr marL="60944" marR="36566" marT="27432" marB="27432"/>
                </a:tc>
              </a:tr>
              <a:tr h="270342">
                <a:tc>
                  <a:txBody>
                    <a:bodyPr/>
                    <a:lstStyle/>
                    <a:p>
                      <a:r>
                        <a:rPr lang="en-US" sz="1200" b="1" dirty="0" smtClean="0"/>
                        <a:t>Other</a:t>
                      </a:r>
                      <a:endParaRPr lang="en-US" sz="1200" b="1" dirty="0"/>
                    </a:p>
                  </a:txBody>
                  <a:tcPr marL="60944" marR="36566" marT="27432" marB="27432"/>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200" dirty="0" smtClean="0"/>
                        <a:t>X</a:t>
                      </a:r>
                      <a:endParaRPr lang="en-US" sz="1200" dirty="0"/>
                    </a:p>
                  </a:txBody>
                  <a:tcPr marL="60944" marR="36566" marT="27432" marB="27432"/>
                </a:tc>
                <a:tc>
                  <a:txBody>
                    <a:bodyPr/>
                    <a:lstStyle/>
                    <a:p>
                      <a:pPr algn="ctr"/>
                      <a:endParaRPr lang="en-US" sz="1200" dirty="0"/>
                    </a:p>
                  </a:txBody>
                  <a:tcPr marL="60944" marR="36566" marT="27432" marB="27432"/>
                </a:tc>
                <a:tc>
                  <a:txBody>
                    <a:bodyPr/>
                    <a:lstStyle/>
                    <a:p>
                      <a:pPr algn="ctr"/>
                      <a:endParaRPr lang="en-US" sz="1200" dirty="0"/>
                    </a:p>
                  </a:txBody>
                  <a:tcPr marL="60944" marR="36566" marT="27432" marB="27432"/>
                </a:tc>
                <a:tc>
                  <a:txBody>
                    <a:bodyPr/>
                    <a:lstStyle/>
                    <a:p>
                      <a:pPr algn="ctr"/>
                      <a:endParaRPr lang="en-US" sz="1200" dirty="0"/>
                    </a:p>
                  </a:txBody>
                  <a:tcPr marL="60944" marR="36566" marT="27432" marB="27432"/>
                </a:tc>
              </a:tr>
            </a:tbl>
          </a:graphicData>
        </a:graphic>
      </p:graphicFrame>
      <p:sp>
        <p:nvSpPr>
          <p:cNvPr id="54" name="TextBox 53"/>
          <p:cNvSpPr txBox="1"/>
          <p:nvPr/>
        </p:nvSpPr>
        <p:spPr>
          <a:xfrm>
            <a:off x="8490475" y="5549054"/>
            <a:ext cx="3166980" cy="369332"/>
          </a:xfrm>
          <a:prstGeom prst="rect">
            <a:avLst/>
          </a:prstGeom>
          <a:noFill/>
        </p:spPr>
        <p:txBody>
          <a:bodyPr wrap="square" lIns="0" tIns="0" rIns="0" bIns="0" rtlCol="0">
            <a:spAutoFit/>
          </a:bodyPr>
          <a:lstStyle/>
          <a:p>
            <a:r>
              <a:rPr lang="en-US" sz="1200" dirty="0" smtClean="0">
                <a:gradFill>
                  <a:gsLst>
                    <a:gs pos="0">
                      <a:schemeClr val="tx1"/>
                    </a:gs>
                    <a:gs pos="86000">
                      <a:schemeClr val="tx1"/>
                    </a:gs>
                  </a:gsLst>
                  <a:lin ang="5400000" scaled="0"/>
                </a:gradFill>
              </a:rPr>
              <a:t>* Additional options available with tools from migration partners</a:t>
            </a:r>
          </a:p>
        </p:txBody>
      </p:sp>
      <p:sp>
        <p:nvSpPr>
          <p:cNvPr id="15" name="Title 1"/>
          <p:cNvSpPr txBox="1">
            <a:spLocks/>
          </p:cNvSpPr>
          <p:nvPr/>
        </p:nvSpPr>
        <p:spPr>
          <a:xfrm>
            <a:off x="519113" y="234742"/>
            <a:ext cx="11173090" cy="1117229"/>
          </a:xfrm>
          <a:prstGeom prst="rect">
            <a:avLst/>
          </a:prstGeom>
        </p:spPr>
        <p:txBody>
          <a:bodyPr vert="horz" wrap="square" lIns="0" tIns="0" rIns="0" bIns="0" rtlCol="0" anchor="t">
            <a:spAutoFit/>
          </a:bodyPr>
          <a:lstStyle>
            <a:lvl1pPr algn="l" defTabSz="912813" rtl="0" fontAlgn="base">
              <a:lnSpc>
                <a:spcPct val="90000"/>
              </a:lnSpc>
              <a:spcBef>
                <a:spcPct val="0"/>
              </a:spcBef>
              <a:spcAft>
                <a:spcPct val="0"/>
              </a:spcAft>
              <a:defRPr lang="en-US" sz="4800" kern="1200" spc="-150" dirty="0">
                <a:ln w="3175">
                  <a:noFill/>
                </a:ln>
                <a:solidFill>
                  <a:srgbClr val="777777"/>
                </a:solidFill>
                <a:latin typeface="Segoe" pitchFamily="34" charset="0"/>
                <a:ea typeface="+mn-ea"/>
                <a:cs typeface="Arial" charset="0"/>
              </a:defRPr>
            </a:lvl1pPr>
            <a:lvl2pPr algn="l" defTabSz="912813" rtl="0" fontAlgn="base">
              <a:lnSpc>
                <a:spcPct val="90000"/>
              </a:lnSpc>
              <a:spcBef>
                <a:spcPct val="0"/>
              </a:spcBef>
              <a:spcAft>
                <a:spcPct val="0"/>
              </a:spcAft>
              <a:defRPr sz="4800">
                <a:solidFill>
                  <a:srgbClr val="777777"/>
                </a:solidFill>
                <a:latin typeface="Segoe" pitchFamily="34" charset="0"/>
                <a:cs typeface="Arial" charset="0"/>
              </a:defRPr>
            </a:lvl2pPr>
            <a:lvl3pPr algn="l" defTabSz="912813" rtl="0" fontAlgn="base">
              <a:lnSpc>
                <a:spcPct val="90000"/>
              </a:lnSpc>
              <a:spcBef>
                <a:spcPct val="0"/>
              </a:spcBef>
              <a:spcAft>
                <a:spcPct val="0"/>
              </a:spcAft>
              <a:defRPr sz="4800">
                <a:solidFill>
                  <a:srgbClr val="777777"/>
                </a:solidFill>
                <a:latin typeface="Segoe" pitchFamily="34" charset="0"/>
                <a:cs typeface="Arial" charset="0"/>
              </a:defRPr>
            </a:lvl3pPr>
            <a:lvl4pPr algn="l" defTabSz="912813" rtl="0" fontAlgn="base">
              <a:lnSpc>
                <a:spcPct val="90000"/>
              </a:lnSpc>
              <a:spcBef>
                <a:spcPct val="0"/>
              </a:spcBef>
              <a:spcAft>
                <a:spcPct val="0"/>
              </a:spcAft>
              <a:defRPr sz="4800">
                <a:solidFill>
                  <a:srgbClr val="777777"/>
                </a:solidFill>
                <a:latin typeface="Segoe" pitchFamily="34" charset="0"/>
                <a:cs typeface="Arial" charset="0"/>
              </a:defRPr>
            </a:lvl4pPr>
            <a:lvl5pPr algn="l" defTabSz="912813" rtl="0" fontAlgn="base">
              <a:lnSpc>
                <a:spcPct val="90000"/>
              </a:lnSpc>
              <a:spcBef>
                <a:spcPct val="0"/>
              </a:spcBef>
              <a:spcAft>
                <a:spcPct val="0"/>
              </a:spcAft>
              <a:defRPr sz="4800">
                <a:solidFill>
                  <a:srgbClr val="777777"/>
                </a:solidFill>
                <a:latin typeface="Segoe" pitchFamily="34" charset="0"/>
                <a:cs typeface="Arial" charset="0"/>
              </a:defRPr>
            </a:lvl5pPr>
            <a:lvl6pPr marL="457200" algn="l" defTabSz="912813" rtl="0" fontAlgn="base">
              <a:lnSpc>
                <a:spcPct val="90000"/>
              </a:lnSpc>
              <a:spcBef>
                <a:spcPct val="0"/>
              </a:spcBef>
              <a:spcAft>
                <a:spcPct val="0"/>
              </a:spcAft>
              <a:defRPr sz="4800">
                <a:solidFill>
                  <a:srgbClr val="777777"/>
                </a:solidFill>
                <a:latin typeface="Segoe" pitchFamily="34" charset="0"/>
                <a:cs typeface="Arial" charset="0"/>
              </a:defRPr>
            </a:lvl6pPr>
            <a:lvl7pPr marL="914400" algn="l" defTabSz="912813" rtl="0" fontAlgn="base">
              <a:lnSpc>
                <a:spcPct val="90000"/>
              </a:lnSpc>
              <a:spcBef>
                <a:spcPct val="0"/>
              </a:spcBef>
              <a:spcAft>
                <a:spcPct val="0"/>
              </a:spcAft>
              <a:defRPr sz="4800">
                <a:solidFill>
                  <a:srgbClr val="777777"/>
                </a:solidFill>
                <a:latin typeface="Segoe" pitchFamily="34" charset="0"/>
                <a:cs typeface="Arial" charset="0"/>
              </a:defRPr>
            </a:lvl7pPr>
            <a:lvl8pPr marL="1371600" algn="l" defTabSz="912813" rtl="0" fontAlgn="base">
              <a:lnSpc>
                <a:spcPct val="90000"/>
              </a:lnSpc>
              <a:spcBef>
                <a:spcPct val="0"/>
              </a:spcBef>
              <a:spcAft>
                <a:spcPct val="0"/>
              </a:spcAft>
              <a:defRPr sz="4800">
                <a:solidFill>
                  <a:srgbClr val="777777"/>
                </a:solidFill>
                <a:latin typeface="Segoe" pitchFamily="34" charset="0"/>
                <a:cs typeface="Arial" charset="0"/>
              </a:defRPr>
            </a:lvl8pPr>
            <a:lvl9pPr marL="1828800" algn="l" defTabSz="912813" rtl="0" fontAlgn="base">
              <a:lnSpc>
                <a:spcPct val="90000"/>
              </a:lnSpc>
              <a:spcBef>
                <a:spcPct val="0"/>
              </a:spcBef>
              <a:spcAft>
                <a:spcPct val="0"/>
              </a:spcAft>
              <a:defRPr sz="4800">
                <a:solidFill>
                  <a:srgbClr val="777777"/>
                </a:solidFill>
                <a:latin typeface="Segoe" pitchFamily="34" charset="0"/>
                <a:cs typeface="Arial" charset="0"/>
              </a:defRPr>
            </a:lvl9pPr>
          </a:lstStyle>
          <a:p>
            <a:r>
              <a:rPr lang="en-US" sz="4400" dirty="0" smtClean="0">
                <a:solidFill>
                  <a:schemeClr val="tx1"/>
                </a:solidFill>
                <a:latin typeface="+mj-lt"/>
              </a:rPr>
              <a:t>New Migration Options</a:t>
            </a:r>
            <a:r>
              <a:rPr lang="en-US" dirty="0" smtClean="0">
                <a:solidFill>
                  <a:schemeClr val="tx1"/>
                </a:solidFill>
                <a:latin typeface="+mj-lt"/>
              </a:rPr>
              <a:t/>
            </a:r>
            <a:br>
              <a:rPr lang="en-US" dirty="0" smtClean="0">
                <a:solidFill>
                  <a:schemeClr val="tx1"/>
                </a:solidFill>
                <a:latin typeface="+mj-lt"/>
              </a:rPr>
            </a:br>
            <a:r>
              <a:rPr lang="en-US" sz="3600" dirty="0" smtClean="0">
                <a:solidFill>
                  <a:schemeClr val="accent1">
                    <a:alpha val="99000"/>
                  </a:schemeClr>
                </a:solidFill>
              </a:rPr>
              <a:t>Choices to fit your organization</a:t>
            </a:r>
            <a:endParaRPr lang="en-US" dirty="0">
              <a:latin typeface="+mj-lt"/>
            </a:endParaRPr>
          </a:p>
        </p:txBody>
      </p:sp>
      <p:sp>
        <p:nvSpPr>
          <p:cNvPr id="3" name="Rectangle 2"/>
          <p:cNvSpPr/>
          <p:nvPr/>
        </p:nvSpPr>
        <p:spPr bwMode="auto">
          <a:xfrm rot="16200000">
            <a:off x="-1036477" y="2886470"/>
            <a:ext cx="3291840" cy="623611"/>
          </a:xfrm>
          <a:prstGeom prst="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85000"/>
              </a:lnSpc>
              <a:spcBef>
                <a:spcPct val="0"/>
              </a:spcBef>
              <a:spcAft>
                <a:spcPct val="0"/>
              </a:spcAft>
              <a:defRPr/>
            </a:pPr>
            <a:r>
              <a:rPr lang="en-US" sz="2200" dirty="0" smtClean="0">
                <a:gradFill>
                  <a:gsLst>
                    <a:gs pos="0">
                      <a:srgbClr val="FFFFFF"/>
                    </a:gs>
                    <a:gs pos="100000">
                      <a:srgbClr val="FFFFFF"/>
                    </a:gs>
                  </a:gsLst>
                  <a:lin ang="5400000" scaled="0"/>
                </a:gradFill>
              </a:rPr>
              <a:t>Migration</a:t>
            </a:r>
          </a:p>
        </p:txBody>
      </p:sp>
      <p:sp>
        <p:nvSpPr>
          <p:cNvPr id="14" name="Rectangle 13"/>
          <p:cNvSpPr/>
          <p:nvPr/>
        </p:nvSpPr>
        <p:spPr bwMode="auto">
          <a:xfrm rot="16200000">
            <a:off x="-200371" y="5485097"/>
            <a:ext cx="1619630" cy="623611"/>
          </a:xfrm>
          <a:prstGeom prst="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85000"/>
              </a:lnSpc>
              <a:spcBef>
                <a:spcPct val="0"/>
              </a:spcBef>
              <a:spcAft>
                <a:spcPct val="0"/>
              </a:spcAft>
              <a:defRPr/>
            </a:pPr>
            <a:r>
              <a:rPr lang="en-US" sz="2200" dirty="0" smtClean="0">
                <a:gradFill>
                  <a:gsLst>
                    <a:gs pos="0">
                      <a:srgbClr val="FFFFFF"/>
                    </a:gs>
                    <a:gs pos="100000">
                      <a:srgbClr val="FFFFFF"/>
                    </a:gs>
                  </a:gsLst>
                  <a:lin ang="5400000" scaled="0"/>
                </a:gradFill>
              </a:rPr>
              <a:t>Hybrid</a:t>
            </a:r>
          </a:p>
        </p:txBody>
      </p:sp>
      <p:sp>
        <p:nvSpPr>
          <p:cNvPr id="21" name="Text Placeholder 2"/>
          <p:cNvSpPr txBox="1">
            <a:spLocks/>
          </p:cNvSpPr>
          <p:nvPr/>
        </p:nvSpPr>
        <p:spPr>
          <a:xfrm>
            <a:off x="1188967" y="1648040"/>
            <a:ext cx="6870516" cy="3080843"/>
          </a:xfrm>
          <a:prstGeom prst="rect">
            <a:avLst/>
          </a:prstGeom>
        </p:spPr>
        <p:txBody>
          <a:bodyPr vert="horz" wrap="square" lIns="0" tIns="0" rIns="0" bIns="0" rtlCol="0">
            <a:spAutoFit/>
          </a:bodyPr>
          <a:lstStyle/>
          <a:p>
            <a:pPr marL="460375" lvl="0" indent="-460375">
              <a:lnSpc>
                <a:spcPct val="90000"/>
              </a:lnSpc>
              <a:spcBef>
                <a:spcPct val="20000"/>
              </a:spcBef>
              <a:buSzPct val="90000"/>
              <a:buBlip>
                <a:blip r:embed="rId3"/>
              </a:buBlip>
            </a:pPr>
            <a:r>
              <a:rPr lang="en-US" sz="2200" b="1" dirty="0" smtClean="0">
                <a:gradFill>
                  <a:gsLst>
                    <a:gs pos="0">
                      <a:schemeClr val="tx1"/>
                    </a:gs>
                    <a:gs pos="86000">
                      <a:schemeClr val="tx1"/>
                    </a:gs>
                  </a:gsLst>
                  <a:lin ang="5400000" scaled="0"/>
                </a:gradFill>
              </a:rPr>
              <a:t>IMAP migration</a:t>
            </a:r>
          </a:p>
          <a:p>
            <a:pPr marL="917557" lvl="1" indent="-460375">
              <a:lnSpc>
                <a:spcPct val="90000"/>
              </a:lnSpc>
              <a:spcBef>
                <a:spcPct val="20000"/>
              </a:spcBef>
              <a:buSzPct val="90000"/>
              <a:buBlip>
                <a:blip r:embed="rId3"/>
              </a:buBlip>
            </a:pPr>
            <a:r>
              <a:rPr lang="en-US" sz="1600" dirty="0" smtClean="0">
                <a:gradFill>
                  <a:gsLst>
                    <a:gs pos="0">
                      <a:schemeClr val="tx1"/>
                    </a:gs>
                    <a:gs pos="86000">
                      <a:schemeClr val="tx1"/>
                    </a:gs>
                  </a:gsLst>
                  <a:lin ang="5400000" scaled="0"/>
                </a:gradFill>
              </a:rPr>
              <a:t>Supports wide range of e-mail platforms</a:t>
            </a:r>
          </a:p>
          <a:p>
            <a:pPr marL="917557" lvl="1" indent="-460375">
              <a:lnSpc>
                <a:spcPct val="90000"/>
              </a:lnSpc>
              <a:spcBef>
                <a:spcPct val="20000"/>
              </a:spcBef>
              <a:buSzPct val="90000"/>
              <a:buBlip>
                <a:blip r:embed="rId3"/>
              </a:buBlip>
            </a:pPr>
            <a:r>
              <a:rPr lang="en-US" sz="1600" dirty="0" smtClean="0">
                <a:gradFill>
                  <a:gsLst>
                    <a:gs pos="0">
                      <a:schemeClr val="tx1"/>
                    </a:gs>
                    <a:gs pos="86000">
                      <a:schemeClr val="tx1"/>
                    </a:gs>
                  </a:gsLst>
                  <a:lin ang="5400000" scaled="0"/>
                </a:gradFill>
              </a:rPr>
              <a:t>E-mail only (no calendar, contacts, or tasks)</a:t>
            </a:r>
            <a:endParaRPr lang="en-US" sz="1600" dirty="0">
              <a:gradFill>
                <a:gsLst>
                  <a:gs pos="0">
                    <a:schemeClr val="tx1"/>
                  </a:gs>
                  <a:gs pos="86000">
                    <a:schemeClr val="tx1"/>
                  </a:gs>
                </a:gsLst>
                <a:lin ang="5400000" scaled="0"/>
              </a:gradFill>
            </a:endParaRPr>
          </a:p>
          <a:p>
            <a:pPr marL="460375" indent="-460375">
              <a:lnSpc>
                <a:spcPct val="150000"/>
              </a:lnSpc>
              <a:spcBef>
                <a:spcPct val="20000"/>
              </a:spcBef>
              <a:buSzPct val="90000"/>
              <a:buBlip>
                <a:blip r:embed="rId3"/>
              </a:buBlip>
            </a:pPr>
            <a:r>
              <a:rPr lang="en-US" sz="2200" b="1" dirty="0" smtClean="0">
                <a:gradFill>
                  <a:gsLst>
                    <a:gs pos="0">
                      <a:schemeClr val="tx1"/>
                    </a:gs>
                    <a:gs pos="86000">
                      <a:schemeClr val="tx1"/>
                    </a:gs>
                  </a:gsLst>
                  <a:lin ang="5400000" scaled="0"/>
                </a:gradFill>
              </a:rPr>
              <a:t>Cutover Exchange migration (CEM)</a:t>
            </a:r>
          </a:p>
          <a:p>
            <a:pPr marL="917557" lvl="1" indent="-460375">
              <a:lnSpc>
                <a:spcPct val="90000"/>
              </a:lnSpc>
              <a:spcBef>
                <a:spcPct val="20000"/>
              </a:spcBef>
              <a:buSzPct val="90000"/>
              <a:buBlip>
                <a:blip r:embed="rId3"/>
              </a:buBlip>
            </a:pPr>
            <a:r>
              <a:rPr lang="en-US" sz="1600" dirty="0" smtClean="0">
                <a:gradFill>
                  <a:gsLst>
                    <a:gs pos="0">
                      <a:schemeClr val="tx1"/>
                    </a:gs>
                    <a:gs pos="86000">
                      <a:schemeClr val="tx1"/>
                    </a:gs>
                  </a:gsLst>
                  <a:lin ang="5400000" scaled="0"/>
                </a:gradFill>
              </a:rPr>
              <a:t>Good for fast, cutover migrations</a:t>
            </a:r>
          </a:p>
          <a:p>
            <a:pPr marL="917557" lvl="1" indent="-460375">
              <a:lnSpc>
                <a:spcPct val="90000"/>
              </a:lnSpc>
              <a:spcBef>
                <a:spcPct val="20000"/>
              </a:spcBef>
              <a:buSzPct val="90000"/>
              <a:buBlip>
                <a:blip r:embed="rId3"/>
              </a:buBlip>
            </a:pPr>
            <a:r>
              <a:rPr lang="en-US" sz="1600" dirty="0" smtClean="0">
                <a:gradFill>
                  <a:gsLst>
                    <a:gs pos="0">
                      <a:schemeClr val="tx1"/>
                    </a:gs>
                    <a:gs pos="86000">
                      <a:schemeClr val="tx1"/>
                    </a:gs>
                  </a:gsLst>
                  <a:lin ang="5400000" scaled="0"/>
                </a:gradFill>
              </a:rPr>
              <a:t>No server required on-premises</a:t>
            </a:r>
          </a:p>
          <a:p>
            <a:pPr marL="460375" indent="-460375">
              <a:lnSpc>
                <a:spcPct val="150000"/>
              </a:lnSpc>
              <a:spcBef>
                <a:spcPct val="20000"/>
              </a:spcBef>
              <a:buSzPct val="90000"/>
              <a:buBlip>
                <a:blip r:embed="rId3"/>
              </a:buBlip>
            </a:pPr>
            <a:r>
              <a:rPr lang="en-US" sz="2200" b="1" dirty="0" smtClean="0">
                <a:gradFill>
                  <a:gsLst>
                    <a:gs pos="0">
                      <a:schemeClr val="tx1"/>
                    </a:gs>
                    <a:gs pos="86000">
                      <a:schemeClr val="tx1"/>
                    </a:gs>
                  </a:gsLst>
                  <a:lin ang="5400000" scaled="0"/>
                </a:gradFill>
              </a:rPr>
              <a:t>Staged Exchange migration (SEM)</a:t>
            </a:r>
          </a:p>
          <a:p>
            <a:pPr marL="917557" lvl="1" indent="-460375">
              <a:lnSpc>
                <a:spcPct val="90000"/>
              </a:lnSpc>
              <a:spcBef>
                <a:spcPct val="20000"/>
              </a:spcBef>
              <a:buSzPct val="90000"/>
              <a:buBlip>
                <a:blip r:embed="rId3"/>
              </a:buBlip>
            </a:pPr>
            <a:r>
              <a:rPr lang="en-US" sz="1600" dirty="0" smtClean="0">
                <a:gradFill>
                  <a:gsLst>
                    <a:gs pos="0">
                      <a:schemeClr val="tx1"/>
                    </a:gs>
                    <a:gs pos="86000">
                      <a:schemeClr val="tx1"/>
                    </a:gs>
                  </a:gsLst>
                  <a:lin ang="5400000" scaled="0"/>
                </a:gradFill>
              </a:rPr>
              <a:t>No server required on-premises</a:t>
            </a:r>
          </a:p>
          <a:p>
            <a:pPr marL="917557" lvl="1" indent="-460375">
              <a:lnSpc>
                <a:spcPct val="90000"/>
              </a:lnSpc>
              <a:spcBef>
                <a:spcPct val="20000"/>
              </a:spcBef>
              <a:buSzPct val="90000"/>
              <a:buBlip>
                <a:blip r:embed="rId3"/>
              </a:buBlip>
            </a:pPr>
            <a:r>
              <a:rPr lang="en-US" sz="1600" dirty="0" smtClean="0">
                <a:gradFill>
                  <a:gsLst>
                    <a:gs pos="0">
                      <a:schemeClr val="tx1"/>
                    </a:gs>
                    <a:gs pos="86000">
                      <a:schemeClr val="tx1"/>
                    </a:gs>
                  </a:gsLst>
                  <a:lin ang="5400000" scaled="0"/>
                </a:gradFill>
              </a:rPr>
              <a:t>Identity federation with on-premises directory</a:t>
            </a:r>
          </a:p>
        </p:txBody>
      </p:sp>
      <p:sp>
        <p:nvSpPr>
          <p:cNvPr id="25" name="Text Placeholder 2"/>
          <p:cNvSpPr txBox="1">
            <a:spLocks/>
          </p:cNvSpPr>
          <p:nvPr/>
        </p:nvSpPr>
        <p:spPr>
          <a:xfrm>
            <a:off x="1188967" y="5103622"/>
            <a:ext cx="6190028" cy="1344984"/>
          </a:xfrm>
          <a:prstGeom prst="rect">
            <a:avLst/>
          </a:prstGeom>
        </p:spPr>
        <p:txBody>
          <a:bodyPr vert="horz" wrap="square" lIns="0" tIns="0" rIns="0" bIns="0" rtlCol="0">
            <a:spAutoFit/>
          </a:bodyPr>
          <a:lstStyle/>
          <a:p>
            <a:pPr marL="460375" lvl="0" indent="-460375">
              <a:lnSpc>
                <a:spcPct val="150000"/>
              </a:lnSpc>
              <a:spcBef>
                <a:spcPct val="20000"/>
              </a:spcBef>
              <a:buSzPct val="90000"/>
              <a:buBlip>
                <a:blip r:embed="rId3"/>
              </a:buBlip>
            </a:pPr>
            <a:r>
              <a:rPr lang="en-US" sz="2200" b="1" dirty="0" smtClean="0">
                <a:gradFill>
                  <a:gsLst>
                    <a:gs pos="0">
                      <a:schemeClr val="tx1"/>
                    </a:gs>
                    <a:gs pos="86000">
                      <a:schemeClr val="tx1"/>
                    </a:gs>
                  </a:gsLst>
                  <a:lin ang="5400000" scaled="0"/>
                </a:gradFill>
              </a:rPr>
              <a:t>Hybrid deployment</a:t>
            </a:r>
          </a:p>
          <a:p>
            <a:pPr marL="917557" lvl="1" indent="-460375">
              <a:spcBef>
                <a:spcPct val="20000"/>
              </a:spcBef>
              <a:buSzPct val="90000"/>
              <a:buBlip>
                <a:blip r:embed="rId3"/>
              </a:buBlip>
            </a:pPr>
            <a:r>
              <a:rPr lang="en-US" sz="1600" dirty="0" smtClean="0">
                <a:gradFill>
                  <a:gsLst>
                    <a:gs pos="0">
                      <a:schemeClr val="tx1"/>
                    </a:gs>
                    <a:gs pos="86000">
                      <a:schemeClr val="tx1"/>
                    </a:gs>
                  </a:gsLst>
                  <a:lin ang="5400000" scaled="0"/>
                </a:gradFill>
              </a:rPr>
              <a:t>Manage users on-premises and online</a:t>
            </a:r>
          </a:p>
          <a:p>
            <a:pPr marL="917557" lvl="1" indent="-460375">
              <a:spcBef>
                <a:spcPct val="20000"/>
              </a:spcBef>
              <a:buSzPct val="90000"/>
              <a:buBlip>
                <a:blip r:embed="rId3"/>
              </a:buBlip>
            </a:pPr>
            <a:r>
              <a:rPr lang="en-US" sz="1600" dirty="0" smtClean="0">
                <a:gradFill>
                  <a:gsLst>
                    <a:gs pos="0">
                      <a:schemeClr val="tx1"/>
                    </a:gs>
                    <a:gs pos="86000">
                      <a:schemeClr val="tx1"/>
                    </a:gs>
                  </a:gsLst>
                  <a:lin ang="5400000" scaled="0"/>
                </a:gradFill>
              </a:rPr>
              <a:t>Enables cross-premises calendaring, smooth migration, and easy off-boarding</a:t>
            </a:r>
          </a:p>
        </p:txBody>
      </p:sp>
    </p:spTree>
    <p:extLst>
      <p:ext uri="{BB962C8B-B14F-4D97-AF65-F5344CB8AC3E}">
        <p14:creationId xmlns:p14="http://schemas.microsoft.com/office/powerpoint/2010/main" val="3523815834"/>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458627595"/>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black">
          <a:xfrm>
            <a:off x="507868" y="6083573"/>
            <a:ext cx="11173090" cy="523206"/>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marL="0" marR="0" lvl="0" indent="0" algn="ctr" defTabSz="914099" eaLnBrk="0" fontAlgn="auto" latinLnBrk="0" hangingPunct="0">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pitchFamily="34" charset="0"/>
                <a:cs typeface="Arial" charset="0"/>
              </a:rPr>
              <a:t>© </a:t>
            </a:r>
            <a:r>
              <a:rPr kumimoji="0" lang="en-US" sz="7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pitchFamily="34" charset="0"/>
                <a:cs typeface="Arial" charset="0"/>
              </a:rPr>
              <a:t>2011 Microsoft </a:t>
            </a:r>
            <a:r>
              <a:rPr kumimoji="0" lang="en-US" sz="7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pitchFamily="34" charset="0"/>
                <a:cs typeface="Arial" charset="0"/>
              </a:rPr>
              <a:t>Corporation. All rights reserved. Microsoft, Windows, Windows Vista and other product names are or may be registered trademarks and/or trademarks in the U.S. and/or other countries.</a:t>
            </a:r>
          </a:p>
          <a:p>
            <a:pPr marL="0" marR="0" lvl="0" indent="0" algn="ctr" defTabSz="914099" eaLnBrk="0" fontAlgn="auto" latinLnBrk="0" hangingPunct="0">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7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pitchFamily="34" charset="0"/>
                <a:cs typeface="Arial" charset="0"/>
              </a:rPr>
            </a:br>
            <a:r>
              <a:rPr kumimoji="0" lang="en-US" sz="7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pitchFamily="34" charset="0"/>
                <a:cs typeface="Arial" charset="0"/>
              </a:rPr>
              <a:t>MICROSOFT MAKES NO WARRANTIES, EXPRESS, IMPLIED OR STATUTORY, AS TO THE INFORMATION IN THIS PRESENTATION.</a:t>
            </a:r>
          </a:p>
        </p:txBody>
      </p:sp>
      <p:pic>
        <p:nvPicPr>
          <p:cNvPr id="7" name="Picture 2" descr="C:\Users\sean\Pictures\DVD_ART36\Logos\MICROSOFT (brand)\Microsoft corporate logo white.png"/>
          <p:cNvPicPr>
            <a:picLocks noChangeAspect="1" noChangeArrowheads="1"/>
          </p:cNvPicPr>
          <p:nvPr/>
        </p:nvPicPr>
        <p:blipFill>
          <a:blip r:embed="rId2"/>
          <a:srcRect/>
          <a:stretch>
            <a:fillRect/>
          </a:stretch>
        </p:blipFill>
        <p:spPr bwMode="invGray">
          <a:xfrm>
            <a:off x="3260725" y="2943225"/>
            <a:ext cx="5667375" cy="971550"/>
          </a:xfrm>
          <a:prstGeom prst="rect">
            <a:avLst/>
          </a:prstGeom>
          <a:noFill/>
        </p:spPr>
      </p:pic>
    </p:spTree>
    <p:extLst>
      <p:ext uri="{BB962C8B-B14F-4D97-AF65-F5344CB8AC3E}">
        <p14:creationId xmlns:p14="http://schemas.microsoft.com/office/powerpoint/2010/main" val="3447212557"/>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smtClean="0"/>
              <a:t>Appendix</a:t>
            </a:r>
            <a:endParaRPr lang="en-US" dirty="0"/>
          </a:p>
        </p:txBody>
      </p:sp>
      <p:sp>
        <p:nvSpPr>
          <p:cNvPr id="4" name="Title 3"/>
          <p:cNvSpPr>
            <a:spLocks noGrp="1"/>
          </p:cNvSpPr>
          <p:nvPr>
            <p:ph type="ctrTitle"/>
          </p:nvPr>
        </p:nvSpPr>
        <p:spPr/>
        <p:txBody>
          <a:bodyPr/>
          <a:lstStyle/>
          <a:p>
            <a:r>
              <a:rPr lang="en-US" smtClean="0"/>
              <a:t>Migration &amp; Management</a:t>
            </a:r>
            <a:endParaRPr lang="en-US" dirty="0"/>
          </a:p>
        </p:txBody>
      </p:sp>
      <p:sp>
        <p:nvSpPr>
          <p:cNvPr id="7" name="Subtitle 6"/>
          <p:cNvSpPr>
            <a:spLocks noGrp="1"/>
          </p:cNvSpPr>
          <p:nvPr>
            <p:ph type="subTitle" idx="1"/>
          </p:nvPr>
        </p:nvSpPr>
        <p:spPr/>
        <p:txBody>
          <a:bodyPr/>
          <a:lstStyle/>
          <a:p>
            <a:endParaRPr lang="en-US"/>
          </a:p>
        </p:txBody>
      </p:sp>
    </p:spTree>
    <p:extLst>
      <p:ext uri="{BB962C8B-B14F-4D97-AF65-F5344CB8AC3E}">
        <p14:creationId xmlns:p14="http://schemas.microsoft.com/office/powerpoint/2010/main" val="1743552070"/>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1052596"/>
          </a:xfrm>
        </p:spPr>
        <p:txBody>
          <a:bodyPr/>
          <a:lstStyle/>
          <a:p>
            <a:r>
              <a:rPr lang="en-US" dirty="0" smtClean="0"/>
              <a:t>Hybrid – GUI Management</a:t>
            </a:r>
            <a:br>
              <a:rPr lang="en-US" dirty="0" smtClean="0"/>
            </a:br>
            <a:r>
              <a:rPr lang="en-US" sz="3200" dirty="0" smtClean="0">
                <a:solidFill>
                  <a:schemeClr val="accent1"/>
                </a:solidFill>
              </a:rPr>
              <a:t>Connecting on-premise GUI to the cloud</a:t>
            </a:r>
            <a:endParaRPr lang="en-US" sz="3200" dirty="0">
              <a:solidFill>
                <a:schemeClr val="accent1"/>
              </a:solidFill>
            </a:endParaRPr>
          </a:p>
        </p:txBody>
      </p:sp>
      <p:sp>
        <p:nvSpPr>
          <p:cNvPr id="3" name="Text Placeholder 2"/>
          <p:cNvSpPr>
            <a:spLocks noGrp="1"/>
          </p:cNvSpPr>
          <p:nvPr>
            <p:ph idx="1"/>
          </p:nvPr>
        </p:nvSpPr>
        <p:spPr>
          <a:xfrm>
            <a:off x="519112" y="1447799"/>
            <a:ext cx="11149013" cy="997196"/>
          </a:xfrm>
        </p:spPr>
        <p:txBody>
          <a:bodyPr/>
          <a:lstStyle/>
          <a:p>
            <a:r>
              <a:rPr lang="en-US" sz="2400" dirty="0" smtClean="0"/>
              <a:t>Once you have installed Exchange Server 2010 SP1 on-premises and connected it to your Exchange Online 2010 organization, you can use EMC GUI for a number of the configuration steps on the previous slides</a:t>
            </a:r>
          </a:p>
        </p:txBody>
      </p:sp>
      <p:sp>
        <p:nvSpPr>
          <p:cNvPr id="8" name="Footer Placeholder 12"/>
          <p:cNvSpPr>
            <a:spLocks noGrp="1"/>
          </p:cNvSpPr>
          <p:nvPr>
            <p:ph type="ftr" sz="quarter" idx="4294967295"/>
          </p:nvPr>
        </p:nvSpPr>
        <p:spPr>
          <a:xfrm>
            <a:off x="0" y="6323013"/>
            <a:ext cx="5475288" cy="157162"/>
          </a:xfrm>
          <a:prstGeom prst="rect">
            <a:avLst/>
          </a:prstGeom>
        </p:spPr>
        <p:txBody>
          <a:bodyPr lIns="0" tIns="0" rIns="0" bIns="0" anchor="ctr"/>
          <a:lstStyle>
            <a:lvl1pPr>
              <a:defRPr sz="800"/>
            </a:lvl1pPr>
          </a:lstStyle>
          <a:p>
            <a:fld id="{E6B99D99-642A-4E17-BD22-6C52BED7EF28}" type="slidenum">
              <a:rPr lang="en-US" smtClean="0"/>
              <a:pPr/>
              <a:t>43</a:t>
            </a:fld>
            <a:r>
              <a:rPr lang="en-US" dirty="0" smtClean="0"/>
              <a:t>  </a:t>
            </a:r>
            <a:r>
              <a:rPr lang="en-US" dirty="0" smtClean="0">
                <a:solidFill>
                  <a:schemeClr val="tx2"/>
                </a:solidFill>
              </a:rPr>
              <a:t>|  </a:t>
            </a:r>
            <a:r>
              <a:rPr lang="en-US" dirty="0" smtClean="0">
                <a:solidFill>
                  <a:srgbClr val="FFFFFF"/>
                </a:solidFill>
              </a:rPr>
              <a:t>Microsoft Confidential</a:t>
            </a:r>
            <a:endParaRPr lang="en-US" dirty="0">
              <a:solidFill>
                <a:srgbClr val="FFFFFF"/>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354286" y="3061610"/>
            <a:ext cx="7320016" cy="3034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8991" y="3061609"/>
            <a:ext cx="3631955" cy="169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3547308"/>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p:cNvPicPr>
            <a:picLocks noChangeAspect="1" noChangeArrowheads="1"/>
          </p:cNvPicPr>
          <p:nvPr/>
        </p:nvPicPr>
        <p:blipFill>
          <a:blip r:embed="rId3"/>
          <a:srcRect/>
          <a:stretch>
            <a:fillRect/>
          </a:stretch>
        </p:blipFill>
        <p:spPr bwMode="auto">
          <a:xfrm>
            <a:off x="637602" y="3949516"/>
            <a:ext cx="2512415" cy="1633034"/>
          </a:xfrm>
          <a:prstGeom prst="rect">
            <a:avLst/>
          </a:prstGeom>
          <a:ln>
            <a:noFill/>
          </a:ln>
          <a:effectLst>
            <a:outerShdw blurRad="292100" dist="139700" dir="2700000" algn="tl" rotWithShape="0">
              <a:srgbClr val="333333">
                <a:alpha val="65000"/>
              </a:srgbClr>
            </a:outerShdw>
          </a:effectLst>
        </p:spPr>
      </p:pic>
      <p:pic>
        <p:nvPicPr>
          <p:cNvPr id="19" name="Picture 4"/>
          <p:cNvPicPr>
            <a:picLocks noChangeAspect="1" noChangeArrowheads="1"/>
          </p:cNvPicPr>
          <p:nvPr/>
        </p:nvPicPr>
        <p:blipFill>
          <a:blip r:embed="rId4"/>
          <a:srcRect/>
          <a:stretch>
            <a:fillRect/>
          </a:stretch>
        </p:blipFill>
        <p:spPr bwMode="auto">
          <a:xfrm>
            <a:off x="443035" y="3864542"/>
            <a:ext cx="2430219" cy="1583007"/>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Hybrid Migration</a:t>
            </a:r>
            <a:br>
              <a:rPr lang="en-US" smtClean="0"/>
            </a:br>
            <a:endParaRPr lang="en-US" dirty="0"/>
          </a:p>
        </p:txBody>
      </p:sp>
      <p:sp>
        <p:nvSpPr>
          <p:cNvPr id="3" name="Text Placeholder 2"/>
          <p:cNvSpPr>
            <a:spLocks noGrp="1"/>
          </p:cNvSpPr>
          <p:nvPr>
            <p:ph idx="1"/>
          </p:nvPr>
        </p:nvSpPr>
        <p:spPr>
          <a:xfrm>
            <a:off x="519112" y="1447799"/>
            <a:ext cx="11149013" cy="1988237"/>
          </a:xfrm>
        </p:spPr>
        <p:txBody>
          <a:bodyPr/>
          <a:lstStyle/>
          <a:p>
            <a:r>
              <a:rPr lang="en-US" sz="2800" dirty="0" smtClean="0"/>
              <a:t>Administrator uses EMC on-premises tool to manage mailbox moves and other administrative cross-premises tasks</a:t>
            </a:r>
          </a:p>
          <a:p>
            <a:pPr lvl="1"/>
            <a:r>
              <a:rPr lang="en-US" sz="2400" dirty="0" smtClean="0"/>
              <a:t>Note: There is no requirement to move mailboxes on-premises to an Exchange Server 2010 server prior to moving them to the cloud</a:t>
            </a:r>
          </a:p>
          <a:p>
            <a:r>
              <a:rPr lang="en-US" sz="2800" dirty="0" err="1" smtClean="0"/>
              <a:t>Dirsync</a:t>
            </a:r>
            <a:r>
              <a:rPr lang="en-US" sz="2800" dirty="0" smtClean="0"/>
              <a:t> keeps GAL in sync as mailboxes are moved</a:t>
            </a:r>
          </a:p>
        </p:txBody>
      </p:sp>
      <p:sp>
        <p:nvSpPr>
          <p:cNvPr id="4" name="TextBox 28"/>
          <p:cNvSpPr txBox="1">
            <a:spLocks noChangeArrowheads="1"/>
          </p:cNvSpPr>
          <p:nvPr/>
        </p:nvSpPr>
        <p:spPr bwMode="auto">
          <a:xfrm>
            <a:off x="4113454" y="5815922"/>
            <a:ext cx="1422030" cy="523188"/>
          </a:xfrm>
          <a:prstGeom prst="rect">
            <a:avLst/>
          </a:prstGeom>
          <a:noFill/>
          <a:ln w="9525">
            <a:noFill/>
            <a:miter lim="800000"/>
            <a:headEnd/>
            <a:tailEnd/>
          </a:ln>
        </p:spPr>
        <p:txBody>
          <a:bodyPr lIns="91407" tIns="45704" rIns="91407" bIns="45704">
            <a:spAutoFit/>
          </a:bodyPr>
          <a:lstStyle/>
          <a:p>
            <a:pPr algn="ctr"/>
            <a:r>
              <a:rPr lang="en-US" sz="1400" b="1" dirty="0" smtClean="0">
                <a:gradFill>
                  <a:gsLst>
                    <a:gs pos="0">
                      <a:schemeClr val="tx1"/>
                    </a:gs>
                    <a:gs pos="100000">
                      <a:schemeClr val="tx1"/>
                    </a:gs>
                    <a:gs pos="50000">
                      <a:schemeClr val="tx1"/>
                    </a:gs>
                  </a:gsLst>
                  <a:lin ang="5400000" scaled="0"/>
                </a:gradFill>
                <a:latin typeface="Segoe" pitchFamily="34" charset="0"/>
              </a:rPr>
              <a:t>Exchange Server </a:t>
            </a:r>
            <a:r>
              <a:rPr lang="en-US" sz="1400" b="1" dirty="0">
                <a:gradFill>
                  <a:gsLst>
                    <a:gs pos="0">
                      <a:schemeClr val="tx1"/>
                    </a:gs>
                    <a:gs pos="100000">
                      <a:schemeClr val="tx1"/>
                    </a:gs>
                    <a:gs pos="50000">
                      <a:schemeClr val="tx1"/>
                    </a:gs>
                  </a:gsLst>
                  <a:lin ang="5400000" scaled="0"/>
                </a:gradFill>
                <a:latin typeface="Segoe" pitchFamily="34" charset="0"/>
              </a:rPr>
              <a:t>2007</a:t>
            </a:r>
            <a:endParaRPr lang="en-US" b="1" dirty="0">
              <a:gradFill>
                <a:gsLst>
                  <a:gs pos="0">
                    <a:schemeClr val="tx1"/>
                  </a:gs>
                  <a:gs pos="100000">
                    <a:schemeClr val="tx1"/>
                  </a:gs>
                  <a:gs pos="50000">
                    <a:schemeClr val="tx1"/>
                  </a:gs>
                </a:gsLst>
                <a:lin ang="5400000" scaled="0"/>
              </a:gradFill>
              <a:latin typeface="Segoe" pitchFamily="34" charset="0"/>
            </a:endParaRPr>
          </a:p>
        </p:txBody>
      </p:sp>
      <p:sp>
        <p:nvSpPr>
          <p:cNvPr id="5" name="TextBox 30"/>
          <p:cNvSpPr txBox="1">
            <a:spLocks noChangeArrowheads="1"/>
          </p:cNvSpPr>
          <p:nvPr/>
        </p:nvSpPr>
        <p:spPr bwMode="auto">
          <a:xfrm>
            <a:off x="6456267" y="5297152"/>
            <a:ext cx="1466469" cy="738631"/>
          </a:xfrm>
          <a:prstGeom prst="rect">
            <a:avLst/>
          </a:prstGeom>
          <a:noFill/>
          <a:ln w="9525">
            <a:noFill/>
            <a:miter lim="800000"/>
            <a:headEnd/>
            <a:tailEnd/>
          </a:ln>
        </p:spPr>
        <p:txBody>
          <a:bodyPr lIns="91407" tIns="45704" rIns="91407" bIns="45704">
            <a:spAutoFit/>
          </a:bodyPr>
          <a:lstStyle/>
          <a:p>
            <a:pPr algn="ctr"/>
            <a:r>
              <a:rPr lang="en-US" sz="1400" b="1" dirty="0">
                <a:gradFill>
                  <a:gsLst>
                    <a:gs pos="0">
                      <a:schemeClr val="tx1"/>
                    </a:gs>
                    <a:gs pos="100000">
                      <a:schemeClr val="tx1"/>
                    </a:gs>
                    <a:gs pos="50000">
                      <a:schemeClr val="tx1"/>
                    </a:gs>
                  </a:gsLst>
                  <a:lin ang="5400000" scaled="0"/>
                </a:gradFill>
                <a:latin typeface="Segoe" pitchFamily="34" charset="0"/>
              </a:rPr>
              <a:t>Exchange </a:t>
            </a:r>
            <a:r>
              <a:rPr lang="en-US" sz="1400" b="1" dirty="0" smtClean="0">
                <a:gradFill>
                  <a:gsLst>
                    <a:gs pos="0">
                      <a:schemeClr val="tx1"/>
                    </a:gs>
                    <a:gs pos="100000">
                      <a:schemeClr val="tx1"/>
                    </a:gs>
                    <a:gs pos="50000">
                      <a:schemeClr val="tx1"/>
                    </a:gs>
                  </a:gsLst>
                  <a:lin ang="5400000" scaled="0"/>
                </a:gradFill>
                <a:latin typeface="Segoe" pitchFamily="34" charset="0"/>
              </a:rPr>
              <a:t>Server</a:t>
            </a:r>
            <a:br>
              <a:rPr lang="en-US" sz="1400" b="1" dirty="0" smtClean="0">
                <a:gradFill>
                  <a:gsLst>
                    <a:gs pos="0">
                      <a:schemeClr val="tx1"/>
                    </a:gs>
                    <a:gs pos="100000">
                      <a:schemeClr val="tx1"/>
                    </a:gs>
                    <a:gs pos="50000">
                      <a:schemeClr val="tx1"/>
                    </a:gs>
                  </a:gsLst>
                  <a:lin ang="5400000" scaled="0"/>
                </a:gradFill>
                <a:latin typeface="Segoe" pitchFamily="34" charset="0"/>
              </a:rPr>
            </a:br>
            <a:r>
              <a:rPr lang="en-US" sz="1400" b="1" dirty="0" smtClean="0">
                <a:gradFill>
                  <a:gsLst>
                    <a:gs pos="0">
                      <a:schemeClr val="tx1"/>
                    </a:gs>
                    <a:gs pos="100000">
                      <a:schemeClr val="tx1"/>
                    </a:gs>
                    <a:gs pos="50000">
                      <a:schemeClr val="tx1"/>
                    </a:gs>
                  </a:gsLst>
                  <a:lin ang="5400000" scaled="0"/>
                </a:gradFill>
                <a:latin typeface="Segoe" pitchFamily="34" charset="0"/>
              </a:rPr>
              <a:t>2010 SP1</a:t>
            </a:r>
            <a:endParaRPr lang="en-US" b="1" dirty="0">
              <a:gradFill>
                <a:gsLst>
                  <a:gs pos="0">
                    <a:schemeClr val="tx1"/>
                  </a:gs>
                  <a:gs pos="100000">
                    <a:schemeClr val="tx1"/>
                  </a:gs>
                  <a:gs pos="50000">
                    <a:schemeClr val="tx1"/>
                  </a:gs>
                </a:gsLst>
                <a:lin ang="5400000" scaled="0"/>
              </a:gradFill>
              <a:latin typeface="Segoe" pitchFamily="34" charset="0"/>
            </a:endParaRPr>
          </a:p>
        </p:txBody>
      </p:sp>
      <p:sp>
        <p:nvSpPr>
          <p:cNvPr id="6" name="TextBox 23"/>
          <p:cNvSpPr txBox="1">
            <a:spLocks noChangeArrowheads="1"/>
          </p:cNvSpPr>
          <p:nvPr/>
        </p:nvSpPr>
        <p:spPr bwMode="auto">
          <a:xfrm>
            <a:off x="3351927" y="3766616"/>
            <a:ext cx="1504557" cy="738631"/>
          </a:xfrm>
          <a:prstGeom prst="rect">
            <a:avLst/>
          </a:prstGeom>
          <a:noFill/>
          <a:ln w="9525">
            <a:noFill/>
            <a:miter lim="800000"/>
            <a:headEnd/>
            <a:tailEnd/>
          </a:ln>
        </p:spPr>
        <p:txBody>
          <a:bodyPr lIns="91407" tIns="45704" rIns="91407" bIns="45704">
            <a:spAutoFit/>
          </a:bodyPr>
          <a:lstStyle/>
          <a:p>
            <a:r>
              <a:rPr lang="en-US" sz="1400" b="1" dirty="0">
                <a:gradFill>
                  <a:gsLst>
                    <a:gs pos="0">
                      <a:schemeClr val="tx1"/>
                    </a:gs>
                    <a:gs pos="100000">
                      <a:schemeClr val="tx1"/>
                    </a:gs>
                    <a:gs pos="50000">
                      <a:schemeClr val="tx1"/>
                    </a:gs>
                  </a:gsLst>
                  <a:lin ang="5400000" scaled="0"/>
                </a:gradFill>
                <a:latin typeface="Segoe" pitchFamily="34" charset="0"/>
              </a:rPr>
              <a:t>Exchange </a:t>
            </a:r>
            <a:r>
              <a:rPr lang="en-US" sz="1400" b="1" dirty="0" smtClean="0">
                <a:gradFill>
                  <a:gsLst>
                    <a:gs pos="0">
                      <a:schemeClr val="tx1"/>
                    </a:gs>
                    <a:gs pos="100000">
                      <a:schemeClr val="tx1"/>
                    </a:gs>
                    <a:gs pos="50000">
                      <a:schemeClr val="tx1"/>
                    </a:gs>
                  </a:gsLst>
                  <a:lin ang="5400000" scaled="0"/>
                </a:gradFill>
                <a:latin typeface="Segoe" pitchFamily="34" charset="0"/>
              </a:rPr>
              <a:t>Server 2010 </a:t>
            </a:r>
            <a:r>
              <a:rPr lang="en-US" sz="1400" b="1" dirty="0">
                <a:gradFill>
                  <a:gsLst>
                    <a:gs pos="0">
                      <a:schemeClr val="tx1"/>
                    </a:gs>
                    <a:gs pos="100000">
                      <a:schemeClr val="tx1"/>
                    </a:gs>
                    <a:gs pos="50000">
                      <a:schemeClr val="tx1"/>
                    </a:gs>
                  </a:gsLst>
                  <a:lin ang="5400000" scaled="0"/>
                </a:gradFill>
                <a:latin typeface="Segoe" pitchFamily="34" charset="0"/>
              </a:rPr>
              <a:t>CAS</a:t>
            </a:r>
          </a:p>
        </p:txBody>
      </p:sp>
      <p:sp>
        <p:nvSpPr>
          <p:cNvPr id="7" name="TextBox 37"/>
          <p:cNvSpPr txBox="1">
            <a:spLocks noChangeArrowheads="1"/>
          </p:cNvSpPr>
          <p:nvPr/>
        </p:nvSpPr>
        <p:spPr bwMode="auto">
          <a:xfrm>
            <a:off x="2748560" y="5845061"/>
            <a:ext cx="1364895" cy="523188"/>
          </a:xfrm>
          <a:prstGeom prst="rect">
            <a:avLst/>
          </a:prstGeom>
          <a:noFill/>
          <a:ln w="9525">
            <a:noFill/>
            <a:miter lim="800000"/>
            <a:headEnd/>
            <a:tailEnd/>
          </a:ln>
        </p:spPr>
        <p:txBody>
          <a:bodyPr lIns="91407" tIns="45704" rIns="91407" bIns="45704">
            <a:spAutoFit/>
          </a:bodyPr>
          <a:lstStyle/>
          <a:p>
            <a:pPr algn="ctr"/>
            <a:r>
              <a:rPr lang="en-US" sz="1400" b="1" dirty="0" smtClean="0">
                <a:gradFill>
                  <a:gsLst>
                    <a:gs pos="0">
                      <a:schemeClr val="tx1"/>
                    </a:gs>
                    <a:gs pos="100000">
                      <a:schemeClr val="tx1"/>
                    </a:gs>
                    <a:gs pos="50000">
                      <a:schemeClr val="tx1"/>
                    </a:gs>
                  </a:gsLst>
                  <a:lin ang="5400000" scaled="0"/>
                </a:gradFill>
                <a:latin typeface="Segoe" pitchFamily="34" charset="0"/>
              </a:rPr>
              <a:t>Exchange Server </a:t>
            </a:r>
            <a:r>
              <a:rPr lang="en-US" sz="1400" b="1" dirty="0">
                <a:gradFill>
                  <a:gsLst>
                    <a:gs pos="0">
                      <a:schemeClr val="tx1"/>
                    </a:gs>
                    <a:gs pos="100000">
                      <a:schemeClr val="tx1"/>
                    </a:gs>
                    <a:gs pos="50000">
                      <a:schemeClr val="tx1"/>
                    </a:gs>
                  </a:gsLst>
                  <a:lin ang="5400000" scaled="0"/>
                </a:gradFill>
                <a:latin typeface="Segoe" pitchFamily="34" charset="0"/>
              </a:rPr>
              <a:t>2003</a:t>
            </a:r>
            <a:endParaRPr lang="en-US" b="1" dirty="0">
              <a:gradFill>
                <a:gsLst>
                  <a:gs pos="0">
                    <a:schemeClr val="tx1"/>
                  </a:gs>
                  <a:gs pos="100000">
                    <a:schemeClr val="tx1"/>
                  </a:gs>
                  <a:gs pos="50000">
                    <a:schemeClr val="tx1"/>
                  </a:gs>
                </a:gsLst>
                <a:lin ang="5400000" scaled="0"/>
              </a:gradFill>
              <a:latin typeface="Segoe" pitchFamily="34" charset="0"/>
            </a:endParaRPr>
          </a:p>
        </p:txBody>
      </p:sp>
      <p:pic>
        <p:nvPicPr>
          <p:cNvPr id="8" name="Picture 3" descr="C:\Program Files\Microsoft Resource DVD Artwork\DVD_ART\Artwork_Imagery\Shapes and Graphics\Internet Cloud\cloud 1.png"/>
          <p:cNvPicPr>
            <a:picLocks noChangeAspect="1" noChangeArrowheads="1"/>
          </p:cNvPicPr>
          <p:nvPr/>
        </p:nvPicPr>
        <p:blipFill>
          <a:blip r:embed="rId5"/>
          <a:srcRect/>
          <a:stretch>
            <a:fillRect/>
          </a:stretch>
        </p:blipFill>
        <p:spPr bwMode="auto">
          <a:xfrm>
            <a:off x="7832906" y="3612470"/>
            <a:ext cx="4164515" cy="1593851"/>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9" name="Picture 4" descr="C:\Users\tobrien\Desktop\MediaBin_Items_1\Exchange-online_bL_r.png"/>
          <p:cNvPicPr>
            <a:picLocks noChangeAspect="1" noChangeArrowheads="1"/>
          </p:cNvPicPr>
          <p:nvPr/>
        </p:nvPicPr>
        <p:blipFill>
          <a:blip r:embed="rId6" cstate="print">
            <a:duotone>
              <a:prstClr val="black"/>
              <a:schemeClr val="tx2">
                <a:tint val="45000"/>
                <a:satMod val="400000"/>
              </a:schemeClr>
            </a:duotone>
            <a:lum bright="-100000" contrast="-100000"/>
          </a:blip>
          <a:srcRect/>
          <a:stretch>
            <a:fillRect/>
          </a:stretch>
        </p:blipFill>
        <p:spPr bwMode="auto">
          <a:xfrm>
            <a:off x="8890827" y="4102143"/>
            <a:ext cx="2437765" cy="365760"/>
          </a:xfrm>
          <a:prstGeom prst="rect">
            <a:avLst/>
          </a:prstGeom>
          <a:noFill/>
        </p:spPr>
      </p:pic>
      <p:sp>
        <p:nvSpPr>
          <p:cNvPr id="10" name="Right Arrow 9"/>
          <p:cNvSpPr/>
          <p:nvPr/>
        </p:nvSpPr>
        <p:spPr bwMode="auto">
          <a:xfrm rot="19307339" flipV="1">
            <a:off x="3248042" y="4897685"/>
            <a:ext cx="2061574" cy="218993"/>
          </a:xfrm>
          <a:prstGeom prst="rightArrow">
            <a:avLst/>
          </a:prstGeom>
          <a:solidFill>
            <a:srgbClr val="F6AE1E"/>
          </a:solidFill>
          <a:ln>
            <a:solidFill>
              <a:srgbClr val="FFC000"/>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06" tIns="45703" rIns="91406" bIns="45703" numCol="1" rtlCol="0" anchor="ctr" anchorCtr="0" compatLnSpc="1">
            <a:prstTxWarp prst="textNoShape">
              <a:avLst/>
            </a:prstTxWarp>
          </a:bodyPr>
          <a:lstStyle/>
          <a:p>
            <a:pPr algn="ctr" defTabSz="913778"/>
            <a:endParaRPr lang="en-US" sz="2400" dirty="0">
              <a:gradFill>
                <a:gsLst>
                  <a:gs pos="0">
                    <a:schemeClr val="tx1"/>
                  </a:gs>
                  <a:gs pos="100000">
                    <a:schemeClr val="tx1"/>
                  </a:gs>
                  <a:gs pos="50000">
                    <a:schemeClr val="tx1"/>
                  </a:gs>
                </a:gsLst>
                <a:lin ang="5400000" scaled="0"/>
              </a:gradFill>
            </a:endParaRPr>
          </a:p>
        </p:txBody>
      </p:sp>
      <p:pic>
        <p:nvPicPr>
          <p:cNvPr id="11" name="Picture 24" descr="server"/>
          <p:cNvPicPr>
            <a:picLocks noChangeAspect="1" noChangeArrowheads="1"/>
          </p:cNvPicPr>
          <p:nvPr/>
        </p:nvPicPr>
        <p:blipFill>
          <a:blip r:embed="rId7">
            <a:clrChange>
              <a:clrFrom>
                <a:srgbClr val="08369A"/>
              </a:clrFrom>
              <a:clrTo>
                <a:srgbClr val="08369A">
                  <a:alpha val="0"/>
                </a:srgbClr>
              </a:clrTo>
            </a:clrChange>
            <a:extLst>
              <a:ext uri="{BEBA8EAE-BF5A-486C-A8C5-ECC9F3942E4B}">
                <a14:imgProps xmlns:a14="http://schemas.microsoft.com/office/drawing/2010/main">
                  <a14:imgLayer r:embed="rId8">
                    <a14:imgEffect>
                      <a14:backgroundRemoval t="10000" b="90000" l="10000" r="90000"/>
                    </a14:imgEffect>
                  </a14:imgLayer>
                </a14:imgProps>
              </a:ext>
            </a:extLst>
          </a:blip>
          <a:srcRect/>
          <a:stretch>
            <a:fillRect/>
          </a:stretch>
        </p:blipFill>
        <p:spPr bwMode="auto">
          <a:xfrm>
            <a:off x="3125015" y="5206321"/>
            <a:ext cx="711015" cy="704851"/>
          </a:xfrm>
          <a:prstGeom prst="rect">
            <a:avLst/>
          </a:prstGeom>
          <a:noFill/>
          <a:ln w="9525">
            <a:noFill/>
            <a:miter lim="800000"/>
            <a:headEnd/>
            <a:tailEnd/>
          </a:ln>
        </p:spPr>
      </p:pic>
      <p:sp>
        <p:nvSpPr>
          <p:cNvPr id="12" name="Right Arrow 11"/>
          <p:cNvSpPr/>
          <p:nvPr/>
        </p:nvSpPr>
        <p:spPr bwMode="auto">
          <a:xfrm rot="16499632">
            <a:off x="4138445" y="4925924"/>
            <a:ext cx="1339783" cy="219399"/>
          </a:xfrm>
          <a:prstGeom prst="rightArrow">
            <a:avLst/>
          </a:prstGeom>
          <a:solidFill>
            <a:srgbClr val="F6AE1E"/>
          </a:solidFill>
          <a:ln>
            <a:solidFill>
              <a:srgbClr val="FFC000"/>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06" tIns="45703" rIns="91406" bIns="45703" numCol="1" rtlCol="0" anchor="ctr" anchorCtr="0" compatLnSpc="1">
            <a:prstTxWarp prst="textNoShape">
              <a:avLst/>
            </a:prstTxWarp>
          </a:bodyPr>
          <a:lstStyle/>
          <a:p>
            <a:pPr algn="ctr" defTabSz="913778">
              <a:defRPr sz="2400">
                <a:solidFill>
                  <a:schemeClr val="tx1"/>
                </a:solidFill>
              </a:defRPr>
            </a:pPr>
            <a:endParaRPr lang="en-US" dirty="0">
              <a:gradFill>
                <a:gsLst>
                  <a:gs pos="0">
                    <a:schemeClr val="tx1"/>
                  </a:gs>
                  <a:gs pos="100000">
                    <a:schemeClr val="tx1"/>
                  </a:gs>
                  <a:gs pos="50000">
                    <a:schemeClr val="tx1"/>
                  </a:gs>
                </a:gsLst>
                <a:lin ang="5400000" scaled="0"/>
              </a:gradFill>
            </a:endParaRPr>
          </a:p>
        </p:txBody>
      </p:sp>
      <p:pic>
        <p:nvPicPr>
          <p:cNvPr id="13" name="Picture 12" descr="server"/>
          <p:cNvPicPr>
            <a:picLocks noChangeAspect="1" noChangeArrowheads="1"/>
          </p:cNvPicPr>
          <p:nvPr/>
        </p:nvPicPr>
        <p:blipFill>
          <a:blip r:embed="rId7">
            <a:clrChange>
              <a:clrFrom>
                <a:srgbClr val="08369A"/>
              </a:clrFrom>
              <a:clrTo>
                <a:srgbClr val="08369A">
                  <a:alpha val="0"/>
                </a:srgbClr>
              </a:clrTo>
            </a:clrChange>
            <a:extLst>
              <a:ext uri="{BEBA8EAE-BF5A-486C-A8C5-ECC9F3942E4B}">
                <a14:imgProps xmlns:a14="http://schemas.microsoft.com/office/drawing/2010/main">
                  <a14:imgLayer r:embed="rId8">
                    <a14:imgEffect>
                      <a14:backgroundRemoval t="10000" b="90000" l="10000" r="90000"/>
                    </a14:imgEffect>
                  </a14:imgLayer>
                </a14:imgProps>
              </a:ext>
            </a:extLst>
          </a:blip>
          <a:srcRect/>
          <a:stretch>
            <a:fillRect/>
          </a:stretch>
        </p:blipFill>
        <p:spPr bwMode="auto">
          <a:xfrm>
            <a:off x="4445471" y="5206321"/>
            <a:ext cx="711015" cy="704851"/>
          </a:xfrm>
          <a:prstGeom prst="rect">
            <a:avLst/>
          </a:prstGeom>
          <a:noFill/>
          <a:ln w="9525">
            <a:noFill/>
            <a:miter lim="800000"/>
            <a:headEnd/>
            <a:tailEnd/>
          </a:ln>
        </p:spPr>
      </p:pic>
      <p:sp>
        <p:nvSpPr>
          <p:cNvPr id="14" name="Right Arrow 13"/>
          <p:cNvSpPr/>
          <p:nvPr/>
        </p:nvSpPr>
        <p:spPr bwMode="auto">
          <a:xfrm rot="13413308">
            <a:off x="4613825" y="4906495"/>
            <a:ext cx="1785911" cy="164592"/>
          </a:xfrm>
          <a:prstGeom prst="rightArrow">
            <a:avLst/>
          </a:prstGeom>
          <a:solidFill>
            <a:srgbClr val="F6AE1E"/>
          </a:solidFill>
          <a:ln>
            <a:solidFill>
              <a:srgbClr val="FFC000"/>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06" tIns="45703" rIns="91406" bIns="45703" numCol="1" rtlCol="0" anchor="ctr" anchorCtr="0" compatLnSpc="1">
            <a:prstTxWarp prst="textNoShape">
              <a:avLst/>
            </a:prstTxWarp>
          </a:bodyPr>
          <a:lstStyle/>
          <a:p>
            <a:pPr algn="ctr" defTabSz="913778"/>
            <a:endParaRPr lang="en-US" sz="2400" dirty="0">
              <a:gradFill>
                <a:gsLst>
                  <a:gs pos="0">
                    <a:schemeClr val="tx1"/>
                  </a:gs>
                  <a:gs pos="100000">
                    <a:schemeClr val="tx1"/>
                  </a:gs>
                  <a:gs pos="50000">
                    <a:schemeClr val="tx1"/>
                  </a:gs>
                </a:gsLst>
                <a:lin ang="5400000" scaled="0"/>
              </a:gradFill>
            </a:endParaRPr>
          </a:p>
        </p:txBody>
      </p:sp>
      <p:pic>
        <p:nvPicPr>
          <p:cNvPr id="15" name="Picture 24" descr="server"/>
          <p:cNvPicPr>
            <a:picLocks noChangeAspect="1" noChangeArrowheads="1"/>
          </p:cNvPicPr>
          <p:nvPr/>
        </p:nvPicPr>
        <p:blipFill>
          <a:blip r:embed="rId7">
            <a:clrChange>
              <a:clrFrom>
                <a:srgbClr val="08369A"/>
              </a:clrFrom>
              <a:clrTo>
                <a:srgbClr val="08369A">
                  <a:alpha val="0"/>
                </a:srgbClr>
              </a:clrTo>
            </a:clrChange>
            <a:extLst>
              <a:ext uri="{BEBA8EAE-BF5A-486C-A8C5-ECC9F3942E4B}">
                <a14:imgProps xmlns:a14="http://schemas.microsoft.com/office/drawing/2010/main">
                  <a14:imgLayer r:embed="rId8">
                    <a14:imgEffect>
                      <a14:backgroundRemoval t="10000" b="90000" l="10000" r="90000"/>
                    </a14:imgEffect>
                  </a14:imgLayer>
                </a14:imgProps>
              </a:ext>
            </a:extLst>
          </a:blip>
          <a:srcRect/>
          <a:stretch>
            <a:fillRect/>
          </a:stretch>
        </p:blipFill>
        <p:spPr bwMode="auto">
          <a:xfrm>
            <a:off x="6002804" y="5219118"/>
            <a:ext cx="711015" cy="704851"/>
          </a:xfrm>
          <a:prstGeom prst="rect">
            <a:avLst/>
          </a:prstGeom>
          <a:noFill/>
          <a:ln w="9525">
            <a:noFill/>
            <a:miter lim="800000"/>
            <a:headEnd/>
            <a:tailEnd/>
          </a:ln>
        </p:spPr>
      </p:pic>
      <p:sp>
        <p:nvSpPr>
          <p:cNvPr id="17" name="TextBox 16"/>
          <p:cNvSpPr txBox="1"/>
          <p:nvPr/>
        </p:nvSpPr>
        <p:spPr>
          <a:xfrm>
            <a:off x="6210622" y="4038600"/>
            <a:ext cx="1448538" cy="215444"/>
          </a:xfrm>
          <a:prstGeom prst="rect">
            <a:avLst/>
          </a:prstGeom>
          <a:noFill/>
        </p:spPr>
        <p:txBody>
          <a:bodyPr wrap="none" lIns="0" tIns="0" rIns="0" bIns="0" rtlCol="0">
            <a:spAutoFit/>
          </a:bodyPr>
          <a:lstStyle/>
          <a:p>
            <a:r>
              <a:rPr lang="en-US" sz="1400" dirty="0">
                <a:gradFill>
                  <a:gsLst>
                    <a:gs pos="0">
                      <a:schemeClr val="tx1"/>
                    </a:gs>
                    <a:gs pos="100000">
                      <a:schemeClr val="tx1"/>
                    </a:gs>
                    <a:gs pos="50000">
                      <a:schemeClr val="tx1"/>
                    </a:gs>
                  </a:gsLst>
                  <a:lin ang="5400000" scaled="0"/>
                </a:gradFill>
              </a:rPr>
              <a:t>Mailbox migration</a:t>
            </a:r>
          </a:p>
        </p:txBody>
      </p:sp>
      <p:sp>
        <p:nvSpPr>
          <p:cNvPr id="20" name="Right Arrow 19"/>
          <p:cNvSpPr/>
          <p:nvPr/>
        </p:nvSpPr>
        <p:spPr bwMode="auto">
          <a:xfrm flipV="1">
            <a:off x="5156489" y="4358727"/>
            <a:ext cx="3663706" cy="154785"/>
          </a:xfrm>
          <a:prstGeom prst="rightArrow">
            <a:avLst/>
          </a:prstGeom>
          <a:solidFill>
            <a:srgbClr val="F6AE1E"/>
          </a:solidFill>
          <a:ln cmpd="sng">
            <a:solidFill>
              <a:srgbClr val="FFC000"/>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06" tIns="45703" rIns="91406" bIns="45703" numCol="1" rtlCol="0" anchor="ctr" anchorCtr="0" compatLnSpc="1">
            <a:prstTxWarp prst="textNoShape">
              <a:avLst/>
            </a:prstTxWarp>
          </a:bodyPr>
          <a:lstStyle/>
          <a:p>
            <a:pPr algn="ctr" defTabSz="913778"/>
            <a:endParaRPr lang="en-US" sz="2400" dirty="0">
              <a:gradFill>
                <a:gsLst>
                  <a:gs pos="0">
                    <a:schemeClr val="tx1"/>
                  </a:gs>
                  <a:gs pos="100000">
                    <a:schemeClr val="tx1"/>
                  </a:gs>
                  <a:gs pos="50000">
                    <a:schemeClr val="tx1"/>
                  </a:gs>
                </a:gsLst>
                <a:lin ang="5400000" scaled="0"/>
              </a:gradFill>
            </a:endParaRPr>
          </a:p>
        </p:txBody>
      </p:sp>
      <p:pic>
        <p:nvPicPr>
          <p:cNvPr id="16" name="Picture 24" descr="server"/>
          <p:cNvPicPr>
            <a:picLocks noChangeAspect="1" noChangeArrowheads="1"/>
          </p:cNvPicPr>
          <p:nvPr/>
        </p:nvPicPr>
        <p:blipFill>
          <a:blip r:embed="rId7">
            <a:clrChange>
              <a:clrFrom>
                <a:srgbClr val="08369A"/>
              </a:clrFrom>
              <a:clrTo>
                <a:srgbClr val="08369A">
                  <a:alpha val="0"/>
                </a:srgbClr>
              </a:clrTo>
            </a:clrChange>
            <a:extLst>
              <a:ext uri="{BEBA8EAE-BF5A-486C-A8C5-ECC9F3942E4B}">
                <a14:imgProps xmlns:a14="http://schemas.microsoft.com/office/drawing/2010/main">
                  <a14:imgLayer r:embed="rId8">
                    <a14:imgEffect>
                      <a14:backgroundRemoval t="10000" b="90000" l="10000" r="90000"/>
                    </a14:imgEffect>
                  </a14:imgLayer>
                </a14:imgProps>
              </a:ext>
            </a:extLst>
          </a:blip>
          <a:srcRect/>
          <a:stretch>
            <a:fillRect/>
          </a:stretch>
        </p:blipFill>
        <p:spPr bwMode="auto">
          <a:xfrm>
            <a:off x="4547044" y="4094409"/>
            <a:ext cx="846446" cy="838200"/>
          </a:xfrm>
          <a:prstGeom prst="rect">
            <a:avLst/>
          </a:prstGeom>
          <a:noFill/>
          <a:ln w="9525">
            <a:noFill/>
            <a:miter lim="800000"/>
            <a:headEnd/>
            <a:tailEnd/>
          </a:ln>
        </p:spPr>
      </p:pic>
    </p:spTree>
    <p:extLst>
      <p:ext uri="{BB962C8B-B14F-4D97-AF65-F5344CB8AC3E}">
        <p14:creationId xmlns:p14="http://schemas.microsoft.com/office/powerpoint/2010/main" val="3618398366"/>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997196"/>
          </a:xfrm>
        </p:spPr>
        <p:txBody>
          <a:bodyPr/>
          <a:lstStyle/>
          <a:p>
            <a:r>
              <a:rPr lang="en-US" dirty="0" smtClean="0"/>
              <a:t>Hybrid Migration</a:t>
            </a:r>
            <a:br>
              <a:rPr lang="en-US" dirty="0" smtClean="0"/>
            </a:br>
            <a:r>
              <a:rPr lang="en-US" sz="2800" dirty="0">
                <a:solidFill>
                  <a:schemeClr val="accent1">
                    <a:alpha val="99000"/>
                  </a:schemeClr>
                </a:solidFill>
              </a:rPr>
              <a:t>Cross-Premises mailbox move experience</a:t>
            </a:r>
          </a:p>
        </p:txBody>
      </p:sp>
      <p:sp>
        <p:nvSpPr>
          <p:cNvPr id="3" name="Text Placeholder 2"/>
          <p:cNvSpPr>
            <a:spLocks noGrp="1"/>
          </p:cNvSpPr>
          <p:nvPr>
            <p:ph idx="1"/>
          </p:nvPr>
        </p:nvSpPr>
        <p:spPr>
          <a:xfrm>
            <a:off x="6094413" y="1447799"/>
            <a:ext cx="5573712" cy="3914918"/>
          </a:xfrm>
        </p:spPr>
        <p:txBody>
          <a:bodyPr/>
          <a:lstStyle/>
          <a:p>
            <a:r>
              <a:rPr lang="en-US" sz="2800" dirty="0" smtClean="0"/>
              <a:t>Cross-Premises moves just like on-premises</a:t>
            </a:r>
          </a:p>
          <a:p>
            <a:pPr lvl="1"/>
            <a:r>
              <a:rPr lang="en-US" sz="2400" dirty="0" smtClean="0"/>
              <a:t>Cross-Premises mailbox moves driven out of EMC GUI “Remote Move” wizard</a:t>
            </a:r>
          </a:p>
          <a:p>
            <a:pPr lvl="1"/>
            <a:r>
              <a:rPr lang="en-US" sz="2400" dirty="0" smtClean="0"/>
              <a:t>With federated sharing configuration in place, it eliminates the explicit-credentials requirement, allowing mailbox moves to be executed seamlessly to and from the cloud</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868" y="1946275"/>
            <a:ext cx="5407665" cy="3526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bwMode="auto">
          <a:xfrm>
            <a:off x="1925730" y="2754028"/>
            <a:ext cx="3897086" cy="261258"/>
          </a:xfrm>
          <a:prstGeom prst="rect">
            <a:avLst/>
          </a:prstGeom>
          <a:noFill/>
          <a:ln w="28575">
            <a:solidFill>
              <a:srgbClr val="C02E8F"/>
            </a:solidFill>
            <a:headEnd type="none" w="med" len="med"/>
            <a:tailEnd type="none" w="med" len="med"/>
          </a:ln>
          <a:effectLst/>
        </p:spPr>
        <p:style>
          <a:lnRef idx="3">
            <a:schemeClr val="lt1"/>
          </a:lnRef>
          <a:fillRef idx="1">
            <a:schemeClr val="accent1"/>
          </a:fillRef>
          <a:effectRef idx="1">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dirty="0" smtClean="0">
              <a:solidFill>
                <a:schemeClr val="bg1">
                  <a:alpha val="99000"/>
                </a:schemeClr>
              </a:solidFill>
            </a:endParaRPr>
          </a:p>
        </p:txBody>
      </p:sp>
      <p:sp>
        <p:nvSpPr>
          <p:cNvPr id="10" name="Rectangle 9"/>
          <p:cNvSpPr/>
          <p:nvPr/>
        </p:nvSpPr>
        <p:spPr bwMode="auto">
          <a:xfrm>
            <a:off x="1925726" y="3390857"/>
            <a:ext cx="3897086" cy="857237"/>
          </a:xfrm>
          <a:prstGeom prst="rect">
            <a:avLst/>
          </a:prstGeom>
          <a:noFill/>
          <a:ln w="28575">
            <a:solidFill>
              <a:srgbClr val="C02E8F"/>
            </a:solidFill>
            <a:headEnd type="none" w="med" len="med"/>
            <a:tailEnd type="none" w="med" len="med"/>
          </a:ln>
          <a:effectLst/>
        </p:spPr>
        <p:style>
          <a:lnRef idx="3">
            <a:schemeClr val="lt1"/>
          </a:lnRef>
          <a:fillRef idx="1">
            <a:schemeClr val="accent1"/>
          </a:fillRef>
          <a:effectRef idx="1">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dirty="0" smtClean="0">
              <a:solidFill>
                <a:schemeClr val="bg1">
                  <a:alpha val="99000"/>
                </a:schemeClr>
              </a:solidFill>
            </a:endParaRPr>
          </a:p>
        </p:txBody>
      </p:sp>
    </p:spTree>
    <p:custDataLst>
      <p:tags r:id="rId1"/>
    </p:custDataLst>
    <p:extLst>
      <p:ext uri="{BB962C8B-B14F-4D97-AF65-F5344CB8AC3E}">
        <p14:creationId xmlns:p14="http://schemas.microsoft.com/office/powerpoint/2010/main" val="13687928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347580028"/>
              </p:ext>
            </p:extLst>
          </p:nvPr>
        </p:nvGraphicFramePr>
        <p:xfrm>
          <a:off x="2226140" y="1143000"/>
          <a:ext cx="7754472" cy="5334001"/>
        </p:xfrm>
        <a:graphic>
          <a:graphicData uri="http://schemas.openxmlformats.org/presentationml/2006/ole">
            <mc:AlternateContent xmlns:mc="http://schemas.openxmlformats.org/markup-compatibility/2006">
              <mc:Choice xmlns:v="urn:schemas-microsoft-com:vml" Requires="v">
                <p:oleObj spid="_x0000_s18473" name="Visio" r:id="rId4" imgW="6448410" imgH="4923257" progId="Visio.Drawing.11">
                  <p:embed/>
                </p:oleObj>
              </mc:Choice>
              <mc:Fallback>
                <p:oleObj name="Visio" r:id="rId4" imgW="6448410" imgH="4923257" progId="Visio.Drawing.11">
                  <p:embed/>
                  <p:pic>
                    <p:nvPicPr>
                      <p:cNvPr id="0" name=""/>
                      <p:cNvPicPr/>
                      <p:nvPr/>
                    </p:nvPicPr>
                    <p:blipFill>
                      <a:blip r:embed="rId5"/>
                      <a:stretch>
                        <a:fillRect/>
                      </a:stretch>
                    </p:blipFill>
                    <p:spPr>
                      <a:xfrm>
                        <a:off x="2226140" y="1143000"/>
                        <a:ext cx="7754472" cy="5334001"/>
                      </a:xfrm>
                      <a:prstGeom prst="rect">
                        <a:avLst/>
                      </a:prstGeom>
                    </p:spPr>
                  </p:pic>
                </p:oleObj>
              </mc:Fallback>
            </mc:AlternateContent>
          </a:graphicData>
        </a:graphic>
      </p:graphicFrame>
      <p:cxnSp>
        <p:nvCxnSpPr>
          <p:cNvPr id="13" name="Straight Arrow Connector 12"/>
          <p:cNvCxnSpPr/>
          <p:nvPr/>
        </p:nvCxnSpPr>
        <p:spPr>
          <a:xfrm flipV="1">
            <a:off x="2844059" y="4528468"/>
            <a:ext cx="0" cy="9906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4" name="TextBox 13"/>
          <p:cNvSpPr txBox="1"/>
          <p:nvPr/>
        </p:nvSpPr>
        <p:spPr>
          <a:xfrm>
            <a:off x="2945633" y="4833268"/>
            <a:ext cx="2621102" cy="338554"/>
          </a:xfrm>
          <a:prstGeom prst="rect">
            <a:avLst/>
          </a:prstGeom>
          <a:noFill/>
        </p:spPr>
        <p:txBody>
          <a:bodyPr wrap="none" rtlCol="0">
            <a:spAutoFit/>
          </a:bodyPr>
          <a:lstStyle/>
          <a:p>
            <a:r>
              <a:rPr lang="en-US" sz="1600" b="1" dirty="0" smtClean="0">
                <a:solidFill>
                  <a:schemeClr val="bg1">
                    <a:lumMod val="95000"/>
                    <a:lumOff val="5000"/>
                  </a:schemeClr>
                </a:solidFill>
              </a:rPr>
              <a:t>(1) Where is my mailbox?</a:t>
            </a:r>
            <a:endParaRPr lang="en-US" sz="1600" b="1" dirty="0">
              <a:solidFill>
                <a:schemeClr val="bg1">
                  <a:lumMod val="95000"/>
                  <a:lumOff val="5000"/>
                </a:schemeClr>
              </a:solidFill>
            </a:endParaRPr>
          </a:p>
        </p:txBody>
      </p:sp>
      <p:cxnSp>
        <p:nvCxnSpPr>
          <p:cNvPr id="16" name="Straight Arrow Connector 15"/>
          <p:cNvCxnSpPr/>
          <p:nvPr/>
        </p:nvCxnSpPr>
        <p:spPr>
          <a:xfrm>
            <a:off x="3047206" y="4528468"/>
            <a:ext cx="0" cy="9906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7" name="TextBox 16"/>
          <p:cNvSpPr txBox="1"/>
          <p:nvPr/>
        </p:nvSpPr>
        <p:spPr>
          <a:xfrm>
            <a:off x="3250354" y="5171823"/>
            <a:ext cx="6428154" cy="338554"/>
          </a:xfrm>
          <a:prstGeom prst="rect">
            <a:avLst/>
          </a:prstGeom>
          <a:noFill/>
        </p:spPr>
        <p:txBody>
          <a:bodyPr wrap="square" rtlCol="0">
            <a:spAutoFit/>
          </a:bodyPr>
          <a:lstStyle/>
          <a:p>
            <a:r>
              <a:rPr lang="en-US" sz="1600" b="1" dirty="0" smtClean="0">
                <a:solidFill>
                  <a:schemeClr val="bg1">
                    <a:lumMod val="95000"/>
                    <a:lumOff val="5000"/>
                  </a:schemeClr>
                </a:solidFill>
              </a:rPr>
              <a:t>(2) Local Exchange passes a redirect to “service.contoso.com”</a:t>
            </a:r>
            <a:endParaRPr lang="en-US" sz="1600" b="1" dirty="0">
              <a:solidFill>
                <a:schemeClr val="bg1">
                  <a:lumMod val="95000"/>
                  <a:lumOff val="5000"/>
                </a:schemeClr>
              </a:solidFill>
            </a:endParaRPr>
          </a:p>
        </p:txBody>
      </p:sp>
      <p:cxnSp>
        <p:nvCxnSpPr>
          <p:cNvPr id="19" name="Straight Arrow Connector 18"/>
          <p:cNvCxnSpPr/>
          <p:nvPr/>
        </p:nvCxnSpPr>
        <p:spPr>
          <a:xfrm flipV="1">
            <a:off x="3122612" y="3547646"/>
            <a:ext cx="3351927" cy="201495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2" name="Straight Arrow Connector 21"/>
          <p:cNvCxnSpPr/>
          <p:nvPr/>
        </p:nvCxnSpPr>
        <p:spPr>
          <a:xfrm flipH="1">
            <a:off x="3250353" y="3657600"/>
            <a:ext cx="3453659" cy="201386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0" name="TextBox 19"/>
          <p:cNvSpPr txBox="1"/>
          <p:nvPr/>
        </p:nvSpPr>
        <p:spPr>
          <a:xfrm>
            <a:off x="5383398" y="4642769"/>
            <a:ext cx="4469236" cy="830997"/>
          </a:xfrm>
          <a:prstGeom prst="rect">
            <a:avLst/>
          </a:prstGeom>
          <a:noFill/>
        </p:spPr>
        <p:txBody>
          <a:bodyPr wrap="square" rtlCol="0">
            <a:spAutoFit/>
          </a:bodyPr>
          <a:lstStyle/>
          <a:p>
            <a:r>
              <a:rPr lang="en-US" sz="1600" b="1" dirty="0" smtClean="0">
                <a:solidFill>
                  <a:schemeClr val="bg1">
                    <a:lumMod val="95000"/>
                    <a:lumOff val="5000"/>
                  </a:schemeClr>
                </a:solidFill>
              </a:rPr>
              <a:t>(3) Outlook attempts to discover endpoint through DNS record “autodiscover.service.contoso.com”</a:t>
            </a:r>
            <a:endParaRPr lang="en-US" sz="1600" b="1" dirty="0">
              <a:solidFill>
                <a:schemeClr val="bg1">
                  <a:lumMod val="95000"/>
                  <a:lumOff val="5000"/>
                </a:schemeClr>
              </a:solidFill>
            </a:endParaRPr>
          </a:p>
        </p:txBody>
      </p:sp>
      <p:sp>
        <p:nvSpPr>
          <p:cNvPr id="24" name="TextBox 23"/>
          <p:cNvSpPr txBox="1"/>
          <p:nvPr/>
        </p:nvSpPr>
        <p:spPr>
          <a:xfrm>
            <a:off x="5789692" y="5290468"/>
            <a:ext cx="2774799" cy="338554"/>
          </a:xfrm>
          <a:prstGeom prst="rect">
            <a:avLst/>
          </a:prstGeom>
          <a:noFill/>
        </p:spPr>
        <p:txBody>
          <a:bodyPr wrap="none" rtlCol="0">
            <a:spAutoFit/>
          </a:bodyPr>
          <a:lstStyle/>
          <a:p>
            <a:r>
              <a:rPr lang="en-US" sz="1600" b="1" dirty="0" smtClean="0">
                <a:solidFill>
                  <a:schemeClr val="bg1">
                    <a:lumMod val="95000"/>
                    <a:lumOff val="5000"/>
                  </a:schemeClr>
                </a:solidFill>
              </a:rPr>
              <a:t>(4) Request Authentication</a:t>
            </a:r>
            <a:endParaRPr lang="en-US" sz="1600" b="1" dirty="0">
              <a:solidFill>
                <a:schemeClr val="bg1">
                  <a:lumMod val="95000"/>
                  <a:lumOff val="5000"/>
                </a:schemeClr>
              </a:solidFill>
            </a:endParaRPr>
          </a:p>
        </p:txBody>
      </p:sp>
      <p:sp>
        <p:nvSpPr>
          <p:cNvPr id="25" name="TextBox 24"/>
          <p:cNvSpPr txBox="1"/>
          <p:nvPr/>
        </p:nvSpPr>
        <p:spPr>
          <a:xfrm>
            <a:off x="6467791" y="5953398"/>
            <a:ext cx="1786964" cy="338554"/>
          </a:xfrm>
          <a:prstGeom prst="rect">
            <a:avLst/>
          </a:prstGeom>
          <a:noFill/>
        </p:spPr>
        <p:txBody>
          <a:bodyPr wrap="none" rtlCol="0">
            <a:spAutoFit/>
          </a:bodyPr>
          <a:lstStyle/>
          <a:p>
            <a:r>
              <a:rPr lang="en-US" sz="1600" b="1" dirty="0" smtClean="0">
                <a:solidFill>
                  <a:schemeClr val="bg1">
                    <a:lumMod val="95000"/>
                    <a:lumOff val="5000"/>
                  </a:schemeClr>
                </a:solidFill>
              </a:rPr>
              <a:t>(6) Profile Builds</a:t>
            </a:r>
            <a:endParaRPr lang="en-US" sz="1600" b="1" dirty="0">
              <a:solidFill>
                <a:schemeClr val="bg1">
                  <a:lumMod val="95000"/>
                  <a:lumOff val="5000"/>
                </a:schemeClr>
              </a:solidFill>
            </a:endParaRPr>
          </a:p>
        </p:txBody>
      </p:sp>
      <p:sp>
        <p:nvSpPr>
          <p:cNvPr id="27" name="TextBox 26"/>
          <p:cNvSpPr txBox="1"/>
          <p:nvPr/>
        </p:nvSpPr>
        <p:spPr>
          <a:xfrm>
            <a:off x="6132456" y="5671468"/>
            <a:ext cx="2728632" cy="338554"/>
          </a:xfrm>
          <a:prstGeom prst="rect">
            <a:avLst/>
          </a:prstGeom>
          <a:noFill/>
        </p:spPr>
        <p:txBody>
          <a:bodyPr wrap="none" rtlCol="0">
            <a:spAutoFit/>
          </a:bodyPr>
          <a:lstStyle/>
          <a:p>
            <a:r>
              <a:rPr lang="en-US" sz="1600" b="1" dirty="0" smtClean="0">
                <a:solidFill>
                  <a:schemeClr val="bg1">
                    <a:lumMod val="95000"/>
                    <a:lumOff val="5000"/>
                  </a:schemeClr>
                </a:solidFill>
              </a:rPr>
              <a:t>(5) Authentication Success</a:t>
            </a:r>
            <a:endParaRPr lang="en-US" sz="1600" b="1" dirty="0">
              <a:solidFill>
                <a:schemeClr val="bg1">
                  <a:lumMod val="95000"/>
                  <a:lumOff val="5000"/>
                </a:schemeClr>
              </a:solidFill>
            </a:endParaRPr>
          </a:p>
        </p:txBody>
      </p:sp>
      <p:sp>
        <p:nvSpPr>
          <p:cNvPr id="15" name="Title 1"/>
          <p:cNvSpPr txBox="1">
            <a:spLocks/>
          </p:cNvSpPr>
          <p:nvPr/>
        </p:nvSpPr>
        <p:spPr>
          <a:xfrm>
            <a:off x="519113" y="228315"/>
            <a:ext cx="11173090" cy="941796"/>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400" b="0" kern="1200" cap="none" spc="-10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smtClean="0"/>
              <a:t>Autodiscover</a:t>
            </a:r>
            <a:br>
              <a:rPr lang="en-US" dirty="0" smtClean="0"/>
            </a:br>
            <a:r>
              <a:rPr lang="en-US" sz="2400" dirty="0" smtClean="0">
                <a:solidFill>
                  <a:schemeClr val="accent1">
                    <a:alpha val="99000"/>
                  </a:schemeClr>
                </a:solidFill>
              </a:rPr>
              <a:t>Outlook Profile Generation</a:t>
            </a:r>
            <a:endParaRPr lang="en-US" sz="2400" dirty="0">
              <a:solidFill>
                <a:schemeClr val="accent2">
                  <a:alpha val="99000"/>
                </a:schemeClr>
              </a:solidFill>
            </a:endParaRPr>
          </a:p>
        </p:txBody>
      </p:sp>
    </p:spTree>
    <p:extLst>
      <p:ext uri="{BB962C8B-B14F-4D97-AF65-F5344CB8AC3E}">
        <p14:creationId xmlns:p14="http://schemas.microsoft.com/office/powerpoint/2010/main" val="4093127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3"/>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4"/>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7"/>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6"/>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9"/>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0"/>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22"/>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4"/>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19"/>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27"/>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7" grpId="0"/>
      <p:bldP spid="17" grpId="1"/>
      <p:bldP spid="20" grpId="0"/>
      <p:bldP spid="20" grpId="1"/>
      <p:bldP spid="24" grpId="0"/>
      <p:bldP spid="24" grpId="1"/>
      <p:bldP spid="25" grpId="0"/>
      <p:bldP spid="27" grpId="0"/>
      <p:bldP spid="27"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868" y="228601"/>
            <a:ext cx="11173090" cy="997196"/>
          </a:xfrm>
        </p:spPr>
        <p:txBody>
          <a:bodyPr/>
          <a:lstStyle/>
          <a:p>
            <a:r>
              <a:rPr lang="en-US" smtClean="0"/>
              <a:t>Hybrid Migration</a:t>
            </a:r>
            <a:br>
              <a:rPr lang="en-US" smtClean="0"/>
            </a:br>
            <a:r>
              <a:rPr lang="en-US" sz="2800" smtClean="0">
                <a:solidFill>
                  <a:schemeClr val="accent1">
                    <a:alpha val="99000"/>
                  </a:schemeClr>
                </a:solidFill>
              </a:rPr>
              <a:t>The stuff you need to know</a:t>
            </a:r>
            <a:endParaRPr lang="en-US" sz="2800" dirty="0">
              <a:gradFill flip="none" rotWithShape="1">
                <a:gsLst>
                  <a:gs pos="5417">
                    <a:schemeClr val="tx2"/>
                  </a:gs>
                  <a:gs pos="98000">
                    <a:schemeClr val="tx2"/>
                  </a:gs>
                </a:gsLst>
                <a:lin ang="5400000" scaled="0"/>
                <a:tileRect/>
              </a:gradFill>
            </a:endParaRPr>
          </a:p>
        </p:txBody>
      </p:sp>
      <p:sp>
        <p:nvSpPr>
          <p:cNvPr id="3" name="Text Placeholder 2"/>
          <p:cNvSpPr>
            <a:spLocks noGrp="1"/>
          </p:cNvSpPr>
          <p:nvPr>
            <p:ph idx="1"/>
          </p:nvPr>
        </p:nvSpPr>
        <p:spPr>
          <a:xfrm>
            <a:off x="507868" y="1447800"/>
            <a:ext cx="11173090" cy="5029200"/>
          </a:xfrm>
        </p:spPr>
        <p:txBody>
          <a:bodyPr>
            <a:normAutofit fontScale="85000" lnSpcReduction="10000"/>
          </a:bodyPr>
          <a:lstStyle/>
          <a:p>
            <a:r>
              <a:rPr lang="en-US" smtClean="0"/>
              <a:t>It’s a true “online” move – user stays connected to their mailbox through the move</a:t>
            </a:r>
          </a:p>
          <a:p>
            <a:pPr lvl="1"/>
            <a:r>
              <a:rPr lang="en-US" smtClean="0"/>
              <a:t>Client switchover happens automatically at the end</a:t>
            </a:r>
          </a:p>
          <a:p>
            <a:pPr lvl="1"/>
            <a:r>
              <a:rPr lang="en-US" smtClean="0"/>
              <a:t>Traditional “offline” move when moving from Exchange 2003 source</a:t>
            </a:r>
          </a:p>
          <a:p>
            <a:r>
              <a:rPr lang="en-US" smtClean="0"/>
              <a:t>Outlook uses Autodiscover to detect the change and fixes up the user’s Outlook profile automatically on the client machine</a:t>
            </a:r>
          </a:p>
          <a:p>
            <a:r>
              <a:rPr lang="en-US" smtClean="0"/>
              <a:t>Since it’s a move (not a new mailbox + data copy), Outlook doesn’t see it as a new/different mailbox. </a:t>
            </a:r>
            <a:r>
              <a:rPr lang="en-US" i="1" smtClean="0"/>
              <a:t>End result = No OST resync</a:t>
            </a:r>
            <a:endParaRPr lang="en-US" smtClean="0"/>
          </a:p>
          <a:p>
            <a:r>
              <a:rPr lang="en-US" smtClean="0"/>
              <a:t>Moves are queued and paced by the datacenter </a:t>
            </a:r>
          </a:p>
          <a:p>
            <a:r>
              <a:rPr lang="en-US" smtClean="0"/>
              <a:t>Object conversion for mail routing happens automatically after data move</a:t>
            </a:r>
          </a:p>
          <a:p>
            <a:pPr lvl="1"/>
            <a:r>
              <a:rPr lang="en-US" smtClean="0"/>
              <a:t>Mailbox on-premises gets converted to Mail-enabled user automatically</a:t>
            </a:r>
          </a:p>
          <a:p>
            <a:pPr lvl="1"/>
            <a:r>
              <a:rPr lang="en-US" smtClean="0"/>
              <a:t>Admin can override this automation and stage the move-then-convert steps</a:t>
            </a:r>
            <a:endParaRPr lang="en-US" dirty="0" smtClean="0"/>
          </a:p>
        </p:txBody>
      </p:sp>
    </p:spTree>
    <p:extLst>
      <p:ext uri="{BB962C8B-B14F-4D97-AF65-F5344CB8AC3E}">
        <p14:creationId xmlns:p14="http://schemas.microsoft.com/office/powerpoint/2010/main" val="4293248907"/>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868" y="228601"/>
            <a:ext cx="11173090" cy="997196"/>
          </a:xfrm>
        </p:spPr>
        <p:txBody>
          <a:bodyPr/>
          <a:lstStyle/>
          <a:p>
            <a:r>
              <a:rPr lang="en-US" dirty="0" smtClean="0"/>
              <a:t>Hybrid Migration</a:t>
            </a:r>
            <a:r>
              <a:rPr lang="en-US" dirty="0"/>
              <a:t/>
            </a:r>
            <a:br>
              <a:rPr lang="en-US" dirty="0"/>
            </a:br>
            <a:r>
              <a:rPr lang="en-US" sz="2800" dirty="0" smtClean="0">
                <a:solidFill>
                  <a:schemeClr val="accent1">
                    <a:alpha val="99000"/>
                  </a:schemeClr>
                </a:solidFill>
              </a:rPr>
              <a:t>Mailbox </a:t>
            </a:r>
            <a:r>
              <a:rPr lang="en-US" sz="2800" dirty="0" err="1" smtClean="0">
                <a:solidFill>
                  <a:schemeClr val="accent1">
                    <a:alpha val="99000"/>
                  </a:schemeClr>
                </a:solidFill>
              </a:rPr>
              <a:t>offboarding</a:t>
            </a:r>
            <a:endParaRPr lang="en-US" sz="2800" dirty="0">
              <a:gradFill flip="none" rotWithShape="1">
                <a:gsLst>
                  <a:gs pos="5417">
                    <a:schemeClr val="tx2"/>
                  </a:gs>
                  <a:gs pos="98000">
                    <a:schemeClr val="tx2"/>
                  </a:gs>
                </a:gsLst>
                <a:lin ang="5400000" scaled="0"/>
                <a:tileRect/>
              </a:gradFill>
            </a:endParaRPr>
          </a:p>
        </p:txBody>
      </p:sp>
      <p:sp>
        <p:nvSpPr>
          <p:cNvPr id="3" name="Text Placeholder 2"/>
          <p:cNvSpPr>
            <a:spLocks noGrp="1"/>
          </p:cNvSpPr>
          <p:nvPr>
            <p:ph idx="1"/>
          </p:nvPr>
        </p:nvSpPr>
        <p:spPr>
          <a:xfrm>
            <a:off x="507868" y="1447800"/>
            <a:ext cx="11173090" cy="5029200"/>
          </a:xfrm>
        </p:spPr>
        <p:txBody>
          <a:bodyPr>
            <a:normAutofit fontScale="92500" lnSpcReduction="10000"/>
          </a:bodyPr>
          <a:lstStyle/>
          <a:p>
            <a:r>
              <a:rPr lang="en-US" dirty="0" smtClean="0"/>
              <a:t>Why might you care about offboarding?</a:t>
            </a:r>
            <a:endParaRPr lang="en-US" dirty="0"/>
          </a:p>
          <a:p>
            <a:pPr lvl="1"/>
            <a:r>
              <a:rPr lang="en-US" dirty="0"/>
              <a:t>Long term </a:t>
            </a:r>
            <a:r>
              <a:rPr lang="en-US" dirty="0" smtClean="0"/>
              <a:t>hybrid scenarios</a:t>
            </a:r>
            <a:endParaRPr lang="en-US" dirty="0"/>
          </a:p>
          <a:p>
            <a:pPr lvl="1"/>
            <a:r>
              <a:rPr lang="en-US" dirty="0"/>
              <a:t>Compliance requirements (retaining ex-employee data)</a:t>
            </a:r>
          </a:p>
          <a:p>
            <a:pPr lvl="1"/>
            <a:r>
              <a:rPr lang="en-US" dirty="0"/>
              <a:t>Piloting online but not committed to the move</a:t>
            </a:r>
          </a:p>
          <a:p>
            <a:r>
              <a:rPr lang="en-US" dirty="0" smtClean="0"/>
              <a:t>What you need to know about offboarding?</a:t>
            </a:r>
            <a:endParaRPr lang="en-US" dirty="0"/>
          </a:p>
          <a:p>
            <a:pPr lvl="1"/>
            <a:r>
              <a:rPr lang="en-US" dirty="0"/>
              <a:t>Offboarding is available using EMC toolset while in </a:t>
            </a:r>
            <a:r>
              <a:rPr lang="en-US" dirty="0" smtClean="0"/>
              <a:t>hybrid scenario</a:t>
            </a:r>
            <a:endParaRPr lang="en-US" dirty="0"/>
          </a:p>
          <a:p>
            <a:pPr lvl="1"/>
            <a:r>
              <a:rPr lang="en-US" dirty="0"/>
              <a:t>Offboarding to </a:t>
            </a:r>
            <a:r>
              <a:rPr lang="en-US" dirty="0" smtClean="0"/>
              <a:t>on-premises Exchange Server 2010 </a:t>
            </a:r>
            <a:r>
              <a:rPr lang="en-US" dirty="0"/>
              <a:t>database is online mailbox move</a:t>
            </a:r>
          </a:p>
          <a:p>
            <a:pPr lvl="1"/>
            <a:r>
              <a:rPr lang="en-US" dirty="0"/>
              <a:t>Offboarding to </a:t>
            </a:r>
            <a:r>
              <a:rPr lang="en-US" dirty="0" smtClean="0"/>
              <a:t>on-premises Exchange Server 2003/Exchange Server 2007 </a:t>
            </a:r>
            <a:r>
              <a:rPr lang="en-US" dirty="0"/>
              <a:t>database is an offline mailbox move</a:t>
            </a:r>
          </a:p>
          <a:p>
            <a:pPr lvl="2"/>
            <a:r>
              <a:rPr lang="en-US" dirty="0"/>
              <a:t>Can’t stay connected to cloud mailbox receiving mail during </a:t>
            </a:r>
            <a:r>
              <a:rPr lang="en-US" dirty="0" smtClean="0"/>
              <a:t>offline </a:t>
            </a:r>
            <a:r>
              <a:rPr lang="en-US" dirty="0"/>
              <a:t>move</a:t>
            </a:r>
          </a:p>
          <a:p>
            <a:pPr lvl="1"/>
            <a:r>
              <a:rPr lang="en-US" dirty="0" smtClean="0"/>
              <a:t>Offboarding without hybrid (i.e. </a:t>
            </a:r>
            <a:r>
              <a:rPr lang="en-US" dirty="0"/>
              <a:t>– any other scenario, including V1 offboarding) is PST via Outlook or partner </a:t>
            </a:r>
            <a:r>
              <a:rPr lang="en-US" dirty="0" smtClean="0"/>
              <a:t>driven</a:t>
            </a:r>
          </a:p>
        </p:txBody>
      </p:sp>
    </p:spTree>
    <p:extLst>
      <p:ext uri="{BB962C8B-B14F-4D97-AF65-F5344CB8AC3E}">
        <p14:creationId xmlns:p14="http://schemas.microsoft.com/office/powerpoint/2010/main" val="872720602"/>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3" y="228601"/>
            <a:ext cx="11149013" cy="886397"/>
          </a:xfrm>
        </p:spPr>
        <p:txBody>
          <a:bodyPr/>
          <a:lstStyle/>
          <a:p>
            <a:r>
              <a:rPr lang="en-US" sz="3600" dirty="0" smtClean="0">
                <a:gradFill flip="none" rotWithShape="1">
                  <a:gsLst>
                    <a:gs pos="0">
                      <a:srgbClr val="FFFFFF"/>
                    </a:gs>
                    <a:gs pos="86000">
                      <a:srgbClr val="FFFFFF"/>
                    </a:gs>
                  </a:gsLst>
                  <a:lin ang="5400000" scaled="0"/>
                  <a:tileRect/>
                </a:gradFill>
              </a:rPr>
              <a:t>Hybrid Recipient Management</a:t>
            </a:r>
            <a:r>
              <a:rPr lang="en-US" sz="3200" dirty="0">
                <a:gradFill flip="none" rotWithShape="1">
                  <a:gsLst>
                    <a:gs pos="0">
                      <a:srgbClr val="FFFFFF"/>
                    </a:gs>
                    <a:gs pos="86000">
                      <a:srgbClr val="FFFFFF"/>
                    </a:gs>
                  </a:gsLst>
                  <a:lin ang="5400000" scaled="0"/>
                  <a:tileRect/>
                </a:gradFill>
              </a:rPr>
              <a:t/>
            </a:r>
            <a:br>
              <a:rPr lang="en-US" sz="3200" dirty="0">
                <a:gradFill flip="none" rotWithShape="1">
                  <a:gsLst>
                    <a:gs pos="0">
                      <a:srgbClr val="FFFFFF"/>
                    </a:gs>
                    <a:gs pos="86000">
                      <a:srgbClr val="FFFFFF"/>
                    </a:gs>
                  </a:gsLst>
                  <a:lin ang="5400000" scaled="0"/>
                  <a:tileRect/>
                </a:gradFill>
              </a:rPr>
            </a:br>
            <a:r>
              <a:rPr lang="en-US" sz="2800" dirty="0" smtClean="0">
                <a:solidFill>
                  <a:schemeClr val="accent1">
                    <a:alpha val="99000"/>
                  </a:schemeClr>
                </a:solidFill>
              </a:rPr>
              <a:t>Exchange Management Console</a:t>
            </a:r>
            <a:endParaRPr lang="en-US" sz="2800" dirty="0">
              <a:gradFill flip="none" rotWithShape="1">
                <a:gsLst>
                  <a:gs pos="5417">
                    <a:schemeClr val="tx2"/>
                  </a:gs>
                  <a:gs pos="98000">
                    <a:schemeClr val="tx2"/>
                  </a:gs>
                </a:gsLst>
                <a:lin ang="5400000" scaled="0"/>
                <a:tileRect/>
              </a:gradFill>
            </a:endParaRPr>
          </a:p>
        </p:txBody>
      </p:sp>
      <p:sp>
        <p:nvSpPr>
          <p:cNvPr id="3" name="Content Placeholder 2"/>
          <p:cNvSpPr>
            <a:spLocks noGrp="1"/>
          </p:cNvSpPr>
          <p:nvPr>
            <p:ph idx="1"/>
          </p:nvPr>
        </p:nvSpPr>
        <p:spPr>
          <a:xfrm>
            <a:off x="519113" y="1447800"/>
            <a:ext cx="11149013" cy="2111347"/>
          </a:xfrm>
        </p:spPr>
        <p:txBody>
          <a:bodyPr/>
          <a:lstStyle/>
          <a:p>
            <a:r>
              <a:rPr lang="en-US" sz="2800" dirty="0" smtClean="0"/>
              <a:t>All recipient management should be performed through EMC 2010 SP1</a:t>
            </a:r>
          </a:p>
          <a:p>
            <a:r>
              <a:rPr lang="en-US" sz="2800" dirty="0" smtClean="0"/>
              <a:t>Object should be created through the on-premises node</a:t>
            </a:r>
          </a:p>
          <a:p>
            <a:r>
              <a:rPr lang="en-US" sz="2800" dirty="0" smtClean="0"/>
              <a:t>Any Policies (e.g. OWA Policy) should be assigned through the Cloud node </a:t>
            </a:r>
            <a:endParaRPr lang="en-US" sz="28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46387" y="3944121"/>
            <a:ext cx="5963696" cy="2472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0187587"/>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95300" y="228600"/>
            <a:ext cx="11172825" cy="1052513"/>
          </a:xfrm>
        </p:spPr>
        <p:txBody>
          <a:bodyPr/>
          <a:lstStyle/>
          <a:p>
            <a:pPr lvl="0" indent="-460375">
              <a:spcBef>
                <a:spcPct val="20000"/>
              </a:spcBef>
            </a:pPr>
            <a:r>
              <a:rPr lang="en-US" dirty="0" smtClean="0"/>
              <a:t>Hybrid</a:t>
            </a:r>
            <a:br>
              <a:rPr lang="en-US" dirty="0" smtClean="0"/>
            </a:br>
            <a:r>
              <a:rPr lang="en-US" sz="3200" dirty="0" smtClean="0">
                <a:solidFill>
                  <a:schemeClr val="accent1">
                    <a:alpha val="99000"/>
                  </a:schemeClr>
                </a:solidFill>
              </a:rPr>
              <a:t>Staged Exchange Migration </a:t>
            </a:r>
            <a:r>
              <a:rPr lang="en-US" sz="3200" dirty="0" err="1" smtClean="0">
                <a:solidFill>
                  <a:schemeClr val="accent1">
                    <a:alpha val="99000"/>
                  </a:schemeClr>
                </a:solidFill>
              </a:rPr>
              <a:t>vs</a:t>
            </a:r>
            <a:r>
              <a:rPr lang="en-US" sz="3200" dirty="0" smtClean="0">
                <a:solidFill>
                  <a:schemeClr val="accent1">
                    <a:alpha val="99000"/>
                  </a:schemeClr>
                </a:solidFill>
              </a:rPr>
              <a:t> Hybrid Feature-set</a:t>
            </a:r>
            <a:endParaRPr lang="en-US" sz="2800" dirty="0">
              <a:gradFill flip="none" rotWithShape="1">
                <a:gsLst>
                  <a:gs pos="5417">
                    <a:schemeClr val="tx2"/>
                  </a:gs>
                  <a:gs pos="98000">
                    <a:schemeClr val="tx2"/>
                  </a:gs>
                </a:gsLst>
                <a:lin ang="5400000" scaled="0"/>
                <a:tileRect/>
              </a:gradFill>
            </a:endParaRPr>
          </a:p>
        </p:txBody>
      </p:sp>
      <p:graphicFrame>
        <p:nvGraphicFramePr>
          <p:cNvPr id="7" name="Table 6"/>
          <p:cNvGraphicFramePr>
            <a:graphicFrameLocks noGrp="1"/>
          </p:cNvGraphicFramePr>
          <p:nvPr>
            <p:extLst>
              <p:ext uri="{D42A27DB-BD31-4B8C-83A1-F6EECF244321}">
                <p14:modId xmlns:p14="http://schemas.microsoft.com/office/powerpoint/2010/main" val="452755200"/>
              </p:ext>
            </p:extLst>
          </p:nvPr>
        </p:nvGraphicFramePr>
        <p:xfrm>
          <a:off x="507875" y="1280882"/>
          <a:ext cx="11173082" cy="5096938"/>
        </p:xfrm>
        <a:graphic>
          <a:graphicData uri="http://schemas.openxmlformats.org/drawingml/2006/table">
            <a:tbl>
              <a:tblPr firstRow="1" bandRow="1">
                <a:tableStyleId>{21E4AEA4-8DFA-4A89-87EB-49C32662AFE0}</a:tableStyleId>
              </a:tblPr>
              <a:tblGrid>
                <a:gridCol w="8938464"/>
                <a:gridCol w="1117309"/>
                <a:gridCol w="1117309"/>
              </a:tblGrid>
              <a:tr h="364067">
                <a:tc>
                  <a:txBody>
                    <a:bodyPr/>
                    <a:lstStyle/>
                    <a:p>
                      <a:r>
                        <a:rPr lang="en-US" sz="1200" dirty="0" smtClean="0"/>
                        <a:t>Feature</a:t>
                      </a:r>
                      <a:endParaRPr lang="en-US" sz="1200" dirty="0"/>
                    </a:p>
                  </a:txBody>
                  <a:tcPr marL="121888" marR="121888" anchor="ctr"/>
                </a:tc>
                <a:tc>
                  <a:txBody>
                    <a:bodyPr/>
                    <a:lstStyle/>
                    <a:p>
                      <a:pPr algn="ctr"/>
                      <a:r>
                        <a:rPr lang="en-US" sz="1200" dirty="0" smtClean="0"/>
                        <a:t>Staged</a:t>
                      </a:r>
                      <a:endParaRPr lang="en-US" sz="1200" dirty="0"/>
                    </a:p>
                  </a:txBody>
                  <a:tcPr marL="121888" marR="121888" anchor="ctr"/>
                </a:tc>
                <a:tc>
                  <a:txBody>
                    <a:bodyPr/>
                    <a:lstStyle/>
                    <a:p>
                      <a:pPr algn="ctr"/>
                      <a:r>
                        <a:rPr lang="en-US" sz="1200" dirty="0" smtClean="0"/>
                        <a:t>Hybrid</a:t>
                      </a:r>
                      <a:endParaRPr lang="en-US" sz="1200" dirty="0"/>
                    </a:p>
                  </a:txBody>
                  <a:tcPr marL="121888" marR="121888" anchor="ctr"/>
                </a:tc>
              </a:tr>
              <a:tr h="364067">
                <a:tc>
                  <a:txBody>
                    <a:bodyPr/>
                    <a:lstStyle/>
                    <a:p>
                      <a:r>
                        <a:rPr lang="en-US" sz="1200" dirty="0" smtClean="0">
                          <a:solidFill>
                            <a:schemeClr val="bg1"/>
                          </a:solidFill>
                        </a:rPr>
                        <a:t>Mail</a:t>
                      </a:r>
                      <a:r>
                        <a:rPr lang="en-US" sz="1200" baseline="0" dirty="0" smtClean="0">
                          <a:solidFill>
                            <a:schemeClr val="bg1"/>
                          </a:solidFill>
                        </a:rPr>
                        <a:t> routing between on-premises and cloud (recipients on either side)</a:t>
                      </a:r>
                      <a:endParaRPr lang="en-US" sz="1200" dirty="0">
                        <a:solidFill>
                          <a:schemeClr val="bg1"/>
                        </a:solidFill>
                      </a:endParaRPr>
                    </a:p>
                  </a:txBody>
                  <a:tcPr marL="121888" marR="121888" anchor="ctr"/>
                </a:tc>
                <a:tc>
                  <a:txBody>
                    <a:bodyPr/>
                    <a:lstStyle/>
                    <a:p>
                      <a:pPr algn="ctr"/>
                      <a:r>
                        <a:rPr lang="en-US" sz="1200" dirty="0" smtClean="0">
                          <a:solidFill>
                            <a:schemeClr val="bg1"/>
                          </a:solidFill>
                          <a:sym typeface="Webdings"/>
                        </a:rPr>
                        <a:t></a:t>
                      </a:r>
                      <a:endParaRPr lang="en-US" sz="1200" dirty="0">
                        <a:solidFill>
                          <a:schemeClr val="bg1"/>
                        </a:solidFill>
                      </a:endParaRPr>
                    </a:p>
                  </a:txBody>
                  <a:tcPr marL="121888" marR="121888" anchor="ct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sym typeface="Webdings"/>
                        </a:rPr>
                        <a:t></a:t>
                      </a:r>
                      <a:endParaRPr lang="en-US" sz="1200" dirty="0" smtClean="0">
                        <a:solidFill>
                          <a:schemeClr val="bg1"/>
                        </a:solidFill>
                      </a:endParaRPr>
                    </a:p>
                  </a:txBody>
                  <a:tcPr marL="121888" marR="121888" anchor="ctr"/>
                </a:tc>
              </a:tr>
              <a:tr h="364067">
                <a:tc>
                  <a:txBody>
                    <a:bodyPr/>
                    <a:lstStyle/>
                    <a:p>
                      <a:r>
                        <a:rPr lang="en-US" sz="1200" dirty="0" smtClean="0">
                          <a:solidFill>
                            <a:schemeClr val="bg1"/>
                          </a:solidFill>
                        </a:rPr>
                        <a:t>Mail</a:t>
                      </a:r>
                      <a:r>
                        <a:rPr lang="en-US" sz="1200" baseline="0" dirty="0" smtClean="0">
                          <a:solidFill>
                            <a:schemeClr val="bg1"/>
                          </a:solidFill>
                        </a:rPr>
                        <a:t> routing with </a:t>
                      </a:r>
                      <a:r>
                        <a:rPr lang="en-US" sz="1200" b="1" baseline="0" dirty="0" smtClean="0">
                          <a:solidFill>
                            <a:schemeClr val="bg1"/>
                          </a:solidFill>
                        </a:rPr>
                        <a:t>shared namespace </a:t>
                      </a:r>
                      <a:r>
                        <a:rPr lang="en-US" sz="1200" baseline="0" dirty="0" smtClean="0">
                          <a:solidFill>
                            <a:schemeClr val="bg1"/>
                          </a:solidFill>
                        </a:rPr>
                        <a:t>(if desired) - @company.com on both sides</a:t>
                      </a:r>
                      <a:endParaRPr lang="en-US" sz="1200" i="1" dirty="0">
                        <a:solidFill>
                          <a:schemeClr val="bg1"/>
                        </a:solidFill>
                      </a:endParaRPr>
                    </a:p>
                  </a:txBody>
                  <a:tcPr marL="121888" marR="121888" anchor="ctr"/>
                </a:tc>
                <a:tc>
                  <a:txBody>
                    <a:bodyPr/>
                    <a:lstStyle/>
                    <a:p>
                      <a:pPr algn="ctr"/>
                      <a:r>
                        <a:rPr lang="en-US" sz="1200" dirty="0" smtClean="0">
                          <a:solidFill>
                            <a:schemeClr val="bg1"/>
                          </a:solidFill>
                          <a:sym typeface="Webdings"/>
                        </a:rPr>
                        <a:t></a:t>
                      </a:r>
                      <a:endParaRPr lang="en-US" sz="1200" dirty="0">
                        <a:solidFill>
                          <a:schemeClr val="bg1"/>
                        </a:solidFill>
                      </a:endParaRPr>
                    </a:p>
                  </a:txBody>
                  <a:tcPr marL="121888" marR="121888" anchor="ct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sym typeface="Webdings"/>
                        </a:rPr>
                        <a:t></a:t>
                      </a:r>
                      <a:endParaRPr lang="en-US" sz="1200" dirty="0" smtClean="0">
                        <a:solidFill>
                          <a:schemeClr val="bg1"/>
                        </a:solidFill>
                      </a:endParaRPr>
                    </a:p>
                  </a:txBody>
                  <a:tcPr marL="121888" marR="121888" anchor="ctr"/>
                </a:tc>
              </a:tr>
              <a:tr h="364067">
                <a:tc>
                  <a:txBody>
                    <a:bodyPr/>
                    <a:lstStyle/>
                    <a:p>
                      <a:r>
                        <a:rPr lang="en-US" sz="1200" b="1" dirty="0" smtClean="0">
                          <a:solidFill>
                            <a:schemeClr val="bg1"/>
                          </a:solidFill>
                        </a:rPr>
                        <a:t>Unified GAL</a:t>
                      </a:r>
                      <a:endParaRPr lang="en-US" sz="1200" b="1" dirty="0">
                        <a:solidFill>
                          <a:schemeClr val="bg1"/>
                        </a:solidFill>
                      </a:endParaRPr>
                    </a:p>
                  </a:txBody>
                  <a:tcPr marL="121888" marR="121888" anchor="ctr"/>
                </a:tc>
                <a:tc>
                  <a:txBody>
                    <a:bodyPr/>
                    <a:lstStyle/>
                    <a:p>
                      <a:pPr algn="ctr"/>
                      <a:r>
                        <a:rPr lang="en-US" sz="1200" dirty="0" smtClean="0">
                          <a:solidFill>
                            <a:schemeClr val="bg1"/>
                          </a:solidFill>
                          <a:sym typeface="Webdings"/>
                        </a:rPr>
                        <a:t></a:t>
                      </a:r>
                      <a:endParaRPr lang="en-US" sz="1200" dirty="0">
                        <a:solidFill>
                          <a:schemeClr val="bg1"/>
                        </a:solidFill>
                      </a:endParaRPr>
                    </a:p>
                  </a:txBody>
                  <a:tcPr marL="121888" marR="121888" anchor="ct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sym typeface="Webdings"/>
                        </a:rPr>
                        <a:t></a:t>
                      </a:r>
                      <a:endParaRPr lang="en-US" sz="1200" dirty="0" smtClean="0">
                        <a:solidFill>
                          <a:schemeClr val="bg1"/>
                        </a:solidFill>
                      </a:endParaRPr>
                    </a:p>
                  </a:txBody>
                  <a:tcPr marL="121888" marR="121888" anchor="ctr"/>
                </a:tc>
              </a:tr>
              <a:tr h="364067">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200" b="1" dirty="0" smtClean="0">
                          <a:solidFill>
                            <a:schemeClr val="bg1"/>
                          </a:solidFill>
                        </a:rPr>
                        <a:t>Free</a:t>
                      </a:r>
                      <a:r>
                        <a:rPr lang="en-US" sz="1200" b="1" baseline="0" dirty="0" smtClean="0">
                          <a:solidFill>
                            <a:schemeClr val="bg1"/>
                          </a:solidFill>
                        </a:rPr>
                        <a:t>/Busy </a:t>
                      </a:r>
                      <a:r>
                        <a:rPr lang="en-US" sz="1200" baseline="0" dirty="0" smtClean="0">
                          <a:solidFill>
                            <a:schemeClr val="bg1"/>
                          </a:solidFill>
                        </a:rPr>
                        <a:t>and calendar sharing cross-premises</a:t>
                      </a:r>
                      <a:endParaRPr lang="en-US" sz="1200" dirty="0" smtClean="0">
                        <a:solidFill>
                          <a:schemeClr val="bg1"/>
                        </a:solidFill>
                      </a:endParaRPr>
                    </a:p>
                  </a:txBody>
                  <a:tcPr marL="121888" marR="121888" anchor="ctr"/>
                </a:tc>
                <a:tc>
                  <a:txBody>
                    <a:bodyPr/>
                    <a:lstStyle/>
                    <a:p>
                      <a:pPr algn="ctr"/>
                      <a:endParaRPr lang="en-US" sz="1200" dirty="0">
                        <a:solidFill>
                          <a:schemeClr val="bg1"/>
                        </a:solidFill>
                      </a:endParaRPr>
                    </a:p>
                  </a:txBody>
                  <a:tcPr marL="121888" marR="121888" anchor="ct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sym typeface="Webdings"/>
                        </a:rPr>
                        <a:t></a:t>
                      </a:r>
                      <a:endParaRPr lang="en-US" sz="1200" dirty="0" smtClean="0">
                        <a:solidFill>
                          <a:schemeClr val="bg1"/>
                        </a:solidFill>
                      </a:endParaRPr>
                    </a:p>
                  </a:txBody>
                  <a:tcPr marL="121888" marR="121888" anchor="ctr"/>
                </a:tc>
              </a:tr>
              <a:tr h="364067">
                <a:tc>
                  <a:txBody>
                    <a:bodyPr/>
                    <a:lstStyle/>
                    <a:p>
                      <a:r>
                        <a:rPr lang="en-US" sz="1200" b="1" dirty="0" smtClean="0">
                          <a:solidFill>
                            <a:schemeClr val="bg1"/>
                          </a:solidFill>
                        </a:rPr>
                        <a:t>Mailtips</a:t>
                      </a:r>
                      <a:r>
                        <a:rPr lang="en-US" sz="1200" baseline="0" dirty="0" smtClean="0">
                          <a:solidFill>
                            <a:schemeClr val="bg1"/>
                          </a:solidFill>
                        </a:rPr>
                        <a:t>, </a:t>
                      </a:r>
                      <a:r>
                        <a:rPr lang="en-US" sz="1200" b="1" baseline="0" dirty="0" smtClean="0">
                          <a:solidFill>
                            <a:schemeClr val="bg1"/>
                          </a:solidFill>
                        </a:rPr>
                        <a:t>messaging tracking, </a:t>
                      </a:r>
                      <a:r>
                        <a:rPr lang="en-US" sz="1200" baseline="0" dirty="0" smtClean="0">
                          <a:solidFill>
                            <a:schemeClr val="bg1"/>
                          </a:solidFill>
                        </a:rPr>
                        <a:t>and </a:t>
                      </a:r>
                      <a:r>
                        <a:rPr lang="en-US" sz="1200" b="1" baseline="0" dirty="0" smtClean="0">
                          <a:solidFill>
                            <a:schemeClr val="bg1"/>
                          </a:solidFill>
                        </a:rPr>
                        <a:t>mailbox search </a:t>
                      </a:r>
                      <a:r>
                        <a:rPr lang="en-US" sz="1200" baseline="0" dirty="0" smtClean="0">
                          <a:solidFill>
                            <a:schemeClr val="bg1"/>
                          </a:solidFill>
                        </a:rPr>
                        <a:t>work cross-premises</a:t>
                      </a:r>
                      <a:endParaRPr lang="en-US" sz="1200" dirty="0">
                        <a:solidFill>
                          <a:schemeClr val="bg1"/>
                        </a:solidFill>
                      </a:endParaRPr>
                    </a:p>
                  </a:txBody>
                  <a:tcPr marL="121888" marR="121888" anchor="ctr"/>
                </a:tc>
                <a:tc>
                  <a:txBody>
                    <a:bodyPr/>
                    <a:lstStyle/>
                    <a:p>
                      <a:pPr algn="ctr"/>
                      <a:endParaRPr lang="en-US" sz="1200" dirty="0">
                        <a:solidFill>
                          <a:schemeClr val="bg1"/>
                        </a:solidFill>
                      </a:endParaRPr>
                    </a:p>
                  </a:txBody>
                  <a:tcPr marL="121888" marR="121888" anchor="ct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sym typeface="Webdings"/>
                        </a:rPr>
                        <a:t></a:t>
                      </a:r>
                      <a:endParaRPr lang="en-US" sz="1200" dirty="0" smtClean="0">
                        <a:solidFill>
                          <a:schemeClr val="bg1"/>
                        </a:solidFill>
                      </a:endParaRPr>
                    </a:p>
                  </a:txBody>
                  <a:tcPr marL="121888" marR="121888" anchor="ctr"/>
                </a:tc>
              </a:tr>
              <a:tr h="364067">
                <a:tc>
                  <a:txBody>
                    <a:bodyPr/>
                    <a:lstStyle/>
                    <a:p>
                      <a:r>
                        <a:rPr lang="en-US" sz="1200" b="1" dirty="0" smtClean="0">
                          <a:solidFill>
                            <a:schemeClr val="bg1"/>
                          </a:solidFill>
                        </a:rPr>
                        <a:t>OWA Redirection </a:t>
                      </a:r>
                      <a:r>
                        <a:rPr lang="en-US" sz="1200" dirty="0" smtClean="0">
                          <a:solidFill>
                            <a:schemeClr val="bg1"/>
                          </a:solidFill>
                        </a:rPr>
                        <a:t>cross-premise (single OWA</a:t>
                      </a:r>
                      <a:r>
                        <a:rPr lang="en-US" sz="1200" baseline="0" dirty="0" smtClean="0">
                          <a:solidFill>
                            <a:schemeClr val="bg1"/>
                          </a:solidFill>
                        </a:rPr>
                        <a:t> URL for both on-premises and cloud)</a:t>
                      </a:r>
                      <a:endParaRPr lang="en-US" sz="1200" dirty="0">
                        <a:solidFill>
                          <a:schemeClr val="bg1"/>
                        </a:solidFill>
                      </a:endParaRPr>
                    </a:p>
                  </a:txBody>
                  <a:tcPr marL="121888" marR="121888" anchor="ctr"/>
                </a:tc>
                <a:tc>
                  <a:txBody>
                    <a:bodyPr/>
                    <a:lstStyle/>
                    <a:p>
                      <a:pPr algn="ctr"/>
                      <a:endParaRPr lang="en-US" sz="1200" dirty="0">
                        <a:solidFill>
                          <a:schemeClr val="bg1"/>
                        </a:solidFill>
                      </a:endParaRPr>
                    </a:p>
                  </a:txBody>
                  <a:tcPr marL="121888" marR="121888" anchor="ct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sym typeface="Webdings"/>
                        </a:rPr>
                        <a:t></a:t>
                      </a:r>
                      <a:endParaRPr lang="en-US" sz="1200" dirty="0" smtClean="0">
                        <a:solidFill>
                          <a:schemeClr val="bg1"/>
                        </a:solidFill>
                      </a:endParaRPr>
                    </a:p>
                  </a:txBody>
                  <a:tcPr marL="121888" marR="121888" anchor="ctr"/>
                </a:tc>
              </a:tr>
              <a:tr h="364067">
                <a:tc>
                  <a:txBody>
                    <a:bodyPr/>
                    <a:lstStyle/>
                    <a:p>
                      <a:r>
                        <a:rPr lang="en-US" sz="1200" b="1" dirty="0" smtClean="0">
                          <a:solidFill>
                            <a:schemeClr val="bg1"/>
                          </a:solidFill>
                        </a:rPr>
                        <a:t>Exchange Online Archive</a:t>
                      </a:r>
                      <a:endParaRPr lang="en-US" sz="1200" b="1" dirty="0">
                        <a:solidFill>
                          <a:schemeClr val="bg1"/>
                        </a:solidFill>
                      </a:endParaRPr>
                    </a:p>
                  </a:txBody>
                  <a:tcPr marL="121888" marR="121888" anchor="ctr"/>
                </a:tc>
                <a:tc>
                  <a:txBody>
                    <a:bodyPr/>
                    <a:lstStyle/>
                    <a:p>
                      <a:pPr algn="ctr"/>
                      <a:endParaRPr lang="en-US" sz="1200" dirty="0">
                        <a:solidFill>
                          <a:schemeClr val="bg1"/>
                        </a:solidFill>
                      </a:endParaRPr>
                    </a:p>
                  </a:txBody>
                  <a:tcPr marL="121888" marR="121888" anchor="ct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sym typeface="Webdings"/>
                        </a:rPr>
                        <a:t></a:t>
                      </a:r>
                      <a:endParaRPr lang="en-US" sz="1200" dirty="0" smtClean="0">
                        <a:solidFill>
                          <a:schemeClr val="bg1"/>
                        </a:solidFill>
                      </a:endParaRPr>
                    </a:p>
                  </a:txBody>
                  <a:tcPr marL="121888" marR="121888" anchor="ctr"/>
                </a:tc>
              </a:tr>
              <a:tr h="364067">
                <a:tc>
                  <a:txBody>
                    <a:bodyPr/>
                    <a:lstStyle/>
                    <a:p>
                      <a:r>
                        <a:rPr lang="en-US" sz="1200" b="1" dirty="0" smtClean="0">
                          <a:solidFill>
                            <a:schemeClr val="bg1"/>
                          </a:solidFill>
                        </a:rPr>
                        <a:t>Exchange Management Console </a:t>
                      </a:r>
                      <a:r>
                        <a:rPr lang="en-US" sz="1200" dirty="0" smtClean="0">
                          <a:solidFill>
                            <a:schemeClr val="bg1"/>
                          </a:solidFill>
                        </a:rPr>
                        <a:t>used to manage </a:t>
                      </a:r>
                      <a:r>
                        <a:rPr lang="en-US" sz="1200" baseline="0" dirty="0" smtClean="0">
                          <a:solidFill>
                            <a:schemeClr val="bg1"/>
                          </a:solidFill>
                        </a:rPr>
                        <a:t>cross-</a:t>
                      </a:r>
                      <a:r>
                        <a:rPr lang="en-US" sz="1200" baseline="0" dirty="0" err="1" smtClean="0">
                          <a:solidFill>
                            <a:schemeClr val="bg1"/>
                          </a:solidFill>
                        </a:rPr>
                        <a:t>prem</a:t>
                      </a:r>
                      <a:r>
                        <a:rPr lang="en-US" sz="1200" baseline="0" dirty="0" smtClean="0">
                          <a:solidFill>
                            <a:schemeClr val="bg1"/>
                          </a:solidFill>
                        </a:rPr>
                        <a:t>  relationship &amp; mailbox migrations</a:t>
                      </a:r>
                      <a:endParaRPr lang="en-US" sz="1200" dirty="0">
                        <a:solidFill>
                          <a:schemeClr val="bg1"/>
                        </a:solidFill>
                      </a:endParaRPr>
                    </a:p>
                  </a:txBody>
                  <a:tcPr marL="121888" marR="121888" anchor="ctr"/>
                </a:tc>
                <a:tc>
                  <a:txBody>
                    <a:bodyPr/>
                    <a:lstStyle/>
                    <a:p>
                      <a:pPr algn="ctr"/>
                      <a:endParaRPr lang="en-US" sz="1200" dirty="0">
                        <a:solidFill>
                          <a:schemeClr val="bg1"/>
                        </a:solidFill>
                      </a:endParaRPr>
                    </a:p>
                  </a:txBody>
                  <a:tcPr marL="121888" marR="121888" anchor="ctr"/>
                </a:tc>
                <a:tc>
                  <a:txBody>
                    <a:bodyPr/>
                    <a:lstStyle/>
                    <a:p>
                      <a:pPr algn="ctr"/>
                      <a:r>
                        <a:rPr lang="en-US" sz="1200" dirty="0" smtClean="0">
                          <a:solidFill>
                            <a:schemeClr val="bg1"/>
                          </a:solidFill>
                          <a:sym typeface="Webdings"/>
                        </a:rPr>
                        <a:t></a:t>
                      </a:r>
                      <a:endParaRPr lang="en-US" sz="1200" dirty="0">
                        <a:solidFill>
                          <a:schemeClr val="bg1"/>
                        </a:solidFill>
                      </a:endParaRPr>
                    </a:p>
                  </a:txBody>
                  <a:tcPr marL="121888" marR="121888" anchor="ctr"/>
                </a:tc>
              </a:tr>
              <a:tr h="364067">
                <a:tc>
                  <a:txBody>
                    <a:bodyPr/>
                    <a:lstStyle/>
                    <a:p>
                      <a:r>
                        <a:rPr lang="en-US" sz="1200" b="1" dirty="0" smtClean="0">
                          <a:solidFill>
                            <a:schemeClr val="bg1"/>
                          </a:solidFill>
                        </a:rPr>
                        <a:t>Native mailbox move </a:t>
                      </a:r>
                      <a:r>
                        <a:rPr lang="en-US" sz="1200" dirty="0" smtClean="0">
                          <a:solidFill>
                            <a:schemeClr val="bg1"/>
                          </a:solidFill>
                        </a:rPr>
                        <a:t>supports both onboarding</a:t>
                      </a:r>
                      <a:r>
                        <a:rPr lang="en-US" sz="1200" baseline="0" dirty="0" smtClean="0">
                          <a:solidFill>
                            <a:schemeClr val="bg1"/>
                          </a:solidFill>
                        </a:rPr>
                        <a:t> and offboarding</a:t>
                      </a:r>
                      <a:endParaRPr lang="en-US" sz="1200" dirty="0">
                        <a:solidFill>
                          <a:schemeClr val="bg1"/>
                        </a:solidFill>
                      </a:endParaRPr>
                    </a:p>
                  </a:txBody>
                  <a:tcPr marL="121888" marR="121888" anchor="ctr"/>
                </a:tc>
                <a:tc>
                  <a:txBody>
                    <a:bodyPr/>
                    <a:lstStyle/>
                    <a:p>
                      <a:pPr algn="ctr"/>
                      <a:endParaRPr lang="en-US" sz="1200" dirty="0">
                        <a:solidFill>
                          <a:schemeClr val="bg1"/>
                        </a:solidFill>
                      </a:endParaRPr>
                    </a:p>
                  </a:txBody>
                  <a:tcPr marL="121888" marR="121888" anchor="ct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sym typeface="Webdings"/>
                        </a:rPr>
                        <a:t></a:t>
                      </a:r>
                      <a:endParaRPr lang="en-US" sz="1200" dirty="0" smtClean="0">
                        <a:solidFill>
                          <a:schemeClr val="bg1"/>
                        </a:solidFill>
                      </a:endParaRPr>
                    </a:p>
                  </a:txBody>
                  <a:tcPr marL="121888" marR="121888" anchor="ctr"/>
                </a:tc>
              </a:tr>
              <a:tr h="364067">
                <a:tc>
                  <a:txBody>
                    <a:bodyPr/>
                    <a:lstStyle/>
                    <a:p>
                      <a:r>
                        <a:rPr lang="en-US" sz="1200" dirty="0" smtClean="0">
                          <a:solidFill>
                            <a:schemeClr val="bg1"/>
                          </a:solidFill>
                        </a:rPr>
                        <a:t>No outlook reconfiguration</a:t>
                      </a:r>
                      <a:r>
                        <a:rPr lang="en-US" sz="1200" baseline="0" dirty="0" smtClean="0">
                          <a:solidFill>
                            <a:schemeClr val="bg1"/>
                          </a:solidFill>
                        </a:rPr>
                        <a:t> or </a:t>
                      </a:r>
                      <a:r>
                        <a:rPr lang="en-US" sz="1200" dirty="0" smtClean="0">
                          <a:solidFill>
                            <a:schemeClr val="bg1"/>
                          </a:solidFill>
                        </a:rPr>
                        <a:t>OST resync</a:t>
                      </a:r>
                      <a:r>
                        <a:rPr lang="en-US" sz="1200" baseline="0" dirty="0" smtClean="0">
                          <a:solidFill>
                            <a:schemeClr val="bg1"/>
                          </a:solidFill>
                        </a:rPr>
                        <a:t> required after mailbox migration</a:t>
                      </a:r>
                      <a:endParaRPr lang="en-US" sz="1200" dirty="0">
                        <a:solidFill>
                          <a:schemeClr val="bg1"/>
                        </a:solidFill>
                      </a:endParaRPr>
                    </a:p>
                  </a:txBody>
                  <a:tcPr marL="121888" marR="121888" anchor="ctr"/>
                </a:tc>
                <a:tc>
                  <a:txBody>
                    <a:bodyPr/>
                    <a:lstStyle/>
                    <a:p>
                      <a:pPr algn="ctr"/>
                      <a:endParaRPr lang="en-US" sz="1200" dirty="0">
                        <a:solidFill>
                          <a:schemeClr val="bg1"/>
                        </a:solidFill>
                      </a:endParaRPr>
                    </a:p>
                  </a:txBody>
                  <a:tcPr marL="121888" marR="121888" anchor="ct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sym typeface="Webdings"/>
                        </a:rPr>
                        <a:t></a:t>
                      </a:r>
                      <a:endParaRPr lang="en-US" sz="1200" dirty="0" smtClean="0">
                        <a:solidFill>
                          <a:schemeClr val="bg1"/>
                        </a:solidFill>
                      </a:endParaRPr>
                    </a:p>
                  </a:txBody>
                  <a:tcPr marL="121888" marR="121888" anchor="ctr"/>
                </a:tc>
              </a:tr>
              <a:tr h="364067">
                <a:tc>
                  <a:txBody>
                    <a:bodyPr/>
                    <a:lstStyle/>
                    <a:p>
                      <a:r>
                        <a:rPr lang="en-US" sz="1200" b="1" dirty="0" smtClean="0">
                          <a:solidFill>
                            <a:schemeClr val="bg1"/>
                          </a:solidFill>
                        </a:rPr>
                        <a:t>Online Mailbox Move </a:t>
                      </a:r>
                      <a:r>
                        <a:rPr lang="en-US" sz="1200" b="0" dirty="0" smtClean="0">
                          <a:solidFill>
                            <a:schemeClr val="bg1"/>
                          </a:solidFill>
                        </a:rPr>
                        <a:t>allows users</a:t>
                      </a:r>
                      <a:r>
                        <a:rPr lang="en-US" sz="1200" b="0" baseline="0" dirty="0" smtClean="0">
                          <a:solidFill>
                            <a:schemeClr val="bg1"/>
                          </a:solidFill>
                        </a:rPr>
                        <a:t> to start logged into their mailbox while it is being moved to the cloud</a:t>
                      </a:r>
                      <a:endParaRPr lang="en-US" sz="1200" dirty="0">
                        <a:solidFill>
                          <a:schemeClr val="bg1"/>
                        </a:solidFill>
                      </a:endParaRPr>
                    </a:p>
                  </a:txBody>
                  <a:tcPr marL="121888" marR="121888" anchor="ctr"/>
                </a:tc>
                <a:tc>
                  <a:txBody>
                    <a:bodyPr/>
                    <a:lstStyle/>
                    <a:p>
                      <a:pPr algn="ctr"/>
                      <a:endParaRPr lang="en-US" sz="1200" dirty="0">
                        <a:solidFill>
                          <a:schemeClr val="bg1"/>
                        </a:solidFill>
                      </a:endParaRPr>
                    </a:p>
                  </a:txBody>
                  <a:tcPr marL="121888" marR="121888" anchor="ct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sym typeface="Webdings"/>
                        </a:rPr>
                        <a:t></a:t>
                      </a:r>
                      <a:endParaRPr lang="en-US" sz="1200" dirty="0" smtClean="0">
                        <a:solidFill>
                          <a:schemeClr val="bg1"/>
                        </a:solidFill>
                      </a:endParaRPr>
                    </a:p>
                  </a:txBody>
                  <a:tcPr marL="121888" marR="121888" anchor="ctr"/>
                </a:tc>
              </a:tr>
              <a:tr h="364067">
                <a:tc>
                  <a:txBody>
                    <a:bodyPr/>
                    <a:lstStyle/>
                    <a:p>
                      <a:r>
                        <a:rPr lang="en-US" sz="1200" b="1" dirty="0" smtClean="0">
                          <a:solidFill>
                            <a:schemeClr val="bg1"/>
                          </a:solidFill>
                        </a:rPr>
                        <a:t>Secure Mail </a:t>
                      </a:r>
                      <a:r>
                        <a:rPr lang="en-US" sz="1200" dirty="0" smtClean="0">
                          <a:solidFill>
                            <a:schemeClr val="bg1"/>
                          </a:solidFill>
                        </a:rPr>
                        <a:t>ensure emails cross-premises are encrypted, and the internal </a:t>
                      </a:r>
                      <a:r>
                        <a:rPr lang="en-US" sz="1200" dirty="0" err="1" smtClean="0">
                          <a:solidFill>
                            <a:schemeClr val="bg1"/>
                          </a:solidFill>
                        </a:rPr>
                        <a:t>auth</a:t>
                      </a:r>
                      <a:r>
                        <a:rPr lang="en-US" sz="1200" baseline="0" dirty="0" smtClean="0">
                          <a:solidFill>
                            <a:schemeClr val="bg1"/>
                          </a:solidFill>
                        </a:rPr>
                        <a:t> headers are preserved</a:t>
                      </a:r>
                      <a:endParaRPr lang="en-US" sz="1200" dirty="0">
                        <a:solidFill>
                          <a:schemeClr val="bg1"/>
                        </a:solidFill>
                      </a:endParaRPr>
                    </a:p>
                  </a:txBody>
                  <a:tcPr marL="121888" marR="121888" anchor="ctr"/>
                </a:tc>
                <a:tc>
                  <a:txBody>
                    <a:bodyPr/>
                    <a:lstStyle/>
                    <a:p>
                      <a:pPr algn="ctr"/>
                      <a:endParaRPr lang="en-US" sz="1200" dirty="0">
                        <a:solidFill>
                          <a:schemeClr val="bg1"/>
                        </a:solidFill>
                      </a:endParaRPr>
                    </a:p>
                  </a:txBody>
                  <a:tcPr marL="121888" marR="121888" anchor="ct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sym typeface="Webdings"/>
                        </a:rPr>
                        <a:t></a:t>
                      </a:r>
                      <a:endParaRPr lang="en-US" sz="1200" dirty="0" smtClean="0">
                        <a:solidFill>
                          <a:schemeClr val="bg1"/>
                        </a:solidFill>
                      </a:endParaRPr>
                    </a:p>
                  </a:txBody>
                  <a:tcPr marL="121888" marR="121888" anchor="ctr"/>
                </a:tc>
              </a:tr>
              <a:tr h="364067">
                <a:tc>
                  <a:txBody>
                    <a:bodyPr/>
                    <a:lstStyle/>
                    <a:p>
                      <a:r>
                        <a:rPr lang="en-US" sz="1200" b="1" dirty="0" smtClean="0">
                          <a:solidFill>
                            <a:schemeClr val="bg1"/>
                          </a:solidFill>
                        </a:rPr>
                        <a:t>Centralized mailflow</a:t>
                      </a:r>
                      <a:r>
                        <a:rPr lang="en-US" sz="1200" b="1" baseline="0" dirty="0" smtClean="0">
                          <a:solidFill>
                            <a:schemeClr val="bg1"/>
                          </a:solidFill>
                        </a:rPr>
                        <a:t> control</a:t>
                      </a:r>
                      <a:r>
                        <a:rPr lang="en-US" sz="1200" baseline="0" dirty="0" smtClean="0">
                          <a:solidFill>
                            <a:schemeClr val="bg1"/>
                          </a:solidFill>
                        </a:rPr>
                        <a:t>, ensures that all email routes inbound/outbound via On Premises</a:t>
                      </a:r>
                      <a:endParaRPr lang="en-US" sz="1200" dirty="0">
                        <a:solidFill>
                          <a:schemeClr val="bg1"/>
                        </a:solidFill>
                      </a:endParaRPr>
                    </a:p>
                  </a:txBody>
                  <a:tcPr marL="121888" marR="121888" anchor="ctr"/>
                </a:tc>
                <a:tc>
                  <a:txBody>
                    <a:bodyPr/>
                    <a:lstStyle/>
                    <a:p>
                      <a:pPr algn="ctr"/>
                      <a:endParaRPr lang="en-US" sz="1200" dirty="0">
                        <a:solidFill>
                          <a:schemeClr val="bg1"/>
                        </a:solidFill>
                      </a:endParaRPr>
                    </a:p>
                  </a:txBody>
                  <a:tcPr marL="121888" marR="121888" anchor="ct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sym typeface="Webdings"/>
                        </a:rPr>
                        <a:t></a:t>
                      </a:r>
                      <a:endParaRPr lang="en-US" sz="1200" dirty="0" smtClean="0">
                        <a:solidFill>
                          <a:schemeClr val="bg1"/>
                        </a:solidFill>
                      </a:endParaRPr>
                    </a:p>
                  </a:txBody>
                  <a:tcPr marL="121888" marR="121888" anchor="ctr"/>
                </a:tc>
              </a:tr>
            </a:tbl>
          </a:graphicData>
        </a:graphic>
      </p:graphicFrame>
      <p:sp>
        <p:nvSpPr>
          <p:cNvPr id="5" name="Right Arrow 4"/>
          <p:cNvSpPr/>
          <p:nvPr/>
        </p:nvSpPr>
        <p:spPr bwMode="auto">
          <a:xfrm rot="2243017">
            <a:off x="9810502" y="609664"/>
            <a:ext cx="1395943" cy="761861"/>
          </a:xfrm>
          <a:prstGeom prst="rightArrow">
            <a:avLst/>
          </a:prstGeom>
          <a:gradFill flip="none" rotWithShape="1">
            <a:gsLst>
              <a:gs pos="0">
                <a:schemeClr val="accent3"/>
              </a:gs>
              <a:gs pos="86000">
                <a:schemeClr val="accent4"/>
              </a:gs>
            </a:gsLst>
            <a:lin ang="5400000" scaled="1"/>
            <a:tileRect/>
          </a:gradFill>
          <a:ln w="28575">
            <a:noFill/>
            <a:headEnd type="none" w="med" len="med"/>
            <a:tailEnd type="none" w="med" len="med"/>
          </a:ln>
          <a:effectLst/>
        </p:spPr>
        <p:style>
          <a:lnRef idx="3">
            <a:schemeClr val="lt1"/>
          </a:lnRef>
          <a:fillRef idx="1">
            <a:schemeClr val="accent1"/>
          </a:fillRef>
          <a:effectRef idx="1">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dirty="0" smtClean="0">
              <a:solidFill>
                <a:schemeClr val="bg1">
                  <a:alpha val="99000"/>
                </a:schemeClr>
              </a:solidFill>
            </a:endParaRPr>
          </a:p>
        </p:txBody>
      </p:sp>
      <p:sp>
        <p:nvSpPr>
          <p:cNvPr id="6" name="TextBox 5"/>
          <p:cNvSpPr txBox="1"/>
          <p:nvPr/>
        </p:nvSpPr>
        <p:spPr>
          <a:xfrm>
            <a:off x="8532177" y="165537"/>
            <a:ext cx="2470245" cy="861774"/>
          </a:xfrm>
          <a:prstGeom prst="rect">
            <a:avLst/>
          </a:prstGeom>
        </p:spPr>
        <p:txBody>
          <a:bodyPr vert="horz" wrap="square" lIns="0" tIns="0" rIns="0" bIns="0" rtlCol="0">
            <a:spAutoFit/>
          </a:bodyPr>
          <a:lstStyle/>
          <a:p>
            <a:pPr marL="460375" marR="0" indent="-460375" algn="l" defTabSz="914363" rtl="0" eaLnBrk="1" fontAlgn="auto" latinLnBrk="0" hangingPunct="1">
              <a:lnSpc>
                <a:spcPct val="90000"/>
              </a:lnSpc>
              <a:spcBef>
                <a:spcPct val="20000"/>
              </a:spcBef>
              <a:spcAft>
                <a:spcPts val="0"/>
              </a:spcAft>
              <a:buClrTx/>
              <a:buSzPct val="100000"/>
              <a:tabLst/>
            </a:pPr>
            <a:r>
              <a:rPr lang="en-US" sz="2800" b="1" dirty="0" smtClean="0">
                <a:solidFill>
                  <a:srgbClr val="FFC000"/>
                </a:solidFill>
                <a:latin typeface="+mj-lt"/>
              </a:rPr>
              <a:t>Today’s</a:t>
            </a:r>
            <a:endParaRPr lang="en-US" sz="4000" b="1" dirty="0" smtClean="0">
              <a:solidFill>
                <a:srgbClr val="FFC000"/>
              </a:solidFill>
              <a:latin typeface="+mj-lt"/>
            </a:endParaRPr>
          </a:p>
          <a:p>
            <a:pPr marL="460375" marR="0" indent="-460375" algn="l" defTabSz="914363" rtl="0" eaLnBrk="1" fontAlgn="auto" latinLnBrk="0" hangingPunct="1">
              <a:lnSpc>
                <a:spcPct val="90000"/>
              </a:lnSpc>
              <a:spcBef>
                <a:spcPct val="20000"/>
              </a:spcBef>
              <a:spcAft>
                <a:spcPts val="0"/>
              </a:spcAft>
              <a:buClrTx/>
              <a:buSzPct val="100000"/>
              <a:tabLst/>
            </a:pPr>
            <a:r>
              <a:rPr lang="en-US" sz="2800" b="1" dirty="0" smtClean="0">
                <a:solidFill>
                  <a:srgbClr val="FFC000"/>
                </a:solidFill>
                <a:latin typeface="+mj-lt"/>
              </a:rPr>
              <a:t>Focus</a:t>
            </a:r>
            <a:endParaRPr kumimoji="0" lang="en-US" sz="3600" b="1" i="0" u="none" strike="noStrike" kern="1200" cap="none" spc="0" normalizeH="0" baseline="0" noProof="0" dirty="0" smtClean="0">
              <a:ln>
                <a:noFill/>
              </a:ln>
              <a:solidFill>
                <a:srgbClr val="FFC000"/>
              </a:solidFill>
              <a:effectLst/>
              <a:uLnTx/>
              <a:uFillTx/>
              <a:latin typeface="+mj-lt"/>
            </a:endParaRPr>
          </a:p>
        </p:txBody>
      </p:sp>
      <p:sp>
        <p:nvSpPr>
          <p:cNvPr id="3" name="Rectangle 2"/>
          <p:cNvSpPr/>
          <p:nvPr/>
        </p:nvSpPr>
        <p:spPr bwMode="auto">
          <a:xfrm>
            <a:off x="455612" y="2667000"/>
            <a:ext cx="11353800" cy="1524000"/>
          </a:xfrm>
          <a:prstGeom prst="rect">
            <a:avLst/>
          </a:prstGeom>
          <a:solidFill>
            <a:schemeClr val="accent2">
              <a:lumMod val="75000"/>
              <a:alpha val="25000"/>
            </a:schemeClr>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b="1" dirty="0" smtClean="0">
                <a:gradFill>
                  <a:gsLst>
                    <a:gs pos="0">
                      <a:srgbClr val="FFFFFF"/>
                    </a:gs>
                    <a:gs pos="100000">
                      <a:srgbClr val="FFFFFF"/>
                    </a:gs>
                  </a:gsLst>
                  <a:lin ang="5400000" scaled="0"/>
                </a:gradFill>
              </a:rPr>
              <a:t>Exchange Sharing </a:t>
            </a:r>
          </a:p>
        </p:txBody>
      </p:sp>
      <p:sp>
        <p:nvSpPr>
          <p:cNvPr id="9" name="Rectangle 8"/>
          <p:cNvSpPr/>
          <p:nvPr/>
        </p:nvSpPr>
        <p:spPr bwMode="auto">
          <a:xfrm>
            <a:off x="455161" y="5638800"/>
            <a:ext cx="11353800" cy="762000"/>
          </a:xfrm>
          <a:prstGeom prst="rect">
            <a:avLst/>
          </a:prstGeom>
          <a:solidFill>
            <a:schemeClr val="accent2">
              <a:lumMod val="75000"/>
              <a:alpha val="25000"/>
            </a:schemeClr>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b="1" dirty="0" smtClean="0">
                <a:gradFill>
                  <a:gsLst>
                    <a:gs pos="0">
                      <a:srgbClr val="FFFFFF"/>
                    </a:gs>
                    <a:gs pos="100000">
                      <a:srgbClr val="FFFFFF"/>
                    </a:gs>
                  </a:gsLst>
                  <a:lin ang="5400000" scaled="0"/>
                </a:gradFill>
              </a:rPr>
              <a:t>Secure Transport</a:t>
            </a:r>
          </a:p>
        </p:txBody>
      </p:sp>
      <p:sp>
        <p:nvSpPr>
          <p:cNvPr id="10" name="Rectangle 9"/>
          <p:cNvSpPr/>
          <p:nvPr/>
        </p:nvSpPr>
        <p:spPr bwMode="auto">
          <a:xfrm>
            <a:off x="455612" y="4572000"/>
            <a:ext cx="11353800" cy="1066800"/>
          </a:xfrm>
          <a:prstGeom prst="rect">
            <a:avLst/>
          </a:prstGeom>
          <a:solidFill>
            <a:schemeClr val="accent2">
              <a:lumMod val="75000"/>
              <a:alpha val="25000"/>
            </a:schemeClr>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b="1" dirty="0" smtClean="0">
                <a:gradFill>
                  <a:gsLst>
                    <a:gs pos="0">
                      <a:srgbClr val="FFFFFF"/>
                    </a:gs>
                    <a:gs pos="100000">
                      <a:srgbClr val="FFFFFF"/>
                    </a:gs>
                  </a:gsLst>
                  <a:lin ang="5400000" scaled="0"/>
                </a:gradFill>
              </a:rPr>
              <a:t>Mailbox Move</a:t>
            </a:r>
          </a:p>
        </p:txBody>
      </p:sp>
    </p:spTree>
    <p:custDataLst>
      <p:tags r:id="rId1"/>
    </p:custDataLst>
    <p:extLst>
      <p:ext uri="{BB962C8B-B14F-4D97-AF65-F5344CB8AC3E}">
        <p14:creationId xmlns:p14="http://schemas.microsoft.com/office/powerpoint/2010/main" val="40891853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 grpId="0" animBg="1"/>
      <p:bldP spid="9" grpId="0" animBg="1"/>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gradFill flip="none" rotWithShape="1">
                  <a:gsLst>
                    <a:gs pos="0">
                      <a:srgbClr val="FFFFFF"/>
                    </a:gs>
                    <a:gs pos="86000">
                      <a:srgbClr val="FFFFFF"/>
                    </a:gs>
                  </a:gsLst>
                  <a:lin ang="5400000" scaled="0"/>
                  <a:tileRect/>
                </a:gradFill>
              </a:rPr>
              <a:t>Hybrid Recipient Management</a:t>
            </a:r>
            <a:r>
              <a:rPr lang="en-US" sz="3200" dirty="0">
                <a:gradFill flip="none" rotWithShape="1">
                  <a:gsLst>
                    <a:gs pos="0">
                      <a:srgbClr val="FFFFFF"/>
                    </a:gs>
                    <a:gs pos="86000">
                      <a:srgbClr val="FFFFFF"/>
                    </a:gs>
                  </a:gsLst>
                  <a:lin ang="5400000" scaled="0"/>
                  <a:tileRect/>
                </a:gradFill>
              </a:rPr>
              <a:t/>
            </a:r>
            <a:br>
              <a:rPr lang="en-US" sz="3200" dirty="0">
                <a:gradFill flip="none" rotWithShape="1">
                  <a:gsLst>
                    <a:gs pos="0">
                      <a:srgbClr val="FFFFFF"/>
                    </a:gs>
                    <a:gs pos="86000">
                      <a:srgbClr val="FFFFFF"/>
                    </a:gs>
                  </a:gsLst>
                  <a:lin ang="5400000" scaled="0"/>
                  <a:tileRect/>
                </a:gradFill>
              </a:rPr>
            </a:br>
            <a:r>
              <a:rPr lang="en-US" sz="2800" dirty="0" smtClean="0">
                <a:solidFill>
                  <a:schemeClr val="accent1">
                    <a:alpha val="99000"/>
                  </a:schemeClr>
                </a:solidFill>
              </a:rPr>
              <a:t>What is new to recipient management in Exchange Online?</a:t>
            </a:r>
            <a:endParaRPr lang="en-US" sz="3100" dirty="0">
              <a:gradFill flip="none" rotWithShape="1">
                <a:gsLst>
                  <a:gs pos="5417">
                    <a:schemeClr val="tx2"/>
                  </a:gs>
                  <a:gs pos="98000">
                    <a:schemeClr val="tx2"/>
                  </a:gs>
                </a:gsLst>
                <a:lin ang="5400000" scaled="0"/>
                <a:tileRect/>
              </a:gradFill>
            </a:endParaRPr>
          </a:p>
        </p:txBody>
      </p:sp>
      <p:sp>
        <p:nvSpPr>
          <p:cNvPr id="3" name="Content Placeholder 2"/>
          <p:cNvSpPr>
            <a:spLocks noGrp="1"/>
          </p:cNvSpPr>
          <p:nvPr>
            <p:ph idx="1"/>
          </p:nvPr>
        </p:nvSpPr>
        <p:spPr>
          <a:xfrm>
            <a:off x="519113" y="1447800"/>
            <a:ext cx="11149013" cy="2805223"/>
          </a:xfrm>
        </p:spPr>
        <p:txBody>
          <a:bodyPr>
            <a:normAutofit/>
          </a:bodyPr>
          <a:lstStyle/>
          <a:p>
            <a:r>
              <a:rPr lang="en-US" sz="1800" dirty="0" smtClean="0"/>
              <a:t>New on-premises recipient, called “Remote Mailbox”</a:t>
            </a:r>
          </a:p>
          <a:p>
            <a:pPr lvl="1"/>
            <a:r>
              <a:rPr lang="en-US" sz="1800" dirty="0" smtClean="0"/>
              <a:t>Represents a Mailbox that exists in Exchange Online </a:t>
            </a:r>
            <a:r>
              <a:rPr lang="en-US" sz="1200" dirty="0" smtClean="0"/>
              <a:t>(Found under Contacts)</a:t>
            </a:r>
          </a:p>
          <a:p>
            <a:pPr lvl="1"/>
            <a:r>
              <a:rPr lang="en-US" sz="1800" dirty="0" smtClean="0"/>
              <a:t>Specific to hybrid scenario</a:t>
            </a:r>
          </a:p>
          <a:p>
            <a:pPr lvl="1"/>
            <a:r>
              <a:rPr lang="en-US" sz="1800" dirty="0" smtClean="0"/>
              <a:t>Appears as a Mailuser to legacy Exchange</a:t>
            </a:r>
          </a:p>
          <a:p>
            <a:pPr lvl="1"/>
            <a:r>
              <a:rPr lang="en-US" sz="1800" dirty="0" smtClean="0"/>
              <a:t>MRS Mailbox Move to Exchange Online will leave a Remote Mailbox in the on-premises directory</a:t>
            </a:r>
          </a:p>
          <a:p>
            <a:r>
              <a:rPr lang="en-US" sz="1800" dirty="0" smtClean="0"/>
              <a:t>New flag on a Remote Domain allows the targetAddress to be automatically calculated</a:t>
            </a:r>
            <a:endParaRPr lang="en-US" sz="18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4091" y="3891517"/>
            <a:ext cx="3899740" cy="255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5248" y="3891517"/>
            <a:ext cx="3912910" cy="255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0932296"/>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Hybrid Recipient Management</a:t>
            </a:r>
            <a:r>
              <a:rPr lang="en-US" sz="3600" dirty="0" smtClean="0"/>
              <a:t/>
            </a:r>
            <a:br>
              <a:rPr lang="en-US" sz="3600" dirty="0" smtClean="0"/>
            </a:br>
            <a:r>
              <a:rPr lang="en-US" sz="2800" dirty="0" smtClean="0">
                <a:solidFill>
                  <a:schemeClr val="accent1">
                    <a:alpha val="99000"/>
                  </a:schemeClr>
                </a:solidFill>
              </a:rPr>
              <a:t>Cross-premises object mapping – groups &amp; contacts</a:t>
            </a:r>
            <a:endParaRPr lang="en-US" sz="3100" dirty="0">
              <a:gradFill flip="none" rotWithShape="1">
                <a:gsLst>
                  <a:gs pos="5417">
                    <a:schemeClr val="tx2"/>
                  </a:gs>
                  <a:gs pos="98000">
                    <a:schemeClr val="tx2"/>
                  </a:gs>
                </a:gsLst>
                <a:lin ang="5400000" scaled="0"/>
                <a:tileRect/>
              </a:gradFill>
            </a:endParaRPr>
          </a:p>
        </p:txBody>
      </p:sp>
      <p:graphicFrame>
        <p:nvGraphicFramePr>
          <p:cNvPr id="7" name="Table 6"/>
          <p:cNvGraphicFramePr>
            <a:graphicFrameLocks noGrp="1"/>
          </p:cNvGraphicFramePr>
          <p:nvPr>
            <p:extLst>
              <p:ext uri="{D42A27DB-BD31-4B8C-83A1-F6EECF244321}">
                <p14:modId xmlns:p14="http://schemas.microsoft.com/office/powerpoint/2010/main" val="1483316967"/>
              </p:ext>
            </p:extLst>
          </p:nvPr>
        </p:nvGraphicFramePr>
        <p:xfrm>
          <a:off x="592906" y="1663600"/>
          <a:ext cx="10858919" cy="3274630"/>
        </p:xfrm>
        <a:graphic>
          <a:graphicData uri="http://schemas.openxmlformats.org/drawingml/2006/table">
            <a:tbl>
              <a:tblPr firstRow="1" bandRow="1">
                <a:tableStyleId>{21E4AEA4-8DFA-4A89-87EB-49C32662AFE0}</a:tableStyleId>
              </a:tblPr>
              <a:tblGrid>
                <a:gridCol w="3219645"/>
                <a:gridCol w="2792091"/>
                <a:gridCol w="4847183"/>
              </a:tblGrid>
              <a:tr h="811004">
                <a:tc>
                  <a:txBody>
                    <a:bodyPr/>
                    <a:lstStyle/>
                    <a:p>
                      <a:r>
                        <a:rPr lang="en-US" sz="1600" dirty="0" smtClean="0">
                          <a:solidFill>
                            <a:schemeClr val="bg1"/>
                          </a:solidFill>
                        </a:rPr>
                        <a:t>On Premises Object</a:t>
                      </a:r>
                      <a:endParaRPr lang="en-US" sz="1600" dirty="0">
                        <a:solidFill>
                          <a:schemeClr val="bg1"/>
                        </a:solidFill>
                      </a:endParaRPr>
                    </a:p>
                  </a:txBody>
                  <a:tcPr marL="121888" marR="121888"/>
                </a:tc>
                <a:tc>
                  <a:txBody>
                    <a:bodyPr/>
                    <a:lstStyle/>
                    <a:p>
                      <a:r>
                        <a:rPr lang="en-US" sz="1600" dirty="0" smtClean="0">
                          <a:solidFill>
                            <a:schemeClr val="bg1"/>
                          </a:solidFill>
                        </a:rPr>
                        <a:t>Exchange Online Recipient</a:t>
                      </a:r>
                      <a:endParaRPr lang="en-US" sz="1600" dirty="0">
                        <a:solidFill>
                          <a:schemeClr val="bg1"/>
                        </a:solidFill>
                      </a:endParaRPr>
                    </a:p>
                  </a:txBody>
                  <a:tcPr marL="121888" marR="121888"/>
                </a:tc>
                <a:tc>
                  <a:txBody>
                    <a:bodyPr/>
                    <a:lstStyle/>
                    <a:p>
                      <a:r>
                        <a:rPr lang="en-US" sz="1600" dirty="0" smtClean="0">
                          <a:solidFill>
                            <a:schemeClr val="bg1"/>
                          </a:solidFill>
                        </a:rPr>
                        <a:t>Details</a:t>
                      </a:r>
                      <a:endParaRPr lang="en-US" sz="1600" dirty="0">
                        <a:solidFill>
                          <a:schemeClr val="bg1"/>
                        </a:solidFill>
                      </a:endParaRPr>
                    </a:p>
                  </a:txBody>
                  <a:tcPr marL="121888" marR="121888"/>
                </a:tc>
              </a:tr>
              <a:tr h="651384">
                <a:tc>
                  <a:txBody>
                    <a:bodyPr/>
                    <a:lstStyle/>
                    <a:p>
                      <a:r>
                        <a:rPr lang="en-US" sz="1600" dirty="0" smtClean="0">
                          <a:solidFill>
                            <a:schemeClr val="bg1"/>
                          </a:solidFill>
                        </a:rPr>
                        <a:t>Mail enabled contact or AD contact (non mail enabled)</a:t>
                      </a:r>
                      <a:endParaRPr lang="en-US" sz="1600" dirty="0">
                        <a:solidFill>
                          <a:schemeClr val="bg1"/>
                        </a:solidFill>
                      </a:endParaRPr>
                    </a:p>
                  </a:txBody>
                  <a:tcPr marL="121888" marR="121888"/>
                </a:tc>
                <a:tc>
                  <a:txBody>
                    <a:bodyPr/>
                    <a:lstStyle/>
                    <a:p>
                      <a:r>
                        <a:rPr lang="en-US" sz="1600" dirty="0" smtClean="0">
                          <a:solidFill>
                            <a:schemeClr val="bg1"/>
                          </a:solidFill>
                        </a:rPr>
                        <a:t>Mail enabled contact</a:t>
                      </a:r>
                      <a:endParaRPr lang="en-US" sz="1600" dirty="0">
                        <a:solidFill>
                          <a:schemeClr val="bg1"/>
                        </a:solidFill>
                      </a:endParaRPr>
                    </a:p>
                  </a:txBody>
                  <a:tcPr marL="121888" marR="121888"/>
                </a:tc>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Mail enabled or plain AD contacts are synchronized as is</a:t>
                      </a:r>
                    </a:p>
                  </a:txBody>
                  <a:tcPr marL="121888" marR="121888"/>
                </a:tc>
              </a:tr>
              <a:tr h="1081338">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Mail enabled group (distribution</a:t>
                      </a:r>
                      <a:r>
                        <a:rPr lang="en-US" sz="1600" baseline="0" dirty="0" smtClean="0">
                          <a:solidFill>
                            <a:schemeClr val="bg1"/>
                          </a:solidFill>
                        </a:rPr>
                        <a:t> or security group)</a:t>
                      </a:r>
                      <a:endParaRPr lang="en-US" sz="1600" dirty="0" smtClean="0">
                        <a:solidFill>
                          <a:schemeClr val="bg1"/>
                        </a:solidFill>
                      </a:endParaRPr>
                    </a:p>
                  </a:txBody>
                  <a:tcPr marL="121888" marR="121888"/>
                </a:tc>
                <a:tc>
                  <a:txBody>
                    <a:bodyPr/>
                    <a:lstStyle/>
                    <a:p>
                      <a:r>
                        <a:rPr lang="en-US" sz="1600" dirty="0" smtClean="0">
                          <a:solidFill>
                            <a:schemeClr val="bg1"/>
                          </a:solidFill>
                        </a:rPr>
                        <a:t>Mail enabled group</a:t>
                      </a:r>
                      <a:endParaRPr lang="en-US" sz="1600" dirty="0">
                        <a:solidFill>
                          <a:schemeClr val="bg1"/>
                        </a:solidFill>
                      </a:endParaRPr>
                    </a:p>
                  </a:txBody>
                  <a:tcPr marL="121888" marR="121888"/>
                </a:tc>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Mail enabled groups</a:t>
                      </a:r>
                      <a:r>
                        <a:rPr lang="en-US" sz="1600" baseline="0" dirty="0" smtClean="0">
                          <a:solidFill>
                            <a:schemeClr val="bg1"/>
                          </a:solidFill>
                        </a:rPr>
                        <a:t> are synchronized to Exchange Online.  Group type (sec/dis) is preserved</a:t>
                      </a:r>
                      <a:endParaRPr lang="en-US" sz="1600" dirty="0" smtClean="0">
                        <a:solidFill>
                          <a:schemeClr val="bg1"/>
                        </a:solidFill>
                      </a:endParaRPr>
                    </a:p>
                  </a:txBody>
                  <a:tcPr marL="121888" marR="121888"/>
                </a:tc>
              </a:tr>
              <a:tr h="730904">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Non mail enabled security group</a:t>
                      </a:r>
                    </a:p>
                  </a:txBody>
                  <a:tcPr marL="121888" marR="121888"/>
                </a:tc>
                <a:tc>
                  <a:txBody>
                    <a:bodyPr/>
                    <a:lstStyle/>
                    <a:p>
                      <a:r>
                        <a:rPr lang="en-US" sz="1600" dirty="0" smtClean="0">
                          <a:solidFill>
                            <a:schemeClr val="bg1"/>
                          </a:solidFill>
                        </a:rPr>
                        <a:t>Not synchronized</a:t>
                      </a:r>
                      <a:endParaRPr lang="en-US" sz="1600" dirty="0">
                        <a:solidFill>
                          <a:schemeClr val="bg1"/>
                        </a:solidFill>
                      </a:endParaRPr>
                    </a:p>
                  </a:txBody>
                  <a:tcPr marL="121888" marR="121888"/>
                </a:tc>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Non mail enabled groups are</a:t>
                      </a:r>
                      <a:r>
                        <a:rPr lang="en-US" sz="1600" baseline="0" dirty="0" smtClean="0">
                          <a:solidFill>
                            <a:schemeClr val="bg1"/>
                          </a:solidFill>
                        </a:rPr>
                        <a:t> non functional in Exchange Online and therefore not synced</a:t>
                      </a:r>
                      <a:endParaRPr lang="en-US" sz="1600" dirty="0" smtClean="0">
                        <a:solidFill>
                          <a:schemeClr val="bg1"/>
                        </a:solidFill>
                      </a:endParaRPr>
                    </a:p>
                  </a:txBody>
                  <a:tcPr marL="121888" marR="121888"/>
                </a:tc>
              </a:tr>
            </a:tbl>
          </a:graphicData>
        </a:graphic>
      </p:graphicFrame>
    </p:spTree>
    <p:extLst>
      <p:ext uri="{BB962C8B-B14F-4D97-AF65-F5344CB8AC3E}">
        <p14:creationId xmlns:p14="http://schemas.microsoft.com/office/powerpoint/2010/main" val="4235124622"/>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Hybrid Recipient Management</a:t>
            </a:r>
            <a:r>
              <a:rPr lang="en-US" sz="3600" dirty="0" smtClean="0"/>
              <a:t/>
            </a:r>
            <a:br>
              <a:rPr lang="en-US" sz="3600" dirty="0" smtClean="0"/>
            </a:br>
            <a:r>
              <a:rPr lang="en-US" sz="2800" dirty="0" smtClean="0">
                <a:solidFill>
                  <a:schemeClr val="accent1">
                    <a:alpha val="99000"/>
                  </a:schemeClr>
                </a:solidFill>
              </a:rPr>
              <a:t>Cross-premises object mapping - users</a:t>
            </a:r>
            <a:endParaRPr lang="en-US" sz="3100" dirty="0">
              <a:gradFill flip="none" rotWithShape="1">
                <a:gsLst>
                  <a:gs pos="5417">
                    <a:schemeClr val="tx2"/>
                  </a:gs>
                  <a:gs pos="98000">
                    <a:schemeClr val="tx2"/>
                  </a:gs>
                </a:gsLst>
                <a:lin ang="5400000" scaled="0"/>
                <a:tileRect/>
              </a:gradFill>
            </a:endParaRPr>
          </a:p>
        </p:txBody>
      </p:sp>
      <p:graphicFrame>
        <p:nvGraphicFramePr>
          <p:cNvPr id="7" name="Table 6"/>
          <p:cNvGraphicFramePr>
            <a:graphicFrameLocks noGrp="1"/>
          </p:cNvGraphicFramePr>
          <p:nvPr>
            <p:extLst>
              <p:ext uri="{D42A27DB-BD31-4B8C-83A1-F6EECF244321}">
                <p14:modId xmlns:p14="http://schemas.microsoft.com/office/powerpoint/2010/main" val="2869794426"/>
              </p:ext>
            </p:extLst>
          </p:nvPr>
        </p:nvGraphicFramePr>
        <p:xfrm>
          <a:off x="592904" y="1663601"/>
          <a:ext cx="10802230" cy="3118887"/>
        </p:xfrm>
        <a:graphic>
          <a:graphicData uri="http://schemas.openxmlformats.org/drawingml/2006/table">
            <a:tbl>
              <a:tblPr firstRow="1" bandRow="1">
                <a:tableStyleId>{21E4AEA4-8DFA-4A89-87EB-49C32662AFE0}</a:tableStyleId>
              </a:tblPr>
              <a:tblGrid>
                <a:gridCol w="2970228"/>
                <a:gridCol w="2647748"/>
                <a:gridCol w="5184254"/>
              </a:tblGrid>
              <a:tr h="811004">
                <a:tc>
                  <a:txBody>
                    <a:bodyPr/>
                    <a:lstStyle/>
                    <a:p>
                      <a:r>
                        <a:rPr lang="en-US" sz="1600" dirty="0" smtClean="0">
                          <a:solidFill>
                            <a:schemeClr val="bg1"/>
                          </a:solidFill>
                        </a:rPr>
                        <a:t>On Premises Object</a:t>
                      </a:r>
                      <a:endParaRPr lang="en-US" sz="1600" dirty="0">
                        <a:solidFill>
                          <a:schemeClr val="bg1"/>
                        </a:solidFill>
                      </a:endParaRPr>
                    </a:p>
                  </a:txBody>
                  <a:tcPr marL="121888" marR="121888"/>
                </a:tc>
                <a:tc>
                  <a:txBody>
                    <a:bodyPr/>
                    <a:lstStyle/>
                    <a:p>
                      <a:r>
                        <a:rPr lang="en-US" sz="1600" dirty="0" smtClean="0">
                          <a:solidFill>
                            <a:schemeClr val="bg1"/>
                          </a:solidFill>
                        </a:rPr>
                        <a:t>Exchange Online Recipient</a:t>
                      </a:r>
                      <a:endParaRPr lang="en-US" sz="1600" dirty="0">
                        <a:solidFill>
                          <a:schemeClr val="bg1"/>
                        </a:solidFill>
                      </a:endParaRPr>
                    </a:p>
                  </a:txBody>
                  <a:tcPr marL="121888" marR="121888"/>
                </a:tc>
                <a:tc>
                  <a:txBody>
                    <a:bodyPr/>
                    <a:lstStyle/>
                    <a:p>
                      <a:r>
                        <a:rPr lang="en-US" sz="1600" dirty="0" smtClean="0">
                          <a:solidFill>
                            <a:schemeClr val="bg1"/>
                          </a:solidFill>
                        </a:rPr>
                        <a:t>Details</a:t>
                      </a:r>
                      <a:endParaRPr lang="en-US" sz="1600" dirty="0">
                        <a:solidFill>
                          <a:schemeClr val="bg1"/>
                        </a:solidFill>
                      </a:endParaRPr>
                    </a:p>
                  </a:txBody>
                  <a:tcPr marL="121888" marR="121888"/>
                </a:tc>
              </a:tr>
              <a:tr h="651384">
                <a:tc>
                  <a:txBody>
                    <a:bodyPr/>
                    <a:lstStyle/>
                    <a:p>
                      <a:r>
                        <a:rPr lang="en-US" sz="1600" dirty="0" smtClean="0">
                          <a:solidFill>
                            <a:schemeClr val="bg1"/>
                          </a:solidFill>
                        </a:rPr>
                        <a:t>Mailbox</a:t>
                      </a:r>
                      <a:endParaRPr lang="en-US" sz="1600" dirty="0">
                        <a:solidFill>
                          <a:schemeClr val="bg1"/>
                        </a:solidFill>
                      </a:endParaRPr>
                    </a:p>
                  </a:txBody>
                  <a:tcPr marL="121888" marR="121888"/>
                </a:tc>
                <a:tc>
                  <a:txBody>
                    <a:bodyPr/>
                    <a:lstStyle/>
                    <a:p>
                      <a:r>
                        <a:rPr lang="en-US" sz="1600" dirty="0" smtClean="0">
                          <a:solidFill>
                            <a:schemeClr val="bg1"/>
                          </a:solidFill>
                        </a:rPr>
                        <a:t>Mailuser</a:t>
                      </a:r>
                      <a:endParaRPr lang="en-US" sz="1600" dirty="0">
                        <a:solidFill>
                          <a:schemeClr val="bg1"/>
                        </a:solidFill>
                      </a:endParaRPr>
                    </a:p>
                  </a:txBody>
                  <a:tcPr marL="121888" marR="121888"/>
                </a:tc>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If</a:t>
                      </a:r>
                      <a:r>
                        <a:rPr lang="en-US" sz="1600" baseline="0" dirty="0" smtClean="0">
                          <a:solidFill>
                            <a:schemeClr val="bg1"/>
                          </a:solidFill>
                        </a:rPr>
                        <a:t> Exchange Online detects the presence of a mailbox then it creates a Mailuser in the cloud</a:t>
                      </a:r>
                      <a:endParaRPr lang="en-US" sz="1600" dirty="0" smtClean="0">
                        <a:solidFill>
                          <a:schemeClr val="bg1"/>
                        </a:solidFill>
                      </a:endParaRPr>
                    </a:p>
                  </a:txBody>
                  <a:tcPr marL="121888" marR="121888"/>
                </a:tc>
              </a:tr>
              <a:tr h="498259">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Mailuser</a:t>
                      </a:r>
                    </a:p>
                  </a:txBody>
                  <a:tcPr marL="121888" marR="121888"/>
                </a:tc>
                <a:tc>
                  <a:txBody>
                    <a:bodyPr/>
                    <a:lstStyle/>
                    <a:p>
                      <a:r>
                        <a:rPr lang="en-US" sz="1600" dirty="0" smtClean="0">
                          <a:solidFill>
                            <a:schemeClr val="bg1"/>
                          </a:solidFill>
                        </a:rPr>
                        <a:t>Mailuser</a:t>
                      </a:r>
                      <a:endParaRPr lang="en-US" sz="1600" dirty="0">
                        <a:solidFill>
                          <a:schemeClr val="bg1"/>
                        </a:solidFill>
                      </a:endParaRPr>
                    </a:p>
                  </a:txBody>
                  <a:tcPr marL="121888" marR="121888"/>
                </a:tc>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Synchronized as is</a:t>
                      </a:r>
                    </a:p>
                  </a:txBody>
                  <a:tcPr marL="121888" marR="121888"/>
                </a:tc>
              </a:tr>
              <a:tr h="498259">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Remote Mailbox</a:t>
                      </a:r>
                    </a:p>
                  </a:txBody>
                  <a:tcPr marL="121888" marR="121888"/>
                </a:tc>
                <a:tc>
                  <a:txBody>
                    <a:bodyPr/>
                    <a:lstStyle/>
                    <a:p>
                      <a:r>
                        <a:rPr lang="en-US" sz="1600" dirty="0" smtClean="0">
                          <a:solidFill>
                            <a:schemeClr val="bg1"/>
                          </a:solidFill>
                        </a:rPr>
                        <a:t>Mailbox</a:t>
                      </a:r>
                      <a:endParaRPr lang="en-US" sz="1600" dirty="0">
                        <a:solidFill>
                          <a:schemeClr val="bg1"/>
                        </a:solidFill>
                      </a:endParaRPr>
                    </a:p>
                  </a:txBody>
                  <a:tcPr marL="121888" marR="121888"/>
                </a:tc>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A mailbox is automatically provisioned</a:t>
                      </a:r>
                      <a:r>
                        <a:rPr lang="en-US" sz="1600" baseline="0" dirty="0" smtClean="0">
                          <a:solidFill>
                            <a:schemeClr val="bg1"/>
                          </a:solidFill>
                        </a:rPr>
                        <a:t> with a 30 day license grace period</a:t>
                      </a:r>
                      <a:endParaRPr lang="en-US" sz="1600" dirty="0" smtClean="0">
                        <a:solidFill>
                          <a:schemeClr val="bg1"/>
                        </a:solidFill>
                      </a:endParaRPr>
                    </a:p>
                  </a:txBody>
                  <a:tcPr marL="121888" marR="121888"/>
                </a:tc>
              </a:tr>
              <a:tr h="498259">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AD</a:t>
                      </a:r>
                      <a:r>
                        <a:rPr lang="en-US" sz="1600" baseline="0" dirty="0" smtClean="0">
                          <a:solidFill>
                            <a:schemeClr val="bg1"/>
                          </a:solidFill>
                        </a:rPr>
                        <a:t> User (non mail enabled)</a:t>
                      </a:r>
                      <a:endParaRPr lang="en-US" sz="1600" dirty="0" smtClean="0">
                        <a:solidFill>
                          <a:schemeClr val="bg1"/>
                        </a:solidFill>
                      </a:endParaRPr>
                    </a:p>
                  </a:txBody>
                  <a:tcPr marL="121888" marR="121888"/>
                </a:tc>
                <a:tc>
                  <a:txBody>
                    <a:bodyPr/>
                    <a:lstStyle/>
                    <a:p>
                      <a:r>
                        <a:rPr lang="en-US" sz="1600" dirty="0" smtClean="0">
                          <a:solidFill>
                            <a:schemeClr val="bg1"/>
                          </a:solidFill>
                        </a:rPr>
                        <a:t>Not synchronized</a:t>
                      </a:r>
                      <a:endParaRPr lang="en-US" sz="1600" dirty="0">
                        <a:solidFill>
                          <a:schemeClr val="bg1"/>
                        </a:solidFill>
                      </a:endParaRPr>
                    </a:p>
                  </a:txBody>
                  <a:tcPr marL="121888" marR="121888"/>
                </a:tc>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Non mail enabled users are not synchronized.  A “placeholder” object may be visible via PowerShell</a:t>
                      </a:r>
                    </a:p>
                  </a:txBody>
                  <a:tcPr marL="121888" marR="121888"/>
                </a:tc>
              </a:tr>
            </a:tbl>
          </a:graphicData>
        </a:graphic>
      </p:graphicFrame>
      <p:sp>
        <p:nvSpPr>
          <p:cNvPr id="3" name="TextBox 2"/>
          <p:cNvSpPr txBox="1"/>
          <p:nvPr/>
        </p:nvSpPr>
        <p:spPr>
          <a:xfrm>
            <a:off x="921249" y="5497600"/>
            <a:ext cx="10218770" cy="492443"/>
          </a:xfrm>
          <a:prstGeom prst="rect">
            <a:avLst/>
          </a:prstGeom>
          <a:noFill/>
        </p:spPr>
        <p:txBody>
          <a:bodyPr wrap="square" lIns="0" tIns="0" rIns="0" bIns="0" rtlCol="0">
            <a:spAutoFit/>
          </a:bodyPr>
          <a:lstStyle/>
          <a:p>
            <a:r>
              <a:rPr lang="en-US" sz="1600" b="1" dirty="0" smtClean="0">
                <a:gradFill>
                  <a:gsLst>
                    <a:gs pos="0">
                      <a:schemeClr val="tx1"/>
                    </a:gs>
                    <a:gs pos="86000">
                      <a:schemeClr val="tx1"/>
                    </a:gs>
                  </a:gsLst>
                  <a:lin ang="5400000" scaled="0"/>
                </a:gradFill>
              </a:rPr>
              <a:t>Note: </a:t>
            </a:r>
            <a:r>
              <a:rPr lang="en-US" sz="1600" dirty="0" smtClean="0">
                <a:gradFill>
                  <a:gsLst>
                    <a:gs pos="0">
                      <a:schemeClr val="tx1"/>
                    </a:gs>
                    <a:gs pos="86000">
                      <a:schemeClr val="tx1"/>
                    </a:gs>
                  </a:gsLst>
                  <a:lin ang="5400000" scaled="0"/>
                </a:gradFill>
              </a:rPr>
              <a:t>Licensing a user that does not have a Mailbox will trigger Exchange Online to provision one.  This is to support a staged Exchange migration and not required for hybrid</a:t>
            </a:r>
          </a:p>
        </p:txBody>
      </p:sp>
    </p:spTree>
    <p:extLst>
      <p:ext uri="{BB962C8B-B14F-4D97-AF65-F5344CB8AC3E}">
        <p14:creationId xmlns:p14="http://schemas.microsoft.com/office/powerpoint/2010/main" val="10378876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728458"/>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868" y="228601"/>
            <a:ext cx="11173090" cy="1052596"/>
          </a:xfrm>
        </p:spPr>
        <p:txBody>
          <a:bodyPr/>
          <a:lstStyle/>
          <a:p>
            <a:r>
              <a:rPr lang="en-US" dirty="0" smtClean="0"/>
              <a:t>Hybrid Feature-set</a:t>
            </a:r>
            <a:br>
              <a:rPr lang="en-US" dirty="0" smtClean="0"/>
            </a:br>
            <a:r>
              <a:rPr lang="en-US" sz="3200" dirty="0" smtClean="0">
                <a:solidFill>
                  <a:schemeClr val="accent1">
                    <a:alpha val="99000"/>
                  </a:schemeClr>
                </a:solidFill>
              </a:rPr>
              <a:t>Cross-Premises Free/Busy and Calendar Sharing</a:t>
            </a:r>
            <a:endParaRPr lang="en-US" sz="2800" dirty="0">
              <a:gradFill flip="none" rotWithShape="1">
                <a:gsLst>
                  <a:gs pos="5417">
                    <a:schemeClr val="tx2"/>
                  </a:gs>
                  <a:gs pos="98000">
                    <a:schemeClr val="tx2"/>
                  </a:gs>
                </a:gsLst>
                <a:lin ang="5400000" scaled="0"/>
                <a:tileRect/>
              </a:gradFill>
            </a:endParaRPr>
          </a:p>
        </p:txBody>
      </p:sp>
      <p:sp>
        <p:nvSpPr>
          <p:cNvPr id="3" name="Text Placeholder 2"/>
          <p:cNvSpPr>
            <a:spLocks noGrp="1"/>
          </p:cNvSpPr>
          <p:nvPr>
            <p:ph idx="1"/>
          </p:nvPr>
        </p:nvSpPr>
        <p:spPr>
          <a:xfrm>
            <a:off x="5891265" y="1447800"/>
            <a:ext cx="5789692" cy="5029200"/>
          </a:xfrm>
        </p:spPr>
        <p:txBody>
          <a:bodyPr>
            <a:normAutofit fontScale="92500" lnSpcReduction="10000"/>
          </a:bodyPr>
          <a:lstStyle/>
          <a:p>
            <a:r>
              <a:rPr lang="en-US" dirty="0" smtClean="0"/>
              <a:t>Cross-Premises Free/Busy and Calendar Sharing</a:t>
            </a:r>
          </a:p>
          <a:p>
            <a:pPr lvl="1">
              <a:lnSpc>
                <a:spcPct val="110000"/>
              </a:lnSpc>
            </a:pPr>
            <a:r>
              <a:rPr lang="en-US" dirty="0" smtClean="0"/>
              <a:t>Creates the look and feel of a single, seamless organization for meeting scheduling and management of calendar</a:t>
            </a:r>
          </a:p>
          <a:p>
            <a:pPr lvl="1">
              <a:lnSpc>
                <a:spcPct val="110000"/>
              </a:lnSpc>
            </a:pPr>
            <a:r>
              <a:rPr lang="en-US" dirty="0" smtClean="0"/>
              <a:t>Works with any supported Outlook client; the heavy lifting is done by the Exchange Server 2010 CAS servers and the MS Federation Gateway and is transparent to the client</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38" y="2353810"/>
            <a:ext cx="5476875" cy="1293019"/>
          </a:xfrm>
          <a:prstGeom prst="rect">
            <a:avLst/>
          </a:prstGeom>
          <a:noFill/>
          <a:ln>
            <a:noFill/>
          </a:ln>
          <a:effectLst>
            <a:outerShdw dist="35921" dir="2700000" algn="ctr" rotWithShape="0">
              <a:schemeClr val="bg2"/>
            </a:outerShdw>
            <a:reflection blurRad="6350" stA="50000" endA="275" endPos="40000" dist="1016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53" r="1752"/>
          <a:stretch/>
        </p:blipFill>
        <p:spPr bwMode="auto">
          <a:xfrm>
            <a:off x="500003" y="2347686"/>
            <a:ext cx="5468112" cy="1307306"/>
          </a:xfrm>
          <a:prstGeom prst="rect">
            <a:avLst/>
          </a:prstGeom>
          <a:noFill/>
          <a:ln>
            <a:noFill/>
          </a:ln>
          <a:effectLst>
            <a:outerShdw dist="35921" dir="2700000" algn="ctr" rotWithShape="0">
              <a:schemeClr val="bg2"/>
            </a:outerShdw>
            <a:reflection blurRad="6350" stA="50000" endA="275" endPos="40000" dist="1016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5387245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868" y="228601"/>
            <a:ext cx="11173090" cy="997196"/>
          </a:xfrm>
        </p:spPr>
        <p:txBody>
          <a:bodyPr/>
          <a:lstStyle/>
          <a:p>
            <a:r>
              <a:rPr lang="en-US" dirty="0" smtClean="0"/>
              <a:t>Hybrid Feature-set</a:t>
            </a:r>
            <a:r>
              <a:rPr lang="en-US" dirty="0"/>
              <a:t/>
            </a:r>
            <a:br>
              <a:rPr lang="en-US" dirty="0"/>
            </a:br>
            <a:r>
              <a:rPr lang="en-US" sz="2800" dirty="0">
                <a:solidFill>
                  <a:schemeClr val="accent1">
                    <a:alpha val="99000"/>
                  </a:schemeClr>
                </a:solidFill>
              </a:rPr>
              <a:t>Cross-Premises </a:t>
            </a:r>
            <a:r>
              <a:rPr lang="en-US" sz="2800" dirty="0" smtClean="0">
                <a:solidFill>
                  <a:schemeClr val="accent1">
                    <a:alpha val="99000"/>
                  </a:schemeClr>
                </a:solidFill>
              </a:rPr>
              <a:t>MailTips</a:t>
            </a:r>
            <a:endParaRPr lang="en-US" sz="2800" dirty="0">
              <a:gradFill flip="none" rotWithShape="1">
                <a:gsLst>
                  <a:gs pos="5417">
                    <a:schemeClr val="tx2"/>
                  </a:gs>
                  <a:gs pos="98000">
                    <a:schemeClr val="tx2"/>
                  </a:gs>
                </a:gsLst>
                <a:lin ang="5400000" scaled="0"/>
                <a:tileRect/>
              </a:gradFill>
            </a:endParaRPr>
          </a:p>
        </p:txBody>
      </p:sp>
      <p:sp>
        <p:nvSpPr>
          <p:cNvPr id="3" name="Text Placeholder 2"/>
          <p:cNvSpPr>
            <a:spLocks noGrp="1"/>
          </p:cNvSpPr>
          <p:nvPr>
            <p:ph idx="1"/>
          </p:nvPr>
        </p:nvSpPr>
        <p:spPr>
          <a:xfrm>
            <a:off x="5712374" y="1447800"/>
            <a:ext cx="5968583" cy="4927600"/>
          </a:xfrm>
        </p:spPr>
        <p:txBody>
          <a:bodyPr>
            <a:normAutofit/>
          </a:bodyPr>
          <a:lstStyle/>
          <a:p>
            <a:r>
              <a:rPr lang="en-US" dirty="0" smtClean="0"/>
              <a:t>Cross-Premises MailTips</a:t>
            </a:r>
          </a:p>
          <a:p>
            <a:pPr lvl="1">
              <a:lnSpc>
                <a:spcPct val="100000"/>
              </a:lnSpc>
            </a:pPr>
            <a:r>
              <a:rPr lang="en-US" dirty="0"/>
              <a:t>Creates the look and feel of a single, seamless </a:t>
            </a:r>
            <a:r>
              <a:rPr lang="en-US" dirty="0" smtClean="0"/>
              <a:t>organization. Correct evaluation of “Internal to” vs. “External to” organization context</a:t>
            </a:r>
          </a:p>
          <a:p>
            <a:pPr lvl="1">
              <a:lnSpc>
                <a:spcPct val="100000"/>
              </a:lnSpc>
            </a:pPr>
            <a:r>
              <a:rPr lang="en-US" dirty="0" smtClean="0"/>
              <a:t>Allows awareness and correct Outlook 2010 representation of mail-tips for size and quantity limits on DGs, etc.</a:t>
            </a:r>
          </a:p>
        </p:txBody>
      </p:sp>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44203" b="8075"/>
          <a:stretch/>
        </p:blipFill>
        <p:spPr bwMode="auto">
          <a:xfrm>
            <a:off x="398713" y="2043260"/>
            <a:ext cx="5419496" cy="2521689"/>
          </a:xfrm>
          <a:prstGeom prst="rect">
            <a:avLst/>
          </a:prstGeom>
          <a:noFill/>
          <a:ln>
            <a:noFill/>
          </a:ln>
          <a:effectLst>
            <a:outerShdw dist="35921" dir="2700000" algn="ctr" rotWithShape="0">
              <a:schemeClr val="bg2"/>
            </a:outerShdw>
            <a:reflection blurRad="6350" stA="50000" endA="275" endPos="40000" dist="1016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43939"/>
          <a:stretch/>
        </p:blipFill>
        <p:spPr bwMode="auto">
          <a:xfrm>
            <a:off x="380520" y="2043260"/>
            <a:ext cx="5419496" cy="2521689"/>
          </a:xfrm>
          <a:prstGeom prst="rect">
            <a:avLst/>
          </a:prstGeom>
          <a:noFill/>
          <a:ln>
            <a:noFill/>
          </a:ln>
          <a:effectLst>
            <a:outerShdw dist="35921" dir="2700000" algn="ctr" rotWithShape="0">
              <a:schemeClr val="bg2"/>
            </a:outerShdw>
            <a:reflection blurRad="6350" stA="50000" endA="275" endPos="40000" dist="1016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8971864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868" y="228601"/>
            <a:ext cx="11173090" cy="997196"/>
          </a:xfrm>
        </p:spPr>
        <p:txBody>
          <a:bodyPr/>
          <a:lstStyle/>
          <a:p>
            <a:r>
              <a:rPr lang="en-US" dirty="0" smtClean="0"/>
              <a:t>Hybrid Feature-set</a:t>
            </a:r>
            <a:br>
              <a:rPr lang="en-US" dirty="0" smtClean="0"/>
            </a:br>
            <a:r>
              <a:rPr lang="en-US" sz="2800" dirty="0">
                <a:solidFill>
                  <a:schemeClr val="accent1">
                    <a:alpha val="99000"/>
                  </a:schemeClr>
                </a:solidFill>
              </a:rPr>
              <a:t>Cross-Premises </a:t>
            </a:r>
            <a:r>
              <a:rPr lang="en-US" sz="2800" dirty="0" smtClean="0">
                <a:solidFill>
                  <a:schemeClr val="accent1">
                    <a:alpha val="99000"/>
                  </a:schemeClr>
                </a:solidFill>
              </a:rPr>
              <a:t>Message Tracking</a:t>
            </a:r>
            <a:endParaRPr lang="en-US" sz="2800" dirty="0">
              <a:gradFill flip="none" rotWithShape="1">
                <a:gsLst>
                  <a:gs pos="5417">
                    <a:schemeClr val="tx2"/>
                  </a:gs>
                  <a:gs pos="98000">
                    <a:schemeClr val="tx2"/>
                  </a:gs>
                </a:gsLst>
                <a:lin ang="5400000" scaled="0"/>
                <a:tileRect/>
              </a:gradFill>
            </a:endParaRPr>
          </a:p>
        </p:txBody>
      </p:sp>
      <p:sp>
        <p:nvSpPr>
          <p:cNvPr id="3" name="Text Placeholder 2"/>
          <p:cNvSpPr>
            <a:spLocks noGrp="1"/>
          </p:cNvSpPr>
          <p:nvPr>
            <p:ph idx="1"/>
          </p:nvPr>
        </p:nvSpPr>
        <p:spPr>
          <a:xfrm>
            <a:off x="5780316" y="1447801"/>
            <a:ext cx="5887809" cy="4652749"/>
          </a:xfrm>
        </p:spPr>
        <p:txBody>
          <a:bodyPr>
            <a:normAutofit fontScale="70000" lnSpcReduction="20000"/>
          </a:bodyPr>
          <a:lstStyle/>
          <a:p>
            <a:r>
              <a:rPr lang="en-US" sz="3400" dirty="0" smtClean="0"/>
              <a:t>Cross-Premises Message Tracking</a:t>
            </a:r>
          </a:p>
          <a:p>
            <a:pPr lvl="1">
              <a:lnSpc>
                <a:spcPct val="120000"/>
              </a:lnSpc>
            </a:pPr>
            <a:r>
              <a:rPr lang="en-US" sz="3100" dirty="0" smtClean="0"/>
              <a:t>Creates the look and feel of a single, seamless organization</a:t>
            </a:r>
          </a:p>
          <a:p>
            <a:pPr lvl="1">
              <a:lnSpc>
                <a:spcPct val="120000"/>
              </a:lnSpc>
            </a:pPr>
            <a:r>
              <a:rPr lang="en-US" sz="3100" dirty="0" smtClean="0"/>
              <a:t>Message tracking started from on-premises or from the cloud will track through to the edge of the combined organization</a:t>
            </a:r>
          </a:p>
          <a:p>
            <a:pPr lvl="2">
              <a:lnSpc>
                <a:spcPct val="120000"/>
              </a:lnSpc>
            </a:pPr>
            <a:r>
              <a:rPr lang="en-US" sz="2600" dirty="0" smtClean="0"/>
              <a:t>Tracking fidelity across Exchange Server 2010 SP1 servers will be identical to fully on-premises organizations (i.e. – high fidelity)</a:t>
            </a:r>
          </a:p>
          <a:p>
            <a:pPr lvl="2">
              <a:lnSpc>
                <a:spcPct val="120000"/>
              </a:lnSpc>
            </a:pPr>
            <a:r>
              <a:rPr lang="en-US" sz="2600" dirty="0" smtClean="0"/>
              <a:t>Tracking fidelity across pre-2010 servers will be identical to fully on-premises organizations (i.e. – lower fidelity)</a:t>
            </a:r>
            <a:endParaRPr lang="en-US" sz="260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8517" y="1946564"/>
            <a:ext cx="4985108" cy="3014358"/>
          </a:xfrm>
          <a:prstGeom prst="rect">
            <a:avLst/>
          </a:prstGeom>
          <a:noFill/>
          <a:ln>
            <a:noFill/>
          </a:ln>
          <a:effectLst>
            <a:outerShdw dist="35921" dir="2700000" algn="ctr" rotWithShape="0">
              <a:schemeClr val="bg2"/>
            </a:outerShdw>
            <a:reflection blurRad="6350" stA="50000" endA="275" endPos="40000" dist="1016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58517" y="1946564"/>
            <a:ext cx="4985109" cy="3014358"/>
          </a:xfrm>
          <a:prstGeom prst="rect">
            <a:avLst/>
          </a:prstGeom>
          <a:noFill/>
          <a:ln>
            <a:noFill/>
          </a:ln>
          <a:effectLst>
            <a:outerShdw dist="35921" dir="2700000" algn="ctr" rotWithShape="0">
              <a:schemeClr val="bg2"/>
            </a:outerShdw>
            <a:reflection blurRad="6350" stA="50000" endA="275" endPos="40000" dist="1016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478247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868" y="228601"/>
            <a:ext cx="11173090" cy="997196"/>
          </a:xfrm>
        </p:spPr>
        <p:txBody>
          <a:bodyPr/>
          <a:lstStyle/>
          <a:p>
            <a:r>
              <a:rPr lang="en-US" dirty="0" smtClean="0"/>
              <a:t>Hybrid Feature-set</a:t>
            </a:r>
            <a:r>
              <a:rPr lang="en-US" dirty="0"/>
              <a:t/>
            </a:r>
            <a:br>
              <a:rPr lang="en-US" dirty="0"/>
            </a:br>
            <a:r>
              <a:rPr lang="en-US" sz="2800" dirty="0">
                <a:solidFill>
                  <a:schemeClr val="accent1">
                    <a:alpha val="99000"/>
                  </a:schemeClr>
                </a:solidFill>
              </a:rPr>
              <a:t>Cross-Premises </a:t>
            </a:r>
            <a:r>
              <a:rPr lang="en-US" sz="2800" dirty="0" smtClean="0">
                <a:solidFill>
                  <a:schemeClr val="accent1">
                    <a:alpha val="99000"/>
                  </a:schemeClr>
                </a:solidFill>
              </a:rPr>
              <a:t>mailbox search</a:t>
            </a:r>
            <a:endParaRPr lang="en-US" sz="2800" dirty="0">
              <a:gradFill flip="none" rotWithShape="1">
                <a:gsLst>
                  <a:gs pos="5417">
                    <a:schemeClr val="tx2"/>
                  </a:gs>
                  <a:gs pos="98000">
                    <a:schemeClr val="tx2"/>
                  </a:gs>
                </a:gsLst>
                <a:lin ang="5400000" scaled="0"/>
                <a:tileRect/>
              </a:gradFill>
            </a:endParaRPr>
          </a:p>
        </p:txBody>
      </p:sp>
      <p:sp>
        <p:nvSpPr>
          <p:cNvPr id="3" name="Text Placeholder 2"/>
          <p:cNvSpPr>
            <a:spLocks noGrp="1"/>
          </p:cNvSpPr>
          <p:nvPr>
            <p:ph idx="1"/>
          </p:nvPr>
        </p:nvSpPr>
        <p:spPr>
          <a:xfrm>
            <a:off x="5078677" y="1447801"/>
            <a:ext cx="6602280" cy="5061859"/>
          </a:xfrm>
        </p:spPr>
        <p:txBody>
          <a:bodyPr>
            <a:normAutofit fontScale="92500" lnSpcReduction="10000"/>
          </a:bodyPr>
          <a:lstStyle/>
          <a:p>
            <a:r>
              <a:rPr lang="en-US" dirty="0" smtClean="0"/>
              <a:t>Cross-Premises mailbox search</a:t>
            </a:r>
          </a:p>
          <a:p>
            <a:pPr lvl="1">
              <a:lnSpc>
                <a:spcPct val="120000"/>
              </a:lnSpc>
            </a:pPr>
            <a:r>
              <a:rPr lang="en-US" dirty="0" smtClean="0"/>
              <a:t>Allows compliance officers to select/manage mailboxes for mailbox searches from on-premises or cloud-hosted mailboxes</a:t>
            </a:r>
          </a:p>
          <a:p>
            <a:pPr lvl="1">
              <a:lnSpc>
                <a:spcPct val="120000"/>
              </a:lnSpc>
            </a:pPr>
            <a:r>
              <a:rPr lang="en-US" dirty="0" smtClean="0"/>
              <a:t>Graphical representation allows to differentiate between on-premises and cloud-hosted mailboxes in the picker</a:t>
            </a:r>
          </a:p>
          <a:p>
            <a:pPr lvl="1">
              <a:lnSpc>
                <a:spcPct val="120000"/>
              </a:lnSpc>
            </a:pPr>
            <a:r>
              <a:rPr lang="en-US" dirty="0" smtClean="0"/>
              <a:t>Search results returned across all selected mailboxes, regardless of mailbox location!</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7868" y="1447800"/>
            <a:ext cx="4185418" cy="4191000"/>
          </a:xfrm>
          <a:prstGeom prst="rect">
            <a:avLst/>
          </a:prstGeom>
          <a:noFill/>
          <a:ln>
            <a:noFill/>
          </a:ln>
          <a:effectLst>
            <a:outerShdw dist="35921" dir="2700000" algn="ctr" rotWithShape="0">
              <a:schemeClr val="bg2"/>
            </a:outerShdw>
            <a:reflection blurRad="6350" stA="50000" endA="275" endPos="40000" dist="1016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8936671"/>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4.6|1|35.9|26.2"/>
</p:tagLst>
</file>

<file path=ppt/tags/tag10.xml><?xml version="1.0" encoding="utf-8"?>
<p:tagLst xmlns:a="http://schemas.openxmlformats.org/drawingml/2006/main" xmlns:r="http://schemas.openxmlformats.org/officeDocument/2006/relationships" xmlns:p="http://schemas.openxmlformats.org/presentationml/2006/main">
  <p:tag name="TIMING" val="|39.5|11.3|19.3"/>
</p:tagLst>
</file>

<file path=ppt/tags/tag11.xml><?xml version="1.0" encoding="utf-8"?>
<p:tagLst xmlns:a="http://schemas.openxmlformats.org/drawingml/2006/main" xmlns:r="http://schemas.openxmlformats.org/officeDocument/2006/relationships" xmlns:p="http://schemas.openxmlformats.org/presentationml/2006/main">
  <p:tag name="TIMING" val="|18.2|7.8|30|19.8|22.7|34.4|4"/>
</p:tagLst>
</file>

<file path=ppt/tags/tag12.xml><?xml version="1.0" encoding="utf-8"?>
<p:tagLst xmlns:a="http://schemas.openxmlformats.org/drawingml/2006/main" xmlns:r="http://schemas.openxmlformats.org/officeDocument/2006/relationships" xmlns:p="http://schemas.openxmlformats.org/presentationml/2006/main">
  <p:tag name="TIMING" val="|29.7|35.9|19.7|9.2|7|1.6|3"/>
</p:tagLst>
</file>

<file path=ppt/tags/tag13.xml><?xml version="1.0" encoding="utf-8"?>
<p:tagLst xmlns:a="http://schemas.openxmlformats.org/drawingml/2006/main" xmlns:r="http://schemas.openxmlformats.org/officeDocument/2006/relationships" xmlns:p="http://schemas.openxmlformats.org/presentationml/2006/main">
  <p:tag name="TIMING" val="|11.4|17.5|13.6|42.5"/>
</p:tagLst>
</file>

<file path=ppt/tags/tag14.xml><?xml version="1.0" encoding="utf-8"?>
<p:tagLst xmlns:a="http://schemas.openxmlformats.org/drawingml/2006/main" xmlns:r="http://schemas.openxmlformats.org/officeDocument/2006/relationships" xmlns:p="http://schemas.openxmlformats.org/presentationml/2006/main">
  <p:tag name="TIMING" val="|51.8|8.1|18|18.8|26.7|14.7|3|65.4"/>
</p:tagLst>
</file>

<file path=ppt/tags/tag15.xml><?xml version="1.0" encoding="utf-8"?>
<p:tagLst xmlns:a="http://schemas.openxmlformats.org/drawingml/2006/main" xmlns:r="http://schemas.openxmlformats.org/officeDocument/2006/relationships" xmlns:p="http://schemas.openxmlformats.org/presentationml/2006/main">
  <p:tag name="TIMING" val="|26.4|5.7|8.5|19.6|5.1|45.5"/>
</p:tagLst>
</file>

<file path=ppt/tags/tag16.xml><?xml version="1.0" encoding="utf-8"?>
<p:tagLst xmlns:a="http://schemas.openxmlformats.org/drawingml/2006/main" xmlns:r="http://schemas.openxmlformats.org/officeDocument/2006/relationships" xmlns:p="http://schemas.openxmlformats.org/presentationml/2006/main">
  <p:tag name="TIMING" val="|26.5|42.1|16.1|.5|43.6"/>
</p:tagLst>
</file>

<file path=ppt/tags/tag17.xml><?xml version="1.0" encoding="utf-8"?>
<p:tagLst xmlns:a="http://schemas.openxmlformats.org/drawingml/2006/main" xmlns:r="http://schemas.openxmlformats.org/officeDocument/2006/relationships" xmlns:p="http://schemas.openxmlformats.org/presentationml/2006/main">
  <p:tag name="TIMING" val="|40|24.2|24.4|24"/>
</p:tagLst>
</file>

<file path=ppt/tags/tag18.xml><?xml version="1.0" encoding="utf-8"?>
<p:tagLst xmlns:a="http://schemas.openxmlformats.org/drawingml/2006/main" xmlns:r="http://schemas.openxmlformats.org/officeDocument/2006/relationships" xmlns:p="http://schemas.openxmlformats.org/presentationml/2006/main">
  <p:tag name="TIMING" val="|33.9|6.1|10.1|2.4|70.2"/>
</p:tagLst>
</file>

<file path=ppt/tags/tag19.xml><?xml version="1.0" encoding="utf-8"?>
<p:tagLst xmlns:a="http://schemas.openxmlformats.org/drawingml/2006/main" xmlns:r="http://schemas.openxmlformats.org/officeDocument/2006/relationships" xmlns:p="http://schemas.openxmlformats.org/presentationml/2006/main">
  <p:tag name="TIMING" val="|35.6|14.2"/>
</p:tagLst>
</file>

<file path=ppt/tags/tag2.xml><?xml version="1.0" encoding="utf-8"?>
<p:tagLst xmlns:a="http://schemas.openxmlformats.org/drawingml/2006/main" xmlns:r="http://schemas.openxmlformats.org/officeDocument/2006/relationships" xmlns:p="http://schemas.openxmlformats.org/presentationml/2006/main">
  <p:tag name="TIMING" val="|39.3"/>
</p:tagLst>
</file>

<file path=ppt/tags/tag3.xml><?xml version="1.0" encoding="utf-8"?>
<p:tagLst xmlns:a="http://schemas.openxmlformats.org/drawingml/2006/main" xmlns:r="http://schemas.openxmlformats.org/officeDocument/2006/relationships" xmlns:p="http://schemas.openxmlformats.org/presentationml/2006/main">
  <p:tag name="TIMING" val="|21.6"/>
</p:tagLst>
</file>

<file path=ppt/tags/tag4.xml><?xml version="1.0" encoding="utf-8"?>
<p:tagLst xmlns:a="http://schemas.openxmlformats.org/drawingml/2006/main" xmlns:r="http://schemas.openxmlformats.org/officeDocument/2006/relationships" xmlns:p="http://schemas.openxmlformats.org/presentationml/2006/main">
  <p:tag name="TIMING" val="|45.1"/>
</p:tagLst>
</file>

<file path=ppt/tags/tag5.xml><?xml version="1.0" encoding="utf-8"?>
<p:tagLst xmlns:a="http://schemas.openxmlformats.org/drawingml/2006/main" xmlns:r="http://schemas.openxmlformats.org/officeDocument/2006/relationships" xmlns:p="http://schemas.openxmlformats.org/presentationml/2006/main">
  <p:tag name="TIMING" val="|40.1"/>
</p:tagLst>
</file>

<file path=ppt/tags/tag6.xml><?xml version="1.0" encoding="utf-8"?>
<p:tagLst xmlns:a="http://schemas.openxmlformats.org/drawingml/2006/main" xmlns:r="http://schemas.openxmlformats.org/officeDocument/2006/relationships" xmlns:p="http://schemas.openxmlformats.org/presentationml/2006/main">
  <p:tag name="TIMING" val="|65.1"/>
</p:tagLst>
</file>

<file path=ppt/tags/tag7.xml><?xml version="1.0" encoding="utf-8"?>
<p:tagLst xmlns:a="http://schemas.openxmlformats.org/drawingml/2006/main" xmlns:r="http://schemas.openxmlformats.org/officeDocument/2006/relationships" xmlns:p="http://schemas.openxmlformats.org/presentationml/2006/main">
  <p:tag name="TIMING" val="|24.5|1.3|6.7"/>
</p:tagLst>
</file>

<file path=ppt/tags/tag8.xml><?xml version="1.0" encoding="utf-8"?>
<p:tagLst xmlns:a="http://schemas.openxmlformats.org/drawingml/2006/main" xmlns:r="http://schemas.openxmlformats.org/officeDocument/2006/relationships" xmlns:p="http://schemas.openxmlformats.org/presentationml/2006/main">
  <p:tag name="TIMING" val="|48.6|.9|15.1"/>
</p:tagLst>
</file>

<file path=ppt/tags/tag9.xml><?xml version="1.0" encoding="utf-8"?>
<p:tagLst xmlns:a="http://schemas.openxmlformats.org/drawingml/2006/main" xmlns:r="http://schemas.openxmlformats.org/officeDocument/2006/relationships" xmlns:p="http://schemas.openxmlformats.org/presentationml/2006/main">
  <p:tag name="TIMING" val="|48.3|14.5"/>
</p:tagLst>
</file>

<file path=ppt/theme/theme1.xml><?xml version="1.0" encoding="utf-8"?>
<a:theme xmlns:a="http://schemas.openxmlformats.org/drawingml/2006/main" name="TENA11_BreakoutSession_Template_16x9_Final_05132011">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tx2">
                <a:lumMod val="50000"/>
              </a:schemeClr>
            </a:gs>
            <a:gs pos="80000">
              <a:schemeClr val="tx2"/>
            </a:gs>
            <a:gs pos="100000">
              <a:schemeClr val="tx2"/>
            </a:gs>
          </a:gsLst>
        </a:gradFill>
        <a:ln>
          <a:solidFill>
            <a:schemeClr val="tx2"/>
          </a:solid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solidFill>
              <a:schemeClr val="tx1">
                <a:alpha val="99000"/>
              </a:schemeClr>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2.xml><?xml version="1.0" encoding="utf-8"?>
<a:theme xmlns:a="http://schemas.openxmlformats.org/drawingml/2006/main" name="1_White with Consolas font for code slides">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12036</TotalTime>
  <Words>3903</Words>
  <Application>Microsoft Office PowerPoint</Application>
  <PresentationFormat>Custom</PresentationFormat>
  <Paragraphs>538</Paragraphs>
  <Slides>53</Slides>
  <Notes>24</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53</vt:i4>
      </vt:variant>
    </vt:vector>
  </HeadingPairs>
  <TitlesOfParts>
    <vt:vector size="56" baseType="lpstr">
      <vt:lpstr>TENA11_BreakoutSession_Template_16x9_Final_05132011</vt:lpstr>
      <vt:lpstr>1_White with Consolas font for code slides</vt:lpstr>
      <vt:lpstr>Visio</vt:lpstr>
      <vt:lpstr>Microsoft Exchange Server and Microsoft  Office 365: How to Set Up a Hybrid Deployment</vt:lpstr>
      <vt:lpstr>Session Objectives</vt:lpstr>
      <vt:lpstr>PowerPoint Presentation</vt:lpstr>
      <vt:lpstr>PowerPoint Presentation</vt:lpstr>
      <vt:lpstr>Hybrid Staged Exchange Migration vs Hybrid Feature-set</vt:lpstr>
      <vt:lpstr>Hybrid Feature-set Cross-Premises Free/Busy and Calendar Sharing</vt:lpstr>
      <vt:lpstr>Hybrid Feature-set Cross-Premises MailTips</vt:lpstr>
      <vt:lpstr>Hybrid Feature-set Cross-Premises Message Tracking</vt:lpstr>
      <vt:lpstr>Hybrid Feature-set Cross-Premises mailbox search</vt:lpstr>
      <vt:lpstr>Hybrid Feature-set Cross-Premises OWA redirection</vt:lpstr>
      <vt:lpstr>Hybrid Feature-set Cross-Premises Mailflow</vt:lpstr>
      <vt:lpstr>Hybrid Feature summary</vt:lpstr>
      <vt:lpstr>Planning &amp; Concepts</vt:lpstr>
      <vt:lpstr>Hybrid Server Roles </vt:lpstr>
      <vt:lpstr>Shared Namespace</vt:lpstr>
      <vt:lpstr>Single Namespace – Core Concepts</vt:lpstr>
      <vt:lpstr>Shared Namespace – Core Concepts</vt:lpstr>
      <vt:lpstr>Exchange Sharing</vt:lpstr>
      <vt:lpstr>Federation Scenarios “Federation” – a very overloaded word</vt:lpstr>
      <vt:lpstr>Standard On-Premises Free/busy </vt:lpstr>
      <vt:lpstr>Federated Free/busy</vt:lpstr>
      <vt:lpstr>Exchange Online Archive</vt:lpstr>
      <vt:lpstr>Secure Transport</vt:lpstr>
      <vt:lpstr>Secure Mail – TLS</vt:lpstr>
      <vt:lpstr>Secure Mail - Sending Internal Headers to the Cloud</vt:lpstr>
      <vt:lpstr>Secure Mail – Sending Internal Headers to On-premises</vt:lpstr>
      <vt:lpstr>Centralized Mail flow Control</vt:lpstr>
      <vt:lpstr>Deployment</vt:lpstr>
      <vt:lpstr>Exchange Deployment Assistant</vt:lpstr>
      <vt:lpstr>Hybrid Setup Step 1 – Office 365 configuration steps</vt:lpstr>
      <vt:lpstr>Hybrid Setup Step 2 – Exchange Configuration Steps</vt:lpstr>
      <vt:lpstr>Creating the Exchange Federation Trust</vt:lpstr>
      <vt:lpstr>Creating the Secure Mail Connectors</vt:lpstr>
      <vt:lpstr>What’s New in Exchange 2010 SP2?</vt:lpstr>
      <vt:lpstr>In Review: Session Takeaways</vt:lpstr>
      <vt:lpstr>Related Content</vt:lpstr>
      <vt:lpstr>Track Resources</vt:lpstr>
      <vt:lpstr>Resources</vt:lpstr>
      <vt:lpstr>PowerPoint Presentation</vt:lpstr>
      <vt:lpstr>PowerPoint Presentation</vt:lpstr>
      <vt:lpstr>PowerPoint Presentation</vt:lpstr>
      <vt:lpstr>Migration &amp; Management</vt:lpstr>
      <vt:lpstr>Hybrid – GUI Management Connecting on-premise GUI to the cloud</vt:lpstr>
      <vt:lpstr>Hybrid Migration </vt:lpstr>
      <vt:lpstr>Hybrid Migration Cross-Premises mailbox move experience</vt:lpstr>
      <vt:lpstr>PowerPoint Presentation</vt:lpstr>
      <vt:lpstr>Hybrid Migration The stuff you need to know</vt:lpstr>
      <vt:lpstr>Hybrid Migration Mailbox offboarding</vt:lpstr>
      <vt:lpstr>Hybrid Recipient Management Exchange Management Console</vt:lpstr>
      <vt:lpstr>Hybrid Recipient Management What is new to recipient management in Exchange Online?</vt:lpstr>
      <vt:lpstr>Hybrid Recipient Management Cross-premises object mapping – groups &amp; contacts</vt:lpstr>
      <vt:lpstr>Hybrid Recipient Management Cross-premises object mapping - users</vt:lpstr>
      <vt:lpstr>PowerPoint Presentation</vt:lpstr>
    </vt:vector>
  </TitlesOfParts>
  <Manager>&lt;Content Manager Name Here&gt;</Manager>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EXL311: Microsoft Exchange Server and Microsoft Office 365: How to Set Up a Hybrid Deployment</dc:title>
  <dc:subject>Microsoft TechEd North America 2011</dc:subject>
  <dc:creator> Jim Lucey</dc:creator>
  <dc:description>Template: Jordan Cayabyab
Formatting: Sylvia Tedjo, Silver Fox Productions
Event Date: May 16-19, 2011
Event Location: Atlanta
Audience Type:</dc:description>
  <cp:lastModifiedBy>Shows</cp:lastModifiedBy>
  <cp:revision>69</cp:revision>
  <cp:lastPrinted>2010-05-11T05:02:34Z</cp:lastPrinted>
  <dcterms:created xsi:type="dcterms:W3CDTF">2011-03-13T04:36:17Z</dcterms:created>
  <dcterms:modified xsi:type="dcterms:W3CDTF">2011-05-19T12:19:07Z</dcterms:modified>
</cp:coreProperties>
</file>