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1.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3784" r:id="rId2"/>
  </p:sldMasterIdLst>
  <p:notesMasterIdLst>
    <p:notesMasterId r:id="rId49"/>
  </p:notesMasterIdLst>
  <p:handoutMasterIdLst>
    <p:handoutMasterId r:id="rId50"/>
  </p:handoutMasterIdLst>
  <p:sldIdLst>
    <p:sldId id="322" r:id="rId3"/>
    <p:sldId id="337" r:id="rId4"/>
    <p:sldId id="338" r:id="rId5"/>
    <p:sldId id="448" r:id="rId6"/>
    <p:sldId id="449" r:id="rId7"/>
    <p:sldId id="335" r:id="rId8"/>
    <p:sldId id="360" r:id="rId9"/>
    <p:sldId id="339" r:id="rId10"/>
    <p:sldId id="397" r:id="rId11"/>
    <p:sldId id="396" r:id="rId12"/>
    <p:sldId id="410" r:id="rId13"/>
    <p:sldId id="402" r:id="rId14"/>
    <p:sldId id="392" r:id="rId15"/>
    <p:sldId id="411" r:id="rId16"/>
    <p:sldId id="413" r:id="rId17"/>
    <p:sldId id="436" r:id="rId18"/>
    <p:sldId id="450" r:id="rId19"/>
    <p:sldId id="452" r:id="rId20"/>
    <p:sldId id="451" r:id="rId21"/>
    <p:sldId id="393" r:id="rId22"/>
    <p:sldId id="400" r:id="rId23"/>
    <p:sldId id="438" r:id="rId24"/>
    <p:sldId id="439" r:id="rId25"/>
    <p:sldId id="441" r:id="rId26"/>
    <p:sldId id="394" r:id="rId27"/>
    <p:sldId id="375" r:id="rId28"/>
    <p:sldId id="443" r:id="rId29"/>
    <p:sldId id="444" r:id="rId30"/>
    <p:sldId id="445" r:id="rId31"/>
    <p:sldId id="412" r:id="rId32"/>
    <p:sldId id="395" r:id="rId33"/>
    <p:sldId id="404" r:id="rId34"/>
    <p:sldId id="405" r:id="rId35"/>
    <p:sldId id="406" r:id="rId36"/>
    <p:sldId id="407" r:id="rId37"/>
    <p:sldId id="453" r:id="rId38"/>
    <p:sldId id="368" r:id="rId39"/>
    <p:sldId id="408" r:id="rId40"/>
    <p:sldId id="409" r:id="rId41"/>
    <p:sldId id="454" r:id="rId42"/>
    <p:sldId id="455" r:id="rId43"/>
    <p:sldId id="456" r:id="rId44"/>
    <p:sldId id="457" r:id="rId45"/>
    <p:sldId id="458" r:id="rId46"/>
    <p:sldId id="271" r:id="rId47"/>
    <p:sldId id="319" r:id="rId4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9390"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effectLst/>
          </c:spPr>
          <c:dPt>
            <c:idx val="0"/>
            <c:bubble3D val="0"/>
            <c:spPr>
              <a:gradFill>
                <a:gsLst>
                  <a:gs pos="0">
                    <a:srgbClr val="647797"/>
                  </a:gs>
                  <a:gs pos="100000">
                    <a:srgbClr val="242F4B"/>
                  </a:gs>
                </a:gsLst>
                <a:lin ang="5400000" scaled="0"/>
              </a:gradFill>
              <a:ln>
                <a:solidFill>
                  <a:srgbClr val="242F4B"/>
                </a:solidFill>
              </a:ln>
              <a:effectLst/>
            </c:spPr>
          </c:dPt>
          <c:dPt>
            <c:idx val="1"/>
            <c:bubble3D val="0"/>
            <c:spPr>
              <a:gradFill flip="none" rotWithShape="1">
                <a:gsLst>
                  <a:gs pos="0">
                    <a:srgbClr val="2F3541"/>
                  </a:gs>
                  <a:gs pos="100000">
                    <a:srgbClr val="69737D"/>
                  </a:gs>
                </a:gsLst>
                <a:lin ang="13500000" scaled="1"/>
                <a:tileRect/>
              </a:gradFill>
              <a:ln>
                <a:solidFill>
                  <a:srgbClr val="2F3541"/>
                </a:solidFill>
              </a:ln>
              <a:effectLst/>
            </c:spPr>
          </c:dPt>
          <c:dPt>
            <c:idx val="2"/>
            <c:bubble3D val="0"/>
            <c:spPr>
              <a:gradFill flip="none" rotWithShape="1">
                <a:gsLst>
                  <a:gs pos="0">
                    <a:srgbClr val="86BD02"/>
                  </a:gs>
                  <a:gs pos="100000">
                    <a:srgbClr val="5A7D01"/>
                  </a:gs>
                </a:gsLst>
                <a:lin ang="2700000" scaled="1"/>
                <a:tileRect/>
              </a:gradFill>
              <a:ln>
                <a:solidFill>
                  <a:srgbClr val="5A7D01"/>
                </a:solidFill>
              </a:ln>
              <a:effectLst/>
            </c:spPr>
          </c:dPt>
          <c:dPt>
            <c:idx val="3"/>
            <c:bubble3D val="0"/>
            <c:spPr>
              <a:gradFill flip="none" rotWithShape="1">
                <a:gsLst>
                  <a:gs pos="0">
                    <a:srgbClr val="CC6600"/>
                  </a:gs>
                  <a:gs pos="100000">
                    <a:schemeClr val="accent6"/>
                  </a:gs>
                </a:gsLst>
                <a:lin ang="16200000" scaled="1"/>
                <a:tileRect/>
              </a:gradFill>
              <a:ln>
                <a:solidFill>
                  <a:srgbClr val="CC6600"/>
                </a:solidFill>
              </a:ln>
              <a:effectLst/>
            </c:spPr>
          </c:dPt>
          <c:dPt>
            <c:idx val="4"/>
            <c:bubble3D val="0"/>
            <c:spPr>
              <a:gradFill>
                <a:gsLst>
                  <a:gs pos="0">
                    <a:srgbClr val="8064A2">
                      <a:lumMod val="50000"/>
                    </a:srgbClr>
                  </a:gs>
                  <a:gs pos="100000">
                    <a:schemeClr val="accent4"/>
                  </a:gs>
                </a:gsLst>
                <a:lin ang="16200000" scaled="1"/>
              </a:gradFill>
              <a:ln>
                <a:solidFill>
                  <a:schemeClr val="accent4">
                    <a:lumMod val="50000"/>
                  </a:schemeClr>
                </a:solidFill>
              </a:ln>
              <a:effectLst/>
            </c:spPr>
          </c:dPt>
          <c:dLbls>
            <c:dLbl>
              <c:idx val="0"/>
              <c:layout>
                <c:manualLayout>
                  <c:x val="-0.21069986444002306"/>
                  <c:y val="-0.11909405791489179"/>
                </c:manualLayout>
              </c:layout>
              <c:tx>
                <c:rich>
                  <a:bodyPr/>
                  <a:lstStyle/>
                  <a:p>
                    <a:pPr>
                      <a:defRPr sz="1100" b="0">
                        <a:solidFill>
                          <a:schemeClr val="bg1"/>
                        </a:solidFill>
                      </a:defRPr>
                    </a:pPr>
                    <a:r>
                      <a:rPr lang="en-US" sz="1100" b="0" dirty="0" smtClean="0">
                        <a:solidFill>
                          <a:schemeClr val="bg1"/>
                        </a:solidFill>
                      </a:rPr>
                      <a:t>Licensed</a:t>
                    </a:r>
                    <a:r>
                      <a:rPr lang="en-US" sz="1100" b="0" baseline="0" dirty="0" smtClean="0">
                        <a:solidFill>
                          <a:schemeClr val="bg1"/>
                        </a:solidFill>
                      </a:rPr>
                      <a:t> </a:t>
                    </a:r>
                    <a:r>
                      <a:rPr lang="en-US" sz="1100" b="0" dirty="0" smtClean="0">
                        <a:solidFill>
                          <a:schemeClr val="bg1"/>
                        </a:solidFill>
                      </a:rPr>
                      <a:t>Windows 61</a:t>
                    </a:r>
                    <a:r>
                      <a:rPr lang="en-US" sz="1100" b="0" dirty="0">
                        <a:solidFill>
                          <a:schemeClr val="bg1"/>
                        </a:solidFill>
                      </a:rPr>
                      <a:t>%</a:t>
                    </a:r>
                  </a:p>
                </c:rich>
              </c:tx>
              <c:spPr/>
              <c:showLegendKey val="0"/>
              <c:showVal val="1"/>
              <c:showCatName val="0"/>
              <c:showSerName val="0"/>
              <c:showPercent val="0"/>
              <c:showBubbleSize val="0"/>
            </c:dLbl>
            <c:dLbl>
              <c:idx val="1"/>
              <c:layout>
                <c:manualLayout>
                  <c:x val="0.18437740077662751"/>
                  <c:y val="-0.1145035946593628"/>
                </c:manualLayout>
              </c:layout>
              <c:tx>
                <c:rich>
                  <a:bodyPr/>
                  <a:lstStyle/>
                  <a:p>
                    <a:pPr>
                      <a:defRPr sz="1100" b="0">
                        <a:solidFill>
                          <a:schemeClr val="bg1"/>
                        </a:solidFill>
                      </a:defRPr>
                    </a:pPr>
                    <a:r>
                      <a:rPr lang="en-US" sz="1100" b="0" dirty="0" smtClean="0">
                        <a:solidFill>
                          <a:schemeClr val="bg1"/>
                        </a:solidFill>
                      </a:rPr>
                      <a:t>Unpaid Windows</a:t>
                    </a:r>
                  </a:p>
                  <a:p>
                    <a:pPr>
                      <a:defRPr sz="1100" b="0">
                        <a:solidFill>
                          <a:schemeClr val="bg1"/>
                        </a:solidFill>
                      </a:defRPr>
                    </a:pPr>
                    <a:r>
                      <a:rPr lang="en-US" sz="1100" b="0" dirty="0" smtClean="0">
                        <a:solidFill>
                          <a:schemeClr val="bg1"/>
                        </a:solidFill>
                      </a:rPr>
                      <a:t>11</a:t>
                    </a:r>
                    <a:r>
                      <a:rPr lang="en-US" sz="1100" b="0" dirty="0">
                        <a:solidFill>
                          <a:schemeClr val="bg1"/>
                        </a:solidFill>
                      </a:rPr>
                      <a:t>%</a:t>
                    </a:r>
                  </a:p>
                </c:rich>
              </c:tx>
              <c:spPr/>
              <c:showLegendKey val="0"/>
              <c:showVal val="1"/>
              <c:showCatName val="0"/>
              <c:showSerName val="0"/>
              <c:showPercent val="0"/>
              <c:showBubbleSize val="0"/>
            </c:dLbl>
            <c:dLbl>
              <c:idx val="2"/>
              <c:layout/>
              <c:tx>
                <c:rich>
                  <a:bodyPr/>
                  <a:lstStyle/>
                  <a:p>
                    <a:pPr>
                      <a:defRPr sz="1100" b="0">
                        <a:solidFill>
                          <a:schemeClr val="bg1"/>
                        </a:solidFill>
                      </a:defRPr>
                    </a:pPr>
                    <a:r>
                      <a:rPr lang="en-US" sz="1100" b="0" dirty="0" smtClean="0">
                        <a:solidFill>
                          <a:schemeClr val="bg1"/>
                        </a:solidFill>
                      </a:rPr>
                      <a:t>Linux 21</a:t>
                    </a:r>
                    <a:r>
                      <a:rPr lang="en-US" sz="1100" b="0" dirty="0">
                        <a:solidFill>
                          <a:schemeClr val="bg1"/>
                        </a:solidFill>
                      </a:rPr>
                      <a:t>%</a:t>
                    </a:r>
                  </a:p>
                </c:rich>
              </c:tx>
              <c:spPr/>
              <c:showLegendKey val="0"/>
              <c:showVal val="1"/>
              <c:showCatName val="0"/>
              <c:showSerName val="0"/>
              <c:showPercent val="0"/>
              <c:showBubbleSize val="0"/>
            </c:dLbl>
            <c:dLbl>
              <c:idx val="3"/>
              <c:layout/>
              <c:tx>
                <c:rich>
                  <a:bodyPr/>
                  <a:lstStyle/>
                  <a:p>
                    <a:pPr>
                      <a:defRPr sz="1100" b="0">
                        <a:solidFill>
                          <a:schemeClr val="bg1"/>
                        </a:solidFill>
                      </a:defRPr>
                    </a:pPr>
                    <a:r>
                      <a:rPr lang="en-US" sz="1100" b="0" smtClean="0">
                        <a:solidFill>
                          <a:schemeClr val="bg1"/>
                        </a:solidFill>
                      </a:rPr>
                      <a:t>Unix</a:t>
                    </a:r>
                  </a:p>
                  <a:p>
                    <a:pPr>
                      <a:defRPr sz="1100" b="0">
                        <a:solidFill>
                          <a:schemeClr val="bg1"/>
                        </a:solidFill>
                      </a:defRPr>
                    </a:pPr>
                    <a:r>
                      <a:rPr lang="en-US" sz="1100" b="0" smtClean="0">
                        <a:solidFill>
                          <a:schemeClr val="bg1"/>
                        </a:solidFill>
                      </a:rPr>
                      <a:t>6</a:t>
                    </a:r>
                    <a:r>
                      <a:rPr lang="en-US" sz="1100" b="0">
                        <a:solidFill>
                          <a:schemeClr val="bg1"/>
                        </a:solidFill>
                      </a:rPr>
                      <a:t>%</a:t>
                    </a:r>
                  </a:p>
                </c:rich>
              </c:tx>
              <c:spPr/>
              <c:showLegendKey val="0"/>
              <c:showVal val="1"/>
              <c:showCatName val="0"/>
              <c:showSerName val="0"/>
              <c:showPercent val="0"/>
              <c:showBubbleSize val="0"/>
            </c:dLbl>
            <c:dLbl>
              <c:idx val="4"/>
              <c:layout>
                <c:manualLayout>
                  <c:x val="2.1058886336372165E-2"/>
                  <c:y val="0"/>
                </c:manualLayout>
              </c:layout>
              <c:tx>
                <c:rich>
                  <a:bodyPr/>
                  <a:lstStyle/>
                  <a:p>
                    <a:r>
                      <a:rPr lang="en-US" sz="1100" b="0" smtClean="0"/>
                      <a:t>Other</a:t>
                    </a:r>
                  </a:p>
                  <a:p>
                    <a:r>
                      <a:rPr lang="en-US" sz="1100" b="0" smtClean="0"/>
                      <a:t>1</a:t>
                    </a:r>
                    <a:r>
                      <a:rPr lang="en-US" sz="1100" b="0"/>
                      <a:t>%</a:t>
                    </a:r>
                  </a:p>
                </c:rich>
              </c:tx>
              <c:showLegendKey val="0"/>
              <c:showVal val="1"/>
              <c:showCatName val="0"/>
              <c:showSerName val="0"/>
              <c:showPercent val="0"/>
              <c:showBubbleSize val="0"/>
            </c:dLbl>
            <c:txPr>
              <a:bodyPr/>
              <a:lstStyle/>
              <a:p>
                <a:pPr>
                  <a:defRPr sz="1100" b="0"/>
                </a:pPr>
                <a:endParaRPr lang="en-US"/>
              </a:p>
            </c:txPr>
            <c:showLegendKey val="0"/>
            <c:showVal val="1"/>
            <c:showCatName val="0"/>
            <c:showSerName val="0"/>
            <c:showPercent val="0"/>
            <c:showBubbleSize val="0"/>
            <c:showLeaderLines val="1"/>
          </c:dLbls>
          <c:cat>
            <c:strRef>
              <c:f>Sheet1!$A$2:$A$6</c:f>
              <c:strCache>
                <c:ptCount val="5"/>
                <c:pt idx="0">
                  <c:v>Paid Windows</c:v>
                </c:pt>
                <c:pt idx="1">
                  <c:v>Unpaid Windows</c:v>
                </c:pt>
                <c:pt idx="2">
                  <c:v>Linux</c:v>
                </c:pt>
                <c:pt idx="3">
                  <c:v>Unix</c:v>
                </c:pt>
                <c:pt idx="4">
                  <c:v>All Other</c:v>
                </c:pt>
              </c:strCache>
            </c:strRef>
          </c:cat>
          <c:val>
            <c:numRef>
              <c:f>Sheet1!$B$2:$B$6</c:f>
              <c:numCache>
                <c:formatCode>0%</c:formatCode>
                <c:ptCount val="5"/>
                <c:pt idx="0">
                  <c:v>0.61000000000000065</c:v>
                </c:pt>
                <c:pt idx="1">
                  <c:v>0.11</c:v>
                </c:pt>
                <c:pt idx="2">
                  <c:v>0.21000000000000021</c:v>
                </c:pt>
                <c:pt idx="3">
                  <c:v>6.0000000000000032E-2</c:v>
                </c:pt>
                <c:pt idx="4">
                  <c:v>1.0000000000000005E-2</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dk1" tx1="lt1" bg2="dk2" tx2="lt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Lbls>
            <c:dLbl>
              <c:idx val="0"/>
              <c:layout>
                <c:manualLayout>
                  <c:x val="-0.21069986444002325"/>
                  <c:y val="-0.11909405791489179"/>
                </c:manualLayout>
              </c:layout>
              <c:tx>
                <c:rich>
                  <a:bodyPr/>
                  <a:lstStyle/>
                  <a:p>
                    <a:r>
                      <a:rPr lang="en-US" sz="1600" dirty="0">
                        <a:latin typeface="Calibri" pitchFamily="34" charset="0"/>
                        <a:cs typeface="Calibri" pitchFamily="34" charset="0"/>
                      </a:rPr>
                      <a:t>Licensed Windows 61%</a:t>
                    </a:r>
                  </a:p>
                </c:rich>
              </c:tx>
              <c:showLegendKey val="0"/>
              <c:showVal val="1"/>
              <c:showCatName val="0"/>
              <c:showSerName val="0"/>
              <c:showPercent val="0"/>
              <c:showBubbleSize val="0"/>
            </c:dLbl>
            <c:dLbl>
              <c:idx val="1"/>
              <c:layout>
                <c:manualLayout>
                  <c:x val="0.18437740077662768"/>
                  <c:y val="-0.11450359465936268"/>
                </c:manualLayout>
              </c:layout>
              <c:tx>
                <c:rich>
                  <a:bodyPr/>
                  <a:lstStyle/>
                  <a:p>
                    <a:r>
                      <a:rPr lang="en-US" sz="1600" dirty="0">
                        <a:latin typeface="Calibri" pitchFamily="34" charset="0"/>
                        <a:cs typeface="Calibri" pitchFamily="34" charset="0"/>
                      </a:rPr>
                      <a:t>Unpaid Windows</a:t>
                    </a:r>
                  </a:p>
                  <a:p>
                    <a:r>
                      <a:rPr lang="en-US" sz="1600" dirty="0">
                        <a:latin typeface="Calibri" pitchFamily="34" charset="0"/>
                        <a:cs typeface="Calibri" pitchFamily="34" charset="0"/>
                      </a:rPr>
                      <a:t>11%</a:t>
                    </a:r>
                  </a:p>
                </c:rich>
              </c:tx>
              <c:showLegendKey val="0"/>
              <c:showVal val="1"/>
              <c:showCatName val="0"/>
              <c:showSerName val="0"/>
              <c:showPercent val="0"/>
              <c:showBubbleSize val="0"/>
            </c:dLbl>
            <c:dLbl>
              <c:idx val="2"/>
              <c:layout/>
              <c:tx>
                <c:rich>
                  <a:bodyPr/>
                  <a:lstStyle/>
                  <a:p>
                    <a:r>
                      <a:rPr lang="en-US" sz="1600" dirty="0">
                        <a:latin typeface="Calibri" pitchFamily="34" charset="0"/>
                        <a:cs typeface="Calibri" pitchFamily="34" charset="0"/>
                      </a:rPr>
                      <a:t>Linux 21%</a:t>
                    </a:r>
                  </a:p>
                </c:rich>
              </c:tx>
              <c:showLegendKey val="0"/>
              <c:showVal val="1"/>
              <c:showCatName val="0"/>
              <c:showSerName val="0"/>
              <c:showPercent val="0"/>
              <c:showBubbleSize val="0"/>
            </c:dLbl>
            <c:dLbl>
              <c:idx val="3"/>
              <c:layout/>
              <c:tx>
                <c:rich>
                  <a:bodyPr/>
                  <a:lstStyle/>
                  <a:p>
                    <a:r>
                      <a:rPr lang="en-US" sz="1600" dirty="0">
                        <a:latin typeface="Calibri" pitchFamily="34" charset="0"/>
                        <a:cs typeface="Calibri" pitchFamily="34" charset="0"/>
                      </a:rPr>
                      <a:t>Unix</a:t>
                    </a:r>
                  </a:p>
                  <a:p>
                    <a:r>
                      <a:rPr lang="en-US" sz="1600" dirty="0">
                        <a:latin typeface="Calibri" pitchFamily="34" charset="0"/>
                        <a:cs typeface="Calibri" pitchFamily="34" charset="0"/>
                      </a:rPr>
                      <a:t>6%</a:t>
                    </a:r>
                  </a:p>
                </c:rich>
              </c:tx>
              <c:showLegendKey val="0"/>
              <c:showVal val="1"/>
              <c:showCatName val="0"/>
              <c:showSerName val="0"/>
              <c:showPercent val="0"/>
              <c:showBubbleSize val="0"/>
            </c:dLbl>
            <c:dLbl>
              <c:idx val="4"/>
              <c:layout>
                <c:manualLayout>
                  <c:x val="2.1058886336372165E-2"/>
                  <c:y val="0"/>
                </c:manualLayout>
              </c:layout>
              <c:tx>
                <c:rich>
                  <a:bodyPr/>
                  <a:lstStyle/>
                  <a:p>
                    <a:pPr>
                      <a:defRPr sz="1600">
                        <a:solidFill>
                          <a:schemeClr val="tx1"/>
                        </a:solidFill>
                      </a:defRPr>
                    </a:pPr>
                    <a:r>
                      <a:rPr lang="en-US" sz="1600" b="1" dirty="0" smtClean="0">
                        <a:solidFill>
                          <a:schemeClr val="tx1"/>
                        </a:solidFill>
                        <a:latin typeface="Calibri" pitchFamily="34" charset="0"/>
                        <a:cs typeface="Calibri" pitchFamily="34" charset="0"/>
                      </a:rPr>
                      <a:t>Other</a:t>
                    </a:r>
                  </a:p>
                  <a:p>
                    <a:pPr>
                      <a:defRPr sz="1600">
                        <a:solidFill>
                          <a:schemeClr val="tx1"/>
                        </a:solidFill>
                      </a:defRPr>
                    </a:pPr>
                    <a:r>
                      <a:rPr lang="en-US" sz="1600" b="1" dirty="0" smtClean="0">
                        <a:solidFill>
                          <a:schemeClr val="tx1"/>
                        </a:solidFill>
                        <a:latin typeface="Calibri" pitchFamily="34" charset="0"/>
                        <a:cs typeface="Calibri" pitchFamily="34" charset="0"/>
                      </a:rPr>
                      <a:t>1</a:t>
                    </a:r>
                    <a:r>
                      <a:rPr lang="en-US" sz="1600" b="1" dirty="0">
                        <a:solidFill>
                          <a:schemeClr val="tx1"/>
                        </a:solidFill>
                        <a:latin typeface="Calibri" pitchFamily="34" charset="0"/>
                        <a:cs typeface="Calibri" pitchFamily="34" charset="0"/>
                      </a:rPr>
                      <a:t>%</a:t>
                    </a:r>
                  </a:p>
                </c:rich>
              </c:tx>
              <c:spPr/>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1"/>
          </c:dLbls>
          <c:cat>
            <c:strRef>
              <c:f>Sheet1!$A$2:$A$6</c:f>
              <c:strCache>
                <c:ptCount val="5"/>
                <c:pt idx="0">
                  <c:v>Paid Windows</c:v>
                </c:pt>
                <c:pt idx="1">
                  <c:v>Unpaid Windows</c:v>
                </c:pt>
                <c:pt idx="2">
                  <c:v>Linux</c:v>
                </c:pt>
                <c:pt idx="3">
                  <c:v>Unix</c:v>
                </c:pt>
                <c:pt idx="4">
                  <c:v>All Other</c:v>
                </c:pt>
              </c:strCache>
            </c:strRef>
          </c:cat>
          <c:val>
            <c:numRef>
              <c:f>Sheet1!$B$2:$B$6</c:f>
              <c:numCache>
                <c:formatCode>0%</c:formatCode>
                <c:ptCount val="5"/>
                <c:pt idx="0">
                  <c:v>0.61000000000000065</c:v>
                </c:pt>
                <c:pt idx="1">
                  <c:v>0.11</c:v>
                </c:pt>
                <c:pt idx="2">
                  <c:v>0.21000000000000021</c:v>
                </c:pt>
                <c:pt idx="3">
                  <c:v>6.0000000000000032E-2</c:v>
                </c:pt>
                <c:pt idx="4">
                  <c:v>1.0000000000000005E-2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100" b="1">
          <a:effectLst>
            <a:outerShdw blurRad="38100" dist="38100" dir="2700000" algn="tl">
              <a:srgbClr val="000000">
                <a:alpha val="43137"/>
              </a:srgbClr>
            </a:outerShdw>
          </a:effectLs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spPr>
        <a:solidFill>
          <a:srgbClr val="000000">
            <a:alpha val="70000"/>
          </a:srgbClr>
        </a:solidFill>
        <a:ln>
          <a:solidFill>
            <a:srgbClr val="000000"/>
          </a:solidFill>
        </a:ln>
      </c:spPr>
    </c:floor>
    <c:sideWall>
      <c:thickness val="0"/>
      <c:spPr>
        <a:gradFill>
          <a:gsLst>
            <a:gs pos="0">
              <a:srgbClr val="000000">
                <a:alpha val="0"/>
              </a:srgbClr>
            </a:gs>
            <a:gs pos="50000">
              <a:srgbClr val="000000">
                <a:alpha val="9000"/>
              </a:srgbClr>
            </a:gs>
            <a:gs pos="100000">
              <a:srgbClr val="000000">
                <a:alpha val="40000"/>
              </a:srgbClr>
            </a:gs>
          </a:gsLst>
          <a:lin ang="5400000" scaled="0"/>
        </a:gradFill>
      </c:spPr>
    </c:sideWall>
    <c:backWall>
      <c:thickness val="0"/>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clustered"/>
        <c:varyColors val="0"/>
        <c:ser>
          <c:idx val="0"/>
          <c:order val="0"/>
          <c:tx>
            <c:strRef>
              <c:f>Sheet1!$B$1</c:f>
              <c:strCache>
                <c:ptCount val="1"/>
                <c:pt idx="0">
                  <c:v>Physical Units</c:v>
                </c:pt>
              </c:strCache>
            </c:strRef>
          </c:tx>
          <c:invertIfNegative val="0"/>
          <c:cat>
            <c:strRef>
              <c:f>Sheet1!$A$2:$A$9</c:f>
              <c:strCache>
                <c:ptCount val="8"/>
                <c:pt idx="0">
                  <c:v>Y2005</c:v>
                </c:pt>
                <c:pt idx="1">
                  <c:v>Y2006</c:v>
                </c:pt>
                <c:pt idx="2">
                  <c:v>Y2007</c:v>
                </c:pt>
                <c:pt idx="3">
                  <c:v>Y2008</c:v>
                </c:pt>
                <c:pt idx="4">
                  <c:v>Y2009</c:v>
                </c:pt>
                <c:pt idx="5">
                  <c:v>Y2010</c:v>
                </c:pt>
                <c:pt idx="6">
                  <c:v>Y2011</c:v>
                </c:pt>
                <c:pt idx="7">
                  <c:v>Y2012</c:v>
                </c:pt>
              </c:strCache>
            </c:strRef>
          </c:cat>
          <c:val>
            <c:numRef>
              <c:f>Sheet1!$B$2:$B$9</c:f>
              <c:numCache>
                <c:formatCode>#,##0</c:formatCode>
                <c:ptCount val="8"/>
                <c:pt idx="0">
                  <c:v>250000</c:v>
                </c:pt>
                <c:pt idx="1">
                  <c:v>500000</c:v>
                </c:pt>
                <c:pt idx="2">
                  <c:v>900000</c:v>
                </c:pt>
                <c:pt idx="3">
                  <c:v>1100000</c:v>
                </c:pt>
                <c:pt idx="4">
                  <c:v>1250000</c:v>
                </c:pt>
                <c:pt idx="5">
                  <c:v>1500000</c:v>
                </c:pt>
                <c:pt idx="6">
                  <c:v>1750000</c:v>
                </c:pt>
                <c:pt idx="7">
                  <c:v>1900000</c:v>
                </c:pt>
              </c:numCache>
            </c:numRef>
          </c:val>
        </c:ser>
        <c:ser>
          <c:idx val="1"/>
          <c:order val="1"/>
          <c:tx>
            <c:strRef>
              <c:f>Sheet1!$C$1</c:f>
              <c:strCache>
                <c:ptCount val="1"/>
                <c:pt idx="0">
                  <c:v>Logical Units</c:v>
                </c:pt>
              </c:strCache>
            </c:strRef>
          </c:tx>
          <c:invertIfNegative val="0"/>
          <c:cat>
            <c:strRef>
              <c:f>Sheet1!$A$2:$A$9</c:f>
              <c:strCache>
                <c:ptCount val="8"/>
                <c:pt idx="0">
                  <c:v>Y2005</c:v>
                </c:pt>
                <c:pt idx="1">
                  <c:v>Y2006</c:v>
                </c:pt>
                <c:pt idx="2">
                  <c:v>Y2007</c:v>
                </c:pt>
                <c:pt idx="3">
                  <c:v>Y2008</c:v>
                </c:pt>
                <c:pt idx="4">
                  <c:v>Y2009</c:v>
                </c:pt>
                <c:pt idx="5">
                  <c:v>Y2010</c:v>
                </c:pt>
                <c:pt idx="6">
                  <c:v>Y2011</c:v>
                </c:pt>
                <c:pt idx="7">
                  <c:v>Y2012</c:v>
                </c:pt>
              </c:strCache>
            </c:strRef>
          </c:cat>
          <c:val>
            <c:numRef>
              <c:f>Sheet1!$C$2:$C$9</c:f>
              <c:numCache>
                <c:formatCode>#,##0</c:formatCode>
                <c:ptCount val="8"/>
                <c:pt idx="0">
                  <c:v>1000000</c:v>
                </c:pt>
                <c:pt idx="1">
                  <c:v>1900000</c:v>
                </c:pt>
                <c:pt idx="2">
                  <c:v>3900000</c:v>
                </c:pt>
                <c:pt idx="3">
                  <c:v>5990000</c:v>
                </c:pt>
                <c:pt idx="4">
                  <c:v>7800000</c:v>
                </c:pt>
                <c:pt idx="5">
                  <c:v>9850000</c:v>
                </c:pt>
                <c:pt idx="6">
                  <c:v>11850000</c:v>
                </c:pt>
                <c:pt idx="7">
                  <c:v>14000000</c:v>
                </c:pt>
              </c:numCache>
            </c:numRef>
          </c:val>
        </c:ser>
        <c:dLbls>
          <c:showLegendKey val="0"/>
          <c:showVal val="0"/>
          <c:showCatName val="0"/>
          <c:showSerName val="0"/>
          <c:showPercent val="0"/>
          <c:showBubbleSize val="0"/>
        </c:dLbls>
        <c:gapWidth val="39"/>
        <c:gapDepth val="0"/>
        <c:shape val="cylinder"/>
        <c:axId val="84468096"/>
        <c:axId val="85029248"/>
        <c:axId val="0"/>
      </c:bar3DChart>
      <c:catAx>
        <c:axId val="84468096"/>
        <c:scaling>
          <c:orientation val="minMax"/>
        </c:scaling>
        <c:delete val="0"/>
        <c:axPos val="b"/>
        <c:majorTickMark val="out"/>
        <c:minorTickMark val="none"/>
        <c:tickLblPos val="nextTo"/>
        <c:spPr>
          <a:ln>
            <a:solidFill>
              <a:schemeClr val="bg2"/>
            </a:solidFill>
          </a:ln>
        </c:spPr>
        <c:txPr>
          <a:bodyPr/>
          <a:lstStyle/>
          <a:p>
            <a:pPr>
              <a:defRPr sz="900">
                <a:solidFill>
                  <a:schemeClr val="tx1"/>
                </a:solidFill>
                <a:effectLst/>
              </a:defRPr>
            </a:pPr>
            <a:endParaRPr lang="en-US"/>
          </a:p>
        </c:txPr>
        <c:crossAx val="85029248"/>
        <c:crosses val="autoZero"/>
        <c:auto val="1"/>
        <c:lblAlgn val="ctr"/>
        <c:lblOffset val="100"/>
        <c:noMultiLvlLbl val="0"/>
      </c:catAx>
      <c:valAx>
        <c:axId val="85029248"/>
        <c:scaling>
          <c:orientation val="minMax"/>
        </c:scaling>
        <c:delete val="0"/>
        <c:axPos val="l"/>
        <c:majorGridlines>
          <c:spPr>
            <a:ln>
              <a:solidFill>
                <a:schemeClr val="bg2"/>
              </a:solidFill>
            </a:ln>
          </c:spPr>
        </c:majorGridlines>
        <c:numFmt formatCode="#,##0" sourceLinked="1"/>
        <c:majorTickMark val="out"/>
        <c:minorTickMark val="none"/>
        <c:tickLblPos val="nextTo"/>
        <c:spPr>
          <a:ln>
            <a:solidFill>
              <a:schemeClr val="bg2"/>
            </a:solidFill>
          </a:ln>
        </c:spPr>
        <c:txPr>
          <a:bodyPr/>
          <a:lstStyle/>
          <a:p>
            <a:pPr>
              <a:defRPr sz="1000">
                <a:solidFill>
                  <a:schemeClr val="tx1"/>
                </a:solidFill>
                <a:effectLst/>
              </a:defRPr>
            </a:pPr>
            <a:endParaRPr lang="en-US"/>
          </a:p>
        </c:txPr>
        <c:crossAx val="84468096"/>
        <c:crosses val="autoZero"/>
        <c:crossBetween val="between"/>
      </c:valAx>
    </c:plotArea>
    <c:legend>
      <c:legendPos val="b"/>
      <c:legendEntry>
        <c:idx val="0"/>
        <c:txPr>
          <a:bodyPr/>
          <a:lstStyle/>
          <a:p>
            <a:pPr>
              <a:defRPr sz="1100">
                <a:solidFill>
                  <a:schemeClr val="tx1"/>
                </a:solidFill>
                <a:latin typeface="+mn-lt"/>
              </a:defRPr>
            </a:pPr>
            <a:endParaRPr lang="en-US"/>
          </a:p>
        </c:txPr>
      </c:legendEntry>
      <c:legendEntry>
        <c:idx val="1"/>
        <c:txPr>
          <a:bodyPr/>
          <a:lstStyle/>
          <a:p>
            <a:pPr>
              <a:defRPr sz="1100">
                <a:solidFill>
                  <a:schemeClr val="tx1"/>
                </a:solidFill>
              </a:defRPr>
            </a:pPr>
            <a:endParaRPr lang="en-US"/>
          </a:p>
        </c:txPr>
      </c:legendEntry>
      <c:layout>
        <c:manualLayout>
          <c:xMode val="edge"/>
          <c:yMode val="edge"/>
          <c:x val="0.23076115485564311"/>
          <c:y val="0.88923746373808521"/>
          <c:w val="0.53847769028871395"/>
          <c:h val="6.7999378367177787E-2"/>
        </c:manualLayout>
      </c:layout>
      <c:overlay val="0"/>
      <c:txPr>
        <a:bodyPr/>
        <a:lstStyle/>
        <a:p>
          <a:pPr>
            <a:defRPr sz="1100">
              <a:solidFill>
                <a:schemeClr val="tx1"/>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2400" dirty="0"/>
              <a:t>Percent of current virtualization users, by segment</a:t>
            </a:r>
          </a:p>
        </c:rich>
      </c:tx>
      <c:layout>
        <c:manualLayout>
          <c:xMode val="edge"/>
          <c:yMode val="edge"/>
          <c:x val="0.108275283157173"/>
          <c:y val="9.8039215686274699E-3"/>
        </c:manualLayout>
      </c:layout>
      <c:overlay val="1"/>
    </c:title>
    <c:autoTitleDeleted val="0"/>
    <c:plotArea>
      <c:layout/>
      <c:barChart>
        <c:barDir val="bar"/>
        <c:grouping val="percentStacked"/>
        <c:varyColors val="0"/>
        <c:ser>
          <c:idx val="0"/>
          <c:order val="0"/>
          <c:tx>
            <c:strRef>
              <c:f>Sheet1!$D$11</c:f>
              <c:strCache>
                <c:ptCount val="1"/>
                <c:pt idx="0">
                  <c:v>Laggards</c:v>
                </c:pt>
              </c:strCache>
            </c:strRef>
          </c:tx>
          <c:spPr>
            <a:solidFill>
              <a:srgbClr val="9BBB59"/>
            </a:solidFill>
          </c:spPr>
          <c:invertIfNegative val="0"/>
          <c:dLbls>
            <c:dLbl>
              <c:idx val="0"/>
              <c:layout/>
              <c:tx>
                <c:rich>
                  <a:bodyPr/>
                  <a:lstStyle/>
                  <a:p>
                    <a:r>
                      <a:rPr lang="en-US" sz="2400" smtClean="0"/>
                      <a:t>Basic, </a:t>
                    </a:r>
                    <a:r>
                      <a:rPr lang="en-US" sz="2400" dirty="0"/>
                      <a:t>22%</a:t>
                    </a:r>
                    <a:endParaRPr lang="en-US" dirty="0"/>
                  </a:p>
                </c:rich>
              </c:tx>
              <c:showLegendKey val="0"/>
              <c:showVal val="1"/>
              <c:showCatName val="0"/>
              <c:showSerName val="1"/>
              <c:showPercent val="0"/>
              <c:showBubbleSize val="0"/>
            </c:dLbl>
            <c:txPr>
              <a:bodyPr/>
              <a:lstStyle/>
              <a:p>
                <a:pPr>
                  <a:defRPr sz="2400" b="1">
                    <a:solidFill>
                      <a:schemeClr val="bg1"/>
                    </a:solidFill>
                  </a:defRPr>
                </a:pPr>
                <a:endParaRPr lang="en-US"/>
              </a:p>
            </c:txPr>
            <c:showLegendKey val="0"/>
            <c:showVal val="1"/>
            <c:showCatName val="0"/>
            <c:showSerName val="1"/>
            <c:showPercent val="0"/>
            <c:showBubbleSize val="0"/>
            <c:showLeaderLines val="0"/>
          </c:dLbls>
          <c:val>
            <c:numRef>
              <c:f>Sheet1!$E$11</c:f>
              <c:numCache>
                <c:formatCode>0%</c:formatCode>
                <c:ptCount val="1"/>
                <c:pt idx="0">
                  <c:v>0.22</c:v>
                </c:pt>
              </c:numCache>
            </c:numRef>
          </c:val>
        </c:ser>
        <c:ser>
          <c:idx val="1"/>
          <c:order val="1"/>
          <c:tx>
            <c:strRef>
              <c:f>Sheet1!$D$12</c:f>
              <c:strCache>
                <c:ptCount val="1"/>
                <c:pt idx="0">
                  <c:v>Followers</c:v>
                </c:pt>
              </c:strCache>
            </c:strRef>
          </c:tx>
          <c:spPr>
            <a:solidFill>
              <a:srgbClr val="FFFF00"/>
            </a:solidFill>
          </c:spPr>
          <c:invertIfNegative val="0"/>
          <c:dLbls>
            <c:dLbl>
              <c:idx val="0"/>
              <c:layout/>
              <c:tx>
                <c:rich>
                  <a:bodyPr/>
                  <a:lstStyle/>
                  <a:p>
                    <a:r>
                      <a:rPr lang="en-US" sz="2400" dirty="0" smtClean="0"/>
                      <a:t>Progressing, </a:t>
                    </a:r>
                    <a:r>
                      <a:rPr lang="en-US" sz="2400" dirty="0"/>
                      <a:t>53%</a:t>
                    </a:r>
                    <a:endParaRPr lang="en-US" dirty="0"/>
                  </a:p>
                </c:rich>
              </c:tx>
              <c:showLegendKey val="0"/>
              <c:showVal val="1"/>
              <c:showCatName val="0"/>
              <c:showSerName val="1"/>
              <c:showPercent val="0"/>
              <c:showBubbleSize val="0"/>
            </c:dLbl>
            <c:txPr>
              <a:bodyPr/>
              <a:lstStyle/>
              <a:p>
                <a:pPr>
                  <a:defRPr sz="2400" b="1">
                    <a:solidFill>
                      <a:schemeClr val="bg1"/>
                    </a:solidFill>
                  </a:defRPr>
                </a:pPr>
                <a:endParaRPr lang="en-US"/>
              </a:p>
            </c:txPr>
            <c:showLegendKey val="0"/>
            <c:showVal val="1"/>
            <c:showCatName val="0"/>
            <c:showSerName val="1"/>
            <c:showPercent val="0"/>
            <c:showBubbleSize val="0"/>
            <c:showLeaderLines val="0"/>
          </c:dLbls>
          <c:val>
            <c:numRef>
              <c:f>Sheet1!$E$12</c:f>
              <c:numCache>
                <c:formatCode>0%</c:formatCode>
                <c:ptCount val="1"/>
                <c:pt idx="0">
                  <c:v>0.53</c:v>
                </c:pt>
              </c:numCache>
            </c:numRef>
          </c:val>
        </c:ser>
        <c:ser>
          <c:idx val="2"/>
          <c:order val="2"/>
          <c:tx>
            <c:strRef>
              <c:f>Sheet1!$D$13</c:f>
              <c:strCache>
                <c:ptCount val="1"/>
                <c:pt idx="0">
                  <c:v>Leaders</c:v>
                </c:pt>
              </c:strCache>
            </c:strRef>
          </c:tx>
          <c:spPr>
            <a:solidFill>
              <a:srgbClr val="FFC000"/>
            </a:solidFill>
          </c:spPr>
          <c:invertIfNegative val="0"/>
          <c:dLbls>
            <c:dLbl>
              <c:idx val="0"/>
              <c:layout/>
              <c:tx>
                <c:rich>
                  <a:bodyPr/>
                  <a:lstStyle/>
                  <a:p>
                    <a:r>
                      <a:rPr lang="en-US" sz="2400" smtClean="0"/>
                      <a:t>Advanced, </a:t>
                    </a:r>
                    <a:r>
                      <a:rPr lang="en-US" sz="2400" dirty="0"/>
                      <a:t>25%</a:t>
                    </a:r>
                    <a:endParaRPr lang="en-US" dirty="0"/>
                  </a:p>
                </c:rich>
              </c:tx>
              <c:showLegendKey val="0"/>
              <c:showVal val="1"/>
              <c:showCatName val="0"/>
              <c:showSerName val="1"/>
              <c:showPercent val="0"/>
              <c:showBubbleSize val="0"/>
            </c:dLbl>
            <c:txPr>
              <a:bodyPr/>
              <a:lstStyle/>
              <a:p>
                <a:pPr>
                  <a:defRPr sz="2400" b="1">
                    <a:solidFill>
                      <a:schemeClr val="bg1"/>
                    </a:solidFill>
                  </a:defRPr>
                </a:pPr>
                <a:endParaRPr lang="en-US"/>
              </a:p>
            </c:txPr>
            <c:showLegendKey val="0"/>
            <c:showVal val="1"/>
            <c:showCatName val="0"/>
            <c:showSerName val="1"/>
            <c:showPercent val="0"/>
            <c:showBubbleSize val="0"/>
            <c:showLeaderLines val="0"/>
          </c:dLbls>
          <c:val>
            <c:numRef>
              <c:f>Sheet1!$E$13</c:f>
              <c:numCache>
                <c:formatCode>0%</c:formatCode>
                <c:ptCount val="1"/>
                <c:pt idx="0">
                  <c:v>0.25</c:v>
                </c:pt>
              </c:numCache>
            </c:numRef>
          </c:val>
        </c:ser>
        <c:dLbls>
          <c:showLegendKey val="0"/>
          <c:showVal val="1"/>
          <c:showCatName val="0"/>
          <c:showSerName val="0"/>
          <c:showPercent val="0"/>
          <c:showBubbleSize val="0"/>
        </c:dLbls>
        <c:gapWidth val="95"/>
        <c:overlap val="100"/>
        <c:axId val="35737984"/>
        <c:axId val="35979264"/>
      </c:barChart>
      <c:catAx>
        <c:axId val="35737984"/>
        <c:scaling>
          <c:orientation val="minMax"/>
        </c:scaling>
        <c:delete val="1"/>
        <c:axPos val="l"/>
        <c:majorTickMark val="none"/>
        <c:minorTickMark val="none"/>
        <c:tickLblPos val="none"/>
        <c:crossAx val="35979264"/>
        <c:crosses val="autoZero"/>
        <c:auto val="1"/>
        <c:lblAlgn val="ctr"/>
        <c:lblOffset val="100"/>
        <c:noMultiLvlLbl val="0"/>
      </c:catAx>
      <c:valAx>
        <c:axId val="35979264"/>
        <c:scaling>
          <c:orientation val="minMax"/>
        </c:scaling>
        <c:delete val="1"/>
        <c:axPos val="b"/>
        <c:numFmt formatCode="0%" sourceLinked="1"/>
        <c:majorTickMark val="out"/>
        <c:minorTickMark val="none"/>
        <c:tickLblPos val="none"/>
        <c:crossAx val="35737984"/>
        <c:crosses val="autoZero"/>
        <c:crossBetween val="between"/>
      </c:valAx>
      <c:spPr>
        <a:noFill/>
      </c:spPr>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71419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solidFill>
                  <a:prstClr val="black"/>
                </a:solidFill>
                <a:latin typeface="Segoe" pitchFamily="34" charset="0"/>
              </a:rPr>
              <a:pPr/>
              <a:t>6</a:t>
            </a:fld>
            <a:endParaRPr lang="en-US" dirty="0">
              <a:solidFill>
                <a:prstClr val="black"/>
              </a:solidFill>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66765552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67727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75209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37909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8618100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5016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6695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9859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9313777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9884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5688242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100460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97060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822462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403223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80290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84128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40575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287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00697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0140684"/>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5218979"/>
      </p:ext>
    </p:extLst>
  </p:cSld>
  <p:clrMap bg1="dk1" tx1="lt1" bg2="dk2" tx2="lt2" accent1="accent1" accent2="accent2" accent3="accent3" accent4="accent4" accent5="accent5" accent6="accent6" hlink="hlink" folHlink="folHlink"/>
  <p:sldLayoutIdLst>
    <p:sldLayoutId id="214748378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windowsservercatalog.com/svvp/"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bit.ly/kOBSuo" TargetMode="External"/><Relationship Id="rId3" Type="http://schemas.openxmlformats.org/officeDocument/2006/relationships/hyperlink" Target="http://bit.ly/m7z7B4" TargetMode="External"/><Relationship Id="rId7" Type="http://schemas.openxmlformats.org/officeDocument/2006/relationships/hyperlink" Target="http://bit.ly/kWthfD" TargetMode="External"/><Relationship Id="rId2" Type="http://schemas.openxmlformats.org/officeDocument/2006/relationships/hyperlink" Target="http://bit.ly/jE2yPn" TargetMode="External"/><Relationship Id="rId1" Type="http://schemas.openxmlformats.org/officeDocument/2006/relationships/slideLayout" Target="../slideLayouts/slideLayout8.xml"/><Relationship Id="rId6" Type="http://schemas.openxmlformats.org/officeDocument/2006/relationships/hyperlink" Target="http://bit.ly/krUecS" TargetMode="External"/><Relationship Id="rId5" Type="http://schemas.openxmlformats.org/officeDocument/2006/relationships/hyperlink" Target="http://bit.ly/loEl9r" TargetMode="External"/><Relationship Id="rId4" Type="http://schemas.openxmlformats.org/officeDocument/2006/relationships/hyperlink" Target="http://bit.ly/mNAsDO" TargetMode="External"/><Relationship Id="rId9" Type="http://schemas.openxmlformats.org/officeDocument/2006/relationships/hyperlink" Target="http://bit.ly/9DBfoB"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technet.microsoft.com/en-us/library/aa996719.aspx"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www.windowsservercatalog.com/svvp.aspx?svvppage=svvpwizard.ht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tinyurl.com/y9shhpx"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www.microsoft.com/casestudies/Case_Study_Search_Results.aspx?Type=1&amp;Keywords=hyper-V%20%22exchange%20server%22&amp;pubDateFrom=01/01/2011&amp;LangID=46" TargetMode="External"/><Relationship Id="rId5" Type="http://schemas.openxmlformats.org/officeDocument/2006/relationships/hyperlink" Target="http://www.microsoft.com/virtualization" TargetMode="External"/><Relationship Id="rId4" Type="http://schemas.openxmlformats.org/officeDocument/2006/relationships/hyperlink" Target="http://msexchangeteam.com/"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8.png"/><Relationship Id="rId5" Type="http://schemas.openxmlformats.org/officeDocument/2006/relationships/hyperlink" Target="http://www.microsoft.com/learning" TargetMode="External"/><Relationship Id="rId10" Type="http://schemas.openxmlformats.org/officeDocument/2006/relationships/image" Target="../media/image27.emf"/><Relationship Id="rId4" Type="http://schemas.openxmlformats.org/officeDocument/2006/relationships/image" Target="../media/image24.png"/><Relationship Id="rId9" Type="http://schemas.openxmlformats.org/officeDocument/2006/relationships/image" Target="../media/image26.png"/><Relationship Id="rId1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 for Virtualization </a:t>
            </a:r>
            <a:br>
              <a:rPr lang="en-US" dirty="0" smtClean="0"/>
            </a:br>
            <a:r>
              <a:rPr lang="en-US" dirty="0" smtClean="0"/>
              <a:t>of Microsoft Exchange 2010</a:t>
            </a:r>
            <a:endParaRPr lang="en-US" dirty="0"/>
          </a:p>
        </p:txBody>
      </p:sp>
      <p:sp>
        <p:nvSpPr>
          <p:cNvPr id="7" name="Subtitle 2"/>
          <p:cNvSpPr>
            <a:spLocks noGrp="1"/>
          </p:cNvSpPr>
          <p:nvPr>
            <p:ph type="subTitle" idx="1"/>
          </p:nvPr>
        </p:nvSpPr>
        <p:spPr>
          <a:xfrm>
            <a:off x="969964" y="4189491"/>
            <a:ext cx="10242550" cy="463255"/>
          </a:xfrm>
        </p:spPr>
        <p:txBody>
          <a:bodyPr/>
          <a:lstStyle/>
          <a:p>
            <a:r>
              <a:rPr lang="en-US" dirty="0" smtClean="0"/>
              <a:t>Jeff </a:t>
            </a:r>
            <a:r>
              <a:rPr lang="en-US" dirty="0" err="1" smtClean="0"/>
              <a:t>Mealiffe</a:t>
            </a:r>
            <a:endParaRPr lang="en-US" dirty="0" smtClean="0"/>
          </a:p>
          <a:p>
            <a:r>
              <a:rPr lang="en-US" dirty="0" smtClean="0"/>
              <a:t>Sr. Program Manager</a:t>
            </a:r>
          </a:p>
          <a:p>
            <a:pPr>
              <a:spcBef>
                <a:spcPts val="2400"/>
              </a:spcBef>
            </a:pPr>
            <a:r>
              <a:rPr lang="en-US" dirty="0" smtClean="0"/>
              <a:t>Jim </a:t>
            </a:r>
            <a:r>
              <a:rPr lang="en-US" dirty="0" err="1" smtClean="0"/>
              <a:t>Lucey</a:t>
            </a:r>
            <a:endParaRPr lang="en-US" dirty="0" smtClean="0"/>
          </a:p>
          <a:p>
            <a:r>
              <a:rPr lang="en-US" dirty="0" smtClean="0"/>
              <a:t>Sr. Product Manager</a:t>
            </a:r>
          </a:p>
        </p:txBody>
      </p:sp>
      <p:sp>
        <p:nvSpPr>
          <p:cNvPr id="9" name="Text Placeholder 8"/>
          <p:cNvSpPr>
            <a:spLocks noGrp="1"/>
          </p:cNvSpPr>
          <p:nvPr>
            <p:ph type="body" sz="quarter" idx="10"/>
          </p:nvPr>
        </p:nvSpPr>
        <p:spPr/>
        <p:txBody>
          <a:bodyPr/>
          <a:lstStyle/>
          <a:p>
            <a:r>
              <a:rPr lang="en-US" dirty="0" smtClean="0"/>
              <a:t>EXL306</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Scale Up or Scale Out?</a:t>
            </a:r>
            <a:endParaRPr lang="en-US" dirty="0"/>
          </a:p>
        </p:txBody>
      </p:sp>
      <p:sp>
        <p:nvSpPr>
          <p:cNvPr id="6" name="Text Placeholder 5"/>
          <p:cNvSpPr>
            <a:spLocks noGrp="1"/>
          </p:cNvSpPr>
          <p:nvPr>
            <p:ph type="body" sz="quarter" idx="10"/>
          </p:nvPr>
        </p:nvSpPr>
        <p:spPr/>
        <p:txBody>
          <a:bodyPr/>
          <a:lstStyle/>
          <a:p>
            <a:r>
              <a:rPr lang="en-US" smtClean="0"/>
              <a:t>Exchange architected for scale out</a:t>
            </a:r>
          </a:p>
          <a:p>
            <a:pPr lvl="1"/>
            <a:r>
              <a:rPr lang="en-US" smtClean="0"/>
              <a:t>Large mailboxes, low cost, DAS, redundant inexpensive servers, etc.</a:t>
            </a:r>
          </a:p>
          <a:p>
            <a:r>
              <a:rPr lang="en-US" smtClean="0"/>
              <a:t>Virtualization typically implies scale up (root hardware)</a:t>
            </a:r>
          </a:p>
          <a:p>
            <a:endParaRPr lang="en-US" smtClean="0"/>
          </a:p>
          <a:p>
            <a:r>
              <a:rPr lang="en-US" smtClean="0"/>
              <a:t>Avoid “all eggs in one basket”:</a:t>
            </a:r>
          </a:p>
          <a:p>
            <a:pPr lvl="1"/>
            <a:r>
              <a:rPr lang="en-US" smtClean="0"/>
              <a:t>Where possible, scale out Exchange servers across many root servers</a:t>
            </a:r>
            <a:endParaRPr lang="en-US" dirty="0" smtClean="0"/>
          </a:p>
        </p:txBody>
      </p:sp>
    </p:spTree>
    <p:extLst>
      <p:ext uri="{BB962C8B-B14F-4D97-AF65-F5344CB8AC3E}">
        <p14:creationId xmlns:p14="http://schemas.microsoft.com/office/powerpoint/2010/main" val="31352449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Deployment Reminders</a:t>
            </a:r>
            <a:endParaRPr lang="en-US" dirty="0"/>
          </a:p>
        </p:txBody>
      </p:sp>
      <p:sp>
        <p:nvSpPr>
          <p:cNvPr id="3" name="Text Placeholder 2"/>
          <p:cNvSpPr>
            <a:spLocks noGrp="1"/>
          </p:cNvSpPr>
          <p:nvPr>
            <p:ph type="body" sz="quarter" idx="10"/>
          </p:nvPr>
        </p:nvSpPr>
        <p:spPr/>
        <p:txBody>
          <a:bodyPr/>
          <a:lstStyle/>
          <a:p>
            <a:r>
              <a:rPr lang="en-US" smtClean="0"/>
              <a:t>Exchange isn’t “virtualization aware”</a:t>
            </a:r>
          </a:p>
          <a:p>
            <a:r>
              <a:rPr lang="en-US" smtClean="0"/>
              <a:t>Virtualization isn’t free</a:t>
            </a:r>
          </a:p>
          <a:p>
            <a:pPr lvl="1"/>
            <a:r>
              <a:rPr lang="en-US" smtClean="0"/>
              <a:t>Hypervisor adds CPU overhead: ~12% in our Exchange 2010 tests</a:t>
            </a:r>
          </a:p>
          <a:p>
            <a:r>
              <a:rPr lang="en-US" smtClean="0"/>
              <a:t>Virtualization doesn’t provide resources where they don’t truly exist</a:t>
            </a:r>
          </a:p>
          <a:p>
            <a:pPr lvl="1"/>
            <a:r>
              <a:rPr lang="en-US" smtClean="0"/>
              <a:t>Size for required physical resources for each VM</a:t>
            </a:r>
          </a:p>
          <a:p>
            <a:pPr lvl="1"/>
            <a:r>
              <a:rPr lang="en-US" smtClean="0"/>
              <a:t>Make sure you can deliver those resources</a:t>
            </a:r>
            <a:endParaRPr lang="en-US" dirty="0" smtClean="0"/>
          </a:p>
        </p:txBody>
      </p:sp>
    </p:spTree>
    <p:extLst>
      <p:ext uri="{BB962C8B-B14F-4D97-AF65-F5344CB8AC3E}">
        <p14:creationId xmlns:p14="http://schemas.microsoft.com/office/powerpoint/2010/main" val="11431213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Unsupported Configurations</a:t>
            </a:r>
            <a:endParaRPr lang="en-US" dirty="0"/>
          </a:p>
        </p:txBody>
      </p:sp>
      <p:sp>
        <p:nvSpPr>
          <p:cNvPr id="3" name="Text Placeholder 2"/>
          <p:cNvSpPr>
            <a:spLocks noGrp="1"/>
          </p:cNvSpPr>
          <p:nvPr>
            <p:ph type="body" sz="quarter" idx="10"/>
          </p:nvPr>
        </p:nvSpPr>
        <p:spPr>
          <a:xfrm>
            <a:off x="519112" y="1447799"/>
            <a:ext cx="11149013" cy="3053144"/>
          </a:xfrm>
        </p:spPr>
        <p:txBody>
          <a:bodyPr/>
          <a:lstStyle/>
          <a:p>
            <a:r>
              <a:rPr lang="en-US" dirty="0" smtClean="0"/>
              <a:t>Snapshots</a:t>
            </a:r>
          </a:p>
          <a:p>
            <a:r>
              <a:rPr lang="en-US" dirty="0" smtClean="0"/>
              <a:t>Differencing/delta disks</a:t>
            </a:r>
          </a:p>
          <a:p>
            <a:r>
              <a:rPr lang="en-US" dirty="0" smtClean="0"/>
              <a:t>Processor over-subscription greater than 2:1</a:t>
            </a:r>
          </a:p>
          <a:p>
            <a:r>
              <a:rPr lang="en-US" dirty="0" smtClean="0"/>
              <a:t>Apps running on the root</a:t>
            </a:r>
          </a:p>
          <a:p>
            <a:r>
              <a:rPr lang="en-US" dirty="0" smtClean="0"/>
              <a:t>VSS backup of root for </a:t>
            </a:r>
            <a:r>
              <a:rPr lang="en-US" dirty="0" err="1" smtClean="0"/>
              <a:t>passthrough</a:t>
            </a:r>
            <a:r>
              <a:rPr lang="en-US" dirty="0" smtClean="0"/>
              <a:t> disks or </a:t>
            </a:r>
            <a:r>
              <a:rPr lang="en-US" dirty="0" err="1" smtClean="0"/>
              <a:t>iSCSI</a:t>
            </a:r>
            <a:r>
              <a:rPr lang="en-US" dirty="0" smtClean="0"/>
              <a:t> disks connected to initiator in guest</a:t>
            </a:r>
            <a:endParaRPr lang="en-US" dirty="0"/>
          </a:p>
        </p:txBody>
      </p:sp>
    </p:spTree>
    <p:extLst>
      <p:ext uri="{BB962C8B-B14F-4D97-AF65-F5344CB8AC3E}">
        <p14:creationId xmlns:p14="http://schemas.microsoft.com/office/powerpoint/2010/main" val="18209787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a:t>
            </a:r>
            <a:br>
              <a:rPr lang="en-US" dirty="0"/>
            </a:br>
            <a:r>
              <a:rPr lang="en-US" sz="3600" dirty="0"/>
              <a:t>Capacity, Sizing and </a:t>
            </a:r>
            <a:r>
              <a:rPr lang="en-US" sz="3600" dirty="0" smtClean="0"/>
              <a:t>Performance</a:t>
            </a:r>
            <a:endParaRPr lang="en-US" sz="3600" dirty="0"/>
          </a:p>
        </p:txBody>
      </p:sp>
      <p:sp>
        <p:nvSpPr>
          <p:cNvPr id="7" name="Subtitle 6"/>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128738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Sizing Process Overview</a:t>
            </a:r>
            <a:endParaRPr lang="en-US" dirty="0"/>
          </a:p>
        </p:txBody>
      </p:sp>
      <p:sp>
        <p:nvSpPr>
          <p:cNvPr id="6" name="Text Placeholder 5"/>
          <p:cNvSpPr>
            <a:spLocks noGrp="1"/>
          </p:cNvSpPr>
          <p:nvPr>
            <p:ph type="body" sz="quarter" idx="10"/>
          </p:nvPr>
        </p:nvSpPr>
        <p:spPr/>
        <p:txBody>
          <a:bodyPr/>
          <a:lstStyle/>
          <a:p>
            <a:r>
              <a:rPr lang="en-US" smtClean="0"/>
              <a:t>Start with the physical server sizing process</a:t>
            </a:r>
          </a:p>
          <a:p>
            <a:pPr lvl="1"/>
            <a:r>
              <a:rPr lang="en-US" smtClean="0"/>
              <a:t>Calculator &amp; TechNet guidance</a:t>
            </a:r>
          </a:p>
          <a:p>
            <a:r>
              <a:rPr lang="en-US" smtClean="0"/>
              <a:t>Account for virtualization overhead</a:t>
            </a:r>
          </a:p>
          <a:p>
            <a:r>
              <a:rPr lang="en-US" smtClean="0"/>
              <a:t>Determine VM placement</a:t>
            </a:r>
          </a:p>
          <a:p>
            <a:pPr lvl="1"/>
            <a:r>
              <a:rPr lang="en-US" smtClean="0"/>
              <a:t>Account for VM migration if planned</a:t>
            </a:r>
          </a:p>
          <a:p>
            <a:r>
              <a:rPr lang="en-US" smtClean="0"/>
              <a:t>Size root servers, storage, and network infrastructure</a:t>
            </a:r>
            <a:endParaRPr lang="en-US" dirty="0"/>
          </a:p>
        </p:txBody>
      </p:sp>
    </p:spTree>
    <p:extLst>
      <p:ext uri="{BB962C8B-B14F-4D97-AF65-F5344CB8AC3E}">
        <p14:creationId xmlns:p14="http://schemas.microsoft.com/office/powerpoint/2010/main" val="39998069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Guest Sizing Rules of Thumb</a:t>
            </a:r>
            <a:endParaRPr lang="en-US" dirty="0"/>
          </a:p>
        </p:txBody>
      </p:sp>
      <p:sp>
        <p:nvSpPr>
          <p:cNvPr id="3" name="Text Placeholder 2"/>
          <p:cNvSpPr>
            <a:spLocks noGrp="1"/>
          </p:cNvSpPr>
          <p:nvPr>
            <p:ph type="body" sz="quarter" idx="10"/>
          </p:nvPr>
        </p:nvSpPr>
        <p:spPr>
          <a:xfrm>
            <a:off x="519112" y="1447799"/>
            <a:ext cx="11149013" cy="3810274"/>
          </a:xfrm>
        </p:spPr>
        <p:txBody>
          <a:bodyPr/>
          <a:lstStyle/>
          <a:p>
            <a:r>
              <a:rPr lang="en-US" dirty="0" smtClean="0"/>
              <a:t>Size Mailbox role first</a:t>
            </a:r>
          </a:p>
          <a:p>
            <a:pPr lvl="1"/>
            <a:r>
              <a:rPr lang="en-US" dirty="0" smtClean="0"/>
              <a:t>CPU ratios for other roles based on Mailbox role sizing</a:t>
            </a:r>
          </a:p>
          <a:p>
            <a:pPr lvl="1"/>
            <a:r>
              <a:rPr lang="en-US" dirty="0" smtClean="0"/>
              <a:t>Mailbox role performance is key to user experience</a:t>
            </a:r>
          </a:p>
          <a:p>
            <a:pPr lvl="1"/>
            <a:r>
              <a:rPr lang="en-US" dirty="0" smtClean="0"/>
              <a:t>High availability design significantly impacts sizing</a:t>
            </a:r>
          </a:p>
          <a:p>
            <a:r>
              <a:rPr lang="en-US" dirty="0" smtClean="0"/>
              <a:t>Don’t over-subscribe/over-allocate resources</a:t>
            </a:r>
          </a:p>
          <a:p>
            <a:pPr lvl="1"/>
            <a:r>
              <a:rPr lang="en-US" dirty="0" smtClean="0"/>
              <a:t>Size based on anticipated peak workload, don’t under provision physical resources</a:t>
            </a:r>
          </a:p>
          <a:p>
            <a:r>
              <a:rPr lang="en-US" dirty="0" smtClean="0"/>
              <a:t>Don’t forget network needs</a:t>
            </a:r>
            <a:endParaRPr lang="en-US" dirty="0"/>
          </a:p>
        </p:txBody>
      </p:sp>
    </p:spTree>
    <p:extLst>
      <p:ext uri="{BB962C8B-B14F-4D97-AF65-F5344CB8AC3E}">
        <p14:creationId xmlns:p14="http://schemas.microsoft.com/office/powerpoint/2010/main" val="250166254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Guest Sizing for Unified Messaging</a:t>
            </a:r>
            <a:endParaRPr lang="en-US" dirty="0"/>
          </a:p>
        </p:txBody>
      </p:sp>
      <p:sp>
        <p:nvSpPr>
          <p:cNvPr id="3" name="Text Placeholder 2"/>
          <p:cNvSpPr>
            <a:spLocks noGrp="1"/>
          </p:cNvSpPr>
          <p:nvPr>
            <p:ph type="body" sz="quarter" idx="10"/>
          </p:nvPr>
        </p:nvSpPr>
        <p:spPr/>
        <p:txBody>
          <a:bodyPr/>
          <a:lstStyle/>
          <a:p>
            <a:r>
              <a:rPr lang="en-US" smtClean="0"/>
              <a:t>Newly supported for virtualization</a:t>
            </a:r>
          </a:p>
          <a:p>
            <a:pPr lvl="1"/>
            <a:r>
              <a:rPr lang="en-US" smtClean="0"/>
              <a:t>Requires Exchange 2010 SP1 (or greater)</a:t>
            </a:r>
          </a:p>
          <a:p>
            <a:r>
              <a:rPr lang="en-US" smtClean="0"/>
              <a:t>Role is susceptible to poor voice quality and/or latency if undersized</a:t>
            </a:r>
          </a:p>
          <a:p>
            <a:r>
              <a:rPr lang="en-US" smtClean="0"/>
              <a:t>Requires min. 4 virtual processors</a:t>
            </a:r>
          </a:p>
          <a:p>
            <a:r>
              <a:rPr lang="en-US" smtClean="0"/>
              <a:t>UM must be able to utilize physical processors on demand</a:t>
            </a:r>
          </a:p>
          <a:p>
            <a:r>
              <a:rPr lang="en-US" smtClean="0"/>
              <a:t>Consider network requirements (low latency, sufficient bandwidth) to meet UM needs</a:t>
            </a:r>
          </a:p>
          <a:p>
            <a:r>
              <a:rPr lang="en-US" smtClean="0"/>
              <a:t>Tests show that 4VP/16GB VM can handle 40 concurrent calls with VM Preview and 65 calls without</a:t>
            </a:r>
            <a:endParaRPr lang="en-US" dirty="0" smtClean="0"/>
          </a:p>
        </p:txBody>
      </p:sp>
    </p:spTree>
    <p:extLst>
      <p:ext uri="{BB962C8B-B14F-4D97-AF65-F5344CB8AC3E}">
        <p14:creationId xmlns:p14="http://schemas.microsoft.com/office/powerpoint/2010/main" val="35164751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Root Server Sizing</a:t>
            </a:r>
            <a:endParaRPr lang="en-US" dirty="0"/>
          </a:p>
        </p:txBody>
      </p:sp>
      <p:sp>
        <p:nvSpPr>
          <p:cNvPr id="3" name="Text Placeholder 2"/>
          <p:cNvSpPr>
            <a:spLocks noGrp="1"/>
          </p:cNvSpPr>
          <p:nvPr>
            <p:ph type="body" sz="quarter" idx="10"/>
          </p:nvPr>
        </p:nvSpPr>
        <p:spPr/>
        <p:txBody>
          <a:bodyPr/>
          <a:lstStyle/>
          <a:p>
            <a:r>
              <a:rPr lang="en-US" smtClean="0"/>
              <a:t>Root server storage sizing includes space for the OS &amp; required hypervisor components, plus connectivity to storage for guest VMs</a:t>
            </a:r>
          </a:p>
          <a:p>
            <a:pPr lvl="1"/>
            <a:r>
              <a:rPr lang="en-US" smtClean="0"/>
              <a:t>Don’t forget about high availability of storage if required (multi-path HBAs or iSCSI NICs, redundant paths, etc.)</a:t>
            </a:r>
          </a:p>
          <a:p>
            <a:r>
              <a:rPr lang="en-US" smtClean="0"/>
              <a:t>Network sizing is critical: number of interfaces and bandwidth</a:t>
            </a:r>
          </a:p>
          <a:p>
            <a:pPr lvl="1"/>
            <a:r>
              <a:rPr lang="en-US" smtClean="0"/>
              <a:t>Consider app connectivity, storage networking, heartbeats, CSV, VM migration</a:t>
            </a:r>
            <a:endParaRPr lang="en-US" dirty="0" smtClean="0"/>
          </a:p>
        </p:txBody>
      </p:sp>
    </p:spTree>
    <p:extLst>
      <p:ext uri="{BB962C8B-B14F-4D97-AF65-F5344CB8AC3E}">
        <p14:creationId xmlns:p14="http://schemas.microsoft.com/office/powerpoint/2010/main" val="34838827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Root Server Sizing</a:t>
            </a:r>
            <a:endParaRPr lang="en-US" dirty="0"/>
          </a:p>
        </p:txBody>
      </p:sp>
      <p:sp>
        <p:nvSpPr>
          <p:cNvPr id="3" name="Text Placeholder 2"/>
          <p:cNvSpPr>
            <a:spLocks noGrp="1"/>
          </p:cNvSpPr>
          <p:nvPr>
            <p:ph type="body" sz="quarter" idx="10"/>
          </p:nvPr>
        </p:nvSpPr>
        <p:spPr>
          <a:xfrm>
            <a:off x="519112" y="1447799"/>
            <a:ext cx="11149013" cy="4838248"/>
          </a:xfrm>
        </p:spPr>
        <p:txBody>
          <a:bodyPr/>
          <a:lstStyle/>
          <a:p>
            <a:r>
              <a:rPr lang="en-US" dirty="0" smtClean="0"/>
              <a:t>CPU sizing should include root needs plus per-guest overhead</a:t>
            </a:r>
          </a:p>
          <a:p>
            <a:pPr lvl="1"/>
            <a:r>
              <a:rPr lang="en-US" dirty="0" smtClean="0"/>
              <a:t>Follow hypervisor vendor recommendations</a:t>
            </a:r>
          </a:p>
          <a:p>
            <a:r>
              <a:rPr lang="en-US" dirty="0" smtClean="0"/>
              <a:t>Memory sizing should not assume </a:t>
            </a:r>
            <a:r>
              <a:rPr lang="en-US" dirty="0" err="1" smtClean="0"/>
              <a:t>overallocation</a:t>
            </a:r>
            <a:endParaRPr lang="en-US" dirty="0" smtClean="0"/>
          </a:p>
          <a:p>
            <a:pPr lvl="1"/>
            <a:r>
              <a:rPr lang="en-US" dirty="0" smtClean="0"/>
              <a:t>Follow hypervisor vendor recommendations</a:t>
            </a:r>
          </a:p>
          <a:p>
            <a:pPr lvl="1"/>
            <a:r>
              <a:rPr lang="en-US" dirty="0" smtClean="0"/>
              <a:t>Provide memory for root plus sum of running VM requirements</a:t>
            </a:r>
          </a:p>
          <a:p>
            <a:pPr lvl="1"/>
            <a:r>
              <a:rPr lang="en-US" dirty="0" smtClean="0"/>
              <a:t>Memory for Hyper-V root = the larger of 512MB or the per-VM value (summed for running VMs) of 32MB for the first 1GB of virtual RAM + 8MB for each additional GB of virtual RAM</a:t>
            </a:r>
          </a:p>
          <a:p>
            <a:pPr lvl="2"/>
            <a:r>
              <a:rPr lang="en-US" dirty="0" smtClean="0"/>
              <a:t>Example: 8 VMs running, each with 32GB RAM. Root requires 8 * (32MB + 8MB*31) = 2240MB</a:t>
            </a:r>
            <a:endParaRPr lang="en-US" dirty="0"/>
          </a:p>
        </p:txBody>
      </p:sp>
    </p:spTree>
    <p:extLst>
      <p:ext uri="{BB962C8B-B14F-4D97-AF65-F5344CB8AC3E}">
        <p14:creationId xmlns:p14="http://schemas.microsoft.com/office/powerpoint/2010/main" val="20389896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 Processors</a:t>
            </a:r>
            <a:endParaRPr lang="en-US" dirty="0"/>
          </a:p>
        </p:txBody>
      </p:sp>
      <p:sp>
        <p:nvSpPr>
          <p:cNvPr id="3" name="Text Placeholder 2"/>
          <p:cNvSpPr>
            <a:spLocks noGrp="1"/>
          </p:cNvSpPr>
          <p:nvPr>
            <p:ph type="body" sz="quarter" idx="10"/>
          </p:nvPr>
        </p:nvSpPr>
        <p:spPr>
          <a:xfrm>
            <a:off x="519112" y="1447799"/>
            <a:ext cx="11149013" cy="3274743"/>
          </a:xfrm>
        </p:spPr>
        <p:txBody>
          <a:bodyPr/>
          <a:lstStyle/>
          <a:p>
            <a:r>
              <a:rPr lang="en-US" dirty="0" smtClean="0"/>
              <a:t>Scale up CPU on VMs as much as possible</a:t>
            </a:r>
          </a:p>
          <a:p>
            <a:pPr lvl="1"/>
            <a:r>
              <a:rPr lang="en-US" dirty="0" smtClean="0"/>
              <a:t>Don’t deploy 4 x 1 </a:t>
            </a:r>
            <a:r>
              <a:rPr lang="en-US" dirty="0" err="1" smtClean="0"/>
              <a:t>vCPU</a:t>
            </a:r>
            <a:r>
              <a:rPr lang="en-US" dirty="0" smtClean="0"/>
              <a:t> machines vs. 1 x 4 </a:t>
            </a:r>
            <a:r>
              <a:rPr lang="en-US" dirty="0" err="1" smtClean="0"/>
              <a:t>vCPU</a:t>
            </a:r>
            <a:r>
              <a:rPr lang="en-US" dirty="0" smtClean="0"/>
              <a:t> machine: take advantage of Exchange scalability</a:t>
            </a:r>
          </a:p>
          <a:p>
            <a:r>
              <a:rPr lang="en-US" dirty="0" smtClean="0"/>
              <a:t>Don’t over-subscribe CPUs unless consolidating with P2V, or similar scenario</a:t>
            </a:r>
          </a:p>
          <a:p>
            <a:r>
              <a:rPr lang="en-US" dirty="0" smtClean="0"/>
              <a:t>Generally assume 1 logical CPU == 1 virtual CPU, don’t assume that a </a:t>
            </a:r>
            <a:r>
              <a:rPr lang="en-US" dirty="0" err="1" smtClean="0"/>
              <a:t>hyperthreaded</a:t>
            </a:r>
            <a:r>
              <a:rPr lang="en-US" dirty="0" smtClean="0"/>
              <a:t> (SMT) CPU counts</a:t>
            </a:r>
            <a:endParaRPr lang="en-US" dirty="0"/>
          </a:p>
        </p:txBody>
      </p:sp>
    </p:spTree>
    <p:extLst>
      <p:ext uri="{BB962C8B-B14F-4D97-AF65-F5344CB8AC3E}">
        <p14:creationId xmlns:p14="http://schemas.microsoft.com/office/powerpoint/2010/main" val="2763106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Objectives</a:t>
            </a:r>
            <a:endParaRPr lang="en-US" dirty="0"/>
          </a:p>
        </p:txBody>
      </p:sp>
      <p:sp>
        <p:nvSpPr>
          <p:cNvPr id="3" name="Text Placeholder 2"/>
          <p:cNvSpPr>
            <a:spLocks noGrp="1"/>
          </p:cNvSpPr>
          <p:nvPr>
            <p:ph type="body" sz="quarter" idx="10"/>
          </p:nvPr>
        </p:nvSpPr>
        <p:spPr/>
        <p:txBody>
          <a:bodyPr/>
          <a:lstStyle/>
          <a:p>
            <a:r>
              <a:rPr lang="en-US" smtClean="0"/>
              <a:t>Exchange and Virtualization</a:t>
            </a:r>
          </a:p>
          <a:p>
            <a:r>
              <a:rPr lang="en-US" smtClean="0"/>
              <a:t>Updated Support Guidance</a:t>
            </a:r>
          </a:p>
          <a:p>
            <a:r>
              <a:rPr lang="en-US" smtClean="0"/>
              <a:t>Best Practices</a:t>
            </a:r>
          </a:p>
          <a:p>
            <a:pPr lvl="1"/>
            <a:r>
              <a:rPr lang="en-US" smtClean="0"/>
              <a:t>Basic Exchange Server Considerations</a:t>
            </a:r>
          </a:p>
          <a:p>
            <a:pPr lvl="1"/>
            <a:r>
              <a:rPr lang="en-US" smtClean="0"/>
              <a:t>Capacity, Sizing and Performance</a:t>
            </a:r>
          </a:p>
          <a:p>
            <a:pPr lvl="1"/>
            <a:r>
              <a:rPr lang="en-US" smtClean="0"/>
              <a:t>Server Deployment</a:t>
            </a:r>
          </a:p>
          <a:p>
            <a:pPr lvl="1"/>
            <a:r>
              <a:rPr lang="en-US" smtClean="0"/>
              <a:t>High Availability &amp; VM Migration</a:t>
            </a:r>
          </a:p>
          <a:p>
            <a:pPr lvl="1"/>
            <a:r>
              <a:rPr lang="en-US" smtClean="0"/>
              <a:t>Coexistence With Other Workloads</a:t>
            </a:r>
          </a:p>
          <a:p>
            <a:r>
              <a:rPr lang="en-US" smtClean="0"/>
              <a:t>Tools &amp; Resources</a:t>
            </a:r>
            <a:endParaRPr lang="en-US" dirty="0" smtClean="0"/>
          </a:p>
        </p:txBody>
      </p:sp>
    </p:spTree>
    <p:extLst>
      <p:ext uri="{BB962C8B-B14F-4D97-AF65-F5344CB8AC3E}">
        <p14:creationId xmlns:p14="http://schemas.microsoft.com/office/powerpoint/2010/main" val="15383988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a:t>
            </a:r>
            <a:br>
              <a:rPr lang="en-US" dirty="0"/>
            </a:br>
            <a:r>
              <a:rPr lang="en-US" sz="3600" dirty="0"/>
              <a:t>Server </a:t>
            </a:r>
            <a:r>
              <a:rPr lang="en-US" sz="3600" dirty="0" smtClean="0"/>
              <a:t>Deployment</a:t>
            </a:r>
            <a:endParaRPr lang="en-US" dirty="0"/>
          </a:p>
        </p:txBody>
      </p:sp>
      <p:sp>
        <p:nvSpPr>
          <p:cNvPr id="7" name="Subtitle 6"/>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128738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Locating Virtual Machines</a:t>
            </a:r>
            <a:endParaRPr lang="en-US" dirty="0"/>
          </a:p>
        </p:txBody>
      </p:sp>
      <p:sp>
        <p:nvSpPr>
          <p:cNvPr id="3" name="Text Placeholder 2"/>
          <p:cNvSpPr>
            <a:spLocks noGrp="1"/>
          </p:cNvSpPr>
          <p:nvPr>
            <p:ph type="body" sz="quarter" idx="10"/>
          </p:nvPr>
        </p:nvSpPr>
        <p:spPr/>
        <p:txBody>
          <a:bodyPr/>
          <a:lstStyle/>
          <a:p>
            <a:r>
              <a:rPr lang="en-US" dirty="0" smtClean="0"/>
              <a:t>VM placement is important for high availability</a:t>
            </a:r>
          </a:p>
          <a:p>
            <a:r>
              <a:rPr lang="en-US" dirty="0" smtClean="0"/>
              <a:t>Don’t co-locate DAG database copies on physical hosts</a:t>
            </a:r>
          </a:p>
          <a:p>
            <a:r>
              <a:rPr lang="en-US" dirty="0" smtClean="0"/>
              <a:t>Exchange unaware of VM location relative to other VMs</a:t>
            </a:r>
          </a:p>
          <a:p>
            <a:pPr lvl="1"/>
            <a:r>
              <a:rPr lang="en-US" dirty="0" smtClean="0"/>
              <a:t>No path correction in transport to avoid data loss</a:t>
            </a:r>
          </a:p>
          <a:p>
            <a:r>
              <a:rPr lang="en-US" dirty="0" smtClean="0"/>
              <a:t>Ensure peak workload can run in standard VM locations</a:t>
            </a:r>
          </a:p>
          <a:p>
            <a:pPr lvl="1"/>
            <a:r>
              <a:rPr lang="en-US" dirty="0" smtClean="0"/>
              <a:t>OK to move temporarily for maintenance assuming high availability requirements are met and current workload can be serviced</a:t>
            </a:r>
          </a:p>
        </p:txBody>
      </p:sp>
    </p:spTree>
    <p:extLst>
      <p:ext uri="{BB962C8B-B14F-4D97-AF65-F5344CB8AC3E}">
        <p14:creationId xmlns:p14="http://schemas.microsoft.com/office/powerpoint/2010/main" val="19749554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Decisions</a:t>
            </a:r>
            <a:endParaRPr lang="en-US" dirty="0"/>
          </a:p>
        </p:txBody>
      </p:sp>
      <p:sp>
        <p:nvSpPr>
          <p:cNvPr id="3" name="Text Placeholder 2"/>
          <p:cNvSpPr>
            <a:spLocks noGrp="1"/>
          </p:cNvSpPr>
          <p:nvPr>
            <p:ph type="body" sz="quarter" idx="10"/>
          </p:nvPr>
        </p:nvSpPr>
        <p:spPr/>
        <p:txBody>
          <a:bodyPr/>
          <a:lstStyle/>
          <a:p>
            <a:r>
              <a:rPr lang="en-US" smtClean="0"/>
              <a:t>Exchange performance and health highly dependent on availability and performance of storage</a:t>
            </a:r>
          </a:p>
          <a:p>
            <a:r>
              <a:rPr lang="en-US" smtClean="0"/>
              <a:t>Many options for presentation of storage to VMs</a:t>
            </a:r>
          </a:p>
          <a:p>
            <a:pPr lvl="1"/>
            <a:r>
              <a:rPr lang="en-US" smtClean="0"/>
              <a:t>VHD</a:t>
            </a:r>
          </a:p>
          <a:p>
            <a:pPr lvl="1"/>
            <a:r>
              <a:rPr lang="en-US" smtClean="0"/>
              <a:t>FC</a:t>
            </a:r>
          </a:p>
          <a:p>
            <a:pPr lvl="1"/>
            <a:r>
              <a:rPr lang="en-US" smtClean="0"/>
              <a:t>iSCSI, FCoE</a:t>
            </a:r>
          </a:p>
          <a:p>
            <a:pPr lvl="1"/>
            <a:r>
              <a:rPr lang="en-US" smtClean="0"/>
              <a:t>DAS</a:t>
            </a:r>
          </a:p>
          <a:p>
            <a:r>
              <a:rPr lang="en-US" smtClean="0"/>
              <a:t>Optimize for performance and general design goals</a:t>
            </a:r>
          </a:p>
          <a:p>
            <a:pPr lvl="1"/>
            <a:r>
              <a:rPr lang="en-US" smtClean="0"/>
              <a:t>We recommend looking for options that provide large mailboxes and low cost</a:t>
            </a:r>
            <a:endParaRPr lang="en-US" dirty="0"/>
          </a:p>
        </p:txBody>
      </p:sp>
    </p:spTree>
    <p:extLst>
      <p:ext uri="{BB962C8B-B14F-4D97-AF65-F5344CB8AC3E}">
        <p14:creationId xmlns:p14="http://schemas.microsoft.com/office/powerpoint/2010/main" val="122074545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Decisions</a:t>
            </a:r>
            <a:endParaRPr lang="en-US" dirty="0"/>
          </a:p>
        </p:txBody>
      </p:sp>
      <p:sp>
        <p:nvSpPr>
          <p:cNvPr id="3" name="Text Placeholder 2"/>
          <p:cNvSpPr>
            <a:spLocks noGrp="1"/>
          </p:cNvSpPr>
          <p:nvPr>
            <p:ph type="body" sz="quarter" idx="10"/>
          </p:nvPr>
        </p:nvSpPr>
        <p:spPr>
          <a:xfrm>
            <a:off x="519112" y="1447799"/>
            <a:ext cx="11149013" cy="5004447"/>
          </a:xfrm>
        </p:spPr>
        <p:txBody>
          <a:bodyPr/>
          <a:lstStyle/>
          <a:p>
            <a:r>
              <a:rPr lang="en-US" sz="2400" dirty="0" smtClean="0"/>
              <a:t>Exchange storage should be on spindles separate from guest OS VHD physical storage</a:t>
            </a:r>
          </a:p>
          <a:p>
            <a:r>
              <a:rPr lang="en-US" sz="2400" dirty="0" smtClean="0"/>
              <a:t>Exchange storage must be fixed VHD, SCSI </a:t>
            </a:r>
            <a:r>
              <a:rPr lang="en-US" sz="2400" dirty="0" err="1" smtClean="0"/>
              <a:t>passthrough</a:t>
            </a:r>
            <a:r>
              <a:rPr lang="en-US" sz="2400" dirty="0" smtClean="0"/>
              <a:t> or </a:t>
            </a:r>
            <a:r>
              <a:rPr lang="en-US" sz="2400" dirty="0" err="1" smtClean="0"/>
              <a:t>iSCSI</a:t>
            </a:r>
            <a:endParaRPr lang="en-US" sz="2400" dirty="0" smtClean="0"/>
          </a:p>
          <a:p>
            <a:pPr lvl="1"/>
            <a:r>
              <a:rPr lang="en-US" sz="2000" dirty="0" smtClean="0"/>
              <a:t>Preference is to use SCSI </a:t>
            </a:r>
            <a:r>
              <a:rPr lang="en-US" sz="2000" dirty="0" err="1" smtClean="0"/>
              <a:t>passthrough</a:t>
            </a:r>
            <a:r>
              <a:rPr lang="en-US" sz="2000" dirty="0" smtClean="0"/>
              <a:t> to host queues, DBs, and </a:t>
            </a:r>
            <a:r>
              <a:rPr lang="en-US" sz="2000" dirty="0" err="1" smtClean="0"/>
              <a:t>logfile</a:t>
            </a:r>
            <a:r>
              <a:rPr lang="en-US" sz="2000" dirty="0" smtClean="0"/>
              <a:t> streams</a:t>
            </a:r>
          </a:p>
          <a:p>
            <a:pPr lvl="1"/>
            <a:r>
              <a:rPr lang="en-US" sz="2000" dirty="0" smtClean="0"/>
              <a:t>Hyper-V Live Migration suggests Cluster Shared Volumes with fixed VHD (faster “black-out” period)</a:t>
            </a:r>
          </a:p>
          <a:p>
            <a:r>
              <a:rPr lang="en-US" sz="2400" dirty="0" smtClean="0"/>
              <a:t>FC/SCSI HBAs must be configured in Root OS with LUNs presented to VMs as </a:t>
            </a:r>
            <a:r>
              <a:rPr lang="en-US" sz="2400" dirty="0" err="1" smtClean="0"/>
              <a:t>passthrough</a:t>
            </a:r>
            <a:r>
              <a:rPr lang="en-US" sz="2400" dirty="0" smtClean="0"/>
              <a:t> or VHD</a:t>
            </a:r>
          </a:p>
          <a:p>
            <a:r>
              <a:rPr lang="en-US" sz="2400" dirty="0" smtClean="0"/>
              <a:t>Internet SCSI (</a:t>
            </a:r>
            <a:r>
              <a:rPr lang="en-US" sz="2400" dirty="0" err="1" smtClean="0"/>
              <a:t>iSCSI</a:t>
            </a:r>
            <a:r>
              <a:rPr lang="en-US" sz="2400" dirty="0" smtClean="0"/>
              <a:t>)</a:t>
            </a:r>
          </a:p>
          <a:p>
            <a:pPr lvl="1"/>
            <a:r>
              <a:rPr lang="en-US" sz="2000" dirty="0" smtClean="0"/>
              <a:t>Standard best practices for </a:t>
            </a:r>
            <a:r>
              <a:rPr lang="en-US" sz="2000" dirty="0" err="1" smtClean="0"/>
              <a:t>iSCSI</a:t>
            </a:r>
            <a:r>
              <a:rPr lang="en-US" sz="2000" dirty="0" smtClean="0"/>
              <a:t> connected storage apply (dedicated NIC, jumbo frames, offload, etc…)</a:t>
            </a:r>
          </a:p>
          <a:p>
            <a:pPr lvl="1"/>
            <a:r>
              <a:rPr lang="en-US" sz="2000" dirty="0" err="1" smtClean="0"/>
              <a:t>iSCSI</a:t>
            </a:r>
            <a:r>
              <a:rPr lang="en-US" sz="2000" dirty="0" smtClean="0"/>
              <a:t> initiator in the guest is supported but need to account for reduced performance</a:t>
            </a:r>
          </a:p>
          <a:p>
            <a:r>
              <a:rPr lang="en-US" sz="2400" dirty="0" smtClean="0"/>
              <a:t>Exchange storage must be block-level</a:t>
            </a:r>
          </a:p>
          <a:p>
            <a:pPr lvl="1"/>
            <a:r>
              <a:rPr lang="en-US" sz="2000" dirty="0" smtClean="0"/>
              <a:t>Network attached storage (NAS) volumes not supported</a:t>
            </a:r>
            <a:endParaRPr lang="en-US" sz="2000" dirty="0"/>
          </a:p>
        </p:txBody>
      </p:sp>
    </p:spTree>
    <p:extLst>
      <p:ext uri="{BB962C8B-B14F-4D97-AF65-F5344CB8AC3E}">
        <p14:creationId xmlns:p14="http://schemas.microsoft.com/office/powerpoint/2010/main" val="30102758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Exchange VM Deployment</a:t>
            </a:r>
            <a:endParaRPr lang="en-US" dirty="0"/>
          </a:p>
        </p:txBody>
      </p:sp>
      <p:sp>
        <p:nvSpPr>
          <p:cNvPr id="3" name="Text Placeholder 2"/>
          <p:cNvSpPr>
            <a:spLocks noGrp="1"/>
          </p:cNvSpPr>
          <p:nvPr>
            <p:ph type="body" sz="quarter" idx="10"/>
          </p:nvPr>
        </p:nvSpPr>
        <p:spPr/>
        <p:txBody>
          <a:bodyPr/>
          <a:lstStyle/>
          <a:p>
            <a:r>
              <a:rPr lang="en-US" smtClean="0"/>
              <a:t>Exchange setup must be run when VM is provisioned</a:t>
            </a:r>
          </a:p>
          <a:p>
            <a:pPr lvl="1"/>
            <a:r>
              <a:rPr lang="en-US" smtClean="0"/>
              <a:t>Not “sysprep friendly”</a:t>
            </a:r>
          </a:p>
          <a:p>
            <a:r>
              <a:rPr lang="en-US" smtClean="0"/>
              <a:t>Possible to script Exchange setup to fully automate Exchange VM provisioning</a:t>
            </a:r>
          </a:p>
          <a:p>
            <a:r>
              <a:rPr lang="en-US" smtClean="0"/>
              <a:t>Build “starter image” with desired OS, patches, pre-reqs, and Exchange install binaries</a:t>
            </a:r>
            <a:endParaRPr lang="en-US" dirty="0"/>
          </a:p>
        </p:txBody>
      </p:sp>
    </p:spTree>
    <p:extLst>
      <p:ext uri="{BB962C8B-B14F-4D97-AF65-F5344CB8AC3E}">
        <p14:creationId xmlns:p14="http://schemas.microsoft.com/office/powerpoint/2010/main" val="29063041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a:t>
            </a:r>
            <a:br>
              <a:rPr lang="en-US" dirty="0"/>
            </a:br>
            <a:r>
              <a:rPr lang="en-US" sz="3600" dirty="0"/>
              <a:t>High Availability &amp; VM </a:t>
            </a:r>
            <a:r>
              <a:rPr lang="en-US" sz="3600" dirty="0" smtClean="0"/>
              <a:t>Migration</a:t>
            </a:r>
            <a:endParaRPr lang="en-US" dirty="0"/>
          </a:p>
        </p:txBody>
      </p:sp>
      <p:sp>
        <p:nvSpPr>
          <p:cNvPr id="7" name="Subtitle 6"/>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128738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 Availability And Disaster Recovery</a:t>
            </a:r>
            <a:endParaRPr lang="en-US" dirty="0"/>
          </a:p>
        </p:txBody>
      </p:sp>
      <p:sp>
        <p:nvSpPr>
          <p:cNvPr id="3" name="Content Placeholder 2"/>
          <p:cNvSpPr>
            <a:spLocks noGrp="1"/>
          </p:cNvSpPr>
          <p:nvPr>
            <p:ph idx="1"/>
          </p:nvPr>
        </p:nvSpPr>
        <p:spPr/>
        <p:txBody>
          <a:bodyPr/>
          <a:lstStyle/>
          <a:p>
            <a:r>
              <a:rPr lang="en-US" smtClean="0"/>
              <a:t>Exchange High Availability Definition</a:t>
            </a:r>
          </a:p>
          <a:p>
            <a:pPr lvl="1"/>
            <a:r>
              <a:rPr lang="en-US" smtClean="0"/>
              <a:t>Automatic switch over of application services which doesn’t compromise the integrity of application data</a:t>
            </a:r>
          </a:p>
          <a:p>
            <a:pPr lvl="1"/>
            <a:r>
              <a:rPr lang="en-US" smtClean="0"/>
              <a:t>Selection of “active” data set occurs within the application automatically</a:t>
            </a:r>
          </a:p>
          <a:p>
            <a:r>
              <a:rPr lang="en-US" smtClean="0"/>
              <a:t>Exchange Disaster Recovery Definition</a:t>
            </a:r>
          </a:p>
          <a:p>
            <a:pPr lvl="1"/>
            <a:r>
              <a:rPr lang="en-US" smtClean="0"/>
              <a:t>Manual fail over of application services with high retention of data integrity</a:t>
            </a:r>
          </a:p>
          <a:p>
            <a:pPr lvl="1"/>
            <a:r>
              <a:rPr lang="en-US" smtClean="0"/>
              <a:t>Selection of “active” data set occurs manually outside the application, Exchange application provides support to minimize data loss through replication</a:t>
            </a:r>
          </a:p>
          <a:p>
            <a:pPr lvl="1"/>
            <a:endParaRPr lang="en-US" dirty="0"/>
          </a:p>
        </p:txBody>
      </p:sp>
    </p:spTree>
    <p:extLst>
      <p:ext uri="{BB962C8B-B14F-4D97-AF65-F5344CB8AC3E}">
        <p14:creationId xmlns:p14="http://schemas.microsoft.com/office/powerpoint/2010/main" val="2079463186"/>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Exchange 2010 High Availability</a:t>
            </a:r>
            <a:endParaRPr lang="en-US" dirty="0"/>
          </a:p>
        </p:txBody>
      </p:sp>
      <p:sp>
        <p:nvSpPr>
          <p:cNvPr id="3" name="Content Placeholder 2"/>
          <p:cNvSpPr>
            <a:spLocks noGrp="1"/>
          </p:cNvSpPr>
          <p:nvPr>
            <p:ph idx="1"/>
          </p:nvPr>
        </p:nvSpPr>
        <p:spPr>
          <a:xfrm>
            <a:off x="519112" y="1447799"/>
            <a:ext cx="11149013" cy="4364272"/>
          </a:xfrm>
        </p:spPr>
        <p:txBody>
          <a:bodyPr/>
          <a:lstStyle/>
          <a:p>
            <a:r>
              <a:rPr lang="en-US" sz="2800" dirty="0" smtClean="0"/>
              <a:t>Database Availability Group (DAG)</a:t>
            </a:r>
          </a:p>
          <a:p>
            <a:pPr lvl="1"/>
            <a:r>
              <a:rPr lang="en-US" sz="2400" dirty="0" smtClean="0"/>
              <a:t>A group of up to 16 Exchange Server 2010 Mailbox servers that provide automatic database-level recovery</a:t>
            </a:r>
          </a:p>
          <a:p>
            <a:pPr lvl="1"/>
            <a:r>
              <a:rPr lang="en-US" sz="2400" dirty="0" smtClean="0"/>
              <a:t>Uses continuous log replication and a subset of Windows Failover Clustering technologies</a:t>
            </a:r>
          </a:p>
          <a:p>
            <a:pPr lvl="1"/>
            <a:r>
              <a:rPr lang="en-US" sz="2400" dirty="0" smtClean="0"/>
              <a:t>Can extend across multiple datacenters/AD sites</a:t>
            </a:r>
          </a:p>
          <a:p>
            <a:r>
              <a:rPr lang="en-US" sz="2800" dirty="0" smtClean="0"/>
              <a:t>Benefits of Exchange Native Data Protection</a:t>
            </a:r>
          </a:p>
          <a:p>
            <a:pPr lvl="1"/>
            <a:r>
              <a:rPr lang="en-US" sz="2400" dirty="0" smtClean="0"/>
              <a:t>Protection from database, server or network failure</a:t>
            </a:r>
          </a:p>
          <a:p>
            <a:pPr lvl="1"/>
            <a:r>
              <a:rPr lang="en-US" sz="2400" dirty="0" smtClean="0"/>
              <a:t>Automatic failover protection and manual switchover control is provided at the mailbox database level instead of at the server level.</a:t>
            </a:r>
          </a:p>
          <a:p>
            <a:pPr lvl="1"/>
            <a:r>
              <a:rPr lang="en-US" sz="2400" dirty="0" smtClean="0"/>
              <a:t>Support for up to 16 copies, support for lag copies</a:t>
            </a:r>
            <a:endParaRPr lang="en-US" sz="2400" dirty="0"/>
          </a:p>
        </p:txBody>
      </p:sp>
    </p:spTree>
    <p:extLst>
      <p:ext uri="{BB962C8B-B14F-4D97-AF65-F5344CB8AC3E}">
        <p14:creationId xmlns:p14="http://schemas.microsoft.com/office/powerpoint/2010/main" val="4605600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Host Based Failover Clustering</a:t>
            </a:r>
            <a:endParaRPr lang="en-US" dirty="0"/>
          </a:p>
        </p:txBody>
      </p:sp>
      <p:sp>
        <p:nvSpPr>
          <p:cNvPr id="3" name="Content Placeholder 2"/>
          <p:cNvSpPr>
            <a:spLocks noGrp="1"/>
          </p:cNvSpPr>
          <p:nvPr>
            <p:ph idx="1"/>
          </p:nvPr>
        </p:nvSpPr>
        <p:spPr/>
        <p:txBody>
          <a:bodyPr/>
          <a:lstStyle/>
          <a:p>
            <a:r>
              <a:rPr lang="en-US" smtClean="0"/>
              <a:t>Host Based Failover Clustering HA</a:t>
            </a:r>
          </a:p>
          <a:p>
            <a:pPr lvl="1"/>
            <a:r>
              <a:rPr lang="en-US" smtClean="0"/>
              <a:t>Using Host Based Failover Clustering and automatically failing VMs to an alternate cluster node in the event of a critical hardware issue (virtualization platform independent)</a:t>
            </a:r>
          </a:p>
          <a:p>
            <a:r>
              <a:rPr lang="en-US" smtClean="0"/>
              <a:t>What you need to be aware of:</a:t>
            </a:r>
          </a:p>
          <a:p>
            <a:pPr lvl="1"/>
            <a:r>
              <a:rPr lang="en-US" smtClean="0"/>
              <a:t>Not an Exchange Aware Solution</a:t>
            </a:r>
          </a:p>
          <a:p>
            <a:pPr lvl="1"/>
            <a:r>
              <a:rPr lang="en-US" smtClean="0"/>
              <a:t>Only protects against server hardware/network failure</a:t>
            </a:r>
          </a:p>
          <a:p>
            <a:pPr lvl="1"/>
            <a:r>
              <a:rPr lang="en-US" smtClean="0"/>
              <a:t>No HA in the event of storage failure / data corruption</a:t>
            </a:r>
          </a:p>
          <a:p>
            <a:pPr lvl="1"/>
            <a:r>
              <a:rPr lang="en-US" smtClean="0"/>
              <a:t>Trend is larger mailboxes = larger database sizes = longer time to recover from data loss = DAG</a:t>
            </a:r>
          </a:p>
          <a:p>
            <a:pPr lvl="1"/>
            <a:r>
              <a:rPr lang="en-US" smtClean="0"/>
              <a:t>Requires a shared storage deployment</a:t>
            </a:r>
            <a:endParaRPr lang="en-US" dirty="0"/>
          </a:p>
        </p:txBody>
      </p:sp>
    </p:spTree>
    <p:extLst>
      <p:ext uri="{BB962C8B-B14F-4D97-AF65-F5344CB8AC3E}">
        <p14:creationId xmlns:p14="http://schemas.microsoft.com/office/powerpoint/2010/main" val="191088494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Migration and Exchange 2010</a:t>
            </a:r>
            <a:endParaRPr lang="en-US" dirty="0"/>
          </a:p>
        </p:txBody>
      </p:sp>
      <p:sp>
        <p:nvSpPr>
          <p:cNvPr id="3" name="Content Placeholder 2"/>
          <p:cNvSpPr>
            <a:spLocks noGrp="1"/>
          </p:cNvSpPr>
          <p:nvPr>
            <p:ph idx="1"/>
          </p:nvPr>
        </p:nvSpPr>
        <p:spPr/>
        <p:txBody>
          <a:bodyPr/>
          <a:lstStyle/>
          <a:p>
            <a:r>
              <a:rPr lang="en-US" smtClean="0"/>
              <a:t>Physical Computer Maintenance</a:t>
            </a:r>
          </a:p>
          <a:p>
            <a:pPr lvl="1"/>
            <a:r>
              <a:rPr lang="en-US" smtClean="0"/>
              <a:t>Operating System/Application Updates</a:t>
            </a:r>
          </a:p>
          <a:p>
            <a:pPr lvl="1"/>
            <a:r>
              <a:rPr lang="en-US" smtClean="0"/>
              <a:t>Hardware Maintenance</a:t>
            </a:r>
          </a:p>
          <a:p>
            <a:r>
              <a:rPr lang="en-US" smtClean="0"/>
              <a:t>Rebalancing Workloads</a:t>
            </a:r>
          </a:p>
          <a:p>
            <a:pPr lvl="1"/>
            <a:r>
              <a:rPr lang="en-US" smtClean="0"/>
              <a:t>Dynamic redistribution of VM’s to optimize workload on physical hardware</a:t>
            </a:r>
          </a:p>
          <a:p>
            <a:r>
              <a:rPr lang="en-US" smtClean="0"/>
              <a:t>Green IT</a:t>
            </a:r>
          </a:p>
          <a:p>
            <a:pPr lvl="1"/>
            <a:r>
              <a:rPr lang="en-US" smtClean="0"/>
              <a:t>‘Off Peak’ Virtual Machine Consolidation </a:t>
            </a:r>
            <a:endParaRPr lang="en-US" dirty="0"/>
          </a:p>
        </p:txBody>
      </p:sp>
    </p:spTree>
    <p:extLst>
      <p:ext uri="{BB962C8B-B14F-4D97-AF65-F5344CB8AC3E}">
        <p14:creationId xmlns:p14="http://schemas.microsoft.com/office/powerpoint/2010/main" val="1904937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Exchange and Virtualization</a:t>
            </a:r>
            <a:endParaRPr lang="en-US" dirty="0"/>
          </a:p>
        </p:txBody>
      </p:sp>
      <p:sp>
        <p:nvSpPr>
          <p:cNvPr id="6" name="Subtitle 5"/>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7443277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Cluster &amp; Migration Considerations</a:t>
            </a:r>
            <a:endParaRPr lang="en-US" dirty="0"/>
          </a:p>
        </p:txBody>
      </p:sp>
      <p:sp>
        <p:nvSpPr>
          <p:cNvPr id="3" name="Content Placeholder 2"/>
          <p:cNvSpPr>
            <a:spLocks noGrp="1"/>
          </p:cNvSpPr>
          <p:nvPr>
            <p:ph idx="1"/>
          </p:nvPr>
        </p:nvSpPr>
        <p:spPr/>
        <p:txBody>
          <a:bodyPr/>
          <a:lstStyle/>
          <a:p>
            <a:r>
              <a:rPr lang="en-US" smtClean="0"/>
              <a:t>Minimize “outage” during migration operations</a:t>
            </a:r>
          </a:p>
          <a:p>
            <a:pPr lvl="1"/>
            <a:r>
              <a:rPr lang="en-US" smtClean="0"/>
              <a:t>Consider CSV rather than pass-through LUNs for all Mailbox VM storage</a:t>
            </a:r>
          </a:p>
          <a:p>
            <a:r>
              <a:rPr lang="en-US" smtClean="0"/>
              <a:t>Disable migration technologies that save state and migrate: always migrate live or completely shut down</a:t>
            </a:r>
          </a:p>
          <a:p>
            <a:r>
              <a:rPr lang="en-US" smtClean="0"/>
              <a:t>Consider relaxing cluster heartbeat timeouts</a:t>
            </a:r>
          </a:p>
          <a:p>
            <a:pPr lvl="1"/>
            <a:r>
              <a:rPr lang="en-US" smtClean="0"/>
              <a:t>Cluster nodes considered down after 5 seconds by default</a:t>
            </a:r>
          </a:p>
          <a:p>
            <a:r>
              <a:rPr lang="en-US" smtClean="0"/>
              <a:t>Be aware of additional network interface requirements for VM migration technologies – size network appropriately</a:t>
            </a:r>
            <a:endParaRPr lang="en-US" dirty="0"/>
          </a:p>
        </p:txBody>
      </p:sp>
    </p:spTree>
    <p:extLst>
      <p:ext uri="{BB962C8B-B14F-4D97-AF65-F5344CB8AC3E}">
        <p14:creationId xmlns:p14="http://schemas.microsoft.com/office/powerpoint/2010/main" val="35449089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a:t>
            </a:r>
            <a:br>
              <a:rPr lang="en-US" dirty="0"/>
            </a:br>
            <a:r>
              <a:rPr lang="en-US" sz="3600" dirty="0"/>
              <a:t>Coexistence With Other </a:t>
            </a:r>
            <a:r>
              <a:rPr lang="en-US" sz="3600" dirty="0" smtClean="0"/>
              <a:t>Workloads</a:t>
            </a:r>
            <a:endParaRPr lang="en-US" dirty="0"/>
          </a:p>
        </p:txBody>
      </p:sp>
      <p:sp>
        <p:nvSpPr>
          <p:cNvPr id="7" name="Subtitle 6"/>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1287382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Private Cloud Considerations</a:t>
            </a:r>
            <a:endParaRPr lang="en-US" dirty="0"/>
          </a:p>
        </p:txBody>
      </p:sp>
      <p:sp>
        <p:nvSpPr>
          <p:cNvPr id="6" name="Text Placeholder 5"/>
          <p:cNvSpPr>
            <a:spLocks noGrp="1"/>
          </p:cNvSpPr>
          <p:nvPr>
            <p:ph type="body" sz="quarter" idx="10"/>
          </p:nvPr>
        </p:nvSpPr>
        <p:spPr/>
        <p:txBody>
          <a:bodyPr/>
          <a:lstStyle/>
          <a:p>
            <a:r>
              <a:rPr lang="en-US" smtClean="0"/>
              <a:t>Given fixed resource requirements, isolate Exchange within private cloud as much as possible</a:t>
            </a:r>
          </a:p>
          <a:p>
            <a:r>
              <a:rPr lang="en-US" smtClean="0"/>
              <a:t>Be prepared to apply different resource management polices to Exchange VMs vs. other workloads which may be less mission critical</a:t>
            </a:r>
          </a:p>
          <a:p>
            <a:r>
              <a:rPr lang="en-US" smtClean="0"/>
              <a:t>Use private cloud as pre-built infrastructure, not necessarily dynamic</a:t>
            </a:r>
          </a:p>
          <a:p>
            <a:pPr lvl="1"/>
            <a:r>
              <a:rPr lang="en-US" smtClean="0"/>
              <a:t>Based on deployment sizing, understand overall resource requirements and allocate accordingly from pool of cloud resources</a:t>
            </a:r>
            <a:endParaRPr lang="en-US" dirty="0"/>
          </a:p>
        </p:txBody>
      </p:sp>
    </p:spTree>
    <p:extLst>
      <p:ext uri="{BB962C8B-B14F-4D97-AF65-F5344CB8AC3E}">
        <p14:creationId xmlns:p14="http://schemas.microsoft.com/office/powerpoint/2010/main" val="126491904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 Allocation &amp; Balancing</a:t>
            </a:r>
            <a:endParaRPr lang="en-US" dirty="0"/>
          </a:p>
        </p:txBody>
      </p:sp>
      <p:sp>
        <p:nvSpPr>
          <p:cNvPr id="3" name="Text Placeholder 2"/>
          <p:cNvSpPr>
            <a:spLocks noGrp="1"/>
          </p:cNvSpPr>
          <p:nvPr>
            <p:ph type="body" sz="quarter" idx="10"/>
          </p:nvPr>
        </p:nvSpPr>
        <p:spPr/>
        <p:txBody>
          <a:bodyPr/>
          <a:lstStyle/>
          <a:p>
            <a:r>
              <a:rPr lang="en-US" smtClean="0"/>
              <a:t>Disable hypervisor-based auto tuning features</a:t>
            </a:r>
          </a:p>
          <a:p>
            <a:pPr lvl="1"/>
            <a:r>
              <a:rPr lang="en-US" smtClean="0"/>
              <a:t>Dynamic memory</a:t>
            </a:r>
          </a:p>
          <a:p>
            <a:pPr lvl="1"/>
            <a:r>
              <a:rPr lang="en-US" smtClean="0"/>
              <a:t>Storage tuning/rebalancing</a:t>
            </a:r>
          </a:p>
          <a:p>
            <a:r>
              <a:rPr lang="en-US" smtClean="0"/>
              <a:t>Exchange Mailbox role IOPS heavily dependent on ESE cache, dynamic memory can negatively impact</a:t>
            </a:r>
          </a:p>
          <a:p>
            <a:r>
              <a:rPr lang="en-US" smtClean="0"/>
              <a:t>Size for calculated resource requirements – no reliance on dynamic tuning should be needed</a:t>
            </a:r>
            <a:endParaRPr lang="en-US" dirty="0" smtClean="0"/>
          </a:p>
        </p:txBody>
      </p:sp>
    </p:spTree>
    <p:extLst>
      <p:ext uri="{BB962C8B-B14F-4D97-AF65-F5344CB8AC3E}">
        <p14:creationId xmlns:p14="http://schemas.microsoft.com/office/powerpoint/2010/main" val="87577721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Tools &amp; Resources</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6446410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Server Virtualization Validation Program</a:t>
            </a:r>
            <a:endParaRPr lang="en-US" dirty="0"/>
          </a:p>
        </p:txBody>
      </p:sp>
      <p:sp>
        <p:nvSpPr>
          <p:cNvPr id="6" name="Text Placeholder 5"/>
          <p:cNvSpPr>
            <a:spLocks noGrp="1"/>
          </p:cNvSpPr>
          <p:nvPr>
            <p:ph type="body" sz="quarter" idx="10"/>
          </p:nvPr>
        </p:nvSpPr>
        <p:spPr>
          <a:xfrm>
            <a:off x="519112" y="1447799"/>
            <a:ext cx="11149013" cy="4302716"/>
          </a:xfrm>
        </p:spPr>
        <p:txBody>
          <a:bodyPr/>
          <a:lstStyle/>
          <a:p>
            <a:r>
              <a:rPr lang="en-US" dirty="0" smtClean="0"/>
              <a:t>List of validated 3</a:t>
            </a:r>
            <a:r>
              <a:rPr lang="en-US" baseline="30000" dirty="0" smtClean="0"/>
              <a:t>rd</a:t>
            </a:r>
            <a:r>
              <a:rPr lang="en-US" dirty="0" smtClean="0"/>
              <a:t> party virtualization solutions</a:t>
            </a:r>
          </a:p>
          <a:p>
            <a:r>
              <a:rPr lang="en-US" dirty="0" smtClean="0"/>
              <a:t>Matrix includes:</a:t>
            </a:r>
          </a:p>
          <a:p>
            <a:pPr lvl="1"/>
            <a:r>
              <a:rPr lang="en-US" dirty="0" smtClean="0"/>
              <a:t>Vendor</a:t>
            </a:r>
          </a:p>
          <a:p>
            <a:pPr lvl="1"/>
            <a:r>
              <a:rPr lang="en-US" dirty="0" smtClean="0"/>
              <a:t>Product &amp; version</a:t>
            </a:r>
          </a:p>
          <a:p>
            <a:pPr lvl="1"/>
            <a:r>
              <a:rPr lang="en-US" dirty="0" smtClean="0"/>
              <a:t>OS architecture</a:t>
            </a:r>
          </a:p>
          <a:p>
            <a:pPr lvl="1"/>
            <a:r>
              <a:rPr lang="en-US" dirty="0" smtClean="0"/>
              <a:t>Processor architecture</a:t>
            </a:r>
          </a:p>
          <a:p>
            <a:pPr lvl="1"/>
            <a:r>
              <a:rPr lang="en-US" dirty="0" smtClean="0"/>
              <a:t>Max supported processors &amp; memory</a:t>
            </a:r>
          </a:p>
          <a:p>
            <a:pPr lvl="1"/>
            <a:endParaRPr lang="en-US" dirty="0" smtClean="0"/>
          </a:p>
          <a:p>
            <a:pPr marL="460375" lvl="1" indent="0" algn="ctr">
              <a:buNone/>
            </a:pPr>
            <a:r>
              <a:rPr lang="en-US" dirty="0" smtClean="0">
                <a:hlinkClick r:id="rId2"/>
              </a:rPr>
              <a:t>http://www.windowsservercatalog.com/svvp/</a:t>
            </a:r>
            <a:endParaRPr lang="en-US" dirty="0" smtClean="0"/>
          </a:p>
        </p:txBody>
      </p:sp>
    </p:spTree>
    <p:extLst>
      <p:ext uri="{BB962C8B-B14F-4D97-AF65-F5344CB8AC3E}">
        <p14:creationId xmlns:p14="http://schemas.microsoft.com/office/powerpoint/2010/main" val="352170502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Exchange 2010 Solutions (on Hyper-V)</a:t>
            </a:r>
            <a:endParaRPr lang="en-US" dirty="0"/>
          </a:p>
        </p:txBody>
      </p:sp>
      <p:sp>
        <p:nvSpPr>
          <p:cNvPr id="3" name="Text Placeholder 2"/>
          <p:cNvSpPr>
            <a:spLocks noGrp="1"/>
          </p:cNvSpPr>
          <p:nvPr>
            <p:ph type="body" sz="quarter" idx="10"/>
          </p:nvPr>
        </p:nvSpPr>
        <p:spPr>
          <a:xfrm>
            <a:off x="519112" y="1447799"/>
            <a:ext cx="11149013" cy="5219891"/>
          </a:xfrm>
        </p:spPr>
        <p:txBody>
          <a:bodyPr/>
          <a:lstStyle/>
          <a:p>
            <a:r>
              <a:rPr lang="en-US" sz="2400" dirty="0" smtClean="0"/>
              <a:t>HP configurations </a:t>
            </a:r>
          </a:p>
          <a:p>
            <a:pPr lvl="1"/>
            <a:r>
              <a:rPr lang="en-US" sz="2000" dirty="0" smtClean="0"/>
              <a:t>HP </a:t>
            </a:r>
            <a:r>
              <a:rPr lang="en-US" sz="2000" dirty="0" err="1" smtClean="0"/>
              <a:t>BladeSystem</a:t>
            </a:r>
            <a:r>
              <a:rPr lang="en-US" sz="2000" dirty="0" smtClean="0"/>
              <a:t> Matrix and Microsoft Exchange Server 2010: </a:t>
            </a:r>
            <a:r>
              <a:rPr lang="en-US" sz="2000" dirty="0" smtClean="0">
                <a:hlinkClick r:id="rId2"/>
              </a:rPr>
              <a:t>http://bit.ly/jE2yPn</a:t>
            </a:r>
            <a:r>
              <a:rPr lang="en-US" sz="2000" dirty="0" smtClean="0"/>
              <a:t> </a:t>
            </a:r>
          </a:p>
          <a:p>
            <a:pPr lvl="1"/>
            <a:r>
              <a:rPr lang="en-US" sz="2000" dirty="0" smtClean="0"/>
              <a:t>Exchange Server 2010: HP </a:t>
            </a:r>
            <a:r>
              <a:rPr lang="en-US" sz="2000" dirty="0" err="1" smtClean="0"/>
              <a:t>LeftHand</a:t>
            </a:r>
            <a:r>
              <a:rPr lang="en-US" sz="2000" dirty="0" smtClean="0"/>
              <a:t> P4000 SAN for 5,000 users: </a:t>
            </a:r>
            <a:r>
              <a:rPr lang="en-US" sz="2000" dirty="0" smtClean="0">
                <a:hlinkClick r:id="rId3"/>
              </a:rPr>
              <a:t>http://bit.ly/m7z7B4</a:t>
            </a:r>
            <a:r>
              <a:rPr lang="en-US" sz="2000" dirty="0" smtClean="0"/>
              <a:t> </a:t>
            </a:r>
          </a:p>
          <a:p>
            <a:pPr lvl="1"/>
            <a:r>
              <a:rPr lang="en-US" sz="2000" dirty="0" smtClean="0"/>
              <a:t>Exchange Server 2010: </a:t>
            </a:r>
            <a:r>
              <a:rPr lang="en-US" sz="2000" dirty="0" err="1" smtClean="0"/>
              <a:t>StorageWorks</a:t>
            </a:r>
            <a:r>
              <a:rPr lang="en-US" sz="2000" dirty="0" smtClean="0"/>
              <a:t> EVA8400 using CA-EVA and CLX-EVA for 20,000 users: </a:t>
            </a:r>
            <a:r>
              <a:rPr lang="en-US" sz="2000" dirty="0" smtClean="0">
                <a:hlinkClick r:id="rId4"/>
              </a:rPr>
              <a:t>http://bit.ly/mNAsDO</a:t>
            </a:r>
            <a:r>
              <a:rPr lang="en-US" sz="2000" dirty="0" smtClean="0"/>
              <a:t> </a:t>
            </a:r>
          </a:p>
          <a:p>
            <a:r>
              <a:rPr lang="en-US" sz="2400" dirty="0" smtClean="0"/>
              <a:t>Dell configurations</a:t>
            </a:r>
          </a:p>
          <a:p>
            <a:pPr lvl="1"/>
            <a:r>
              <a:rPr lang="en-US" sz="2000" dirty="0" smtClean="0"/>
              <a:t>Dell servers running in single site for 500 users: </a:t>
            </a:r>
            <a:r>
              <a:rPr lang="en-US" sz="2000" dirty="0" smtClean="0">
                <a:hlinkClick r:id="rId5"/>
              </a:rPr>
              <a:t>http://bit.ly/loEl9r</a:t>
            </a:r>
            <a:r>
              <a:rPr lang="en-US" sz="2000" dirty="0" smtClean="0"/>
              <a:t> </a:t>
            </a:r>
          </a:p>
          <a:p>
            <a:pPr lvl="1"/>
            <a:r>
              <a:rPr lang="en-US" sz="2000" dirty="0" smtClean="0"/>
              <a:t>Dell M610 servers with Dell </a:t>
            </a:r>
            <a:r>
              <a:rPr lang="en-US" sz="2000" dirty="0" err="1" smtClean="0"/>
              <a:t>Equalogic</a:t>
            </a:r>
            <a:r>
              <a:rPr lang="en-US" sz="2000" dirty="0" smtClean="0"/>
              <a:t> storage for 9,000 users: </a:t>
            </a:r>
            <a:r>
              <a:rPr lang="en-US" sz="2000" dirty="0" smtClean="0">
                <a:hlinkClick r:id="rId6"/>
              </a:rPr>
              <a:t>http://bit.ly/krUecS</a:t>
            </a:r>
            <a:r>
              <a:rPr lang="en-US" sz="2000" dirty="0" smtClean="0"/>
              <a:t> </a:t>
            </a:r>
          </a:p>
          <a:p>
            <a:pPr lvl="1"/>
            <a:r>
              <a:rPr lang="en-US" sz="2000" dirty="0" smtClean="0"/>
              <a:t>Dell R910 servers with EMC </a:t>
            </a:r>
            <a:r>
              <a:rPr lang="en-US" sz="2000" dirty="0" err="1" smtClean="0"/>
              <a:t>CLARiion</a:t>
            </a:r>
            <a:r>
              <a:rPr lang="en-US" sz="2000" dirty="0" smtClean="0"/>
              <a:t> storage for 20,000 users: </a:t>
            </a:r>
            <a:r>
              <a:rPr lang="en-US" sz="2000" dirty="0" smtClean="0">
                <a:hlinkClick r:id="rId7"/>
              </a:rPr>
              <a:t>http://bit.ly/kWthfD</a:t>
            </a:r>
            <a:r>
              <a:rPr lang="en-US" sz="2000" dirty="0" smtClean="0"/>
              <a:t> </a:t>
            </a:r>
          </a:p>
          <a:p>
            <a:r>
              <a:rPr lang="en-US" sz="2400" dirty="0" smtClean="0"/>
              <a:t>Unisys configurations</a:t>
            </a:r>
          </a:p>
          <a:p>
            <a:pPr lvl="1"/>
            <a:r>
              <a:rPr lang="en-US" sz="2000" dirty="0" smtClean="0"/>
              <a:t>Unisys ES7000 servers for 15,000 users: </a:t>
            </a:r>
            <a:r>
              <a:rPr lang="en-US" sz="2000" dirty="0" smtClean="0">
                <a:hlinkClick r:id="rId8"/>
              </a:rPr>
              <a:t>http://bit.ly/kOBSuo</a:t>
            </a:r>
            <a:r>
              <a:rPr lang="en-US" sz="2000" dirty="0" smtClean="0"/>
              <a:t> </a:t>
            </a:r>
          </a:p>
          <a:p>
            <a:r>
              <a:rPr lang="en-US" sz="2400" dirty="0" smtClean="0"/>
              <a:t>EMC configurations</a:t>
            </a:r>
          </a:p>
          <a:p>
            <a:pPr lvl="1"/>
            <a:r>
              <a:rPr lang="en-US" sz="2000" dirty="0" smtClean="0"/>
              <a:t>EMC unified storage and Cisco unified computing system for 32,000 users: </a:t>
            </a:r>
            <a:r>
              <a:rPr lang="en-US" sz="2000" dirty="0" smtClean="0">
                <a:hlinkClick r:id="rId9"/>
              </a:rPr>
              <a:t>http://bit.ly/9DBfoB</a:t>
            </a:r>
            <a:r>
              <a:rPr lang="en-US" sz="2000" dirty="0" smtClean="0"/>
              <a:t> </a:t>
            </a:r>
          </a:p>
          <a:p>
            <a:endParaRPr lang="en-US" sz="2400" dirty="0"/>
          </a:p>
        </p:txBody>
      </p:sp>
    </p:spTree>
    <p:extLst>
      <p:ext uri="{BB962C8B-B14F-4D97-AF65-F5344CB8AC3E}">
        <p14:creationId xmlns:p14="http://schemas.microsoft.com/office/powerpoint/2010/main" val="404945873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Support Guidelines</a:t>
            </a:r>
            <a:endParaRPr lang="en-US" dirty="0"/>
          </a:p>
        </p:txBody>
      </p:sp>
      <p:sp>
        <p:nvSpPr>
          <p:cNvPr id="3" name="Content Placeholder 2"/>
          <p:cNvSpPr>
            <a:spLocks noGrp="1"/>
          </p:cNvSpPr>
          <p:nvPr>
            <p:ph idx="1"/>
          </p:nvPr>
        </p:nvSpPr>
        <p:spPr>
          <a:xfrm>
            <a:off x="519112" y="1447799"/>
            <a:ext cx="11149013" cy="3471720"/>
          </a:xfrm>
        </p:spPr>
        <p:txBody>
          <a:bodyPr/>
          <a:lstStyle/>
          <a:p>
            <a:r>
              <a:rPr lang="en-US" dirty="0" smtClean="0"/>
              <a:t>TechNet is the </a:t>
            </a:r>
            <a:r>
              <a:rPr lang="en-US" b="1" dirty="0" smtClean="0"/>
              <a:t>single</a:t>
            </a:r>
            <a:r>
              <a:rPr lang="en-US" dirty="0" smtClean="0"/>
              <a:t> source for Exchange support guidelines: </a:t>
            </a:r>
            <a:br>
              <a:rPr lang="en-US" dirty="0" smtClean="0"/>
            </a:br>
            <a:r>
              <a:rPr lang="en-US" sz="2000" dirty="0" smtClean="0">
                <a:hlinkClick r:id="rId3"/>
              </a:rPr>
              <a:t>http://technet.microsoft.com/en-us/library/aa996719.aspx</a:t>
            </a:r>
            <a:r>
              <a:rPr lang="en-US" sz="2000" dirty="0" smtClean="0"/>
              <a:t> </a:t>
            </a:r>
            <a:endParaRPr lang="en-US" dirty="0" smtClean="0"/>
          </a:p>
          <a:p>
            <a:r>
              <a:rPr lang="en-US" dirty="0" smtClean="0"/>
              <a:t>SVVP Support Policy Wizard is a great tool:</a:t>
            </a:r>
            <a:br>
              <a:rPr lang="en-US" dirty="0" smtClean="0"/>
            </a:br>
            <a:r>
              <a:rPr lang="en-US" sz="2000" dirty="0">
                <a:hlinkClick r:id="rId4"/>
              </a:rPr>
              <a:t>http://www.windowsservercatalog.com/svvp.aspx?svvppage=svvpwizard.htm</a:t>
            </a:r>
            <a:r>
              <a:rPr lang="en-US" sz="2000" dirty="0"/>
              <a:t> </a:t>
            </a:r>
          </a:p>
          <a:p>
            <a:pPr lvl="1"/>
            <a:r>
              <a:rPr lang="en-US" dirty="0" smtClean="0"/>
              <a:t>Always confirm SPW results with our TechNet article</a:t>
            </a:r>
          </a:p>
          <a:p>
            <a:r>
              <a:rPr lang="en-US" dirty="0" smtClean="0"/>
              <a:t>Check back for updates</a:t>
            </a:r>
          </a:p>
          <a:p>
            <a:pPr lvl="1"/>
            <a:r>
              <a:rPr lang="en-US" dirty="0" smtClean="0"/>
              <a:t>Clarifications published frequently</a:t>
            </a:r>
          </a:p>
        </p:txBody>
      </p:sp>
    </p:spTree>
    <p:extLst>
      <p:ext uri="{BB962C8B-B14F-4D97-AF65-F5344CB8AC3E}">
        <p14:creationId xmlns:p14="http://schemas.microsoft.com/office/powerpoint/2010/main" val="150560376"/>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Sizing Calculator</a:t>
            </a:r>
            <a:endParaRPr lang="en-US" dirty="0"/>
          </a:p>
        </p:txBody>
      </p:sp>
      <p:sp>
        <p:nvSpPr>
          <p:cNvPr id="3" name="Content Placeholder 2"/>
          <p:cNvSpPr>
            <a:spLocks noGrp="1"/>
          </p:cNvSpPr>
          <p:nvPr>
            <p:ph idx="1"/>
          </p:nvPr>
        </p:nvSpPr>
        <p:spPr>
          <a:xfrm>
            <a:off x="519113" y="1447799"/>
            <a:ext cx="5510496" cy="2000548"/>
          </a:xfrm>
        </p:spPr>
        <p:txBody>
          <a:bodyPr/>
          <a:lstStyle/>
          <a:p>
            <a:r>
              <a:rPr lang="en-US" dirty="0" smtClean="0"/>
              <a:t>Mailbox Role Requirements Calculator</a:t>
            </a:r>
          </a:p>
          <a:p>
            <a:pPr lvl="1"/>
            <a:r>
              <a:rPr lang="en-US" dirty="0" smtClean="0"/>
              <a:t>Follows Product Group recommendations on storage configuration, memory, mailbox sizing</a:t>
            </a:r>
          </a:p>
          <a:p>
            <a:pPr lvl="1"/>
            <a:r>
              <a:rPr lang="en-US" dirty="0" smtClean="0"/>
              <a:t>Produces I/O and capacity requirements, LUN design, Mailbox server count and processor requirements</a:t>
            </a:r>
          </a:p>
          <a:p>
            <a:pPr lvl="1"/>
            <a:r>
              <a:rPr lang="en-US" dirty="0" smtClean="0"/>
              <a:t>Available from </a:t>
            </a:r>
            <a:r>
              <a:rPr lang="en-US" dirty="0" smtClean="0">
                <a:hlinkClick r:id="rId2"/>
              </a:rPr>
              <a:t>http://tinyurl.com/y9shhpx</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3" y="1692998"/>
            <a:ext cx="5611958" cy="40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69288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type="body" sz="quarter" idx="10"/>
          </p:nvPr>
        </p:nvSpPr>
        <p:spPr/>
        <p:txBody>
          <a:bodyPr/>
          <a:lstStyle/>
          <a:p>
            <a:r>
              <a:rPr lang="en-US" smtClean="0"/>
              <a:t>Exchange and Virtualization</a:t>
            </a:r>
          </a:p>
          <a:p>
            <a:r>
              <a:rPr lang="en-US" smtClean="0"/>
              <a:t>Updated Support Guidance</a:t>
            </a:r>
          </a:p>
          <a:p>
            <a:r>
              <a:rPr lang="en-US" smtClean="0"/>
              <a:t>Best Practices</a:t>
            </a:r>
          </a:p>
          <a:p>
            <a:pPr lvl="1"/>
            <a:r>
              <a:rPr lang="en-US" smtClean="0"/>
              <a:t>Basic Exchange Server Considerations</a:t>
            </a:r>
          </a:p>
          <a:p>
            <a:pPr lvl="1"/>
            <a:r>
              <a:rPr lang="en-US" smtClean="0"/>
              <a:t>Capacity, Sizing and Performance</a:t>
            </a:r>
          </a:p>
          <a:p>
            <a:pPr lvl="1"/>
            <a:r>
              <a:rPr lang="en-US" smtClean="0"/>
              <a:t>Server Deployment</a:t>
            </a:r>
          </a:p>
          <a:p>
            <a:pPr lvl="1"/>
            <a:r>
              <a:rPr lang="en-US" smtClean="0"/>
              <a:t>High Availability &amp; VM Migration</a:t>
            </a:r>
          </a:p>
          <a:p>
            <a:pPr lvl="1"/>
            <a:r>
              <a:rPr lang="en-US" smtClean="0"/>
              <a:t>Coexistence With Other Workloads</a:t>
            </a:r>
          </a:p>
          <a:p>
            <a:r>
              <a:rPr lang="en-US" smtClean="0"/>
              <a:t>Tools &amp; Resources</a:t>
            </a:r>
            <a:endParaRPr lang="en-US" dirty="0" smtClean="0"/>
          </a:p>
        </p:txBody>
      </p:sp>
    </p:spTree>
    <p:extLst>
      <p:ext uri="{BB962C8B-B14F-4D97-AF65-F5344CB8AC3E}">
        <p14:creationId xmlns:p14="http://schemas.microsoft.com/office/powerpoint/2010/main" val="33299250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Trends – Virtualization Landscape</a:t>
            </a:r>
            <a:endParaRPr lang="en-US" dirty="0"/>
          </a:p>
        </p:txBody>
      </p:sp>
      <p:sp>
        <p:nvSpPr>
          <p:cNvPr id="11" name="Text Placeholder 10"/>
          <p:cNvSpPr>
            <a:spLocks noGrp="1"/>
          </p:cNvSpPr>
          <p:nvPr>
            <p:ph idx="1"/>
          </p:nvPr>
        </p:nvSpPr>
        <p:spPr>
          <a:xfrm>
            <a:off x="519112" y="1447799"/>
            <a:ext cx="11149013" cy="332399"/>
          </a:xfrm>
        </p:spPr>
        <p:txBody>
          <a:bodyPr/>
          <a:lstStyle/>
          <a:p>
            <a:r>
              <a:rPr lang="en-US" sz="2400" dirty="0" smtClean="0"/>
              <a:t>Virtualization is exploding resulting in VM proliferation and impacting OS share</a:t>
            </a:r>
            <a:endParaRPr lang="en-US" sz="2400" dirty="0"/>
          </a:p>
        </p:txBody>
      </p:sp>
      <p:graphicFrame>
        <p:nvGraphicFramePr>
          <p:cNvPr id="17" name="Chart 16"/>
          <p:cNvGraphicFramePr/>
          <p:nvPr>
            <p:extLst>
              <p:ext uri="{D42A27DB-BD31-4B8C-83A1-F6EECF244321}">
                <p14:modId xmlns:p14="http://schemas.microsoft.com/office/powerpoint/2010/main" val="2392500879"/>
              </p:ext>
            </p:extLst>
          </p:nvPr>
        </p:nvGraphicFramePr>
        <p:xfrm>
          <a:off x="-8413889" y="2107455"/>
          <a:ext cx="5345835"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extLst>
              <p:ext uri="{D42A27DB-BD31-4B8C-83A1-F6EECF244321}">
                <p14:modId xmlns:p14="http://schemas.microsoft.com/office/powerpoint/2010/main" val="3769167681"/>
              </p:ext>
            </p:extLst>
          </p:nvPr>
        </p:nvGraphicFramePr>
        <p:xfrm>
          <a:off x="-23454" y="2397661"/>
          <a:ext cx="6115751" cy="4010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p:cNvGraphicFramePr/>
          <p:nvPr>
            <p:extLst>
              <p:ext uri="{D42A27DB-BD31-4B8C-83A1-F6EECF244321}">
                <p14:modId xmlns:p14="http://schemas.microsoft.com/office/powerpoint/2010/main" val="2081480319"/>
              </p:ext>
            </p:extLst>
          </p:nvPr>
        </p:nvGraphicFramePr>
        <p:xfrm>
          <a:off x="5311282" y="2432331"/>
          <a:ext cx="5789692" cy="3860800"/>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 Box 11"/>
          <p:cNvSpPr txBox="1">
            <a:spLocks noChangeArrowheads="1"/>
          </p:cNvSpPr>
          <p:nvPr/>
        </p:nvSpPr>
        <p:spPr bwMode="auto">
          <a:xfrm>
            <a:off x="5806453" y="1842821"/>
            <a:ext cx="5954748" cy="430887"/>
          </a:xfrm>
          <a:prstGeom prst="rect">
            <a:avLst/>
          </a:prstGeom>
          <a:noFill/>
          <a:ln w="9525" algn="ctr">
            <a:noFill/>
            <a:miter lim="800000"/>
            <a:headEnd/>
            <a:tailEnd/>
          </a:ln>
        </p:spPr>
        <p:txBody>
          <a:bodyPr wrap="square">
            <a:spAutoFit/>
          </a:bodyPr>
          <a:lstStyle/>
          <a:p>
            <a:pPr algn="ctr" eaLnBrk="1" hangingPunct="1">
              <a:defRPr/>
            </a:pPr>
            <a:r>
              <a:rPr lang="en-US" sz="1100" i="1" dirty="0" smtClean="0">
                <a:latin typeface="+mj-lt"/>
              </a:rPr>
              <a:t>Number of physical servers shipments used for virtualization will grow to 1.7M+ in 2012 at a CAGR of 15% </a:t>
            </a:r>
            <a:endParaRPr lang="en-US" sz="1100" i="1" dirty="0">
              <a:latin typeface="+mj-lt"/>
            </a:endParaRPr>
          </a:p>
        </p:txBody>
      </p:sp>
      <p:sp>
        <p:nvSpPr>
          <p:cNvPr id="38" name="Text Box 11"/>
          <p:cNvSpPr txBox="1">
            <a:spLocks noChangeArrowheads="1"/>
          </p:cNvSpPr>
          <p:nvPr/>
        </p:nvSpPr>
        <p:spPr bwMode="auto">
          <a:xfrm>
            <a:off x="5990683" y="6138221"/>
            <a:ext cx="5478624" cy="430887"/>
          </a:xfrm>
          <a:prstGeom prst="rect">
            <a:avLst/>
          </a:prstGeom>
          <a:noFill/>
          <a:ln w="9525" algn="ctr">
            <a:noFill/>
            <a:miter lim="800000"/>
            <a:headEnd/>
            <a:tailEnd/>
          </a:ln>
        </p:spPr>
        <p:txBody>
          <a:bodyPr wrap="square">
            <a:spAutoFit/>
          </a:bodyPr>
          <a:lstStyle/>
          <a:p>
            <a:pPr algn="ctr" eaLnBrk="1" hangingPunct="1">
              <a:defRPr/>
            </a:pPr>
            <a:r>
              <a:rPr lang="en-US" sz="1100" i="1" dirty="0" smtClean="0">
                <a:latin typeface="+mj-lt"/>
              </a:rPr>
              <a:t>19% of physical server shipments will be used for virtualization, increasing from 11.7% in 2007</a:t>
            </a:r>
            <a:endParaRPr lang="en-US" sz="1100" i="1" dirty="0">
              <a:latin typeface="+mj-lt"/>
            </a:endParaRPr>
          </a:p>
        </p:txBody>
      </p:sp>
      <p:sp>
        <p:nvSpPr>
          <p:cNvPr id="39" name="TextBox 38"/>
          <p:cNvSpPr txBox="1"/>
          <p:nvPr/>
        </p:nvSpPr>
        <p:spPr>
          <a:xfrm>
            <a:off x="7076322" y="2346864"/>
            <a:ext cx="3605861" cy="261610"/>
          </a:xfrm>
          <a:prstGeom prst="rect">
            <a:avLst/>
          </a:prstGeom>
          <a:noFill/>
        </p:spPr>
        <p:txBody>
          <a:bodyPr wrap="square" rtlCol="0">
            <a:spAutoFit/>
          </a:bodyPr>
          <a:lstStyle/>
          <a:p>
            <a:r>
              <a:rPr lang="en-US" sz="1100" dirty="0" smtClean="0"/>
              <a:t>IDC Server Virtualization Forecast</a:t>
            </a:r>
            <a:endParaRPr lang="en-US" sz="1100" dirty="0"/>
          </a:p>
        </p:txBody>
      </p:sp>
      <p:cxnSp>
        <p:nvCxnSpPr>
          <p:cNvPr id="40" name="Straight Connector 39"/>
          <p:cNvCxnSpPr/>
          <p:nvPr/>
        </p:nvCxnSpPr>
        <p:spPr>
          <a:xfrm>
            <a:off x="10943721" y="2594514"/>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943721" y="2910956"/>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943721" y="3227398"/>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943721" y="3543840"/>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943721" y="3860282"/>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943721" y="4176724"/>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943721" y="4493166"/>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943721" y="4809608"/>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943721" y="5126050"/>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0943721" y="5332761"/>
            <a:ext cx="609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017785" y="2365914"/>
            <a:ext cx="1041129" cy="2946640"/>
          </a:xfrm>
          <a:prstGeom prst="rect">
            <a:avLst/>
          </a:prstGeom>
          <a:noFill/>
        </p:spPr>
        <p:txBody>
          <a:bodyPr wrap="square" rtlCol="0">
            <a:spAutoFit/>
          </a:bodyPr>
          <a:lstStyle/>
          <a:p>
            <a:pPr>
              <a:lnSpc>
                <a:spcPct val="206000"/>
              </a:lnSpc>
            </a:pPr>
            <a:r>
              <a:rPr lang="en-US" sz="1000" dirty="0" smtClean="0"/>
              <a:t>9.00</a:t>
            </a:r>
          </a:p>
          <a:p>
            <a:pPr>
              <a:lnSpc>
                <a:spcPct val="206000"/>
              </a:lnSpc>
            </a:pPr>
            <a:r>
              <a:rPr lang="en-US" sz="1000" dirty="0" smtClean="0"/>
              <a:t>8.00</a:t>
            </a:r>
          </a:p>
          <a:p>
            <a:pPr>
              <a:lnSpc>
                <a:spcPct val="206000"/>
              </a:lnSpc>
            </a:pPr>
            <a:r>
              <a:rPr lang="en-US" sz="1000" dirty="0" smtClean="0"/>
              <a:t>7.00</a:t>
            </a:r>
          </a:p>
          <a:p>
            <a:pPr>
              <a:lnSpc>
                <a:spcPct val="206000"/>
              </a:lnSpc>
            </a:pPr>
            <a:r>
              <a:rPr lang="en-US" sz="1000" dirty="0" smtClean="0"/>
              <a:t>6.00</a:t>
            </a:r>
          </a:p>
          <a:p>
            <a:pPr>
              <a:lnSpc>
                <a:spcPct val="206000"/>
              </a:lnSpc>
            </a:pPr>
            <a:r>
              <a:rPr lang="en-US" sz="1000" dirty="0" smtClean="0"/>
              <a:t>5.00</a:t>
            </a:r>
          </a:p>
          <a:p>
            <a:pPr>
              <a:lnSpc>
                <a:spcPct val="206000"/>
              </a:lnSpc>
            </a:pPr>
            <a:r>
              <a:rPr lang="en-US" sz="1000" dirty="0" smtClean="0"/>
              <a:t>4.00</a:t>
            </a:r>
          </a:p>
          <a:p>
            <a:pPr>
              <a:lnSpc>
                <a:spcPct val="206000"/>
              </a:lnSpc>
            </a:pPr>
            <a:r>
              <a:rPr lang="en-US" sz="1000" dirty="0" smtClean="0"/>
              <a:t>3.00</a:t>
            </a:r>
          </a:p>
          <a:p>
            <a:pPr>
              <a:lnSpc>
                <a:spcPct val="206000"/>
              </a:lnSpc>
            </a:pPr>
            <a:r>
              <a:rPr lang="en-US" sz="1000" dirty="0" smtClean="0"/>
              <a:t>2.00</a:t>
            </a:r>
          </a:p>
          <a:p>
            <a:pPr>
              <a:lnSpc>
                <a:spcPct val="206000"/>
              </a:lnSpc>
            </a:pPr>
            <a:r>
              <a:rPr lang="en-US" sz="1000" dirty="0" smtClean="0"/>
              <a:t>1.00</a:t>
            </a:r>
            <a:endParaRPr lang="en-US" sz="1000" dirty="0"/>
          </a:p>
        </p:txBody>
      </p:sp>
      <p:cxnSp>
        <p:nvCxnSpPr>
          <p:cNvPr id="51" name="Straight Connector 50"/>
          <p:cNvCxnSpPr/>
          <p:nvPr/>
        </p:nvCxnSpPr>
        <p:spPr>
          <a:xfrm>
            <a:off x="9798902" y="5980080"/>
            <a:ext cx="182832" cy="0"/>
          </a:xfrm>
          <a:prstGeom prst="line">
            <a:avLst/>
          </a:prstGeom>
          <a:ln w="25400">
            <a:solidFill>
              <a:srgbClr val="2F354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913831" y="5856255"/>
            <a:ext cx="1339502" cy="261610"/>
          </a:xfrm>
          <a:prstGeom prst="rect">
            <a:avLst/>
          </a:prstGeom>
          <a:noFill/>
        </p:spPr>
        <p:txBody>
          <a:bodyPr wrap="square" rtlCol="0">
            <a:spAutoFit/>
          </a:bodyPr>
          <a:lstStyle/>
          <a:p>
            <a:r>
              <a:rPr lang="en-US" sz="1100" dirty="0" smtClean="0">
                <a:latin typeface="Segoe UI" pitchFamily="34" charset="0"/>
                <a:cs typeface="Segoe UI" pitchFamily="34" charset="0"/>
              </a:rPr>
              <a:t>VM Density</a:t>
            </a:r>
            <a:endParaRPr lang="en-US" sz="1100" dirty="0">
              <a:latin typeface="Segoe UI" pitchFamily="34" charset="0"/>
              <a:cs typeface="Segoe UI" pitchFamily="34" charset="0"/>
            </a:endParaRPr>
          </a:p>
        </p:txBody>
      </p:sp>
      <p:sp>
        <p:nvSpPr>
          <p:cNvPr id="23" name="Footer Placeholder 2"/>
          <p:cNvSpPr txBox="1">
            <a:spLocks/>
          </p:cNvSpPr>
          <p:nvPr/>
        </p:nvSpPr>
        <p:spPr>
          <a:xfrm>
            <a:off x="490527" y="6353664"/>
            <a:ext cx="5603886"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400" dirty="0" smtClean="0"/>
              <a:t>* Data from IDC Server Virtualization Forecast</a:t>
            </a:r>
            <a:endParaRPr lang="en-US" sz="1400" dirty="0"/>
          </a:p>
        </p:txBody>
      </p:sp>
    </p:spTree>
    <p:extLst>
      <p:ext uri="{BB962C8B-B14F-4D97-AF65-F5344CB8AC3E}">
        <p14:creationId xmlns:p14="http://schemas.microsoft.com/office/powerpoint/2010/main" val="15693391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42192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VIR317: Understanding How Microsoft Virtualization Compares to VMware</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VIR320: Virtualizing Exchange Server with Hyper-V</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980268"/>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Interactive </a:t>
            </a:r>
            <a:r>
              <a:rPr lang="en-US" sz="2400" dirty="0" smtClean="0">
                <a:gradFill>
                  <a:gsLst>
                    <a:gs pos="0">
                      <a:schemeClr val="tx1"/>
                    </a:gs>
                    <a:gs pos="100000">
                      <a:schemeClr val="tx1"/>
                    </a:gs>
                  </a:gsLst>
                  <a:lin ang="5400000" scaled="0"/>
                </a:gradFill>
              </a:rPr>
              <a:t>Sessions</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EXL376-INT: Hewlett-Packard &amp; Microsoft Q&amp;A on Exchange Virtualization</a:t>
            </a: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5111770"/>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a:t>
            </a:r>
            <a:r>
              <a:rPr lang="en-US" sz="2400" dirty="0" smtClean="0">
                <a:gradFill>
                  <a:gsLst>
                    <a:gs pos="0">
                      <a:schemeClr val="tx1"/>
                    </a:gs>
                    <a:gs pos="100000">
                      <a:schemeClr val="tx1"/>
                    </a:gs>
                  </a:gsLst>
                  <a:lin ang="5400000" scaled="0"/>
                </a:gradFill>
              </a:rPr>
              <a:t>Us Later </a:t>
            </a:r>
            <a:r>
              <a:rPr lang="en-US" sz="2400" dirty="0">
                <a:gradFill>
                  <a:gsLst>
                    <a:gs pos="0">
                      <a:schemeClr val="tx1"/>
                    </a:gs>
                    <a:gs pos="100000">
                      <a:schemeClr val="tx1"/>
                    </a:gs>
                  </a:gsLst>
                  <a:lin ang="5400000" scaled="0"/>
                </a:gradFill>
              </a:rPr>
              <a:t>At</a:t>
            </a:r>
            <a:r>
              <a:rPr lang="en-US" sz="2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At the Exchange booth after the EXL376-INT session</a:t>
            </a:r>
          </a:p>
          <a:p>
            <a:pPr marL="917557" lvl="1"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85104893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Exchange Virtualization Guidance whitepaper</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http://msexchangeteam.com</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5"/>
              </a:rPr>
              <a:t>http://www.microsoft.com/virtualization</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17768" y="383476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Exchange virtualization </a:t>
            </a:r>
            <a:r>
              <a:rPr lang="en-US" sz="2400" dirty="0" smtClean="0">
                <a:gradFill>
                  <a:gsLst>
                    <a:gs pos="0">
                      <a:schemeClr val="tx1"/>
                    </a:gs>
                    <a:gs pos="100000">
                      <a:schemeClr val="tx1"/>
                    </a:gs>
                  </a:gsLst>
                  <a:lin ang="5400000" scaled="0"/>
                </a:gradFill>
                <a:hlinkClick r:id="rId6"/>
              </a:rPr>
              <a:t>case studies</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0505434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8242241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04414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7339365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Server Virtualization Maturity Model</a:t>
            </a:r>
            <a:endParaRPr lang="en-US" dirty="0"/>
          </a:p>
        </p:txBody>
      </p:sp>
      <p:sp>
        <p:nvSpPr>
          <p:cNvPr id="3" name="Footer Placeholder 2"/>
          <p:cNvSpPr>
            <a:spLocks noGrp="1"/>
          </p:cNvSpPr>
          <p:nvPr>
            <p:ph type="ftr" sz="quarter" idx="4294967295"/>
          </p:nvPr>
        </p:nvSpPr>
        <p:spPr>
          <a:xfrm>
            <a:off x="490538" y="6264275"/>
            <a:ext cx="5603875" cy="365125"/>
          </a:xfrm>
          <a:prstGeom prst="rect">
            <a:avLst/>
          </a:prstGeom>
        </p:spPr>
        <p:txBody>
          <a:bodyPr/>
          <a:lstStyle/>
          <a:p>
            <a:r>
              <a:rPr lang="en-US" sz="1400" dirty="0" smtClean="0"/>
              <a:t>* Data from Enterprise Strategy Group research</a:t>
            </a:r>
            <a:endParaRPr lang="en-US" sz="1400" dirty="0"/>
          </a:p>
        </p:txBody>
      </p:sp>
      <p:graphicFrame>
        <p:nvGraphicFramePr>
          <p:cNvPr id="5" name="Chart 4"/>
          <p:cNvGraphicFramePr/>
          <p:nvPr>
            <p:extLst>
              <p:ext uri="{D42A27DB-BD31-4B8C-83A1-F6EECF244321}">
                <p14:modId xmlns:p14="http://schemas.microsoft.com/office/powerpoint/2010/main" val="3052656068"/>
              </p:ext>
            </p:extLst>
          </p:nvPr>
        </p:nvGraphicFramePr>
        <p:xfrm>
          <a:off x="203147" y="1306275"/>
          <a:ext cx="11680958" cy="1924110"/>
        </p:xfrm>
        <a:graphic>
          <a:graphicData uri="http://schemas.openxmlformats.org/drawingml/2006/chart">
            <c:chart xmlns:c="http://schemas.openxmlformats.org/drawingml/2006/chart" xmlns:r="http://schemas.openxmlformats.org/officeDocument/2006/relationships" r:id="rId4"/>
          </a:graphicData>
        </a:graphic>
      </p:graphicFrame>
      <p:sp>
        <p:nvSpPr>
          <p:cNvPr id="6" name="Left Brace 5"/>
          <p:cNvSpPr/>
          <p:nvPr/>
        </p:nvSpPr>
        <p:spPr>
          <a:xfrm rot="16200000">
            <a:off x="4367583" y="-1207214"/>
            <a:ext cx="609600" cy="85321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
        <p:nvSpPr>
          <p:cNvPr id="7" name="TextBox 6"/>
          <p:cNvSpPr txBox="1"/>
          <p:nvPr/>
        </p:nvSpPr>
        <p:spPr>
          <a:xfrm>
            <a:off x="3148782" y="3344565"/>
            <a:ext cx="3047207" cy="400110"/>
          </a:xfrm>
          <a:prstGeom prst="rect">
            <a:avLst/>
          </a:prstGeom>
          <a:noFill/>
        </p:spPr>
        <p:txBody>
          <a:bodyPr wrap="square" rtlCol="0">
            <a:spAutoFit/>
          </a:bodyPr>
          <a:lstStyle/>
          <a:p>
            <a:pPr algn="ctr" defTabSz="457200"/>
            <a:r>
              <a:rPr lang="en-US" sz="2000" dirty="0" smtClean="0"/>
              <a:t>75% of the market</a:t>
            </a:r>
            <a:endParaRPr lang="en-US" sz="2000" dirty="0"/>
          </a:p>
        </p:txBody>
      </p:sp>
      <p:sp>
        <p:nvSpPr>
          <p:cNvPr id="10" name="Text Placeholder 2"/>
          <p:cNvSpPr txBox="1">
            <a:spLocks/>
          </p:cNvSpPr>
          <p:nvPr/>
        </p:nvSpPr>
        <p:spPr>
          <a:xfrm>
            <a:off x="520435" y="4343400"/>
            <a:ext cx="11173090" cy="180972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gradFill>
                  <a:gsLst>
                    <a:gs pos="0">
                      <a:schemeClr val="tx1"/>
                    </a:gs>
                    <a:gs pos="100000">
                      <a:schemeClr val="tx1"/>
                    </a:gs>
                  </a:gsLst>
                  <a:lin ang="5400000" scaled="0"/>
                </a:gradFill>
              </a:rPr>
              <a:t>58% are less than 30% virtualized</a:t>
            </a:r>
          </a:p>
          <a:p>
            <a:pPr lvl="1"/>
            <a:r>
              <a:rPr lang="en-US" dirty="0" smtClean="0">
                <a:gradFill>
                  <a:gsLst>
                    <a:gs pos="0">
                      <a:schemeClr val="tx1"/>
                    </a:gs>
                    <a:gs pos="100000">
                      <a:schemeClr val="tx1"/>
                    </a:gs>
                  </a:gsLst>
                  <a:lin ang="5400000" scaled="0"/>
                </a:gradFill>
              </a:rPr>
              <a:t>70% of organizations using more than one hypervisor</a:t>
            </a:r>
          </a:p>
          <a:p>
            <a:pPr lvl="1"/>
            <a:r>
              <a:rPr lang="en-US" dirty="0" smtClean="0">
                <a:gradFill>
                  <a:gsLst>
                    <a:gs pos="0">
                      <a:schemeClr val="tx1"/>
                    </a:gs>
                    <a:gs pos="100000">
                      <a:schemeClr val="tx1"/>
                    </a:gs>
                  </a:gsLst>
                  <a:lin ang="5400000" scaled="0"/>
                </a:gradFill>
              </a:rPr>
              <a:t>31% expect 25:1 VM consolidation in next 24 months</a:t>
            </a:r>
          </a:p>
          <a:p>
            <a:pPr lvl="1"/>
            <a:r>
              <a:rPr lang="en-US" dirty="0" smtClean="0">
                <a:gradFill>
                  <a:gsLst>
                    <a:gs pos="0">
                      <a:schemeClr val="tx1"/>
                    </a:gs>
                    <a:gs pos="100000">
                      <a:schemeClr val="tx1"/>
                    </a:gs>
                  </a:gsLst>
                  <a:lin ang="5400000" scaled="0"/>
                </a:gradFill>
              </a:rPr>
              <a:t>75% expect to be more than 30% virtualized in 24 months</a:t>
            </a:r>
          </a:p>
        </p:txBody>
      </p:sp>
    </p:spTree>
    <p:custDataLst>
      <p:tags r:id="rId1"/>
    </p:custDataLst>
    <p:extLst>
      <p:ext uri="{BB962C8B-B14F-4D97-AF65-F5344CB8AC3E}">
        <p14:creationId xmlns:p14="http://schemas.microsoft.com/office/powerpoint/2010/main" val="173805916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flipH="1">
            <a:off x="1757680" y="1769072"/>
            <a:ext cx="8882891" cy="3357350"/>
          </a:xfrm>
          <a:prstGeom prst="roundRect">
            <a:avLst>
              <a:gd name="adj" fmla="val 2596"/>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523854" indent="-523854" algn="ctr" defTabSz="914099" eaLnBrk="0" hangingPunct="0">
              <a:lnSpc>
                <a:spcPct val="85000"/>
              </a:lnSpc>
              <a:buClr>
                <a:srgbClr val="FFC000"/>
              </a:buClr>
              <a:buSzPct val="76000"/>
              <a:defRPr/>
            </a:pPr>
            <a:endParaRPr lang="en-US" sz="2300" dirty="0">
              <a:gradFill>
                <a:gsLst>
                  <a:gs pos="0">
                    <a:srgbClr val="000000"/>
                  </a:gs>
                  <a:gs pos="50000">
                    <a:srgbClr val="000000"/>
                  </a:gs>
                </a:gsLst>
                <a:lin ang="5400000" scaled="0"/>
              </a:gradFill>
            </a:endParaRPr>
          </a:p>
        </p:txBody>
      </p:sp>
      <p:sp>
        <p:nvSpPr>
          <p:cNvPr id="2" name="Title 1"/>
          <p:cNvSpPr>
            <a:spLocks noGrp="1"/>
          </p:cNvSpPr>
          <p:nvPr>
            <p:ph type="title"/>
          </p:nvPr>
        </p:nvSpPr>
        <p:spPr>
          <a:xfrm>
            <a:off x="519112" y="228600"/>
            <a:ext cx="11149013" cy="997196"/>
          </a:xfrm>
        </p:spPr>
        <p:txBody>
          <a:bodyPr/>
          <a:lstStyle/>
          <a:p>
            <a:r>
              <a:rPr lang="en-US" dirty="0" smtClean="0"/>
              <a:t>Why Virtualize Exchange</a:t>
            </a:r>
            <a:br>
              <a:rPr lang="en-US" dirty="0" smtClean="0"/>
            </a:br>
            <a:r>
              <a:rPr lang="en-US" sz="2800" dirty="0" smtClean="0">
                <a:solidFill>
                  <a:schemeClr val="accent1">
                    <a:alpha val="99000"/>
                  </a:schemeClr>
                </a:solidFill>
              </a:rPr>
              <a:t>Take advantage of virtualization capabilities to optimize server utilization</a:t>
            </a:r>
            <a:endParaRPr lang="en-US" dirty="0"/>
          </a:p>
        </p:txBody>
      </p:sp>
      <p:sp>
        <p:nvSpPr>
          <p:cNvPr id="138" name="TextBox 137"/>
          <p:cNvSpPr txBox="1"/>
          <p:nvPr/>
        </p:nvSpPr>
        <p:spPr>
          <a:xfrm>
            <a:off x="1972134" y="1908843"/>
            <a:ext cx="3673214" cy="338554"/>
          </a:xfrm>
          <a:prstGeom prst="rect">
            <a:avLst/>
          </a:prstGeom>
          <a:noFill/>
        </p:spPr>
        <p:txBody>
          <a:bodyPr wrap="square" rtlCol="0">
            <a:spAutoFit/>
          </a:bodyPr>
          <a:lstStyle/>
          <a:p>
            <a:r>
              <a:rPr lang="en-US" sz="1600" b="1" dirty="0" smtClean="0"/>
              <a:t>Host in Datacenter</a:t>
            </a:r>
            <a:endParaRPr lang="en-US" sz="1600" b="1" dirty="0"/>
          </a:p>
        </p:txBody>
      </p:sp>
      <p:sp>
        <p:nvSpPr>
          <p:cNvPr id="178" name="TextBox 177"/>
          <p:cNvSpPr txBox="1"/>
          <p:nvPr/>
        </p:nvSpPr>
        <p:spPr>
          <a:xfrm>
            <a:off x="7747220" y="1911115"/>
            <a:ext cx="2713727" cy="338554"/>
          </a:xfrm>
          <a:prstGeom prst="rect">
            <a:avLst/>
          </a:prstGeom>
          <a:noFill/>
        </p:spPr>
        <p:txBody>
          <a:bodyPr wrap="square" rtlCol="0">
            <a:spAutoFit/>
          </a:bodyPr>
          <a:lstStyle/>
          <a:p>
            <a:pPr algn="r"/>
            <a:r>
              <a:rPr lang="en-US" sz="1600" b="1" dirty="0"/>
              <a:t>VM</a:t>
            </a:r>
          </a:p>
        </p:txBody>
      </p:sp>
      <p:sp>
        <p:nvSpPr>
          <p:cNvPr id="45" name="Text Placeholder 2"/>
          <p:cNvSpPr txBox="1">
            <a:spLocks/>
          </p:cNvSpPr>
          <p:nvPr/>
        </p:nvSpPr>
        <p:spPr>
          <a:xfrm>
            <a:off x="526539" y="5283431"/>
            <a:ext cx="11173090" cy="13357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gradFill>
                  <a:gsLst>
                    <a:gs pos="0">
                      <a:schemeClr val="tx1"/>
                    </a:gs>
                    <a:gs pos="100000">
                      <a:schemeClr val="tx1"/>
                    </a:gs>
                  </a:gsLst>
                  <a:lin ang="5400000" scaled="0"/>
                </a:gradFill>
              </a:rPr>
              <a:t>Consolidate under-utilized servers into a single virtualized hosts</a:t>
            </a:r>
          </a:p>
          <a:p>
            <a:pPr lvl="1"/>
            <a:r>
              <a:rPr lang="en-US" dirty="0" smtClean="0">
                <a:gradFill>
                  <a:gsLst>
                    <a:gs pos="0">
                      <a:schemeClr val="tx1"/>
                    </a:gs>
                    <a:gs pos="100000">
                      <a:schemeClr val="tx1"/>
                    </a:gs>
                  </a:gsLst>
                  <a:lin ang="5400000" scaled="0"/>
                </a:gradFill>
              </a:rPr>
              <a:t>Lower costs by reducing space needs and power consumption</a:t>
            </a:r>
          </a:p>
          <a:p>
            <a:pPr lvl="1"/>
            <a:r>
              <a:rPr lang="en-US" dirty="0" smtClean="0">
                <a:gradFill>
                  <a:gsLst>
                    <a:gs pos="0">
                      <a:schemeClr val="tx1"/>
                    </a:gs>
                    <a:gs pos="100000">
                      <a:schemeClr val="tx1"/>
                    </a:gs>
                  </a:gsLst>
                  <a:lin ang="5400000" scaled="0"/>
                </a:gradFill>
              </a:rPr>
              <a:t>Rapid provisioning of a mobile infrastructure</a:t>
            </a:r>
          </a:p>
        </p:txBody>
      </p:sp>
      <p:grpSp>
        <p:nvGrpSpPr>
          <p:cNvPr id="6" name="Group 5"/>
          <p:cNvGrpSpPr/>
          <p:nvPr/>
        </p:nvGrpSpPr>
        <p:grpSpPr>
          <a:xfrm>
            <a:off x="1813007" y="2256922"/>
            <a:ext cx="8614376" cy="2809875"/>
            <a:chOff x="1813007" y="2256922"/>
            <a:chExt cx="8614376" cy="2809875"/>
          </a:xfrm>
        </p:grpSpPr>
        <p:sp>
          <p:nvSpPr>
            <p:cNvPr id="139" name="Rounded Rectangle 138"/>
            <p:cNvSpPr/>
            <p:nvPr/>
          </p:nvSpPr>
          <p:spPr bwMode="auto">
            <a:xfrm>
              <a:off x="2095955" y="2256922"/>
              <a:ext cx="8318731" cy="838200"/>
            </a:xfrm>
            <a:prstGeom prst="roundRect">
              <a:avLst>
                <a:gd name="adj" fmla="val 2351"/>
              </a:avLst>
            </a:prstGeom>
            <a:solidFill>
              <a:schemeClr val="bg1">
                <a:lumMod val="65000"/>
                <a:lumOff val="3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GB" sz="2000" dirty="0">
                <a:solidFill>
                  <a:srgbClr val="FFFFFF"/>
                </a:solidFill>
                <a:effectLst>
                  <a:outerShdw blurRad="38100" dist="38100" dir="2700000" algn="tl">
                    <a:srgbClr val="000000">
                      <a:alpha val="43137"/>
                    </a:srgbClr>
                  </a:outerShdw>
                </a:effectLst>
              </a:endParaRPr>
            </a:p>
          </p:txBody>
        </p:sp>
        <p:sp>
          <p:nvSpPr>
            <p:cNvPr id="140" name="Rounded Rectangle 139"/>
            <p:cNvSpPr/>
            <p:nvPr/>
          </p:nvSpPr>
          <p:spPr bwMode="auto">
            <a:xfrm>
              <a:off x="2143332" y="2319594"/>
              <a:ext cx="8177051" cy="692298"/>
            </a:xfrm>
            <a:prstGeom prst="roundRect">
              <a:avLst>
                <a:gd name="adj" fmla="val 235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GB" sz="1600" dirty="0">
                <a:solidFill>
                  <a:srgbClr val="FFFFFF"/>
                </a:solidFill>
                <a:effectLst>
                  <a:outerShdw blurRad="38100" dist="38100" dir="2700000" algn="tl">
                    <a:srgbClr val="000000">
                      <a:alpha val="43137"/>
                    </a:srgbClr>
                  </a:outerShdw>
                </a:effectLst>
              </a:endParaRPr>
            </a:p>
          </p:txBody>
        </p:sp>
        <p:grpSp>
          <p:nvGrpSpPr>
            <p:cNvPr id="141" name="Group 74"/>
            <p:cNvGrpSpPr/>
            <p:nvPr/>
          </p:nvGrpSpPr>
          <p:grpSpPr>
            <a:xfrm>
              <a:off x="1825704" y="2300342"/>
              <a:ext cx="2073183" cy="937655"/>
              <a:chOff x="-1153439" y="5322730"/>
              <a:chExt cx="1698858" cy="1072693"/>
            </a:xfrm>
          </p:grpSpPr>
          <p:pic>
            <p:nvPicPr>
              <p:cNvPr id="142" name="Picture 4" descr="\\.PSF\Parallels Share\Virtualization Slides\Server-Physical-3U.png"/>
              <p:cNvPicPr>
                <a:picLocks noChangeAspect="1" noChangeArrowheads="1"/>
              </p:cNvPicPr>
              <p:nvPr/>
            </p:nvPicPr>
            <p:blipFill>
              <a:blip r:embed="rId4" cstate="print"/>
              <a:srcRect/>
              <a:stretch>
                <a:fillRect/>
              </a:stretch>
            </p:blipFill>
            <p:spPr bwMode="auto">
              <a:xfrm>
                <a:off x="-1153439" y="5322730"/>
                <a:ext cx="1698858" cy="1072693"/>
              </a:xfrm>
              <a:prstGeom prst="rect">
                <a:avLst/>
              </a:prstGeom>
              <a:noFill/>
            </p:spPr>
          </p:pic>
          <p:pic>
            <p:nvPicPr>
              <p:cNvPr id="143" name="Picture 2"/>
              <p:cNvPicPr>
                <a:picLocks noChangeAspect="1" noChangeArrowheads="1"/>
              </p:cNvPicPr>
              <p:nvPr/>
            </p:nvPicPr>
            <p:blipFill>
              <a:blip r:embed="rId5" cstate="print">
                <a:lum bright="100000" contrast="100000"/>
              </a:blip>
              <a:srcRect l="52083" r="2758"/>
              <a:stretch>
                <a:fillRect/>
              </a:stretch>
            </p:blipFill>
            <p:spPr bwMode="auto">
              <a:xfrm>
                <a:off x="-333609" y="5733668"/>
                <a:ext cx="641160" cy="152716"/>
              </a:xfrm>
              <a:prstGeom prst="rect">
                <a:avLst/>
              </a:prstGeom>
              <a:noFill/>
              <a:ln>
                <a:noFill/>
              </a:ln>
              <a:effectLst>
                <a:outerShdw blurRad="317500" dist="50800" dir="5400000" algn="ctr" rotWithShape="0">
                  <a:srgbClr val="000000"/>
                </a:outerShdw>
              </a:effectLst>
              <a:scene3d>
                <a:camera prst="isometricRightUp"/>
                <a:lightRig rig="threePt" dir="t"/>
              </a:scene3d>
            </p:spPr>
          </p:pic>
        </p:grpSp>
        <p:sp>
          <p:nvSpPr>
            <p:cNvPr id="144" name="TextBox 143"/>
            <p:cNvSpPr txBox="1"/>
            <p:nvPr/>
          </p:nvSpPr>
          <p:spPr>
            <a:xfrm>
              <a:off x="2705397" y="2342647"/>
              <a:ext cx="278970" cy="307777"/>
            </a:xfrm>
            <a:prstGeom prst="rect">
              <a:avLst/>
            </a:prstGeom>
            <a:noFill/>
          </p:spPr>
          <p:txBody>
            <a:bodyPr wrap="square" rtlCol="0">
              <a:spAutoFit/>
            </a:bodyPr>
            <a:lstStyle/>
            <a:p>
              <a:r>
                <a:rPr lang="en-US" sz="1400" b="1" dirty="0">
                  <a:solidFill>
                    <a:prstClr val="white"/>
                  </a:solidFill>
                </a:rPr>
                <a:t>1</a:t>
              </a:r>
            </a:p>
          </p:txBody>
        </p:sp>
        <p:pic>
          <p:nvPicPr>
            <p:cNvPr id="145" name="Picture 2" descr="\\.PSF\Parallels Share\DDC\Server-Virtual-2U.png"/>
            <p:cNvPicPr>
              <a:picLocks noChangeAspect="1" noChangeArrowheads="1"/>
            </p:cNvPicPr>
            <p:nvPr/>
          </p:nvPicPr>
          <p:blipFill>
            <a:blip r:embed="rId6" cstate="print"/>
            <a:srcRect/>
            <a:stretch>
              <a:fillRect/>
            </a:stretch>
          </p:blipFill>
          <p:spPr bwMode="auto">
            <a:xfrm>
              <a:off x="3911583" y="2326188"/>
              <a:ext cx="1209493" cy="663658"/>
            </a:xfrm>
            <a:prstGeom prst="rect">
              <a:avLst/>
            </a:prstGeom>
            <a:noFill/>
          </p:spPr>
        </p:pic>
        <p:pic>
          <p:nvPicPr>
            <p:cNvPr id="146" name="Picture 2" descr="\\.PSF\Parallels Share\DDC\Server-Virtual-2U.png"/>
            <p:cNvPicPr>
              <a:picLocks noChangeAspect="1" noChangeArrowheads="1"/>
            </p:cNvPicPr>
            <p:nvPr/>
          </p:nvPicPr>
          <p:blipFill>
            <a:blip r:embed="rId6" cstate="print"/>
            <a:srcRect/>
            <a:stretch>
              <a:fillRect/>
            </a:stretch>
          </p:blipFill>
          <p:spPr bwMode="auto">
            <a:xfrm>
              <a:off x="5330306" y="2355264"/>
              <a:ext cx="1209493" cy="663658"/>
            </a:xfrm>
            <a:prstGeom prst="rect">
              <a:avLst/>
            </a:prstGeom>
            <a:noFill/>
          </p:spPr>
        </p:pic>
        <p:sp>
          <p:nvSpPr>
            <p:cNvPr id="147" name="TextBox 146"/>
            <p:cNvSpPr txBox="1"/>
            <p:nvPr/>
          </p:nvSpPr>
          <p:spPr>
            <a:xfrm>
              <a:off x="3887157" y="2411039"/>
              <a:ext cx="1578625" cy="415498"/>
            </a:xfrm>
            <a:prstGeom prst="rect">
              <a:avLst/>
            </a:prstGeom>
            <a:noFill/>
          </p:spPr>
          <p:txBody>
            <a:bodyPr wrap="square" rtlCol="0">
              <a:spAutoFit/>
            </a:bodyPr>
            <a:lstStyle/>
            <a:p>
              <a:pPr algn="ctr"/>
              <a:r>
                <a:rPr lang="en-US" sz="1050" b="1" dirty="0">
                  <a:solidFill>
                    <a:prstClr val="black"/>
                  </a:solidFill>
                </a:rPr>
                <a:t>Exchange 2010</a:t>
              </a:r>
            </a:p>
            <a:p>
              <a:pPr algn="ctr"/>
              <a:r>
                <a:rPr lang="en-US" sz="1050" b="1" dirty="0">
                  <a:solidFill>
                    <a:prstClr val="black"/>
                  </a:solidFill>
                </a:rPr>
                <a:t>CAS &amp; HUB</a:t>
              </a:r>
            </a:p>
          </p:txBody>
        </p:sp>
        <p:sp>
          <p:nvSpPr>
            <p:cNvPr id="148" name="TextBox 147"/>
            <p:cNvSpPr txBox="1"/>
            <p:nvPr/>
          </p:nvSpPr>
          <p:spPr>
            <a:xfrm>
              <a:off x="5501407" y="2430171"/>
              <a:ext cx="1172554" cy="415498"/>
            </a:xfrm>
            <a:prstGeom prst="rect">
              <a:avLst/>
            </a:prstGeom>
            <a:noFill/>
          </p:spPr>
          <p:txBody>
            <a:bodyPr wrap="square" rtlCol="0">
              <a:spAutoFit/>
            </a:bodyPr>
            <a:lstStyle/>
            <a:p>
              <a:pPr algn="ctr"/>
              <a:r>
                <a:rPr lang="en-US" sz="1050" b="1" dirty="0" smtClean="0">
                  <a:solidFill>
                    <a:prstClr val="black"/>
                  </a:solidFill>
                </a:rPr>
                <a:t>Exchange 2010 MBX</a:t>
              </a:r>
              <a:endParaRPr lang="en-US" sz="1050" b="1" dirty="0">
                <a:solidFill>
                  <a:prstClr val="black"/>
                </a:solidFill>
              </a:endParaRPr>
            </a:p>
          </p:txBody>
        </p:sp>
        <p:pic>
          <p:nvPicPr>
            <p:cNvPr id="149" name="Picture 2" descr="\\.PSF\Parallels Share\DDC\Server-Virtual-2U.png"/>
            <p:cNvPicPr>
              <a:picLocks noChangeAspect="1" noChangeArrowheads="1"/>
            </p:cNvPicPr>
            <p:nvPr/>
          </p:nvPicPr>
          <p:blipFill>
            <a:blip r:embed="rId6" cstate="print"/>
            <a:srcRect/>
            <a:stretch>
              <a:fillRect/>
            </a:stretch>
          </p:blipFill>
          <p:spPr bwMode="auto">
            <a:xfrm>
              <a:off x="8690392" y="2363012"/>
              <a:ext cx="1209493" cy="663658"/>
            </a:xfrm>
            <a:prstGeom prst="rect">
              <a:avLst/>
            </a:prstGeom>
            <a:noFill/>
          </p:spPr>
        </p:pic>
        <p:sp>
          <p:nvSpPr>
            <p:cNvPr id="150" name="TextBox 149"/>
            <p:cNvSpPr txBox="1"/>
            <p:nvPr/>
          </p:nvSpPr>
          <p:spPr>
            <a:xfrm>
              <a:off x="8610617" y="2419043"/>
              <a:ext cx="1434248" cy="415498"/>
            </a:xfrm>
            <a:prstGeom prst="rect">
              <a:avLst/>
            </a:prstGeom>
            <a:noFill/>
          </p:spPr>
          <p:txBody>
            <a:bodyPr wrap="square" rtlCol="0">
              <a:spAutoFit/>
            </a:bodyPr>
            <a:lstStyle/>
            <a:p>
              <a:pPr algn="ctr"/>
              <a:r>
                <a:rPr lang="en-US" sz="1050" b="1" dirty="0">
                  <a:solidFill>
                    <a:prstClr val="black"/>
                  </a:solidFill>
                </a:rPr>
                <a:t>File &amp; </a:t>
              </a:r>
            </a:p>
            <a:p>
              <a:pPr algn="ctr"/>
              <a:r>
                <a:rPr lang="en-US" sz="1050" b="1" dirty="0">
                  <a:solidFill>
                    <a:prstClr val="black"/>
                  </a:solidFill>
                </a:rPr>
                <a:t>Print Server</a:t>
              </a:r>
            </a:p>
          </p:txBody>
        </p:sp>
        <p:sp>
          <p:nvSpPr>
            <p:cNvPr id="151" name="Rounded Rectangle 150"/>
            <p:cNvSpPr/>
            <p:nvPr/>
          </p:nvSpPr>
          <p:spPr bwMode="auto">
            <a:xfrm>
              <a:off x="2095955" y="3137568"/>
              <a:ext cx="8318731" cy="838200"/>
            </a:xfrm>
            <a:prstGeom prst="roundRect">
              <a:avLst>
                <a:gd name="adj" fmla="val 2351"/>
              </a:avLst>
            </a:prstGeom>
            <a:solidFill>
              <a:schemeClr val="bg1">
                <a:lumMod val="65000"/>
                <a:lumOff val="3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GB" sz="2000" dirty="0">
                <a:solidFill>
                  <a:srgbClr val="FFFFFF"/>
                </a:solidFill>
                <a:effectLst>
                  <a:outerShdw blurRad="38100" dist="38100" dir="2700000" algn="tl">
                    <a:srgbClr val="000000">
                      <a:alpha val="43137"/>
                    </a:srgbClr>
                  </a:outerShdw>
                </a:effectLst>
              </a:endParaRPr>
            </a:p>
          </p:txBody>
        </p:sp>
        <p:sp>
          <p:nvSpPr>
            <p:cNvPr id="152" name="Rounded Rectangle 151"/>
            <p:cNvSpPr/>
            <p:nvPr/>
          </p:nvSpPr>
          <p:spPr bwMode="auto">
            <a:xfrm>
              <a:off x="2143332" y="3218947"/>
              <a:ext cx="8143485" cy="692298"/>
            </a:xfrm>
            <a:prstGeom prst="roundRect">
              <a:avLst>
                <a:gd name="adj" fmla="val 235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GB" sz="1600" dirty="0">
                <a:solidFill>
                  <a:srgbClr val="FFFFFF"/>
                </a:solidFill>
                <a:effectLst>
                  <a:outerShdw blurRad="38100" dist="38100" dir="2700000" algn="tl">
                    <a:srgbClr val="000000">
                      <a:alpha val="43137"/>
                    </a:srgbClr>
                  </a:outerShdw>
                </a:effectLst>
              </a:endParaRPr>
            </a:p>
          </p:txBody>
        </p:sp>
        <p:grpSp>
          <p:nvGrpSpPr>
            <p:cNvPr id="153" name="Group 74"/>
            <p:cNvGrpSpPr/>
            <p:nvPr/>
          </p:nvGrpSpPr>
          <p:grpSpPr>
            <a:xfrm>
              <a:off x="1813007" y="3214742"/>
              <a:ext cx="2073183" cy="937655"/>
              <a:chOff x="-1153439" y="5322730"/>
              <a:chExt cx="1698858" cy="1072693"/>
            </a:xfrm>
          </p:grpSpPr>
          <p:pic>
            <p:nvPicPr>
              <p:cNvPr id="154" name="Picture 4" descr="\\.PSF\Parallels Share\Virtualization Slides\Server-Physical-3U.png"/>
              <p:cNvPicPr>
                <a:picLocks noChangeAspect="1" noChangeArrowheads="1"/>
              </p:cNvPicPr>
              <p:nvPr/>
            </p:nvPicPr>
            <p:blipFill>
              <a:blip r:embed="rId4" cstate="print"/>
              <a:srcRect/>
              <a:stretch>
                <a:fillRect/>
              </a:stretch>
            </p:blipFill>
            <p:spPr bwMode="auto">
              <a:xfrm>
                <a:off x="-1153439" y="5322730"/>
                <a:ext cx="1698858" cy="1072693"/>
              </a:xfrm>
              <a:prstGeom prst="rect">
                <a:avLst/>
              </a:prstGeom>
              <a:noFill/>
            </p:spPr>
          </p:pic>
          <p:pic>
            <p:nvPicPr>
              <p:cNvPr id="155" name="Picture 2"/>
              <p:cNvPicPr>
                <a:picLocks noChangeAspect="1" noChangeArrowheads="1"/>
              </p:cNvPicPr>
              <p:nvPr/>
            </p:nvPicPr>
            <p:blipFill>
              <a:blip r:embed="rId5" cstate="print">
                <a:lum bright="100000" contrast="100000"/>
              </a:blip>
              <a:srcRect l="52083" r="2758"/>
              <a:stretch>
                <a:fillRect/>
              </a:stretch>
            </p:blipFill>
            <p:spPr bwMode="auto">
              <a:xfrm>
                <a:off x="-333609" y="5733668"/>
                <a:ext cx="641160" cy="152716"/>
              </a:xfrm>
              <a:prstGeom prst="rect">
                <a:avLst/>
              </a:prstGeom>
              <a:noFill/>
              <a:ln>
                <a:noFill/>
              </a:ln>
              <a:effectLst>
                <a:outerShdw blurRad="317500" dist="50800" dir="5400000" algn="ctr" rotWithShape="0">
                  <a:srgbClr val="000000"/>
                </a:outerShdw>
              </a:effectLst>
              <a:scene3d>
                <a:camera prst="isometricRightUp"/>
                <a:lightRig rig="threePt" dir="t"/>
              </a:scene3d>
            </p:spPr>
          </p:pic>
        </p:grpSp>
        <p:sp>
          <p:nvSpPr>
            <p:cNvPr id="156" name="TextBox 155"/>
            <p:cNvSpPr txBox="1"/>
            <p:nvPr/>
          </p:nvSpPr>
          <p:spPr>
            <a:xfrm>
              <a:off x="2692701" y="3281823"/>
              <a:ext cx="278970" cy="307777"/>
            </a:xfrm>
            <a:prstGeom prst="rect">
              <a:avLst/>
            </a:prstGeom>
            <a:noFill/>
          </p:spPr>
          <p:txBody>
            <a:bodyPr wrap="square" rtlCol="0">
              <a:spAutoFit/>
            </a:bodyPr>
            <a:lstStyle/>
            <a:p>
              <a:r>
                <a:rPr lang="en-US" sz="1400" b="1" dirty="0">
                  <a:solidFill>
                    <a:prstClr val="white"/>
                  </a:solidFill>
                </a:rPr>
                <a:t>2</a:t>
              </a:r>
            </a:p>
          </p:txBody>
        </p:sp>
        <p:pic>
          <p:nvPicPr>
            <p:cNvPr id="157" name="Picture 2" descr="\\.PSF\Parallels Share\DDC\Server-Virtual-2U.png"/>
            <p:cNvPicPr>
              <a:picLocks noChangeAspect="1" noChangeArrowheads="1"/>
            </p:cNvPicPr>
            <p:nvPr/>
          </p:nvPicPr>
          <p:blipFill>
            <a:blip r:embed="rId6" cstate="print"/>
            <a:srcRect/>
            <a:stretch>
              <a:fillRect/>
            </a:stretch>
          </p:blipFill>
          <p:spPr bwMode="auto">
            <a:xfrm>
              <a:off x="5320916" y="3247522"/>
              <a:ext cx="1209493" cy="663658"/>
            </a:xfrm>
            <a:prstGeom prst="rect">
              <a:avLst/>
            </a:prstGeom>
            <a:noFill/>
          </p:spPr>
        </p:pic>
        <p:sp>
          <p:nvSpPr>
            <p:cNvPr id="158" name="TextBox 157"/>
            <p:cNvSpPr txBox="1"/>
            <p:nvPr/>
          </p:nvSpPr>
          <p:spPr>
            <a:xfrm>
              <a:off x="5465262" y="3316051"/>
              <a:ext cx="1232454" cy="415498"/>
            </a:xfrm>
            <a:prstGeom prst="rect">
              <a:avLst/>
            </a:prstGeom>
            <a:noFill/>
          </p:spPr>
          <p:txBody>
            <a:bodyPr wrap="square" rtlCol="0">
              <a:spAutoFit/>
            </a:bodyPr>
            <a:lstStyle/>
            <a:p>
              <a:pPr algn="ctr"/>
              <a:r>
                <a:rPr lang="en-US" sz="1050" b="1" dirty="0" smtClean="0">
                  <a:solidFill>
                    <a:prstClr val="black"/>
                  </a:solidFill>
                </a:rPr>
                <a:t>Exchange 2010 MBX</a:t>
              </a:r>
              <a:endParaRPr lang="en-US" sz="1050" b="1" dirty="0">
                <a:solidFill>
                  <a:prstClr val="black"/>
                </a:solidFill>
              </a:endParaRPr>
            </a:p>
          </p:txBody>
        </p:sp>
        <p:pic>
          <p:nvPicPr>
            <p:cNvPr id="159" name="Picture 2" descr="\\.PSF\Parallels Share\DDC\Server-Virtual-2U.png"/>
            <p:cNvPicPr>
              <a:picLocks noChangeAspect="1" noChangeArrowheads="1"/>
            </p:cNvPicPr>
            <p:nvPr/>
          </p:nvPicPr>
          <p:blipFill>
            <a:blip r:embed="rId6" cstate="print"/>
            <a:srcRect/>
            <a:stretch>
              <a:fillRect/>
            </a:stretch>
          </p:blipFill>
          <p:spPr bwMode="auto">
            <a:xfrm>
              <a:off x="8741662" y="3258868"/>
              <a:ext cx="1209493" cy="663658"/>
            </a:xfrm>
            <a:prstGeom prst="rect">
              <a:avLst/>
            </a:prstGeom>
            <a:noFill/>
          </p:spPr>
        </p:pic>
        <p:sp>
          <p:nvSpPr>
            <p:cNvPr id="161" name="Rounded Rectangle 160"/>
            <p:cNvSpPr/>
            <p:nvPr/>
          </p:nvSpPr>
          <p:spPr bwMode="auto">
            <a:xfrm>
              <a:off x="2108652" y="4038097"/>
              <a:ext cx="8318731" cy="838200"/>
            </a:xfrm>
            <a:prstGeom prst="roundRect">
              <a:avLst>
                <a:gd name="adj" fmla="val 2351"/>
              </a:avLst>
            </a:prstGeom>
            <a:solidFill>
              <a:schemeClr val="bg1">
                <a:lumMod val="65000"/>
                <a:lumOff val="3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GB" sz="2000" dirty="0">
                <a:solidFill>
                  <a:srgbClr val="FFFFFF"/>
                </a:solidFill>
                <a:effectLst>
                  <a:outerShdw blurRad="38100" dist="38100" dir="2700000" algn="tl">
                    <a:srgbClr val="000000">
                      <a:alpha val="43137"/>
                    </a:srgbClr>
                  </a:outerShdw>
                </a:effectLst>
              </a:endParaRPr>
            </a:p>
          </p:txBody>
        </p:sp>
        <p:sp>
          <p:nvSpPr>
            <p:cNvPr id="162" name="Rounded Rectangle 161"/>
            <p:cNvSpPr/>
            <p:nvPr/>
          </p:nvSpPr>
          <p:spPr bwMode="auto">
            <a:xfrm>
              <a:off x="2143333" y="4114554"/>
              <a:ext cx="8188826" cy="692298"/>
            </a:xfrm>
            <a:prstGeom prst="roundRect">
              <a:avLst>
                <a:gd name="adj" fmla="val 235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GB" sz="1600" dirty="0">
                <a:solidFill>
                  <a:srgbClr val="FFFFFF"/>
                </a:solidFill>
                <a:effectLst>
                  <a:outerShdw blurRad="38100" dist="38100" dir="2700000" algn="tl">
                    <a:srgbClr val="000000">
                      <a:alpha val="43137"/>
                    </a:srgbClr>
                  </a:outerShdw>
                </a:effectLst>
              </a:endParaRPr>
            </a:p>
          </p:txBody>
        </p:sp>
        <p:grpSp>
          <p:nvGrpSpPr>
            <p:cNvPr id="163" name="Group 74"/>
            <p:cNvGrpSpPr/>
            <p:nvPr/>
          </p:nvGrpSpPr>
          <p:grpSpPr>
            <a:xfrm>
              <a:off x="1838400" y="4129142"/>
              <a:ext cx="2073183" cy="937655"/>
              <a:chOff x="-1153439" y="5322730"/>
              <a:chExt cx="1698858" cy="1072693"/>
            </a:xfrm>
          </p:grpSpPr>
          <p:pic>
            <p:nvPicPr>
              <p:cNvPr id="164" name="Picture 4" descr="\\.PSF\Parallels Share\Virtualization Slides\Server-Physical-3U.png"/>
              <p:cNvPicPr>
                <a:picLocks noChangeAspect="1" noChangeArrowheads="1"/>
              </p:cNvPicPr>
              <p:nvPr/>
            </p:nvPicPr>
            <p:blipFill>
              <a:blip r:embed="rId4" cstate="print"/>
              <a:srcRect/>
              <a:stretch>
                <a:fillRect/>
              </a:stretch>
            </p:blipFill>
            <p:spPr bwMode="auto">
              <a:xfrm>
                <a:off x="-1153439" y="5322730"/>
                <a:ext cx="1698858" cy="1072693"/>
              </a:xfrm>
              <a:prstGeom prst="rect">
                <a:avLst/>
              </a:prstGeom>
              <a:noFill/>
            </p:spPr>
          </p:pic>
          <p:pic>
            <p:nvPicPr>
              <p:cNvPr id="165" name="Picture 2"/>
              <p:cNvPicPr>
                <a:picLocks noChangeAspect="1" noChangeArrowheads="1"/>
              </p:cNvPicPr>
              <p:nvPr/>
            </p:nvPicPr>
            <p:blipFill>
              <a:blip r:embed="rId5" cstate="print">
                <a:lum bright="100000" contrast="100000"/>
              </a:blip>
              <a:srcRect l="52083" r="2758"/>
              <a:stretch>
                <a:fillRect/>
              </a:stretch>
            </p:blipFill>
            <p:spPr bwMode="auto">
              <a:xfrm>
                <a:off x="-333609" y="5733668"/>
                <a:ext cx="641160" cy="152716"/>
              </a:xfrm>
              <a:prstGeom prst="rect">
                <a:avLst/>
              </a:prstGeom>
              <a:noFill/>
              <a:ln>
                <a:noFill/>
              </a:ln>
              <a:effectLst>
                <a:outerShdw blurRad="317500" dist="50800" dir="5400000" algn="ctr" rotWithShape="0">
                  <a:srgbClr val="000000"/>
                </a:outerShdw>
              </a:effectLst>
              <a:scene3d>
                <a:camera prst="isometricRightUp"/>
                <a:lightRig rig="threePt" dir="t"/>
              </a:scene3d>
            </p:spPr>
          </p:pic>
        </p:grpSp>
        <p:sp>
          <p:nvSpPr>
            <p:cNvPr id="166" name="TextBox 165"/>
            <p:cNvSpPr txBox="1"/>
            <p:nvPr/>
          </p:nvSpPr>
          <p:spPr>
            <a:xfrm>
              <a:off x="2718094" y="4224798"/>
              <a:ext cx="278970" cy="307777"/>
            </a:xfrm>
            <a:prstGeom prst="rect">
              <a:avLst/>
            </a:prstGeom>
            <a:noFill/>
          </p:spPr>
          <p:txBody>
            <a:bodyPr wrap="square" rtlCol="0">
              <a:spAutoFit/>
            </a:bodyPr>
            <a:lstStyle/>
            <a:p>
              <a:r>
                <a:rPr lang="en-US" sz="1400" b="1" dirty="0">
                  <a:solidFill>
                    <a:prstClr val="white"/>
                  </a:solidFill>
                </a:rPr>
                <a:t>3</a:t>
              </a:r>
            </a:p>
          </p:txBody>
        </p:sp>
        <p:pic>
          <p:nvPicPr>
            <p:cNvPr id="167" name="Picture 2" descr="\\.PSF\Parallels Share\DDC\Server-Virtual-2U.png"/>
            <p:cNvPicPr>
              <a:picLocks noChangeAspect="1" noChangeArrowheads="1"/>
            </p:cNvPicPr>
            <p:nvPr/>
          </p:nvPicPr>
          <p:blipFill>
            <a:blip r:embed="rId6" cstate="print"/>
            <a:srcRect/>
            <a:stretch>
              <a:fillRect/>
            </a:stretch>
          </p:blipFill>
          <p:spPr bwMode="auto">
            <a:xfrm>
              <a:off x="3812096" y="4144685"/>
              <a:ext cx="1209493" cy="663658"/>
            </a:xfrm>
            <a:prstGeom prst="rect">
              <a:avLst/>
            </a:prstGeom>
            <a:noFill/>
          </p:spPr>
        </p:pic>
        <p:sp>
          <p:nvSpPr>
            <p:cNvPr id="168" name="TextBox 167"/>
            <p:cNvSpPr txBox="1"/>
            <p:nvPr/>
          </p:nvSpPr>
          <p:spPr>
            <a:xfrm>
              <a:off x="3767789" y="4270432"/>
              <a:ext cx="1521578" cy="415498"/>
            </a:xfrm>
            <a:prstGeom prst="rect">
              <a:avLst/>
            </a:prstGeom>
            <a:noFill/>
          </p:spPr>
          <p:txBody>
            <a:bodyPr wrap="square" rtlCol="0">
              <a:spAutoFit/>
            </a:bodyPr>
            <a:lstStyle/>
            <a:p>
              <a:pPr algn="ctr"/>
              <a:r>
                <a:rPr lang="en-US" sz="1050" b="1" dirty="0">
                  <a:solidFill>
                    <a:prstClr val="black"/>
                  </a:solidFill>
                </a:rPr>
                <a:t>Exchange 2010</a:t>
              </a:r>
            </a:p>
            <a:p>
              <a:pPr algn="ctr"/>
              <a:r>
                <a:rPr lang="en-US" sz="1050" b="1" dirty="0">
                  <a:solidFill>
                    <a:prstClr val="black"/>
                  </a:solidFill>
                </a:rPr>
                <a:t>CAS &amp; HUB</a:t>
              </a:r>
            </a:p>
          </p:txBody>
        </p:sp>
        <p:pic>
          <p:nvPicPr>
            <p:cNvPr id="169" name="Picture 2" descr="\\.PSF\Parallels Share\DDC\Server-Virtual-2U.png"/>
            <p:cNvPicPr>
              <a:picLocks noChangeAspect="1" noChangeArrowheads="1"/>
            </p:cNvPicPr>
            <p:nvPr/>
          </p:nvPicPr>
          <p:blipFill>
            <a:blip r:embed="rId6" cstate="print"/>
            <a:srcRect/>
            <a:stretch>
              <a:fillRect/>
            </a:stretch>
          </p:blipFill>
          <p:spPr bwMode="auto">
            <a:xfrm>
              <a:off x="8721281" y="4145405"/>
              <a:ext cx="1209493" cy="663658"/>
            </a:xfrm>
            <a:prstGeom prst="rect">
              <a:avLst/>
            </a:prstGeom>
            <a:noFill/>
          </p:spPr>
        </p:pic>
        <p:sp>
          <p:nvSpPr>
            <p:cNvPr id="170" name="TextBox 169"/>
            <p:cNvSpPr txBox="1"/>
            <p:nvPr/>
          </p:nvSpPr>
          <p:spPr>
            <a:xfrm>
              <a:off x="8647004" y="4222202"/>
              <a:ext cx="1400800" cy="415498"/>
            </a:xfrm>
            <a:prstGeom prst="rect">
              <a:avLst/>
            </a:prstGeom>
            <a:noFill/>
          </p:spPr>
          <p:txBody>
            <a:bodyPr wrap="square" rtlCol="0">
              <a:spAutoFit/>
            </a:bodyPr>
            <a:lstStyle/>
            <a:p>
              <a:pPr algn="ctr"/>
              <a:r>
                <a:rPr lang="en-US" sz="1050" b="1" dirty="0">
                  <a:solidFill>
                    <a:prstClr val="black"/>
                  </a:solidFill>
                </a:rPr>
                <a:t>Management Server</a:t>
              </a:r>
            </a:p>
          </p:txBody>
        </p:sp>
        <p:grpSp>
          <p:nvGrpSpPr>
            <p:cNvPr id="174" name="Group 59"/>
            <p:cNvGrpSpPr/>
            <p:nvPr/>
          </p:nvGrpSpPr>
          <p:grpSpPr>
            <a:xfrm>
              <a:off x="3768510" y="2571442"/>
              <a:ext cx="368395" cy="1779897"/>
              <a:chOff x="5334000" y="3096903"/>
              <a:chExt cx="276368" cy="1779897"/>
            </a:xfrm>
          </p:grpSpPr>
          <p:sp>
            <p:nvSpPr>
              <p:cNvPr id="175" name="Up-Down Arrow 174"/>
              <p:cNvSpPr/>
              <p:nvPr/>
            </p:nvSpPr>
            <p:spPr>
              <a:xfrm>
                <a:off x="5334000" y="3200400"/>
                <a:ext cx="276368" cy="1676400"/>
              </a:xfrm>
              <a:prstGeom prst="up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prstClr val="white"/>
                  </a:solidFill>
                </a:endParaRPr>
              </a:p>
            </p:txBody>
          </p:sp>
          <p:sp>
            <p:nvSpPr>
              <p:cNvPr id="176" name="TextBox 175"/>
              <p:cNvSpPr txBox="1"/>
              <p:nvPr/>
            </p:nvSpPr>
            <p:spPr>
              <a:xfrm rot="16200000">
                <a:off x="4600557" y="3872099"/>
                <a:ext cx="1740877" cy="190486"/>
              </a:xfrm>
              <a:prstGeom prst="rect">
                <a:avLst/>
              </a:prstGeom>
              <a:noFill/>
            </p:spPr>
            <p:txBody>
              <a:bodyPr wrap="square" rtlCol="0">
                <a:spAutoFit/>
              </a:bodyPr>
              <a:lstStyle/>
              <a:p>
                <a:pPr algn="ctr"/>
                <a:r>
                  <a:rPr lang="en-US" sz="1050" dirty="0">
                    <a:solidFill>
                      <a:prstClr val="white"/>
                    </a:solidFill>
                  </a:rPr>
                  <a:t>NLB</a:t>
                </a:r>
              </a:p>
            </p:txBody>
          </p:sp>
        </p:grpSp>
        <p:pic>
          <p:nvPicPr>
            <p:cNvPr id="44" name="Picture 2" descr="\\.PSF\Parallels Share\DDC\Server-Virtual-2U.png"/>
            <p:cNvPicPr>
              <a:picLocks noChangeAspect="1" noChangeArrowheads="1"/>
            </p:cNvPicPr>
            <p:nvPr/>
          </p:nvPicPr>
          <p:blipFill>
            <a:blip r:embed="rId6" cstate="print"/>
            <a:srcRect/>
            <a:stretch>
              <a:fillRect/>
            </a:stretch>
          </p:blipFill>
          <p:spPr bwMode="auto">
            <a:xfrm>
              <a:off x="7001363" y="2355264"/>
              <a:ext cx="1209493" cy="663658"/>
            </a:xfrm>
            <a:prstGeom prst="rect">
              <a:avLst/>
            </a:prstGeom>
            <a:noFill/>
          </p:spPr>
        </p:pic>
        <p:sp>
          <p:nvSpPr>
            <p:cNvPr id="46" name="TextBox 45"/>
            <p:cNvSpPr txBox="1"/>
            <p:nvPr/>
          </p:nvSpPr>
          <p:spPr>
            <a:xfrm>
              <a:off x="7365518" y="2489546"/>
              <a:ext cx="743920" cy="253916"/>
            </a:xfrm>
            <a:prstGeom prst="rect">
              <a:avLst/>
            </a:prstGeom>
            <a:noFill/>
          </p:spPr>
          <p:txBody>
            <a:bodyPr wrap="square" rtlCol="0">
              <a:spAutoFit/>
            </a:bodyPr>
            <a:lstStyle/>
            <a:p>
              <a:r>
                <a:rPr lang="en-US" sz="1050" b="1" dirty="0">
                  <a:solidFill>
                    <a:prstClr val="black"/>
                  </a:solidFill>
                </a:rPr>
                <a:t>DC 1</a:t>
              </a:r>
            </a:p>
          </p:txBody>
        </p:sp>
        <p:pic>
          <p:nvPicPr>
            <p:cNvPr id="47" name="Picture 2" descr="\\.PSF\Parallels Share\DDC\Server-Virtual-2U.png"/>
            <p:cNvPicPr>
              <a:picLocks noChangeAspect="1" noChangeArrowheads="1"/>
            </p:cNvPicPr>
            <p:nvPr/>
          </p:nvPicPr>
          <p:blipFill>
            <a:blip r:embed="rId6" cstate="print"/>
            <a:srcRect/>
            <a:stretch>
              <a:fillRect/>
            </a:stretch>
          </p:blipFill>
          <p:spPr bwMode="auto">
            <a:xfrm>
              <a:off x="6991973" y="3247522"/>
              <a:ext cx="1209493" cy="663658"/>
            </a:xfrm>
            <a:prstGeom prst="rect">
              <a:avLst/>
            </a:prstGeom>
            <a:noFill/>
          </p:spPr>
        </p:pic>
        <p:sp>
          <p:nvSpPr>
            <p:cNvPr id="48" name="TextBox 47"/>
            <p:cNvSpPr txBox="1"/>
            <p:nvPr/>
          </p:nvSpPr>
          <p:spPr>
            <a:xfrm>
              <a:off x="7326319" y="3387301"/>
              <a:ext cx="743918" cy="253916"/>
            </a:xfrm>
            <a:prstGeom prst="rect">
              <a:avLst/>
            </a:prstGeom>
            <a:noFill/>
          </p:spPr>
          <p:txBody>
            <a:bodyPr wrap="square" rtlCol="0">
              <a:spAutoFit/>
            </a:bodyPr>
            <a:lstStyle/>
            <a:p>
              <a:r>
                <a:rPr lang="en-US" sz="1050" b="1" dirty="0">
                  <a:solidFill>
                    <a:prstClr val="black"/>
                  </a:solidFill>
                </a:rPr>
                <a:t>DC 2</a:t>
              </a:r>
            </a:p>
          </p:txBody>
        </p:sp>
        <p:sp>
          <p:nvSpPr>
            <p:cNvPr id="49" name="TextBox 48"/>
            <p:cNvSpPr txBox="1"/>
            <p:nvPr/>
          </p:nvSpPr>
          <p:spPr>
            <a:xfrm>
              <a:off x="8826363" y="3330706"/>
              <a:ext cx="1076684" cy="415498"/>
            </a:xfrm>
            <a:prstGeom prst="rect">
              <a:avLst/>
            </a:prstGeom>
            <a:noFill/>
          </p:spPr>
          <p:txBody>
            <a:bodyPr wrap="square" rtlCol="0">
              <a:spAutoFit/>
            </a:bodyPr>
            <a:lstStyle/>
            <a:p>
              <a:pPr algn="ctr"/>
              <a:r>
                <a:rPr lang="en-US" sz="1050" b="1" dirty="0">
                  <a:solidFill>
                    <a:prstClr val="black"/>
                  </a:solidFill>
                </a:rPr>
                <a:t>Database Server</a:t>
              </a:r>
            </a:p>
          </p:txBody>
        </p:sp>
        <p:pic>
          <p:nvPicPr>
            <p:cNvPr id="50" name="Picture 2" descr="\\.PSF\Parallels Share\DDC\Server-Virtual-2U.png"/>
            <p:cNvPicPr>
              <a:picLocks noChangeAspect="1" noChangeArrowheads="1"/>
            </p:cNvPicPr>
            <p:nvPr/>
          </p:nvPicPr>
          <p:blipFill>
            <a:blip r:embed="rId6" cstate="print"/>
            <a:srcRect/>
            <a:stretch>
              <a:fillRect/>
            </a:stretch>
          </p:blipFill>
          <p:spPr bwMode="auto">
            <a:xfrm>
              <a:off x="5318941" y="4148047"/>
              <a:ext cx="1209493" cy="663658"/>
            </a:xfrm>
            <a:prstGeom prst="rect">
              <a:avLst/>
            </a:prstGeom>
            <a:noFill/>
          </p:spPr>
        </p:pic>
        <p:sp>
          <p:nvSpPr>
            <p:cNvPr id="51" name="TextBox 50"/>
            <p:cNvSpPr txBox="1"/>
            <p:nvPr/>
          </p:nvSpPr>
          <p:spPr>
            <a:xfrm>
              <a:off x="5463287" y="4216576"/>
              <a:ext cx="1232454" cy="415498"/>
            </a:xfrm>
            <a:prstGeom prst="rect">
              <a:avLst/>
            </a:prstGeom>
            <a:noFill/>
          </p:spPr>
          <p:txBody>
            <a:bodyPr wrap="square" rtlCol="0">
              <a:spAutoFit/>
            </a:bodyPr>
            <a:lstStyle/>
            <a:p>
              <a:pPr algn="ctr"/>
              <a:r>
                <a:rPr lang="en-US" sz="1050" b="1" dirty="0" smtClean="0">
                  <a:solidFill>
                    <a:prstClr val="black"/>
                  </a:solidFill>
                </a:rPr>
                <a:t>Exchange 2010 UM</a:t>
              </a:r>
              <a:endParaRPr lang="en-US" sz="1050" b="1" dirty="0">
                <a:solidFill>
                  <a:prstClr val="black"/>
                </a:solidFill>
              </a:endParaRPr>
            </a:p>
          </p:txBody>
        </p:sp>
        <p:grpSp>
          <p:nvGrpSpPr>
            <p:cNvPr id="52" name="Group 59"/>
            <p:cNvGrpSpPr/>
            <p:nvPr/>
          </p:nvGrpSpPr>
          <p:grpSpPr>
            <a:xfrm>
              <a:off x="5181953" y="2671424"/>
              <a:ext cx="368395" cy="853591"/>
              <a:chOff x="5334000" y="3096904"/>
              <a:chExt cx="276368" cy="1779896"/>
            </a:xfrm>
          </p:grpSpPr>
          <p:sp>
            <p:nvSpPr>
              <p:cNvPr id="53" name="Up-Down Arrow 52"/>
              <p:cNvSpPr/>
              <p:nvPr/>
            </p:nvSpPr>
            <p:spPr>
              <a:xfrm>
                <a:off x="5334000" y="3200400"/>
                <a:ext cx="276368" cy="1676400"/>
              </a:xfrm>
              <a:prstGeom prst="up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prstClr val="white"/>
                  </a:solidFill>
                </a:endParaRPr>
              </a:p>
            </p:txBody>
          </p:sp>
          <p:sp>
            <p:nvSpPr>
              <p:cNvPr id="54" name="TextBox 53"/>
              <p:cNvSpPr txBox="1"/>
              <p:nvPr/>
            </p:nvSpPr>
            <p:spPr>
              <a:xfrm rot="16200000">
                <a:off x="4600555" y="3872100"/>
                <a:ext cx="1740878" cy="190486"/>
              </a:xfrm>
              <a:prstGeom prst="rect">
                <a:avLst/>
              </a:prstGeom>
              <a:noFill/>
            </p:spPr>
            <p:txBody>
              <a:bodyPr wrap="square" rtlCol="0">
                <a:spAutoFit/>
              </a:bodyPr>
              <a:lstStyle/>
              <a:p>
                <a:pPr algn="ctr"/>
                <a:r>
                  <a:rPr lang="en-US" sz="1050" dirty="0" smtClean="0">
                    <a:solidFill>
                      <a:prstClr val="white"/>
                    </a:solidFill>
                  </a:rPr>
                  <a:t>DAG</a:t>
                </a:r>
                <a:endParaRPr lang="en-US" sz="1050" dirty="0">
                  <a:solidFill>
                    <a:prstClr val="white"/>
                  </a:solidFill>
                </a:endParaRPr>
              </a:p>
            </p:txBody>
          </p:sp>
        </p:grpSp>
      </p:grpSp>
    </p:spTree>
    <p:extLst>
      <p:ext uri="{BB962C8B-B14F-4D97-AF65-F5344CB8AC3E}">
        <p14:creationId xmlns:p14="http://schemas.microsoft.com/office/powerpoint/2010/main" val="30324669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Updated Support Guidance</a:t>
            </a:r>
            <a:endParaRPr lang="en-US" dirty="0"/>
          </a:p>
        </p:txBody>
      </p:sp>
      <p:sp>
        <p:nvSpPr>
          <p:cNvPr id="3" name="Text Placeholder 2"/>
          <p:cNvSpPr>
            <a:spLocks noGrp="1"/>
          </p:cNvSpPr>
          <p:nvPr>
            <p:ph type="body" sz="quarter" idx="10"/>
          </p:nvPr>
        </p:nvSpPr>
        <p:spPr>
          <a:xfrm>
            <a:off x="519112" y="1447799"/>
            <a:ext cx="11149013" cy="1551194"/>
          </a:xfrm>
        </p:spPr>
        <p:txBody>
          <a:bodyPr/>
          <a:lstStyle/>
          <a:p>
            <a:r>
              <a:rPr lang="en-US" sz="2400" dirty="0" smtClean="0"/>
              <a:t>Support for virtualized Exchange servers since Exchange Server 2007 SP1</a:t>
            </a:r>
          </a:p>
          <a:p>
            <a:r>
              <a:rPr lang="en-US" sz="2400" dirty="0" smtClean="0"/>
              <a:t>Exchange 2010 release continued support for virtualization</a:t>
            </a:r>
          </a:p>
          <a:p>
            <a:r>
              <a:rPr lang="en-US" sz="2400" dirty="0" smtClean="0"/>
              <a:t>Expanding support scenarios</a:t>
            </a:r>
          </a:p>
          <a:p>
            <a:r>
              <a:rPr lang="en-US" sz="2400" dirty="0" smtClean="0"/>
              <a:t>Release of Exchange 2010 Virtualization Guidance whitepaper</a:t>
            </a:r>
          </a:p>
        </p:txBody>
      </p:sp>
      <p:graphicFrame>
        <p:nvGraphicFramePr>
          <p:cNvPr id="8" name="Table 7"/>
          <p:cNvGraphicFramePr>
            <a:graphicFrameLocks noGrp="1"/>
          </p:cNvGraphicFramePr>
          <p:nvPr>
            <p:extLst>
              <p:ext uri="{D42A27DB-BD31-4B8C-83A1-F6EECF244321}">
                <p14:modId xmlns:p14="http://schemas.microsoft.com/office/powerpoint/2010/main" val="3443044066"/>
              </p:ext>
            </p:extLst>
          </p:nvPr>
        </p:nvGraphicFramePr>
        <p:xfrm>
          <a:off x="519112" y="3130176"/>
          <a:ext cx="11149013" cy="3235960"/>
        </p:xfrm>
        <a:graphic>
          <a:graphicData uri="http://schemas.openxmlformats.org/drawingml/2006/table">
            <a:tbl>
              <a:tblPr firstRow="1" bandRow="1">
                <a:tableStyleId>{5C22544A-7EE6-4342-B048-85BDC9FD1C3A}</a:tableStyleId>
              </a:tblPr>
              <a:tblGrid>
                <a:gridCol w="7169836"/>
                <a:gridCol w="1149879"/>
                <a:gridCol w="1296433"/>
                <a:gridCol w="1532865"/>
              </a:tblGrid>
              <a:tr h="0">
                <a:tc>
                  <a:txBody>
                    <a:bodyPr/>
                    <a:lstStyle/>
                    <a:p>
                      <a:endParaRPr lang="en-US" dirty="0"/>
                    </a:p>
                  </a:txBody>
                  <a:tcPr/>
                </a:tc>
                <a:tc>
                  <a:txBody>
                    <a:bodyPr/>
                    <a:lstStyle/>
                    <a:p>
                      <a:pPr algn="ctr"/>
                      <a:r>
                        <a:rPr lang="en-US" dirty="0" smtClean="0">
                          <a:solidFill>
                            <a:schemeClr val="bg1"/>
                          </a:solidFill>
                        </a:rPr>
                        <a:t>Ex 2007</a:t>
                      </a:r>
                      <a:endParaRPr lang="en-US" dirty="0">
                        <a:solidFill>
                          <a:schemeClr val="bg1"/>
                        </a:solidFill>
                      </a:endParaRPr>
                    </a:p>
                  </a:txBody>
                  <a:tcPr/>
                </a:tc>
                <a:tc>
                  <a:txBody>
                    <a:bodyPr/>
                    <a:lstStyle/>
                    <a:p>
                      <a:pPr algn="ctr"/>
                      <a:r>
                        <a:rPr lang="en-US" dirty="0" smtClean="0">
                          <a:solidFill>
                            <a:schemeClr val="bg1"/>
                          </a:solidFill>
                        </a:rPr>
                        <a:t>Ex 2010 RTM</a:t>
                      </a:r>
                      <a:endParaRPr lang="en-US" dirty="0">
                        <a:solidFill>
                          <a:schemeClr val="bg1"/>
                        </a:solidFill>
                      </a:endParaRPr>
                    </a:p>
                  </a:txBody>
                  <a:tcPr/>
                </a:tc>
                <a:tc>
                  <a:txBody>
                    <a:bodyPr/>
                    <a:lstStyle/>
                    <a:p>
                      <a:pPr algn="ctr"/>
                      <a:r>
                        <a:rPr lang="en-US" dirty="0" smtClean="0">
                          <a:solidFill>
                            <a:schemeClr val="bg1"/>
                          </a:solidFill>
                        </a:rPr>
                        <a:t>Ex 2010 SP1 (Now)</a:t>
                      </a:r>
                      <a:endParaRPr lang="en-US" dirty="0">
                        <a:solidFill>
                          <a:schemeClr val="bg1"/>
                        </a:solidFill>
                      </a:endParaRPr>
                    </a:p>
                  </a:txBody>
                  <a:tcPr/>
                </a:tc>
              </a:tr>
              <a:tr h="370840">
                <a:tc>
                  <a:txBody>
                    <a:bodyPr/>
                    <a:lstStyle/>
                    <a:p>
                      <a:r>
                        <a:rPr lang="en-US" dirty="0" smtClean="0"/>
                        <a:t>Any hypervisor validated under Windows</a:t>
                      </a:r>
                      <a:r>
                        <a:rPr lang="en-US" baseline="0" dirty="0" smtClean="0"/>
                        <a:t> SVVP</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r>
              <a:tr h="370840">
                <a:tc>
                  <a:txBody>
                    <a:bodyPr/>
                    <a:lstStyle/>
                    <a:p>
                      <a:r>
                        <a:rPr lang="en-US" dirty="0" smtClean="0"/>
                        <a:t>All storage used by an Exchange guest must be block level storage</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r>
              <a:tr h="370840">
                <a:tc>
                  <a:txBody>
                    <a:bodyPr/>
                    <a:lstStyle/>
                    <a:p>
                      <a:r>
                        <a:rPr lang="en-US" dirty="0" smtClean="0"/>
                        <a:t>Virtual storage must be fixed size, SCSI pass-through, or </a:t>
                      </a:r>
                      <a:r>
                        <a:rPr lang="en-US" dirty="0" err="1" smtClean="0"/>
                        <a:t>iSCSI</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r>
              <a:tr h="370840">
                <a:tc>
                  <a:txBody>
                    <a:bodyPr/>
                    <a:lstStyle/>
                    <a:p>
                      <a:r>
                        <a:rPr lang="en-US" dirty="0" smtClean="0"/>
                        <a:t>Taking</a:t>
                      </a:r>
                      <a:r>
                        <a:rPr lang="en-US" baseline="0" dirty="0" smtClean="0"/>
                        <a:t> virtual snapshots of Exchange guest, not supported</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r>
              <a:tr h="370840">
                <a:tc>
                  <a:txBody>
                    <a:bodyPr/>
                    <a:lstStyle/>
                    <a:p>
                      <a:r>
                        <a:rPr lang="en-US" dirty="0" smtClean="0"/>
                        <a:t>Virtual processor-to-logical</a:t>
                      </a:r>
                      <a:r>
                        <a:rPr lang="en-US" baseline="0" dirty="0" smtClean="0"/>
                        <a:t> processor ration no greater than 2:1</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r>
              <a:tr h="370840">
                <a:tc>
                  <a:txBody>
                    <a:bodyPr/>
                    <a:lstStyle/>
                    <a:p>
                      <a:r>
                        <a:rPr lang="en-US" dirty="0" smtClean="0"/>
                        <a:t>Exchange</a:t>
                      </a:r>
                      <a:r>
                        <a:rPr lang="en-US" baseline="0" dirty="0" smtClean="0"/>
                        <a:t> HA in combination with hypervisor clustering or migration</a:t>
                      </a:r>
                      <a:endParaRPr lang="en-US" dirty="0"/>
                    </a:p>
                  </a:txBody>
                  <a:tcPr/>
                </a:tc>
                <a:tc>
                  <a:txBody>
                    <a:bodyPr/>
                    <a:lstStyle/>
                    <a:p>
                      <a:pPr marL="0" indent="0" algn="ctr">
                        <a:buFont typeface="Wingdings" pitchFamily="2" charset="2"/>
                        <a:buNone/>
                      </a:pPr>
                      <a:endParaRPr lang="en-US" dirty="0"/>
                    </a:p>
                  </a:txBody>
                  <a:tcPr/>
                </a:tc>
                <a:tc>
                  <a:txBody>
                    <a:bodyPr/>
                    <a:lstStyle/>
                    <a:p>
                      <a:pPr marL="0" indent="0" algn="ctr">
                        <a:buFont typeface="Wingdings" pitchFamily="2" charset="2"/>
                        <a:buNone/>
                      </a:pP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r>
              <a:tr h="370840">
                <a:tc>
                  <a:txBody>
                    <a:bodyPr/>
                    <a:lstStyle/>
                    <a:p>
                      <a:r>
                        <a:rPr lang="en-US" dirty="0" smtClean="0"/>
                        <a:t>Unified Messaging role</a:t>
                      </a:r>
                      <a:r>
                        <a:rPr lang="en-US" baseline="0" dirty="0" smtClean="0"/>
                        <a:t> supported</a:t>
                      </a:r>
                      <a:endParaRPr lang="en-US" dirty="0"/>
                    </a:p>
                  </a:txBody>
                  <a:tcPr/>
                </a:tc>
                <a:tc>
                  <a:txBody>
                    <a:bodyPr/>
                    <a:lstStyle/>
                    <a:p>
                      <a:pPr marL="0" indent="0" algn="ctr">
                        <a:buFont typeface="Wingdings" pitchFamily="2" charset="2"/>
                        <a:buNone/>
                      </a:pPr>
                      <a:endParaRPr lang="en-US" dirty="0"/>
                    </a:p>
                  </a:txBody>
                  <a:tcPr/>
                </a:tc>
                <a:tc>
                  <a:txBody>
                    <a:bodyPr/>
                    <a:lstStyle/>
                    <a:p>
                      <a:pPr marL="0" indent="0" algn="ctr">
                        <a:buFont typeface="Wingdings" pitchFamily="2" charset="2"/>
                        <a:buNone/>
                      </a:pPr>
                      <a:endParaRPr lang="en-US" dirty="0"/>
                    </a:p>
                  </a:txBody>
                  <a:tcPr/>
                </a:tc>
                <a:tc>
                  <a:txBody>
                    <a:bodyPr/>
                    <a:lstStyle/>
                    <a:p>
                      <a:pPr marL="285750" indent="-285750" algn="ctr">
                        <a:buFont typeface="Wingdings" pitchFamily="2" charset="2"/>
                        <a:buChar char="ü"/>
                      </a:pPr>
                      <a:r>
                        <a:rPr lang="en-US" dirty="0" smtClean="0"/>
                        <a:t> </a:t>
                      </a:r>
                      <a:endParaRPr lang="en-US" dirty="0"/>
                    </a:p>
                  </a:txBody>
                  <a:tcPr/>
                </a:tc>
              </a:tr>
            </a:tbl>
          </a:graphicData>
        </a:graphic>
      </p:graphicFrame>
    </p:spTree>
    <p:extLst>
      <p:ext uri="{BB962C8B-B14F-4D97-AF65-F5344CB8AC3E}">
        <p14:creationId xmlns:p14="http://schemas.microsoft.com/office/powerpoint/2010/main" val="35982133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a:t>
            </a:r>
            <a:r>
              <a:rPr lang="en-US" dirty="0"/>
              <a:t>Practices:</a:t>
            </a:r>
            <a:br>
              <a:rPr lang="en-US" dirty="0"/>
            </a:br>
            <a:r>
              <a:rPr lang="en-US" sz="3600" dirty="0"/>
              <a:t>Basic Exchange Server Considerations</a:t>
            </a:r>
          </a:p>
        </p:txBody>
      </p:sp>
      <p:sp>
        <p:nvSpPr>
          <p:cNvPr id="7" name="Subtitle 6"/>
          <p:cNvSpPr>
            <a:spLocks noGrp="1"/>
          </p:cNvSpPr>
          <p:nvPr>
            <p:ph type="subTitle" idx="1"/>
          </p:nvPr>
        </p:nvSpPr>
        <p:spPr/>
        <p:txBody>
          <a:bodyPr/>
          <a:lstStyle/>
          <a:p>
            <a:endParaRPr lang="en-US" dirty="0"/>
          </a:p>
        </p:txBody>
      </p:sp>
      <p:sp>
        <p:nvSpPr>
          <p:cNvPr id="10" name="Text Placeholder 9"/>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744327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Does Virtualization Make Sense for Exchange?</a:t>
            </a:r>
            <a:endParaRPr lang="en-US" dirty="0"/>
          </a:p>
        </p:txBody>
      </p:sp>
      <p:sp>
        <p:nvSpPr>
          <p:cNvPr id="6" name="Text Placeholder 5"/>
          <p:cNvSpPr>
            <a:spLocks noGrp="1"/>
          </p:cNvSpPr>
          <p:nvPr>
            <p:ph type="body" sz="quarter" idx="10"/>
          </p:nvPr>
        </p:nvSpPr>
        <p:spPr/>
        <p:txBody>
          <a:bodyPr/>
          <a:lstStyle/>
          <a:p>
            <a:r>
              <a:rPr lang="en-US" dirty="0" smtClean="0"/>
              <a:t>No conclusive answer for all customer scenarios</a:t>
            </a:r>
          </a:p>
          <a:p>
            <a:r>
              <a:rPr lang="en-US" dirty="0" smtClean="0"/>
              <a:t>Many reasons to virtualize</a:t>
            </a:r>
          </a:p>
          <a:p>
            <a:r>
              <a:rPr lang="en-US" dirty="0" smtClean="0"/>
              <a:t>If virtualizing</a:t>
            </a:r>
          </a:p>
          <a:p>
            <a:pPr lvl="1"/>
            <a:r>
              <a:rPr lang="en-US" dirty="0" smtClean="0"/>
              <a:t>Understand the goals that lead to virtualization – make sure you get the platform value you designed for</a:t>
            </a:r>
          </a:p>
          <a:p>
            <a:pPr lvl="1"/>
            <a:r>
              <a:rPr lang="en-US" dirty="0" smtClean="0"/>
              <a:t>Understand the trade-offs that come with virtualization – there are costs associated with virtualization, must plan for these costs</a:t>
            </a:r>
          </a:p>
        </p:txBody>
      </p:sp>
    </p:spTree>
    <p:extLst>
      <p:ext uri="{BB962C8B-B14F-4D97-AF65-F5344CB8AC3E}">
        <p14:creationId xmlns:p14="http://schemas.microsoft.com/office/powerpoint/2010/main" val="191793277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old Template Template">
    <a:dk1>
      <a:srgbClr val="000000"/>
    </a:dk1>
    <a:lt1>
      <a:srgbClr val="FFFFFF"/>
    </a:lt1>
    <a:dk2>
      <a:srgbClr val="AF8621"/>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old Template Template">
    <a:dk1>
      <a:srgbClr val="000000"/>
    </a:dk1>
    <a:lt1>
      <a:srgbClr val="FFFFFF"/>
    </a:lt1>
    <a:dk2>
      <a:srgbClr val="AF8621"/>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15383</TotalTime>
  <Words>3930</Words>
  <Application>Microsoft Office PowerPoint</Application>
  <PresentationFormat>Custom</PresentationFormat>
  <Paragraphs>429</Paragraphs>
  <Slides>46</Slides>
  <Notes>23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TENA11_BreakoutSession_Template_16x9_Final (2)</vt:lpstr>
      <vt:lpstr>White with Consolas font for code slides</vt:lpstr>
      <vt:lpstr>Best Practices for Virtualization  of Microsoft Exchange 2010</vt:lpstr>
      <vt:lpstr>Session Objectives</vt:lpstr>
      <vt:lpstr>Exchange and Virtualization</vt:lpstr>
      <vt:lpstr>Trends – Virtualization Landscape</vt:lpstr>
      <vt:lpstr>Server Virtualization Maturity Model</vt:lpstr>
      <vt:lpstr>Why Virtualize Exchange Take advantage of virtualization capabilities to optimize server utilization</vt:lpstr>
      <vt:lpstr>Updated Support Guidance</vt:lpstr>
      <vt:lpstr>Best Practices: Basic Exchange Server Considerations</vt:lpstr>
      <vt:lpstr>Does Virtualization Make Sense for Exchange?</vt:lpstr>
      <vt:lpstr>Scale Up or Scale Out?</vt:lpstr>
      <vt:lpstr>General Deployment Reminders</vt:lpstr>
      <vt:lpstr>Unsupported Configurations</vt:lpstr>
      <vt:lpstr>Best Practices: Capacity, Sizing and Performance</vt:lpstr>
      <vt:lpstr>Sizing Process Overview</vt:lpstr>
      <vt:lpstr>Guest Sizing Rules of Thumb</vt:lpstr>
      <vt:lpstr>Guest Sizing for Unified Messaging</vt:lpstr>
      <vt:lpstr>Root Server Sizing</vt:lpstr>
      <vt:lpstr>Root Server Sizing</vt:lpstr>
      <vt:lpstr>Virtual Processors</vt:lpstr>
      <vt:lpstr>Best Practices: Server Deployment</vt:lpstr>
      <vt:lpstr>Locating Virtual Machines</vt:lpstr>
      <vt:lpstr>Storage Decisions</vt:lpstr>
      <vt:lpstr>Storage Decisions</vt:lpstr>
      <vt:lpstr>Exchange VM Deployment</vt:lpstr>
      <vt:lpstr>Best Practices: High Availability &amp; VM Migration</vt:lpstr>
      <vt:lpstr>High Availability And Disaster Recovery</vt:lpstr>
      <vt:lpstr>Exchange 2010 High Availability</vt:lpstr>
      <vt:lpstr>Host Based Failover Clustering</vt:lpstr>
      <vt:lpstr>VM Migration and Exchange 2010</vt:lpstr>
      <vt:lpstr>VM Cluster &amp; Migration Considerations</vt:lpstr>
      <vt:lpstr>Best Practices: Coexistence With Other Workloads</vt:lpstr>
      <vt:lpstr>Private Cloud Considerations</vt:lpstr>
      <vt:lpstr>Resource Allocation &amp; Balancing</vt:lpstr>
      <vt:lpstr>Tools &amp; Resources</vt:lpstr>
      <vt:lpstr>Server Virtualization Validation Program</vt:lpstr>
      <vt:lpstr>Exchange 2010 Solutions (on Hyper-V)</vt:lpstr>
      <vt:lpstr>Support Guidelines</vt:lpstr>
      <vt:lpstr>Sizing Calculator</vt:lpstr>
      <vt:lpstr>Summary</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EXL306: Best Practices for Virtualization of Microsoft Exchange 2010</dc:title>
  <dc:subject>Microsoft TechEd North America 2011</dc:subject>
  <dc:creator>Jeff Mealiffe, Jim Lucey</dc:creator>
  <dc:description>Template: Jordan Cayabyab
Formatting: Dana Kim-Wincapaw, Silver Fox Productions, Inc.
Event Date: May 16-19, 2011
Event Location: Atlanta
Audience Type:</dc:description>
  <cp:lastModifiedBy>Shows</cp:lastModifiedBy>
  <cp:revision>91</cp:revision>
  <cp:lastPrinted>2010-05-11T05:02:34Z</cp:lastPrinted>
  <dcterms:created xsi:type="dcterms:W3CDTF">2011-03-13T04:36:17Z</dcterms:created>
  <dcterms:modified xsi:type="dcterms:W3CDTF">2011-05-17T17:17:02Z</dcterms:modified>
</cp:coreProperties>
</file>