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4"/>
    <p:sldMasterId id="2147483762" r:id="rId5"/>
  </p:sldMasterIdLst>
  <p:notesMasterIdLst>
    <p:notesMasterId r:id="rId39"/>
  </p:notesMasterIdLst>
  <p:handoutMasterIdLst>
    <p:handoutMasterId r:id="rId40"/>
  </p:handoutMasterIdLst>
  <p:sldIdLst>
    <p:sldId id="322" r:id="rId6"/>
    <p:sldId id="335" r:id="rId7"/>
    <p:sldId id="362" r:id="rId8"/>
    <p:sldId id="363" r:id="rId9"/>
    <p:sldId id="339" r:id="rId10"/>
    <p:sldId id="340" r:id="rId11"/>
    <p:sldId id="365" r:id="rId12"/>
    <p:sldId id="366" r:id="rId13"/>
    <p:sldId id="266" r:id="rId14"/>
    <p:sldId id="364" r:id="rId15"/>
    <p:sldId id="341" r:id="rId16"/>
    <p:sldId id="349" r:id="rId17"/>
    <p:sldId id="361" r:id="rId18"/>
    <p:sldId id="342" r:id="rId19"/>
    <p:sldId id="352" r:id="rId20"/>
    <p:sldId id="346" r:id="rId21"/>
    <p:sldId id="360" r:id="rId22"/>
    <p:sldId id="356" r:id="rId23"/>
    <p:sldId id="331" r:id="rId24"/>
    <p:sldId id="329" r:id="rId25"/>
    <p:sldId id="330" r:id="rId26"/>
    <p:sldId id="378" r:id="rId27"/>
    <p:sldId id="271" r:id="rId28"/>
    <p:sldId id="377" r:id="rId29"/>
    <p:sldId id="369" r:id="rId30"/>
    <p:sldId id="370" r:id="rId31"/>
    <p:sldId id="371" r:id="rId32"/>
    <p:sldId id="372" r:id="rId33"/>
    <p:sldId id="373" r:id="rId34"/>
    <p:sldId id="374" r:id="rId35"/>
    <p:sldId id="376" r:id="rId36"/>
    <p:sldId id="375" r:id="rId37"/>
    <p:sldId id="319" r:id="rId3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3C2F1"/>
    <a:srgbClr val="FFFFFF"/>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80114"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5:33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861483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2C25A8-2E41-4520-A585-EA9AE26C4808}" type="slidenum">
              <a:rPr lang="en-US" smtClean="0"/>
              <a:pPr/>
              <a:t>12</a:t>
            </a:fld>
            <a:endParaRPr lang="en-US" dirty="0"/>
          </a:p>
        </p:txBody>
      </p:sp>
    </p:spTree>
    <p:extLst>
      <p:ext uri="{BB962C8B-B14F-4D97-AF65-F5344CB8AC3E}">
        <p14:creationId xmlns:p14="http://schemas.microsoft.com/office/powerpoint/2010/main" val="4138766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9BFD2E-92F3-44DE-A6F2-74E3F61CB62D}" type="slidenum">
              <a:rPr lang="en-US" smtClean="0"/>
              <a:t>13</a:t>
            </a:fld>
            <a:endParaRPr lang="en-US"/>
          </a:p>
        </p:txBody>
      </p:sp>
    </p:spTree>
    <p:extLst>
      <p:ext uri="{BB962C8B-B14F-4D97-AF65-F5344CB8AC3E}">
        <p14:creationId xmlns:p14="http://schemas.microsoft.com/office/powerpoint/2010/main" val="3496446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472698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3145344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897252"/>
            <a:endParaRPr lang="en-US" dirty="0"/>
          </a:p>
        </p:txBody>
      </p:sp>
      <p:sp>
        <p:nvSpPr>
          <p:cNvPr id="5" name="Slide Number Placeholder 4"/>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5/16/2011 5:33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5/16/2011 5:33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5/16/2011 5:33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5:33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59973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MGX FY11</a:t>
            </a:r>
            <a:endParaRPr lang="en-US" dirty="0">
              <a:solidFill>
                <a:prstClr val="black"/>
              </a:solidFill>
            </a:endParaRPr>
          </a:p>
        </p:txBody>
      </p:sp>
      <p:sp>
        <p:nvSpPr>
          <p:cNvPr id="5" name="Date Placeholder 4"/>
          <p:cNvSpPr>
            <a:spLocks noGrp="1"/>
          </p:cNvSpPr>
          <p:nvPr>
            <p:ph type="dt" idx="11"/>
          </p:nvPr>
        </p:nvSpPr>
        <p:spPr/>
        <p:txBody>
          <a:bodyPr/>
          <a:lstStyle/>
          <a:p>
            <a:fld id="{79197211-8B0A-4E57-B863-CB8278802AFB}" type="datetime1">
              <a:rPr lang="en-US" smtClean="0">
                <a:solidFill>
                  <a:prstClr val="black"/>
                </a:solidFill>
              </a:rPr>
              <a:pPr/>
              <a:t>5/16/2011</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133611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2867221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2735248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57BF4-887E-4410-A042-40FF2F3C85AD}" type="slidenum">
              <a:rPr lang="en-US" smtClean="0"/>
              <a:t>7</a:t>
            </a:fld>
            <a:endParaRPr lang="en-US"/>
          </a:p>
        </p:txBody>
      </p:sp>
    </p:spTree>
    <p:extLst>
      <p:ext uri="{BB962C8B-B14F-4D97-AF65-F5344CB8AC3E}">
        <p14:creationId xmlns:p14="http://schemas.microsoft.com/office/powerpoint/2010/main" val="2127172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4EC517-881E-4A74-AA15-30F6D5DCAA9C}" type="slidenum">
              <a:rPr lang="en-US" smtClean="0"/>
              <a:t>8</a:t>
            </a:fld>
            <a:endParaRPr lang="en-US"/>
          </a:p>
        </p:txBody>
      </p:sp>
    </p:spTree>
    <p:extLst>
      <p:ext uri="{BB962C8B-B14F-4D97-AF65-F5344CB8AC3E}">
        <p14:creationId xmlns:p14="http://schemas.microsoft.com/office/powerpoint/2010/main" val="814240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5:33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MGX FY11</a:t>
            </a:r>
            <a:endParaRPr lang="en-US" dirty="0">
              <a:solidFill>
                <a:prstClr val="black"/>
              </a:solidFill>
            </a:endParaRPr>
          </a:p>
        </p:txBody>
      </p:sp>
      <p:sp>
        <p:nvSpPr>
          <p:cNvPr id="5" name="Date Placeholder 4"/>
          <p:cNvSpPr>
            <a:spLocks noGrp="1"/>
          </p:cNvSpPr>
          <p:nvPr>
            <p:ph type="dt" idx="11"/>
          </p:nvPr>
        </p:nvSpPr>
        <p:spPr/>
        <p:txBody>
          <a:bodyPr/>
          <a:lstStyle/>
          <a:p>
            <a:fld id="{79197211-8B0A-4E57-B863-CB8278802AFB}" type="datetime1">
              <a:rPr lang="en-US" smtClean="0">
                <a:solidFill>
                  <a:prstClr val="black"/>
                </a:solidFill>
              </a:rPr>
              <a:pPr/>
              <a:t>5/16/2011</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133611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56009410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77886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092897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76334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07287343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79723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37870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98574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05463646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711990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09664029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7429153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511945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92578511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0323475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346177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85082208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80481380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36034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863454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0975361"/>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7362466"/>
      </p:ext>
    </p:extLst>
  </p:cSld>
  <p:clrMap bg1="dk1" tx1="lt1" bg2="dk2" tx2="lt2" accent1="accent1" accent2="accent2" accent3="accent3" accent4="accent4" accent5="accent5" accent6="accent6" hlink="hlink" folHlink="folHlink"/>
  <p:sldLayoutIdLst>
    <p:sldLayoutId id="2147483763"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www.office365.com/"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community.office365.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51.png"/><Relationship Id="rId5" Type="http://schemas.openxmlformats.org/officeDocument/2006/relationships/hyperlink" Target="http://www.microsoft.com/learning" TargetMode="External"/><Relationship Id="rId10" Type="http://schemas.openxmlformats.org/officeDocument/2006/relationships/image" Target="../media/image50.emf"/><Relationship Id="rId4" Type="http://schemas.openxmlformats.org/officeDocument/2006/relationships/image" Target="../media/image47.png"/><Relationship Id="rId9" Type="http://schemas.openxmlformats.org/officeDocument/2006/relationships/image" Target="../media/image49.png"/><Relationship Id="rId1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22.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67.tmp"/><Relationship Id="rId2" Type="http://schemas.openxmlformats.org/officeDocument/2006/relationships/image" Target="../media/image66.tmp"/><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68.tmp"/><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3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3" y="2562652"/>
            <a:ext cx="10242549" cy="1523497"/>
          </a:xfrm>
        </p:spPr>
        <p:txBody>
          <a:bodyPr/>
          <a:lstStyle/>
          <a:p>
            <a:r>
              <a:rPr lang="en-US" dirty="0" smtClean="0"/>
              <a:t>Microsoft </a:t>
            </a:r>
            <a:r>
              <a:rPr lang="en-US" dirty="0" err="1" smtClean="0"/>
              <a:t>Lync</a:t>
            </a:r>
            <a:r>
              <a:rPr lang="en-US" dirty="0" smtClean="0"/>
              <a:t> 2010: </a:t>
            </a:r>
            <a:br>
              <a:rPr lang="en-US" dirty="0" smtClean="0"/>
            </a:br>
            <a:r>
              <a:rPr lang="en-US" dirty="0" smtClean="0"/>
              <a:t>In the Cloud</a:t>
            </a:r>
            <a:endParaRPr lang="en-US" dirty="0"/>
          </a:p>
        </p:txBody>
      </p:sp>
      <p:sp>
        <p:nvSpPr>
          <p:cNvPr id="3" name="Subtitle 2"/>
          <p:cNvSpPr>
            <a:spLocks noGrp="1"/>
          </p:cNvSpPr>
          <p:nvPr>
            <p:ph type="subTitle" idx="1"/>
          </p:nvPr>
        </p:nvSpPr>
        <p:spPr/>
        <p:txBody>
          <a:bodyPr/>
          <a:lstStyle/>
          <a:p>
            <a:r>
              <a:rPr lang="en-US" smtClean="0"/>
              <a:t>Ziv Fass</a:t>
            </a:r>
          </a:p>
          <a:p>
            <a:r>
              <a:rPr lang="en-US" smtClean="0"/>
              <a:t>Senior Product Manager, Lync Online</a:t>
            </a:r>
          </a:p>
          <a:p>
            <a:r>
              <a:rPr lang="en-US" smtClean="0"/>
              <a:t>Microsoft</a:t>
            </a:r>
            <a:endParaRPr lang="en-US" dirty="0"/>
          </a:p>
        </p:txBody>
      </p:sp>
      <p:sp>
        <p:nvSpPr>
          <p:cNvPr id="7" name="Text Placeholder 6"/>
          <p:cNvSpPr>
            <a:spLocks noGrp="1"/>
          </p:cNvSpPr>
          <p:nvPr>
            <p:ph type="body" sz="quarter" idx="10"/>
          </p:nvPr>
        </p:nvSpPr>
        <p:spPr/>
        <p:txBody>
          <a:bodyPr/>
          <a:lstStyle/>
          <a:p>
            <a:r>
              <a:rPr lang="en-US" dirty="0" smtClean="0"/>
              <a:t>EXL202</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bwMode="auto">
          <a:xfrm rot="16200000" flipV="1">
            <a:off x="11180769" y="725041"/>
            <a:ext cx="3117963" cy="114081"/>
          </a:xfrm>
          <a:prstGeom prst="rect">
            <a:avLst/>
          </a:prstGeom>
          <a:gradFill>
            <a:gsLst>
              <a:gs pos="0">
                <a:schemeClr val="accent2">
                  <a:shade val="45000"/>
                  <a:satMod val="155000"/>
                  <a:alpha val="0"/>
                </a:schemeClr>
              </a:gs>
              <a:gs pos="60000">
                <a:schemeClr val="tx1">
                  <a:alpha val="35000"/>
                </a:schemeClr>
              </a:gs>
              <a:gs pos="100000">
                <a:schemeClr val="accent2">
                  <a:tint val="87000"/>
                  <a:satMod val="250000"/>
                  <a:alpha val="0"/>
                </a:schemeClr>
              </a:gs>
            </a:gsLst>
            <a:lin ang="0" scaled="0"/>
          </a:gradFill>
          <a:ln>
            <a:headEnd type="none" w="med" len="med"/>
            <a:tailEnd type="none" w="med" len="med"/>
          </a:ln>
          <a:scene3d>
            <a:camera prst="orthographicFront">
              <a:rot lat="0" lon="0" rev="0"/>
            </a:camera>
            <a:lightRig rig="threePt" dir="tl"/>
          </a:scene3d>
          <a:sp3d prstMaterial="matte"/>
        </p:spPr>
        <p:style>
          <a:lnRef idx="0">
            <a:schemeClr val="accent2"/>
          </a:lnRef>
          <a:fillRef idx="3">
            <a:schemeClr val="accent2"/>
          </a:fillRef>
          <a:effectRef idx="3">
            <a:schemeClr val="accent2"/>
          </a:effectRef>
          <a:fontRef idx="minor">
            <a:schemeClr val="lt1"/>
          </a:fontRef>
        </p:style>
        <p:txBody>
          <a:bodyPr vert="horz" wrap="square" lIns="91341" tIns="45672" rIns="91341" bIns="45672" numCol="1" rtlCol="0" anchor="ctr" anchorCtr="0" compatLnSpc="1">
            <a:prstTxWarp prst="textNoShape">
              <a:avLst/>
            </a:prstTxWarp>
          </a:bodyPr>
          <a:lstStyle/>
          <a:p>
            <a:pPr algn="ctr" defTabSz="913189" fontAlgn="base">
              <a:spcBef>
                <a:spcPct val="0"/>
              </a:spcBef>
              <a:spcAft>
                <a:spcPct val="0"/>
              </a:spcAft>
            </a:pPr>
            <a:endParaRPr lang="en-US" dirty="0">
              <a:gradFill>
                <a:gsLst>
                  <a:gs pos="0">
                    <a:srgbClr val="000000"/>
                  </a:gs>
                  <a:gs pos="100000">
                    <a:srgbClr val="000000"/>
                  </a:gs>
                </a:gsLst>
                <a:lin ang="5400000" scaled="0"/>
              </a:gradFill>
            </a:endParaRPr>
          </a:p>
        </p:txBody>
      </p:sp>
      <p:sp>
        <p:nvSpPr>
          <p:cNvPr id="92" name="Rounded Rectangle 91"/>
          <p:cNvSpPr/>
          <p:nvPr/>
        </p:nvSpPr>
        <p:spPr bwMode="auto">
          <a:xfrm>
            <a:off x="-5868987" y="4802561"/>
            <a:ext cx="2249005" cy="501664"/>
          </a:xfrm>
          <a:prstGeom prst="roundRect">
            <a:avLst>
              <a:gd name="adj" fmla="val 22959"/>
            </a:avLst>
          </a:prstGeom>
          <a:noFill/>
          <a:ln>
            <a:headEnd type="none" w="med" len="med"/>
            <a:tailEnd type="none" w="med" len="med"/>
          </a:ln>
          <a:scene3d>
            <a:camera prst="orthographicFront">
              <a:rot lat="0" lon="0" rev="0"/>
            </a:camera>
            <a:lightRig rig="threePt" dir="tl"/>
          </a:scene3d>
          <a:sp3d prstMaterial="matte"/>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345" tIns="45672" rIns="91341" bIns="45672"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26" name="Title 3"/>
          <p:cNvSpPr txBox="1">
            <a:spLocks/>
          </p:cNvSpPr>
          <p:nvPr/>
        </p:nvSpPr>
        <p:spPr>
          <a:xfrm>
            <a:off x="519112" y="228600"/>
            <a:ext cx="11149013" cy="6093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Lync Online Voice – Available Post Launch</a:t>
            </a:r>
            <a:endParaRPr lang="en-US" sz="3600" dirty="0">
              <a:solidFill>
                <a:schemeClr val="accent1"/>
              </a:solidFill>
            </a:endParaRPr>
          </a:p>
        </p:txBody>
      </p:sp>
      <p:sp>
        <p:nvSpPr>
          <p:cNvPr id="12" name="Freeform 6"/>
          <p:cNvSpPr>
            <a:spLocks/>
          </p:cNvSpPr>
          <p:nvPr/>
        </p:nvSpPr>
        <p:spPr bwMode="auto">
          <a:xfrm>
            <a:off x="7341276" y="1453587"/>
            <a:ext cx="2120856" cy="4532420"/>
          </a:xfrm>
          <a:prstGeom prst="roundRect">
            <a:avLst>
              <a:gd name="adj" fmla="val 6825"/>
            </a:avLst>
          </a:prstGeom>
          <a:solidFill>
            <a:srgbClr val="E6E6E6"/>
          </a:solidFill>
          <a:ln w="25400" cap="flat" cmpd="sng" algn="ctr">
            <a:noFill/>
            <a:prstDash val="solid"/>
          </a:ln>
          <a:effectLst>
            <a:innerShdw blurRad="342900">
              <a:prstClr val="black">
                <a:alpha val="56000"/>
              </a:prstClr>
            </a:innerShdw>
          </a:effectLst>
        </p:spPr>
        <p:txBody>
          <a:bodyPr lIns="0" tIns="1280096" rIns="0" bIns="0" rtlCol="0" anchor="t" anchorCtr="0"/>
          <a:lstStyle/>
          <a:p>
            <a:pPr algn="ctr"/>
            <a:r>
              <a:rPr lang="en-US" sz="1400" dirty="0" smtClean="0">
                <a:solidFill>
                  <a:srgbClr val="7F7F7F">
                    <a:alpha val="98824"/>
                  </a:srgbClr>
                </a:solidFill>
              </a:rPr>
              <a:t>Voice</a:t>
            </a:r>
            <a:endParaRPr lang="en-US" sz="1400" dirty="0">
              <a:solidFill>
                <a:srgbClr val="7F7F7F">
                  <a:alpha val="98824"/>
                </a:srgbClr>
              </a:solidFill>
            </a:endParaRPr>
          </a:p>
        </p:txBody>
      </p:sp>
      <p:sp>
        <p:nvSpPr>
          <p:cNvPr id="28" name="Freeform 7"/>
          <p:cNvSpPr>
            <a:spLocks/>
          </p:cNvSpPr>
          <p:nvPr/>
        </p:nvSpPr>
        <p:spPr bwMode="auto">
          <a:xfrm rot="16200000">
            <a:off x="8188505" y="2098975"/>
            <a:ext cx="337298" cy="118929"/>
          </a:xfrm>
          <a:custGeom>
            <a:avLst/>
            <a:gdLst/>
            <a:ahLst/>
            <a:cxnLst>
              <a:cxn ang="0">
                <a:pos x="33" y="160"/>
              </a:cxn>
              <a:cxn ang="0">
                <a:pos x="41" y="79"/>
              </a:cxn>
              <a:cxn ang="0">
                <a:pos x="357" y="83"/>
              </a:cxn>
              <a:cxn ang="0">
                <a:pos x="364" y="160"/>
              </a:cxn>
              <a:cxn ang="0">
                <a:pos x="289" y="148"/>
              </a:cxn>
              <a:cxn ang="0">
                <a:pos x="276" y="130"/>
              </a:cxn>
              <a:cxn ang="0">
                <a:pos x="226" y="86"/>
              </a:cxn>
              <a:cxn ang="0">
                <a:pos x="117" y="128"/>
              </a:cxn>
              <a:cxn ang="0">
                <a:pos x="105" y="153"/>
              </a:cxn>
              <a:cxn ang="0">
                <a:pos x="33" y="160"/>
              </a:cxn>
            </a:cxnLst>
            <a:rect l="0" t="0" r="r" b="b"/>
            <a:pathLst>
              <a:path w="397" h="165">
                <a:moveTo>
                  <a:pt x="33" y="160"/>
                </a:moveTo>
                <a:cubicBezTo>
                  <a:pt x="33" y="160"/>
                  <a:pt x="0" y="155"/>
                  <a:pt x="41" y="79"/>
                </a:cubicBezTo>
                <a:cubicBezTo>
                  <a:pt x="41" y="79"/>
                  <a:pt x="209" y="0"/>
                  <a:pt x="357" y="83"/>
                </a:cubicBezTo>
                <a:cubicBezTo>
                  <a:pt x="357" y="83"/>
                  <a:pt x="397" y="143"/>
                  <a:pt x="364" y="160"/>
                </a:cubicBezTo>
                <a:cubicBezTo>
                  <a:pt x="289" y="148"/>
                  <a:pt x="289" y="148"/>
                  <a:pt x="289" y="148"/>
                </a:cubicBezTo>
                <a:cubicBezTo>
                  <a:pt x="289" y="148"/>
                  <a:pt x="277" y="149"/>
                  <a:pt x="276" y="130"/>
                </a:cubicBezTo>
                <a:cubicBezTo>
                  <a:pt x="275" y="112"/>
                  <a:pt x="279" y="98"/>
                  <a:pt x="226" y="86"/>
                </a:cubicBezTo>
                <a:cubicBezTo>
                  <a:pt x="172" y="74"/>
                  <a:pt x="122" y="92"/>
                  <a:pt x="117" y="128"/>
                </a:cubicBezTo>
                <a:cubicBezTo>
                  <a:pt x="112" y="165"/>
                  <a:pt x="121" y="146"/>
                  <a:pt x="105" y="153"/>
                </a:cubicBezTo>
                <a:cubicBezTo>
                  <a:pt x="90" y="160"/>
                  <a:pt x="33" y="160"/>
                  <a:pt x="33" y="160"/>
                </a:cubicBezTo>
                <a:close/>
              </a:path>
            </a:pathLst>
          </a:custGeom>
          <a:solidFill>
            <a:srgbClr val="92D050"/>
          </a:solidFill>
          <a:ln w="9525">
            <a:noFill/>
            <a:round/>
            <a:headEnd/>
            <a:tailEnd/>
          </a:ln>
        </p:spPr>
        <p:txBody>
          <a:bodyPr vert="horz" wrap="square" lIns="121880" tIns="60940" rIns="121880" bIns="60940" numCol="1" anchor="t" anchorCtr="0" compatLnSpc="1">
            <a:prstTxWarp prst="textNoShape">
              <a:avLst/>
            </a:prstTxWarp>
          </a:bodyPr>
          <a:lstStyle/>
          <a:p>
            <a:endParaRPr lang="en-US" dirty="0"/>
          </a:p>
        </p:txBody>
      </p:sp>
      <p:sp>
        <p:nvSpPr>
          <p:cNvPr id="39" name="AutoShape 6"/>
          <p:cNvSpPr>
            <a:spLocks noChangeAspect="1" noChangeArrowheads="1" noTextEdit="1"/>
          </p:cNvSpPr>
          <p:nvPr/>
        </p:nvSpPr>
        <p:spPr bwMode="auto">
          <a:xfrm>
            <a:off x="7807879" y="1898613"/>
            <a:ext cx="1098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8"/>
          <p:cNvSpPr>
            <a:spLocks/>
          </p:cNvSpPr>
          <p:nvPr/>
        </p:nvSpPr>
        <p:spPr bwMode="auto">
          <a:xfrm>
            <a:off x="7807879" y="2422488"/>
            <a:ext cx="1101725" cy="60325"/>
          </a:xfrm>
          <a:custGeom>
            <a:avLst/>
            <a:gdLst>
              <a:gd name="T0" fmla="*/ 228 w 400"/>
              <a:gd name="T1" fmla="*/ 0 h 22"/>
              <a:gd name="T2" fmla="*/ 228 w 400"/>
              <a:gd name="T3" fmla="*/ 2 h 22"/>
              <a:gd name="T4" fmla="*/ 224 w 400"/>
              <a:gd name="T5" fmla="*/ 7 h 22"/>
              <a:gd name="T6" fmla="*/ 177 w 400"/>
              <a:gd name="T7" fmla="*/ 7 h 22"/>
              <a:gd name="T8" fmla="*/ 174 w 400"/>
              <a:gd name="T9" fmla="*/ 2 h 22"/>
              <a:gd name="T10" fmla="*/ 174 w 400"/>
              <a:gd name="T11" fmla="*/ 0 h 22"/>
              <a:gd name="T12" fmla="*/ 0 w 400"/>
              <a:gd name="T13" fmla="*/ 0 h 22"/>
              <a:gd name="T14" fmla="*/ 0 w 400"/>
              <a:gd name="T15" fmla="*/ 13 h 22"/>
              <a:gd name="T16" fmla="*/ 13 w 400"/>
              <a:gd name="T17" fmla="*/ 22 h 22"/>
              <a:gd name="T18" fmla="*/ 13 w 400"/>
              <a:gd name="T19" fmla="*/ 22 h 22"/>
              <a:gd name="T20" fmla="*/ 387 w 400"/>
              <a:gd name="T21" fmla="*/ 22 h 22"/>
              <a:gd name="T22" fmla="*/ 387 w 400"/>
              <a:gd name="T23" fmla="*/ 22 h 22"/>
              <a:gd name="T24" fmla="*/ 400 w 400"/>
              <a:gd name="T25" fmla="*/ 13 h 22"/>
              <a:gd name="T26" fmla="*/ 400 w 400"/>
              <a:gd name="T27" fmla="*/ 0 h 22"/>
              <a:gd name="T28" fmla="*/ 228 w 400"/>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22">
                <a:moveTo>
                  <a:pt x="228" y="0"/>
                </a:moveTo>
                <a:cubicBezTo>
                  <a:pt x="228" y="2"/>
                  <a:pt x="228" y="2"/>
                  <a:pt x="228" y="2"/>
                </a:cubicBezTo>
                <a:cubicBezTo>
                  <a:pt x="228" y="5"/>
                  <a:pt x="226" y="7"/>
                  <a:pt x="224" y="7"/>
                </a:cubicBezTo>
                <a:cubicBezTo>
                  <a:pt x="177" y="7"/>
                  <a:pt x="177" y="7"/>
                  <a:pt x="177" y="7"/>
                </a:cubicBezTo>
                <a:cubicBezTo>
                  <a:pt x="175" y="7"/>
                  <a:pt x="174" y="5"/>
                  <a:pt x="174" y="2"/>
                </a:cubicBezTo>
                <a:cubicBezTo>
                  <a:pt x="174" y="0"/>
                  <a:pt x="174" y="0"/>
                  <a:pt x="174" y="0"/>
                </a:cubicBezTo>
                <a:cubicBezTo>
                  <a:pt x="0" y="0"/>
                  <a:pt x="0" y="0"/>
                  <a:pt x="0" y="0"/>
                </a:cubicBezTo>
                <a:cubicBezTo>
                  <a:pt x="0" y="13"/>
                  <a:pt x="0" y="13"/>
                  <a:pt x="0" y="13"/>
                </a:cubicBezTo>
                <a:cubicBezTo>
                  <a:pt x="0" y="13"/>
                  <a:pt x="9" y="22"/>
                  <a:pt x="13" y="22"/>
                </a:cubicBezTo>
                <a:cubicBezTo>
                  <a:pt x="13" y="22"/>
                  <a:pt x="13" y="22"/>
                  <a:pt x="13" y="22"/>
                </a:cubicBezTo>
                <a:cubicBezTo>
                  <a:pt x="387" y="22"/>
                  <a:pt x="387" y="22"/>
                  <a:pt x="387" y="22"/>
                </a:cubicBezTo>
                <a:cubicBezTo>
                  <a:pt x="387" y="22"/>
                  <a:pt x="387" y="22"/>
                  <a:pt x="387" y="22"/>
                </a:cubicBezTo>
                <a:cubicBezTo>
                  <a:pt x="391" y="22"/>
                  <a:pt x="400" y="13"/>
                  <a:pt x="400" y="13"/>
                </a:cubicBezTo>
                <a:cubicBezTo>
                  <a:pt x="400" y="0"/>
                  <a:pt x="400" y="0"/>
                  <a:pt x="400" y="0"/>
                </a:cubicBezTo>
                <a:lnTo>
                  <a:pt x="228" y="0"/>
                </a:lnTo>
                <a:close/>
              </a:path>
            </a:pathLst>
          </a:custGeom>
          <a:solidFill>
            <a:srgbClr val="92D05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noEditPoints="1"/>
          </p:cNvSpPr>
          <p:nvPr/>
        </p:nvSpPr>
        <p:spPr bwMode="auto">
          <a:xfrm>
            <a:off x="7947579" y="1895438"/>
            <a:ext cx="823913" cy="508000"/>
          </a:xfrm>
          <a:custGeom>
            <a:avLst/>
            <a:gdLst>
              <a:gd name="T0" fmla="*/ 289 w 299"/>
              <a:gd name="T1" fmla="*/ 0 h 185"/>
              <a:gd name="T2" fmla="*/ 10 w 299"/>
              <a:gd name="T3" fmla="*/ 0 h 185"/>
              <a:gd name="T4" fmla="*/ 0 w 299"/>
              <a:gd name="T5" fmla="*/ 9 h 185"/>
              <a:gd name="T6" fmla="*/ 0 w 299"/>
              <a:gd name="T7" fmla="*/ 175 h 185"/>
              <a:gd name="T8" fmla="*/ 10 w 299"/>
              <a:gd name="T9" fmla="*/ 185 h 185"/>
              <a:gd name="T10" fmla="*/ 289 w 299"/>
              <a:gd name="T11" fmla="*/ 185 h 185"/>
              <a:gd name="T12" fmla="*/ 299 w 299"/>
              <a:gd name="T13" fmla="*/ 175 h 185"/>
              <a:gd name="T14" fmla="*/ 299 w 299"/>
              <a:gd name="T15" fmla="*/ 9 h 185"/>
              <a:gd name="T16" fmla="*/ 289 w 299"/>
              <a:gd name="T17" fmla="*/ 0 h 185"/>
              <a:gd name="T18" fmla="*/ 275 w 299"/>
              <a:gd name="T19" fmla="*/ 161 h 185"/>
              <a:gd name="T20" fmla="*/ 24 w 299"/>
              <a:gd name="T21" fmla="*/ 161 h 185"/>
              <a:gd name="T22" fmla="*/ 24 w 299"/>
              <a:gd name="T23" fmla="*/ 23 h 185"/>
              <a:gd name="T24" fmla="*/ 275 w 299"/>
              <a:gd name="T25" fmla="*/ 23 h 185"/>
              <a:gd name="T26" fmla="*/ 275 w 299"/>
              <a:gd name="T27" fmla="*/ 16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9" h="185">
                <a:moveTo>
                  <a:pt x="289" y="0"/>
                </a:moveTo>
                <a:cubicBezTo>
                  <a:pt x="10" y="0"/>
                  <a:pt x="10" y="0"/>
                  <a:pt x="10" y="0"/>
                </a:cubicBezTo>
                <a:cubicBezTo>
                  <a:pt x="4" y="0"/>
                  <a:pt x="0" y="4"/>
                  <a:pt x="0" y="9"/>
                </a:cubicBezTo>
                <a:cubicBezTo>
                  <a:pt x="0" y="175"/>
                  <a:pt x="0" y="175"/>
                  <a:pt x="0" y="175"/>
                </a:cubicBezTo>
                <a:cubicBezTo>
                  <a:pt x="0" y="181"/>
                  <a:pt x="4" y="185"/>
                  <a:pt x="10" y="185"/>
                </a:cubicBezTo>
                <a:cubicBezTo>
                  <a:pt x="289" y="185"/>
                  <a:pt x="289" y="185"/>
                  <a:pt x="289" y="185"/>
                </a:cubicBezTo>
                <a:cubicBezTo>
                  <a:pt x="294" y="185"/>
                  <a:pt x="299" y="181"/>
                  <a:pt x="299" y="175"/>
                </a:cubicBezTo>
                <a:cubicBezTo>
                  <a:pt x="299" y="9"/>
                  <a:pt x="299" y="9"/>
                  <a:pt x="299" y="9"/>
                </a:cubicBezTo>
                <a:cubicBezTo>
                  <a:pt x="299" y="4"/>
                  <a:pt x="294" y="0"/>
                  <a:pt x="289" y="0"/>
                </a:cubicBezTo>
                <a:close/>
                <a:moveTo>
                  <a:pt x="275" y="161"/>
                </a:moveTo>
                <a:cubicBezTo>
                  <a:pt x="24" y="161"/>
                  <a:pt x="24" y="161"/>
                  <a:pt x="24" y="161"/>
                </a:cubicBezTo>
                <a:cubicBezTo>
                  <a:pt x="24" y="23"/>
                  <a:pt x="24" y="23"/>
                  <a:pt x="24" y="23"/>
                </a:cubicBezTo>
                <a:cubicBezTo>
                  <a:pt x="275" y="23"/>
                  <a:pt x="275" y="23"/>
                  <a:pt x="275" y="23"/>
                </a:cubicBezTo>
                <a:lnTo>
                  <a:pt x="275" y="161"/>
                </a:lnTo>
                <a:close/>
              </a:path>
            </a:pathLst>
          </a:custGeom>
          <a:solidFill>
            <a:srgbClr val="92D05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3" name="Freeform 6"/>
          <p:cNvSpPr>
            <a:spLocks/>
          </p:cNvSpPr>
          <p:nvPr/>
        </p:nvSpPr>
        <p:spPr bwMode="auto">
          <a:xfrm>
            <a:off x="2820217" y="1454893"/>
            <a:ext cx="2124954" cy="4532420"/>
          </a:xfrm>
          <a:prstGeom prst="roundRect">
            <a:avLst>
              <a:gd name="adj" fmla="val 6825"/>
            </a:avLst>
          </a:prstGeom>
          <a:solidFill>
            <a:srgbClr val="E6E6E6"/>
          </a:solidFill>
          <a:ln w="25400" cap="flat" cmpd="sng" algn="ctr">
            <a:noFill/>
            <a:prstDash val="solid"/>
          </a:ln>
          <a:effectLst>
            <a:innerShdw blurRad="342900">
              <a:prstClr val="black">
                <a:alpha val="56000"/>
              </a:prstClr>
            </a:innerShdw>
          </a:effectLst>
        </p:spPr>
        <p:txBody>
          <a:bodyPr lIns="0" tIns="1280096" rIns="0" bIns="0" rtlCol="0" anchor="t" anchorCtr="0"/>
          <a:lstStyle/>
          <a:p>
            <a:pPr algn="ctr" defTabSz="1462741" fontAlgn="base">
              <a:lnSpc>
                <a:spcPct val="80000"/>
              </a:lnSpc>
              <a:spcBef>
                <a:spcPct val="0"/>
              </a:spcBef>
              <a:spcAft>
                <a:spcPct val="0"/>
              </a:spcAft>
              <a:defRPr/>
            </a:pPr>
            <a:r>
              <a:rPr lang="en-US" sz="1400" dirty="0" smtClean="0">
                <a:solidFill>
                  <a:srgbClr val="7F7F7F">
                    <a:alpha val="98824"/>
                  </a:srgbClr>
                </a:solidFill>
              </a:rPr>
              <a:t>Instant Messaging</a:t>
            </a:r>
            <a:endParaRPr lang="en-US" sz="1400" dirty="0">
              <a:solidFill>
                <a:srgbClr val="7F7F7F">
                  <a:alpha val="98824"/>
                </a:srgbClr>
              </a:solidFill>
            </a:endParaRPr>
          </a:p>
        </p:txBody>
      </p:sp>
      <p:sp>
        <p:nvSpPr>
          <p:cNvPr id="44" name="Freeform 6"/>
          <p:cNvSpPr>
            <a:spLocks/>
          </p:cNvSpPr>
          <p:nvPr/>
        </p:nvSpPr>
        <p:spPr bwMode="auto">
          <a:xfrm>
            <a:off x="5056812" y="1454892"/>
            <a:ext cx="2120856" cy="4532420"/>
          </a:xfrm>
          <a:prstGeom prst="roundRect">
            <a:avLst>
              <a:gd name="adj" fmla="val 6825"/>
            </a:avLst>
          </a:prstGeom>
          <a:solidFill>
            <a:srgbClr val="E6E6E6"/>
          </a:solidFill>
          <a:ln w="25400" cap="flat" cmpd="sng" algn="ctr">
            <a:noFill/>
            <a:prstDash val="solid"/>
          </a:ln>
          <a:effectLst>
            <a:innerShdw blurRad="342900">
              <a:prstClr val="black">
                <a:alpha val="56000"/>
              </a:prstClr>
            </a:innerShdw>
          </a:effectLst>
        </p:spPr>
        <p:txBody>
          <a:bodyPr lIns="0" tIns="1280096" rIns="0" bIns="0" rtlCol="0" anchor="t" anchorCtr="0"/>
          <a:lstStyle/>
          <a:p>
            <a:pPr algn="ctr"/>
            <a:r>
              <a:rPr lang="en-US" sz="1400" dirty="0" smtClean="0">
                <a:solidFill>
                  <a:srgbClr val="7F7F7F">
                    <a:alpha val="98824"/>
                  </a:srgbClr>
                </a:solidFill>
              </a:rPr>
              <a:t>Online Meetings</a:t>
            </a:r>
            <a:endParaRPr lang="en-US" sz="1400" dirty="0">
              <a:solidFill>
                <a:srgbClr val="7F7F7F">
                  <a:alpha val="98824"/>
                </a:srgbClr>
              </a:solidFill>
            </a:endParaRPr>
          </a:p>
        </p:txBody>
      </p:sp>
      <p:grpSp>
        <p:nvGrpSpPr>
          <p:cNvPr id="45" name="Group 19"/>
          <p:cNvGrpSpPr>
            <a:grpSpLocks noChangeAspect="1"/>
          </p:cNvGrpSpPr>
          <p:nvPr/>
        </p:nvGrpSpPr>
        <p:grpSpPr bwMode="auto">
          <a:xfrm>
            <a:off x="3708666" y="2003179"/>
            <a:ext cx="352817" cy="273270"/>
            <a:chOff x="697" y="1200"/>
            <a:chExt cx="377" cy="292"/>
          </a:xfrm>
        </p:grpSpPr>
        <p:sp>
          <p:nvSpPr>
            <p:cNvPr id="49" name="AutoShape 18"/>
            <p:cNvSpPr>
              <a:spLocks noChangeAspect="1" noChangeArrowheads="1" noTextEdit="1"/>
            </p:cNvSpPr>
            <p:nvPr/>
          </p:nvSpPr>
          <p:spPr bwMode="auto">
            <a:xfrm>
              <a:off x="697" y="1200"/>
              <a:ext cx="377"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0"/>
            <p:cNvSpPr>
              <a:spLocks/>
            </p:cNvSpPr>
            <p:nvPr/>
          </p:nvSpPr>
          <p:spPr bwMode="auto">
            <a:xfrm>
              <a:off x="716" y="1199"/>
              <a:ext cx="340" cy="176"/>
            </a:xfrm>
            <a:custGeom>
              <a:avLst/>
              <a:gdLst>
                <a:gd name="T0" fmla="*/ 340 w 340"/>
                <a:gd name="T1" fmla="*/ 0 h 176"/>
                <a:gd name="T2" fmla="*/ 0 w 340"/>
                <a:gd name="T3" fmla="*/ 0 h 176"/>
                <a:gd name="T4" fmla="*/ 170 w 340"/>
                <a:gd name="T5" fmla="*/ 176 h 176"/>
                <a:gd name="T6" fmla="*/ 340 w 340"/>
                <a:gd name="T7" fmla="*/ 0 h 176"/>
              </a:gdLst>
              <a:ahLst/>
              <a:cxnLst>
                <a:cxn ang="0">
                  <a:pos x="T0" y="T1"/>
                </a:cxn>
                <a:cxn ang="0">
                  <a:pos x="T2" y="T3"/>
                </a:cxn>
                <a:cxn ang="0">
                  <a:pos x="T4" y="T5"/>
                </a:cxn>
                <a:cxn ang="0">
                  <a:pos x="T6" y="T7"/>
                </a:cxn>
              </a:cxnLst>
              <a:rect l="0" t="0" r="r" b="b"/>
              <a:pathLst>
                <a:path w="340" h="176">
                  <a:moveTo>
                    <a:pt x="340" y="0"/>
                  </a:moveTo>
                  <a:lnTo>
                    <a:pt x="0" y="0"/>
                  </a:lnTo>
                  <a:lnTo>
                    <a:pt x="170" y="176"/>
                  </a:lnTo>
                  <a:lnTo>
                    <a:pt x="34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1"/>
            <p:cNvSpPr>
              <a:spLocks/>
            </p:cNvSpPr>
            <p:nvPr/>
          </p:nvSpPr>
          <p:spPr bwMode="auto">
            <a:xfrm>
              <a:off x="945" y="1206"/>
              <a:ext cx="129" cy="277"/>
            </a:xfrm>
            <a:custGeom>
              <a:avLst/>
              <a:gdLst>
                <a:gd name="T0" fmla="*/ 228 w 233"/>
                <a:gd name="T1" fmla="*/ 0 h 500"/>
                <a:gd name="T2" fmla="*/ 0 w 233"/>
                <a:gd name="T3" fmla="*/ 235 h 500"/>
                <a:gd name="T4" fmla="*/ 224 w 233"/>
                <a:gd name="T5" fmla="*/ 500 h 500"/>
                <a:gd name="T6" fmla="*/ 233 w 233"/>
                <a:gd name="T7" fmla="*/ 472 h 500"/>
                <a:gd name="T8" fmla="*/ 233 w 233"/>
                <a:gd name="T9" fmla="*/ 22 h 500"/>
                <a:gd name="T10" fmla="*/ 228 w 233"/>
                <a:gd name="T11" fmla="*/ 0 h 500"/>
              </a:gdLst>
              <a:ahLst/>
              <a:cxnLst>
                <a:cxn ang="0">
                  <a:pos x="T0" y="T1"/>
                </a:cxn>
                <a:cxn ang="0">
                  <a:pos x="T2" y="T3"/>
                </a:cxn>
                <a:cxn ang="0">
                  <a:pos x="T4" y="T5"/>
                </a:cxn>
                <a:cxn ang="0">
                  <a:pos x="T6" y="T7"/>
                </a:cxn>
                <a:cxn ang="0">
                  <a:pos x="T8" y="T9"/>
                </a:cxn>
                <a:cxn ang="0">
                  <a:pos x="T10" y="T11"/>
                </a:cxn>
              </a:cxnLst>
              <a:rect l="0" t="0" r="r" b="b"/>
              <a:pathLst>
                <a:path w="233" h="500">
                  <a:moveTo>
                    <a:pt x="228" y="0"/>
                  </a:moveTo>
                  <a:cubicBezTo>
                    <a:pt x="0" y="235"/>
                    <a:pt x="0" y="235"/>
                    <a:pt x="0" y="235"/>
                  </a:cubicBezTo>
                  <a:cubicBezTo>
                    <a:pt x="224" y="500"/>
                    <a:pt x="224" y="500"/>
                    <a:pt x="224" y="500"/>
                  </a:cubicBezTo>
                  <a:cubicBezTo>
                    <a:pt x="230" y="492"/>
                    <a:pt x="233" y="482"/>
                    <a:pt x="233" y="472"/>
                  </a:cubicBezTo>
                  <a:cubicBezTo>
                    <a:pt x="233" y="22"/>
                    <a:pt x="233" y="22"/>
                    <a:pt x="233" y="22"/>
                  </a:cubicBezTo>
                  <a:cubicBezTo>
                    <a:pt x="233" y="14"/>
                    <a:pt x="231" y="7"/>
                    <a:pt x="228"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2"/>
            <p:cNvSpPr>
              <a:spLocks/>
            </p:cNvSpPr>
            <p:nvPr/>
          </p:nvSpPr>
          <p:spPr bwMode="auto">
            <a:xfrm>
              <a:off x="698" y="1206"/>
              <a:ext cx="129" cy="277"/>
            </a:xfrm>
            <a:custGeom>
              <a:avLst/>
              <a:gdLst>
                <a:gd name="T0" fmla="*/ 6 w 233"/>
                <a:gd name="T1" fmla="*/ 0 h 500"/>
                <a:gd name="T2" fmla="*/ 0 w 233"/>
                <a:gd name="T3" fmla="*/ 22 h 500"/>
                <a:gd name="T4" fmla="*/ 0 w 233"/>
                <a:gd name="T5" fmla="*/ 472 h 500"/>
                <a:gd name="T6" fmla="*/ 9 w 233"/>
                <a:gd name="T7" fmla="*/ 500 h 500"/>
                <a:gd name="T8" fmla="*/ 233 w 233"/>
                <a:gd name="T9" fmla="*/ 235 h 500"/>
                <a:gd name="T10" fmla="*/ 6 w 233"/>
                <a:gd name="T11" fmla="*/ 0 h 500"/>
              </a:gdLst>
              <a:ahLst/>
              <a:cxnLst>
                <a:cxn ang="0">
                  <a:pos x="T0" y="T1"/>
                </a:cxn>
                <a:cxn ang="0">
                  <a:pos x="T2" y="T3"/>
                </a:cxn>
                <a:cxn ang="0">
                  <a:pos x="T4" y="T5"/>
                </a:cxn>
                <a:cxn ang="0">
                  <a:pos x="T6" y="T7"/>
                </a:cxn>
                <a:cxn ang="0">
                  <a:pos x="T8" y="T9"/>
                </a:cxn>
                <a:cxn ang="0">
                  <a:pos x="T10" y="T11"/>
                </a:cxn>
              </a:cxnLst>
              <a:rect l="0" t="0" r="r" b="b"/>
              <a:pathLst>
                <a:path w="233" h="500">
                  <a:moveTo>
                    <a:pt x="6" y="0"/>
                  </a:moveTo>
                  <a:cubicBezTo>
                    <a:pt x="2" y="7"/>
                    <a:pt x="0" y="14"/>
                    <a:pt x="0" y="22"/>
                  </a:cubicBezTo>
                  <a:cubicBezTo>
                    <a:pt x="0" y="472"/>
                    <a:pt x="0" y="472"/>
                    <a:pt x="0" y="472"/>
                  </a:cubicBezTo>
                  <a:cubicBezTo>
                    <a:pt x="0" y="482"/>
                    <a:pt x="3" y="492"/>
                    <a:pt x="9" y="500"/>
                  </a:cubicBezTo>
                  <a:cubicBezTo>
                    <a:pt x="233" y="235"/>
                    <a:pt x="233" y="235"/>
                    <a:pt x="233" y="235"/>
                  </a:cubicBez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3"/>
            <p:cNvSpPr>
              <a:spLocks/>
            </p:cNvSpPr>
            <p:nvPr/>
          </p:nvSpPr>
          <p:spPr bwMode="auto">
            <a:xfrm>
              <a:off x="716" y="1348"/>
              <a:ext cx="340" cy="145"/>
            </a:xfrm>
            <a:custGeom>
              <a:avLst/>
              <a:gdLst>
                <a:gd name="T0" fmla="*/ 307 w 614"/>
                <a:gd name="T1" fmla="*/ 89 h 261"/>
                <a:gd name="T2" fmla="*/ 221 w 614"/>
                <a:gd name="T3" fmla="*/ 0 h 261"/>
                <a:gd name="T4" fmla="*/ 0 w 614"/>
                <a:gd name="T5" fmla="*/ 261 h 261"/>
                <a:gd name="T6" fmla="*/ 1 w 614"/>
                <a:gd name="T7" fmla="*/ 261 h 261"/>
                <a:gd name="T8" fmla="*/ 614 w 614"/>
                <a:gd name="T9" fmla="*/ 261 h 261"/>
                <a:gd name="T10" fmla="*/ 614 w 614"/>
                <a:gd name="T11" fmla="*/ 261 h 261"/>
                <a:gd name="T12" fmla="*/ 393 w 614"/>
                <a:gd name="T13" fmla="*/ 0 h 261"/>
                <a:gd name="T14" fmla="*/ 307 w 614"/>
                <a:gd name="T15" fmla="*/ 89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261">
                  <a:moveTo>
                    <a:pt x="307" y="89"/>
                  </a:moveTo>
                  <a:cubicBezTo>
                    <a:pt x="221" y="0"/>
                    <a:pt x="221" y="0"/>
                    <a:pt x="221" y="0"/>
                  </a:cubicBezTo>
                  <a:cubicBezTo>
                    <a:pt x="0" y="261"/>
                    <a:pt x="0" y="261"/>
                    <a:pt x="0" y="261"/>
                  </a:cubicBezTo>
                  <a:cubicBezTo>
                    <a:pt x="0" y="261"/>
                    <a:pt x="0" y="261"/>
                    <a:pt x="1" y="261"/>
                  </a:cubicBezTo>
                  <a:cubicBezTo>
                    <a:pt x="614" y="261"/>
                    <a:pt x="614" y="261"/>
                    <a:pt x="614" y="261"/>
                  </a:cubicBezTo>
                  <a:cubicBezTo>
                    <a:pt x="614" y="261"/>
                    <a:pt x="614" y="261"/>
                    <a:pt x="614" y="261"/>
                  </a:cubicBezTo>
                  <a:cubicBezTo>
                    <a:pt x="393" y="0"/>
                    <a:pt x="393" y="0"/>
                    <a:pt x="393" y="0"/>
                  </a:cubicBezTo>
                  <a:lnTo>
                    <a:pt x="307"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4" name="Group 53"/>
          <p:cNvGrpSpPr>
            <a:grpSpLocks noChangeAspect="1"/>
          </p:cNvGrpSpPr>
          <p:nvPr/>
        </p:nvGrpSpPr>
        <p:grpSpPr bwMode="auto">
          <a:xfrm>
            <a:off x="5567965" y="1898613"/>
            <a:ext cx="1098550" cy="584200"/>
            <a:chOff x="4943" y="359"/>
            <a:chExt cx="692" cy="368"/>
          </a:xfrm>
        </p:grpSpPr>
        <p:sp>
          <p:nvSpPr>
            <p:cNvPr id="55" name="AutoShape 6"/>
            <p:cNvSpPr>
              <a:spLocks noChangeAspect="1" noChangeArrowheads="1" noTextEdit="1"/>
            </p:cNvSpPr>
            <p:nvPr/>
          </p:nvSpPr>
          <p:spPr bwMode="auto">
            <a:xfrm>
              <a:off x="4943" y="359"/>
              <a:ext cx="69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8"/>
            <p:cNvSpPr>
              <a:spLocks/>
            </p:cNvSpPr>
            <p:nvPr/>
          </p:nvSpPr>
          <p:spPr bwMode="auto">
            <a:xfrm>
              <a:off x="4943" y="689"/>
              <a:ext cx="694" cy="38"/>
            </a:xfrm>
            <a:custGeom>
              <a:avLst/>
              <a:gdLst>
                <a:gd name="T0" fmla="*/ 228 w 400"/>
                <a:gd name="T1" fmla="*/ 0 h 22"/>
                <a:gd name="T2" fmla="*/ 228 w 400"/>
                <a:gd name="T3" fmla="*/ 2 h 22"/>
                <a:gd name="T4" fmla="*/ 224 w 400"/>
                <a:gd name="T5" fmla="*/ 7 h 22"/>
                <a:gd name="T6" fmla="*/ 177 w 400"/>
                <a:gd name="T7" fmla="*/ 7 h 22"/>
                <a:gd name="T8" fmla="*/ 174 w 400"/>
                <a:gd name="T9" fmla="*/ 2 h 22"/>
                <a:gd name="T10" fmla="*/ 174 w 400"/>
                <a:gd name="T11" fmla="*/ 0 h 22"/>
                <a:gd name="T12" fmla="*/ 0 w 400"/>
                <a:gd name="T13" fmla="*/ 0 h 22"/>
                <a:gd name="T14" fmla="*/ 0 w 400"/>
                <a:gd name="T15" fmla="*/ 13 h 22"/>
                <a:gd name="T16" fmla="*/ 13 w 400"/>
                <a:gd name="T17" fmla="*/ 22 h 22"/>
                <a:gd name="T18" fmla="*/ 13 w 400"/>
                <a:gd name="T19" fmla="*/ 22 h 22"/>
                <a:gd name="T20" fmla="*/ 387 w 400"/>
                <a:gd name="T21" fmla="*/ 22 h 22"/>
                <a:gd name="T22" fmla="*/ 387 w 400"/>
                <a:gd name="T23" fmla="*/ 22 h 22"/>
                <a:gd name="T24" fmla="*/ 400 w 400"/>
                <a:gd name="T25" fmla="*/ 13 h 22"/>
                <a:gd name="T26" fmla="*/ 400 w 400"/>
                <a:gd name="T27" fmla="*/ 0 h 22"/>
                <a:gd name="T28" fmla="*/ 228 w 400"/>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22">
                  <a:moveTo>
                    <a:pt x="228" y="0"/>
                  </a:moveTo>
                  <a:cubicBezTo>
                    <a:pt x="228" y="2"/>
                    <a:pt x="228" y="2"/>
                    <a:pt x="228" y="2"/>
                  </a:cubicBezTo>
                  <a:cubicBezTo>
                    <a:pt x="228" y="5"/>
                    <a:pt x="226" y="7"/>
                    <a:pt x="224" y="7"/>
                  </a:cubicBezTo>
                  <a:cubicBezTo>
                    <a:pt x="177" y="7"/>
                    <a:pt x="177" y="7"/>
                    <a:pt x="177" y="7"/>
                  </a:cubicBezTo>
                  <a:cubicBezTo>
                    <a:pt x="175" y="7"/>
                    <a:pt x="174" y="5"/>
                    <a:pt x="174" y="2"/>
                  </a:cubicBezTo>
                  <a:cubicBezTo>
                    <a:pt x="174" y="0"/>
                    <a:pt x="174" y="0"/>
                    <a:pt x="174" y="0"/>
                  </a:cubicBezTo>
                  <a:cubicBezTo>
                    <a:pt x="0" y="0"/>
                    <a:pt x="0" y="0"/>
                    <a:pt x="0" y="0"/>
                  </a:cubicBezTo>
                  <a:cubicBezTo>
                    <a:pt x="0" y="13"/>
                    <a:pt x="0" y="13"/>
                    <a:pt x="0" y="13"/>
                  </a:cubicBezTo>
                  <a:cubicBezTo>
                    <a:pt x="0" y="13"/>
                    <a:pt x="9" y="22"/>
                    <a:pt x="13" y="22"/>
                  </a:cubicBezTo>
                  <a:cubicBezTo>
                    <a:pt x="13" y="22"/>
                    <a:pt x="13" y="22"/>
                    <a:pt x="13" y="22"/>
                  </a:cubicBezTo>
                  <a:cubicBezTo>
                    <a:pt x="387" y="22"/>
                    <a:pt x="387" y="22"/>
                    <a:pt x="387" y="22"/>
                  </a:cubicBezTo>
                  <a:cubicBezTo>
                    <a:pt x="387" y="22"/>
                    <a:pt x="387" y="22"/>
                    <a:pt x="387" y="22"/>
                  </a:cubicBezTo>
                  <a:cubicBezTo>
                    <a:pt x="391" y="22"/>
                    <a:pt x="400" y="13"/>
                    <a:pt x="400" y="13"/>
                  </a:cubicBezTo>
                  <a:cubicBezTo>
                    <a:pt x="400" y="0"/>
                    <a:pt x="400" y="0"/>
                    <a:pt x="400" y="0"/>
                  </a:cubicBezTo>
                  <a:lnTo>
                    <a:pt x="22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9"/>
            <p:cNvSpPr>
              <a:spLocks noEditPoints="1"/>
            </p:cNvSpPr>
            <p:nvPr/>
          </p:nvSpPr>
          <p:spPr bwMode="auto">
            <a:xfrm>
              <a:off x="5031" y="357"/>
              <a:ext cx="519" cy="320"/>
            </a:xfrm>
            <a:custGeom>
              <a:avLst/>
              <a:gdLst>
                <a:gd name="T0" fmla="*/ 289 w 299"/>
                <a:gd name="T1" fmla="*/ 0 h 185"/>
                <a:gd name="T2" fmla="*/ 10 w 299"/>
                <a:gd name="T3" fmla="*/ 0 h 185"/>
                <a:gd name="T4" fmla="*/ 0 w 299"/>
                <a:gd name="T5" fmla="*/ 9 h 185"/>
                <a:gd name="T6" fmla="*/ 0 w 299"/>
                <a:gd name="T7" fmla="*/ 175 h 185"/>
                <a:gd name="T8" fmla="*/ 10 w 299"/>
                <a:gd name="T9" fmla="*/ 185 h 185"/>
                <a:gd name="T10" fmla="*/ 289 w 299"/>
                <a:gd name="T11" fmla="*/ 185 h 185"/>
                <a:gd name="T12" fmla="*/ 299 w 299"/>
                <a:gd name="T13" fmla="*/ 175 h 185"/>
                <a:gd name="T14" fmla="*/ 299 w 299"/>
                <a:gd name="T15" fmla="*/ 9 h 185"/>
                <a:gd name="T16" fmla="*/ 289 w 299"/>
                <a:gd name="T17" fmla="*/ 0 h 185"/>
                <a:gd name="T18" fmla="*/ 275 w 299"/>
                <a:gd name="T19" fmla="*/ 161 h 185"/>
                <a:gd name="T20" fmla="*/ 24 w 299"/>
                <a:gd name="T21" fmla="*/ 161 h 185"/>
                <a:gd name="T22" fmla="*/ 24 w 299"/>
                <a:gd name="T23" fmla="*/ 23 h 185"/>
                <a:gd name="T24" fmla="*/ 275 w 299"/>
                <a:gd name="T25" fmla="*/ 23 h 185"/>
                <a:gd name="T26" fmla="*/ 275 w 299"/>
                <a:gd name="T27" fmla="*/ 16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9" h="185">
                  <a:moveTo>
                    <a:pt x="289" y="0"/>
                  </a:moveTo>
                  <a:cubicBezTo>
                    <a:pt x="10" y="0"/>
                    <a:pt x="10" y="0"/>
                    <a:pt x="10" y="0"/>
                  </a:cubicBezTo>
                  <a:cubicBezTo>
                    <a:pt x="4" y="0"/>
                    <a:pt x="0" y="4"/>
                    <a:pt x="0" y="9"/>
                  </a:cubicBezTo>
                  <a:cubicBezTo>
                    <a:pt x="0" y="175"/>
                    <a:pt x="0" y="175"/>
                    <a:pt x="0" y="175"/>
                  </a:cubicBezTo>
                  <a:cubicBezTo>
                    <a:pt x="0" y="181"/>
                    <a:pt x="4" y="185"/>
                    <a:pt x="10" y="185"/>
                  </a:cubicBezTo>
                  <a:cubicBezTo>
                    <a:pt x="289" y="185"/>
                    <a:pt x="289" y="185"/>
                    <a:pt x="289" y="185"/>
                  </a:cubicBezTo>
                  <a:cubicBezTo>
                    <a:pt x="294" y="185"/>
                    <a:pt x="299" y="181"/>
                    <a:pt x="299" y="175"/>
                  </a:cubicBezTo>
                  <a:cubicBezTo>
                    <a:pt x="299" y="9"/>
                    <a:pt x="299" y="9"/>
                    <a:pt x="299" y="9"/>
                  </a:cubicBezTo>
                  <a:cubicBezTo>
                    <a:pt x="299" y="4"/>
                    <a:pt x="294" y="0"/>
                    <a:pt x="289" y="0"/>
                  </a:cubicBezTo>
                  <a:close/>
                  <a:moveTo>
                    <a:pt x="275" y="161"/>
                  </a:moveTo>
                  <a:cubicBezTo>
                    <a:pt x="24" y="161"/>
                    <a:pt x="24" y="161"/>
                    <a:pt x="24" y="161"/>
                  </a:cubicBezTo>
                  <a:cubicBezTo>
                    <a:pt x="24" y="23"/>
                    <a:pt x="24" y="23"/>
                    <a:pt x="24" y="23"/>
                  </a:cubicBezTo>
                  <a:cubicBezTo>
                    <a:pt x="275" y="23"/>
                    <a:pt x="275" y="23"/>
                    <a:pt x="275" y="23"/>
                  </a:cubicBezTo>
                  <a:lnTo>
                    <a:pt x="275" y="16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8" name="Group 57"/>
          <p:cNvGrpSpPr>
            <a:grpSpLocks noChangeAspect="1"/>
          </p:cNvGrpSpPr>
          <p:nvPr/>
        </p:nvGrpSpPr>
        <p:grpSpPr bwMode="auto">
          <a:xfrm>
            <a:off x="3333419" y="1888345"/>
            <a:ext cx="1098550" cy="584200"/>
            <a:chOff x="4943" y="359"/>
            <a:chExt cx="692" cy="368"/>
          </a:xfrm>
        </p:grpSpPr>
        <p:sp>
          <p:nvSpPr>
            <p:cNvPr id="59" name="AutoShape 6"/>
            <p:cNvSpPr>
              <a:spLocks noChangeAspect="1" noChangeArrowheads="1" noTextEdit="1"/>
            </p:cNvSpPr>
            <p:nvPr/>
          </p:nvSpPr>
          <p:spPr bwMode="auto">
            <a:xfrm>
              <a:off x="4943" y="359"/>
              <a:ext cx="69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8"/>
            <p:cNvSpPr>
              <a:spLocks/>
            </p:cNvSpPr>
            <p:nvPr/>
          </p:nvSpPr>
          <p:spPr bwMode="auto">
            <a:xfrm>
              <a:off x="4943" y="689"/>
              <a:ext cx="694" cy="38"/>
            </a:xfrm>
            <a:custGeom>
              <a:avLst/>
              <a:gdLst>
                <a:gd name="T0" fmla="*/ 228 w 400"/>
                <a:gd name="T1" fmla="*/ 0 h 22"/>
                <a:gd name="T2" fmla="*/ 228 w 400"/>
                <a:gd name="T3" fmla="*/ 2 h 22"/>
                <a:gd name="T4" fmla="*/ 224 w 400"/>
                <a:gd name="T5" fmla="*/ 7 h 22"/>
                <a:gd name="T6" fmla="*/ 177 w 400"/>
                <a:gd name="T7" fmla="*/ 7 h 22"/>
                <a:gd name="T8" fmla="*/ 174 w 400"/>
                <a:gd name="T9" fmla="*/ 2 h 22"/>
                <a:gd name="T10" fmla="*/ 174 w 400"/>
                <a:gd name="T11" fmla="*/ 0 h 22"/>
                <a:gd name="T12" fmla="*/ 0 w 400"/>
                <a:gd name="T13" fmla="*/ 0 h 22"/>
                <a:gd name="T14" fmla="*/ 0 w 400"/>
                <a:gd name="T15" fmla="*/ 13 h 22"/>
                <a:gd name="T16" fmla="*/ 13 w 400"/>
                <a:gd name="T17" fmla="*/ 22 h 22"/>
                <a:gd name="T18" fmla="*/ 13 w 400"/>
                <a:gd name="T19" fmla="*/ 22 h 22"/>
                <a:gd name="T20" fmla="*/ 387 w 400"/>
                <a:gd name="T21" fmla="*/ 22 h 22"/>
                <a:gd name="T22" fmla="*/ 387 w 400"/>
                <a:gd name="T23" fmla="*/ 22 h 22"/>
                <a:gd name="T24" fmla="*/ 400 w 400"/>
                <a:gd name="T25" fmla="*/ 13 h 22"/>
                <a:gd name="T26" fmla="*/ 400 w 400"/>
                <a:gd name="T27" fmla="*/ 0 h 22"/>
                <a:gd name="T28" fmla="*/ 228 w 400"/>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22">
                  <a:moveTo>
                    <a:pt x="228" y="0"/>
                  </a:moveTo>
                  <a:cubicBezTo>
                    <a:pt x="228" y="2"/>
                    <a:pt x="228" y="2"/>
                    <a:pt x="228" y="2"/>
                  </a:cubicBezTo>
                  <a:cubicBezTo>
                    <a:pt x="228" y="5"/>
                    <a:pt x="226" y="7"/>
                    <a:pt x="224" y="7"/>
                  </a:cubicBezTo>
                  <a:cubicBezTo>
                    <a:pt x="177" y="7"/>
                    <a:pt x="177" y="7"/>
                    <a:pt x="177" y="7"/>
                  </a:cubicBezTo>
                  <a:cubicBezTo>
                    <a:pt x="175" y="7"/>
                    <a:pt x="174" y="5"/>
                    <a:pt x="174" y="2"/>
                  </a:cubicBezTo>
                  <a:cubicBezTo>
                    <a:pt x="174" y="0"/>
                    <a:pt x="174" y="0"/>
                    <a:pt x="174" y="0"/>
                  </a:cubicBezTo>
                  <a:cubicBezTo>
                    <a:pt x="0" y="0"/>
                    <a:pt x="0" y="0"/>
                    <a:pt x="0" y="0"/>
                  </a:cubicBezTo>
                  <a:cubicBezTo>
                    <a:pt x="0" y="13"/>
                    <a:pt x="0" y="13"/>
                    <a:pt x="0" y="13"/>
                  </a:cubicBezTo>
                  <a:cubicBezTo>
                    <a:pt x="0" y="13"/>
                    <a:pt x="9" y="22"/>
                    <a:pt x="13" y="22"/>
                  </a:cubicBezTo>
                  <a:cubicBezTo>
                    <a:pt x="13" y="22"/>
                    <a:pt x="13" y="22"/>
                    <a:pt x="13" y="22"/>
                  </a:cubicBezTo>
                  <a:cubicBezTo>
                    <a:pt x="387" y="22"/>
                    <a:pt x="387" y="22"/>
                    <a:pt x="387" y="22"/>
                  </a:cubicBezTo>
                  <a:cubicBezTo>
                    <a:pt x="387" y="22"/>
                    <a:pt x="387" y="22"/>
                    <a:pt x="387" y="22"/>
                  </a:cubicBezTo>
                  <a:cubicBezTo>
                    <a:pt x="391" y="22"/>
                    <a:pt x="400" y="13"/>
                    <a:pt x="400" y="13"/>
                  </a:cubicBezTo>
                  <a:cubicBezTo>
                    <a:pt x="400" y="0"/>
                    <a:pt x="400" y="0"/>
                    <a:pt x="400" y="0"/>
                  </a:cubicBezTo>
                  <a:lnTo>
                    <a:pt x="22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9"/>
            <p:cNvSpPr>
              <a:spLocks noEditPoints="1"/>
            </p:cNvSpPr>
            <p:nvPr/>
          </p:nvSpPr>
          <p:spPr bwMode="auto">
            <a:xfrm>
              <a:off x="5031" y="357"/>
              <a:ext cx="519" cy="320"/>
            </a:xfrm>
            <a:custGeom>
              <a:avLst/>
              <a:gdLst>
                <a:gd name="T0" fmla="*/ 289 w 299"/>
                <a:gd name="T1" fmla="*/ 0 h 185"/>
                <a:gd name="T2" fmla="*/ 10 w 299"/>
                <a:gd name="T3" fmla="*/ 0 h 185"/>
                <a:gd name="T4" fmla="*/ 0 w 299"/>
                <a:gd name="T5" fmla="*/ 9 h 185"/>
                <a:gd name="T6" fmla="*/ 0 w 299"/>
                <a:gd name="T7" fmla="*/ 175 h 185"/>
                <a:gd name="T8" fmla="*/ 10 w 299"/>
                <a:gd name="T9" fmla="*/ 185 h 185"/>
                <a:gd name="T10" fmla="*/ 289 w 299"/>
                <a:gd name="T11" fmla="*/ 185 h 185"/>
                <a:gd name="T12" fmla="*/ 299 w 299"/>
                <a:gd name="T13" fmla="*/ 175 h 185"/>
                <a:gd name="T14" fmla="*/ 299 w 299"/>
                <a:gd name="T15" fmla="*/ 9 h 185"/>
                <a:gd name="T16" fmla="*/ 289 w 299"/>
                <a:gd name="T17" fmla="*/ 0 h 185"/>
                <a:gd name="T18" fmla="*/ 275 w 299"/>
                <a:gd name="T19" fmla="*/ 161 h 185"/>
                <a:gd name="T20" fmla="*/ 24 w 299"/>
                <a:gd name="T21" fmla="*/ 161 h 185"/>
                <a:gd name="T22" fmla="*/ 24 w 299"/>
                <a:gd name="T23" fmla="*/ 23 h 185"/>
                <a:gd name="T24" fmla="*/ 275 w 299"/>
                <a:gd name="T25" fmla="*/ 23 h 185"/>
                <a:gd name="T26" fmla="*/ 275 w 299"/>
                <a:gd name="T27" fmla="*/ 16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9" h="185">
                  <a:moveTo>
                    <a:pt x="289" y="0"/>
                  </a:moveTo>
                  <a:cubicBezTo>
                    <a:pt x="10" y="0"/>
                    <a:pt x="10" y="0"/>
                    <a:pt x="10" y="0"/>
                  </a:cubicBezTo>
                  <a:cubicBezTo>
                    <a:pt x="4" y="0"/>
                    <a:pt x="0" y="4"/>
                    <a:pt x="0" y="9"/>
                  </a:cubicBezTo>
                  <a:cubicBezTo>
                    <a:pt x="0" y="175"/>
                    <a:pt x="0" y="175"/>
                    <a:pt x="0" y="175"/>
                  </a:cubicBezTo>
                  <a:cubicBezTo>
                    <a:pt x="0" y="181"/>
                    <a:pt x="4" y="185"/>
                    <a:pt x="10" y="185"/>
                  </a:cubicBezTo>
                  <a:cubicBezTo>
                    <a:pt x="289" y="185"/>
                    <a:pt x="289" y="185"/>
                    <a:pt x="289" y="185"/>
                  </a:cubicBezTo>
                  <a:cubicBezTo>
                    <a:pt x="294" y="185"/>
                    <a:pt x="299" y="181"/>
                    <a:pt x="299" y="175"/>
                  </a:cubicBezTo>
                  <a:cubicBezTo>
                    <a:pt x="299" y="9"/>
                    <a:pt x="299" y="9"/>
                    <a:pt x="299" y="9"/>
                  </a:cubicBezTo>
                  <a:cubicBezTo>
                    <a:pt x="299" y="4"/>
                    <a:pt x="294" y="0"/>
                    <a:pt x="289" y="0"/>
                  </a:cubicBezTo>
                  <a:close/>
                  <a:moveTo>
                    <a:pt x="275" y="161"/>
                  </a:moveTo>
                  <a:cubicBezTo>
                    <a:pt x="24" y="161"/>
                    <a:pt x="24" y="161"/>
                    <a:pt x="24" y="161"/>
                  </a:cubicBezTo>
                  <a:cubicBezTo>
                    <a:pt x="24" y="23"/>
                    <a:pt x="24" y="23"/>
                    <a:pt x="24" y="23"/>
                  </a:cubicBezTo>
                  <a:cubicBezTo>
                    <a:pt x="275" y="23"/>
                    <a:pt x="275" y="23"/>
                    <a:pt x="275" y="23"/>
                  </a:cubicBezTo>
                  <a:lnTo>
                    <a:pt x="275" y="16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62" name="Picture 61" descr="C:\Users\victor.melniciuc\Desktop\==Work\TDC deck\icons\conferencing.png"/>
          <p:cNvPicPr>
            <a:picLocks noChangeAspect="1" noChangeArrowheads="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saturation sat="0"/>
                    </a14:imgEffect>
                  </a14:imgLayer>
                </a14:imgProps>
              </a:ext>
            </a:extLst>
          </a:blip>
          <a:stretch>
            <a:fillRect/>
          </a:stretch>
        </p:blipFill>
        <p:spPr bwMode="auto">
          <a:xfrm>
            <a:off x="6015443" y="1978393"/>
            <a:ext cx="276366" cy="332666"/>
          </a:xfrm>
          <a:prstGeom prst="rect">
            <a:avLst/>
          </a:prstGeom>
          <a:noFill/>
          <a:ln>
            <a:noFill/>
          </a:ln>
          <a:effectLst>
            <a:outerShdw blurRad="50800" dist="12700" dir="2700000" algn="t" rotWithShape="0">
              <a:prstClr val="black">
                <a:alpha val="40000"/>
              </a:prstClr>
            </a:outerShdw>
          </a:effectLst>
        </p:spPr>
      </p:pic>
      <p:sp>
        <p:nvSpPr>
          <p:cNvPr id="63" name="Rectangle 62"/>
          <p:cNvSpPr/>
          <p:nvPr/>
        </p:nvSpPr>
        <p:spPr>
          <a:xfrm>
            <a:off x="3157867" y="3582602"/>
            <a:ext cx="1556658" cy="646331"/>
          </a:xfrm>
          <a:prstGeom prst="rect">
            <a:avLst/>
          </a:prstGeom>
        </p:spPr>
        <p:txBody>
          <a:bodyPr wrap="square">
            <a:spAutoFit/>
          </a:bodyPr>
          <a:lstStyle/>
          <a:p>
            <a:pPr algn="ctr" fontAlgn="base">
              <a:spcBef>
                <a:spcPct val="0"/>
              </a:spcBef>
              <a:spcAft>
                <a:spcPct val="0"/>
              </a:spcAft>
            </a:pPr>
            <a:r>
              <a:rPr lang="en-US" dirty="0">
                <a:solidFill>
                  <a:schemeClr val="bg1">
                    <a:lumMod val="75000"/>
                    <a:lumOff val="25000"/>
                    <a:alpha val="99000"/>
                  </a:schemeClr>
                </a:solidFill>
              </a:rPr>
              <a:t>IM, presence  </a:t>
            </a:r>
            <a:r>
              <a:rPr lang="en-US" dirty="0" smtClean="0">
                <a:solidFill>
                  <a:schemeClr val="bg1">
                    <a:lumMod val="75000"/>
                    <a:lumOff val="25000"/>
                    <a:alpha val="99000"/>
                  </a:schemeClr>
                </a:solidFill>
              </a:rPr>
              <a:t>&amp; </a:t>
            </a:r>
            <a:r>
              <a:rPr lang="en-US" dirty="0">
                <a:solidFill>
                  <a:schemeClr val="bg1">
                    <a:lumMod val="75000"/>
                    <a:lumOff val="25000"/>
                    <a:alpha val="99000"/>
                  </a:schemeClr>
                </a:solidFill>
              </a:rPr>
              <a:t>video calls</a:t>
            </a:r>
          </a:p>
        </p:txBody>
      </p:sp>
      <p:sp>
        <p:nvSpPr>
          <p:cNvPr id="64" name="Rectangle 63"/>
          <p:cNvSpPr/>
          <p:nvPr/>
        </p:nvSpPr>
        <p:spPr>
          <a:xfrm>
            <a:off x="5383461" y="3582602"/>
            <a:ext cx="1556658" cy="923330"/>
          </a:xfrm>
          <a:prstGeom prst="rect">
            <a:avLst/>
          </a:prstGeom>
        </p:spPr>
        <p:txBody>
          <a:bodyPr wrap="square">
            <a:spAutoFit/>
          </a:bodyPr>
          <a:lstStyle/>
          <a:p>
            <a:pPr algn="ctr" fontAlgn="base">
              <a:spcBef>
                <a:spcPct val="0"/>
              </a:spcBef>
              <a:spcAft>
                <a:spcPct val="0"/>
              </a:spcAft>
            </a:pPr>
            <a:r>
              <a:rPr lang="en-US" dirty="0" smtClean="0">
                <a:solidFill>
                  <a:schemeClr val="bg1">
                    <a:lumMod val="75000"/>
                    <a:lumOff val="25000"/>
                    <a:alpha val="99000"/>
                  </a:schemeClr>
                </a:solidFill>
              </a:rPr>
              <a:t>Audio, video and web conferencing</a:t>
            </a:r>
            <a:endParaRPr lang="en-US" dirty="0">
              <a:solidFill>
                <a:schemeClr val="bg1">
                  <a:lumMod val="75000"/>
                  <a:lumOff val="25000"/>
                  <a:alpha val="99000"/>
                </a:schemeClr>
              </a:solidFill>
            </a:endParaRPr>
          </a:p>
        </p:txBody>
      </p:sp>
      <p:sp>
        <p:nvSpPr>
          <p:cNvPr id="65" name="Rectangle 64"/>
          <p:cNvSpPr/>
          <p:nvPr/>
        </p:nvSpPr>
        <p:spPr>
          <a:xfrm>
            <a:off x="7623375" y="3582602"/>
            <a:ext cx="1556658" cy="1200329"/>
          </a:xfrm>
          <a:prstGeom prst="rect">
            <a:avLst/>
          </a:prstGeom>
        </p:spPr>
        <p:txBody>
          <a:bodyPr wrap="square">
            <a:spAutoFit/>
          </a:bodyPr>
          <a:lstStyle/>
          <a:p>
            <a:pPr algn="ctr" fontAlgn="base">
              <a:spcBef>
                <a:spcPct val="0"/>
              </a:spcBef>
              <a:spcAft>
                <a:spcPct val="0"/>
              </a:spcAft>
            </a:pPr>
            <a:r>
              <a:rPr lang="en-US" dirty="0" smtClean="0">
                <a:solidFill>
                  <a:schemeClr val="bg1">
                    <a:lumMod val="75000"/>
                    <a:lumOff val="25000"/>
                    <a:alpha val="99000"/>
                  </a:schemeClr>
                </a:solidFill>
              </a:rPr>
              <a:t>Soft phone for mobile information workers</a:t>
            </a:r>
            <a:endParaRPr lang="en-US" dirty="0">
              <a:solidFill>
                <a:schemeClr val="bg1">
                  <a:lumMod val="75000"/>
                  <a:lumOff val="25000"/>
                  <a:alpha val="99000"/>
                </a:schemeClr>
              </a:solidFill>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6124464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8" grpId="0" animBg="1"/>
      <p:bldP spid="39" grpId="0"/>
      <p:bldP spid="40" grpId="0" animBg="1"/>
      <p:bldP spid="41"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Voice for Mobile Information Workers*</a:t>
            </a:r>
            <a:br>
              <a:rPr lang="en-US" dirty="0" smtClean="0"/>
            </a:br>
            <a:r>
              <a:rPr lang="en-US" sz="3200" dirty="0" smtClean="0">
                <a:solidFill>
                  <a:schemeClr val="accent1"/>
                </a:solidFill>
              </a:rPr>
              <a:t>Work from anywhere as if you are sitting at your office desk</a:t>
            </a:r>
            <a:endParaRPr lang="en-US" sz="3200" dirty="0">
              <a:solidFill>
                <a:schemeClr val="accent1"/>
              </a:solidFill>
            </a:endParaRPr>
          </a:p>
        </p:txBody>
      </p:sp>
      <p:sp>
        <p:nvSpPr>
          <p:cNvPr id="3" name="Text Placeholder 2"/>
          <p:cNvSpPr>
            <a:spLocks noGrp="1"/>
          </p:cNvSpPr>
          <p:nvPr>
            <p:ph type="body" sz="quarter" idx="10"/>
          </p:nvPr>
        </p:nvSpPr>
        <p:spPr>
          <a:xfrm>
            <a:off x="519113" y="1447799"/>
            <a:ext cx="7762552" cy="6875728"/>
          </a:xfrm>
        </p:spPr>
        <p:txBody>
          <a:bodyPr/>
          <a:lstStyle/>
          <a:p>
            <a:r>
              <a:rPr lang="en-US" dirty="0" smtClean="0"/>
              <a:t>Make and receive calls to any number</a:t>
            </a:r>
          </a:p>
          <a:p>
            <a:r>
              <a:rPr lang="en-US" dirty="0" smtClean="0"/>
              <a:t>Set incoming calls to ring mobile phone</a:t>
            </a:r>
          </a:p>
          <a:p>
            <a:r>
              <a:rPr lang="en-US" dirty="0" smtClean="0"/>
              <a:t>Drag-and-drop conference calling</a:t>
            </a:r>
          </a:p>
          <a:p>
            <a:r>
              <a:rPr lang="en-US" dirty="0" err="1" smtClean="0"/>
              <a:t>Interop</a:t>
            </a:r>
            <a:r>
              <a:rPr lang="en-US" dirty="0" smtClean="0"/>
              <a:t> with Exchange Online voice mail </a:t>
            </a:r>
          </a:p>
          <a:p>
            <a:r>
              <a:rPr lang="en-US" dirty="0" smtClean="0"/>
              <a:t>‘Optimized for </a:t>
            </a:r>
            <a:r>
              <a:rPr lang="en-US" dirty="0" err="1" smtClean="0"/>
              <a:t>Lync</a:t>
            </a:r>
            <a:r>
              <a:rPr lang="en-US" dirty="0" smtClean="0"/>
              <a:t>’ PC peripherals </a:t>
            </a:r>
          </a:p>
          <a:p>
            <a:endParaRPr lang="en-US" dirty="0" smtClean="0"/>
          </a:p>
          <a:p>
            <a:endParaRPr lang="en-US" dirty="0" smtClean="0"/>
          </a:p>
          <a:p>
            <a:endParaRPr lang="en-US" dirty="0" smtClean="0"/>
          </a:p>
          <a:p>
            <a:endParaRPr lang="en-US" dirty="0" smtClean="0"/>
          </a:p>
          <a:p>
            <a:pPr marL="0" indent="0">
              <a:buNone/>
            </a:pPr>
            <a:r>
              <a:rPr lang="en-US" sz="2000" dirty="0" smtClean="0"/>
              <a:t>* Coming to </a:t>
            </a:r>
            <a:r>
              <a:rPr lang="en-US" sz="2000" dirty="0" err="1" smtClean="0"/>
              <a:t>Lync</a:t>
            </a:r>
            <a:r>
              <a:rPr lang="en-US" sz="2000" dirty="0" smtClean="0"/>
              <a:t> Online post Office 365 launch</a:t>
            </a:r>
          </a:p>
          <a:p>
            <a:endParaRPr lang="en-US" dirty="0" smtClean="0"/>
          </a:p>
          <a:p>
            <a:endParaRPr lang="en-US" dirty="0" smtClean="0"/>
          </a:p>
          <a:p>
            <a:endParaRPr lang="en-US" dirty="0" smtClean="0"/>
          </a:p>
        </p:txBody>
      </p:sp>
      <p:pic>
        <p:nvPicPr>
          <p:cNvPr id="7" name="Picture 2" descr="C:\Users\remcos\Desktop\BOM\Screenshot library\Quality - Alert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9764" y="1374406"/>
            <a:ext cx="2853061" cy="11640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5964" y="2538408"/>
            <a:ext cx="3540171" cy="4043367"/>
          </a:xfrm>
          <a:prstGeom prst="rect">
            <a:avLst/>
          </a:prstGeom>
        </p:spPr>
      </p:pic>
    </p:spTree>
    <p:extLst>
      <p:ext uri="{BB962C8B-B14F-4D97-AF65-F5344CB8AC3E}">
        <p14:creationId xmlns:p14="http://schemas.microsoft.com/office/powerpoint/2010/main" val="3192124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p:cNvCxnSpPr>
            <a:endCxn id="39" idx="0"/>
          </p:cNvCxnSpPr>
          <p:nvPr/>
        </p:nvCxnSpPr>
        <p:spPr>
          <a:xfrm>
            <a:off x="8858250" y="2181226"/>
            <a:ext cx="1212999" cy="1624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05850" y="2028826"/>
            <a:ext cx="647700" cy="833975"/>
          </a:xfrm>
          <a:prstGeom prst="line">
            <a:avLst/>
          </a:prstGeom>
        </p:spPr>
        <p:style>
          <a:lnRef idx="1">
            <a:schemeClr val="accent1"/>
          </a:lnRef>
          <a:fillRef idx="0">
            <a:schemeClr val="accent1"/>
          </a:fillRef>
          <a:effectRef idx="0">
            <a:schemeClr val="accent1"/>
          </a:effectRef>
          <a:fontRef idx="minor">
            <a:schemeClr val="tx1"/>
          </a:fontRef>
        </p:style>
      </p:cxnSp>
      <p:pic>
        <p:nvPicPr>
          <p:cNvPr id="39" name="Picture 38" descr="C:\Users\victor.melniciuc\Desktop\==Work\TDC deck\icons\phone.png"/>
          <p:cNvPicPr>
            <a:picLocks noChangeAspect="1" noChangeArrowheads="1"/>
          </p:cNvPicPr>
          <p:nvPr/>
        </p:nvPicPr>
        <p:blipFill>
          <a:blip r:embed="rId3" cstate="print">
            <a:duotone>
              <a:prstClr val="black"/>
              <a:schemeClr val="accent4">
                <a:tint val="45000"/>
                <a:satMod val="400000"/>
              </a:schemeClr>
            </a:duotone>
          </a:blip>
          <a:stretch>
            <a:fillRect/>
          </a:stretch>
        </p:blipFill>
        <p:spPr bwMode="auto">
          <a:xfrm>
            <a:off x="9676426" y="2343720"/>
            <a:ext cx="789645" cy="771482"/>
          </a:xfrm>
          <a:prstGeom prst="rect">
            <a:avLst/>
          </a:prstGeom>
          <a:noFill/>
          <a:ln>
            <a:noFill/>
          </a:ln>
          <a:effectLst>
            <a:outerShdw blurRad="50800" dist="12700" dir="2700000" algn="t" rotWithShape="0">
              <a:prstClr val="black">
                <a:alpha val="40000"/>
              </a:prstClr>
            </a:outerShdw>
          </a:effectLst>
        </p:spPr>
      </p:pic>
      <p:cxnSp>
        <p:nvCxnSpPr>
          <p:cNvPr id="34" name="Straight Connector 33"/>
          <p:cNvCxnSpPr/>
          <p:nvPr/>
        </p:nvCxnSpPr>
        <p:spPr>
          <a:xfrm flipV="1">
            <a:off x="3388690" y="1859358"/>
            <a:ext cx="2494458" cy="1105"/>
          </a:xfrm>
          <a:prstGeom prst="line">
            <a:avLst/>
          </a:prstGeom>
          <a:ln w="762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smtClean="0"/>
              <a:t>Lync Online Voice – Solution Architecture </a:t>
            </a:r>
            <a:endParaRPr lang="en-US" dirty="0"/>
          </a:p>
        </p:txBody>
      </p:sp>
      <p:grpSp>
        <p:nvGrpSpPr>
          <p:cNvPr id="9" name="Group 15"/>
          <p:cNvGrpSpPr>
            <a:grpSpLocks/>
          </p:cNvGrpSpPr>
          <p:nvPr/>
        </p:nvGrpSpPr>
        <p:grpSpPr bwMode="auto">
          <a:xfrm>
            <a:off x="7350056" y="885826"/>
            <a:ext cx="2437766" cy="1676399"/>
            <a:chOff x="829321" y="3048000"/>
            <a:chExt cx="2066279" cy="1659452"/>
          </a:xfrm>
          <a:effectLst/>
        </p:grpSpPr>
        <p:sp>
          <p:nvSpPr>
            <p:cNvPr id="10" name="Cloud"/>
            <p:cNvSpPr>
              <a:spLocks noChangeAspect="1" noEditPoints="1" noChangeArrowheads="1"/>
            </p:cNvSpPr>
            <p:nvPr/>
          </p:nvSpPr>
          <p:spPr bwMode="auto">
            <a:xfrm>
              <a:off x="838200" y="3048000"/>
              <a:ext cx="2057400" cy="1659452"/>
            </a:xfrm>
            <a:custGeom>
              <a:avLst/>
              <a:gdLst>
                <a:gd name="T0" fmla="*/ 6382 w 21600"/>
                <a:gd name="T1" fmla="*/ 829726 h 21600"/>
                <a:gd name="T2" fmla="*/ 1028700 w 21600"/>
                <a:gd name="T3" fmla="*/ 1657685 h 21600"/>
                <a:gd name="T4" fmla="*/ 2055686 w 21600"/>
                <a:gd name="T5" fmla="*/ 829726 h 21600"/>
                <a:gd name="T6" fmla="*/ 1028700 w 21600"/>
                <a:gd name="T7" fmla="*/ 94881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w="9525">
              <a:noFill/>
              <a:miter lim="800000"/>
              <a:headEnd/>
              <a:tailEnd/>
            </a:ln>
            <a:effectLst>
              <a:outerShdw dist="38100" dir="2700000" algn="tl" rotWithShape="0">
                <a:srgbClr val="808080">
                  <a:alpha val="39999"/>
                </a:srgbClr>
              </a:outerShdw>
            </a:effectLst>
          </p:spPr>
          <p:style>
            <a:lnRef idx="0">
              <a:scrgbClr r="0" g="0" b="0"/>
            </a:lnRef>
            <a:fillRef idx="1002">
              <a:schemeClr val="dk1"/>
            </a:fillRef>
            <a:effectRef idx="0">
              <a:scrgbClr r="0" g="0" b="0"/>
            </a:effectRef>
            <a:fontRef idx="major"/>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000000"/>
                </a:solidFill>
              </a:endParaRPr>
            </a:p>
          </p:txBody>
        </p:sp>
        <p:sp>
          <p:nvSpPr>
            <p:cNvPr id="11" name="TextBox 10"/>
            <p:cNvSpPr txBox="1"/>
            <p:nvPr/>
          </p:nvSpPr>
          <p:spPr>
            <a:xfrm>
              <a:off x="829321" y="3675335"/>
              <a:ext cx="2057400" cy="369447"/>
            </a:xfrm>
            <a:prstGeom prst="rect">
              <a:avLst/>
            </a:prstGeom>
            <a:noFill/>
            <a:effectLst>
              <a:glow rad="101600">
                <a:schemeClr val="accent1">
                  <a:satMod val="175000"/>
                  <a:alpha val="40000"/>
                </a:schemeClr>
              </a:glow>
            </a:effectLst>
            <a:scene3d>
              <a:camera prst="orthographicFront"/>
              <a:lightRig rig="threePt" dir="t"/>
            </a:scene3d>
            <a:sp3d>
              <a:bevelT/>
            </a:sp3d>
          </p:spPr>
          <p:txBody>
            <a:bodyPr>
              <a:spAutoFit/>
            </a:bodyPr>
            <a:lstStyle/>
            <a:p>
              <a:pPr algn="ctr" defTabSz="914363">
                <a:defRPr/>
              </a:pPr>
              <a:r>
                <a:rPr lang="en-US" dirty="0">
                  <a:solidFill>
                    <a:srgbClr val="FFFF00"/>
                  </a:solidFill>
                  <a:latin typeface="Arial" pitchFamily="34" charset="0"/>
                  <a:cs typeface="Arial" pitchFamily="34" charset="0"/>
                </a:rPr>
                <a:t>PSTN</a:t>
              </a:r>
            </a:p>
          </p:txBody>
        </p:sp>
      </p:grpSp>
      <p:grpSp>
        <p:nvGrpSpPr>
          <p:cNvPr id="2" name="Group 1"/>
          <p:cNvGrpSpPr/>
          <p:nvPr/>
        </p:nvGrpSpPr>
        <p:grpSpPr>
          <a:xfrm>
            <a:off x="5391085" y="1038226"/>
            <a:ext cx="2263693" cy="1447800"/>
            <a:chOff x="5353955" y="975854"/>
            <a:chExt cx="2058600" cy="1658937"/>
          </a:xfrm>
          <a:gradFill flip="none" rotWithShape="1">
            <a:gsLst>
              <a:gs pos="0">
                <a:schemeClr val="tx1">
                  <a:lumMod val="75000"/>
                  <a:tint val="66000"/>
                  <a:satMod val="160000"/>
                </a:schemeClr>
              </a:gs>
              <a:gs pos="50000">
                <a:schemeClr val="tx1">
                  <a:lumMod val="75000"/>
                  <a:tint val="44500"/>
                  <a:satMod val="160000"/>
                </a:schemeClr>
              </a:gs>
              <a:gs pos="100000">
                <a:schemeClr val="tx1">
                  <a:lumMod val="75000"/>
                  <a:tint val="23500"/>
                  <a:satMod val="160000"/>
                </a:schemeClr>
              </a:gs>
            </a:gsLst>
            <a:lin ang="13500000" scaled="1"/>
            <a:tileRect/>
          </a:gradFill>
        </p:grpSpPr>
        <p:sp>
          <p:nvSpPr>
            <p:cNvPr id="12" name="Cloud"/>
            <p:cNvSpPr>
              <a:spLocks noChangeAspect="1" noEditPoints="1" noChangeArrowheads="1"/>
            </p:cNvSpPr>
            <p:nvPr/>
          </p:nvSpPr>
          <p:spPr bwMode="auto">
            <a:xfrm>
              <a:off x="5353955" y="975854"/>
              <a:ext cx="2058600" cy="1658937"/>
            </a:xfrm>
            <a:custGeom>
              <a:avLst/>
              <a:gdLst>
                <a:gd name="T0" fmla="*/ 6382 w 21600"/>
                <a:gd name="T1" fmla="*/ 829726 h 21600"/>
                <a:gd name="T2" fmla="*/ 1028700 w 21600"/>
                <a:gd name="T3" fmla="*/ 1657685 h 21600"/>
                <a:gd name="T4" fmla="*/ 2055686 w 21600"/>
                <a:gd name="T5" fmla="*/ 829726 h 21600"/>
                <a:gd name="T6" fmla="*/ 1028700 w 21600"/>
                <a:gd name="T7" fmla="*/ 94881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pFill/>
            <a:ln w="9525">
              <a:noFill/>
              <a:miter lim="800000"/>
              <a:headEnd/>
              <a:tailEnd/>
            </a:ln>
            <a:effectLst>
              <a:outerShdw dist="38100" dir="2700000" algn="tl" rotWithShape="0">
                <a:srgbClr val="808080">
                  <a:alpha val="39999"/>
                </a:srgbClr>
              </a:outerShdw>
            </a:effectLst>
          </p:spPr>
          <p:style>
            <a:lnRef idx="0">
              <a:scrgbClr r="0" g="0" b="0"/>
            </a:lnRef>
            <a:fillRef idx="1002">
              <a:schemeClr val="dk2"/>
            </a:fillRef>
            <a:effectRef idx="0">
              <a:scrgbClr r="0" g="0" b="0"/>
            </a:effectRef>
            <a:fontRef idx="major"/>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000000"/>
                </a:solidFill>
              </a:endParaRPr>
            </a:p>
          </p:txBody>
        </p:sp>
        <p:sp>
          <p:nvSpPr>
            <p:cNvPr id="13" name="TextBox 12"/>
            <p:cNvSpPr txBox="1"/>
            <p:nvPr/>
          </p:nvSpPr>
          <p:spPr>
            <a:xfrm>
              <a:off x="5745349" y="1239770"/>
              <a:ext cx="856002" cy="740587"/>
            </a:xfrm>
            <a:prstGeom prst="rect">
              <a:avLst/>
            </a:prstGeom>
            <a:grpFill/>
          </p:spPr>
          <p:txBody>
            <a:bodyPr wrap="none" rtlCol="0">
              <a:spAutoFit/>
            </a:bodyPr>
            <a:lstStyle/>
            <a:p>
              <a:r>
                <a:rPr lang="en-US" dirty="0">
                  <a:solidFill>
                    <a:srgbClr val="000000"/>
                  </a:solidFill>
                </a:rPr>
                <a:t>Partner</a:t>
              </a:r>
            </a:p>
            <a:p>
              <a:r>
                <a:rPr lang="en-US" dirty="0">
                  <a:solidFill>
                    <a:srgbClr val="000000"/>
                  </a:solidFill>
                </a:rPr>
                <a:t>Carrier</a:t>
              </a:r>
            </a:p>
          </p:txBody>
        </p:sp>
      </p:grpSp>
      <p:pic>
        <p:nvPicPr>
          <p:cNvPr id="23" name="Rectangle 17421"/>
          <p:cNvPicPr>
            <a:picLocks noChangeAspect="1" noChangeArrowheads="1"/>
          </p:cNvPicPr>
          <p:nvPr/>
        </p:nvPicPr>
        <p:blipFill>
          <a:blip r:embed="rId4" cstate="print"/>
          <a:srcRect/>
          <a:stretch>
            <a:fillRect/>
          </a:stretch>
        </p:blipFill>
        <p:spPr bwMode="auto">
          <a:xfrm>
            <a:off x="2982395" y="3836751"/>
            <a:ext cx="828600" cy="456649"/>
          </a:xfrm>
          <a:prstGeom prst="rect">
            <a:avLst/>
          </a:prstGeom>
          <a:noFill/>
          <a:ln w="9525">
            <a:noFill/>
            <a:miter lim="800000"/>
            <a:headEnd/>
            <a:tailEnd/>
          </a:ln>
        </p:spPr>
      </p:pic>
      <p:sp>
        <p:nvSpPr>
          <p:cNvPr id="28" name="Rounded Rectangle 27"/>
          <p:cNvSpPr/>
          <p:nvPr/>
        </p:nvSpPr>
        <p:spPr bwMode="auto">
          <a:xfrm>
            <a:off x="405316" y="1123569"/>
            <a:ext cx="4100683" cy="1438656"/>
          </a:xfrm>
          <a:prstGeom prst="roundRect">
            <a:avLst/>
          </a:prstGeom>
          <a:gradFill flip="none" rotWithShape="1">
            <a:gsLst>
              <a:gs pos="0">
                <a:srgbClr val="002060"/>
              </a:gs>
              <a:gs pos="83000">
                <a:srgbClr val="002060">
                  <a:tint val="44500"/>
                  <a:satMod val="160000"/>
                </a:srgbClr>
              </a:gs>
              <a:gs pos="100000">
                <a:srgbClr val="002060">
                  <a:tint val="23500"/>
                  <a:satMod val="160000"/>
                </a:srgbClr>
              </a:gs>
            </a:gsLst>
            <a:lin ang="54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25" name="TextBox 24"/>
          <p:cNvSpPr txBox="1"/>
          <p:nvPr/>
        </p:nvSpPr>
        <p:spPr>
          <a:xfrm>
            <a:off x="138336" y="1153143"/>
            <a:ext cx="4875530" cy="338554"/>
          </a:xfrm>
          <a:prstGeom prst="rect">
            <a:avLst/>
          </a:prstGeom>
          <a:noFill/>
        </p:spPr>
        <p:txBody>
          <a:bodyPr wrap="square" rtlCol="0">
            <a:spAutoFit/>
          </a:bodyPr>
          <a:lstStyle/>
          <a:p>
            <a:pPr algn="ctr"/>
            <a:r>
              <a:rPr lang="en-US" sz="1600" dirty="0"/>
              <a:t>Microsoft </a:t>
            </a:r>
            <a:r>
              <a:rPr lang="en-US" sz="1600" dirty="0" smtClean="0"/>
              <a:t>Data Center</a:t>
            </a:r>
            <a:endParaRPr lang="en-US" sz="1600" dirty="0"/>
          </a:p>
        </p:txBody>
      </p:sp>
      <p:pic>
        <p:nvPicPr>
          <p:cNvPr id="26" name="Rectangle 6"/>
          <p:cNvPicPr>
            <a:picLocks noChangeAspect="1" noChangeArrowheads="1"/>
          </p:cNvPicPr>
          <p:nvPr/>
        </p:nvPicPr>
        <p:blipFill>
          <a:blip r:embed="rId5" cstate="print">
            <a:clrChange>
              <a:clrFrom>
                <a:srgbClr val="DADBDD"/>
              </a:clrFrom>
              <a:clrTo>
                <a:srgbClr val="DADBDD">
                  <a:alpha val="0"/>
                </a:srgbClr>
              </a:clrTo>
            </a:clrChange>
          </a:blip>
          <a:srcRect l="20914" t="16994" r="24248" b="13333"/>
          <a:stretch>
            <a:fillRect/>
          </a:stretch>
        </p:blipFill>
        <p:spPr bwMode="auto">
          <a:xfrm>
            <a:off x="871882" y="1778191"/>
            <a:ext cx="513482" cy="5994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27" name="TextBox 26"/>
          <p:cNvSpPr txBox="1"/>
          <p:nvPr/>
        </p:nvSpPr>
        <p:spPr>
          <a:xfrm>
            <a:off x="452144" y="1461671"/>
            <a:ext cx="1967649" cy="338554"/>
          </a:xfrm>
          <a:prstGeom prst="rect">
            <a:avLst/>
          </a:prstGeom>
          <a:noFill/>
        </p:spPr>
        <p:txBody>
          <a:bodyPr wrap="square" rtlCol="0">
            <a:spAutoFit/>
          </a:bodyPr>
          <a:lstStyle/>
          <a:p>
            <a:pPr marL="176213" indent="-176213">
              <a:buFont typeface="Wingdings" pitchFamily="2" charset="2"/>
              <a:buChar char="Ø"/>
            </a:pPr>
            <a:r>
              <a:rPr lang="en-US" sz="1600" i="1" dirty="0" smtClean="0"/>
              <a:t>Lync Online</a:t>
            </a:r>
            <a:endParaRPr lang="en-US" sz="1600" i="1" dirty="0"/>
          </a:p>
        </p:txBody>
      </p:sp>
      <p:sp>
        <p:nvSpPr>
          <p:cNvPr id="43" name="Cloud"/>
          <p:cNvSpPr>
            <a:spLocks noChangeAspect="1" noEditPoints="1" noChangeArrowheads="1"/>
          </p:cNvSpPr>
          <p:nvPr/>
        </p:nvSpPr>
        <p:spPr bwMode="auto">
          <a:xfrm>
            <a:off x="892320" y="2837040"/>
            <a:ext cx="2837541" cy="670965"/>
          </a:xfrm>
          <a:custGeom>
            <a:avLst/>
            <a:gdLst>
              <a:gd name="T0" fmla="*/ 6382 w 21600"/>
              <a:gd name="T1" fmla="*/ 829726 h 21600"/>
              <a:gd name="T2" fmla="*/ 1028700 w 21600"/>
              <a:gd name="T3" fmla="*/ 1657685 h 21600"/>
              <a:gd name="T4" fmla="*/ 2055686 w 21600"/>
              <a:gd name="T5" fmla="*/ 829726 h 21600"/>
              <a:gd name="T6" fmla="*/ 1028700 w 21600"/>
              <a:gd name="T7" fmla="*/ 94881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w="9525">
            <a:noFill/>
            <a:miter lim="800000"/>
            <a:headEnd/>
            <a:tailEnd/>
          </a:ln>
          <a:effectLst>
            <a:outerShdw dist="38100" dir="2700000" algn="tl" rotWithShape="0">
              <a:srgbClr val="808080">
                <a:alpha val="39999"/>
              </a:srgbClr>
            </a:outerShdw>
          </a:effectLst>
        </p:spPr>
        <p:style>
          <a:lnRef idx="0">
            <a:scrgbClr r="0" g="0" b="0"/>
          </a:lnRef>
          <a:fillRef idx="1003">
            <a:schemeClr val="lt1"/>
          </a:fillRef>
          <a:effectRef idx="0">
            <a:scrgbClr r="0" g="0" b="0"/>
          </a:effectRef>
          <a:fontRef idx="major"/>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dirty="0" smtClean="0">
                <a:solidFill>
                  <a:srgbClr val="000000"/>
                </a:solidFill>
              </a:rPr>
              <a:t>                 Internet</a:t>
            </a:r>
            <a:endParaRPr lang="en-US" sz="1600" dirty="0">
              <a:solidFill>
                <a:srgbClr val="000000"/>
              </a:solidFill>
            </a:endParaRPr>
          </a:p>
        </p:txBody>
      </p:sp>
      <p:pic>
        <p:nvPicPr>
          <p:cNvPr id="20" name="Rectangle 17421"/>
          <p:cNvPicPr>
            <a:picLocks noChangeAspect="1" noChangeArrowheads="1"/>
          </p:cNvPicPr>
          <p:nvPr/>
        </p:nvPicPr>
        <p:blipFill>
          <a:blip r:embed="rId4" cstate="print"/>
          <a:srcRect/>
          <a:stretch>
            <a:fillRect/>
          </a:stretch>
        </p:blipFill>
        <p:spPr bwMode="auto">
          <a:xfrm>
            <a:off x="934913" y="3847767"/>
            <a:ext cx="828600" cy="456649"/>
          </a:xfrm>
          <a:prstGeom prst="rect">
            <a:avLst/>
          </a:prstGeom>
          <a:noFill/>
          <a:ln w="9525">
            <a:noFill/>
            <a:miter lim="800000"/>
            <a:headEnd/>
            <a:tailEnd/>
          </a:ln>
        </p:spPr>
      </p:pic>
      <p:pic>
        <p:nvPicPr>
          <p:cNvPr id="60" name="Rectangle 6"/>
          <p:cNvPicPr>
            <a:picLocks noChangeAspect="1" noChangeArrowheads="1"/>
          </p:cNvPicPr>
          <p:nvPr/>
        </p:nvPicPr>
        <p:blipFill>
          <a:blip r:embed="rId5" cstate="print">
            <a:clrChange>
              <a:clrFrom>
                <a:srgbClr val="DADBDD"/>
              </a:clrFrom>
              <a:clrTo>
                <a:srgbClr val="DADBDD">
                  <a:alpha val="0"/>
                </a:srgbClr>
              </a:clrTo>
            </a:clrChange>
          </a:blip>
          <a:srcRect l="20914" t="16994" r="24248" b="13333"/>
          <a:stretch>
            <a:fillRect/>
          </a:stretch>
        </p:blipFill>
        <p:spPr bwMode="auto">
          <a:xfrm>
            <a:off x="1176603" y="1854392"/>
            <a:ext cx="513482" cy="599475"/>
          </a:xfrm>
          <a:prstGeom prst="rect">
            <a:avLst/>
          </a:prstGeom>
          <a:noFill/>
          <a:ln w="9525">
            <a:noFill/>
            <a:miter lim="800000"/>
            <a:headEnd/>
            <a:tailEnd/>
          </a:ln>
          <a:effectLst>
            <a:outerShdw blurRad="50800" dist="38100" dir="5400000" algn="t" rotWithShape="0">
              <a:prstClr val="black">
                <a:alpha val="40000"/>
              </a:prstClr>
            </a:outerShdw>
          </a:effectLst>
        </p:spPr>
      </p:pic>
      <p:cxnSp>
        <p:nvCxnSpPr>
          <p:cNvPr id="56" name="Curved Connector 55"/>
          <p:cNvCxnSpPr>
            <a:endCxn id="23" idx="0"/>
          </p:cNvCxnSpPr>
          <p:nvPr/>
        </p:nvCxnSpPr>
        <p:spPr bwMode="auto">
          <a:xfrm flipV="1">
            <a:off x="1398145" y="3836751"/>
            <a:ext cx="1998550" cy="80674"/>
          </a:xfrm>
          <a:prstGeom prst="curvedConnector4">
            <a:avLst>
              <a:gd name="adj1" fmla="val 39635"/>
              <a:gd name="adj2" fmla="val 1941580"/>
            </a:avLst>
          </a:prstGeom>
          <a:ln>
            <a:headEnd type="arrow" w="med" len="med"/>
            <a:tailEnd type="arrow" w="med" len="med"/>
          </a:ln>
        </p:spPr>
        <p:style>
          <a:lnRef idx="3">
            <a:schemeClr val="accent3"/>
          </a:lnRef>
          <a:fillRef idx="0">
            <a:schemeClr val="accent3"/>
          </a:fillRef>
          <a:effectRef idx="2">
            <a:schemeClr val="accent3"/>
          </a:effectRef>
          <a:fontRef idx="minor">
            <a:schemeClr val="tx1"/>
          </a:fontRef>
        </p:style>
      </p:cxnSp>
      <p:sp>
        <p:nvSpPr>
          <p:cNvPr id="66" name="TextBox 65"/>
          <p:cNvSpPr txBox="1"/>
          <p:nvPr/>
        </p:nvSpPr>
        <p:spPr>
          <a:xfrm>
            <a:off x="2030363" y="1461671"/>
            <a:ext cx="2466111" cy="338554"/>
          </a:xfrm>
          <a:prstGeom prst="rect">
            <a:avLst/>
          </a:prstGeom>
          <a:noFill/>
        </p:spPr>
        <p:txBody>
          <a:bodyPr wrap="square" rtlCol="0">
            <a:spAutoFit/>
          </a:bodyPr>
          <a:lstStyle/>
          <a:p>
            <a:pPr marL="176213" indent="-176213">
              <a:buFont typeface="Wingdings" pitchFamily="2" charset="2"/>
              <a:buChar char="Ø"/>
            </a:pPr>
            <a:r>
              <a:rPr lang="en-US" sz="1600" i="1" dirty="0" smtClean="0"/>
              <a:t>Exchange Online</a:t>
            </a:r>
            <a:endParaRPr lang="en-US" sz="1600" i="1" dirty="0"/>
          </a:p>
        </p:txBody>
      </p:sp>
      <p:sp>
        <p:nvSpPr>
          <p:cNvPr id="47" name="Rectangle 46"/>
          <p:cNvSpPr>
            <a:spLocks noChangeArrowheads="1"/>
          </p:cNvSpPr>
          <p:nvPr/>
        </p:nvSpPr>
        <p:spPr bwMode="auto">
          <a:xfrm>
            <a:off x="406294" y="4695191"/>
            <a:ext cx="11274663" cy="1692771"/>
          </a:xfrm>
          <a:prstGeom prst="rect">
            <a:avLst/>
          </a:prstGeom>
          <a:noFill/>
          <a:ln>
            <a:noFill/>
            <a:headEnd/>
            <a:tailEnd/>
          </a:ln>
          <a:effectLst/>
        </p:spPr>
        <p:style>
          <a:lnRef idx="1">
            <a:schemeClr val="dk1"/>
          </a:lnRef>
          <a:fillRef idx="2">
            <a:schemeClr val="dk1"/>
          </a:fillRef>
          <a:effectRef idx="1">
            <a:schemeClr val="dk1"/>
          </a:effectRef>
          <a:fontRef idx="minor">
            <a:schemeClr val="dk1"/>
          </a:fontRef>
        </p:style>
        <p:txBody>
          <a:bodyPr wrap="square">
            <a:spAutoFit/>
          </a:bodyPr>
          <a:lstStyle/>
          <a:p>
            <a:pPr marL="173038" indent="-173038">
              <a:lnSpc>
                <a:spcPct val="130000"/>
              </a:lnSpc>
              <a:buClr>
                <a:srgbClr val="FFFF00"/>
              </a:buClr>
              <a:buFont typeface="Arial" pitchFamily="34" charset="0"/>
              <a:buChar char="•"/>
            </a:pPr>
            <a:r>
              <a:rPr lang="en-US" sz="2000" dirty="0" smtClean="0">
                <a:solidFill>
                  <a:schemeClr val="tx1"/>
                </a:solidFill>
              </a:rPr>
              <a:t>Phone numbers and calling plans</a:t>
            </a:r>
            <a:r>
              <a:rPr lang="en-US" sz="2000" dirty="0">
                <a:solidFill>
                  <a:schemeClr val="tx1"/>
                </a:solidFill>
              </a:rPr>
              <a:t> </a:t>
            </a:r>
            <a:r>
              <a:rPr lang="en-US" sz="2000" dirty="0" smtClean="0">
                <a:solidFill>
                  <a:schemeClr val="tx1"/>
                </a:solidFill>
              </a:rPr>
              <a:t>purchased from carrier partner – separate contract and bill</a:t>
            </a:r>
          </a:p>
          <a:p>
            <a:pPr marL="173038" indent="-173038">
              <a:lnSpc>
                <a:spcPct val="130000"/>
              </a:lnSpc>
              <a:buClr>
                <a:srgbClr val="FFFF00"/>
              </a:buClr>
              <a:buFont typeface="Arial" pitchFamily="34" charset="0"/>
              <a:buChar char="•"/>
            </a:pPr>
            <a:r>
              <a:rPr lang="en-US" sz="2000" dirty="0" smtClean="0">
                <a:solidFill>
                  <a:schemeClr val="tx1"/>
                </a:solidFill>
              </a:rPr>
              <a:t>Provisioning of phone numbers performed in Lync Online administration console </a:t>
            </a:r>
          </a:p>
          <a:p>
            <a:pPr marL="173038" indent="-173038">
              <a:lnSpc>
                <a:spcPct val="130000"/>
              </a:lnSpc>
              <a:buClr>
                <a:srgbClr val="FFFF00"/>
              </a:buClr>
              <a:buFont typeface="Arial" pitchFamily="34" charset="0"/>
              <a:buChar char="•"/>
            </a:pPr>
            <a:r>
              <a:rPr lang="en-US" sz="2000" dirty="0" smtClean="0">
                <a:solidFill>
                  <a:schemeClr val="tx1"/>
                </a:solidFill>
              </a:rPr>
              <a:t>Available with select partners and countries at launch…expanding over time</a:t>
            </a:r>
          </a:p>
          <a:p>
            <a:pPr marL="173038" indent="-173038">
              <a:lnSpc>
                <a:spcPct val="130000"/>
              </a:lnSpc>
              <a:buClr>
                <a:srgbClr val="FFFF00"/>
              </a:buClr>
              <a:buFont typeface="Arial" pitchFamily="34" charset="0"/>
              <a:buChar char="•"/>
            </a:pPr>
            <a:endParaRPr lang="en-US" sz="2000" dirty="0" smtClean="0">
              <a:solidFill>
                <a:schemeClr val="tx1"/>
              </a:solidFill>
            </a:endParaRPr>
          </a:p>
        </p:txBody>
      </p:sp>
      <p:pic>
        <p:nvPicPr>
          <p:cNvPr id="40" name="Picture 39" descr="C:\Users\victor.melniciuc\Desktop\==Work\TDC deck\icons\phone.png"/>
          <p:cNvPicPr>
            <a:picLocks noChangeAspect="1" noChangeArrowheads="1"/>
          </p:cNvPicPr>
          <p:nvPr/>
        </p:nvPicPr>
        <p:blipFill>
          <a:blip r:embed="rId3" cstate="print">
            <a:duotone>
              <a:prstClr val="black"/>
              <a:schemeClr val="accent4">
                <a:tint val="45000"/>
                <a:satMod val="400000"/>
              </a:schemeClr>
            </a:duotone>
          </a:blip>
          <a:stretch>
            <a:fillRect/>
          </a:stretch>
        </p:blipFill>
        <p:spPr bwMode="auto">
          <a:xfrm>
            <a:off x="9090129" y="2785818"/>
            <a:ext cx="789645" cy="771482"/>
          </a:xfrm>
          <a:prstGeom prst="rect">
            <a:avLst/>
          </a:prstGeom>
          <a:noFill/>
          <a:ln>
            <a:noFill/>
          </a:ln>
          <a:effectLst>
            <a:outerShdw blurRad="50800" dist="12700" dir="2700000" algn="t" rotWithShape="0">
              <a:prstClr val="black">
                <a:alpha val="40000"/>
              </a:prstClr>
            </a:outerShdw>
          </a:effectLst>
        </p:spPr>
      </p:pic>
      <p:sp>
        <p:nvSpPr>
          <p:cNvPr id="36" name="TextBox 35"/>
          <p:cNvSpPr txBox="1"/>
          <p:nvPr/>
        </p:nvSpPr>
        <p:spPr>
          <a:xfrm>
            <a:off x="4838700" y="1598456"/>
            <a:ext cx="290144" cy="215444"/>
          </a:xfrm>
          <a:prstGeom prst="rect">
            <a:avLst/>
          </a:prstGeom>
          <a:noFill/>
        </p:spPr>
        <p:txBody>
          <a:bodyPr wrap="none" lIns="0" tIns="0" rIns="0" bIns="0" rtlCol="0">
            <a:spAutoFit/>
          </a:bodyPr>
          <a:lstStyle/>
          <a:p>
            <a:r>
              <a:rPr lang="en-US" sz="1400" dirty="0" smtClean="0">
                <a:gradFill>
                  <a:gsLst>
                    <a:gs pos="0">
                      <a:schemeClr val="tx1"/>
                    </a:gs>
                    <a:gs pos="86000">
                      <a:schemeClr val="tx1"/>
                    </a:gs>
                  </a:gsLst>
                  <a:lin ang="5400000" scaled="0"/>
                </a:gradFill>
              </a:rPr>
              <a:t>SIP</a:t>
            </a:r>
          </a:p>
        </p:txBody>
      </p:sp>
      <p:sp>
        <p:nvSpPr>
          <p:cNvPr id="51" name="Freeform 50"/>
          <p:cNvSpPr/>
          <p:nvPr/>
        </p:nvSpPr>
        <p:spPr>
          <a:xfrm>
            <a:off x="1176603" y="1914884"/>
            <a:ext cx="8195998" cy="1572757"/>
          </a:xfrm>
          <a:custGeom>
            <a:avLst/>
            <a:gdLst>
              <a:gd name="connsiteX0" fmla="*/ 0 w 8239125"/>
              <a:gd name="connsiteY0" fmla="*/ 1529500 h 1529500"/>
              <a:gd name="connsiteX1" fmla="*/ 1343025 w 8239125"/>
              <a:gd name="connsiteY1" fmla="*/ 205525 h 1529500"/>
              <a:gd name="connsiteX2" fmla="*/ 5715000 w 8239125"/>
              <a:gd name="connsiteY2" fmla="*/ 5500 h 1529500"/>
              <a:gd name="connsiteX3" fmla="*/ 7667625 w 8239125"/>
              <a:gd name="connsiteY3" fmla="*/ 215050 h 1529500"/>
              <a:gd name="connsiteX4" fmla="*/ 8239125 w 8239125"/>
              <a:gd name="connsiteY4" fmla="*/ 881800 h 1529500"/>
              <a:gd name="connsiteX5" fmla="*/ 8239125 w 8239125"/>
              <a:gd name="connsiteY5" fmla="*/ 881800 h 152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39125" h="1529500">
                <a:moveTo>
                  <a:pt x="0" y="1529500"/>
                </a:moveTo>
                <a:cubicBezTo>
                  <a:pt x="195262" y="994512"/>
                  <a:pt x="390525" y="459525"/>
                  <a:pt x="1343025" y="205525"/>
                </a:cubicBezTo>
                <a:cubicBezTo>
                  <a:pt x="2295525" y="-48475"/>
                  <a:pt x="4660900" y="3913"/>
                  <a:pt x="5715000" y="5500"/>
                </a:cubicBezTo>
                <a:cubicBezTo>
                  <a:pt x="6769100" y="7087"/>
                  <a:pt x="7246938" y="69000"/>
                  <a:pt x="7667625" y="215050"/>
                </a:cubicBezTo>
                <a:cubicBezTo>
                  <a:pt x="8088313" y="361100"/>
                  <a:pt x="8239125" y="881800"/>
                  <a:pt x="8239125" y="881800"/>
                </a:cubicBezTo>
                <a:lnTo>
                  <a:pt x="8239125" y="881800"/>
                </a:lnTo>
              </a:path>
            </a:pathLst>
          </a:custGeom>
          <a:ln w="38100">
            <a:solidFill>
              <a:schemeClr val="tx1">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0" name="Picture 1" descr="image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4802" y="3827226"/>
            <a:ext cx="217902"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 descr="image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9992" y="3827226"/>
            <a:ext cx="217902"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069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a:spLocks/>
          </p:cNvSpPr>
          <p:nvPr/>
        </p:nvSpPr>
        <p:spPr bwMode="auto">
          <a:xfrm>
            <a:off x="7296726" y="1453587"/>
            <a:ext cx="2120856" cy="4532420"/>
          </a:xfrm>
          <a:prstGeom prst="roundRect">
            <a:avLst>
              <a:gd name="adj" fmla="val 6825"/>
            </a:avLst>
          </a:prstGeom>
          <a:solidFill>
            <a:srgbClr val="E6E6E6"/>
          </a:solidFill>
          <a:ln w="25400" cap="flat" cmpd="sng" algn="ctr">
            <a:noFill/>
            <a:prstDash val="solid"/>
          </a:ln>
          <a:effectLst>
            <a:innerShdw blurRad="342900">
              <a:prstClr val="black">
                <a:alpha val="56000"/>
              </a:prstClr>
            </a:innerShdw>
          </a:effectLst>
        </p:spPr>
        <p:txBody>
          <a:bodyPr lIns="0" tIns="1280096" rIns="0" bIns="0" rtlCol="0" anchor="t" anchorCtr="0"/>
          <a:lstStyle/>
          <a:p>
            <a:pPr algn="ctr"/>
            <a:r>
              <a:rPr lang="en-US" sz="1400" dirty="0" smtClean="0">
                <a:solidFill>
                  <a:srgbClr val="7F7F7F">
                    <a:alpha val="98824"/>
                  </a:srgbClr>
                </a:solidFill>
              </a:rPr>
              <a:t>Voice</a:t>
            </a:r>
            <a:endParaRPr lang="en-US" sz="1400" dirty="0">
              <a:solidFill>
                <a:srgbClr val="7F7F7F">
                  <a:alpha val="98824"/>
                </a:srgbClr>
              </a:solidFill>
            </a:endParaRPr>
          </a:p>
        </p:txBody>
      </p:sp>
      <p:sp>
        <p:nvSpPr>
          <p:cNvPr id="2" name="Title 1"/>
          <p:cNvSpPr>
            <a:spLocks noGrp="1"/>
          </p:cNvSpPr>
          <p:nvPr>
            <p:ph type="title"/>
          </p:nvPr>
        </p:nvSpPr>
        <p:spPr/>
        <p:txBody>
          <a:bodyPr/>
          <a:lstStyle/>
          <a:p>
            <a:r>
              <a:rPr lang="en-US" smtClean="0"/>
              <a:t>Lync Online and Lync Server</a:t>
            </a:r>
            <a:endParaRPr lang="en-US" dirty="0"/>
          </a:p>
        </p:txBody>
      </p:sp>
      <p:sp>
        <p:nvSpPr>
          <p:cNvPr id="23" name="Freeform 6"/>
          <p:cNvSpPr>
            <a:spLocks/>
          </p:cNvSpPr>
          <p:nvPr/>
        </p:nvSpPr>
        <p:spPr bwMode="auto">
          <a:xfrm>
            <a:off x="2820217" y="1454893"/>
            <a:ext cx="2124954" cy="4532420"/>
          </a:xfrm>
          <a:prstGeom prst="roundRect">
            <a:avLst>
              <a:gd name="adj" fmla="val 6825"/>
            </a:avLst>
          </a:prstGeom>
          <a:solidFill>
            <a:srgbClr val="E6E6E6"/>
          </a:solidFill>
          <a:ln w="25400" cap="flat" cmpd="sng" algn="ctr">
            <a:noFill/>
            <a:prstDash val="solid"/>
          </a:ln>
          <a:effectLst>
            <a:innerShdw blurRad="342900">
              <a:prstClr val="black">
                <a:alpha val="56000"/>
              </a:prstClr>
            </a:innerShdw>
          </a:effectLst>
        </p:spPr>
        <p:txBody>
          <a:bodyPr lIns="0" tIns="1280096" rIns="0" bIns="0" rtlCol="0" anchor="t" anchorCtr="0"/>
          <a:lstStyle/>
          <a:p>
            <a:pPr algn="ctr" defTabSz="1462741" fontAlgn="base">
              <a:lnSpc>
                <a:spcPct val="80000"/>
              </a:lnSpc>
              <a:spcBef>
                <a:spcPct val="0"/>
              </a:spcBef>
              <a:spcAft>
                <a:spcPct val="0"/>
              </a:spcAft>
              <a:defRPr/>
            </a:pPr>
            <a:r>
              <a:rPr lang="en-US" sz="1400" dirty="0" smtClean="0">
                <a:solidFill>
                  <a:srgbClr val="7F7F7F">
                    <a:alpha val="98824"/>
                  </a:srgbClr>
                </a:solidFill>
              </a:rPr>
              <a:t>Instant Messaging</a:t>
            </a:r>
            <a:endParaRPr lang="en-US" sz="1400" dirty="0">
              <a:solidFill>
                <a:srgbClr val="7F7F7F">
                  <a:alpha val="98824"/>
                </a:srgbClr>
              </a:solidFill>
            </a:endParaRPr>
          </a:p>
        </p:txBody>
      </p:sp>
      <p:sp>
        <p:nvSpPr>
          <p:cNvPr id="24" name="Freeform 6"/>
          <p:cNvSpPr>
            <a:spLocks/>
          </p:cNvSpPr>
          <p:nvPr/>
        </p:nvSpPr>
        <p:spPr bwMode="auto">
          <a:xfrm>
            <a:off x="5056812" y="1454892"/>
            <a:ext cx="2120856" cy="4532420"/>
          </a:xfrm>
          <a:prstGeom prst="roundRect">
            <a:avLst>
              <a:gd name="adj" fmla="val 6825"/>
            </a:avLst>
          </a:prstGeom>
          <a:solidFill>
            <a:srgbClr val="E6E6E6"/>
          </a:solidFill>
          <a:ln w="25400" cap="flat" cmpd="sng" algn="ctr">
            <a:noFill/>
            <a:prstDash val="solid"/>
          </a:ln>
          <a:effectLst>
            <a:innerShdw blurRad="342900">
              <a:prstClr val="black">
                <a:alpha val="56000"/>
              </a:prstClr>
            </a:innerShdw>
          </a:effectLst>
        </p:spPr>
        <p:txBody>
          <a:bodyPr lIns="0" tIns="1280096" rIns="0" bIns="0" rtlCol="0" anchor="t" anchorCtr="0"/>
          <a:lstStyle/>
          <a:p>
            <a:pPr algn="ctr"/>
            <a:r>
              <a:rPr lang="en-US" sz="1400" dirty="0" smtClean="0">
                <a:solidFill>
                  <a:srgbClr val="7F7F7F">
                    <a:alpha val="98824"/>
                  </a:srgbClr>
                </a:solidFill>
              </a:rPr>
              <a:t>Online Meetings</a:t>
            </a:r>
            <a:endParaRPr lang="en-US" sz="1400" dirty="0">
              <a:solidFill>
                <a:srgbClr val="7F7F7F">
                  <a:alpha val="98824"/>
                </a:srgbClr>
              </a:solidFill>
            </a:endParaRPr>
          </a:p>
        </p:txBody>
      </p:sp>
      <p:sp>
        <p:nvSpPr>
          <p:cNvPr id="25" name="Freeform 6"/>
          <p:cNvSpPr>
            <a:spLocks/>
          </p:cNvSpPr>
          <p:nvPr/>
        </p:nvSpPr>
        <p:spPr bwMode="auto">
          <a:xfrm>
            <a:off x="9529720" y="1442699"/>
            <a:ext cx="2120856" cy="4532420"/>
          </a:xfrm>
          <a:prstGeom prst="roundRect">
            <a:avLst>
              <a:gd name="adj" fmla="val 6825"/>
            </a:avLst>
          </a:prstGeom>
          <a:solidFill>
            <a:srgbClr val="E6E6E6"/>
          </a:solidFill>
          <a:ln w="25400" cap="flat" cmpd="sng" algn="ctr">
            <a:noFill/>
            <a:prstDash val="solid"/>
          </a:ln>
          <a:effectLst>
            <a:innerShdw blurRad="342900">
              <a:prstClr val="black">
                <a:alpha val="56000"/>
              </a:prstClr>
            </a:innerShdw>
          </a:effectLst>
        </p:spPr>
        <p:txBody>
          <a:bodyPr lIns="0" tIns="1280096" rIns="0" bIns="0" rtlCol="0" anchor="t" anchorCtr="0"/>
          <a:lstStyle/>
          <a:p>
            <a:pPr algn="ctr"/>
            <a:r>
              <a:rPr lang="en-US" sz="1400" dirty="0" smtClean="0">
                <a:solidFill>
                  <a:srgbClr val="7F7F7F">
                    <a:alpha val="98824"/>
                  </a:srgbClr>
                </a:solidFill>
              </a:rPr>
              <a:t>Enterprise Voice</a:t>
            </a:r>
            <a:endParaRPr lang="en-US" sz="1400" dirty="0">
              <a:solidFill>
                <a:srgbClr val="7F7F7F">
                  <a:alpha val="98824"/>
                </a:srgbClr>
              </a:solidFill>
            </a:endParaRPr>
          </a:p>
        </p:txBody>
      </p:sp>
      <p:sp>
        <p:nvSpPr>
          <p:cNvPr id="27" name="Rounded Rectangle 26"/>
          <p:cNvSpPr/>
          <p:nvPr/>
        </p:nvSpPr>
        <p:spPr bwMode="auto">
          <a:xfrm>
            <a:off x="519112" y="3618345"/>
            <a:ext cx="11149013" cy="1005840"/>
          </a:xfrm>
          <a:prstGeom prst="roundRect">
            <a:avLst>
              <a:gd name="adj" fmla="val 16072"/>
            </a:avLst>
          </a:prstGeom>
          <a:gradFill flip="none" rotWithShape="1">
            <a:gsLst>
              <a:gs pos="17000">
                <a:sysClr val="window" lastClr="FFFFFF">
                  <a:alpha val="84000"/>
                </a:sysClr>
              </a:gs>
              <a:gs pos="0">
                <a:sysClr val="window" lastClr="FFFFFF">
                  <a:lumMod val="85000"/>
                </a:sysClr>
              </a:gs>
              <a:gs pos="100000">
                <a:sysClr val="window" lastClr="FFFFFF">
                  <a:alpha val="82000"/>
                </a:sysClr>
              </a:gs>
            </a:gsLst>
            <a:lin ang="10800000" scaled="1"/>
            <a:tileRect/>
          </a:gradFill>
          <a:ln w="12700" cap="rnd" cmpd="sng" algn="ctr">
            <a:noFill/>
            <a:prstDash val="sysDash"/>
            <a:headEnd type="oval"/>
          </a:ln>
          <a:effectLst>
            <a:outerShdw blurRad="63500" sx="101000" sy="101000" algn="ctr" rotWithShape="0">
              <a:prstClr val="black">
                <a:alpha val="40000"/>
              </a:prstClr>
            </a:outerShdw>
          </a:effectLst>
        </p:spPr>
        <p:txBody>
          <a:bodyPr lIns="91435" tIns="0" rIns="91435" bIns="0" rtlCol="0" anchor="ctr"/>
          <a:lstStyle/>
          <a:p>
            <a:pPr marL="0" lvl="1" defTabSz="914318">
              <a:defRPr/>
            </a:pPr>
            <a:r>
              <a:rPr lang="en-US" sz="2000" kern="0" cap="all" dirty="0" smtClean="0">
                <a:ln>
                  <a:solidFill>
                    <a:sysClr val="window" lastClr="FFFFFF">
                      <a:alpha val="0"/>
                    </a:sysClr>
                  </a:solidFill>
                </a:ln>
                <a:solidFill>
                  <a:srgbClr val="595959"/>
                </a:solidFill>
              </a:rPr>
              <a:t>LYNC SERVER</a:t>
            </a:r>
            <a:endParaRPr lang="en-US" sz="2000" kern="0" cap="all" dirty="0">
              <a:ln>
                <a:solidFill>
                  <a:sysClr val="window" lastClr="FFFFFF">
                    <a:alpha val="0"/>
                  </a:sysClr>
                </a:solidFill>
              </a:ln>
              <a:solidFill>
                <a:srgbClr val="595959"/>
              </a:solidFill>
            </a:endParaRPr>
          </a:p>
        </p:txBody>
      </p:sp>
      <p:sp>
        <p:nvSpPr>
          <p:cNvPr id="28" name="Rounded Rectangle 27"/>
          <p:cNvSpPr/>
          <p:nvPr/>
        </p:nvSpPr>
        <p:spPr bwMode="auto">
          <a:xfrm>
            <a:off x="519112" y="4772937"/>
            <a:ext cx="11149013" cy="1043566"/>
          </a:xfrm>
          <a:prstGeom prst="roundRect">
            <a:avLst>
              <a:gd name="adj" fmla="val 16072"/>
            </a:avLst>
          </a:prstGeom>
          <a:gradFill flip="none" rotWithShape="1">
            <a:gsLst>
              <a:gs pos="17000">
                <a:sysClr val="window" lastClr="FFFFFF">
                  <a:alpha val="84000"/>
                </a:sysClr>
              </a:gs>
              <a:gs pos="0">
                <a:sysClr val="window" lastClr="FFFFFF">
                  <a:lumMod val="85000"/>
                </a:sysClr>
              </a:gs>
              <a:gs pos="100000">
                <a:sysClr val="window" lastClr="FFFFFF">
                  <a:alpha val="82000"/>
                </a:sysClr>
              </a:gs>
            </a:gsLst>
            <a:lin ang="10800000" scaled="1"/>
            <a:tileRect/>
          </a:gradFill>
          <a:ln w="12700" cap="rnd" cmpd="sng" algn="ctr">
            <a:noFill/>
            <a:prstDash val="sysDash"/>
            <a:headEnd type="oval"/>
          </a:ln>
          <a:effectLst>
            <a:outerShdw blurRad="63500" sx="101000" sy="101000" algn="ctr" rotWithShape="0">
              <a:prstClr val="black">
                <a:alpha val="40000"/>
              </a:prstClr>
            </a:outerShdw>
          </a:effectLst>
        </p:spPr>
        <p:txBody>
          <a:bodyPr lIns="91435" tIns="0" rIns="91435" bIns="0" rtlCol="0" anchor="ctr"/>
          <a:lstStyle/>
          <a:p>
            <a:pPr marL="0" lvl="1" defTabSz="914318">
              <a:defRPr/>
            </a:pPr>
            <a:r>
              <a:rPr lang="en-US" sz="2000" kern="0" cap="all" dirty="0" smtClean="0">
                <a:ln>
                  <a:solidFill>
                    <a:sysClr val="window" lastClr="FFFFFF">
                      <a:alpha val="0"/>
                    </a:sysClr>
                  </a:solidFill>
                </a:ln>
                <a:solidFill>
                  <a:srgbClr val="595959"/>
                </a:solidFill>
              </a:rPr>
              <a:t>LYNC ONLINE</a:t>
            </a:r>
            <a:endParaRPr lang="en-US" sz="2000" kern="0" cap="all" dirty="0">
              <a:ln>
                <a:solidFill>
                  <a:sysClr val="window" lastClr="FFFFFF">
                    <a:alpha val="0"/>
                  </a:sysClr>
                </a:solidFill>
              </a:ln>
              <a:solidFill>
                <a:srgbClr val="595959"/>
              </a:solidFill>
            </a:endParaRPr>
          </a:p>
        </p:txBody>
      </p:sp>
      <p:sp>
        <p:nvSpPr>
          <p:cNvPr id="86" name="TextBox 85"/>
          <p:cNvSpPr txBox="1"/>
          <p:nvPr/>
        </p:nvSpPr>
        <p:spPr>
          <a:xfrm>
            <a:off x="3686237" y="3673797"/>
            <a:ext cx="392915" cy="943842"/>
          </a:xfrm>
          <a:prstGeom prst="rect">
            <a:avLst/>
          </a:prstGeom>
          <a:noFill/>
        </p:spPr>
        <p:txBody>
          <a:bodyPr wrap="square" lIns="121880" tIns="60940" rIns="121880" bIns="60940" rtlCol="0" anchor="ctr">
            <a:spAutoFit/>
          </a:bodyPr>
          <a:lstStyle/>
          <a:p>
            <a:pPr algn="ctr"/>
            <a:r>
              <a:rPr lang="en-US" sz="5300" b="1" dirty="0">
                <a:solidFill>
                  <a:schemeClr val="bg2">
                    <a:alpha val="99000"/>
                  </a:schemeClr>
                </a:solidFill>
                <a:sym typeface="Wingdings"/>
              </a:rPr>
              <a:t></a:t>
            </a:r>
            <a:endParaRPr lang="en-US" sz="5300" b="1" dirty="0">
              <a:solidFill>
                <a:schemeClr val="bg2">
                  <a:alpha val="99000"/>
                </a:schemeClr>
              </a:solidFill>
            </a:endParaRPr>
          </a:p>
        </p:txBody>
      </p:sp>
      <p:sp>
        <p:nvSpPr>
          <p:cNvPr id="98" name="TextBox 97"/>
          <p:cNvSpPr txBox="1"/>
          <p:nvPr/>
        </p:nvSpPr>
        <p:spPr>
          <a:xfrm>
            <a:off x="3686237" y="4872661"/>
            <a:ext cx="392915" cy="943842"/>
          </a:xfrm>
          <a:prstGeom prst="rect">
            <a:avLst/>
          </a:prstGeom>
          <a:noFill/>
        </p:spPr>
        <p:txBody>
          <a:bodyPr wrap="square" lIns="121880" tIns="60940" rIns="121880" bIns="60940" rtlCol="0" anchor="ctr">
            <a:spAutoFit/>
          </a:bodyPr>
          <a:lstStyle/>
          <a:p>
            <a:pPr algn="ctr"/>
            <a:r>
              <a:rPr lang="en-US" sz="5300" b="1" dirty="0">
                <a:solidFill>
                  <a:schemeClr val="bg2">
                    <a:alpha val="99000"/>
                  </a:schemeClr>
                </a:solidFill>
                <a:sym typeface="Wingdings"/>
              </a:rPr>
              <a:t></a:t>
            </a:r>
            <a:endParaRPr lang="en-US" sz="5300" b="1" dirty="0">
              <a:solidFill>
                <a:schemeClr val="bg2">
                  <a:alpha val="99000"/>
                </a:schemeClr>
              </a:solidFill>
            </a:endParaRPr>
          </a:p>
        </p:txBody>
      </p:sp>
      <p:sp>
        <p:nvSpPr>
          <p:cNvPr id="99" name="TextBox 98"/>
          <p:cNvSpPr txBox="1"/>
          <p:nvPr/>
        </p:nvSpPr>
        <p:spPr>
          <a:xfrm>
            <a:off x="5920783" y="3661536"/>
            <a:ext cx="392915" cy="943842"/>
          </a:xfrm>
          <a:prstGeom prst="rect">
            <a:avLst/>
          </a:prstGeom>
          <a:noFill/>
        </p:spPr>
        <p:txBody>
          <a:bodyPr wrap="square" lIns="121880" tIns="60940" rIns="121880" bIns="60940" rtlCol="0" anchor="ctr">
            <a:spAutoFit/>
          </a:bodyPr>
          <a:lstStyle/>
          <a:p>
            <a:pPr algn="ctr"/>
            <a:r>
              <a:rPr lang="en-US" sz="5300" b="1" dirty="0">
                <a:solidFill>
                  <a:schemeClr val="accent1">
                    <a:alpha val="99000"/>
                  </a:schemeClr>
                </a:solidFill>
                <a:sym typeface="Wingdings"/>
              </a:rPr>
              <a:t></a:t>
            </a:r>
            <a:endParaRPr lang="en-US" sz="5300" b="1" dirty="0">
              <a:solidFill>
                <a:schemeClr val="accent1">
                  <a:alpha val="99000"/>
                </a:schemeClr>
              </a:solidFill>
            </a:endParaRPr>
          </a:p>
        </p:txBody>
      </p:sp>
      <p:sp>
        <p:nvSpPr>
          <p:cNvPr id="100" name="TextBox 99"/>
          <p:cNvSpPr txBox="1"/>
          <p:nvPr/>
        </p:nvSpPr>
        <p:spPr>
          <a:xfrm>
            <a:off x="5920783" y="4873890"/>
            <a:ext cx="392915" cy="943842"/>
          </a:xfrm>
          <a:prstGeom prst="rect">
            <a:avLst/>
          </a:prstGeom>
          <a:noFill/>
        </p:spPr>
        <p:txBody>
          <a:bodyPr wrap="square" lIns="121880" tIns="60940" rIns="121880" bIns="60940" rtlCol="0" anchor="ctr">
            <a:spAutoFit/>
          </a:bodyPr>
          <a:lstStyle/>
          <a:p>
            <a:pPr algn="ctr"/>
            <a:r>
              <a:rPr lang="en-US" sz="5300" b="1" dirty="0">
                <a:solidFill>
                  <a:schemeClr val="accent1">
                    <a:alpha val="99000"/>
                  </a:schemeClr>
                </a:solidFill>
                <a:sym typeface="Wingdings"/>
              </a:rPr>
              <a:t></a:t>
            </a:r>
            <a:endParaRPr lang="en-US" sz="5300" b="1" dirty="0">
              <a:solidFill>
                <a:schemeClr val="accent1">
                  <a:alpha val="99000"/>
                </a:schemeClr>
              </a:solidFill>
            </a:endParaRPr>
          </a:p>
        </p:txBody>
      </p:sp>
      <p:sp>
        <p:nvSpPr>
          <p:cNvPr id="101" name="TextBox 100"/>
          <p:cNvSpPr txBox="1"/>
          <p:nvPr/>
        </p:nvSpPr>
        <p:spPr>
          <a:xfrm>
            <a:off x="8160697" y="3677364"/>
            <a:ext cx="392915" cy="943842"/>
          </a:xfrm>
          <a:prstGeom prst="rect">
            <a:avLst/>
          </a:prstGeom>
          <a:noFill/>
        </p:spPr>
        <p:txBody>
          <a:bodyPr wrap="square" lIns="121880" tIns="60940" rIns="121880" bIns="60940" rtlCol="0" anchor="ctr">
            <a:spAutoFit/>
          </a:bodyPr>
          <a:lstStyle/>
          <a:p>
            <a:pPr algn="ctr"/>
            <a:r>
              <a:rPr lang="en-US" sz="5300" b="1" dirty="0">
                <a:solidFill>
                  <a:srgbClr val="92D050">
                    <a:alpha val="99000"/>
                  </a:srgbClr>
                </a:solidFill>
                <a:sym typeface="Wingdings"/>
              </a:rPr>
              <a:t></a:t>
            </a:r>
            <a:endParaRPr lang="en-US" sz="5300" b="1" dirty="0">
              <a:solidFill>
                <a:srgbClr val="92D050">
                  <a:alpha val="99000"/>
                </a:srgbClr>
              </a:solidFill>
            </a:endParaRPr>
          </a:p>
        </p:txBody>
      </p:sp>
      <p:sp>
        <p:nvSpPr>
          <p:cNvPr id="103" name="TextBox 102"/>
          <p:cNvSpPr txBox="1"/>
          <p:nvPr/>
        </p:nvSpPr>
        <p:spPr>
          <a:xfrm>
            <a:off x="10393691" y="3689556"/>
            <a:ext cx="392915" cy="943842"/>
          </a:xfrm>
          <a:prstGeom prst="rect">
            <a:avLst/>
          </a:prstGeom>
          <a:noFill/>
        </p:spPr>
        <p:txBody>
          <a:bodyPr wrap="square" lIns="121880" tIns="60940" rIns="121880" bIns="60940" rtlCol="0" anchor="ctr">
            <a:spAutoFit/>
          </a:bodyPr>
          <a:lstStyle/>
          <a:p>
            <a:pPr algn="ctr"/>
            <a:r>
              <a:rPr lang="en-US" sz="5300" b="1" dirty="0">
                <a:solidFill>
                  <a:srgbClr val="FF0000">
                    <a:alpha val="99000"/>
                  </a:srgbClr>
                </a:solidFill>
                <a:sym typeface="Wingdings"/>
              </a:rPr>
              <a:t></a:t>
            </a:r>
            <a:endParaRPr lang="en-US" sz="5300" b="1" dirty="0">
              <a:solidFill>
                <a:srgbClr val="FF0000">
                  <a:alpha val="99000"/>
                </a:srgbClr>
              </a:solidFill>
            </a:endParaRPr>
          </a:p>
        </p:txBody>
      </p:sp>
      <p:grpSp>
        <p:nvGrpSpPr>
          <p:cNvPr id="105" name="Group 19"/>
          <p:cNvGrpSpPr>
            <a:grpSpLocks noChangeAspect="1"/>
          </p:cNvGrpSpPr>
          <p:nvPr/>
        </p:nvGrpSpPr>
        <p:grpSpPr bwMode="auto">
          <a:xfrm>
            <a:off x="3708666" y="2003179"/>
            <a:ext cx="352817" cy="273270"/>
            <a:chOff x="697" y="1200"/>
            <a:chExt cx="377" cy="292"/>
          </a:xfrm>
        </p:grpSpPr>
        <p:sp>
          <p:nvSpPr>
            <p:cNvPr id="106" name="AutoShape 18"/>
            <p:cNvSpPr>
              <a:spLocks noChangeAspect="1" noChangeArrowheads="1" noTextEdit="1"/>
            </p:cNvSpPr>
            <p:nvPr/>
          </p:nvSpPr>
          <p:spPr bwMode="auto">
            <a:xfrm>
              <a:off x="697" y="1200"/>
              <a:ext cx="377"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20"/>
            <p:cNvSpPr>
              <a:spLocks/>
            </p:cNvSpPr>
            <p:nvPr/>
          </p:nvSpPr>
          <p:spPr bwMode="auto">
            <a:xfrm>
              <a:off x="716" y="1199"/>
              <a:ext cx="340" cy="176"/>
            </a:xfrm>
            <a:custGeom>
              <a:avLst/>
              <a:gdLst>
                <a:gd name="T0" fmla="*/ 340 w 340"/>
                <a:gd name="T1" fmla="*/ 0 h 176"/>
                <a:gd name="T2" fmla="*/ 0 w 340"/>
                <a:gd name="T3" fmla="*/ 0 h 176"/>
                <a:gd name="T4" fmla="*/ 170 w 340"/>
                <a:gd name="T5" fmla="*/ 176 h 176"/>
                <a:gd name="T6" fmla="*/ 340 w 340"/>
                <a:gd name="T7" fmla="*/ 0 h 176"/>
              </a:gdLst>
              <a:ahLst/>
              <a:cxnLst>
                <a:cxn ang="0">
                  <a:pos x="T0" y="T1"/>
                </a:cxn>
                <a:cxn ang="0">
                  <a:pos x="T2" y="T3"/>
                </a:cxn>
                <a:cxn ang="0">
                  <a:pos x="T4" y="T5"/>
                </a:cxn>
                <a:cxn ang="0">
                  <a:pos x="T6" y="T7"/>
                </a:cxn>
              </a:cxnLst>
              <a:rect l="0" t="0" r="r" b="b"/>
              <a:pathLst>
                <a:path w="340" h="176">
                  <a:moveTo>
                    <a:pt x="340" y="0"/>
                  </a:moveTo>
                  <a:lnTo>
                    <a:pt x="0" y="0"/>
                  </a:lnTo>
                  <a:lnTo>
                    <a:pt x="170" y="176"/>
                  </a:lnTo>
                  <a:lnTo>
                    <a:pt x="34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21"/>
            <p:cNvSpPr>
              <a:spLocks/>
            </p:cNvSpPr>
            <p:nvPr/>
          </p:nvSpPr>
          <p:spPr bwMode="auto">
            <a:xfrm>
              <a:off x="945" y="1206"/>
              <a:ext cx="129" cy="277"/>
            </a:xfrm>
            <a:custGeom>
              <a:avLst/>
              <a:gdLst>
                <a:gd name="T0" fmla="*/ 228 w 233"/>
                <a:gd name="T1" fmla="*/ 0 h 500"/>
                <a:gd name="T2" fmla="*/ 0 w 233"/>
                <a:gd name="T3" fmla="*/ 235 h 500"/>
                <a:gd name="T4" fmla="*/ 224 w 233"/>
                <a:gd name="T5" fmla="*/ 500 h 500"/>
                <a:gd name="T6" fmla="*/ 233 w 233"/>
                <a:gd name="T7" fmla="*/ 472 h 500"/>
                <a:gd name="T8" fmla="*/ 233 w 233"/>
                <a:gd name="T9" fmla="*/ 22 h 500"/>
                <a:gd name="T10" fmla="*/ 228 w 233"/>
                <a:gd name="T11" fmla="*/ 0 h 500"/>
              </a:gdLst>
              <a:ahLst/>
              <a:cxnLst>
                <a:cxn ang="0">
                  <a:pos x="T0" y="T1"/>
                </a:cxn>
                <a:cxn ang="0">
                  <a:pos x="T2" y="T3"/>
                </a:cxn>
                <a:cxn ang="0">
                  <a:pos x="T4" y="T5"/>
                </a:cxn>
                <a:cxn ang="0">
                  <a:pos x="T6" y="T7"/>
                </a:cxn>
                <a:cxn ang="0">
                  <a:pos x="T8" y="T9"/>
                </a:cxn>
                <a:cxn ang="0">
                  <a:pos x="T10" y="T11"/>
                </a:cxn>
              </a:cxnLst>
              <a:rect l="0" t="0" r="r" b="b"/>
              <a:pathLst>
                <a:path w="233" h="500">
                  <a:moveTo>
                    <a:pt x="228" y="0"/>
                  </a:moveTo>
                  <a:cubicBezTo>
                    <a:pt x="0" y="235"/>
                    <a:pt x="0" y="235"/>
                    <a:pt x="0" y="235"/>
                  </a:cubicBezTo>
                  <a:cubicBezTo>
                    <a:pt x="224" y="500"/>
                    <a:pt x="224" y="500"/>
                    <a:pt x="224" y="500"/>
                  </a:cubicBezTo>
                  <a:cubicBezTo>
                    <a:pt x="230" y="492"/>
                    <a:pt x="233" y="482"/>
                    <a:pt x="233" y="472"/>
                  </a:cubicBezTo>
                  <a:cubicBezTo>
                    <a:pt x="233" y="22"/>
                    <a:pt x="233" y="22"/>
                    <a:pt x="233" y="22"/>
                  </a:cubicBezTo>
                  <a:cubicBezTo>
                    <a:pt x="233" y="14"/>
                    <a:pt x="231" y="7"/>
                    <a:pt x="228"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22"/>
            <p:cNvSpPr>
              <a:spLocks/>
            </p:cNvSpPr>
            <p:nvPr/>
          </p:nvSpPr>
          <p:spPr bwMode="auto">
            <a:xfrm>
              <a:off x="698" y="1206"/>
              <a:ext cx="129" cy="277"/>
            </a:xfrm>
            <a:custGeom>
              <a:avLst/>
              <a:gdLst>
                <a:gd name="T0" fmla="*/ 6 w 233"/>
                <a:gd name="T1" fmla="*/ 0 h 500"/>
                <a:gd name="T2" fmla="*/ 0 w 233"/>
                <a:gd name="T3" fmla="*/ 22 h 500"/>
                <a:gd name="T4" fmla="*/ 0 w 233"/>
                <a:gd name="T5" fmla="*/ 472 h 500"/>
                <a:gd name="T6" fmla="*/ 9 w 233"/>
                <a:gd name="T7" fmla="*/ 500 h 500"/>
                <a:gd name="T8" fmla="*/ 233 w 233"/>
                <a:gd name="T9" fmla="*/ 235 h 500"/>
                <a:gd name="T10" fmla="*/ 6 w 233"/>
                <a:gd name="T11" fmla="*/ 0 h 500"/>
              </a:gdLst>
              <a:ahLst/>
              <a:cxnLst>
                <a:cxn ang="0">
                  <a:pos x="T0" y="T1"/>
                </a:cxn>
                <a:cxn ang="0">
                  <a:pos x="T2" y="T3"/>
                </a:cxn>
                <a:cxn ang="0">
                  <a:pos x="T4" y="T5"/>
                </a:cxn>
                <a:cxn ang="0">
                  <a:pos x="T6" y="T7"/>
                </a:cxn>
                <a:cxn ang="0">
                  <a:pos x="T8" y="T9"/>
                </a:cxn>
                <a:cxn ang="0">
                  <a:pos x="T10" y="T11"/>
                </a:cxn>
              </a:cxnLst>
              <a:rect l="0" t="0" r="r" b="b"/>
              <a:pathLst>
                <a:path w="233" h="500">
                  <a:moveTo>
                    <a:pt x="6" y="0"/>
                  </a:moveTo>
                  <a:cubicBezTo>
                    <a:pt x="2" y="7"/>
                    <a:pt x="0" y="14"/>
                    <a:pt x="0" y="22"/>
                  </a:cubicBezTo>
                  <a:cubicBezTo>
                    <a:pt x="0" y="472"/>
                    <a:pt x="0" y="472"/>
                    <a:pt x="0" y="472"/>
                  </a:cubicBezTo>
                  <a:cubicBezTo>
                    <a:pt x="0" y="482"/>
                    <a:pt x="3" y="492"/>
                    <a:pt x="9" y="500"/>
                  </a:cubicBezTo>
                  <a:cubicBezTo>
                    <a:pt x="233" y="235"/>
                    <a:pt x="233" y="235"/>
                    <a:pt x="233" y="235"/>
                  </a:cubicBez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23"/>
            <p:cNvSpPr>
              <a:spLocks/>
            </p:cNvSpPr>
            <p:nvPr/>
          </p:nvSpPr>
          <p:spPr bwMode="auto">
            <a:xfrm>
              <a:off x="716" y="1348"/>
              <a:ext cx="340" cy="145"/>
            </a:xfrm>
            <a:custGeom>
              <a:avLst/>
              <a:gdLst>
                <a:gd name="T0" fmla="*/ 307 w 614"/>
                <a:gd name="T1" fmla="*/ 89 h 261"/>
                <a:gd name="T2" fmla="*/ 221 w 614"/>
                <a:gd name="T3" fmla="*/ 0 h 261"/>
                <a:gd name="T4" fmla="*/ 0 w 614"/>
                <a:gd name="T5" fmla="*/ 261 h 261"/>
                <a:gd name="T6" fmla="*/ 1 w 614"/>
                <a:gd name="T7" fmla="*/ 261 h 261"/>
                <a:gd name="T8" fmla="*/ 614 w 614"/>
                <a:gd name="T9" fmla="*/ 261 h 261"/>
                <a:gd name="T10" fmla="*/ 614 w 614"/>
                <a:gd name="T11" fmla="*/ 261 h 261"/>
                <a:gd name="T12" fmla="*/ 393 w 614"/>
                <a:gd name="T13" fmla="*/ 0 h 261"/>
                <a:gd name="T14" fmla="*/ 307 w 614"/>
                <a:gd name="T15" fmla="*/ 89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261">
                  <a:moveTo>
                    <a:pt x="307" y="89"/>
                  </a:moveTo>
                  <a:cubicBezTo>
                    <a:pt x="221" y="0"/>
                    <a:pt x="221" y="0"/>
                    <a:pt x="221" y="0"/>
                  </a:cubicBezTo>
                  <a:cubicBezTo>
                    <a:pt x="0" y="261"/>
                    <a:pt x="0" y="261"/>
                    <a:pt x="0" y="261"/>
                  </a:cubicBezTo>
                  <a:cubicBezTo>
                    <a:pt x="0" y="261"/>
                    <a:pt x="0" y="261"/>
                    <a:pt x="1" y="261"/>
                  </a:cubicBezTo>
                  <a:cubicBezTo>
                    <a:pt x="614" y="261"/>
                    <a:pt x="614" y="261"/>
                    <a:pt x="614" y="261"/>
                  </a:cubicBezTo>
                  <a:cubicBezTo>
                    <a:pt x="614" y="261"/>
                    <a:pt x="614" y="261"/>
                    <a:pt x="614" y="261"/>
                  </a:cubicBezTo>
                  <a:cubicBezTo>
                    <a:pt x="393" y="0"/>
                    <a:pt x="393" y="0"/>
                    <a:pt x="393" y="0"/>
                  </a:cubicBezTo>
                  <a:lnTo>
                    <a:pt x="307"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6" name="Freeform 7"/>
          <p:cNvSpPr>
            <a:spLocks/>
          </p:cNvSpPr>
          <p:nvPr/>
        </p:nvSpPr>
        <p:spPr bwMode="auto">
          <a:xfrm rot="16200000">
            <a:off x="8188505" y="2098975"/>
            <a:ext cx="337298" cy="118929"/>
          </a:xfrm>
          <a:custGeom>
            <a:avLst/>
            <a:gdLst/>
            <a:ahLst/>
            <a:cxnLst>
              <a:cxn ang="0">
                <a:pos x="33" y="160"/>
              </a:cxn>
              <a:cxn ang="0">
                <a:pos x="41" y="79"/>
              </a:cxn>
              <a:cxn ang="0">
                <a:pos x="357" y="83"/>
              </a:cxn>
              <a:cxn ang="0">
                <a:pos x="364" y="160"/>
              </a:cxn>
              <a:cxn ang="0">
                <a:pos x="289" y="148"/>
              </a:cxn>
              <a:cxn ang="0">
                <a:pos x="276" y="130"/>
              </a:cxn>
              <a:cxn ang="0">
                <a:pos x="226" y="86"/>
              </a:cxn>
              <a:cxn ang="0">
                <a:pos x="117" y="128"/>
              </a:cxn>
              <a:cxn ang="0">
                <a:pos x="105" y="153"/>
              </a:cxn>
              <a:cxn ang="0">
                <a:pos x="33" y="160"/>
              </a:cxn>
            </a:cxnLst>
            <a:rect l="0" t="0" r="r" b="b"/>
            <a:pathLst>
              <a:path w="397" h="165">
                <a:moveTo>
                  <a:pt x="33" y="160"/>
                </a:moveTo>
                <a:cubicBezTo>
                  <a:pt x="33" y="160"/>
                  <a:pt x="0" y="155"/>
                  <a:pt x="41" y="79"/>
                </a:cubicBezTo>
                <a:cubicBezTo>
                  <a:pt x="41" y="79"/>
                  <a:pt x="209" y="0"/>
                  <a:pt x="357" y="83"/>
                </a:cubicBezTo>
                <a:cubicBezTo>
                  <a:pt x="357" y="83"/>
                  <a:pt x="397" y="143"/>
                  <a:pt x="364" y="160"/>
                </a:cubicBezTo>
                <a:cubicBezTo>
                  <a:pt x="289" y="148"/>
                  <a:pt x="289" y="148"/>
                  <a:pt x="289" y="148"/>
                </a:cubicBezTo>
                <a:cubicBezTo>
                  <a:pt x="289" y="148"/>
                  <a:pt x="277" y="149"/>
                  <a:pt x="276" y="130"/>
                </a:cubicBezTo>
                <a:cubicBezTo>
                  <a:pt x="275" y="112"/>
                  <a:pt x="279" y="98"/>
                  <a:pt x="226" y="86"/>
                </a:cubicBezTo>
                <a:cubicBezTo>
                  <a:pt x="172" y="74"/>
                  <a:pt x="122" y="92"/>
                  <a:pt x="117" y="128"/>
                </a:cubicBezTo>
                <a:cubicBezTo>
                  <a:pt x="112" y="165"/>
                  <a:pt x="121" y="146"/>
                  <a:pt x="105" y="153"/>
                </a:cubicBezTo>
                <a:cubicBezTo>
                  <a:pt x="90" y="160"/>
                  <a:pt x="33" y="160"/>
                  <a:pt x="33" y="160"/>
                </a:cubicBezTo>
                <a:close/>
              </a:path>
            </a:pathLst>
          </a:custGeom>
          <a:solidFill>
            <a:srgbClr val="92D050"/>
          </a:solidFill>
          <a:ln w="9525">
            <a:noFill/>
            <a:round/>
            <a:headEnd/>
            <a:tailEnd/>
          </a:ln>
        </p:spPr>
        <p:txBody>
          <a:bodyPr vert="horz" wrap="square" lIns="121880" tIns="60940" rIns="121880" bIns="60940" numCol="1" anchor="t" anchorCtr="0" compatLnSpc="1">
            <a:prstTxWarp prst="textNoShape">
              <a:avLst/>
            </a:prstTxWarp>
          </a:bodyPr>
          <a:lstStyle/>
          <a:p>
            <a:endParaRPr lang="en-US" dirty="0"/>
          </a:p>
        </p:txBody>
      </p:sp>
      <p:sp>
        <p:nvSpPr>
          <p:cNvPr id="4" name="TextBox 3"/>
          <p:cNvSpPr txBox="1"/>
          <p:nvPr/>
        </p:nvSpPr>
        <p:spPr>
          <a:xfrm>
            <a:off x="7442754" y="5181600"/>
            <a:ext cx="1828800" cy="215444"/>
          </a:xfrm>
          <a:prstGeom prst="rect">
            <a:avLst/>
          </a:prstGeom>
          <a:noFill/>
        </p:spPr>
        <p:txBody>
          <a:bodyPr wrap="square" lIns="0" tIns="0" rIns="0" bIns="0" rtlCol="0">
            <a:spAutoFit/>
          </a:bodyPr>
          <a:lstStyle/>
          <a:p>
            <a:pPr algn="ctr"/>
            <a:r>
              <a:rPr lang="en-US" sz="1400" dirty="0" smtClean="0">
                <a:solidFill>
                  <a:srgbClr val="92D050"/>
                </a:solidFill>
              </a:rPr>
              <a:t>Post Launch</a:t>
            </a:r>
            <a:endParaRPr lang="en-US" dirty="0" smtClean="0">
              <a:solidFill>
                <a:srgbClr val="92D050"/>
              </a:solidFill>
            </a:endParaRPr>
          </a:p>
        </p:txBody>
      </p:sp>
      <p:sp>
        <p:nvSpPr>
          <p:cNvPr id="7" name="TextBox 6"/>
          <p:cNvSpPr txBox="1"/>
          <p:nvPr/>
        </p:nvSpPr>
        <p:spPr>
          <a:xfrm>
            <a:off x="9834244" y="5173795"/>
            <a:ext cx="1511808" cy="215444"/>
          </a:xfrm>
          <a:prstGeom prst="rect">
            <a:avLst/>
          </a:prstGeom>
          <a:noFill/>
        </p:spPr>
        <p:txBody>
          <a:bodyPr wrap="square" lIns="0" tIns="0" rIns="0" bIns="0" rtlCol="0">
            <a:spAutoFit/>
          </a:bodyPr>
          <a:lstStyle/>
          <a:p>
            <a:pPr algn="ctr"/>
            <a:r>
              <a:rPr lang="en-US" sz="1400" dirty="0" smtClean="0">
                <a:solidFill>
                  <a:srgbClr val="FF0000"/>
                </a:solidFill>
              </a:rPr>
              <a:t>Not Available</a:t>
            </a:r>
          </a:p>
        </p:txBody>
      </p:sp>
      <p:grpSp>
        <p:nvGrpSpPr>
          <p:cNvPr id="8" name="Group 7"/>
          <p:cNvGrpSpPr>
            <a:grpSpLocks noChangeAspect="1"/>
          </p:cNvGrpSpPr>
          <p:nvPr/>
        </p:nvGrpSpPr>
        <p:grpSpPr bwMode="auto">
          <a:xfrm>
            <a:off x="5567965" y="1898613"/>
            <a:ext cx="1098550" cy="584200"/>
            <a:chOff x="4943" y="359"/>
            <a:chExt cx="692" cy="368"/>
          </a:xfrm>
        </p:grpSpPr>
        <p:sp>
          <p:nvSpPr>
            <p:cNvPr id="9" name="AutoShape 6"/>
            <p:cNvSpPr>
              <a:spLocks noChangeAspect="1" noChangeArrowheads="1" noTextEdit="1"/>
            </p:cNvSpPr>
            <p:nvPr/>
          </p:nvSpPr>
          <p:spPr bwMode="auto">
            <a:xfrm>
              <a:off x="4943" y="359"/>
              <a:ext cx="69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p:nvSpPr>
          <p:spPr bwMode="auto">
            <a:xfrm>
              <a:off x="4943" y="689"/>
              <a:ext cx="694" cy="38"/>
            </a:xfrm>
            <a:custGeom>
              <a:avLst/>
              <a:gdLst>
                <a:gd name="T0" fmla="*/ 228 w 400"/>
                <a:gd name="T1" fmla="*/ 0 h 22"/>
                <a:gd name="T2" fmla="*/ 228 w 400"/>
                <a:gd name="T3" fmla="*/ 2 h 22"/>
                <a:gd name="T4" fmla="*/ 224 w 400"/>
                <a:gd name="T5" fmla="*/ 7 h 22"/>
                <a:gd name="T6" fmla="*/ 177 w 400"/>
                <a:gd name="T7" fmla="*/ 7 h 22"/>
                <a:gd name="T8" fmla="*/ 174 w 400"/>
                <a:gd name="T9" fmla="*/ 2 h 22"/>
                <a:gd name="T10" fmla="*/ 174 w 400"/>
                <a:gd name="T11" fmla="*/ 0 h 22"/>
                <a:gd name="T12" fmla="*/ 0 w 400"/>
                <a:gd name="T13" fmla="*/ 0 h 22"/>
                <a:gd name="T14" fmla="*/ 0 w 400"/>
                <a:gd name="T15" fmla="*/ 13 h 22"/>
                <a:gd name="T16" fmla="*/ 13 w 400"/>
                <a:gd name="T17" fmla="*/ 22 h 22"/>
                <a:gd name="T18" fmla="*/ 13 w 400"/>
                <a:gd name="T19" fmla="*/ 22 h 22"/>
                <a:gd name="T20" fmla="*/ 387 w 400"/>
                <a:gd name="T21" fmla="*/ 22 h 22"/>
                <a:gd name="T22" fmla="*/ 387 w 400"/>
                <a:gd name="T23" fmla="*/ 22 h 22"/>
                <a:gd name="T24" fmla="*/ 400 w 400"/>
                <a:gd name="T25" fmla="*/ 13 h 22"/>
                <a:gd name="T26" fmla="*/ 400 w 400"/>
                <a:gd name="T27" fmla="*/ 0 h 22"/>
                <a:gd name="T28" fmla="*/ 228 w 400"/>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22">
                  <a:moveTo>
                    <a:pt x="228" y="0"/>
                  </a:moveTo>
                  <a:cubicBezTo>
                    <a:pt x="228" y="2"/>
                    <a:pt x="228" y="2"/>
                    <a:pt x="228" y="2"/>
                  </a:cubicBezTo>
                  <a:cubicBezTo>
                    <a:pt x="228" y="5"/>
                    <a:pt x="226" y="7"/>
                    <a:pt x="224" y="7"/>
                  </a:cubicBezTo>
                  <a:cubicBezTo>
                    <a:pt x="177" y="7"/>
                    <a:pt x="177" y="7"/>
                    <a:pt x="177" y="7"/>
                  </a:cubicBezTo>
                  <a:cubicBezTo>
                    <a:pt x="175" y="7"/>
                    <a:pt x="174" y="5"/>
                    <a:pt x="174" y="2"/>
                  </a:cubicBezTo>
                  <a:cubicBezTo>
                    <a:pt x="174" y="0"/>
                    <a:pt x="174" y="0"/>
                    <a:pt x="174" y="0"/>
                  </a:cubicBezTo>
                  <a:cubicBezTo>
                    <a:pt x="0" y="0"/>
                    <a:pt x="0" y="0"/>
                    <a:pt x="0" y="0"/>
                  </a:cubicBezTo>
                  <a:cubicBezTo>
                    <a:pt x="0" y="13"/>
                    <a:pt x="0" y="13"/>
                    <a:pt x="0" y="13"/>
                  </a:cubicBezTo>
                  <a:cubicBezTo>
                    <a:pt x="0" y="13"/>
                    <a:pt x="9" y="22"/>
                    <a:pt x="13" y="22"/>
                  </a:cubicBezTo>
                  <a:cubicBezTo>
                    <a:pt x="13" y="22"/>
                    <a:pt x="13" y="22"/>
                    <a:pt x="13" y="22"/>
                  </a:cubicBezTo>
                  <a:cubicBezTo>
                    <a:pt x="387" y="22"/>
                    <a:pt x="387" y="22"/>
                    <a:pt x="387" y="22"/>
                  </a:cubicBezTo>
                  <a:cubicBezTo>
                    <a:pt x="387" y="22"/>
                    <a:pt x="387" y="22"/>
                    <a:pt x="387" y="22"/>
                  </a:cubicBezTo>
                  <a:cubicBezTo>
                    <a:pt x="391" y="22"/>
                    <a:pt x="400" y="13"/>
                    <a:pt x="400" y="13"/>
                  </a:cubicBezTo>
                  <a:cubicBezTo>
                    <a:pt x="400" y="0"/>
                    <a:pt x="400" y="0"/>
                    <a:pt x="400" y="0"/>
                  </a:cubicBezTo>
                  <a:lnTo>
                    <a:pt x="22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noEditPoints="1"/>
            </p:cNvSpPr>
            <p:nvPr/>
          </p:nvSpPr>
          <p:spPr bwMode="auto">
            <a:xfrm>
              <a:off x="5031" y="357"/>
              <a:ext cx="519" cy="320"/>
            </a:xfrm>
            <a:custGeom>
              <a:avLst/>
              <a:gdLst>
                <a:gd name="T0" fmla="*/ 289 w 299"/>
                <a:gd name="T1" fmla="*/ 0 h 185"/>
                <a:gd name="T2" fmla="*/ 10 w 299"/>
                <a:gd name="T3" fmla="*/ 0 h 185"/>
                <a:gd name="T4" fmla="*/ 0 w 299"/>
                <a:gd name="T5" fmla="*/ 9 h 185"/>
                <a:gd name="T6" fmla="*/ 0 w 299"/>
                <a:gd name="T7" fmla="*/ 175 h 185"/>
                <a:gd name="T8" fmla="*/ 10 w 299"/>
                <a:gd name="T9" fmla="*/ 185 h 185"/>
                <a:gd name="T10" fmla="*/ 289 w 299"/>
                <a:gd name="T11" fmla="*/ 185 h 185"/>
                <a:gd name="T12" fmla="*/ 299 w 299"/>
                <a:gd name="T13" fmla="*/ 175 h 185"/>
                <a:gd name="T14" fmla="*/ 299 w 299"/>
                <a:gd name="T15" fmla="*/ 9 h 185"/>
                <a:gd name="T16" fmla="*/ 289 w 299"/>
                <a:gd name="T17" fmla="*/ 0 h 185"/>
                <a:gd name="T18" fmla="*/ 275 w 299"/>
                <a:gd name="T19" fmla="*/ 161 h 185"/>
                <a:gd name="T20" fmla="*/ 24 w 299"/>
                <a:gd name="T21" fmla="*/ 161 h 185"/>
                <a:gd name="T22" fmla="*/ 24 w 299"/>
                <a:gd name="T23" fmla="*/ 23 h 185"/>
                <a:gd name="T24" fmla="*/ 275 w 299"/>
                <a:gd name="T25" fmla="*/ 23 h 185"/>
                <a:gd name="T26" fmla="*/ 275 w 299"/>
                <a:gd name="T27" fmla="*/ 16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9" h="185">
                  <a:moveTo>
                    <a:pt x="289" y="0"/>
                  </a:moveTo>
                  <a:cubicBezTo>
                    <a:pt x="10" y="0"/>
                    <a:pt x="10" y="0"/>
                    <a:pt x="10" y="0"/>
                  </a:cubicBezTo>
                  <a:cubicBezTo>
                    <a:pt x="4" y="0"/>
                    <a:pt x="0" y="4"/>
                    <a:pt x="0" y="9"/>
                  </a:cubicBezTo>
                  <a:cubicBezTo>
                    <a:pt x="0" y="175"/>
                    <a:pt x="0" y="175"/>
                    <a:pt x="0" y="175"/>
                  </a:cubicBezTo>
                  <a:cubicBezTo>
                    <a:pt x="0" y="181"/>
                    <a:pt x="4" y="185"/>
                    <a:pt x="10" y="185"/>
                  </a:cubicBezTo>
                  <a:cubicBezTo>
                    <a:pt x="289" y="185"/>
                    <a:pt x="289" y="185"/>
                    <a:pt x="289" y="185"/>
                  </a:cubicBezTo>
                  <a:cubicBezTo>
                    <a:pt x="294" y="185"/>
                    <a:pt x="299" y="181"/>
                    <a:pt x="299" y="175"/>
                  </a:cubicBezTo>
                  <a:cubicBezTo>
                    <a:pt x="299" y="9"/>
                    <a:pt x="299" y="9"/>
                    <a:pt x="299" y="9"/>
                  </a:cubicBezTo>
                  <a:cubicBezTo>
                    <a:pt x="299" y="4"/>
                    <a:pt x="294" y="0"/>
                    <a:pt x="289" y="0"/>
                  </a:cubicBezTo>
                  <a:close/>
                  <a:moveTo>
                    <a:pt x="275" y="161"/>
                  </a:moveTo>
                  <a:cubicBezTo>
                    <a:pt x="24" y="161"/>
                    <a:pt x="24" y="161"/>
                    <a:pt x="24" y="161"/>
                  </a:cubicBezTo>
                  <a:cubicBezTo>
                    <a:pt x="24" y="23"/>
                    <a:pt x="24" y="23"/>
                    <a:pt x="24" y="23"/>
                  </a:cubicBezTo>
                  <a:cubicBezTo>
                    <a:pt x="275" y="23"/>
                    <a:pt x="275" y="23"/>
                    <a:pt x="275" y="23"/>
                  </a:cubicBezTo>
                  <a:lnTo>
                    <a:pt x="275" y="16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6" name="Group 55"/>
          <p:cNvGrpSpPr>
            <a:grpSpLocks noChangeAspect="1"/>
          </p:cNvGrpSpPr>
          <p:nvPr/>
        </p:nvGrpSpPr>
        <p:grpSpPr bwMode="auto">
          <a:xfrm>
            <a:off x="3333419" y="1888345"/>
            <a:ext cx="1098550" cy="584200"/>
            <a:chOff x="4943" y="359"/>
            <a:chExt cx="692" cy="368"/>
          </a:xfrm>
        </p:grpSpPr>
        <p:sp>
          <p:nvSpPr>
            <p:cNvPr id="57" name="AutoShape 6"/>
            <p:cNvSpPr>
              <a:spLocks noChangeAspect="1" noChangeArrowheads="1" noTextEdit="1"/>
            </p:cNvSpPr>
            <p:nvPr/>
          </p:nvSpPr>
          <p:spPr bwMode="auto">
            <a:xfrm>
              <a:off x="4943" y="359"/>
              <a:ext cx="69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8"/>
            <p:cNvSpPr>
              <a:spLocks/>
            </p:cNvSpPr>
            <p:nvPr/>
          </p:nvSpPr>
          <p:spPr bwMode="auto">
            <a:xfrm>
              <a:off x="4943" y="689"/>
              <a:ext cx="694" cy="38"/>
            </a:xfrm>
            <a:custGeom>
              <a:avLst/>
              <a:gdLst>
                <a:gd name="T0" fmla="*/ 228 w 400"/>
                <a:gd name="T1" fmla="*/ 0 h 22"/>
                <a:gd name="T2" fmla="*/ 228 w 400"/>
                <a:gd name="T3" fmla="*/ 2 h 22"/>
                <a:gd name="T4" fmla="*/ 224 w 400"/>
                <a:gd name="T5" fmla="*/ 7 h 22"/>
                <a:gd name="T6" fmla="*/ 177 w 400"/>
                <a:gd name="T7" fmla="*/ 7 h 22"/>
                <a:gd name="T8" fmla="*/ 174 w 400"/>
                <a:gd name="T9" fmla="*/ 2 h 22"/>
                <a:gd name="T10" fmla="*/ 174 w 400"/>
                <a:gd name="T11" fmla="*/ 0 h 22"/>
                <a:gd name="T12" fmla="*/ 0 w 400"/>
                <a:gd name="T13" fmla="*/ 0 h 22"/>
                <a:gd name="T14" fmla="*/ 0 w 400"/>
                <a:gd name="T15" fmla="*/ 13 h 22"/>
                <a:gd name="T16" fmla="*/ 13 w 400"/>
                <a:gd name="T17" fmla="*/ 22 h 22"/>
                <a:gd name="T18" fmla="*/ 13 w 400"/>
                <a:gd name="T19" fmla="*/ 22 h 22"/>
                <a:gd name="T20" fmla="*/ 387 w 400"/>
                <a:gd name="T21" fmla="*/ 22 h 22"/>
                <a:gd name="T22" fmla="*/ 387 w 400"/>
                <a:gd name="T23" fmla="*/ 22 h 22"/>
                <a:gd name="T24" fmla="*/ 400 w 400"/>
                <a:gd name="T25" fmla="*/ 13 h 22"/>
                <a:gd name="T26" fmla="*/ 400 w 400"/>
                <a:gd name="T27" fmla="*/ 0 h 22"/>
                <a:gd name="T28" fmla="*/ 228 w 400"/>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22">
                  <a:moveTo>
                    <a:pt x="228" y="0"/>
                  </a:moveTo>
                  <a:cubicBezTo>
                    <a:pt x="228" y="2"/>
                    <a:pt x="228" y="2"/>
                    <a:pt x="228" y="2"/>
                  </a:cubicBezTo>
                  <a:cubicBezTo>
                    <a:pt x="228" y="5"/>
                    <a:pt x="226" y="7"/>
                    <a:pt x="224" y="7"/>
                  </a:cubicBezTo>
                  <a:cubicBezTo>
                    <a:pt x="177" y="7"/>
                    <a:pt x="177" y="7"/>
                    <a:pt x="177" y="7"/>
                  </a:cubicBezTo>
                  <a:cubicBezTo>
                    <a:pt x="175" y="7"/>
                    <a:pt x="174" y="5"/>
                    <a:pt x="174" y="2"/>
                  </a:cubicBezTo>
                  <a:cubicBezTo>
                    <a:pt x="174" y="0"/>
                    <a:pt x="174" y="0"/>
                    <a:pt x="174" y="0"/>
                  </a:cubicBezTo>
                  <a:cubicBezTo>
                    <a:pt x="0" y="0"/>
                    <a:pt x="0" y="0"/>
                    <a:pt x="0" y="0"/>
                  </a:cubicBezTo>
                  <a:cubicBezTo>
                    <a:pt x="0" y="13"/>
                    <a:pt x="0" y="13"/>
                    <a:pt x="0" y="13"/>
                  </a:cubicBezTo>
                  <a:cubicBezTo>
                    <a:pt x="0" y="13"/>
                    <a:pt x="9" y="22"/>
                    <a:pt x="13" y="22"/>
                  </a:cubicBezTo>
                  <a:cubicBezTo>
                    <a:pt x="13" y="22"/>
                    <a:pt x="13" y="22"/>
                    <a:pt x="13" y="22"/>
                  </a:cubicBezTo>
                  <a:cubicBezTo>
                    <a:pt x="387" y="22"/>
                    <a:pt x="387" y="22"/>
                    <a:pt x="387" y="22"/>
                  </a:cubicBezTo>
                  <a:cubicBezTo>
                    <a:pt x="387" y="22"/>
                    <a:pt x="387" y="22"/>
                    <a:pt x="387" y="22"/>
                  </a:cubicBezTo>
                  <a:cubicBezTo>
                    <a:pt x="391" y="22"/>
                    <a:pt x="400" y="13"/>
                    <a:pt x="400" y="13"/>
                  </a:cubicBezTo>
                  <a:cubicBezTo>
                    <a:pt x="400" y="0"/>
                    <a:pt x="400" y="0"/>
                    <a:pt x="400" y="0"/>
                  </a:cubicBezTo>
                  <a:lnTo>
                    <a:pt x="22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9"/>
            <p:cNvSpPr>
              <a:spLocks noEditPoints="1"/>
            </p:cNvSpPr>
            <p:nvPr/>
          </p:nvSpPr>
          <p:spPr bwMode="auto">
            <a:xfrm>
              <a:off x="5031" y="357"/>
              <a:ext cx="519" cy="320"/>
            </a:xfrm>
            <a:custGeom>
              <a:avLst/>
              <a:gdLst>
                <a:gd name="T0" fmla="*/ 289 w 299"/>
                <a:gd name="T1" fmla="*/ 0 h 185"/>
                <a:gd name="T2" fmla="*/ 10 w 299"/>
                <a:gd name="T3" fmla="*/ 0 h 185"/>
                <a:gd name="T4" fmla="*/ 0 w 299"/>
                <a:gd name="T5" fmla="*/ 9 h 185"/>
                <a:gd name="T6" fmla="*/ 0 w 299"/>
                <a:gd name="T7" fmla="*/ 175 h 185"/>
                <a:gd name="T8" fmla="*/ 10 w 299"/>
                <a:gd name="T9" fmla="*/ 185 h 185"/>
                <a:gd name="T10" fmla="*/ 289 w 299"/>
                <a:gd name="T11" fmla="*/ 185 h 185"/>
                <a:gd name="T12" fmla="*/ 299 w 299"/>
                <a:gd name="T13" fmla="*/ 175 h 185"/>
                <a:gd name="T14" fmla="*/ 299 w 299"/>
                <a:gd name="T15" fmla="*/ 9 h 185"/>
                <a:gd name="T16" fmla="*/ 289 w 299"/>
                <a:gd name="T17" fmla="*/ 0 h 185"/>
                <a:gd name="T18" fmla="*/ 275 w 299"/>
                <a:gd name="T19" fmla="*/ 161 h 185"/>
                <a:gd name="T20" fmla="*/ 24 w 299"/>
                <a:gd name="T21" fmla="*/ 161 h 185"/>
                <a:gd name="T22" fmla="*/ 24 w 299"/>
                <a:gd name="T23" fmla="*/ 23 h 185"/>
                <a:gd name="T24" fmla="*/ 275 w 299"/>
                <a:gd name="T25" fmla="*/ 23 h 185"/>
                <a:gd name="T26" fmla="*/ 275 w 299"/>
                <a:gd name="T27" fmla="*/ 16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9" h="185">
                  <a:moveTo>
                    <a:pt x="289" y="0"/>
                  </a:moveTo>
                  <a:cubicBezTo>
                    <a:pt x="10" y="0"/>
                    <a:pt x="10" y="0"/>
                    <a:pt x="10" y="0"/>
                  </a:cubicBezTo>
                  <a:cubicBezTo>
                    <a:pt x="4" y="0"/>
                    <a:pt x="0" y="4"/>
                    <a:pt x="0" y="9"/>
                  </a:cubicBezTo>
                  <a:cubicBezTo>
                    <a:pt x="0" y="175"/>
                    <a:pt x="0" y="175"/>
                    <a:pt x="0" y="175"/>
                  </a:cubicBezTo>
                  <a:cubicBezTo>
                    <a:pt x="0" y="181"/>
                    <a:pt x="4" y="185"/>
                    <a:pt x="10" y="185"/>
                  </a:cubicBezTo>
                  <a:cubicBezTo>
                    <a:pt x="289" y="185"/>
                    <a:pt x="289" y="185"/>
                    <a:pt x="289" y="185"/>
                  </a:cubicBezTo>
                  <a:cubicBezTo>
                    <a:pt x="294" y="185"/>
                    <a:pt x="299" y="181"/>
                    <a:pt x="299" y="175"/>
                  </a:cubicBezTo>
                  <a:cubicBezTo>
                    <a:pt x="299" y="9"/>
                    <a:pt x="299" y="9"/>
                    <a:pt x="299" y="9"/>
                  </a:cubicBezTo>
                  <a:cubicBezTo>
                    <a:pt x="299" y="4"/>
                    <a:pt x="294" y="0"/>
                    <a:pt x="289" y="0"/>
                  </a:cubicBezTo>
                  <a:close/>
                  <a:moveTo>
                    <a:pt x="275" y="161"/>
                  </a:moveTo>
                  <a:cubicBezTo>
                    <a:pt x="24" y="161"/>
                    <a:pt x="24" y="161"/>
                    <a:pt x="24" y="161"/>
                  </a:cubicBezTo>
                  <a:cubicBezTo>
                    <a:pt x="24" y="23"/>
                    <a:pt x="24" y="23"/>
                    <a:pt x="24" y="23"/>
                  </a:cubicBezTo>
                  <a:cubicBezTo>
                    <a:pt x="275" y="23"/>
                    <a:pt x="275" y="23"/>
                    <a:pt x="275" y="23"/>
                  </a:cubicBezTo>
                  <a:lnTo>
                    <a:pt x="275" y="16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2" name="Freeform 9"/>
          <p:cNvSpPr>
            <a:spLocks noEditPoints="1"/>
          </p:cNvSpPr>
          <p:nvPr/>
        </p:nvSpPr>
        <p:spPr bwMode="auto">
          <a:xfrm>
            <a:off x="10643357" y="1829355"/>
            <a:ext cx="333135" cy="670744"/>
          </a:xfrm>
          <a:custGeom>
            <a:avLst/>
            <a:gdLst/>
            <a:ahLst/>
            <a:cxnLst>
              <a:cxn ang="0">
                <a:pos x="396" y="0"/>
              </a:cxn>
              <a:cxn ang="0">
                <a:pos x="0" y="176"/>
              </a:cxn>
              <a:cxn ang="0">
                <a:pos x="0" y="828"/>
              </a:cxn>
              <a:cxn ang="0">
                <a:pos x="312" y="960"/>
              </a:cxn>
              <a:cxn ang="0">
                <a:pos x="660" y="752"/>
              </a:cxn>
              <a:cxn ang="0">
                <a:pos x="660" y="100"/>
              </a:cxn>
              <a:cxn ang="0">
                <a:pos x="396" y="0"/>
              </a:cxn>
              <a:cxn ang="0">
                <a:pos x="159" y="820"/>
              </a:cxn>
              <a:cxn ang="0">
                <a:pos x="142" y="803"/>
              </a:cxn>
              <a:cxn ang="0">
                <a:pos x="159" y="786"/>
              </a:cxn>
              <a:cxn ang="0">
                <a:pos x="176" y="803"/>
              </a:cxn>
              <a:cxn ang="0">
                <a:pos x="159" y="820"/>
              </a:cxn>
              <a:cxn ang="0">
                <a:pos x="252" y="778"/>
              </a:cxn>
              <a:cxn ang="0">
                <a:pos x="64" y="698"/>
              </a:cxn>
              <a:cxn ang="0">
                <a:pos x="68" y="630"/>
              </a:cxn>
              <a:cxn ang="0">
                <a:pos x="256" y="706"/>
              </a:cxn>
              <a:cxn ang="0">
                <a:pos x="252" y="778"/>
              </a:cxn>
              <a:cxn ang="0">
                <a:pos x="288" y="636"/>
              </a:cxn>
              <a:cxn ang="0">
                <a:pos x="20" y="530"/>
              </a:cxn>
              <a:cxn ang="0">
                <a:pos x="20" y="464"/>
              </a:cxn>
              <a:cxn ang="0">
                <a:pos x="288" y="568"/>
              </a:cxn>
              <a:cxn ang="0">
                <a:pos x="288" y="636"/>
              </a:cxn>
              <a:cxn ang="0">
                <a:pos x="288" y="550"/>
              </a:cxn>
              <a:cxn ang="0">
                <a:pos x="20" y="448"/>
              </a:cxn>
              <a:cxn ang="0">
                <a:pos x="20" y="392"/>
              </a:cxn>
              <a:cxn ang="0">
                <a:pos x="288" y="490"/>
              </a:cxn>
              <a:cxn ang="0">
                <a:pos x="288" y="550"/>
              </a:cxn>
              <a:cxn ang="0">
                <a:pos x="288" y="471"/>
              </a:cxn>
              <a:cxn ang="0">
                <a:pos x="20" y="357"/>
              </a:cxn>
              <a:cxn ang="0">
                <a:pos x="20" y="306"/>
              </a:cxn>
              <a:cxn ang="0">
                <a:pos x="288" y="408"/>
              </a:cxn>
              <a:cxn ang="0">
                <a:pos x="288" y="471"/>
              </a:cxn>
              <a:cxn ang="0">
                <a:pos x="288" y="392"/>
              </a:cxn>
              <a:cxn ang="0">
                <a:pos x="20" y="296"/>
              </a:cxn>
              <a:cxn ang="0">
                <a:pos x="20" y="220"/>
              </a:cxn>
              <a:cxn ang="0">
                <a:pos x="288" y="328"/>
              </a:cxn>
              <a:cxn ang="0">
                <a:pos x="288" y="392"/>
              </a:cxn>
            </a:cxnLst>
            <a:rect l="0" t="0" r="r" b="b"/>
            <a:pathLst>
              <a:path w="660" h="960">
                <a:moveTo>
                  <a:pt x="396" y="0"/>
                </a:moveTo>
                <a:cubicBezTo>
                  <a:pt x="0" y="176"/>
                  <a:pt x="0" y="176"/>
                  <a:pt x="0" y="176"/>
                </a:cubicBezTo>
                <a:cubicBezTo>
                  <a:pt x="0" y="828"/>
                  <a:pt x="0" y="828"/>
                  <a:pt x="0" y="828"/>
                </a:cubicBezTo>
                <a:cubicBezTo>
                  <a:pt x="312" y="960"/>
                  <a:pt x="312" y="960"/>
                  <a:pt x="312" y="960"/>
                </a:cubicBezTo>
                <a:cubicBezTo>
                  <a:pt x="660" y="752"/>
                  <a:pt x="660" y="752"/>
                  <a:pt x="660" y="752"/>
                </a:cubicBezTo>
                <a:cubicBezTo>
                  <a:pt x="660" y="100"/>
                  <a:pt x="660" y="100"/>
                  <a:pt x="660" y="100"/>
                </a:cubicBezTo>
                <a:lnTo>
                  <a:pt x="396" y="0"/>
                </a:lnTo>
                <a:close/>
                <a:moveTo>
                  <a:pt x="159" y="820"/>
                </a:moveTo>
                <a:cubicBezTo>
                  <a:pt x="150" y="820"/>
                  <a:pt x="142" y="813"/>
                  <a:pt x="142" y="803"/>
                </a:cubicBezTo>
                <a:cubicBezTo>
                  <a:pt x="142" y="794"/>
                  <a:pt x="150" y="786"/>
                  <a:pt x="159" y="786"/>
                </a:cubicBezTo>
                <a:cubicBezTo>
                  <a:pt x="168" y="786"/>
                  <a:pt x="176" y="794"/>
                  <a:pt x="176" y="803"/>
                </a:cubicBezTo>
                <a:cubicBezTo>
                  <a:pt x="176" y="813"/>
                  <a:pt x="168" y="820"/>
                  <a:pt x="159" y="820"/>
                </a:cubicBezTo>
                <a:close/>
                <a:moveTo>
                  <a:pt x="252" y="778"/>
                </a:moveTo>
                <a:cubicBezTo>
                  <a:pt x="64" y="698"/>
                  <a:pt x="64" y="698"/>
                  <a:pt x="64" y="698"/>
                </a:cubicBezTo>
                <a:cubicBezTo>
                  <a:pt x="68" y="630"/>
                  <a:pt x="68" y="630"/>
                  <a:pt x="68" y="630"/>
                </a:cubicBezTo>
                <a:cubicBezTo>
                  <a:pt x="256" y="706"/>
                  <a:pt x="256" y="706"/>
                  <a:pt x="256" y="706"/>
                </a:cubicBezTo>
                <a:lnTo>
                  <a:pt x="252" y="778"/>
                </a:lnTo>
                <a:close/>
                <a:moveTo>
                  <a:pt x="288" y="636"/>
                </a:moveTo>
                <a:cubicBezTo>
                  <a:pt x="20" y="530"/>
                  <a:pt x="20" y="530"/>
                  <a:pt x="20" y="530"/>
                </a:cubicBezTo>
                <a:cubicBezTo>
                  <a:pt x="20" y="464"/>
                  <a:pt x="20" y="464"/>
                  <a:pt x="20" y="464"/>
                </a:cubicBezTo>
                <a:cubicBezTo>
                  <a:pt x="288" y="568"/>
                  <a:pt x="288" y="568"/>
                  <a:pt x="288" y="568"/>
                </a:cubicBezTo>
                <a:lnTo>
                  <a:pt x="288" y="636"/>
                </a:lnTo>
                <a:close/>
                <a:moveTo>
                  <a:pt x="288" y="550"/>
                </a:moveTo>
                <a:cubicBezTo>
                  <a:pt x="20" y="448"/>
                  <a:pt x="20" y="448"/>
                  <a:pt x="20" y="448"/>
                </a:cubicBezTo>
                <a:cubicBezTo>
                  <a:pt x="20" y="392"/>
                  <a:pt x="20" y="392"/>
                  <a:pt x="20" y="392"/>
                </a:cubicBezTo>
                <a:cubicBezTo>
                  <a:pt x="288" y="490"/>
                  <a:pt x="288" y="490"/>
                  <a:pt x="288" y="490"/>
                </a:cubicBezTo>
                <a:lnTo>
                  <a:pt x="288" y="550"/>
                </a:lnTo>
                <a:close/>
                <a:moveTo>
                  <a:pt x="288" y="471"/>
                </a:moveTo>
                <a:cubicBezTo>
                  <a:pt x="20" y="357"/>
                  <a:pt x="20" y="357"/>
                  <a:pt x="20" y="357"/>
                </a:cubicBezTo>
                <a:cubicBezTo>
                  <a:pt x="20" y="306"/>
                  <a:pt x="20" y="306"/>
                  <a:pt x="20" y="306"/>
                </a:cubicBezTo>
                <a:cubicBezTo>
                  <a:pt x="288" y="408"/>
                  <a:pt x="288" y="408"/>
                  <a:pt x="288" y="408"/>
                </a:cubicBezTo>
                <a:lnTo>
                  <a:pt x="288" y="471"/>
                </a:lnTo>
                <a:close/>
                <a:moveTo>
                  <a:pt x="288" y="392"/>
                </a:moveTo>
                <a:cubicBezTo>
                  <a:pt x="20" y="296"/>
                  <a:pt x="20" y="296"/>
                  <a:pt x="20" y="296"/>
                </a:cubicBezTo>
                <a:cubicBezTo>
                  <a:pt x="20" y="220"/>
                  <a:pt x="20" y="220"/>
                  <a:pt x="20" y="220"/>
                </a:cubicBezTo>
                <a:cubicBezTo>
                  <a:pt x="288" y="328"/>
                  <a:pt x="288" y="328"/>
                  <a:pt x="288" y="328"/>
                </a:cubicBezTo>
                <a:lnTo>
                  <a:pt x="288" y="392"/>
                </a:lnTo>
                <a:close/>
              </a:path>
            </a:pathLst>
          </a:custGeom>
          <a:solidFill>
            <a:srgbClr val="FF0000"/>
          </a:solidFill>
          <a:ln w="9525">
            <a:noFill/>
            <a:round/>
            <a:headEnd/>
            <a:tailEnd/>
          </a:ln>
        </p:spPr>
        <p:txBody>
          <a:bodyPr vert="horz" wrap="square" lIns="121880" tIns="60940" rIns="121880" bIns="60940" numCol="1" anchor="t" anchorCtr="0" compatLnSpc="1">
            <a:prstTxWarp prst="textNoShape">
              <a:avLst/>
            </a:prstTxWarp>
          </a:bodyPr>
          <a:lstStyle/>
          <a:p>
            <a:endParaRPr lang="en-US" dirty="0"/>
          </a:p>
        </p:txBody>
      </p:sp>
      <p:sp>
        <p:nvSpPr>
          <p:cNvPr id="33" name="Freeform 7"/>
          <p:cNvSpPr>
            <a:spLocks/>
          </p:cNvSpPr>
          <p:nvPr/>
        </p:nvSpPr>
        <p:spPr bwMode="auto">
          <a:xfrm rot="16200000">
            <a:off x="9974234" y="1964580"/>
            <a:ext cx="611123" cy="350763"/>
          </a:xfrm>
          <a:custGeom>
            <a:avLst/>
            <a:gdLst/>
            <a:ahLst/>
            <a:cxnLst>
              <a:cxn ang="0">
                <a:pos x="33" y="160"/>
              </a:cxn>
              <a:cxn ang="0">
                <a:pos x="41" y="79"/>
              </a:cxn>
              <a:cxn ang="0">
                <a:pos x="357" y="83"/>
              </a:cxn>
              <a:cxn ang="0">
                <a:pos x="364" y="160"/>
              </a:cxn>
              <a:cxn ang="0">
                <a:pos x="289" y="148"/>
              </a:cxn>
              <a:cxn ang="0">
                <a:pos x="276" y="130"/>
              </a:cxn>
              <a:cxn ang="0">
                <a:pos x="226" y="86"/>
              </a:cxn>
              <a:cxn ang="0">
                <a:pos x="117" y="128"/>
              </a:cxn>
              <a:cxn ang="0">
                <a:pos x="105" y="153"/>
              </a:cxn>
              <a:cxn ang="0">
                <a:pos x="33" y="160"/>
              </a:cxn>
            </a:cxnLst>
            <a:rect l="0" t="0" r="r" b="b"/>
            <a:pathLst>
              <a:path w="397" h="165">
                <a:moveTo>
                  <a:pt x="33" y="160"/>
                </a:moveTo>
                <a:cubicBezTo>
                  <a:pt x="33" y="160"/>
                  <a:pt x="0" y="155"/>
                  <a:pt x="41" y="79"/>
                </a:cubicBezTo>
                <a:cubicBezTo>
                  <a:pt x="41" y="79"/>
                  <a:pt x="209" y="0"/>
                  <a:pt x="357" y="83"/>
                </a:cubicBezTo>
                <a:cubicBezTo>
                  <a:pt x="357" y="83"/>
                  <a:pt x="397" y="143"/>
                  <a:pt x="364" y="160"/>
                </a:cubicBezTo>
                <a:cubicBezTo>
                  <a:pt x="289" y="148"/>
                  <a:pt x="289" y="148"/>
                  <a:pt x="289" y="148"/>
                </a:cubicBezTo>
                <a:cubicBezTo>
                  <a:pt x="289" y="148"/>
                  <a:pt x="277" y="149"/>
                  <a:pt x="276" y="130"/>
                </a:cubicBezTo>
                <a:cubicBezTo>
                  <a:pt x="275" y="112"/>
                  <a:pt x="279" y="98"/>
                  <a:pt x="226" y="86"/>
                </a:cubicBezTo>
                <a:cubicBezTo>
                  <a:pt x="172" y="74"/>
                  <a:pt x="122" y="92"/>
                  <a:pt x="117" y="128"/>
                </a:cubicBezTo>
                <a:cubicBezTo>
                  <a:pt x="112" y="165"/>
                  <a:pt x="121" y="146"/>
                  <a:pt x="105" y="153"/>
                </a:cubicBezTo>
                <a:cubicBezTo>
                  <a:pt x="90" y="160"/>
                  <a:pt x="33" y="160"/>
                  <a:pt x="33" y="160"/>
                </a:cubicBezTo>
                <a:close/>
              </a:path>
            </a:pathLst>
          </a:custGeom>
          <a:solidFill>
            <a:srgbClr val="FF0000"/>
          </a:solidFill>
          <a:ln w="9525">
            <a:noFill/>
            <a:round/>
            <a:headEnd/>
            <a:tailEnd/>
          </a:ln>
        </p:spPr>
        <p:txBody>
          <a:bodyPr vert="horz" wrap="square" lIns="121880" tIns="60940" rIns="121880" bIns="60940" numCol="1" anchor="t" anchorCtr="0" compatLnSpc="1">
            <a:prstTxWarp prst="textNoShape">
              <a:avLst/>
            </a:prstTxWarp>
          </a:bodyPr>
          <a:lstStyle/>
          <a:p>
            <a:endParaRPr lang="en-US" dirty="0"/>
          </a:p>
        </p:txBody>
      </p:sp>
      <p:sp>
        <p:nvSpPr>
          <p:cNvPr id="35" name="AutoShape 6"/>
          <p:cNvSpPr>
            <a:spLocks noChangeAspect="1" noChangeArrowheads="1" noTextEdit="1"/>
          </p:cNvSpPr>
          <p:nvPr/>
        </p:nvSpPr>
        <p:spPr bwMode="auto">
          <a:xfrm>
            <a:off x="7807879" y="1898613"/>
            <a:ext cx="1098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p:cNvSpPr>
          <p:nvPr/>
        </p:nvSpPr>
        <p:spPr bwMode="auto">
          <a:xfrm>
            <a:off x="7807879" y="2422488"/>
            <a:ext cx="1101725" cy="60325"/>
          </a:xfrm>
          <a:custGeom>
            <a:avLst/>
            <a:gdLst>
              <a:gd name="T0" fmla="*/ 228 w 400"/>
              <a:gd name="T1" fmla="*/ 0 h 22"/>
              <a:gd name="T2" fmla="*/ 228 w 400"/>
              <a:gd name="T3" fmla="*/ 2 h 22"/>
              <a:gd name="T4" fmla="*/ 224 w 400"/>
              <a:gd name="T5" fmla="*/ 7 h 22"/>
              <a:gd name="T6" fmla="*/ 177 w 400"/>
              <a:gd name="T7" fmla="*/ 7 h 22"/>
              <a:gd name="T8" fmla="*/ 174 w 400"/>
              <a:gd name="T9" fmla="*/ 2 h 22"/>
              <a:gd name="T10" fmla="*/ 174 w 400"/>
              <a:gd name="T11" fmla="*/ 0 h 22"/>
              <a:gd name="T12" fmla="*/ 0 w 400"/>
              <a:gd name="T13" fmla="*/ 0 h 22"/>
              <a:gd name="T14" fmla="*/ 0 w 400"/>
              <a:gd name="T15" fmla="*/ 13 h 22"/>
              <a:gd name="T16" fmla="*/ 13 w 400"/>
              <a:gd name="T17" fmla="*/ 22 h 22"/>
              <a:gd name="T18" fmla="*/ 13 w 400"/>
              <a:gd name="T19" fmla="*/ 22 h 22"/>
              <a:gd name="T20" fmla="*/ 387 w 400"/>
              <a:gd name="T21" fmla="*/ 22 h 22"/>
              <a:gd name="T22" fmla="*/ 387 w 400"/>
              <a:gd name="T23" fmla="*/ 22 h 22"/>
              <a:gd name="T24" fmla="*/ 400 w 400"/>
              <a:gd name="T25" fmla="*/ 13 h 22"/>
              <a:gd name="T26" fmla="*/ 400 w 400"/>
              <a:gd name="T27" fmla="*/ 0 h 22"/>
              <a:gd name="T28" fmla="*/ 228 w 400"/>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22">
                <a:moveTo>
                  <a:pt x="228" y="0"/>
                </a:moveTo>
                <a:cubicBezTo>
                  <a:pt x="228" y="2"/>
                  <a:pt x="228" y="2"/>
                  <a:pt x="228" y="2"/>
                </a:cubicBezTo>
                <a:cubicBezTo>
                  <a:pt x="228" y="5"/>
                  <a:pt x="226" y="7"/>
                  <a:pt x="224" y="7"/>
                </a:cubicBezTo>
                <a:cubicBezTo>
                  <a:pt x="177" y="7"/>
                  <a:pt x="177" y="7"/>
                  <a:pt x="177" y="7"/>
                </a:cubicBezTo>
                <a:cubicBezTo>
                  <a:pt x="175" y="7"/>
                  <a:pt x="174" y="5"/>
                  <a:pt x="174" y="2"/>
                </a:cubicBezTo>
                <a:cubicBezTo>
                  <a:pt x="174" y="0"/>
                  <a:pt x="174" y="0"/>
                  <a:pt x="174" y="0"/>
                </a:cubicBezTo>
                <a:cubicBezTo>
                  <a:pt x="0" y="0"/>
                  <a:pt x="0" y="0"/>
                  <a:pt x="0" y="0"/>
                </a:cubicBezTo>
                <a:cubicBezTo>
                  <a:pt x="0" y="13"/>
                  <a:pt x="0" y="13"/>
                  <a:pt x="0" y="13"/>
                </a:cubicBezTo>
                <a:cubicBezTo>
                  <a:pt x="0" y="13"/>
                  <a:pt x="9" y="22"/>
                  <a:pt x="13" y="22"/>
                </a:cubicBezTo>
                <a:cubicBezTo>
                  <a:pt x="13" y="22"/>
                  <a:pt x="13" y="22"/>
                  <a:pt x="13" y="22"/>
                </a:cubicBezTo>
                <a:cubicBezTo>
                  <a:pt x="387" y="22"/>
                  <a:pt x="387" y="22"/>
                  <a:pt x="387" y="22"/>
                </a:cubicBezTo>
                <a:cubicBezTo>
                  <a:pt x="387" y="22"/>
                  <a:pt x="387" y="22"/>
                  <a:pt x="387" y="22"/>
                </a:cubicBezTo>
                <a:cubicBezTo>
                  <a:pt x="391" y="22"/>
                  <a:pt x="400" y="13"/>
                  <a:pt x="400" y="13"/>
                </a:cubicBezTo>
                <a:cubicBezTo>
                  <a:pt x="400" y="0"/>
                  <a:pt x="400" y="0"/>
                  <a:pt x="400" y="0"/>
                </a:cubicBezTo>
                <a:lnTo>
                  <a:pt x="228" y="0"/>
                </a:lnTo>
                <a:close/>
              </a:path>
            </a:pathLst>
          </a:custGeom>
          <a:solidFill>
            <a:srgbClr val="92D05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8" name="Freeform 9"/>
          <p:cNvSpPr>
            <a:spLocks noEditPoints="1"/>
          </p:cNvSpPr>
          <p:nvPr/>
        </p:nvSpPr>
        <p:spPr bwMode="auto">
          <a:xfrm>
            <a:off x="7947579" y="1895438"/>
            <a:ext cx="823913" cy="508000"/>
          </a:xfrm>
          <a:custGeom>
            <a:avLst/>
            <a:gdLst>
              <a:gd name="T0" fmla="*/ 289 w 299"/>
              <a:gd name="T1" fmla="*/ 0 h 185"/>
              <a:gd name="T2" fmla="*/ 10 w 299"/>
              <a:gd name="T3" fmla="*/ 0 h 185"/>
              <a:gd name="T4" fmla="*/ 0 w 299"/>
              <a:gd name="T5" fmla="*/ 9 h 185"/>
              <a:gd name="T6" fmla="*/ 0 w 299"/>
              <a:gd name="T7" fmla="*/ 175 h 185"/>
              <a:gd name="T8" fmla="*/ 10 w 299"/>
              <a:gd name="T9" fmla="*/ 185 h 185"/>
              <a:gd name="T10" fmla="*/ 289 w 299"/>
              <a:gd name="T11" fmla="*/ 185 h 185"/>
              <a:gd name="T12" fmla="*/ 299 w 299"/>
              <a:gd name="T13" fmla="*/ 175 h 185"/>
              <a:gd name="T14" fmla="*/ 299 w 299"/>
              <a:gd name="T15" fmla="*/ 9 h 185"/>
              <a:gd name="T16" fmla="*/ 289 w 299"/>
              <a:gd name="T17" fmla="*/ 0 h 185"/>
              <a:gd name="T18" fmla="*/ 275 w 299"/>
              <a:gd name="T19" fmla="*/ 161 h 185"/>
              <a:gd name="T20" fmla="*/ 24 w 299"/>
              <a:gd name="T21" fmla="*/ 161 h 185"/>
              <a:gd name="T22" fmla="*/ 24 w 299"/>
              <a:gd name="T23" fmla="*/ 23 h 185"/>
              <a:gd name="T24" fmla="*/ 275 w 299"/>
              <a:gd name="T25" fmla="*/ 23 h 185"/>
              <a:gd name="T26" fmla="*/ 275 w 299"/>
              <a:gd name="T27" fmla="*/ 16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9" h="185">
                <a:moveTo>
                  <a:pt x="289" y="0"/>
                </a:moveTo>
                <a:cubicBezTo>
                  <a:pt x="10" y="0"/>
                  <a:pt x="10" y="0"/>
                  <a:pt x="10" y="0"/>
                </a:cubicBezTo>
                <a:cubicBezTo>
                  <a:pt x="4" y="0"/>
                  <a:pt x="0" y="4"/>
                  <a:pt x="0" y="9"/>
                </a:cubicBezTo>
                <a:cubicBezTo>
                  <a:pt x="0" y="175"/>
                  <a:pt x="0" y="175"/>
                  <a:pt x="0" y="175"/>
                </a:cubicBezTo>
                <a:cubicBezTo>
                  <a:pt x="0" y="181"/>
                  <a:pt x="4" y="185"/>
                  <a:pt x="10" y="185"/>
                </a:cubicBezTo>
                <a:cubicBezTo>
                  <a:pt x="289" y="185"/>
                  <a:pt x="289" y="185"/>
                  <a:pt x="289" y="185"/>
                </a:cubicBezTo>
                <a:cubicBezTo>
                  <a:pt x="294" y="185"/>
                  <a:pt x="299" y="181"/>
                  <a:pt x="299" y="175"/>
                </a:cubicBezTo>
                <a:cubicBezTo>
                  <a:pt x="299" y="9"/>
                  <a:pt x="299" y="9"/>
                  <a:pt x="299" y="9"/>
                </a:cubicBezTo>
                <a:cubicBezTo>
                  <a:pt x="299" y="4"/>
                  <a:pt x="294" y="0"/>
                  <a:pt x="289" y="0"/>
                </a:cubicBezTo>
                <a:close/>
                <a:moveTo>
                  <a:pt x="275" y="161"/>
                </a:moveTo>
                <a:cubicBezTo>
                  <a:pt x="24" y="161"/>
                  <a:pt x="24" y="161"/>
                  <a:pt x="24" y="161"/>
                </a:cubicBezTo>
                <a:cubicBezTo>
                  <a:pt x="24" y="23"/>
                  <a:pt x="24" y="23"/>
                  <a:pt x="24" y="23"/>
                </a:cubicBezTo>
                <a:cubicBezTo>
                  <a:pt x="275" y="23"/>
                  <a:pt x="275" y="23"/>
                  <a:pt x="275" y="23"/>
                </a:cubicBezTo>
                <a:lnTo>
                  <a:pt x="275" y="161"/>
                </a:lnTo>
                <a:close/>
              </a:path>
            </a:pathLst>
          </a:custGeom>
          <a:solidFill>
            <a:srgbClr val="92D050"/>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39" name="Picture 38" descr="C:\Users\victor.melniciuc\Desktop\==Work\TDC deck\icons\conferencing.png"/>
          <p:cNvPicPr>
            <a:picLocks noChangeAspect="1" noChangeArrowheads="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saturation sat="0"/>
                    </a14:imgEffect>
                  </a14:imgLayer>
                </a14:imgProps>
              </a:ext>
            </a:extLst>
          </a:blip>
          <a:stretch>
            <a:fillRect/>
          </a:stretch>
        </p:blipFill>
        <p:spPr bwMode="auto">
          <a:xfrm>
            <a:off x="6015443" y="1978393"/>
            <a:ext cx="276366" cy="332666"/>
          </a:xfrm>
          <a:prstGeom prst="rect">
            <a:avLst/>
          </a:prstGeom>
          <a:noFill/>
          <a:ln>
            <a:noFill/>
          </a:ln>
          <a:effectLst>
            <a:outerShdw blurRad="50800" dist="12700" dir="2700000" algn="t" rotWithShape="0">
              <a:prstClr val="black">
                <a:alpha val="40000"/>
              </a:prstClr>
            </a:outerShdw>
          </a:effectLst>
        </p:spPr>
      </p:pic>
    </p:spTree>
    <p:extLst>
      <p:ext uri="{BB962C8B-B14F-4D97-AF65-F5344CB8AC3E}">
        <p14:creationId xmlns:p14="http://schemas.microsoft.com/office/powerpoint/2010/main" val="21627443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03" grpId="0"/>
      <p:bldP spid="7" grpId="0"/>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Lync Server Provides Full Enterprise Voice</a:t>
            </a:r>
            <a:endParaRPr lang="en-US" dirty="0"/>
          </a:p>
        </p:txBody>
      </p:sp>
      <p:sp>
        <p:nvSpPr>
          <p:cNvPr id="6" name="Rectangle 5"/>
          <p:cNvSpPr/>
          <p:nvPr/>
        </p:nvSpPr>
        <p:spPr>
          <a:xfrm>
            <a:off x="3369566" y="3617380"/>
            <a:ext cx="5245850" cy="1084912"/>
          </a:xfrm>
          <a:prstGeom prst="rect">
            <a:avLst/>
          </a:prstGeom>
          <a:ln/>
        </p:spPr>
        <p:style>
          <a:lnRef idx="1">
            <a:schemeClr val="accent5"/>
          </a:lnRef>
          <a:fillRef idx="1003">
            <a:schemeClr val="lt2"/>
          </a:fillRef>
          <a:effectRef idx="2">
            <a:schemeClr val="accent5"/>
          </a:effectRef>
          <a:fontRef idx="minor">
            <a:schemeClr val="lt1"/>
          </a:fontRef>
        </p:style>
        <p:txBody>
          <a:bodyPr lIns="137160" tIns="91440" rIns="137160" bIns="91440" rtlCol="0" anchor="t">
            <a:spAutoFit/>
          </a:bodyPr>
          <a:lstStyle/>
          <a:p>
            <a:pPr lvl="0"/>
            <a:r>
              <a:rPr lang="en-US" sz="2000" dirty="0">
                <a:solidFill>
                  <a:srgbClr val="FFFF00">
                    <a:alpha val="99000"/>
                  </a:srgbClr>
                </a:solidFill>
              </a:rPr>
              <a:t>Conferencing</a:t>
            </a:r>
          </a:p>
          <a:p>
            <a:pPr marL="171441" lvl="0" indent="-171441" defTabSz="914400">
              <a:spcBef>
                <a:spcPts val="100"/>
              </a:spcBef>
              <a:spcAft>
                <a:spcPts val="100"/>
              </a:spcAft>
              <a:buClr>
                <a:schemeClr val="accent1"/>
              </a:buClr>
              <a:buSzPct val="100000"/>
              <a:buFont typeface="Arial" pitchFamily="34" charset="0"/>
              <a:buChar char="•"/>
              <a:defRPr/>
            </a:pPr>
            <a:r>
              <a:rPr lang="en-US" dirty="0">
                <a:solidFill>
                  <a:schemeClr val="tx1">
                    <a:lumMod val="85000"/>
                    <a:lumOff val="15000"/>
                    <a:alpha val="99000"/>
                  </a:schemeClr>
                </a:solidFill>
              </a:rPr>
              <a:t>Interop with room-based </a:t>
            </a:r>
            <a:r>
              <a:rPr lang="en-US" dirty="0" smtClean="0">
                <a:solidFill>
                  <a:schemeClr val="tx1">
                    <a:lumMod val="85000"/>
                    <a:lumOff val="15000"/>
                    <a:alpha val="99000"/>
                  </a:schemeClr>
                </a:solidFill>
              </a:rPr>
              <a:t>conferencing systems</a:t>
            </a:r>
          </a:p>
          <a:p>
            <a:pPr marL="171441" lvl="0" indent="-171441" defTabSz="914400">
              <a:spcBef>
                <a:spcPts val="100"/>
              </a:spcBef>
              <a:spcAft>
                <a:spcPts val="100"/>
              </a:spcAft>
              <a:buClr>
                <a:schemeClr val="accent1"/>
              </a:buClr>
              <a:buSzPct val="100000"/>
              <a:buFont typeface="Arial" pitchFamily="34" charset="0"/>
              <a:buChar char="•"/>
              <a:defRPr/>
            </a:pPr>
            <a:r>
              <a:rPr lang="en-US" dirty="0" smtClean="0">
                <a:solidFill>
                  <a:schemeClr val="tx1">
                    <a:lumMod val="85000"/>
                    <a:lumOff val="15000"/>
                    <a:alpha val="99000"/>
                  </a:schemeClr>
                </a:solidFill>
              </a:rPr>
              <a:t>Native Lync dial-in audio conferencing</a:t>
            </a:r>
            <a:endParaRPr lang="en-US" dirty="0">
              <a:solidFill>
                <a:schemeClr val="tx1">
                  <a:lumMod val="85000"/>
                  <a:lumOff val="15000"/>
                  <a:alpha val="99000"/>
                </a:schemeClr>
              </a:solidFill>
            </a:endParaRPr>
          </a:p>
        </p:txBody>
      </p:sp>
      <p:sp>
        <p:nvSpPr>
          <p:cNvPr id="7" name="Rectangle 6"/>
          <p:cNvSpPr/>
          <p:nvPr/>
        </p:nvSpPr>
        <p:spPr>
          <a:xfrm>
            <a:off x="3369566" y="1270233"/>
            <a:ext cx="5245850" cy="2295500"/>
          </a:xfrm>
          <a:prstGeom prst="rect">
            <a:avLst/>
          </a:prstGeom>
          <a:ln/>
        </p:spPr>
        <p:style>
          <a:lnRef idx="1">
            <a:schemeClr val="accent5"/>
          </a:lnRef>
          <a:fillRef idx="1003">
            <a:schemeClr val="lt2"/>
          </a:fillRef>
          <a:effectRef idx="2">
            <a:schemeClr val="accent5"/>
          </a:effectRef>
          <a:fontRef idx="minor">
            <a:schemeClr val="lt1"/>
          </a:fontRef>
        </p:style>
        <p:txBody>
          <a:bodyPr lIns="137160" tIns="91440" rIns="137160" bIns="91440" rtlCol="0" anchor="t">
            <a:spAutoFit/>
          </a:bodyPr>
          <a:lstStyle/>
          <a:p>
            <a:pPr lvl="0"/>
            <a:r>
              <a:rPr lang="en-US" sz="2000" dirty="0">
                <a:solidFill>
                  <a:srgbClr val="FFFF00">
                    <a:alpha val="99000"/>
                  </a:srgbClr>
                </a:solidFill>
              </a:rPr>
              <a:t>Enterprise Voice</a:t>
            </a:r>
          </a:p>
          <a:p>
            <a:pPr marL="171441" lvl="0" indent="-171441" defTabSz="914400">
              <a:spcBef>
                <a:spcPts val="100"/>
              </a:spcBef>
              <a:spcAft>
                <a:spcPts val="100"/>
              </a:spcAft>
              <a:buClr>
                <a:schemeClr val="accent1"/>
              </a:buClr>
              <a:buSzPct val="100000"/>
              <a:buFont typeface="Arial" pitchFamily="34" charset="0"/>
              <a:buChar char="•"/>
              <a:defRPr/>
            </a:pPr>
            <a:r>
              <a:rPr lang="en-US" dirty="0" smtClean="0">
                <a:solidFill>
                  <a:schemeClr val="tx1">
                    <a:lumMod val="85000"/>
                    <a:lumOff val="15000"/>
                    <a:alpha val="99000"/>
                  </a:schemeClr>
                </a:solidFill>
              </a:rPr>
              <a:t>Interop </a:t>
            </a:r>
            <a:r>
              <a:rPr lang="en-US" dirty="0">
                <a:solidFill>
                  <a:schemeClr val="tx1">
                    <a:lumMod val="85000"/>
                    <a:lumOff val="15000"/>
                    <a:alpha val="99000"/>
                  </a:schemeClr>
                </a:solidFill>
              </a:rPr>
              <a:t>with </a:t>
            </a:r>
            <a:r>
              <a:rPr lang="en-US" dirty="0" smtClean="0">
                <a:solidFill>
                  <a:schemeClr val="tx1">
                    <a:lumMod val="85000"/>
                    <a:lumOff val="15000"/>
                    <a:alpha val="99000"/>
                  </a:schemeClr>
                </a:solidFill>
              </a:rPr>
              <a:t>PBX, gateways and SIP trunks</a:t>
            </a:r>
            <a:endParaRPr lang="en-US" dirty="0">
              <a:solidFill>
                <a:schemeClr val="tx1">
                  <a:lumMod val="85000"/>
                  <a:lumOff val="15000"/>
                  <a:alpha val="99000"/>
                </a:schemeClr>
              </a:solidFill>
            </a:endParaRPr>
          </a:p>
          <a:p>
            <a:pPr marL="171441" lvl="0" indent="-171441" defTabSz="914400">
              <a:spcBef>
                <a:spcPts val="100"/>
              </a:spcBef>
              <a:spcAft>
                <a:spcPts val="100"/>
              </a:spcAft>
              <a:buClr>
                <a:schemeClr val="accent1"/>
              </a:buClr>
              <a:buSzPct val="100000"/>
              <a:buFont typeface="Arial" pitchFamily="34" charset="0"/>
              <a:buChar char="•"/>
              <a:defRPr/>
            </a:pPr>
            <a:r>
              <a:rPr lang="en-US" dirty="0" smtClean="0">
                <a:solidFill>
                  <a:schemeClr val="tx1">
                    <a:lumMod val="85000"/>
                    <a:lumOff val="15000"/>
                    <a:alpha val="99000"/>
                  </a:schemeClr>
                </a:solidFill>
              </a:rPr>
              <a:t>Lync </a:t>
            </a:r>
            <a:r>
              <a:rPr lang="en-US" dirty="0">
                <a:solidFill>
                  <a:schemeClr val="tx1">
                    <a:lumMod val="85000"/>
                    <a:lumOff val="15000"/>
                    <a:alpha val="99000"/>
                  </a:schemeClr>
                </a:solidFill>
              </a:rPr>
              <a:t>IP </a:t>
            </a:r>
            <a:r>
              <a:rPr lang="en-US" dirty="0" smtClean="0">
                <a:solidFill>
                  <a:schemeClr val="tx1">
                    <a:lumMod val="85000"/>
                    <a:lumOff val="15000"/>
                    <a:alpha val="99000"/>
                  </a:schemeClr>
                </a:solidFill>
              </a:rPr>
              <a:t>phones and analog devices</a:t>
            </a:r>
            <a:endParaRPr lang="en-US" dirty="0">
              <a:solidFill>
                <a:schemeClr val="tx1">
                  <a:lumMod val="85000"/>
                  <a:lumOff val="15000"/>
                  <a:alpha val="99000"/>
                </a:schemeClr>
              </a:solidFill>
            </a:endParaRPr>
          </a:p>
          <a:p>
            <a:pPr marL="171441" indent="-171441" defTabSz="914400">
              <a:spcBef>
                <a:spcPts val="100"/>
              </a:spcBef>
              <a:spcAft>
                <a:spcPts val="100"/>
              </a:spcAft>
              <a:buClr>
                <a:schemeClr val="accent1"/>
              </a:buClr>
              <a:buSzPct val="100000"/>
              <a:buFont typeface="Arial" pitchFamily="34" charset="0"/>
              <a:buChar char="•"/>
              <a:defRPr/>
            </a:pPr>
            <a:r>
              <a:rPr lang="en-US" dirty="0" smtClean="0">
                <a:solidFill>
                  <a:schemeClr val="tx1">
                    <a:lumMod val="85000"/>
                    <a:lumOff val="15000"/>
                    <a:alpha val="99000"/>
                  </a:schemeClr>
                </a:solidFill>
              </a:rPr>
              <a:t>E-911</a:t>
            </a:r>
          </a:p>
          <a:p>
            <a:pPr marL="171441" indent="-171441" defTabSz="914400">
              <a:spcBef>
                <a:spcPts val="100"/>
              </a:spcBef>
              <a:spcAft>
                <a:spcPts val="100"/>
              </a:spcAft>
              <a:buClr>
                <a:schemeClr val="accent1"/>
              </a:buClr>
              <a:buSzPct val="100000"/>
              <a:buFont typeface="Arial" pitchFamily="34" charset="0"/>
              <a:buChar char="•"/>
              <a:defRPr/>
            </a:pPr>
            <a:r>
              <a:rPr lang="en-US" dirty="0" smtClean="0">
                <a:solidFill>
                  <a:schemeClr val="tx1">
                    <a:lumMod val="85000"/>
                    <a:lumOff val="15000"/>
                    <a:alpha val="99000"/>
                  </a:schemeClr>
                </a:solidFill>
              </a:rPr>
              <a:t>Call </a:t>
            </a:r>
            <a:r>
              <a:rPr lang="en-US" dirty="0">
                <a:solidFill>
                  <a:schemeClr val="tx1">
                    <a:lumMod val="85000"/>
                    <a:lumOff val="15000"/>
                    <a:alpha val="99000"/>
                  </a:schemeClr>
                </a:solidFill>
              </a:rPr>
              <a:t>Admission Control</a:t>
            </a:r>
          </a:p>
          <a:p>
            <a:pPr marL="171441" lvl="0" indent="-171441" defTabSz="914400">
              <a:spcBef>
                <a:spcPts val="100"/>
              </a:spcBef>
              <a:spcAft>
                <a:spcPts val="100"/>
              </a:spcAft>
              <a:buClr>
                <a:schemeClr val="accent1"/>
              </a:buClr>
              <a:buSzPct val="100000"/>
              <a:buFont typeface="Arial" pitchFamily="34" charset="0"/>
              <a:buChar char="•"/>
              <a:defRPr/>
            </a:pPr>
            <a:r>
              <a:rPr lang="en-US" dirty="0" smtClean="0">
                <a:solidFill>
                  <a:schemeClr val="tx1">
                    <a:lumMod val="85000"/>
                    <a:lumOff val="15000"/>
                    <a:alpha val="99000"/>
                  </a:schemeClr>
                </a:solidFill>
              </a:rPr>
              <a:t>Branch </a:t>
            </a:r>
            <a:r>
              <a:rPr lang="en-US" dirty="0">
                <a:solidFill>
                  <a:schemeClr val="tx1">
                    <a:lumMod val="85000"/>
                    <a:lumOff val="15000"/>
                    <a:alpha val="99000"/>
                  </a:schemeClr>
                </a:solidFill>
              </a:rPr>
              <a:t>office appliance</a:t>
            </a:r>
          </a:p>
          <a:p>
            <a:pPr marL="171441" lvl="0" indent="-171441" defTabSz="914400">
              <a:spcBef>
                <a:spcPts val="100"/>
              </a:spcBef>
              <a:spcAft>
                <a:spcPts val="100"/>
              </a:spcAft>
              <a:buClr>
                <a:schemeClr val="accent1"/>
              </a:buClr>
              <a:buSzPct val="100000"/>
              <a:buFont typeface="Arial" pitchFamily="34" charset="0"/>
              <a:buChar char="•"/>
              <a:defRPr/>
            </a:pPr>
            <a:r>
              <a:rPr lang="en-US" dirty="0" smtClean="0">
                <a:solidFill>
                  <a:schemeClr val="tx1">
                    <a:lumMod val="85000"/>
                    <a:lumOff val="15000"/>
                    <a:alpha val="99000"/>
                  </a:schemeClr>
                </a:solidFill>
              </a:rPr>
              <a:t>Response groups</a:t>
            </a:r>
            <a:endParaRPr lang="en-US" dirty="0">
              <a:solidFill>
                <a:schemeClr val="tx1">
                  <a:lumMod val="85000"/>
                  <a:lumOff val="15000"/>
                  <a:alpha val="99000"/>
                </a:schemeClr>
              </a:solidFill>
            </a:endParaRPr>
          </a:p>
        </p:txBody>
      </p:sp>
      <p:sp>
        <p:nvSpPr>
          <p:cNvPr id="10" name="Rectangle 9"/>
          <p:cNvSpPr/>
          <p:nvPr/>
        </p:nvSpPr>
        <p:spPr>
          <a:xfrm>
            <a:off x="3369566" y="4740084"/>
            <a:ext cx="5245850" cy="1084912"/>
          </a:xfrm>
          <a:prstGeom prst="rect">
            <a:avLst/>
          </a:prstGeom>
          <a:ln/>
        </p:spPr>
        <p:style>
          <a:lnRef idx="1">
            <a:schemeClr val="accent5"/>
          </a:lnRef>
          <a:fillRef idx="1003">
            <a:schemeClr val="lt2"/>
          </a:fillRef>
          <a:effectRef idx="2">
            <a:schemeClr val="accent5"/>
          </a:effectRef>
          <a:fontRef idx="minor">
            <a:schemeClr val="lt1"/>
          </a:fontRef>
        </p:style>
        <p:txBody>
          <a:bodyPr lIns="137160" tIns="91440" rIns="137160" bIns="91440" rtlCol="0" anchor="t">
            <a:spAutoFit/>
          </a:bodyPr>
          <a:lstStyle/>
          <a:p>
            <a:pPr lvl="0"/>
            <a:r>
              <a:rPr lang="en-US" sz="2000" dirty="0" smtClean="0">
                <a:solidFill>
                  <a:srgbClr val="FFFF00">
                    <a:alpha val="99000"/>
                  </a:srgbClr>
                </a:solidFill>
              </a:rPr>
              <a:t>Platform &amp; compliance</a:t>
            </a:r>
            <a:endParaRPr lang="en-US" sz="2000" dirty="0">
              <a:solidFill>
                <a:srgbClr val="FFFF00">
                  <a:alpha val="99000"/>
                </a:srgbClr>
              </a:solidFill>
            </a:endParaRPr>
          </a:p>
          <a:p>
            <a:pPr marL="171441" lvl="0" indent="-171441" defTabSz="914400">
              <a:spcBef>
                <a:spcPts val="100"/>
              </a:spcBef>
              <a:spcAft>
                <a:spcPts val="100"/>
              </a:spcAft>
              <a:buClr>
                <a:schemeClr val="accent1"/>
              </a:buClr>
              <a:buSzPct val="100000"/>
              <a:buFont typeface="Arial" pitchFamily="34" charset="0"/>
              <a:buChar char="•"/>
              <a:defRPr/>
            </a:pPr>
            <a:r>
              <a:rPr lang="en-US" dirty="0">
                <a:solidFill>
                  <a:schemeClr val="tx1">
                    <a:lumMod val="85000"/>
                    <a:lumOff val="15000"/>
                    <a:alpha val="99000"/>
                  </a:schemeClr>
                </a:solidFill>
              </a:rPr>
              <a:t>Server side </a:t>
            </a:r>
            <a:r>
              <a:rPr lang="en-US" dirty="0" smtClean="0">
                <a:solidFill>
                  <a:schemeClr val="tx1">
                    <a:lumMod val="85000"/>
                    <a:lumOff val="15000"/>
                    <a:alpha val="99000"/>
                  </a:schemeClr>
                </a:solidFill>
              </a:rPr>
              <a:t>APIs</a:t>
            </a:r>
          </a:p>
          <a:p>
            <a:pPr marL="171441" lvl="0" indent="-171441" defTabSz="914400">
              <a:spcBef>
                <a:spcPts val="100"/>
              </a:spcBef>
              <a:spcAft>
                <a:spcPts val="100"/>
              </a:spcAft>
              <a:buClr>
                <a:schemeClr val="accent1"/>
              </a:buClr>
              <a:buSzPct val="100000"/>
              <a:buFont typeface="Arial" pitchFamily="34" charset="0"/>
              <a:buChar char="•"/>
              <a:defRPr/>
            </a:pPr>
            <a:r>
              <a:rPr lang="en-US" dirty="0" smtClean="0">
                <a:solidFill>
                  <a:schemeClr val="tx1">
                    <a:lumMod val="85000"/>
                    <a:lumOff val="15000"/>
                    <a:alpha val="99000"/>
                  </a:schemeClr>
                </a:solidFill>
              </a:rPr>
              <a:t>3</a:t>
            </a:r>
            <a:r>
              <a:rPr lang="en-US" baseline="30000" dirty="0" smtClean="0">
                <a:solidFill>
                  <a:schemeClr val="tx1">
                    <a:lumMod val="85000"/>
                    <a:lumOff val="15000"/>
                    <a:alpha val="99000"/>
                  </a:schemeClr>
                </a:solidFill>
              </a:rPr>
              <a:t>rd</a:t>
            </a:r>
            <a:r>
              <a:rPr lang="en-US" dirty="0" smtClean="0">
                <a:solidFill>
                  <a:schemeClr val="tx1">
                    <a:lumMod val="85000"/>
                    <a:lumOff val="15000"/>
                    <a:alpha val="99000"/>
                  </a:schemeClr>
                </a:solidFill>
              </a:rPr>
              <a:t> party archiving solutions</a:t>
            </a:r>
            <a:endParaRPr lang="en-US" dirty="0">
              <a:solidFill>
                <a:schemeClr val="tx1">
                  <a:lumMod val="85000"/>
                  <a:lumOff val="15000"/>
                  <a:alpha val="99000"/>
                </a:schemeClr>
              </a:solidFill>
            </a:endParaRPr>
          </a:p>
        </p:txBody>
      </p:sp>
      <p:sp>
        <p:nvSpPr>
          <p:cNvPr id="12" name="Rounded Rectangle 11"/>
          <p:cNvSpPr/>
          <p:nvPr/>
        </p:nvSpPr>
        <p:spPr bwMode="auto">
          <a:xfrm>
            <a:off x="293179" y="5864758"/>
            <a:ext cx="11398624" cy="685800"/>
          </a:xfrm>
          <a:prstGeom prst="roundRect">
            <a:avLst>
              <a:gd name="adj" fmla="val 16072"/>
            </a:avLst>
          </a:prstGeom>
          <a:ln>
            <a:headEnd type="oval"/>
          </a:ln>
        </p:spPr>
        <p:style>
          <a:lnRef idx="1">
            <a:schemeClr val="accent4"/>
          </a:lnRef>
          <a:fillRef idx="2">
            <a:schemeClr val="accent4"/>
          </a:fillRef>
          <a:effectRef idx="1">
            <a:schemeClr val="accent4"/>
          </a:effectRef>
          <a:fontRef idx="minor">
            <a:schemeClr val="dk1"/>
          </a:fontRef>
        </p:style>
        <p:txBody>
          <a:bodyPr lIns="76174" tIns="0" rIns="76174" bIns="0" rtlCol="0" anchor="ctr"/>
          <a:lstStyle/>
          <a:p>
            <a:pPr marL="0" lvl="1" defTabSz="761717"/>
            <a:r>
              <a:rPr lang="en-US" sz="1700" b="1" dirty="0" smtClean="0">
                <a:ln>
                  <a:solidFill>
                    <a:schemeClr val="bg1">
                      <a:alpha val="0"/>
                    </a:schemeClr>
                  </a:solidFill>
                </a:ln>
                <a:solidFill>
                  <a:srgbClr val="F37A1F"/>
                </a:solidFill>
              </a:rPr>
              <a:t>Lync Server 2010 only – all Lync workloads must be run on Lync Server</a:t>
            </a:r>
            <a:endParaRPr lang="en-US" sz="1700" b="1" dirty="0">
              <a:ln>
                <a:solidFill>
                  <a:schemeClr val="bg1">
                    <a:alpha val="0"/>
                  </a:schemeClr>
                </a:solidFill>
              </a:ln>
              <a:solidFill>
                <a:srgbClr val="F37A1F"/>
              </a:solidFill>
            </a:endParaRPr>
          </a:p>
        </p:txBody>
      </p:sp>
    </p:spTree>
    <p:extLst>
      <p:ext uri="{BB962C8B-B14F-4D97-AF65-F5344CB8AC3E}">
        <p14:creationId xmlns:p14="http://schemas.microsoft.com/office/powerpoint/2010/main" val="6045329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Lync Server with Exchange Online</a:t>
            </a:r>
            <a:endParaRPr lang="en-US" dirty="0"/>
          </a:p>
        </p:txBody>
      </p:sp>
      <p:sp>
        <p:nvSpPr>
          <p:cNvPr id="15" name="Rounded Rectangle 14"/>
          <p:cNvSpPr/>
          <p:nvPr/>
        </p:nvSpPr>
        <p:spPr bwMode="auto">
          <a:xfrm>
            <a:off x="678381" y="1029514"/>
            <a:ext cx="11077595" cy="5534025"/>
          </a:xfrm>
          <a:prstGeom prst="roundRect">
            <a:avLst/>
          </a:prstGeom>
          <a:gradFill flip="none" rotWithShape="1">
            <a:gsLst>
              <a:gs pos="0">
                <a:schemeClr val="tx2">
                  <a:lumMod val="60000"/>
                  <a:lumOff val="40000"/>
                </a:schemeClr>
              </a:gs>
              <a:gs pos="100000">
                <a:schemeClr val="bg2">
                  <a:lumMod val="50000"/>
                </a:schemeClr>
              </a:gs>
            </a:gsLst>
            <a:lin ang="13500000" scaled="1"/>
            <a:tileRect/>
          </a:gradFill>
          <a:ln>
            <a:noFill/>
            <a:headEnd type="none" w="med" len="med"/>
            <a:tailEnd type="none" w="med" len="med"/>
          </a:ln>
          <a:scene3d>
            <a:camera prst="orthographicFront"/>
            <a:lightRig rig="threePt" dir="t"/>
          </a:scene3d>
          <a:sp3d>
            <a:bevelT/>
          </a:sp3d>
        </p:spPr>
        <p:style>
          <a:lnRef idx="1">
            <a:schemeClr val="accent6"/>
          </a:lnRef>
          <a:fillRef idx="1003">
            <a:schemeClr val="lt2"/>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cxnSp>
        <p:nvCxnSpPr>
          <p:cNvPr id="16" name="Straight Arrow Connector 15"/>
          <p:cNvCxnSpPr>
            <a:endCxn id="23" idx="0"/>
          </p:cNvCxnSpPr>
          <p:nvPr/>
        </p:nvCxnSpPr>
        <p:spPr>
          <a:xfrm flipH="1">
            <a:off x="3756326" y="2311725"/>
            <a:ext cx="4450053" cy="2056728"/>
          </a:xfrm>
          <a:prstGeom prst="straightConnector1">
            <a:avLst/>
          </a:prstGeom>
          <a:ln>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
        <p:nvSpPr>
          <p:cNvPr id="17" name="Cloud"/>
          <p:cNvSpPr>
            <a:spLocks noChangeAspect="1" noEditPoints="1" noChangeArrowheads="1"/>
          </p:cNvSpPr>
          <p:nvPr/>
        </p:nvSpPr>
        <p:spPr bwMode="auto">
          <a:xfrm>
            <a:off x="4421393" y="2804841"/>
            <a:ext cx="3591570" cy="849262"/>
          </a:xfrm>
          <a:custGeom>
            <a:avLst/>
            <a:gdLst>
              <a:gd name="T0" fmla="*/ 6382 w 21600"/>
              <a:gd name="T1" fmla="*/ 829726 h 21600"/>
              <a:gd name="T2" fmla="*/ 1028700 w 21600"/>
              <a:gd name="T3" fmla="*/ 1657685 h 21600"/>
              <a:gd name="T4" fmla="*/ 2055686 w 21600"/>
              <a:gd name="T5" fmla="*/ 829726 h 21600"/>
              <a:gd name="T6" fmla="*/ 1028700 w 21600"/>
              <a:gd name="T7" fmla="*/ 94881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accent6">
                  <a:tint val="50000"/>
                  <a:satMod val="300000"/>
                </a:schemeClr>
              </a:gs>
              <a:gs pos="35000">
                <a:schemeClr val="accent6">
                  <a:tint val="37000"/>
                  <a:satMod val="300000"/>
                </a:schemeClr>
              </a:gs>
              <a:gs pos="100000">
                <a:schemeClr val="accent6">
                  <a:lumMod val="60000"/>
                  <a:lumOff val="40000"/>
                </a:schemeClr>
              </a:gs>
            </a:gsLst>
          </a:gradFill>
          <a:ln>
            <a:headEnd/>
            <a:tailEnd/>
          </a:ln>
        </p:spPr>
        <p:style>
          <a:lnRef idx="1">
            <a:schemeClr val="accent6"/>
          </a:lnRef>
          <a:fillRef idx="2">
            <a:schemeClr val="accent6"/>
          </a:fillRef>
          <a:effectRef idx="1">
            <a:schemeClr val="accent6"/>
          </a:effectRef>
          <a:fontRef idx="minor">
            <a:schemeClr val="dk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dirty="0" smtClean="0">
                <a:solidFill>
                  <a:srgbClr val="000000"/>
                </a:solidFill>
              </a:rPr>
              <a:t>Single identity &amp; </a:t>
            </a:r>
          </a:p>
          <a:p>
            <a:pPr algn="ctr">
              <a:defRPr/>
            </a:pPr>
            <a:r>
              <a:rPr lang="en-US" sz="1600" dirty="0" smtClean="0">
                <a:solidFill>
                  <a:srgbClr val="000000"/>
                </a:solidFill>
              </a:rPr>
              <a:t>Interoperability</a:t>
            </a:r>
            <a:endParaRPr lang="en-US" sz="1600" dirty="0">
              <a:solidFill>
                <a:srgbClr val="000000"/>
              </a:solidFill>
            </a:endParaRPr>
          </a:p>
        </p:txBody>
      </p:sp>
      <p:grpSp>
        <p:nvGrpSpPr>
          <p:cNvPr id="18" name="Group 15"/>
          <p:cNvGrpSpPr>
            <a:grpSpLocks/>
          </p:cNvGrpSpPr>
          <p:nvPr/>
        </p:nvGrpSpPr>
        <p:grpSpPr bwMode="auto">
          <a:xfrm>
            <a:off x="10150523" y="2050482"/>
            <a:ext cx="1552743" cy="1094363"/>
            <a:chOff x="6248400" y="3429000"/>
            <a:chExt cx="2272785" cy="1601507"/>
          </a:xfrm>
        </p:grpSpPr>
        <p:pic>
          <p:nvPicPr>
            <p:cNvPr id="19" name="Picture 3" descr="C:\Program Files\Microsoft Resource DVD Artwork\DVD_ART\Artwork_Imagery\Shapes and Graphics\Internet Cloud\cloud 2.png"/>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Effect>
                        <a14:brightnessContrast bright="-20000" contrast="-40000"/>
                      </a14:imgEffect>
                    </a14:imgLayer>
                  </a14:imgProps>
                </a:ext>
              </a:extLst>
            </a:blip>
            <a:srcRect/>
            <a:stretch>
              <a:fillRect/>
            </a:stretch>
          </p:blipFill>
          <p:spPr bwMode="auto">
            <a:xfrm>
              <a:off x="6248400" y="3429000"/>
              <a:ext cx="2209800" cy="1234401"/>
            </a:xfrm>
            <a:prstGeom prst="rect">
              <a:avLst/>
            </a:prstGeom>
            <a:noFill/>
            <a:ln w="9525">
              <a:noFill/>
              <a:miter lim="800000"/>
              <a:headEnd/>
              <a:tailEnd/>
            </a:ln>
          </p:spPr>
        </p:pic>
        <p:pic>
          <p:nvPicPr>
            <p:cNvPr id="20" name="Picture 2" descr="C:\Users\arib\Pictures\Presentation Stuff\Globe3.png"/>
            <p:cNvPicPr>
              <a:picLocks noChangeAspect="1" noChangeArrowheads="1"/>
            </p:cNvPicPr>
            <p:nvPr/>
          </p:nvPicPr>
          <p:blipFill>
            <a:blip r:embed="rId5"/>
            <a:srcRect/>
            <a:stretch>
              <a:fillRect/>
            </a:stretch>
          </p:blipFill>
          <p:spPr bwMode="auto">
            <a:xfrm>
              <a:off x="7196977" y="3811307"/>
              <a:ext cx="1324208" cy="1219200"/>
            </a:xfrm>
            <a:prstGeom prst="rect">
              <a:avLst/>
            </a:prstGeom>
            <a:noFill/>
            <a:ln w="9525">
              <a:noFill/>
              <a:miter lim="800000"/>
              <a:headEnd/>
              <a:tailEnd/>
            </a:ln>
          </p:spPr>
        </p:pic>
      </p:grpSp>
      <p:sp>
        <p:nvSpPr>
          <p:cNvPr id="21" name="TextBox 20"/>
          <p:cNvSpPr txBox="1"/>
          <p:nvPr/>
        </p:nvSpPr>
        <p:spPr>
          <a:xfrm>
            <a:off x="8350318" y="2089308"/>
            <a:ext cx="3190465" cy="716093"/>
          </a:xfrm>
          <a:prstGeom prst="rect">
            <a:avLst/>
          </a:prstGeom>
        </p:spPr>
        <p:txBody>
          <a:bodyPr vert="horz" wrap="square" lIns="0" tIns="0" rIns="0" bIns="0" rtlCol="0">
            <a:spAutoFit/>
          </a:bodyPr>
          <a:lstStyle/>
          <a:p>
            <a:pPr marL="171450" indent="-171450">
              <a:lnSpc>
                <a:spcPct val="90000"/>
              </a:lnSpc>
              <a:spcBef>
                <a:spcPts val="100"/>
              </a:spcBef>
              <a:spcAft>
                <a:spcPts val="100"/>
              </a:spcAft>
              <a:buClr>
                <a:schemeClr val="accent1"/>
              </a:buClr>
              <a:buSzPct val="100000"/>
              <a:buFont typeface="Arial" pitchFamily="34" charset="0"/>
              <a:buChar char="•"/>
              <a:defRPr/>
            </a:pPr>
            <a:r>
              <a:rPr lang="en-US" sz="1600" dirty="0" smtClean="0">
                <a:ln>
                  <a:solidFill>
                    <a:schemeClr val="bg1">
                      <a:alpha val="0"/>
                    </a:schemeClr>
                  </a:solidFill>
                </a:ln>
                <a:solidFill>
                  <a:schemeClr val="accent4">
                    <a:lumMod val="20000"/>
                    <a:lumOff val="80000"/>
                  </a:schemeClr>
                </a:solidFill>
              </a:rPr>
              <a:t>Email &amp; Calendar</a:t>
            </a:r>
            <a:endParaRPr lang="en-US" sz="1600" dirty="0">
              <a:ln>
                <a:solidFill>
                  <a:schemeClr val="bg1">
                    <a:alpha val="0"/>
                  </a:schemeClr>
                </a:solidFill>
              </a:ln>
              <a:solidFill>
                <a:schemeClr val="accent4">
                  <a:lumMod val="20000"/>
                  <a:lumOff val="80000"/>
                </a:schemeClr>
              </a:solidFill>
            </a:endParaRPr>
          </a:p>
          <a:p>
            <a:pPr marL="171450" indent="-171450">
              <a:lnSpc>
                <a:spcPct val="90000"/>
              </a:lnSpc>
              <a:spcBef>
                <a:spcPts val="100"/>
              </a:spcBef>
              <a:spcAft>
                <a:spcPts val="100"/>
              </a:spcAft>
              <a:buClr>
                <a:schemeClr val="accent1"/>
              </a:buClr>
              <a:buSzPct val="100000"/>
              <a:buFont typeface="Arial" pitchFamily="34" charset="0"/>
              <a:buChar char="•"/>
              <a:defRPr/>
            </a:pPr>
            <a:r>
              <a:rPr lang="en-US" sz="1600" dirty="0">
                <a:ln>
                  <a:solidFill>
                    <a:schemeClr val="bg1">
                      <a:alpha val="0"/>
                    </a:schemeClr>
                  </a:solidFill>
                </a:ln>
                <a:solidFill>
                  <a:schemeClr val="accent4">
                    <a:lumMod val="20000"/>
                    <a:lumOff val="80000"/>
                  </a:schemeClr>
                </a:solidFill>
              </a:rPr>
              <a:t>Voice </a:t>
            </a:r>
            <a:r>
              <a:rPr lang="en-US" sz="1600" dirty="0" smtClean="0">
                <a:ln>
                  <a:solidFill>
                    <a:schemeClr val="bg1">
                      <a:alpha val="0"/>
                    </a:schemeClr>
                  </a:solidFill>
                </a:ln>
                <a:solidFill>
                  <a:schemeClr val="accent4">
                    <a:lumMod val="20000"/>
                    <a:lumOff val="80000"/>
                  </a:schemeClr>
                </a:solidFill>
              </a:rPr>
              <a:t>Mail</a:t>
            </a:r>
          </a:p>
          <a:p>
            <a:pPr marL="171450" indent="-171450">
              <a:lnSpc>
                <a:spcPct val="90000"/>
              </a:lnSpc>
              <a:spcBef>
                <a:spcPts val="100"/>
              </a:spcBef>
              <a:spcAft>
                <a:spcPts val="100"/>
              </a:spcAft>
              <a:buClr>
                <a:schemeClr val="accent1"/>
              </a:buClr>
              <a:buSzPct val="100000"/>
              <a:buFont typeface="Arial" pitchFamily="34" charset="0"/>
              <a:buChar char="•"/>
              <a:defRPr/>
            </a:pPr>
            <a:r>
              <a:rPr lang="en-US" sz="1600" dirty="0" smtClean="0">
                <a:ln>
                  <a:solidFill>
                    <a:schemeClr val="bg1">
                      <a:alpha val="0"/>
                    </a:schemeClr>
                  </a:solidFill>
                </a:ln>
                <a:solidFill>
                  <a:schemeClr val="accent4">
                    <a:lumMod val="20000"/>
                    <a:lumOff val="80000"/>
                  </a:schemeClr>
                </a:solidFill>
              </a:rPr>
              <a:t>Email Archiving</a:t>
            </a:r>
            <a:endParaRPr lang="en-US" sz="1600" dirty="0">
              <a:ln>
                <a:solidFill>
                  <a:schemeClr val="bg1">
                    <a:alpha val="0"/>
                  </a:schemeClr>
                </a:solidFill>
              </a:ln>
              <a:solidFill>
                <a:schemeClr val="accent4">
                  <a:lumMod val="20000"/>
                  <a:lumOff val="80000"/>
                </a:schemeClr>
              </a:solidFill>
            </a:endParaRPr>
          </a:p>
        </p:txBody>
      </p:sp>
      <p:pic>
        <p:nvPicPr>
          <p:cNvPr id="22" name="Picture 3" descr="\\eventsql\dvd\Online_ART\DVD_ART34\Artwork_Imagery\Icons - Illustrations\_MISC ICONS\blade server.png"/>
          <p:cNvPicPr>
            <a:picLocks noChangeAspect="1" noChangeArrowheads="1"/>
          </p:cNvPicPr>
          <p:nvPr/>
        </p:nvPicPr>
        <p:blipFill>
          <a:blip r:embed="rId6"/>
          <a:srcRect/>
          <a:stretch>
            <a:fillRect/>
          </a:stretch>
        </p:blipFill>
        <p:spPr bwMode="auto">
          <a:xfrm>
            <a:off x="725206" y="4368453"/>
            <a:ext cx="1352550" cy="1600200"/>
          </a:xfrm>
          <a:prstGeom prst="rect">
            <a:avLst/>
          </a:prstGeom>
          <a:noFill/>
          <a:ln w="9525">
            <a:noFill/>
            <a:miter lim="800000"/>
            <a:headEnd/>
            <a:tailEnd/>
          </a:ln>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24405" y="4368453"/>
            <a:ext cx="3063842" cy="634215"/>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4710" y="1391559"/>
            <a:ext cx="3169425" cy="599021"/>
          </a:xfrm>
          <a:prstGeom prst="rect">
            <a:avLst/>
          </a:prstGeom>
        </p:spPr>
      </p:pic>
      <p:sp>
        <p:nvSpPr>
          <p:cNvPr id="25" name="TextBox 24"/>
          <p:cNvSpPr txBox="1"/>
          <p:nvPr/>
        </p:nvSpPr>
        <p:spPr>
          <a:xfrm>
            <a:off x="2284713" y="5118041"/>
            <a:ext cx="3949783" cy="963341"/>
          </a:xfrm>
          <a:prstGeom prst="rect">
            <a:avLst/>
          </a:prstGeom>
        </p:spPr>
        <p:txBody>
          <a:bodyPr vert="horz" wrap="square" lIns="0" tIns="0" rIns="0" bIns="0" rtlCol="0">
            <a:spAutoFit/>
          </a:bodyPr>
          <a:lstStyle/>
          <a:p>
            <a:pPr marL="171450" indent="-171450">
              <a:lnSpc>
                <a:spcPct val="90000"/>
              </a:lnSpc>
              <a:spcBef>
                <a:spcPts val="100"/>
              </a:spcBef>
              <a:spcAft>
                <a:spcPts val="100"/>
              </a:spcAft>
              <a:buClr>
                <a:schemeClr val="accent1"/>
              </a:buClr>
              <a:buSzPct val="100000"/>
              <a:buFont typeface="Arial" pitchFamily="34" charset="0"/>
              <a:buChar char="•"/>
              <a:defRPr/>
            </a:pPr>
            <a:r>
              <a:rPr lang="en-US" sz="1600" dirty="0" smtClean="0">
                <a:ln>
                  <a:solidFill>
                    <a:schemeClr val="bg1">
                      <a:alpha val="0"/>
                    </a:schemeClr>
                  </a:solidFill>
                </a:ln>
                <a:solidFill>
                  <a:schemeClr val="accent4">
                    <a:lumMod val="20000"/>
                    <a:lumOff val="80000"/>
                  </a:schemeClr>
                </a:solidFill>
              </a:rPr>
              <a:t>IM &amp; Presence</a:t>
            </a:r>
          </a:p>
          <a:p>
            <a:pPr marL="171450" indent="-171450">
              <a:lnSpc>
                <a:spcPct val="90000"/>
              </a:lnSpc>
              <a:spcBef>
                <a:spcPts val="100"/>
              </a:spcBef>
              <a:spcAft>
                <a:spcPts val="100"/>
              </a:spcAft>
              <a:buClr>
                <a:schemeClr val="accent1"/>
              </a:buClr>
              <a:buSzPct val="100000"/>
              <a:buFont typeface="Arial" pitchFamily="34" charset="0"/>
              <a:buChar char="•"/>
              <a:defRPr/>
            </a:pPr>
            <a:r>
              <a:rPr lang="en-US" sz="1600" dirty="0" smtClean="0">
                <a:ln>
                  <a:solidFill>
                    <a:schemeClr val="bg1">
                      <a:alpha val="0"/>
                    </a:schemeClr>
                  </a:solidFill>
                </a:ln>
                <a:solidFill>
                  <a:schemeClr val="accent4">
                    <a:lumMod val="20000"/>
                    <a:lumOff val="80000"/>
                  </a:schemeClr>
                </a:solidFill>
              </a:rPr>
              <a:t>Online Meetings</a:t>
            </a:r>
          </a:p>
          <a:p>
            <a:pPr marL="171450" indent="-171450">
              <a:lnSpc>
                <a:spcPct val="90000"/>
              </a:lnSpc>
              <a:spcBef>
                <a:spcPts val="100"/>
              </a:spcBef>
              <a:spcAft>
                <a:spcPts val="100"/>
              </a:spcAft>
              <a:buClr>
                <a:schemeClr val="accent1"/>
              </a:buClr>
              <a:buSzPct val="100000"/>
              <a:buFont typeface="Arial" pitchFamily="34" charset="0"/>
              <a:buChar char="•"/>
              <a:defRPr/>
            </a:pPr>
            <a:r>
              <a:rPr lang="en-US" sz="1600" dirty="0" smtClean="0">
                <a:ln>
                  <a:solidFill>
                    <a:schemeClr val="bg1">
                      <a:alpha val="0"/>
                    </a:schemeClr>
                  </a:solidFill>
                </a:ln>
                <a:solidFill>
                  <a:schemeClr val="accent4">
                    <a:lumMod val="20000"/>
                    <a:lumOff val="80000"/>
                  </a:schemeClr>
                </a:solidFill>
              </a:rPr>
              <a:t>Enterprise Voice (w/ PBX replace)</a:t>
            </a:r>
          </a:p>
          <a:p>
            <a:pPr marL="171450" indent="-171450">
              <a:lnSpc>
                <a:spcPct val="90000"/>
              </a:lnSpc>
              <a:spcBef>
                <a:spcPts val="100"/>
              </a:spcBef>
              <a:spcAft>
                <a:spcPts val="100"/>
              </a:spcAft>
              <a:buClr>
                <a:schemeClr val="accent1"/>
              </a:buClr>
              <a:buSzPct val="100000"/>
              <a:buFont typeface="Arial" pitchFamily="34" charset="0"/>
              <a:buChar char="•"/>
              <a:defRPr/>
            </a:pPr>
            <a:r>
              <a:rPr lang="en-US" sz="1600" dirty="0" smtClean="0">
                <a:ln>
                  <a:solidFill>
                    <a:schemeClr val="bg1">
                      <a:alpha val="0"/>
                    </a:schemeClr>
                  </a:solidFill>
                </a:ln>
                <a:solidFill>
                  <a:schemeClr val="accent4">
                    <a:lumMod val="20000"/>
                    <a:lumOff val="80000"/>
                  </a:schemeClr>
                </a:solidFill>
              </a:rPr>
              <a:t>Interop with existing infrastructure</a:t>
            </a:r>
            <a:endParaRPr lang="en-US" sz="1600" dirty="0">
              <a:ln>
                <a:solidFill>
                  <a:schemeClr val="bg1">
                    <a:alpha val="0"/>
                  </a:schemeClr>
                </a:solidFill>
              </a:ln>
              <a:solidFill>
                <a:schemeClr val="accent4">
                  <a:lumMod val="20000"/>
                  <a:lumOff val="80000"/>
                </a:schemeClr>
              </a:solidFill>
            </a:endParaRPr>
          </a:p>
        </p:txBody>
      </p:sp>
      <p:sp>
        <p:nvSpPr>
          <p:cNvPr id="26" name="Rectangle 25"/>
          <p:cNvSpPr/>
          <p:nvPr/>
        </p:nvSpPr>
        <p:spPr>
          <a:xfrm>
            <a:off x="7106293" y="4368453"/>
            <a:ext cx="4389754" cy="1631216"/>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spcBef>
                <a:spcPts val="600"/>
              </a:spcBef>
              <a:buFont typeface="Arial" pitchFamily="34" charset="0"/>
              <a:buChar char="•"/>
            </a:pPr>
            <a:r>
              <a:rPr lang="en-US" dirty="0">
                <a:latin typeface="Segoe UI Light" pitchFamily="34" charset="0"/>
              </a:rPr>
              <a:t>Lync Server delivers the full value of </a:t>
            </a:r>
            <a:r>
              <a:rPr lang="en-US" dirty="0" smtClean="0">
                <a:latin typeface="Segoe UI Light" pitchFamily="34" charset="0"/>
              </a:rPr>
              <a:t>UC</a:t>
            </a:r>
          </a:p>
          <a:p>
            <a:pPr marL="285750" indent="-285750">
              <a:spcBef>
                <a:spcPts val="600"/>
              </a:spcBef>
              <a:buFont typeface="Arial" pitchFamily="34" charset="0"/>
              <a:buChar char="•"/>
            </a:pPr>
            <a:r>
              <a:rPr lang="en-US" dirty="0" smtClean="0">
                <a:latin typeface="Segoe UI Light" pitchFamily="34" charset="0"/>
              </a:rPr>
              <a:t>Start moving to the Office 365 cloud with Exchange Online</a:t>
            </a:r>
          </a:p>
          <a:p>
            <a:pPr marL="285750" indent="-285750">
              <a:spcBef>
                <a:spcPts val="600"/>
              </a:spcBef>
              <a:buFont typeface="Arial" pitchFamily="34" charset="0"/>
              <a:buChar char="•"/>
            </a:pPr>
            <a:r>
              <a:rPr lang="en-US" dirty="0" smtClean="0">
                <a:latin typeface="Segoe UI Light" pitchFamily="34" charset="0"/>
              </a:rPr>
              <a:t>Lync Server can be managed </a:t>
            </a:r>
            <a:br>
              <a:rPr lang="en-US" dirty="0" smtClean="0">
                <a:latin typeface="Segoe UI Light" pitchFamily="34" charset="0"/>
              </a:rPr>
            </a:br>
            <a:r>
              <a:rPr lang="en-US" dirty="0" smtClean="0">
                <a:latin typeface="Segoe UI Light" pitchFamily="34" charset="0"/>
              </a:rPr>
              <a:t>On-premises or via private cloud</a:t>
            </a:r>
            <a:endParaRPr lang="en-US" dirty="0">
              <a:latin typeface="Segoe UI Light" pitchFamily="34" charset="0"/>
            </a:endParaRPr>
          </a:p>
        </p:txBody>
      </p:sp>
    </p:spTree>
    <p:extLst>
      <p:ext uri="{BB962C8B-B14F-4D97-AF65-F5344CB8AC3E}">
        <p14:creationId xmlns:p14="http://schemas.microsoft.com/office/powerpoint/2010/main" val="22286294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‘Real World’ Example for Cloud UC</a:t>
            </a:r>
            <a:endParaRPr lang="en-US" dirty="0"/>
          </a:p>
        </p:txBody>
      </p:sp>
      <p:sp>
        <p:nvSpPr>
          <p:cNvPr id="3" name="Content Placeholder 2"/>
          <p:cNvSpPr>
            <a:spLocks noGrp="1"/>
          </p:cNvSpPr>
          <p:nvPr>
            <p:ph sz="half" idx="1"/>
          </p:nvPr>
        </p:nvSpPr>
        <p:spPr/>
        <p:txBody>
          <a:bodyPr/>
          <a:lstStyle/>
          <a:p>
            <a:r>
              <a:rPr lang="en-US" smtClean="0"/>
              <a:t>Requirement:</a:t>
            </a:r>
          </a:p>
          <a:p>
            <a:r>
              <a:rPr lang="en-US" smtClean="0"/>
              <a:t>Cloud UC solution</a:t>
            </a:r>
          </a:p>
          <a:p>
            <a:r>
              <a:rPr lang="en-US" smtClean="0"/>
              <a:t>For 5000 seats</a:t>
            </a:r>
            <a:endParaRPr lang="en-US" dirty="0"/>
          </a:p>
        </p:txBody>
      </p:sp>
      <p:sp>
        <p:nvSpPr>
          <p:cNvPr id="9" name="Content Placeholder 8"/>
          <p:cNvSpPr>
            <a:spLocks noGrp="1"/>
          </p:cNvSpPr>
          <p:nvPr>
            <p:ph sz="half" idx="2"/>
          </p:nvPr>
        </p:nvSpPr>
        <p:spPr/>
        <p:txBody>
          <a:bodyPr/>
          <a:lstStyle/>
          <a:p>
            <a:endParaRPr lang="en-US"/>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389" t="8912" r="8222" b="9939"/>
          <a:stretch/>
        </p:blipFill>
        <p:spPr bwMode="auto">
          <a:xfrm>
            <a:off x="4421388" y="1339483"/>
            <a:ext cx="7132320" cy="490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0019" y="1339483"/>
            <a:ext cx="6476104" cy="4874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9254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785308" y="978943"/>
            <a:ext cx="10628546" cy="4475181"/>
          </a:xfrm>
          <a:prstGeom prst="roundRect">
            <a:avLst/>
          </a:prstGeom>
          <a:gradFill flip="none" rotWithShape="1">
            <a:gsLst>
              <a:gs pos="0">
                <a:srgbClr val="002060"/>
              </a:gs>
              <a:gs pos="83000">
                <a:srgbClr val="002060">
                  <a:tint val="44500"/>
                  <a:satMod val="160000"/>
                </a:srgbClr>
              </a:gs>
              <a:gs pos="100000">
                <a:srgbClr val="002060">
                  <a:tint val="23500"/>
                  <a:satMod val="160000"/>
                </a:srgbClr>
              </a:gs>
            </a:gsLst>
            <a:lin ang="189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p:txBody>
          <a:bodyPr/>
          <a:lstStyle/>
          <a:p>
            <a:r>
              <a:rPr lang="en-US" smtClean="0"/>
              <a:t>Combined Cloud Offering from BT &amp; Microsoft</a:t>
            </a:r>
            <a:endParaRPr lang="en-US" dirty="0"/>
          </a:p>
        </p:txBody>
      </p:sp>
      <p:sp>
        <p:nvSpPr>
          <p:cNvPr id="3" name="Text Placeholder 2"/>
          <p:cNvSpPr>
            <a:spLocks noGrp="1"/>
          </p:cNvSpPr>
          <p:nvPr>
            <p:ph type="body" sz="quarter" idx="10"/>
          </p:nvPr>
        </p:nvSpPr>
        <p:spPr>
          <a:xfrm>
            <a:off x="519112" y="5665479"/>
            <a:ext cx="11149013" cy="954107"/>
          </a:xfrm>
        </p:spPr>
        <p:txBody>
          <a:bodyPr/>
          <a:lstStyle/>
          <a:p>
            <a:r>
              <a:rPr lang="en-US" sz="2000" dirty="0" err="1" smtClean="0"/>
              <a:t>Lync</a:t>
            </a:r>
            <a:r>
              <a:rPr lang="en-US" sz="2000" dirty="0" smtClean="0"/>
              <a:t> in BT private cloud, rest of Office 365 in Microsoft multi-tenant cloud</a:t>
            </a:r>
          </a:p>
          <a:p>
            <a:r>
              <a:rPr lang="en-US" sz="2000" dirty="0" smtClean="0"/>
              <a:t>Managed network with </a:t>
            </a:r>
            <a:r>
              <a:rPr lang="en-US" sz="2000" dirty="0" err="1" smtClean="0"/>
              <a:t>QoS</a:t>
            </a:r>
            <a:r>
              <a:rPr lang="en-US" sz="2000" dirty="0" smtClean="0"/>
              <a:t> for </a:t>
            </a:r>
            <a:r>
              <a:rPr lang="en-US" sz="2000" dirty="0" err="1" smtClean="0"/>
              <a:t>Lync</a:t>
            </a:r>
            <a:r>
              <a:rPr lang="en-US" sz="2000" dirty="0" smtClean="0"/>
              <a:t> audio and video traffic</a:t>
            </a:r>
          </a:p>
          <a:p>
            <a:r>
              <a:rPr lang="en-US" sz="2000" dirty="0" smtClean="0"/>
              <a:t>Highly redundant and survivable design (geo-redundancy and branch survivability)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0466" y="1155608"/>
            <a:ext cx="8444528" cy="4201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378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You Need To Remember</a:t>
            </a:r>
            <a:endParaRPr lang="en-US" dirty="0"/>
          </a:p>
        </p:txBody>
      </p:sp>
      <p:sp>
        <p:nvSpPr>
          <p:cNvPr id="4" name="Text Placeholder 3"/>
          <p:cNvSpPr>
            <a:spLocks noGrp="1"/>
          </p:cNvSpPr>
          <p:nvPr>
            <p:ph type="body" sz="quarter" idx="10"/>
          </p:nvPr>
        </p:nvSpPr>
        <p:spPr/>
        <p:txBody>
          <a:bodyPr/>
          <a:lstStyle/>
          <a:p>
            <a:r>
              <a:rPr lang="en-US" smtClean="0"/>
              <a:t>Lync Online delivers IM &amp; online meetings as part of Office 365 (public cloud)</a:t>
            </a:r>
          </a:p>
          <a:p>
            <a:pPr lvl="1"/>
            <a:r>
              <a:rPr lang="en-US" smtClean="0"/>
              <a:t>Voice (Lync-to-PSTN) is coming post Office 365 launch</a:t>
            </a:r>
          </a:p>
          <a:p>
            <a:endParaRPr lang="en-US" smtClean="0"/>
          </a:p>
          <a:p>
            <a:r>
              <a:rPr lang="en-US" smtClean="0"/>
              <a:t>Lync Server delivers Enterprise Voice w/ PBX replace</a:t>
            </a:r>
          </a:p>
          <a:p>
            <a:pPr lvl="1"/>
            <a:r>
              <a:rPr lang="en-US" smtClean="0"/>
              <a:t>On-premises or private cloud  </a:t>
            </a:r>
          </a:p>
          <a:p>
            <a:pPr lvl="1"/>
            <a:r>
              <a:rPr lang="en-US" smtClean="0"/>
              <a:t>Works with Exchange Online in Office 365</a:t>
            </a:r>
          </a:p>
          <a:p>
            <a:endParaRPr lang="en-US" smtClean="0"/>
          </a:p>
          <a:p>
            <a:r>
              <a:rPr lang="en-US" smtClean="0"/>
              <a:t>Not on Lync yet? Try out Lync Online at </a:t>
            </a:r>
            <a:r>
              <a:rPr lang="en-US" smtClean="0">
                <a:hlinkClick r:id="rId3"/>
              </a:rPr>
              <a:t>Office365.com</a:t>
            </a:r>
            <a:r>
              <a:rPr lang="en-US" smtClean="0"/>
              <a:t> </a:t>
            </a:r>
            <a:endParaRPr lang="en-US" dirty="0"/>
          </a:p>
        </p:txBody>
      </p:sp>
    </p:spTree>
    <p:extLst>
      <p:ext uri="{BB962C8B-B14F-4D97-AF65-F5344CB8AC3E}">
        <p14:creationId xmlns:p14="http://schemas.microsoft.com/office/powerpoint/2010/main" val="20835894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432826"/>
            <a:ext cx="11173090" cy="2566857"/>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lvl="0">
              <a:lnSpc>
                <a:spcPct val="90000"/>
              </a:lnSpc>
              <a:spcBef>
                <a:spcPct val="20000"/>
              </a:spcBef>
              <a:buSzPct val="90000"/>
            </a:pPr>
            <a:r>
              <a:rPr lang="en-US" sz="2400" dirty="0" smtClean="0">
                <a:gradFill>
                  <a:gsLst>
                    <a:gs pos="0">
                      <a:schemeClr val="tx1"/>
                    </a:gs>
                    <a:gs pos="100000">
                      <a:schemeClr val="tx1"/>
                    </a:gs>
                  </a:gsLst>
                  <a:lin ang="5400000" scaled="0"/>
                </a:gradFill>
              </a:rPr>
              <a:t>Key Breakout Sessions:</a:t>
            </a:r>
          </a:p>
          <a:p>
            <a:pPr marL="460375" indent="-460375">
              <a:lnSpc>
                <a:spcPct val="90000"/>
              </a:lnSpc>
              <a:spcBef>
                <a:spcPct val="20000"/>
              </a:spcBef>
              <a:buSzPct val="90000"/>
              <a:buBlip>
                <a:blip r:embed="rId3"/>
              </a:buBlip>
            </a:pPr>
            <a:r>
              <a:rPr lang="en-US" sz="2400" dirty="0" smtClean="0"/>
              <a:t>EXL314: Microsoft Lync 2010 and the Enterprise Network</a:t>
            </a:r>
          </a:p>
          <a:p>
            <a:pPr marL="460375" indent="-460375">
              <a:lnSpc>
                <a:spcPct val="90000"/>
              </a:lnSpc>
              <a:spcBef>
                <a:spcPct val="20000"/>
              </a:spcBef>
              <a:buSzPct val="90000"/>
              <a:buBlip>
                <a:blip r:embed="rId3"/>
              </a:buBlip>
            </a:pPr>
            <a:r>
              <a:rPr lang="en-US" sz="2400" dirty="0" smtClean="0"/>
              <a:t>EXL315: Microsoft Lync 2010: Core Voice Planning and Deployment</a:t>
            </a:r>
          </a:p>
          <a:p>
            <a:pPr marL="460375" indent="-460375">
              <a:lnSpc>
                <a:spcPct val="90000"/>
              </a:lnSpc>
              <a:spcBef>
                <a:spcPct val="20000"/>
              </a:spcBef>
              <a:buSzPct val="90000"/>
              <a:buBlip>
                <a:blip r:embed="rId3"/>
              </a:buBlip>
            </a:pPr>
            <a:r>
              <a:rPr lang="en-US" sz="2400" dirty="0" smtClean="0"/>
              <a:t>EXL303: Four </a:t>
            </a:r>
            <a:r>
              <a:rPr lang="en-US" sz="2400" dirty="0"/>
              <a:t>Ways to Leverage the Microsoft Lync 2010 Client API's in Your </a:t>
            </a:r>
            <a:r>
              <a:rPr lang="en-US" sz="2400" dirty="0" smtClean="0"/>
              <a:t>Applications</a:t>
            </a:r>
          </a:p>
          <a:p>
            <a:pPr marL="460375" indent="-460375">
              <a:lnSpc>
                <a:spcPct val="90000"/>
              </a:lnSpc>
              <a:spcBef>
                <a:spcPct val="20000"/>
              </a:spcBef>
              <a:buSzPct val="90000"/>
              <a:buBlip>
                <a:blip r:embed="rId3"/>
              </a:buBlip>
            </a:pPr>
            <a:r>
              <a:rPr lang="en-US" sz="2400" dirty="0" smtClean="0"/>
              <a:t>…</a:t>
            </a:r>
          </a:p>
        </p:txBody>
      </p:sp>
      <p:sp>
        <p:nvSpPr>
          <p:cNvPr id="10" name="Rectangle 9"/>
          <p:cNvSpPr/>
          <p:nvPr/>
        </p:nvSpPr>
        <p:spPr bwMode="auto">
          <a:xfrm>
            <a:off x="507868" y="4165849"/>
            <a:ext cx="11173090" cy="1015663"/>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Lync Online service description on Microsoft download center</a:t>
            </a: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Office 365 online community – </a:t>
            </a:r>
            <a:r>
              <a:rPr lang="en-US" sz="2400" dirty="0" smtClean="0">
                <a:gradFill>
                  <a:gsLst>
                    <a:gs pos="0">
                      <a:schemeClr val="tx1"/>
                    </a:gs>
                    <a:gs pos="100000">
                      <a:schemeClr val="tx1"/>
                    </a:gs>
                  </a:gsLst>
                  <a:lin ang="5400000" scaled="0"/>
                </a:gradFill>
                <a:hlinkClick r:id="rId4"/>
              </a:rPr>
              <a:t>http://community.office365.com</a:t>
            </a:r>
            <a:r>
              <a:rPr lang="en-US" sz="2400" dirty="0" smtClean="0">
                <a:gradFill>
                  <a:gsLst>
                    <a:gs pos="0">
                      <a:schemeClr val="tx1"/>
                    </a:gs>
                    <a:gs pos="100000">
                      <a:schemeClr val="tx1"/>
                    </a:gs>
                  </a:gsLst>
                  <a:lin ang="5400000" scaled="0"/>
                </a:gradFill>
              </a:rPr>
              <a:t> </a:t>
            </a:r>
            <a:endParaRPr lang="en-US" sz="2400" dirty="0">
              <a:gradFill>
                <a:gsLst>
                  <a:gs pos="0">
                    <a:schemeClr val="tx1"/>
                  </a:gs>
                  <a:gs pos="100000">
                    <a:schemeClr val="tx1"/>
                  </a:gs>
                </a:gsLst>
                <a:lin ang="5400000" scaled="0"/>
              </a:gradFill>
            </a:endParaRPr>
          </a:p>
        </p:txBody>
      </p:sp>
      <p:sp>
        <p:nvSpPr>
          <p:cNvPr id="15" name="Rectangle 14"/>
          <p:cNvSpPr/>
          <p:nvPr/>
        </p:nvSpPr>
        <p:spPr bwMode="auto">
          <a:xfrm>
            <a:off x="507868" y="5539270"/>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Find me after the session at the Lync demo booth</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Today’s session</a:t>
            </a:r>
            <a:endParaRPr lang="en-US" dirty="0"/>
          </a:p>
        </p:txBody>
      </p:sp>
      <p:sp>
        <p:nvSpPr>
          <p:cNvPr id="5" name="Text Placeholder 4"/>
          <p:cNvSpPr>
            <a:spLocks noGrp="1"/>
          </p:cNvSpPr>
          <p:nvPr>
            <p:ph type="body" sz="quarter" idx="10"/>
          </p:nvPr>
        </p:nvSpPr>
        <p:spPr/>
        <p:txBody>
          <a:bodyPr/>
          <a:lstStyle/>
          <a:p>
            <a:r>
              <a:rPr lang="en-US" smtClean="0"/>
              <a:t>Overview of Lync online</a:t>
            </a:r>
          </a:p>
          <a:p>
            <a:r>
              <a:rPr lang="en-US" smtClean="0"/>
              <a:t>Lync Server and Lync Online</a:t>
            </a:r>
          </a:p>
          <a:p>
            <a:r>
              <a:rPr lang="en-US" smtClean="0"/>
              <a:t>Lync and Private cloud</a:t>
            </a:r>
          </a:p>
          <a:p>
            <a:endParaRPr lang="en-US" smtClean="0"/>
          </a:p>
          <a:p>
            <a:endParaRPr lang="en-US" smtClean="0"/>
          </a:p>
          <a:p>
            <a:endParaRPr lang="en-US" dirty="0"/>
          </a:p>
        </p:txBody>
      </p:sp>
    </p:spTree>
    <p:extLst>
      <p:ext uri="{BB962C8B-B14F-4D97-AF65-F5344CB8AC3E}">
        <p14:creationId xmlns:p14="http://schemas.microsoft.com/office/powerpoint/2010/main" val="17776099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6706507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3063244" y="138499"/>
            <a:ext cx="2854754" cy="553998"/>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Required Slide</a:t>
            </a: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95043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98121468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box - karenb@fabrikam4.onmicrosoft.com - Microsoft Outloo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85" y="490783"/>
            <a:ext cx="11288280" cy="6058174"/>
          </a:xfrm>
          <a:prstGeom prst="rect">
            <a:avLst/>
          </a:prstGeom>
        </p:spPr>
      </p:pic>
      <p:pic>
        <p:nvPicPr>
          <p:cNvPr id="3" name="Picture 2" descr="Tomás Navarr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051" y="1580189"/>
            <a:ext cx="3768437" cy="1064861"/>
          </a:xfrm>
          <a:prstGeom prst="rect">
            <a:avLst/>
          </a:prstGeom>
        </p:spPr>
      </p:pic>
    </p:spTree>
    <p:extLst>
      <p:ext uri="{BB962C8B-B14F-4D97-AF65-F5344CB8AC3E}">
        <p14:creationId xmlns:p14="http://schemas.microsoft.com/office/powerpoint/2010/main" val="13235285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at's the pl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68" y="261495"/>
            <a:ext cx="10019090" cy="6335010"/>
          </a:xfrm>
          <a:prstGeom prst="rect">
            <a:avLst/>
          </a:prstGeom>
        </p:spPr>
      </p:pic>
    </p:spTree>
    <p:extLst>
      <p:ext uri="{BB962C8B-B14F-4D97-AF65-F5344CB8AC3E}">
        <p14:creationId xmlns:p14="http://schemas.microsoft.com/office/powerpoint/2010/main" val="348085599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1413"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14562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1413"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95945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1413"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17546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1413"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54955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823927" y="0"/>
            <a:ext cx="17598011" cy="6858000"/>
          </a:xfrm>
          <a:prstGeom prst="roundRect">
            <a:avLst>
              <a:gd name="adj" fmla="val 2946"/>
            </a:avLst>
          </a:prstGeom>
        </p:spPr>
      </p:pic>
      <p:pic>
        <p:nvPicPr>
          <p:cNvPr id="14" name="Cloud-Main-BG" descr="clou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0923" y="2995573"/>
            <a:ext cx="6701467" cy="3463870"/>
          </a:xfrm>
          <a:prstGeom prst="rect">
            <a:avLst/>
          </a:prstGeom>
          <a:effectLst>
            <a:outerShdw blurRad="63500" sx="102000" sy="102000" algn="ctr" rotWithShape="0">
              <a:prstClr val="black">
                <a:alpha val="32000"/>
              </a:prstClr>
            </a:outerShdw>
          </a:effectLst>
        </p:spPr>
      </p:pic>
      <p:sp>
        <p:nvSpPr>
          <p:cNvPr id="4" name="Title 3"/>
          <p:cNvSpPr>
            <a:spLocks noGrp="1"/>
          </p:cNvSpPr>
          <p:nvPr>
            <p:ph type="title"/>
          </p:nvPr>
        </p:nvSpPr>
        <p:spPr/>
        <p:txBody>
          <a:bodyPr/>
          <a:lstStyle/>
          <a:p>
            <a:r>
              <a:rPr lang="en-US" smtClean="0"/>
              <a:t>What is Microsoft Office 365?</a:t>
            </a:r>
            <a:endParaRPr lang="en-US" dirty="0"/>
          </a:p>
        </p:txBody>
      </p:sp>
      <p:sp>
        <p:nvSpPr>
          <p:cNvPr id="24" name="TextBox 23"/>
          <p:cNvSpPr txBox="1"/>
          <p:nvPr/>
        </p:nvSpPr>
        <p:spPr>
          <a:xfrm>
            <a:off x="504412" y="1452130"/>
            <a:ext cx="11141610" cy="770147"/>
          </a:xfrm>
          <a:prstGeom prst="rect">
            <a:avLst/>
          </a:prstGeom>
          <a:noFill/>
        </p:spPr>
        <p:txBody>
          <a:bodyPr wrap="square" rtlCol="0">
            <a:spAutoFit/>
          </a:bodyPr>
          <a:lstStyle/>
          <a:p>
            <a:pPr>
              <a:lnSpc>
                <a:spcPct val="115000"/>
              </a:lnSpc>
            </a:pPr>
            <a:r>
              <a:rPr lang="en-US" sz="2000" dirty="0" smtClean="0">
                <a:solidFill>
                  <a:schemeClr val="tx1">
                    <a:alpha val="99000"/>
                  </a:schemeClr>
                </a:solidFill>
                <a:ea typeface="Segoe UI" pitchFamily="34" charset="0"/>
                <a:cs typeface="Segoe UI" pitchFamily="34" charset="0"/>
              </a:rPr>
              <a:t>Bringing together cloud versions of our most trusted communications and collaboration products with the latest version of our desktop suite for businesses of all sizes</a:t>
            </a:r>
            <a:r>
              <a:rPr lang="en-US" sz="2000" dirty="0" smtClean="0">
                <a:solidFill>
                  <a:schemeClr val="tx2">
                    <a:alpha val="99000"/>
                  </a:schemeClr>
                </a:solidFill>
                <a:ea typeface="Segoe UI" pitchFamily="34" charset="0"/>
                <a:cs typeface="Segoe UI" pitchFamily="34" charset="0"/>
              </a:rPr>
              <a:t> </a:t>
            </a:r>
            <a:endParaRPr lang="en-US" sz="2000" dirty="0">
              <a:solidFill>
                <a:schemeClr val="tx2">
                  <a:alpha val="99000"/>
                </a:schemeClr>
              </a:solidFill>
              <a:ea typeface="Segoe UI" pitchFamily="34" charset="0"/>
              <a:cs typeface="Segoe UI" pitchFamily="3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2133" y="5246649"/>
            <a:ext cx="2806006" cy="707113"/>
          </a:xfrm>
          <a:prstGeom prst="rect">
            <a:avLst/>
          </a:prstGeom>
        </p:spPr>
      </p:pic>
      <p:pic>
        <p:nvPicPr>
          <p:cNvPr id="29" name="Picture 28"/>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585013" y="3564423"/>
            <a:ext cx="3171899" cy="599489"/>
          </a:xfrm>
          <a:prstGeom prst="rect">
            <a:avLst/>
          </a:prstGeom>
          <a:noFill/>
          <a:ln w="9525">
            <a:noFill/>
            <a:miter lim="800000"/>
            <a:headEnd/>
            <a:tailEnd/>
          </a:ln>
        </p:spPr>
      </p:pic>
      <p:cxnSp>
        <p:nvCxnSpPr>
          <p:cNvPr id="39" name="Straight Connector 38"/>
          <p:cNvCxnSpPr/>
          <p:nvPr/>
        </p:nvCxnSpPr>
        <p:spPr>
          <a:xfrm>
            <a:off x="854840" y="3408801"/>
            <a:ext cx="3661741" cy="0"/>
          </a:xfrm>
          <a:prstGeom prst="line">
            <a:avLst/>
          </a:prstGeom>
          <a:ln w="2857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465151" y="4300551"/>
            <a:ext cx="3661741" cy="0"/>
          </a:xfrm>
          <a:prstGeom prst="line">
            <a:avLst/>
          </a:prstGeom>
          <a:ln w="2857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379183" y="5172154"/>
            <a:ext cx="3661741" cy="0"/>
          </a:xfrm>
          <a:prstGeom prst="line">
            <a:avLst/>
          </a:prstGeom>
          <a:ln w="2857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732512" y="6011110"/>
            <a:ext cx="3661741" cy="0"/>
          </a:xfrm>
          <a:prstGeom prst="line">
            <a:avLst/>
          </a:prstGeom>
          <a:ln w="2857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634194" y="4433442"/>
            <a:ext cx="3371577" cy="583282"/>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295963" y="2671673"/>
            <a:ext cx="1845057" cy="492443"/>
          </a:xfrm>
          <a:prstGeom prst="rect">
            <a:avLst/>
          </a:prstGeom>
          <a:noFill/>
        </p:spPr>
        <p:txBody>
          <a:bodyPr wrap="none" lIns="0" tIns="0" rIns="0" bIns="0" rtlCol="0">
            <a:spAutoFit/>
          </a:bodyPr>
          <a:lstStyle/>
          <a:p>
            <a:r>
              <a:rPr lang="en-US" sz="3200" dirty="0" smtClean="0">
                <a:solidFill>
                  <a:schemeClr val="accent1"/>
                </a:solidFill>
              </a:rPr>
              <a:t>Office 365</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8921" y="3376001"/>
            <a:ext cx="2614968" cy="2395530"/>
          </a:xfrm>
          <a:prstGeom prst="rect">
            <a:avLst/>
          </a:prstGeom>
        </p:spPr>
      </p:pic>
      <p:sp>
        <p:nvSpPr>
          <p:cNvPr id="3" name="AutoShape 2" descr="https://mediabank.partners.extranet.microsoft.com/Assets/Active/M-Q/Microsoft_Office/Office_2010_Products/Office_2010_Suites/Office_Professional_Plus_2010/English/Logos+Logotypes/Horizontal/online-rgb/Ofc-ProPlus2010_h_rgb.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s://mediabank.partners.extranet.microsoft.com/Assets/Active/M-Q/Microsoft_Office/Office_2010_Products/Office_2010_Suites/Office_Professional_Plus_2010/English/Logos+Logotypes/Horizontal/online-rgb/Ofc-ProPlus2010_h_rgb.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1288" y="2695120"/>
            <a:ext cx="4118664" cy="678673"/>
          </a:xfrm>
          <a:prstGeom prst="rect">
            <a:avLst/>
          </a:prstGeom>
        </p:spPr>
      </p:pic>
    </p:spTree>
    <p:extLst>
      <p:ext uri="{BB962C8B-B14F-4D97-AF65-F5344CB8AC3E}">
        <p14:creationId xmlns:p14="http://schemas.microsoft.com/office/powerpoint/2010/main" val="5789055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1413"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85402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1413"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48693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1413"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614488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bwMode="auto">
          <a:xfrm rot="16200000" flipV="1">
            <a:off x="11180769" y="725041"/>
            <a:ext cx="3117963" cy="114081"/>
          </a:xfrm>
          <a:prstGeom prst="rect">
            <a:avLst/>
          </a:prstGeom>
          <a:gradFill>
            <a:gsLst>
              <a:gs pos="0">
                <a:schemeClr val="accent2">
                  <a:shade val="45000"/>
                  <a:satMod val="155000"/>
                  <a:alpha val="0"/>
                </a:schemeClr>
              </a:gs>
              <a:gs pos="60000">
                <a:schemeClr val="tx1">
                  <a:alpha val="35000"/>
                </a:schemeClr>
              </a:gs>
              <a:gs pos="100000">
                <a:schemeClr val="accent2">
                  <a:tint val="87000"/>
                  <a:satMod val="250000"/>
                  <a:alpha val="0"/>
                </a:schemeClr>
              </a:gs>
            </a:gsLst>
            <a:lin ang="0" scaled="0"/>
          </a:gradFill>
          <a:ln>
            <a:headEnd type="none" w="med" len="med"/>
            <a:tailEnd type="none" w="med" len="med"/>
          </a:ln>
          <a:scene3d>
            <a:camera prst="orthographicFront">
              <a:rot lat="0" lon="0" rev="0"/>
            </a:camera>
            <a:lightRig rig="threePt" dir="tl"/>
          </a:scene3d>
          <a:sp3d prstMaterial="matte"/>
        </p:spPr>
        <p:style>
          <a:lnRef idx="0">
            <a:schemeClr val="accent2"/>
          </a:lnRef>
          <a:fillRef idx="3">
            <a:schemeClr val="accent2"/>
          </a:fillRef>
          <a:effectRef idx="3">
            <a:schemeClr val="accent2"/>
          </a:effectRef>
          <a:fontRef idx="minor">
            <a:schemeClr val="lt1"/>
          </a:fontRef>
        </p:style>
        <p:txBody>
          <a:bodyPr vert="horz" wrap="square" lIns="91341" tIns="45672" rIns="91341" bIns="45672" numCol="1" rtlCol="0" anchor="ctr" anchorCtr="0" compatLnSpc="1">
            <a:prstTxWarp prst="textNoShape">
              <a:avLst/>
            </a:prstTxWarp>
          </a:bodyPr>
          <a:lstStyle/>
          <a:p>
            <a:pPr algn="ctr" defTabSz="913189" fontAlgn="base">
              <a:spcBef>
                <a:spcPct val="0"/>
              </a:spcBef>
              <a:spcAft>
                <a:spcPct val="0"/>
              </a:spcAft>
            </a:pPr>
            <a:endParaRPr lang="en-US" dirty="0">
              <a:gradFill>
                <a:gsLst>
                  <a:gs pos="0">
                    <a:srgbClr val="000000"/>
                  </a:gs>
                  <a:gs pos="100000">
                    <a:srgbClr val="000000"/>
                  </a:gs>
                </a:gsLst>
                <a:lin ang="5400000" scaled="0"/>
              </a:gradFill>
            </a:endParaRPr>
          </a:p>
        </p:txBody>
      </p:sp>
      <p:sp>
        <p:nvSpPr>
          <p:cNvPr id="92" name="Rounded Rectangle 91"/>
          <p:cNvSpPr/>
          <p:nvPr/>
        </p:nvSpPr>
        <p:spPr bwMode="auto">
          <a:xfrm>
            <a:off x="-5868987" y="4802561"/>
            <a:ext cx="2249005" cy="501664"/>
          </a:xfrm>
          <a:prstGeom prst="roundRect">
            <a:avLst>
              <a:gd name="adj" fmla="val 22959"/>
            </a:avLst>
          </a:prstGeom>
          <a:noFill/>
          <a:ln>
            <a:headEnd type="none" w="med" len="med"/>
            <a:tailEnd type="none" w="med" len="med"/>
          </a:ln>
          <a:scene3d>
            <a:camera prst="orthographicFront">
              <a:rot lat="0" lon="0" rev="0"/>
            </a:camera>
            <a:lightRig rig="threePt" dir="tl"/>
          </a:scene3d>
          <a:sp3d prstMaterial="matte"/>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345" tIns="45672" rIns="91341" bIns="45672"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9" name="Freeform 6"/>
          <p:cNvSpPr>
            <a:spLocks/>
          </p:cNvSpPr>
          <p:nvPr/>
        </p:nvSpPr>
        <p:spPr bwMode="auto">
          <a:xfrm>
            <a:off x="3851841" y="1818305"/>
            <a:ext cx="2124954" cy="4532420"/>
          </a:xfrm>
          <a:prstGeom prst="roundRect">
            <a:avLst>
              <a:gd name="adj" fmla="val 6825"/>
            </a:avLst>
          </a:prstGeom>
          <a:solidFill>
            <a:srgbClr val="E6E6E6"/>
          </a:solidFill>
          <a:ln w="25400" cap="flat" cmpd="sng" algn="ctr">
            <a:noFill/>
            <a:prstDash val="solid"/>
          </a:ln>
          <a:effectLst>
            <a:innerShdw blurRad="342900">
              <a:prstClr val="black">
                <a:alpha val="56000"/>
              </a:prstClr>
            </a:innerShdw>
          </a:effectLst>
        </p:spPr>
        <p:txBody>
          <a:bodyPr lIns="0" tIns="1280096" rIns="0" bIns="0" rtlCol="0" anchor="t" anchorCtr="0"/>
          <a:lstStyle/>
          <a:p>
            <a:pPr algn="ctr" defTabSz="1462741" fontAlgn="base">
              <a:lnSpc>
                <a:spcPct val="80000"/>
              </a:lnSpc>
              <a:spcBef>
                <a:spcPct val="0"/>
              </a:spcBef>
              <a:spcAft>
                <a:spcPct val="0"/>
              </a:spcAft>
              <a:defRPr/>
            </a:pPr>
            <a:r>
              <a:rPr lang="en-US" sz="1400" dirty="0" smtClean="0">
                <a:solidFill>
                  <a:srgbClr val="7F7F7F">
                    <a:alpha val="98824"/>
                  </a:srgbClr>
                </a:solidFill>
              </a:rPr>
              <a:t>Instant Messaging</a:t>
            </a:r>
            <a:endParaRPr lang="en-US" sz="1400" dirty="0">
              <a:solidFill>
                <a:srgbClr val="7F7F7F">
                  <a:alpha val="98824"/>
                </a:srgbClr>
              </a:solidFill>
            </a:endParaRPr>
          </a:p>
        </p:txBody>
      </p:sp>
      <p:sp>
        <p:nvSpPr>
          <p:cNvPr id="10" name="Freeform 6"/>
          <p:cNvSpPr>
            <a:spLocks/>
          </p:cNvSpPr>
          <p:nvPr/>
        </p:nvSpPr>
        <p:spPr bwMode="auto">
          <a:xfrm>
            <a:off x="6088436" y="1818305"/>
            <a:ext cx="2120856" cy="4532420"/>
          </a:xfrm>
          <a:prstGeom prst="roundRect">
            <a:avLst>
              <a:gd name="adj" fmla="val 6825"/>
            </a:avLst>
          </a:prstGeom>
          <a:solidFill>
            <a:srgbClr val="E6E6E6"/>
          </a:solidFill>
          <a:ln w="25400" cap="flat" cmpd="sng" algn="ctr">
            <a:noFill/>
            <a:prstDash val="solid"/>
          </a:ln>
          <a:effectLst>
            <a:innerShdw blurRad="342900">
              <a:prstClr val="black">
                <a:alpha val="56000"/>
              </a:prstClr>
            </a:innerShdw>
          </a:effectLst>
        </p:spPr>
        <p:txBody>
          <a:bodyPr lIns="0" tIns="1280096" rIns="0" bIns="0" rtlCol="0" anchor="t" anchorCtr="0"/>
          <a:lstStyle/>
          <a:p>
            <a:pPr algn="ctr"/>
            <a:r>
              <a:rPr lang="en-US" sz="1400" dirty="0" smtClean="0">
                <a:solidFill>
                  <a:srgbClr val="7F7F7F">
                    <a:alpha val="98824"/>
                  </a:srgbClr>
                </a:solidFill>
              </a:rPr>
              <a:t>Online Meetings</a:t>
            </a:r>
            <a:endParaRPr lang="en-US" sz="1400" dirty="0">
              <a:solidFill>
                <a:srgbClr val="7F7F7F">
                  <a:alpha val="98824"/>
                </a:srgbClr>
              </a:solidFill>
            </a:endParaRPr>
          </a:p>
        </p:txBody>
      </p:sp>
      <p:grpSp>
        <p:nvGrpSpPr>
          <p:cNvPr id="15" name="Group 19"/>
          <p:cNvGrpSpPr>
            <a:grpSpLocks noChangeAspect="1"/>
          </p:cNvGrpSpPr>
          <p:nvPr/>
        </p:nvGrpSpPr>
        <p:grpSpPr bwMode="auto">
          <a:xfrm>
            <a:off x="4740290" y="2366592"/>
            <a:ext cx="352817" cy="273270"/>
            <a:chOff x="697" y="1200"/>
            <a:chExt cx="377" cy="292"/>
          </a:xfrm>
        </p:grpSpPr>
        <p:sp>
          <p:nvSpPr>
            <p:cNvPr id="16" name="AutoShape 18"/>
            <p:cNvSpPr>
              <a:spLocks noChangeAspect="1" noChangeArrowheads="1" noTextEdit="1"/>
            </p:cNvSpPr>
            <p:nvPr/>
          </p:nvSpPr>
          <p:spPr bwMode="auto">
            <a:xfrm>
              <a:off x="697" y="1200"/>
              <a:ext cx="377"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0"/>
            <p:cNvSpPr>
              <a:spLocks/>
            </p:cNvSpPr>
            <p:nvPr/>
          </p:nvSpPr>
          <p:spPr bwMode="auto">
            <a:xfrm>
              <a:off x="716" y="1199"/>
              <a:ext cx="340" cy="176"/>
            </a:xfrm>
            <a:custGeom>
              <a:avLst/>
              <a:gdLst>
                <a:gd name="T0" fmla="*/ 340 w 340"/>
                <a:gd name="T1" fmla="*/ 0 h 176"/>
                <a:gd name="T2" fmla="*/ 0 w 340"/>
                <a:gd name="T3" fmla="*/ 0 h 176"/>
                <a:gd name="T4" fmla="*/ 170 w 340"/>
                <a:gd name="T5" fmla="*/ 176 h 176"/>
                <a:gd name="T6" fmla="*/ 340 w 340"/>
                <a:gd name="T7" fmla="*/ 0 h 176"/>
              </a:gdLst>
              <a:ahLst/>
              <a:cxnLst>
                <a:cxn ang="0">
                  <a:pos x="T0" y="T1"/>
                </a:cxn>
                <a:cxn ang="0">
                  <a:pos x="T2" y="T3"/>
                </a:cxn>
                <a:cxn ang="0">
                  <a:pos x="T4" y="T5"/>
                </a:cxn>
                <a:cxn ang="0">
                  <a:pos x="T6" y="T7"/>
                </a:cxn>
              </a:cxnLst>
              <a:rect l="0" t="0" r="r" b="b"/>
              <a:pathLst>
                <a:path w="340" h="176">
                  <a:moveTo>
                    <a:pt x="340" y="0"/>
                  </a:moveTo>
                  <a:lnTo>
                    <a:pt x="0" y="0"/>
                  </a:lnTo>
                  <a:lnTo>
                    <a:pt x="170" y="176"/>
                  </a:lnTo>
                  <a:lnTo>
                    <a:pt x="34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1"/>
            <p:cNvSpPr>
              <a:spLocks/>
            </p:cNvSpPr>
            <p:nvPr/>
          </p:nvSpPr>
          <p:spPr bwMode="auto">
            <a:xfrm>
              <a:off x="945" y="1206"/>
              <a:ext cx="129" cy="277"/>
            </a:xfrm>
            <a:custGeom>
              <a:avLst/>
              <a:gdLst>
                <a:gd name="T0" fmla="*/ 228 w 233"/>
                <a:gd name="T1" fmla="*/ 0 h 500"/>
                <a:gd name="T2" fmla="*/ 0 w 233"/>
                <a:gd name="T3" fmla="*/ 235 h 500"/>
                <a:gd name="T4" fmla="*/ 224 w 233"/>
                <a:gd name="T5" fmla="*/ 500 h 500"/>
                <a:gd name="T6" fmla="*/ 233 w 233"/>
                <a:gd name="T7" fmla="*/ 472 h 500"/>
                <a:gd name="T8" fmla="*/ 233 w 233"/>
                <a:gd name="T9" fmla="*/ 22 h 500"/>
                <a:gd name="T10" fmla="*/ 228 w 233"/>
                <a:gd name="T11" fmla="*/ 0 h 500"/>
              </a:gdLst>
              <a:ahLst/>
              <a:cxnLst>
                <a:cxn ang="0">
                  <a:pos x="T0" y="T1"/>
                </a:cxn>
                <a:cxn ang="0">
                  <a:pos x="T2" y="T3"/>
                </a:cxn>
                <a:cxn ang="0">
                  <a:pos x="T4" y="T5"/>
                </a:cxn>
                <a:cxn ang="0">
                  <a:pos x="T6" y="T7"/>
                </a:cxn>
                <a:cxn ang="0">
                  <a:pos x="T8" y="T9"/>
                </a:cxn>
                <a:cxn ang="0">
                  <a:pos x="T10" y="T11"/>
                </a:cxn>
              </a:cxnLst>
              <a:rect l="0" t="0" r="r" b="b"/>
              <a:pathLst>
                <a:path w="233" h="500">
                  <a:moveTo>
                    <a:pt x="228" y="0"/>
                  </a:moveTo>
                  <a:cubicBezTo>
                    <a:pt x="0" y="235"/>
                    <a:pt x="0" y="235"/>
                    <a:pt x="0" y="235"/>
                  </a:cubicBezTo>
                  <a:cubicBezTo>
                    <a:pt x="224" y="500"/>
                    <a:pt x="224" y="500"/>
                    <a:pt x="224" y="500"/>
                  </a:cubicBezTo>
                  <a:cubicBezTo>
                    <a:pt x="230" y="492"/>
                    <a:pt x="233" y="482"/>
                    <a:pt x="233" y="472"/>
                  </a:cubicBezTo>
                  <a:cubicBezTo>
                    <a:pt x="233" y="22"/>
                    <a:pt x="233" y="22"/>
                    <a:pt x="233" y="22"/>
                  </a:cubicBezTo>
                  <a:cubicBezTo>
                    <a:pt x="233" y="14"/>
                    <a:pt x="231" y="7"/>
                    <a:pt x="228"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auto">
            <a:xfrm>
              <a:off x="698" y="1206"/>
              <a:ext cx="129" cy="277"/>
            </a:xfrm>
            <a:custGeom>
              <a:avLst/>
              <a:gdLst>
                <a:gd name="T0" fmla="*/ 6 w 233"/>
                <a:gd name="T1" fmla="*/ 0 h 500"/>
                <a:gd name="T2" fmla="*/ 0 w 233"/>
                <a:gd name="T3" fmla="*/ 22 h 500"/>
                <a:gd name="T4" fmla="*/ 0 w 233"/>
                <a:gd name="T5" fmla="*/ 472 h 500"/>
                <a:gd name="T6" fmla="*/ 9 w 233"/>
                <a:gd name="T7" fmla="*/ 500 h 500"/>
                <a:gd name="T8" fmla="*/ 233 w 233"/>
                <a:gd name="T9" fmla="*/ 235 h 500"/>
                <a:gd name="T10" fmla="*/ 6 w 233"/>
                <a:gd name="T11" fmla="*/ 0 h 500"/>
              </a:gdLst>
              <a:ahLst/>
              <a:cxnLst>
                <a:cxn ang="0">
                  <a:pos x="T0" y="T1"/>
                </a:cxn>
                <a:cxn ang="0">
                  <a:pos x="T2" y="T3"/>
                </a:cxn>
                <a:cxn ang="0">
                  <a:pos x="T4" y="T5"/>
                </a:cxn>
                <a:cxn ang="0">
                  <a:pos x="T6" y="T7"/>
                </a:cxn>
                <a:cxn ang="0">
                  <a:pos x="T8" y="T9"/>
                </a:cxn>
                <a:cxn ang="0">
                  <a:pos x="T10" y="T11"/>
                </a:cxn>
              </a:cxnLst>
              <a:rect l="0" t="0" r="r" b="b"/>
              <a:pathLst>
                <a:path w="233" h="500">
                  <a:moveTo>
                    <a:pt x="6" y="0"/>
                  </a:moveTo>
                  <a:cubicBezTo>
                    <a:pt x="2" y="7"/>
                    <a:pt x="0" y="14"/>
                    <a:pt x="0" y="22"/>
                  </a:cubicBezTo>
                  <a:cubicBezTo>
                    <a:pt x="0" y="472"/>
                    <a:pt x="0" y="472"/>
                    <a:pt x="0" y="472"/>
                  </a:cubicBezTo>
                  <a:cubicBezTo>
                    <a:pt x="0" y="482"/>
                    <a:pt x="3" y="492"/>
                    <a:pt x="9" y="500"/>
                  </a:cubicBezTo>
                  <a:cubicBezTo>
                    <a:pt x="233" y="235"/>
                    <a:pt x="233" y="235"/>
                    <a:pt x="233" y="235"/>
                  </a:cubicBez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3"/>
            <p:cNvSpPr>
              <a:spLocks/>
            </p:cNvSpPr>
            <p:nvPr/>
          </p:nvSpPr>
          <p:spPr bwMode="auto">
            <a:xfrm>
              <a:off x="716" y="1348"/>
              <a:ext cx="340" cy="145"/>
            </a:xfrm>
            <a:custGeom>
              <a:avLst/>
              <a:gdLst>
                <a:gd name="T0" fmla="*/ 307 w 614"/>
                <a:gd name="T1" fmla="*/ 89 h 261"/>
                <a:gd name="T2" fmla="*/ 221 w 614"/>
                <a:gd name="T3" fmla="*/ 0 h 261"/>
                <a:gd name="T4" fmla="*/ 0 w 614"/>
                <a:gd name="T5" fmla="*/ 261 h 261"/>
                <a:gd name="T6" fmla="*/ 1 w 614"/>
                <a:gd name="T7" fmla="*/ 261 h 261"/>
                <a:gd name="T8" fmla="*/ 614 w 614"/>
                <a:gd name="T9" fmla="*/ 261 h 261"/>
                <a:gd name="T10" fmla="*/ 614 w 614"/>
                <a:gd name="T11" fmla="*/ 261 h 261"/>
                <a:gd name="T12" fmla="*/ 393 w 614"/>
                <a:gd name="T13" fmla="*/ 0 h 261"/>
                <a:gd name="T14" fmla="*/ 307 w 614"/>
                <a:gd name="T15" fmla="*/ 89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261">
                  <a:moveTo>
                    <a:pt x="307" y="89"/>
                  </a:moveTo>
                  <a:cubicBezTo>
                    <a:pt x="221" y="0"/>
                    <a:pt x="221" y="0"/>
                    <a:pt x="221" y="0"/>
                  </a:cubicBezTo>
                  <a:cubicBezTo>
                    <a:pt x="0" y="261"/>
                    <a:pt x="0" y="261"/>
                    <a:pt x="0" y="261"/>
                  </a:cubicBezTo>
                  <a:cubicBezTo>
                    <a:pt x="0" y="261"/>
                    <a:pt x="0" y="261"/>
                    <a:pt x="1" y="261"/>
                  </a:cubicBezTo>
                  <a:cubicBezTo>
                    <a:pt x="614" y="261"/>
                    <a:pt x="614" y="261"/>
                    <a:pt x="614" y="261"/>
                  </a:cubicBezTo>
                  <a:cubicBezTo>
                    <a:pt x="614" y="261"/>
                    <a:pt x="614" y="261"/>
                    <a:pt x="614" y="261"/>
                  </a:cubicBezTo>
                  <a:cubicBezTo>
                    <a:pt x="393" y="0"/>
                    <a:pt x="393" y="0"/>
                    <a:pt x="393" y="0"/>
                  </a:cubicBezTo>
                  <a:lnTo>
                    <a:pt x="307"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a:grpSpLocks noChangeAspect="1"/>
          </p:cNvGrpSpPr>
          <p:nvPr/>
        </p:nvGrpSpPr>
        <p:grpSpPr bwMode="auto">
          <a:xfrm>
            <a:off x="6599589" y="2262026"/>
            <a:ext cx="1098550" cy="584200"/>
            <a:chOff x="4943" y="359"/>
            <a:chExt cx="692" cy="368"/>
          </a:xfrm>
        </p:grpSpPr>
        <p:sp>
          <p:nvSpPr>
            <p:cNvPr id="22" name="AutoShape 6"/>
            <p:cNvSpPr>
              <a:spLocks noChangeAspect="1" noChangeArrowheads="1" noTextEdit="1"/>
            </p:cNvSpPr>
            <p:nvPr/>
          </p:nvSpPr>
          <p:spPr bwMode="auto">
            <a:xfrm>
              <a:off x="4943" y="359"/>
              <a:ext cx="69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8"/>
            <p:cNvSpPr>
              <a:spLocks/>
            </p:cNvSpPr>
            <p:nvPr/>
          </p:nvSpPr>
          <p:spPr bwMode="auto">
            <a:xfrm>
              <a:off x="4943" y="689"/>
              <a:ext cx="694" cy="38"/>
            </a:xfrm>
            <a:custGeom>
              <a:avLst/>
              <a:gdLst>
                <a:gd name="T0" fmla="*/ 228 w 400"/>
                <a:gd name="T1" fmla="*/ 0 h 22"/>
                <a:gd name="T2" fmla="*/ 228 w 400"/>
                <a:gd name="T3" fmla="*/ 2 h 22"/>
                <a:gd name="T4" fmla="*/ 224 w 400"/>
                <a:gd name="T5" fmla="*/ 7 h 22"/>
                <a:gd name="T6" fmla="*/ 177 w 400"/>
                <a:gd name="T7" fmla="*/ 7 h 22"/>
                <a:gd name="T8" fmla="*/ 174 w 400"/>
                <a:gd name="T9" fmla="*/ 2 h 22"/>
                <a:gd name="T10" fmla="*/ 174 w 400"/>
                <a:gd name="T11" fmla="*/ 0 h 22"/>
                <a:gd name="T12" fmla="*/ 0 w 400"/>
                <a:gd name="T13" fmla="*/ 0 h 22"/>
                <a:gd name="T14" fmla="*/ 0 w 400"/>
                <a:gd name="T15" fmla="*/ 13 h 22"/>
                <a:gd name="T16" fmla="*/ 13 w 400"/>
                <a:gd name="T17" fmla="*/ 22 h 22"/>
                <a:gd name="T18" fmla="*/ 13 w 400"/>
                <a:gd name="T19" fmla="*/ 22 h 22"/>
                <a:gd name="T20" fmla="*/ 387 w 400"/>
                <a:gd name="T21" fmla="*/ 22 h 22"/>
                <a:gd name="T22" fmla="*/ 387 w 400"/>
                <a:gd name="T23" fmla="*/ 22 h 22"/>
                <a:gd name="T24" fmla="*/ 400 w 400"/>
                <a:gd name="T25" fmla="*/ 13 h 22"/>
                <a:gd name="T26" fmla="*/ 400 w 400"/>
                <a:gd name="T27" fmla="*/ 0 h 22"/>
                <a:gd name="T28" fmla="*/ 228 w 400"/>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22">
                  <a:moveTo>
                    <a:pt x="228" y="0"/>
                  </a:moveTo>
                  <a:cubicBezTo>
                    <a:pt x="228" y="2"/>
                    <a:pt x="228" y="2"/>
                    <a:pt x="228" y="2"/>
                  </a:cubicBezTo>
                  <a:cubicBezTo>
                    <a:pt x="228" y="5"/>
                    <a:pt x="226" y="7"/>
                    <a:pt x="224" y="7"/>
                  </a:cubicBezTo>
                  <a:cubicBezTo>
                    <a:pt x="177" y="7"/>
                    <a:pt x="177" y="7"/>
                    <a:pt x="177" y="7"/>
                  </a:cubicBezTo>
                  <a:cubicBezTo>
                    <a:pt x="175" y="7"/>
                    <a:pt x="174" y="5"/>
                    <a:pt x="174" y="2"/>
                  </a:cubicBezTo>
                  <a:cubicBezTo>
                    <a:pt x="174" y="0"/>
                    <a:pt x="174" y="0"/>
                    <a:pt x="174" y="0"/>
                  </a:cubicBezTo>
                  <a:cubicBezTo>
                    <a:pt x="0" y="0"/>
                    <a:pt x="0" y="0"/>
                    <a:pt x="0" y="0"/>
                  </a:cubicBezTo>
                  <a:cubicBezTo>
                    <a:pt x="0" y="13"/>
                    <a:pt x="0" y="13"/>
                    <a:pt x="0" y="13"/>
                  </a:cubicBezTo>
                  <a:cubicBezTo>
                    <a:pt x="0" y="13"/>
                    <a:pt x="9" y="22"/>
                    <a:pt x="13" y="22"/>
                  </a:cubicBezTo>
                  <a:cubicBezTo>
                    <a:pt x="13" y="22"/>
                    <a:pt x="13" y="22"/>
                    <a:pt x="13" y="22"/>
                  </a:cubicBezTo>
                  <a:cubicBezTo>
                    <a:pt x="387" y="22"/>
                    <a:pt x="387" y="22"/>
                    <a:pt x="387" y="22"/>
                  </a:cubicBezTo>
                  <a:cubicBezTo>
                    <a:pt x="387" y="22"/>
                    <a:pt x="387" y="22"/>
                    <a:pt x="387" y="22"/>
                  </a:cubicBezTo>
                  <a:cubicBezTo>
                    <a:pt x="391" y="22"/>
                    <a:pt x="400" y="13"/>
                    <a:pt x="400" y="13"/>
                  </a:cubicBezTo>
                  <a:cubicBezTo>
                    <a:pt x="400" y="0"/>
                    <a:pt x="400" y="0"/>
                    <a:pt x="400" y="0"/>
                  </a:cubicBezTo>
                  <a:lnTo>
                    <a:pt x="22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p:cNvSpPr>
              <a:spLocks noEditPoints="1"/>
            </p:cNvSpPr>
            <p:nvPr/>
          </p:nvSpPr>
          <p:spPr bwMode="auto">
            <a:xfrm>
              <a:off x="5031" y="357"/>
              <a:ext cx="519" cy="320"/>
            </a:xfrm>
            <a:custGeom>
              <a:avLst/>
              <a:gdLst>
                <a:gd name="T0" fmla="*/ 289 w 299"/>
                <a:gd name="T1" fmla="*/ 0 h 185"/>
                <a:gd name="T2" fmla="*/ 10 w 299"/>
                <a:gd name="T3" fmla="*/ 0 h 185"/>
                <a:gd name="T4" fmla="*/ 0 w 299"/>
                <a:gd name="T5" fmla="*/ 9 h 185"/>
                <a:gd name="T6" fmla="*/ 0 w 299"/>
                <a:gd name="T7" fmla="*/ 175 h 185"/>
                <a:gd name="T8" fmla="*/ 10 w 299"/>
                <a:gd name="T9" fmla="*/ 185 h 185"/>
                <a:gd name="T10" fmla="*/ 289 w 299"/>
                <a:gd name="T11" fmla="*/ 185 h 185"/>
                <a:gd name="T12" fmla="*/ 299 w 299"/>
                <a:gd name="T13" fmla="*/ 175 h 185"/>
                <a:gd name="T14" fmla="*/ 299 w 299"/>
                <a:gd name="T15" fmla="*/ 9 h 185"/>
                <a:gd name="T16" fmla="*/ 289 w 299"/>
                <a:gd name="T17" fmla="*/ 0 h 185"/>
                <a:gd name="T18" fmla="*/ 275 w 299"/>
                <a:gd name="T19" fmla="*/ 161 h 185"/>
                <a:gd name="T20" fmla="*/ 24 w 299"/>
                <a:gd name="T21" fmla="*/ 161 h 185"/>
                <a:gd name="T22" fmla="*/ 24 w 299"/>
                <a:gd name="T23" fmla="*/ 23 h 185"/>
                <a:gd name="T24" fmla="*/ 275 w 299"/>
                <a:gd name="T25" fmla="*/ 23 h 185"/>
                <a:gd name="T26" fmla="*/ 275 w 299"/>
                <a:gd name="T27" fmla="*/ 16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9" h="185">
                  <a:moveTo>
                    <a:pt x="289" y="0"/>
                  </a:moveTo>
                  <a:cubicBezTo>
                    <a:pt x="10" y="0"/>
                    <a:pt x="10" y="0"/>
                    <a:pt x="10" y="0"/>
                  </a:cubicBezTo>
                  <a:cubicBezTo>
                    <a:pt x="4" y="0"/>
                    <a:pt x="0" y="4"/>
                    <a:pt x="0" y="9"/>
                  </a:cubicBezTo>
                  <a:cubicBezTo>
                    <a:pt x="0" y="175"/>
                    <a:pt x="0" y="175"/>
                    <a:pt x="0" y="175"/>
                  </a:cubicBezTo>
                  <a:cubicBezTo>
                    <a:pt x="0" y="181"/>
                    <a:pt x="4" y="185"/>
                    <a:pt x="10" y="185"/>
                  </a:cubicBezTo>
                  <a:cubicBezTo>
                    <a:pt x="289" y="185"/>
                    <a:pt x="289" y="185"/>
                    <a:pt x="289" y="185"/>
                  </a:cubicBezTo>
                  <a:cubicBezTo>
                    <a:pt x="294" y="185"/>
                    <a:pt x="299" y="181"/>
                    <a:pt x="299" y="175"/>
                  </a:cubicBezTo>
                  <a:cubicBezTo>
                    <a:pt x="299" y="9"/>
                    <a:pt x="299" y="9"/>
                    <a:pt x="299" y="9"/>
                  </a:cubicBezTo>
                  <a:cubicBezTo>
                    <a:pt x="299" y="4"/>
                    <a:pt x="294" y="0"/>
                    <a:pt x="289" y="0"/>
                  </a:cubicBezTo>
                  <a:close/>
                  <a:moveTo>
                    <a:pt x="275" y="161"/>
                  </a:moveTo>
                  <a:cubicBezTo>
                    <a:pt x="24" y="161"/>
                    <a:pt x="24" y="161"/>
                    <a:pt x="24" y="161"/>
                  </a:cubicBezTo>
                  <a:cubicBezTo>
                    <a:pt x="24" y="23"/>
                    <a:pt x="24" y="23"/>
                    <a:pt x="24" y="23"/>
                  </a:cubicBezTo>
                  <a:cubicBezTo>
                    <a:pt x="275" y="23"/>
                    <a:pt x="275" y="23"/>
                    <a:pt x="275" y="23"/>
                  </a:cubicBezTo>
                  <a:lnTo>
                    <a:pt x="275" y="16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24"/>
          <p:cNvGrpSpPr>
            <a:grpSpLocks noChangeAspect="1"/>
          </p:cNvGrpSpPr>
          <p:nvPr/>
        </p:nvGrpSpPr>
        <p:grpSpPr bwMode="auto">
          <a:xfrm>
            <a:off x="4365043" y="2251758"/>
            <a:ext cx="1098550" cy="584200"/>
            <a:chOff x="4943" y="359"/>
            <a:chExt cx="692" cy="368"/>
          </a:xfrm>
        </p:grpSpPr>
        <p:sp>
          <p:nvSpPr>
            <p:cNvPr id="27" name="AutoShape 6"/>
            <p:cNvSpPr>
              <a:spLocks noChangeAspect="1" noChangeArrowheads="1" noTextEdit="1"/>
            </p:cNvSpPr>
            <p:nvPr/>
          </p:nvSpPr>
          <p:spPr bwMode="auto">
            <a:xfrm>
              <a:off x="4943" y="359"/>
              <a:ext cx="69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8"/>
            <p:cNvSpPr>
              <a:spLocks/>
            </p:cNvSpPr>
            <p:nvPr/>
          </p:nvSpPr>
          <p:spPr bwMode="auto">
            <a:xfrm>
              <a:off x="4943" y="689"/>
              <a:ext cx="694" cy="38"/>
            </a:xfrm>
            <a:custGeom>
              <a:avLst/>
              <a:gdLst>
                <a:gd name="T0" fmla="*/ 228 w 400"/>
                <a:gd name="T1" fmla="*/ 0 h 22"/>
                <a:gd name="T2" fmla="*/ 228 w 400"/>
                <a:gd name="T3" fmla="*/ 2 h 22"/>
                <a:gd name="T4" fmla="*/ 224 w 400"/>
                <a:gd name="T5" fmla="*/ 7 h 22"/>
                <a:gd name="T6" fmla="*/ 177 w 400"/>
                <a:gd name="T7" fmla="*/ 7 h 22"/>
                <a:gd name="T8" fmla="*/ 174 w 400"/>
                <a:gd name="T9" fmla="*/ 2 h 22"/>
                <a:gd name="T10" fmla="*/ 174 w 400"/>
                <a:gd name="T11" fmla="*/ 0 h 22"/>
                <a:gd name="T12" fmla="*/ 0 w 400"/>
                <a:gd name="T13" fmla="*/ 0 h 22"/>
                <a:gd name="T14" fmla="*/ 0 w 400"/>
                <a:gd name="T15" fmla="*/ 13 h 22"/>
                <a:gd name="T16" fmla="*/ 13 w 400"/>
                <a:gd name="T17" fmla="*/ 22 h 22"/>
                <a:gd name="T18" fmla="*/ 13 w 400"/>
                <a:gd name="T19" fmla="*/ 22 h 22"/>
                <a:gd name="T20" fmla="*/ 387 w 400"/>
                <a:gd name="T21" fmla="*/ 22 h 22"/>
                <a:gd name="T22" fmla="*/ 387 w 400"/>
                <a:gd name="T23" fmla="*/ 22 h 22"/>
                <a:gd name="T24" fmla="*/ 400 w 400"/>
                <a:gd name="T25" fmla="*/ 13 h 22"/>
                <a:gd name="T26" fmla="*/ 400 w 400"/>
                <a:gd name="T27" fmla="*/ 0 h 22"/>
                <a:gd name="T28" fmla="*/ 228 w 400"/>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22">
                  <a:moveTo>
                    <a:pt x="228" y="0"/>
                  </a:moveTo>
                  <a:cubicBezTo>
                    <a:pt x="228" y="2"/>
                    <a:pt x="228" y="2"/>
                    <a:pt x="228" y="2"/>
                  </a:cubicBezTo>
                  <a:cubicBezTo>
                    <a:pt x="228" y="5"/>
                    <a:pt x="226" y="7"/>
                    <a:pt x="224" y="7"/>
                  </a:cubicBezTo>
                  <a:cubicBezTo>
                    <a:pt x="177" y="7"/>
                    <a:pt x="177" y="7"/>
                    <a:pt x="177" y="7"/>
                  </a:cubicBezTo>
                  <a:cubicBezTo>
                    <a:pt x="175" y="7"/>
                    <a:pt x="174" y="5"/>
                    <a:pt x="174" y="2"/>
                  </a:cubicBezTo>
                  <a:cubicBezTo>
                    <a:pt x="174" y="0"/>
                    <a:pt x="174" y="0"/>
                    <a:pt x="174" y="0"/>
                  </a:cubicBezTo>
                  <a:cubicBezTo>
                    <a:pt x="0" y="0"/>
                    <a:pt x="0" y="0"/>
                    <a:pt x="0" y="0"/>
                  </a:cubicBezTo>
                  <a:cubicBezTo>
                    <a:pt x="0" y="13"/>
                    <a:pt x="0" y="13"/>
                    <a:pt x="0" y="13"/>
                  </a:cubicBezTo>
                  <a:cubicBezTo>
                    <a:pt x="0" y="13"/>
                    <a:pt x="9" y="22"/>
                    <a:pt x="13" y="22"/>
                  </a:cubicBezTo>
                  <a:cubicBezTo>
                    <a:pt x="13" y="22"/>
                    <a:pt x="13" y="22"/>
                    <a:pt x="13" y="22"/>
                  </a:cubicBezTo>
                  <a:cubicBezTo>
                    <a:pt x="387" y="22"/>
                    <a:pt x="387" y="22"/>
                    <a:pt x="387" y="22"/>
                  </a:cubicBezTo>
                  <a:cubicBezTo>
                    <a:pt x="387" y="22"/>
                    <a:pt x="387" y="22"/>
                    <a:pt x="387" y="22"/>
                  </a:cubicBezTo>
                  <a:cubicBezTo>
                    <a:pt x="391" y="22"/>
                    <a:pt x="400" y="13"/>
                    <a:pt x="400" y="13"/>
                  </a:cubicBezTo>
                  <a:cubicBezTo>
                    <a:pt x="400" y="0"/>
                    <a:pt x="400" y="0"/>
                    <a:pt x="400" y="0"/>
                  </a:cubicBezTo>
                  <a:lnTo>
                    <a:pt x="22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9"/>
            <p:cNvSpPr>
              <a:spLocks noEditPoints="1"/>
            </p:cNvSpPr>
            <p:nvPr/>
          </p:nvSpPr>
          <p:spPr bwMode="auto">
            <a:xfrm>
              <a:off x="5031" y="357"/>
              <a:ext cx="519" cy="320"/>
            </a:xfrm>
            <a:custGeom>
              <a:avLst/>
              <a:gdLst>
                <a:gd name="T0" fmla="*/ 289 w 299"/>
                <a:gd name="T1" fmla="*/ 0 h 185"/>
                <a:gd name="T2" fmla="*/ 10 w 299"/>
                <a:gd name="T3" fmla="*/ 0 h 185"/>
                <a:gd name="T4" fmla="*/ 0 w 299"/>
                <a:gd name="T5" fmla="*/ 9 h 185"/>
                <a:gd name="T6" fmla="*/ 0 w 299"/>
                <a:gd name="T7" fmla="*/ 175 h 185"/>
                <a:gd name="T8" fmla="*/ 10 w 299"/>
                <a:gd name="T9" fmla="*/ 185 h 185"/>
                <a:gd name="T10" fmla="*/ 289 w 299"/>
                <a:gd name="T11" fmla="*/ 185 h 185"/>
                <a:gd name="T12" fmla="*/ 299 w 299"/>
                <a:gd name="T13" fmla="*/ 175 h 185"/>
                <a:gd name="T14" fmla="*/ 299 w 299"/>
                <a:gd name="T15" fmla="*/ 9 h 185"/>
                <a:gd name="T16" fmla="*/ 289 w 299"/>
                <a:gd name="T17" fmla="*/ 0 h 185"/>
                <a:gd name="T18" fmla="*/ 275 w 299"/>
                <a:gd name="T19" fmla="*/ 161 h 185"/>
                <a:gd name="T20" fmla="*/ 24 w 299"/>
                <a:gd name="T21" fmla="*/ 161 h 185"/>
                <a:gd name="T22" fmla="*/ 24 w 299"/>
                <a:gd name="T23" fmla="*/ 23 h 185"/>
                <a:gd name="T24" fmla="*/ 275 w 299"/>
                <a:gd name="T25" fmla="*/ 23 h 185"/>
                <a:gd name="T26" fmla="*/ 275 w 299"/>
                <a:gd name="T27" fmla="*/ 16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9" h="185">
                  <a:moveTo>
                    <a:pt x="289" y="0"/>
                  </a:moveTo>
                  <a:cubicBezTo>
                    <a:pt x="10" y="0"/>
                    <a:pt x="10" y="0"/>
                    <a:pt x="10" y="0"/>
                  </a:cubicBezTo>
                  <a:cubicBezTo>
                    <a:pt x="4" y="0"/>
                    <a:pt x="0" y="4"/>
                    <a:pt x="0" y="9"/>
                  </a:cubicBezTo>
                  <a:cubicBezTo>
                    <a:pt x="0" y="175"/>
                    <a:pt x="0" y="175"/>
                    <a:pt x="0" y="175"/>
                  </a:cubicBezTo>
                  <a:cubicBezTo>
                    <a:pt x="0" y="181"/>
                    <a:pt x="4" y="185"/>
                    <a:pt x="10" y="185"/>
                  </a:cubicBezTo>
                  <a:cubicBezTo>
                    <a:pt x="289" y="185"/>
                    <a:pt x="289" y="185"/>
                    <a:pt x="289" y="185"/>
                  </a:cubicBezTo>
                  <a:cubicBezTo>
                    <a:pt x="294" y="185"/>
                    <a:pt x="299" y="181"/>
                    <a:pt x="299" y="175"/>
                  </a:cubicBezTo>
                  <a:cubicBezTo>
                    <a:pt x="299" y="9"/>
                    <a:pt x="299" y="9"/>
                    <a:pt x="299" y="9"/>
                  </a:cubicBezTo>
                  <a:cubicBezTo>
                    <a:pt x="299" y="4"/>
                    <a:pt x="294" y="0"/>
                    <a:pt x="289" y="0"/>
                  </a:cubicBezTo>
                  <a:close/>
                  <a:moveTo>
                    <a:pt x="275" y="161"/>
                  </a:moveTo>
                  <a:cubicBezTo>
                    <a:pt x="24" y="161"/>
                    <a:pt x="24" y="161"/>
                    <a:pt x="24" y="161"/>
                  </a:cubicBezTo>
                  <a:cubicBezTo>
                    <a:pt x="24" y="23"/>
                    <a:pt x="24" y="23"/>
                    <a:pt x="24" y="23"/>
                  </a:cubicBezTo>
                  <a:cubicBezTo>
                    <a:pt x="275" y="23"/>
                    <a:pt x="275" y="23"/>
                    <a:pt x="275" y="23"/>
                  </a:cubicBezTo>
                  <a:lnTo>
                    <a:pt x="275" y="16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0" name="Picture 29" descr="C:\Users\victor.melniciuc\Desktop\==Work\TDC deck\icons\conferencing.png"/>
          <p:cNvPicPr>
            <a:picLocks noChangeAspect="1" noChangeArrowheads="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saturation sat="0"/>
                    </a14:imgEffect>
                  </a14:imgLayer>
                </a14:imgProps>
              </a:ext>
            </a:extLst>
          </a:blip>
          <a:stretch>
            <a:fillRect/>
          </a:stretch>
        </p:blipFill>
        <p:spPr bwMode="auto">
          <a:xfrm>
            <a:off x="7047067" y="2341806"/>
            <a:ext cx="276366" cy="332666"/>
          </a:xfrm>
          <a:prstGeom prst="rect">
            <a:avLst/>
          </a:prstGeom>
          <a:noFill/>
          <a:ln>
            <a:noFill/>
          </a:ln>
          <a:effectLst>
            <a:outerShdw blurRad="50800" dist="12700" dir="2700000" algn="t" rotWithShape="0">
              <a:prstClr val="black">
                <a:alpha val="40000"/>
              </a:prstClr>
            </a:outerShdw>
          </a:effectLst>
        </p:spPr>
      </p:pic>
      <p:sp>
        <p:nvSpPr>
          <p:cNvPr id="2" name="Rectangle 1"/>
          <p:cNvSpPr/>
          <p:nvPr/>
        </p:nvSpPr>
        <p:spPr>
          <a:xfrm>
            <a:off x="4144941" y="4084515"/>
            <a:ext cx="1556658" cy="646331"/>
          </a:xfrm>
          <a:prstGeom prst="rect">
            <a:avLst/>
          </a:prstGeom>
        </p:spPr>
        <p:txBody>
          <a:bodyPr wrap="square">
            <a:spAutoFit/>
          </a:bodyPr>
          <a:lstStyle/>
          <a:p>
            <a:pPr algn="ctr" fontAlgn="base">
              <a:spcBef>
                <a:spcPct val="0"/>
              </a:spcBef>
              <a:spcAft>
                <a:spcPct val="0"/>
              </a:spcAft>
            </a:pPr>
            <a:r>
              <a:rPr lang="en-US" dirty="0">
                <a:solidFill>
                  <a:schemeClr val="bg1">
                    <a:lumMod val="75000"/>
                    <a:lumOff val="25000"/>
                    <a:alpha val="99000"/>
                  </a:schemeClr>
                </a:solidFill>
              </a:rPr>
              <a:t>IM, presence  </a:t>
            </a:r>
            <a:r>
              <a:rPr lang="en-US" dirty="0" smtClean="0">
                <a:solidFill>
                  <a:schemeClr val="bg1">
                    <a:lumMod val="75000"/>
                    <a:lumOff val="25000"/>
                    <a:alpha val="99000"/>
                  </a:schemeClr>
                </a:solidFill>
              </a:rPr>
              <a:t>&amp; </a:t>
            </a:r>
            <a:r>
              <a:rPr lang="en-US" dirty="0">
                <a:solidFill>
                  <a:schemeClr val="bg1">
                    <a:lumMod val="75000"/>
                    <a:lumOff val="25000"/>
                    <a:alpha val="99000"/>
                  </a:schemeClr>
                </a:solidFill>
              </a:rPr>
              <a:t>video calls</a:t>
            </a:r>
          </a:p>
        </p:txBody>
      </p:sp>
      <p:sp>
        <p:nvSpPr>
          <p:cNvPr id="31" name="Rectangle 30"/>
          <p:cNvSpPr/>
          <p:nvPr/>
        </p:nvSpPr>
        <p:spPr>
          <a:xfrm>
            <a:off x="6370535" y="4084516"/>
            <a:ext cx="1556658" cy="923330"/>
          </a:xfrm>
          <a:prstGeom prst="rect">
            <a:avLst/>
          </a:prstGeom>
        </p:spPr>
        <p:txBody>
          <a:bodyPr wrap="square">
            <a:spAutoFit/>
          </a:bodyPr>
          <a:lstStyle/>
          <a:p>
            <a:pPr algn="ctr" fontAlgn="base">
              <a:spcBef>
                <a:spcPct val="0"/>
              </a:spcBef>
              <a:spcAft>
                <a:spcPct val="0"/>
              </a:spcAft>
            </a:pPr>
            <a:r>
              <a:rPr lang="en-US" dirty="0" smtClean="0">
                <a:solidFill>
                  <a:schemeClr val="bg1">
                    <a:lumMod val="75000"/>
                    <a:lumOff val="25000"/>
                    <a:alpha val="99000"/>
                  </a:schemeClr>
                </a:solidFill>
              </a:rPr>
              <a:t>Audio, video and web conferencing</a:t>
            </a:r>
            <a:endParaRPr lang="en-US" dirty="0">
              <a:solidFill>
                <a:schemeClr val="bg1">
                  <a:lumMod val="75000"/>
                  <a:lumOff val="25000"/>
                  <a:alpha val="99000"/>
                </a:schemeClr>
              </a:solidFill>
            </a:endParaRPr>
          </a:p>
        </p:txBody>
      </p:sp>
      <p:sp>
        <p:nvSpPr>
          <p:cNvPr id="3" name="Title 2"/>
          <p:cNvSpPr>
            <a:spLocks noGrp="1"/>
          </p:cNvSpPr>
          <p:nvPr>
            <p:ph type="title"/>
          </p:nvPr>
        </p:nvSpPr>
        <p:spPr>
          <a:xfrm>
            <a:off x="519112" y="228600"/>
            <a:ext cx="11149013" cy="1107996"/>
          </a:xfrm>
        </p:spPr>
        <p:txBody>
          <a:bodyPr/>
          <a:lstStyle/>
          <a:p>
            <a:r>
              <a:rPr lang="en-US" dirty="0" err="1" smtClean="0"/>
              <a:t>Lync</a:t>
            </a:r>
            <a:r>
              <a:rPr lang="en-US" dirty="0" smtClean="0"/>
              <a:t> Online </a:t>
            </a:r>
            <a:br>
              <a:rPr lang="en-US" dirty="0" smtClean="0"/>
            </a:br>
            <a:r>
              <a:rPr lang="en-US" sz="3600" dirty="0" smtClean="0">
                <a:solidFill>
                  <a:schemeClr val="accent1"/>
                </a:solidFill>
              </a:rPr>
              <a:t>Connecting with people in new ways</a:t>
            </a:r>
            <a:endParaRPr lang="en-US" dirty="0">
              <a:solidFill>
                <a:schemeClr val="accent1"/>
              </a:solidFill>
            </a:endParaRPr>
          </a:p>
        </p:txBody>
      </p:sp>
    </p:spTree>
    <p:extLst>
      <p:ext uri="{BB962C8B-B14F-4D97-AF65-F5344CB8AC3E}">
        <p14:creationId xmlns:p14="http://schemas.microsoft.com/office/powerpoint/2010/main" val="38499957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IM &amp; Presence</a:t>
            </a:r>
            <a:br>
              <a:rPr lang="en-US" dirty="0" smtClean="0"/>
            </a:br>
            <a:r>
              <a:rPr lang="en-US" sz="3600" dirty="0" smtClean="0">
                <a:solidFill>
                  <a:schemeClr val="accent1"/>
                </a:solidFill>
              </a:rPr>
              <a:t>Connect in the right way right from Office apps</a:t>
            </a:r>
            <a:endParaRPr lang="en-US" dirty="0">
              <a:solidFill>
                <a:schemeClr val="accent1"/>
              </a:solidFill>
            </a:endParaRPr>
          </a:p>
        </p:txBody>
      </p:sp>
      <p:sp>
        <p:nvSpPr>
          <p:cNvPr id="7" name="Text Placeholder 6"/>
          <p:cNvSpPr>
            <a:spLocks noGrp="1"/>
          </p:cNvSpPr>
          <p:nvPr>
            <p:ph type="body" sz="quarter" idx="10"/>
          </p:nvPr>
        </p:nvSpPr>
        <p:spPr>
          <a:xfrm>
            <a:off x="519906" y="1905000"/>
            <a:ext cx="11149013" cy="4579715"/>
          </a:xfrm>
        </p:spPr>
        <p:txBody>
          <a:bodyPr/>
          <a:lstStyle/>
          <a:p>
            <a:r>
              <a:rPr lang="en-US" dirty="0" smtClean="0"/>
              <a:t>Rich Presence</a:t>
            </a:r>
          </a:p>
          <a:p>
            <a:r>
              <a:rPr lang="en-US" dirty="0" smtClean="0"/>
              <a:t>Instant Messaging</a:t>
            </a:r>
          </a:p>
          <a:p>
            <a:r>
              <a:rPr lang="en-US" dirty="0" err="1" smtClean="0"/>
              <a:t>Lync</a:t>
            </a:r>
            <a:r>
              <a:rPr lang="en-US" dirty="0" smtClean="0"/>
              <a:t>-to-</a:t>
            </a:r>
            <a:r>
              <a:rPr lang="en-US" dirty="0" err="1" smtClean="0"/>
              <a:t>Lync</a:t>
            </a:r>
            <a:r>
              <a:rPr lang="en-US" dirty="0" smtClean="0"/>
              <a:t> video calls</a:t>
            </a:r>
          </a:p>
          <a:p>
            <a:r>
              <a:rPr lang="en-US" dirty="0" smtClean="0"/>
              <a:t>Click-to-</a:t>
            </a:r>
            <a:r>
              <a:rPr lang="en-US" dirty="0" err="1" smtClean="0"/>
              <a:t>Lync</a:t>
            </a:r>
            <a:r>
              <a:rPr lang="en-US" dirty="0" smtClean="0"/>
              <a:t> right from Office</a:t>
            </a:r>
          </a:p>
          <a:p>
            <a:r>
              <a:rPr lang="en-US" dirty="0" err="1" smtClean="0"/>
              <a:t>Lync</a:t>
            </a:r>
            <a:r>
              <a:rPr lang="en-US" dirty="0" smtClean="0"/>
              <a:t> with external orgs and </a:t>
            </a:r>
            <a:br>
              <a:rPr lang="en-US" dirty="0" smtClean="0"/>
            </a:br>
            <a:r>
              <a:rPr lang="en-US" dirty="0" smtClean="0"/>
              <a:t>Windows Live</a:t>
            </a:r>
          </a:p>
          <a:p>
            <a:r>
              <a:rPr lang="en-US" dirty="0" smtClean="0"/>
              <a:t>Presence updates based on </a:t>
            </a:r>
            <a:br>
              <a:rPr lang="en-US" dirty="0" smtClean="0"/>
            </a:br>
            <a:r>
              <a:rPr lang="en-US" dirty="0" smtClean="0"/>
              <a:t>Exchange calendar</a:t>
            </a:r>
          </a:p>
          <a:p>
            <a:r>
              <a:rPr lang="en-US" dirty="0" err="1" smtClean="0"/>
              <a:t>Lync</a:t>
            </a:r>
            <a:r>
              <a:rPr lang="en-US" dirty="0" smtClean="0"/>
              <a:t> IM on smart phones*</a:t>
            </a:r>
          </a:p>
        </p:txBody>
      </p:sp>
      <p:pic>
        <p:nvPicPr>
          <p:cNvPr id="1026" name="Picture 2" descr="C:\Users\remcos\Downloads\Lync Screenshots\Lync - Contact List by Grou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8748" y="1304925"/>
            <a:ext cx="3129587" cy="4995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95162" y="6568783"/>
            <a:ext cx="3593933" cy="161583"/>
          </a:xfrm>
          <a:prstGeom prst="rect">
            <a:avLst/>
          </a:prstGeom>
          <a:noFill/>
        </p:spPr>
        <p:txBody>
          <a:bodyPr wrap="none" lIns="0" tIns="0" rIns="0" bIns="0" rtlCol="0">
            <a:spAutoFit/>
          </a:bodyPr>
          <a:lstStyle/>
          <a:p>
            <a:r>
              <a:rPr lang="en-US" sz="1050" i="1" dirty="0" smtClean="0"/>
              <a:t>* Available in Lync Online post Office 365 launch (late 2011)</a:t>
            </a:r>
          </a:p>
        </p:txBody>
      </p:sp>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887151" y="4286250"/>
            <a:ext cx="1552717" cy="2351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8601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1107996"/>
          </a:xfrm>
        </p:spPr>
        <p:txBody>
          <a:bodyPr/>
          <a:lstStyle/>
          <a:p>
            <a:r>
              <a:rPr lang="en-US" dirty="0" smtClean="0"/>
              <a:t>Online Meetings</a:t>
            </a:r>
            <a:br>
              <a:rPr lang="en-US" dirty="0" smtClean="0"/>
            </a:br>
            <a:r>
              <a:rPr lang="en-US" sz="3600" dirty="0" smtClean="0">
                <a:solidFill>
                  <a:schemeClr val="accent1"/>
                </a:solidFill>
              </a:rPr>
              <a:t>Communicate more effectively and reduce travel costs</a:t>
            </a:r>
            <a:endParaRPr lang="en-US" sz="3600" dirty="0">
              <a:solidFill>
                <a:schemeClr val="accent1"/>
              </a:solidFill>
            </a:endParaRPr>
          </a:p>
        </p:txBody>
      </p:sp>
      <p:sp>
        <p:nvSpPr>
          <p:cNvPr id="6" name="Text Placeholder 5"/>
          <p:cNvSpPr>
            <a:spLocks noGrp="1"/>
          </p:cNvSpPr>
          <p:nvPr>
            <p:ph type="body" sz="quarter" idx="10"/>
          </p:nvPr>
        </p:nvSpPr>
        <p:spPr>
          <a:xfrm>
            <a:off x="519906" y="1889760"/>
            <a:ext cx="5574507" cy="4825937"/>
          </a:xfrm>
        </p:spPr>
        <p:txBody>
          <a:bodyPr/>
          <a:lstStyle/>
          <a:p>
            <a:r>
              <a:rPr lang="en-US" dirty="0" smtClean="0"/>
              <a:t>Ad-hoc and scheduled virtual meetings (up to </a:t>
            </a:r>
            <a:br>
              <a:rPr lang="en-US" dirty="0" smtClean="0"/>
            </a:br>
            <a:r>
              <a:rPr lang="en-US" dirty="0" smtClean="0"/>
              <a:t>250 attendees)</a:t>
            </a:r>
          </a:p>
          <a:p>
            <a:r>
              <a:rPr lang="en-US" dirty="0" smtClean="0"/>
              <a:t>audio/video/web conferencing</a:t>
            </a:r>
          </a:p>
          <a:p>
            <a:r>
              <a:rPr lang="en-US" dirty="0" smtClean="0"/>
              <a:t>Easy scheduling via Outlook</a:t>
            </a:r>
          </a:p>
          <a:p>
            <a:r>
              <a:rPr lang="en-US" dirty="0" smtClean="0"/>
              <a:t>Native and web clients for external attendees</a:t>
            </a:r>
          </a:p>
          <a:p>
            <a:r>
              <a:rPr lang="en-US" dirty="0" err="1" smtClean="0"/>
              <a:t>Interop</a:t>
            </a:r>
            <a:r>
              <a:rPr lang="en-US" dirty="0" smtClean="0"/>
              <a:t> with 3rd party dial-in audio conferencing services</a:t>
            </a:r>
          </a:p>
        </p:txBody>
      </p:sp>
      <p:pic>
        <p:nvPicPr>
          <p:cNvPr id="8"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12432" y="1847850"/>
            <a:ext cx="5846411" cy="42195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73125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Interop with Dial-in Audio Conferencing</a:t>
            </a:r>
            <a:endParaRPr lang="en-US" dirty="0"/>
          </a:p>
        </p:txBody>
      </p:sp>
      <p:sp>
        <p:nvSpPr>
          <p:cNvPr id="9" name="Right Arrow 8"/>
          <p:cNvSpPr/>
          <p:nvPr/>
        </p:nvSpPr>
        <p:spPr bwMode="auto">
          <a:xfrm>
            <a:off x="6480337" y="1919160"/>
            <a:ext cx="682476" cy="865599"/>
          </a:xfrm>
          <a:prstGeom prst="rightArrow">
            <a:avLst>
              <a:gd name="adj1" fmla="val 50000"/>
              <a:gd name="adj2" fmla="val 43920"/>
            </a:avLst>
          </a:prstGeom>
          <a:ln/>
        </p:spPr>
        <p:style>
          <a:lnRef idx="1">
            <a:schemeClr val="accent1"/>
          </a:lnRef>
          <a:fillRef idx="2">
            <a:schemeClr val="accent1"/>
          </a:fillRef>
          <a:effectRef idx="1">
            <a:schemeClr val="accent1"/>
          </a:effectRef>
          <a:fontRef idx="minor">
            <a:schemeClr val="dk1"/>
          </a:fontRef>
        </p:style>
        <p:txBody>
          <a:bodyPr lIns="0" tIns="45718" rIns="0" bIns="45718" rtlCol="0" anchor="ctr"/>
          <a:lstStyle/>
          <a:p>
            <a:pPr algn="ctr"/>
            <a:endParaRPr lang="en-US" sz="1000" kern="0" dirty="0">
              <a:gradFill>
                <a:gsLst>
                  <a:gs pos="0">
                    <a:schemeClr val="bg2"/>
                  </a:gs>
                  <a:gs pos="100000">
                    <a:schemeClr val="bg2"/>
                  </a:gs>
                </a:gsLst>
                <a:lin ang="5400000" scaled="0"/>
              </a:gradFill>
            </a:endParaRP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7216" y="1454727"/>
            <a:ext cx="6178824" cy="1862845"/>
          </a:xfrm>
          <a:prstGeom prst="rect">
            <a:avLst/>
          </a:prstGeom>
          <a:noFill/>
          <a:ln>
            <a:no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descr="image00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401951" y="1014390"/>
            <a:ext cx="4298182" cy="269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bwMode="auto">
          <a:xfrm>
            <a:off x="7486313" y="2629420"/>
            <a:ext cx="1352888" cy="460143"/>
          </a:xfrm>
          <a:prstGeom prst="rect">
            <a:avLst/>
          </a:prstGeom>
          <a:noFill/>
          <a:ln w="28575">
            <a:solidFill>
              <a:srgbClr val="C00000"/>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a:gradFill>
                <a:gsLst>
                  <a:gs pos="0">
                    <a:srgbClr val="FFFFFF"/>
                  </a:gs>
                  <a:gs pos="100000">
                    <a:srgbClr val="FFFFFF"/>
                  </a:gs>
                </a:gsLst>
                <a:lin ang="5400000" scaled="0"/>
              </a:gradFill>
            </a:endParaRPr>
          </a:p>
        </p:txBody>
      </p:sp>
      <p:sp>
        <p:nvSpPr>
          <p:cNvPr id="26" name="Freeform 5"/>
          <p:cNvSpPr>
            <a:spLocks/>
          </p:cNvSpPr>
          <p:nvPr/>
        </p:nvSpPr>
        <p:spPr bwMode="auto">
          <a:xfrm>
            <a:off x="578457" y="4142520"/>
            <a:ext cx="10917040" cy="2501153"/>
          </a:xfrm>
          <a:prstGeom prst="rect">
            <a:avLst/>
          </a:prstGeom>
          <a:noFill/>
          <a:ln w="25400" cap="flat" cmpd="sng" algn="ctr">
            <a:noFill/>
            <a:prstDash val="solid"/>
          </a:ln>
          <a:effectLst>
            <a:outerShdw blurRad="63500" sx="102000" sy="102000" algn="ctr" rotWithShape="0">
              <a:prstClr val="black">
                <a:alpha val="40000"/>
              </a:prstClr>
            </a:outerShdw>
          </a:effectLst>
          <a:extLst/>
        </p:spPr>
        <p:txBody>
          <a:bodyPr lIns="91435" tIns="45718" rIns="91435" bIns="45718" numCol="1" rtlCol="0" anchor="t"/>
          <a:lstStyle/>
          <a:p>
            <a:pPr marL="18" indent="-223838">
              <a:lnSpc>
                <a:spcPct val="90000"/>
              </a:lnSpc>
              <a:spcAft>
                <a:spcPts val="600"/>
              </a:spcAft>
              <a:buClr>
                <a:srgbClr val="F69F1E"/>
              </a:buClr>
              <a:buSzPct val="90000"/>
              <a:buFont typeface="Arial" pitchFamily="34" charset="0"/>
              <a:buChar char="•"/>
              <a:defRPr/>
            </a:pPr>
            <a:r>
              <a:rPr lang="en-US" sz="2400" dirty="0" smtClean="0">
                <a:solidFill>
                  <a:schemeClr val="tx1">
                    <a:alpha val="99000"/>
                  </a:schemeClr>
                </a:solidFill>
              </a:rPr>
              <a:t>Audio conferencing services purchased directly from certified partners</a:t>
            </a:r>
          </a:p>
          <a:p>
            <a:pPr marL="18" indent="-223838">
              <a:lnSpc>
                <a:spcPct val="90000"/>
              </a:lnSpc>
              <a:spcAft>
                <a:spcPts val="600"/>
              </a:spcAft>
              <a:buClr>
                <a:srgbClr val="F69F1E"/>
              </a:buClr>
              <a:buSzPct val="90000"/>
              <a:buFont typeface="Arial" pitchFamily="34" charset="0"/>
              <a:buChar char="•"/>
              <a:defRPr/>
            </a:pPr>
            <a:r>
              <a:rPr lang="en-US" sz="2400" dirty="0" smtClean="0">
                <a:solidFill>
                  <a:schemeClr val="tx1">
                    <a:alpha val="99000"/>
                  </a:schemeClr>
                </a:solidFill>
              </a:rPr>
              <a:t>Passcodes and access numbers imported to Lync Online admin console</a:t>
            </a:r>
          </a:p>
          <a:p>
            <a:pPr marL="227013" lvl="1" indent="-227013" defTabSz="914363">
              <a:lnSpc>
                <a:spcPct val="90000"/>
              </a:lnSpc>
              <a:spcAft>
                <a:spcPts val="600"/>
              </a:spcAft>
              <a:buClr>
                <a:srgbClr val="F69F1E"/>
              </a:buClr>
              <a:buSzPct val="90000"/>
              <a:buFont typeface="Arial" pitchFamily="34" charset="0"/>
              <a:buChar char="•"/>
              <a:defRPr/>
            </a:pPr>
            <a:r>
              <a:rPr lang="en-US" sz="2400" dirty="0" smtClean="0">
                <a:solidFill>
                  <a:schemeClr val="tx1">
                    <a:alpha val="99000"/>
                  </a:schemeClr>
                </a:solidFill>
              </a:rPr>
              <a:t>Initial partners for launch: BT, </a:t>
            </a:r>
            <a:r>
              <a:rPr lang="en-US" sz="2400" dirty="0" err="1" smtClean="0">
                <a:solidFill>
                  <a:schemeClr val="tx1">
                    <a:alpha val="99000"/>
                  </a:schemeClr>
                </a:solidFill>
              </a:rPr>
              <a:t>Intercall</a:t>
            </a:r>
            <a:r>
              <a:rPr lang="en-US" sz="2400" dirty="0" smtClean="0">
                <a:solidFill>
                  <a:schemeClr val="tx1">
                    <a:alpha val="99000"/>
                  </a:schemeClr>
                </a:solidFill>
              </a:rPr>
              <a:t>, Premiere Global (</a:t>
            </a:r>
            <a:r>
              <a:rPr lang="en-US" sz="2400" dirty="0" err="1" smtClean="0">
                <a:solidFill>
                  <a:schemeClr val="tx1">
                    <a:alpha val="99000"/>
                  </a:schemeClr>
                </a:solidFill>
              </a:rPr>
              <a:t>PGi</a:t>
            </a:r>
            <a:r>
              <a:rPr lang="en-US" sz="2400" dirty="0" smtClean="0">
                <a:solidFill>
                  <a:schemeClr val="tx1">
                    <a:alpha val="99000"/>
                  </a:schemeClr>
                </a:solidFill>
              </a:rPr>
              <a:t>)</a:t>
            </a:r>
            <a:endParaRPr lang="en-US" sz="2400" dirty="0">
              <a:solidFill>
                <a:schemeClr val="tx1">
                  <a:alpha val="99000"/>
                </a:schemeClr>
              </a:solidFill>
            </a:endParaRPr>
          </a:p>
        </p:txBody>
      </p:sp>
    </p:spTree>
    <p:extLst>
      <p:ext uri="{BB962C8B-B14F-4D97-AF65-F5344CB8AC3E}">
        <p14:creationId xmlns:p14="http://schemas.microsoft.com/office/powerpoint/2010/main" val="2207197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animBg="1"/>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094413" y="1530926"/>
            <a:ext cx="5434184" cy="1878701"/>
            <a:chOff x="4572000" y="3379099"/>
            <a:chExt cx="4076700" cy="1878701"/>
          </a:xfrm>
        </p:grpSpPr>
        <p:sp>
          <p:nvSpPr>
            <p:cNvPr id="21" name="Rectangle 20"/>
            <p:cNvSpPr/>
            <p:nvPr/>
          </p:nvSpPr>
          <p:spPr>
            <a:xfrm>
              <a:off x="4648202" y="3390400"/>
              <a:ext cx="4000498" cy="1856098"/>
            </a:xfrm>
            <a:prstGeom prst="rect">
              <a:avLst/>
            </a:prstGeom>
            <a:solidFill>
              <a:schemeClr val="bg1"/>
            </a:solidFill>
            <a:ln w="25400" cap="flat" cmpd="sng" algn="ctr">
              <a:noFill/>
              <a:prstDash val="solid"/>
            </a:ln>
            <a:effectLst>
              <a:innerShdw blurRad="50800">
                <a:prstClr val="black">
                  <a:alpha val="37000"/>
                </a:prstClr>
              </a:innerShdw>
            </a:effectLst>
          </p:spPr>
          <p:txBody>
            <a:bodyPr rtlCol="0" anchor="ctr"/>
            <a:lstStyle/>
            <a:p>
              <a:pPr algn="ctr">
                <a:defRPr/>
              </a:pPr>
              <a:endParaRPr lang="en-US" sz="1500" kern="0">
                <a:solidFill>
                  <a:sysClr val="window" lastClr="FFFFFF"/>
                </a:solidFill>
              </a:endParaRPr>
            </a:p>
          </p:txBody>
        </p:sp>
        <p:sp>
          <p:nvSpPr>
            <p:cNvPr id="22" name="Freeform 5"/>
            <p:cNvSpPr>
              <a:spLocks/>
            </p:cNvSpPr>
            <p:nvPr/>
          </p:nvSpPr>
          <p:spPr bwMode="auto">
            <a:xfrm>
              <a:off x="4572000" y="3379099"/>
              <a:ext cx="4076700" cy="1878701"/>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a:ln>
              <a:noFill/>
            </a:ln>
          </p:spPr>
          <p:style>
            <a:lnRef idx="1">
              <a:schemeClr val="accent1"/>
            </a:lnRef>
            <a:fillRef idx="2">
              <a:schemeClr val="accent1"/>
            </a:fillRef>
            <a:effectRef idx="1">
              <a:schemeClr val="accent1"/>
            </a:effectRef>
            <a:fontRef idx="minor">
              <a:schemeClr val="dk1"/>
            </a:fontRef>
          </p:style>
          <p:txBody>
            <a:bodyPr vert="horz" wrap="square" lIns="91435" tIns="45718" rIns="91435" bIns="45718" numCol="1" anchor="ctr" anchorCtr="0" compatLnSpc="1">
              <a:prstTxWarp prst="textNoShape">
                <a:avLst/>
              </a:prstTxWarp>
            </a:bodyPr>
            <a:lstStyle/>
            <a:p>
              <a:endParaRPr lang="en-US" sz="1500">
                <a:solidFill>
                  <a:prstClr val="black"/>
                </a:solidFill>
              </a:endParaRPr>
            </a:p>
          </p:txBody>
        </p:sp>
        <p:sp>
          <p:nvSpPr>
            <p:cNvPr id="23" name="Rectangle 22"/>
            <p:cNvSpPr/>
            <p:nvPr/>
          </p:nvSpPr>
          <p:spPr>
            <a:xfrm>
              <a:off x="4817878" y="3842427"/>
              <a:ext cx="3685865" cy="979755"/>
            </a:xfrm>
            <a:prstGeom prst="rect">
              <a:avLst/>
            </a:prstGeom>
            <a:ln>
              <a:noFill/>
            </a:ln>
          </p:spPr>
          <p:txBody>
            <a:bodyPr wrap="square" lIns="91440" tIns="91440" rIns="91440" bIns="91440" anchor="ctr">
              <a:spAutoFit/>
            </a:bodyPr>
            <a:lstStyle/>
            <a:p>
              <a:pPr marL="4002" indent="-4002">
                <a:lnSpc>
                  <a:spcPct val="90000"/>
                </a:lnSpc>
                <a:spcAft>
                  <a:spcPts val="420"/>
                </a:spcAft>
              </a:pPr>
              <a:r>
                <a:rPr lang="en-US" dirty="0">
                  <a:solidFill>
                    <a:schemeClr val="bg1">
                      <a:lumMod val="85000"/>
                      <a:lumOff val="15000"/>
                    </a:schemeClr>
                  </a:solidFill>
                  <a:cs typeface="Browallia New" pitchFamily="34" charset="-34"/>
                </a:rPr>
                <a:t>Tenant level settings</a:t>
              </a:r>
            </a:p>
            <a:p>
              <a:pPr marL="169863" indent="-169863">
                <a:lnSpc>
                  <a:spcPct val="90000"/>
                </a:lnSpc>
                <a:spcAft>
                  <a:spcPts val="420"/>
                </a:spcAft>
                <a:buFont typeface="Arial" pitchFamily="34" charset="0"/>
                <a:buChar char="•"/>
              </a:pPr>
              <a:r>
                <a:rPr lang="en-US" sz="1600" dirty="0">
                  <a:solidFill>
                    <a:srgbClr val="595959">
                      <a:alpha val="99000"/>
                    </a:srgbClr>
                  </a:solidFill>
                  <a:cs typeface="Browallia New" pitchFamily="34" charset="-34"/>
                </a:rPr>
                <a:t>Lync Federation (on/off, </a:t>
              </a:r>
              <a:r>
                <a:rPr lang="en-US" sz="1600" dirty="0" smtClean="0">
                  <a:solidFill>
                    <a:srgbClr val="595959">
                      <a:alpha val="99000"/>
                    </a:srgbClr>
                  </a:solidFill>
                  <a:cs typeface="Browallia New" pitchFamily="34" charset="-34"/>
                </a:rPr>
                <a:t>white/black list)</a:t>
              </a:r>
              <a:endParaRPr lang="en-US" sz="1600" dirty="0">
                <a:solidFill>
                  <a:srgbClr val="595959">
                    <a:alpha val="99000"/>
                  </a:srgbClr>
                </a:solidFill>
                <a:cs typeface="Browallia New" pitchFamily="34" charset="-34"/>
              </a:endParaRPr>
            </a:p>
            <a:p>
              <a:pPr marL="169863" indent="-169863">
                <a:lnSpc>
                  <a:spcPct val="90000"/>
                </a:lnSpc>
                <a:spcAft>
                  <a:spcPts val="420"/>
                </a:spcAft>
                <a:buFont typeface="Arial" pitchFamily="34" charset="0"/>
                <a:buChar char="•"/>
              </a:pPr>
              <a:r>
                <a:rPr lang="en-US" sz="1600" dirty="0">
                  <a:solidFill>
                    <a:srgbClr val="595959">
                      <a:alpha val="99000"/>
                    </a:srgbClr>
                  </a:solidFill>
                  <a:cs typeface="Browallia New" pitchFamily="34" charset="-34"/>
                </a:rPr>
                <a:t>Lync with Windows live</a:t>
              </a:r>
            </a:p>
          </p:txBody>
        </p:sp>
      </p:grpSp>
      <p:grpSp>
        <p:nvGrpSpPr>
          <p:cNvPr id="27" name="Group 26"/>
          <p:cNvGrpSpPr/>
          <p:nvPr/>
        </p:nvGrpSpPr>
        <p:grpSpPr>
          <a:xfrm>
            <a:off x="6102877" y="3565108"/>
            <a:ext cx="5434184" cy="2436112"/>
            <a:chOff x="4572000" y="3240549"/>
            <a:chExt cx="4076700" cy="2436112"/>
          </a:xfrm>
        </p:grpSpPr>
        <p:sp>
          <p:nvSpPr>
            <p:cNvPr id="30" name="Rectangle 29"/>
            <p:cNvSpPr/>
            <p:nvPr/>
          </p:nvSpPr>
          <p:spPr>
            <a:xfrm>
              <a:off x="4648202" y="3390400"/>
              <a:ext cx="4000498" cy="1856098"/>
            </a:xfrm>
            <a:prstGeom prst="rect">
              <a:avLst/>
            </a:prstGeom>
            <a:solidFill>
              <a:schemeClr val="bg1"/>
            </a:solidFill>
            <a:ln w="25400" cap="flat" cmpd="sng" algn="ctr">
              <a:noFill/>
              <a:prstDash val="solid"/>
            </a:ln>
            <a:effectLst>
              <a:innerShdw blurRad="50800">
                <a:prstClr val="black">
                  <a:alpha val="37000"/>
                </a:prstClr>
              </a:innerShdw>
            </a:effectLst>
          </p:spPr>
          <p:txBody>
            <a:bodyPr rtlCol="0" anchor="ctr"/>
            <a:lstStyle/>
            <a:p>
              <a:pPr algn="ctr">
                <a:defRPr/>
              </a:pPr>
              <a:endParaRPr lang="en-US" sz="1500" kern="0">
                <a:solidFill>
                  <a:sysClr val="window" lastClr="FFFFFF"/>
                </a:solidFill>
              </a:endParaRPr>
            </a:p>
          </p:txBody>
        </p:sp>
        <p:sp>
          <p:nvSpPr>
            <p:cNvPr id="31" name="Freeform 5"/>
            <p:cNvSpPr>
              <a:spLocks/>
            </p:cNvSpPr>
            <p:nvPr/>
          </p:nvSpPr>
          <p:spPr bwMode="auto">
            <a:xfrm>
              <a:off x="4572000" y="3240549"/>
              <a:ext cx="4076700" cy="2436112"/>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8900000" scaled="1"/>
              <a:tileRect/>
            </a:gradFill>
            <a:ln>
              <a:noFill/>
            </a:ln>
          </p:spPr>
          <p:style>
            <a:lnRef idx="1">
              <a:schemeClr val="accent1"/>
            </a:lnRef>
            <a:fillRef idx="2">
              <a:schemeClr val="accent1"/>
            </a:fillRef>
            <a:effectRef idx="1">
              <a:schemeClr val="accent1"/>
            </a:effectRef>
            <a:fontRef idx="minor">
              <a:schemeClr val="dk1"/>
            </a:fontRef>
          </p:style>
          <p:txBody>
            <a:bodyPr vert="horz" wrap="square" lIns="91435" tIns="45718" rIns="91435" bIns="45718" numCol="1" anchor="ctr" anchorCtr="0" compatLnSpc="1">
              <a:prstTxWarp prst="textNoShape">
                <a:avLst/>
              </a:prstTxWarp>
            </a:bodyPr>
            <a:lstStyle/>
            <a:p>
              <a:endParaRPr lang="en-US" sz="1500">
                <a:solidFill>
                  <a:prstClr val="black"/>
                </a:solidFill>
              </a:endParaRPr>
            </a:p>
          </p:txBody>
        </p:sp>
        <p:sp>
          <p:nvSpPr>
            <p:cNvPr id="32" name="Rectangle 31"/>
            <p:cNvSpPr/>
            <p:nvPr/>
          </p:nvSpPr>
          <p:spPr>
            <a:xfrm>
              <a:off x="4838666" y="3543923"/>
              <a:ext cx="3685865" cy="1798441"/>
            </a:xfrm>
            <a:prstGeom prst="rect">
              <a:avLst/>
            </a:prstGeom>
            <a:ln>
              <a:noFill/>
            </a:ln>
          </p:spPr>
          <p:txBody>
            <a:bodyPr wrap="square" lIns="91440" tIns="91440" rIns="91440" bIns="91440" anchor="ctr">
              <a:spAutoFit/>
            </a:bodyPr>
            <a:lstStyle/>
            <a:p>
              <a:pPr marL="4002" indent="-4002">
                <a:lnSpc>
                  <a:spcPct val="90000"/>
                </a:lnSpc>
                <a:spcAft>
                  <a:spcPts val="420"/>
                </a:spcAft>
              </a:pPr>
              <a:r>
                <a:rPr lang="en-US" dirty="0">
                  <a:solidFill>
                    <a:schemeClr val="bg1">
                      <a:lumMod val="85000"/>
                      <a:lumOff val="15000"/>
                    </a:schemeClr>
                  </a:solidFill>
                  <a:cs typeface="Browallia New" pitchFamily="34" charset="-34"/>
                </a:rPr>
                <a:t>User level settings</a:t>
              </a:r>
            </a:p>
            <a:p>
              <a:pPr marL="169863" indent="-169863">
                <a:lnSpc>
                  <a:spcPct val="90000"/>
                </a:lnSpc>
                <a:spcAft>
                  <a:spcPts val="420"/>
                </a:spcAft>
                <a:buFont typeface="Arial" pitchFamily="34" charset="0"/>
                <a:buChar char="•"/>
              </a:pPr>
              <a:r>
                <a:rPr lang="en-US" sz="1600" dirty="0" smtClean="0">
                  <a:solidFill>
                    <a:srgbClr val="595959">
                      <a:alpha val="99000"/>
                    </a:srgbClr>
                  </a:solidFill>
                  <a:cs typeface="Browallia New" pitchFamily="34" charset="-34"/>
                </a:rPr>
                <a:t>Lync Audio/video*</a:t>
              </a:r>
              <a:endParaRPr lang="en-US" sz="1600" dirty="0">
                <a:solidFill>
                  <a:srgbClr val="595959">
                    <a:alpha val="99000"/>
                  </a:srgbClr>
                </a:solidFill>
                <a:cs typeface="Browallia New" pitchFamily="34" charset="-34"/>
              </a:endParaRPr>
            </a:p>
            <a:p>
              <a:pPr marL="169863" indent="-169863">
                <a:lnSpc>
                  <a:spcPct val="90000"/>
                </a:lnSpc>
                <a:spcAft>
                  <a:spcPts val="420"/>
                </a:spcAft>
                <a:buFont typeface="Arial" pitchFamily="34" charset="0"/>
                <a:buChar char="•"/>
              </a:pPr>
              <a:r>
                <a:rPr lang="en-US" sz="1600" dirty="0">
                  <a:solidFill>
                    <a:srgbClr val="595959">
                      <a:alpha val="99000"/>
                    </a:srgbClr>
                  </a:solidFill>
                  <a:cs typeface="Browallia New" pitchFamily="34" charset="-34"/>
                </a:rPr>
                <a:t>Dial-in audio conferencing information </a:t>
              </a:r>
              <a:endParaRPr lang="en-US" sz="1600" dirty="0" smtClean="0">
                <a:solidFill>
                  <a:srgbClr val="595959">
                    <a:alpha val="99000"/>
                  </a:srgbClr>
                </a:solidFill>
                <a:cs typeface="Browallia New" pitchFamily="34" charset="-34"/>
              </a:endParaRPr>
            </a:p>
            <a:p>
              <a:pPr marL="169863" indent="-169863">
                <a:lnSpc>
                  <a:spcPct val="90000"/>
                </a:lnSpc>
                <a:spcAft>
                  <a:spcPts val="420"/>
                </a:spcAft>
                <a:buFont typeface="Arial" pitchFamily="34" charset="0"/>
                <a:buChar char="•"/>
              </a:pPr>
              <a:r>
                <a:rPr lang="en-US" sz="1600" dirty="0" smtClean="0">
                  <a:solidFill>
                    <a:srgbClr val="595959">
                      <a:alpha val="99000"/>
                    </a:srgbClr>
                  </a:solidFill>
                  <a:cs typeface="Browallia New" pitchFamily="34" charset="-34"/>
                </a:rPr>
                <a:t>File </a:t>
              </a:r>
              <a:r>
                <a:rPr lang="en-US" sz="1600" dirty="0">
                  <a:solidFill>
                    <a:srgbClr val="595959">
                      <a:alpha val="99000"/>
                    </a:srgbClr>
                  </a:solidFill>
                  <a:cs typeface="Browallia New" pitchFamily="34" charset="-34"/>
                </a:rPr>
                <a:t>Transfer</a:t>
              </a:r>
            </a:p>
            <a:p>
              <a:pPr marL="169863" indent="-169863">
                <a:lnSpc>
                  <a:spcPct val="90000"/>
                </a:lnSpc>
                <a:spcAft>
                  <a:spcPts val="420"/>
                </a:spcAft>
                <a:buFont typeface="Arial" pitchFamily="34" charset="0"/>
                <a:buChar char="•"/>
              </a:pPr>
              <a:r>
                <a:rPr lang="en-US" sz="1600" dirty="0">
                  <a:solidFill>
                    <a:srgbClr val="595959">
                      <a:alpha val="99000"/>
                    </a:srgbClr>
                  </a:solidFill>
                  <a:cs typeface="Browallia New" pitchFamily="34" charset="-34"/>
                </a:rPr>
                <a:t>Lync with external organizations (Lync federation)</a:t>
              </a:r>
            </a:p>
            <a:p>
              <a:pPr marL="169863" indent="-169863">
                <a:lnSpc>
                  <a:spcPct val="90000"/>
                </a:lnSpc>
                <a:spcAft>
                  <a:spcPts val="420"/>
                </a:spcAft>
                <a:buFont typeface="Arial" pitchFamily="34" charset="0"/>
                <a:buChar char="•"/>
              </a:pPr>
              <a:r>
                <a:rPr lang="en-US" sz="1600" dirty="0">
                  <a:solidFill>
                    <a:srgbClr val="595959">
                      <a:alpha val="99000"/>
                    </a:srgbClr>
                  </a:solidFill>
                  <a:cs typeface="Browallia New" pitchFamily="34" charset="-34"/>
                </a:rPr>
                <a:t>Lync with Windows </a:t>
              </a:r>
              <a:r>
                <a:rPr lang="en-US" sz="1600" dirty="0" smtClean="0">
                  <a:solidFill>
                    <a:srgbClr val="595959">
                      <a:alpha val="99000"/>
                    </a:srgbClr>
                  </a:solidFill>
                  <a:cs typeface="Browallia New" pitchFamily="34" charset="-34"/>
                </a:rPr>
                <a:t>live</a:t>
              </a:r>
            </a:p>
          </p:txBody>
        </p:sp>
      </p:grpSp>
      <p:sp>
        <p:nvSpPr>
          <p:cNvPr id="2" name="Title 1"/>
          <p:cNvSpPr>
            <a:spLocks noGrp="1"/>
          </p:cNvSpPr>
          <p:nvPr>
            <p:ph type="title"/>
          </p:nvPr>
        </p:nvSpPr>
        <p:spPr/>
        <p:txBody>
          <a:bodyPr/>
          <a:lstStyle/>
          <a:p>
            <a:r>
              <a:rPr lang="en-US" smtClean="0"/>
              <a:t>Lync Online Admin Console</a:t>
            </a:r>
            <a:endParaRPr lang="en-US" dirty="0"/>
          </a:p>
        </p:txBody>
      </p:sp>
      <p:pic>
        <p:nvPicPr>
          <p:cNvPr id="19" name="Picture 18" descr="Lync Online Control Panel - Windows Internet Explor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346" y="1773382"/>
            <a:ext cx="5878642" cy="4004341"/>
          </a:xfrm>
          <a:prstGeom prst="rect">
            <a:avLst/>
          </a:prstGeom>
          <a:noFill/>
          <a:ln>
            <a:noFill/>
          </a:ln>
        </p:spPr>
      </p:pic>
      <p:sp>
        <p:nvSpPr>
          <p:cNvPr id="34" name="TextBox 33"/>
          <p:cNvSpPr txBox="1"/>
          <p:nvPr/>
        </p:nvSpPr>
        <p:spPr>
          <a:xfrm>
            <a:off x="657687" y="5945901"/>
            <a:ext cx="4329949" cy="138499"/>
          </a:xfrm>
          <a:prstGeom prst="rect">
            <a:avLst/>
          </a:prstGeom>
          <a:noFill/>
          <a:ln>
            <a:noFill/>
          </a:ln>
          <a:effectLst/>
        </p:spPr>
        <p:style>
          <a:lnRef idx="1">
            <a:schemeClr val="accent5"/>
          </a:lnRef>
          <a:fillRef idx="3">
            <a:schemeClr val="accent5"/>
          </a:fillRef>
          <a:effectRef idx="2">
            <a:schemeClr val="accent5"/>
          </a:effectRef>
          <a:fontRef idx="minor">
            <a:schemeClr val="lt1"/>
          </a:fontRef>
        </p:style>
        <p:txBody>
          <a:bodyPr wrap="square" lIns="0" tIns="0" rIns="0" bIns="0" rtlCol="0">
            <a:spAutoFit/>
          </a:bodyPr>
          <a:lstStyle>
            <a:defPPr>
              <a:defRPr lang="en-US"/>
            </a:defPPr>
            <a:lvl1pPr>
              <a:defRPr sz="900">
                <a:solidFill>
                  <a:schemeClr val="tx2">
                    <a:alpha val="99000"/>
                  </a:schemeClr>
                </a:solidFill>
              </a:defRPr>
            </a:lvl1pPr>
          </a:lstStyle>
          <a:p>
            <a:r>
              <a:rPr lang="en-US" dirty="0">
                <a:solidFill>
                  <a:schemeClr val="tx1">
                    <a:alpha val="99000"/>
                  </a:schemeClr>
                </a:solidFill>
              </a:rPr>
              <a:t>* Multiparty audio/video not available in some countries due to regulatory restrictions</a:t>
            </a:r>
          </a:p>
        </p:txBody>
      </p:sp>
    </p:spTree>
    <p:extLst>
      <p:ext uri="{BB962C8B-B14F-4D97-AF65-F5344CB8AC3E}">
        <p14:creationId xmlns:p14="http://schemas.microsoft.com/office/powerpoint/2010/main" val="22851613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6" name="Title 5"/>
          <p:cNvSpPr>
            <a:spLocks noGrp="1"/>
          </p:cNvSpPr>
          <p:nvPr>
            <p:ph type="ctrTitle"/>
          </p:nvPr>
        </p:nvSpPr>
        <p:spPr/>
        <p:txBody>
          <a:bodyPr/>
          <a:lstStyle/>
          <a:p>
            <a:r>
              <a:rPr lang="en-US" smtClean="0"/>
              <a:t>Lync Online &amp; Office 365</a:t>
            </a:r>
            <a:endParaRPr lang="en-US" dirty="0"/>
          </a:p>
        </p:txBody>
      </p:sp>
      <p:sp>
        <p:nvSpPr>
          <p:cNvPr id="8" name="Subtitle 7"/>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D57496F8BFE34B9A35DA67A660B56C" ma:contentTypeVersion="0" ma:contentTypeDescription="Create a new document." ma:contentTypeScope="" ma:versionID="badfcc603122a8feae2ef476e5cd494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http://schemas.microsoft.com/office/infopath/2007/PartnerControls"/>
    <ds:schemaRef ds:uri="http://www.w3.org/XML/1998/namespace"/>
    <ds:schemaRef ds:uri="http://purl.org/dc/dcmitype/"/>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FBF75EF5-A018-4464-9EDC-4FC1E68590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2293</TotalTime>
  <Words>1490</Words>
  <Application>Microsoft Office PowerPoint</Application>
  <PresentationFormat>Custom</PresentationFormat>
  <Paragraphs>214</Paragraphs>
  <Slides>33</Slides>
  <Notes>20</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TENA11_BreakoutSession_Template_16x9_Final_05132011</vt:lpstr>
      <vt:lpstr>1_White with Consolas font for code slides</vt:lpstr>
      <vt:lpstr>Microsoft Lync 2010:  In the Cloud</vt:lpstr>
      <vt:lpstr>Today’s session</vt:lpstr>
      <vt:lpstr>What is Microsoft Office 365?</vt:lpstr>
      <vt:lpstr>Lync Online  Connecting with people in new ways</vt:lpstr>
      <vt:lpstr>IM &amp; Presence Connect in the right way right from Office apps</vt:lpstr>
      <vt:lpstr>Online Meetings Communicate more effectively and reduce travel costs</vt:lpstr>
      <vt:lpstr>Interop with Dial-in Audio Conferencing</vt:lpstr>
      <vt:lpstr>Lync Online Admin Console</vt:lpstr>
      <vt:lpstr>Lync Online &amp; Office 365</vt:lpstr>
      <vt:lpstr>PowerPoint Presentation</vt:lpstr>
      <vt:lpstr>Voice for Mobile Information Workers* Work from anywhere as if you are sitting at your office desk</vt:lpstr>
      <vt:lpstr>Lync Online Voice – Solution Architecture </vt:lpstr>
      <vt:lpstr>Lync Online and Lync Server</vt:lpstr>
      <vt:lpstr>Lync Server Provides Full Enterprise Voice</vt:lpstr>
      <vt:lpstr>Lync Server with Exchange Online</vt:lpstr>
      <vt:lpstr>A ‘Real World’ Example for Cloud UC</vt:lpstr>
      <vt:lpstr>Combined Cloud Offering from BT &amp; Microsoft</vt:lpstr>
      <vt:lpstr>What You Need To Remember</vt:lpstr>
      <vt:lpstr>Related Content</vt:lpstr>
      <vt:lpstr>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EXL202: Microsoft Lync 2010: In the Cloud</dc:title>
  <dc:subject>Microsoft TechEd North America 2011</dc:subject>
  <dc:creator>Ziv Fass</dc:creator>
  <dc:description>Template Design: Jordan Cayabyab
Formatter: 
Event Date: May 16-19, 2011
Event Location: Atlanta
Audience Type: Developers, IT Pros</dc:description>
  <cp:lastModifiedBy>Shows</cp:lastModifiedBy>
  <cp:revision>213</cp:revision>
  <cp:lastPrinted>2010-05-11T05:02:34Z</cp:lastPrinted>
  <dcterms:created xsi:type="dcterms:W3CDTF">2011-05-03T16:44:36Z</dcterms:created>
  <dcterms:modified xsi:type="dcterms:W3CDTF">2011-05-16T21:34:33Z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0x0101006FD57496F8BFE34B9A35DA67A660B56C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