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1" r:id="rId2"/>
    <p:sldMasterId id="2147483703" r:id="rId3"/>
  </p:sldMasterIdLst>
  <p:notesMasterIdLst>
    <p:notesMasterId r:id="rId69"/>
  </p:notesMasterIdLst>
  <p:sldIdLst>
    <p:sldId id="260" r:id="rId4"/>
    <p:sldId id="257" r:id="rId5"/>
    <p:sldId id="258" r:id="rId6"/>
    <p:sldId id="261" r:id="rId7"/>
    <p:sldId id="262" r:id="rId8"/>
    <p:sldId id="263" r:id="rId9"/>
    <p:sldId id="264" r:id="rId10"/>
    <p:sldId id="265" r:id="rId11"/>
    <p:sldId id="266" r:id="rId12"/>
    <p:sldId id="267" r:id="rId13"/>
    <p:sldId id="268" r:id="rId14"/>
    <p:sldId id="269" r:id="rId15"/>
    <p:sldId id="270" r:id="rId16"/>
    <p:sldId id="273" r:id="rId17"/>
    <p:sldId id="272" r:id="rId18"/>
    <p:sldId id="271" r:id="rId19"/>
    <p:sldId id="293" r:id="rId20"/>
    <p:sldId id="274" r:id="rId21"/>
    <p:sldId id="304"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18" r:id="rId38"/>
    <p:sldId id="291" r:id="rId39"/>
    <p:sldId id="303" r:id="rId40"/>
    <p:sldId id="292" r:id="rId41"/>
    <p:sldId id="294" r:id="rId42"/>
    <p:sldId id="295" r:id="rId43"/>
    <p:sldId id="296" r:id="rId44"/>
    <p:sldId id="297" r:id="rId45"/>
    <p:sldId id="298" r:id="rId46"/>
    <p:sldId id="299" r:id="rId47"/>
    <p:sldId id="300" r:id="rId48"/>
    <p:sldId id="305" r:id="rId49"/>
    <p:sldId id="307" r:id="rId50"/>
    <p:sldId id="308" r:id="rId51"/>
    <p:sldId id="309" r:id="rId52"/>
    <p:sldId id="310" r:id="rId53"/>
    <p:sldId id="311" r:id="rId54"/>
    <p:sldId id="312" r:id="rId55"/>
    <p:sldId id="313" r:id="rId56"/>
    <p:sldId id="314" r:id="rId57"/>
    <p:sldId id="315" r:id="rId58"/>
    <p:sldId id="316" r:id="rId59"/>
    <p:sldId id="317" r:id="rId60"/>
    <p:sldId id="301" r:id="rId61"/>
    <p:sldId id="302" r:id="rId62"/>
    <p:sldId id="320" r:id="rId63"/>
    <p:sldId id="321" r:id="rId64"/>
    <p:sldId id="322" r:id="rId65"/>
    <p:sldId id="325" r:id="rId66"/>
    <p:sldId id="324" r:id="rId67"/>
    <p:sldId id="319" r:id="rId6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545" autoAdjust="0"/>
    <p:restoredTop sz="94660"/>
  </p:normalViewPr>
  <p:slideViewPr>
    <p:cSldViewPr>
      <p:cViewPr varScale="1">
        <p:scale>
          <a:sx n="106" d="100"/>
          <a:sy n="106" d="100"/>
        </p:scale>
        <p:origin x="-822" y="-84"/>
      </p:cViewPr>
      <p:guideLst>
        <p:guide orient="horz" pos="2160"/>
        <p:guide orient="horz" pos="144"/>
        <p:guide orient="horz" pos="1491"/>
        <p:guide orient="horz" pos="917"/>
        <p:guide orient="horz" pos="1204"/>
        <p:guide pos="3831"/>
        <p:guide pos="316"/>
        <p:guide pos="604"/>
        <p:guide pos="1180"/>
      </p:guideLst>
    </p:cSldViewPr>
  </p:slideViewPr>
  <p:notesTextViewPr>
    <p:cViewPr>
      <p:scale>
        <a:sx n="1" d="1"/>
        <a:sy n="1" d="1"/>
      </p:scale>
      <p:origin x="0" y="0"/>
    </p:cViewPr>
  </p:notesTextViewPr>
  <p:sorterViewPr>
    <p:cViewPr>
      <p:scale>
        <a:sx n="25" d="100"/>
        <a:sy n="25" d="100"/>
      </p:scale>
      <p:origin x="0" y="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GB" sz="2400" dirty="0"/>
              <a:t>Performance</a:t>
            </a:r>
            <a:r>
              <a:rPr lang="en-GB" sz="2400" baseline="0" dirty="0"/>
              <a:t>: Add Versus </a:t>
            </a:r>
            <a:r>
              <a:rPr lang="en-GB" sz="2400" baseline="0" dirty="0" err="1"/>
              <a:t>AddRange</a:t>
            </a:r>
            <a:endParaRPr lang="en-GB" sz="2400" dirty="0"/>
          </a:p>
        </c:rich>
      </c:tx>
      <c:layout/>
      <c:overlay val="0"/>
    </c:title>
    <c:autoTitleDeleted val="0"/>
    <c:plotArea>
      <c:layout/>
      <c:lineChart>
        <c:grouping val="standard"/>
        <c:varyColors val="0"/>
        <c:ser>
          <c:idx val="1"/>
          <c:order val="0"/>
          <c:tx>
            <c:strRef>
              <c:f>Sheet1!$B$1</c:f>
              <c:strCache>
                <c:ptCount val="1"/>
                <c:pt idx="0">
                  <c:v>Add</c:v>
                </c:pt>
              </c:strCache>
            </c:strRef>
          </c:tx>
          <c:spPr>
            <a:ln w="50800">
              <a:solidFill>
                <a:srgbClr val="FF0000"/>
              </a:solidFill>
            </a:ln>
          </c:spPr>
          <c:marker>
            <c:symbol val="none"/>
          </c:marker>
          <c:cat>
            <c:numRef>
              <c:f>Sheet1!$A$2:$A$7</c:f>
              <c:numCache>
                <c:formatCode>General</c:formatCode>
                <c:ptCount val="6"/>
                <c:pt idx="0">
                  <c:v>10</c:v>
                </c:pt>
                <c:pt idx="1">
                  <c:v>100</c:v>
                </c:pt>
                <c:pt idx="2">
                  <c:v>1000</c:v>
                </c:pt>
                <c:pt idx="3">
                  <c:v>10000</c:v>
                </c:pt>
                <c:pt idx="4">
                  <c:v>100000</c:v>
                </c:pt>
                <c:pt idx="5">
                  <c:v>1000000</c:v>
                </c:pt>
              </c:numCache>
            </c:numRef>
          </c:cat>
          <c:val>
            <c:numRef>
              <c:f>Sheet1!$B$2:$B$7</c:f>
              <c:numCache>
                <c:formatCode>General</c:formatCode>
                <c:ptCount val="6"/>
                <c:pt idx="0">
                  <c:v>15</c:v>
                </c:pt>
                <c:pt idx="1">
                  <c:v>22</c:v>
                </c:pt>
                <c:pt idx="2">
                  <c:v>55</c:v>
                </c:pt>
                <c:pt idx="3">
                  <c:v>461</c:v>
                </c:pt>
                <c:pt idx="4">
                  <c:v>2757</c:v>
                </c:pt>
                <c:pt idx="5">
                  <c:v>28605</c:v>
                </c:pt>
              </c:numCache>
            </c:numRef>
          </c:val>
          <c:smooth val="0"/>
        </c:ser>
        <c:ser>
          <c:idx val="2"/>
          <c:order val="1"/>
          <c:tx>
            <c:strRef>
              <c:f>Sheet1!$C$1</c:f>
              <c:strCache>
                <c:ptCount val="1"/>
                <c:pt idx="0">
                  <c:v>AddRange</c:v>
                </c:pt>
              </c:strCache>
            </c:strRef>
          </c:tx>
          <c:spPr>
            <a:ln w="50800">
              <a:solidFill>
                <a:schemeClr val="accent1"/>
              </a:solidFill>
            </a:ln>
          </c:spPr>
          <c:marker>
            <c:symbol val="none"/>
          </c:marker>
          <c:cat>
            <c:numRef>
              <c:f>Sheet1!$A$2:$A$7</c:f>
              <c:numCache>
                <c:formatCode>General</c:formatCode>
                <c:ptCount val="6"/>
                <c:pt idx="0">
                  <c:v>10</c:v>
                </c:pt>
                <c:pt idx="1">
                  <c:v>100</c:v>
                </c:pt>
                <c:pt idx="2">
                  <c:v>1000</c:v>
                </c:pt>
                <c:pt idx="3">
                  <c:v>10000</c:v>
                </c:pt>
                <c:pt idx="4">
                  <c:v>100000</c:v>
                </c:pt>
                <c:pt idx="5">
                  <c:v>1000000</c:v>
                </c:pt>
              </c:numCache>
            </c:numRef>
          </c:cat>
          <c:val>
            <c:numRef>
              <c:f>Sheet1!$C$2:$C$7</c:f>
              <c:numCache>
                <c:formatCode>General</c:formatCode>
                <c:ptCount val="6"/>
                <c:pt idx="0">
                  <c:v>53</c:v>
                </c:pt>
                <c:pt idx="1">
                  <c:v>54</c:v>
                </c:pt>
                <c:pt idx="2">
                  <c:v>67</c:v>
                </c:pt>
                <c:pt idx="3">
                  <c:v>162</c:v>
                </c:pt>
                <c:pt idx="4">
                  <c:v>777</c:v>
                </c:pt>
                <c:pt idx="5">
                  <c:v>12867</c:v>
                </c:pt>
              </c:numCache>
            </c:numRef>
          </c:val>
          <c:smooth val="0"/>
        </c:ser>
        <c:dLbls>
          <c:showLegendKey val="0"/>
          <c:showVal val="0"/>
          <c:showCatName val="0"/>
          <c:showSerName val="0"/>
          <c:showPercent val="0"/>
          <c:showBubbleSize val="0"/>
        </c:dLbls>
        <c:marker val="1"/>
        <c:smooth val="0"/>
        <c:axId val="34694272"/>
        <c:axId val="34696192"/>
      </c:lineChart>
      <c:catAx>
        <c:axId val="34694272"/>
        <c:scaling>
          <c:orientation val="minMax"/>
        </c:scaling>
        <c:delete val="0"/>
        <c:axPos val="b"/>
        <c:title>
          <c:tx>
            <c:rich>
              <a:bodyPr/>
              <a:lstStyle/>
              <a:p>
                <a:pPr>
                  <a:defRPr sz="1600"/>
                </a:pPr>
                <a:r>
                  <a:rPr lang="en-GB" sz="1600"/>
                  <a:t>Number of Elements Added</a:t>
                </a:r>
              </a:p>
            </c:rich>
          </c:tx>
          <c:layout/>
          <c:overlay val="0"/>
        </c:title>
        <c:numFmt formatCode="General" sourceLinked="1"/>
        <c:majorTickMark val="out"/>
        <c:minorTickMark val="none"/>
        <c:tickLblPos val="nextTo"/>
        <c:txPr>
          <a:bodyPr/>
          <a:lstStyle/>
          <a:p>
            <a:pPr>
              <a:defRPr sz="1600"/>
            </a:pPr>
            <a:endParaRPr lang="en-US"/>
          </a:p>
        </c:txPr>
        <c:crossAx val="34696192"/>
        <c:crosses val="autoZero"/>
        <c:auto val="1"/>
        <c:lblAlgn val="ctr"/>
        <c:lblOffset val="100"/>
        <c:noMultiLvlLbl val="0"/>
      </c:catAx>
      <c:valAx>
        <c:axId val="34696192"/>
        <c:scaling>
          <c:orientation val="minMax"/>
          <c:max val="30000"/>
        </c:scaling>
        <c:delete val="0"/>
        <c:axPos val="l"/>
        <c:majorGridlines/>
        <c:title>
          <c:tx>
            <c:rich>
              <a:bodyPr rot="-5400000" vert="horz"/>
              <a:lstStyle/>
              <a:p>
                <a:pPr>
                  <a:defRPr sz="1600"/>
                </a:pPr>
                <a:r>
                  <a:rPr lang="en-GB" sz="1600"/>
                  <a:t>Number of</a:t>
                </a:r>
                <a:r>
                  <a:rPr lang="en-GB" sz="1600" baseline="0"/>
                  <a:t> Ticks</a:t>
                </a:r>
                <a:endParaRPr lang="en-GB" sz="1600"/>
              </a:p>
            </c:rich>
          </c:tx>
          <c:layout/>
          <c:overlay val="0"/>
        </c:title>
        <c:numFmt formatCode="General" sourceLinked="1"/>
        <c:majorTickMark val="out"/>
        <c:minorTickMark val="none"/>
        <c:tickLblPos val="nextTo"/>
        <c:txPr>
          <a:bodyPr/>
          <a:lstStyle/>
          <a:p>
            <a:pPr>
              <a:defRPr sz="1600"/>
            </a:pPr>
            <a:endParaRPr lang="en-US"/>
          </a:p>
        </c:txPr>
        <c:crossAx val="34694272"/>
        <c:crosses val="autoZero"/>
        <c:crossBetween val="between"/>
        <c:majorUnit val="5000"/>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9B23FA-7983-473B-8FFC-14F882E12BEB}" type="datetimeFigureOut">
              <a:rPr lang="en-US" smtClean="0"/>
              <a:t>5/19/2011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C5849-8EE8-4038-852B-BEE162F9231C}" type="slidenum">
              <a:rPr lang="en-US" smtClean="0"/>
              <a:t>‹#›</a:t>
            </a:fld>
            <a:endParaRPr lang="en-US"/>
          </a:p>
        </p:txBody>
      </p:sp>
    </p:spTree>
    <p:extLst>
      <p:ext uri="{BB962C8B-B14F-4D97-AF65-F5344CB8AC3E}">
        <p14:creationId xmlns:p14="http://schemas.microsoft.com/office/powerpoint/2010/main" val="344221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4:17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4:17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4:17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13722" y="1644656"/>
            <a:ext cx="1806862"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7824" y="2265487"/>
            <a:ext cx="10219871"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7817" y="4703887"/>
            <a:ext cx="10219872"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13" t="78783" r="37784"/>
          <a:stretch/>
        </p:blipFill>
        <p:spPr bwMode="auto">
          <a:xfrm rot="10800000">
            <a:off x="5417227" y="1644647"/>
            <a:ext cx="1026422"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29093" y="1837299"/>
            <a:ext cx="2183457"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67967785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7963" y="1447799"/>
            <a:ext cx="11124328"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01800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7963" y="1447802"/>
            <a:ext cx="5474253"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68038" y="1447802"/>
            <a:ext cx="5474253"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637041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7963" y="1411567"/>
            <a:ext cx="5474253"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750" y="2133600"/>
            <a:ext cx="5472827"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8038" y="1411567"/>
            <a:ext cx="5474253"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8038" y="2133615"/>
            <a:ext cx="5474253"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373620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185949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040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6277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35740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6" y="0"/>
            <a:ext cx="1164229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38031" y="1941978"/>
            <a:ext cx="4105690" cy="886397"/>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6597" y="5637071"/>
            <a:ext cx="2264264"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615" y="158469"/>
            <a:ext cx="3111595"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71611" y="3006872"/>
            <a:ext cx="4131321" cy="2001535"/>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0096" y="2769646"/>
            <a:ext cx="1353649"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14458" y="497187"/>
            <a:ext cx="2266264" cy="811495"/>
          </a:xfrm>
          <a:prstGeom prst="rect">
            <a:avLst/>
          </a:prstGeom>
        </p:spPr>
      </p:pic>
    </p:spTree>
    <p:extLst>
      <p:ext uri="{BB962C8B-B14F-4D97-AF65-F5344CB8AC3E}">
        <p14:creationId xmlns:p14="http://schemas.microsoft.com/office/powerpoint/2010/main" val="42701143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7963" y="1447800"/>
            <a:ext cx="1112432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90064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7963" y="1447800"/>
            <a:ext cx="1112432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8" y="6238891"/>
            <a:ext cx="12161839"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0060230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4767" y="2431024"/>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4760" y="4191008"/>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3609396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7973" y="1905000"/>
            <a:ext cx="1112432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95644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13722" y="1644651"/>
            <a:ext cx="1806862"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7817" y="2265473"/>
            <a:ext cx="10219871"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7817" y="4703873"/>
            <a:ext cx="10219872"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13" t="78783" r="37784"/>
          <a:stretch/>
        </p:blipFill>
        <p:spPr bwMode="auto">
          <a:xfrm rot="10800000">
            <a:off x="5417227" y="1644647"/>
            <a:ext cx="1026422"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29093" y="1837299"/>
            <a:ext cx="2183457"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28700541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4760" y="2431024"/>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4760" y="4191001"/>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9613379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0" y="2455047"/>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89144"/>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1996067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0"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1"/>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396006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0"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1"/>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6549317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0"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1"/>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0165505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0"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1"/>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6201030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7963" y="228600"/>
            <a:ext cx="1112432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7963" y="1447800"/>
            <a:ext cx="1112432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860623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963" y="228600"/>
            <a:ext cx="1112432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7963" y="1447799"/>
            <a:ext cx="11124328"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64331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7" y="2455047"/>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89148"/>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4619796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7963" y="1447799"/>
            <a:ext cx="11124328"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90738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7963" y="1447801"/>
            <a:ext cx="5474253"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68038" y="1447801"/>
            <a:ext cx="5474253"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900441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7963" y="1411553"/>
            <a:ext cx="5474253"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743" y="2133600"/>
            <a:ext cx="5472827"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8038" y="1411553"/>
            <a:ext cx="5474253"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8038" y="2133601"/>
            <a:ext cx="5474253"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057297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05647610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02854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2703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90124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4229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38031" y="1941977"/>
            <a:ext cx="4105690" cy="886397"/>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6597" y="5637071"/>
            <a:ext cx="2264264"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608" y="158469"/>
            <a:ext cx="3111595" cy="2769989"/>
          </a:xfrm>
          <a:prstGeom prst="rect">
            <a:avLst/>
          </a:prstGeom>
          <a:noFill/>
        </p:spPr>
        <p:txBody>
          <a:bodyPr wrap="square" lIns="0" tIns="0" rIns="0" bIns="0" rtlCol="0">
            <a:spAutoFit/>
          </a:bodyPr>
          <a:lstStyle/>
          <a:p>
            <a:pPr defTabSz="914363"/>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71604" y="3006871"/>
            <a:ext cx="4131321" cy="2001535"/>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0089" y="2769643"/>
            <a:ext cx="1353649"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14458" y="497187"/>
            <a:ext cx="2266264" cy="811495"/>
          </a:xfrm>
          <a:prstGeom prst="rect">
            <a:avLst/>
          </a:prstGeom>
        </p:spPr>
      </p:pic>
    </p:spTree>
    <p:extLst>
      <p:ext uri="{BB962C8B-B14F-4D97-AF65-F5344CB8AC3E}">
        <p14:creationId xmlns:p14="http://schemas.microsoft.com/office/powerpoint/2010/main" val="114218781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7963" y="1447800"/>
            <a:ext cx="1112432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186302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7963" y="1447800"/>
            <a:ext cx="1112432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12161839"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21561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7"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8"/>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525271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7"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8"/>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614867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7"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8"/>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212915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4767" y="2442175"/>
            <a:ext cx="930274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4760" y="4191008"/>
            <a:ext cx="9302746"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2854" y="4876800"/>
            <a:ext cx="10219872"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939234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7963" y="228600"/>
            <a:ext cx="1112432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7963" y="1447800"/>
            <a:ext cx="1112432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29090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7963" y="228600"/>
            <a:ext cx="1112432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7963" y="1447799"/>
            <a:ext cx="11124328"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00476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e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963" y="228600"/>
            <a:ext cx="1112432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7970" y="1447800"/>
            <a:ext cx="1112432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1460672"/>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963" y="228601"/>
            <a:ext cx="1112432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7965" y="1905000"/>
            <a:ext cx="1112432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85621101"/>
      </p:ext>
    </p:extLst>
  </p:cSld>
  <p:clrMap bg1="dk1" tx1="lt1" bg2="dk2" tx2="lt2" accent1="accent1" accent2="accent2" accent3="accent3" accent4="accent4" accent5="accent5" accent6="accent6" hlink="hlink" folHlink="folHlink"/>
  <p:sldLayoutIdLst>
    <p:sldLayoutId id="214748370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963" y="228600"/>
            <a:ext cx="1112432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7964" y="1447800"/>
            <a:ext cx="1112432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2655346"/>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30.png"/><Relationship Id="rId4" Type="http://schemas.openxmlformats.org/officeDocument/2006/relationships/image" Target="../media/image7.png"/><Relationship Id="rId9" Type="http://schemas.openxmlformats.org/officeDocument/2006/relationships/image" Target="../media/image120.png"/><Relationship Id="rId14" Type="http://schemas.openxmlformats.org/officeDocument/2006/relationships/image" Target="../media/image1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8.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2.png"/><Relationship Id="rId5" Type="http://schemas.openxmlformats.org/officeDocument/2006/relationships/hyperlink" Target="http://www.microsoft.com/learning" TargetMode="External"/><Relationship Id="rId10" Type="http://schemas.openxmlformats.org/officeDocument/2006/relationships/image" Target="../media/image41.emf"/><Relationship Id="rId4" Type="http://schemas.openxmlformats.org/officeDocument/2006/relationships/image" Target="../media/image38.png"/><Relationship Id="rId9" Type="http://schemas.openxmlformats.org/officeDocument/2006/relationships/image" Target="../media/image40.png"/><Relationship Id="rId14" Type="http://schemas.microsoft.com/office/2007/relationships/hdphoto" Target="../media/hdphoto2.wdp"/></Relationships>
</file>

<file path=ppt/slides/_rels/slide6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6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783" y="2606061"/>
            <a:ext cx="10219871" cy="1523497"/>
          </a:xfrm>
        </p:spPr>
        <p:txBody>
          <a:bodyPr/>
          <a:lstStyle/>
          <a:p>
            <a:r>
              <a:rPr lang="en-GB" dirty="0" smtClean="0"/>
              <a:t>Asymptotes and Algorithms </a:t>
            </a:r>
            <a:br>
              <a:rPr lang="en-GB" dirty="0" smtClean="0"/>
            </a:br>
            <a:r>
              <a:rPr lang="en-GB" dirty="0" smtClean="0"/>
              <a:t>What You’ve Forgotten </a:t>
            </a:r>
            <a:br>
              <a:rPr lang="en-GB" dirty="0" smtClean="0"/>
            </a:br>
            <a:r>
              <a:rPr lang="en-GB" dirty="0" smtClean="0"/>
              <a:t>Since University</a:t>
            </a:r>
            <a:endParaRPr lang="en-GB" dirty="0"/>
          </a:p>
        </p:txBody>
      </p:sp>
      <p:sp>
        <p:nvSpPr>
          <p:cNvPr id="3" name="Subtitle 2"/>
          <p:cNvSpPr>
            <a:spLocks noGrp="1"/>
          </p:cNvSpPr>
          <p:nvPr>
            <p:ph type="subTitle" idx="1"/>
          </p:nvPr>
        </p:nvSpPr>
        <p:spPr/>
        <p:txBody>
          <a:bodyPr/>
          <a:lstStyle/>
          <a:p>
            <a:r>
              <a:rPr lang="en-GB" smtClean="0"/>
              <a:t>By Gary Short</a:t>
            </a:r>
          </a:p>
          <a:p>
            <a:r>
              <a:rPr lang="en-GB" smtClean="0"/>
              <a:t>Developer Evangelist</a:t>
            </a:r>
          </a:p>
          <a:p>
            <a:r>
              <a:rPr lang="en-GB" smtClean="0"/>
              <a:t>Developer Express</a:t>
            </a:r>
            <a:endParaRPr lang="en-GB" dirty="0"/>
          </a:p>
        </p:txBody>
      </p:sp>
      <p:sp>
        <p:nvSpPr>
          <p:cNvPr id="7" name="Text Placeholder 6"/>
          <p:cNvSpPr>
            <a:spLocks noGrp="1"/>
          </p:cNvSpPr>
          <p:nvPr>
            <p:ph type="body" sz="quarter" idx="10"/>
          </p:nvPr>
        </p:nvSpPr>
        <p:spPr/>
        <p:txBody>
          <a:bodyPr/>
          <a:lstStyle/>
          <a:p>
            <a:r>
              <a:rPr lang="en-US" dirty="0" smtClean="0"/>
              <a:t>DPR302</a:t>
            </a:r>
            <a:endParaRPr lang="en-US" dirty="0"/>
          </a:p>
        </p:txBody>
      </p:sp>
    </p:spTree>
    <p:extLst>
      <p:ext uri="{BB962C8B-B14F-4D97-AF65-F5344CB8AC3E}">
        <p14:creationId xmlns:p14="http://schemas.microsoft.com/office/powerpoint/2010/main" val="23128238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609600"/>
          </a:xfrm>
        </p:spPr>
        <p:txBody>
          <a:bodyPr/>
          <a:lstStyle/>
          <a:p>
            <a:pPr algn="ctr"/>
            <a:r>
              <a:rPr lang="en-GB" dirty="0" smtClean="0"/>
              <a:t>Optimization is </a:t>
            </a:r>
            <a:r>
              <a:rPr lang="en-GB" dirty="0" smtClean="0">
                <a:solidFill>
                  <a:schemeClr val="accent1"/>
                </a:solidFill>
              </a:rPr>
              <a:t>Child’s </a:t>
            </a:r>
            <a:r>
              <a:rPr lang="en-GB" dirty="0" smtClean="0"/>
              <a:t>Play</a:t>
            </a:r>
            <a:endParaRPr lang="en-GB" dirty="0"/>
          </a:p>
        </p:txBody>
      </p:sp>
    </p:spTree>
    <p:extLst>
      <p:ext uri="{BB962C8B-B14F-4D97-AF65-F5344CB8AC3E}">
        <p14:creationId xmlns:p14="http://schemas.microsoft.com/office/powerpoint/2010/main" val="5280257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Take This Algorithm…</a:t>
            </a:r>
            <a:endParaRPr lang="en-GB" dirty="0"/>
          </a:p>
        </p:txBody>
      </p:sp>
      <p:sp>
        <p:nvSpPr>
          <p:cNvPr id="3" name="Content Placeholder 2"/>
          <p:cNvSpPr>
            <a:spLocks noGrp="1"/>
          </p:cNvSpPr>
          <p:nvPr>
            <p:ph idx="1"/>
          </p:nvPr>
        </p:nvSpPr>
        <p:spPr>
          <a:xfrm>
            <a:off x="517963" y="1447799"/>
            <a:ext cx="11124328" cy="4970591"/>
          </a:xfrm>
        </p:spPr>
        <p:txBody>
          <a:bodyPr/>
          <a:lstStyle/>
          <a:p>
            <a:r>
              <a:rPr lang="en-GB" sz="2400" dirty="0" smtClean="0"/>
              <a:t>Stop current task</a:t>
            </a:r>
          </a:p>
          <a:p>
            <a:r>
              <a:rPr lang="en-GB" sz="2400" dirty="0" smtClean="0"/>
              <a:t>Wash hands</a:t>
            </a:r>
          </a:p>
          <a:p>
            <a:r>
              <a:rPr lang="en-GB" sz="2400" dirty="0" smtClean="0"/>
              <a:t>Sit at table</a:t>
            </a:r>
          </a:p>
          <a:p>
            <a:pPr lvl="1"/>
            <a:r>
              <a:rPr lang="en-GB" sz="2000" dirty="0" err="1" smtClean="0"/>
              <a:t>Foreach</a:t>
            </a:r>
            <a:r>
              <a:rPr lang="en-GB" sz="2000" dirty="0" smtClean="0"/>
              <a:t> item of food in </a:t>
            </a:r>
            <a:r>
              <a:rPr lang="en-GB" sz="2000" dirty="0" err="1" smtClean="0"/>
              <a:t>MainCourse</a:t>
            </a:r>
            <a:endParaRPr lang="en-GB" sz="2000" dirty="0" smtClean="0"/>
          </a:p>
          <a:p>
            <a:pPr lvl="2"/>
            <a:r>
              <a:rPr lang="en-GB" sz="1800" dirty="0" smtClean="0"/>
              <a:t>Consume food</a:t>
            </a:r>
          </a:p>
          <a:p>
            <a:r>
              <a:rPr lang="en-GB" sz="2400" dirty="0" smtClean="0"/>
              <a:t>Wait for dessert</a:t>
            </a:r>
          </a:p>
          <a:p>
            <a:r>
              <a:rPr lang="en-GB" sz="2400" dirty="0" smtClean="0"/>
              <a:t>Consume dessert</a:t>
            </a:r>
          </a:p>
          <a:p>
            <a:r>
              <a:rPr lang="en-GB" sz="2400" dirty="0" smtClean="0"/>
              <a:t>Wait for meal completion</a:t>
            </a:r>
          </a:p>
          <a:p>
            <a:r>
              <a:rPr lang="en-GB" sz="2400" dirty="0" err="1" smtClean="0"/>
              <a:t>Foreach</a:t>
            </a:r>
            <a:r>
              <a:rPr lang="en-GB" sz="2400" dirty="0" smtClean="0"/>
              <a:t> dish in dishes</a:t>
            </a:r>
          </a:p>
          <a:p>
            <a:pPr lvl="1"/>
            <a:r>
              <a:rPr lang="en-GB" sz="2000" dirty="0" smtClean="0"/>
              <a:t>Clear dish from table</a:t>
            </a:r>
          </a:p>
          <a:p>
            <a:r>
              <a:rPr lang="en-GB" sz="2400" dirty="0" err="1" smtClean="0"/>
              <a:t>Foreach</a:t>
            </a:r>
            <a:r>
              <a:rPr lang="en-GB" sz="2400" dirty="0" smtClean="0"/>
              <a:t> dish in dishes</a:t>
            </a:r>
          </a:p>
          <a:p>
            <a:pPr lvl="1"/>
            <a:r>
              <a:rPr lang="en-GB" sz="2000" dirty="0" smtClean="0"/>
              <a:t>Wash dish</a:t>
            </a:r>
          </a:p>
          <a:p>
            <a:r>
              <a:rPr lang="en-GB" sz="2400" dirty="0" smtClean="0"/>
              <a:t>Return to previous task</a:t>
            </a:r>
            <a:endParaRPr lang="en-GB" sz="2400" dirty="0"/>
          </a:p>
        </p:txBody>
      </p:sp>
    </p:spTree>
    <p:extLst>
      <p:ext uri="{BB962C8B-B14F-4D97-AF65-F5344CB8AC3E}">
        <p14:creationId xmlns:p14="http://schemas.microsoft.com/office/powerpoint/2010/main" val="7393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Optimized by my 4 Year Old Daughter to…</a:t>
            </a:r>
            <a:endParaRPr lang="en-GB" dirty="0"/>
          </a:p>
        </p:txBody>
      </p:sp>
      <p:sp>
        <p:nvSpPr>
          <p:cNvPr id="3" name="Content Placeholder 2"/>
          <p:cNvSpPr>
            <a:spLocks noGrp="1"/>
          </p:cNvSpPr>
          <p:nvPr>
            <p:ph idx="1"/>
          </p:nvPr>
        </p:nvSpPr>
        <p:spPr>
          <a:xfrm>
            <a:off x="517963" y="1447799"/>
            <a:ext cx="11124328" cy="4708981"/>
          </a:xfrm>
        </p:spPr>
        <p:txBody>
          <a:bodyPr/>
          <a:lstStyle/>
          <a:p>
            <a:r>
              <a:rPr lang="en-GB" smtClean="0"/>
              <a:t>Pause current game</a:t>
            </a:r>
          </a:p>
          <a:p>
            <a:r>
              <a:rPr lang="en-GB" smtClean="0"/>
              <a:t>Set velocity = MAX_INT</a:t>
            </a:r>
          </a:p>
          <a:p>
            <a:r>
              <a:rPr lang="en-GB" smtClean="0"/>
              <a:t>Move to table</a:t>
            </a:r>
          </a:p>
          <a:p>
            <a:r>
              <a:rPr lang="en-GB" smtClean="0"/>
              <a:t>TakeSliceBread(2)</a:t>
            </a:r>
          </a:p>
          <a:p>
            <a:r>
              <a:rPr lang="en-GB" smtClean="0"/>
              <a:t>Foreach item of food in MainCourse</a:t>
            </a:r>
          </a:p>
          <a:p>
            <a:pPr lvl="1"/>
            <a:r>
              <a:rPr lang="en-GB" smtClean="0"/>
              <a:t>Place item on BreadSlice(1)</a:t>
            </a:r>
          </a:p>
          <a:p>
            <a:r>
              <a:rPr lang="en-GB" smtClean="0"/>
              <a:t>Place BreadSlice(2) on top</a:t>
            </a:r>
          </a:p>
          <a:p>
            <a:r>
              <a:rPr lang="en-GB" smtClean="0"/>
              <a:t>Leave table</a:t>
            </a:r>
          </a:p>
          <a:p>
            <a:r>
              <a:rPr lang="en-GB" smtClean="0"/>
              <a:t>Resume current game</a:t>
            </a:r>
            <a:endParaRPr lang="en-GB" dirty="0"/>
          </a:p>
        </p:txBody>
      </p:sp>
    </p:spTree>
    <p:extLst>
      <p:ext uri="{BB962C8B-B14F-4D97-AF65-F5344CB8AC3E}">
        <p14:creationId xmlns:p14="http://schemas.microsoft.com/office/powerpoint/2010/main" val="2059865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1143000"/>
          </a:xfrm>
        </p:spPr>
        <p:txBody>
          <a:bodyPr>
            <a:normAutofit fontScale="90000"/>
          </a:bodyPr>
          <a:lstStyle/>
          <a:p>
            <a:pPr algn="ctr"/>
            <a:r>
              <a:rPr lang="en-GB" dirty="0" smtClean="0"/>
              <a:t>And it’s not a </a:t>
            </a:r>
            <a:r>
              <a:rPr lang="en-GB" dirty="0" smtClean="0">
                <a:solidFill>
                  <a:schemeClr val="accent1"/>
                </a:solidFill>
              </a:rPr>
              <a:t>skill </a:t>
            </a:r>
            <a:r>
              <a:rPr lang="en-GB" dirty="0" smtClean="0"/>
              <a:t>we lose in adulthood</a:t>
            </a:r>
            <a:endParaRPr lang="en-GB" dirty="0"/>
          </a:p>
        </p:txBody>
      </p:sp>
    </p:spTree>
    <p:extLst>
      <p:ext uri="{BB962C8B-B14F-4D97-AF65-F5344CB8AC3E}">
        <p14:creationId xmlns:p14="http://schemas.microsoft.com/office/powerpoint/2010/main" val="24145384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Morning Algorithm</a:t>
            </a:r>
            <a:endParaRPr lang="en-GB" dirty="0"/>
          </a:p>
        </p:txBody>
      </p:sp>
      <p:sp>
        <p:nvSpPr>
          <p:cNvPr id="3" name="Content Placeholder 2"/>
          <p:cNvSpPr>
            <a:spLocks noGrp="1"/>
          </p:cNvSpPr>
          <p:nvPr>
            <p:ph idx="1"/>
          </p:nvPr>
        </p:nvSpPr>
        <p:spPr>
          <a:xfrm>
            <a:off x="517963" y="1447799"/>
            <a:ext cx="11124328" cy="4776692"/>
          </a:xfrm>
        </p:spPr>
        <p:txBody>
          <a:bodyPr/>
          <a:lstStyle/>
          <a:p>
            <a:r>
              <a:rPr lang="en-GB" smtClean="0"/>
              <a:t>Rise</a:t>
            </a:r>
          </a:p>
          <a:p>
            <a:r>
              <a:rPr lang="en-GB" smtClean="0"/>
              <a:t>Shower</a:t>
            </a:r>
          </a:p>
          <a:p>
            <a:r>
              <a:rPr lang="en-GB" smtClean="0"/>
              <a:t>Boil kettle</a:t>
            </a:r>
          </a:p>
          <a:p>
            <a:r>
              <a:rPr lang="en-GB" smtClean="0"/>
              <a:t>Make tea</a:t>
            </a:r>
          </a:p>
          <a:p>
            <a:r>
              <a:rPr lang="en-GB" smtClean="0"/>
              <a:t>Toast bread</a:t>
            </a:r>
          </a:p>
          <a:p>
            <a:r>
              <a:rPr lang="en-GB" smtClean="0"/>
              <a:t>Spread butter on toast</a:t>
            </a:r>
          </a:p>
          <a:p>
            <a:r>
              <a:rPr lang="en-GB" smtClean="0"/>
              <a:t>Consume breakfast</a:t>
            </a:r>
          </a:p>
          <a:p>
            <a:r>
              <a:rPr lang="en-GB" smtClean="0"/>
              <a:t>Brush teeth</a:t>
            </a:r>
          </a:p>
          <a:p>
            <a:r>
              <a:rPr lang="en-GB" smtClean="0"/>
              <a:t>Commute to work</a:t>
            </a:r>
            <a:endParaRPr lang="en-GB" dirty="0"/>
          </a:p>
        </p:txBody>
      </p:sp>
    </p:spTree>
    <p:extLst>
      <p:ext uri="{BB962C8B-B14F-4D97-AF65-F5344CB8AC3E}">
        <p14:creationId xmlns:p14="http://schemas.microsoft.com/office/powerpoint/2010/main" val="379293698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ary\AppData\Local\Microsoft\Windows\Temporary Internet Files\Content.Outlook\ACCFNJ5F\054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065" y="153892"/>
            <a:ext cx="4881677" cy="650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5843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2010-05-28\1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25" y="238336"/>
            <a:ext cx="4744364" cy="632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61176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ary\AppData\Local\Microsoft\Windows\Temporary Internet Files\Content.Outlook\ACCFNJ5F\054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108" y="153892"/>
            <a:ext cx="4881677" cy="650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39337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Optimized for Smallville…</a:t>
            </a:r>
            <a:endParaRPr lang="en-GB" dirty="0"/>
          </a:p>
        </p:txBody>
      </p:sp>
      <p:sp>
        <p:nvSpPr>
          <p:cNvPr id="3" name="Content Placeholder 2"/>
          <p:cNvSpPr>
            <a:spLocks noGrp="1"/>
          </p:cNvSpPr>
          <p:nvPr>
            <p:ph idx="1"/>
          </p:nvPr>
        </p:nvSpPr>
        <p:spPr>
          <a:xfrm>
            <a:off x="517963" y="1447799"/>
            <a:ext cx="11124328" cy="5318379"/>
          </a:xfrm>
        </p:spPr>
        <p:txBody>
          <a:bodyPr/>
          <a:lstStyle/>
          <a:p>
            <a:r>
              <a:rPr lang="en-GB" smtClean="0"/>
              <a:t>Rise</a:t>
            </a:r>
          </a:p>
          <a:p>
            <a:r>
              <a:rPr lang="en-GB" smtClean="0"/>
              <a:t>Rush downstairs</a:t>
            </a:r>
          </a:p>
          <a:p>
            <a:r>
              <a:rPr lang="en-GB" smtClean="0"/>
              <a:t>Put kettle on to boil</a:t>
            </a:r>
          </a:p>
          <a:p>
            <a:r>
              <a:rPr lang="en-GB" smtClean="0"/>
              <a:t>Put toast in toaster</a:t>
            </a:r>
          </a:p>
          <a:p>
            <a:r>
              <a:rPr lang="en-GB" smtClean="0"/>
              <a:t>Rush back upstairs</a:t>
            </a:r>
          </a:p>
          <a:p>
            <a:r>
              <a:rPr lang="en-GB" smtClean="0"/>
              <a:t>Shower</a:t>
            </a:r>
          </a:p>
          <a:p>
            <a:r>
              <a:rPr lang="en-GB" smtClean="0"/>
              <a:t>Rush downstairs</a:t>
            </a:r>
          </a:p>
          <a:p>
            <a:r>
              <a:rPr lang="en-GB" smtClean="0"/>
              <a:t>Make tea and spread toast</a:t>
            </a:r>
          </a:p>
          <a:p>
            <a:r>
              <a:rPr lang="en-GB" smtClean="0"/>
              <a:t>Watch Smallville</a:t>
            </a:r>
          </a:p>
          <a:p>
            <a:r>
              <a:rPr lang="en-GB" smtClean="0"/>
              <a:t>Consume tea and toast</a:t>
            </a:r>
            <a:endParaRPr lang="en-GB" dirty="0"/>
          </a:p>
        </p:txBody>
      </p:sp>
    </p:spTree>
    <p:extLst>
      <p:ext uri="{BB962C8B-B14F-4D97-AF65-F5344CB8AC3E}">
        <p14:creationId xmlns:p14="http://schemas.microsoft.com/office/powerpoint/2010/main" val="144703256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smtClean="0"/>
              <a:t>The Only Thing Hard About This is…</a:t>
            </a:r>
            <a:endParaRPr lang="en-GB" dirty="0"/>
          </a:p>
        </p:txBody>
      </p:sp>
      <p:sp>
        <p:nvSpPr>
          <p:cNvPr id="5" name="Content Placeholder 2"/>
          <p:cNvSpPr>
            <a:spLocks noGrp="1"/>
          </p:cNvSpPr>
          <p:nvPr>
            <p:ph idx="4294967295"/>
          </p:nvPr>
        </p:nvSpPr>
        <p:spPr>
          <a:xfrm>
            <a:off x="3136900" y="3127375"/>
            <a:ext cx="9024938" cy="603250"/>
          </a:xfrm>
        </p:spPr>
        <p:txBody>
          <a:bodyPr>
            <a:normAutofit fontScale="85000" lnSpcReduction="10000"/>
          </a:bodyPr>
          <a:lstStyle/>
          <a:p>
            <a:pPr marL="0" indent="0">
              <a:buNone/>
            </a:pPr>
            <a:r>
              <a:rPr lang="en-GB" dirty="0" smtClean="0"/>
              <a:t>The </a:t>
            </a:r>
            <a:r>
              <a:rPr lang="en-GB" dirty="0" smtClean="0">
                <a:solidFill>
                  <a:schemeClr val="accent1"/>
                </a:solidFill>
              </a:rPr>
              <a:t>language</a:t>
            </a:r>
            <a:r>
              <a:rPr lang="en-GB" dirty="0" smtClean="0"/>
              <a:t> we chose to use to describe it</a:t>
            </a:r>
            <a:endParaRPr lang="en-GB" dirty="0"/>
          </a:p>
        </p:txBody>
      </p:sp>
      <mc:AlternateContent xmlns:mc="http://schemas.openxmlformats.org/markup-compatibility/2006" xmlns:a14="http://schemas.microsoft.com/office/drawing/2010/main">
        <mc:Choice Requires="a14">
          <p:sp>
            <p:nvSpPr>
              <p:cNvPr id="6" name="TextBox 5"/>
              <p:cNvSpPr txBox="1"/>
              <p:nvPr/>
            </p:nvSpPr>
            <p:spPr>
              <a:xfrm rot="19388709">
                <a:off x="1619803" y="2085350"/>
                <a:ext cx="10670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solidFill>
                            <a:schemeClr val="accent6">
                              <a:lumMod val="40000"/>
                              <a:lumOff val="60000"/>
                            </a:schemeClr>
                          </a:solidFill>
                          <a:latin typeface="Cambria Math"/>
                        </a:rPr>
                        <m:t>𝐴</m:t>
                      </m:r>
                      <m:r>
                        <a:rPr lang="en-GB" i="1" smtClean="0">
                          <a:solidFill>
                            <a:schemeClr val="accent6">
                              <a:lumMod val="40000"/>
                              <a:lumOff val="60000"/>
                            </a:schemeClr>
                          </a:solidFill>
                          <a:latin typeface="Cambria Math"/>
                        </a:rPr>
                        <m:t>=</m:t>
                      </m:r>
                      <m:r>
                        <a:rPr lang="el-GR" i="1" smtClean="0">
                          <a:solidFill>
                            <a:schemeClr val="accent6">
                              <a:lumMod val="40000"/>
                              <a:lumOff val="60000"/>
                            </a:schemeClr>
                          </a:solidFill>
                          <a:latin typeface="Cambria Math"/>
                        </a:rPr>
                        <m:t>𝜋</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𝑟</m:t>
                          </m:r>
                        </m:e>
                        <m:sup>
                          <m:r>
                            <a:rPr lang="en-GB" i="1" smtClean="0">
                              <a:solidFill>
                                <a:schemeClr val="accent6">
                                  <a:lumMod val="40000"/>
                                  <a:lumOff val="60000"/>
                                </a:schemeClr>
                              </a:solidFill>
                              <a:latin typeface="Cambria Math"/>
                            </a:rPr>
                            <m:t>2</m:t>
                          </m:r>
                        </m:sup>
                      </m:sSup>
                    </m:oMath>
                  </m:oMathPara>
                </a14:m>
                <a:endParaRPr lang="en-GB" dirty="0">
                  <a:solidFill>
                    <a:schemeClr val="accent6">
                      <a:lumMod val="40000"/>
                      <a:lumOff val="60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rot="19388709">
                <a:off x="1091078" y="2085350"/>
                <a:ext cx="1055866" cy="369332"/>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00722" y="4149080"/>
                <a:ext cx="2908489" cy="848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pt-BR" i="1" smtClean="0">
                              <a:solidFill>
                                <a:schemeClr val="accent6">
                                  <a:lumMod val="40000"/>
                                  <a:lumOff val="60000"/>
                                </a:schemeClr>
                              </a:solidFill>
                              <a:latin typeface="Cambria Math"/>
                            </a:rPr>
                          </m:ctrlPr>
                        </m:sSupPr>
                        <m:e>
                          <m:d>
                            <m:dPr>
                              <m:ctrlPr>
                                <a:rPr lang="pt-BR" i="1" smtClean="0">
                                  <a:solidFill>
                                    <a:schemeClr val="accent6">
                                      <a:lumMod val="40000"/>
                                      <a:lumOff val="60000"/>
                                    </a:schemeClr>
                                  </a:solidFill>
                                  <a:latin typeface="Cambria Math"/>
                                </a:rPr>
                              </m:ctrlPr>
                            </m:dPr>
                            <m:e>
                              <m:r>
                                <a:rPr lang="pt-BR" i="1" smtClean="0">
                                  <a:solidFill>
                                    <a:schemeClr val="accent6">
                                      <a:lumMod val="40000"/>
                                      <a:lumOff val="60000"/>
                                    </a:schemeClr>
                                  </a:solidFill>
                                  <a:latin typeface="Cambria Math"/>
                                </a:rPr>
                                <m:t>𝑥</m:t>
                              </m:r>
                              <m:r>
                                <a:rPr lang="pt-BR" i="1" smtClean="0">
                                  <a:solidFill>
                                    <a:schemeClr val="accent6">
                                      <a:lumMod val="40000"/>
                                      <a:lumOff val="60000"/>
                                    </a:schemeClr>
                                  </a:solidFill>
                                  <a:latin typeface="Cambria Math"/>
                                </a:rPr>
                                <m:t>+</m:t>
                              </m:r>
                              <m:r>
                                <a:rPr lang="pt-BR" i="1" smtClean="0">
                                  <a:solidFill>
                                    <a:schemeClr val="accent6">
                                      <a:lumMod val="40000"/>
                                      <a:lumOff val="60000"/>
                                    </a:schemeClr>
                                  </a:solidFill>
                                  <a:latin typeface="Cambria Math"/>
                                </a:rPr>
                                <m:t>𝑎</m:t>
                              </m:r>
                            </m:e>
                          </m:d>
                        </m:e>
                        <m:sup>
                          <m:r>
                            <a:rPr lang="pt-BR" i="1" smtClean="0">
                              <a:solidFill>
                                <a:schemeClr val="accent6">
                                  <a:lumMod val="40000"/>
                                  <a:lumOff val="60000"/>
                                </a:schemeClr>
                              </a:solidFill>
                              <a:latin typeface="Cambria Math"/>
                            </a:rPr>
                            <m:t>𝑛</m:t>
                          </m:r>
                        </m:sup>
                      </m:sSup>
                      <m:r>
                        <a:rPr lang="pt-BR" i="1" smtClean="0">
                          <a:solidFill>
                            <a:schemeClr val="accent6">
                              <a:lumMod val="40000"/>
                              <a:lumOff val="60000"/>
                            </a:schemeClr>
                          </a:solidFill>
                          <a:latin typeface="Cambria Math"/>
                        </a:rPr>
                        <m:t>=</m:t>
                      </m:r>
                      <m:nary>
                        <m:naryPr>
                          <m:chr m:val="∑"/>
                          <m:ctrlPr>
                            <a:rPr lang="pt-BR" i="1" smtClean="0">
                              <a:solidFill>
                                <a:schemeClr val="accent6">
                                  <a:lumMod val="40000"/>
                                  <a:lumOff val="60000"/>
                                </a:schemeClr>
                              </a:solidFill>
                              <a:latin typeface="Cambria Math"/>
                            </a:rPr>
                          </m:ctrlPr>
                        </m:naryPr>
                        <m:sub>
                          <m:r>
                            <a:rPr lang="pt-BR" i="1" smtClean="0">
                              <a:solidFill>
                                <a:schemeClr val="accent6">
                                  <a:lumMod val="40000"/>
                                  <a:lumOff val="60000"/>
                                </a:schemeClr>
                              </a:solidFill>
                              <a:latin typeface="Cambria Math"/>
                            </a:rPr>
                            <m:t>𝑘</m:t>
                          </m:r>
                          <m:r>
                            <a:rPr lang="pt-BR" i="1" smtClean="0">
                              <a:solidFill>
                                <a:schemeClr val="accent6">
                                  <a:lumMod val="40000"/>
                                  <a:lumOff val="60000"/>
                                </a:schemeClr>
                              </a:solidFill>
                              <a:latin typeface="Cambria Math"/>
                            </a:rPr>
                            <m:t>=0</m:t>
                          </m:r>
                        </m:sub>
                        <m:sup>
                          <m:r>
                            <a:rPr lang="pt-BR" i="1" smtClean="0">
                              <a:solidFill>
                                <a:schemeClr val="accent6">
                                  <a:lumMod val="40000"/>
                                  <a:lumOff val="60000"/>
                                </a:schemeClr>
                              </a:solidFill>
                              <a:latin typeface="Cambria Math"/>
                            </a:rPr>
                            <m:t>𝑛</m:t>
                          </m:r>
                        </m:sup>
                        <m:e>
                          <m:d>
                            <m:dPr>
                              <m:ctrlPr>
                                <a:rPr lang="pt-BR" i="1" smtClean="0">
                                  <a:solidFill>
                                    <a:schemeClr val="accent6">
                                      <a:lumMod val="40000"/>
                                      <a:lumOff val="60000"/>
                                    </a:schemeClr>
                                  </a:solidFill>
                                  <a:latin typeface="Cambria Math"/>
                                </a:rPr>
                              </m:ctrlPr>
                            </m:dPr>
                            <m:e>
                              <m:f>
                                <m:fPr>
                                  <m:type m:val="noBar"/>
                                  <m:ctrlPr>
                                    <a:rPr lang="pt-BR" i="1" smtClean="0">
                                      <a:solidFill>
                                        <a:schemeClr val="accent6">
                                          <a:lumMod val="40000"/>
                                          <a:lumOff val="60000"/>
                                        </a:schemeClr>
                                      </a:solidFill>
                                      <a:latin typeface="Cambria Math"/>
                                    </a:rPr>
                                  </m:ctrlPr>
                                </m:fPr>
                                <m:num>
                                  <m:r>
                                    <a:rPr lang="pt-BR" i="1" smtClean="0">
                                      <a:solidFill>
                                        <a:schemeClr val="accent6">
                                          <a:lumMod val="40000"/>
                                          <a:lumOff val="60000"/>
                                        </a:schemeClr>
                                      </a:solidFill>
                                      <a:latin typeface="Cambria Math"/>
                                    </a:rPr>
                                    <m:t>𝑛</m:t>
                                  </m:r>
                                </m:num>
                                <m:den>
                                  <m:r>
                                    <a:rPr lang="pt-BR" i="1" smtClean="0">
                                      <a:solidFill>
                                        <a:schemeClr val="accent6">
                                          <a:lumMod val="40000"/>
                                          <a:lumOff val="60000"/>
                                        </a:schemeClr>
                                      </a:solidFill>
                                      <a:latin typeface="Cambria Math"/>
                                    </a:rPr>
                                    <m:t>𝑘</m:t>
                                  </m:r>
                                </m:den>
                              </m:f>
                            </m:e>
                          </m:d>
                          <m:sSup>
                            <m:sSupPr>
                              <m:ctrlPr>
                                <a:rPr lang="pt-BR" i="1" smtClean="0">
                                  <a:solidFill>
                                    <a:schemeClr val="accent6">
                                      <a:lumMod val="40000"/>
                                      <a:lumOff val="60000"/>
                                    </a:schemeClr>
                                  </a:solidFill>
                                  <a:latin typeface="Cambria Math"/>
                                </a:rPr>
                              </m:ctrlPr>
                            </m:sSupPr>
                            <m:e>
                              <m:r>
                                <a:rPr lang="pt-BR" i="1" smtClean="0">
                                  <a:solidFill>
                                    <a:schemeClr val="accent6">
                                      <a:lumMod val="40000"/>
                                      <a:lumOff val="60000"/>
                                    </a:schemeClr>
                                  </a:solidFill>
                                  <a:latin typeface="Cambria Math"/>
                                </a:rPr>
                                <m:t>𝑥</m:t>
                              </m:r>
                            </m:e>
                            <m:sup>
                              <m:r>
                                <a:rPr lang="pt-BR" i="1" smtClean="0">
                                  <a:solidFill>
                                    <a:schemeClr val="accent6">
                                      <a:lumMod val="40000"/>
                                      <a:lumOff val="60000"/>
                                    </a:schemeClr>
                                  </a:solidFill>
                                  <a:latin typeface="Cambria Math"/>
                                </a:rPr>
                                <m:t>𝑘</m:t>
                              </m:r>
                            </m:sup>
                          </m:sSup>
                          <m:sSup>
                            <m:sSupPr>
                              <m:ctrlPr>
                                <a:rPr lang="pt-BR" i="1" smtClean="0">
                                  <a:solidFill>
                                    <a:schemeClr val="accent6">
                                      <a:lumMod val="40000"/>
                                      <a:lumOff val="60000"/>
                                    </a:schemeClr>
                                  </a:solidFill>
                                  <a:latin typeface="Cambria Math"/>
                                </a:rPr>
                              </m:ctrlPr>
                            </m:sSupPr>
                            <m:e>
                              <m:r>
                                <a:rPr lang="pt-BR" i="1" smtClean="0">
                                  <a:solidFill>
                                    <a:schemeClr val="accent6">
                                      <a:lumMod val="40000"/>
                                      <a:lumOff val="60000"/>
                                    </a:schemeClr>
                                  </a:solidFill>
                                  <a:latin typeface="Cambria Math"/>
                                </a:rPr>
                                <m:t>𝑎</m:t>
                              </m:r>
                            </m:e>
                            <m:sup>
                              <m:r>
                                <a:rPr lang="pt-BR" i="1" smtClean="0">
                                  <a:solidFill>
                                    <a:schemeClr val="accent6">
                                      <a:lumMod val="40000"/>
                                      <a:lumOff val="60000"/>
                                    </a:schemeClr>
                                  </a:solidFill>
                                  <a:latin typeface="Cambria Math"/>
                                </a:rPr>
                                <m:t>𝑛</m:t>
                              </m:r>
                              <m:r>
                                <a:rPr lang="pt-BR" i="1" smtClean="0">
                                  <a:solidFill>
                                    <a:schemeClr val="accent6">
                                      <a:lumMod val="40000"/>
                                      <a:lumOff val="60000"/>
                                    </a:schemeClr>
                                  </a:solidFill>
                                  <a:latin typeface="Cambria Math"/>
                                </a:rPr>
                                <m:t>−</m:t>
                              </m:r>
                              <m:r>
                                <a:rPr lang="pt-BR" i="1" smtClean="0">
                                  <a:solidFill>
                                    <a:schemeClr val="accent6">
                                      <a:lumMod val="40000"/>
                                      <a:lumOff val="60000"/>
                                    </a:schemeClr>
                                  </a:solidFill>
                                  <a:latin typeface="Cambria Math"/>
                                </a:rPr>
                                <m:t>𝑘</m:t>
                              </m:r>
                            </m:sup>
                          </m:sSup>
                        </m:e>
                      </m:nary>
                    </m:oMath>
                  </m:oMathPara>
                </a14:m>
                <a:endParaRPr lang="en-GB" dirty="0">
                  <a:solidFill>
                    <a:schemeClr val="accent6">
                      <a:lumMod val="40000"/>
                      <a:lumOff val="6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27584" y="4149080"/>
                <a:ext cx="2897268" cy="848758"/>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48555" y="1844824"/>
                <a:ext cx="4444999" cy="847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BR" i="1" smtClean="0">
                          <a:solidFill>
                            <a:schemeClr val="accent6">
                              <a:lumMod val="40000"/>
                              <a:lumOff val="60000"/>
                            </a:schemeClr>
                          </a:solidFill>
                          <a:latin typeface="Cambria Math"/>
                        </a:rPr>
                        <m:t>𝑓</m:t>
                      </m:r>
                      <m:d>
                        <m:dPr>
                          <m:ctrlPr>
                            <a:rPr lang="pt-BR" i="1" smtClean="0">
                              <a:solidFill>
                                <a:schemeClr val="accent6">
                                  <a:lumMod val="40000"/>
                                  <a:lumOff val="60000"/>
                                </a:schemeClr>
                              </a:solidFill>
                              <a:latin typeface="Cambria Math"/>
                            </a:rPr>
                          </m:ctrlPr>
                        </m:dPr>
                        <m:e>
                          <m:r>
                            <a:rPr lang="pt-BR" i="1" smtClean="0">
                              <a:solidFill>
                                <a:schemeClr val="accent6">
                                  <a:lumMod val="40000"/>
                                  <a:lumOff val="60000"/>
                                </a:schemeClr>
                              </a:solidFill>
                              <a:latin typeface="Cambria Math"/>
                            </a:rPr>
                            <m:t>𝑥</m:t>
                          </m:r>
                        </m:e>
                      </m:d>
                      <m:r>
                        <a:rPr lang="pt-BR" i="1" smtClean="0">
                          <a:solidFill>
                            <a:schemeClr val="accent6">
                              <a:lumMod val="40000"/>
                              <a:lumOff val="60000"/>
                            </a:schemeClr>
                          </a:solidFill>
                          <a:latin typeface="Cambria Math"/>
                        </a:rPr>
                        <m:t>=</m:t>
                      </m:r>
                      <m:sSub>
                        <m:sSubPr>
                          <m:ctrlPr>
                            <a:rPr lang="pt-BR" i="1" smtClean="0">
                              <a:solidFill>
                                <a:schemeClr val="accent6">
                                  <a:lumMod val="40000"/>
                                  <a:lumOff val="60000"/>
                                </a:schemeClr>
                              </a:solidFill>
                              <a:latin typeface="Cambria Math"/>
                            </a:rPr>
                          </m:ctrlPr>
                        </m:sSubPr>
                        <m:e>
                          <m:r>
                            <a:rPr lang="pt-BR" i="1" smtClean="0">
                              <a:solidFill>
                                <a:schemeClr val="accent6">
                                  <a:lumMod val="40000"/>
                                  <a:lumOff val="60000"/>
                                </a:schemeClr>
                              </a:solidFill>
                              <a:latin typeface="Cambria Math"/>
                            </a:rPr>
                            <m:t>𝑎</m:t>
                          </m:r>
                        </m:e>
                        <m:sub>
                          <m:r>
                            <a:rPr lang="pt-BR" i="1" smtClean="0">
                              <a:solidFill>
                                <a:schemeClr val="accent6">
                                  <a:lumMod val="40000"/>
                                  <a:lumOff val="60000"/>
                                </a:schemeClr>
                              </a:solidFill>
                              <a:latin typeface="Cambria Math"/>
                            </a:rPr>
                            <m:t>0</m:t>
                          </m:r>
                        </m:sub>
                      </m:sSub>
                      <m:r>
                        <a:rPr lang="pt-BR" i="1" smtClean="0">
                          <a:solidFill>
                            <a:schemeClr val="accent6">
                              <a:lumMod val="40000"/>
                              <a:lumOff val="60000"/>
                            </a:schemeClr>
                          </a:solidFill>
                          <a:latin typeface="Cambria Math"/>
                        </a:rPr>
                        <m:t>+</m:t>
                      </m:r>
                      <m:nary>
                        <m:naryPr>
                          <m:chr m:val="∑"/>
                          <m:ctrlPr>
                            <a:rPr lang="pt-BR" i="1" smtClean="0">
                              <a:solidFill>
                                <a:schemeClr val="accent6">
                                  <a:lumMod val="40000"/>
                                  <a:lumOff val="60000"/>
                                </a:schemeClr>
                              </a:solidFill>
                              <a:latin typeface="Cambria Math"/>
                            </a:rPr>
                          </m:ctrlPr>
                        </m:naryPr>
                        <m:sub>
                          <m:r>
                            <a:rPr lang="pt-BR" i="1" smtClean="0">
                              <a:solidFill>
                                <a:schemeClr val="accent6">
                                  <a:lumMod val="40000"/>
                                  <a:lumOff val="60000"/>
                                </a:schemeClr>
                              </a:solidFill>
                              <a:latin typeface="Cambria Math"/>
                            </a:rPr>
                            <m:t>𝑛</m:t>
                          </m:r>
                          <m:r>
                            <a:rPr lang="pt-BR" i="1" smtClean="0">
                              <a:solidFill>
                                <a:schemeClr val="accent6">
                                  <a:lumMod val="40000"/>
                                  <a:lumOff val="60000"/>
                                </a:schemeClr>
                              </a:solidFill>
                              <a:latin typeface="Cambria Math"/>
                            </a:rPr>
                            <m:t>=1</m:t>
                          </m:r>
                        </m:sub>
                        <m:sup>
                          <m:r>
                            <a:rPr lang="pt-BR" i="1" smtClean="0">
                              <a:solidFill>
                                <a:schemeClr val="accent6">
                                  <a:lumMod val="40000"/>
                                  <a:lumOff val="60000"/>
                                </a:schemeClr>
                              </a:solidFill>
                              <a:latin typeface="Cambria Math"/>
                            </a:rPr>
                            <m:t>∞</m:t>
                          </m:r>
                        </m:sup>
                        <m:e>
                          <m:d>
                            <m:dPr>
                              <m:ctrlPr>
                                <a:rPr lang="pt-BR" i="1" smtClean="0">
                                  <a:solidFill>
                                    <a:schemeClr val="accent6">
                                      <a:lumMod val="40000"/>
                                      <a:lumOff val="60000"/>
                                    </a:schemeClr>
                                  </a:solidFill>
                                  <a:latin typeface="Cambria Math"/>
                                </a:rPr>
                              </m:ctrlPr>
                            </m:dPr>
                            <m:e>
                              <m:sSub>
                                <m:sSubPr>
                                  <m:ctrlPr>
                                    <a:rPr lang="pt-BR" i="1" smtClean="0">
                                      <a:solidFill>
                                        <a:schemeClr val="accent6">
                                          <a:lumMod val="40000"/>
                                          <a:lumOff val="60000"/>
                                        </a:schemeClr>
                                      </a:solidFill>
                                      <a:latin typeface="Cambria Math"/>
                                    </a:rPr>
                                  </m:ctrlPr>
                                </m:sSubPr>
                                <m:e>
                                  <m:r>
                                    <a:rPr lang="pt-BR" i="1" smtClean="0">
                                      <a:solidFill>
                                        <a:schemeClr val="accent6">
                                          <a:lumMod val="40000"/>
                                          <a:lumOff val="60000"/>
                                        </a:schemeClr>
                                      </a:solidFill>
                                      <a:latin typeface="Cambria Math"/>
                                    </a:rPr>
                                    <m:t>𝑎</m:t>
                                  </m:r>
                                </m:e>
                                <m:sub>
                                  <m:r>
                                    <a:rPr lang="pt-BR" i="1" smtClean="0">
                                      <a:solidFill>
                                        <a:schemeClr val="accent6">
                                          <a:lumMod val="40000"/>
                                          <a:lumOff val="60000"/>
                                        </a:schemeClr>
                                      </a:solidFill>
                                      <a:latin typeface="Cambria Math"/>
                                    </a:rPr>
                                    <m:t>𝑛</m:t>
                                  </m:r>
                                </m:sub>
                              </m:sSub>
                              <m:func>
                                <m:funcPr>
                                  <m:ctrlPr>
                                    <a:rPr lang="pt-BR" i="1" smtClean="0">
                                      <a:solidFill>
                                        <a:schemeClr val="accent6">
                                          <a:lumMod val="40000"/>
                                          <a:lumOff val="60000"/>
                                        </a:schemeClr>
                                      </a:solidFill>
                                      <a:latin typeface="Cambria Math"/>
                                    </a:rPr>
                                  </m:ctrlPr>
                                </m:funcPr>
                                <m:fName>
                                  <m:r>
                                    <m:rPr>
                                      <m:sty m:val="p"/>
                                    </m:rPr>
                                    <a:rPr lang="pt-BR" i="0" smtClean="0">
                                      <a:solidFill>
                                        <a:schemeClr val="accent6">
                                          <a:lumMod val="40000"/>
                                          <a:lumOff val="60000"/>
                                        </a:schemeClr>
                                      </a:solidFill>
                                      <a:latin typeface="Cambria Math"/>
                                    </a:rPr>
                                    <m:t>cos</m:t>
                                  </m:r>
                                </m:fName>
                                <m:e>
                                  <m:f>
                                    <m:fPr>
                                      <m:ctrlPr>
                                        <a:rPr lang="pt-BR" i="1" smtClean="0">
                                          <a:solidFill>
                                            <a:schemeClr val="accent6">
                                              <a:lumMod val="40000"/>
                                              <a:lumOff val="60000"/>
                                            </a:schemeClr>
                                          </a:solidFill>
                                          <a:latin typeface="Cambria Math"/>
                                        </a:rPr>
                                      </m:ctrlPr>
                                    </m:fPr>
                                    <m:num>
                                      <m:r>
                                        <a:rPr lang="pt-BR" i="1" smtClean="0">
                                          <a:solidFill>
                                            <a:schemeClr val="accent6">
                                              <a:lumMod val="40000"/>
                                              <a:lumOff val="60000"/>
                                            </a:schemeClr>
                                          </a:solidFill>
                                          <a:latin typeface="Cambria Math"/>
                                        </a:rPr>
                                        <m:t>𝑛</m:t>
                                      </m:r>
                                      <m:r>
                                        <a:rPr lang="pt-BR" i="1" smtClean="0">
                                          <a:solidFill>
                                            <a:schemeClr val="accent6">
                                              <a:lumMod val="40000"/>
                                              <a:lumOff val="60000"/>
                                            </a:schemeClr>
                                          </a:solidFill>
                                          <a:latin typeface="Cambria Math"/>
                                        </a:rPr>
                                        <m:t>𝜋</m:t>
                                      </m:r>
                                      <m:r>
                                        <a:rPr lang="pt-BR" i="1" smtClean="0">
                                          <a:solidFill>
                                            <a:schemeClr val="accent6">
                                              <a:lumMod val="40000"/>
                                              <a:lumOff val="60000"/>
                                            </a:schemeClr>
                                          </a:solidFill>
                                          <a:latin typeface="Cambria Math"/>
                                        </a:rPr>
                                        <m:t>𝑥</m:t>
                                      </m:r>
                                    </m:num>
                                    <m:den>
                                      <m:r>
                                        <a:rPr lang="pt-BR" i="1" smtClean="0">
                                          <a:solidFill>
                                            <a:schemeClr val="accent6">
                                              <a:lumMod val="40000"/>
                                              <a:lumOff val="60000"/>
                                            </a:schemeClr>
                                          </a:solidFill>
                                          <a:latin typeface="Cambria Math"/>
                                        </a:rPr>
                                        <m:t>𝐿</m:t>
                                      </m:r>
                                    </m:den>
                                  </m:f>
                                </m:e>
                              </m:func>
                              <m:r>
                                <a:rPr lang="pt-BR" i="1" smtClean="0">
                                  <a:solidFill>
                                    <a:schemeClr val="accent6">
                                      <a:lumMod val="40000"/>
                                      <a:lumOff val="60000"/>
                                    </a:schemeClr>
                                  </a:solidFill>
                                  <a:latin typeface="Cambria Math"/>
                                </a:rPr>
                                <m:t>+</m:t>
                              </m:r>
                              <m:sSub>
                                <m:sSubPr>
                                  <m:ctrlPr>
                                    <a:rPr lang="pt-BR" i="1" smtClean="0">
                                      <a:solidFill>
                                        <a:schemeClr val="accent6">
                                          <a:lumMod val="40000"/>
                                          <a:lumOff val="60000"/>
                                        </a:schemeClr>
                                      </a:solidFill>
                                      <a:latin typeface="Cambria Math"/>
                                    </a:rPr>
                                  </m:ctrlPr>
                                </m:sSubPr>
                                <m:e>
                                  <m:r>
                                    <a:rPr lang="pt-BR" i="1" smtClean="0">
                                      <a:solidFill>
                                        <a:schemeClr val="accent6">
                                          <a:lumMod val="40000"/>
                                          <a:lumOff val="60000"/>
                                        </a:schemeClr>
                                      </a:solidFill>
                                      <a:latin typeface="Cambria Math"/>
                                    </a:rPr>
                                    <m:t>𝑏</m:t>
                                  </m:r>
                                </m:e>
                                <m:sub>
                                  <m:r>
                                    <a:rPr lang="pt-BR" i="1" smtClean="0">
                                      <a:solidFill>
                                        <a:schemeClr val="accent6">
                                          <a:lumMod val="40000"/>
                                          <a:lumOff val="60000"/>
                                        </a:schemeClr>
                                      </a:solidFill>
                                      <a:latin typeface="Cambria Math"/>
                                    </a:rPr>
                                    <m:t>𝑛</m:t>
                                  </m:r>
                                </m:sub>
                              </m:sSub>
                              <m:func>
                                <m:funcPr>
                                  <m:ctrlPr>
                                    <a:rPr lang="pt-BR" i="1" smtClean="0">
                                      <a:solidFill>
                                        <a:schemeClr val="accent6">
                                          <a:lumMod val="40000"/>
                                          <a:lumOff val="60000"/>
                                        </a:schemeClr>
                                      </a:solidFill>
                                      <a:latin typeface="Cambria Math"/>
                                    </a:rPr>
                                  </m:ctrlPr>
                                </m:funcPr>
                                <m:fName>
                                  <m:r>
                                    <m:rPr>
                                      <m:sty m:val="p"/>
                                    </m:rPr>
                                    <a:rPr lang="pt-BR" i="0" smtClean="0">
                                      <a:solidFill>
                                        <a:schemeClr val="accent6">
                                          <a:lumMod val="40000"/>
                                          <a:lumOff val="60000"/>
                                        </a:schemeClr>
                                      </a:solidFill>
                                      <a:latin typeface="Cambria Math"/>
                                    </a:rPr>
                                    <m:t>sin</m:t>
                                  </m:r>
                                </m:fName>
                                <m:e>
                                  <m:f>
                                    <m:fPr>
                                      <m:ctrlPr>
                                        <a:rPr lang="pt-BR" i="1" smtClean="0">
                                          <a:solidFill>
                                            <a:schemeClr val="accent6">
                                              <a:lumMod val="40000"/>
                                              <a:lumOff val="60000"/>
                                            </a:schemeClr>
                                          </a:solidFill>
                                          <a:latin typeface="Cambria Math"/>
                                        </a:rPr>
                                      </m:ctrlPr>
                                    </m:fPr>
                                    <m:num>
                                      <m:r>
                                        <a:rPr lang="pt-BR" i="1" smtClean="0">
                                          <a:solidFill>
                                            <a:schemeClr val="accent6">
                                              <a:lumMod val="40000"/>
                                              <a:lumOff val="60000"/>
                                            </a:schemeClr>
                                          </a:solidFill>
                                          <a:latin typeface="Cambria Math"/>
                                        </a:rPr>
                                        <m:t>𝑛</m:t>
                                      </m:r>
                                      <m:r>
                                        <a:rPr lang="pt-BR" i="1" smtClean="0">
                                          <a:solidFill>
                                            <a:schemeClr val="accent6">
                                              <a:lumMod val="40000"/>
                                              <a:lumOff val="60000"/>
                                            </a:schemeClr>
                                          </a:solidFill>
                                          <a:latin typeface="Cambria Math"/>
                                        </a:rPr>
                                        <m:t>𝜋</m:t>
                                      </m:r>
                                      <m:r>
                                        <a:rPr lang="pt-BR" i="1" smtClean="0">
                                          <a:solidFill>
                                            <a:schemeClr val="accent6">
                                              <a:lumMod val="40000"/>
                                              <a:lumOff val="60000"/>
                                            </a:schemeClr>
                                          </a:solidFill>
                                          <a:latin typeface="Cambria Math"/>
                                        </a:rPr>
                                        <m:t>𝑥</m:t>
                                      </m:r>
                                    </m:num>
                                    <m:den>
                                      <m:r>
                                        <a:rPr lang="pt-BR" i="1" smtClean="0">
                                          <a:solidFill>
                                            <a:schemeClr val="accent6">
                                              <a:lumMod val="40000"/>
                                              <a:lumOff val="60000"/>
                                            </a:schemeClr>
                                          </a:solidFill>
                                          <a:latin typeface="Cambria Math"/>
                                        </a:rPr>
                                        <m:t>𝐿</m:t>
                                      </m:r>
                                    </m:den>
                                  </m:f>
                                </m:e>
                              </m:func>
                            </m:e>
                          </m:d>
                        </m:e>
                      </m:nary>
                    </m:oMath>
                  </m:oMathPara>
                </a14:m>
                <a:endParaRPr lang="en-GB" dirty="0">
                  <a:solidFill>
                    <a:schemeClr val="accent6">
                      <a:lumMod val="40000"/>
                      <a:lumOff val="6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419872" y="1844824"/>
                <a:ext cx="4433778" cy="847604"/>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689085">
                <a:off x="7599846" y="4928271"/>
                <a:ext cx="15311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𝑎</m:t>
                          </m:r>
                        </m:e>
                        <m:sup>
                          <m:r>
                            <a:rPr lang="en-GB" i="1" smtClean="0">
                              <a:solidFill>
                                <a:schemeClr val="accent6">
                                  <a:lumMod val="40000"/>
                                  <a:lumOff val="60000"/>
                                </a:schemeClr>
                              </a:solidFill>
                              <a:latin typeface="Cambria Math"/>
                            </a:rPr>
                            <m:t>2</m:t>
                          </m:r>
                        </m:sup>
                      </m:sSup>
                      <m:r>
                        <a:rPr lang="en-GB" i="1" smtClean="0">
                          <a:solidFill>
                            <a:schemeClr val="accent6">
                              <a:lumMod val="40000"/>
                              <a:lumOff val="60000"/>
                            </a:schemeClr>
                          </a:solidFill>
                          <a:latin typeface="Cambria Math"/>
                        </a:rPr>
                        <m:t>+</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𝑏</m:t>
                          </m:r>
                        </m:e>
                        <m:sup>
                          <m:r>
                            <a:rPr lang="en-GB" i="1" smtClean="0">
                              <a:solidFill>
                                <a:schemeClr val="accent6">
                                  <a:lumMod val="40000"/>
                                  <a:lumOff val="60000"/>
                                </a:schemeClr>
                              </a:solidFill>
                              <a:latin typeface="Cambria Math"/>
                            </a:rPr>
                            <m:t>2</m:t>
                          </m:r>
                        </m:sup>
                      </m:sSup>
                      <m:r>
                        <a:rPr lang="en-GB" i="1" smtClean="0">
                          <a:solidFill>
                            <a:schemeClr val="accent6">
                              <a:lumMod val="40000"/>
                              <a:lumOff val="60000"/>
                            </a:schemeClr>
                          </a:solidFill>
                          <a:latin typeface="Cambria Math"/>
                        </a:rPr>
                        <m:t>=</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𝑐</m:t>
                          </m:r>
                        </m:e>
                        <m:sup>
                          <m:r>
                            <a:rPr lang="en-GB" i="1" smtClean="0">
                              <a:solidFill>
                                <a:schemeClr val="accent6">
                                  <a:lumMod val="40000"/>
                                  <a:lumOff val="60000"/>
                                </a:schemeClr>
                              </a:solidFill>
                              <a:latin typeface="Cambria Math"/>
                            </a:rPr>
                            <m:t>2</m:t>
                          </m:r>
                        </m:sup>
                      </m:sSup>
                    </m:oMath>
                  </m:oMathPara>
                </a14:m>
                <a:endParaRPr lang="en-GB" dirty="0">
                  <a:solidFill>
                    <a:schemeClr val="accent6">
                      <a:lumMod val="40000"/>
                      <a:lumOff val="6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rot="689085">
                <a:off x="5529656" y="4928271"/>
                <a:ext cx="1519968"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97769" y="5229200"/>
                <a:ext cx="2296077" cy="6851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solidFill>
                            <a:schemeClr val="accent6">
                              <a:lumMod val="40000"/>
                              <a:lumOff val="60000"/>
                            </a:schemeClr>
                          </a:solidFill>
                          <a:latin typeface="Cambria Math"/>
                        </a:rPr>
                        <m:t>𝑥</m:t>
                      </m:r>
                      <m:r>
                        <a:rPr lang="en-GB" i="1" smtClean="0">
                          <a:solidFill>
                            <a:schemeClr val="accent6">
                              <a:lumMod val="40000"/>
                              <a:lumOff val="60000"/>
                            </a:schemeClr>
                          </a:solidFill>
                          <a:latin typeface="Cambria Math"/>
                        </a:rPr>
                        <m:t>=</m:t>
                      </m:r>
                      <m:f>
                        <m:fPr>
                          <m:ctrlPr>
                            <a:rPr lang="en-GB" i="1" smtClean="0">
                              <a:solidFill>
                                <a:schemeClr val="accent6">
                                  <a:lumMod val="40000"/>
                                  <a:lumOff val="60000"/>
                                </a:schemeClr>
                              </a:solidFill>
                              <a:latin typeface="Cambria Math"/>
                            </a:rPr>
                          </m:ctrlPr>
                        </m:fPr>
                        <m:num>
                          <m:r>
                            <a:rPr lang="en-GB" i="1" smtClean="0">
                              <a:solidFill>
                                <a:schemeClr val="accent6">
                                  <a:lumMod val="40000"/>
                                  <a:lumOff val="60000"/>
                                </a:schemeClr>
                              </a:solidFill>
                              <a:latin typeface="Cambria Math"/>
                            </a:rPr>
                            <m:t>−</m:t>
                          </m:r>
                          <m:r>
                            <a:rPr lang="en-GB" i="1" smtClean="0">
                              <a:solidFill>
                                <a:schemeClr val="accent6">
                                  <a:lumMod val="40000"/>
                                  <a:lumOff val="60000"/>
                                </a:schemeClr>
                              </a:solidFill>
                              <a:latin typeface="Cambria Math"/>
                            </a:rPr>
                            <m:t>𝑏</m:t>
                          </m:r>
                          <m:r>
                            <a:rPr lang="en-GB" i="1" smtClean="0">
                              <a:solidFill>
                                <a:schemeClr val="accent6">
                                  <a:lumMod val="40000"/>
                                  <a:lumOff val="60000"/>
                                </a:schemeClr>
                              </a:solidFill>
                              <a:latin typeface="Cambria Math"/>
                            </a:rPr>
                            <m:t>±</m:t>
                          </m:r>
                          <m:rad>
                            <m:radPr>
                              <m:degHide m:val="on"/>
                              <m:ctrlPr>
                                <a:rPr lang="en-GB" i="1" smtClean="0">
                                  <a:solidFill>
                                    <a:schemeClr val="accent6">
                                      <a:lumMod val="40000"/>
                                      <a:lumOff val="60000"/>
                                    </a:schemeClr>
                                  </a:solidFill>
                                  <a:latin typeface="Cambria Math"/>
                                </a:rPr>
                              </m:ctrlPr>
                            </m:radPr>
                            <m:deg/>
                            <m:e>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𝑏</m:t>
                                  </m:r>
                                </m:e>
                                <m:sup>
                                  <m:r>
                                    <a:rPr lang="en-GB" i="1" smtClean="0">
                                      <a:solidFill>
                                        <a:schemeClr val="accent6">
                                          <a:lumMod val="40000"/>
                                          <a:lumOff val="60000"/>
                                        </a:schemeClr>
                                      </a:solidFill>
                                      <a:latin typeface="Cambria Math"/>
                                    </a:rPr>
                                    <m:t>2</m:t>
                                  </m:r>
                                </m:sup>
                              </m:sSup>
                              <m:r>
                                <a:rPr lang="en-GB" i="1" smtClean="0">
                                  <a:solidFill>
                                    <a:schemeClr val="accent6">
                                      <a:lumMod val="40000"/>
                                      <a:lumOff val="60000"/>
                                    </a:schemeClr>
                                  </a:solidFill>
                                  <a:latin typeface="Cambria Math"/>
                                </a:rPr>
                                <m:t>−4</m:t>
                              </m:r>
                              <m:r>
                                <a:rPr lang="en-GB" i="1" smtClean="0">
                                  <a:solidFill>
                                    <a:schemeClr val="accent6">
                                      <a:lumMod val="40000"/>
                                      <a:lumOff val="60000"/>
                                    </a:schemeClr>
                                  </a:solidFill>
                                  <a:latin typeface="Cambria Math"/>
                                </a:rPr>
                                <m:t>𝑎𝑐</m:t>
                              </m:r>
                            </m:e>
                          </m:rad>
                        </m:num>
                        <m:den>
                          <m:r>
                            <a:rPr lang="en-GB" i="1" smtClean="0">
                              <a:solidFill>
                                <a:schemeClr val="accent6">
                                  <a:lumMod val="40000"/>
                                  <a:lumOff val="60000"/>
                                </a:schemeClr>
                              </a:solidFill>
                              <a:latin typeface="Cambria Math"/>
                            </a:rPr>
                            <m:t>2</m:t>
                          </m:r>
                          <m:r>
                            <a:rPr lang="en-GB" i="1" smtClean="0">
                              <a:solidFill>
                                <a:schemeClr val="accent6">
                                  <a:lumMod val="40000"/>
                                  <a:lumOff val="60000"/>
                                </a:schemeClr>
                              </a:solidFill>
                              <a:latin typeface="Cambria Math"/>
                            </a:rPr>
                            <m:t>𝑎</m:t>
                          </m:r>
                        </m:den>
                      </m:f>
                    </m:oMath>
                  </m:oMathPara>
                </a14:m>
                <a:endParaRPr lang="en-GB" dirty="0">
                  <a:solidFill>
                    <a:schemeClr val="accent6">
                      <a:lumMod val="40000"/>
                      <a:lumOff val="60000"/>
                    </a:schemeClr>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532060" y="5229200"/>
                <a:ext cx="2284856" cy="68512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00722" y="6165304"/>
                <a:ext cx="4788234"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𝑒</m:t>
                          </m:r>
                        </m:e>
                        <m:sup>
                          <m:r>
                            <a:rPr lang="en-GB" i="1" smtClean="0">
                              <a:solidFill>
                                <a:schemeClr val="accent6">
                                  <a:lumMod val="40000"/>
                                  <a:lumOff val="60000"/>
                                </a:schemeClr>
                              </a:solidFill>
                              <a:latin typeface="Cambria Math"/>
                            </a:rPr>
                            <m:t>𝑥</m:t>
                          </m:r>
                        </m:sup>
                      </m:sSup>
                      <m:r>
                        <a:rPr lang="en-GB" i="1" smtClean="0">
                          <a:solidFill>
                            <a:schemeClr val="accent6">
                              <a:lumMod val="40000"/>
                              <a:lumOff val="60000"/>
                            </a:schemeClr>
                          </a:solidFill>
                          <a:latin typeface="Cambria Math"/>
                        </a:rPr>
                        <m:t>=1+</m:t>
                      </m:r>
                      <m:f>
                        <m:fPr>
                          <m:ctrlPr>
                            <a:rPr lang="en-GB" i="1" smtClean="0">
                              <a:solidFill>
                                <a:schemeClr val="accent6">
                                  <a:lumMod val="40000"/>
                                  <a:lumOff val="60000"/>
                                </a:schemeClr>
                              </a:solidFill>
                              <a:latin typeface="Cambria Math"/>
                            </a:rPr>
                          </m:ctrlPr>
                        </m:fPr>
                        <m:num>
                          <m:r>
                            <a:rPr lang="en-GB" i="1" smtClean="0">
                              <a:solidFill>
                                <a:schemeClr val="accent6">
                                  <a:lumMod val="40000"/>
                                  <a:lumOff val="60000"/>
                                </a:schemeClr>
                              </a:solidFill>
                              <a:latin typeface="Cambria Math"/>
                            </a:rPr>
                            <m:t>𝑥</m:t>
                          </m:r>
                        </m:num>
                        <m:den>
                          <m:r>
                            <a:rPr lang="en-GB" i="1" smtClean="0">
                              <a:solidFill>
                                <a:schemeClr val="accent6">
                                  <a:lumMod val="40000"/>
                                  <a:lumOff val="60000"/>
                                </a:schemeClr>
                              </a:solidFill>
                              <a:latin typeface="Cambria Math"/>
                            </a:rPr>
                            <m:t>1!</m:t>
                          </m:r>
                        </m:den>
                      </m:f>
                      <m:r>
                        <a:rPr lang="en-GB" i="1" smtClean="0">
                          <a:solidFill>
                            <a:schemeClr val="accent6">
                              <a:lumMod val="40000"/>
                              <a:lumOff val="60000"/>
                            </a:schemeClr>
                          </a:solidFill>
                          <a:latin typeface="Cambria Math"/>
                        </a:rPr>
                        <m:t>+</m:t>
                      </m:r>
                      <m:f>
                        <m:fPr>
                          <m:ctrlPr>
                            <a:rPr lang="en-GB" i="1" smtClean="0">
                              <a:solidFill>
                                <a:schemeClr val="accent6">
                                  <a:lumMod val="40000"/>
                                  <a:lumOff val="60000"/>
                                </a:schemeClr>
                              </a:solidFill>
                              <a:latin typeface="Cambria Math"/>
                            </a:rPr>
                          </m:ctrlPr>
                        </m:fPr>
                        <m:num>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𝑥</m:t>
                              </m:r>
                            </m:e>
                            <m:sup>
                              <m:r>
                                <a:rPr lang="en-GB" i="1" smtClean="0">
                                  <a:solidFill>
                                    <a:schemeClr val="accent6">
                                      <a:lumMod val="40000"/>
                                      <a:lumOff val="60000"/>
                                    </a:schemeClr>
                                  </a:solidFill>
                                  <a:latin typeface="Cambria Math"/>
                                </a:rPr>
                                <m:t>2</m:t>
                              </m:r>
                            </m:sup>
                          </m:sSup>
                        </m:num>
                        <m:den>
                          <m:r>
                            <a:rPr lang="en-GB" i="1" smtClean="0">
                              <a:solidFill>
                                <a:schemeClr val="accent6">
                                  <a:lumMod val="40000"/>
                                  <a:lumOff val="60000"/>
                                </a:schemeClr>
                              </a:solidFill>
                              <a:latin typeface="Cambria Math"/>
                            </a:rPr>
                            <m:t>2!</m:t>
                          </m:r>
                        </m:den>
                      </m:f>
                      <m:r>
                        <a:rPr lang="en-GB" i="1" smtClean="0">
                          <a:solidFill>
                            <a:schemeClr val="accent6">
                              <a:lumMod val="40000"/>
                              <a:lumOff val="60000"/>
                            </a:schemeClr>
                          </a:solidFill>
                          <a:latin typeface="Cambria Math"/>
                        </a:rPr>
                        <m:t>+</m:t>
                      </m:r>
                      <m:f>
                        <m:fPr>
                          <m:ctrlPr>
                            <a:rPr lang="en-GB" i="1" smtClean="0">
                              <a:solidFill>
                                <a:schemeClr val="accent6">
                                  <a:lumMod val="40000"/>
                                  <a:lumOff val="60000"/>
                                </a:schemeClr>
                              </a:solidFill>
                              <a:latin typeface="Cambria Math"/>
                            </a:rPr>
                          </m:ctrlPr>
                        </m:fPr>
                        <m:num>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𝑥</m:t>
                              </m:r>
                            </m:e>
                            <m:sup>
                              <m:r>
                                <a:rPr lang="en-GB" i="1" smtClean="0">
                                  <a:solidFill>
                                    <a:schemeClr val="accent6">
                                      <a:lumMod val="40000"/>
                                      <a:lumOff val="60000"/>
                                    </a:schemeClr>
                                  </a:solidFill>
                                  <a:latin typeface="Cambria Math"/>
                                </a:rPr>
                                <m:t>3</m:t>
                              </m:r>
                            </m:sup>
                          </m:sSup>
                        </m:num>
                        <m:den>
                          <m:r>
                            <a:rPr lang="en-GB" i="1" smtClean="0">
                              <a:solidFill>
                                <a:schemeClr val="accent6">
                                  <a:lumMod val="40000"/>
                                  <a:lumOff val="60000"/>
                                </a:schemeClr>
                              </a:solidFill>
                              <a:latin typeface="Cambria Math"/>
                            </a:rPr>
                            <m:t>3!</m:t>
                          </m:r>
                        </m:den>
                      </m:f>
                      <m:r>
                        <a:rPr lang="en-GB" i="1" smtClean="0">
                          <a:solidFill>
                            <a:schemeClr val="accent6">
                              <a:lumMod val="40000"/>
                              <a:lumOff val="60000"/>
                            </a:schemeClr>
                          </a:solidFill>
                          <a:latin typeface="Cambria Math"/>
                        </a:rPr>
                        <m:t>+…,  −∞&lt;</m:t>
                      </m:r>
                      <m:r>
                        <a:rPr lang="en-GB" i="1" smtClean="0">
                          <a:solidFill>
                            <a:schemeClr val="accent6">
                              <a:lumMod val="40000"/>
                              <a:lumOff val="60000"/>
                            </a:schemeClr>
                          </a:solidFill>
                          <a:latin typeface="Cambria Math"/>
                        </a:rPr>
                        <m:t>𝑥</m:t>
                      </m:r>
                      <m:r>
                        <a:rPr lang="en-GB" i="1" smtClean="0">
                          <a:solidFill>
                            <a:schemeClr val="accent6">
                              <a:lumMod val="40000"/>
                              <a:lumOff val="60000"/>
                            </a:schemeClr>
                          </a:solidFill>
                          <a:latin typeface="Cambria Math"/>
                        </a:rPr>
                        <m:t>&lt;∞</m:t>
                      </m:r>
                    </m:oMath>
                  </m:oMathPara>
                </a14:m>
                <a:endParaRPr lang="en-GB" dirty="0">
                  <a:solidFill>
                    <a:schemeClr val="accent6">
                      <a:lumMod val="40000"/>
                      <a:lumOff val="60000"/>
                    </a:schemeClr>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27584" y="6165304"/>
                <a:ext cx="4777013" cy="648126"/>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rot="19388709">
                <a:off x="9456683" y="5444789"/>
                <a:ext cx="10670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solidFill>
                            <a:schemeClr val="accent6">
                              <a:lumMod val="40000"/>
                              <a:lumOff val="60000"/>
                            </a:schemeClr>
                          </a:solidFill>
                          <a:latin typeface="Cambria Math"/>
                        </a:rPr>
                        <m:t>𝐴</m:t>
                      </m:r>
                      <m:r>
                        <a:rPr lang="en-GB" i="1" smtClean="0">
                          <a:solidFill>
                            <a:schemeClr val="accent6">
                              <a:lumMod val="40000"/>
                              <a:lumOff val="60000"/>
                            </a:schemeClr>
                          </a:solidFill>
                          <a:latin typeface="Cambria Math"/>
                        </a:rPr>
                        <m:t>=</m:t>
                      </m:r>
                      <m:r>
                        <a:rPr lang="el-GR" i="1" smtClean="0">
                          <a:solidFill>
                            <a:schemeClr val="accent6">
                              <a:lumMod val="40000"/>
                              <a:lumOff val="60000"/>
                            </a:schemeClr>
                          </a:solidFill>
                          <a:latin typeface="Cambria Math"/>
                        </a:rPr>
                        <m:t>𝜋</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𝑟</m:t>
                          </m:r>
                        </m:e>
                        <m:sup>
                          <m:r>
                            <a:rPr lang="en-GB" i="1" smtClean="0">
                              <a:solidFill>
                                <a:schemeClr val="accent6">
                                  <a:lumMod val="40000"/>
                                  <a:lumOff val="60000"/>
                                </a:schemeClr>
                              </a:solidFill>
                              <a:latin typeface="Cambria Math"/>
                            </a:rPr>
                            <m:t>2</m:t>
                          </m:r>
                        </m:sup>
                      </m:sSup>
                    </m:oMath>
                  </m:oMathPara>
                </a14:m>
                <a:endParaRPr lang="en-GB" dirty="0">
                  <a:solidFill>
                    <a:schemeClr val="accent6">
                      <a:lumMod val="40000"/>
                      <a:lumOff val="60000"/>
                    </a:schemeClr>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rot="19388709">
                <a:off x="6983315" y="5444789"/>
                <a:ext cx="1055866" cy="36933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rot="19388709">
                <a:off x="567178" y="5557041"/>
                <a:ext cx="10670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solidFill>
                            <a:schemeClr val="accent6">
                              <a:lumMod val="40000"/>
                              <a:lumOff val="60000"/>
                            </a:schemeClr>
                          </a:solidFill>
                          <a:latin typeface="Cambria Math"/>
                        </a:rPr>
                        <m:t>𝐴</m:t>
                      </m:r>
                      <m:r>
                        <a:rPr lang="en-GB" i="1" smtClean="0">
                          <a:solidFill>
                            <a:schemeClr val="accent6">
                              <a:lumMod val="40000"/>
                              <a:lumOff val="60000"/>
                            </a:schemeClr>
                          </a:solidFill>
                          <a:latin typeface="Cambria Math"/>
                        </a:rPr>
                        <m:t>=</m:t>
                      </m:r>
                      <m:r>
                        <a:rPr lang="el-GR" i="1" smtClean="0">
                          <a:solidFill>
                            <a:schemeClr val="accent6">
                              <a:lumMod val="40000"/>
                              <a:lumOff val="60000"/>
                            </a:schemeClr>
                          </a:solidFill>
                          <a:latin typeface="Cambria Math"/>
                        </a:rPr>
                        <m:t>𝜋</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𝑟</m:t>
                          </m:r>
                        </m:e>
                        <m:sup>
                          <m:r>
                            <a:rPr lang="en-GB" i="1" smtClean="0">
                              <a:solidFill>
                                <a:schemeClr val="accent6">
                                  <a:lumMod val="40000"/>
                                  <a:lumOff val="60000"/>
                                </a:schemeClr>
                              </a:solidFill>
                              <a:latin typeface="Cambria Math"/>
                            </a:rPr>
                            <m:t>2</m:t>
                          </m:r>
                        </m:sup>
                      </m:sSup>
                    </m:oMath>
                  </m:oMathPara>
                </a14:m>
                <a:endParaRPr lang="en-GB" dirty="0">
                  <a:solidFill>
                    <a:schemeClr val="accent6">
                      <a:lumMod val="40000"/>
                      <a:lumOff val="60000"/>
                    </a:schemeClr>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rot="19388709">
                <a:off x="299651" y="5557041"/>
                <a:ext cx="1055866" cy="369332"/>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689085">
                <a:off x="10277888" y="2790316"/>
                <a:ext cx="15311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𝑎</m:t>
                          </m:r>
                        </m:e>
                        <m:sup>
                          <m:r>
                            <a:rPr lang="en-GB" i="1" smtClean="0">
                              <a:solidFill>
                                <a:schemeClr val="accent6">
                                  <a:lumMod val="40000"/>
                                  <a:lumOff val="60000"/>
                                </a:schemeClr>
                              </a:solidFill>
                              <a:latin typeface="Cambria Math"/>
                            </a:rPr>
                            <m:t>2</m:t>
                          </m:r>
                        </m:sup>
                      </m:sSup>
                      <m:r>
                        <a:rPr lang="en-GB" i="1" smtClean="0">
                          <a:solidFill>
                            <a:schemeClr val="accent6">
                              <a:lumMod val="40000"/>
                              <a:lumOff val="60000"/>
                            </a:schemeClr>
                          </a:solidFill>
                          <a:latin typeface="Cambria Math"/>
                        </a:rPr>
                        <m:t>+</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𝑏</m:t>
                          </m:r>
                        </m:e>
                        <m:sup>
                          <m:r>
                            <a:rPr lang="en-GB" i="1" smtClean="0">
                              <a:solidFill>
                                <a:schemeClr val="accent6">
                                  <a:lumMod val="40000"/>
                                  <a:lumOff val="60000"/>
                                </a:schemeClr>
                              </a:solidFill>
                              <a:latin typeface="Cambria Math"/>
                            </a:rPr>
                            <m:t>2</m:t>
                          </m:r>
                        </m:sup>
                      </m:sSup>
                      <m:r>
                        <a:rPr lang="en-GB" i="1" smtClean="0">
                          <a:solidFill>
                            <a:schemeClr val="accent6">
                              <a:lumMod val="40000"/>
                              <a:lumOff val="60000"/>
                            </a:schemeClr>
                          </a:solidFill>
                          <a:latin typeface="Cambria Math"/>
                        </a:rPr>
                        <m:t>=</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𝑐</m:t>
                          </m:r>
                        </m:e>
                        <m:sup>
                          <m:r>
                            <a:rPr lang="en-GB" i="1" smtClean="0">
                              <a:solidFill>
                                <a:schemeClr val="accent6">
                                  <a:lumMod val="40000"/>
                                  <a:lumOff val="60000"/>
                                </a:schemeClr>
                              </a:solidFill>
                              <a:latin typeface="Cambria Math"/>
                            </a:rPr>
                            <m:t>2</m:t>
                          </m:r>
                        </m:sup>
                      </m:sSup>
                    </m:oMath>
                  </m:oMathPara>
                </a14:m>
                <a:endParaRPr lang="en-GB" dirty="0">
                  <a:solidFill>
                    <a:schemeClr val="accent6">
                      <a:lumMod val="40000"/>
                      <a:lumOff val="60000"/>
                    </a:schemeClr>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rot="689085">
                <a:off x="7543169" y="2790316"/>
                <a:ext cx="1519968" cy="369332"/>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689085">
                <a:off x="645038" y="3632128"/>
                <a:ext cx="15311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𝑎</m:t>
                          </m:r>
                        </m:e>
                        <m:sup>
                          <m:r>
                            <a:rPr lang="en-GB" i="1" smtClean="0">
                              <a:solidFill>
                                <a:schemeClr val="accent6">
                                  <a:lumMod val="40000"/>
                                  <a:lumOff val="60000"/>
                                </a:schemeClr>
                              </a:solidFill>
                              <a:latin typeface="Cambria Math"/>
                            </a:rPr>
                            <m:t>2</m:t>
                          </m:r>
                        </m:sup>
                      </m:sSup>
                      <m:r>
                        <a:rPr lang="en-GB" i="1" smtClean="0">
                          <a:solidFill>
                            <a:schemeClr val="accent6">
                              <a:lumMod val="40000"/>
                              <a:lumOff val="60000"/>
                            </a:schemeClr>
                          </a:solidFill>
                          <a:latin typeface="Cambria Math"/>
                        </a:rPr>
                        <m:t>+</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𝑏</m:t>
                          </m:r>
                        </m:e>
                        <m:sup>
                          <m:r>
                            <a:rPr lang="en-GB" i="1" smtClean="0">
                              <a:solidFill>
                                <a:schemeClr val="accent6">
                                  <a:lumMod val="40000"/>
                                  <a:lumOff val="60000"/>
                                </a:schemeClr>
                              </a:solidFill>
                              <a:latin typeface="Cambria Math"/>
                            </a:rPr>
                            <m:t>2</m:t>
                          </m:r>
                        </m:sup>
                      </m:sSup>
                      <m:r>
                        <a:rPr lang="en-GB" i="1" smtClean="0">
                          <a:solidFill>
                            <a:schemeClr val="accent6">
                              <a:lumMod val="40000"/>
                              <a:lumOff val="60000"/>
                            </a:schemeClr>
                          </a:solidFill>
                          <a:latin typeface="Cambria Math"/>
                        </a:rPr>
                        <m:t>=</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𝑐</m:t>
                          </m:r>
                        </m:e>
                        <m:sup>
                          <m:r>
                            <a:rPr lang="en-GB" i="1" smtClean="0">
                              <a:solidFill>
                                <a:schemeClr val="accent6">
                                  <a:lumMod val="40000"/>
                                  <a:lumOff val="60000"/>
                                </a:schemeClr>
                              </a:solidFill>
                              <a:latin typeface="Cambria Math"/>
                            </a:rPr>
                            <m:t>2</m:t>
                          </m:r>
                        </m:sup>
                      </m:sSup>
                    </m:oMath>
                  </m:oMathPara>
                </a14:m>
                <a:endParaRPr lang="en-GB" dirty="0">
                  <a:solidFill>
                    <a:schemeClr val="accent6">
                      <a:lumMod val="40000"/>
                      <a:lumOff val="60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rot="689085">
                <a:off x="300614" y="3632128"/>
                <a:ext cx="1519968" cy="369332"/>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rot="20870806">
                <a:off x="10140150" y="6102684"/>
                <a:ext cx="15311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𝑎</m:t>
                          </m:r>
                        </m:e>
                        <m:sup>
                          <m:r>
                            <a:rPr lang="en-GB" i="1" smtClean="0">
                              <a:solidFill>
                                <a:schemeClr val="accent6">
                                  <a:lumMod val="40000"/>
                                  <a:lumOff val="60000"/>
                                </a:schemeClr>
                              </a:solidFill>
                              <a:latin typeface="Cambria Math"/>
                            </a:rPr>
                            <m:t>2</m:t>
                          </m:r>
                        </m:sup>
                      </m:sSup>
                      <m:r>
                        <a:rPr lang="en-GB" i="1" smtClean="0">
                          <a:solidFill>
                            <a:schemeClr val="accent6">
                              <a:lumMod val="40000"/>
                              <a:lumOff val="60000"/>
                            </a:schemeClr>
                          </a:solidFill>
                          <a:latin typeface="Cambria Math"/>
                        </a:rPr>
                        <m:t>+</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𝑏</m:t>
                          </m:r>
                        </m:e>
                        <m:sup>
                          <m:r>
                            <a:rPr lang="en-GB" i="1" smtClean="0">
                              <a:solidFill>
                                <a:schemeClr val="accent6">
                                  <a:lumMod val="40000"/>
                                  <a:lumOff val="60000"/>
                                </a:schemeClr>
                              </a:solidFill>
                              <a:latin typeface="Cambria Math"/>
                            </a:rPr>
                            <m:t>2</m:t>
                          </m:r>
                        </m:sup>
                      </m:sSup>
                      <m:r>
                        <a:rPr lang="en-GB" i="1" smtClean="0">
                          <a:solidFill>
                            <a:schemeClr val="accent6">
                              <a:lumMod val="40000"/>
                              <a:lumOff val="60000"/>
                            </a:schemeClr>
                          </a:solidFill>
                          <a:latin typeface="Cambria Math"/>
                        </a:rPr>
                        <m:t>=</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𝑐</m:t>
                          </m:r>
                        </m:e>
                        <m:sup>
                          <m:r>
                            <a:rPr lang="en-GB" i="1" smtClean="0">
                              <a:solidFill>
                                <a:schemeClr val="accent6">
                                  <a:lumMod val="40000"/>
                                  <a:lumOff val="60000"/>
                                </a:schemeClr>
                              </a:solidFill>
                              <a:latin typeface="Cambria Math"/>
                            </a:rPr>
                            <m:t>2</m:t>
                          </m:r>
                        </m:sup>
                      </m:sSup>
                    </m:oMath>
                  </m:oMathPara>
                </a14:m>
                <a:endParaRPr lang="en-GB" dirty="0">
                  <a:solidFill>
                    <a:schemeClr val="accent6">
                      <a:lumMod val="40000"/>
                      <a:lumOff val="60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rot="20870806">
                <a:off x="7439609" y="6102684"/>
                <a:ext cx="1519968" cy="369332"/>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rot="19388709">
                <a:off x="5349713" y="4237490"/>
                <a:ext cx="10670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i="1" smtClean="0">
                          <a:solidFill>
                            <a:schemeClr val="accent6">
                              <a:lumMod val="40000"/>
                              <a:lumOff val="60000"/>
                            </a:schemeClr>
                          </a:solidFill>
                          <a:latin typeface="Cambria Math"/>
                        </a:rPr>
                        <m:t>𝐴</m:t>
                      </m:r>
                      <m:r>
                        <a:rPr lang="en-GB" i="1" smtClean="0">
                          <a:solidFill>
                            <a:schemeClr val="accent6">
                              <a:lumMod val="40000"/>
                              <a:lumOff val="60000"/>
                            </a:schemeClr>
                          </a:solidFill>
                          <a:latin typeface="Cambria Math"/>
                        </a:rPr>
                        <m:t>=</m:t>
                      </m:r>
                      <m:r>
                        <a:rPr lang="el-GR" i="1" smtClean="0">
                          <a:solidFill>
                            <a:schemeClr val="accent6">
                              <a:lumMod val="40000"/>
                              <a:lumOff val="60000"/>
                            </a:schemeClr>
                          </a:solidFill>
                          <a:latin typeface="Cambria Math"/>
                        </a:rPr>
                        <m:t>𝜋</m:t>
                      </m:r>
                      <m:sSup>
                        <m:sSupPr>
                          <m:ctrlPr>
                            <a:rPr lang="en-GB" i="1" smtClean="0">
                              <a:solidFill>
                                <a:schemeClr val="accent6">
                                  <a:lumMod val="40000"/>
                                  <a:lumOff val="60000"/>
                                </a:schemeClr>
                              </a:solidFill>
                              <a:latin typeface="Cambria Math"/>
                            </a:rPr>
                          </m:ctrlPr>
                        </m:sSupPr>
                        <m:e>
                          <m:r>
                            <a:rPr lang="en-GB" i="1" smtClean="0">
                              <a:solidFill>
                                <a:schemeClr val="accent6">
                                  <a:lumMod val="40000"/>
                                  <a:lumOff val="60000"/>
                                </a:schemeClr>
                              </a:solidFill>
                              <a:latin typeface="Cambria Math"/>
                            </a:rPr>
                            <m:t>𝑟</m:t>
                          </m:r>
                        </m:e>
                        <m:sup>
                          <m:r>
                            <a:rPr lang="en-GB" i="1" smtClean="0">
                              <a:solidFill>
                                <a:schemeClr val="accent6">
                                  <a:lumMod val="40000"/>
                                  <a:lumOff val="60000"/>
                                </a:schemeClr>
                              </a:solidFill>
                              <a:latin typeface="Cambria Math"/>
                            </a:rPr>
                            <m:t>2</m:t>
                          </m:r>
                        </m:sup>
                      </m:sSup>
                    </m:oMath>
                  </m:oMathPara>
                </a14:m>
                <a:endParaRPr lang="en-GB" dirty="0">
                  <a:solidFill>
                    <a:schemeClr val="accent6">
                      <a:lumMod val="40000"/>
                      <a:lumOff val="60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rot="19388709">
                <a:off x="3895448" y="4237490"/>
                <a:ext cx="1055866" cy="369332"/>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rot="20335297">
                <a:off x="8535983" y="3739308"/>
                <a:ext cx="2908489" cy="8487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pt-BR" i="1" smtClean="0">
                              <a:solidFill>
                                <a:schemeClr val="accent6">
                                  <a:lumMod val="40000"/>
                                  <a:lumOff val="60000"/>
                                </a:schemeClr>
                              </a:solidFill>
                              <a:latin typeface="Cambria Math"/>
                            </a:rPr>
                          </m:ctrlPr>
                        </m:sSupPr>
                        <m:e>
                          <m:d>
                            <m:dPr>
                              <m:ctrlPr>
                                <a:rPr lang="pt-BR" i="1" smtClean="0">
                                  <a:solidFill>
                                    <a:schemeClr val="accent6">
                                      <a:lumMod val="40000"/>
                                      <a:lumOff val="60000"/>
                                    </a:schemeClr>
                                  </a:solidFill>
                                  <a:latin typeface="Cambria Math"/>
                                </a:rPr>
                              </m:ctrlPr>
                            </m:dPr>
                            <m:e>
                              <m:r>
                                <a:rPr lang="pt-BR" i="1" smtClean="0">
                                  <a:solidFill>
                                    <a:schemeClr val="accent6">
                                      <a:lumMod val="40000"/>
                                      <a:lumOff val="60000"/>
                                    </a:schemeClr>
                                  </a:solidFill>
                                  <a:latin typeface="Cambria Math"/>
                                </a:rPr>
                                <m:t>𝑥</m:t>
                              </m:r>
                              <m:r>
                                <a:rPr lang="pt-BR" i="1" smtClean="0">
                                  <a:solidFill>
                                    <a:schemeClr val="accent6">
                                      <a:lumMod val="40000"/>
                                      <a:lumOff val="60000"/>
                                    </a:schemeClr>
                                  </a:solidFill>
                                  <a:latin typeface="Cambria Math"/>
                                </a:rPr>
                                <m:t>+</m:t>
                              </m:r>
                              <m:r>
                                <a:rPr lang="pt-BR" i="1" smtClean="0">
                                  <a:solidFill>
                                    <a:schemeClr val="accent6">
                                      <a:lumMod val="40000"/>
                                      <a:lumOff val="60000"/>
                                    </a:schemeClr>
                                  </a:solidFill>
                                  <a:latin typeface="Cambria Math"/>
                                </a:rPr>
                                <m:t>𝑎</m:t>
                              </m:r>
                            </m:e>
                          </m:d>
                        </m:e>
                        <m:sup>
                          <m:r>
                            <a:rPr lang="pt-BR" i="1" smtClean="0">
                              <a:solidFill>
                                <a:schemeClr val="accent6">
                                  <a:lumMod val="40000"/>
                                  <a:lumOff val="60000"/>
                                </a:schemeClr>
                              </a:solidFill>
                              <a:latin typeface="Cambria Math"/>
                            </a:rPr>
                            <m:t>𝑛</m:t>
                          </m:r>
                        </m:sup>
                      </m:sSup>
                      <m:r>
                        <a:rPr lang="pt-BR" i="1" smtClean="0">
                          <a:solidFill>
                            <a:schemeClr val="accent6">
                              <a:lumMod val="40000"/>
                              <a:lumOff val="60000"/>
                            </a:schemeClr>
                          </a:solidFill>
                          <a:latin typeface="Cambria Math"/>
                        </a:rPr>
                        <m:t>=</m:t>
                      </m:r>
                      <m:nary>
                        <m:naryPr>
                          <m:chr m:val="∑"/>
                          <m:ctrlPr>
                            <a:rPr lang="pt-BR" i="1" smtClean="0">
                              <a:solidFill>
                                <a:schemeClr val="accent6">
                                  <a:lumMod val="40000"/>
                                  <a:lumOff val="60000"/>
                                </a:schemeClr>
                              </a:solidFill>
                              <a:latin typeface="Cambria Math"/>
                            </a:rPr>
                          </m:ctrlPr>
                        </m:naryPr>
                        <m:sub>
                          <m:r>
                            <a:rPr lang="pt-BR" i="1" smtClean="0">
                              <a:solidFill>
                                <a:schemeClr val="accent6">
                                  <a:lumMod val="40000"/>
                                  <a:lumOff val="60000"/>
                                </a:schemeClr>
                              </a:solidFill>
                              <a:latin typeface="Cambria Math"/>
                            </a:rPr>
                            <m:t>𝑘</m:t>
                          </m:r>
                          <m:r>
                            <a:rPr lang="pt-BR" i="1" smtClean="0">
                              <a:solidFill>
                                <a:schemeClr val="accent6">
                                  <a:lumMod val="40000"/>
                                  <a:lumOff val="60000"/>
                                </a:schemeClr>
                              </a:solidFill>
                              <a:latin typeface="Cambria Math"/>
                            </a:rPr>
                            <m:t>=0</m:t>
                          </m:r>
                        </m:sub>
                        <m:sup>
                          <m:r>
                            <a:rPr lang="pt-BR" i="1" smtClean="0">
                              <a:solidFill>
                                <a:schemeClr val="accent6">
                                  <a:lumMod val="40000"/>
                                  <a:lumOff val="60000"/>
                                </a:schemeClr>
                              </a:solidFill>
                              <a:latin typeface="Cambria Math"/>
                            </a:rPr>
                            <m:t>𝑛</m:t>
                          </m:r>
                        </m:sup>
                        <m:e>
                          <m:d>
                            <m:dPr>
                              <m:ctrlPr>
                                <a:rPr lang="pt-BR" i="1" smtClean="0">
                                  <a:solidFill>
                                    <a:schemeClr val="accent6">
                                      <a:lumMod val="40000"/>
                                      <a:lumOff val="60000"/>
                                    </a:schemeClr>
                                  </a:solidFill>
                                  <a:latin typeface="Cambria Math"/>
                                </a:rPr>
                              </m:ctrlPr>
                            </m:dPr>
                            <m:e>
                              <m:f>
                                <m:fPr>
                                  <m:type m:val="noBar"/>
                                  <m:ctrlPr>
                                    <a:rPr lang="pt-BR" i="1" smtClean="0">
                                      <a:solidFill>
                                        <a:schemeClr val="accent6">
                                          <a:lumMod val="40000"/>
                                          <a:lumOff val="60000"/>
                                        </a:schemeClr>
                                      </a:solidFill>
                                      <a:latin typeface="Cambria Math"/>
                                    </a:rPr>
                                  </m:ctrlPr>
                                </m:fPr>
                                <m:num>
                                  <m:r>
                                    <a:rPr lang="pt-BR" i="1" smtClean="0">
                                      <a:solidFill>
                                        <a:schemeClr val="accent6">
                                          <a:lumMod val="40000"/>
                                          <a:lumOff val="60000"/>
                                        </a:schemeClr>
                                      </a:solidFill>
                                      <a:latin typeface="Cambria Math"/>
                                    </a:rPr>
                                    <m:t>𝑛</m:t>
                                  </m:r>
                                </m:num>
                                <m:den>
                                  <m:r>
                                    <a:rPr lang="pt-BR" i="1" smtClean="0">
                                      <a:solidFill>
                                        <a:schemeClr val="accent6">
                                          <a:lumMod val="40000"/>
                                          <a:lumOff val="60000"/>
                                        </a:schemeClr>
                                      </a:solidFill>
                                      <a:latin typeface="Cambria Math"/>
                                    </a:rPr>
                                    <m:t>𝑘</m:t>
                                  </m:r>
                                </m:den>
                              </m:f>
                            </m:e>
                          </m:d>
                          <m:sSup>
                            <m:sSupPr>
                              <m:ctrlPr>
                                <a:rPr lang="pt-BR" i="1" smtClean="0">
                                  <a:solidFill>
                                    <a:schemeClr val="accent6">
                                      <a:lumMod val="40000"/>
                                      <a:lumOff val="60000"/>
                                    </a:schemeClr>
                                  </a:solidFill>
                                  <a:latin typeface="Cambria Math"/>
                                </a:rPr>
                              </m:ctrlPr>
                            </m:sSupPr>
                            <m:e>
                              <m:r>
                                <a:rPr lang="pt-BR" i="1" smtClean="0">
                                  <a:solidFill>
                                    <a:schemeClr val="accent6">
                                      <a:lumMod val="40000"/>
                                      <a:lumOff val="60000"/>
                                    </a:schemeClr>
                                  </a:solidFill>
                                  <a:latin typeface="Cambria Math"/>
                                </a:rPr>
                                <m:t>𝑥</m:t>
                              </m:r>
                            </m:e>
                            <m:sup>
                              <m:r>
                                <a:rPr lang="pt-BR" i="1" smtClean="0">
                                  <a:solidFill>
                                    <a:schemeClr val="accent6">
                                      <a:lumMod val="40000"/>
                                      <a:lumOff val="60000"/>
                                    </a:schemeClr>
                                  </a:solidFill>
                                  <a:latin typeface="Cambria Math"/>
                                </a:rPr>
                                <m:t>𝑘</m:t>
                              </m:r>
                            </m:sup>
                          </m:sSup>
                          <m:sSup>
                            <m:sSupPr>
                              <m:ctrlPr>
                                <a:rPr lang="pt-BR" i="1" smtClean="0">
                                  <a:solidFill>
                                    <a:schemeClr val="accent6">
                                      <a:lumMod val="40000"/>
                                      <a:lumOff val="60000"/>
                                    </a:schemeClr>
                                  </a:solidFill>
                                  <a:latin typeface="Cambria Math"/>
                                </a:rPr>
                              </m:ctrlPr>
                            </m:sSupPr>
                            <m:e>
                              <m:r>
                                <a:rPr lang="pt-BR" i="1" smtClean="0">
                                  <a:solidFill>
                                    <a:schemeClr val="accent6">
                                      <a:lumMod val="40000"/>
                                      <a:lumOff val="60000"/>
                                    </a:schemeClr>
                                  </a:solidFill>
                                  <a:latin typeface="Cambria Math"/>
                                </a:rPr>
                                <m:t>𝑎</m:t>
                              </m:r>
                            </m:e>
                            <m:sup>
                              <m:r>
                                <a:rPr lang="pt-BR" i="1" smtClean="0">
                                  <a:solidFill>
                                    <a:schemeClr val="accent6">
                                      <a:lumMod val="40000"/>
                                      <a:lumOff val="60000"/>
                                    </a:schemeClr>
                                  </a:solidFill>
                                  <a:latin typeface="Cambria Math"/>
                                </a:rPr>
                                <m:t>𝑛</m:t>
                              </m:r>
                              <m:r>
                                <a:rPr lang="pt-BR" i="1" smtClean="0">
                                  <a:solidFill>
                                    <a:schemeClr val="accent6">
                                      <a:lumMod val="40000"/>
                                      <a:lumOff val="60000"/>
                                    </a:schemeClr>
                                  </a:solidFill>
                                  <a:latin typeface="Cambria Math"/>
                                </a:rPr>
                                <m:t>−</m:t>
                              </m:r>
                              <m:r>
                                <a:rPr lang="pt-BR" i="1" smtClean="0">
                                  <a:solidFill>
                                    <a:schemeClr val="accent6">
                                      <a:lumMod val="40000"/>
                                      <a:lumOff val="60000"/>
                                    </a:schemeClr>
                                  </a:solidFill>
                                  <a:latin typeface="Cambria Math"/>
                                </a:rPr>
                                <m:t>𝑘</m:t>
                              </m:r>
                            </m:sup>
                          </m:sSup>
                        </m:e>
                      </m:nary>
                    </m:oMath>
                  </m:oMathPara>
                </a14:m>
                <a:endParaRPr lang="en-GB" dirty="0">
                  <a:solidFill>
                    <a:schemeClr val="accent6">
                      <a:lumMod val="40000"/>
                      <a:lumOff val="60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rot="20335297">
                <a:off x="6062614" y="3739308"/>
                <a:ext cx="2897268" cy="848758"/>
              </a:xfrm>
              <a:prstGeom prst="rect">
                <a:avLst/>
              </a:prstGeom>
              <a:blipFill rotWithShape="1">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50138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iterate type="lt">
                                    <p:tmPct val="10000"/>
                                  </p:iterate>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iterate type="lt">
                                    <p:tmPct val="10000"/>
                                  </p:iterate>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iterate type="lt">
                                    <p:tmPct val="10000"/>
                                  </p:iterate>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Agenda</a:t>
            </a:r>
            <a:endParaRPr lang="en-GB" dirty="0"/>
          </a:p>
        </p:txBody>
      </p:sp>
      <p:sp>
        <p:nvSpPr>
          <p:cNvPr id="3" name="Content Placeholder 2"/>
          <p:cNvSpPr>
            <a:spLocks noGrp="1"/>
          </p:cNvSpPr>
          <p:nvPr>
            <p:ph type="body" sz="quarter" idx="10"/>
          </p:nvPr>
        </p:nvSpPr>
        <p:spPr>
          <a:xfrm>
            <a:off x="517963" y="1447800"/>
            <a:ext cx="11124328" cy="4235006"/>
          </a:xfrm>
        </p:spPr>
        <p:txBody>
          <a:bodyPr/>
          <a:lstStyle/>
          <a:p>
            <a:r>
              <a:rPr lang="en-GB" smtClean="0"/>
              <a:t>Introduction</a:t>
            </a:r>
          </a:p>
          <a:p>
            <a:r>
              <a:rPr lang="en-GB" smtClean="0"/>
              <a:t>What is an Algorithm?</a:t>
            </a:r>
          </a:p>
          <a:p>
            <a:r>
              <a:rPr lang="en-GB" smtClean="0"/>
              <a:t>Why Optimization is Important</a:t>
            </a:r>
          </a:p>
          <a:p>
            <a:r>
              <a:rPr lang="en-GB" smtClean="0"/>
              <a:t>Optimisation is Child’s Play</a:t>
            </a:r>
          </a:p>
          <a:p>
            <a:r>
              <a:rPr lang="en-GB" smtClean="0"/>
              <a:t>Why do we Use Mathematics?</a:t>
            </a:r>
          </a:p>
          <a:p>
            <a:r>
              <a:rPr lang="en-GB" smtClean="0"/>
              <a:t>One Tactic for Optimizing an Algorithm</a:t>
            </a:r>
          </a:p>
          <a:p>
            <a:r>
              <a:rPr lang="en-GB" smtClean="0"/>
              <a:t>But .Net Saves me from all that, Right?</a:t>
            </a:r>
          </a:p>
          <a:p>
            <a:r>
              <a:rPr lang="en-GB" smtClean="0"/>
              <a:t>Questions.</a:t>
            </a:r>
            <a:endParaRPr lang="en-GB" dirty="0"/>
          </a:p>
        </p:txBody>
      </p:sp>
    </p:spTree>
    <p:extLst>
      <p:ext uri="{BB962C8B-B14F-4D97-AF65-F5344CB8AC3E}">
        <p14:creationId xmlns:p14="http://schemas.microsoft.com/office/powerpoint/2010/main" val="919887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609600"/>
          </a:xfrm>
        </p:spPr>
        <p:txBody>
          <a:bodyPr/>
          <a:lstStyle/>
          <a:p>
            <a:pPr algn="ctr"/>
            <a:r>
              <a:rPr lang="en-GB" dirty="0" smtClean="0"/>
              <a:t>So </a:t>
            </a:r>
            <a:r>
              <a:rPr lang="en-GB" dirty="0" smtClean="0">
                <a:solidFill>
                  <a:schemeClr val="accent1"/>
                </a:solidFill>
              </a:rPr>
              <a:t>Why </a:t>
            </a:r>
            <a:r>
              <a:rPr lang="en-GB" dirty="0" smtClean="0"/>
              <a:t>do we use </a:t>
            </a:r>
            <a:r>
              <a:rPr lang="en-GB" dirty="0" smtClean="0">
                <a:solidFill>
                  <a:schemeClr val="accent1"/>
                </a:solidFill>
              </a:rPr>
              <a:t>Math</a:t>
            </a:r>
            <a:r>
              <a:rPr lang="en-GB" dirty="0" smtClean="0"/>
              <a:t>?</a:t>
            </a:r>
            <a:endParaRPr lang="en-GB" dirty="0"/>
          </a:p>
        </p:txBody>
      </p:sp>
    </p:spTree>
    <p:extLst>
      <p:ext uri="{BB962C8B-B14F-4D97-AF65-F5344CB8AC3E}">
        <p14:creationId xmlns:p14="http://schemas.microsoft.com/office/powerpoint/2010/main" val="31123644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3.static.flickr.com/2117/2102930162_7ab79c723a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980" y="768478"/>
            <a:ext cx="3595878" cy="53644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5729" y="6232930"/>
            <a:ext cx="4651570" cy="307777"/>
          </a:xfrm>
          <a:prstGeom prst="rect">
            <a:avLst/>
          </a:prstGeom>
        </p:spPr>
        <p:txBody>
          <a:bodyPr wrap="square">
            <a:spAutoFit/>
          </a:bodyPr>
          <a:lstStyle/>
          <a:p>
            <a:r>
              <a:rPr lang="en-GB" sz="1400" dirty="0"/>
              <a:t>http://www.flickr.com/photos/truelifeimages/2102930162/</a:t>
            </a:r>
          </a:p>
        </p:txBody>
      </p:sp>
    </p:spTree>
    <p:extLst>
      <p:ext uri="{BB962C8B-B14F-4D97-AF65-F5344CB8AC3E}">
        <p14:creationId xmlns:p14="http://schemas.microsoft.com/office/powerpoint/2010/main" val="384935251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5.static.flickr.com/4139/4783131736_ca9ba79141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60" y="965386"/>
            <a:ext cx="6583215" cy="4916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92460" y="5898561"/>
            <a:ext cx="8320123" cy="338554"/>
          </a:xfrm>
          <a:prstGeom prst="rect">
            <a:avLst/>
          </a:prstGeom>
        </p:spPr>
        <p:txBody>
          <a:bodyPr wrap="square">
            <a:spAutoFit/>
          </a:bodyPr>
          <a:lstStyle/>
          <a:p>
            <a:r>
              <a:rPr lang="en-GB" sz="1600" dirty="0"/>
              <a:t>http://www.flickr.com/photos/29019866@N00/4783131736/</a:t>
            </a:r>
          </a:p>
        </p:txBody>
      </p:sp>
    </p:spTree>
    <p:extLst>
      <p:ext uri="{BB962C8B-B14F-4D97-AF65-F5344CB8AC3E}">
        <p14:creationId xmlns:p14="http://schemas.microsoft.com/office/powerpoint/2010/main" val="429331795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Our Model Has…</a:t>
            </a:r>
            <a:endParaRPr lang="en-GB" dirty="0"/>
          </a:p>
        </p:txBody>
      </p:sp>
      <p:sp>
        <p:nvSpPr>
          <p:cNvPr id="3" name="Content Placeholder 2"/>
          <p:cNvSpPr>
            <a:spLocks noGrp="1"/>
          </p:cNvSpPr>
          <p:nvPr>
            <p:ph idx="1"/>
          </p:nvPr>
        </p:nvSpPr>
        <p:spPr>
          <a:xfrm>
            <a:off x="517963" y="1447803"/>
            <a:ext cx="11124328" cy="4505849"/>
          </a:xfrm>
        </p:spPr>
        <p:txBody>
          <a:bodyPr/>
          <a:lstStyle/>
          <a:p>
            <a:r>
              <a:rPr lang="en-GB" smtClean="0"/>
              <a:t>Single processor</a:t>
            </a:r>
          </a:p>
          <a:p>
            <a:r>
              <a:rPr lang="en-GB" smtClean="0"/>
              <a:t>RAM</a:t>
            </a:r>
          </a:p>
          <a:p>
            <a:r>
              <a:rPr lang="en-GB" smtClean="0"/>
              <a:t>Understands arithmetical instructions</a:t>
            </a:r>
          </a:p>
          <a:p>
            <a:pPr lvl="1"/>
            <a:r>
              <a:rPr lang="en-GB" smtClean="0"/>
              <a:t>Add</a:t>
            </a:r>
          </a:p>
          <a:p>
            <a:pPr lvl="1"/>
            <a:r>
              <a:rPr lang="en-GB" smtClean="0"/>
              <a:t>Subtract</a:t>
            </a:r>
          </a:p>
          <a:p>
            <a:pPr lvl="1"/>
            <a:r>
              <a:rPr lang="en-GB" smtClean="0"/>
              <a:t>Pop</a:t>
            </a:r>
          </a:p>
          <a:p>
            <a:pPr lvl="1"/>
            <a:r>
              <a:rPr lang="en-GB" smtClean="0"/>
              <a:t>Push</a:t>
            </a:r>
          </a:p>
          <a:p>
            <a:r>
              <a:rPr lang="en-GB" smtClean="0"/>
              <a:t>All instructions executed sequentially</a:t>
            </a:r>
          </a:p>
          <a:p>
            <a:r>
              <a:rPr lang="en-GB" smtClean="0"/>
              <a:t>All instructions take constant time to complete.</a:t>
            </a:r>
            <a:endParaRPr lang="en-GB" dirty="0"/>
          </a:p>
        </p:txBody>
      </p:sp>
    </p:spTree>
    <p:extLst>
      <p:ext uri="{BB962C8B-B14F-4D97-AF65-F5344CB8AC3E}">
        <p14:creationId xmlns:p14="http://schemas.microsoft.com/office/powerpoint/2010/main" val="3271531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Title 4"/>
          <p:cNvSpPr>
            <a:spLocks noGrp="1"/>
          </p:cNvSpPr>
          <p:nvPr>
            <p:ph type="ctrTitle"/>
          </p:nvPr>
        </p:nvSpPr>
        <p:spPr/>
        <p:txBody>
          <a:bodyPr/>
          <a:lstStyle/>
          <a:p>
            <a:endParaRPr lang="en-US"/>
          </a:p>
        </p:txBody>
      </p:sp>
    </p:spTree>
    <p:extLst>
      <p:ext uri="{BB962C8B-B14F-4D97-AF65-F5344CB8AC3E}">
        <p14:creationId xmlns:p14="http://schemas.microsoft.com/office/powerpoint/2010/main" val="158902377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700" y="1911351"/>
            <a:ext cx="8346281"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24666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Running Time is Then…</a:t>
            </a:r>
            <a:endParaRPr lang="en-GB" dirty="0"/>
          </a:p>
        </p:txBody>
      </p:sp>
      <p:sp>
        <p:nvSpPr>
          <p:cNvPr id="3" name="Content Placeholder 2"/>
          <p:cNvSpPr>
            <a:spLocks noGrp="1"/>
          </p:cNvSpPr>
          <p:nvPr>
            <p:ph type="body" sz="quarter" idx="10"/>
          </p:nvPr>
        </p:nvSpPr>
        <p:spPr>
          <a:xfrm>
            <a:off x="517963" y="1447802"/>
            <a:ext cx="11124328" cy="2954655"/>
          </a:xfrm>
        </p:spPr>
        <p:txBody>
          <a:bodyPr/>
          <a:lstStyle/>
          <a:p>
            <a:r>
              <a:rPr lang="en-GB" smtClean="0"/>
              <a:t>Sum running times for each statement</a:t>
            </a:r>
          </a:p>
          <a:p>
            <a:r>
              <a:rPr lang="en-GB" smtClean="0"/>
              <a:t>Product of the cost and the time</a:t>
            </a:r>
          </a:p>
          <a:p>
            <a:r>
              <a:rPr lang="en-GB" smtClean="0"/>
              <a:t>So…</a:t>
            </a:r>
          </a:p>
          <a:p>
            <a:r>
              <a:rPr lang="en-GB" smtClean="0"/>
              <a:t>T(n) = c1n + c2(n-1) + c3(n-1) + c4(sum of tj for 1 &lt;= j &lt;= n) + c5(sum of tj -1 for 1 &lt;= j &lt;= n) + c6(sum of tj -1 for 1 &lt;= j &lt;= n) + c7(n-1).</a:t>
            </a:r>
            <a:endParaRPr lang="en-GB" dirty="0"/>
          </a:p>
        </p:txBody>
      </p:sp>
    </p:spTree>
    <p:extLst>
      <p:ext uri="{BB962C8B-B14F-4D97-AF65-F5344CB8AC3E}">
        <p14:creationId xmlns:p14="http://schemas.microsoft.com/office/powerpoint/2010/main" val="2259992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Best Case Running time</a:t>
            </a:r>
            <a:endParaRPr lang="en-GB" dirty="0"/>
          </a:p>
        </p:txBody>
      </p:sp>
      <p:sp>
        <p:nvSpPr>
          <p:cNvPr id="3" name="Content Placeholder 2"/>
          <p:cNvSpPr>
            <a:spLocks noGrp="1"/>
          </p:cNvSpPr>
          <p:nvPr>
            <p:ph idx="1"/>
          </p:nvPr>
        </p:nvSpPr>
        <p:spPr>
          <a:xfrm>
            <a:off x="517963" y="1447800"/>
            <a:ext cx="11124328" cy="2609945"/>
          </a:xfrm>
        </p:spPr>
        <p:txBody>
          <a:bodyPr/>
          <a:lstStyle/>
          <a:p>
            <a:r>
              <a:rPr lang="en-GB" smtClean="0"/>
              <a:t>When the collection is already sorted</a:t>
            </a:r>
          </a:p>
          <a:p>
            <a:r>
              <a:rPr lang="en-GB" smtClean="0"/>
              <a:t>T(n) = c1n + c2(n-1) + c3(n-1) + c4(n-1) + c7(n-1-)</a:t>
            </a:r>
          </a:p>
          <a:p>
            <a:r>
              <a:rPr lang="en-GB" smtClean="0"/>
              <a:t>T(n) = (c1+c2+c3+c4+c7)n – (c2+c3+c4+c7)</a:t>
            </a:r>
          </a:p>
          <a:p>
            <a:r>
              <a:rPr lang="en-GB" smtClean="0"/>
              <a:t>Which is a function in the form an + b</a:t>
            </a:r>
          </a:p>
          <a:p>
            <a:r>
              <a:rPr lang="en-GB" smtClean="0"/>
              <a:t>Thus T(n) is a linear function of n.</a:t>
            </a:r>
            <a:endParaRPr lang="en-GB" dirty="0"/>
          </a:p>
        </p:txBody>
      </p:sp>
      <p:cxnSp>
        <p:nvCxnSpPr>
          <p:cNvPr id="5" name="Straight Connector 4"/>
          <p:cNvCxnSpPr/>
          <p:nvPr/>
        </p:nvCxnSpPr>
        <p:spPr>
          <a:xfrm>
            <a:off x="2286169" y="2745945"/>
            <a:ext cx="33520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08647" y="2745945"/>
            <a:ext cx="26816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648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Let’s Quickly Prove That…</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799" y="1340774"/>
            <a:ext cx="8481490" cy="509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33956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Worst Case Running Time</a:t>
            </a:r>
            <a:endParaRPr lang="en-GB" dirty="0"/>
          </a:p>
        </p:txBody>
      </p:sp>
      <p:sp>
        <p:nvSpPr>
          <p:cNvPr id="3" name="Content Placeholder 2"/>
          <p:cNvSpPr>
            <a:spLocks noGrp="1"/>
          </p:cNvSpPr>
          <p:nvPr>
            <p:ph idx="1"/>
          </p:nvPr>
        </p:nvSpPr>
        <p:spPr>
          <a:xfrm>
            <a:off x="517963" y="1447799"/>
            <a:ext cx="11124328" cy="4542782"/>
          </a:xfrm>
        </p:spPr>
        <p:txBody>
          <a:bodyPr/>
          <a:lstStyle/>
          <a:p>
            <a:r>
              <a:rPr lang="en-GB" sz="3600" dirty="0" smtClean="0"/>
              <a:t>Reverse sorted order</a:t>
            </a:r>
          </a:p>
          <a:p>
            <a:r>
              <a:rPr lang="en-GB" sz="3600" dirty="0" smtClean="0"/>
              <a:t>T(n) = c1n + c2(n-1) + c3(n-1) + c4(n(n+1)/2 -1) + c5(n(n-1)/2) + c6(n(n-1)/2) + c7(n-1)</a:t>
            </a:r>
          </a:p>
          <a:p>
            <a:r>
              <a:rPr lang="en-GB" sz="3600" dirty="0" smtClean="0"/>
              <a:t>T(n) = (c4/2 + c5/2 + c6/2)n^2 + (c1 + c2 + c3 + c4/2 – c5/2 – c6/2 + c7)n – (c2 + c3 + c4 + c7)</a:t>
            </a:r>
          </a:p>
          <a:p>
            <a:r>
              <a:rPr lang="en-GB" sz="3600" dirty="0" smtClean="0"/>
              <a:t>Which is a function in the form an^2 + </a:t>
            </a:r>
            <a:r>
              <a:rPr lang="en-GB" sz="3600" dirty="0" err="1" smtClean="0"/>
              <a:t>bn</a:t>
            </a:r>
            <a:r>
              <a:rPr lang="en-GB" sz="3600" dirty="0" smtClean="0"/>
              <a:t> + c</a:t>
            </a:r>
          </a:p>
          <a:p>
            <a:r>
              <a:rPr lang="en-GB" sz="3600" dirty="0" smtClean="0"/>
              <a:t>Thus T(n) is a quadratic function of n.</a:t>
            </a:r>
          </a:p>
          <a:p>
            <a:endParaRPr lang="en-GB" sz="3600" dirty="0"/>
          </a:p>
        </p:txBody>
      </p:sp>
      <p:cxnSp>
        <p:nvCxnSpPr>
          <p:cNvPr id="4" name="Straight Connector 3"/>
          <p:cNvCxnSpPr/>
          <p:nvPr/>
        </p:nvCxnSpPr>
        <p:spPr>
          <a:xfrm>
            <a:off x="2441540" y="2220087"/>
            <a:ext cx="33520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942877" y="2234115"/>
            <a:ext cx="33520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00716" y="2807812"/>
            <a:ext cx="30168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35868" y="2821840"/>
            <a:ext cx="33520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954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Introduction</a:t>
            </a:r>
            <a:endParaRPr lang="en-GB" dirty="0"/>
          </a:p>
        </p:txBody>
      </p:sp>
      <p:sp>
        <p:nvSpPr>
          <p:cNvPr id="3" name="Content Placeholder 2"/>
          <p:cNvSpPr>
            <a:spLocks noGrp="1"/>
          </p:cNvSpPr>
          <p:nvPr>
            <p:ph idx="1"/>
          </p:nvPr>
        </p:nvSpPr>
        <p:spPr>
          <a:xfrm>
            <a:off x="517963" y="1447800"/>
            <a:ext cx="11124328" cy="2609945"/>
          </a:xfrm>
        </p:spPr>
        <p:txBody>
          <a:bodyPr/>
          <a:lstStyle/>
          <a:p>
            <a:r>
              <a:rPr lang="en-GB" smtClean="0"/>
              <a:t>Gary Short</a:t>
            </a:r>
          </a:p>
          <a:p>
            <a:r>
              <a:rPr lang="en-GB" smtClean="0"/>
              <a:t>Developer Evangelist DevExpress</a:t>
            </a:r>
          </a:p>
          <a:p>
            <a:r>
              <a:rPr lang="en-GB" smtClean="0"/>
              <a:t>Microsoft MVP in C#</a:t>
            </a:r>
          </a:p>
          <a:p>
            <a:r>
              <a:rPr lang="en-GB" smtClean="0"/>
              <a:t>garys@devexpress.com</a:t>
            </a:r>
          </a:p>
          <a:p>
            <a:r>
              <a:rPr lang="en-GB" smtClean="0"/>
              <a:t>@garyshort</a:t>
            </a:r>
            <a:endParaRPr lang="en-GB" dirty="0"/>
          </a:p>
        </p:txBody>
      </p:sp>
    </p:spTree>
    <p:extLst>
      <p:ext uri="{BB962C8B-B14F-4D97-AF65-F5344CB8AC3E}">
        <p14:creationId xmlns:p14="http://schemas.microsoft.com/office/powerpoint/2010/main" val="37409146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Again Let’s Quickly Prove That</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684" y="1443038"/>
            <a:ext cx="8133745" cy="504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29960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So Now We Can Prove Speed</a:t>
            </a:r>
            <a:endParaRPr lang="en-GB" dirty="0"/>
          </a:p>
        </p:txBody>
      </p:sp>
      <p:sp>
        <p:nvSpPr>
          <p:cNvPr id="3" name="Content Placeholder 2"/>
          <p:cNvSpPr>
            <a:spLocks noGrp="1"/>
          </p:cNvSpPr>
          <p:nvPr>
            <p:ph idx="1"/>
          </p:nvPr>
        </p:nvSpPr>
        <p:spPr>
          <a:xfrm>
            <a:off x="517963" y="1447799"/>
            <a:ext cx="11124328" cy="1526572"/>
          </a:xfrm>
        </p:spPr>
        <p:txBody>
          <a:bodyPr/>
          <a:lstStyle/>
          <a:p>
            <a:r>
              <a:rPr lang="en-GB" smtClean="0"/>
              <a:t>an + b</a:t>
            </a:r>
          </a:p>
          <a:p>
            <a:r>
              <a:rPr lang="en-GB" smtClean="0"/>
              <a:t>Is faster than</a:t>
            </a:r>
          </a:p>
          <a:p>
            <a:r>
              <a:rPr lang="en-GB" smtClean="0"/>
              <a:t>an^2 + bn + c </a:t>
            </a:r>
            <a:endParaRPr lang="en-GB" dirty="0" smtClean="0"/>
          </a:p>
        </p:txBody>
      </p:sp>
    </p:spTree>
    <p:extLst>
      <p:ext uri="{BB962C8B-B14F-4D97-AF65-F5344CB8AC3E}">
        <p14:creationId xmlns:p14="http://schemas.microsoft.com/office/powerpoint/2010/main" val="1965051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1143000"/>
          </a:xfrm>
        </p:spPr>
        <p:txBody>
          <a:bodyPr>
            <a:normAutofit/>
          </a:bodyPr>
          <a:lstStyle/>
          <a:p>
            <a:pPr algn="ctr"/>
            <a:r>
              <a:rPr lang="en-GB" sz="4000" dirty="0" smtClean="0"/>
              <a:t>Can we Make The </a:t>
            </a:r>
            <a:r>
              <a:rPr lang="en-GB" sz="4000" dirty="0" smtClean="0">
                <a:solidFill>
                  <a:schemeClr val="accent1"/>
                </a:solidFill>
              </a:rPr>
              <a:t>Notation </a:t>
            </a:r>
            <a:r>
              <a:rPr lang="en-GB" sz="4000" dirty="0" smtClean="0"/>
              <a:t>More </a:t>
            </a:r>
            <a:r>
              <a:rPr lang="en-GB" sz="4000" dirty="0" smtClean="0">
                <a:solidFill>
                  <a:schemeClr val="accent1"/>
                </a:solidFill>
              </a:rPr>
              <a:t>Readable</a:t>
            </a:r>
            <a:r>
              <a:rPr lang="en-GB" sz="4000" dirty="0" smtClean="0"/>
              <a:t>?</a:t>
            </a:r>
            <a:endParaRPr lang="en-GB" sz="4000" dirty="0"/>
          </a:p>
        </p:txBody>
      </p:sp>
    </p:spTree>
    <p:extLst>
      <p:ext uri="{BB962C8B-B14F-4D97-AF65-F5344CB8AC3E}">
        <p14:creationId xmlns:p14="http://schemas.microsoft.com/office/powerpoint/2010/main" val="394826981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Asymptotic Notation</a:t>
            </a:r>
            <a:endParaRPr lang="en-GB" dirty="0"/>
          </a:p>
        </p:txBody>
      </p:sp>
      <p:sp>
        <p:nvSpPr>
          <p:cNvPr id="3" name="Content Placeholder 2"/>
          <p:cNvSpPr>
            <a:spLocks noGrp="1"/>
          </p:cNvSpPr>
          <p:nvPr>
            <p:ph idx="1"/>
          </p:nvPr>
        </p:nvSpPr>
        <p:spPr/>
        <p:txBody>
          <a:bodyPr/>
          <a:lstStyle/>
          <a:p>
            <a:r>
              <a:rPr lang="en-GB" smtClean="0"/>
              <a:t>Big ‘O’ Notation</a:t>
            </a:r>
          </a:p>
          <a:p>
            <a:r>
              <a:rPr lang="en-GB" smtClean="0"/>
              <a:t>For the functions</a:t>
            </a:r>
          </a:p>
          <a:p>
            <a:pPr lvl="1"/>
            <a:r>
              <a:rPr lang="en-GB" smtClean="0"/>
              <a:t>an + b</a:t>
            </a:r>
          </a:p>
          <a:p>
            <a:pPr lvl="1"/>
            <a:r>
              <a:rPr lang="en-GB" smtClean="0"/>
              <a:t>an^2 + bn + c</a:t>
            </a:r>
          </a:p>
          <a:p>
            <a:r>
              <a:rPr lang="en-GB" smtClean="0"/>
              <a:t>If n is sufficiently large</a:t>
            </a:r>
          </a:p>
          <a:p>
            <a:pPr lvl="1"/>
            <a:r>
              <a:rPr lang="en-GB" smtClean="0"/>
              <a:t>Then the largest term of n dominates the function</a:t>
            </a:r>
          </a:p>
          <a:p>
            <a:r>
              <a:rPr lang="en-GB" smtClean="0"/>
              <a:t>So</a:t>
            </a:r>
          </a:p>
          <a:p>
            <a:pPr lvl="1"/>
            <a:r>
              <a:rPr lang="en-GB" smtClean="0"/>
              <a:t>T(n)  = an + b = O(n) </a:t>
            </a:r>
          </a:p>
          <a:p>
            <a:pPr lvl="1"/>
            <a:r>
              <a:rPr lang="en-GB" smtClean="0"/>
              <a:t>T(n) = an^2 + bn + c + O(n^2).</a:t>
            </a:r>
          </a:p>
          <a:p>
            <a:endParaRPr lang="en-GB" dirty="0"/>
          </a:p>
        </p:txBody>
      </p:sp>
    </p:spTree>
    <p:extLst>
      <p:ext uri="{BB962C8B-B14F-4D97-AF65-F5344CB8AC3E}">
        <p14:creationId xmlns:p14="http://schemas.microsoft.com/office/powerpoint/2010/main" val="2244953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So Now we Can Say…</a:t>
            </a:r>
            <a:endParaRPr lang="en-GB" dirty="0"/>
          </a:p>
        </p:txBody>
      </p:sp>
      <p:sp>
        <p:nvSpPr>
          <p:cNvPr id="3" name="Content Placeholder 2"/>
          <p:cNvSpPr>
            <a:spLocks noGrp="1"/>
          </p:cNvSpPr>
          <p:nvPr>
            <p:ph idx="1"/>
          </p:nvPr>
        </p:nvSpPr>
        <p:spPr/>
        <p:txBody>
          <a:bodyPr/>
          <a:lstStyle/>
          <a:p>
            <a:r>
              <a:rPr lang="en-GB" smtClean="0"/>
              <a:t>Insertion Sort is</a:t>
            </a:r>
          </a:p>
          <a:p>
            <a:pPr lvl="1"/>
            <a:r>
              <a:rPr lang="en-GB" smtClean="0"/>
              <a:t>Best Case</a:t>
            </a:r>
          </a:p>
          <a:p>
            <a:pPr lvl="2"/>
            <a:r>
              <a:rPr lang="en-GB" smtClean="0"/>
              <a:t>O(n)</a:t>
            </a:r>
          </a:p>
          <a:p>
            <a:pPr lvl="1"/>
            <a:r>
              <a:rPr lang="en-GB" smtClean="0"/>
              <a:t>Worst Case</a:t>
            </a:r>
          </a:p>
          <a:p>
            <a:pPr lvl="2"/>
            <a:r>
              <a:rPr lang="en-GB" smtClean="0"/>
              <a:t>O(n^2)</a:t>
            </a:r>
            <a:endParaRPr lang="en-GB" dirty="0"/>
          </a:p>
        </p:txBody>
      </p:sp>
    </p:spTree>
    <p:extLst>
      <p:ext uri="{BB962C8B-B14F-4D97-AF65-F5344CB8AC3E}">
        <p14:creationId xmlns:p14="http://schemas.microsoft.com/office/powerpoint/2010/main" val="742791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1143000"/>
          </a:xfrm>
        </p:spPr>
        <p:txBody>
          <a:bodyPr>
            <a:normAutofit fontScale="90000"/>
          </a:bodyPr>
          <a:lstStyle/>
          <a:p>
            <a:pPr algn="ctr"/>
            <a:r>
              <a:rPr lang="en-GB" dirty="0" smtClean="0"/>
              <a:t>But we only care about the </a:t>
            </a:r>
            <a:r>
              <a:rPr lang="en-GB" dirty="0" smtClean="0">
                <a:solidFill>
                  <a:schemeClr val="accent1"/>
                </a:solidFill>
              </a:rPr>
              <a:t>worst </a:t>
            </a:r>
            <a:r>
              <a:rPr lang="en-GB" dirty="0" smtClean="0"/>
              <a:t>case</a:t>
            </a:r>
            <a:endParaRPr lang="en-GB" dirty="0"/>
          </a:p>
        </p:txBody>
      </p:sp>
    </p:spTree>
    <p:extLst>
      <p:ext uri="{BB962C8B-B14F-4D97-AF65-F5344CB8AC3E}">
        <p14:creationId xmlns:p14="http://schemas.microsoft.com/office/powerpoint/2010/main" val="128747260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1143000"/>
          </a:xfrm>
        </p:spPr>
        <p:txBody>
          <a:bodyPr>
            <a:normAutofit fontScale="90000"/>
          </a:bodyPr>
          <a:lstStyle/>
          <a:p>
            <a:pPr algn="ctr"/>
            <a:r>
              <a:rPr lang="en-GB" dirty="0" smtClean="0"/>
              <a:t>Let’s </a:t>
            </a:r>
            <a:r>
              <a:rPr lang="en-GB" dirty="0" smtClean="0">
                <a:solidFill>
                  <a:schemeClr val="accent1"/>
                </a:solidFill>
              </a:rPr>
              <a:t>Optimize </a:t>
            </a:r>
            <a:r>
              <a:rPr lang="en-GB" dirty="0" smtClean="0"/>
              <a:t>Our Search </a:t>
            </a:r>
            <a:r>
              <a:rPr lang="en-GB" dirty="0" smtClean="0">
                <a:solidFill>
                  <a:schemeClr val="accent1"/>
                </a:solidFill>
              </a:rPr>
              <a:t>Algorithm</a:t>
            </a:r>
            <a:endParaRPr lang="en-GB" dirty="0">
              <a:solidFill>
                <a:schemeClr val="accent1"/>
              </a:solidFill>
            </a:endParaRPr>
          </a:p>
        </p:txBody>
      </p:sp>
    </p:spTree>
    <p:extLst>
      <p:ext uri="{BB962C8B-B14F-4D97-AF65-F5344CB8AC3E}">
        <p14:creationId xmlns:p14="http://schemas.microsoft.com/office/powerpoint/2010/main" val="245321177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Let’s do What we Did When we Were Kids</a:t>
            </a:r>
            <a:endParaRPr lang="en-GB" dirty="0"/>
          </a:p>
        </p:txBody>
      </p:sp>
      <p:sp>
        <p:nvSpPr>
          <p:cNvPr id="3" name="Content Placeholder 2"/>
          <p:cNvSpPr>
            <a:spLocks noGrp="1"/>
          </p:cNvSpPr>
          <p:nvPr>
            <p:ph idx="4294967295"/>
          </p:nvPr>
        </p:nvSpPr>
        <p:spPr>
          <a:xfrm>
            <a:off x="0" y="2763838"/>
            <a:ext cx="12161838" cy="887412"/>
          </a:xfrm>
        </p:spPr>
        <p:txBody>
          <a:bodyPr/>
          <a:lstStyle/>
          <a:p>
            <a:pPr marL="0" indent="0" algn="ctr">
              <a:buNone/>
            </a:pPr>
            <a:r>
              <a:rPr lang="en-GB" dirty="0" smtClean="0">
                <a:solidFill>
                  <a:schemeClr val="accent1"/>
                </a:solidFill>
              </a:rPr>
              <a:t>Divide</a:t>
            </a:r>
            <a:r>
              <a:rPr lang="en-GB" dirty="0" smtClean="0"/>
              <a:t> the problem up into smaller parts </a:t>
            </a:r>
            <a:r>
              <a:rPr lang="en-GB" dirty="0" smtClean="0">
                <a:solidFill>
                  <a:schemeClr val="accent1"/>
                </a:solidFill>
              </a:rPr>
              <a:t>and</a:t>
            </a:r>
            <a:r>
              <a:rPr lang="en-GB" dirty="0" smtClean="0"/>
              <a:t> </a:t>
            </a:r>
            <a:r>
              <a:rPr lang="en-GB" dirty="0" smtClean="0">
                <a:solidFill>
                  <a:schemeClr val="accent1"/>
                </a:solidFill>
              </a:rPr>
              <a:t>conquer</a:t>
            </a:r>
            <a:r>
              <a:rPr lang="en-GB" dirty="0" smtClean="0"/>
              <a:t> each </a:t>
            </a:r>
            <a:br>
              <a:rPr lang="en-GB" dirty="0" smtClean="0"/>
            </a:br>
            <a:r>
              <a:rPr lang="en-GB" dirty="0" smtClean="0"/>
              <a:t>of those smaller parts before combining the solutions.</a:t>
            </a:r>
            <a:endParaRPr lang="en-GB" dirty="0"/>
          </a:p>
        </p:txBody>
      </p:sp>
    </p:spTree>
    <p:extLst>
      <p:ext uri="{BB962C8B-B14F-4D97-AF65-F5344CB8AC3E}">
        <p14:creationId xmlns:p14="http://schemas.microsoft.com/office/powerpoint/2010/main" val="3529724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Demo</a:t>
            </a:r>
            <a:endParaRPr lang="en-US" dirty="0"/>
          </a:p>
        </p:txBody>
      </p:sp>
      <p:sp>
        <p:nvSpPr>
          <p:cNvPr id="3" name="Subtitle 2"/>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endParaRPr lang="en-US"/>
          </a:p>
        </p:txBody>
      </p:sp>
    </p:spTree>
    <p:extLst>
      <p:ext uri="{BB962C8B-B14F-4D97-AF65-F5344CB8AC3E}">
        <p14:creationId xmlns:p14="http://schemas.microsoft.com/office/powerpoint/2010/main" val="325075569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2857500"/>
            <a:ext cx="12161838" cy="1143000"/>
          </a:xfrm>
        </p:spPr>
        <p:txBody>
          <a:bodyPr>
            <a:normAutofit fontScale="90000"/>
          </a:bodyPr>
          <a:lstStyle/>
          <a:p>
            <a:pPr algn="ctr"/>
            <a:r>
              <a:rPr lang="en-GB" dirty="0" smtClean="0"/>
              <a:t>Okay, so How </a:t>
            </a:r>
            <a:r>
              <a:rPr lang="en-GB" dirty="0" smtClean="0">
                <a:solidFill>
                  <a:schemeClr val="accent1"/>
                </a:solidFill>
              </a:rPr>
              <a:t>Fast </a:t>
            </a:r>
            <a:r>
              <a:rPr lang="en-GB" dirty="0" smtClean="0"/>
              <a:t>is That </a:t>
            </a:r>
            <a:r>
              <a:rPr lang="en-GB" dirty="0" smtClean="0">
                <a:solidFill>
                  <a:schemeClr val="accent1"/>
                </a:solidFill>
              </a:rPr>
              <a:t>Algorithm</a:t>
            </a:r>
            <a:r>
              <a:rPr lang="en-GB" dirty="0" smtClean="0"/>
              <a:t>?</a:t>
            </a:r>
            <a:endParaRPr lang="en-GB" dirty="0"/>
          </a:p>
        </p:txBody>
      </p:sp>
    </p:spTree>
    <p:extLst>
      <p:ext uri="{BB962C8B-B14F-4D97-AF65-F5344CB8AC3E}">
        <p14:creationId xmlns:p14="http://schemas.microsoft.com/office/powerpoint/2010/main" val="36736680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is an Algorithm?</a:t>
            </a:r>
            <a:endParaRPr lang="en-GB" dirty="0"/>
          </a:p>
        </p:txBody>
      </p:sp>
      <p:sp>
        <p:nvSpPr>
          <p:cNvPr id="8" name="Content Placeholder 2"/>
          <p:cNvSpPr txBox="1">
            <a:spLocks/>
          </p:cNvSpPr>
          <p:nvPr/>
        </p:nvSpPr>
        <p:spPr>
          <a:xfrm>
            <a:off x="608092" y="2910644"/>
            <a:ext cx="10945654" cy="1036712"/>
          </a:xfrm>
          <a:prstGeom prst="rect">
            <a:avLst/>
          </a:prstGeom>
        </p:spPr>
        <p:txBody>
          <a:bodyPr>
            <a:norm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GB" smtClean="0"/>
              <a:t>… a finite </a:t>
            </a:r>
            <a:r>
              <a:rPr lang="en-GB" smtClean="0">
                <a:solidFill>
                  <a:schemeClr val="accent1"/>
                </a:solidFill>
              </a:rPr>
              <a:t>list of </a:t>
            </a:r>
            <a:r>
              <a:rPr lang="en-GB" smtClean="0"/>
              <a:t>well defined </a:t>
            </a:r>
            <a:r>
              <a:rPr lang="en-GB" smtClean="0">
                <a:solidFill>
                  <a:schemeClr val="accent1"/>
                </a:solidFill>
              </a:rPr>
              <a:t>steps</a:t>
            </a:r>
            <a:r>
              <a:rPr lang="en-GB" smtClean="0">
                <a:solidFill>
                  <a:schemeClr val="accent1">
                    <a:lumMod val="40000"/>
                    <a:lumOff val="60000"/>
                  </a:schemeClr>
                </a:solidFill>
              </a:rPr>
              <a:t> </a:t>
            </a:r>
            <a:r>
              <a:rPr lang="en-GB" smtClean="0"/>
              <a:t>to complete</a:t>
            </a:r>
            <a:r>
              <a:rPr lang="en-GB" smtClean="0">
                <a:solidFill>
                  <a:srgbClr val="FF0000"/>
                </a:solidFill>
              </a:rPr>
              <a:t> </a:t>
            </a:r>
            <a:r>
              <a:rPr lang="en-GB" smtClean="0"/>
              <a:t>a task or calculation.</a:t>
            </a:r>
            <a:endParaRPr lang="en-GB" dirty="0"/>
          </a:p>
        </p:txBody>
      </p:sp>
    </p:spTree>
    <p:extLst>
      <p:ext uri="{BB962C8B-B14F-4D97-AF65-F5344CB8AC3E}">
        <p14:creationId xmlns:p14="http://schemas.microsoft.com/office/powerpoint/2010/main" val="376198905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Merge Sort in 3 Easy Parts</a:t>
            </a:r>
            <a:endParaRPr lang="en-GB" dirty="0"/>
          </a:p>
        </p:txBody>
      </p:sp>
      <p:sp>
        <p:nvSpPr>
          <p:cNvPr id="3" name="Content Placeholder 2"/>
          <p:cNvSpPr>
            <a:spLocks noGrp="1"/>
          </p:cNvSpPr>
          <p:nvPr>
            <p:ph idx="1"/>
          </p:nvPr>
        </p:nvSpPr>
        <p:spPr>
          <a:xfrm>
            <a:off x="517963" y="1447799"/>
            <a:ext cx="11124328" cy="4856714"/>
          </a:xfrm>
        </p:spPr>
        <p:txBody>
          <a:bodyPr/>
          <a:lstStyle/>
          <a:p>
            <a:r>
              <a:rPr lang="en-GB" sz="2800" dirty="0" smtClean="0"/>
              <a:t>Divide</a:t>
            </a:r>
          </a:p>
          <a:p>
            <a:pPr lvl="1"/>
            <a:r>
              <a:rPr lang="en-GB" sz="2400" dirty="0" smtClean="0"/>
              <a:t>Computes the middle of the array</a:t>
            </a:r>
          </a:p>
          <a:p>
            <a:pPr lvl="1"/>
            <a:r>
              <a:rPr lang="en-GB" sz="2400" dirty="0" smtClean="0"/>
              <a:t>Constant time</a:t>
            </a:r>
          </a:p>
          <a:p>
            <a:pPr lvl="2"/>
            <a:r>
              <a:rPr lang="en-GB" sz="2000" dirty="0" smtClean="0"/>
              <a:t>D(n) = O(1)</a:t>
            </a:r>
          </a:p>
          <a:p>
            <a:r>
              <a:rPr lang="en-GB" sz="2800" dirty="0" smtClean="0"/>
              <a:t>Conquer</a:t>
            </a:r>
          </a:p>
          <a:p>
            <a:pPr lvl="1"/>
            <a:r>
              <a:rPr lang="en-GB" sz="2400" dirty="0" smtClean="0"/>
              <a:t>Recursively solve two n/2 sized sub problems</a:t>
            </a:r>
          </a:p>
          <a:p>
            <a:pPr lvl="2"/>
            <a:r>
              <a:rPr lang="en-GB" sz="2000" dirty="0" smtClean="0"/>
              <a:t>Each contribute 2T(n/2)</a:t>
            </a:r>
          </a:p>
          <a:p>
            <a:r>
              <a:rPr lang="en-GB" sz="2800" dirty="0" smtClean="0"/>
              <a:t>Combine</a:t>
            </a:r>
          </a:p>
          <a:p>
            <a:pPr lvl="1"/>
            <a:r>
              <a:rPr lang="en-GB" sz="2400" dirty="0" smtClean="0"/>
              <a:t>Combine step is linear</a:t>
            </a:r>
          </a:p>
          <a:p>
            <a:pPr lvl="2"/>
            <a:r>
              <a:rPr lang="en-GB" sz="2000" dirty="0" smtClean="0"/>
              <a:t>C(n) = O(n)</a:t>
            </a:r>
          </a:p>
          <a:p>
            <a:r>
              <a:rPr lang="en-GB" sz="2800" dirty="0" smtClean="0"/>
              <a:t>So worst case</a:t>
            </a:r>
          </a:p>
          <a:p>
            <a:pPr lvl="1"/>
            <a:r>
              <a:rPr lang="en-GB" sz="2400" dirty="0" smtClean="0"/>
              <a:t>2T(n/2) + O(n)</a:t>
            </a:r>
            <a:endParaRPr lang="en-GB" sz="2400" dirty="0"/>
          </a:p>
        </p:txBody>
      </p:sp>
    </p:spTree>
    <p:extLst>
      <p:ext uri="{BB962C8B-B14F-4D97-AF65-F5344CB8AC3E}">
        <p14:creationId xmlns:p14="http://schemas.microsoft.com/office/powerpoint/2010/main" val="4070323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1143000"/>
          </a:xfrm>
        </p:spPr>
        <p:txBody>
          <a:bodyPr>
            <a:normAutofit/>
          </a:bodyPr>
          <a:lstStyle/>
          <a:p>
            <a:pPr algn="ctr"/>
            <a:r>
              <a:rPr lang="en-GB" sz="3200" dirty="0" smtClean="0"/>
              <a:t>Use The Master Method to </a:t>
            </a:r>
            <a:r>
              <a:rPr lang="en-GB" sz="3200" dirty="0" smtClean="0">
                <a:solidFill>
                  <a:schemeClr val="accent1"/>
                </a:solidFill>
              </a:rPr>
              <a:t>Solve </a:t>
            </a:r>
            <a:r>
              <a:rPr lang="en-GB" sz="3200" dirty="0" smtClean="0"/>
              <a:t>This </a:t>
            </a:r>
            <a:r>
              <a:rPr lang="en-GB" sz="3200" dirty="0" smtClean="0">
                <a:solidFill>
                  <a:schemeClr val="accent1"/>
                </a:solidFill>
              </a:rPr>
              <a:t>Recursion</a:t>
            </a:r>
            <a:endParaRPr lang="en-GB" sz="3200" dirty="0">
              <a:solidFill>
                <a:schemeClr val="accent1"/>
              </a:solidFill>
            </a:endParaRPr>
          </a:p>
        </p:txBody>
      </p:sp>
    </p:spTree>
    <p:extLst>
      <p:ext uri="{BB962C8B-B14F-4D97-AF65-F5344CB8AC3E}">
        <p14:creationId xmlns:p14="http://schemas.microsoft.com/office/powerpoint/2010/main" val="47277114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is The Master Method?</a:t>
            </a:r>
            <a:endParaRPr lang="en-GB" dirty="0"/>
          </a:p>
        </p:txBody>
      </p:sp>
      <p:sp>
        <p:nvSpPr>
          <p:cNvPr id="3" name="Content Placeholder 2"/>
          <p:cNvSpPr>
            <a:spLocks noGrp="1"/>
          </p:cNvSpPr>
          <p:nvPr>
            <p:ph idx="1"/>
          </p:nvPr>
        </p:nvSpPr>
        <p:spPr/>
        <p:txBody>
          <a:bodyPr/>
          <a:lstStyle/>
          <a:p>
            <a:r>
              <a:rPr lang="en-GB" smtClean="0"/>
              <a:t>‘Recipe’ for solving recurrences in the form</a:t>
            </a:r>
          </a:p>
          <a:p>
            <a:pPr lvl="1"/>
            <a:r>
              <a:rPr lang="en-GB" smtClean="0"/>
              <a:t>T(n) = aT(n/b) + f(n)</a:t>
            </a:r>
          </a:p>
          <a:p>
            <a:pPr lvl="1"/>
            <a:r>
              <a:rPr lang="en-GB" smtClean="0"/>
              <a:t>Where</a:t>
            </a:r>
          </a:p>
          <a:p>
            <a:pPr lvl="2"/>
            <a:r>
              <a:rPr lang="en-GB" smtClean="0"/>
              <a:t>The constants a &gt;= 1 and b &gt; 1</a:t>
            </a:r>
          </a:p>
          <a:p>
            <a:pPr lvl="2"/>
            <a:r>
              <a:rPr lang="en-GB" smtClean="0"/>
              <a:t>And f(n) is asymptotically positive</a:t>
            </a:r>
          </a:p>
          <a:p>
            <a:pPr lvl="1"/>
            <a:r>
              <a:rPr lang="en-GB" smtClean="0"/>
              <a:t>Our function 2T(n/2) + O(n) is in this form </a:t>
            </a:r>
            <a:r>
              <a:rPr lang="en-GB" smtClean="0">
                <a:sym typeface="Wingdings" pitchFamily="2" charset="2"/>
              </a:rPr>
              <a:t></a:t>
            </a:r>
            <a:endParaRPr lang="en-GB" smtClean="0"/>
          </a:p>
          <a:p>
            <a:pPr lvl="1"/>
            <a:endParaRPr lang="en-GB" dirty="0"/>
          </a:p>
        </p:txBody>
      </p:sp>
    </p:spTree>
    <p:extLst>
      <p:ext uri="{BB962C8B-B14F-4D97-AF65-F5344CB8AC3E}">
        <p14:creationId xmlns:p14="http://schemas.microsoft.com/office/powerpoint/2010/main" val="2124113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How Does it Work?</a:t>
            </a:r>
            <a:endParaRPr lang="en-GB" dirty="0"/>
          </a:p>
        </p:txBody>
      </p:sp>
      <p:sp>
        <p:nvSpPr>
          <p:cNvPr id="3" name="Content Placeholder 2"/>
          <p:cNvSpPr>
            <a:spLocks noGrp="1"/>
          </p:cNvSpPr>
          <p:nvPr>
            <p:ph idx="1"/>
          </p:nvPr>
        </p:nvSpPr>
        <p:spPr/>
        <p:txBody>
          <a:bodyPr/>
          <a:lstStyle/>
          <a:p>
            <a:r>
              <a:rPr lang="en-GB" smtClean="0"/>
              <a:t>Recall it works with function of the form</a:t>
            </a:r>
          </a:p>
          <a:p>
            <a:pPr lvl="1"/>
            <a:r>
              <a:rPr lang="en-GB" smtClean="0"/>
              <a:t>aT(n/b) + f(n)</a:t>
            </a:r>
          </a:p>
          <a:p>
            <a:r>
              <a:rPr lang="en-GB" smtClean="0"/>
              <a:t>We compare f(n) with n log ba</a:t>
            </a:r>
          </a:p>
          <a:p>
            <a:r>
              <a:rPr lang="en-GB" smtClean="0"/>
              <a:t>The larger of the two determines the solution</a:t>
            </a:r>
          </a:p>
          <a:p>
            <a:r>
              <a:rPr lang="en-GB" smtClean="0"/>
              <a:t>If n log ba is larger then</a:t>
            </a:r>
          </a:p>
          <a:p>
            <a:pPr lvl="1"/>
            <a:r>
              <a:rPr lang="en-GB" smtClean="0"/>
              <a:t>T(n) = O(nlogba)</a:t>
            </a:r>
          </a:p>
          <a:p>
            <a:r>
              <a:rPr lang="en-GB" smtClean="0"/>
              <a:t>If f(n) is larger then</a:t>
            </a:r>
          </a:p>
          <a:p>
            <a:pPr lvl="1"/>
            <a:r>
              <a:rPr lang="en-GB" smtClean="0"/>
              <a:t>T(n) = O(f(n))</a:t>
            </a:r>
          </a:p>
          <a:p>
            <a:r>
              <a:rPr lang="en-GB" smtClean="0"/>
              <a:t>If they are equal then we multiply by log factor</a:t>
            </a:r>
          </a:p>
          <a:p>
            <a:pPr lvl="1"/>
            <a:r>
              <a:rPr lang="en-GB" smtClean="0"/>
              <a:t>T(n) = O(f(n) log n)</a:t>
            </a:r>
            <a:endParaRPr lang="en-GB" dirty="0" smtClean="0"/>
          </a:p>
        </p:txBody>
      </p:sp>
    </p:spTree>
    <p:extLst>
      <p:ext uri="{BB962C8B-B14F-4D97-AF65-F5344CB8AC3E}">
        <p14:creationId xmlns:p14="http://schemas.microsoft.com/office/powerpoint/2010/main" val="780315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So in Our Example</a:t>
            </a:r>
            <a:endParaRPr lang="en-GB" dirty="0"/>
          </a:p>
        </p:txBody>
      </p:sp>
      <p:sp>
        <p:nvSpPr>
          <p:cNvPr id="3" name="Content Placeholder 2"/>
          <p:cNvSpPr>
            <a:spLocks noGrp="1"/>
          </p:cNvSpPr>
          <p:nvPr>
            <p:ph idx="1"/>
          </p:nvPr>
        </p:nvSpPr>
        <p:spPr/>
        <p:txBody>
          <a:bodyPr/>
          <a:lstStyle/>
          <a:p>
            <a:r>
              <a:rPr lang="en-GB" smtClean="0"/>
              <a:t>We’re in case three</a:t>
            </a:r>
          </a:p>
          <a:p>
            <a:r>
              <a:rPr lang="en-GB" smtClean="0"/>
              <a:t>Worst case Merge Sort is</a:t>
            </a:r>
          </a:p>
          <a:p>
            <a:pPr lvl="1"/>
            <a:r>
              <a:rPr lang="en-GB" smtClean="0"/>
              <a:t>O(n log n)</a:t>
            </a:r>
          </a:p>
          <a:p>
            <a:r>
              <a:rPr lang="en-GB" smtClean="0"/>
              <a:t>Which is much better than Insertion Sort</a:t>
            </a:r>
          </a:p>
          <a:p>
            <a:pPr lvl="1"/>
            <a:r>
              <a:rPr lang="en-GB" smtClean="0"/>
              <a:t>O(n^2)</a:t>
            </a:r>
            <a:endParaRPr lang="en-GB" dirty="0"/>
          </a:p>
        </p:txBody>
      </p:sp>
    </p:spTree>
    <p:extLst>
      <p:ext uri="{BB962C8B-B14F-4D97-AF65-F5344CB8AC3E}">
        <p14:creationId xmlns:p14="http://schemas.microsoft.com/office/powerpoint/2010/main" val="1186135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849" y="835618"/>
            <a:ext cx="8481490" cy="509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29205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1143000"/>
          </a:xfrm>
        </p:spPr>
        <p:txBody>
          <a:bodyPr>
            <a:normAutofit/>
          </a:bodyPr>
          <a:lstStyle/>
          <a:p>
            <a:pPr algn="ctr"/>
            <a:r>
              <a:rPr lang="en-GB" dirty="0" smtClean="0"/>
              <a:t>But </a:t>
            </a:r>
            <a:r>
              <a:rPr lang="en-GB" dirty="0" err="1" smtClean="0">
                <a:solidFill>
                  <a:schemeClr val="accent1"/>
                </a:solidFill>
              </a:rPr>
              <a:t>.net</a:t>
            </a:r>
            <a:r>
              <a:rPr lang="en-GB" dirty="0" smtClean="0">
                <a:solidFill>
                  <a:schemeClr val="accent1"/>
                </a:solidFill>
              </a:rPr>
              <a:t> Handles </a:t>
            </a:r>
            <a:r>
              <a:rPr lang="en-GB" dirty="0" smtClean="0"/>
              <a:t>all </a:t>
            </a:r>
            <a:r>
              <a:rPr lang="en-GB" dirty="0">
                <a:solidFill>
                  <a:schemeClr val="accent1"/>
                </a:solidFill>
              </a:rPr>
              <a:t>t</a:t>
            </a:r>
            <a:r>
              <a:rPr lang="en-GB" dirty="0" smtClean="0">
                <a:solidFill>
                  <a:schemeClr val="accent1"/>
                </a:solidFill>
              </a:rPr>
              <a:t>his </a:t>
            </a:r>
            <a:r>
              <a:rPr lang="en-GB" dirty="0" smtClean="0"/>
              <a:t>for me</a:t>
            </a:r>
            <a:endParaRPr lang="en-GB" dirty="0"/>
          </a:p>
        </p:txBody>
      </p:sp>
    </p:spTree>
    <p:extLst>
      <p:ext uri="{BB962C8B-B14F-4D97-AF65-F5344CB8AC3E}">
        <p14:creationId xmlns:p14="http://schemas.microsoft.com/office/powerpoint/2010/main" val="329821010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List&lt;T&gt; - Add</a:t>
            </a: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191" y="1920757"/>
            <a:ext cx="6599044" cy="369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40170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List&lt;T&gt; - Growing</a:t>
            </a: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152" y="1911350"/>
            <a:ext cx="5783580" cy="308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07773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List&lt;T&gt; - EnsureCapacity</a:t>
            </a:r>
            <a:endParaRPr lang="en-GB" dirty="0"/>
          </a:p>
        </p:txBody>
      </p:sp>
      <p:sp>
        <p:nvSpPr>
          <p:cNvPr id="4" name="Content Placeholder 3"/>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193" y="1930400"/>
            <a:ext cx="9764078" cy="398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54771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609600"/>
          </a:xfrm>
        </p:spPr>
        <p:txBody>
          <a:bodyPr/>
          <a:lstStyle/>
          <a:p>
            <a:pPr algn="ctr"/>
            <a:r>
              <a:rPr lang="en-GB" dirty="0" smtClean="0"/>
              <a:t>There are </a:t>
            </a:r>
            <a:r>
              <a:rPr lang="en-GB" dirty="0" smtClean="0">
                <a:solidFill>
                  <a:schemeClr val="accent1"/>
                </a:solidFill>
              </a:rPr>
              <a:t>simple </a:t>
            </a:r>
            <a:r>
              <a:rPr lang="en-GB" dirty="0" smtClean="0"/>
              <a:t>ones…</a:t>
            </a:r>
            <a:endParaRPr lang="en-GB" dirty="0"/>
          </a:p>
        </p:txBody>
      </p:sp>
    </p:spTree>
    <p:extLst>
      <p:ext uri="{BB962C8B-B14F-4D97-AF65-F5344CB8AC3E}">
        <p14:creationId xmlns:p14="http://schemas.microsoft.com/office/powerpoint/2010/main" val="113170452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List&lt;T&gt; - Capacity</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317" y="1455730"/>
            <a:ext cx="6336792" cy="499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75196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List&lt;T&gt; - </a:t>
            </a:r>
            <a:r>
              <a:rPr lang="en-GB" dirty="0" err="1" smtClean="0"/>
              <a:t>AddRange</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407" y="1911350"/>
            <a:ext cx="6751701" cy="328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37517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List&lt;T&gt; - AddRange</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516" y="1911350"/>
            <a:ext cx="6324219" cy="172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25797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List&lt;T&gt; - InsertRange</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507" y="1911350"/>
            <a:ext cx="8924727" cy="471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61818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1143000"/>
          </a:xfrm>
        </p:spPr>
        <p:txBody>
          <a:bodyPr>
            <a:normAutofit/>
          </a:bodyPr>
          <a:lstStyle/>
          <a:p>
            <a:pPr algn="ctr"/>
            <a:r>
              <a:rPr lang="en-GB" sz="3200" dirty="0" smtClean="0"/>
              <a:t>So What are the </a:t>
            </a:r>
            <a:r>
              <a:rPr lang="en-GB" sz="3200" dirty="0" smtClean="0">
                <a:solidFill>
                  <a:schemeClr val="accent1"/>
                </a:solidFill>
              </a:rPr>
              <a:t>Performance </a:t>
            </a:r>
            <a:r>
              <a:rPr lang="en-GB" sz="3200" dirty="0" smtClean="0"/>
              <a:t>Implications?</a:t>
            </a:r>
            <a:endParaRPr lang="en-GB" sz="3200" dirty="0"/>
          </a:p>
        </p:txBody>
      </p:sp>
    </p:spTree>
    <p:extLst>
      <p:ext uri="{BB962C8B-B14F-4D97-AF65-F5344CB8AC3E}">
        <p14:creationId xmlns:p14="http://schemas.microsoft.com/office/powerpoint/2010/main" val="87485543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Data Provider</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461" y="1911350"/>
            <a:ext cx="6613398" cy="274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6831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Tester</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99" y="1455738"/>
            <a:ext cx="5676710" cy="524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03706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Results</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2711586059"/>
              </p:ext>
            </p:extLst>
          </p:nvPr>
        </p:nvGraphicFramePr>
        <p:xfrm>
          <a:off x="1196495" y="1340768"/>
          <a:ext cx="9768861"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659162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We’ve Learned</a:t>
            </a:r>
            <a:endParaRPr lang="en-GB" dirty="0"/>
          </a:p>
        </p:txBody>
      </p:sp>
      <p:sp>
        <p:nvSpPr>
          <p:cNvPr id="3" name="Content Placeholder 2"/>
          <p:cNvSpPr>
            <a:spLocks noGrp="1"/>
          </p:cNvSpPr>
          <p:nvPr>
            <p:ph type="body" sz="quarter" idx="10"/>
          </p:nvPr>
        </p:nvSpPr>
        <p:spPr/>
        <p:txBody>
          <a:bodyPr/>
          <a:lstStyle/>
          <a:p>
            <a:r>
              <a:rPr lang="en-GB" smtClean="0"/>
              <a:t>Performance is important</a:t>
            </a:r>
          </a:p>
          <a:p>
            <a:r>
              <a:rPr lang="en-GB" smtClean="0"/>
              <a:t>Optimization comes naturally to us</a:t>
            </a:r>
          </a:p>
          <a:p>
            <a:r>
              <a:rPr lang="en-GB" smtClean="0"/>
              <a:t>Divide and conquer</a:t>
            </a:r>
          </a:p>
          <a:p>
            <a:r>
              <a:rPr lang="en-GB" smtClean="0"/>
              <a:t>Running time is the sum of product of cost and execution </a:t>
            </a:r>
          </a:p>
          <a:p>
            <a:r>
              <a:rPr lang="en-GB" smtClean="0"/>
              <a:t>Maths syntax makes this all seem scary</a:t>
            </a:r>
          </a:p>
          <a:p>
            <a:r>
              <a:rPr lang="en-GB" smtClean="0"/>
              <a:t>Asymptotic notation simplifies language</a:t>
            </a:r>
          </a:p>
          <a:p>
            <a:r>
              <a:rPr lang="en-GB" smtClean="0"/>
              <a:t>This stuff matters, even in the age of .net.</a:t>
            </a:r>
            <a:endParaRPr lang="en-GB" dirty="0"/>
          </a:p>
        </p:txBody>
      </p:sp>
    </p:spTree>
    <p:extLst>
      <p:ext uri="{BB962C8B-B14F-4D97-AF65-F5344CB8AC3E}">
        <p14:creationId xmlns:p14="http://schemas.microsoft.com/office/powerpoint/2010/main" val="1854115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Questions?</a:t>
            </a:r>
            <a:endParaRPr lang="en-GB" dirty="0"/>
          </a:p>
        </p:txBody>
      </p:sp>
      <p:sp>
        <p:nvSpPr>
          <p:cNvPr id="3" name="Content Placeholder 2"/>
          <p:cNvSpPr>
            <a:spLocks noGrp="1"/>
          </p:cNvSpPr>
          <p:nvPr>
            <p:ph type="body" sz="quarter" idx="10"/>
          </p:nvPr>
        </p:nvSpPr>
        <p:spPr/>
        <p:txBody>
          <a:bodyPr/>
          <a:lstStyle/>
          <a:p>
            <a:r>
              <a:rPr lang="en-GB" smtClean="0"/>
              <a:t>garys@devexpress.com</a:t>
            </a:r>
          </a:p>
          <a:p>
            <a:r>
              <a:rPr lang="en-GB" smtClean="0"/>
              <a:t>@garyshort</a:t>
            </a:r>
            <a:endParaRPr lang="en-GB" dirty="0"/>
          </a:p>
        </p:txBody>
      </p:sp>
    </p:spTree>
    <p:extLst>
      <p:ext uri="{BB962C8B-B14F-4D97-AF65-F5344CB8AC3E}">
        <p14:creationId xmlns:p14="http://schemas.microsoft.com/office/powerpoint/2010/main" val="39812165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609600"/>
          </a:xfrm>
        </p:spPr>
        <p:txBody>
          <a:bodyPr/>
          <a:lstStyle/>
          <a:p>
            <a:pPr algn="ctr"/>
            <a:r>
              <a:rPr lang="en-GB" dirty="0" smtClean="0"/>
              <a:t>There are </a:t>
            </a:r>
            <a:r>
              <a:rPr lang="en-GB" dirty="0" smtClean="0">
                <a:solidFill>
                  <a:schemeClr val="accent1"/>
                </a:solidFill>
              </a:rPr>
              <a:t>complex </a:t>
            </a:r>
            <a:r>
              <a:rPr lang="en-GB" dirty="0" smtClean="0"/>
              <a:t>ones…</a:t>
            </a:r>
            <a:endParaRPr lang="en-GB" dirty="0"/>
          </a:p>
        </p:txBody>
      </p:sp>
    </p:spTree>
    <p:extLst>
      <p:ext uri="{BB962C8B-B14F-4D97-AF65-F5344CB8AC3E}">
        <p14:creationId xmlns:p14="http://schemas.microsoft.com/office/powerpoint/2010/main" val="97690858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DPR Track Resources</a:t>
            </a:r>
            <a:endParaRPr lang="en-US" dirty="0"/>
          </a:p>
        </p:txBody>
      </p:sp>
      <p:sp>
        <p:nvSpPr>
          <p:cNvPr id="5" name="Content Placeholder 4"/>
          <p:cNvSpPr>
            <a:spLocks noGrp="1"/>
          </p:cNvSpPr>
          <p:nvPr>
            <p:ph type="body" sz="quarter" idx="10"/>
          </p:nvPr>
        </p:nvSpPr>
        <p:spPr>
          <a:xfrm>
            <a:off x="517963" y="1447800"/>
            <a:ext cx="11124328" cy="4235006"/>
          </a:xfrm>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246359657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6750" y="2767124"/>
            <a:ext cx="5333473"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6744" y="4240386"/>
            <a:ext cx="5320804" cy="369332"/>
          </a:xfrm>
          <a:prstGeom prst="rect">
            <a:avLst/>
          </a:prstGeom>
        </p:spPr>
        <p:txBody>
          <a:bodyPr wrap="square">
            <a:spAutoFit/>
          </a:bodyPr>
          <a:lstStyle/>
          <a:p>
            <a:pPr algn="ctr" defTabSz="914363"/>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6750" y="3849797"/>
            <a:ext cx="5333473"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4081" y="3871113"/>
            <a:ext cx="5333473"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1243" y="2830661"/>
            <a:ext cx="2404489" cy="1076325"/>
          </a:xfrm>
          <a:prstGeom prst="rect">
            <a:avLst/>
          </a:prstGeom>
          <a:noFill/>
          <a:ln>
            <a:noFill/>
          </a:ln>
        </p:spPr>
      </p:pic>
      <p:sp>
        <p:nvSpPr>
          <p:cNvPr id="10" name="Rounded Rectangle 9"/>
          <p:cNvSpPr/>
          <p:nvPr/>
        </p:nvSpPr>
        <p:spPr bwMode="ltGray">
          <a:xfrm>
            <a:off x="6321622" y="2767124"/>
            <a:ext cx="5333473"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21622" y="3849797"/>
            <a:ext cx="5333473"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08960" y="3871113"/>
            <a:ext cx="5333473"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6750" y="4812920"/>
            <a:ext cx="5333473"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6750" y="5895595"/>
            <a:ext cx="5333473"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4081" y="5916903"/>
            <a:ext cx="5333473"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21622" y="4812920"/>
            <a:ext cx="5333473"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21622" y="5895595"/>
            <a:ext cx="5333473"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08960" y="5916903"/>
            <a:ext cx="5333473"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08953" y="4249911"/>
            <a:ext cx="5346141" cy="369332"/>
          </a:xfrm>
          <a:prstGeom prst="rect">
            <a:avLst/>
          </a:prstGeom>
        </p:spPr>
        <p:txBody>
          <a:bodyPr wrap="square">
            <a:spAutoFit/>
          </a:bodyPr>
          <a:lstStyle/>
          <a:p>
            <a:pPr algn="ctr" defTabSz="914363"/>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6749" y="6291910"/>
            <a:ext cx="5295467" cy="369332"/>
          </a:xfrm>
          <a:prstGeom prst="rect">
            <a:avLst/>
          </a:prstGeom>
        </p:spPr>
        <p:txBody>
          <a:bodyPr wrap="square">
            <a:spAutoFit/>
          </a:bodyPr>
          <a:lstStyle/>
          <a:p>
            <a:pPr algn="ctr" defTabSz="914363">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21621" y="6291910"/>
            <a:ext cx="5333473" cy="369332"/>
          </a:xfrm>
          <a:prstGeom prst="rect">
            <a:avLst/>
          </a:prstGeom>
        </p:spPr>
        <p:txBody>
          <a:bodyPr wrap="square" anchor="ctr">
            <a:spAutoFit/>
          </a:bodyPr>
          <a:lstStyle/>
          <a:p>
            <a:pPr algn="ctr" defTabSz="914363">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5582" y="4920291"/>
            <a:ext cx="5035811"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61734" y="4876517"/>
            <a:ext cx="1853263"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32539" y="2998644"/>
            <a:ext cx="228194"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25774" y="3169928"/>
            <a:ext cx="2332167" cy="428793"/>
          </a:xfrm>
          <a:prstGeom prst="rect">
            <a:avLst/>
          </a:prstGeom>
          <a:noFill/>
          <a:ln>
            <a:noFill/>
          </a:ln>
        </p:spPr>
      </p:pic>
      <p:sp>
        <p:nvSpPr>
          <p:cNvPr id="34" name="TextBox 33"/>
          <p:cNvSpPr txBox="1"/>
          <p:nvPr/>
        </p:nvSpPr>
        <p:spPr bwMode="white">
          <a:xfrm>
            <a:off x="9250177" y="3168881"/>
            <a:ext cx="1405680" cy="430887"/>
          </a:xfrm>
          <a:prstGeom prst="rect">
            <a:avLst/>
          </a:prstGeom>
          <a:noFill/>
        </p:spPr>
        <p:txBody>
          <a:bodyPr wrap="square" lIns="0" tIns="0" rIns="0" bIns="0" rtlCol="0">
            <a:spAutoFit/>
          </a:bodyPr>
          <a:lstStyle/>
          <a:p>
            <a:pPr defTabSz="914363"/>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396520" y="724957"/>
            <a:ext cx="5333473"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396527" y="2198226"/>
            <a:ext cx="5320804" cy="369332"/>
          </a:xfrm>
          <a:prstGeom prst="rect">
            <a:avLst/>
          </a:prstGeom>
        </p:spPr>
        <p:txBody>
          <a:bodyPr wrap="square">
            <a:spAutoFit/>
          </a:bodyPr>
          <a:lstStyle/>
          <a:p>
            <a:pPr algn="ctr" defTabSz="914363"/>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396520" y="1807637"/>
            <a:ext cx="5333473"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83851" y="1828953"/>
            <a:ext cx="5333473" cy="338554"/>
          </a:xfrm>
          <a:prstGeom prst="rect">
            <a:avLst/>
          </a:prstGeom>
        </p:spPr>
        <p:txBody>
          <a:bodyPr wrap="square">
            <a:spAutoFit/>
          </a:bodyPr>
          <a:lstStyle/>
          <a:p>
            <a:pPr marL="0" lvl="1" algn="ctr" defTabSz="914363">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36518" y="862362"/>
            <a:ext cx="2253478" cy="806917"/>
          </a:xfrm>
          <a:prstGeom prst="rect">
            <a:avLst/>
          </a:prstGeom>
        </p:spPr>
      </p:pic>
    </p:spTree>
    <p:extLst>
      <p:ext uri="{BB962C8B-B14F-4D97-AF65-F5344CB8AC3E}">
        <p14:creationId xmlns:p14="http://schemas.microsoft.com/office/powerpoint/2010/main" val="3831845474"/>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9257" y="437440"/>
            <a:ext cx="2792472"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8016" y="384578"/>
            <a:ext cx="1003401" cy="1933901"/>
          </a:xfrm>
          <a:prstGeom prst="rect">
            <a:avLst/>
          </a:prstGeom>
        </p:spPr>
      </p:pic>
      <p:sp>
        <p:nvSpPr>
          <p:cNvPr id="15" name="Rectangle 14"/>
          <p:cNvSpPr/>
          <p:nvPr/>
        </p:nvSpPr>
        <p:spPr bwMode="auto">
          <a:xfrm>
            <a:off x="0" y="4095753"/>
            <a:ext cx="5270130"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defTabSz="914363">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5364" y="4131399"/>
            <a:ext cx="4039436"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11494" y="2949090"/>
            <a:ext cx="768733"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60313" y="5136300"/>
            <a:ext cx="597888"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11687" y="5078629"/>
            <a:ext cx="490372"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28152" y="5136287"/>
            <a:ext cx="806912"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4007" y="5079871"/>
            <a:ext cx="806912"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35058" y="5107120"/>
            <a:ext cx="313016"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57492" y="5078617"/>
            <a:ext cx="313016"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587476" y="3651524"/>
            <a:ext cx="848435"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897162" y="2776703"/>
            <a:ext cx="611902"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40380" y="3396824"/>
            <a:ext cx="1199587"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79953" y="2835764"/>
            <a:ext cx="170329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80963" y="384578"/>
            <a:ext cx="1003401" cy="1933901"/>
          </a:xfrm>
          <a:prstGeom prst="rect">
            <a:avLst/>
          </a:prstGeom>
        </p:spPr>
      </p:pic>
      <p:cxnSp>
        <p:nvCxnSpPr>
          <p:cNvPr id="6" name="Straight Connector 5"/>
          <p:cNvCxnSpPr/>
          <p:nvPr/>
        </p:nvCxnSpPr>
        <p:spPr>
          <a:xfrm>
            <a:off x="5893267" y="2508098"/>
            <a:ext cx="50251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93267" y="4892102"/>
            <a:ext cx="502519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48716" y="5187640"/>
            <a:ext cx="70291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3115" y="5403009"/>
            <a:ext cx="597888" cy="1239183"/>
          </a:xfrm>
          <a:prstGeom prst="rect">
            <a:avLst/>
          </a:prstGeom>
        </p:spPr>
      </p:pic>
      <p:cxnSp>
        <p:nvCxnSpPr>
          <p:cNvPr id="32" name="Straight Connector 31"/>
          <p:cNvCxnSpPr/>
          <p:nvPr/>
        </p:nvCxnSpPr>
        <p:spPr>
          <a:xfrm rot="16200000">
            <a:off x="378786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11834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0919" y="19111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Placeholder 3"/>
          <p:cNvSpPr>
            <a:spLocks noGrp="1"/>
          </p:cNvSpPr>
          <p:nvPr>
            <p:ph type="pic" sz="quarter" idx="10"/>
          </p:nvPr>
        </p:nvSpPr>
        <p:spPr/>
      </p:sp>
    </p:spTree>
    <p:extLst>
      <p:ext uri="{BB962C8B-B14F-4D97-AF65-F5344CB8AC3E}">
        <p14:creationId xmlns:p14="http://schemas.microsoft.com/office/powerpoint/2010/main" val="530050211"/>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93763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7813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79700"/>
            <a:ext cx="12161838" cy="2262188"/>
          </a:xfrm>
        </p:spPr>
        <p:txBody>
          <a:bodyPr>
            <a:normAutofit fontScale="90000"/>
          </a:bodyPr>
          <a:lstStyle/>
          <a:p>
            <a:pPr algn="ctr"/>
            <a:r>
              <a:rPr lang="en-GB" dirty="0" smtClean="0">
                <a:solidFill>
                  <a:schemeClr val="accent1"/>
                </a:solidFill>
              </a:rPr>
              <a:t>Prove</a:t>
            </a:r>
            <a:r>
              <a:rPr lang="en-GB" dirty="0" smtClean="0"/>
              <a:t> no three positive integers </a:t>
            </a:r>
            <a:r>
              <a:rPr lang="en-GB" i="1" dirty="0" smtClean="0"/>
              <a:t>a</a:t>
            </a:r>
            <a:r>
              <a:rPr lang="en-GB" dirty="0" smtClean="0"/>
              <a:t>, </a:t>
            </a:r>
            <a:r>
              <a:rPr lang="en-GB" i="1" dirty="0" smtClean="0"/>
              <a:t>b</a:t>
            </a:r>
            <a:r>
              <a:rPr lang="en-GB" dirty="0" smtClean="0"/>
              <a:t>, and </a:t>
            </a:r>
            <a:r>
              <a:rPr lang="en-GB" i="1" dirty="0" smtClean="0"/>
              <a:t>c</a:t>
            </a:r>
            <a:r>
              <a:rPr lang="en-GB" dirty="0" smtClean="0"/>
              <a:t> can </a:t>
            </a:r>
            <a:br>
              <a:rPr lang="en-GB" dirty="0" smtClean="0"/>
            </a:br>
            <a:r>
              <a:rPr lang="en-GB" dirty="0" smtClean="0"/>
              <a:t>satisfy the equation </a:t>
            </a:r>
            <a:r>
              <a:rPr lang="en-GB" i="1" dirty="0" smtClean="0"/>
              <a:t>a</a:t>
            </a:r>
            <a:r>
              <a:rPr lang="en-GB" i="1" baseline="30000" dirty="0" smtClean="0"/>
              <a:t>n</a:t>
            </a:r>
            <a:r>
              <a:rPr lang="en-GB" dirty="0" smtClean="0"/>
              <a:t> + </a:t>
            </a:r>
            <a:r>
              <a:rPr lang="en-GB" i="1" dirty="0" err="1" smtClean="0"/>
              <a:t>b</a:t>
            </a:r>
            <a:r>
              <a:rPr lang="en-GB" i="1" baseline="30000" dirty="0" err="1" smtClean="0"/>
              <a:t>n</a:t>
            </a:r>
            <a:r>
              <a:rPr lang="en-GB" dirty="0" smtClean="0"/>
              <a:t> = </a:t>
            </a:r>
            <a:r>
              <a:rPr lang="en-GB" i="1" dirty="0" err="1" smtClean="0"/>
              <a:t>c</a:t>
            </a:r>
            <a:r>
              <a:rPr lang="en-GB" i="1" baseline="30000" dirty="0" err="1" smtClean="0"/>
              <a:t>n</a:t>
            </a:r>
            <a:r>
              <a:rPr lang="en-GB" dirty="0" smtClean="0"/>
              <a:t> for any integer </a:t>
            </a:r>
            <a:br>
              <a:rPr lang="en-GB" dirty="0" smtClean="0"/>
            </a:br>
            <a:r>
              <a:rPr lang="en-GB" dirty="0" smtClean="0"/>
              <a:t>value of </a:t>
            </a:r>
            <a:r>
              <a:rPr lang="en-GB" i="1" dirty="0" smtClean="0"/>
              <a:t>n</a:t>
            </a:r>
            <a:r>
              <a:rPr lang="en-GB" dirty="0" smtClean="0"/>
              <a:t> greater than two</a:t>
            </a:r>
            <a:endParaRPr lang="en-GB" dirty="0"/>
          </a:p>
        </p:txBody>
      </p:sp>
    </p:spTree>
    <p:extLst>
      <p:ext uri="{BB962C8B-B14F-4D97-AF65-F5344CB8AC3E}">
        <p14:creationId xmlns:p14="http://schemas.microsoft.com/office/powerpoint/2010/main" val="82416507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57500"/>
            <a:ext cx="12161838" cy="609600"/>
          </a:xfrm>
        </p:spPr>
        <p:txBody>
          <a:bodyPr/>
          <a:lstStyle/>
          <a:p>
            <a:pPr algn="ctr"/>
            <a:r>
              <a:rPr lang="en-GB" dirty="0" smtClean="0"/>
              <a:t>Why is </a:t>
            </a:r>
            <a:r>
              <a:rPr lang="en-GB" dirty="0" smtClean="0">
                <a:solidFill>
                  <a:schemeClr val="accent1"/>
                </a:solidFill>
              </a:rPr>
              <a:t>optimization </a:t>
            </a:r>
            <a:r>
              <a:rPr lang="en-GB" dirty="0" smtClean="0"/>
              <a:t>important?</a:t>
            </a:r>
            <a:endParaRPr lang="en-GB" dirty="0"/>
          </a:p>
        </p:txBody>
      </p:sp>
    </p:spTree>
    <p:extLst>
      <p:ext uri="{BB962C8B-B14F-4D97-AF65-F5344CB8AC3E}">
        <p14:creationId xmlns:p14="http://schemas.microsoft.com/office/powerpoint/2010/main" val="26126270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3.static.flickr.com/2001/2237327967_5d739b58ed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973" y="1143000"/>
            <a:ext cx="8107892"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44375" y="5949280"/>
            <a:ext cx="9673088" cy="369332"/>
          </a:xfrm>
          <a:prstGeom prst="rect">
            <a:avLst/>
          </a:prstGeom>
        </p:spPr>
        <p:txBody>
          <a:bodyPr wrap="square">
            <a:spAutoFit/>
          </a:bodyPr>
          <a:lstStyle/>
          <a:p>
            <a:r>
              <a:rPr lang="en-GB" dirty="0"/>
              <a:t>http://www.flickr.com/photos/mushjazzlexima-leakpaalex/2237327967/</a:t>
            </a:r>
          </a:p>
        </p:txBody>
      </p:sp>
    </p:spTree>
    <p:extLst>
      <p:ext uri="{BB962C8B-B14F-4D97-AF65-F5344CB8AC3E}">
        <p14:creationId xmlns:p14="http://schemas.microsoft.com/office/powerpoint/2010/main" val="223038667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929</TotalTime>
  <Words>1614</Words>
  <Application>Microsoft Office PowerPoint</Application>
  <PresentationFormat>Custom</PresentationFormat>
  <Paragraphs>249</Paragraphs>
  <Slides>65</Slides>
  <Notes>3</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TENA11_BreakoutSession_Template_16x9_Final_05132011</vt:lpstr>
      <vt:lpstr>1_White with Consolas font for code slides</vt:lpstr>
      <vt:lpstr>1_TENA11_BreakoutSession_Template_16x9_Final_05132011</vt:lpstr>
      <vt:lpstr>Asymptotes and Algorithms  What You’ve Forgotten  Since University</vt:lpstr>
      <vt:lpstr>Agenda</vt:lpstr>
      <vt:lpstr>Introduction</vt:lpstr>
      <vt:lpstr>What is an Algorithm?</vt:lpstr>
      <vt:lpstr>There are simple ones…</vt:lpstr>
      <vt:lpstr>There are complex ones…</vt:lpstr>
      <vt:lpstr>Prove no three positive integers a, b, and c can  satisfy the equation an + bn = cn for any integer  value of n greater than two</vt:lpstr>
      <vt:lpstr>Why is optimization important?</vt:lpstr>
      <vt:lpstr>PowerPoint Presentation</vt:lpstr>
      <vt:lpstr>Optimization is Child’s Play</vt:lpstr>
      <vt:lpstr>Take This Algorithm…</vt:lpstr>
      <vt:lpstr>Optimized by my 4 Year Old Daughter to…</vt:lpstr>
      <vt:lpstr>And it’s not a skill we lose in adulthood</vt:lpstr>
      <vt:lpstr>Morning Algorithm</vt:lpstr>
      <vt:lpstr>PowerPoint Presentation</vt:lpstr>
      <vt:lpstr>PowerPoint Presentation</vt:lpstr>
      <vt:lpstr>PowerPoint Presentation</vt:lpstr>
      <vt:lpstr>Optimized for Smallville…</vt:lpstr>
      <vt:lpstr>The Only Thing Hard About This is…</vt:lpstr>
      <vt:lpstr>So Why do we use Math?</vt:lpstr>
      <vt:lpstr>PowerPoint Presentation</vt:lpstr>
      <vt:lpstr>PowerPoint Presentation</vt:lpstr>
      <vt:lpstr>Our Model Has…</vt:lpstr>
      <vt:lpstr>PowerPoint Presentation</vt:lpstr>
      <vt:lpstr>PowerPoint Presentation</vt:lpstr>
      <vt:lpstr>Running Time is Then…</vt:lpstr>
      <vt:lpstr>Best Case Running time</vt:lpstr>
      <vt:lpstr>Let’s Quickly Prove That…</vt:lpstr>
      <vt:lpstr>Worst Case Running Time</vt:lpstr>
      <vt:lpstr>Again Let’s Quickly Prove That</vt:lpstr>
      <vt:lpstr>So Now We Can Prove Speed</vt:lpstr>
      <vt:lpstr>Can we Make The Notation More Readable?</vt:lpstr>
      <vt:lpstr>Asymptotic Notation</vt:lpstr>
      <vt:lpstr>So Now we Can Say…</vt:lpstr>
      <vt:lpstr>But we only care about the worst case</vt:lpstr>
      <vt:lpstr>Let’s Optimize Our Search Algorithm</vt:lpstr>
      <vt:lpstr>Let’s do What we Did When we Were Kids</vt:lpstr>
      <vt:lpstr>PowerPoint Presentation</vt:lpstr>
      <vt:lpstr>Okay, so How Fast is That Algorithm?</vt:lpstr>
      <vt:lpstr>Merge Sort in 3 Easy Parts</vt:lpstr>
      <vt:lpstr>Use The Master Method to Solve This Recursion</vt:lpstr>
      <vt:lpstr>What is The Master Method?</vt:lpstr>
      <vt:lpstr>How Does it Work?</vt:lpstr>
      <vt:lpstr>So in Our Example</vt:lpstr>
      <vt:lpstr>PowerPoint Presentation</vt:lpstr>
      <vt:lpstr>But .net Handles all this for me</vt:lpstr>
      <vt:lpstr>List&lt;T&gt; - Add</vt:lpstr>
      <vt:lpstr>List&lt;T&gt; - Growing</vt:lpstr>
      <vt:lpstr>List&lt;T&gt; - EnsureCapacity</vt:lpstr>
      <vt:lpstr>List&lt;T&gt; - Capacity</vt:lpstr>
      <vt:lpstr>List&lt;T&gt; - AddRange</vt:lpstr>
      <vt:lpstr>List&lt;T&gt; - AddRange</vt:lpstr>
      <vt:lpstr>List&lt;T&gt; - InsertRange</vt:lpstr>
      <vt:lpstr>So What are the Performance Implications?</vt:lpstr>
      <vt:lpstr>Data Provider</vt:lpstr>
      <vt:lpstr>Tester</vt:lpstr>
      <vt:lpstr>Results</vt:lpstr>
      <vt:lpstr>What We’ve Learned</vt:lpstr>
      <vt:lpstr>Questions?</vt:lpstr>
      <vt:lpstr>DPR Track Resources</vt:lpstr>
      <vt:lpstr>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DPR302: Asymptotes and Algorithms What You’ve Forgotten Since University</dc:title>
  <dc:subject>Microsoft Management Summit 2011</dc:subject>
  <dc:creator>Gary Short</dc:creator>
  <dc:description>Template Design: Jordan Cayabyab
Formatter: John Lee, Silver Fox Productions
Event Date: May 16-19, 2011
Event Location: Atlanta
Audience Type: Developers, IT Pros</dc:description>
  <cp:lastModifiedBy>Shows</cp:lastModifiedBy>
  <cp:revision>73</cp:revision>
  <dcterms:created xsi:type="dcterms:W3CDTF">2011-05-05T12:30:59Z</dcterms:created>
  <dcterms:modified xsi:type="dcterms:W3CDTF">2011-05-19T20:19:31Z</dcterms:modified>
</cp:coreProperties>
</file>