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19"/>
  </p:notesMasterIdLst>
  <p:handoutMasterIdLst>
    <p:handoutMasterId r:id="rId20"/>
  </p:handoutMasterIdLst>
  <p:sldIdLst>
    <p:sldId id="319" r:id="rId3"/>
    <p:sldId id="322" r:id="rId4"/>
    <p:sldId id="335" r:id="rId5"/>
    <p:sldId id="337" r:id="rId6"/>
    <p:sldId id="338" r:id="rId7"/>
    <p:sldId id="339" r:id="rId8"/>
    <p:sldId id="340" r:id="rId9"/>
    <p:sldId id="341" r:id="rId10"/>
    <p:sldId id="342" r:id="rId11"/>
    <p:sldId id="343" r:id="rId12"/>
    <p:sldId id="331" r:id="rId13"/>
    <p:sldId id="344" r:id="rId14"/>
    <p:sldId id="345" r:id="rId15"/>
    <p:sldId id="346" r:id="rId16"/>
    <p:sldId id="347" r:id="rId17"/>
    <p:sldId id="271" r:id="rId1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72276" autoAdjust="0"/>
  </p:normalViewPr>
  <p:slideViewPr>
    <p:cSldViewPr snapToGrid="0">
      <p:cViewPr varScale="1">
        <p:scale>
          <a:sx n="26" d="100"/>
          <a:sy n="26" d="100"/>
        </p:scale>
        <p:origin x="-1320"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1:16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1:16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5/14/2011 1:16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5/14/2011 1:16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5/14/2011 1:16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5/14/2011 1:16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22501107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8375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508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249770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99466492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4734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9795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3771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2706475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9851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214978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4691594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65235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81301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094659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698179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511557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974223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53679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60052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650007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6099347"/>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eblogs.asp.net/Scottgu/" TargetMode="External"/><Relationship Id="rId2" Type="http://schemas.openxmlformats.org/officeDocument/2006/relationships/hyperlink" Target="http://www.iis.net/" TargetMode="External"/><Relationship Id="rId1" Type="http://schemas.openxmlformats.org/officeDocument/2006/relationships/slideLayout" Target="../slideLayouts/slideLayout8.xml"/><Relationship Id="rId4" Type="http://schemas.openxmlformats.org/officeDocument/2006/relationships/hyperlink" Target="http://www.hanselman.com/blo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4.png"/><Relationship Id="rId5" Type="http://schemas.openxmlformats.org/officeDocument/2006/relationships/hyperlink" Target="http://www.microsoft.com/learning" TargetMode="External"/><Relationship Id="rId10" Type="http://schemas.openxmlformats.org/officeDocument/2006/relationships/image" Target="../media/image23.emf"/><Relationship Id="rId4" Type="http://schemas.openxmlformats.org/officeDocument/2006/relationships/image" Target="../media/image20.png"/><Relationship Id="rId9" Type="http://schemas.openxmlformats.org/officeDocument/2006/relationships/image" Target="../media/image22.png"/><Relationship Id="rId1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Summary</a:t>
            </a:r>
            <a:endParaRPr lang="en-US" dirty="0"/>
          </a:p>
        </p:txBody>
      </p:sp>
      <p:sp>
        <p:nvSpPr>
          <p:cNvPr id="6" name="Content Placeholder 5"/>
          <p:cNvSpPr>
            <a:spLocks noGrp="1"/>
          </p:cNvSpPr>
          <p:nvPr>
            <p:ph idx="1"/>
          </p:nvPr>
        </p:nvSpPr>
        <p:spPr/>
        <p:txBody>
          <a:bodyPr/>
          <a:lstStyle/>
          <a:p>
            <a:r>
              <a:rPr lang="en-US" smtClean="0"/>
              <a:t>Web Forms is not dead</a:t>
            </a:r>
          </a:p>
          <a:p>
            <a:r>
              <a:rPr lang="en-US" smtClean="0"/>
              <a:t>Improved data-binding via Strongly Typed Data Controls and Model Binders</a:t>
            </a:r>
          </a:p>
          <a:p>
            <a:r>
              <a:rPr lang="en-US" smtClean="0"/>
              <a:t>Easier async programming model for better scalability</a:t>
            </a:r>
          </a:p>
          <a:p>
            <a:r>
              <a:rPr lang="en-US" smtClean="0"/>
              <a:t>Better support for HTML5 and front-end optimization via JS/CSS combining/minification, AntiXSS encoding and Unobtrusive Validators</a:t>
            </a:r>
            <a:endParaRPr lang="en-US" dirty="0"/>
          </a:p>
        </p:txBody>
      </p:sp>
    </p:spTree>
    <p:extLst>
      <p:ext uri="{BB962C8B-B14F-4D97-AF65-F5344CB8AC3E}">
        <p14:creationId xmlns:p14="http://schemas.microsoft.com/office/powerpoint/2010/main" val="179714483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2492990"/>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a:t>
            </a:r>
          </a:p>
          <a:p>
            <a:pPr marL="917557" lvl="1" indent="-460375">
              <a:lnSpc>
                <a:spcPct val="90000"/>
              </a:lnSpc>
              <a:spcBef>
                <a:spcPct val="20000"/>
              </a:spcBef>
              <a:buSzPct val="90000"/>
              <a:buBlip>
                <a:blip r:embed="rId3"/>
              </a:buBlip>
            </a:pPr>
            <a:r>
              <a:rPr lang="en-US" sz="2400" dirty="0"/>
              <a:t>DEV335: Improving Your Microsoft ASP.NET Application Performance with Asynchronous Pages and </a:t>
            </a:r>
            <a:r>
              <a:rPr lang="en-US" sz="2400" dirty="0" smtClean="0"/>
              <a:t>Actions</a:t>
            </a:r>
          </a:p>
          <a:p>
            <a:pPr marL="917557" lvl="1" indent="-460375">
              <a:lnSpc>
                <a:spcPct val="90000"/>
              </a:lnSpc>
              <a:spcBef>
                <a:spcPct val="20000"/>
              </a:spcBef>
              <a:buSzPct val="90000"/>
              <a:buBlip>
                <a:blip r:embed="rId3"/>
              </a:buBlip>
            </a:pPr>
            <a:r>
              <a:rPr lang="en-US" sz="2400" dirty="0"/>
              <a:t>DEV349: An Overview of the Microsoft Web Stack</a:t>
            </a:r>
          </a:p>
          <a:p>
            <a:pPr marL="917557" lvl="1" indent="-460375">
              <a:lnSpc>
                <a:spcPct val="90000"/>
              </a:lnSpc>
              <a:spcBef>
                <a:spcPct val="20000"/>
              </a:spcBef>
              <a:buSzPct val="90000"/>
              <a:buBlip>
                <a:blip r:embed="rId3"/>
              </a:buBlip>
            </a:pPr>
            <a:r>
              <a:rPr lang="en-US" sz="2400" dirty="0"/>
              <a:t>DEV333: Hack Proofing Your Microsoft ASP.NET Web Forms and MVC </a:t>
            </a:r>
            <a:r>
              <a:rPr lang="en-US" sz="2400" dirty="0" smtClean="0"/>
              <a:t>Applications</a:t>
            </a:r>
          </a:p>
        </p:txBody>
      </p:sp>
      <p:sp>
        <p:nvSpPr>
          <p:cNvPr id="11" name="Rectangle 10"/>
          <p:cNvSpPr/>
          <p:nvPr/>
        </p:nvSpPr>
        <p:spPr bwMode="auto">
          <a:xfrm>
            <a:off x="507868" y="4083327"/>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a:t>
            </a:r>
            <a:r>
              <a:rPr lang="en-US" sz="2400" dirty="0" smtClean="0">
                <a:gradFill>
                  <a:gsLst>
                    <a:gs pos="0">
                      <a:schemeClr val="tx1"/>
                    </a:gs>
                    <a:gs pos="100000">
                      <a:schemeClr val="tx1"/>
                    </a:gs>
                  </a:gsLst>
                  <a:lin ang="5400000" scaled="0"/>
                </a:gradFill>
              </a:rPr>
              <a:t>Labs</a:t>
            </a:r>
          </a:p>
          <a:p>
            <a:pPr marL="917557" lvl="1" indent="-460375">
              <a:lnSpc>
                <a:spcPct val="90000"/>
              </a:lnSpc>
              <a:spcBef>
                <a:spcPct val="20000"/>
              </a:spcBef>
              <a:buSzPct val="90000"/>
              <a:buBlip>
                <a:blip r:embed="rId3"/>
              </a:buBlip>
            </a:pPr>
            <a:r>
              <a:rPr lang="en-US" sz="2400" dirty="0"/>
              <a:t>DEV271HOL:  Introduction to Microsoft ASP.NET Web Forms </a:t>
            </a:r>
            <a:r>
              <a:rPr lang="en-US" sz="2400" dirty="0" smtClean="0"/>
              <a:t>4</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Track Resources</a:t>
            </a:r>
            <a:endParaRPr lang="en-US" dirty="0"/>
          </a:p>
        </p:txBody>
      </p:sp>
      <p:sp>
        <p:nvSpPr>
          <p:cNvPr id="3" name="Content Placeholder 2"/>
          <p:cNvSpPr>
            <a:spLocks noGrp="1"/>
          </p:cNvSpPr>
          <p:nvPr>
            <p:ph type="body" sz="quarter" idx="10"/>
          </p:nvPr>
        </p:nvSpPr>
        <p:spPr/>
        <p:txBody>
          <a:bodyPr/>
          <a:lstStyle/>
          <a:p>
            <a:r>
              <a:rPr lang="en-US" dirty="0" smtClean="0">
                <a:hlinkClick r:id="rId2"/>
              </a:rPr>
              <a:t>http://www.asp.net/</a:t>
            </a:r>
          </a:p>
          <a:p>
            <a:r>
              <a:rPr lang="en-US" dirty="0" smtClean="0">
                <a:hlinkClick r:id="rId2"/>
              </a:rPr>
              <a:t>http://www.silverlight.net/</a:t>
            </a:r>
          </a:p>
          <a:p>
            <a:r>
              <a:rPr lang="en-US" dirty="0" smtClean="0">
                <a:hlinkClick r:id="rId2"/>
              </a:rPr>
              <a:t>http://www.microsoft.com/web/gallery/</a:t>
            </a:r>
          </a:p>
          <a:p>
            <a:r>
              <a:rPr lang="en-US" dirty="0" smtClean="0">
                <a:hlinkClick r:id="rId2"/>
              </a:rPr>
              <a:t>http://www.iis.net/</a:t>
            </a:r>
            <a:r>
              <a:rPr lang="en-US" dirty="0" smtClean="0"/>
              <a:t>	</a:t>
            </a:r>
          </a:p>
          <a:p>
            <a:r>
              <a:rPr lang="en-US" dirty="0" smtClean="0">
                <a:hlinkClick r:id="rId3"/>
              </a:rPr>
              <a:t>http://weblogs.asp.net/Scottgu/</a:t>
            </a:r>
            <a:r>
              <a:rPr lang="en-US" dirty="0" smtClean="0"/>
              <a:t>	</a:t>
            </a:r>
          </a:p>
          <a:p>
            <a:r>
              <a:rPr lang="en-US" dirty="0" smtClean="0">
                <a:hlinkClick r:id="rId4"/>
              </a:rPr>
              <a:t>http://www.hanselman.com/blog/</a:t>
            </a:r>
            <a:r>
              <a:rPr lang="en-US" dirty="0" smtClean="0"/>
              <a:t>	</a:t>
            </a:r>
            <a:endParaRPr lang="en-US" dirty="0"/>
          </a:p>
        </p:txBody>
      </p:sp>
    </p:spTree>
    <p:extLst>
      <p:ext uri="{BB962C8B-B14F-4D97-AF65-F5344CB8AC3E}">
        <p14:creationId xmlns:p14="http://schemas.microsoft.com/office/powerpoint/2010/main" val="23682090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25560269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2949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29" r="629"/>
          <a:stretch>
            <a:fillRect/>
          </a:stretch>
        </p:blipFill>
        <p:spPr>
          <a:xfrm>
            <a:off x="6051550" y="1941513"/>
            <a:ext cx="4114800" cy="4167187"/>
          </a:xfrm>
        </p:spPr>
      </p:pic>
    </p:spTree>
    <p:extLst>
      <p:ext uri="{BB962C8B-B14F-4D97-AF65-F5344CB8AC3E}">
        <p14:creationId xmlns:p14="http://schemas.microsoft.com/office/powerpoint/2010/main" val="13849955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Web Forms: Reports of My Death Are Greatly Exaggerated</a:t>
            </a:r>
            <a:endParaRPr lang="en-US" sz="3600" dirty="0"/>
          </a:p>
        </p:txBody>
      </p:sp>
      <p:sp>
        <p:nvSpPr>
          <p:cNvPr id="3" name="Subtitle 2"/>
          <p:cNvSpPr>
            <a:spLocks noGrp="1"/>
          </p:cNvSpPr>
          <p:nvPr>
            <p:ph type="subTitle" idx="1"/>
          </p:nvPr>
        </p:nvSpPr>
        <p:spPr/>
        <p:txBody>
          <a:bodyPr/>
          <a:lstStyle/>
          <a:p>
            <a:r>
              <a:rPr lang="en-US" dirty="0" smtClean="0"/>
              <a:t>Damian Edwards</a:t>
            </a:r>
          </a:p>
          <a:p>
            <a:r>
              <a:rPr lang="en-US" dirty="0" smtClean="0"/>
              <a:t>Program Manager, ASP.NET</a:t>
            </a:r>
          </a:p>
          <a:p>
            <a:r>
              <a:rPr lang="en-US" dirty="0" smtClean="0"/>
              <a:t>Microsoft</a:t>
            </a:r>
            <a:endParaRPr lang="en-US" dirty="0"/>
          </a:p>
        </p:txBody>
      </p:sp>
      <p:sp>
        <p:nvSpPr>
          <p:cNvPr id="4" name="Text Placeholder 3"/>
          <p:cNvSpPr>
            <a:spLocks noGrp="1"/>
          </p:cNvSpPr>
          <p:nvPr>
            <p:ph type="body" sz="quarter" idx="10"/>
          </p:nvPr>
        </p:nvSpPr>
        <p:spPr/>
        <p:txBody>
          <a:bodyPr/>
          <a:lstStyle/>
          <a:p>
            <a:r>
              <a:rPr lang="en-US" dirty="0" smtClean="0"/>
              <a:t>DEV352</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State of Web Forms</a:t>
            </a:r>
            <a:endParaRPr lang="en-US" dirty="0"/>
          </a:p>
        </p:txBody>
      </p:sp>
      <p:sp>
        <p:nvSpPr>
          <p:cNvPr id="3" name="Text Placeholder 2"/>
          <p:cNvSpPr>
            <a:spLocks noGrp="1"/>
          </p:cNvSpPr>
          <p:nvPr>
            <p:ph type="body" sz="quarter" idx="10"/>
          </p:nvPr>
        </p:nvSpPr>
        <p:spPr/>
        <p:txBody>
          <a:bodyPr/>
          <a:lstStyle/>
          <a:p>
            <a:r>
              <a:rPr lang="en-US" smtClean="0"/>
              <a:t>It’s not dead</a:t>
            </a:r>
          </a:p>
          <a:p>
            <a:r>
              <a:rPr lang="en-US" smtClean="0"/>
              <a:t>Used by the vast majority of our customers</a:t>
            </a:r>
          </a:p>
          <a:p>
            <a:r>
              <a:rPr lang="en-US" smtClean="0"/>
              <a:t>4.0 was released just over 12 months ago with lots of great stuff in it</a:t>
            </a:r>
          </a:p>
          <a:p>
            <a:r>
              <a:rPr lang="en-US" smtClean="0"/>
              <a:t>Code loving Web Forms developers do exist! It’s not all drag-drop-F5</a:t>
            </a:r>
          </a:p>
          <a:p>
            <a:r>
              <a:rPr lang="en-US" smtClean="0"/>
              <a:t>Web Forms vNext…</a:t>
            </a:r>
          </a:p>
          <a:p>
            <a:endParaRPr lang="en-US" smtClean="0"/>
          </a:p>
          <a:p>
            <a:endParaRPr lang="en-US" dirty="0"/>
          </a:p>
        </p:txBody>
      </p:sp>
    </p:spTree>
    <p:extLst>
      <p:ext uri="{BB962C8B-B14F-4D97-AF65-F5344CB8AC3E}">
        <p14:creationId xmlns:p14="http://schemas.microsoft.com/office/powerpoint/2010/main" val="3735024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vNext</a:t>
            </a:r>
            <a:r>
              <a:rPr lang="en-US" dirty="0" smtClean="0"/>
              <a:t>: Data Binding Improvements</a:t>
            </a:r>
            <a:endParaRPr lang="en-US" dirty="0"/>
          </a:p>
        </p:txBody>
      </p:sp>
      <p:sp>
        <p:nvSpPr>
          <p:cNvPr id="3" name="Text Placeholder 2"/>
          <p:cNvSpPr>
            <a:spLocks noGrp="1"/>
          </p:cNvSpPr>
          <p:nvPr>
            <p:ph type="body" sz="quarter" idx="10"/>
          </p:nvPr>
        </p:nvSpPr>
        <p:spPr>
          <a:xfrm>
            <a:off x="519112" y="1447799"/>
            <a:ext cx="11149013" cy="4370427"/>
          </a:xfrm>
        </p:spPr>
        <p:txBody>
          <a:bodyPr/>
          <a:lstStyle/>
          <a:p>
            <a:r>
              <a:rPr lang="en-US" dirty="0" smtClean="0"/>
              <a:t>HTML-encoded data-binding expressions &lt;%#: %&gt;</a:t>
            </a:r>
          </a:p>
          <a:p>
            <a:r>
              <a:rPr lang="en-US" dirty="0" smtClean="0"/>
              <a:t>Strongly Typed Data Controls</a:t>
            </a:r>
          </a:p>
          <a:p>
            <a:pPr lvl="1"/>
            <a:r>
              <a:rPr lang="en-US" dirty="0" smtClean="0"/>
              <a:t>No reflection based </a:t>
            </a:r>
            <a:r>
              <a:rPr lang="en-US" dirty="0" err="1" smtClean="0"/>
              <a:t>Eval</a:t>
            </a:r>
            <a:r>
              <a:rPr lang="en-US" dirty="0" smtClean="0"/>
              <a:t>("foo") calls</a:t>
            </a:r>
          </a:p>
          <a:p>
            <a:pPr lvl="1"/>
            <a:r>
              <a:rPr lang="en-US" dirty="0" smtClean="0"/>
              <a:t>IntelliSense for data-binding expressions</a:t>
            </a:r>
          </a:p>
          <a:p>
            <a:pPr lvl="1"/>
            <a:r>
              <a:rPr lang="en-US" dirty="0" smtClean="0"/>
              <a:t>Supports 1-way and 2-way data-binding</a:t>
            </a:r>
          </a:p>
          <a:p>
            <a:r>
              <a:rPr lang="en-US" dirty="0" smtClean="0"/>
              <a:t>Model Binders</a:t>
            </a:r>
          </a:p>
          <a:p>
            <a:pPr lvl="1"/>
            <a:r>
              <a:rPr lang="en-US" dirty="0" smtClean="0"/>
              <a:t>Better support for code-focused data-access</a:t>
            </a:r>
          </a:p>
          <a:p>
            <a:pPr lvl="1"/>
            <a:r>
              <a:rPr lang="en-US" dirty="0" smtClean="0"/>
              <a:t>Support 2-way binding against complex types</a:t>
            </a:r>
          </a:p>
          <a:p>
            <a:pPr lvl="1"/>
            <a:r>
              <a:rPr lang="en-US" dirty="0" smtClean="0"/>
              <a:t>Extensible model binding infrastructure from MVC 3 Futures</a:t>
            </a:r>
            <a:endParaRPr lang="en-US" dirty="0"/>
          </a:p>
        </p:txBody>
      </p:sp>
    </p:spTree>
    <p:extLst>
      <p:ext uri="{BB962C8B-B14F-4D97-AF65-F5344CB8AC3E}">
        <p14:creationId xmlns:p14="http://schemas.microsoft.com/office/powerpoint/2010/main" val="710055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vNext Data Binding</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501289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vNext Async Improvements</a:t>
            </a:r>
            <a:endParaRPr lang="en-US" dirty="0"/>
          </a:p>
        </p:txBody>
      </p:sp>
      <p:sp>
        <p:nvSpPr>
          <p:cNvPr id="6" name="Content Placeholder 5"/>
          <p:cNvSpPr>
            <a:spLocks noGrp="1"/>
          </p:cNvSpPr>
          <p:nvPr>
            <p:ph idx="1"/>
          </p:nvPr>
        </p:nvSpPr>
        <p:spPr/>
        <p:txBody>
          <a:bodyPr/>
          <a:lstStyle/>
          <a:p>
            <a:r>
              <a:rPr lang="en-US" smtClean="0"/>
              <a:t>Enhanced support for the Task Parallel Library and async/await keywords (Async CTP)</a:t>
            </a:r>
          </a:p>
          <a:p>
            <a:r>
              <a:rPr lang="en-US" smtClean="0"/>
              <a:t>New APIs for async pages and handlers</a:t>
            </a:r>
          </a:p>
          <a:p>
            <a:r>
              <a:rPr lang="en-US" smtClean="0"/>
              <a:t>Makes leveraging async IO operations much easier for better scalability</a:t>
            </a:r>
            <a:endParaRPr lang="en-US" dirty="0"/>
          </a:p>
        </p:txBody>
      </p:sp>
    </p:spTree>
    <p:extLst>
      <p:ext uri="{BB962C8B-B14F-4D97-AF65-F5344CB8AC3E}">
        <p14:creationId xmlns:p14="http://schemas.microsoft.com/office/powerpoint/2010/main" val="20760542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vNext Async</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632575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vNext Frontend Improvements</a:t>
            </a:r>
            <a:endParaRPr lang="en-US" dirty="0"/>
          </a:p>
        </p:txBody>
      </p:sp>
      <p:sp>
        <p:nvSpPr>
          <p:cNvPr id="6" name="Content Placeholder 5"/>
          <p:cNvSpPr>
            <a:spLocks noGrp="1"/>
          </p:cNvSpPr>
          <p:nvPr>
            <p:ph idx="1"/>
          </p:nvPr>
        </p:nvSpPr>
        <p:spPr/>
        <p:txBody>
          <a:bodyPr/>
          <a:lstStyle/>
          <a:p>
            <a:r>
              <a:rPr lang="en-US" smtClean="0"/>
              <a:t>Unobtrusive Validators</a:t>
            </a:r>
          </a:p>
          <a:p>
            <a:pPr lvl="1"/>
            <a:r>
              <a:rPr lang="en-US" smtClean="0"/>
              <a:t>Removes inline JavaScript from server validators</a:t>
            </a:r>
          </a:p>
          <a:p>
            <a:pPr lvl="1"/>
            <a:r>
              <a:rPr lang="en-US" smtClean="0"/>
              <a:t>Smaller page sizes, faster loading, better caching</a:t>
            </a:r>
          </a:p>
          <a:p>
            <a:pPr lvl="1"/>
            <a:r>
              <a:rPr lang="en-US" smtClean="0"/>
              <a:t>Leverages jQuery</a:t>
            </a:r>
          </a:p>
          <a:p>
            <a:r>
              <a:rPr lang="en-US" smtClean="0"/>
              <a:t>AntiXSS encoding</a:t>
            </a:r>
          </a:p>
          <a:p>
            <a:r>
              <a:rPr lang="en-US" smtClean="0"/>
              <a:t>HTML5 updates</a:t>
            </a:r>
          </a:p>
          <a:p>
            <a:r>
              <a:rPr lang="en-US" smtClean="0"/>
              <a:t>Runtime combination/minification of JavaScript &amp; CSS files</a:t>
            </a:r>
            <a:endParaRPr lang="en-US" dirty="0"/>
          </a:p>
        </p:txBody>
      </p:sp>
    </p:spTree>
    <p:extLst>
      <p:ext uri="{BB962C8B-B14F-4D97-AF65-F5344CB8AC3E}">
        <p14:creationId xmlns:p14="http://schemas.microsoft.com/office/powerpoint/2010/main" val="258726820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vNext Frontend Engineering Improvements</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98473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100</TotalTime>
  <Words>1460</Words>
  <Application>Microsoft Office PowerPoint</Application>
  <PresentationFormat>Custom</PresentationFormat>
  <Paragraphs>115</Paragraphs>
  <Slides>16</Slides>
  <Notes>10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TENA11_BreakoutSession_Template_16x9_Final_05132011</vt:lpstr>
      <vt:lpstr>1_White with Consolas font for code slides</vt:lpstr>
      <vt:lpstr>PowerPoint Presentation</vt:lpstr>
      <vt:lpstr>Web Forms: Reports of My Death Are Greatly Exaggerated</vt:lpstr>
      <vt:lpstr>The State of Web Forms</vt:lpstr>
      <vt:lpstr>vNext: Data Binding Improvements</vt:lpstr>
      <vt:lpstr>vNext Data Binding</vt:lpstr>
      <vt:lpstr>vNext Async Improvements</vt:lpstr>
      <vt:lpstr>vNext Async</vt:lpstr>
      <vt:lpstr>vNext Frontend Improvements</vt:lpstr>
      <vt:lpstr>vNext Frontend Engineering Improvements</vt:lpstr>
      <vt:lpstr>Summary</vt:lpstr>
      <vt:lpstr>Related Content</vt:lpstr>
      <vt:lpstr>Web 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DEV352: Web Forms: Reports of My Death Are Greatly Exaggerated</dc:title>
  <dc:subject>Microsoft TechEd North America 2011</dc:subject>
  <dc:creator>Damian Edwards</dc:creator>
  <dc:description>Template: Jordan Cayabyab
Formatting: Sam Moore, Silver Fox Productions, Inc.
Event Date: May 16-19, 2011
Event Location: Atlanta
Audience Type:</dc:description>
  <cp:lastModifiedBy>Shows</cp:lastModifiedBy>
  <cp:revision>26</cp:revision>
  <cp:lastPrinted>2010-05-11T05:02:34Z</cp:lastPrinted>
  <dcterms:created xsi:type="dcterms:W3CDTF">2011-03-19T03:30:58Z</dcterms:created>
  <dcterms:modified xsi:type="dcterms:W3CDTF">2011-05-14T17:16:52Z</dcterms:modified>
</cp:coreProperties>
</file>