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9" r:id="rId2"/>
  </p:sldMasterIdLst>
  <p:notesMasterIdLst>
    <p:notesMasterId r:id="rId54"/>
  </p:notesMasterIdLst>
  <p:handoutMasterIdLst>
    <p:handoutMasterId r:id="rId5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5" r:id="rId43"/>
    <p:sldId id="306" r:id="rId44"/>
    <p:sldId id="307" r:id="rId45"/>
    <p:sldId id="296" r:id="rId46"/>
    <p:sldId id="297" r:id="rId47"/>
    <p:sldId id="298" r:id="rId48"/>
    <p:sldId id="300" r:id="rId49"/>
    <p:sldId id="301" r:id="rId50"/>
    <p:sldId id="302" r:id="rId51"/>
    <p:sldId id="303" r:id="rId52"/>
    <p:sldId id="304" r:id="rId53"/>
  </p:sldIdLst>
  <p:sldSz cx="12161838" cy="6858000"/>
  <p:notesSz cx="6858000" cy="9144000"/>
  <p:defaultTextStyle>
    <a:defPPr>
      <a:defRPr lang="en-US"/>
    </a:defPPr>
    <a:lvl1pPr algn="l" rtl="0" eaLnBrk="0" fontAlgn="base" hangingPunct="0">
      <a:lnSpc>
        <a:spcPct val="90000"/>
      </a:lnSpc>
      <a:spcBef>
        <a:spcPct val="0"/>
      </a:spcBef>
      <a:spcAft>
        <a:spcPct val="0"/>
      </a:spcAft>
      <a:buChar char="•"/>
      <a:defRPr sz="1600" b="1" kern="1200">
        <a:solidFill>
          <a:schemeClr val="tx1"/>
        </a:solidFill>
        <a:latin typeface="Tahoma" pitchFamily="34" charset="0"/>
        <a:ea typeface="+mn-ea"/>
        <a:cs typeface="+mn-cs"/>
      </a:defRPr>
    </a:lvl1pPr>
    <a:lvl2pPr marL="457200" algn="l" rtl="0" eaLnBrk="0" fontAlgn="base" hangingPunct="0">
      <a:lnSpc>
        <a:spcPct val="90000"/>
      </a:lnSpc>
      <a:spcBef>
        <a:spcPct val="0"/>
      </a:spcBef>
      <a:spcAft>
        <a:spcPct val="0"/>
      </a:spcAft>
      <a:buChar char="•"/>
      <a:defRPr sz="1600" b="1" kern="1200">
        <a:solidFill>
          <a:schemeClr val="tx1"/>
        </a:solidFill>
        <a:latin typeface="Tahoma" pitchFamily="34" charset="0"/>
        <a:ea typeface="+mn-ea"/>
        <a:cs typeface="+mn-cs"/>
      </a:defRPr>
    </a:lvl2pPr>
    <a:lvl3pPr marL="914400" algn="l" rtl="0" eaLnBrk="0" fontAlgn="base" hangingPunct="0">
      <a:lnSpc>
        <a:spcPct val="90000"/>
      </a:lnSpc>
      <a:spcBef>
        <a:spcPct val="0"/>
      </a:spcBef>
      <a:spcAft>
        <a:spcPct val="0"/>
      </a:spcAft>
      <a:buChar char="•"/>
      <a:defRPr sz="1600" b="1" kern="1200">
        <a:solidFill>
          <a:schemeClr val="tx1"/>
        </a:solidFill>
        <a:latin typeface="Tahoma" pitchFamily="34" charset="0"/>
        <a:ea typeface="+mn-ea"/>
        <a:cs typeface="+mn-cs"/>
      </a:defRPr>
    </a:lvl3pPr>
    <a:lvl4pPr marL="1371600" algn="l" rtl="0" eaLnBrk="0" fontAlgn="base" hangingPunct="0">
      <a:lnSpc>
        <a:spcPct val="90000"/>
      </a:lnSpc>
      <a:spcBef>
        <a:spcPct val="0"/>
      </a:spcBef>
      <a:spcAft>
        <a:spcPct val="0"/>
      </a:spcAft>
      <a:buChar char="•"/>
      <a:defRPr sz="1600" b="1" kern="1200">
        <a:solidFill>
          <a:schemeClr val="tx1"/>
        </a:solidFill>
        <a:latin typeface="Tahoma" pitchFamily="34" charset="0"/>
        <a:ea typeface="+mn-ea"/>
        <a:cs typeface="+mn-cs"/>
      </a:defRPr>
    </a:lvl4pPr>
    <a:lvl5pPr marL="1828800" algn="l" rtl="0" eaLnBrk="0" fontAlgn="base" hangingPunct="0">
      <a:lnSpc>
        <a:spcPct val="90000"/>
      </a:lnSpc>
      <a:spcBef>
        <a:spcPct val="0"/>
      </a:spcBef>
      <a:spcAft>
        <a:spcPct val="0"/>
      </a:spcAft>
      <a:buChar char="•"/>
      <a:defRPr sz="1600" b="1" kern="1200">
        <a:solidFill>
          <a:schemeClr val="tx1"/>
        </a:solidFill>
        <a:latin typeface="Tahoma" pitchFamily="34" charset="0"/>
        <a:ea typeface="+mn-ea"/>
        <a:cs typeface="+mn-cs"/>
      </a:defRPr>
    </a:lvl5pPr>
    <a:lvl6pPr marL="2286000" algn="l" defTabSz="914400" rtl="0" eaLnBrk="1" latinLnBrk="0" hangingPunct="1">
      <a:defRPr sz="1600" b="1" kern="1200">
        <a:solidFill>
          <a:schemeClr val="tx1"/>
        </a:solidFill>
        <a:latin typeface="Tahoma" pitchFamily="34" charset="0"/>
        <a:ea typeface="+mn-ea"/>
        <a:cs typeface="+mn-cs"/>
      </a:defRPr>
    </a:lvl6pPr>
    <a:lvl7pPr marL="2743200" algn="l" defTabSz="914400" rtl="0" eaLnBrk="1" latinLnBrk="0" hangingPunct="1">
      <a:defRPr sz="1600" b="1" kern="1200">
        <a:solidFill>
          <a:schemeClr val="tx1"/>
        </a:solidFill>
        <a:latin typeface="Tahoma" pitchFamily="34" charset="0"/>
        <a:ea typeface="+mn-ea"/>
        <a:cs typeface="+mn-cs"/>
      </a:defRPr>
    </a:lvl7pPr>
    <a:lvl8pPr marL="3200400" algn="l" defTabSz="914400" rtl="0" eaLnBrk="1" latinLnBrk="0" hangingPunct="1">
      <a:defRPr sz="1600" b="1" kern="1200">
        <a:solidFill>
          <a:schemeClr val="tx1"/>
        </a:solidFill>
        <a:latin typeface="Tahoma" pitchFamily="34" charset="0"/>
        <a:ea typeface="+mn-ea"/>
        <a:cs typeface="+mn-cs"/>
      </a:defRPr>
    </a:lvl8pPr>
    <a:lvl9pPr marL="3657600" algn="l" defTabSz="914400" rtl="0" eaLnBrk="1" latinLnBrk="0" hangingPunct="1">
      <a:defRPr sz="16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6707" autoAdjust="0"/>
  </p:normalViewPr>
  <p:slideViewPr>
    <p:cSldViewPr snapToGrid="0" showGuides="1">
      <p:cViewPr varScale="1">
        <p:scale>
          <a:sx n="90" d="100"/>
          <a:sy n="90" d="100"/>
        </p:scale>
        <p:origin x="-636" y="-114"/>
      </p:cViewPr>
      <p:guideLst>
        <p:guide orient="horz" pos="144"/>
        <p:guide orient="horz" pos="4176"/>
        <p:guide orient="horz" pos="909"/>
        <p:guide orient="horz" pos="1200"/>
        <p:guide orient="horz" pos="1485"/>
        <p:guide orient="horz" pos="2738"/>
        <p:guide pos="3831"/>
        <p:guide pos="316"/>
        <p:guide pos="607"/>
        <p:guide pos="1183"/>
        <p:guide pos="7056"/>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44" d="100"/>
          <a:sy n="44" d="100"/>
        </p:scale>
        <p:origin x="-17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buFontTx/>
              <a:buNone/>
              <a:defRPr sz="1200" smtClean="0">
                <a:latin typeface="Arial" charset="0"/>
              </a:defRPr>
            </a:lvl1pPr>
          </a:lstStyle>
          <a:p>
            <a:pPr>
              <a:defRPr/>
            </a:pPr>
            <a:r>
              <a:rPr lang="en-US"/>
              <a:t>Neward &amp; Associates</a:t>
            </a: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FontTx/>
              <a:buNone/>
              <a:defRPr sz="1200">
                <a:latin typeface="Arial" charset="0"/>
              </a:defRPr>
            </a:lvl1pPr>
          </a:lstStyle>
          <a:p>
            <a:pPr>
              <a:defRPr/>
            </a:pPr>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buFontTx/>
              <a:buNone/>
              <a:defRPr sz="800" b="0" smtClean="0">
                <a:latin typeface="Arial" charset="0"/>
                <a:cs typeface="Arial" charset="0"/>
              </a:defRPr>
            </a:lvl1pPr>
          </a:lstStyle>
          <a:p>
            <a:pPr>
              <a:defRPr/>
            </a:pPr>
            <a:r>
              <a:rPr lang="en-US"/>
              <a:t>Copyright (c) 2011 Neward &amp; Associates. All rights reserved.</a:t>
            </a:r>
          </a:p>
          <a:p>
            <a:pPr>
              <a:defRPr/>
            </a:pPr>
            <a:r>
              <a:rPr lang="en-US"/>
              <a:t>This presentation is intended for informational use only.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buFontTx/>
              <a:buNone/>
              <a:defRPr sz="1200">
                <a:latin typeface="Arial" charset="0"/>
              </a:defRPr>
            </a:lvl1pPr>
          </a:lstStyle>
          <a:p>
            <a:pPr>
              <a:defRPr/>
            </a:pPr>
            <a:fld id="{ED32121D-983D-4BA5-AB81-35C15C4A17CB}" type="slidenum">
              <a:rPr lang="en-US"/>
              <a:pPr>
                <a:defRPr/>
              </a:pPr>
              <a:t>‹#›</a:t>
            </a:fld>
            <a:endParaRPr lang="en-US"/>
          </a:p>
        </p:txBody>
      </p:sp>
    </p:spTree>
    <p:extLst>
      <p:ext uri="{BB962C8B-B14F-4D97-AF65-F5344CB8AC3E}">
        <p14:creationId xmlns:p14="http://schemas.microsoft.com/office/powerpoint/2010/main" val="407844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buFontTx/>
              <a:buNone/>
              <a:defRPr sz="1200" b="0">
                <a:latin typeface="Franklin Gothic Medium"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FontTx/>
              <a:buNone/>
              <a:defRPr sz="1200" b="0">
                <a:latin typeface="Franklin Gothic Medium" pitchFamily="34"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388938" y="685800"/>
            <a:ext cx="60801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buFontTx/>
              <a:buNone/>
              <a:defRPr sz="1200" b="0">
                <a:latin typeface="Franklin Gothic Medium"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buFontTx/>
              <a:buNone/>
              <a:defRPr sz="1200" b="0">
                <a:latin typeface="Franklin Gothic Medium" pitchFamily="34" charset="0"/>
              </a:defRPr>
            </a:lvl1pPr>
          </a:lstStyle>
          <a:p>
            <a:pPr>
              <a:defRPr/>
            </a:pPr>
            <a:fld id="{D4D4485D-34BC-4B75-8FA6-E6DD02CB1A2D}" type="slidenum">
              <a:rPr lang="en-US"/>
              <a:pPr>
                <a:defRPr/>
              </a:pPr>
              <a:t>‹#›</a:t>
            </a:fld>
            <a:endParaRPr lang="en-US"/>
          </a:p>
        </p:txBody>
      </p:sp>
    </p:spTree>
    <p:extLst>
      <p:ext uri="{BB962C8B-B14F-4D97-AF65-F5344CB8AC3E}">
        <p14:creationId xmlns:p14="http://schemas.microsoft.com/office/powerpoint/2010/main" val="4008658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233363" indent="9525" algn="l" rtl="0" eaLnBrk="0" fontAlgn="base" hangingPunct="0">
      <a:spcBef>
        <a:spcPct val="30000"/>
      </a:spcBef>
      <a:spcAft>
        <a:spcPct val="0"/>
      </a:spcAft>
      <a:buChar char="•"/>
      <a:defRPr sz="1000" kern="1200">
        <a:solidFill>
          <a:schemeClr val="tx1"/>
        </a:solidFill>
        <a:latin typeface="Franklin Gothic Medium" pitchFamily="34" charset="0"/>
        <a:ea typeface="+mn-ea"/>
        <a:cs typeface="+mn-cs"/>
      </a:defRPr>
    </a:lvl2pPr>
    <a:lvl3pPr marL="457200" indent="-9525" algn="l" rtl="0" eaLnBrk="0" fontAlgn="base" hangingPunct="0">
      <a:spcBef>
        <a:spcPct val="30000"/>
      </a:spcBef>
      <a:spcAft>
        <a:spcPct val="0"/>
      </a:spcAft>
      <a:buChar char="•"/>
      <a:defRPr sz="900" kern="1200">
        <a:solidFill>
          <a:schemeClr val="tx1"/>
        </a:solidFill>
        <a:latin typeface="Franklin Gothic Medium" pitchFamily="34" charset="0"/>
        <a:ea typeface="+mn-ea"/>
        <a:cs typeface="+mn-cs"/>
      </a:defRPr>
    </a:lvl3pPr>
    <a:lvl4pPr marL="681038" algn="l" rtl="0" eaLnBrk="0" fontAlgn="base" hangingPunct="0">
      <a:spcBef>
        <a:spcPct val="30000"/>
      </a:spcBef>
      <a:spcAft>
        <a:spcPct val="0"/>
      </a:spcAft>
      <a:buChar char="•"/>
      <a:defRPr sz="900" kern="1200">
        <a:solidFill>
          <a:schemeClr val="tx1"/>
        </a:solidFill>
        <a:latin typeface="Franklin Gothic Medium" pitchFamily="34" charset="0"/>
        <a:ea typeface="+mn-ea"/>
        <a:cs typeface="+mn-cs"/>
      </a:defRPr>
    </a:lvl4pPr>
    <a:lvl5pPr marL="904875" algn="l" rtl="0" eaLnBrk="0" fontAlgn="base" hangingPunct="0">
      <a:spcBef>
        <a:spcPct val="30000"/>
      </a:spcBef>
      <a:spcAft>
        <a:spcPct val="0"/>
      </a:spcAft>
      <a:buChar char="•"/>
      <a:defRPr sz="9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6:09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6:09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6:09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13722" y="1644653"/>
            <a:ext cx="1806862"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7818" y="2265475"/>
            <a:ext cx="10219871"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7817" y="4703875"/>
            <a:ext cx="10219872"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17227" y="1644647"/>
            <a:ext cx="1026422"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29093" y="1837299"/>
            <a:ext cx="2183457"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8825389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7963" y="1447799"/>
            <a:ext cx="11124328"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84261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7963" y="1447802"/>
            <a:ext cx="5474253"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8038" y="1447802"/>
            <a:ext cx="5474253"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67547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7963" y="1411555"/>
            <a:ext cx="5474253"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744" y="2133600"/>
            <a:ext cx="5472827"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8038" y="1411555"/>
            <a:ext cx="5474253"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8038" y="2133603"/>
            <a:ext cx="5474253"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9062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3043473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5614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6029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1281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42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38031" y="1941978"/>
            <a:ext cx="4105690" cy="886397"/>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6597" y="5637071"/>
            <a:ext cx="2264264"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609" y="158469"/>
            <a:ext cx="3111595" cy="3490186"/>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71605" y="3006872"/>
            <a:ext cx="4131321" cy="2001535"/>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0090" y="2769645"/>
            <a:ext cx="1353649"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14458" y="497187"/>
            <a:ext cx="2266264" cy="811495"/>
          </a:xfrm>
          <a:prstGeom prst="rect">
            <a:avLst/>
          </a:prstGeom>
        </p:spPr>
      </p:pic>
    </p:spTree>
    <p:extLst>
      <p:ext uri="{BB962C8B-B14F-4D97-AF65-F5344CB8AC3E}">
        <p14:creationId xmlns:p14="http://schemas.microsoft.com/office/powerpoint/2010/main" val="4243796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7963" y="1447800"/>
            <a:ext cx="1112432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79167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7963" y="1447800"/>
            <a:ext cx="1112432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9"/>
            <a:ext cx="12161839"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456152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4761" y="2431024"/>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4760" y="4191003"/>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4208911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4276" y="3886200"/>
            <a:ext cx="8513287"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67495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4616853"/>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2602176"/>
            <a:ext cx="10337562" cy="1362075"/>
          </a:xfrm>
        </p:spPr>
        <p:txBody>
          <a:bodyPr/>
          <a:lstStyle>
            <a:lvl1pPr algn="ctr">
              <a:defRPr sz="3000" b="1" cap="none" baseline="0">
                <a:effectLst>
                  <a:outerShdw blurRad="38100" dist="38100" dir="2700000" algn="tl">
                    <a:srgbClr val="000000">
                      <a:alpha val="43137"/>
                    </a:srgbClr>
                  </a:outerShdw>
                </a:effectLst>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0702" y="3973507"/>
            <a:ext cx="10337562" cy="1500187"/>
          </a:xfrm>
        </p:spPr>
        <p:txBody>
          <a:bodyPr anchor="ctr"/>
          <a:lstStyle>
            <a:lvl1pPr marL="0" indent="0" algn="ctr">
              <a:buNone/>
              <a:defRPr sz="2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62756226"/>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7966" y="1905000"/>
            <a:ext cx="1112432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15008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1" y="2455047"/>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89146"/>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612859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1"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3"/>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770004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1"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3"/>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48663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1"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3"/>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268716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1"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3"/>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688674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63" y="228600"/>
            <a:ext cx="1112432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7963" y="1447800"/>
            <a:ext cx="1112432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2978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963" y="228600"/>
            <a:ext cx="1112432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7963" y="1447799"/>
            <a:ext cx="11124328"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59716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3" y="228600"/>
            <a:ext cx="1112432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7964" y="1447800"/>
            <a:ext cx="1112432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4182472"/>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3" y="228601"/>
            <a:ext cx="1112432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7965" y="1905000"/>
            <a:ext cx="1112432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9328710"/>
      </p:ext>
    </p:extLst>
  </p:cSld>
  <p:clrMap bg1="dk1" tx1="lt1" bg2="dk2" tx2="lt2" accent1="accent1" accent2="accent2" accent3="accent3" accent4="accent4" accent5="accent5" accent6="accent6" hlink="hlink" folHlink="folHlink"/>
  <p:sldLayoutIdLst>
    <p:sldLayoutId id="2147483690"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2.wdp"/></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Busy Microsoft .NET Developer’s Guide to the Microsoft Cloud</a:t>
            </a:r>
          </a:p>
        </p:txBody>
      </p:sp>
      <p:sp>
        <p:nvSpPr>
          <p:cNvPr id="2051" name="Subtitle 4"/>
          <p:cNvSpPr>
            <a:spLocks noGrp="1"/>
          </p:cNvSpPr>
          <p:nvPr>
            <p:ph type="subTitle" idx="1"/>
          </p:nvPr>
        </p:nvSpPr>
        <p:spPr/>
        <p:txBody>
          <a:bodyPr/>
          <a:lstStyle/>
          <a:p>
            <a:endParaRPr lang="en-US" smtClean="0"/>
          </a:p>
          <a:p>
            <a:r>
              <a:rPr lang="en-US" smtClean="0"/>
              <a:t>Ted Neward</a:t>
            </a:r>
          </a:p>
          <a:p>
            <a:r>
              <a:rPr lang="en-US" smtClean="0"/>
              <a:t>Neward &amp; Associates</a:t>
            </a:r>
          </a:p>
          <a:p>
            <a:r>
              <a:rPr lang="en-US" smtClean="0"/>
              <a:t>http://www.tedneward.com | ted@tedneward.com</a:t>
            </a:r>
          </a:p>
        </p:txBody>
      </p:sp>
      <p:sp>
        <p:nvSpPr>
          <p:cNvPr id="6" name="Text Placeholder 5"/>
          <p:cNvSpPr>
            <a:spLocks noGrp="1"/>
          </p:cNvSpPr>
          <p:nvPr>
            <p:ph type="body" sz="quarter" idx="10"/>
          </p:nvPr>
        </p:nvSpPr>
        <p:spPr/>
        <p:txBody>
          <a:bodyPr/>
          <a:lstStyle/>
          <a:p>
            <a:r>
              <a:rPr lang="en-US" dirty="0" smtClean="0"/>
              <a:t>DEV351</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Count the network time</a:t>
            </a:r>
            <a:endParaRPr lang="en-US"/>
          </a:p>
        </p:txBody>
      </p:sp>
      <p:sp>
        <p:nvSpPr>
          <p:cNvPr id="11267" name="Text Placeholder 2"/>
          <p:cNvSpPr>
            <a:spLocks noGrp="1"/>
          </p:cNvSpPr>
          <p:nvPr>
            <p:ph type="body" idx="1"/>
          </p:nvPr>
        </p:nvSpPr>
        <p:spPr/>
        <p:txBody>
          <a:bodyPr/>
          <a:lstStyle/>
          <a:p>
            <a:r>
              <a:rPr lang="en-US" smtClean="0"/>
              <a:t>Be frugal in passing data across the network; the more data passed, the longer it'll take for it all to get there</a:t>
            </a:r>
          </a:p>
          <a:p>
            <a:pPr lvl="1"/>
            <a:r>
              <a:rPr lang="en-US" smtClean="0"/>
              <a:t>Remember, TCP/IP tries to "guarantee" delivery of all of those packets, which grows steadily more difficult with a larger number of packets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"Bandwidth is infinite"</a:t>
            </a:r>
            <a:endParaRPr lang="en-US"/>
          </a:p>
        </p:txBody>
      </p:sp>
      <p:sp>
        <p:nvSpPr>
          <p:cNvPr id="12291" name="Text Placeholder 2"/>
          <p:cNvSpPr>
            <a:spLocks noGrp="1"/>
          </p:cNvSpPr>
          <p:nvPr>
            <p:ph type="body" idx="1"/>
          </p:nvPr>
        </p:nvSpPr>
        <p:spPr>
          <a:xfrm>
            <a:off x="517964" y="1447800"/>
            <a:ext cx="11124327" cy="4715137"/>
          </a:xfrm>
        </p:spPr>
        <p:txBody>
          <a:bodyPr/>
          <a:lstStyle/>
          <a:p>
            <a:r>
              <a:rPr lang="en-US" sz="2800" dirty="0" smtClean="0"/>
              <a:t>A T-1 line's "</a:t>
            </a:r>
            <a:r>
              <a:rPr lang="en-US" sz="2800" dirty="0" err="1" smtClean="0"/>
              <a:t>phat</a:t>
            </a:r>
            <a:r>
              <a:rPr lang="en-US" sz="2800" dirty="0" smtClean="0"/>
              <a:t> pipe" gets saturated pretty quickly in the face of VOIP, streaming video, music downloads, graphic-heavy websites, ...</a:t>
            </a:r>
          </a:p>
          <a:p>
            <a:pPr lvl="1"/>
            <a:r>
              <a:rPr lang="en-US" sz="2400" dirty="0" smtClean="0"/>
              <a:t>Once we throw Web services into the mix, assume the bandwidth demands double or triple</a:t>
            </a:r>
          </a:p>
          <a:p>
            <a:pPr lvl="1"/>
            <a:r>
              <a:rPr lang="en-US" sz="2400" dirty="0" smtClean="0"/>
              <a:t>Once "everything goes over one wire", expect the available bandwidth for your application to be a fraction of what it is now</a:t>
            </a:r>
          </a:p>
          <a:p>
            <a:pPr lvl="1"/>
            <a:r>
              <a:rPr lang="en-US" sz="2400" dirty="0" smtClean="0"/>
              <a:t>Remember, laying down new wire (fiber-optic) is an exercise in digging up your street...</a:t>
            </a:r>
          </a:p>
          <a:p>
            <a:r>
              <a:rPr lang="en-US" sz="2800" dirty="0" smtClean="0"/>
              <a:t>Developers frequently write code on small lightly-congested LANs or standalone machines/laptops</a:t>
            </a:r>
          </a:p>
          <a:p>
            <a:pPr lvl="1"/>
            <a:r>
              <a:rPr lang="en-US" sz="2400" dirty="0" smtClean="0"/>
              <a:t>But Production looks different than a </a:t>
            </a:r>
            <a:r>
              <a:rPr lang="en-US" sz="2400" dirty="0" err="1" smtClean="0"/>
              <a:t>dev</a:t>
            </a:r>
            <a:r>
              <a:rPr lang="en-US" sz="2400" dirty="0" smtClean="0"/>
              <a:t> laptop...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Don't send more than you need to send</a:t>
            </a:r>
            <a:endParaRPr lang="en-US"/>
          </a:p>
        </p:txBody>
      </p:sp>
      <p:sp>
        <p:nvSpPr>
          <p:cNvPr id="13315" name="Text Placeholder 2"/>
          <p:cNvSpPr>
            <a:spLocks noGrp="1"/>
          </p:cNvSpPr>
          <p:nvPr>
            <p:ph type="body" idx="1"/>
          </p:nvPr>
        </p:nvSpPr>
        <p:spPr/>
        <p:txBody>
          <a:bodyPr/>
          <a:lstStyle/>
          <a:p>
            <a:r>
              <a:rPr lang="en-US" smtClean="0"/>
              <a:t>Be frugal with the amount of data you send across the wire; send only that which can't be cached</a:t>
            </a:r>
          </a:p>
          <a:p>
            <a:pPr lvl="1"/>
            <a:r>
              <a:rPr lang="en-US" smtClean="0"/>
              <a:t>Ironically, this argues against the browser-based application, since half the data sent is presentation information; hence the rise of the "smart client"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network is secure"</a:t>
            </a:r>
            <a:endParaRPr lang="en-US"/>
          </a:p>
        </p:txBody>
      </p:sp>
      <p:sp>
        <p:nvSpPr>
          <p:cNvPr id="14339" name="Text Placeholder 2"/>
          <p:cNvSpPr>
            <a:spLocks noGrp="1"/>
          </p:cNvSpPr>
          <p:nvPr>
            <p:ph type="body" idx="1"/>
          </p:nvPr>
        </p:nvSpPr>
        <p:spPr>
          <a:xfrm>
            <a:off x="517964" y="1447800"/>
            <a:ext cx="11124327" cy="4985980"/>
          </a:xfrm>
        </p:spPr>
        <p:txBody>
          <a:bodyPr/>
          <a:lstStyle/>
          <a:p>
            <a:r>
              <a:rPr lang="en-US" sz="2800" dirty="0" smtClean="0"/>
              <a:t>"Developers are competent"</a:t>
            </a:r>
          </a:p>
          <a:p>
            <a:pPr lvl="1"/>
            <a:r>
              <a:rPr lang="en-US" sz="2400" dirty="0" smtClean="0"/>
              <a:t>Not always... how much do you know about security?</a:t>
            </a:r>
          </a:p>
          <a:p>
            <a:pPr lvl="1"/>
            <a:r>
              <a:rPr lang="en-US" sz="2400" dirty="0" smtClean="0"/>
              <a:t>How about your coworkers, including Harvey The Intern?</a:t>
            </a:r>
          </a:p>
          <a:p>
            <a:r>
              <a:rPr lang="en-US" sz="2800" dirty="0" smtClean="0"/>
              <a:t>"Remote data can be trusted"</a:t>
            </a:r>
          </a:p>
          <a:p>
            <a:pPr lvl="1"/>
            <a:r>
              <a:rPr lang="en-US" sz="2400" dirty="0" smtClean="0"/>
              <a:t>TCP/IP packets themselves can be source-spoofed</a:t>
            </a:r>
          </a:p>
          <a:p>
            <a:pPr lvl="1"/>
            <a:r>
              <a:rPr lang="en-US" sz="2400" dirty="0" smtClean="0"/>
              <a:t>Major impetus for IPv6 and other 'next-gen' efforts</a:t>
            </a:r>
          </a:p>
          <a:p>
            <a:r>
              <a:rPr lang="en-US" sz="2800" dirty="0" smtClean="0"/>
              <a:t>"Remote system can be trusted"</a:t>
            </a:r>
          </a:p>
          <a:p>
            <a:pPr lvl="1"/>
            <a:r>
              <a:rPr lang="en-US" sz="2400" dirty="0" smtClean="0"/>
              <a:t>Even if it could at one point, how do you know it hasn't been hacked since then?</a:t>
            </a:r>
          </a:p>
          <a:p>
            <a:r>
              <a:rPr lang="en-US" sz="2800" dirty="0" smtClean="0"/>
              <a:t>"It'll never run outside of our firewall"</a:t>
            </a:r>
          </a:p>
          <a:p>
            <a:pPr lvl="1"/>
            <a:r>
              <a:rPr lang="en-US" sz="2400" dirty="0" smtClean="0"/>
              <a:t>Lots of people carrying laptops, phones, </a:t>
            </a:r>
            <a:r>
              <a:rPr lang="en-US" sz="2400" dirty="0" err="1" smtClean="0"/>
              <a:t>Blackberrys</a:t>
            </a:r>
            <a:r>
              <a:rPr lang="en-US" sz="2400" dirty="0" smtClean="0"/>
              <a:t>...</a:t>
            </a:r>
          </a:p>
          <a:p>
            <a:pPr lvl="1"/>
            <a:r>
              <a:rPr lang="en-US" sz="2400" dirty="0" smtClean="0"/>
              <a:t>Lots of wireless networks going up...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Assume insecurity</a:t>
            </a:r>
            <a:endParaRPr lang="en-US"/>
          </a:p>
        </p:txBody>
      </p:sp>
      <p:sp>
        <p:nvSpPr>
          <p:cNvPr id="15363" name="Text Placeholder 2"/>
          <p:cNvSpPr>
            <a:spLocks noGrp="1"/>
          </p:cNvSpPr>
          <p:nvPr>
            <p:ph type="body" idx="1"/>
          </p:nvPr>
        </p:nvSpPr>
        <p:spPr/>
        <p:txBody>
          <a:bodyPr/>
          <a:lstStyle/>
          <a:p>
            <a:r>
              <a:rPr lang="en-US" smtClean="0"/>
              <a:t>Remember that any application listening to the network has at least two client front-ends to it: the one you wrote, and Telnet, the hacker's best friend</a:t>
            </a:r>
          </a:p>
          <a:p>
            <a:pPr lvl="1"/>
            <a:r>
              <a:rPr lang="en-US" smtClean="0"/>
              <a:t>If you assume that every byte that comes in off the network has to go through a 12-step recovery program before being used anywhere in your program, that's a good start</a:t>
            </a:r>
          </a:p>
          <a:p>
            <a:pPr lvl="1"/>
            <a:r>
              <a:rPr lang="en-US" smtClean="0"/>
              <a:t>If you find yourself arguing crypto key bit size with another developer, you're arguing over the size of the vault door on your tent</a:t>
            </a:r>
          </a:p>
          <a:p>
            <a:pPr lvl="1"/>
            <a:r>
              <a:rPr lang="en-US" smtClean="0"/>
              <a:t>If you find yourself trusting firewalls to take care of your security needs, please don't work for my company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"Topology doesn't change"</a:t>
            </a:r>
            <a:endParaRPr lang="en-US"/>
          </a:p>
        </p:txBody>
      </p:sp>
      <p:sp>
        <p:nvSpPr>
          <p:cNvPr id="16387" name="Text Placeholder 2"/>
          <p:cNvSpPr>
            <a:spLocks noGrp="1"/>
          </p:cNvSpPr>
          <p:nvPr>
            <p:ph type="body" idx="1"/>
          </p:nvPr>
        </p:nvSpPr>
        <p:spPr/>
        <p:txBody>
          <a:bodyPr/>
          <a:lstStyle/>
          <a:p>
            <a:r>
              <a:rPr lang="en-US" smtClean="0"/>
              <a:t>Topological changes sometimes happen without planning</a:t>
            </a:r>
          </a:p>
          <a:p>
            <a:pPr lvl="1"/>
            <a:r>
              <a:rPr lang="en-US" smtClean="0"/>
              <a:t>Hardware failures, software failures, natural disasters, ...</a:t>
            </a:r>
          </a:p>
          <a:p>
            <a:r>
              <a:rPr lang="en-US" smtClean="0"/>
              <a:t>The code could run on a laptop (or smartphone!) that gets carried from hotel to hotel</a:t>
            </a:r>
          </a:p>
          <a:p>
            <a:r>
              <a:rPr lang="en-US" smtClean="0"/>
              <a:t>The network could be a wireless one, where nodes are constantly coming &amp; going</a:t>
            </a:r>
          </a:p>
          <a:p>
            <a:pPr lvl="1"/>
            <a:r>
              <a:rPr lang="en-US" smtClean="0"/>
              <a:t>or worse, it's a combination of wired &amp; wireless</a:t>
            </a:r>
          </a:p>
          <a:p>
            <a:r>
              <a:rPr lang="en-US" smtClean="0"/>
              <a:t>The code could also be "upgraded" to run in an entirely different environment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Make use of layers of indirection</a:t>
            </a:r>
            <a:endParaRPr lang="en-US"/>
          </a:p>
        </p:txBody>
      </p:sp>
      <p:sp>
        <p:nvSpPr>
          <p:cNvPr id="17411" name="Text Placeholder 2"/>
          <p:cNvSpPr>
            <a:spLocks noGrp="1"/>
          </p:cNvSpPr>
          <p:nvPr>
            <p:ph type="body" idx="1"/>
          </p:nvPr>
        </p:nvSpPr>
        <p:spPr/>
        <p:txBody>
          <a:bodyPr/>
          <a:lstStyle/>
          <a:p>
            <a:r>
              <a:rPr lang="en-US" smtClean="0"/>
              <a:t>Networking frequently makes available "layers of indirection" to keep physical hardware topology somewhat hidden; use it</a:t>
            </a:r>
          </a:p>
          <a:p>
            <a:pPr lvl="1"/>
            <a:r>
              <a:rPr lang="en-US" smtClean="0"/>
              <a:t>This means DNS, NAT, and so on</a:t>
            </a:r>
          </a:p>
          <a:p>
            <a:pPr lvl="1"/>
            <a:r>
              <a:rPr lang="en-US" smtClean="0"/>
              <a:t>Some programming models provide one (JNDI)</a:t>
            </a:r>
          </a:p>
          <a:p>
            <a:pPr lvl="1"/>
            <a:r>
              <a:rPr lang="en-US" smtClean="0"/>
              <a:t>Consider peer-to-peer tools (WS-Discovery, UDP/IP, Multicast, ...) to help keep track of topological changes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"There is one administrator"</a:t>
            </a:r>
            <a:endParaRPr lang="en-US"/>
          </a:p>
        </p:txBody>
      </p:sp>
      <p:sp>
        <p:nvSpPr>
          <p:cNvPr id="18435" name="Text Placeholder 2"/>
          <p:cNvSpPr>
            <a:spLocks noGrp="1"/>
          </p:cNvSpPr>
          <p:nvPr>
            <p:ph type="body" idx="1"/>
          </p:nvPr>
        </p:nvSpPr>
        <p:spPr/>
        <p:txBody>
          <a:bodyPr/>
          <a:lstStyle/>
          <a:p>
            <a:r>
              <a:rPr lang="en-US" smtClean="0"/>
              <a:t>"... and he will never quit, get hit by a bus, or take a vacation"</a:t>
            </a:r>
          </a:p>
          <a:p>
            <a:pPr lvl="1"/>
            <a:r>
              <a:rPr lang="en-US" smtClean="0"/>
              <a:t>Believe it or not, even hard-core sysadmin geeks like to get away from the computer once in a while</a:t>
            </a:r>
          </a:p>
          <a:p>
            <a:pPr lvl="1"/>
            <a:r>
              <a:rPr lang="en-US" smtClean="0"/>
              <a:t>Maybe even date!</a:t>
            </a:r>
          </a:p>
          <a:p>
            <a:r>
              <a:rPr lang="en-US" smtClean="0"/>
              <a:t>"But we control both ends"</a:t>
            </a:r>
          </a:p>
          <a:p>
            <a:pPr lvl="1"/>
            <a:r>
              <a:rPr lang="en-US" smtClean="0"/>
              <a:t>For now, perhaps, but what happens if your app is wildly successful? Or your company buys a competitor? Or is bought? Or partners up?</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Make the system administrator-friendly</a:t>
            </a:r>
            <a:endParaRPr lang="en-US"/>
          </a:p>
        </p:txBody>
      </p:sp>
      <p:sp>
        <p:nvSpPr>
          <p:cNvPr id="19459" name="Text Placeholder 2"/>
          <p:cNvSpPr>
            <a:spLocks noGrp="1"/>
          </p:cNvSpPr>
          <p:nvPr>
            <p:ph type="body" idx="1"/>
          </p:nvPr>
        </p:nvSpPr>
        <p:spPr/>
        <p:txBody>
          <a:bodyPr/>
          <a:lstStyle/>
          <a:p>
            <a:r>
              <a:rPr lang="en-US" smtClean="0"/>
              <a:t>At any point, a relatively competent system administrator should be able to use standard tools and services to install and/or monitor and/or diagnose the system</a:t>
            </a:r>
          </a:p>
          <a:p>
            <a:pPr lvl="1"/>
            <a:r>
              <a:rPr lang="en-US" smtClean="0"/>
              <a:t>Make use of O/S management facilities</a:t>
            </a:r>
          </a:p>
          <a:p>
            <a:pPr lvl="1"/>
            <a:r>
              <a:rPr lang="en-US" smtClean="0"/>
              <a:t>Build in the management/administrative functionality that isn't otherwise handled (adding/removing users, finding "lost" records, and so 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"Transport cost is zero"</a:t>
            </a:r>
            <a:endParaRPr lang="en-US"/>
          </a:p>
        </p:txBody>
      </p:sp>
      <p:sp>
        <p:nvSpPr>
          <p:cNvPr id="20483" name="Text Placeholder 2"/>
          <p:cNvSpPr>
            <a:spLocks noGrp="1"/>
          </p:cNvSpPr>
          <p:nvPr>
            <p:ph type="body" idx="1"/>
          </p:nvPr>
        </p:nvSpPr>
        <p:spPr/>
        <p:txBody>
          <a:bodyPr/>
          <a:lstStyle/>
          <a:p>
            <a:r>
              <a:rPr lang="en-US" smtClean="0"/>
              <a:t>Pointers don't travel well</a:t>
            </a:r>
          </a:p>
          <a:p>
            <a:pPr lvl="1"/>
            <a:r>
              <a:rPr lang="en-US" smtClean="0"/>
              <a:t>So networking stacks spend a lot of time shuffling bits into a stream of bytes that can be sent across the wire</a:t>
            </a:r>
          </a:p>
          <a:p>
            <a:pPr lvl="1"/>
            <a:r>
              <a:rPr lang="en-US" smtClean="0"/>
              <a:t>Process is called marshaling, and it's not a free action</a:t>
            </a:r>
          </a:p>
          <a:p>
            <a:pPr lvl="2">
              <a:buFontTx/>
              <a:buNone/>
            </a:pPr>
            <a:r>
              <a:rPr lang="en-US" smtClean="0"/>
              <a:t>Both Java and .NET Remoting use Serialization to do the marshaling</a:t>
            </a:r>
          </a:p>
          <a:p>
            <a:pPr lvl="2">
              <a:buFontTx/>
              <a:buNone/>
            </a:pPr>
            <a:r>
              <a:rPr lang="en-US" smtClean="0"/>
              <a:t>Web services have to marshal/unmarshal to XML</a:t>
            </a:r>
          </a:p>
          <a:p>
            <a:pPr lvl="2">
              <a:buFontTx/>
              <a:buNone/>
            </a:pPr>
            <a:r>
              <a:rPr lang="en-US" smtClean="0"/>
              <a:t>REST services marshal/unmarshal to XML, JSON,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Credentials</a:t>
            </a:r>
            <a:endParaRPr lang="en-US"/>
          </a:p>
        </p:txBody>
      </p:sp>
      <p:sp>
        <p:nvSpPr>
          <p:cNvPr id="3075" name="Text Placeholder 2"/>
          <p:cNvSpPr>
            <a:spLocks noGrp="1"/>
          </p:cNvSpPr>
          <p:nvPr>
            <p:ph type="body" idx="1"/>
          </p:nvPr>
        </p:nvSpPr>
        <p:spPr>
          <a:xfrm>
            <a:off x="517964" y="1447800"/>
            <a:ext cx="11124327" cy="4530471"/>
          </a:xfrm>
        </p:spPr>
        <p:txBody>
          <a:bodyPr/>
          <a:lstStyle/>
          <a:p>
            <a:pPr>
              <a:buFont typeface="Wingdings" pitchFamily="2" charset="2"/>
              <a:buNone/>
            </a:pPr>
            <a:r>
              <a:rPr lang="en-US" sz="2400" dirty="0" smtClean="0"/>
              <a:t>Who is this guy?</a:t>
            </a:r>
          </a:p>
          <a:p>
            <a:pPr lvl="1"/>
            <a:r>
              <a:rPr lang="en-US" sz="2000" dirty="0" smtClean="0"/>
              <a:t>Principal, Architect, Consultant and Mentor</a:t>
            </a:r>
          </a:p>
          <a:p>
            <a:pPr lvl="2">
              <a:buFontTx/>
              <a:buNone/>
            </a:pPr>
            <a:r>
              <a:rPr lang="en-US" sz="1800" b="1" dirty="0" smtClean="0">
                <a:solidFill>
                  <a:schemeClr val="accent1"/>
                </a:solidFill>
              </a:rPr>
              <a:t>ask me how I can help your project or your team</a:t>
            </a:r>
          </a:p>
          <a:p>
            <a:pPr lvl="1"/>
            <a:r>
              <a:rPr lang="en-US" sz="2000" dirty="0" smtClean="0"/>
              <a:t>Microsoft MVP (F#, C#, Architect)</a:t>
            </a:r>
          </a:p>
          <a:p>
            <a:pPr lvl="1"/>
            <a:r>
              <a:rPr lang="en-US" sz="2000" dirty="0" smtClean="0"/>
              <a:t>JSR 175, 277 Expert Group Member</a:t>
            </a:r>
          </a:p>
          <a:p>
            <a:pPr lvl="1"/>
            <a:r>
              <a:rPr lang="en-US" sz="2000" dirty="0" smtClean="0"/>
              <a:t>Author</a:t>
            </a:r>
          </a:p>
          <a:p>
            <a:pPr lvl="2">
              <a:buFontTx/>
              <a:buNone/>
            </a:pPr>
            <a:r>
              <a:rPr lang="en-US" sz="1800" b="1" dirty="0" smtClean="0">
                <a:solidFill>
                  <a:schemeClr val="accent1"/>
                </a:solidFill>
              </a:rPr>
              <a:t>Professional F# 2.0 (w/Erickson, et al; </a:t>
            </a:r>
            <a:r>
              <a:rPr lang="en-US" sz="1800" b="1" dirty="0" err="1" smtClean="0">
                <a:solidFill>
                  <a:schemeClr val="accent1"/>
                </a:solidFill>
              </a:rPr>
              <a:t>Wrox</a:t>
            </a:r>
            <a:r>
              <a:rPr lang="en-US" sz="1800" b="1" dirty="0" smtClean="0">
                <a:solidFill>
                  <a:schemeClr val="accent1"/>
                </a:solidFill>
              </a:rPr>
              <a:t>, 2010)</a:t>
            </a:r>
          </a:p>
          <a:p>
            <a:pPr lvl="2">
              <a:buFontTx/>
              <a:buNone/>
            </a:pPr>
            <a:r>
              <a:rPr lang="en-US" sz="1800" b="1" dirty="0" smtClean="0">
                <a:solidFill>
                  <a:schemeClr val="accent1"/>
                </a:solidFill>
              </a:rPr>
              <a:t>Effective Enterprise Java (Addison-Wesley, 2004)</a:t>
            </a:r>
          </a:p>
          <a:p>
            <a:pPr lvl="2">
              <a:buFontTx/>
              <a:buNone/>
            </a:pPr>
            <a:r>
              <a:rPr lang="en-US" sz="1800" b="1" dirty="0" smtClean="0">
                <a:solidFill>
                  <a:schemeClr val="accent1"/>
                </a:solidFill>
              </a:rPr>
              <a:t>C# In a Nutshell (w/Drayton, et all; </a:t>
            </a:r>
            <a:r>
              <a:rPr lang="en-US" sz="1800" b="1" dirty="0" err="1" smtClean="0">
                <a:solidFill>
                  <a:schemeClr val="accent1"/>
                </a:solidFill>
              </a:rPr>
              <a:t>OReilly</a:t>
            </a:r>
            <a:r>
              <a:rPr lang="en-US" sz="1800" b="1" dirty="0" smtClean="0">
                <a:solidFill>
                  <a:schemeClr val="accent1"/>
                </a:solidFill>
              </a:rPr>
              <a:t>, 2003)</a:t>
            </a:r>
          </a:p>
          <a:p>
            <a:pPr lvl="2">
              <a:buFontTx/>
              <a:buNone/>
            </a:pPr>
            <a:r>
              <a:rPr lang="en-US" sz="1800" b="1" dirty="0" smtClean="0">
                <a:solidFill>
                  <a:schemeClr val="accent1"/>
                </a:solidFill>
              </a:rPr>
              <a:t>SSCLI Essentials (w/Stutz, et al; </a:t>
            </a:r>
            <a:r>
              <a:rPr lang="en-US" sz="1800" b="1" dirty="0" err="1" smtClean="0">
                <a:solidFill>
                  <a:schemeClr val="accent1"/>
                </a:solidFill>
              </a:rPr>
              <a:t>OReilly</a:t>
            </a:r>
            <a:r>
              <a:rPr lang="en-US" sz="1800" b="1" dirty="0" smtClean="0">
                <a:solidFill>
                  <a:schemeClr val="accent1"/>
                </a:solidFill>
              </a:rPr>
              <a:t>, 2003)</a:t>
            </a:r>
          </a:p>
          <a:p>
            <a:pPr lvl="2">
              <a:buFontTx/>
              <a:buNone/>
            </a:pPr>
            <a:r>
              <a:rPr lang="en-US" sz="1800" b="1" dirty="0" smtClean="0">
                <a:solidFill>
                  <a:schemeClr val="accent1"/>
                </a:solidFill>
              </a:rPr>
              <a:t>Server-Based Java Programming (Manning, 2000)</a:t>
            </a:r>
          </a:p>
          <a:p>
            <a:pPr lvl="1"/>
            <a:r>
              <a:rPr lang="en-US" sz="2000" dirty="0" smtClean="0"/>
              <a:t>Blog: http://blogs.tedneward.com</a:t>
            </a:r>
          </a:p>
          <a:p>
            <a:pPr lvl="1"/>
            <a:r>
              <a:rPr lang="en-US" sz="2000" dirty="0" smtClean="0"/>
              <a:t>Papers: http://www.tedneward.com/writings</a:t>
            </a:r>
          </a:p>
          <a:p>
            <a:pPr lvl="1"/>
            <a:r>
              <a:rPr lang="en-US" sz="2000" dirty="0" smtClean="0"/>
              <a:t>Twitter: @</a:t>
            </a:r>
            <a:r>
              <a:rPr lang="en-US" sz="2000" dirty="0" err="1" smtClean="0"/>
              <a:t>tedneward</a:t>
            </a:r>
            <a:endParaRPr lang="en-US"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Know what you're sending, and its costs</a:t>
            </a:r>
            <a:endParaRPr lang="en-US"/>
          </a:p>
        </p:txBody>
      </p:sp>
      <p:sp>
        <p:nvSpPr>
          <p:cNvPr id="21507" name="Text Placeholder 2"/>
          <p:cNvSpPr>
            <a:spLocks noGrp="1"/>
          </p:cNvSpPr>
          <p:nvPr>
            <p:ph type="body" idx="1"/>
          </p:nvPr>
        </p:nvSpPr>
        <p:spPr/>
        <p:txBody>
          <a:bodyPr/>
          <a:lstStyle/>
          <a:p>
            <a:r>
              <a:rPr lang="en-US" smtClean="0"/>
              <a:t>Measure the full cost of sending data across the wire by measuring the full cost of marshaling</a:t>
            </a:r>
          </a:p>
          <a:p>
            <a:pPr lvl="1"/>
            <a:r>
              <a:rPr lang="en-US" smtClean="0"/>
              <a:t>Either recreate the marshaling (by serializing all the parameters and back)</a:t>
            </a:r>
          </a:p>
          <a:p>
            <a:pPr lvl="1"/>
            <a:r>
              <a:rPr lang="en-US" smtClean="0"/>
              <a:t>Or watch the data go across the wire</a:t>
            </a:r>
          </a:p>
          <a:p>
            <a:pPr lvl="1"/>
            <a:r>
              <a:rPr lang="en-US" smtClean="0"/>
              <a:t>Or measure with a profiler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network is homogeneous"</a:t>
            </a:r>
            <a:endParaRPr lang="en-US"/>
          </a:p>
        </p:txBody>
      </p:sp>
      <p:sp>
        <p:nvSpPr>
          <p:cNvPr id="22531" name="Text Placeholder 2"/>
          <p:cNvSpPr>
            <a:spLocks noGrp="1"/>
          </p:cNvSpPr>
          <p:nvPr>
            <p:ph type="body" idx="1"/>
          </p:nvPr>
        </p:nvSpPr>
        <p:spPr/>
        <p:txBody>
          <a:bodyPr/>
          <a:lstStyle/>
          <a:p>
            <a:r>
              <a:rPr lang="en-US" smtClean="0"/>
              <a:t>Not even my home network is homogeneous--Linux, Windows &amp; Mac OS/X</a:t>
            </a:r>
          </a:p>
          <a:p>
            <a:pPr lvl="1"/>
            <a:r>
              <a:rPr lang="en-US" smtClean="0"/>
              <a:t>Most (all?) companies are also a mixture</a:t>
            </a:r>
          </a:p>
          <a:p>
            <a:pPr lvl="1"/>
            <a:r>
              <a:rPr lang="en-US" smtClean="0"/>
              <a:t>Originally an argument for "why Java"</a:t>
            </a:r>
          </a:p>
          <a:p>
            <a:pPr lvl="1"/>
            <a:r>
              <a:rPr lang="en-US" smtClean="0"/>
              <a:t>But along came .NET... and Ruby... and ...</a:t>
            </a:r>
          </a:p>
          <a:p>
            <a:pPr lvl="1"/>
            <a:r>
              <a:rPr lang="en-US" smtClean="0"/>
              <a:t>Never mind legacy C/C++, COBOL, ...</a:t>
            </a:r>
          </a:p>
          <a:p>
            <a:r>
              <a:rPr lang="en-US" smtClean="0"/>
              <a:t>Even if it is today, there's tomorrow</a:t>
            </a:r>
          </a:p>
          <a:p>
            <a:pPr lvl="1"/>
            <a:r>
              <a:rPr lang="en-US" smtClean="0"/>
              <a:t>And the inevitable partnerships, buyouts, mergers, and other corporate activities</a:t>
            </a:r>
          </a:p>
          <a:p>
            <a:pPr lvl="1"/>
            <a:r>
              <a:rPr lang="en-US" smtClean="0"/>
              <a:t>You can run, but you can't hide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Build systems that don't assume platforms</a:t>
            </a:r>
            <a:endParaRPr lang="en-US"/>
          </a:p>
        </p:txBody>
      </p:sp>
      <p:sp>
        <p:nvSpPr>
          <p:cNvPr id="23555" name="Text Placeholder 2"/>
          <p:cNvSpPr>
            <a:spLocks noGrp="1"/>
          </p:cNvSpPr>
          <p:nvPr>
            <p:ph type="body" idx="1"/>
          </p:nvPr>
        </p:nvSpPr>
        <p:spPr/>
        <p:txBody>
          <a:bodyPr/>
          <a:lstStyle/>
          <a:p>
            <a:r>
              <a:rPr lang="en-US" smtClean="0"/>
              <a:t>When designing systems, never assume it will always be "X" at both ends</a:t>
            </a:r>
          </a:p>
          <a:p>
            <a:pPr lvl="1"/>
            <a:r>
              <a:rPr lang="en-US" smtClean="0"/>
              <a:t>Stick to well-known technologies at the edges of your component boundaries</a:t>
            </a:r>
          </a:p>
          <a:p>
            <a:pPr lvl="1"/>
            <a:r>
              <a:rPr lang="en-US" smtClean="0"/>
              <a:t>When you do interop, prefer to do so at remoting &amp; component boundaries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system is monolithic"</a:t>
            </a:r>
            <a:endParaRPr lang="en-US"/>
          </a:p>
        </p:txBody>
      </p:sp>
      <p:sp>
        <p:nvSpPr>
          <p:cNvPr id="24579" name="Text Placeholder 2"/>
          <p:cNvSpPr>
            <a:spLocks noGrp="1"/>
          </p:cNvSpPr>
          <p:nvPr>
            <p:ph type="body" idx="1"/>
          </p:nvPr>
        </p:nvSpPr>
        <p:spPr/>
        <p:txBody>
          <a:bodyPr/>
          <a:lstStyle/>
          <a:p>
            <a:r>
              <a:rPr lang="en-US" smtClean="0"/>
              <a:t>"Oh, sure, we can make that change; we just have to roll out new stubs..."</a:t>
            </a:r>
          </a:p>
          <a:p>
            <a:pPr lvl="1"/>
            <a:r>
              <a:rPr lang="en-US" smtClean="0"/>
              <a:t>Even if you control both ends today...</a:t>
            </a:r>
          </a:p>
          <a:p>
            <a:pPr lvl="1"/>
            <a:r>
              <a:rPr lang="en-US" smtClean="0"/>
              <a:t>... tomorrow brings corporate change</a:t>
            </a:r>
          </a:p>
          <a:p>
            <a:r>
              <a:rPr lang="en-US" smtClean="0"/>
              <a:t>"What do you mean, I broke your mission-critical app? Who are you again?"</a:t>
            </a:r>
          </a:p>
          <a:p>
            <a:pPr lvl="1"/>
            <a:r>
              <a:rPr lang="en-US" smtClean="0"/>
              <a:t>Remember that databases take on a life of their own, as well; you will not own your database instance (or its schema) after release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Clearly delineate your component boundaries</a:t>
            </a:r>
            <a:endParaRPr lang="en-US"/>
          </a:p>
        </p:txBody>
      </p:sp>
      <p:sp>
        <p:nvSpPr>
          <p:cNvPr id="25603" name="Text Placeholder 2"/>
          <p:cNvSpPr>
            <a:spLocks noGrp="1"/>
          </p:cNvSpPr>
          <p:nvPr>
            <p:ph type="body" idx="1"/>
          </p:nvPr>
        </p:nvSpPr>
        <p:spPr/>
        <p:txBody>
          <a:bodyPr/>
          <a:lstStyle/>
          <a:p>
            <a:r>
              <a:rPr lang="en-US" smtClean="0"/>
              <a:t>Design the system to make it explicit which parts are tightly-coupled and would need to evolve atomically; keep the network out of those atoms as much as possible</a:t>
            </a:r>
          </a:p>
          <a:p>
            <a:pPr lvl="1"/>
            <a:r>
              <a:rPr lang="en-US" smtClean="0"/>
              <a:t>If the component doesn't straddle the network, it's much easier to control</a:t>
            </a:r>
          </a:p>
          <a:p>
            <a:pPr lvl="1"/>
            <a:r>
              <a:rPr lang="en-US" smtClean="0"/>
              <a:t>Ask yourself, "How do we react if the schema and code need to evolve independently?"</a:t>
            </a:r>
          </a:p>
          <a:p>
            <a:pPr lvl="1"/>
            <a:r>
              <a:rPr lang="en-US" smtClean="0"/>
              <a:t>Prefer to define contracts, not shared types</a:t>
            </a:r>
          </a:p>
          <a:p>
            <a:pPr lvl="1"/>
            <a:r>
              <a:rPr lang="en-US" smtClean="0"/>
              <a:t>Prefer to define loose contracts, not strict ones</a:t>
            </a:r>
          </a:p>
          <a:p>
            <a:pPr lvl="2">
              <a:buFontTx/>
              <a:buNone/>
            </a:pPr>
            <a:r>
              <a:rPr lang="en-US" smtClean="0"/>
              <a:t>"Be strict in what you send, liberal in what you accept" --Postel's Maxim</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system is finished"</a:t>
            </a:r>
            <a:endParaRPr lang="en-US"/>
          </a:p>
        </p:txBody>
      </p:sp>
      <p:sp>
        <p:nvSpPr>
          <p:cNvPr id="26627" name="Text Placeholder 2"/>
          <p:cNvSpPr>
            <a:spLocks noGrp="1"/>
          </p:cNvSpPr>
          <p:nvPr>
            <p:ph type="body" idx="1"/>
          </p:nvPr>
        </p:nvSpPr>
        <p:spPr/>
        <p:txBody>
          <a:bodyPr/>
          <a:lstStyle/>
          <a:p>
            <a:r>
              <a:rPr lang="en-US" smtClean="0"/>
              <a:t>The only time a system is "finished" is when the server is shut down, the source code is deleted and the programmers that worked on it are all Terminated--With Extreme Prejudice!</a:t>
            </a:r>
          </a:p>
          <a:p>
            <a:pPr lvl="1"/>
            <a:r>
              <a:rPr lang="en-US" smtClean="0"/>
              <a:t>Otherwise, systems will be "reborn" in another project because "we need something that does just what XYZ does, only..."</a:t>
            </a:r>
          </a:p>
          <a:p>
            <a:pPr lvl="1"/>
            <a:r>
              <a:rPr lang="en-US" smtClean="0"/>
              <a:t>Even if you've left the company, the code you wrote takes on a life of its own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Build systems to last</a:t>
            </a:r>
            <a:endParaRPr lang="en-US"/>
          </a:p>
        </p:txBody>
      </p:sp>
      <p:sp>
        <p:nvSpPr>
          <p:cNvPr id="27651" name="Text Placeholder 2"/>
          <p:cNvSpPr>
            <a:spLocks noGrp="1"/>
          </p:cNvSpPr>
          <p:nvPr>
            <p:ph type="body" idx="1"/>
          </p:nvPr>
        </p:nvSpPr>
        <p:spPr/>
        <p:txBody>
          <a:bodyPr/>
          <a:lstStyle/>
          <a:p>
            <a:r>
              <a:rPr lang="en-US" smtClean="0"/>
              <a:t>Create systems with "hook points" that allow future programmers to slip in variation without significant rip-and-tear across the codebase; eschew today's "flavor of the month" technology</a:t>
            </a:r>
          </a:p>
          <a:p>
            <a:pPr lvl="1"/>
            <a:r>
              <a:rPr lang="en-US" smtClean="0"/>
              <a:t>Keep designs simple and interface- or protocol-based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Cloud Considerations</a:t>
            </a:r>
            <a:endParaRPr lang="en-US"/>
          </a:p>
        </p:txBody>
      </p:sp>
      <p:sp>
        <p:nvSpPr>
          <p:cNvPr id="28675" name="Text Placeholder 2"/>
          <p:cNvSpPr>
            <a:spLocks noGrp="1"/>
          </p:cNvSpPr>
          <p:nvPr>
            <p:ph type="body" idx="1"/>
          </p:nvPr>
        </p:nvSpPr>
        <p:spPr/>
        <p:txBody>
          <a:bodyPr/>
          <a:lstStyle/>
          <a:p>
            <a:r>
              <a:rPr lang="en-US" smtClean="0"/>
              <a:t>Things to think about</a:t>
            </a:r>
          </a:p>
          <a:p>
            <a:r>
              <a:rPr lang="en-US" smtClean="0"/>
              <a:t>on a cloudy day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Cloud definition</a:t>
            </a:r>
            <a:endParaRPr lang="en-US"/>
          </a:p>
        </p:txBody>
      </p:sp>
      <p:sp>
        <p:nvSpPr>
          <p:cNvPr id="29699" name="Text Placeholder 2"/>
          <p:cNvSpPr>
            <a:spLocks noGrp="1"/>
          </p:cNvSpPr>
          <p:nvPr>
            <p:ph type="body" idx="1"/>
          </p:nvPr>
        </p:nvSpPr>
        <p:spPr/>
        <p:txBody>
          <a:bodyPr/>
          <a:lstStyle/>
          <a:p>
            <a:pPr>
              <a:buFont typeface="Wingdings" pitchFamily="2" charset="2"/>
              <a:buNone/>
            </a:pPr>
            <a:r>
              <a:rPr lang="en-US" smtClean="0"/>
              <a:t>What is the Cloud to you?</a:t>
            </a:r>
          </a:p>
          <a:p>
            <a:pPr lvl="1">
              <a:buFontTx/>
              <a:buNone/>
            </a:pPr>
            <a:r>
              <a:rPr lang="en-US" smtClean="0"/>
              <a:t>virtualization of resources?</a:t>
            </a:r>
          </a:p>
          <a:p>
            <a:pPr lvl="1">
              <a:buFontTx/>
              <a:buNone/>
            </a:pPr>
            <a:r>
              <a:rPr lang="en-US" smtClean="0"/>
              <a:t>opportunities for outsourcing?</a:t>
            </a:r>
          </a:p>
          <a:p>
            <a:pPr lvl="1">
              <a:buFontTx/>
              <a:buNone/>
            </a:pPr>
            <a:r>
              <a:rPr lang="en-US" smtClean="0"/>
              <a:t>faster development due to quicker server spin-up?</a:t>
            </a:r>
          </a:p>
          <a:p>
            <a:pPr lvl="1">
              <a:buFontTx/>
              <a:buNone/>
            </a:pPr>
            <a:r>
              <a:rPr lang="en-US" smtClean="0"/>
              <a:t>an automated failover system?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Considerations</a:t>
            </a:r>
            <a:endParaRPr lang="en-US"/>
          </a:p>
        </p:txBody>
      </p:sp>
      <p:sp>
        <p:nvSpPr>
          <p:cNvPr id="30723" name="Text Placeholder 2"/>
          <p:cNvSpPr>
            <a:spLocks noGrp="1"/>
          </p:cNvSpPr>
          <p:nvPr>
            <p:ph type="body" idx="1"/>
          </p:nvPr>
        </p:nvSpPr>
        <p:spPr>
          <a:xfrm>
            <a:off x="517964" y="1447800"/>
            <a:ext cx="11124327" cy="4856714"/>
          </a:xfrm>
        </p:spPr>
        <p:txBody>
          <a:bodyPr/>
          <a:lstStyle/>
          <a:p>
            <a:pPr>
              <a:buFont typeface="Wingdings" pitchFamily="2" charset="2"/>
              <a:buNone/>
            </a:pPr>
            <a:r>
              <a:rPr lang="en-US" sz="2800" smtClean="0"/>
              <a:t>Cloud doesn't eliminate the fallacies, just changes the concerns a bit</a:t>
            </a:r>
          </a:p>
          <a:p>
            <a:pPr lvl="1"/>
            <a:r>
              <a:rPr lang="en-US" sz="2400" smtClean="0"/>
              <a:t>Tenancy and instancing</a:t>
            </a:r>
          </a:p>
          <a:p>
            <a:pPr lvl="1"/>
            <a:r>
              <a:rPr lang="en-US" sz="2400" smtClean="0"/>
              <a:t>Resource elasticity</a:t>
            </a:r>
          </a:p>
          <a:p>
            <a:pPr lvl="1"/>
            <a:r>
              <a:rPr lang="en-US" sz="2400" smtClean="0"/>
              <a:t>Geo-distribution</a:t>
            </a:r>
          </a:p>
          <a:p>
            <a:pPr lvl="1"/>
            <a:r>
              <a:rPr lang="en-US" sz="2400" smtClean="0"/>
              <a:t>Customer relationships</a:t>
            </a:r>
          </a:p>
          <a:p>
            <a:pPr lvl="1"/>
            <a:r>
              <a:rPr lang="en-US" sz="2400" smtClean="0"/>
              <a:t>Recoverability and fault-tolerance</a:t>
            </a:r>
          </a:p>
          <a:p>
            <a:pPr lvl="1"/>
            <a:r>
              <a:rPr lang="en-US" sz="2400" smtClean="0"/>
              <a:t>Cost structures</a:t>
            </a:r>
          </a:p>
          <a:p>
            <a:pPr lvl="1"/>
            <a:r>
              <a:rPr lang="en-US" sz="2400" smtClean="0"/>
              <a:t>Data storage and retrieval</a:t>
            </a:r>
          </a:p>
          <a:p>
            <a:pPr lvl="1"/>
            <a:r>
              <a:rPr lang="en-US" sz="2400" smtClean="0"/>
              <a:t>Testing</a:t>
            </a:r>
          </a:p>
          <a:p>
            <a:pPr lvl="1"/>
            <a:r>
              <a:rPr lang="en-US" sz="2400" smtClean="0"/>
              <a:t>Upgrades and deployments</a:t>
            </a:r>
          </a:p>
          <a:p>
            <a:pPr lvl="1"/>
            <a:r>
              <a:rPr lang="en-US" sz="2400" smtClean="0"/>
              <a:t>Flexibility</a:t>
            </a:r>
          </a:p>
          <a:p>
            <a:pPr lvl="1"/>
            <a:r>
              <a:rPr lang="en-US" sz="2400" smtClean="0"/>
              <a:t>Diagnostics, debugging and monitoring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Overview</a:t>
            </a:r>
            <a:endParaRPr lang="en-US"/>
          </a:p>
        </p:txBody>
      </p:sp>
      <p:sp>
        <p:nvSpPr>
          <p:cNvPr id="4099" name="Text Placeholder 2"/>
          <p:cNvSpPr>
            <a:spLocks noGrp="1"/>
          </p:cNvSpPr>
          <p:nvPr>
            <p:ph type="body" idx="1"/>
          </p:nvPr>
        </p:nvSpPr>
        <p:spPr/>
        <p:txBody>
          <a:bodyPr/>
          <a:lstStyle/>
          <a:p>
            <a:pPr>
              <a:buFont typeface="Wingdings" pitchFamily="2" charset="2"/>
              <a:buNone/>
            </a:pPr>
            <a:r>
              <a:rPr lang="en-US" smtClean="0"/>
              <a:t>"Cloud! Cloud! Cloud!"</a:t>
            </a:r>
          </a:p>
          <a:p>
            <a:pPr lvl="1">
              <a:buFontTx/>
              <a:buNone/>
            </a:pPr>
            <a:r>
              <a:rPr lang="en-US" smtClean="0"/>
              <a:t>great, we have it--now what do we do with it?</a:t>
            </a:r>
          </a:p>
          <a:p>
            <a:pPr lvl="1">
              <a:buFontTx/>
              <a:buNone/>
            </a:pPr>
            <a:r>
              <a:rPr lang="en-US" smtClean="0"/>
              <a:t>and why is or isn't this "same story, different day"?</a:t>
            </a:r>
          </a:p>
          <a:p>
            <a:pPr>
              <a:buFont typeface="Wingdings" pitchFamily="2" charset="2"/>
              <a:buNone/>
            </a:pPr>
            <a:r>
              <a:rPr lang="en-US" smtClean="0"/>
              <a:t>"But building Cloud apps is just like building any other .NET app, right?"</a:t>
            </a:r>
          </a:p>
          <a:p>
            <a:pPr lvl="1">
              <a:buFontTx/>
              <a:buNone/>
            </a:pPr>
            <a:r>
              <a:rPr lang="en-US" smtClean="0"/>
              <a:t>Alas, not quite</a:t>
            </a:r>
          </a:p>
          <a:p>
            <a:pPr lvl="1">
              <a:buFontTx/>
              <a:buNone/>
            </a:pPr>
            <a:r>
              <a:rPr lang="en-US" smtClean="0"/>
              <a:t>Developers trying to build cloud apps without realizing the pitfalls run a major risk</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Tenancy and instancing</a:t>
            </a:r>
            <a:endParaRPr lang="en-US"/>
          </a:p>
        </p:txBody>
      </p:sp>
      <p:sp>
        <p:nvSpPr>
          <p:cNvPr id="31747" name="Text Placeholder 2"/>
          <p:cNvSpPr>
            <a:spLocks noGrp="1"/>
          </p:cNvSpPr>
          <p:nvPr>
            <p:ph type="body" idx="1"/>
          </p:nvPr>
        </p:nvSpPr>
        <p:spPr/>
        <p:txBody>
          <a:bodyPr/>
          <a:lstStyle/>
          <a:p>
            <a:pPr>
              <a:buFont typeface="Wingdings" pitchFamily="2" charset="2"/>
              <a:buNone/>
            </a:pPr>
            <a:r>
              <a:rPr lang="en-US" smtClean="0"/>
              <a:t>Fundamental models of Cloud apps:</a:t>
            </a:r>
          </a:p>
          <a:p>
            <a:pPr lvl="1"/>
            <a:r>
              <a:rPr lang="en-US" smtClean="0"/>
              <a:t>Single-tenant, single-instance</a:t>
            </a:r>
          </a:p>
          <a:p>
            <a:pPr lvl="2">
              <a:buFontTx/>
              <a:buNone/>
            </a:pPr>
            <a:r>
              <a:rPr lang="en-US" smtClean="0"/>
              <a:t>(AKA "big honkin' server")</a:t>
            </a:r>
          </a:p>
          <a:p>
            <a:pPr lvl="1"/>
            <a:r>
              <a:rPr lang="en-US" smtClean="0"/>
              <a:t>Multi-tenant, single-instance</a:t>
            </a:r>
          </a:p>
          <a:p>
            <a:pPr lvl="1"/>
            <a:r>
              <a:rPr lang="en-US" smtClean="0"/>
              <a:t>Single-tenant, multi-instance</a:t>
            </a:r>
          </a:p>
          <a:p>
            <a:pPr lvl="2">
              <a:buFontTx/>
              <a:buNone/>
            </a:pPr>
            <a:r>
              <a:rPr lang="en-US" smtClean="0"/>
              <a:t>(AKA instance-per-tenant)</a:t>
            </a:r>
          </a:p>
          <a:p>
            <a:pPr lvl="1"/>
            <a:r>
              <a:rPr lang="en-US" smtClean="0"/>
              <a:t>Multi-tenant, multi-instance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Resource elasticity</a:t>
            </a:r>
            <a:endParaRPr lang="en-US"/>
          </a:p>
        </p:txBody>
      </p:sp>
      <p:sp>
        <p:nvSpPr>
          <p:cNvPr id="32771" name="Text Placeholder 2"/>
          <p:cNvSpPr>
            <a:spLocks noGrp="1"/>
          </p:cNvSpPr>
          <p:nvPr>
            <p:ph type="body" idx="1"/>
          </p:nvPr>
        </p:nvSpPr>
        <p:spPr/>
        <p:txBody>
          <a:bodyPr/>
          <a:lstStyle/>
          <a:p>
            <a:pPr>
              <a:buFont typeface="Wingdings" pitchFamily="2" charset="2"/>
              <a:buNone/>
            </a:pPr>
            <a:r>
              <a:rPr lang="en-US" smtClean="0"/>
              <a:t>"Resource elasticity"</a:t>
            </a:r>
          </a:p>
          <a:p>
            <a:pPr lvl="1">
              <a:buFontTx/>
              <a:buNone/>
            </a:pPr>
            <a:r>
              <a:rPr lang="en-US" smtClean="0"/>
              <a:t>it's about quickly spinning servers up, true</a:t>
            </a:r>
          </a:p>
          <a:p>
            <a:pPr lvl="1">
              <a:buFontTx/>
              <a:buNone/>
            </a:pPr>
            <a:r>
              <a:rPr lang="en-US" smtClean="0"/>
              <a:t>it's also about spinning them down</a:t>
            </a:r>
          </a:p>
          <a:p>
            <a:pPr>
              <a:buFont typeface="Wingdings" pitchFamily="2" charset="2"/>
              <a:buNone/>
            </a:pPr>
            <a:r>
              <a:rPr lang="en-US" smtClean="0"/>
              <a:t>But be careful how easy servers spin up</a:t>
            </a:r>
          </a:p>
          <a:p>
            <a:pPr lvl="1">
              <a:buFontTx/>
              <a:buNone/>
            </a:pPr>
            <a:r>
              <a:rPr lang="en-US" smtClean="0"/>
              <a:t>load-testing</a:t>
            </a:r>
          </a:p>
          <a:p>
            <a:pPr lvl="1">
              <a:buFontTx/>
              <a:buNone/>
            </a:pPr>
            <a:r>
              <a:rPr lang="en-US" smtClean="0"/>
              <a:t>DDoS attacks</a:t>
            </a:r>
          </a:p>
          <a:p>
            <a:pPr lvl="1">
              <a:buFontTx/>
              <a:buNone/>
            </a:pPr>
            <a:r>
              <a:rPr lang="en-US" smtClean="0"/>
              <a:t>the non-technical components of the business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Geo-distribution</a:t>
            </a:r>
            <a:endParaRPr lang="en-US"/>
          </a:p>
        </p:txBody>
      </p:sp>
      <p:sp>
        <p:nvSpPr>
          <p:cNvPr id="33795" name="Text Placeholder 2"/>
          <p:cNvSpPr>
            <a:spLocks noGrp="1"/>
          </p:cNvSpPr>
          <p:nvPr>
            <p:ph type="body" idx="1"/>
          </p:nvPr>
        </p:nvSpPr>
        <p:spPr>
          <a:xfrm>
            <a:off x="517964" y="1447800"/>
            <a:ext cx="11124327" cy="3465564"/>
          </a:xfrm>
        </p:spPr>
        <p:txBody>
          <a:bodyPr/>
          <a:lstStyle/>
          <a:p>
            <a:r>
              <a:rPr lang="en-US" dirty="0" smtClean="0"/>
              <a:t>Geo-distribution is the ability to regionalize servers</a:t>
            </a:r>
          </a:p>
          <a:p>
            <a:pPr lvl="1"/>
            <a:r>
              <a:rPr lang="en-US" dirty="0" smtClean="0"/>
              <a:t>do you care?</a:t>
            </a:r>
          </a:p>
          <a:p>
            <a:pPr lvl="2"/>
            <a:r>
              <a:rPr lang="en-US" b="1" dirty="0" smtClean="0">
                <a:solidFill>
                  <a:schemeClr val="accent1"/>
                </a:solidFill>
              </a:rPr>
              <a:t>lots of server apps written without concern to topology, or assuming a single fixed topology</a:t>
            </a:r>
          </a:p>
          <a:p>
            <a:pPr lvl="1"/>
            <a:r>
              <a:rPr lang="en-US" dirty="0" smtClean="0"/>
              <a:t>remember that Cloud providers can move machines around without telling you</a:t>
            </a:r>
          </a:p>
          <a:p>
            <a:pPr lvl="1"/>
            <a:r>
              <a:rPr lang="en-US" dirty="0" smtClean="0"/>
              <a:t>how does this change your programming model?</a:t>
            </a:r>
          </a:p>
          <a:p>
            <a:pPr lvl="1"/>
            <a:r>
              <a:rPr lang="en-US" dirty="0" smtClean="0"/>
              <a:t>remember that latency is not zero!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Customer relationships</a:t>
            </a:r>
            <a:endParaRPr lang="en-US"/>
          </a:p>
        </p:txBody>
      </p:sp>
      <p:sp>
        <p:nvSpPr>
          <p:cNvPr id="34819" name="Text Placeholder 2"/>
          <p:cNvSpPr>
            <a:spLocks noGrp="1"/>
          </p:cNvSpPr>
          <p:nvPr>
            <p:ph type="body" idx="1"/>
          </p:nvPr>
        </p:nvSpPr>
        <p:spPr/>
        <p:txBody>
          <a:bodyPr/>
          <a:lstStyle/>
          <a:p>
            <a:pPr>
              <a:buFont typeface="Wingdings" pitchFamily="2" charset="2"/>
              <a:buNone/>
            </a:pPr>
            <a:r>
              <a:rPr lang="en-US" smtClean="0"/>
              <a:t>Your customers are not Cloud customers</a:t>
            </a:r>
          </a:p>
          <a:p>
            <a:pPr lvl="1"/>
            <a:r>
              <a:rPr lang="en-US" smtClean="0"/>
              <a:t>Your customers are your customers</a:t>
            </a:r>
          </a:p>
          <a:p>
            <a:pPr lvl="1"/>
            <a:r>
              <a:rPr lang="en-US" smtClean="0"/>
              <a:t>... and you are a Cloud customer</a:t>
            </a:r>
          </a:p>
          <a:p>
            <a:pPr>
              <a:buFont typeface="Wingdings" pitchFamily="2" charset="2"/>
              <a:buNone/>
            </a:pPr>
            <a:r>
              <a:rPr lang="en-US" smtClean="0"/>
              <a:t>Be very clear about these two relationships</a:t>
            </a:r>
          </a:p>
          <a:p>
            <a:pPr lvl="1"/>
            <a:r>
              <a:rPr lang="en-US" smtClean="0"/>
              <a:t>write SLAs accordingly</a:t>
            </a:r>
          </a:p>
          <a:p>
            <a:pPr lvl="1"/>
            <a:r>
              <a:rPr lang="en-US" smtClean="0"/>
              <a:t>examine legal and regulatory requirements carefully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Recoverability and fault-tolerance</a:t>
            </a:r>
            <a:endParaRPr lang="en-US"/>
          </a:p>
        </p:txBody>
      </p:sp>
      <p:sp>
        <p:nvSpPr>
          <p:cNvPr id="35843" name="Text Placeholder 2"/>
          <p:cNvSpPr>
            <a:spLocks noGrp="1"/>
          </p:cNvSpPr>
          <p:nvPr>
            <p:ph type="body" idx="1"/>
          </p:nvPr>
        </p:nvSpPr>
        <p:spPr>
          <a:xfrm>
            <a:off x="517964" y="1447800"/>
            <a:ext cx="11124327" cy="4370427"/>
          </a:xfrm>
        </p:spPr>
        <p:txBody>
          <a:bodyPr/>
          <a:lstStyle/>
          <a:p>
            <a:pPr>
              <a:buFont typeface="Wingdings" pitchFamily="2" charset="2"/>
              <a:buNone/>
            </a:pPr>
            <a:r>
              <a:rPr lang="en-US" dirty="0" smtClean="0"/>
              <a:t>When you own the server, recoverability is your problem...</a:t>
            </a:r>
          </a:p>
          <a:p>
            <a:pPr>
              <a:buFont typeface="Wingdings" pitchFamily="2" charset="2"/>
              <a:buNone/>
            </a:pPr>
            <a:r>
              <a:rPr lang="en-US" dirty="0" smtClean="0"/>
              <a:t>and under your control</a:t>
            </a:r>
          </a:p>
          <a:p>
            <a:pPr lvl="1"/>
            <a:r>
              <a:rPr lang="en-US" dirty="0" smtClean="0"/>
              <a:t>Cloud providers usually admin the server better than you...</a:t>
            </a:r>
          </a:p>
          <a:p>
            <a:pPr lvl="1"/>
            <a:r>
              <a:rPr lang="en-US" dirty="0" smtClean="0"/>
              <a:t>... but when the servers go down, it's a BFD</a:t>
            </a:r>
          </a:p>
          <a:p>
            <a:pPr lvl="1"/>
            <a:r>
              <a:rPr lang="en-US" dirty="0" smtClean="0"/>
              <a:t>... and usually it's not just a "reboot the server" fix</a:t>
            </a:r>
          </a:p>
          <a:p>
            <a:pPr>
              <a:buFont typeface="Wingdings" pitchFamily="2" charset="2"/>
              <a:buNone/>
            </a:pPr>
            <a:r>
              <a:rPr lang="en-US" dirty="0" smtClean="0"/>
              <a:t>When you build a Cloud app, take that into account</a:t>
            </a:r>
          </a:p>
          <a:p>
            <a:pPr lvl="1"/>
            <a:r>
              <a:rPr lang="en-US" dirty="0" smtClean="0"/>
              <a:t>build architectures that minimize dependencies</a:t>
            </a:r>
          </a:p>
          <a:p>
            <a:pPr lvl="1"/>
            <a:r>
              <a:rPr lang="en-US" dirty="0" smtClean="0"/>
              <a:t>build "watertight compartments"</a:t>
            </a:r>
          </a:p>
          <a:p>
            <a:pPr lvl="1"/>
            <a:r>
              <a:rPr lang="en-US" dirty="0" smtClean="0"/>
              <a:t>build the Cloud app as the back-end, not the front-end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Cost structure</a:t>
            </a:r>
            <a:endParaRPr lang="en-US"/>
          </a:p>
        </p:txBody>
      </p:sp>
      <p:sp>
        <p:nvSpPr>
          <p:cNvPr id="36867" name="Text Placeholder 2"/>
          <p:cNvSpPr>
            <a:spLocks noGrp="1"/>
          </p:cNvSpPr>
          <p:nvPr>
            <p:ph type="body" idx="1"/>
          </p:nvPr>
        </p:nvSpPr>
        <p:spPr>
          <a:xfrm>
            <a:off x="517964" y="1447800"/>
            <a:ext cx="11124327" cy="4782848"/>
          </a:xfrm>
        </p:spPr>
        <p:txBody>
          <a:bodyPr/>
          <a:lstStyle/>
          <a:p>
            <a:pPr>
              <a:buFont typeface="Wingdings" pitchFamily="2" charset="2"/>
              <a:buNone/>
            </a:pPr>
            <a:r>
              <a:rPr lang="en-US" sz="2800" smtClean="0"/>
              <a:t>Cloud apps cost differently than self- or commercially-hosted ones</a:t>
            </a:r>
          </a:p>
          <a:p>
            <a:pPr lvl="1"/>
            <a:r>
              <a:rPr lang="en-US" sz="2400" smtClean="0"/>
              <a:t>... and contrary to popular opinion, it's rarely cheaper!</a:t>
            </a:r>
          </a:p>
          <a:p>
            <a:pPr lvl="1"/>
            <a:r>
              <a:rPr lang="en-US" sz="2400" smtClean="0"/>
              <a:t>Be aware that lots of different costs come up:</a:t>
            </a:r>
          </a:p>
          <a:p>
            <a:pPr lvl="2"/>
            <a:r>
              <a:rPr lang="en-US" sz="2000" smtClean="0"/>
              <a:t>uptime</a:t>
            </a:r>
          </a:p>
          <a:p>
            <a:pPr lvl="2"/>
            <a:r>
              <a:rPr lang="en-US" sz="2000" smtClean="0"/>
              <a:t>receiving a request</a:t>
            </a:r>
          </a:p>
          <a:p>
            <a:pPr lvl="2"/>
            <a:r>
              <a:rPr lang="en-US" sz="2000" smtClean="0"/>
              <a:t>sending a response</a:t>
            </a:r>
          </a:p>
          <a:p>
            <a:pPr lvl="2"/>
            <a:r>
              <a:rPr lang="en-US" sz="2000" smtClean="0"/>
              <a:t>dropping a message in a queue</a:t>
            </a:r>
          </a:p>
          <a:p>
            <a:pPr lvl="2"/>
            <a:r>
              <a:rPr lang="en-US" sz="2000" smtClean="0"/>
              <a:t>writing to a BLOB</a:t>
            </a:r>
          </a:p>
          <a:p>
            <a:pPr lvl="2"/>
            <a:r>
              <a:rPr lang="en-US" sz="2000" smtClean="0"/>
              <a:t>writing to a table</a:t>
            </a:r>
          </a:p>
          <a:p>
            <a:pPr lvl="1"/>
            <a:r>
              <a:rPr lang="en-US" sz="2400" smtClean="0"/>
              <a:t>More importantly, how would your app's costs change if the pricing model changed?</a:t>
            </a:r>
          </a:p>
          <a:p>
            <a:pPr lvl="1"/>
            <a:r>
              <a:rPr lang="en-US" sz="2400" smtClean="0"/>
              <a:t>Do the math! $.12 doesn't sound like much, but it adds up</a:t>
            </a:r>
          </a:p>
          <a:p>
            <a:pPr lvl="2">
              <a:buFontTx/>
              <a:buNone/>
            </a:pPr>
            <a:r>
              <a:rPr lang="en-US" sz="2000" smtClean="0"/>
              <a:t>and keep an eye on the dashboard to avoid surprise end-of-the-month costs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Data storage and retrieval</a:t>
            </a:r>
            <a:endParaRPr lang="en-US"/>
          </a:p>
        </p:txBody>
      </p:sp>
      <p:sp>
        <p:nvSpPr>
          <p:cNvPr id="37891" name="Text Placeholder 2"/>
          <p:cNvSpPr>
            <a:spLocks noGrp="1"/>
          </p:cNvSpPr>
          <p:nvPr>
            <p:ph type="body" idx="1"/>
          </p:nvPr>
        </p:nvSpPr>
        <p:spPr/>
        <p:txBody>
          <a:bodyPr/>
          <a:lstStyle/>
          <a:p>
            <a:pPr>
              <a:buFont typeface="Wingdings" pitchFamily="2" charset="2"/>
              <a:buNone/>
            </a:pPr>
            <a:r>
              <a:rPr lang="en-US" smtClean="0"/>
              <a:t>BLOBs vs Tables: Who's right?</a:t>
            </a:r>
          </a:p>
          <a:p>
            <a:pPr lvl="1"/>
            <a:r>
              <a:rPr lang="en-US" smtClean="0"/>
              <a:t>BLOBs offer some schema flexibility</a:t>
            </a:r>
          </a:p>
          <a:p>
            <a:pPr lvl="2"/>
            <a:r>
              <a:rPr lang="en-US" smtClean="0"/>
              <a:t>Pro: no more database upgrades!</a:t>
            </a:r>
          </a:p>
          <a:p>
            <a:pPr lvl="2"/>
            <a:r>
              <a:rPr lang="en-US" smtClean="0"/>
              <a:t>Con: no more database validation!</a:t>
            </a:r>
          </a:p>
          <a:p>
            <a:pPr lvl="1"/>
            <a:r>
              <a:rPr lang="en-US" smtClean="0"/>
              <a:t>Tables offer more support and interoperability</a:t>
            </a:r>
          </a:p>
          <a:p>
            <a:pPr lvl="2"/>
            <a:r>
              <a:rPr lang="en-US" smtClean="0"/>
              <a:t>Pro: less complicated code!</a:t>
            </a:r>
          </a:p>
          <a:p>
            <a:pPr lvl="2"/>
            <a:r>
              <a:rPr lang="en-US" smtClean="0"/>
              <a:t>Con: schemas! schemas aren't yours anymore!</a:t>
            </a:r>
          </a:p>
          <a:p>
            <a:pPr lvl="1"/>
            <a:r>
              <a:rPr lang="en-US" smtClean="0"/>
              <a:t>Keep OLAP and OLTP separate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Testing</a:t>
            </a:r>
            <a:endParaRPr lang="en-US"/>
          </a:p>
        </p:txBody>
      </p:sp>
      <p:sp>
        <p:nvSpPr>
          <p:cNvPr id="38915" name="Text Placeholder 2"/>
          <p:cNvSpPr>
            <a:spLocks noGrp="1"/>
          </p:cNvSpPr>
          <p:nvPr>
            <p:ph type="body" idx="1"/>
          </p:nvPr>
        </p:nvSpPr>
        <p:spPr/>
        <p:txBody>
          <a:bodyPr/>
          <a:lstStyle/>
          <a:p>
            <a:pPr>
              <a:buFont typeface="Wingdings" pitchFamily="2" charset="2"/>
              <a:buNone/>
            </a:pPr>
            <a:r>
              <a:rPr lang="en-US" smtClean="0"/>
              <a:t>You were planning on unit-testing this thing, right?</a:t>
            </a:r>
          </a:p>
          <a:p>
            <a:pPr lvl="1"/>
            <a:r>
              <a:rPr lang="en-US" smtClean="0"/>
              <a:t>Unit-testing the components on the developer machine may result in subtle differences</a:t>
            </a:r>
          </a:p>
          <a:p>
            <a:pPr lvl="2">
              <a:buFontTx/>
              <a:buNone/>
            </a:pPr>
            <a:r>
              <a:rPr lang="en-US" smtClean="0"/>
              <a:t>Judicious use of mocking here can help eliminate surprises</a:t>
            </a:r>
          </a:p>
          <a:p>
            <a:pPr lvl="1"/>
            <a:r>
              <a:rPr lang="en-US" smtClean="0"/>
              <a:t>Whole-application-testing/acceptance-testing should be done in another cloud environment (not a dev environment) provisioned similarly</a:t>
            </a:r>
          </a:p>
          <a:p>
            <a:pPr lvl="2">
              <a:buFontTx/>
              <a:buNone/>
            </a:pPr>
            <a:r>
              <a:rPr lang="en-US" smtClean="0"/>
              <a:t>In other words, treat testing exactly as you would for Production servers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Upgrades and deployments</a:t>
            </a:r>
            <a:endParaRPr lang="en-US"/>
          </a:p>
        </p:txBody>
      </p:sp>
      <p:sp>
        <p:nvSpPr>
          <p:cNvPr id="39939" name="Text Placeholder 2"/>
          <p:cNvSpPr>
            <a:spLocks noGrp="1"/>
          </p:cNvSpPr>
          <p:nvPr>
            <p:ph type="body" idx="1"/>
          </p:nvPr>
        </p:nvSpPr>
        <p:spPr>
          <a:xfrm>
            <a:off x="517964" y="1447800"/>
            <a:ext cx="11124327" cy="4702826"/>
          </a:xfrm>
        </p:spPr>
        <p:txBody>
          <a:bodyPr/>
          <a:lstStyle/>
          <a:p>
            <a:pPr>
              <a:buFont typeface="Wingdings" pitchFamily="2" charset="2"/>
              <a:buNone/>
            </a:pPr>
            <a:r>
              <a:rPr lang="en-US" sz="2800" smtClean="0"/>
              <a:t>Deploying new versions to the Cloud is a little different than your own server</a:t>
            </a:r>
          </a:p>
          <a:p>
            <a:pPr lvl="1"/>
            <a:r>
              <a:rPr lang="en-US" sz="2400" smtClean="0"/>
              <a:t>When upgrading, does your upgrade require...</a:t>
            </a:r>
          </a:p>
          <a:p>
            <a:pPr lvl="2"/>
            <a:r>
              <a:rPr lang="en-US" sz="2000" smtClean="0"/>
              <a:t>restarted instances?</a:t>
            </a:r>
          </a:p>
          <a:p>
            <a:pPr lvl="2"/>
            <a:r>
              <a:rPr lang="en-US" sz="2000" smtClean="0"/>
              <a:t>reprovisioning the instances?</a:t>
            </a:r>
          </a:p>
          <a:p>
            <a:pPr lvl="2"/>
            <a:r>
              <a:rPr lang="en-US" sz="2000" smtClean="0"/>
              <a:t>changing the instance mappings (DNS, etc)?</a:t>
            </a:r>
          </a:p>
          <a:p>
            <a:pPr lvl="1"/>
            <a:r>
              <a:rPr lang="en-US" sz="2400" smtClean="0"/>
              <a:t>... and if so, how will it be handled?</a:t>
            </a:r>
          </a:p>
          <a:p>
            <a:pPr>
              <a:buFont typeface="Wingdings" pitchFamily="2" charset="2"/>
              <a:buNone/>
            </a:pPr>
            <a:r>
              <a:rPr lang="en-US" sz="2800" smtClean="0"/>
              <a:t>Keep an eye on the effects of new code on:</a:t>
            </a:r>
          </a:p>
          <a:p>
            <a:pPr lvl="1"/>
            <a:r>
              <a:rPr lang="en-US" sz="2400" smtClean="0"/>
              <a:t>OS version, .NET Framework version</a:t>
            </a:r>
          </a:p>
          <a:p>
            <a:pPr lvl="1"/>
            <a:r>
              <a:rPr lang="en-US" sz="2400" smtClean="0"/>
              <a:t>Virtual machine size</a:t>
            </a:r>
          </a:p>
          <a:p>
            <a:pPr lvl="1"/>
            <a:r>
              <a:rPr lang="en-US" sz="2400" smtClean="0"/>
              <a:t>Application configuration settings</a:t>
            </a:r>
          </a:p>
          <a:p>
            <a:pPr lvl="1"/>
            <a:r>
              <a:rPr lang="en-US" sz="2400" smtClean="0"/>
              <a:t>and so 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Flexibility</a:t>
            </a:r>
            <a:endParaRPr lang="en-US"/>
          </a:p>
        </p:txBody>
      </p:sp>
      <p:sp>
        <p:nvSpPr>
          <p:cNvPr id="40963" name="Text Placeholder 2"/>
          <p:cNvSpPr>
            <a:spLocks noGrp="1"/>
          </p:cNvSpPr>
          <p:nvPr>
            <p:ph type="body" idx="1"/>
          </p:nvPr>
        </p:nvSpPr>
        <p:spPr/>
        <p:txBody>
          <a:bodyPr/>
          <a:lstStyle/>
          <a:p>
            <a:pPr>
              <a:buFont typeface="Wingdings" pitchFamily="2" charset="2"/>
              <a:buNone/>
            </a:pPr>
            <a:r>
              <a:rPr lang="en-US" smtClean="0"/>
              <a:t>"[CouchDB/MongoDB/XMPP/whatever] is hot! We need it!"</a:t>
            </a:r>
          </a:p>
          <a:p>
            <a:pPr lvl="1">
              <a:buFontTx/>
              <a:buNone/>
            </a:pPr>
            <a:r>
              <a:rPr lang="en-US" smtClean="0"/>
              <a:t>Great--does your Cloud provider support it?</a:t>
            </a:r>
          </a:p>
          <a:p>
            <a:pPr>
              <a:buFont typeface="Wingdings" pitchFamily="2" charset="2"/>
              <a:buNone/>
            </a:pPr>
            <a:r>
              <a:rPr lang="en-US" smtClean="0"/>
              <a:t>Cloud providers are interested in creating instances they can support</a:t>
            </a:r>
          </a:p>
          <a:p>
            <a:pPr lvl="1"/>
            <a:r>
              <a:rPr lang="en-US" smtClean="0"/>
              <a:t>custom bits on those instances resists that strategy</a:t>
            </a:r>
          </a:p>
          <a:p>
            <a:pPr lvl="1"/>
            <a:r>
              <a:rPr lang="en-US" smtClean="0"/>
              <a:t>this may completely screw up your Cloud strategy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Five-Minute Rule</a:t>
            </a:r>
            <a:endParaRPr lang="en-US"/>
          </a:p>
        </p:txBody>
      </p:sp>
      <p:sp>
        <p:nvSpPr>
          <p:cNvPr id="5123" name="Text Placeholder 2"/>
          <p:cNvSpPr>
            <a:spLocks noGrp="1"/>
          </p:cNvSpPr>
          <p:nvPr>
            <p:ph type="body" idx="1"/>
          </p:nvPr>
        </p:nvSpPr>
        <p:spPr/>
        <p:txBody>
          <a:bodyPr/>
          <a:lstStyle/>
          <a:p>
            <a:pPr>
              <a:buFont typeface="Wingdings" pitchFamily="2" charset="2"/>
              <a:buNone/>
            </a:pPr>
            <a:r>
              <a:rPr lang="en-US" smtClean="0"/>
              <a:t>What this talk is not:</a:t>
            </a:r>
          </a:p>
          <a:p>
            <a:pPr lvl="1"/>
            <a:r>
              <a:rPr lang="en-US" smtClean="0"/>
              <a:t>an introduction to developing Cloud apps</a:t>
            </a:r>
          </a:p>
          <a:p>
            <a:pPr lvl="1"/>
            <a:r>
              <a:rPr lang="en-US" smtClean="0"/>
              <a:t>an introduction to Microsoft Azure</a:t>
            </a:r>
          </a:p>
          <a:p>
            <a:pPr lvl="1"/>
            <a:r>
              <a:rPr lang="en-US" smtClean="0"/>
              <a:t>an introduction to converting Cloud apps</a:t>
            </a:r>
          </a:p>
          <a:p>
            <a:pPr>
              <a:buFont typeface="Wingdings" pitchFamily="2" charset="2"/>
              <a:buNone/>
            </a:pPr>
            <a:r>
              <a:rPr lang="en-US" smtClean="0"/>
              <a:t>What this talk is:</a:t>
            </a:r>
          </a:p>
          <a:p>
            <a:pPr lvl="1"/>
            <a:r>
              <a:rPr lang="en-US" smtClean="0"/>
              <a:t>a discussion of how Cloud apps differ from self-hosted apps</a:t>
            </a:r>
          </a:p>
          <a:p>
            <a:pPr lvl="1"/>
            <a:r>
              <a:rPr lang="en-US" smtClean="0"/>
              <a:t>some cautionary tales</a:t>
            </a:r>
          </a:p>
          <a:p>
            <a:pPr lvl="1"/>
            <a:r>
              <a:rPr lang="en-US" smtClean="0"/>
              <a:t>some generalized advice (but not "best practices")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Debugging</a:t>
            </a:r>
            <a:endParaRPr lang="en-US"/>
          </a:p>
        </p:txBody>
      </p:sp>
      <p:sp>
        <p:nvSpPr>
          <p:cNvPr id="41987" name="Text Placeholder 2"/>
          <p:cNvSpPr>
            <a:spLocks noGrp="1"/>
          </p:cNvSpPr>
          <p:nvPr>
            <p:ph type="body" idx="1"/>
          </p:nvPr>
        </p:nvSpPr>
        <p:spPr/>
        <p:txBody>
          <a:bodyPr/>
          <a:lstStyle/>
          <a:p>
            <a:r>
              <a:rPr lang="en-US" smtClean="0"/>
              <a:t>Debugging a cloud app isn't quite like debugging a Production app</a:t>
            </a:r>
          </a:p>
          <a:p>
            <a:pPr lvl="1"/>
            <a:r>
              <a:rPr lang="en-US" smtClean="0"/>
              <a:t>For starters, you're not sitting in front of the machine</a:t>
            </a:r>
          </a:p>
          <a:p>
            <a:r>
              <a:rPr lang="en-US" smtClean="0"/>
              <a:t>Consider:</a:t>
            </a:r>
          </a:p>
          <a:p>
            <a:pPr lvl="1"/>
            <a:r>
              <a:rPr lang="en-US" smtClean="0"/>
              <a:t>Never use the console or other home-grown mechanisms</a:t>
            </a:r>
          </a:p>
          <a:p>
            <a:pPr lvl="1"/>
            <a:r>
              <a:rPr lang="en-US" smtClean="0"/>
              <a:t>Practice debugging the app while it's in the Cloud</a:t>
            </a:r>
          </a:p>
          <a:p>
            <a:pPr lvl="1"/>
            <a:r>
              <a:rPr lang="en-US" smtClean="0"/>
              <a:t>Instrumenting the app with your own instrumentation</a:t>
            </a: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02" y="2601914"/>
            <a:ext cx="10337562" cy="415498"/>
          </a:xfrm>
        </p:spPr>
        <p:txBody>
          <a:bodyPr/>
          <a:lstStyle/>
          <a:p>
            <a:pPr>
              <a:defRPr/>
            </a:pPr>
            <a:r>
              <a:rPr lang="en-US" smtClean="0"/>
              <a:t>ACK!</a:t>
            </a:r>
            <a:endParaRPr lang="en-US"/>
          </a:p>
        </p:txBody>
      </p:sp>
      <p:sp>
        <p:nvSpPr>
          <p:cNvPr id="43011" name="Text Placeholder 2"/>
          <p:cNvSpPr>
            <a:spLocks noGrp="1"/>
          </p:cNvSpPr>
          <p:nvPr>
            <p:ph type="body" idx="1"/>
          </p:nvPr>
        </p:nvSpPr>
        <p:spPr>
          <a:xfrm>
            <a:off x="960702" y="4543558"/>
            <a:ext cx="10337562" cy="360099"/>
          </a:xfrm>
        </p:spPr>
        <p:txBody>
          <a:bodyPr/>
          <a:lstStyle/>
          <a:p>
            <a:r>
              <a:rPr lang="en-US" smtClean="0"/>
              <a:t>This is all too much to remember!</a:t>
            </a:r>
          </a:p>
        </p:txBody>
      </p:sp>
    </p:spTree>
    <p:extLst>
      <p:ext uri="{BB962C8B-B14F-4D97-AF65-F5344CB8AC3E}">
        <p14:creationId xmlns:p14="http://schemas.microsoft.com/office/powerpoint/2010/main" val="21716607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Simplified</a:t>
            </a:r>
            <a:endParaRPr lang="en-US"/>
          </a:p>
        </p:txBody>
      </p:sp>
      <p:sp>
        <p:nvSpPr>
          <p:cNvPr id="44035" name="Text Placeholder 2"/>
          <p:cNvSpPr>
            <a:spLocks noGrp="1"/>
          </p:cNvSpPr>
          <p:nvPr>
            <p:ph type="body" idx="1"/>
          </p:nvPr>
        </p:nvSpPr>
        <p:spPr>
          <a:xfrm>
            <a:off x="517964" y="1447800"/>
            <a:ext cx="11124327" cy="3422475"/>
          </a:xfrm>
        </p:spPr>
        <p:txBody>
          <a:bodyPr/>
          <a:lstStyle/>
          <a:p>
            <a:pPr>
              <a:buFont typeface="Wingdings" pitchFamily="2" charset="2"/>
              <a:buNone/>
            </a:pPr>
            <a:r>
              <a:rPr lang="en-US" smtClean="0"/>
              <a:t>David Chapell simplifies this down to three rules:</a:t>
            </a:r>
          </a:p>
          <a:p>
            <a:r>
              <a:rPr lang="en-US" smtClean="0"/>
              <a:t>A Windows Azure App...</a:t>
            </a:r>
          </a:p>
          <a:p>
            <a:pPr lvl="1"/>
            <a:r>
              <a:rPr lang="en-US" smtClean="0"/>
              <a:t>is Built from One or More Roles</a:t>
            </a:r>
          </a:p>
          <a:p>
            <a:pPr lvl="1"/>
            <a:r>
              <a:rPr lang="en-US" smtClean="0"/>
              <a:t>Runs Multiple Instances of Each Role</a:t>
            </a:r>
          </a:p>
          <a:p>
            <a:pPr lvl="1"/>
            <a:r>
              <a:rPr lang="en-US" smtClean="0"/>
              <a:t>Behaves Correctly When Any Role Instance Fails</a:t>
            </a:r>
          </a:p>
          <a:p>
            <a:pPr lvl="1">
              <a:buFontTx/>
              <a:buNone/>
            </a:pPr>
            <a:endParaRPr lang="en-US" smtClean="0"/>
          </a:p>
          <a:p>
            <a:r>
              <a:rPr lang="en-US" smtClean="0"/>
              <a:t>Isn't that easier?</a:t>
            </a:r>
          </a:p>
        </p:txBody>
      </p:sp>
    </p:spTree>
    <p:extLst>
      <p:ext uri="{BB962C8B-B14F-4D97-AF65-F5344CB8AC3E}">
        <p14:creationId xmlns:p14="http://schemas.microsoft.com/office/powerpoint/2010/main" val="13290460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Summary</a:t>
            </a:r>
            <a:endParaRPr lang="en-US"/>
          </a:p>
        </p:txBody>
      </p:sp>
      <p:sp>
        <p:nvSpPr>
          <p:cNvPr id="45059" name="Text Placeholder 2"/>
          <p:cNvSpPr>
            <a:spLocks noGrp="1"/>
          </p:cNvSpPr>
          <p:nvPr>
            <p:ph type="body" idx="1"/>
          </p:nvPr>
        </p:nvSpPr>
        <p:spPr>
          <a:xfrm>
            <a:off x="517964" y="1447800"/>
            <a:ext cx="11124327" cy="3262432"/>
          </a:xfrm>
        </p:spPr>
        <p:txBody>
          <a:bodyPr/>
          <a:lstStyle/>
          <a:p>
            <a:pPr>
              <a:buFont typeface="Wingdings" pitchFamily="2" charset="2"/>
              <a:buNone/>
            </a:pPr>
            <a:r>
              <a:rPr lang="en-US" smtClean="0"/>
              <a:t>Cloud programming is similar to plain ol' enterprise development</a:t>
            </a:r>
          </a:p>
          <a:p>
            <a:pPr lvl="1">
              <a:buFontTx/>
              <a:buNone/>
            </a:pPr>
            <a:r>
              <a:rPr lang="en-US" smtClean="0"/>
              <a:t>... but not identical</a:t>
            </a:r>
          </a:p>
          <a:p>
            <a:pPr lvl="1">
              <a:buFontTx/>
              <a:buNone/>
            </a:pPr>
            <a:r>
              <a:rPr lang="en-US" smtClean="0"/>
              <a:t>... and the differences are subtle</a:t>
            </a:r>
          </a:p>
          <a:p>
            <a:pPr>
              <a:buFont typeface="Wingdings" pitchFamily="2" charset="2"/>
              <a:buNone/>
            </a:pPr>
            <a:r>
              <a:rPr lang="en-US" smtClean="0"/>
              <a:t>Remember, cloud requires developers to think about considerations (costs) that traditionally we've been able to ignore</a:t>
            </a:r>
          </a:p>
        </p:txBody>
      </p:sp>
    </p:spTree>
    <p:extLst>
      <p:ext uri="{BB962C8B-B14F-4D97-AF65-F5344CB8AC3E}">
        <p14:creationId xmlns:p14="http://schemas.microsoft.com/office/powerpoint/2010/main" val="32270067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Summary</a:t>
            </a:r>
            <a:endParaRPr lang="en-US"/>
          </a:p>
        </p:txBody>
      </p:sp>
      <p:sp>
        <p:nvSpPr>
          <p:cNvPr id="43011" name="Text Placeholder 2"/>
          <p:cNvSpPr>
            <a:spLocks noGrp="1"/>
          </p:cNvSpPr>
          <p:nvPr>
            <p:ph type="body" idx="1"/>
          </p:nvPr>
        </p:nvSpPr>
        <p:spPr>
          <a:xfrm>
            <a:off x="517964" y="1447800"/>
            <a:ext cx="11124327" cy="3262432"/>
          </a:xfrm>
        </p:spPr>
        <p:txBody>
          <a:bodyPr/>
          <a:lstStyle/>
          <a:p>
            <a:pPr>
              <a:buFont typeface="Wingdings" pitchFamily="2" charset="2"/>
              <a:buNone/>
            </a:pPr>
            <a:r>
              <a:rPr lang="en-US" dirty="0" smtClean="0"/>
              <a:t>Cloud programming is similar to plain </a:t>
            </a:r>
            <a:r>
              <a:rPr lang="en-US" dirty="0" err="1" smtClean="0"/>
              <a:t>ol</a:t>
            </a:r>
            <a:r>
              <a:rPr lang="en-US" dirty="0" smtClean="0"/>
              <a:t>' enterprise development</a:t>
            </a:r>
          </a:p>
          <a:p>
            <a:pPr lvl="1">
              <a:buFontTx/>
              <a:buNone/>
            </a:pPr>
            <a:r>
              <a:rPr lang="en-US" dirty="0" smtClean="0"/>
              <a:t>... but not identical</a:t>
            </a:r>
          </a:p>
          <a:p>
            <a:pPr lvl="1">
              <a:buFontTx/>
              <a:buNone/>
            </a:pPr>
            <a:r>
              <a:rPr lang="en-US" dirty="0" smtClean="0"/>
              <a:t>... and the differences are subtle</a:t>
            </a:r>
          </a:p>
          <a:p>
            <a:pPr>
              <a:buFont typeface="Wingdings" pitchFamily="2" charset="2"/>
              <a:buNone/>
            </a:pPr>
            <a:r>
              <a:rPr lang="en-US" dirty="0" smtClean="0"/>
              <a:t>Remember, cloud requires developers to think about considerations (costs) that traditionally we've </a:t>
            </a:r>
            <a:br>
              <a:rPr lang="en-US" dirty="0" smtClean="0"/>
            </a:br>
            <a:r>
              <a:rPr lang="en-US" dirty="0" smtClean="0"/>
              <a:t>been able to ignore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Resources</a:t>
            </a:r>
            <a:endParaRPr lang="en-US"/>
          </a:p>
        </p:txBody>
      </p:sp>
      <p:sp>
        <p:nvSpPr>
          <p:cNvPr id="44035" name="Text Placeholder 2"/>
          <p:cNvSpPr>
            <a:spLocks noGrp="1"/>
          </p:cNvSpPr>
          <p:nvPr>
            <p:ph type="body" idx="1"/>
          </p:nvPr>
        </p:nvSpPr>
        <p:spPr>
          <a:xfrm>
            <a:off x="517964" y="1447800"/>
            <a:ext cx="11124327" cy="2677656"/>
          </a:xfrm>
        </p:spPr>
        <p:txBody>
          <a:bodyPr/>
          <a:lstStyle/>
          <a:p>
            <a:pPr>
              <a:buFont typeface="Wingdings" pitchFamily="2" charset="2"/>
              <a:buNone/>
            </a:pPr>
            <a:r>
              <a:rPr lang="en-US" dirty="0" smtClean="0"/>
              <a:t>Books</a:t>
            </a:r>
          </a:p>
          <a:p>
            <a:pPr lvl="1">
              <a:buFontTx/>
              <a:buNone/>
            </a:pPr>
            <a:r>
              <a:rPr lang="en-US" dirty="0" smtClean="0"/>
              <a:t>"Release It!"</a:t>
            </a:r>
          </a:p>
          <a:p>
            <a:pPr lvl="2">
              <a:buFontTx/>
              <a:buNone/>
            </a:pPr>
            <a:r>
              <a:rPr lang="en-US" b="1" dirty="0" smtClean="0">
                <a:solidFill>
                  <a:schemeClr val="accent1"/>
                </a:solidFill>
              </a:rPr>
              <a:t>by Michael </a:t>
            </a:r>
            <a:r>
              <a:rPr lang="en-US" b="1" dirty="0" err="1" smtClean="0">
                <a:solidFill>
                  <a:schemeClr val="accent1"/>
                </a:solidFill>
              </a:rPr>
              <a:t>Nygard</a:t>
            </a:r>
            <a:r>
              <a:rPr lang="en-US" b="1" dirty="0" smtClean="0">
                <a:solidFill>
                  <a:schemeClr val="accent1"/>
                </a:solidFill>
              </a:rPr>
              <a:t>; Pragmatic Bookshelf</a:t>
            </a:r>
          </a:p>
          <a:p>
            <a:pPr lvl="1">
              <a:buFontTx/>
              <a:buNone/>
            </a:pPr>
            <a:endParaRPr lang="en-US" dirty="0" smtClean="0"/>
          </a:p>
          <a:p>
            <a:pPr lvl="1">
              <a:buFontTx/>
              <a:buNone/>
            </a:pPr>
            <a:r>
              <a:rPr lang="en-US" dirty="0" smtClean="0"/>
              <a:t>"Developing Applications for the Cloud" (</a:t>
            </a:r>
            <a:r>
              <a:rPr lang="en-US" dirty="0" err="1" smtClean="0"/>
              <a:t>p&amp;p</a:t>
            </a:r>
            <a:r>
              <a:rPr lang="en-US" dirty="0" smtClean="0"/>
              <a:t> guide)</a:t>
            </a:r>
          </a:p>
          <a:p>
            <a:pPr lvl="2">
              <a:buFontTx/>
              <a:buNone/>
            </a:pPr>
            <a:r>
              <a:rPr lang="en-US" b="1" dirty="0" smtClean="0">
                <a:solidFill>
                  <a:schemeClr val="accent1"/>
                </a:solidFill>
              </a:rPr>
              <a:t>by Betts, </a:t>
            </a:r>
            <a:r>
              <a:rPr lang="en-US" b="1" dirty="0" err="1" smtClean="0">
                <a:solidFill>
                  <a:schemeClr val="accent1"/>
                </a:solidFill>
              </a:rPr>
              <a:t>Densmore</a:t>
            </a:r>
            <a:r>
              <a:rPr lang="en-US" b="1" dirty="0" smtClean="0">
                <a:solidFill>
                  <a:schemeClr val="accent1"/>
                </a:solidFill>
              </a:rPr>
              <a:t>, et al; Microsoft Press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a:defRPr/>
            </a:pPr>
            <a:r>
              <a:rPr lang="en-US" smtClean="0"/>
              <a:t>Questions</a:t>
            </a:r>
          </a:p>
        </p:txBody>
      </p:sp>
      <p:sp>
        <p:nvSpPr>
          <p:cNvPr id="45059" name="Rectangle 3"/>
          <p:cNvSpPr>
            <a:spLocks noGrp="1" noChangeArrowheads="1"/>
          </p:cNvSpPr>
          <p:nvPr>
            <p:ph idx="1"/>
          </p:nvPr>
        </p:nvSpPr>
        <p:spPr>
          <a:xfrm>
            <a:off x="1180291" y="1641475"/>
            <a:ext cx="9801259" cy="3919538"/>
          </a:xfrm>
        </p:spPr>
        <p:txBody>
          <a:bodyPr/>
          <a:lstStyle/>
          <a:p>
            <a:pPr algn="ctr">
              <a:buFont typeface="Wingdings" pitchFamily="2" charset="2"/>
              <a:buNone/>
            </a:pPr>
            <a:r>
              <a:rPr lang="en-US" sz="25600" smtClean="0"/>
              <a: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a:xfrm>
            <a:off x="517963" y="1447799"/>
            <a:ext cx="11124328" cy="4235006"/>
          </a:xfrm>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89475733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6744" y="2767118"/>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6744" y="4240386"/>
            <a:ext cx="5320804" cy="3139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6744" y="3849793"/>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4075" y="3871113"/>
            <a:ext cx="5333473" cy="313932"/>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1237" y="2830649"/>
            <a:ext cx="2404489" cy="1076325"/>
          </a:xfrm>
          <a:prstGeom prst="rect">
            <a:avLst/>
          </a:prstGeom>
          <a:noFill/>
          <a:ln>
            <a:noFill/>
          </a:ln>
        </p:spPr>
      </p:pic>
      <p:sp>
        <p:nvSpPr>
          <p:cNvPr id="10" name="Rounded Rectangle 9"/>
          <p:cNvSpPr/>
          <p:nvPr/>
        </p:nvSpPr>
        <p:spPr bwMode="ltGray">
          <a:xfrm>
            <a:off x="6321622" y="2767118"/>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21622" y="3849793"/>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08954" y="3871113"/>
            <a:ext cx="5333473" cy="313932"/>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6744" y="4812908"/>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6744" y="5895583"/>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4075" y="5916903"/>
            <a:ext cx="5333473" cy="313932"/>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21622" y="4812908"/>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21622" y="5895583"/>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08954" y="5916903"/>
            <a:ext cx="5333473" cy="313932"/>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08953" y="4249911"/>
            <a:ext cx="5346141" cy="3139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6743" y="6291910"/>
            <a:ext cx="5295467" cy="3139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21621" y="6319610"/>
            <a:ext cx="5333473" cy="3139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5576" y="4920291"/>
            <a:ext cx="5035811"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61728" y="4876505"/>
            <a:ext cx="1853263"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32539" y="2998644"/>
            <a:ext cx="228194"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25768" y="3169916"/>
            <a:ext cx="2332167" cy="428793"/>
          </a:xfrm>
          <a:prstGeom prst="rect">
            <a:avLst/>
          </a:prstGeom>
          <a:noFill/>
          <a:ln>
            <a:noFill/>
          </a:ln>
        </p:spPr>
      </p:pic>
      <p:sp>
        <p:nvSpPr>
          <p:cNvPr id="34" name="TextBox 33"/>
          <p:cNvSpPr txBox="1"/>
          <p:nvPr/>
        </p:nvSpPr>
        <p:spPr bwMode="white">
          <a:xfrm>
            <a:off x="9250177" y="3168869"/>
            <a:ext cx="1405680" cy="77559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396520" y="724957"/>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396521" y="2198226"/>
            <a:ext cx="5320804" cy="3139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396520" y="1807633"/>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83851" y="1828953"/>
            <a:ext cx="5333473" cy="313932"/>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36518" y="862360"/>
            <a:ext cx="2253478" cy="806917"/>
          </a:xfrm>
          <a:prstGeom prst="rect">
            <a:avLst/>
          </a:prstGeom>
        </p:spPr>
      </p:pic>
    </p:spTree>
    <p:extLst>
      <p:ext uri="{BB962C8B-B14F-4D97-AF65-F5344CB8AC3E}">
        <p14:creationId xmlns:p14="http://schemas.microsoft.com/office/powerpoint/2010/main" val="38725032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9257" y="437440"/>
            <a:ext cx="2792472"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8016" y="384578"/>
            <a:ext cx="1003401" cy="1933901"/>
          </a:xfrm>
          <a:prstGeom prst="rect">
            <a:avLst/>
          </a:prstGeom>
        </p:spPr>
      </p:pic>
      <p:sp>
        <p:nvSpPr>
          <p:cNvPr id="15" name="Rectangle 14"/>
          <p:cNvSpPr/>
          <p:nvPr/>
        </p:nvSpPr>
        <p:spPr bwMode="auto">
          <a:xfrm>
            <a:off x="0" y="4095751"/>
            <a:ext cx="5270130"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5358" y="4131399"/>
            <a:ext cx="4039436"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11488" y="2949078"/>
            <a:ext cx="768733"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0307" y="5136288"/>
            <a:ext cx="597888"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11687" y="5078617"/>
            <a:ext cx="490372"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8146" y="5136287"/>
            <a:ext cx="806912"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4001" y="5079871"/>
            <a:ext cx="806912"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35058" y="5107120"/>
            <a:ext cx="313016"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57486" y="5078617"/>
            <a:ext cx="313016"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587470" y="3651523"/>
            <a:ext cx="848435"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897162" y="2776703"/>
            <a:ext cx="611902"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40374" y="3396820"/>
            <a:ext cx="1199587"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79953" y="2835764"/>
            <a:ext cx="170329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0957" y="384578"/>
            <a:ext cx="1003401" cy="1933901"/>
          </a:xfrm>
          <a:prstGeom prst="rect">
            <a:avLst/>
          </a:prstGeom>
        </p:spPr>
      </p:pic>
      <p:cxnSp>
        <p:nvCxnSpPr>
          <p:cNvPr id="6" name="Straight Connector 5"/>
          <p:cNvCxnSpPr/>
          <p:nvPr/>
        </p:nvCxnSpPr>
        <p:spPr>
          <a:xfrm>
            <a:off x="5893267" y="2508098"/>
            <a:ext cx="50251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93267" y="4892102"/>
            <a:ext cx="50251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48716" y="5187640"/>
            <a:ext cx="70291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3115" y="5402997"/>
            <a:ext cx="597888" cy="1239183"/>
          </a:xfrm>
          <a:prstGeom prst="rect">
            <a:avLst/>
          </a:prstGeom>
        </p:spPr>
      </p:pic>
      <p:cxnSp>
        <p:nvCxnSpPr>
          <p:cNvPr id="32" name="Straight Connector 31"/>
          <p:cNvCxnSpPr/>
          <p:nvPr/>
        </p:nvCxnSpPr>
        <p:spPr>
          <a:xfrm rot="16200000">
            <a:off x="378786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8768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Review: The Fallacies of Enterprise Systems</a:t>
            </a:r>
            <a:endParaRPr lang="en-US"/>
          </a:p>
        </p:txBody>
      </p:sp>
      <p:sp>
        <p:nvSpPr>
          <p:cNvPr id="6147" name="Text Placeholder 2"/>
          <p:cNvSpPr>
            <a:spLocks noGrp="1"/>
          </p:cNvSpPr>
          <p:nvPr>
            <p:ph type="body" idx="1"/>
          </p:nvPr>
        </p:nvSpPr>
        <p:spPr/>
        <p:txBody>
          <a:bodyPr/>
          <a:lstStyle/>
          <a:p>
            <a:r>
              <a:rPr lang="en-US" smtClean="0"/>
              <a:t>They hold for cloud apps, too</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48" b="348"/>
          <a:stretch>
            <a:fillRect/>
          </a:stretch>
        </p:blipFill>
        <p:spPr>
          <a:xfrm>
            <a:off x="6037263" y="1941513"/>
            <a:ext cx="4106862" cy="4078287"/>
          </a:xfrm>
        </p:spPr>
      </p:pic>
    </p:spTree>
    <p:extLst>
      <p:ext uri="{BB962C8B-B14F-4D97-AF65-F5344CB8AC3E}">
        <p14:creationId xmlns:p14="http://schemas.microsoft.com/office/powerpoint/2010/main" val="112981211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8137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Fallacies of Enterprise Computing</a:t>
            </a:r>
            <a:endParaRPr lang="en-US"/>
          </a:p>
        </p:txBody>
      </p:sp>
      <p:sp>
        <p:nvSpPr>
          <p:cNvPr id="7171" name="Text Placeholder 2"/>
          <p:cNvSpPr>
            <a:spLocks noGrp="1"/>
          </p:cNvSpPr>
          <p:nvPr>
            <p:ph type="body" idx="1"/>
          </p:nvPr>
        </p:nvSpPr>
        <p:spPr>
          <a:xfrm>
            <a:off x="517964" y="1447800"/>
            <a:ext cx="11124327" cy="5072158"/>
          </a:xfrm>
        </p:spPr>
        <p:txBody>
          <a:bodyPr/>
          <a:lstStyle/>
          <a:p>
            <a:r>
              <a:rPr lang="en-US" sz="2800" smtClean="0"/>
              <a:t>"Essentially everyone, when they first build an enterprise application, makes the following 10 assumptions. All turn out to be false in the long run and all cause big trouble and painful learning experiences."</a:t>
            </a:r>
          </a:p>
          <a:p>
            <a:pPr lvl="2">
              <a:buFontTx/>
              <a:buNone/>
            </a:pPr>
            <a:r>
              <a:rPr lang="en-US" sz="2000" smtClean="0"/>
              <a:t>1) The network is reliable</a:t>
            </a:r>
          </a:p>
          <a:p>
            <a:pPr lvl="2">
              <a:buFontTx/>
              <a:buNone/>
            </a:pPr>
            <a:r>
              <a:rPr lang="en-US" sz="2000" smtClean="0"/>
              <a:t>2) Latency is zero</a:t>
            </a:r>
          </a:p>
          <a:p>
            <a:pPr lvl="2">
              <a:buFontTx/>
              <a:buNone/>
            </a:pPr>
            <a:r>
              <a:rPr lang="en-US" sz="2000" smtClean="0"/>
              <a:t>3) Bandwidth is infinite</a:t>
            </a:r>
          </a:p>
          <a:p>
            <a:pPr lvl="2">
              <a:buFontTx/>
              <a:buNone/>
            </a:pPr>
            <a:r>
              <a:rPr lang="en-US" sz="2000" smtClean="0"/>
              <a:t>4) The network is secure</a:t>
            </a:r>
          </a:p>
          <a:p>
            <a:pPr lvl="2">
              <a:buFontTx/>
              <a:buNone/>
            </a:pPr>
            <a:r>
              <a:rPr lang="en-US" sz="2000" smtClean="0"/>
              <a:t>5) Topology doesn't change</a:t>
            </a:r>
          </a:p>
          <a:p>
            <a:pPr lvl="2">
              <a:buFontTx/>
              <a:buNone/>
            </a:pPr>
            <a:r>
              <a:rPr lang="en-US" sz="2000" smtClean="0"/>
              <a:t>6) There is one administrator</a:t>
            </a:r>
          </a:p>
          <a:p>
            <a:pPr lvl="2">
              <a:buFontTx/>
              <a:buNone/>
            </a:pPr>
            <a:r>
              <a:rPr lang="en-US" sz="2000" smtClean="0"/>
              <a:t>7) Transport cost is zero</a:t>
            </a:r>
          </a:p>
          <a:p>
            <a:pPr lvl="2">
              <a:buFontTx/>
              <a:buNone/>
            </a:pPr>
            <a:r>
              <a:rPr lang="en-US" sz="2000" smtClean="0"/>
              <a:t>8) The network is homogeneous</a:t>
            </a:r>
          </a:p>
          <a:p>
            <a:pPr lvl="2">
              <a:buFontTx/>
              <a:buNone/>
            </a:pPr>
            <a:r>
              <a:rPr lang="en-US" sz="2000" smtClean="0"/>
              <a:t>9) The system is monolithic</a:t>
            </a:r>
          </a:p>
          <a:p>
            <a:pPr lvl="2">
              <a:buFontTx/>
              <a:buNone/>
            </a:pPr>
            <a:r>
              <a:rPr lang="en-US" sz="2000" smtClean="0"/>
              <a:t>10) The system is finished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network is reliable"</a:t>
            </a:r>
            <a:endParaRPr lang="en-US"/>
          </a:p>
        </p:txBody>
      </p:sp>
      <p:sp>
        <p:nvSpPr>
          <p:cNvPr id="8195" name="Text Placeholder 2"/>
          <p:cNvSpPr>
            <a:spLocks noGrp="1"/>
          </p:cNvSpPr>
          <p:nvPr>
            <p:ph type="body" idx="1"/>
          </p:nvPr>
        </p:nvSpPr>
        <p:spPr/>
        <p:txBody>
          <a:bodyPr/>
          <a:lstStyle/>
          <a:p>
            <a:r>
              <a:rPr lang="en-US" smtClean="0"/>
              <a:t>Hardware fails</a:t>
            </a:r>
          </a:p>
          <a:p>
            <a:pPr lvl="1"/>
            <a:r>
              <a:rPr lang="en-US" smtClean="0"/>
              <a:t>Routers go down, wires are cut (sometimes catastrophically), power spikes, hurricanes, ...</a:t>
            </a:r>
          </a:p>
          <a:p>
            <a:pPr lvl="1"/>
            <a:r>
              <a:rPr lang="en-US" smtClean="0"/>
              <a:t>Sometimes it's even as simple as "who turned off the server?"</a:t>
            </a:r>
          </a:p>
          <a:p>
            <a:r>
              <a:rPr lang="en-US" smtClean="0"/>
              <a:t>Software fails</a:t>
            </a:r>
          </a:p>
          <a:p>
            <a:pPr lvl="1"/>
            <a:r>
              <a:rPr lang="en-US" smtClean="0"/>
              <a:t>Processes throw exceptions when they shouldn't need to, or hang, or ...</a:t>
            </a:r>
          </a:p>
          <a:p>
            <a:pPr lvl="1"/>
            <a:r>
              <a:rPr lang="en-US" smtClean="0"/>
              <a:t>... or sometimes you get hacked</a:t>
            </a:r>
          </a:p>
          <a:p>
            <a:r>
              <a:rPr lang="en-US" smtClean="0"/>
              <a:t>Physics fails</a:t>
            </a:r>
          </a:p>
          <a:p>
            <a:pPr lvl="1"/>
            <a:r>
              <a:rPr lang="en-US" smtClean="0"/>
              <a:t>Not very often (we hope), but signal just doesn't travel the wireless airwaves like it should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Don't assume reliability</a:t>
            </a:r>
            <a:endParaRPr lang="en-US"/>
          </a:p>
        </p:txBody>
      </p:sp>
      <p:sp>
        <p:nvSpPr>
          <p:cNvPr id="9219" name="Text Placeholder 2"/>
          <p:cNvSpPr>
            <a:spLocks noGrp="1"/>
          </p:cNvSpPr>
          <p:nvPr>
            <p:ph type="body" idx="1"/>
          </p:nvPr>
        </p:nvSpPr>
        <p:spPr/>
        <p:txBody>
          <a:bodyPr/>
          <a:lstStyle/>
          <a:p>
            <a:r>
              <a:rPr lang="en-US" smtClean="0"/>
              <a:t>Assume that at any point during remote communication, the network can simply "go away" for no reason</a:t>
            </a:r>
          </a:p>
          <a:p>
            <a:pPr lvl="1"/>
            <a:r>
              <a:rPr lang="en-US" smtClean="0"/>
              <a:t>Code appropriately: timeouts, retries, backups, and so 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"Latency is zero"</a:t>
            </a:r>
            <a:endParaRPr lang="en-US"/>
          </a:p>
        </p:txBody>
      </p:sp>
      <p:sp>
        <p:nvSpPr>
          <p:cNvPr id="10243" name="Text Placeholder 2"/>
          <p:cNvSpPr>
            <a:spLocks noGrp="1"/>
          </p:cNvSpPr>
          <p:nvPr>
            <p:ph type="body" idx="1"/>
          </p:nvPr>
        </p:nvSpPr>
        <p:spPr/>
        <p:txBody>
          <a:bodyPr/>
          <a:lstStyle/>
          <a:p>
            <a:r>
              <a:rPr lang="en-US" smtClean="0"/>
              <a:t>Bits take time to move through the networking layers and physical hardware</a:t>
            </a:r>
          </a:p>
          <a:p>
            <a:pPr lvl="1"/>
            <a:r>
              <a:rPr lang="en-US" smtClean="0"/>
              <a:t>And remember, they need to do it lots of times (once per intermediary)!</a:t>
            </a:r>
          </a:p>
          <a:p>
            <a:pPr lvl="1"/>
            <a:r>
              <a:rPr lang="en-US" smtClean="0"/>
              <a:t>Even fast networks are orders of magnitude slower than slow PC buses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3109</TotalTime>
  <Words>3070</Words>
  <Application>Microsoft Office PowerPoint</Application>
  <PresentationFormat>Custom</PresentationFormat>
  <Paragraphs>344</Paragraphs>
  <Slides>51</Slides>
  <Notes>3</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TENA11_BreakoutSession_Template_16x9_Final_05132011</vt:lpstr>
      <vt:lpstr>White with Consolas font for code slides</vt:lpstr>
      <vt:lpstr>Busy Microsoft .NET Developer’s Guide to the Microsoft Cloud</vt:lpstr>
      <vt:lpstr>Credentials</vt:lpstr>
      <vt:lpstr>Overview</vt:lpstr>
      <vt:lpstr>Five-Minute Rule</vt:lpstr>
      <vt:lpstr>Review: The Fallacies of Enterprise Systems</vt:lpstr>
      <vt:lpstr>The Fallacies of Enterprise Computing</vt:lpstr>
      <vt:lpstr>"The network is reliable"</vt:lpstr>
      <vt:lpstr>Don't assume reliability</vt:lpstr>
      <vt:lpstr>"Latency is zero"</vt:lpstr>
      <vt:lpstr>Count the network time</vt:lpstr>
      <vt:lpstr>"Bandwidth is infinite"</vt:lpstr>
      <vt:lpstr>Don't send more than you need to send</vt:lpstr>
      <vt:lpstr>"The network is secure"</vt:lpstr>
      <vt:lpstr>Assume insecurity</vt:lpstr>
      <vt:lpstr>"Topology doesn't change"</vt:lpstr>
      <vt:lpstr>Make use of layers of indirection</vt:lpstr>
      <vt:lpstr>"There is one administrator"</vt:lpstr>
      <vt:lpstr>Make the system administrator-friendly</vt:lpstr>
      <vt:lpstr>"Transport cost is zero"</vt:lpstr>
      <vt:lpstr>Know what you're sending, and its costs</vt:lpstr>
      <vt:lpstr>"The network is homogeneous"</vt:lpstr>
      <vt:lpstr>Build systems that don't assume platforms</vt:lpstr>
      <vt:lpstr>"The system is monolithic"</vt:lpstr>
      <vt:lpstr>Clearly delineate your component boundaries</vt:lpstr>
      <vt:lpstr>"The system is finished"</vt:lpstr>
      <vt:lpstr>Build systems to last</vt:lpstr>
      <vt:lpstr>Cloud Considerations</vt:lpstr>
      <vt:lpstr>Cloud definition</vt:lpstr>
      <vt:lpstr>Considerations</vt:lpstr>
      <vt:lpstr>Tenancy and instancing</vt:lpstr>
      <vt:lpstr>Resource elasticity</vt:lpstr>
      <vt:lpstr>Geo-distribution</vt:lpstr>
      <vt:lpstr>Customer relationships</vt:lpstr>
      <vt:lpstr>Recoverability and fault-tolerance</vt:lpstr>
      <vt:lpstr>Cost structure</vt:lpstr>
      <vt:lpstr>Data storage and retrieval</vt:lpstr>
      <vt:lpstr>Testing</vt:lpstr>
      <vt:lpstr>Upgrades and deployments</vt:lpstr>
      <vt:lpstr>Flexibility</vt:lpstr>
      <vt:lpstr>Debugging</vt:lpstr>
      <vt:lpstr>ACK!</vt:lpstr>
      <vt:lpstr>Simplified</vt:lpstr>
      <vt:lpstr>Summary</vt:lpstr>
      <vt:lpstr>Summary</vt:lpstr>
      <vt:lpstr>Resources</vt:lpstr>
      <vt:lpstr>Questions</vt:lpstr>
      <vt:lpstr>DEV Track Resources</vt:lpstr>
      <vt:lpstr>Resources</vt:lpstr>
      <vt:lpstr>PowerPoint Presentation</vt:lpstr>
      <vt:lpstr>PowerPoint Presentation</vt:lpstr>
      <vt:lpstr>PowerPoint Presentation</vt:lpstr>
    </vt:vector>
  </TitlesOfParts>
  <Company>Neward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DEV351: Busy Microsoft .NET Developer’s Guide to the Microsoft Cloud</dc:title>
  <dc:creator>Ted Neward</dc:creator>
  <dc:description>Template Design: Jordan Cayabyab
Formatter: John Lee, Silver Fox Productions
Event Date: May 16-19, 2011
Event Location: Atlanta
Audience Type: Developers, IT Pros</dc:description>
  <cp:lastModifiedBy>Shows</cp:lastModifiedBy>
  <cp:revision>80</cp:revision>
  <dcterms:created xsi:type="dcterms:W3CDTF">2004-06-15T18:50:25Z</dcterms:created>
  <dcterms:modified xsi:type="dcterms:W3CDTF">2011-05-19T22:10:29Z</dcterms:modified>
</cp:coreProperties>
</file>