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4" r:id="rId6"/>
  </p:sldMasterIdLst>
  <p:notesMasterIdLst>
    <p:notesMasterId r:id="rId47"/>
  </p:notesMasterIdLst>
  <p:handoutMasterIdLst>
    <p:handoutMasterId r:id="rId48"/>
  </p:handoutMasterIdLst>
  <p:sldIdLst>
    <p:sldId id="322" r:id="rId7"/>
    <p:sldId id="355" r:id="rId8"/>
    <p:sldId id="382" r:id="rId9"/>
    <p:sldId id="366" r:id="rId10"/>
    <p:sldId id="373" r:id="rId11"/>
    <p:sldId id="360" r:id="rId12"/>
    <p:sldId id="358" r:id="rId13"/>
    <p:sldId id="383" r:id="rId14"/>
    <p:sldId id="352" r:id="rId15"/>
    <p:sldId id="349" r:id="rId16"/>
    <p:sldId id="351" r:id="rId17"/>
    <p:sldId id="353" r:id="rId18"/>
    <p:sldId id="368" r:id="rId19"/>
    <p:sldId id="376" r:id="rId20"/>
    <p:sldId id="354" r:id="rId21"/>
    <p:sldId id="379" r:id="rId22"/>
    <p:sldId id="369" r:id="rId23"/>
    <p:sldId id="381" r:id="rId24"/>
    <p:sldId id="377" r:id="rId25"/>
    <p:sldId id="378" r:id="rId26"/>
    <p:sldId id="340" r:id="rId27"/>
    <p:sldId id="356" r:id="rId28"/>
    <p:sldId id="364" r:id="rId29"/>
    <p:sldId id="365" r:id="rId30"/>
    <p:sldId id="362" r:id="rId31"/>
    <p:sldId id="357" r:id="rId32"/>
    <p:sldId id="363" r:id="rId33"/>
    <p:sldId id="384" r:id="rId34"/>
    <p:sldId id="385" r:id="rId35"/>
    <p:sldId id="386" r:id="rId36"/>
    <p:sldId id="347" r:id="rId37"/>
    <p:sldId id="371" r:id="rId38"/>
    <p:sldId id="331" r:id="rId39"/>
    <p:sldId id="380" r:id="rId40"/>
    <p:sldId id="387" r:id="rId41"/>
    <p:sldId id="388" r:id="rId42"/>
    <p:sldId id="389" r:id="rId43"/>
    <p:sldId id="390" r:id="rId44"/>
    <p:sldId id="271" r:id="rId45"/>
    <p:sldId id="319"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9D01E"/>
    <a:srgbClr val="03C2F1"/>
    <a:srgbClr val="FFFFFF"/>
    <a:srgbClr val="000000"/>
    <a:srgbClr val="429A16"/>
    <a:srgbClr val="F8F57B"/>
    <a:srgbClr val="ACE58F"/>
    <a:srgbClr val="292929"/>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4468"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3:51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3:51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3:51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14623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63662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3:51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dt" sz="quarter" idx="1"/>
          </p:nvPr>
        </p:nvSpPr>
        <p:spPr>
          <a:noFill/>
        </p:spPr>
        <p:txBody>
          <a:bodyPr/>
          <a:lstStyle/>
          <a:p>
            <a:fld id="{C200D251-2E9F-4472-8547-78EB246B7354}" type="datetime8">
              <a:rPr lang="en-US" smtClean="0">
                <a:latin typeface="Arial" pitchFamily="34" charset="0"/>
              </a:rPr>
              <a:pPr/>
              <a:t>5/18/2011 3:51 PM</a:t>
            </a:fld>
            <a:endParaRPr lang="en-US" smtClean="0">
              <a:latin typeface="Arial" pitchFamily="34" charset="0"/>
            </a:endParaRPr>
          </a:p>
        </p:txBody>
      </p:sp>
      <p:sp>
        <p:nvSpPr>
          <p:cNvPr id="32771" name="Rectangle 6"/>
          <p:cNvSpPr>
            <a:spLocks noGrp="1" noChangeArrowheads="1"/>
          </p:cNvSpPr>
          <p:nvPr>
            <p:ph type="ftr" sz="quarter" idx="4"/>
          </p:nvPr>
        </p:nvSpPr>
        <p:spPr>
          <a:noFill/>
        </p:spPr>
        <p:txBody>
          <a:bodyPr/>
          <a:lstStyle/>
          <a:p>
            <a:r>
              <a:rPr lang="en-US" smtClean="0">
                <a:latin typeface="Arial" pitchFamily="34" charset="0"/>
              </a:rPr>
              <a:t>© 2006 Microsoft Corporation. All rights reserved. Microsoft, Windows, Windows Vista and other product names are or may be registered trademarks and/or trademarks in the U.S. and/or other countries.</a:t>
            </a:r>
          </a:p>
          <a:p>
            <a:r>
              <a:rPr lang="en-US" smtClean="0">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Arial" pitchFamily="34" charset="0"/>
              </a:rPr>
            </a:br>
            <a:r>
              <a:rPr lang="en-US" smtClean="0">
                <a:latin typeface="Arial" pitchFamily="34" charset="0"/>
              </a:rPr>
              <a:t>MICROSOFT MAKES NO WARRANTIES, EXPRESS, IMPLIED OR STATUTORY, AS TO THE INFORMATION IN THIS PRESENTATION.</a:t>
            </a:r>
          </a:p>
        </p:txBody>
      </p:sp>
      <p:sp>
        <p:nvSpPr>
          <p:cNvPr id="32772" name="Rectangle 7"/>
          <p:cNvSpPr>
            <a:spLocks noGrp="1" noChangeArrowheads="1"/>
          </p:cNvSpPr>
          <p:nvPr>
            <p:ph type="sldNum" sz="quarter" idx="5"/>
          </p:nvPr>
        </p:nvSpPr>
        <p:spPr>
          <a:noFill/>
        </p:spPr>
        <p:txBody>
          <a:bodyPr/>
          <a:lstStyle/>
          <a:p>
            <a:fld id="{AEE4D977-C2DB-4775-8BAD-30B805514619}" type="slidenum">
              <a:rPr lang="en-US" smtClean="0">
                <a:latin typeface="Arial" pitchFamily="34" charset="0"/>
              </a:rPr>
              <a:pPr/>
              <a:t>31</a:t>
            </a:fld>
            <a:endParaRPr lang="en-US" smtClean="0">
              <a:latin typeface="Arial" pitchFamily="34" charset="0"/>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88323732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25432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32846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9084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14086676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02845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0125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1821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50508589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33756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6476118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7941329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60393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30114868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136984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171801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37932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3785171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8663660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3195702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33159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3086741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96376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26281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95923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325294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03132200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61601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49251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73401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233996623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121045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7203055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126816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899612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502683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07076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15813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55508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178274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6206658"/>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0643459"/>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3.png"/><Relationship Id="rId16"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5.png"/><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7.png"/><Relationship Id="rId7" Type="http://schemas.openxmlformats.org/officeDocument/2006/relationships/image" Target="../media/image31.pn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30.png"/><Relationship Id="rId11" Type="http://schemas.openxmlformats.org/officeDocument/2006/relationships/image" Target="../media/image49.png"/><Relationship Id="rId5" Type="http://schemas.openxmlformats.org/officeDocument/2006/relationships/image" Target="../media/image36.png"/><Relationship Id="rId10" Type="http://schemas.openxmlformats.org/officeDocument/2006/relationships/image" Target="../media/image48.png"/><Relationship Id="rId4" Type="http://schemas.openxmlformats.org/officeDocument/2006/relationships/image" Target="../media/image34.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3.png"/><Relationship Id="rId16"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5.png"/><Relationship Id="rId1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image" Target="../media/image32.png"/><Relationship Id="rId17" Type="http://schemas.openxmlformats.org/officeDocument/2006/relationships/image" Target="../media/image38.png"/><Relationship Id="rId2" Type="http://schemas.openxmlformats.org/officeDocument/2006/relationships/image" Target="../media/image23.png"/><Relationship Id="rId16"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4.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5.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blogs.msdn.com/SteveLaske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blogs.msdn.com/SteveLask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ilverlightlob.codeplex.com/"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www.hanselman.com/blog/" TargetMode="External"/><Relationship Id="rId2" Type="http://schemas.openxmlformats.org/officeDocument/2006/relationships/hyperlink" Target="http://weblogs.asp.net/Scottgu/" TargetMode="Externa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57.png"/><Relationship Id="rId5" Type="http://schemas.openxmlformats.org/officeDocument/2006/relationships/hyperlink" Target="http://www.microsoft.com/learning" TargetMode="External"/><Relationship Id="rId10" Type="http://schemas.openxmlformats.org/officeDocument/2006/relationships/image" Target="../media/image56.emf"/><Relationship Id="rId4" Type="http://schemas.openxmlformats.org/officeDocument/2006/relationships/image" Target="../media/image53.png"/><Relationship Id="rId9" Type="http://schemas.openxmlformats.org/officeDocument/2006/relationships/image" Target="../media/image55.png"/><Relationship Id="rId1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1.png"/><Relationship Id="rId17" Type="http://schemas.openxmlformats.org/officeDocument/2006/relationships/image" Target="../media/image21.png"/><Relationship Id="rId2" Type="http://schemas.openxmlformats.org/officeDocument/2006/relationships/image" Target="../media/image34.png"/><Relationship Id="rId16"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6.png"/><Relationship Id="rId10" Type="http://schemas.openxmlformats.org/officeDocument/2006/relationships/image" Target="../media/image25.png"/><Relationship Id="rId4" Type="http://schemas.openxmlformats.org/officeDocument/2006/relationships/image" Target="../media/image35.png"/><Relationship Id="rId9" Type="http://schemas.openxmlformats.org/officeDocument/2006/relationships/image" Target="../media/image29.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hyperlink" Target="http://dvcs.w3.org/hg/IndexedDB/raw-file/tip/Overview.html" TargetMode="External"/><Relationship Id="rId3" Type="http://schemas.openxmlformats.org/officeDocument/2006/relationships/hyperlink" Target="http://code.google.com/p/csharp-sqlite/" TargetMode="External"/><Relationship Id="rId7" Type="http://schemas.openxmlformats.org/officeDocument/2006/relationships/hyperlink" Target="http://www.effiproz.com/" TargetMode="External"/><Relationship Id="rId12"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40.png"/><Relationship Id="rId11" Type="http://schemas.openxmlformats.org/officeDocument/2006/relationships/hyperlink" Target="http://developer.db4o.com/" TargetMode="External"/><Relationship Id="rId5" Type="http://schemas.openxmlformats.org/officeDocument/2006/relationships/hyperlink" Target="http://sterling.codeplex.com/" TargetMode="External"/><Relationship Id="rId15" Type="http://schemas.openxmlformats.org/officeDocument/2006/relationships/image" Target="../media/image21.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hyperlink" Target="http://www.mcobject.com/perst" TargetMode="External"/><Relationship Id="rId14" Type="http://schemas.openxmlformats.org/officeDocument/2006/relationships/hyperlink" Target="http://dev.w3.org/html5/webdatab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Offline Microsoft Silverlight Applications</a:t>
            </a:r>
            <a:endParaRPr lang="en-US" dirty="0"/>
          </a:p>
        </p:txBody>
      </p:sp>
      <p:sp>
        <p:nvSpPr>
          <p:cNvPr id="3" name="Subtitle 2"/>
          <p:cNvSpPr>
            <a:spLocks noGrp="1"/>
          </p:cNvSpPr>
          <p:nvPr>
            <p:ph type="subTitle" idx="1"/>
          </p:nvPr>
        </p:nvSpPr>
        <p:spPr/>
        <p:txBody>
          <a:bodyPr/>
          <a:lstStyle/>
          <a:p>
            <a:r>
              <a:rPr lang="en-US" smtClean="0"/>
              <a:t>Steve Lasker</a:t>
            </a:r>
          </a:p>
          <a:p>
            <a:r>
              <a:rPr lang="en-US" smtClean="0"/>
              <a:t>Lead Program Manager</a:t>
            </a:r>
          </a:p>
          <a:p>
            <a:r>
              <a:rPr lang="en-US" smtClean="0"/>
              <a:t>Microsoft Silverlight</a:t>
            </a:r>
            <a:endParaRPr lang="en-US" dirty="0"/>
          </a:p>
        </p:txBody>
      </p:sp>
      <p:sp>
        <p:nvSpPr>
          <p:cNvPr id="4" name="Text Placeholder 3"/>
          <p:cNvSpPr>
            <a:spLocks noGrp="1"/>
          </p:cNvSpPr>
          <p:nvPr>
            <p:ph type="body" sz="quarter" idx="10"/>
          </p:nvPr>
        </p:nvSpPr>
        <p:spPr/>
        <p:txBody>
          <a:bodyPr/>
          <a:lstStyle/>
          <a:p>
            <a:r>
              <a:rPr lang="en-US" smtClean="0"/>
              <a:t>DEV339</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047751"/>
            <a:ext cx="8553450" cy="4616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Application Overview</a:t>
            </a:r>
            <a:endParaRPr lang="en-US" dirty="0"/>
          </a:p>
        </p:txBody>
      </p:sp>
      <p:sp>
        <p:nvSpPr>
          <p:cNvPr id="8" name="Rectangle 7"/>
          <p:cNvSpPr/>
          <p:nvPr/>
        </p:nvSpPr>
        <p:spPr>
          <a:xfrm>
            <a:off x="8659815" y="5380672"/>
            <a:ext cx="3062953" cy="1477328"/>
          </a:xfrm>
          <a:prstGeom prst="rect">
            <a:avLst/>
          </a:prstGeom>
        </p:spPr>
        <p:txBody>
          <a:bodyPr wrap="none">
            <a:spAutoFit/>
          </a:bodyPr>
          <a:lstStyle/>
          <a:p>
            <a:pPr lvl="0" algn="r">
              <a:lnSpc>
                <a:spcPct val="90000"/>
              </a:lnSpc>
              <a:spcBef>
                <a:spcPct val="20000"/>
              </a:spcBef>
              <a:buSzPct val="90000"/>
            </a:pPr>
            <a:r>
              <a:rPr lang="en-US" sz="10000" i="1" spc="-642" dirty="0">
                <a:ln w="11430"/>
                <a:solidFill>
                  <a:srgbClr val="FFC425">
                    <a:alpha val="99000"/>
                  </a:srgbClr>
                </a:solidFill>
              </a:rPr>
              <a:t>demo</a:t>
            </a:r>
          </a:p>
        </p:txBody>
      </p:sp>
      <p:pic>
        <p:nvPicPr>
          <p:cNvPr id="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27777" y="0"/>
            <a:ext cx="989982" cy="15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55435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Operations – What Should Work Offline?</a:t>
            </a:r>
            <a:endParaRPr lang="en-US" dirty="0"/>
          </a:p>
        </p:txBody>
      </p:sp>
      <p:sp>
        <p:nvSpPr>
          <p:cNvPr id="3" name="Content Placeholder 2"/>
          <p:cNvSpPr>
            <a:spLocks noGrp="1"/>
          </p:cNvSpPr>
          <p:nvPr>
            <p:ph idx="1"/>
          </p:nvPr>
        </p:nvSpPr>
        <p:spPr>
          <a:xfrm>
            <a:off x="519112" y="1447799"/>
            <a:ext cx="11149013" cy="5250668"/>
          </a:xfrm>
        </p:spPr>
        <p:txBody>
          <a:bodyPr/>
          <a:lstStyle/>
          <a:p>
            <a:r>
              <a:rPr lang="en-US" dirty="0" smtClean="0"/>
              <a:t>Calendar of Appointments</a:t>
            </a:r>
          </a:p>
          <a:p>
            <a:r>
              <a:rPr lang="en-US" dirty="0" smtClean="0"/>
              <a:t>Claims</a:t>
            </a:r>
            <a:endParaRPr lang="en-US" i="1" dirty="0" smtClean="0"/>
          </a:p>
          <a:p>
            <a:r>
              <a:rPr lang="en-US" dirty="0" smtClean="0"/>
              <a:t>Damages</a:t>
            </a:r>
          </a:p>
          <a:p>
            <a:pPr lvl="1"/>
            <a:r>
              <a:rPr lang="en-US" dirty="0" smtClean="0"/>
              <a:t>Upload Images, w/descriptions &amp; vehicle location</a:t>
            </a:r>
          </a:p>
          <a:p>
            <a:r>
              <a:rPr lang="en-US" dirty="0">
                <a:solidFill>
                  <a:schemeClr val="tx1"/>
                </a:solidFill>
              </a:rPr>
              <a:t>Reports</a:t>
            </a:r>
          </a:p>
          <a:p>
            <a:r>
              <a:rPr lang="en-US" dirty="0">
                <a:solidFill>
                  <a:schemeClr val="tx1"/>
                </a:solidFill>
              </a:rPr>
              <a:t>Vehicles</a:t>
            </a:r>
          </a:p>
          <a:p>
            <a:r>
              <a:rPr lang="en-US" dirty="0" smtClean="0"/>
              <a:t>News</a:t>
            </a:r>
          </a:p>
          <a:p>
            <a:r>
              <a:rPr lang="en-US" dirty="0" smtClean="0"/>
              <a:t>Branch Styles</a:t>
            </a:r>
          </a:p>
          <a:p>
            <a:r>
              <a:rPr lang="en-US" dirty="0" smtClean="0"/>
              <a:t>Help</a:t>
            </a:r>
          </a:p>
          <a:p>
            <a:pPr marL="0" indent="0">
              <a:buNone/>
            </a:pPr>
            <a:endParaRPr lang="en-US"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901" y="3480103"/>
            <a:ext cx="6257924" cy="337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5977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Operations</a:t>
            </a:r>
            <a:endParaRPr lang="en-US" dirty="0"/>
          </a:p>
        </p:txBody>
      </p:sp>
      <p:sp>
        <p:nvSpPr>
          <p:cNvPr id="3" name="Content Placeholder 2"/>
          <p:cNvSpPr>
            <a:spLocks noGrp="1"/>
          </p:cNvSpPr>
          <p:nvPr>
            <p:ph idx="1"/>
          </p:nvPr>
        </p:nvSpPr>
        <p:spPr>
          <a:xfrm>
            <a:off x="519112" y="1447799"/>
            <a:ext cx="11149013" cy="4708981"/>
          </a:xfrm>
        </p:spPr>
        <p:txBody>
          <a:bodyPr/>
          <a:lstStyle/>
          <a:p>
            <a:r>
              <a:rPr lang="en-US" dirty="0" smtClean="0">
                <a:solidFill>
                  <a:schemeClr val="tx1"/>
                </a:solidFill>
              </a:rPr>
              <a:t>Calendar of Appointments</a:t>
            </a:r>
          </a:p>
          <a:p>
            <a:r>
              <a:rPr lang="en-US" dirty="0" smtClean="0">
                <a:solidFill>
                  <a:schemeClr val="tx1"/>
                </a:solidFill>
              </a:rPr>
              <a:t>Claims</a:t>
            </a:r>
            <a:endParaRPr lang="en-US" i="1" dirty="0" smtClean="0">
              <a:solidFill>
                <a:schemeClr val="tx1"/>
              </a:solidFill>
            </a:endParaRPr>
          </a:p>
          <a:p>
            <a:r>
              <a:rPr lang="en-US" dirty="0" smtClean="0">
                <a:solidFill>
                  <a:schemeClr val="tx1"/>
                </a:solidFill>
              </a:rPr>
              <a:t>Damages</a:t>
            </a:r>
          </a:p>
          <a:p>
            <a:pPr lvl="1"/>
            <a:r>
              <a:rPr lang="en-US" dirty="0" smtClean="0">
                <a:solidFill>
                  <a:schemeClr val="tx1"/>
                </a:solidFill>
              </a:rPr>
              <a:t>Upload Images, w/descriptions &amp; vehicle location</a:t>
            </a:r>
          </a:p>
          <a:p>
            <a:r>
              <a:rPr lang="en-US" dirty="0" smtClean="0">
                <a:solidFill>
                  <a:schemeClr val="tx1">
                    <a:lumMod val="65000"/>
                  </a:schemeClr>
                </a:solidFill>
              </a:rPr>
              <a:t>Reports</a:t>
            </a:r>
          </a:p>
          <a:p>
            <a:r>
              <a:rPr lang="en-US" dirty="0" smtClean="0">
                <a:solidFill>
                  <a:schemeClr val="tx1">
                    <a:lumMod val="65000"/>
                  </a:schemeClr>
                </a:solidFill>
              </a:rPr>
              <a:t>Vehicles</a:t>
            </a:r>
          </a:p>
          <a:p>
            <a:r>
              <a:rPr lang="en-US" dirty="0" smtClean="0">
                <a:solidFill>
                  <a:schemeClr val="tx1">
                    <a:lumMod val="65000"/>
                  </a:schemeClr>
                </a:solidFill>
              </a:rPr>
              <a:t>News</a:t>
            </a:r>
          </a:p>
          <a:p>
            <a:r>
              <a:rPr lang="en-US" dirty="0" smtClean="0">
                <a:solidFill>
                  <a:schemeClr val="tx1">
                    <a:lumMod val="65000"/>
                  </a:schemeClr>
                </a:solidFill>
              </a:rPr>
              <a:t>Branch Styles</a:t>
            </a:r>
          </a:p>
          <a:p>
            <a:r>
              <a:rPr lang="en-US" dirty="0" smtClean="0">
                <a:solidFill>
                  <a:schemeClr val="tx1"/>
                </a:solidFill>
              </a:rPr>
              <a:t>Help</a:t>
            </a:r>
            <a:endParaRPr lang="en-US" dirty="0">
              <a:solidFill>
                <a:schemeClr val="tx1"/>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901" y="3480103"/>
            <a:ext cx="6257924" cy="337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9321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Disabling Online Operations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070616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Content Placeholder 2"/>
          <p:cNvSpPr>
            <a:spLocks noGrp="1"/>
          </p:cNvSpPr>
          <p:nvPr>
            <p:ph idx="1"/>
          </p:nvPr>
        </p:nvSpPr>
        <p:spPr>
          <a:xfrm>
            <a:off x="519112" y="1447799"/>
            <a:ext cx="11149013" cy="4708981"/>
          </a:xfrm>
        </p:spPr>
        <p:txBody>
          <a:bodyPr/>
          <a:lstStyle/>
          <a:p>
            <a:r>
              <a:rPr lang="en-US" dirty="0" smtClean="0"/>
              <a:t>Determining Online/Offline </a:t>
            </a:r>
            <a:r>
              <a:rPr lang="en-US" dirty="0"/>
              <a:t>State </a:t>
            </a:r>
            <a:r>
              <a:rPr lang="en-US" dirty="0">
                <a:solidFill>
                  <a:srgbClr val="59D01E"/>
                </a:solidFill>
              </a:rPr>
              <a:t>√</a:t>
            </a:r>
            <a:endParaRPr lang="en-US" dirty="0" smtClean="0"/>
          </a:p>
          <a:p>
            <a:r>
              <a:rPr lang="en-US" dirty="0" smtClean="0"/>
              <a:t>Local Storage </a:t>
            </a:r>
            <a:r>
              <a:rPr lang="en-US" dirty="0" smtClean="0">
                <a:solidFill>
                  <a:srgbClr val="59D01E"/>
                </a:solidFill>
              </a:rPr>
              <a:t>√</a:t>
            </a:r>
          </a:p>
          <a:p>
            <a:r>
              <a:rPr lang="en-US" dirty="0" smtClean="0"/>
              <a:t>Defined Offline Operations  </a:t>
            </a:r>
            <a:r>
              <a:rPr lang="en-US" dirty="0" smtClean="0">
                <a:solidFill>
                  <a:srgbClr val="59D01E"/>
                </a:solidFill>
              </a:rPr>
              <a:t>√</a:t>
            </a:r>
          </a:p>
          <a:p>
            <a:r>
              <a:rPr lang="en-US" dirty="0" smtClean="0"/>
              <a:t>Categorized Data </a:t>
            </a:r>
          </a:p>
          <a:p>
            <a:r>
              <a:rPr lang="en-US" dirty="0">
                <a:solidFill>
                  <a:schemeClr val="tx1">
                    <a:lumMod val="65000"/>
                  </a:schemeClr>
                </a:solidFill>
              </a:rPr>
              <a:t>How To Retrieve Data</a:t>
            </a:r>
          </a:p>
          <a:p>
            <a:pPr lvl="1"/>
            <a:r>
              <a:rPr lang="en-US" dirty="0" smtClean="0">
                <a:solidFill>
                  <a:schemeClr val="tx1">
                    <a:lumMod val="65000"/>
                  </a:schemeClr>
                </a:solidFill>
              </a:rPr>
              <a:t>Not just about services</a:t>
            </a:r>
          </a:p>
          <a:p>
            <a:r>
              <a:rPr lang="en-US" dirty="0" smtClean="0">
                <a:solidFill>
                  <a:schemeClr val="tx1">
                    <a:lumMod val="65000"/>
                  </a:schemeClr>
                </a:solidFill>
              </a:rPr>
              <a:t>How to Sync Changes</a:t>
            </a:r>
          </a:p>
          <a:p>
            <a:r>
              <a:rPr lang="en-US" dirty="0" smtClean="0">
                <a:solidFill>
                  <a:schemeClr val="tx1">
                    <a:lumMod val="65000"/>
                  </a:schemeClr>
                </a:solidFill>
              </a:rPr>
              <a:t>Saving</a:t>
            </a:r>
          </a:p>
          <a:p>
            <a:endParaRPr lang="en-US" dirty="0"/>
          </a:p>
        </p:txBody>
      </p:sp>
    </p:spTree>
    <p:extLst>
      <p:ext uri="{BB962C8B-B14F-4D97-AF65-F5344CB8AC3E}">
        <p14:creationId xmlns:p14="http://schemas.microsoft.com/office/powerpoint/2010/main" val="239363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bwMode="auto">
          <a:xfrm>
            <a:off x="3640499" y="1042173"/>
            <a:ext cx="2674845" cy="4080122"/>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User/Branch Info</a:t>
            </a:r>
          </a:p>
        </p:txBody>
      </p:sp>
      <p:sp>
        <p:nvSpPr>
          <p:cNvPr id="66" name="Rounded Rectangle 65"/>
          <p:cNvSpPr/>
          <p:nvPr/>
        </p:nvSpPr>
        <p:spPr bwMode="auto">
          <a:xfrm>
            <a:off x="3864470" y="2299821"/>
            <a:ext cx="2226901" cy="308127"/>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err="1" smtClean="0">
                <a:gradFill>
                  <a:gsLst>
                    <a:gs pos="0">
                      <a:srgbClr val="FFFFFF"/>
                    </a:gs>
                    <a:gs pos="100000">
                      <a:srgbClr val="FFFFFF"/>
                    </a:gs>
                  </a:gsLst>
                  <a:lin ang="5400000" scaled="0"/>
                </a:gradFill>
              </a:rPr>
              <a:t>Branch_Id</a:t>
            </a:r>
            <a:endParaRPr lang="en-US" sz="1200" dirty="0" smtClean="0">
              <a:gradFill>
                <a:gsLst>
                  <a:gs pos="0">
                    <a:srgbClr val="FFFFFF"/>
                  </a:gs>
                  <a:gs pos="100000">
                    <a:srgbClr val="FFFFFF"/>
                  </a:gs>
                </a:gsLst>
                <a:lin ang="5400000" scaled="0"/>
              </a:gradFill>
            </a:endParaRPr>
          </a:p>
        </p:txBody>
      </p:sp>
      <p:sp>
        <p:nvSpPr>
          <p:cNvPr id="48" name="Rounded Rectangle 47"/>
          <p:cNvSpPr/>
          <p:nvPr/>
        </p:nvSpPr>
        <p:spPr bwMode="auto">
          <a:xfrm>
            <a:off x="6700838" y="2607948"/>
            <a:ext cx="5266362" cy="3241020"/>
          </a:xfrm>
          <a:custGeom>
            <a:avLst/>
            <a:gdLst>
              <a:gd name="connsiteX0" fmla="*/ 0 w 5259667"/>
              <a:gd name="connsiteY0" fmla="*/ 0 h 3241020"/>
              <a:gd name="connsiteX1" fmla="*/ 0 w 5259667"/>
              <a:gd name="connsiteY1" fmla="*/ 0 h 3241020"/>
              <a:gd name="connsiteX2" fmla="*/ 5259667 w 5259667"/>
              <a:gd name="connsiteY2" fmla="*/ 0 h 3241020"/>
              <a:gd name="connsiteX3" fmla="*/ 5259667 w 5259667"/>
              <a:gd name="connsiteY3" fmla="*/ 0 h 3241020"/>
              <a:gd name="connsiteX4" fmla="*/ 5259667 w 5259667"/>
              <a:gd name="connsiteY4" fmla="*/ 3241020 h 3241020"/>
              <a:gd name="connsiteX5" fmla="*/ 5259667 w 5259667"/>
              <a:gd name="connsiteY5" fmla="*/ 3241020 h 3241020"/>
              <a:gd name="connsiteX6" fmla="*/ 0 w 5259667"/>
              <a:gd name="connsiteY6" fmla="*/ 3241020 h 3241020"/>
              <a:gd name="connsiteX7" fmla="*/ 0 w 5259667"/>
              <a:gd name="connsiteY7" fmla="*/ 3241020 h 3241020"/>
              <a:gd name="connsiteX8" fmla="*/ 0 w 5259667"/>
              <a:gd name="connsiteY8" fmla="*/ 0 h 3241020"/>
              <a:gd name="connsiteX0" fmla="*/ 0 w 5259667"/>
              <a:gd name="connsiteY0" fmla="*/ 0 h 3241020"/>
              <a:gd name="connsiteX1" fmla="*/ 0 w 5259667"/>
              <a:gd name="connsiteY1" fmla="*/ 0 h 3241020"/>
              <a:gd name="connsiteX2" fmla="*/ 5259667 w 5259667"/>
              <a:gd name="connsiteY2" fmla="*/ 0 h 3241020"/>
              <a:gd name="connsiteX3" fmla="*/ 5259667 w 5259667"/>
              <a:gd name="connsiteY3" fmla="*/ 0 h 3241020"/>
              <a:gd name="connsiteX4" fmla="*/ 5259667 w 5259667"/>
              <a:gd name="connsiteY4" fmla="*/ 3241020 h 3241020"/>
              <a:gd name="connsiteX5" fmla="*/ 5259667 w 5259667"/>
              <a:gd name="connsiteY5" fmla="*/ 3241020 h 3241020"/>
              <a:gd name="connsiteX6" fmla="*/ 2274542 w 5259667"/>
              <a:gd name="connsiteY6" fmla="*/ 3240402 h 3241020"/>
              <a:gd name="connsiteX7" fmla="*/ 0 w 5259667"/>
              <a:gd name="connsiteY7" fmla="*/ 3241020 h 3241020"/>
              <a:gd name="connsiteX8" fmla="*/ 0 w 5259667"/>
              <a:gd name="connsiteY8" fmla="*/ 3241020 h 3241020"/>
              <a:gd name="connsiteX9" fmla="*/ 0 w 5259667"/>
              <a:gd name="connsiteY9" fmla="*/ 0 h 3241020"/>
              <a:gd name="connsiteX0" fmla="*/ 6695 w 5266362"/>
              <a:gd name="connsiteY0" fmla="*/ 0 h 3241020"/>
              <a:gd name="connsiteX1" fmla="*/ 6695 w 5266362"/>
              <a:gd name="connsiteY1" fmla="*/ 0 h 3241020"/>
              <a:gd name="connsiteX2" fmla="*/ 5266362 w 5266362"/>
              <a:gd name="connsiteY2" fmla="*/ 0 h 3241020"/>
              <a:gd name="connsiteX3" fmla="*/ 5266362 w 5266362"/>
              <a:gd name="connsiteY3" fmla="*/ 0 h 3241020"/>
              <a:gd name="connsiteX4" fmla="*/ 5266362 w 5266362"/>
              <a:gd name="connsiteY4" fmla="*/ 3241020 h 3241020"/>
              <a:gd name="connsiteX5" fmla="*/ 5266362 w 5266362"/>
              <a:gd name="connsiteY5" fmla="*/ 3241020 h 3241020"/>
              <a:gd name="connsiteX6" fmla="*/ 2281237 w 5266362"/>
              <a:gd name="connsiteY6" fmla="*/ 3240402 h 3241020"/>
              <a:gd name="connsiteX7" fmla="*/ 6695 w 5266362"/>
              <a:gd name="connsiteY7" fmla="*/ 3241020 h 3241020"/>
              <a:gd name="connsiteX8" fmla="*/ 6695 w 5266362"/>
              <a:gd name="connsiteY8" fmla="*/ 3241020 h 3241020"/>
              <a:gd name="connsiteX9" fmla="*/ 0 w 5266362"/>
              <a:gd name="connsiteY9" fmla="*/ 1949765 h 3241020"/>
              <a:gd name="connsiteX10" fmla="*/ 6695 w 5266362"/>
              <a:gd name="connsiteY10" fmla="*/ 0 h 3241020"/>
              <a:gd name="connsiteX0" fmla="*/ 6695 w 5266362"/>
              <a:gd name="connsiteY0" fmla="*/ 0 h 3241020"/>
              <a:gd name="connsiteX1" fmla="*/ 6695 w 5266362"/>
              <a:gd name="connsiteY1" fmla="*/ 0 h 3241020"/>
              <a:gd name="connsiteX2" fmla="*/ 5266362 w 5266362"/>
              <a:gd name="connsiteY2" fmla="*/ 0 h 3241020"/>
              <a:gd name="connsiteX3" fmla="*/ 5266362 w 5266362"/>
              <a:gd name="connsiteY3" fmla="*/ 0 h 3241020"/>
              <a:gd name="connsiteX4" fmla="*/ 5266362 w 5266362"/>
              <a:gd name="connsiteY4" fmla="*/ 3241020 h 3241020"/>
              <a:gd name="connsiteX5" fmla="*/ 5266362 w 5266362"/>
              <a:gd name="connsiteY5" fmla="*/ 3241020 h 3241020"/>
              <a:gd name="connsiteX6" fmla="*/ 2281237 w 5266362"/>
              <a:gd name="connsiteY6" fmla="*/ 3240402 h 3241020"/>
              <a:gd name="connsiteX7" fmla="*/ 6695 w 5266362"/>
              <a:gd name="connsiteY7" fmla="*/ 3241020 h 3241020"/>
              <a:gd name="connsiteX8" fmla="*/ 754408 w 5266362"/>
              <a:gd name="connsiteY8" fmla="*/ 2874307 h 3241020"/>
              <a:gd name="connsiteX9" fmla="*/ 0 w 5266362"/>
              <a:gd name="connsiteY9" fmla="*/ 1949765 h 3241020"/>
              <a:gd name="connsiteX10" fmla="*/ 6695 w 5266362"/>
              <a:gd name="connsiteY10" fmla="*/ 0 h 3241020"/>
              <a:gd name="connsiteX0" fmla="*/ 6695 w 5266362"/>
              <a:gd name="connsiteY0" fmla="*/ 0 h 3241020"/>
              <a:gd name="connsiteX1" fmla="*/ 6695 w 5266362"/>
              <a:gd name="connsiteY1" fmla="*/ 0 h 3241020"/>
              <a:gd name="connsiteX2" fmla="*/ 5266362 w 5266362"/>
              <a:gd name="connsiteY2" fmla="*/ 0 h 3241020"/>
              <a:gd name="connsiteX3" fmla="*/ 5266362 w 5266362"/>
              <a:gd name="connsiteY3" fmla="*/ 0 h 3241020"/>
              <a:gd name="connsiteX4" fmla="*/ 5266362 w 5266362"/>
              <a:gd name="connsiteY4" fmla="*/ 3241020 h 3241020"/>
              <a:gd name="connsiteX5" fmla="*/ 5266362 w 5266362"/>
              <a:gd name="connsiteY5" fmla="*/ 3241020 h 3241020"/>
              <a:gd name="connsiteX6" fmla="*/ 2281237 w 5266362"/>
              <a:gd name="connsiteY6" fmla="*/ 3240402 h 3241020"/>
              <a:gd name="connsiteX7" fmla="*/ 754408 w 5266362"/>
              <a:gd name="connsiteY7" fmla="*/ 2874307 h 3241020"/>
              <a:gd name="connsiteX8" fmla="*/ 0 w 5266362"/>
              <a:gd name="connsiteY8" fmla="*/ 1949765 h 3241020"/>
              <a:gd name="connsiteX9" fmla="*/ 6695 w 5266362"/>
              <a:gd name="connsiteY9" fmla="*/ 0 h 3241020"/>
              <a:gd name="connsiteX0" fmla="*/ 6695 w 5266362"/>
              <a:gd name="connsiteY0" fmla="*/ 0 h 3241020"/>
              <a:gd name="connsiteX1" fmla="*/ 6695 w 5266362"/>
              <a:gd name="connsiteY1" fmla="*/ 0 h 3241020"/>
              <a:gd name="connsiteX2" fmla="*/ 5266362 w 5266362"/>
              <a:gd name="connsiteY2" fmla="*/ 0 h 3241020"/>
              <a:gd name="connsiteX3" fmla="*/ 5266362 w 5266362"/>
              <a:gd name="connsiteY3" fmla="*/ 0 h 3241020"/>
              <a:gd name="connsiteX4" fmla="*/ 5266362 w 5266362"/>
              <a:gd name="connsiteY4" fmla="*/ 3241020 h 3241020"/>
              <a:gd name="connsiteX5" fmla="*/ 5266362 w 5266362"/>
              <a:gd name="connsiteY5" fmla="*/ 3241020 h 3241020"/>
              <a:gd name="connsiteX6" fmla="*/ 2281237 w 5266362"/>
              <a:gd name="connsiteY6" fmla="*/ 3240402 h 3241020"/>
              <a:gd name="connsiteX7" fmla="*/ 2278408 w 5266362"/>
              <a:gd name="connsiteY7" fmla="*/ 1974194 h 3241020"/>
              <a:gd name="connsiteX8" fmla="*/ 0 w 5266362"/>
              <a:gd name="connsiteY8" fmla="*/ 1949765 h 3241020"/>
              <a:gd name="connsiteX9" fmla="*/ 6695 w 5266362"/>
              <a:gd name="connsiteY9" fmla="*/ 0 h 3241020"/>
              <a:gd name="connsiteX0" fmla="*/ 6696 w 5266363"/>
              <a:gd name="connsiteY0" fmla="*/ 0 h 3241020"/>
              <a:gd name="connsiteX1" fmla="*/ 6696 w 5266363"/>
              <a:gd name="connsiteY1" fmla="*/ 0 h 3241020"/>
              <a:gd name="connsiteX2" fmla="*/ 5266363 w 5266363"/>
              <a:gd name="connsiteY2" fmla="*/ 0 h 3241020"/>
              <a:gd name="connsiteX3" fmla="*/ 5266363 w 5266363"/>
              <a:gd name="connsiteY3" fmla="*/ 0 h 3241020"/>
              <a:gd name="connsiteX4" fmla="*/ 5266363 w 5266363"/>
              <a:gd name="connsiteY4" fmla="*/ 3241020 h 3241020"/>
              <a:gd name="connsiteX5" fmla="*/ 5266363 w 5266363"/>
              <a:gd name="connsiteY5" fmla="*/ 3241020 h 3241020"/>
              <a:gd name="connsiteX6" fmla="*/ 2281238 w 5266363"/>
              <a:gd name="connsiteY6" fmla="*/ 3240402 h 3241020"/>
              <a:gd name="connsiteX7" fmla="*/ 2278409 w 5266363"/>
              <a:gd name="connsiteY7" fmla="*/ 1974194 h 3241020"/>
              <a:gd name="connsiteX8" fmla="*/ 1 w 5266363"/>
              <a:gd name="connsiteY8" fmla="*/ 1949765 h 3241020"/>
              <a:gd name="connsiteX9" fmla="*/ 6696 w 5266363"/>
              <a:gd name="connsiteY9" fmla="*/ 0 h 3241020"/>
              <a:gd name="connsiteX0" fmla="*/ 6695 w 5266362"/>
              <a:gd name="connsiteY0" fmla="*/ 0 h 3241020"/>
              <a:gd name="connsiteX1" fmla="*/ 6695 w 5266362"/>
              <a:gd name="connsiteY1" fmla="*/ 0 h 3241020"/>
              <a:gd name="connsiteX2" fmla="*/ 5266362 w 5266362"/>
              <a:gd name="connsiteY2" fmla="*/ 0 h 3241020"/>
              <a:gd name="connsiteX3" fmla="*/ 5266362 w 5266362"/>
              <a:gd name="connsiteY3" fmla="*/ 0 h 3241020"/>
              <a:gd name="connsiteX4" fmla="*/ 5266362 w 5266362"/>
              <a:gd name="connsiteY4" fmla="*/ 3241020 h 3241020"/>
              <a:gd name="connsiteX5" fmla="*/ 5266362 w 5266362"/>
              <a:gd name="connsiteY5" fmla="*/ 3241020 h 3241020"/>
              <a:gd name="connsiteX6" fmla="*/ 2281237 w 5266362"/>
              <a:gd name="connsiteY6" fmla="*/ 3240402 h 3241020"/>
              <a:gd name="connsiteX7" fmla="*/ 2278408 w 5266362"/>
              <a:gd name="connsiteY7" fmla="*/ 1974194 h 3241020"/>
              <a:gd name="connsiteX8" fmla="*/ 0 w 5266362"/>
              <a:gd name="connsiteY8" fmla="*/ 1949765 h 3241020"/>
              <a:gd name="connsiteX9" fmla="*/ 6695 w 5266362"/>
              <a:gd name="connsiteY9" fmla="*/ 0 h 3241020"/>
              <a:gd name="connsiteX0" fmla="*/ 6695 w 5266362"/>
              <a:gd name="connsiteY0" fmla="*/ 0 h 3241020"/>
              <a:gd name="connsiteX1" fmla="*/ 6695 w 5266362"/>
              <a:gd name="connsiteY1" fmla="*/ 0 h 3241020"/>
              <a:gd name="connsiteX2" fmla="*/ 5266362 w 5266362"/>
              <a:gd name="connsiteY2" fmla="*/ 0 h 3241020"/>
              <a:gd name="connsiteX3" fmla="*/ 5266362 w 5266362"/>
              <a:gd name="connsiteY3" fmla="*/ 0 h 3241020"/>
              <a:gd name="connsiteX4" fmla="*/ 5266362 w 5266362"/>
              <a:gd name="connsiteY4" fmla="*/ 3241020 h 3241020"/>
              <a:gd name="connsiteX5" fmla="*/ 5266362 w 5266362"/>
              <a:gd name="connsiteY5" fmla="*/ 3241020 h 3241020"/>
              <a:gd name="connsiteX6" fmla="*/ 2281237 w 5266362"/>
              <a:gd name="connsiteY6" fmla="*/ 3240402 h 3241020"/>
              <a:gd name="connsiteX7" fmla="*/ 2278408 w 5266362"/>
              <a:gd name="connsiteY7" fmla="*/ 1974194 h 3241020"/>
              <a:gd name="connsiteX8" fmla="*/ 0 w 5266362"/>
              <a:gd name="connsiteY8" fmla="*/ 1949765 h 3241020"/>
              <a:gd name="connsiteX9" fmla="*/ 6695 w 5266362"/>
              <a:gd name="connsiteY9" fmla="*/ 0 h 3241020"/>
              <a:gd name="connsiteX0" fmla="*/ 6695 w 5266362"/>
              <a:gd name="connsiteY0" fmla="*/ 0 h 3241020"/>
              <a:gd name="connsiteX1" fmla="*/ 6695 w 5266362"/>
              <a:gd name="connsiteY1" fmla="*/ 0 h 3241020"/>
              <a:gd name="connsiteX2" fmla="*/ 5266362 w 5266362"/>
              <a:gd name="connsiteY2" fmla="*/ 0 h 3241020"/>
              <a:gd name="connsiteX3" fmla="*/ 5266362 w 5266362"/>
              <a:gd name="connsiteY3" fmla="*/ 0 h 3241020"/>
              <a:gd name="connsiteX4" fmla="*/ 5266362 w 5266362"/>
              <a:gd name="connsiteY4" fmla="*/ 3241020 h 3241020"/>
              <a:gd name="connsiteX5" fmla="*/ 5266362 w 5266362"/>
              <a:gd name="connsiteY5" fmla="*/ 3241020 h 3241020"/>
              <a:gd name="connsiteX6" fmla="*/ 2281237 w 5266362"/>
              <a:gd name="connsiteY6" fmla="*/ 3240402 h 3241020"/>
              <a:gd name="connsiteX7" fmla="*/ 2259358 w 5266362"/>
              <a:gd name="connsiteY7" fmla="*/ 1955144 h 3241020"/>
              <a:gd name="connsiteX8" fmla="*/ 0 w 5266362"/>
              <a:gd name="connsiteY8" fmla="*/ 1949765 h 3241020"/>
              <a:gd name="connsiteX9" fmla="*/ 6695 w 5266362"/>
              <a:gd name="connsiteY9" fmla="*/ 0 h 32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62" h="3241020">
                <a:moveTo>
                  <a:pt x="6695" y="0"/>
                </a:moveTo>
                <a:lnTo>
                  <a:pt x="6695" y="0"/>
                </a:lnTo>
                <a:lnTo>
                  <a:pt x="5266362" y="0"/>
                </a:lnTo>
                <a:lnTo>
                  <a:pt x="5266362" y="0"/>
                </a:lnTo>
                <a:lnTo>
                  <a:pt x="5266362" y="3241020"/>
                </a:lnTo>
                <a:lnTo>
                  <a:pt x="5266362" y="3241020"/>
                </a:lnTo>
                <a:lnTo>
                  <a:pt x="2281237" y="3240402"/>
                </a:lnTo>
                <a:cubicBezTo>
                  <a:pt x="2280294" y="2818333"/>
                  <a:pt x="2260772" y="2588248"/>
                  <a:pt x="2259358" y="1955144"/>
                </a:cubicBezTo>
                <a:lnTo>
                  <a:pt x="0" y="1949765"/>
                </a:lnTo>
                <a:cubicBezTo>
                  <a:pt x="2232" y="1299843"/>
                  <a:pt x="4463" y="649922"/>
                  <a:pt x="6695" y="0"/>
                </a:cubicBezTo>
                <a:close/>
              </a:path>
            </a:pathLst>
          </a:cu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Appointments &amp; Claims</a:t>
            </a:r>
          </a:p>
        </p:txBody>
      </p:sp>
      <p:sp>
        <p:nvSpPr>
          <p:cNvPr id="47" name="Rounded Rectangle 46"/>
          <p:cNvSpPr/>
          <p:nvPr/>
        </p:nvSpPr>
        <p:spPr bwMode="auto">
          <a:xfrm>
            <a:off x="6672420" y="1042173"/>
            <a:ext cx="5259667" cy="1384583"/>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Lookups</a:t>
            </a:r>
          </a:p>
        </p:txBody>
      </p:sp>
      <p:sp>
        <p:nvSpPr>
          <p:cNvPr id="45" name="Rounded Rectangle 44"/>
          <p:cNvSpPr/>
          <p:nvPr/>
        </p:nvSpPr>
        <p:spPr bwMode="auto">
          <a:xfrm>
            <a:off x="403220" y="1042173"/>
            <a:ext cx="2674845" cy="4080122"/>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Vehicle Info</a:t>
            </a:r>
          </a:p>
        </p:txBody>
      </p:sp>
      <p:sp>
        <p:nvSpPr>
          <p:cNvPr id="50" name="Rounded Rectangle 49"/>
          <p:cNvSpPr/>
          <p:nvPr/>
        </p:nvSpPr>
        <p:spPr bwMode="auto">
          <a:xfrm>
            <a:off x="644785" y="3068150"/>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a:solidFill>
                  <a:schemeClr val="tx1">
                    <a:alpha val="99000"/>
                  </a:schemeClr>
                </a:solidFill>
              </a:rPr>
              <a:t>StandardVehicleImage</a:t>
            </a:r>
            <a:endParaRPr lang="en-US" sz="2200" dirty="0">
              <a:solidFill>
                <a:schemeClr val="tx1">
                  <a:alpha val="99000"/>
                </a:schemeClr>
              </a:solidFill>
            </a:endParaRPr>
          </a:p>
        </p:txBody>
      </p:sp>
      <p:sp>
        <p:nvSpPr>
          <p:cNvPr id="51" name="Rounded Rectangle 50"/>
          <p:cNvSpPr/>
          <p:nvPr/>
        </p:nvSpPr>
        <p:spPr bwMode="auto">
          <a:xfrm>
            <a:off x="6945909" y="1658427"/>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State*</a:t>
            </a:r>
          </a:p>
        </p:txBody>
      </p:sp>
      <p:sp>
        <p:nvSpPr>
          <p:cNvPr id="52" name="Rounded Rectangle 51"/>
          <p:cNvSpPr/>
          <p:nvPr/>
        </p:nvSpPr>
        <p:spPr bwMode="auto">
          <a:xfrm>
            <a:off x="3813464" y="3096318"/>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a:solidFill>
                  <a:schemeClr val="tx1">
                    <a:alpha val="99000"/>
                  </a:schemeClr>
                </a:solidFill>
              </a:rPr>
              <a:t>BranchOffice</a:t>
            </a:r>
            <a:endParaRPr lang="en-US" sz="2200" dirty="0">
              <a:solidFill>
                <a:schemeClr val="tx1">
                  <a:alpha val="99000"/>
                </a:schemeClr>
              </a:solidFill>
            </a:endParaRPr>
          </a:p>
        </p:txBody>
      </p:sp>
      <p:sp>
        <p:nvSpPr>
          <p:cNvPr id="53" name="Rounded Rectangle 52"/>
          <p:cNvSpPr/>
          <p:nvPr/>
        </p:nvSpPr>
        <p:spPr bwMode="auto">
          <a:xfrm>
            <a:off x="3813463" y="4300658"/>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a:solidFill>
                  <a:schemeClr val="tx1">
                    <a:alpha val="99000"/>
                  </a:schemeClr>
                </a:solidFill>
              </a:rPr>
              <a:t>BranchStyles</a:t>
            </a:r>
            <a:endParaRPr lang="en-US" sz="2200" dirty="0">
              <a:solidFill>
                <a:schemeClr val="tx1">
                  <a:alpha val="99000"/>
                </a:schemeClr>
              </a:solidFill>
            </a:endParaRPr>
          </a:p>
        </p:txBody>
      </p:sp>
      <p:sp>
        <p:nvSpPr>
          <p:cNvPr id="54" name="Rounded Rectangle 53"/>
          <p:cNvSpPr/>
          <p:nvPr/>
        </p:nvSpPr>
        <p:spPr bwMode="auto">
          <a:xfrm>
            <a:off x="9424157" y="3738343"/>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Claim</a:t>
            </a:r>
          </a:p>
        </p:txBody>
      </p:sp>
      <p:sp>
        <p:nvSpPr>
          <p:cNvPr id="55" name="Rounded Rectangle 54"/>
          <p:cNvSpPr/>
          <p:nvPr/>
        </p:nvSpPr>
        <p:spPr bwMode="auto">
          <a:xfrm>
            <a:off x="9424159" y="1658427"/>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a:solidFill>
                  <a:schemeClr val="tx1">
                    <a:alpha val="99000"/>
                  </a:schemeClr>
                </a:solidFill>
              </a:rPr>
              <a:t>ClaimStatus</a:t>
            </a:r>
            <a:endParaRPr lang="en-US" sz="2200" dirty="0">
              <a:solidFill>
                <a:schemeClr val="tx1">
                  <a:alpha val="99000"/>
                </a:schemeClr>
              </a:solidFill>
            </a:endParaRPr>
          </a:p>
        </p:txBody>
      </p:sp>
      <p:sp>
        <p:nvSpPr>
          <p:cNvPr id="56" name="Rounded Rectangle 55"/>
          <p:cNvSpPr/>
          <p:nvPr/>
        </p:nvSpPr>
        <p:spPr bwMode="auto">
          <a:xfrm>
            <a:off x="6955693" y="3068150"/>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Appointment</a:t>
            </a:r>
          </a:p>
        </p:txBody>
      </p:sp>
      <p:sp>
        <p:nvSpPr>
          <p:cNvPr id="57" name="Rounded Rectangle 56"/>
          <p:cNvSpPr/>
          <p:nvPr/>
        </p:nvSpPr>
        <p:spPr bwMode="auto">
          <a:xfrm>
            <a:off x="9424159" y="4982909"/>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a:solidFill>
                  <a:schemeClr val="tx1">
                    <a:alpha val="99000"/>
                  </a:schemeClr>
                </a:solidFill>
              </a:rPr>
              <a:t>ClaimDamage</a:t>
            </a:r>
            <a:endParaRPr lang="en-US" sz="2200" dirty="0">
              <a:solidFill>
                <a:schemeClr val="tx1">
                  <a:alpha val="99000"/>
                </a:schemeClr>
              </a:solidFill>
            </a:endParaRPr>
          </a:p>
        </p:txBody>
      </p:sp>
      <p:sp>
        <p:nvSpPr>
          <p:cNvPr id="58" name="Rounded Rectangle 57"/>
          <p:cNvSpPr/>
          <p:nvPr/>
        </p:nvSpPr>
        <p:spPr bwMode="auto">
          <a:xfrm>
            <a:off x="553600" y="1658427"/>
            <a:ext cx="2409273"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a:solidFill>
                  <a:schemeClr val="tx1">
                    <a:alpha val="99000"/>
                  </a:schemeClr>
                </a:solidFill>
              </a:rPr>
              <a:t>VehicleBodyType</a:t>
            </a:r>
            <a:endParaRPr lang="en-US" sz="2200" dirty="0">
              <a:solidFill>
                <a:schemeClr val="tx1">
                  <a:alpha val="99000"/>
                </a:schemeClr>
              </a:solidFill>
            </a:endParaRPr>
          </a:p>
        </p:txBody>
      </p:sp>
      <p:sp>
        <p:nvSpPr>
          <p:cNvPr id="30" name="Rounded Rectangle 29"/>
          <p:cNvSpPr/>
          <p:nvPr/>
        </p:nvSpPr>
        <p:spPr bwMode="auto">
          <a:xfrm>
            <a:off x="644784" y="3068150"/>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a:gradFill>
                  <a:gsLst>
                    <a:gs pos="0">
                      <a:srgbClr val="FFFFFF"/>
                    </a:gs>
                    <a:gs pos="100000">
                      <a:srgbClr val="FFFFFF"/>
                    </a:gs>
                  </a:gsLst>
                  <a:lin ang="5400000" scaled="0"/>
                </a:gradFill>
              </a:rPr>
              <a:t>StandardVehicleImage</a:t>
            </a:r>
            <a:endParaRPr lang="en-US" sz="2200" dirty="0">
              <a:gradFill>
                <a:gsLst>
                  <a:gs pos="0">
                    <a:srgbClr val="FFFFFF"/>
                  </a:gs>
                  <a:gs pos="100000">
                    <a:srgbClr val="FFFFFF"/>
                  </a:gs>
                </a:gsLst>
                <a:lin ang="5400000" scaled="0"/>
              </a:gradFill>
            </a:endParaRPr>
          </a:p>
        </p:txBody>
      </p:sp>
      <p:sp>
        <p:nvSpPr>
          <p:cNvPr id="31" name="Rounded Rectangle 30"/>
          <p:cNvSpPr/>
          <p:nvPr/>
        </p:nvSpPr>
        <p:spPr bwMode="auto">
          <a:xfrm>
            <a:off x="6945908" y="1658427"/>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State*</a:t>
            </a:r>
            <a:endParaRPr lang="en-US" sz="2200" dirty="0">
              <a:gradFill>
                <a:gsLst>
                  <a:gs pos="0">
                    <a:srgbClr val="FFFFFF"/>
                  </a:gs>
                  <a:gs pos="100000">
                    <a:srgbClr val="FFFFFF"/>
                  </a:gs>
                </a:gsLst>
                <a:lin ang="5400000" scaled="0"/>
              </a:gradFill>
            </a:endParaRPr>
          </a:p>
        </p:txBody>
      </p:sp>
      <p:sp>
        <p:nvSpPr>
          <p:cNvPr id="32" name="Rounded Rectangle 31"/>
          <p:cNvSpPr/>
          <p:nvPr/>
        </p:nvSpPr>
        <p:spPr bwMode="auto">
          <a:xfrm>
            <a:off x="3813463" y="3096318"/>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a:gradFill>
                  <a:gsLst>
                    <a:gs pos="0">
                      <a:srgbClr val="FFFFFF"/>
                    </a:gs>
                    <a:gs pos="100000">
                      <a:srgbClr val="FFFFFF"/>
                    </a:gs>
                  </a:gsLst>
                  <a:lin ang="5400000" scaled="0"/>
                </a:gradFill>
              </a:rPr>
              <a:t>BranchOffice</a:t>
            </a:r>
            <a:endParaRPr lang="en-US" sz="2200" dirty="0">
              <a:gradFill>
                <a:gsLst>
                  <a:gs pos="0">
                    <a:srgbClr val="FFFFFF"/>
                  </a:gs>
                  <a:gs pos="100000">
                    <a:srgbClr val="FFFFFF"/>
                  </a:gs>
                </a:gsLst>
                <a:lin ang="5400000" scaled="0"/>
              </a:gradFill>
            </a:endParaRPr>
          </a:p>
        </p:txBody>
      </p:sp>
      <p:sp>
        <p:nvSpPr>
          <p:cNvPr id="33" name="Rounded Rectangle 32"/>
          <p:cNvSpPr/>
          <p:nvPr/>
        </p:nvSpPr>
        <p:spPr bwMode="auto">
          <a:xfrm>
            <a:off x="3813462" y="4300658"/>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a:gradFill>
                  <a:gsLst>
                    <a:gs pos="0">
                      <a:srgbClr val="FFFFFF"/>
                    </a:gs>
                    <a:gs pos="100000">
                      <a:srgbClr val="FFFFFF"/>
                    </a:gs>
                  </a:gsLst>
                  <a:lin ang="5400000" scaled="0"/>
                </a:gradFill>
              </a:rPr>
              <a:t>BranchStyles</a:t>
            </a:r>
            <a:endParaRPr lang="en-US" sz="2200" dirty="0">
              <a:gradFill>
                <a:gsLst>
                  <a:gs pos="0">
                    <a:srgbClr val="FFFFFF"/>
                  </a:gs>
                  <a:gs pos="100000">
                    <a:srgbClr val="FFFFFF"/>
                  </a:gs>
                </a:gsLst>
                <a:lin ang="5400000" scaled="0"/>
              </a:gradFill>
            </a:endParaRPr>
          </a:p>
        </p:txBody>
      </p:sp>
      <p:sp>
        <p:nvSpPr>
          <p:cNvPr id="34" name="Rounded Rectangle 33"/>
          <p:cNvSpPr/>
          <p:nvPr/>
        </p:nvSpPr>
        <p:spPr bwMode="auto">
          <a:xfrm>
            <a:off x="9424156" y="3738343"/>
            <a:ext cx="222690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gradFill>
                  <a:gsLst>
                    <a:gs pos="0">
                      <a:srgbClr val="FFFFFF"/>
                    </a:gs>
                    <a:gs pos="100000">
                      <a:srgbClr val="FFFFFF"/>
                    </a:gs>
                  </a:gsLst>
                  <a:lin ang="5400000" scaled="0"/>
                </a:gradFill>
              </a:rPr>
              <a:t>Claim</a:t>
            </a:r>
          </a:p>
        </p:txBody>
      </p:sp>
      <p:sp>
        <p:nvSpPr>
          <p:cNvPr id="35" name="Rounded Rectangle 34"/>
          <p:cNvSpPr/>
          <p:nvPr/>
        </p:nvSpPr>
        <p:spPr bwMode="auto">
          <a:xfrm>
            <a:off x="9424158" y="1658427"/>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a:gradFill>
                  <a:gsLst>
                    <a:gs pos="0">
                      <a:srgbClr val="FFFFFF"/>
                    </a:gs>
                    <a:gs pos="100000">
                      <a:srgbClr val="FFFFFF"/>
                    </a:gs>
                  </a:gsLst>
                  <a:lin ang="5400000" scaled="0"/>
                </a:gradFill>
              </a:rPr>
              <a:t>ClaimStatus</a:t>
            </a:r>
            <a:endParaRPr lang="en-US" sz="2200" dirty="0">
              <a:gradFill>
                <a:gsLst>
                  <a:gs pos="0">
                    <a:srgbClr val="FFFFFF"/>
                  </a:gs>
                  <a:gs pos="100000">
                    <a:srgbClr val="FFFFFF"/>
                  </a:gs>
                </a:gsLst>
                <a:lin ang="5400000" scaled="0"/>
              </a:gradFill>
            </a:endParaRPr>
          </a:p>
        </p:txBody>
      </p:sp>
      <p:sp>
        <p:nvSpPr>
          <p:cNvPr id="36" name="Rounded Rectangle 35"/>
          <p:cNvSpPr/>
          <p:nvPr/>
        </p:nvSpPr>
        <p:spPr bwMode="auto">
          <a:xfrm>
            <a:off x="6955692" y="3068150"/>
            <a:ext cx="222690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gradFill>
                  <a:gsLst>
                    <a:gs pos="0">
                      <a:srgbClr val="FFFFFF"/>
                    </a:gs>
                    <a:gs pos="100000">
                      <a:srgbClr val="FFFFFF"/>
                    </a:gs>
                  </a:gsLst>
                  <a:lin ang="5400000" scaled="0"/>
                </a:gradFill>
              </a:rPr>
              <a:t>Appointment</a:t>
            </a:r>
          </a:p>
        </p:txBody>
      </p:sp>
      <p:sp>
        <p:nvSpPr>
          <p:cNvPr id="37" name="Rounded Rectangle 36"/>
          <p:cNvSpPr/>
          <p:nvPr/>
        </p:nvSpPr>
        <p:spPr bwMode="auto">
          <a:xfrm>
            <a:off x="9424158" y="4982909"/>
            <a:ext cx="222690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a:gradFill>
                  <a:gsLst>
                    <a:gs pos="0">
                      <a:srgbClr val="FFFFFF"/>
                    </a:gs>
                    <a:gs pos="100000">
                      <a:srgbClr val="FFFFFF"/>
                    </a:gs>
                  </a:gsLst>
                  <a:lin ang="5400000" scaled="0"/>
                </a:gradFill>
              </a:rPr>
              <a:t>ClaimDamage</a:t>
            </a:r>
            <a:endParaRPr lang="en-US" sz="2200" dirty="0">
              <a:gradFill>
                <a:gsLst>
                  <a:gs pos="0">
                    <a:srgbClr val="FFFFFF"/>
                  </a:gs>
                  <a:gs pos="100000">
                    <a:srgbClr val="FFFFFF"/>
                  </a:gs>
                </a:gsLst>
                <a:lin ang="5400000" scaled="0"/>
              </a:gradFill>
            </a:endParaRPr>
          </a:p>
        </p:txBody>
      </p:sp>
      <p:sp>
        <p:nvSpPr>
          <p:cNvPr id="18" name="Rounded Rectangle 17"/>
          <p:cNvSpPr/>
          <p:nvPr/>
        </p:nvSpPr>
        <p:spPr bwMode="auto">
          <a:xfrm>
            <a:off x="553599" y="1658427"/>
            <a:ext cx="2409273"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a:gradFill>
                  <a:gsLst>
                    <a:gs pos="0">
                      <a:srgbClr val="FFFFFF"/>
                    </a:gs>
                    <a:gs pos="100000">
                      <a:srgbClr val="FFFFFF"/>
                    </a:gs>
                  </a:gsLst>
                  <a:lin ang="5400000" scaled="0"/>
                </a:gradFill>
              </a:rPr>
              <a:t>VehicleBodyType</a:t>
            </a:r>
            <a:endParaRPr lang="en-US" sz="2200" dirty="0">
              <a:gradFill>
                <a:gsLst>
                  <a:gs pos="0">
                    <a:srgbClr val="FFFFFF"/>
                  </a:gs>
                  <a:gs pos="100000">
                    <a:srgbClr val="FFFFFF"/>
                  </a:gs>
                </a:gsLst>
                <a:lin ang="5400000" scaled="0"/>
              </a:gradFill>
            </a:endParaRPr>
          </a:p>
        </p:txBody>
      </p:sp>
      <p:grpSp>
        <p:nvGrpSpPr>
          <p:cNvPr id="17" name="Group 16"/>
          <p:cNvGrpSpPr/>
          <p:nvPr/>
        </p:nvGrpSpPr>
        <p:grpSpPr>
          <a:xfrm>
            <a:off x="114300" y="5377530"/>
            <a:ext cx="6898663" cy="429395"/>
            <a:chOff x="-1315548" y="4866265"/>
            <a:chExt cx="6898663" cy="616254"/>
          </a:xfrm>
        </p:grpSpPr>
        <p:sp>
          <p:nvSpPr>
            <p:cNvPr id="19" name="Rounded Rectangle 18"/>
            <p:cNvSpPr/>
            <p:nvPr/>
          </p:nvSpPr>
          <p:spPr bwMode="auto">
            <a:xfrm>
              <a:off x="-1315548" y="4866265"/>
              <a:ext cx="3767963"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Reference Data</a:t>
              </a:r>
              <a:endParaRPr lang="en-US" sz="2200" dirty="0">
                <a:gradFill>
                  <a:gsLst>
                    <a:gs pos="0">
                      <a:srgbClr val="FFFFFF"/>
                    </a:gs>
                    <a:gs pos="100000">
                      <a:srgbClr val="FFFFFF"/>
                    </a:gs>
                  </a:gsLst>
                  <a:lin ang="5400000" scaled="0"/>
                </a:gradFill>
              </a:endParaRPr>
            </a:p>
          </p:txBody>
        </p:sp>
        <p:sp>
          <p:nvSpPr>
            <p:cNvPr id="38" name="Rounded Rectangle 37"/>
            <p:cNvSpPr/>
            <p:nvPr/>
          </p:nvSpPr>
          <p:spPr bwMode="auto">
            <a:xfrm>
              <a:off x="2452414" y="4866265"/>
              <a:ext cx="3130701" cy="61625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dirty="0" smtClean="0">
                  <a:gradFill>
                    <a:gsLst>
                      <a:gs pos="0">
                        <a:srgbClr val="FFFFFF"/>
                      </a:gs>
                      <a:gs pos="100000">
                        <a:srgbClr val="FFFFFF"/>
                      </a:gs>
                    </a:gsLst>
                    <a:lin ang="5400000" scaled="0"/>
                  </a:gradFill>
                </a:rPr>
                <a:t>Typically cached in completeness</a:t>
              </a:r>
            </a:p>
          </p:txBody>
        </p:sp>
      </p:grpSp>
      <p:grpSp>
        <p:nvGrpSpPr>
          <p:cNvPr id="49" name="Group 48"/>
          <p:cNvGrpSpPr/>
          <p:nvPr/>
        </p:nvGrpSpPr>
        <p:grpSpPr>
          <a:xfrm>
            <a:off x="114301" y="6239592"/>
            <a:ext cx="6898662" cy="429395"/>
            <a:chOff x="-1315547" y="5482519"/>
            <a:chExt cx="6898662" cy="616254"/>
          </a:xfrm>
        </p:grpSpPr>
        <p:sp>
          <p:nvSpPr>
            <p:cNvPr id="20" name="Rounded Rectangle 19"/>
            <p:cNvSpPr/>
            <p:nvPr/>
          </p:nvSpPr>
          <p:spPr bwMode="auto">
            <a:xfrm>
              <a:off x="-1315547" y="5482519"/>
              <a:ext cx="3767962"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200" dirty="0">
                  <a:gradFill>
                    <a:gsLst>
                      <a:gs pos="0">
                        <a:srgbClr val="FFFFFF"/>
                      </a:gs>
                      <a:gs pos="100000">
                        <a:srgbClr val="FFFFFF"/>
                      </a:gs>
                    </a:gsLst>
                    <a:lin ang="5400000" scaled="0"/>
                  </a:gradFill>
                </a:rPr>
                <a:t>Activity Data</a:t>
              </a:r>
            </a:p>
          </p:txBody>
        </p:sp>
        <p:sp>
          <p:nvSpPr>
            <p:cNvPr id="39" name="Rounded Rectangle 38"/>
            <p:cNvSpPr/>
            <p:nvPr/>
          </p:nvSpPr>
          <p:spPr bwMode="auto">
            <a:xfrm>
              <a:off x="2452414" y="5482519"/>
              <a:ext cx="3130701" cy="61625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dirty="0" smtClean="0">
                  <a:gradFill>
                    <a:gsLst>
                      <a:gs pos="0">
                        <a:srgbClr val="FFFFFF"/>
                      </a:gs>
                      <a:gs pos="100000">
                        <a:srgbClr val="FFFFFF"/>
                      </a:gs>
                    </a:gsLst>
                    <a:lin ang="5400000" scaled="0"/>
                  </a:gradFill>
                </a:rPr>
                <a:t>Typically partitioned per user</a:t>
              </a:r>
            </a:p>
          </p:txBody>
        </p:sp>
      </p:grpSp>
      <p:sp>
        <p:nvSpPr>
          <p:cNvPr id="40" name="Rounded Rectangle 39"/>
          <p:cNvSpPr/>
          <p:nvPr/>
        </p:nvSpPr>
        <p:spPr bwMode="auto">
          <a:xfrm>
            <a:off x="6945908" y="3684404"/>
            <a:ext cx="2226901" cy="308127"/>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200" dirty="0" err="1" smtClean="0">
                <a:gradFill>
                  <a:gsLst>
                    <a:gs pos="0">
                      <a:srgbClr val="FFFFFF"/>
                    </a:gs>
                    <a:gs pos="100000">
                      <a:srgbClr val="FFFFFF"/>
                    </a:gs>
                  </a:gsLst>
                  <a:lin ang="5400000" scaled="0"/>
                </a:gradFill>
              </a:rPr>
              <a:t>Appraiser_Id</a:t>
            </a:r>
            <a:endParaRPr lang="en-US" sz="1200" dirty="0" smtClean="0">
              <a:gradFill>
                <a:gsLst>
                  <a:gs pos="0">
                    <a:srgbClr val="FFFFFF"/>
                  </a:gs>
                  <a:gs pos="100000">
                    <a:srgbClr val="FFFFFF"/>
                  </a:gs>
                </a:gsLst>
                <a:lin ang="5400000" scaled="0"/>
              </a:gradFill>
            </a:endParaRPr>
          </a:p>
        </p:txBody>
      </p:sp>
      <p:cxnSp>
        <p:nvCxnSpPr>
          <p:cNvPr id="3" name="Elbow Connector 2"/>
          <p:cNvCxnSpPr>
            <a:stCxn id="36" idx="3"/>
            <a:endCxn id="34" idx="0"/>
          </p:cNvCxnSpPr>
          <p:nvPr/>
        </p:nvCxnSpPr>
        <p:spPr>
          <a:xfrm>
            <a:off x="9182593" y="3376277"/>
            <a:ext cx="1355014" cy="362066"/>
          </a:xfrm>
          <a:prstGeom prst="bentConnector2">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34" idx="2"/>
            <a:endCxn id="37" idx="0"/>
          </p:cNvCxnSpPr>
          <p:nvPr/>
        </p:nvCxnSpPr>
        <p:spPr>
          <a:xfrm rot="16200000" flipH="1">
            <a:off x="10223452" y="4668752"/>
            <a:ext cx="628312" cy="2"/>
          </a:xfrm>
          <a:prstGeom prst="bentConnector3">
            <a:avLst>
              <a:gd name="adj1" fmla="val 50000"/>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41"/>
          <p:cNvCxnSpPr>
            <a:stCxn id="35" idx="2"/>
            <a:endCxn id="34" idx="0"/>
          </p:cNvCxnSpPr>
          <p:nvPr/>
        </p:nvCxnSpPr>
        <p:spPr>
          <a:xfrm rot="5400000">
            <a:off x="9805777" y="3006511"/>
            <a:ext cx="1463662" cy="2"/>
          </a:xfrm>
          <a:prstGeom prst="bentConnector3">
            <a:avLst>
              <a:gd name="adj1" fmla="val 50000"/>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8" idx="2"/>
            <a:endCxn id="30" idx="0"/>
          </p:cNvCxnSpPr>
          <p:nvPr/>
        </p:nvCxnSpPr>
        <p:spPr>
          <a:xfrm rot="5400000">
            <a:off x="1361502" y="2671415"/>
            <a:ext cx="793469" cy="1"/>
          </a:xfrm>
          <a:prstGeom prst="bentConnector3">
            <a:avLst>
              <a:gd name="adj1" fmla="val 50000"/>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2" idx="2"/>
            <a:endCxn id="33" idx="0"/>
          </p:cNvCxnSpPr>
          <p:nvPr/>
        </p:nvCxnSpPr>
        <p:spPr>
          <a:xfrm rot="5400000">
            <a:off x="4632871" y="4006615"/>
            <a:ext cx="588086" cy="1"/>
          </a:xfrm>
          <a:prstGeom prst="bentConnector3">
            <a:avLst>
              <a:gd name="adj1" fmla="val 50000"/>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p:nvPr>
        </p:nvSpPr>
        <p:spPr/>
        <p:txBody>
          <a:bodyPr/>
          <a:lstStyle/>
          <a:p>
            <a:r>
              <a:rPr lang="en-US" dirty="0" smtClean="0"/>
              <a:t>Categorize Your Data</a:t>
            </a:r>
            <a:endParaRPr lang="en-US" dirty="0"/>
          </a:p>
        </p:txBody>
      </p:sp>
      <p:sp>
        <p:nvSpPr>
          <p:cNvPr id="62" name="Rounded Rectangle 61"/>
          <p:cNvSpPr/>
          <p:nvPr/>
        </p:nvSpPr>
        <p:spPr bwMode="auto">
          <a:xfrm>
            <a:off x="3864472" y="1658427"/>
            <a:ext cx="2226901"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chemeClr val="tx1">
                    <a:alpha val="99000"/>
                  </a:schemeClr>
                </a:solidFill>
              </a:rPr>
              <a:t>UserInfo</a:t>
            </a:r>
            <a:endParaRPr lang="en-US" sz="2200" dirty="0">
              <a:solidFill>
                <a:schemeClr val="tx1">
                  <a:alpha val="99000"/>
                </a:schemeClr>
              </a:solidFill>
            </a:endParaRPr>
          </a:p>
        </p:txBody>
      </p:sp>
      <p:sp>
        <p:nvSpPr>
          <p:cNvPr id="63" name="Rounded Rectangle 62"/>
          <p:cNvSpPr/>
          <p:nvPr/>
        </p:nvSpPr>
        <p:spPr bwMode="auto">
          <a:xfrm>
            <a:off x="3868887" y="1658427"/>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err="1">
                <a:gradFill>
                  <a:gsLst>
                    <a:gs pos="0">
                      <a:srgbClr val="FFFFFF"/>
                    </a:gs>
                    <a:gs pos="100000">
                      <a:srgbClr val="FFFFFF"/>
                    </a:gs>
                  </a:gsLst>
                  <a:lin ang="5400000" scaled="0"/>
                </a:gradFill>
              </a:rPr>
              <a:t>UserInfo</a:t>
            </a:r>
            <a:endParaRPr lang="en-US" sz="2200" dirty="0">
              <a:gradFill>
                <a:gsLst>
                  <a:gs pos="0">
                    <a:srgbClr val="FFFFFF"/>
                  </a:gs>
                  <a:gs pos="100000">
                    <a:srgbClr val="FFFFFF"/>
                  </a:gs>
                </a:gsLst>
                <a:lin ang="5400000" scaled="0"/>
              </a:gradFill>
            </a:endParaRPr>
          </a:p>
        </p:txBody>
      </p:sp>
      <p:cxnSp>
        <p:nvCxnSpPr>
          <p:cNvPr id="64" name="Elbow Connector 63"/>
          <p:cNvCxnSpPr>
            <a:stCxn id="63" idx="2"/>
          </p:cNvCxnSpPr>
          <p:nvPr/>
        </p:nvCxnSpPr>
        <p:spPr>
          <a:xfrm rot="16200000" flipH="1">
            <a:off x="4576549" y="2680469"/>
            <a:ext cx="811578" cy="1"/>
          </a:xfrm>
          <a:prstGeom prst="bentConnector3">
            <a:avLst>
              <a:gd name="adj1" fmla="val 50000"/>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14300" y="5806925"/>
            <a:ext cx="6898662" cy="429395"/>
            <a:chOff x="-1315547" y="4866265"/>
            <a:chExt cx="6898662" cy="616254"/>
          </a:xfrm>
        </p:grpSpPr>
        <p:sp>
          <p:nvSpPr>
            <p:cNvPr id="68" name="Rounded Rectangle 67"/>
            <p:cNvSpPr/>
            <p:nvPr/>
          </p:nvSpPr>
          <p:spPr bwMode="auto">
            <a:xfrm>
              <a:off x="-1315547" y="4866265"/>
              <a:ext cx="376796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Partitioned Reference </a:t>
              </a:r>
              <a:r>
                <a:rPr lang="en-US" sz="2200" dirty="0">
                  <a:gradFill>
                    <a:gsLst>
                      <a:gs pos="0">
                        <a:srgbClr val="FFFFFF"/>
                      </a:gs>
                      <a:gs pos="100000">
                        <a:srgbClr val="FFFFFF"/>
                      </a:gs>
                    </a:gsLst>
                    <a:lin ang="5400000" scaled="0"/>
                  </a:gradFill>
                </a:rPr>
                <a:t>Data</a:t>
              </a:r>
            </a:p>
          </p:txBody>
        </p:sp>
        <p:sp>
          <p:nvSpPr>
            <p:cNvPr id="69" name="Rounded Rectangle 68"/>
            <p:cNvSpPr/>
            <p:nvPr/>
          </p:nvSpPr>
          <p:spPr bwMode="auto">
            <a:xfrm>
              <a:off x="2452414" y="4866265"/>
              <a:ext cx="3130701" cy="616254"/>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400" dirty="0" smtClean="0">
                  <a:gradFill>
                    <a:gsLst>
                      <a:gs pos="0">
                        <a:srgbClr val="FFFFFF"/>
                      </a:gs>
                      <a:gs pos="100000">
                        <a:srgbClr val="FFFFFF"/>
                      </a:gs>
                    </a:gsLst>
                    <a:lin ang="5400000" scaled="0"/>
                  </a:gradFill>
                </a:rPr>
                <a:t>Cached for offline</a:t>
              </a:r>
              <a:br>
                <a:rPr lang="en-US" sz="14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Partitioned, per user</a:t>
              </a:r>
            </a:p>
          </p:txBody>
        </p:sp>
      </p:grpSp>
      <p:sp>
        <p:nvSpPr>
          <p:cNvPr id="59" name="Rounded Rectangle 58"/>
          <p:cNvSpPr/>
          <p:nvPr/>
        </p:nvSpPr>
        <p:spPr bwMode="auto">
          <a:xfrm>
            <a:off x="524001" y="4300658"/>
            <a:ext cx="2450873" cy="616254"/>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solidFill>
                  <a:schemeClr val="tx1">
                    <a:alpha val="99000"/>
                  </a:schemeClr>
                </a:solidFill>
              </a:rPr>
              <a:t>VehicleReference</a:t>
            </a:r>
            <a:r>
              <a:rPr lang="en-US" sz="2200" dirty="0" smtClean="0">
                <a:solidFill>
                  <a:schemeClr val="tx1">
                    <a:alpha val="99000"/>
                  </a:schemeClr>
                </a:solidFill>
              </a:rPr>
              <a:t/>
            </a:r>
            <a:br>
              <a:rPr lang="en-US" sz="2200" dirty="0" smtClean="0">
                <a:solidFill>
                  <a:schemeClr val="tx1">
                    <a:alpha val="99000"/>
                  </a:schemeClr>
                </a:solidFill>
              </a:rPr>
            </a:br>
            <a:r>
              <a:rPr lang="en-US" sz="2200" dirty="0" smtClean="0">
                <a:solidFill>
                  <a:schemeClr val="tx1">
                    <a:alpha val="99000"/>
                  </a:schemeClr>
                </a:solidFill>
              </a:rPr>
              <a:t>Photo</a:t>
            </a:r>
            <a:endParaRPr lang="en-US" sz="2200" dirty="0">
              <a:solidFill>
                <a:schemeClr val="tx1">
                  <a:alpha val="99000"/>
                </a:schemeClr>
              </a:solidFill>
            </a:endParaRPr>
          </a:p>
        </p:txBody>
      </p:sp>
      <p:sp>
        <p:nvSpPr>
          <p:cNvPr id="60" name="Rounded Rectangle 59"/>
          <p:cNvSpPr/>
          <p:nvPr/>
        </p:nvSpPr>
        <p:spPr bwMode="auto">
          <a:xfrm>
            <a:off x="541593" y="4300659"/>
            <a:ext cx="243328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a:solidFill>
                  <a:schemeClr val="tx1">
                    <a:alpha val="99000"/>
                  </a:schemeClr>
                </a:solidFill>
              </a:rPr>
              <a:t>VehicleReference</a:t>
            </a:r>
            <a:r>
              <a:rPr lang="en-US" sz="2200" dirty="0">
                <a:solidFill>
                  <a:schemeClr val="tx1">
                    <a:alpha val="99000"/>
                  </a:schemeClr>
                </a:solidFill>
              </a:rPr>
              <a:t/>
            </a:r>
            <a:br>
              <a:rPr lang="en-US" sz="2200" dirty="0">
                <a:solidFill>
                  <a:schemeClr val="tx1">
                    <a:alpha val="99000"/>
                  </a:schemeClr>
                </a:solidFill>
              </a:rPr>
            </a:br>
            <a:r>
              <a:rPr lang="en-US" sz="2200" dirty="0">
                <a:solidFill>
                  <a:schemeClr val="tx1">
                    <a:alpha val="99000"/>
                  </a:schemeClr>
                </a:solidFill>
              </a:rPr>
              <a:t>Photo</a:t>
            </a:r>
          </a:p>
        </p:txBody>
      </p:sp>
      <p:cxnSp>
        <p:nvCxnSpPr>
          <p:cNvPr id="65" name="Elbow Connector 64"/>
          <p:cNvCxnSpPr>
            <a:stCxn id="30" idx="2"/>
            <a:endCxn id="60" idx="0"/>
          </p:cNvCxnSpPr>
          <p:nvPr/>
        </p:nvCxnSpPr>
        <p:spPr>
          <a:xfrm rot="5400000">
            <a:off x="1450108" y="3992531"/>
            <a:ext cx="616255" cy="1"/>
          </a:xfrm>
          <a:prstGeom prst="bentConnector3">
            <a:avLst>
              <a:gd name="adj1" fmla="val 50000"/>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pic>
        <p:nvPicPr>
          <p:cNvPr id="6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242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6" grpId="0" animBg="1"/>
      <p:bldP spid="48" grpId="0" animBg="1"/>
      <p:bldP spid="47" grpId="0" animBg="1"/>
      <p:bldP spid="45" grpId="0" animBg="1"/>
      <p:bldP spid="30" grpId="0" animBg="1"/>
      <p:bldP spid="31" grpId="0" animBg="1"/>
      <p:bldP spid="32" grpId="0" animBg="1"/>
      <p:bldP spid="33" grpId="0" animBg="1"/>
      <p:bldP spid="34" grpId="0" animBg="1"/>
      <p:bldP spid="35" grpId="0" animBg="1"/>
      <p:bldP spid="36" grpId="0" animBg="1"/>
      <p:bldP spid="37" grpId="0" animBg="1"/>
      <p:bldP spid="18" grpId="0" animBg="1"/>
      <p:bldP spid="40" grpId="0" animBg="1"/>
      <p:bldP spid="63"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Retrieve Data</a:t>
            </a:r>
            <a:endParaRPr lang="en-US" dirty="0"/>
          </a:p>
        </p:txBody>
      </p:sp>
      <p:sp>
        <p:nvSpPr>
          <p:cNvPr id="3" name="Content Placeholder 2"/>
          <p:cNvSpPr>
            <a:spLocks noGrp="1"/>
          </p:cNvSpPr>
          <p:nvPr>
            <p:ph idx="1"/>
          </p:nvPr>
        </p:nvSpPr>
        <p:spPr>
          <a:xfrm>
            <a:off x="519112" y="1447799"/>
            <a:ext cx="11149013" cy="5386090"/>
          </a:xfrm>
        </p:spPr>
        <p:txBody>
          <a:bodyPr/>
          <a:lstStyle/>
          <a:p>
            <a:r>
              <a:rPr lang="en-US" dirty="0" smtClean="0"/>
              <a:t>Passive Caching</a:t>
            </a:r>
          </a:p>
          <a:p>
            <a:pPr lvl="1"/>
            <a:r>
              <a:rPr lang="en-US" dirty="0" smtClean="0"/>
              <a:t>Cache results as requested</a:t>
            </a:r>
          </a:p>
          <a:p>
            <a:r>
              <a:rPr lang="en-US" dirty="0" smtClean="0"/>
              <a:t>Active Caching</a:t>
            </a:r>
          </a:p>
          <a:p>
            <a:pPr lvl="1"/>
            <a:r>
              <a:rPr lang="en-US" dirty="0" smtClean="0"/>
              <a:t>Always work locally</a:t>
            </a:r>
          </a:p>
          <a:p>
            <a:pPr lvl="1"/>
            <a:r>
              <a:rPr lang="en-US" dirty="0" smtClean="0"/>
              <a:t>Sync all changes</a:t>
            </a:r>
          </a:p>
          <a:p>
            <a:r>
              <a:rPr lang="en-US" dirty="0" smtClean="0"/>
              <a:t>Hybrid</a:t>
            </a:r>
          </a:p>
          <a:p>
            <a:pPr lvl="1"/>
            <a:r>
              <a:rPr lang="en-US" dirty="0" smtClean="0"/>
              <a:t>Actively cache Reference &amp; Activity data</a:t>
            </a:r>
          </a:p>
          <a:p>
            <a:pPr lvl="1"/>
            <a:r>
              <a:rPr lang="en-US" dirty="0" smtClean="0"/>
              <a:t>When online, request from remote</a:t>
            </a:r>
          </a:p>
          <a:p>
            <a:pPr lvl="2"/>
            <a:r>
              <a:rPr lang="en-US" dirty="0" smtClean="0"/>
              <a:t>Passively cache results</a:t>
            </a:r>
          </a:p>
          <a:p>
            <a:pPr lvl="1"/>
            <a:endParaRPr lang="en-US"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107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bwMode="auto">
          <a:xfrm>
            <a:off x="105508" y="3340360"/>
            <a:ext cx="4639381" cy="2589923"/>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Entity Manager</a:t>
            </a:r>
          </a:p>
        </p:txBody>
      </p:sp>
      <p:sp>
        <p:nvSpPr>
          <p:cNvPr id="5" name="Rounded Rectangle 4"/>
          <p:cNvSpPr/>
          <p:nvPr/>
        </p:nvSpPr>
        <p:spPr bwMode="blackGray">
          <a:xfrm>
            <a:off x="9816395" y="1252564"/>
            <a:ext cx="2113183" cy="5384876"/>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4" name="Rounded Rectangle 73"/>
          <p:cNvSpPr/>
          <p:nvPr/>
        </p:nvSpPr>
        <p:spPr bwMode="auto">
          <a:xfrm>
            <a:off x="9949745" y="2189094"/>
            <a:ext cx="858027" cy="4464572"/>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Silverlight Offline Application w/Messaging</a:t>
            </a:r>
            <a:endParaRPr lang="en-US" dirty="0"/>
          </a:p>
        </p:txBody>
      </p:sp>
      <p:pic>
        <p:nvPicPr>
          <p:cNvPr id="8" name="Picture 2" descr="C:\Data\Presentations\_Artwork\Artwork_Imagery\HARDWARE_IMAGERY\Illustration - Misc Hardware\XML Icons\Server.png"/>
          <p:cNvPicPr>
            <a:picLocks noChangeAspect="1" noChangeArrowheads="1"/>
          </p:cNvPicPr>
          <p:nvPr/>
        </p:nvPicPr>
        <p:blipFill>
          <a:blip r:embed="rId2" cstate="screen"/>
          <a:srcRect/>
          <a:stretch>
            <a:fillRect/>
          </a:stretch>
        </p:blipFill>
        <p:spPr bwMode="auto">
          <a:xfrm>
            <a:off x="10408071" y="1307631"/>
            <a:ext cx="762000" cy="1124013"/>
          </a:xfrm>
          <a:prstGeom prst="rect">
            <a:avLst/>
          </a:prstGeom>
          <a:noFill/>
        </p:spPr>
      </p:pic>
      <p:grpSp>
        <p:nvGrpSpPr>
          <p:cNvPr id="3" name="Group 2"/>
          <p:cNvGrpSpPr/>
          <p:nvPr/>
        </p:nvGrpSpPr>
        <p:grpSpPr>
          <a:xfrm>
            <a:off x="987718" y="6112844"/>
            <a:ext cx="2446868" cy="613030"/>
            <a:chOff x="2027486" y="6059576"/>
            <a:chExt cx="2446868" cy="613030"/>
          </a:xfrm>
        </p:grpSpPr>
        <p:sp>
          <p:nvSpPr>
            <p:cNvPr id="72" name="Rounded Rectangle 71"/>
            <p:cNvSpPr/>
            <p:nvPr/>
          </p:nvSpPr>
          <p:spPr bwMode="auto">
            <a:xfrm>
              <a:off x="2027486" y="6061856"/>
              <a:ext cx="2446868" cy="610750"/>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chemeClr val="tx1">
                      <a:alpha val="99000"/>
                    </a:schemeClr>
                  </a:solidFill>
                </a:rPr>
                <a:t>Local Storage</a:t>
              </a:r>
            </a:p>
          </p:txBody>
        </p:sp>
        <p:pic>
          <p:nvPicPr>
            <p:cNvPr id="9" name="Picture 4" descr="C:\Data\Presentations\_Artwork\Artwork_Imagery\HARDWARE_IMAGERY\Illustration - Misc Hardware\XML Icons\database gree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0909" y="6059576"/>
              <a:ext cx="483849" cy="579460"/>
            </a:xfrm>
            <a:prstGeom prst="rect">
              <a:avLst/>
            </a:prstGeom>
            <a:noFill/>
          </p:spPr>
        </p:pic>
      </p:grpSp>
      <p:pic>
        <p:nvPicPr>
          <p:cNvPr id="14" name="Picture 8" descr="C:\Data\Presentations\_Artwork\Artwork_Imagery\HARDWARE_IMAGERY\Illustration - Misc Hardware\XML Icons\Database blue.png"/>
          <p:cNvPicPr>
            <a:picLocks noChangeAspect="1" noChangeArrowheads="1"/>
          </p:cNvPicPr>
          <p:nvPr/>
        </p:nvPicPr>
        <p:blipFill>
          <a:blip r:embed="rId4" cstate="screen"/>
          <a:srcRect/>
          <a:stretch>
            <a:fillRect/>
          </a:stretch>
        </p:blipFill>
        <p:spPr bwMode="auto">
          <a:xfrm>
            <a:off x="10995668" y="5698303"/>
            <a:ext cx="779463" cy="939138"/>
          </a:xfrm>
          <a:prstGeom prst="rect">
            <a:avLst/>
          </a:prstGeom>
          <a:noFill/>
        </p:spPr>
      </p:pic>
      <p:pic>
        <p:nvPicPr>
          <p:cNvPr id="23" name="Picture 6" descr="C:\Data\Presentations\_Artwork\Artwork_Imagery\HARDWARE_IMAGERY\Illustration - Misc Hardware\XML Icons\Server HIS Host Integratio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106089" y="3977301"/>
            <a:ext cx="558621" cy="861748"/>
          </a:xfrm>
          <a:prstGeom prst="rect">
            <a:avLst/>
          </a:prstGeom>
          <a:noFill/>
        </p:spPr>
      </p:pic>
      <p:sp>
        <p:nvSpPr>
          <p:cNvPr id="24" name="Rectangle 78"/>
          <p:cNvSpPr>
            <a:spLocks noChangeArrowheads="1"/>
          </p:cNvSpPr>
          <p:nvPr/>
        </p:nvSpPr>
        <p:spPr bwMode="invGray">
          <a:xfrm>
            <a:off x="10801754" y="4733639"/>
            <a:ext cx="1167291"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Accounting</a:t>
            </a:r>
            <a:endParaRPr lang="en-US" sz="1400" b="1" dirty="0">
              <a:effectLst>
                <a:outerShdw blurRad="38100" dist="38100" dir="2700000" algn="tl">
                  <a:srgbClr val="000000"/>
                </a:outerShdw>
              </a:effectLst>
              <a:latin typeface="Segoe Semibold" pitchFamily="34" charset="0"/>
            </a:endParaRPr>
          </a:p>
        </p:txBody>
      </p:sp>
      <p:sp>
        <p:nvSpPr>
          <p:cNvPr id="25" name="Rectangle 78"/>
          <p:cNvSpPr>
            <a:spLocks noChangeArrowheads="1"/>
          </p:cNvSpPr>
          <p:nvPr/>
        </p:nvSpPr>
        <p:spPr bwMode="invGray">
          <a:xfrm>
            <a:off x="10841028" y="3281670"/>
            <a:ext cx="1088743"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Fulfillment</a:t>
            </a:r>
            <a:endParaRPr lang="en-US" sz="1400" b="1" dirty="0">
              <a:effectLst>
                <a:outerShdw blurRad="38100" dist="38100" dir="2700000" algn="tl">
                  <a:srgbClr val="000000"/>
                </a:outerShdw>
              </a:effectLst>
              <a:latin typeface="Segoe Semibold" pitchFamily="34" charset="0"/>
            </a:endParaRPr>
          </a:p>
        </p:txBody>
      </p:sp>
      <p:pic>
        <p:nvPicPr>
          <p:cNvPr id="30" name="Picture 7" descr="C:\Data\Presentations\_Artwork\Artwork_Imagery\HARDWARE_IMAGERY\Illustration - Misc Hardware\XML Icons\pbx box.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24213" y="2657338"/>
            <a:ext cx="522373" cy="623094"/>
          </a:xfrm>
          <a:prstGeom prst="rect">
            <a:avLst/>
          </a:prstGeom>
          <a:noFill/>
        </p:spPr>
      </p:pic>
      <p:pic>
        <p:nvPicPr>
          <p:cNvPr id="43"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5818291"/>
            <a:ext cx="619125" cy="742950"/>
          </a:xfrm>
          <a:prstGeom prst="rect">
            <a:avLst/>
          </a:prstGeom>
          <a:noFill/>
        </p:spPr>
      </p:pic>
      <p:pic>
        <p:nvPicPr>
          <p:cNvPr id="44" name="Picture 9" descr="\\homeserver\c$\Data\SteveWork\Presentations\Artwork\Artwork_Imagery\Shapes and Graphics\Misc\gears 3 overlapped.png"/>
          <p:cNvPicPr>
            <a:picLocks noChangeAspect="1" noChangeArrowheads="1"/>
          </p:cNvPicPr>
          <p:nvPr/>
        </p:nvPicPr>
        <p:blipFill>
          <a:blip r:embed="rId8" cstate="screen"/>
          <a:srcRect/>
          <a:stretch>
            <a:fillRect/>
          </a:stretch>
        </p:blipFill>
        <p:spPr bwMode="auto">
          <a:xfrm>
            <a:off x="10351844" y="6084321"/>
            <a:ext cx="593713" cy="565820"/>
          </a:xfrm>
          <a:prstGeom prst="rect">
            <a:avLst/>
          </a:prstGeom>
          <a:noFill/>
        </p:spPr>
      </p:pic>
      <p:pic>
        <p:nvPicPr>
          <p:cNvPr id="49"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2968885"/>
            <a:ext cx="619125" cy="742950"/>
          </a:xfrm>
          <a:prstGeom prst="rect">
            <a:avLst/>
          </a:prstGeom>
          <a:noFill/>
        </p:spPr>
      </p:pic>
      <p:pic>
        <p:nvPicPr>
          <p:cNvPr id="75"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4868489"/>
            <a:ext cx="619125" cy="742950"/>
          </a:xfrm>
          <a:prstGeom prst="rect">
            <a:avLst/>
          </a:prstGeom>
          <a:noFill/>
        </p:spPr>
      </p:pic>
      <p:pic>
        <p:nvPicPr>
          <p:cNvPr id="76"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3918687"/>
            <a:ext cx="619125" cy="742950"/>
          </a:xfrm>
          <a:prstGeom prst="rect">
            <a:avLst/>
          </a:prstGeom>
          <a:noFill/>
        </p:spPr>
      </p:pic>
      <p:pic>
        <p:nvPicPr>
          <p:cNvPr id="47" name="Picture 4" descr="C:\Data\Presentations\_Artwork\Artwork_Imagery\Shapes and Graphics\Internet Cloud\internet cloud.png"/>
          <p:cNvPicPr>
            <a:picLocks noChangeAspect="1" noChangeArrowheads="1"/>
          </p:cNvPicPr>
          <p:nvPr/>
        </p:nvPicPr>
        <p:blipFill>
          <a:blip r:embed="rId9" cstate="screen"/>
          <a:srcRect/>
          <a:stretch>
            <a:fillRect/>
          </a:stretch>
        </p:blipFill>
        <p:spPr bwMode="auto">
          <a:xfrm>
            <a:off x="7574859" y="3711834"/>
            <a:ext cx="2158131" cy="989401"/>
          </a:xfrm>
          <a:prstGeom prst="rect">
            <a:avLst/>
          </a:prstGeom>
          <a:noFill/>
          <a:ln w="9525">
            <a:noFill/>
            <a:miter lim="800000"/>
            <a:headEnd/>
            <a:tailEnd/>
          </a:ln>
        </p:spPr>
      </p:pic>
      <p:sp>
        <p:nvSpPr>
          <p:cNvPr id="53" name="Rounded Rectangle 52"/>
          <p:cNvSpPr/>
          <p:nvPr/>
        </p:nvSpPr>
        <p:spPr bwMode="auto">
          <a:xfrm>
            <a:off x="5194281" y="5341943"/>
            <a:ext cx="2230163" cy="712719"/>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Service</a:t>
            </a:r>
            <a:br>
              <a:rPr lang="en-US" sz="2200" dirty="0" smtClean="0">
                <a:solidFill>
                  <a:schemeClr val="bg1">
                    <a:alpha val="99000"/>
                  </a:schemeClr>
                </a:solidFill>
              </a:rPr>
            </a:br>
            <a:r>
              <a:rPr lang="en-US" sz="2200" dirty="0" smtClean="0">
                <a:solidFill>
                  <a:schemeClr val="bg1">
                    <a:alpha val="99000"/>
                  </a:schemeClr>
                </a:solidFill>
              </a:rPr>
              <a:t>Proxies</a:t>
            </a:r>
            <a:endParaRPr lang="en-US" sz="2200" dirty="0">
              <a:solidFill>
                <a:schemeClr val="bg1">
                  <a:alpha val="99000"/>
                </a:schemeClr>
              </a:solidFill>
            </a:endParaRPr>
          </a:p>
        </p:txBody>
      </p:sp>
      <p:cxnSp>
        <p:nvCxnSpPr>
          <p:cNvPr id="96" name="Elbow Connector 95"/>
          <p:cNvCxnSpPr>
            <a:stCxn id="109" idx="2"/>
            <a:endCxn id="72" idx="0"/>
          </p:cNvCxnSpPr>
          <p:nvPr/>
        </p:nvCxnSpPr>
        <p:spPr>
          <a:xfrm rot="5400000">
            <a:off x="2419720" y="5303880"/>
            <a:ext cx="602676" cy="1019812"/>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Rounded Rectangle 108"/>
          <p:cNvSpPr/>
          <p:nvPr/>
        </p:nvSpPr>
        <p:spPr bwMode="auto">
          <a:xfrm>
            <a:off x="2121864" y="4971024"/>
            <a:ext cx="2218199" cy="54142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Message</a:t>
            </a:r>
          </a:p>
        </p:txBody>
      </p:sp>
      <p:cxnSp>
        <p:nvCxnSpPr>
          <p:cNvPr id="110" name="Elbow Connector 109"/>
          <p:cNvCxnSpPr/>
          <p:nvPr/>
        </p:nvCxnSpPr>
        <p:spPr>
          <a:xfrm flipV="1">
            <a:off x="7424444" y="5239964"/>
            <a:ext cx="2183989" cy="458339"/>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Elbow Connector 110"/>
          <p:cNvCxnSpPr/>
          <p:nvPr/>
        </p:nvCxnSpPr>
        <p:spPr>
          <a:xfrm flipV="1">
            <a:off x="7424444" y="5239964"/>
            <a:ext cx="2183989" cy="458339"/>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09" idx="3"/>
            <a:endCxn id="53" idx="1"/>
          </p:cNvCxnSpPr>
          <p:nvPr/>
        </p:nvCxnSpPr>
        <p:spPr>
          <a:xfrm>
            <a:off x="4340063" y="5241736"/>
            <a:ext cx="854218" cy="456567"/>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09" idx="3"/>
            <a:endCxn id="53" idx="1"/>
          </p:cNvCxnSpPr>
          <p:nvPr/>
        </p:nvCxnSpPr>
        <p:spPr>
          <a:xfrm>
            <a:off x="4340063" y="5241736"/>
            <a:ext cx="854218" cy="456567"/>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9" name="Picture 3" descr="C:\Data\Presentations\_Artwork\Artwork_Imagery\HARDWARE_IMAGERY\Illustration - Misc Hardware\XML Icons\LCD flat panel and keyboard.png"/>
          <p:cNvPicPr>
            <a:picLocks noChangeAspect="1" noChangeArrowheads="1"/>
          </p:cNvPicPr>
          <p:nvPr/>
        </p:nvPicPr>
        <p:blipFill>
          <a:blip r:embed="rId10" cstate="screen"/>
          <a:srcRect/>
          <a:stretch>
            <a:fillRect/>
          </a:stretch>
        </p:blipFill>
        <p:spPr bwMode="auto">
          <a:xfrm>
            <a:off x="279805" y="925936"/>
            <a:ext cx="788220" cy="1039306"/>
          </a:xfrm>
          <a:prstGeom prst="rect">
            <a:avLst/>
          </a:prstGeom>
          <a:noFill/>
        </p:spPr>
      </p:pic>
      <p:pic>
        <p:nvPicPr>
          <p:cNvPr id="120" name="Picture 4" descr="C:\Data\Presentations\_Artwork\Artwork_Imagery\HARDWARE_IMAGERY\Illustration - Misc Hardware\XML Icons\Pocket PC pda.png"/>
          <p:cNvPicPr>
            <a:picLocks noChangeAspect="1" noChangeArrowheads="1"/>
          </p:cNvPicPr>
          <p:nvPr/>
        </p:nvPicPr>
        <p:blipFill>
          <a:blip r:embed="rId11" cstate="screen"/>
          <a:srcRect/>
          <a:stretch>
            <a:fillRect/>
          </a:stretch>
        </p:blipFill>
        <p:spPr bwMode="auto">
          <a:xfrm>
            <a:off x="1375798" y="1930931"/>
            <a:ext cx="439208" cy="837473"/>
          </a:xfrm>
          <a:prstGeom prst="rect">
            <a:avLst/>
          </a:prstGeom>
          <a:noFill/>
        </p:spPr>
      </p:pic>
      <p:pic>
        <p:nvPicPr>
          <p:cNvPr id="121" name="Picture 5" descr="C:\Data\Presentations\_Artwork\Artwork_Imagery\HARDWARE_IMAGERY\Illustration - Misc Hardware\XML Icons\Tablet PC.png"/>
          <p:cNvPicPr>
            <a:picLocks noChangeAspect="1" noChangeArrowheads="1"/>
          </p:cNvPicPr>
          <p:nvPr/>
        </p:nvPicPr>
        <p:blipFill>
          <a:blip r:embed="rId12" cstate="screen"/>
          <a:srcRect/>
          <a:stretch>
            <a:fillRect/>
          </a:stretch>
        </p:blipFill>
        <p:spPr bwMode="auto">
          <a:xfrm>
            <a:off x="1238080" y="1035885"/>
            <a:ext cx="714644" cy="833752"/>
          </a:xfrm>
          <a:prstGeom prst="rect">
            <a:avLst/>
          </a:prstGeom>
          <a:noFill/>
        </p:spPr>
      </p:pic>
      <p:sp>
        <p:nvSpPr>
          <p:cNvPr id="122" name="Rounded Rectangle 121"/>
          <p:cNvSpPr/>
          <p:nvPr/>
        </p:nvSpPr>
        <p:spPr bwMode="auto">
          <a:xfrm>
            <a:off x="2121864" y="1137462"/>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Views</a:t>
            </a:r>
          </a:p>
        </p:txBody>
      </p:sp>
      <p:sp>
        <p:nvSpPr>
          <p:cNvPr id="123" name="Rounded Rectangle 122"/>
          <p:cNvSpPr/>
          <p:nvPr/>
        </p:nvSpPr>
        <p:spPr bwMode="auto">
          <a:xfrm>
            <a:off x="2121865" y="2349668"/>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 Models</a:t>
            </a:r>
          </a:p>
        </p:txBody>
      </p:sp>
      <p:cxnSp>
        <p:nvCxnSpPr>
          <p:cNvPr id="125" name="Straight Arrow Connector 124"/>
          <p:cNvCxnSpPr/>
          <p:nvPr/>
        </p:nvCxnSpPr>
        <p:spPr>
          <a:xfrm flipV="1">
            <a:off x="395581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366792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380037" y="2217580"/>
            <a:ext cx="0" cy="115671"/>
          </a:xfrm>
          <a:prstGeom prst="straightConnector1">
            <a:avLst/>
          </a:prstGeom>
          <a:ln>
            <a:solidFill>
              <a:srgbClr val="7030A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3092147" y="2217580"/>
            <a:ext cx="0" cy="115671"/>
          </a:xfrm>
          <a:prstGeom prst="straightConnector1">
            <a:avLst/>
          </a:prstGeom>
          <a:ln>
            <a:solidFill>
              <a:srgbClr val="7030A0"/>
            </a:solidFill>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29" name="Straight Arrow Connector 128"/>
          <p:cNvCxnSpPr/>
          <p:nvPr/>
        </p:nvCxnSpPr>
        <p:spPr>
          <a:xfrm flipV="1">
            <a:off x="280425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30" name="Straight Arrow Connector 129"/>
          <p:cNvCxnSpPr/>
          <p:nvPr/>
        </p:nvCxnSpPr>
        <p:spPr>
          <a:xfrm flipV="1">
            <a:off x="251636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31" name="Elbow Connector 130"/>
          <p:cNvCxnSpPr>
            <a:endCxn id="109" idx="1"/>
          </p:cNvCxnSpPr>
          <p:nvPr/>
        </p:nvCxnSpPr>
        <p:spPr>
          <a:xfrm rot="5400000">
            <a:off x="1530111" y="3560639"/>
            <a:ext cx="2272850" cy="1089344"/>
          </a:xfrm>
          <a:prstGeom prst="bentConnector4">
            <a:avLst>
              <a:gd name="adj1" fmla="val 36695"/>
              <a:gd name="adj2" fmla="val 159727"/>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2516368" y="1765755"/>
            <a:ext cx="1439450" cy="451825"/>
            <a:chOff x="2516368" y="3029209"/>
            <a:chExt cx="1439450" cy="451825"/>
          </a:xfrm>
        </p:grpSpPr>
        <p:cxnSp>
          <p:nvCxnSpPr>
            <p:cNvPr id="133" name="Elbow Connector 132"/>
            <p:cNvCxnSpPr/>
            <p:nvPr/>
          </p:nvCxnSpPr>
          <p:spPr>
            <a:xfrm rot="5400000">
              <a:off x="2290456"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rot="5400000">
              <a:off x="2578345"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Elbow Connector 134"/>
            <p:cNvCxnSpPr/>
            <p:nvPr/>
          </p:nvCxnSpPr>
          <p:spPr>
            <a:xfrm rot="5400000">
              <a:off x="2864828"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p:nvPr/>
          </p:nvCxnSpPr>
          <p:spPr>
            <a:xfrm rot="5400000">
              <a:off x="3154125"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Elbow Connector 136"/>
            <p:cNvCxnSpPr/>
            <p:nvPr/>
          </p:nvCxnSpPr>
          <p:spPr>
            <a:xfrm rot="5400000">
              <a:off x="344201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Elbow Connector 137"/>
            <p:cNvCxnSpPr/>
            <p:nvPr/>
          </p:nvCxnSpPr>
          <p:spPr>
            <a:xfrm rot="5400000">
              <a:off x="372990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8" name="Elbow Connector 157"/>
          <p:cNvCxnSpPr>
            <a:stCxn id="123" idx="2"/>
            <a:endCxn id="109" idx="0"/>
          </p:cNvCxnSpPr>
          <p:nvPr/>
        </p:nvCxnSpPr>
        <p:spPr>
          <a:xfrm rot="5400000">
            <a:off x="2230589" y="3966297"/>
            <a:ext cx="2005102" cy="4352"/>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descr="C:\Temp\Istock 6362115 laptop notebook PC.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5331" y="2002224"/>
            <a:ext cx="977168" cy="773591"/>
          </a:xfrm>
          <a:prstGeom prst="rect">
            <a:avLst/>
          </a:prstGeom>
          <a:noFill/>
          <a:extLst>
            <a:ext uri="{909E8E84-426E-40DD-AFC4-6F175D3DCCD1}">
              <a14:hiddenFill xmlns:a14="http://schemas.microsoft.com/office/drawing/2010/main">
                <a:solidFill>
                  <a:srgbClr val="FFFFFF"/>
                </a:solidFill>
              </a14:hiddenFill>
            </a:ext>
          </a:extLst>
        </p:spPr>
      </p:pic>
      <p:sp>
        <p:nvSpPr>
          <p:cNvPr id="142" name="Rounded Rectangle 141"/>
          <p:cNvSpPr/>
          <p:nvPr/>
        </p:nvSpPr>
        <p:spPr bwMode="auto">
          <a:xfrm>
            <a:off x="2121864" y="4107617"/>
            <a:ext cx="2218200" cy="67260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Models</a:t>
            </a:r>
          </a:p>
        </p:txBody>
      </p:sp>
      <p:cxnSp>
        <p:nvCxnSpPr>
          <p:cNvPr id="77" name="Elbow Connector 76"/>
          <p:cNvCxnSpPr>
            <a:stCxn id="72" idx="0"/>
            <a:endCxn id="109" idx="2"/>
          </p:cNvCxnSpPr>
          <p:nvPr/>
        </p:nvCxnSpPr>
        <p:spPr>
          <a:xfrm rot="5400000" flipH="1" flipV="1">
            <a:off x="2419720" y="5303880"/>
            <a:ext cx="602676" cy="1019812"/>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5" descr="D:\Data\Presentations\_Artwork\Artwork_Imagery\Icons - Illustrations\_WINDOWS SERVER ICONS\Signal\Wireless Signal strength cell 0 Bars.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0494" y="4371199"/>
            <a:ext cx="552573" cy="41681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C:\data\presentations\_artwork\Artwork_Imagery\HARDWARE_IMAGERY\Illustration - Misc Hardware\Windows Vista Illustration Icons\Wireless Bars.png"/>
          <p:cNvPicPr>
            <a:picLocks noChangeAspect="1" noChangeArrowheads="1"/>
          </p:cNvPicPr>
          <p:nvPr/>
        </p:nvPicPr>
        <p:blipFill>
          <a:blip r:embed="rId16" cstate="screen"/>
          <a:srcRect/>
          <a:stretch>
            <a:fillRect/>
          </a:stretch>
        </p:blipFill>
        <p:spPr bwMode="auto">
          <a:xfrm>
            <a:off x="4756487" y="4234506"/>
            <a:ext cx="730250" cy="638969"/>
          </a:xfrm>
          <a:prstGeom prst="rect">
            <a:avLst/>
          </a:prstGeom>
          <a:noFill/>
        </p:spPr>
      </p:pic>
      <p:pic>
        <p:nvPicPr>
          <p:cNvPr id="58" name="Picture 57" descr="C:\Data\Presentations\_Artwork\Artwork_Imagery\Shapes and Graphics\Symbols\stop No.png"/>
          <p:cNvPicPr>
            <a:picLocks noChangeAspect="1" noChangeArrowheads="1"/>
          </p:cNvPicPr>
          <p:nvPr/>
        </p:nvPicPr>
        <p:blipFill>
          <a:blip r:embed="rId17" cstate="screen"/>
          <a:srcRect/>
          <a:stretch>
            <a:fillRect/>
          </a:stretch>
        </p:blipFill>
        <p:spPr bwMode="auto">
          <a:xfrm>
            <a:off x="4823010" y="4247355"/>
            <a:ext cx="742541" cy="742541"/>
          </a:xfrm>
          <a:prstGeom prst="rect">
            <a:avLst/>
          </a:prstGeom>
          <a:noFill/>
          <a:ln w="9525">
            <a:noFill/>
            <a:miter lim="800000"/>
            <a:headEnd/>
            <a:tailEnd/>
          </a:ln>
        </p:spPr>
      </p:pic>
    </p:spTree>
    <p:extLst>
      <p:ext uri="{BB962C8B-B14F-4D97-AF65-F5344CB8AC3E}">
        <p14:creationId xmlns:p14="http://schemas.microsoft.com/office/powerpoint/2010/main" val="42305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1"/>
                                        </p:tgtEl>
                                        <p:attrNameLst>
                                          <p:attrName>style.visibility</p:attrName>
                                        </p:attrNameLst>
                                      </p:cBhvr>
                                      <p:to>
                                        <p:strVal val="visible"/>
                                      </p:to>
                                    </p:set>
                                    <p:animEffect transition="in" filter="wipe(up)">
                                      <p:cBhvr>
                                        <p:cTn id="16" dur="500"/>
                                        <p:tgtEl>
                                          <p:spTgt spid="131"/>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wipe(left)">
                                      <p:cBhvr>
                                        <p:cTn id="20" dur="500"/>
                                        <p:tgtEl>
                                          <p:spTgt spid="1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500"/>
                                        <p:tgtEl>
                                          <p:spTgt spid="110"/>
                                        </p:tgtEl>
                                      </p:cBhvr>
                                    </p:animEffect>
                                  </p:childTnLst>
                                </p:cTn>
                              </p:par>
                              <p:par>
                                <p:cTn id="25" presetID="10" presetClass="exit" presetSubtype="0" fill="hold" nodeType="withEffect">
                                  <p:stCondLst>
                                    <p:cond delay="0"/>
                                  </p:stCondLst>
                                  <p:childTnLst>
                                    <p:animEffect transition="out" filter="fade">
                                      <p:cBhvr>
                                        <p:cTn id="26" dur="500"/>
                                        <p:tgtEl>
                                          <p:spTgt spid="131"/>
                                        </p:tgtEl>
                                      </p:cBhvr>
                                    </p:animEffect>
                                    <p:set>
                                      <p:cBhvr>
                                        <p:cTn id="27" dur="1" fill="hold">
                                          <p:stCondLst>
                                            <p:cond delay="499"/>
                                          </p:stCondLst>
                                        </p:cTn>
                                        <p:tgtEl>
                                          <p:spTgt spid="131"/>
                                        </p:tgtEl>
                                        <p:attrNameLst>
                                          <p:attrName>style.visibility</p:attrName>
                                        </p:attrNameLst>
                                      </p:cBhvr>
                                      <p:to>
                                        <p:strVal val="hidden"/>
                                      </p:to>
                                    </p:set>
                                  </p:childTnLst>
                                </p:cTn>
                              </p:par>
                            </p:childTnLst>
                          </p:cTn>
                        </p:par>
                        <p:par>
                          <p:cTn id="28" fill="hold">
                            <p:stCondLst>
                              <p:cond delay="1500"/>
                            </p:stCondLst>
                            <p:childTnLst>
                              <p:par>
                                <p:cTn id="29" presetID="10" presetClass="exit" presetSubtype="0" fill="hold" nodeType="afterEffect">
                                  <p:stCondLst>
                                    <p:cond delay="0"/>
                                  </p:stCondLst>
                                  <p:childTnLst>
                                    <p:animEffect transition="out" filter="fade">
                                      <p:cBhvr>
                                        <p:cTn id="30" dur="500"/>
                                        <p:tgtEl>
                                          <p:spTgt spid="113"/>
                                        </p:tgtEl>
                                      </p:cBhvr>
                                    </p:animEffect>
                                    <p:set>
                                      <p:cBhvr>
                                        <p:cTn id="31" dur="1" fill="hold">
                                          <p:stCondLst>
                                            <p:cond delay="499"/>
                                          </p:stCondLst>
                                        </p:cTn>
                                        <p:tgtEl>
                                          <p:spTgt spid="113"/>
                                        </p:tgtEl>
                                        <p:attrNameLst>
                                          <p:attrName>style.visibility</p:attrName>
                                        </p:attrNameLst>
                                      </p:cBhvr>
                                      <p:to>
                                        <p:strVal val="hidden"/>
                                      </p:to>
                                    </p:set>
                                  </p:childTnLst>
                                </p:cTn>
                              </p:par>
                            </p:childTnLst>
                          </p:cTn>
                        </p:par>
                        <p:par>
                          <p:cTn id="32" fill="hold">
                            <p:stCondLst>
                              <p:cond delay="2000"/>
                            </p:stCondLst>
                            <p:childTnLst>
                              <p:par>
                                <p:cTn id="33" presetID="10" presetClass="exit" presetSubtype="0" fill="hold" nodeType="afterEffect">
                                  <p:stCondLst>
                                    <p:cond delay="0"/>
                                  </p:stCondLst>
                                  <p:childTnLst>
                                    <p:animEffect transition="out" filter="fade">
                                      <p:cBhvr>
                                        <p:cTn id="34" dur="500"/>
                                        <p:tgtEl>
                                          <p:spTgt spid="110"/>
                                        </p:tgtEl>
                                      </p:cBhvr>
                                    </p:animEffect>
                                    <p:set>
                                      <p:cBhvr>
                                        <p:cTn id="35" dur="1" fill="hold">
                                          <p:stCondLst>
                                            <p:cond delay="499"/>
                                          </p:stCondLst>
                                        </p:cTn>
                                        <p:tgtEl>
                                          <p:spTgt spid="110"/>
                                        </p:tgtEl>
                                        <p:attrNameLst>
                                          <p:attrName>style.visibility</p:attrName>
                                        </p:attrNameLst>
                                      </p:cBhvr>
                                      <p:to>
                                        <p:strVal val="hidden"/>
                                      </p:to>
                                    </p:set>
                                  </p:childTnLst>
                                </p:cTn>
                              </p:par>
                            </p:childTnLst>
                          </p:cTn>
                        </p:par>
                        <p:par>
                          <p:cTn id="36" fill="hold">
                            <p:stCondLst>
                              <p:cond delay="2500"/>
                            </p:stCondLst>
                            <p:childTnLst>
                              <p:par>
                                <p:cTn id="37" presetID="22" presetClass="entr" presetSubtype="2" fill="hold" nodeType="afterEffect">
                                  <p:stCondLst>
                                    <p:cond delay="0"/>
                                  </p:stCondLst>
                                  <p:childTnLst>
                                    <p:set>
                                      <p:cBhvr>
                                        <p:cTn id="38" dur="1" fill="hold">
                                          <p:stCondLst>
                                            <p:cond delay="0"/>
                                          </p:stCondLst>
                                        </p:cTn>
                                        <p:tgtEl>
                                          <p:spTgt spid="111"/>
                                        </p:tgtEl>
                                        <p:attrNameLst>
                                          <p:attrName>style.visibility</p:attrName>
                                        </p:attrNameLst>
                                      </p:cBhvr>
                                      <p:to>
                                        <p:strVal val="visible"/>
                                      </p:to>
                                    </p:set>
                                    <p:animEffect transition="in" filter="wipe(right)">
                                      <p:cBhvr>
                                        <p:cTn id="39" dur="500"/>
                                        <p:tgtEl>
                                          <p:spTgt spid="111"/>
                                        </p:tgtEl>
                                      </p:cBhvr>
                                    </p:animEffect>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wipe(up)">
                                      <p:cBhvr>
                                        <p:cTn id="47" dur="500"/>
                                        <p:tgtEl>
                                          <p:spTgt spid="96"/>
                                        </p:tgtEl>
                                      </p:cBhvr>
                                    </p:animEffect>
                                  </p:childTnLst>
                                </p:cTn>
                              </p:par>
                              <p:par>
                                <p:cTn id="48" presetID="22" presetClass="entr" presetSubtype="4" fill="hold" nodeType="withEffect">
                                  <p:stCondLst>
                                    <p:cond delay="0"/>
                                  </p:stCondLst>
                                  <p:childTnLst>
                                    <p:set>
                                      <p:cBhvr>
                                        <p:cTn id="49" dur="1" fill="hold">
                                          <p:stCondLst>
                                            <p:cond delay="0"/>
                                          </p:stCondLst>
                                        </p:cTn>
                                        <p:tgtEl>
                                          <p:spTgt spid="158"/>
                                        </p:tgtEl>
                                        <p:attrNameLst>
                                          <p:attrName>style.visibility</p:attrName>
                                        </p:attrNameLst>
                                      </p:cBhvr>
                                      <p:to>
                                        <p:strVal val="visible"/>
                                      </p:to>
                                    </p:set>
                                    <p:animEffect transition="in" filter="wipe(down)">
                                      <p:cBhvr>
                                        <p:cTn id="50" dur="500"/>
                                        <p:tgtEl>
                                          <p:spTgt spid="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13"/>
                                        </p:tgtEl>
                                      </p:cBhvr>
                                    </p:animEffect>
                                    <p:set>
                                      <p:cBhvr>
                                        <p:cTn id="55" dur="1" fill="hold">
                                          <p:stCondLst>
                                            <p:cond delay="499"/>
                                          </p:stCondLst>
                                        </p:cTn>
                                        <p:tgtEl>
                                          <p:spTgt spid="11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10"/>
                                        </p:tgtEl>
                                      </p:cBhvr>
                                    </p:animEffect>
                                    <p:set>
                                      <p:cBhvr>
                                        <p:cTn id="58" dur="1" fill="hold">
                                          <p:stCondLst>
                                            <p:cond delay="499"/>
                                          </p:stCondLst>
                                        </p:cTn>
                                        <p:tgtEl>
                                          <p:spTgt spid="11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11"/>
                                        </p:tgtEl>
                                      </p:cBhvr>
                                    </p:animEffect>
                                    <p:set>
                                      <p:cBhvr>
                                        <p:cTn id="61" dur="1" fill="hold">
                                          <p:stCondLst>
                                            <p:cond delay="499"/>
                                          </p:stCondLst>
                                        </p:cTn>
                                        <p:tgtEl>
                                          <p:spTgt spid="11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14"/>
                                        </p:tgtEl>
                                      </p:cBhvr>
                                    </p:animEffect>
                                    <p:set>
                                      <p:cBhvr>
                                        <p:cTn id="64" dur="1" fill="hold">
                                          <p:stCondLst>
                                            <p:cond delay="499"/>
                                          </p:stCondLst>
                                        </p:cTn>
                                        <p:tgtEl>
                                          <p:spTgt spid="11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58"/>
                                        </p:tgtEl>
                                      </p:cBhvr>
                                    </p:animEffect>
                                    <p:set>
                                      <p:cBhvr>
                                        <p:cTn id="67" dur="1" fill="hold">
                                          <p:stCondLst>
                                            <p:cond delay="499"/>
                                          </p:stCondLst>
                                        </p:cTn>
                                        <p:tgtEl>
                                          <p:spTgt spid="15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96"/>
                                        </p:tgtEl>
                                      </p:cBhvr>
                                    </p:animEffect>
                                    <p:set>
                                      <p:cBhvr>
                                        <p:cTn id="70" dur="1" fill="hold">
                                          <p:stCondLst>
                                            <p:cond delay="499"/>
                                          </p:stCondLst>
                                        </p:cTn>
                                        <p:tgtEl>
                                          <p:spTgt spid="96"/>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fade">
                                      <p:cBhvr>
                                        <p:cTn id="73" dur="500"/>
                                        <p:tgtEl>
                                          <p:spTgt spid="56"/>
                                        </p:tgtEl>
                                      </p:cBhvr>
                                    </p:animEffect>
                                  </p:childTnLst>
                                </p:cTn>
                              </p:par>
                            </p:childTnLst>
                          </p:cTn>
                        </p:par>
                        <p:par>
                          <p:cTn id="74" fill="hold">
                            <p:stCondLst>
                              <p:cond delay="500"/>
                            </p:stCondLst>
                            <p:childTnLst>
                              <p:par>
                                <p:cTn id="75" presetID="10" presetClass="exit" presetSubtype="0" fill="hold" nodeType="afterEffect">
                                  <p:stCondLst>
                                    <p:cond delay="0"/>
                                  </p:stCondLst>
                                  <p:childTnLst>
                                    <p:animEffect transition="out" filter="fade">
                                      <p:cBhvr>
                                        <p:cTn id="76" dur="500"/>
                                        <p:tgtEl>
                                          <p:spTgt spid="57"/>
                                        </p:tgtEl>
                                      </p:cBhvr>
                                    </p:animEffect>
                                    <p:set>
                                      <p:cBhvr>
                                        <p:cTn id="77" dur="1" fill="hold">
                                          <p:stCondLst>
                                            <p:cond delay="499"/>
                                          </p:stCondLst>
                                        </p:cTn>
                                        <p:tgtEl>
                                          <p:spTgt spid="57"/>
                                        </p:tgtEl>
                                        <p:attrNameLst>
                                          <p:attrName>style.visibility</p:attrName>
                                        </p:attrNameLst>
                                      </p:cBhvr>
                                      <p:to>
                                        <p:strVal val="hidden"/>
                                      </p:to>
                                    </p:set>
                                  </p:childTnLst>
                                </p:cTn>
                              </p:par>
                            </p:childTnLst>
                          </p:cTn>
                        </p:par>
                        <p:par>
                          <p:cTn id="78" fill="hold">
                            <p:stCondLst>
                              <p:cond delay="1000"/>
                            </p:stCondLst>
                            <p:childTnLst>
                              <p:par>
                                <p:cTn id="79" presetID="6" presetClass="entr" presetSubtype="32"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circle(out)">
                                      <p:cBhvr>
                                        <p:cTn id="81" dur="500"/>
                                        <p:tgtEl>
                                          <p:spTgt spid="58"/>
                                        </p:tgtEl>
                                      </p:cBhvr>
                                    </p:animEffect>
                                  </p:childTnLst>
                                </p:cTn>
                              </p:par>
                            </p:childTnLst>
                          </p:cTn>
                        </p:par>
                        <p:par>
                          <p:cTn id="82" fill="hold">
                            <p:stCondLst>
                              <p:cond delay="1500"/>
                            </p:stCondLst>
                            <p:childTnLst>
                              <p:par>
                                <p:cTn id="83" presetID="22" presetClass="entr" presetSubtype="1" fill="hold"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wipe(up)">
                                      <p:cBhvr>
                                        <p:cTn id="85" dur="500"/>
                                        <p:tgtEl>
                                          <p:spTgt spid="131"/>
                                        </p:tgtEl>
                                      </p:cBhvr>
                                    </p:animEffect>
                                  </p:childTnLst>
                                </p:cTn>
                              </p:par>
                            </p:childTnLst>
                          </p:cTn>
                        </p:par>
                        <p:par>
                          <p:cTn id="86" fill="hold">
                            <p:stCondLst>
                              <p:cond delay="2000"/>
                            </p:stCondLst>
                            <p:childTnLst>
                              <p:par>
                                <p:cTn id="87" presetID="22" presetClass="entr" presetSubtype="1" fill="hold" nodeType="afterEffect">
                                  <p:stCondLst>
                                    <p:cond delay="0"/>
                                  </p:stCondLst>
                                  <p:childTnLst>
                                    <p:set>
                                      <p:cBhvr>
                                        <p:cTn id="88" dur="1" fill="hold">
                                          <p:stCondLst>
                                            <p:cond delay="0"/>
                                          </p:stCondLst>
                                        </p:cTn>
                                        <p:tgtEl>
                                          <p:spTgt spid="96"/>
                                        </p:tgtEl>
                                        <p:attrNameLst>
                                          <p:attrName>style.visibility</p:attrName>
                                        </p:attrNameLst>
                                      </p:cBhvr>
                                      <p:to>
                                        <p:strVal val="visible"/>
                                      </p:to>
                                    </p:set>
                                    <p:animEffect transition="in" filter="wipe(up)">
                                      <p:cBhvr>
                                        <p:cTn id="89" dur="500"/>
                                        <p:tgtEl>
                                          <p:spTgt spid="96"/>
                                        </p:tgtEl>
                                      </p:cBhvr>
                                    </p:animEffect>
                                  </p:childTnLst>
                                </p:cTn>
                              </p:par>
                            </p:childTnLst>
                          </p:cTn>
                        </p:par>
                        <p:par>
                          <p:cTn id="90" fill="hold">
                            <p:stCondLst>
                              <p:cond delay="2500"/>
                            </p:stCondLst>
                            <p:childTnLst>
                              <p:par>
                                <p:cTn id="91" presetID="10" presetClass="exit" presetSubtype="0" fill="hold" nodeType="afterEffect">
                                  <p:stCondLst>
                                    <p:cond delay="0"/>
                                  </p:stCondLst>
                                  <p:childTnLst>
                                    <p:animEffect transition="out" filter="fade">
                                      <p:cBhvr>
                                        <p:cTn id="92" dur="500"/>
                                        <p:tgtEl>
                                          <p:spTgt spid="131"/>
                                        </p:tgtEl>
                                      </p:cBhvr>
                                    </p:animEffect>
                                    <p:set>
                                      <p:cBhvr>
                                        <p:cTn id="93" dur="1" fill="hold">
                                          <p:stCondLst>
                                            <p:cond delay="499"/>
                                          </p:stCondLst>
                                        </p:cTn>
                                        <p:tgtEl>
                                          <p:spTgt spid="131"/>
                                        </p:tgtEl>
                                        <p:attrNameLst>
                                          <p:attrName>style.visibility</p:attrName>
                                        </p:attrNameLst>
                                      </p:cBhvr>
                                      <p:to>
                                        <p:strVal val="hidden"/>
                                      </p:to>
                                    </p:set>
                                  </p:childTnLst>
                                </p:cTn>
                              </p:par>
                            </p:childTnLst>
                          </p:cTn>
                        </p:par>
                        <p:par>
                          <p:cTn id="94" fill="hold">
                            <p:stCondLst>
                              <p:cond delay="3000"/>
                            </p:stCondLst>
                            <p:childTnLst>
                              <p:par>
                                <p:cTn id="95" presetID="10" presetClass="exit" presetSubtype="0" fill="hold" nodeType="afterEffect">
                                  <p:stCondLst>
                                    <p:cond delay="0"/>
                                  </p:stCondLst>
                                  <p:childTnLst>
                                    <p:animEffect transition="out" filter="fade">
                                      <p:cBhvr>
                                        <p:cTn id="96" dur="500"/>
                                        <p:tgtEl>
                                          <p:spTgt spid="96"/>
                                        </p:tgtEl>
                                      </p:cBhvr>
                                    </p:animEffect>
                                    <p:set>
                                      <p:cBhvr>
                                        <p:cTn id="97" dur="1" fill="hold">
                                          <p:stCondLst>
                                            <p:cond delay="499"/>
                                          </p:stCondLst>
                                        </p:cTn>
                                        <p:tgtEl>
                                          <p:spTgt spid="96"/>
                                        </p:tgtEl>
                                        <p:attrNameLst>
                                          <p:attrName>style.visibility</p:attrName>
                                        </p:attrNameLst>
                                      </p:cBhvr>
                                      <p:to>
                                        <p:strVal val="hidden"/>
                                      </p:to>
                                    </p:set>
                                  </p:childTnLst>
                                </p:cTn>
                              </p:par>
                            </p:childTnLst>
                          </p:cTn>
                        </p:par>
                        <p:par>
                          <p:cTn id="98" fill="hold">
                            <p:stCondLst>
                              <p:cond delay="3500"/>
                            </p:stCondLst>
                            <p:childTnLst>
                              <p:par>
                                <p:cTn id="99" presetID="22" presetClass="entr" presetSubtype="4"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down)">
                                      <p:cBhvr>
                                        <p:cTn id="101" dur="500"/>
                                        <p:tgtEl>
                                          <p:spTgt spid="77"/>
                                        </p:tgtEl>
                                      </p:cBhvr>
                                    </p:animEffect>
                                  </p:childTnLst>
                                </p:cTn>
                              </p:par>
                            </p:childTnLst>
                          </p:cTn>
                        </p:par>
                        <p:par>
                          <p:cTn id="102" fill="hold">
                            <p:stCondLst>
                              <p:cond delay="4000"/>
                            </p:stCondLst>
                            <p:childTnLst>
                              <p:par>
                                <p:cTn id="103" presetID="22" presetClass="entr" presetSubtype="4" fill="hold" nodeType="afterEffect">
                                  <p:stCondLst>
                                    <p:cond delay="0"/>
                                  </p:stCondLst>
                                  <p:childTnLst>
                                    <p:set>
                                      <p:cBhvr>
                                        <p:cTn id="104" dur="1" fill="hold">
                                          <p:stCondLst>
                                            <p:cond delay="0"/>
                                          </p:stCondLst>
                                        </p:cTn>
                                        <p:tgtEl>
                                          <p:spTgt spid="158"/>
                                        </p:tgtEl>
                                        <p:attrNameLst>
                                          <p:attrName>style.visibility</p:attrName>
                                        </p:attrNameLst>
                                      </p:cBhvr>
                                      <p:to>
                                        <p:strVal val="visible"/>
                                      </p:to>
                                    </p:set>
                                    <p:animEffect transition="in" filter="wipe(down)">
                                      <p:cBhvr>
                                        <p:cTn id="105"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105508" y="3340360"/>
            <a:ext cx="4639381" cy="2589923"/>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Entity Manager</a:t>
            </a:r>
          </a:p>
        </p:txBody>
      </p:sp>
      <p:grpSp>
        <p:nvGrpSpPr>
          <p:cNvPr id="41" name="Group 40"/>
          <p:cNvGrpSpPr/>
          <p:nvPr/>
        </p:nvGrpSpPr>
        <p:grpSpPr>
          <a:xfrm>
            <a:off x="4757558" y="3735121"/>
            <a:ext cx="904876" cy="3476977"/>
            <a:chOff x="4624388" y="3317855"/>
            <a:chExt cx="904876" cy="3476977"/>
          </a:xfrm>
        </p:grpSpPr>
        <p:pic>
          <p:nvPicPr>
            <p:cNvPr id="6150" name="Picture 6" descr="D:\Data\Presentations\_Artwork\Artwork_Imagery\Icons - Illustrations\_WINDOWS SERVER ICONS\Tools\Pipes connected metal pipeline.png"/>
            <p:cNvPicPr>
              <a:picLocks noChangeAspect="1" noChangeArrowheads="1"/>
            </p:cNvPicPr>
            <p:nvPr/>
          </p:nvPicPr>
          <p:blipFill rotWithShape="1">
            <a:blip r:embed="rId2">
              <a:extLst>
                <a:ext uri="{28A0092B-C50C-407E-A947-70E740481C1C}">
                  <a14:useLocalDpi xmlns:a14="http://schemas.microsoft.com/office/drawing/2010/main" val="0"/>
                </a:ext>
              </a:extLst>
            </a:blip>
            <a:srcRect r="39947"/>
            <a:stretch/>
          </p:blipFill>
          <p:spPr bwMode="auto">
            <a:xfrm rot="16200000">
              <a:off x="4536282" y="3405961"/>
              <a:ext cx="1081088" cy="9048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STEVEL~1.RED\AppData\Local\Temp\SNAGHTML9f89b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581401" y="4846969"/>
              <a:ext cx="2990850" cy="90487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5441478" y="3835310"/>
            <a:ext cx="4120662" cy="1540257"/>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r"/>
            <a:r>
              <a:rPr lang="en-US" sz="1100" dirty="0">
                <a:solidFill>
                  <a:srgbClr val="0000FF"/>
                </a:solidFill>
              </a:rPr>
              <a:t>public</a:t>
            </a:r>
            <a:r>
              <a:rPr lang="en-US" sz="1100" dirty="0">
                <a:solidFill>
                  <a:prstClr val="black"/>
                </a:solidFill>
              </a:rPr>
              <a:t> </a:t>
            </a:r>
            <a:r>
              <a:rPr lang="en-US" sz="1100" dirty="0">
                <a:solidFill>
                  <a:srgbClr val="0000FF"/>
                </a:solidFill>
              </a:rPr>
              <a:t>class</a:t>
            </a:r>
            <a:r>
              <a:rPr lang="en-US" sz="1100" dirty="0">
                <a:solidFill>
                  <a:prstClr val="black"/>
                </a:solidFill>
              </a:rPr>
              <a:t> </a:t>
            </a:r>
            <a:r>
              <a:rPr lang="en-US" sz="1400" dirty="0" err="1">
                <a:solidFill>
                  <a:schemeClr val="bg1"/>
                </a:solidFill>
              </a:rPr>
              <a:t>GetAppointmentsMessage</a:t>
            </a:r>
            <a:r>
              <a:rPr lang="en-US" sz="1400" dirty="0">
                <a:solidFill>
                  <a:schemeClr val="bg1"/>
                </a:solidFill>
              </a:rPr>
              <a:t> </a:t>
            </a:r>
            <a:r>
              <a:rPr lang="en-US" sz="1100" dirty="0">
                <a:solidFill>
                  <a:schemeClr val="bg1"/>
                </a:solidFill>
              </a:rPr>
              <a:t>: Message </a:t>
            </a:r>
            <a:r>
              <a:rPr lang="en-US" sz="1100" dirty="0" smtClean="0">
                <a:solidFill>
                  <a:schemeClr val="bg1"/>
                </a:solidFill>
              </a:rPr>
              <a:t>{</a:t>
            </a:r>
            <a:endParaRPr lang="en-US" sz="1400" dirty="0">
              <a:solidFill>
                <a:schemeClr val="bg1"/>
              </a:solidFill>
            </a:endParaRPr>
          </a:p>
        </p:txBody>
      </p:sp>
      <p:sp>
        <p:nvSpPr>
          <p:cNvPr id="2" name="Title 1"/>
          <p:cNvSpPr>
            <a:spLocks noGrp="1"/>
          </p:cNvSpPr>
          <p:nvPr>
            <p:ph type="title"/>
          </p:nvPr>
        </p:nvSpPr>
        <p:spPr/>
        <p:txBody>
          <a:bodyPr/>
          <a:lstStyle/>
          <a:p>
            <a:r>
              <a:rPr lang="en-US" dirty="0" smtClean="0"/>
              <a:t>Message Pipeline</a:t>
            </a:r>
            <a:endParaRPr lang="en-US" dirty="0"/>
          </a:p>
        </p:txBody>
      </p:sp>
      <p:sp>
        <p:nvSpPr>
          <p:cNvPr id="5" name="Rectangle 4"/>
          <p:cNvSpPr/>
          <p:nvPr/>
        </p:nvSpPr>
        <p:spPr bwMode="auto">
          <a:xfrm>
            <a:off x="4784192" y="3317859"/>
            <a:ext cx="3205712" cy="39950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r>
              <a:rPr lang="en-US" sz="1400" dirty="0" err="1">
                <a:solidFill>
                  <a:schemeClr val="bg1"/>
                </a:solidFill>
              </a:rPr>
              <a:t>ProcessMessage</a:t>
            </a:r>
            <a:r>
              <a:rPr lang="en-US" sz="1400" dirty="0">
                <a:solidFill>
                  <a:schemeClr val="bg1"/>
                </a:solidFill>
              </a:rPr>
              <a:t>(</a:t>
            </a:r>
            <a:r>
              <a:rPr lang="en-US" sz="1400" dirty="0">
                <a:solidFill>
                  <a:srgbClr val="2B91AF"/>
                </a:solidFill>
              </a:rPr>
              <a:t>Message</a:t>
            </a:r>
            <a:r>
              <a:rPr lang="en-US" sz="1400" dirty="0">
                <a:solidFill>
                  <a:prstClr val="black"/>
                </a:solidFill>
              </a:rPr>
              <a:t> message)</a:t>
            </a:r>
          </a:p>
        </p:txBody>
      </p:sp>
      <p:sp>
        <p:nvSpPr>
          <p:cNvPr id="7" name="Rectangle 6"/>
          <p:cNvSpPr/>
          <p:nvPr/>
        </p:nvSpPr>
        <p:spPr bwMode="auto">
          <a:xfrm>
            <a:off x="6158254" y="4138234"/>
            <a:ext cx="3349737" cy="501161"/>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dirty="0" err="1" smtClean="0">
                <a:solidFill>
                  <a:schemeClr val="tx1">
                    <a:alpha val="99000"/>
                  </a:schemeClr>
                </a:solidFill>
              </a:rPr>
              <a:t>OnlineOperation</a:t>
            </a:r>
            <a:r>
              <a:rPr lang="en-US" dirty="0" smtClean="0">
                <a:solidFill>
                  <a:schemeClr val="tx1">
                    <a:alpha val="99000"/>
                  </a:schemeClr>
                </a:solidFill>
              </a:rPr>
              <a:t>(){ … }</a:t>
            </a:r>
          </a:p>
        </p:txBody>
      </p:sp>
      <p:sp>
        <p:nvSpPr>
          <p:cNvPr id="9" name="Rectangle 8"/>
          <p:cNvSpPr/>
          <p:nvPr/>
        </p:nvSpPr>
        <p:spPr bwMode="auto">
          <a:xfrm>
            <a:off x="5104137" y="6032813"/>
            <a:ext cx="6223770" cy="68758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tabLst>
                <a:tab pos="346075" algn="l"/>
              </a:tabLst>
            </a:pPr>
            <a:r>
              <a:rPr lang="en-US" sz="1400" dirty="0" err="1">
                <a:solidFill>
                  <a:schemeClr val="bg1"/>
                </a:solidFill>
              </a:rPr>
              <a:t>ProcessMessageResults</a:t>
            </a:r>
            <a:r>
              <a:rPr lang="en-US" sz="1400" dirty="0">
                <a:solidFill>
                  <a:schemeClr val="bg1"/>
                </a:solidFill>
              </a:rPr>
              <a:t>(</a:t>
            </a:r>
            <a:r>
              <a:rPr lang="en-US" sz="1400" dirty="0">
                <a:solidFill>
                  <a:srgbClr val="2B91AF"/>
                </a:solidFill>
              </a:rPr>
              <a:t>List</a:t>
            </a:r>
            <a:r>
              <a:rPr lang="en-US" sz="1400" dirty="0">
                <a:solidFill>
                  <a:prstClr val="black"/>
                </a:solidFill>
              </a:rPr>
              <a:t>&lt;</a:t>
            </a:r>
            <a:r>
              <a:rPr lang="en-US" sz="1400" dirty="0" err="1">
                <a:solidFill>
                  <a:srgbClr val="2B91AF"/>
                </a:solidFill>
              </a:rPr>
              <a:t>MessageResult</a:t>
            </a:r>
            <a:r>
              <a:rPr lang="en-US" sz="1400" dirty="0">
                <a:solidFill>
                  <a:prstClr val="black"/>
                </a:solidFill>
              </a:rPr>
              <a:t>&gt; </a:t>
            </a:r>
            <a:r>
              <a:rPr lang="en-US" sz="1400" dirty="0" err="1">
                <a:solidFill>
                  <a:prstClr val="black"/>
                </a:solidFill>
              </a:rPr>
              <a:t>messageResults</a:t>
            </a:r>
            <a:r>
              <a:rPr lang="en-US" sz="1400" dirty="0" smtClean="0">
                <a:solidFill>
                  <a:prstClr val="black"/>
                </a:solidFill>
              </a:rPr>
              <a:t>)</a:t>
            </a:r>
            <a:r>
              <a:rPr lang="en-US" sz="1400" dirty="0">
                <a:solidFill>
                  <a:schemeClr val="tx1">
                    <a:alpha val="99000"/>
                  </a:schemeClr>
                </a:solidFill>
              </a:rPr>
              <a:t> </a:t>
            </a:r>
            <a:r>
              <a:rPr lang="en-US" sz="1400" dirty="0" smtClean="0">
                <a:solidFill>
                  <a:schemeClr val="bg1">
                    <a:alpha val="99000"/>
                  </a:schemeClr>
                </a:solidFill>
              </a:rPr>
              <a:t>{</a:t>
            </a:r>
          </a:p>
          <a:p>
            <a:pPr>
              <a:tabLst>
                <a:tab pos="346075" algn="l"/>
              </a:tabLst>
            </a:pPr>
            <a:r>
              <a:rPr lang="en-US" sz="1400" dirty="0" smtClean="0">
                <a:solidFill>
                  <a:schemeClr val="bg1"/>
                </a:solidFill>
              </a:rPr>
              <a:t>	</a:t>
            </a:r>
            <a:r>
              <a:rPr lang="en-US" sz="1400" dirty="0" err="1" smtClean="0">
                <a:solidFill>
                  <a:schemeClr val="bg1"/>
                </a:solidFill>
              </a:rPr>
              <a:t>MessageCompleted.Invoke</a:t>
            </a:r>
            <a:r>
              <a:rPr lang="en-US" sz="1400" dirty="0" smtClean="0">
                <a:solidFill>
                  <a:schemeClr val="bg1"/>
                </a:solidFill>
              </a:rPr>
              <a:t>(message</a:t>
            </a:r>
            <a:r>
              <a:rPr lang="en-US" sz="1400" dirty="0">
                <a:solidFill>
                  <a:schemeClr val="bg1"/>
                </a:solidFill>
              </a:rPr>
              <a:t>);</a:t>
            </a:r>
          </a:p>
          <a:p>
            <a:pPr>
              <a:tabLst>
                <a:tab pos="346075" algn="l"/>
              </a:tabLst>
            </a:pPr>
            <a:r>
              <a:rPr lang="en-US" sz="1400" dirty="0" smtClean="0">
                <a:solidFill>
                  <a:schemeClr val="bg1">
                    <a:alpha val="99000"/>
                  </a:schemeClr>
                </a:solidFill>
              </a:rPr>
              <a:t>}</a:t>
            </a:r>
            <a:endParaRPr lang="en-US" sz="1400" dirty="0">
              <a:solidFill>
                <a:schemeClr val="bg1">
                  <a:alpha val="99000"/>
                </a:schemeClr>
              </a:solidFill>
            </a:endParaRPr>
          </a:p>
        </p:txBody>
      </p:sp>
      <p:sp>
        <p:nvSpPr>
          <p:cNvPr id="14" name="Rectangle 13"/>
          <p:cNvSpPr/>
          <p:nvPr/>
        </p:nvSpPr>
        <p:spPr bwMode="auto">
          <a:xfrm>
            <a:off x="6158254" y="4728622"/>
            <a:ext cx="3349737" cy="501161"/>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dirty="0" err="1" smtClean="0">
                <a:solidFill>
                  <a:schemeClr val="tx1">
                    <a:alpha val="99000"/>
                  </a:schemeClr>
                </a:solidFill>
              </a:rPr>
              <a:t>OfflineOperation</a:t>
            </a:r>
            <a:r>
              <a:rPr lang="en-US" dirty="0" smtClean="0">
                <a:solidFill>
                  <a:schemeClr val="tx1">
                    <a:alpha val="99000"/>
                  </a:schemeClr>
                </a:solidFill>
              </a:rPr>
              <a:t>() </a:t>
            </a:r>
            <a:r>
              <a:rPr lang="en-US" dirty="0">
                <a:solidFill>
                  <a:schemeClr val="tx1">
                    <a:alpha val="99000"/>
                  </a:schemeClr>
                </a:solidFill>
              </a:rPr>
              <a:t>{ … }</a:t>
            </a:r>
            <a:endParaRPr lang="en-US" dirty="0" smtClean="0">
              <a:solidFill>
                <a:schemeClr val="tx1">
                  <a:alpha val="99000"/>
                </a:schemeClr>
              </a:solidFill>
            </a:endParaRPr>
          </a:p>
        </p:txBody>
      </p:sp>
      <p:pic>
        <p:nvPicPr>
          <p:cNvPr id="15" name="Picture 14" descr="D:\Data\Presentations\_Artwork\Artwork_Imagery\Icons - Illustrations\_WINDOWS SERVER ICONS\Signal\Wireless Signal strength cell 0 Ba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5605" y="4762250"/>
            <a:ext cx="552573" cy="4168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C:\data\presentations\_artwork\Artwork_Imagery\HARDWARE_IMAGERY\Illustration - Misc Hardware\Windows Vista Illustration Icons\Wireless Bars.png"/>
          <p:cNvPicPr>
            <a:picLocks noChangeAspect="1" noChangeArrowheads="1"/>
          </p:cNvPicPr>
          <p:nvPr/>
        </p:nvPicPr>
        <p:blipFill>
          <a:blip r:embed="rId5" cstate="screen"/>
          <a:srcRect/>
          <a:stretch>
            <a:fillRect/>
          </a:stretch>
        </p:blipFill>
        <p:spPr bwMode="auto">
          <a:xfrm>
            <a:off x="5477693" y="4069330"/>
            <a:ext cx="730250" cy="638969"/>
          </a:xfrm>
          <a:prstGeom prst="rect">
            <a:avLst/>
          </a:prstGeom>
          <a:noFill/>
        </p:spPr>
      </p:pic>
      <p:pic>
        <p:nvPicPr>
          <p:cNvPr id="18" name="Picture 3" descr="C:\Data\Presentations\_Artwork\Artwork_Imagery\HARDWARE_IMAGERY\Illustration - Misc Hardware\XML Icons\LCD flat panel and keyboard.png"/>
          <p:cNvPicPr>
            <a:picLocks noChangeAspect="1" noChangeArrowheads="1"/>
          </p:cNvPicPr>
          <p:nvPr/>
        </p:nvPicPr>
        <p:blipFill>
          <a:blip r:embed="rId6" cstate="screen"/>
          <a:srcRect/>
          <a:stretch>
            <a:fillRect/>
          </a:stretch>
        </p:blipFill>
        <p:spPr bwMode="auto">
          <a:xfrm>
            <a:off x="279805" y="925936"/>
            <a:ext cx="788220" cy="1039306"/>
          </a:xfrm>
          <a:prstGeom prst="rect">
            <a:avLst/>
          </a:prstGeom>
          <a:noFill/>
        </p:spPr>
      </p:pic>
      <p:pic>
        <p:nvPicPr>
          <p:cNvPr id="19" name="Picture 4" descr="C:\Data\Presentations\_Artwork\Artwork_Imagery\HARDWARE_IMAGERY\Illustration - Misc Hardware\XML Icons\Pocket PC pda.png"/>
          <p:cNvPicPr>
            <a:picLocks noChangeAspect="1" noChangeArrowheads="1"/>
          </p:cNvPicPr>
          <p:nvPr/>
        </p:nvPicPr>
        <p:blipFill>
          <a:blip r:embed="rId7" cstate="screen"/>
          <a:srcRect/>
          <a:stretch>
            <a:fillRect/>
          </a:stretch>
        </p:blipFill>
        <p:spPr bwMode="auto">
          <a:xfrm>
            <a:off x="1375798" y="1930931"/>
            <a:ext cx="439208" cy="837473"/>
          </a:xfrm>
          <a:prstGeom prst="rect">
            <a:avLst/>
          </a:prstGeom>
          <a:noFill/>
        </p:spPr>
      </p:pic>
      <p:pic>
        <p:nvPicPr>
          <p:cNvPr id="20" name="Picture 5" descr="C:\Data\Presentations\_Artwork\Artwork_Imagery\HARDWARE_IMAGERY\Illustration - Misc Hardware\XML Icons\Tablet PC.png"/>
          <p:cNvPicPr>
            <a:picLocks noChangeAspect="1" noChangeArrowheads="1"/>
          </p:cNvPicPr>
          <p:nvPr/>
        </p:nvPicPr>
        <p:blipFill>
          <a:blip r:embed="rId8" cstate="screen"/>
          <a:srcRect/>
          <a:stretch>
            <a:fillRect/>
          </a:stretch>
        </p:blipFill>
        <p:spPr bwMode="auto">
          <a:xfrm>
            <a:off x="1238080" y="1035885"/>
            <a:ext cx="714644" cy="833752"/>
          </a:xfrm>
          <a:prstGeom prst="rect">
            <a:avLst/>
          </a:prstGeom>
          <a:noFill/>
        </p:spPr>
      </p:pic>
      <p:sp>
        <p:nvSpPr>
          <p:cNvPr id="21" name="Rounded Rectangle 20"/>
          <p:cNvSpPr/>
          <p:nvPr/>
        </p:nvSpPr>
        <p:spPr bwMode="auto">
          <a:xfrm>
            <a:off x="2121864" y="1137462"/>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Views</a:t>
            </a:r>
          </a:p>
        </p:txBody>
      </p:sp>
      <p:sp>
        <p:nvSpPr>
          <p:cNvPr id="22" name="Rounded Rectangle 21"/>
          <p:cNvSpPr/>
          <p:nvPr/>
        </p:nvSpPr>
        <p:spPr bwMode="auto">
          <a:xfrm>
            <a:off x="2121865" y="2349668"/>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 Models</a:t>
            </a:r>
          </a:p>
        </p:txBody>
      </p:sp>
      <p:cxnSp>
        <p:nvCxnSpPr>
          <p:cNvPr id="23" name="Straight Arrow Connector 22"/>
          <p:cNvCxnSpPr/>
          <p:nvPr/>
        </p:nvCxnSpPr>
        <p:spPr>
          <a:xfrm flipV="1">
            <a:off x="395581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66792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3380037" y="2217580"/>
            <a:ext cx="0" cy="115671"/>
          </a:xfrm>
          <a:prstGeom prst="straightConnector1">
            <a:avLst/>
          </a:prstGeom>
          <a:ln>
            <a:solidFill>
              <a:srgbClr val="7030A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092147" y="2217580"/>
            <a:ext cx="0" cy="115671"/>
          </a:xfrm>
          <a:prstGeom prst="straightConnector1">
            <a:avLst/>
          </a:prstGeom>
          <a:ln>
            <a:solidFill>
              <a:srgbClr val="7030A0"/>
            </a:solidFill>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280425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251636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grpSp>
        <p:nvGrpSpPr>
          <p:cNvPr id="29" name="Group 28"/>
          <p:cNvGrpSpPr/>
          <p:nvPr/>
        </p:nvGrpSpPr>
        <p:grpSpPr>
          <a:xfrm>
            <a:off x="2516368" y="1765755"/>
            <a:ext cx="1439450" cy="451825"/>
            <a:chOff x="2516368" y="3029209"/>
            <a:chExt cx="1439450" cy="451825"/>
          </a:xfrm>
        </p:grpSpPr>
        <p:cxnSp>
          <p:nvCxnSpPr>
            <p:cNvPr id="30" name="Elbow Connector 29"/>
            <p:cNvCxnSpPr/>
            <p:nvPr/>
          </p:nvCxnSpPr>
          <p:spPr>
            <a:xfrm rot="5400000">
              <a:off x="2290456"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a:off x="2578345"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5400000">
              <a:off x="2864828"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a:off x="3154125"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5400000">
              <a:off x="344201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5400000">
              <a:off x="372990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36" name="Picture 2" descr="C:\Temp\Istock 6362115 laptop notebook PC.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85331" y="2002224"/>
            <a:ext cx="977168" cy="77359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D:\Data\Presentations\_Artwork\Artwork_Imagery\Icons - Illustrations\Misc\Thunderbolt electricity blue edge ligh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471794">
            <a:off x="2334435" y="4297466"/>
            <a:ext cx="3578028" cy="5524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4348766" y="2407214"/>
            <a:ext cx="2344997" cy="501161"/>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600" dirty="0" err="1" smtClean="0">
                <a:solidFill>
                  <a:schemeClr val="bg1"/>
                </a:solidFill>
              </a:rPr>
              <a:t>OnEntityChanged</a:t>
            </a:r>
            <a:r>
              <a:rPr lang="en-US" sz="1600" dirty="0" smtClean="0">
                <a:solidFill>
                  <a:schemeClr val="bg1"/>
                </a:solidFill>
              </a:rPr>
              <a:t>(…)</a:t>
            </a:r>
            <a:endParaRPr lang="en-US" sz="1600" dirty="0">
              <a:solidFill>
                <a:schemeClr val="bg1"/>
              </a:solidFill>
            </a:endParaRPr>
          </a:p>
        </p:txBody>
      </p:sp>
      <p:cxnSp>
        <p:nvCxnSpPr>
          <p:cNvPr id="80" name="Elbow Connector 79"/>
          <p:cNvCxnSpPr>
            <a:stCxn id="22" idx="2"/>
            <a:endCxn id="5" idx="1"/>
          </p:cNvCxnSpPr>
          <p:nvPr/>
        </p:nvCxnSpPr>
        <p:spPr>
          <a:xfrm rot="16200000" flipH="1">
            <a:off x="3733909" y="2467329"/>
            <a:ext cx="551690" cy="1548876"/>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58" name="Picture 14"/>
          <p:cNvPicPr>
            <a:picLocks noChangeAspect="1" noChangeArrowheads="1"/>
          </p:cNvPicPr>
          <p:nvPr/>
        </p:nvPicPr>
        <p:blipFill rotWithShape="1">
          <a:blip r:embed="rId11">
            <a:extLst>
              <a:ext uri="{28A0092B-C50C-407E-A947-70E740481C1C}">
                <a14:useLocalDpi xmlns:a14="http://schemas.microsoft.com/office/drawing/2010/main" val="0"/>
              </a:ext>
            </a:extLst>
          </a:blip>
          <a:srcRect r="4804"/>
          <a:stretch/>
        </p:blipFill>
        <p:spPr bwMode="auto">
          <a:xfrm>
            <a:off x="8913182" y="0"/>
            <a:ext cx="3062795" cy="36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084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ipe(up)">
                                      <p:cBhvr>
                                        <p:cTn id="15" dur="500"/>
                                        <p:tgtEl>
                                          <p:spTgt spid="80"/>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10" presetClass="exit" presetSubtype="0" fill="hold" nodeType="withEffect">
                                  <p:stCondLst>
                                    <p:cond delay="0"/>
                                  </p:stCondLst>
                                  <p:childTnLst>
                                    <p:animEffect transition="out" filter="fade">
                                      <p:cBhvr>
                                        <p:cTn id="43" dur="500"/>
                                        <p:tgtEl>
                                          <p:spTgt spid="80"/>
                                        </p:tgtEl>
                                      </p:cBhvr>
                                    </p:animEffect>
                                    <p:set>
                                      <p:cBhvr>
                                        <p:cTn id="44" dur="1" fill="hold">
                                          <p:stCondLst>
                                            <p:cond delay="499"/>
                                          </p:stCondLst>
                                        </p:cTn>
                                        <p:tgtEl>
                                          <p:spTgt spid="80"/>
                                        </p:tgtEl>
                                        <p:attrNameLst>
                                          <p:attrName>style.visibility</p:attrName>
                                        </p:attrNameLst>
                                      </p:cBhvr>
                                      <p:to>
                                        <p:strVal val="hidden"/>
                                      </p:to>
                                    </p:set>
                                  </p:childTnLst>
                                </p:cTn>
                              </p:par>
                            </p:childTnLst>
                          </p:cTn>
                        </p:par>
                        <p:par>
                          <p:cTn id="45" fill="hold">
                            <p:stCondLst>
                              <p:cond delay="500"/>
                            </p:stCondLst>
                            <p:childTnLst>
                              <p:par>
                                <p:cTn id="46" presetID="37" presetClass="entr" presetSubtype="0" fill="hold" nodeType="afterEffect">
                                  <p:stCondLst>
                                    <p:cond delay="0"/>
                                  </p:stCondLst>
                                  <p:childTnLst>
                                    <p:set>
                                      <p:cBhvr>
                                        <p:cTn id="47" dur="1" fill="hold">
                                          <p:stCondLst>
                                            <p:cond delay="0"/>
                                          </p:stCondLst>
                                        </p:cTn>
                                        <p:tgtEl>
                                          <p:spTgt spid="6154"/>
                                        </p:tgtEl>
                                        <p:attrNameLst>
                                          <p:attrName>style.visibility</p:attrName>
                                        </p:attrNameLst>
                                      </p:cBhvr>
                                      <p:to>
                                        <p:strVal val="visible"/>
                                      </p:to>
                                    </p:set>
                                    <p:animEffect transition="in" filter="fade">
                                      <p:cBhvr>
                                        <p:cTn id="48" dur="1000"/>
                                        <p:tgtEl>
                                          <p:spTgt spid="6154"/>
                                        </p:tgtEl>
                                      </p:cBhvr>
                                    </p:animEffect>
                                    <p:anim calcmode="lin" valueType="num">
                                      <p:cBhvr>
                                        <p:cTn id="49" dur="1000" fill="hold"/>
                                        <p:tgtEl>
                                          <p:spTgt spid="6154"/>
                                        </p:tgtEl>
                                        <p:attrNameLst>
                                          <p:attrName>ppt_x</p:attrName>
                                        </p:attrNameLst>
                                      </p:cBhvr>
                                      <p:tavLst>
                                        <p:tav tm="0">
                                          <p:val>
                                            <p:strVal val="#ppt_x"/>
                                          </p:val>
                                        </p:tav>
                                        <p:tav tm="100000">
                                          <p:val>
                                            <p:strVal val="#ppt_x"/>
                                          </p:val>
                                        </p:tav>
                                      </p:tavLst>
                                    </p:anim>
                                    <p:anim calcmode="lin" valueType="num">
                                      <p:cBhvr>
                                        <p:cTn id="50" dur="900" decel="100000" fill="hold"/>
                                        <p:tgtEl>
                                          <p:spTgt spid="615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154"/>
                                        </p:tgtEl>
                                        <p:attrNameLst>
                                          <p:attrName>ppt_y</p:attrName>
                                        </p:attrNameLst>
                                      </p:cBhvr>
                                      <p:tavLst>
                                        <p:tav tm="0">
                                          <p:val>
                                            <p:strVal val="#ppt_y-.03"/>
                                          </p:val>
                                        </p:tav>
                                        <p:tav tm="100000">
                                          <p:val>
                                            <p:strVal val="#ppt_y"/>
                                          </p:val>
                                        </p:tav>
                                      </p:tavLst>
                                    </p:anim>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P spid="9" grpId="0" animBg="1"/>
      <p:bldP spid="14"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Messaging Operations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396008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&amp; Silverlight</a:t>
            </a:r>
            <a:endParaRPr lang="en-US" dirty="0"/>
          </a:p>
        </p:txBody>
      </p:sp>
      <p:sp>
        <p:nvSpPr>
          <p:cNvPr id="3" name="Content Placeholder 2"/>
          <p:cNvSpPr>
            <a:spLocks noGrp="1"/>
          </p:cNvSpPr>
          <p:nvPr>
            <p:ph idx="1"/>
          </p:nvPr>
        </p:nvSpPr>
        <p:spPr>
          <a:xfrm>
            <a:off x="519112" y="1447799"/>
            <a:ext cx="11149013" cy="984885"/>
          </a:xfrm>
        </p:spPr>
        <p:txBody>
          <a:bodyPr/>
          <a:lstStyle/>
          <a:p>
            <a:r>
              <a:rPr lang="en-US" dirty="0" smtClean="0"/>
              <a:t>Basics of enabling your app for offline scenarios</a:t>
            </a:r>
          </a:p>
          <a:p>
            <a:r>
              <a:rPr lang="en-US" dirty="0" smtClean="0"/>
              <a:t>Silverlight Implementation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00" y="2605660"/>
            <a:ext cx="5943599" cy="395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75125" y="2605660"/>
            <a:ext cx="2599491" cy="397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5648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bwMode="auto">
          <a:xfrm>
            <a:off x="105508" y="3340360"/>
            <a:ext cx="4639381" cy="2589923"/>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Entity Manager</a:t>
            </a:r>
          </a:p>
        </p:txBody>
      </p:sp>
      <p:sp>
        <p:nvSpPr>
          <p:cNvPr id="83" name="Rounded Rectangle 82"/>
          <p:cNvSpPr/>
          <p:nvPr/>
        </p:nvSpPr>
        <p:spPr bwMode="auto">
          <a:xfrm>
            <a:off x="351013" y="4647527"/>
            <a:ext cx="1525538" cy="94404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400" dirty="0" smtClean="0">
                <a:solidFill>
                  <a:schemeClr val="tx1">
                    <a:alpha val="99000"/>
                  </a:schemeClr>
                </a:solidFill>
              </a:rPr>
              <a:t>Sync Groups</a:t>
            </a:r>
            <a:endParaRPr lang="en-US" sz="1400" dirty="0">
              <a:solidFill>
                <a:schemeClr val="tx1">
                  <a:alpha val="99000"/>
                </a:schemeClr>
              </a:solidFill>
            </a:endParaRPr>
          </a:p>
        </p:txBody>
      </p:sp>
      <p:sp>
        <p:nvSpPr>
          <p:cNvPr id="5" name="Rounded Rectangle 4"/>
          <p:cNvSpPr/>
          <p:nvPr/>
        </p:nvSpPr>
        <p:spPr bwMode="blackGray">
          <a:xfrm>
            <a:off x="9816395" y="1252564"/>
            <a:ext cx="2113183" cy="5384876"/>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4" name="Rounded Rectangle 73"/>
          <p:cNvSpPr/>
          <p:nvPr/>
        </p:nvSpPr>
        <p:spPr bwMode="auto">
          <a:xfrm>
            <a:off x="9949745" y="2189094"/>
            <a:ext cx="858027" cy="4464572"/>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Synching Local Data</a:t>
            </a:r>
            <a:endParaRPr lang="en-US" dirty="0"/>
          </a:p>
        </p:txBody>
      </p:sp>
      <p:pic>
        <p:nvPicPr>
          <p:cNvPr id="8" name="Picture 2" descr="C:\Data\Presentations\_Artwork\Artwork_Imagery\HARDWARE_IMAGERY\Illustration - Misc Hardware\XML Icons\Server.png"/>
          <p:cNvPicPr>
            <a:picLocks noChangeAspect="1" noChangeArrowheads="1"/>
          </p:cNvPicPr>
          <p:nvPr/>
        </p:nvPicPr>
        <p:blipFill>
          <a:blip r:embed="rId2" cstate="screen"/>
          <a:srcRect/>
          <a:stretch>
            <a:fillRect/>
          </a:stretch>
        </p:blipFill>
        <p:spPr bwMode="auto">
          <a:xfrm>
            <a:off x="10408071" y="1307631"/>
            <a:ext cx="762000" cy="1124013"/>
          </a:xfrm>
          <a:prstGeom prst="rect">
            <a:avLst/>
          </a:prstGeom>
          <a:noFill/>
        </p:spPr>
      </p:pic>
      <p:grpSp>
        <p:nvGrpSpPr>
          <p:cNvPr id="3" name="Group 2"/>
          <p:cNvGrpSpPr/>
          <p:nvPr/>
        </p:nvGrpSpPr>
        <p:grpSpPr>
          <a:xfrm>
            <a:off x="987718" y="6112844"/>
            <a:ext cx="2446868" cy="613030"/>
            <a:chOff x="2027486" y="6059576"/>
            <a:chExt cx="2446868" cy="613030"/>
          </a:xfrm>
        </p:grpSpPr>
        <p:sp>
          <p:nvSpPr>
            <p:cNvPr id="72" name="Rounded Rectangle 71"/>
            <p:cNvSpPr/>
            <p:nvPr/>
          </p:nvSpPr>
          <p:spPr bwMode="auto">
            <a:xfrm>
              <a:off x="2027486" y="6061856"/>
              <a:ext cx="2446868" cy="610750"/>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chemeClr val="tx1">
                      <a:alpha val="99000"/>
                    </a:schemeClr>
                  </a:solidFill>
                </a:rPr>
                <a:t>Local Storage</a:t>
              </a:r>
            </a:p>
          </p:txBody>
        </p:sp>
        <p:pic>
          <p:nvPicPr>
            <p:cNvPr id="9" name="Picture 4" descr="C:\Data\Presentations\_Artwork\Artwork_Imagery\HARDWARE_IMAGERY\Illustration - Misc Hardware\XML Icons\database gree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0909" y="6059576"/>
              <a:ext cx="483849" cy="579460"/>
            </a:xfrm>
            <a:prstGeom prst="rect">
              <a:avLst/>
            </a:prstGeom>
            <a:noFill/>
          </p:spPr>
        </p:pic>
      </p:grpSp>
      <p:pic>
        <p:nvPicPr>
          <p:cNvPr id="14" name="Picture 8" descr="C:\Data\Presentations\_Artwork\Artwork_Imagery\HARDWARE_IMAGERY\Illustration - Misc Hardware\XML Icons\Database blue.png"/>
          <p:cNvPicPr>
            <a:picLocks noChangeAspect="1" noChangeArrowheads="1"/>
          </p:cNvPicPr>
          <p:nvPr/>
        </p:nvPicPr>
        <p:blipFill>
          <a:blip r:embed="rId4" cstate="screen"/>
          <a:srcRect/>
          <a:stretch>
            <a:fillRect/>
          </a:stretch>
        </p:blipFill>
        <p:spPr bwMode="auto">
          <a:xfrm>
            <a:off x="10995668" y="5698303"/>
            <a:ext cx="779463" cy="939138"/>
          </a:xfrm>
          <a:prstGeom prst="rect">
            <a:avLst/>
          </a:prstGeom>
          <a:noFill/>
        </p:spPr>
      </p:pic>
      <p:pic>
        <p:nvPicPr>
          <p:cNvPr id="23" name="Picture 6" descr="C:\Data\Presentations\_Artwork\Artwork_Imagery\HARDWARE_IMAGERY\Illustration - Misc Hardware\XML Icons\Server HIS Host Integratio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106089" y="3977301"/>
            <a:ext cx="558621" cy="861748"/>
          </a:xfrm>
          <a:prstGeom prst="rect">
            <a:avLst/>
          </a:prstGeom>
          <a:noFill/>
        </p:spPr>
      </p:pic>
      <p:sp>
        <p:nvSpPr>
          <p:cNvPr id="24" name="Rectangle 78"/>
          <p:cNvSpPr>
            <a:spLocks noChangeArrowheads="1"/>
          </p:cNvSpPr>
          <p:nvPr/>
        </p:nvSpPr>
        <p:spPr bwMode="invGray">
          <a:xfrm>
            <a:off x="10801754" y="4733639"/>
            <a:ext cx="1167291"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Accounting</a:t>
            </a:r>
            <a:endParaRPr lang="en-US" sz="1400" b="1" dirty="0">
              <a:effectLst>
                <a:outerShdw blurRad="38100" dist="38100" dir="2700000" algn="tl">
                  <a:srgbClr val="000000"/>
                </a:outerShdw>
              </a:effectLst>
              <a:latin typeface="Segoe Semibold" pitchFamily="34" charset="0"/>
            </a:endParaRPr>
          </a:p>
        </p:txBody>
      </p:sp>
      <p:sp>
        <p:nvSpPr>
          <p:cNvPr id="25" name="Rectangle 78"/>
          <p:cNvSpPr>
            <a:spLocks noChangeArrowheads="1"/>
          </p:cNvSpPr>
          <p:nvPr/>
        </p:nvSpPr>
        <p:spPr bwMode="invGray">
          <a:xfrm>
            <a:off x="10841028" y="3281670"/>
            <a:ext cx="1088743"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Fulfillment</a:t>
            </a:r>
            <a:endParaRPr lang="en-US" sz="1400" b="1" dirty="0">
              <a:effectLst>
                <a:outerShdw blurRad="38100" dist="38100" dir="2700000" algn="tl">
                  <a:srgbClr val="000000"/>
                </a:outerShdw>
              </a:effectLst>
              <a:latin typeface="Segoe Semibold" pitchFamily="34" charset="0"/>
            </a:endParaRPr>
          </a:p>
        </p:txBody>
      </p:sp>
      <p:pic>
        <p:nvPicPr>
          <p:cNvPr id="30" name="Picture 7" descr="C:\Data\Presentations\_Artwork\Artwork_Imagery\HARDWARE_IMAGERY\Illustration - Misc Hardware\XML Icons\pbx box.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24213" y="2657338"/>
            <a:ext cx="522373" cy="623094"/>
          </a:xfrm>
          <a:prstGeom prst="rect">
            <a:avLst/>
          </a:prstGeom>
          <a:noFill/>
        </p:spPr>
      </p:pic>
      <p:pic>
        <p:nvPicPr>
          <p:cNvPr id="43"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5818291"/>
            <a:ext cx="619125" cy="742950"/>
          </a:xfrm>
          <a:prstGeom prst="rect">
            <a:avLst/>
          </a:prstGeom>
          <a:noFill/>
        </p:spPr>
      </p:pic>
      <p:pic>
        <p:nvPicPr>
          <p:cNvPr id="44" name="Picture 9" descr="\\homeserver\c$\Data\SteveWork\Presentations\Artwork\Artwork_Imagery\Shapes and Graphics\Misc\gears 3 overlapped.png"/>
          <p:cNvPicPr>
            <a:picLocks noChangeAspect="1" noChangeArrowheads="1"/>
          </p:cNvPicPr>
          <p:nvPr/>
        </p:nvPicPr>
        <p:blipFill>
          <a:blip r:embed="rId8" cstate="screen"/>
          <a:srcRect/>
          <a:stretch>
            <a:fillRect/>
          </a:stretch>
        </p:blipFill>
        <p:spPr bwMode="auto">
          <a:xfrm>
            <a:off x="10351844" y="6084321"/>
            <a:ext cx="593713" cy="565820"/>
          </a:xfrm>
          <a:prstGeom prst="rect">
            <a:avLst/>
          </a:prstGeom>
          <a:noFill/>
        </p:spPr>
      </p:pic>
      <p:pic>
        <p:nvPicPr>
          <p:cNvPr id="49"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2968885"/>
            <a:ext cx="619125" cy="742950"/>
          </a:xfrm>
          <a:prstGeom prst="rect">
            <a:avLst/>
          </a:prstGeom>
          <a:noFill/>
        </p:spPr>
      </p:pic>
      <p:pic>
        <p:nvPicPr>
          <p:cNvPr id="75"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4868489"/>
            <a:ext cx="619125" cy="742950"/>
          </a:xfrm>
          <a:prstGeom prst="rect">
            <a:avLst/>
          </a:prstGeom>
          <a:noFill/>
        </p:spPr>
      </p:pic>
      <p:pic>
        <p:nvPicPr>
          <p:cNvPr id="76"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3918687"/>
            <a:ext cx="619125" cy="742950"/>
          </a:xfrm>
          <a:prstGeom prst="rect">
            <a:avLst/>
          </a:prstGeom>
          <a:noFill/>
        </p:spPr>
      </p:pic>
      <p:pic>
        <p:nvPicPr>
          <p:cNvPr id="47" name="Picture 4" descr="C:\Data\Presentations\_Artwork\Artwork_Imagery\Shapes and Graphics\Internet Cloud\internet cloud.png"/>
          <p:cNvPicPr>
            <a:picLocks noChangeAspect="1" noChangeArrowheads="1"/>
          </p:cNvPicPr>
          <p:nvPr/>
        </p:nvPicPr>
        <p:blipFill>
          <a:blip r:embed="rId9" cstate="screen"/>
          <a:srcRect/>
          <a:stretch>
            <a:fillRect/>
          </a:stretch>
        </p:blipFill>
        <p:spPr bwMode="auto">
          <a:xfrm>
            <a:off x="7574859" y="3711834"/>
            <a:ext cx="2158131" cy="989401"/>
          </a:xfrm>
          <a:prstGeom prst="rect">
            <a:avLst/>
          </a:prstGeom>
          <a:noFill/>
          <a:ln w="9525">
            <a:noFill/>
            <a:miter lim="800000"/>
            <a:headEnd/>
            <a:tailEnd/>
          </a:ln>
        </p:spPr>
      </p:pic>
      <p:sp>
        <p:nvSpPr>
          <p:cNvPr id="53" name="Rounded Rectangle 52"/>
          <p:cNvSpPr/>
          <p:nvPr/>
        </p:nvSpPr>
        <p:spPr bwMode="auto">
          <a:xfrm>
            <a:off x="5194281" y="5341943"/>
            <a:ext cx="2230163" cy="712719"/>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Service</a:t>
            </a:r>
            <a:br>
              <a:rPr lang="en-US" sz="2200" dirty="0" smtClean="0">
                <a:solidFill>
                  <a:schemeClr val="bg1">
                    <a:alpha val="99000"/>
                  </a:schemeClr>
                </a:solidFill>
              </a:rPr>
            </a:br>
            <a:r>
              <a:rPr lang="en-US" sz="2200" dirty="0" smtClean="0">
                <a:solidFill>
                  <a:schemeClr val="bg1">
                    <a:alpha val="99000"/>
                  </a:schemeClr>
                </a:solidFill>
              </a:rPr>
              <a:t>Proxies</a:t>
            </a:r>
            <a:endParaRPr lang="en-US" sz="2200" dirty="0">
              <a:solidFill>
                <a:schemeClr val="bg1">
                  <a:alpha val="99000"/>
                </a:schemeClr>
              </a:solidFill>
            </a:endParaRPr>
          </a:p>
        </p:txBody>
      </p:sp>
      <p:cxnSp>
        <p:nvCxnSpPr>
          <p:cNvPr id="96" name="Elbow Connector 95"/>
          <p:cNvCxnSpPr>
            <a:stCxn id="109" idx="2"/>
            <a:endCxn id="72" idx="0"/>
          </p:cNvCxnSpPr>
          <p:nvPr/>
        </p:nvCxnSpPr>
        <p:spPr>
          <a:xfrm rot="5400000">
            <a:off x="2419720" y="5303880"/>
            <a:ext cx="602676" cy="1019812"/>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Rounded Rectangle 108"/>
          <p:cNvSpPr/>
          <p:nvPr/>
        </p:nvSpPr>
        <p:spPr bwMode="auto">
          <a:xfrm>
            <a:off x="2121864" y="4971024"/>
            <a:ext cx="2218199" cy="54142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Message</a:t>
            </a:r>
          </a:p>
        </p:txBody>
      </p:sp>
      <p:cxnSp>
        <p:nvCxnSpPr>
          <p:cNvPr id="110" name="Elbow Connector 109"/>
          <p:cNvCxnSpPr/>
          <p:nvPr/>
        </p:nvCxnSpPr>
        <p:spPr>
          <a:xfrm flipV="1">
            <a:off x="7424444" y="5239964"/>
            <a:ext cx="2183989" cy="458339"/>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Elbow Connector 110"/>
          <p:cNvCxnSpPr/>
          <p:nvPr/>
        </p:nvCxnSpPr>
        <p:spPr>
          <a:xfrm flipV="1">
            <a:off x="7424444" y="5239964"/>
            <a:ext cx="2183989" cy="458339"/>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09" idx="3"/>
            <a:endCxn id="53" idx="1"/>
          </p:cNvCxnSpPr>
          <p:nvPr/>
        </p:nvCxnSpPr>
        <p:spPr>
          <a:xfrm>
            <a:off x="4340063" y="5241736"/>
            <a:ext cx="854218" cy="456567"/>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09" idx="3"/>
            <a:endCxn id="53" idx="1"/>
          </p:cNvCxnSpPr>
          <p:nvPr/>
        </p:nvCxnSpPr>
        <p:spPr>
          <a:xfrm>
            <a:off x="4340063" y="5241736"/>
            <a:ext cx="854218" cy="456567"/>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9" name="Picture 3" descr="C:\Data\Presentations\_Artwork\Artwork_Imagery\HARDWARE_IMAGERY\Illustration - Misc Hardware\XML Icons\LCD flat panel and keyboard.png"/>
          <p:cNvPicPr>
            <a:picLocks noChangeAspect="1" noChangeArrowheads="1"/>
          </p:cNvPicPr>
          <p:nvPr/>
        </p:nvPicPr>
        <p:blipFill>
          <a:blip r:embed="rId10" cstate="screen"/>
          <a:srcRect/>
          <a:stretch>
            <a:fillRect/>
          </a:stretch>
        </p:blipFill>
        <p:spPr bwMode="auto">
          <a:xfrm>
            <a:off x="279805" y="925936"/>
            <a:ext cx="788220" cy="1039306"/>
          </a:xfrm>
          <a:prstGeom prst="rect">
            <a:avLst/>
          </a:prstGeom>
          <a:noFill/>
        </p:spPr>
      </p:pic>
      <p:pic>
        <p:nvPicPr>
          <p:cNvPr id="120" name="Picture 4" descr="C:\Data\Presentations\_Artwork\Artwork_Imagery\HARDWARE_IMAGERY\Illustration - Misc Hardware\XML Icons\Pocket PC pda.png"/>
          <p:cNvPicPr>
            <a:picLocks noChangeAspect="1" noChangeArrowheads="1"/>
          </p:cNvPicPr>
          <p:nvPr/>
        </p:nvPicPr>
        <p:blipFill>
          <a:blip r:embed="rId11" cstate="screen"/>
          <a:srcRect/>
          <a:stretch>
            <a:fillRect/>
          </a:stretch>
        </p:blipFill>
        <p:spPr bwMode="auto">
          <a:xfrm>
            <a:off x="1375798" y="1930931"/>
            <a:ext cx="439208" cy="837473"/>
          </a:xfrm>
          <a:prstGeom prst="rect">
            <a:avLst/>
          </a:prstGeom>
          <a:noFill/>
        </p:spPr>
      </p:pic>
      <p:pic>
        <p:nvPicPr>
          <p:cNvPr id="121" name="Picture 5" descr="C:\Data\Presentations\_Artwork\Artwork_Imagery\HARDWARE_IMAGERY\Illustration - Misc Hardware\XML Icons\Tablet PC.png"/>
          <p:cNvPicPr>
            <a:picLocks noChangeAspect="1" noChangeArrowheads="1"/>
          </p:cNvPicPr>
          <p:nvPr/>
        </p:nvPicPr>
        <p:blipFill>
          <a:blip r:embed="rId12" cstate="screen"/>
          <a:srcRect/>
          <a:stretch>
            <a:fillRect/>
          </a:stretch>
        </p:blipFill>
        <p:spPr bwMode="auto">
          <a:xfrm>
            <a:off x="1238080" y="1035885"/>
            <a:ext cx="714644" cy="833752"/>
          </a:xfrm>
          <a:prstGeom prst="rect">
            <a:avLst/>
          </a:prstGeom>
          <a:noFill/>
        </p:spPr>
      </p:pic>
      <p:sp>
        <p:nvSpPr>
          <p:cNvPr id="122" name="Rounded Rectangle 121"/>
          <p:cNvSpPr/>
          <p:nvPr/>
        </p:nvSpPr>
        <p:spPr bwMode="auto">
          <a:xfrm>
            <a:off x="2121864" y="1137462"/>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Views</a:t>
            </a:r>
          </a:p>
        </p:txBody>
      </p:sp>
      <p:sp>
        <p:nvSpPr>
          <p:cNvPr id="123" name="Rounded Rectangle 122"/>
          <p:cNvSpPr/>
          <p:nvPr/>
        </p:nvSpPr>
        <p:spPr bwMode="auto">
          <a:xfrm>
            <a:off x="2121865" y="2349668"/>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 Models</a:t>
            </a:r>
          </a:p>
        </p:txBody>
      </p:sp>
      <p:cxnSp>
        <p:nvCxnSpPr>
          <p:cNvPr id="125" name="Straight Arrow Connector 124"/>
          <p:cNvCxnSpPr/>
          <p:nvPr/>
        </p:nvCxnSpPr>
        <p:spPr>
          <a:xfrm flipV="1">
            <a:off x="395581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366792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380037" y="2217580"/>
            <a:ext cx="0" cy="115671"/>
          </a:xfrm>
          <a:prstGeom prst="straightConnector1">
            <a:avLst/>
          </a:prstGeom>
          <a:ln>
            <a:solidFill>
              <a:srgbClr val="7030A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3092147" y="2217580"/>
            <a:ext cx="0" cy="115671"/>
          </a:xfrm>
          <a:prstGeom prst="straightConnector1">
            <a:avLst/>
          </a:prstGeom>
          <a:ln>
            <a:solidFill>
              <a:srgbClr val="7030A0"/>
            </a:solidFill>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29" name="Straight Arrow Connector 128"/>
          <p:cNvCxnSpPr/>
          <p:nvPr/>
        </p:nvCxnSpPr>
        <p:spPr>
          <a:xfrm flipV="1">
            <a:off x="280425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30" name="Straight Arrow Connector 129"/>
          <p:cNvCxnSpPr/>
          <p:nvPr/>
        </p:nvCxnSpPr>
        <p:spPr>
          <a:xfrm flipV="1">
            <a:off x="251636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31" name="Elbow Connector 130"/>
          <p:cNvCxnSpPr>
            <a:stCxn id="60" idx="3"/>
            <a:endCxn id="109" idx="1"/>
          </p:cNvCxnSpPr>
          <p:nvPr/>
        </p:nvCxnSpPr>
        <p:spPr>
          <a:xfrm>
            <a:off x="1815006" y="5057432"/>
            <a:ext cx="306858" cy="184304"/>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2516368" y="1765755"/>
            <a:ext cx="1439450" cy="451825"/>
            <a:chOff x="2516368" y="3029209"/>
            <a:chExt cx="1439450" cy="451825"/>
          </a:xfrm>
        </p:grpSpPr>
        <p:cxnSp>
          <p:nvCxnSpPr>
            <p:cNvPr id="133" name="Elbow Connector 132"/>
            <p:cNvCxnSpPr/>
            <p:nvPr/>
          </p:nvCxnSpPr>
          <p:spPr>
            <a:xfrm rot="5400000">
              <a:off x="2290456"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rot="5400000">
              <a:off x="2578345"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Elbow Connector 134"/>
            <p:cNvCxnSpPr/>
            <p:nvPr/>
          </p:nvCxnSpPr>
          <p:spPr>
            <a:xfrm rot="5400000">
              <a:off x="2864828"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p:nvPr/>
          </p:nvCxnSpPr>
          <p:spPr>
            <a:xfrm rot="5400000">
              <a:off x="3154125"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Elbow Connector 136"/>
            <p:cNvCxnSpPr/>
            <p:nvPr/>
          </p:nvCxnSpPr>
          <p:spPr>
            <a:xfrm rot="5400000">
              <a:off x="344201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Elbow Connector 137"/>
            <p:cNvCxnSpPr/>
            <p:nvPr/>
          </p:nvCxnSpPr>
          <p:spPr>
            <a:xfrm rot="5400000">
              <a:off x="372990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8" name="Elbow Connector 157"/>
          <p:cNvCxnSpPr>
            <a:stCxn id="123" idx="2"/>
            <a:endCxn id="109" idx="0"/>
          </p:cNvCxnSpPr>
          <p:nvPr/>
        </p:nvCxnSpPr>
        <p:spPr>
          <a:xfrm rot="5400000">
            <a:off x="2230589" y="3966297"/>
            <a:ext cx="2005102" cy="4352"/>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descr="C:\Temp\Istock 6362115 laptop notebook PC.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5331" y="2002224"/>
            <a:ext cx="977168" cy="773591"/>
          </a:xfrm>
          <a:prstGeom prst="rect">
            <a:avLst/>
          </a:prstGeom>
          <a:noFill/>
          <a:extLst>
            <a:ext uri="{909E8E84-426E-40DD-AFC4-6F175D3DCCD1}">
              <a14:hiddenFill xmlns:a14="http://schemas.microsoft.com/office/drawing/2010/main">
                <a:solidFill>
                  <a:srgbClr val="FFFFFF"/>
                </a:solidFill>
              </a14:hiddenFill>
            </a:ext>
          </a:extLst>
        </p:spPr>
      </p:pic>
      <p:sp>
        <p:nvSpPr>
          <p:cNvPr id="142" name="Rounded Rectangle 141"/>
          <p:cNvSpPr/>
          <p:nvPr/>
        </p:nvSpPr>
        <p:spPr bwMode="auto">
          <a:xfrm>
            <a:off x="2121864" y="4107617"/>
            <a:ext cx="2218200" cy="67260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Models</a:t>
            </a:r>
          </a:p>
        </p:txBody>
      </p:sp>
      <p:pic>
        <p:nvPicPr>
          <p:cNvPr id="52"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5" descr="D:\Data\Presentations\_Artwork\Artwork_Imagery\Icons - Illustrations\_WINDOWS SERVER ICONS\Signal\Wireless Signal strength cell 0 Bars.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0494" y="4371199"/>
            <a:ext cx="552573" cy="41681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C:\data\presentations\_artwork\Artwork_Imagery\HARDWARE_IMAGERY\Illustration - Misc Hardware\Windows Vista Illustration Icons\Wireless Bars.png"/>
          <p:cNvPicPr>
            <a:picLocks noChangeAspect="1" noChangeArrowheads="1"/>
          </p:cNvPicPr>
          <p:nvPr/>
        </p:nvPicPr>
        <p:blipFill>
          <a:blip r:embed="rId16" cstate="screen"/>
          <a:srcRect/>
          <a:stretch>
            <a:fillRect/>
          </a:stretch>
        </p:blipFill>
        <p:spPr bwMode="auto">
          <a:xfrm>
            <a:off x="4756487" y="4234506"/>
            <a:ext cx="730250" cy="638969"/>
          </a:xfrm>
          <a:prstGeom prst="rect">
            <a:avLst/>
          </a:prstGeom>
          <a:noFill/>
        </p:spPr>
      </p:pic>
      <p:pic>
        <p:nvPicPr>
          <p:cNvPr id="58" name="Picture 57" descr="C:\Data\Presentations\_Artwork\Artwork_Imagery\Shapes and Graphics\Symbols\stop No.png"/>
          <p:cNvPicPr>
            <a:picLocks noChangeAspect="1" noChangeArrowheads="1"/>
          </p:cNvPicPr>
          <p:nvPr/>
        </p:nvPicPr>
        <p:blipFill>
          <a:blip r:embed="rId17" cstate="screen"/>
          <a:srcRect/>
          <a:stretch>
            <a:fillRect/>
          </a:stretch>
        </p:blipFill>
        <p:spPr bwMode="auto">
          <a:xfrm>
            <a:off x="4823010" y="4247355"/>
            <a:ext cx="742541" cy="742541"/>
          </a:xfrm>
          <a:prstGeom prst="rect">
            <a:avLst/>
          </a:prstGeom>
          <a:noFill/>
          <a:ln w="9525">
            <a:noFill/>
            <a:miter lim="800000"/>
            <a:headEnd/>
            <a:tailEnd/>
          </a:ln>
        </p:spPr>
      </p:pic>
      <p:pic>
        <p:nvPicPr>
          <p:cNvPr id="59" name="Picture 17" descr="\\stevelasvista\c$\Data\Presentations\_Artwork\Artwork_Imagery\HARDWARE_IMAGERY\Illustration - Misc Hardware\Windows Vista Illustration Icons\Sync.png"/>
          <p:cNvPicPr>
            <a:picLocks noChangeAspect="1" noChangeArrowheads="1"/>
          </p:cNvPicPr>
          <p:nvPr/>
        </p:nvPicPr>
        <p:blipFill>
          <a:blip r:embed="rId18" cstate="print"/>
          <a:srcRect/>
          <a:stretch>
            <a:fillRect/>
          </a:stretch>
        </p:blipFill>
        <p:spPr bwMode="auto">
          <a:xfrm>
            <a:off x="845174" y="3711835"/>
            <a:ext cx="762000" cy="762000"/>
          </a:xfrm>
          <a:prstGeom prst="rect">
            <a:avLst/>
          </a:prstGeom>
          <a:noFill/>
        </p:spPr>
      </p:pic>
      <p:sp>
        <p:nvSpPr>
          <p:cNvPr id="60" name="Rounded Rectangle 59"/>
          <p:cNvSpPr/>
          <p:nvPr/>
        </p:nvSpPr>
        <p:spPr bwMode="auto">
          <a:xfrm>
            <a:off x="545123" y="4922962"/>
            <a:ext cx="1269883" cy="26894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gradFill>
                  <a:gsLst>
                    <a:gs pos="0">
                      <a:srgbClr val="FFFFFF"/>
                    </a:gs>
                    <a:gs pos="100000">
                      <a:srgbClr val="FFFFFF"/>
                    </a:gs>
                  </a:gsLst>
                  <a:lin ang="5400000" scaled="0"/>
                </a:gradFill>
              </a:rPr>
              <a:t>Reference Data</a:t>
            </a:r>
          </a:p>
        </p:txBody>
      </p:sp>
      <p:sp>
        <p:nvSpPr>
          <p:cNvPr id="63" name="Rounded Rectangle 62"/>
          <p:cNvSpPr/>
          <p:nvPr/>
        </p:nvSpPr>
        <p:spPr bwMode="auto">
          <a:xfrm>
            <a:off x="545122" y="5286601"/>
            <a:ext cx="1269883" cy="26894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gradFill>
                  <a:gsLst>
                    <a:gs pos="0">
                      <a:srgbClr val="FFFFFF"/>
                    </a:gs>
                    <a:gs pos="100000">
                      <a:srgbClr val="FFFFFF"/>
                    </a:gs>
                  </a:gsLst>
                  <a:lin ang="5400000" scaled="0"/>
                </a:gradFill>
              </a:rPr>
              <a:t>Activity Data</a:t>
            </a:r>
          </a:p>
        </p:txBody>
      </p:sp>
      <p:cxnSp>
        <p:nvCxnSpPr>
          <p:cNvPr id="64" name="Elbow Connector 63"/>
          <p:cNvCxnSpPr>
            <a:stCxn id="59" idx="1"/>
            <a:endCxn id="60" idx="1"/>
          </p:cNvCxnSpPr>
          <p:nvPr/>
        </p:nvCxnSpPr>
        <p:spPr>
          <a:xfrm rot="10800000" flipV="1">
            <a:off x="545124" y="4092834"/>
            <a:ext cx="300051" cy="964597"/>
          </a:xfrm>
          <a:prstGeom prst="bentConnector3">
            <a:avLst>
              <a:gd name="adj1" fmla="val 20549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Elbow Connector 68"/>
          <p:cNvCxnSpPr>
            <a:stCxn id="63" idx="3"/>
            <a:endCxn id="109" idx="1"/>
          </p:cNvCxnSpPr>
          <p:nvPr/>
        </p:nvCxnSpPr>
        <p:spPr>
          <a:xfrm flipV="1">
            <a:off x="1815005" y="5241736"/>
            <a:ext cx="306859" cy="179335"/>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9" idx="1"/>
            <a:endCxn id="63" idx="1"/>
          </p:cNvCxnSpPr>
          <p:nvPr/>
        </p:nvCxnSpPr>
        <p:spPr>
          <a:xfrm rot="10800000" flipV="1">
            <a:off x="545122" y="4092835"/>
            <a:ext cx="300052" cy="1328236"/>
          </a:xfrm>
          <a:prstGeom prst="bentConnector3">
            <a:avLst>
              <a:gd name="adj1" fmla="val 20256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5" name="Picture 94" descr="C:\Data\Presentations\_Artwork\Artwork_Imagery\Shapes and Graphics\Symbols\stop No.png"/>
          <p:cNvPicPr>
            <a:picLocks noChangeAspect="1" noChangeArrowheads="1"/>
          </p:cNvPicPr>
          <p:nvPr/>
        </p:nvPicPr>
        <p:blipFill>
          <a:blip r:embed="rId17" cstate="screen"/>
          <a:srcRect/>
          <a:stretch>
            <a:fillRect/>
          </a:stretch>
        </p:blipFill>
        <p:spPr bwMode="auto">
          <a:xfrm>
            <a:off x="845511" y="3721564"/>
            <a:ext cx="742541" cy="742541"/>
          </a:xfrm>
          <a:prstGeom prst="rect">
            <a:avLst/>
          </a:prstGeom>
          <a:noFill/>
          <a:ln w="9525">
            <a:noFill/>
            <a:miter lim="800000"/>
            <a:headEnd/>
            <a:tailEnd/>
          </a:ln>
        </p:spPr>
      </p:pic>
    </p:spTree>
    <p:extLst>
      <p:ext uri="{BB962C8B-B14F-4D97-AF65-F5344CB8AC3E}">
        <p14:creationId xmlns:p14="http://schemas.microsoft.com/office/powerpoint/2010/main" val="137969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wipe(up)">
                                      <p:cBhvr>
                                        <p:cTn id="25" dur="500"/>
                                        <p:tgtEl>
                                          <p:spTgt spid="131"/>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wipe(left)">
                                      <p:cBhvr>
                                        <p:cTn id="29" dur="500"/>
                                        <p:tgtEl>
                                          <p:spTgt spid="113"/>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10"/>
                                        </p:tgtEl>
                                        <p:attrNameLst>
                                          <p:attrName>style.visibility</p:attrName>
                                        </p:attrNameLst>
                                      </p:cBhvr>
                                      <p:to>
                                        <p:strVal val="visible"/>
                                      </p:to>
                                    </p:set>
                                    <p:animEffect transition="in" filter="wipe(left)">
                                      <p:cBhvr>
                                        <p:cTn id="33" dur="500"/>
                                        <p:tgtEl>
                                          <p:spTgt spid="110"/>
                                        </p:tgtEl>
                                      </p:cBhvr>
                                    </p:animEffect>
                                  </p:childTnLst>
                                </p:cTn>
                              </p:par>
                              <p:par>
                                <p:cTn id="34" presetID="10" presetClass="exit" presetSubtype="0" fill="hold" nodeType="withEffect">
                                  <p:stCondLst>
                                    <p:cond delay="0"/>
                                  </p:stCondLst>
                                  <p:childTnLst>
                                    <p:animEffect transition="out" filter="fade">
                                      <p:cBhvr>
                                        <p:cTn id="35" dur="500"/>
                                        <p:tgtEl>
                                          <p:spTgt spid="64"/>
                                        </p:tgtEl>
                                      </p:cBhvr>
                                    </p:animEffect>
                                    <p:set>
                                      <p:cBhvr>
                                        <p:cTn id="36" dur="1" fill="hold">
                                          <p:stCondLst>
                                            <p:cond delay="499"/>
                                          </p:stCondLst>
                                        </p:cTn>
                                        <p:tgtEl>
                                          <p:spTgt spid="6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31"/>
                                        </p:tgtEl>
                                      </p:cBhvr>
                                    </p:animEffect>
                                    <p:set>
                                      <p:cBhvr>
                                        <p:cTn id="39" dur="1" fill="hold">
                                          <p:stCondLst>
                                            <p:cond delay="499"/>
                                          </p:stCondLst>
                                        </p:cTn>
                                        <p:tgtEl>
                                          <p:spTgt spid="131"/>
                                        </p:tgtEl>
                                        <p:attrNameLst>
                                          <p:attrName>style.visibility</p:attrName>
                                        </p:attrNameLst>
                                      </p:cBhvr>
                                      <p:to>
                                        <p:strVal val="hidden"/>
                                      </p:to>
                                    </p:set>
                                  </p:childTnLst>
                                </p:cTn>
                              </p:par>
                            </p:childTnLst>
                          </p:cTn>
                        </p:par>
                        <p:par>
                          <p:cTn id="40" fill="hold">
                            <p:stCondLst>
                              <p:cond delay="2000"/>
                            </p:stCondLst>
                            <p:childTnLst>
                              <p:par>
                                <p:cTn id="41" presetID="10" presetClass="exit" presetSubtype="0" fill="hold" nodeType="afterEffect">
                                  <p:stCondLst>
                                    <p:cond delay="0"/>
                                  </p:stCondLst>
                                  <p:childTnLst>
                                    <p:animEffect transition="out" filter="fade">
                                      <p:cBhvr>
                                        <p:cTn id="42" dur="500"/>
                                        <p:tgtEl>
                                          <p:spTgt spid="113"/>
                                        </p:tgtEl>
                                      </p:cBhvr>
                                    </p:animEffect>
                                    <p:set>
                                      <p:cBhvr>
                                        <p:cTn id="43" dur="1" fill="hold">
                                          <p:stCondLst>
                                            <p:cond delay="499"/>
                                          </p:stCondLst>
                                        </p:cTn>
                                        <p:tgtEl>
                                          <p:spTgt spid="113"/>
                                        </p:tgtEl>
                                        <p:attrNameLst>
                                          <p:attrName>style.visibility</p:attrName>
                                        </p:attrNameLst>
                                      </p:cBhvr>
                                      <p:to>
                                        <p:strVal val="hidden"/>
                                      </p:to>
                                    </p:set>
                                  </p:childTnLst>
                                </p:cTn>
                              </p:par>
                            </p:childTnLst>
                          </p:cTn>
                        </p:par>
                        <p:par>
                          <p:cTn id="44" fill="hold">
                            <p:stCondLst>
                              <p:cond delay="2500"/>
                            </p:stCondLst>
                            <p:childTnLst>
                              <p:par>
                                <p:cTn id="45" presetID="10" presetClass="exit" presetSubtype="0" fill="hold" nodeType="afterEffect">
                                  <p:stCondLst>
                                    <p:cond delay="0"/>
                                  </p:stCondLst>
                                  <p:childTnLst>
                                    <p:animEffect transition="out" filter="fade">
                                      <p:cBhvr>
                                        <p:cTn id="46" dur="500"/>
                                        <p:tgtEl>
                                          <p:spTgt spid="110"/>
                                        </p:tgtEl>
                                      </p:cBhvr>
                                    </p:animEffect>
                                    <p:set>
                                      <p:cBhvr>
                                        <p:cTn id="47" dur="1" fill="hold">
                                          <p:stCondLst>
                                            <p:cond delay="499"/>
                                          </p:stCondLst>
                                        </p:cTn>
                                        <p:tgtEl>
                                          <p:spTgt spid="110"/>
                                        </p:tgtEl>
                                        <p:attrNameLst>
                                          <p:attrName>style.visibility</p:attrName>
                                        </p:attrNameLst>
                                      </p:cBhvr>
                                      <p:to>
                                        <p:strVal val="hidden"/>
                                      </p:to>
                                    </p:set>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wipe(right)">
                                      <p:cBhvr>
                                        <p:cTn id="51" dur="500"/>
                                        <p:tgtEl>
                                          <p:spTgt spid="111"/>
                                        </p:tgtEl>
                                      </p:cBhvr>
                                    </p:animEffect>
                                  </p:childTnLst>
                                </p:cTn>
                              </p:par>
                            </p:childTnLst>
                          </p:cTn>
                        </p:par>
                        <p:par>
                          <p:cTn id="52" fill="hold">
                            <p:stCondLst>
                              <p:cond delay="3500"/>
                            </p:stCondLst>
                            <p:childTnLst>
                              <p:par>
                                <p:cTn id="53" presetID="22" presetClass="entr" presetSubtype="2" fill="hold"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wipe(right)">
                                      <p:cBhvr>
                                        <p:cTn id="55" dur="500"/>
                                        <p:tgtEl>
                                          <p:spTgt spid="114"/>
                                        </p:tgtEl>
                                      </p:cBhvr>
                                    </p:animEffect>
                                  </p:childTnLst>
                                </p:cTn>
                              </p:par>
                            </p:childTnLst>
                          </p:cTn>
                        </p:par>
                        <p:par>
                          <p:cTn id="56" fill="hold">
                            <p:stCondLst>
                              <p:cond delay="4000"/>
                            </p:stCondLst>
                            <p:childTnLst>
                              <p:par>
                                <p:cTn id="57" presetID="22" presetClass="entr" presetSubtype="1" fill="hold" nodeType="after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wipe(up)">
                                      <p:cBhvr>
                                        <p:cTn id="59" dur="500"/>
                                        <p:tgtEl>
                                          <p:spTgt spid="96"/>
                                        </p:tgtEl>
                                      </p:cBhvr>
                                    </p:animEffect>
                                  </p:childTnLst>
                                </p:cTn>
                              </p:par>
                              <p:par>
                                <p:cTn id="60" presetID="22" presetClass="entr" presetSubtype="4" fill="hold" nodeType="withEffect">
                                  <p:stCondLst>
                                    <p:cond delay="0"/>
                                  </p:stCondLst>
                                  <p:childTnLst>
                                    <p:set>
                                      <p:cBhvr>
                                        <p:cTn id="61" dur="1" fill="hold">
                                          <p:stCondLst>
                                            <p:cond delay="0"/>
                                          </p:stCondLst>
                                        </p:cTn>
                                        <p:tgtEl>
                                          <p:spTgt spid="158"/>
                                        </p:tgtEl>
                                        <p:attrNameLst>
                                          <p:attrName>style.visibility</p:attrName>
                                        </p:attrNameLst>
                                      </p:cBhvr>
                                      <p:to>
                                        <p:strVal val="visible"/>
                                      </p:to>
                                    </p:set>
                                    <p:animEffect transition="in" filter="wipe(down)">
                                      <p:cBhvr>
                                        <p:cTn id="62" dur="500"/>
                                        <p:tgtEl>
                                          <p:spTgt spid="15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13"/>
                                        </p:tgtEl>
                                      </p:cBhvr>
                                    </p:animEffect>
                                    <p:set>
                                      <p:cBhvr>
                                        <p:cTn id="67" dur="1" fill="hold">
                                          <p:stCondLst>
                                            <p:cond delay="499"/>
                                          </p:stCondLst>
                                        </p:cTn>
                                        <p:tgtEl>
                                          <p:spTgt spid="11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10"/>
                                        </p:tgtEl>
                                      </p:cBhvr>
                                    </p:animEffect>
                                    <p:set>
                                      <p:cBhvr>
                                        <p:cTn id="70" dur="1" fill="hold">
                                          <p:stCondLst>
                                            <p:cond delay="499"/>
                                          </p:stCondLst>
                                        </p:cTn>
                                        <p:tgtEl>
                                          <p:spTgt spid="11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11"/>
                                        </p:tgtEl>
                                      </p:cBhvr>
                                    </p:animEffect>
                                    <p:set>
                                      <p:cBhvr>
                                        <p:cTn id="73" dur="1" fill="hold">
                                          <p:stCondLst>
                                            <p:cond delay="499"/>
                                          </p:stCondLst>
                                        </p:cTn>
                                        <p:tgtEl>
                                          <p:spTgt spid="11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14"/>
                                        </p:tgtEl>
                                      </p:cBhvr>
                                    </p:animEffect>
                                    <p:set>
                                      <p:cBhvr>
                                        <p:cTn id="76" dur="1" fill="hold">
                                          <p:stCondLst>
                                            <p:cond delay="499"/>
                                          </p:stCondLst>
                                        </p:cTn>
                                        <p:tgtEl>
                                          <p:spTgt spid="114"/>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58"/>
                                        </p:tgtEl>
                                      </p:cBhvr>
                                    </p:animEffect>
                                    <p:set>
                                      <p:cBhvr>
                                        <p:cTn id="79" dur="1" fill="hold">
                                          <p:stCondLst>
                                            <p:cond delay="499"/>
                                          </p:stCondLst>
                                        </p:cTn>
                                        <p:tgtEl>
                                          <p:spTgt spid="15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96"/>
                                        </p:tgtEl>
                                      </p:cBhvr>
                                    </p:animEffect>
                                    <p:set>
                                      <p:cBhvr>
                                        <p:cTn id="82" dur="1" fill="hold">
                                          <p:stCondLst>
                                            <p:cond delay="499"/>
                                          </p:stCondLst>
                                        </p:cTn>
                                        <p:tgtEl>
                                          <p:spTgt spid="96"/>
                                        </p:tgtEl>
                                        <p:attrNameLst>
                                          <p:attrName>style.visibility</p:attrName>
                                        </p:attrNameLst>
                                      </p:cBhvr>
                                      <p:to>
                                        <p:strVal val="hidden"/>
                                      </p:to>
                                    </p:set>
                                  </p:childTnLst>
                                </p:cTn>
                              </p:par>
                            </p:childTnLst>
                          </p:cTn>
                        </p:par>
                        <p:par>
                          <p:cTn id="83" fill="hold">
                            <p:stCondLst>
                              <p:cond delay="500"/>
                            </p:stCondLst>
                            <p:childTnLst>
                              <p:par>
                                <p:cTn id="84" presetID="22" presetClass="entr" presetSubtype="1" fill="hold"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up)">
                                      <p:cBhvr>
                                        <p:cTn id="86" dur="500"/>
                                        <p:tgtEl>
                                          <p:spTgt spid="71"/>
                                        </p:tgtEl>
                                      </p:cBhvr>
                                    </p:animEffect>
                                  </p:childTnLst>
                                </p:cTn>
                              </p:par>
                            </p:childTnLst>
                          </p:cTn>
                        </p:par>
                        <p:par>
                          <p:cTn id="87" fill="hold">
                            <p:stCondLst>
                              <p:cond delay="1000"/>
                            </p:stCondLst>
                            <p:childTnLst>
                              <p:par>
                                <p:cTn id="88" presetID="22" presetClass="entr" presetSubtype="1"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up)">
                                      <p:cBhvr>
                                        <p:cTn id="90" dur="500"/>
                                        <p:tgtEl>
                                          <p:spTgt spid="69"/>
                                        </p:tgtEl>
                                      </p:cBhvr>
                                    </p:animEffect>
                                  </p:childTnLst>
                                </p:cTn>
                              </p:par>
                            </p:childTnLst>
                          </p:cTn>
                        </p:par>
                        <p:par>
                          <p:cTn id="91" fill="hold">
                            <p:stCondLst>
                              <p:cond delay="1500"/>
                            </p:stCondLst>
                            <p:childTnLst>
                              <p:par>
                                <p:cTn id="92" presetID="22" presetClass="entr" presetSubtype="8" fill="hold" nodeType="afterEffect">
                                  <p:stCondLst>
                                    <p:cond delay="0"/>
                                  </p:stCondLst>
                                  <p:childTnLst>
                                    <p:set>
                                      <p:cBhvr>
                                        <p:cTn id="93" dur="1" fill="hold">
                                          <p:stCondLst>
                                            <p:cond delay="0"/>
                                          </p:stCondLst>
                                        </p:cTn>
                                        <p:tgtEl>
                                          <p:spTgt spid="113"/>
                                        </p:tgtEl>
                                        <p:attrNameLst>
                                          <p:attrName>style.visibility</p:attrName>
                                        </p:attrNameLst>
                                      </p:cBhvr>
                                      <p:to>
                                        <p:strVal val="visible"/>
                                      </p:to>
                                    </p:set>
                                    <p:animEffect transition="in" filter="wipe(left)">
                                      <p:cBhvr>
                                        <p:cTn id="94" dur="500"/>
                                        <p:tgtEl>
                                          <p:spTgt spid="113"/>
                                        </p:tgtEl>
                                      </p:cBhvr>
                                    </p:animEffect>
                                  </p:childTnLst>
                                </p:cTn>
                              </p:par>
                            </p:childTnLst>
                          </p:cTn>
                        </p:par>
                        <p:par>
                          <p:cTn id="95" fill="hold">
                            <p:stCondLst>
                              <p:cond delay="2000"/>
                            </p:stCondLst>
                            <p:childTnLst>
                              <p:par>
                                <p:cTn id="96" presetID="22" presetClass="entr" presetSubtype="8" fill="hold" nodeType="afterEffect">
                                  <p:stCondLst>
                                    <p:cond delay="0"/>
                                  </p:stCondLst>
                                  <p:childTnLst>
                                    <p:set>
                                      <p:cBhvr>
                                        <p:cTn id="97" dur="1" fill="hold">
                                          <p:stCondLst>
                                            <p:cond delay="0"/>
                                          </p:stCondLst>
                                        </p:cTn>
                                        <p:tgtEl>
                                          <p:spTgt spid="110"/>
                                        </p:tgtEl>
                                        <p:attrNameLst>
                                          <p:attrName>style.visibility</p:attrName>
                                        </p:attrNameLst>
                                      </p:cBhvr>
                                      <p:to>
                                        <p:strVal val="visible"/>
                                      </p:to>
                                    </p:set>
                                    <p:animEffect transition="in" filter="wipe(left)">
                                      <p:cBhvr>
                                        <p:cTn id="98" dur="500"/>
                                        <p:tgtEl>
                                          <p:spTgt spid="110"/>
                                        </p:tgtEl>
                                      </p:cBhvr>
                                    </p:animEffect>
                                  </p:childTnLst>
                                </p:cTn>
                              </p:par>
                            </p:childTnLst>
                          </p:cTn>
                        </p:par>
                        <p:par>
                          <p:cTn id="99" fill="hold">
                            <p:stCondLst>
                              <p:cond delay="2500"/>
                            </p:stCondLst>
                            <p:childTnLst>
                              <p:par>
                                <p:cTn id="100" presetID="10" presetClass="exit" presetSubtype="0" fill="hold" nodeType="afterEffect">
                                  <p:stCondLst>
                                    <p:cond delay="0"/>
                                  </p:stCondLst>
                                  <p:childTnLst>
                                    <p:animEffect transition="out" filter="fade">
                                      <p:cBhvr>
                                        <p:cTn id="101" dur="500"/>
                                        <p:tgtEl>
                                          <p:spTgt spid="71"/>
                                        </p:tgtEl>
                                      </p:cBhvr>
                                    </p:animEffect>
                                    <p:set>
                                      <p:cBhvr>
                                        <p:cTn id="102" dur="1" fill="hold">
                                          <p:stCondLst>
                                            <p:cond delay="499"/>
                                          </p:stCondLst>
                                        </p:cTn>
                                        <p:tgtEl>
                                          <p:spTgt spid="71"/>
                                        </p:tgtEl>
                                        <p:attrNameLst>
                                          <p:attrName>style.visibility</p:attrName>
                                        </p:attrNameLst>
                                      </p:cBhvr>
                                      <p:to>
                                        <p:strVal val="hidden"/>
                                      </p:to>
                                    </p:set>
                                  </p:childTnLst>
                                </p:cTn>
                              </p:par>
                            </p:childTnLst>
                          </p:cTn>
                        </p:par>
                        <p:par>
                          <p:cTn id="103" fill="hold">
                            <p:stCondLst>
                              <p:cond delay="3000"/>
                            </p:stCondLst>
                            <p:childTnLst>
                              <p:par>
                                <p:cTn id="104" presetID="10" presetClass="exit" presetSubtype="0" fill="hold" nodeType="afterEffect">
                                  <p:stCondLst>
                                    <p:cond delay="0"/>
                                  </p:stCondLst>
                                  <p:childTnLst>
                                    <p:animEffect transition="out" filter="fade">
                                      <p:cBhvr>
                                        <p:cTn id="105" dur="500"/>
                                        <p:tgtEl>
                                          <p:spTgt spid="69"/>
                                        </p:tgtEl>
                                      </p:cBhvr>
                                    </p:animEffect>
                                    <p:set>
                                      <p:cBhvr>
                                        <p:cTn id="106" dur="1" fill="hold">
                                          <p:stCondLst>
                                            <p:cond delay="499"/>
                                          </p:stCondLst>
                                        </p:cTn>
                                        <p:tgtEl>
                                          <p:spTgt spid="69"/>
                                        </p:tgtEl>
                                        <p:attrNameLst>
                                          <p:attrName>style.visibility</p:attrName>
                                        </p:attrNameLst>
                                      </p:cBhvr>
                                      <p:to>
                                        <p:strVal val="hidden"/>
                                      </p:to>
                                    </p:set>
                                  </p:childTnLst>
                                </p:cTn>
                              </p:par>
                            </p:childTnLst>
                          </p:cTn>
                        </p:par>
                        <p:par>
                          <p:cTn id="107" fill="hold">
                            <p:stCondLst>
                              <p:cond delay="3500"/>
                            </p:stCondLst>
                            <p:childTnLst>
                              <p:par>
                                <p:cTn id="108" presetID="10" presetClass="exit" presetSubtype="0" fill="hold" nodeType="afterEffect">
                                  <p:stCondLst>
                                    <p:cond delay="0"/>
                                  </p:stCondLst>
                                  <p:childTnLst>
                                    <p:animEffect transition="out" filter="fade">
                                      <p:cBhvr>
                                        <p:cTn id="109" dur="500"/>
                                        <p:tgtEl>
                                          <p:spTgt spid="113"/>
                                        </p:tgtEl>
                                      </p:cBhvr>
                                    </p:animEffect>
                                    <p:set>
                                      <p:cBhvr>
                                        <p:cTn id="110" dur="1" fill="hold">
                                          <p:stCondLst>
                                            <p:cond delay="499"/>
                                          </p:stCondLst>
                                        </p:cTn>
                                        <p:tgtEl>
                                          <p:spTgt spid="113"/>
                                        </p:tgtEl>
                                        <p:attrNameLst>
                                          <p:attrName>style.visibility</p:attrName>
                                        </p:attrNameLst>
                                      </p:cBhvr>
                                      <p:to>
                                        <p:strVal val="hidden"/>
                                      </p:to>
                                    </p:set>
                                  </p:childTnLst>
                                </p:cTn>
                              </p:par>
                            </p:childTnLst>
                          </p:cTn>
                        </p:par>
                        <p:par>
                          <p:cTn id="111" fill="hold">
                            <p:stCondLst>
                              <p:cond delay="4000"/>
                            </p:stCondLst>
                            <p:childTnLst>
                              <p:par>
                                <p:cTn id="112" presetID="10" presetClass="exit" presetSubtype="0" fill="hold" nodeType="afterEffect">
                                  <p:stCondLst>
                                    <p:cond delay="0"/>
                                  </p:stCondLst>
                                  <p:childTnLst>
                                    <p:animEffect transition="out" filter="fade">
                                      <p:cBhvr>
                                        <p:cTn id="113" dur="500"/>
                                        <p:tgtEl>
                                          <p:spTgt spid="110"/>
                                        </p:tgtEl>
                                      </p:cBhvr>
                                    </p:animEffect>
                                    <p:set>
                                      <p:cBhvr>
                                        <p:cTn id="114" dur="1" fill="hold">
                                          <p:stCondLst>
                                            <p:cond delay="499"/>
                                          </p:stCondLst>
                                        </p:cTn>
                                        <p:tgtEl>
                                          <p:spTgt spid="110"/>
                                        </p:tgtEl>
                                        <p:attrNameLst>
                                          <p:attrName>style.visibility</p:attrName>
                                        </p:attrNameLst>
                                      </p:cBhvr>
                                      <p:to>
                                        <p:strVal val="hidden"/>
                                      </p:to>
                                    </p:set>
                                  </p:childTnLst>
                                </p:cTn>
                              </p:par>
                            </p:childTnLst>
                          </p:cTn>
                        </p:par>
                        <p:par>
                          <p:cTn id="115" fill="hold">
                            <p:stCondLst>
                              <p:cond delay="4500"/>
                            </p:stCondLst>
                            <p:childTnLst>
                              <p:par>
                                <p:cTn id="116" presetID="22" presetClass="entr" presetSubtype="2" fill="hold" nodeType="afterEffect">
                                  <p:stCondLst>
                                    <p:cond delay="0"/>
                                  </p:stCondLst>
                                  <p:childTnLst>
                                    <p:set>
                                      <p:cBhvr>
                                        <p:cTn id="117" dur="1" fill="hold">
                                          <p:stCondLst>
                                            <p:cond delay="0"/>
                                          </p:stCondLst>
                                        </p:cTn>
                                        <p:tgtEl>
                                          <p:spTgt spid="111"/>
                                        </p:tgtEl>
                                        <p:attrNameLst>
                                          <p:attrName>style.visibility</p:attrName>
                                        </p:attrNameLst>
                                      </p:cBhvr>
                                      <p:to>
                                        <p:strVal val="visible"/>
                                      </p:to>
                                    </p:set>
                                    <p:animEffect transition="in" filter="wipe(right)">
                                      <p:cBhvr>
                                        <p:cTn id="118" dur="500"/>
                                        <p:tgtEl>
                                          <p:spTgt spid="111"/>
                                        </p:tgtEl>
                                      </p:cBhvr>
                                    </p:animEffect>
                                  </p:childTnLst>
                                </p:cTn>
                              </p:par>
                            </p:childTnLst>
                          </p:cTn>
                        </p:par>
                        <p:par>
                          <p:cTn id="119" fill="hold">
                            <p:stCondLst>
                              <p:cond delay="5000"/>
                            </p:stCondLst>
                            <p:childTnLst>
                              <p:par>
                                <p:cTn id="120" presetID="22" presetClass="entr" presetSubtype="2" fill="hold" nodeType="afterEffect">
                                  <p:stCondLst>
                                    <p:cond delay="0"/>
                                  </p:stCondLst>
                                  <p:childTnLst>
                                    <p:set>
                                      <p:cBhvr>
                                        <p:cTn id="121" dur="1" fill="hold">
                                          <p:stCondLst>
                                            <p:cond delay="0"/>
                                          </p:stCondLst>
                                        </p:cTn>
                                        <p:tgtEl>
                                          <p:spTgt spid="114"/>
                                        </p:tgtEl>
                                        <p:attrNameLst>
                                          <p:attrName>style.visibility</p:attrName>
                                        </p:attrNameLst>
                                      </p:cBhvr>
                                      <p:to>
                                        <p:strVal val="visible"/>
                                      </p:to>
                                    </p:set>
                                    <p:animEffect transition="in" filter="wipe(right)">
                                      <p:cBhvr>
                                        <p:cTn id="122" dur="500"/>
                                        <p:tgtEl>
                                          <p:spTgt spid="114"/>
                                        </p:tgtEl>
                                      </p:cBhvr>
                                    </p:animEffect>
                                  </p:childTnLst>
                                </p:cTn>
                              </p:par>
                            </p:childTnLst>
                          </p:cTn>
                        </p:par>
                        <p:par>
                          <p:cTn id="123" fill="hold">
                            <p:stCondLst>
                              <p:cond delay="5500"/>
                            </p:stCondLst>
                            <p:childTnLst>
                              <p:par>
                                <p:cTn id="124" presetID="22" presetClass="entr" presetSubtype="1" fill="hold" nodeType="after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wipe(up)">
                                      <p:cBhvr>
                                        <p:cTn id="126" dur="500"/>
                                        <p:tgtEl>
                                          <p:spTgt spid="96"/>
                                        </p:tgtEl>
                                      </p:cBhvr>
                                    </p:animEffect>
                                  </p:childTnLst>
                                </p:cTn>
                              </p:par>
                              <p:par>
                                <p:cTn id="127" presetID="22" presetClass="entr" presetSubtype="4" fill="hold" nodeType="withEffect">
                                  <p:stCondLst>
                                    <p:cond delay="0"/>
                                  </p:stCondLst>
                                  <p:childTnLst>
                                    <p:set>
                                      <p:cBhvr>
                                        <p:cTn id="128" dur="1" fill="hold">
                                          <p:stCondLst>
                                            <p:cond delay="0"/>
                                          </p:stCondLst>
                                        </p:cTn>
                                        <p:tgtEl>
                                          <p:spTgt spid="158"/>
                                        </p:tgtEl>
                                        <p:attrNameLst>
                                          <p:attrName>style.visibility</p:attrName>
                                        </p:attrNameLst>
                                      </p:cBhvr>
                                      <p:to>
                                        <p:strVal val="visible"/>
                                      </p:to>
                                    </p:set>
                                    <p:animEffect transition="in" filter="wipe(down)">
                                      <p:cBhvr>
                                        <p:cTn id="129" dur="500"/>
                                        <p:tgtEl>
                                          <p:spTgt spid="158"/>
                                        </p:tgtEl>
                                      </p:cBhvr>
                                    </p:animEffect>
                                  </p:childTnLst>
                                </p:cTn>
                              </p:par>
                              <p:par>
                                <p:cTn id="130" presetID="10" presetClass="exit" presetSubtype="0" fill="hold" nodeType="withEffect">
                                  <p:stCondLst>
                                    <p:cond delay="0"/>
                                  </p:stCondLst>
                                  <p:childTnLst>
                                    <p:animEffect transition="out" filter="fade">
                                      <p:cBhvr>
                                        <p:cTn id="131" dur="500"/>
                                        <p:tgtEl>
                                          <p:spTgt spid="69"/>
                                        </p:tgtEl>
                                      </p:cBhvr>
                                    </p:animEffect>
                                    <p:set>
                                      <p:cBhvr>
                                        <p:cTn id="132" dur="1" fill="hold">
                                          <p:stCondLst>
                                            <p:cond delay="499"/>
                                          </p:stCondLst>
                                        </p:cTn>
                                        <p:tgtEl>
                                          <p:spTgt spid="69"/>
                                        </p:tgtEl>
                                        <p:attrNameLst>
                                          <p:attrName>style.visibility</p:attrName>
                                        </p:attrNameLst>
                                      </p:cBhvr>
                                      <p:to>
                                        <p:strVal val="hidden"/>
                                      </p:to>
                                    </p:set>
                                  </p:childTnLst>
                                </p:cTn>
                              </p:par>
                            </p:childTnLst>
                          </p:cTn>
                        </p:par>
                        <p:par>
                          <p:cTn id="133" fill="hold">
                            <p:stCondLst>
                              <p:cond delay="6000"/>
                            </p:stCondLst>
                            <p:childTnLst>
                              <p:par>
                                <p:cTn id="134" presetID="10" presetClass="exit" presetSubtype="0" fill="hold" nodeType="afterEffect">
                                  <p:stCondLst>
                                    <p:cond delay="0"/>
                                  </p:stCondLst>
                                  <p:childTnLst>
                                    <p:animEffect transition="out" filter="fade">
                                      <p:cBhvr>
                                        <p:cTn id="135" dur="500"/>
                                        <p:tgtEl>
                                          <p:spTgt spid="131"/>
                                        </p:tgtEl>
                                      </p:cBhvr>
                                    </p:animEffect>
                                    <p:set>
                                      <p:cBhvr>
                                        <p:cTn id="136" dur="1" fill="hold">
                                          <p:stCondLst>
                                            <p:cond delay="499"/>
                                          </p:stCondLst>
                                        </p:cTn>
                                        <p:tgtEl>
                                          <p:spTgt spid="13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fade">
                                      <p:cBhvr>
                                        <p:cTn id="141" dur="500"/>
                                        <p:tgtEl>
                                          <p:spTgt spid="56"/>
                                        </p:tgtEl>
                                      </p:cBhvr>
                                    </p:animEffect>
                                  </p:childTnLst>
                                </p:cTn>
                              </p:par>
                            </p:childTnLst>
                          </p:cTn>
                        </p:par>
                        <p:par>
                          <p:cTn id="142" fill="hold">
                            <p:stCondLst>
                              <p:cond delay="500"/>
                            </p:stCondLst>
                            <p:childTnLst>
                              <p:par>
                                <p:cTn id="143" presetID="10" presetClass="exit" presetSubtype="0" fill="hold" nodeType="afterEffect">
                                  <p:stCondLst>
                                    <p:cond delay="0"/>
                                  </p:stCondLst>
                                  <p:childTnLst>
                                    <p:animEffect transition="out" filter="fade">
                                      <p:cBhvr>
                                        <p:cTn id="144" dur="500"/>
                                        <p:tgtEl>
                                          <p:spTgt spid="57"/>
                                        </p:tgtEl>
                                      </p:cBhvr>
                                    </p:animEffect>
                                    <p:set>
                                      <p:cBhvr>
                                        <p:cTn id="145" dur="1" fill="hold">
                                          <p:stCondLst>
                                            <p:cond delay="499"/>
                                          </p:stCondLst>
                                        </p:cTn>
                                        <p:tgtEl>
                                          <p:spTgt spid="57"/>
                                        </p:tgtEl>
                                        <p:attrNameLst>
                                          <p:attrName>style.visibility</p:attrName>
                                        </p:attrNameLst>
                                      </p:cBhvr>
                                      <p:to>
                                        <p:strVal val="hidden"/>
                                      </p:to>
                                    </p:set>
                                  </p:childTnLst>
                                </p:cTn>
                              </p:par>
                            </p:childTnLst>
                          </p:cTn>
                        </p:par>
                        <p:par>
                          <p:cTn id="146" fill="hold">
                            <p:stCondLst>
                              <p:cond delay="1000"/>
                            </p:stCondLst>
                            <p:childTnLst>
                              <p:par>
                                <p:cTn id="147" presetID="6" presetClass="entr" presetSubtype="32" fill="hold" nodeType="after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circle(out)">
                                      <p:cBhvr>
                                        <p:cTn id="149" dur="500"/>
                                        <p:tgtEl>
                                          <p:spTgt spid="58"/>
                                        </p:tgtEl>
                                      </p:cBhvr>
                                    </p:animEffect>
                                  </p:childTnLst>
                                </p:cTn>
                              </p:par>
                            </p:childTnLst>
                          </p:cTn>
                        </p:par>
                        <p:par>
                          <p:cTn id="150" fill="hold">
                            <p:stCondLst>
                              <p:cond delay="1500"/>
                            </p:stCondLst>
                            <p:childTnLst>
                              <p:par>
                                <p:cTn id="151" presetID="6" presetClass="entr" presetSubtype="32" fill="hold" nodeType="afterEffect">
                                  <p:stCondLst>
                                    <p:cond delay="0"/>
                                  </p:stCondLst>
                                  <p:childTnLst>
                                    <p:set>
                                      <p:cBhvr>
                                        <p:cTn id="152" dur="1" fill="hold">
                                          <p:stCondLst>
                                            <p:cond delay="0"/>
                                          </p:stCondLst>
                                        </p:cTn>
                                        <p:tgtEl>
                                          <p:spTgt spid="95"/>
                                        </p:tgtEl>
                                        <p:attrNameLst>
                                          <p:attrName>style.visibility</p:attrName>
                                        </p:attrNameLst>
                                      </p:cBhvr>
                                      <p:to>
                                        <p:strVal val="visible"/>
                                      </p:to>
                                    </p:set>
                                    <p:animEffect transition="in" filter="circle(out)">
                                      <p:cBhvr>
                                        <p:cTn id="153" dur="500"/>
                                        <p:tgtEl>
                                          <p:spTgt spid="95"/>
                                        </p:tgtEl>
                                      </p:cBhvr>
                                    </p:animEffect>
                                  </p:childTnLst>
                                </p:cTn>
                              </p:par>
                              <p:par>
                                <p:cTn id="154" presetID="10" presetClass="exit" presetSubtype="0" fill="hold" nodeType="withEffect">
                                  <p:stCondLst>
                                    <p:cond delay="0"/>
                                  </p:stCondLst>
                                  <p:childTnLst>
                                    <p:animEffect transition="out" filter="fade">
                                      <p:cBhvr>
                                        <p:cTn id="155" dur="500"/>
                                        <p:tgtEl>
                                          <p:spTgt spid="111"/>
                                        </p:tgtEl>
                                      </p:cBhvr>
                                    </p:animEffect>
                                    <p:set>
                                      <p:cBhvr>
                                        <p:cTn id="156" dur="1" fill="hold">
                                          <p:stCondLst>
                                            <p:cond delay="499"/>
                                          </p:stCondLst>
                                        </p:cTn>
                                        <p:tgtEl>
                                          <p:spTgt spid="111"/>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114"/>
                                        </p:tgtEl>
                                      </p:cBhvr>
                                    </p:animEffect>
                                    <p:set>
                                      <p:cBhvr>
                                        <p:cTn id="159" dur="1" fill="hold">
                                          <p:stCondLst>
                                            <p:cond delay="499"/>
                                          </p:stCondLst>
                                        </p:cTn>
                                        <p:tgtEl>
                                          <p:spTgt spid="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0"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Deltas</a:t>
            </a:r>
            <a:endParaRPr lang="en-US" dirty="0"/>
          </a:p>
        </p:txBody>
      </p:sp>
      <p:sp>
        <p:nvSpPr>
          <p:cNvPr id="3" name="Content Placeholder 2"/>
          <p:cNvSpPr>
            <a:spLocks noGrp="1"/>
          </p:cNvSpPr>
          <p:nvPr>
            <p:ph idx="1"/>
          </p:nvPr>
        </p:nvSpPr>
        <p:spPr>
          <a:xfrm>
            <a:off x="519112" y="1447799"/>
            <a:ext cx="11149013" cy="4031873"/>
          </a:xfrm>
        </p:spPr>
        <p:txBody>
          <a:bodyPr/>
          <a:lstStyle/>
          <a:p>
            <a:r>
              <a:rPr lang="en-US" dirty="0" smtClean="0"/>
              <a:t>Challenge</a:t>
            </a:r>
          </a:p>
          <a:p>
            <a:pPr lvl="1"/>
            <a:r>
              <a:rPr lang="en-US" dirty="0" smtClean="0"/>
              <a:t>How to manage changes for N users</a:t>
            </a:r>
          </a:p>
          <a:p>
            <a:r>
              <a:rPr lang="en-US" dirty="0" smtClean="0"/>
              <a:t>Solutions</a:t>
            </a:r>
          </a:p>
          <a:p>
            <a:pPr lvl="1"/>
            <a:r>
              <a:rPr lang="en-US" dirty="0" smtClean="0"/>
              <a:t>Server Side Tracking</a:t>
            </a:r>
          </a:p>
          <a:p>
            <a:pPr lvl="2"/>
            <a:r>
              <a:rPr lang="en-US" dirty="0" smtClean="0"/>
              <a:t>Client asks for “my” changes?</a:t>
            </a:r>
          </a:p>
          <a:p>
            <a:pPr lvl="2"/>
            <a:r>
              <a:rPr lang="en-US" dirty="0" smtClean="0"/>
              <a:t>Simple for the client, hard for the server – scalability limits</a:t>
            </a:r>
          </a:p>
          <a:p>
            <a:pPr lvl="1"/>
            <a:r>
              <a:rPr lang="en-US" dirty="0" smtClean="0"/>
              <a:t>Client Side Tracking</a:t>
            </a:r>
          </a:p>
          <a:p>
            <a:pPr lvl="2"/>
            <a:r>
              <a:rPr lang="en-US" dirty="0" smtClean="0"/>
              <a:t>Client asks give me changes since X</a:t>
            </a:r>
          </a:p>
          <a:p>
            <a:pPr lvl="2"/>
            <a:r>
              <a:rPr lang="en-US" dirty="0" smtClean="0"/>
              <a:t>A little more work for the client, but endless scale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6193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Based Changes</a:t>
            </a:r>
            <a:endParaRPr lang="en-US" dirty="0"/>
          </a:p>
        </p:txBody>
      </p:sp>
      <p:sp>
        <p:nvSpPr>
          <p:cNvPr id="3" name="Content Placeholder 2"/>
          <p:cNvSpPr>
            <a:spLocks noGrp="1"/>
          </p:cNvSpPr>
          <p:nvPr>
            <p:ph idx="1"/>
          </p:nvPr>
        </p:nvSpPr>
        <p:spPr>
          <a:xfrm>
            <a:off x="519112" y="1447799"/>
            <a:ext cx="11149013" cy="2880789"/>
          </a:xfrm>
        </p:spPr>
        <p:txBody>
          <a:bodyPr/>
          <a:lstStyle/>
          <a:p>
            <a:r>
              <a:rPr lang="en-US" dirty="0" smtClean="0"/>
              <a:t>Client stores “Last Sync Time” for each collection</a:t>
            </a:r>
          </a:p>
          <a:p>
            <a:pPr lvl="1"/>
            <a:r>
              <a:rPr lang="en-US" dirty="0" smtClean="0"/>
              <a:t>Create “Sync Groups”</a:t>
            </a:r>
          </a:p>
          <a:p>
            <a:pPr lvl="1"/>
            <a:endParaRPr lang="en-US" dirty="0"/>
          </a:p>
          <a:p>
            <a:pPr lvl="1"/>
            <a:endParaRPr lang="en-US" dirty="0" smtClean="0"/>
          </a:p>
          <a:p>
            <a:pPr lvl="1"/>
            <a:r>
              <a:rPr lang="en-US" dirty="0" smtClean="0"/>
              <a:t>Group Collections / Sync Group</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54045989"/>
              </p:ext>
            </p:extLst>
          </p:nvPr>
        </p:nvGraphicFramePr>
        <p:xfrm>
          <a:off x="5546822" y="2040456"/>
          <a:ext cx="3435814" cy="1112520"/>
        </p:xfrm>
        <a:graphic>
          <a:graphicData uri="http://schemas.openxmlformats.org/drawingml/2006/table">
            <a:tbl>
              <a:tblPr firstRow="1" bandRow="1">
                <a:tableStyleId>{5C22544A-7EE6-4342-B048-85BDC9FD1C3A}</a:tableStyleId>
              </a:tblPr>
              <a:tblGrid>
                <a:gridCol w="1472544"/>
                <a:gridCol w="1963270"/>
              </a:tblGrid>
              <a:tr h="370840">
                <a:tc>
                  <a:txBody>
                    <a:bodyPr/>
                    <a:lstStyle/>
                    <a:p>
                      <a:r>
                        <a:rPr lang="en-US" sz="1400" dirty="0" err="1" smtClean="0"/>
                        <a:t>SyncGroup</a:t>
                      </a:r>
                      <a:endParaRPr lang="en-US" sz="1400" dirty="0"/>
                    </a:p>
                  </a:txBody>
                  <a:tcPr marL="121888" marR="121888"/>
                </a:tc>
                <a:tc>
                  <a:txBody>
                    <a:bodyPr/>
                    <a:lstStyle/>
                    <a:p>
                      <a:r>
                        <a:rPr lang="en-US" sz="1400" dirty="0" smtClean="0"/>
                        <a:t>Frequency </a:t>
                      </a:r>
                      <a:r>
                        <a:rPr lang="en-US" sz="1400" baseline="30000" dirty="0" smtClean="0"/>
                        <a:t>(</a:t>
                      </a:r>
                      <a:r>
                        <a:rPr lang="en-US" sz="1400" baseline="30000" dirty="0" err="1" smtClean="0"/>
                        <a:t>TimeSpan</a:t>
                      </a:r>
                      <a:r>
                        <a:rPr lang="en-US" sz="1400" baseline="30000" dirty="0" smtClean="0"/>
                        <a:t>)</a:t>
                      </a:r>
                      <a:endParaRPr lang="en-US" sz="1400" baseline="30000" dirty="0"/>
                    </a:p>
                  </a:txBody>
                  <a:tcPr marL="121888" marR="121888"/>
                </a:tc>
              </a:tr>
              <a:tr h="370840">
                <a:tc>
                  <a:txBody>
                    <a:bodyPr/>
                    <a:lstStyle/>
                    <a:p>
                      <a:r>
                        <a:rPr lang="en-US" sz="1400" dirty="0" smtClean="0"/>
                        <a:t>Reference</a:t>
                      </a:r>
                      <a:endParaRPr lang="en-US" sz="1400" dirty="0"/>
                    </a:p>
                  </a:txBody>
                  <a:tcPr marL="121888" marR="121888"/>
                </a:tc>
                <a:tc>
                  <a:txBody>
                    <a:bodyPr/>
                    <a:lstStyle/>
                    <a:p>
                      <a:r>
                        <a:rPr lang="en-US" sz="1400" dirty="0" smtClean="0"/>
                        <a:t>24 hours</a:t>
                      </a:r>
                      <a:endParaRPr lang="en-US" sz="1400" dirty="0"/>
                    </a:p>
                  </a:txBody>
                  <a:tcPr marL="121888" marR="121888"/>
                </a:tc>
              </a:tr>
              <a:tr h="370840">
                <a:tc>
                  <a:txBody>
                    <a:bodyPr/>
                    <a:lstStyle/>
                    <a:p>
                      <a:r>
                        <a:rPr lang="en-US" sz="1400" dirty="0" smtClean="0"/>
                        <a:t>Activity</a:t>
                      </a:r>
                      <a:endParaRPr lang="en-US" sz="1400" dirty="0"/>
                    </a:p>
                  </a:txBody>
                  <a:tcPr marL="121888" marR="121888"/>
                </a:tc>
                <a:tc>
                  <a:txBody>
                    <a:bodyPr/>
                    <a:lstStyle/>
                    <a:p>
                      <a:r>
                        <a:rPr lang="en-US" sz="1400" dirty="0" smtClean="0"/>
                        <a:t>5 </a:t>
                      </a:r>
                      <a:r>
                        <a:rPr lang="en-US" sz="1400" baseline="0" dirty="0" smtClean="0"/>
                        <a:t>minutes</a:t>
                      </a:r>
                      <a:endParaRPr lang="en-US" sz="1400" dirty="0"/>
                    </a:p>
                  </a:txBody>
                  <a:tcPr marL="121888" marR="121888"/>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639405250"/>
              </p:ext>
            </p:extLst>
          </p:nvPr>
        </p:nvGraphicFramePr>
        <p:xfrm>
          <a:off x="5543833" y="3806533"/>
          <a:ext cx="5609183" cy="2966720"/>
        </p:xfrm>
        <a:graphic>
          <a:graphicData uri="http://schemas.openxmlformats.org/drawingml/2006/table">
            <a:tbl>
              <a:tblPr firstRow="1" bandRow="1">
                <a:tableStyleId>{5C22544A-7EE6-4342-B048-85BDC9FD1C3A}</a:tableStyleId>
              </a:tblPr>
              <a:tblGrid>
                <a:gridCol w="2129955"/>
                <a:gridCol w="1248664"/>
                <a:gridCol w="2230564"/>
              </a:tblGrid>
              <a:tr h="370840">
                <a:tc>
                  <a:txBody>
                    <a:bodyPr/>
                    <a:lstStyle/>
                    <a:p>
                      <a:r>
                        <a:rPr lang="en-US" sz="1400" dirty="0" smtClean="0"/>
                        <a:t>Entity</a:t>
                      </a:r>
                      <a:endParaRPr lang="en-US" sz="1400" dirty="0"/>
                    </a:p>
                  </a:txBody>
                  <a:tcPr marL="121888" marR="121888"/>
                </a:tc>
                <a:tc>
                  <a:txBody>
                    <a:bodyPr/>
                    <a:lstStyle/>
                    <a:p>
                      <a:r>
                        <a:rPr lang="en-US" sz="1400" dirty="0" err="1" smtClean="0"/>
                        <a:t>SyncGroup</a:t>
                      </a:r>
                      <a:endParaRPr lang="en-US" sz="1400" dirty="0"/>
                    </a:p>
                  </a:txBody>
                  <a:tcPr marL="121888" marR="121888"/>
                </a:tc>
                <a:tc>
                  <a:txBody>
                    <a:bodyPr/>
                    <a:lstStyle/>
                    <a:p>
                      <a:r>
                        <a:rPr lang="en-US" sz="1400" dirty="0" smtClean="0"/>
                        <a:t>Anchor</a:t>
                      </a:r>
                      <a:endParaRPr lang="en-US" sz="1400" dirty="0"/>
                    </a:p>
                  </a:txBody>
                  <a:tcPr marL="121888" marR="121888"/>
                </a:tc>
              </a:tr>
              <a:tr h="370840">
                <a:tc>
                  <a:txBody>
                    <a:bodyPr/>
                    <a:lstStyle/>
                    <a:p>
                      <a:r>
                        <a:rPr lang="en-US" sz="1400" dirty="0" smtClean="0"/>
                        <a:t>States</a:t>
                      </a:r>
                      <a:endParaRPr lang="en-US" sz="1400" dirty="0"/>
                    </a:p>
                  </a:txBody>
                  <a:tcPr marL="121888" marR="121888"/>
                </a:tc>
                <a:tc>
                  <a:txBody>
                    <a:bodyPr/>
                    <a:lstStyle/>
                    <a:p>
                      <a:r>
                        <a:rPr lang="en-US" sz="1400" dirty="0" smtClean="0"/>
                        <a:t>Reference</a:t>
                      </a:r>
                      <a:endParaRPr lang="en-US" sz="1400" dirty="0"/>
                    </a:p>
                  </a:txBody>
                  <a:tcPr marL="121888" marR="121888"/>
                </a:tc>
                <a:tc>
                  <a:txBody>
                    <a:bodyPr/>
                    <a:lstStyle/>
                    <a:p>
                      <a:r>
                        <a:rPr lang="en-US" sz="1400" dirty="0" smtClean="0"/>
                        <a:t>5/1/11 7:00:00</a:t>
                      </a:r>
                      <a:r>
                        <a:rPr lang="en-US" sz="1400" baseline="0" dirty="0" smtClean="0"/>
                        <a:t> AM UTC</a:t>
                      </a:r>
                      <a:endParaRPr lang="en-US" sz="1400" dirty="0"/>
                    </a:p>
                  </a:txBody>
                  <a:tcPr marL="121888" marR="121888"/>
                </a:tc>
              </a:tr>
              <a:tr h="370840">
                <a:tc>
                  <a:txBody>
                    <a:bodyPr/>
                    <a:lstStyle/>
                    <a:p>
                      <a:r>
                        <a:rPr lang="en-US" sz="1400" dirty="0" err="1" smtClean="0"/>
                        <a:t>ClaimStatus</a:t>
                      </a:r>
                      <a:endParaRPr lang="en-US" sz="1400" dirty="0"/>
                    </a:p>
                  </a:txBody>
                  <a:tcPr marL="121888" marR="121888"/>
                </a:tc>
                <a:tc>
                  <a:txBody>
                    <a:bodyPr/>
                    <a:lstStyle/>
                    <a:p>
                      <a:r>
                        <a:rPr lang="en-US" sz="1400" dirty="0" smtClean="0"/>
                        <a:t>Reference</a:t>
                      </a:r>
                      <a:endParaRPr lang="en-US" sz="1400" dirty="0"/>
                    </a:p>
                  </a:txBody>
                  <a:tcPr marL="121888" marR="121888"/>
                </a:tc>
                <a:tc>
                  <a:txBody>
                    <a:bodyPr/>
                    <a:lstStyle/>
                    <a:p>
                      <a:r>
                        <a:rPr lang="en-US" sz="1400" dirty="0" smtClean="0"/>
                        <a:t>5/1/11 7:00:00</a:t>
                      </a:r>
                      <a:r>
                        <a:rPr lang="en-US" sz="1400" baseline="0" dirty="0" smtClean="0"/>
                        <a:t> AM UTC</a:t>
                      </a:r>
                      <a:endParaRPr lang="en-US" sz="1400" dirty="0"/>
                    </a:p>
                  </a:txBody>
                  <a:tcPr marL="121888" marR="121888"/>
                </a:tc>
              </a:tr>
              <a:tr h="370840">
                <a:tc>
                  <a:txBody>
                    <a:bodyPr/>
                    <a:lstStyle/>
                    <a:p>
                      <a:r>
                        <a:rPr lang="en-US" sz="1400" dirty="0" err="1" smtClean="0"/>
                        <a:t>StandardVehicleImage</a:t>
                      </a:r>
                      <a:endParaRPr lang="en-US" sz="1400" dirty="0"/>
                    </a:p>
                  </a:txBody>
                  <a:tcPr marL="121888" marR="121888"/>
                </a:tc>
                <a:tc>
                  <a:txBody>
                    <a:bodyPr/>
                    <a:lstStyle/>
                    <a:p>
                      <a:r>
                        <a:rPr lang="en-US" sz="1400" dirty="0" smtClean="0"/>
                        <a:t>Reference</a:t>
                      </a:r>
                      <a:endParaRPr lang="en-US" sz="1400" dirty="0"/>
                    </a:p>
                  </a:txBody>
                  <a:tcPr marL="121888" marR="121888"/>
                </a:tc>
                <a:tc>
                  <a:txBody>
                    <a:bodyPr/>
                    <a:lstStyle/>
                    <a:p>
                      <a:r>
                        <a:rPr lang="en-US" sz="1400" dirty="0" smtClean="0"/>
                        <a:t>5/1/11 7:00:00</a:t>
                      </a:r>
                      <a:r>
                        <a:rPr lang="en-US" sz="1400" baseline="0" dirty="0" smtClean="0"/>
                        <a:t> AM UTC</a:t>
                      </a:r>
                      <a:endParaRPr lang="en-US" sz="1400" dirty="0"/>
                    </a:p>
                  </a:txBody>
                  <a:tcPr marL="121888" marR="121888"/>
                </a:tc>
              </a:tr>
              <a:tr h="370840">
                <a:tc>
                  <a:txBody>
                    <a:bodyPr/>
                    <a:lstStyle/>
                    <a:p>
                      <a:r>
                        <a:rPr lang="en-US" sz="1400" dirty="0" err="1" smtClean="0"/>
                        <a:t>VehicleReferencePhoto</a:t>
                      </a:r>
                      <a:endParaRPr lang="en-US" sz="1400" dirty="0"/>
                    </a:p>
                  </a:txBody>
                  <a:tcPr marL="121888" marR="121888"/>
                </a:tc>
                <a:tc>
                  <a:txBody>
                    <a:bodyPr/>
                    <a:lstStyle/>
                    <a:p>
                      <a:r>
                        <a:rPr lang="en-US" sz="1400" dirty="0" smtClean="0"/>
                        <a:t>Reference</a:t>
                      </a:r>
                      <a:endParaRPr lang="en-US" sz="1400" dirty="0"/>
                    </a:p>
                  </a:txBody>
                  <a:tcPr marL="121888" marR="121888"/>
                </a:tc>
                <a:tc>
                  <a:txBody>
                    <a:bodyPr/>
                    <a:lstStyle/>
                    <a:p>
                      <a:r>
                        <a:rPr lang="en-US" sz="1400" dirty="0" smtClean="0"/>
                        <a:t>5/1/11 7:32:05</a:t>
                      </a:r>
                      <a:r>
                        <a:rPr lang="en-US" sz="1400" baseline="0" dirty="0" smtClean="0"/>
                        <a:t> AM UTC</a:t>
                      </a:r>
                      <a:endParaRPr lang="en-US" sz="1400" dirty="0"/>
                    </a:p>
                  </a:txBody>
                  <a:tcPr marL="121888" marR="121888"/>
                </a:tc>
              </a:tr>
              <a:tr h="370840">
                <a:tc>
                  <a:txBody>
                    <a:bodyPr/>
                    <a:lstStyle/>
                    <a:p>
                      <a:r>
                        <a:rPr lang="en-US" sz="1400" dirty="0" smtClean="0"/>
                        <a:t>Appointments</a:t>
                      </a:r>
                      <a:endParaRPr lang="en-US" sz="1400" dirty="0"/>
                    </a:p>
                  </a:txBody>
                  <a:tcPr marL="121888" marR="121888"/>
                </a:tc>
                <a:tc>
                  <a:txBody>
                    <a:bodyPr/>
                    <a:lstStyle/>
                    <a:p>
                      <a:r>
                        <a:rPr lang="en-US" sz="1400" dirty="0" smtClean="0"/>
                        <a:t>Activity</a:t>
                      </a:r>
                      <a:endParaRPr lang="en-US" sz="1400" dirty="0"/>
                    </a:p>
                  </a:txBody>
                  <a:tcPr marL="121888" marR="121888"/>
                </a:tc>
                <a:tc>
                  <a:txBody>
                    <a:bodyPr/>
                    <a:lstStyle/>
                    <a:p>
                      <a:r>
                        <a:rPr lang="en-US" sz="1400" dirty="0" smtClean="0"/>
                        <a:t>5/16/11 8:08:15</a:t>
                      </a:r>
                      <a:r>
                        <a:rPr lang="en-US" sz="1400" baseline="0" dirty="0" smtClean="0"/>
                        <a:t> AM UTC</a:t>
                      </a:r>
                      <a:endParaRPr lang="en-US" sz="1400" dirty="0"/>
                    </a:p>
                  </a:txBody>
                  <a:tcPr marL="121888" marR="121888"/>
                </a:tc>
              </a:tr>
              <a:tr h="370840">
                <a:tc>
                  <a:txBody>
                    <a:bodyPr/>
                    <a:lstStyle/>
                    <a:p>
                      <a:r>
                        <a:rPr lang="en-US" sz="1400" dirty="0" smtClean="0"/>
                        <a:t>Claims</a:t>
                      </a:r>
                      <a:endParaRPr lang="en-US" sz="1400" dirty="0"/>
                    </a:p>
                  </a:txBody>
                  <a:tcPr marL="121888" marR="121888"/>
                </a:tc>
                <a:tc>
                  <a:txBody>
                    <a:bodyPr/>
                    <a:lstStyle/>
                    <a:p>
                      <a:r>
                        <a:rPr lang="en-US" sz="1400" dirty="0" smtClean="0"/>
                        <a:t>Activity</a:t>
                      </a:r>
                      <a:endParaRPr lang="en-US" sz="1400" dirty="0"/>
                    </a:p>
                  </a:txBody>
                  <a:tcPr marL="121888" marR="121888"/>
                </a:tc>
                <a:tc>
                  <a:txBody>
                    <a:bodyPr/>
                    <a:lstStyle/>
                    <a:p>
                      <a:r>
                        <a:rPr lang="en-US" sz="1400" dirty="0" smtClean="0"/>
                        <a:t>5/16/11 8:08:15</a:t>
                      </a:r>
                      <a:r>
                        <a:rPr lang="en-US" sz="1400" baseline="0" dirty="0" smtClean="0"/>
                        <a:t> AM UTC</a:t>
                      </a:r>
                      <a:endParaRPr lang="en-US" sz="1400" dirty="0"/>
                    </a:p>
                  </a:txBody>
                  <a:tcPr marL="121888" marR="121888"/>
                </a:tc>
              </a:tr>
              <a:tr h="370840">
                <a:tc>
                  <a:txBody>
                    <a:bodyPr/>
                    <a:lstStyle/>
                    <a:p>
                      <a:r>
                        <a:rPr lang="en-US" sz="1400" dirty="0" err="1" smtClean="0"/>
                        <a:t>ClaimDamage</a:t>
                      </a:r>
                      <a:endParaRPr lang="en-US" sz="1400" dirty="0"/>
                    </a:p>
                  </a:txBody>
                  <a:tcPr marL="121888" marR="121888"/>
                </a:tc>
                <a:tc>
                  <a:txBody>
                    <a:bodyPr/>
                    <a:lstStyle/>
                    <a:p>
                      <a:r>
                        <a:rPr lang="en-US" sz="1400" dirty="0" smtClean="0"/>
                        <a:t>Activity</a:t>
                      </a:r>
                      <a:endParaRPr lang="en-US" sz="1400" dirty="0"/>
                    </a:p>
                  </a:txBody>
                  <a:tcPr marL="121888" marR="121888"/>
                </a:tc>
                <a:tc>
                  <a:txBody>
                    <a:bodyPr/>
                    <a:lstStyle/>
                    <a:p>
                      <a:r>
                        <a:rPr lang="en-US" sz="1400" dirty="0" smtClean="0"/>
                        <a:t>5/16/11 8:08:15</a:t>
                      </a:r>
                      <a:r>
                        <a:rPr lang="en-US" sz="1400" baseline="0" dirty="0" smtClean="0"/>
                        <a:t> AM UTC</a:t>
                      </a:r>
                      <a:endParaRPr lang="en-US" sz="1400" dirty="0"/>
                    </a:p>
                  </a:txBody>
                  <a:tcPr marL="121888" marR="121888"/>
                </a:tc>
              </a:tr>
            </a:tbl>
          </a:graphicData>
        </a:graphic>
      </p:graphicFrame>
      <p:pic>
        <p:nvPicPr>
          <p:cNvPr id="8"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27777" y="0"/>
            <a:ext cx="989982" cy="15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Temp\MontiBeachAnch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0976" y="326416"/>
            <a:ext cx="2642276" cy="314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481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Deltas Include…</a:t>
            </a:r>
            <a:endParaRPr lang="en-US" dirty="0"/>
          </a:p>
        </p:txBody>
      </p:sp>
      <p:sp>
        <p:nvSpPr>
          <p:cNvPr id="3" name="Content Placeholder 2"/>
          <p:cNvSpPr>
            <a:spLocks noGrp="1"/>
          </p:cNvSpPr>
          <p:nvPr>
            <p:ph idx="1"/>
          </p:nvPr>
        </p:nvSpPr>
        <p:spPr>
          <a:xfrm>
            <a:off x="519112" y="1447799"/>
            <a:ext cx="11149013" cy="3016210"/>
          </a:xfrm>
        </p:spPr>
        <p:txBody>
          <a:bodyPr/>
          <a:lstStyle/>
          <a:p>
            <a:r>
              <a:rPr lang="en-US" dirty="0" smtClean="0"/>
              <a:t>Inserts</a:t>
            </a:r>
          </a:p>
          <a:p>
            <a:r>
              <a:rPr lang="en-US" dirty="0" smtClean="0"/>
              <a:t>Updates</a:t>
            </a:r>
          </a:p>
          <a:p>
            <a:r>
              <a:rPr lang="en-US" dirty="0" smtClean="0"/>
              <a:t>Deletes</a:t>
            </a:r>
          </a:p>
          <a:p>
            <a:pPr lvl="1"/>
            <a:r>
              <a:rPr lang="en-US" dirty="0" smtClean="0"/>
              <a:t>But, how do I get a delete, if it’s deleted?</a:t>
            </a:r>
          </a:p>
          <a:p>
            <a:r>
              <a:rPr lang="en-US" dirty="0" smtClean="0"/>
              <a:t>Tombstones</a:t>
            </a:r>
          </a:p>
          <a:p>
            <a:pPr marL="460375" lvl="1"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9000" y="4150310"/>
            <a:ext cx="3810000" cy="2707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27777" y="0"/>
            <a:ext cx="989982" cy="15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2661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Tombstones???</a:t>
            </a:r>
            <a:endParaRPr lang="en-US" dirty="0"/>
          </a:p>
        </p:txBody>
      </p:sp>
      <p:sp>
        <p:nvSpPr>
          <p:cNvPr id="3" name="Content Placeholder 2"/>
          <p:cNvSpPr>
            <a:spLocks noGrp="1"/>
          </p:cNvSpPr>
          <p:nvPr>
            <p:ph idx="1"/>
          </p:nvPr>
        </p:nvSpPr>
        <p:spPr>
          <a:xfrm>
            <a:off x="519112" y="1447799"/>
            <a:ext cx="11149013" cy="443198"/>
          </a:xfrm>
        </p:spPr>
        <p:txBody>
          <a:bodyPr/>
          <a:lstStyle/>
          <a:p>
            <a:r>
              <a:rPr lang="en-US" dirty="0" smtClean="0"/>
              <a:t>Maintained by Database Triggers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3999" y="0"/>
            <a:ext cx="3044825" cy="2163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13"/>
          <p:cNvSpPr/>
          <p:nvPr/>
        </p:nvSpPr>
        <p:spPr bwMode="auto">
          <a:xfrm>
            <a:off x="123120" y="2574772"/>
            <a:ext cx="222690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gradFill>
                  <a:gsLst>
                    <a:gs pos="0">
                      <a:srgbClr val="FFFFFF"/>
                    </a:gs>
                    <a:gs pos="100000">
                      <a:srgbClr val="FFFFFF"/>
                    </a:gs>
                  </a:gsLst>
                  <a:lin ang="5400000" scaled="0"/>
                </a:gradFill>
              </a:rPr>
              <a:t>Appointment</a:t>
            </a:r>
          </a:p>
        </p:txBody>
      </p:sp>
      <p:sp>
        <p:nvSpPr>
          <p:cNvPr id="15" name="Rounded Rectangle 14"/>
          <p:cNvSpPr/>
          <p:nvPr/>
        </p:nvSpPr>
        <p:spPr bwMode="auto">
          <a:xfrm>
            <a:off x="2465181" y="2574772"/>
            <a:ext cx="363268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gradFill>
                  <a:gsLst>
                    <a:gs pos="0">
                      <a:srgbClr val="FFFFFF"/>
                    </a:gs>
                    <a:gs pos="100000">
                      <a:srgbClr val="FFFFFF"/>
                    </a:gs>
                  </a:gsLst>
                  <a:lin ang="5400000" scaled="0"/>
                </a:gradFill>
              </a:rPr>
              <a:t>Appointment_Tombstone</a:t>
            </a:r>
            <a:endParaRPr lang="en-US" sz="2200" dirty="0">
              <a:gradFill>
                <a:gsLst>
                  <a:gs pos="0">
                    <a:srgbClr val="FFFFFF"/>
                  </a:gs>
                  <a:gs pos="100000">
                    <a:srgbClr val="FFFFFF"/>
                  </a:gs>
                </a:gsLst>
                <a:lin ang="5400000" scaled="0"/>
              </a:gradFill>
            </a:endParaRPr>
          </a:p>
        </p:txBody>
      </p:sp>
      <p:sp>
        <p:nvSpPr>
          <p:cNvPr id="16" name="Rounded Rectangle 15"/>
          <p:cNvSpPr/>
          <p:nvPr/>
        </p:nvSpPr>
        <p:spPr bwMode="auto">
          <a:xfrm>
            <a:off x="2465180" y="3191026"/>
            <a:ext cx="3632681" cy="941909"/>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dirty="0" err="1" smtClean="0">
                <a:gradFill>
                  <a:gsLst>
                    <a:gs pos="0">
                      <a:srgbClr val="FFFFFF"/>
                    </a:gs>
                    <a:gs pos="100000">
                      <a:srgbClr val="FFFFFF"/>
                    </a:gs>
                  </a:gsLst>
                  <a:lin ang="5400000" scaled="0"/>
                </a:gradFill>
              </a:rPr>
              <a:t>Appointment_Id</a:t>
            </a:r>
            <a:endParaRPr lang="en-US" dirty="0" smtClean="0">
              <a:gradFill>
                <a:gsLst>
                  <a:gs pos="0">
                    <a:srgbClr val="FFFFFF"/>
                  </a:gs>
                  <a:gs pos="100000">
                    <a:srgbClr val="FFFFFF"/>
                  </a:gs>
                </a:gsLst>
                <a:lin ang="5400000" scaled="0"/>
              </a:gradFill>
            </a:endParaRPr>
          </a:p>
          <a:p>
            <a:pPr defTabSz="914099" fontAlgn="base">
              <a:spcBef>
                <a:spcPct val="0"/>
              </a:spcBef>
              <a:spcAft>
                <a:spcPct val="0"/>
              </a:spcAft>
            </a:pPr>
            <a:r>
              <a:rPr lang="en-US" dirty="0" err="1" smtClean="0">
                <a:gradFill>
                  <a:gsLst>
                    <a:gs pos="0">
                      <a:srgbClr val="FFFFFF"/>
                    </a:gs>
                    <a:gs pos="100000">
                      <a:srgbClr val="FFFFFF"/>
                    </a:gs>
                  </a:gsLst>
                  <a:lin ang="5400000" scaled="0"/>
                </a:gradFill>
              </a:rPr>
              <a:t>Appraiser_Id</a:t>
            </a:r>
            <a:endParaRPr lang="en-US" dirty="0" smtClean="0">
              <a:gradFill>
                <a:gsLst>
                  <a:gs pos="0">
                    <a:srgbClr val="FFFFFF"/>
                  </a:gs>
                  <a:gs pos="100000">
                    <a:srgbClr val="FFFFFF"/>
                  </a:gs>
                </a:gsLst>
                <a:lin ang="5400000" scaled="0"/>
              </a:gradFill>
            </a:endParaRPr>
          </a:p>
          <a:p>
            <a:pPr defTabSz="914099" fontAlgn="base">
              <a:spcBef>
                <a:spcPct val="0"/>
              </a:spcBef>
              <a:spcAft>
                <a:spcPct val="0"/>
              </a:spcAft>
            </a:pPr>
            <a:r>
              <a:rPr lang="en-US" dirty="0" err="1" smtClean="0">
                <a:gradFill>
                  <a:gsLst>
                    <a:gs pos="0">
                      <a:srgbClr val="FFFFFF"/>
                    </a:gs>
                    <a:gs pos="100000">
                      <a:srgbClr val="FFFFFF"/>
                    </a:gs>
                  </a:gsLst>
                  <a:lin ang="5400000" scaled="0"/>
                </a:gradFill>
              </a:rPr>
              <a:t>DeletedDate</a:t>
            </a:r>
            <a:endParaRPr lang="en-US" dirty="0" smtClean="0">
              <a:gradFill>
                <a:gsLst>
                  <a:gs pos="0">
                    <a:srgbClr val="FFFFFF"/>
                  </a:gs>
                  <a:gs pos="100000">
                    <a:srgbClr val="FFFFFF"/>
                  </a:gs>
                </a:gsLst>
                <a:lin ang="5400000" scaled="0"/>
              </a:gradFill>
            </a:endParaRPr>
          </a:p>
        </p:txBody>
      </p:sp>
      <p:sp>
        <p:nvSpPr>
          <p:cNvPr id="17" name="Rounded Rectangle 16"/>
          <p:cNvSpPr/>
          <p:nvPr/>
        </p:nvSpPr>
        <p:spPr bwMode="auto">
          <a:xfrm>
            <a:off x="123121" y="3191026"/>
            <a:ext cx="2226900" cy="2072209"/>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dirty="0" err="1" smtClean="0">
                <a:gradFill>
                  <a:gsLst>
                    <a:gs pos="0">
                      <a:srgbClr val="FFFFFF"/>
                    </a:gs>
                    <a:gs pos="100000">
                      <a:srgbClr val="FFFFFF"/>
                    </a:gs>
                  </a:gsLst>
                  <a:lin ang="5400000" scaled="0"/>
                </a:gradFill>
              </a:rPr>
              <a:t>Appointment_Id</a:t>
            </a:r>
            <a:endParaRPr lang="en-US" dirty="0" smtClean="0">
              <a:gradFill>
                <a:gsLst>
                  <a:gs pos="0">
                    <a:srgbClr val="FFFFFF"/>
                  </a:gs>
                  <a:gs pos="100000">
                    <a:srgbClr val="FFFFFF"/>
                  </a:gs>
                </a:gsLst>
                <a:lin ang="5400000" scaled="0"/>
              </a:gradFill>
            </a:endParaRPr>
          </a:p>
          <a:p>
            <a:pPr defTabSz="914099" fontAlgn="base">
              <a:spcBef>
                <a:spcPct val="0"/>
              </a:spcBef>
              <a:spcAft>
                <a:spcPct val="0"/>
              </a:spcAft>
            </a:pPr>
            <a:r>
              <a:rPr lang="en-US" dirty="0" err="1" smtClean="0">
                <a:gradFill>
                  <a:gsLst>
                    <a:gs pos="0">
                      <a:srgbClr val="FFFFFF"/>
                    </a:gs>
                    <a:gs pos="100000">
                      <a:srgbClr val="FFFFFF"/>
                    </a:gs>
                  </a:gsLst>
                  <a:lin ang="5400000" scaled="0"/>
                </a:gradFill>
              </a:rPr>
              <a:t>Appraiser_Id</a:t>
            </a:r>
            <a:endParaRPr lang="en-US" dirty="0" smtClean="0">
              <a:gradFill>
                <a:gsLst>
                  <a:gs pos="0">
                    <a:srgbClr val="FFFFFF"/>
                  </a:gs>
                  <a:gs pos="100000">
                    <a:srgbClr val="FFFFFF"/>
                  </a:gs>
                </a:gsLst>
                <a:lin ang="5400000" scaled="0"/>
              </a:gradFill>
            </a:endParaRPr>
          </a:p>
          <a:p>
            <a:pPr defTabSz="914099" fontAlgn="base">
              <a:spcBef>
                <a:spcPct val="0"/>
              </a:spcBef>
              <a:spcAft>
                <a:spcPct val="0"/>
              </a:spcAft>
            </a:pPr>
            <a:r>
              <a:rPr lang="en-US" dirty="0" err="1" smtClean="0">
                <a:gradFill>
                  <a:gsLst>
                    <a:gs pos="0">
                      <a:srgbClr val="FFFFFF"/>
                    </a:gs>
                    <a:gs pos="100000">
                      <a:srgbClr val="FFFFFF"/>
                    </a:gs>
                  </a:gsLst>
                  <a:lin ang="5400000" scaled="0"/>
                </a:gradFill>
              </a:rPr>
              <a:t>Customer_Id</a:t>
            </a:r>
            <a:endParaRPr lang="en-US" dirty="0" smtClean="0">
              <a:gradFill>
                <a:gsLst>
                  <a:gs pos="0">
                    <a:srgbClr val="FFFFFF"/>
                  </a:gs>
                  <a:gs pos="100000">
                    <a:srgbClr val="FFFFFF"/>
                  </a:gs>
                </a:gsLst>
                <a:lin ang="5400000" scaled="0"/>
              </a:gradFill>
            </a:endParaRPr>
          </a:p>
          <a:p>
            <a:pPr defTabSz="914099" fontAlgn="base">
              <a:spcBef>
                <a:spcPct val="0"/>
              </a:spcBef>
              <a:spcAft>
                <a:spcPct val="0"/>
              </a:spcAft>
            </a:pPr>
            <a:r>
              <a:rPr lang="en-US" dirty="0" err="1" smtClean="0">
                <a:gradFill>
                  <a:gsLst>
                    <a:gs pos="0">
                      <a:srgbClr val="FFFFFF"/>
                    </a:gs>
                    <a:gs pos="100000">
                      <a:srgbClr val="FFFFFF"/>
                    </a:gs>
                  </a:gsLst>
                  <a:lin ang="5400000" scaled="0"/>
                </a:gradFill>
              </a:rPr>
              <a:t>Vehicle_Id</a:t>
            </a:r>
            <a:endParaRPr lang="en-US" dirty="0" smtClean="0">
              <a:gradFill>
                <a:gsLst>
                  <a:gs pos="0">
                    <a:srgbClr val="FFFFFF"/>
                  </a:gs>
                  <a:gs pos="100000">
                    <a:srgbClr val="FFFFFF"/>
                  </a:gs>
                </a:gsLst>
                <a:lin ang="5400000" scaled="0"/>
              </a:gradFill>
            </a:endParaRPr>
          </a:p>
          <a:p>
            <a:pPr defTabSz="914099" fontAlgn="base">
              <a:spcBef>
                <a:spcPct val="0"/>
              </a:spcBef>
              <a:spcAft>
                <a:spcPct val="0"/>
              </a:spcAft>
            </a:pPr>
            <a:r>
              <a:rPr lang="en-US" dirty="0" smtClean="0">
                <a:gradFill>
                  <a:gsLst>
                    <a:gs pos="0">
                      <a:srgbClr val="FFFFFF"/>
                    </a:gs>
                    <a:gs pos="100000">
                      <a:srgbClr val="FFFFFF"/>
                    </a:gs>
                  </a:gsLst>
                  <a:lin ang="5400000" scaled="0"/>
                </a:gradFill>
              </a:rPr>
              <a:t>…</a:t>
            </a:r>
          </a:p>
          <a:p>
            <a:pPr defTabSz="914099" fontAlgn="base">
              <a:spcBef>
                <a:spcPct val="0"/>
              </a:spcBef>
              <a:spcAft>
                <a:spcPct val="0"/>
              </a:spcAft>
            </a:pPr>
            <a:r>
              <a:rPr lang="en-US" dirty="0" smtClean="0">
                <a:gradFill>
                  <a:gsLst>
                    <a:gs pos="0">
                      <a:srgbClr val="FFFFFF"/>
                    </a:gs>
                    <a:gs pos="100000">
                      <a:srgbClr val="FFFFFF"/>
                    </a:gs>
                  </a:gsLst>
                  <a:lin ang="5400000" scaled="0"/>
                </a:gradFill>
              </a:rPr>
              <a:t>Created</a:t>
            </a:r>
          </a:p>
          <a:p>
            <a:pPr defTabSz="914099" fontAlgn="base">
              <a:spcBef>
                <a:spcPct val="0"/>
              </a:spcBef>
              <a:spcAft>
                <a:spcPct val="0"/>
              </a:spcAft>
            </a:pPr>
            <a:r>
              <a:rPr lang="en-US" dirty="0" err="1" smtClean="0">
                <a:gradFill>
                  <a:gsLst>
                    <a:gs pos="0">
                      <a:srgbClr val="FFFFFF"/>
                    </a:gs>
                    <a:gs pos="100000">
                      <a:srgbClr val="FFFFFF"/>
                    </a:gs>
                  </a:gsLst>
                  <a:lin ang="5400000" scaled="0"/>
                </a:gradFill>
              </a:rPr>
              <a:t>LastEdit</a:t>
            </a:r>
            <a:endParaRPr lang="en-US" dirty="0" smtClean="0">
              <a:gradFill>
                <a:gsLst>
                  <a:gs pos="0">
                    <a:srgbClr val="FFFFFF"/>
                  </a:gs>
                  <a:gs pos="100000">
                    <a:srgbClr val="FFFFFF"/>
                  </a:gs>
                </a:gsLst>
                <a:lin ang="5400000" scaled="0"/>
              </a:gradFill>
            </a:endParaRPr>
          </a:p>
        </p:txBody>
      </p:sp>
      <p:sp>
        <p:nvSpPr>
          <p:cNvPr id="6" name="Rounded Rectangle 5"/>
          <p:cNvSpPr/>
          <p:nvPr/>
        </p:nvSpPr>
        <p:spPr bwMode="auto">
          <a:xfrm>
            <a:off x="6205442" y="2574772"/>
            <a:ext cx="222690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gradFill>
                  <a:gsLst>
                    <a:gs pos="0">
                      <a:srgbClr val="FFFFFF"/>
                    </a:gs>
                    <a:gs pos="100000">
                      <a:srgbClr val="FFFFFF"/>
                    </a:gs>
                  </a:gsLst>
                  <a:lin ang="5400000" scaled="0"/>
                </a:gradFill>
              </a:rPr>
              <a:t>Claim</a:t>
            </a:r>
          </a:p>
        </p:txBody>
      </p:sp>
      <p:sp>
        <p:nvSpPr>
          <p:cNvPr id="8" name="Rounded Rectangle 7"/>
          <p:cNvSpPr/>
          <p:nvPr/>
        </p:nvSpPr>
        <p:spPr bwMode="auto">
          <a:xfrm>
            <a:off x="6205442" y="3230940"/>
            <a:ext cx="222690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a:gradFill>
                  <a:gsLst>
                    <a:gs pos="0">
                      <a:srgbClr val="FFFFFF"/>
                    </a:gs>
                    <a:gs pos="100000">
                      <a:srgbClr val="FFFFFF"/>
                    </a:gs>
                  </a:gsLst>
                  <a:lin ang="5400000" scaled="0"/>
                </a:gradFill>
              </a:rPr>
              <a:t>ClaimDamage</a:t>
            </a:r>
            <a:endParaRPr lang="en-US" sz="2200" dirty="0">
              <a:gradFill>
                <a:gsLst>
                  <a:gs pos="0">
                    <a:srgbClr val="FFFFFF"/>
                  </a:gs>
                  <a:gs pos="100000">
                    <a:srgbClr val="FFFFFF"/>
                  </a:gs>
                </a:gsLst>
                <a:lin ang="5400000" scaled="0"/>
              </a:gradFill>
            </a:endParaRPr>
          </a:p>
        </p:txBody>
      </p:sp>
      <p:sp>
        <p:nvSpPr>
          <p:cNvPr id="11" name="Rounded Rectangle 10"/>
          <p:cNvSpPr/>
          <p:nvPr/>
        </p:nvSpPr>
        <p:spPr bwMode="auto">
          <a:xfrm>
            <a:off x="8547503" y="2574772"/>
            <a:ext cx="363268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gradFill>
                  <a:gsLst>
                    <a:gs pos="0">
                      <a:srgbClr val="FFFFFF"/>
                    </a:gs>
                    <a:gs pos="100000">
                      <a:srgbClr val="FFFFFF"/>
                    </a:gs>
                  </a:gsLst>
                  <a:lin ang="5400000" scaled="0"/>
                </a:gradFill>
              </a:rPr>
              <a:t>Claim_Tombstone</a:t>
            </a:r>
            <a:endParaRPr lang="en-US" sz="2200" dirty="0">
              <a:gradFill>
                <a:gsLst>
                  <a:gs pos="0">
                    <a:srgbClr val="FFFFFF"/>
                  </a:gs>
                  <a:gs pos="100000">
                    <a:srgbClr val="FFFFFF"/>
                  </a:gs>
                </a:gsLst>
                <a:lin ang="5400000" scaled="0"/>
              </a:gradFill>
            </a:endParaRPr>
          </a:p>
        </p:txBody>
      </p:sp>
      <p:sp>
        <p:nvSpPr>
          <p:cNvPr id="13" name="Rounded Rectangle 12"/>
          <p:cNvSpPr/>
          <p:nvPr/>
        </p:nvSpPr>
        <p:spPr bwMode="auto">
          <a:xfrm>
            <a:off x="8547503" y="3230940"/>
            <a:ext cx="3632681" cy="61625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err="1" smtClean="0">
                <a:gradFill>
                  <a:gsLst>
                    <a:gs pos="0">
                      <a:srgbClr val="FFFFFF"/>
                    </a:gs>
                    <a:gs pos="100000">
                      <a:srgbClr val="FFFFFF"/>
                    </a:gs>
                  </a:gsLst>
                  <a:lin ang="5400000" scaled="0"/>
                </a:gradFill>
              </a:rPr>
              <a:t>ClaimDamage_Tombstone</a:t>
            </a:r>
            <a:endParaRPr lang="en-US" sz="2200" dirty="0">
              <a:gradFill>
                <a:gsLst>
                  <a:gs pos="0">
                    <a:srgbClr val="FFFFFF"/>
                  </a:gs>
                  <a:gs pos="100000">
                    <a:srgbClr val="FFFFFF"/>
                  </a:gs>
                </a:gsLst>
                <a:lin ang="5400000" scaled="0"/>
              </a:gradFill>
            </a:endParaRPr>
          </a:p>
        </p:txBody>
      </p:sp>
      <p:sp>
        <p:nvSpPr>
          <p:cNvPr id="18" name="Rectangle 17"/>
          <p:cNvSpPr/>
          <p:nvPr/>
        </p:nvSpPr>
        <p:spPr>
          <a:xfrm>
            <a:off x="526961" y="5288999"/>
            <a:ext cx="4916572" cy="1384995"/>
          </a:xfrm>
          <a:prstGeom prst="rect">
            <a:avLst/>
          </a:prstGeom>
          <a:solidFill>
            <a:srgbClr val="FFFFFF"/>
          </a:solidFill>
          <a:ln w="25400" cap="flat" cmpd="sng" algn="ctr">
            <a:solidFill>
              <a:srgbClr val="12B612"/>
            </a:solidFill>
            <a:prstDash val="solid"/>
          </a:ln>
          <a:effectLst/>
        </p:spPr>
        <p:txBody>
          <a:bodyPr wrap="square">
            <a:spAutoFit/>
          </a:bodyPr>
          <a:lstStyle/>
          <a:p>
            <a:r>
              <a:rPr lang="en-US" sz="1200" dirty="0">
                <a:solidFill>
                  <a:srgbClr val="0000FF"/>
                </a:solidFill>
              </a:rPr>
              <a:t>CREATE</a:t>
            </a:r>
            <a:r>
              <a:rPr lang="en-US" sz="1200" dirty="0">
                <a:solidFill>
                  <a:prstClr val="black"/>
                </a:solidFill>
              </a:rPr>
              <a:t> </a:t>
            </a:r>
            <a:r>
              <a:rPr lang="en-US" sz="1200" dirty="0">
                <a:solidFill>
                  <a:srgbClr val="0000FF"/>
                </a:solidFill>
              </a:rPr>
              <a:t>TRIGGER</a:t>
            </a:r>
            <a:r>
              <a:rPr lang="en-US" sz="1200" dirty="0">
                <a:solidFill>
                  <a:prstClr val="black"/>
                </a:solidFill>
              </a:rPr>
              <a:t> </a:t>
            </a:r>
            <a:r>
              <a:rPr lang="en-US" sz="1200" dirty="0" err="1">
                <a:solidFill>
                  <a:prstClr val="black"/>
                </a:solidFill>
              </a:rPr>
              <a:t>AdjusterAppointment_Delete_UpdateTombstone</a:t>
            </a:r>
            <a:r>
              <a:rPr lang="en-US" sz="1200" dirty="0">
                <a:solidFill>
                  <a:prstClr val="black"/>
                </a:solidFill>
              </a:rPr>
              <a:t> </a:t>
            </a:r>
          </a:p>
          <a:p>
            <a:r>
              <a:rPr lang="en-US" sz="1200" dirty="0">
                <a:solidFill>
                  <a:prstClr val="black"/>
                </a:solidFill>
              </a:rPr>
              <a:t>   </a:t>
            </a:r>
            <a:r>
              <a:rPr lang="en-US" sz="1200" dirty="0">
                <a:solidFill>
                  <a:srgbClr val="0000FF"/>
                </a:solidFill>
              </a:rPr>
              <a:t>ON</a:t>
            </a:r>
            <a:r>
              <a:rPr lang="en-US" sz="1200" dirty="0">
                <a:solidFill>
                  <a:prstClr val="black"/>
                </a:solidFill>
              </a:rPr>
              <a:t> </a:t>
            </a:r>
            <a:r>
              <a:rPr lang="en-US" sz="1200" dirty="0" err="1">
                <a:solidFill>
                  <a:prstClr val="black"/>
                </a:solidFill>
              </a:rPr>
              <a:t>AdjusterAppointment</a:t>
            </a:r>
            <a:r>
              <a:rPr lang="en-US" sz="1200" dirty="0">
                <a:solidFill>
                  <a:prstClr val="black"/>
                </a:solidFill>
              </a:rPr>
              <a:t> </a:t>
            </a:r>
            <a:r>
              <a:rPr lang="en-US" sz="1200" dirty="0">
                <a:solidFill>
                  <a:srgbClr val="0000FF"/>
                </a:solidFill>
              </a:rPr>
              <a:t>AFTER</a:t>
            </a:r>
            <a:r>
              <a:rPr lang="en-US" sz="1200" dirty="0">
                <a:solidFill>
                  <a:prstClr val="black"/>
                </a:solidFill>
              </a:rPr>
              <a:t> </a:t>
            </a:r>
            <a:r>
              <a:rPr lang="en-US" sz="1200" dirty="0">
                <a:solidFill>
                  <a:srgbClr val="0000FF"/>
                </a:solidFill>
              </a:rPr>
              <a:t>DELETE</a:t>
            </a:r>
          </a:p>
          <a:p>
            <a:r>
              <a:rPr lang="en-US" sz="1200" dirty="0">
                <a:solidFill>
                  <a:srgbClr val="0000FF"/>
                </a:solidFill>
              </a:rPr>
              <a:t>AS</a:t>
            </a:r>
            <a:r>
              <a:rPr lang="en-US" sz="1200" dirty="0">
                <a:solidFill>
                  <a:prstClr val="black"/>
                </a:solidFill>
              </a:rPr>
              <a:t> </a:t>
            </a:r>
          </a:p>
          <a:p>
            <a:r>
              <a:rPr lang="en-US" sz="1200" dirty="0" smtClean="0">
                <a:solidFill>
                  <a:srgbClr val="0000FF"/>
                </a:solidFill>
              </a:rPr>
              <a:t>INSERT</a:t>
            </a:r>
            <a:r>
              <a:rPr lang="en-US" sz="1200" dirty="0" smtClean="0">
                <a:solidFill>
                  <a:prstClr val="black"/>
                </a:solidFill>
              </a:rPr>
              <a:t> </a:t>
            </a:r>
            <a:r>
              <a:rPr lang="en-US" sz="1200" dirty="0">
                <a:solidFill>
                  <a:srgbClr val="0000FF"/>
                </a:solidFill>
              </a:rPr>
              <a:t>INTO</a:t>
            </a:r>
            <a:r>
              <a:rPr lang="en-US" sz="1200" dirty="0">
                <a:solidFill>
                  <a:prstClr val="black"/>
                </a:solidFill>
              </a:rPr>
              <a:t> </a:t>
            </a:r>
            <a:r>
              <a:rPr lang="en-US" sz="1200" dirty="0" err="1">
                <a:solidFill>
                  <a:prstClr val="black"/>
                </a:solidFill>
              </a:rPr>
              <a:t>AdjusterAppointment_Tombstone</a:t>
            </a:r>
            <a:r>
              <a:rPr lang="en-US" sz="1200" dirty="0">
                <a:solidFill>
                  <a:prstClr val="black"/>
                </a:solidFill>
              </a:rPr>
              <a:t> </a:t>
            </a:r>
          </a:p>
          <a:p>
            <a:r>
              <a:rPr lang="en-US" sz="1200" dirty="0" smtClean="0">
                <a:solidFill>
                  <a:srgbClr val="808080"/>
                </a:solidFill>
              </a:rPr>
              <a:t>  (</a:t>
            </a:r>
            <a:r>
              <a:rPr lang="en-US" sz="1200" dirty="0" smtClean="0">
                <a:solidFill>
                  <a:prstClr val="black"/>
                </a:solidFill>
              </a:rPr>
              <a:t> </a:t>
            </a:r>
            <a:r>
              <a:rPr lang="en-US" sz="1200" dirty="0" err="1">
                <a:solidFill>
                  <a:prstClr val="black"/>
                </a:solidFill>
              </a:rPr>
              <a:t>AdjusterAppointmentGuid</a:t>
            </a:r>
            <a:r>
              <a:rPr lang="en-US" sz="1200" dirty="0">
                <a:solidFill>
                  <a:srgbClr val="808080"/>
                </a:solidFill>
              </a:rPr>
              <a:t>,</a:t>
            </a:r>
            <a:r>
              <a:rPr lang="en-US" sz="1200" dirty="0">
                <a:solidFill>
                  <a:prstClr val="black"/>
                </a:solidFill>
              </a:rPr>
              <a:t> </a:t>
            </a:r>
            <a:r>
              <a:rPr lang="en-US" sz="1200" dirty="0" err="1">
                <a:solidFill>
                  <a:prstClr val="black"/>
                </a:solidFill>
              </a:rPr>
              <a:t>Adjuster_Id</a:t>
            </a:r>
            <a:r>
              <a:rPr lang="en-US" sz="1200" dirty="0">
                <a:solidFill>
                  <a:prstClr val="black"/>
                </a:solidFill>
              </a:rPr>
              <a:t> </a:t>
            </a:r>
            <a:r>
              <a:rPr lang="en-US" sz="1200" dirty="0">
                <a:solidFill>
                  <a:srgbClr val="808080"/>
                </a:solidFill>
              </a:rPr>
              <a:t>)</a:t>
            </a:r>
          </a:p>
          <a:p>
            <a:r>
              <a:rPr lang="en-US" sz="1200" dirty="0" smtClean="0">
                <a:solidFill>
                  <a:srgbClr val="0000FF"/>
                </a:solidFill>
              </a:rPr>
              <a:t>       SELECT</a:t>
            </a:r>
            <a:r>
              <a:rPr lang="en-US" sz="1200" dirty="0" smtClean="0">
                <a:solidFill>
                  <a:prstClr val="black"/>
                </a:solidFill>
              </a:rPr>
              <a:t> </a:t>
            </a:r>
            <a:r>
              <a:rPr lang="en-US" sz="1200" dirty="0" err="1">
                <a:solidFill>
                  <a:prstClr val="black"/>
                </a:solidFill>
              </a:rPr>
              <a:t>AppointmentGuid</a:t>
            </a:r>
            <a:r>
              <a:rPr lang="en-US" sz="1200" dirty="0">
                <a:solidFill>
                  <a:srgbClr val="808080"/>
                </a:solidFill>
              </a:rPr>
              <a:t>,</a:t>
            </a:r>
            <a:r>
              <a:rPr lang="en-US" sz="1200" dirty="0">
                <a:solidFill>
                  <a:prstClr val="black"/>
                </a:solidFill>
              </a:rPr>
              <a:t> </a:t>
            </a:r>
            <a:r>
              <a:rPr lang="en-US" sz="1200" dirty="0" err="1">
                <a:solidFill>
                  <a:prstClr val="black"/>
                </a:solidFill>
              </a:rPr>
              <a:t>Adjuster_Id</a:t>
            </a:r>
            <a:r>
              <a:rPr lang="en-US" sz="1200" dirty="0">
                <a:solidFill>
                  <a:prstClr val="black"/>
                </a:solidFill>
              </a:rPr>
              <a:t> </a:t>
            </a:r>
          </a:p>
          <a:p>
            <a:r>
              <a:rPr lang="en-US" sz="1200" dirty="0" smtClean="0">
                <a:solidFill>
                  <a:srgbClr val="0000FF"/>
                </a:solidFill>
              </a:rPr>
              <a:t>          FROM</a:t>
            </a:r>
            <a:r>
              <a:rPr lang="en-US" sz="1200" dirty="0" smtClean="0">
                <a:solidFill>
                  <a:prstClr val="black"/>
                </a:solidFill>
              </a:rPr>
              <a:t> </a:t>
            </a:r>
            <a:r>
              <a:rPr lang="en-US" sz="1200" dirty="0">
                <a:solidFill>
                  <a:prstClr val="black"/>
                </a:solidFill>
              </a:rPr>
              <a:t>deleted</a:t>
            </a:r>
          </a:p>
        </p:txBody>
      </p:sp>
    </p:spTree>
    <p:extLst>
      <p:ext uri="{BB962C8B-B14F-4D97-AF65-F5344CB8AC3E}">
        <p14:creationId xmlns:p14="http://schemas.microsoft.com/office/powerpoint/2010/main" val="1576941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up)">
                                      <p:cBhvr>
                                        <p:cTn id="18" dur="500"/>
                                        <p:tgtEl>
                                          <p:spTgt spid="1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6" grpId="0" animBg="1"/>
      <p:bldP spid="8" grpId="0" animBg="1"/>
      <p:bldP spid="11" grpId="0" animBg="1"/>
      <p:bldP spid="13"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Getting Deltas</a:t>
            </a:r>
            <a:endParaRPr lang="en-US" dirty="0"/>
          </a:p>
        </p:txBody>
      </p:sp>
      <p:sp>
        <p:nvSpPr>
          <p:cNvPr id="5" name="Subtitle 4"/>
          <p:cNvSpPr>
            <a:spLocks noGrp="1"/>
          </p:cNvSpPr>
          <p:nvPr>
            <p:ph type="subTitle" idx="1"/>
          </p:nvPr>
        </p:nvSpPr>
        <p:spPr/>
        <p:txBody>
          <a:bodyPr/>
          <a:lstStyle/>
          <a:p>
            <a:endParaRPr lang="en-US" dirty="0"/>
          </a:p>
        </p:txBody>
      </p:sp>
      <p:pic>
        <p:nvPicPr>
          <p:cNvPr id="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27777" y="0"/>
            <a:ext cx="989982" cy="15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56603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Content Placeholder 2"/>
          <p:cNvSpPr>
            <a:spLocks noGrp="1"/>
          </p:cNvSpPr>
          <p:nvPr>
            <p:ph idx="1"/>
          </p:nvPr>
        </p:nvSpPr>
        <p:spPr>
          <a:xfrm>
            <a:off x="519112" y="1447799"/>
            <a:ext cx="11149013" cy="3693319"/>
          </a:xfrm>
        </p:spPr>
        <p:txBody>
          <a:bodyPr/>
          <a:lstStyle/>
          <a:p>
            <a:r>
              <a:rPr lang="en-US" dirty="0" smtClean="0"/>
              <a:t>Determining </a:t>
            </a:r>
            <a:r>
              <a:rPr lang="en-US" dirty="0"/>
              <a:t>Offline </a:t>
            </a:r>
            <a:r>
              <a:rPr lang="en-US" dirty="0" smtClean="0"/>
              <a:t>State</a:t>
            </a:r>
            <a:r>
              <a:rPr lang="en-US" dirty="0"/>
              <a:t> </a:t>
            </a:r>
            <a:r>
              <a:rPr lang="en-US" dirty="0">
                <a:solidFill>
                  <a:srgbClr val="59D01E"/>
                </a:solidFill>
              </a:rPr>
              <a:t>√</a:t>
            </a:r>
            <a:endParaRPr lang="en-US" dirty="0" smtClean="0"/>
          </a:p>
          <a:p>
            <a:r>
              <a:rPr lang="en-US" dirty="0" smtClean="0"/>
              <a:t>Defined Offline Operations  </a:t>
            </a:r>
            <a:r>
              <a:rPr lang="en-US" dirty="0" smtClean="0">
                <a:solidFill>
                  <a:srgbClr val="59D01E"/>
                </a:solidFill>
              </a:rPr>
              <a:t>√</a:t>
            </a:r>
          </a:p>
          <a:p>
            <a:r>
              <a:rPr lang="en-US" dirty="0" smtClean="0"/>
              <a:t>Categorized Data </a:t>
            </a:r>
            <a:r>
              <a:rPr lang="en-US" dirty="0" smtClean="0">
                <a:solidFill>
                  <a:srgbClr val="59D01E"/>
                </a:solidFill>
              </a:rPr>
              <a:t>√</a:t>
            </a:r>
            <a:endParaRPr lang="en-US" dirty="0" smtClean="0"/>
          </a:p>
          <a:p>
            <a:r>
              <a:rPr lang="en-US" dirty="0" smtClean="0"/>
              <a:t>Local Storage </a:t>
            </a:r>
            <a:r>
              <a:rPr lang="en-US" dirty="0" smtClean="0">
                <a:solidFill>
                  <a:srgbClr val="59D01E"/>
                </a:solidFill>
              </a:rPr>
              <a:t>√</a:t>
            </a:r>
          </a:p>
          <a:p>
            <a:r>
              <a:rPr lang="en-US" dirty="0" smtClean="0"/>
              <a:t>Getting Deltas </a:t>
            </a:r>
            <a:r>
              <a:rPr lang="en-US" dirty="0">
                <a:solidFill>
                  <a:srgbClr val="59D01E"/>
                </a:solidFill>
              </a:rPr>
              <a:t>√</a:t>
            </a:r>
            <a:endParaRPr lang="en-US" dirty="0" smtClean="0"/>
          </a:p>
          <a:p>
            <a:r>
              <a:rPr lang="en-US" dirty="0" smtClean="0"/>
              <a:t>Saving</a:t>
            </a:r>
          </a:p>
          <a:p>
            <a:endParaRPr lang="en-US" dirty="0"/>
          </a:p>
        </p:txBody>
      </p:sp>
    </p:spTree>
    <p:extLst>
      <p:ext uri="{BB962C8B-B14F-4D97-AF65-F5344CB8AC3E}">
        <p14:creationId xmlns:p14="http://schemas.microsoft.com/office/powerpoint/2010/main" val="29774536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Saving</a:t>
            </a:r>
            <a:endParaRPr lang="en-US" dirty="0"/>
          </a:p>
        </p:txBody>
      </p:sp>
      <p:sp>
        <p:nvSpPr>
          <p:cNvPr id="6" name="Text Placeholder 5"/>
          <p:cNvSpPr>
            <a:spLocks noGrp="1"/>
          </p:cNvSpPr>
          <p:nvPr>
            <p:ph type="body" sz="quarter" idx="10"/>
          </p:nvPr>
        </p:nvSpPr>
        <p:spPr>
          <a:xfrm>
            <a:off x="519112" y="1447799"/>
            <a:ext cx="11149013" cy="1526572"/>
          </a:xfrm>
        </p:spPr>
        <p:txBody>
          <a:bodyPr/>
          <a:lstStyle/>
          <a:p>
            <a:r>
              <a:rPr lang="en-US" dirty="0" smtClean="0"/>
              <a:t>Save Locally</a:t>
            </a:r>
          </a:p>
          <a:p>
            <a:r>
              <a:rPr lang="en-US" dirty="0" smtClean="0"/>
              <a:t>Sync w/Server</a:t>
            </a:r>
          </a:p>
          <a:p>
            <a:r>
              <a:rPr lang="en-US" dirty="0" smtClean="0"/>
              <a:t>Just another message</a:t>
            </a:r>
            <a:endParaRPr lang="en-US"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27777" y="0"/>
            <a:ext cx="989982" cy="15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5752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Saving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404954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ounded Rectangle 78"/>
          <p:cNvSpPr/>
          <p:nvPr/>
        </p:nvSpPr>
        <p:spPr bwMode="auto">
          <a:xfrm>
            <a:off x="105508" y="3340360"/>
            <a:ext cx="4639381" cy="2589923"/>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200" dirty="0" smtClean="0">
                <a:gradFill>
                  <a:gsLst>
                    <a:gs pos="0">
                      <a:srgbClr val="FFFFFF"/>
                    </a:gs>
                    <a:gs pos="100000">
                      <a:srgbClr val="FFFFFF"/>
                    </a:gs>
                  </a:gsLst>
                  <a:lin ang="5400000" scaled="0"/>
                </a:gradFill>
              </a:rPr>
              <a:t>Entity Manager</a:t>
            </a:r>
          </a:p>
        </p:txBody>
      </p:sp>
      <p:sp>
        <p:nvSpPr>
          <p:cNvPr id="83" name="Rounded Rectangle 82"/>
          <p:cNvSpPr/>
          <p:nvPr/>
        </p:nvSpPr>
        <p:spPr bwMode="auto">
          <a:xfrm>
            <a:off x="351013" y="4647527"/>
            <a:ext cx="1525538" cy="94404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1400" dirty="0" smtClean="0">
                <a:solidFill>
                  <a:schemeClr val="tx1">
                    <a:alpha val="99000"/>
                  </a:schemeClr>
                </a:solidFill>
              </a:rPr>
              <a:t>Sync Groups</a:t>
            </a:r>
            <a:endParaRPr lang="en-US" sz="1400" dirty="0">
              <a:solidFill>
                <a:schemeClr val="tx1">
                  <a:alpha val="99000"/>
                </a:schemeClr>
              </a:solidFill>
            </a:endParaRPr>
          </a:p>
        </p:txBody>
      </p:sp>
      <p:sp>
        <p:nvSpPr>
          <p:cNvPr id="5" name="Rounded Rectangle 4"/>
          <p:cNvSpPr/>
          <p:nvPr/>
        </p:nvSpPr>
        <p:spPr bwMode="blackGray">
          <a:xfrm>
            <a:off x="9816395" y="1252564"/>
            <a:ext cx="2113183" cy="5384876"/>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4" name="Rounded Rectangle 73"/>
          <p:cNvSpPr/>
          <p:nvPr/>
        </p:nvSpPr>
        <p:spPr bwMode="auto">
          <a:xfrm>
            <a:off x="9949745" y="2189094"/>
            <a:ext cx="858027" cy="4464572"/>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Offline Silverlight Application w/Messaging</a:t>
            </a:r>
            <a:endParaRPr lang="en-US" dirty="0"/>
          </a:p>
        </p:txBody>
      </p:sp>
      <p:pic>
        <p:nvPicPr>
          <p:cNvPr id="8" name="Picture 2" descr="C:\Data\Presentations\_Artwork\Artwork_Imagery\HARDWARE_IMAGERY\Illustration - Misc Hardware\XML Icons\Server.png"/>
          <p:cNvPicPr>
            <a:picLocks noChangeAspect="1" noChangeArrowheads="1"/>
          </p:cNvPicPr>
          <p:nvPr/>
        </p:nvPicPr>
        <p:blipFill>
          <a:blip r:embed="rId2" cstate="screen"/>
          <a:srcRect/>
          <a:stretch>
            <a:fillRect/>
          </a:stretch>
        </p:blipFill>
        <p:spPr bwMode="auto">
          <a:xfrm>
            <a:off x="10408071" y="1307631"/>
            <a:ext cx="762000" cy="1124013"/>
          </a:xfrm>
          <a:prstGeom prst="rect">
            <a:avLst/>
          </a:prstGeom>
          <a:noFill/>
        </p:spPr>
      </p:pic>
      <p:grpSp>
        <p:nvGrpSpPr>
          <p:cNvPr id="3" name="Group 2"/>
          <p:cNvGrpSpPr/>
          <p:nvPr/>
        </p:nvGrpSpPr>
        <p:grpSpPr>
          <a:xfrm>
            <a:off x="987718" y="6112844"/>
            <a:ext cx="2446868" cy="613030"/>
            <a:chOff x="2027486" y="6059576"/>
            <a:chExt cx="2446868" cy="613030"/>
          </a:xfrm>
        </p:grpSpPr>
        <p:sp>
          <p:nvSpPr>
            <p:cNvPr id="72" name="Rounded Rectangle 71"/>
            <p:cNvSpPr/>
            <p:nvPr/>
          </p:nvSpPr>
          <p:spPr bwMode="auto">
            <a:xfrm>
              <a:off x="2027486" y="6061856"/>
              <a:ext cx="2446868" cy="610750"/>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chemeClr val="tx1">
                      <a:alpha val="99000"/>
                    </a:schemeClr>
                  </a:solidFill>
                </a:rPr>
                <a:t>Local Storage</a:t>
              </a:r>
            </a:p>
          </p:txBody>
        </p:sp>
        <p:pic>
          <p:nvPicPr>
            <p:cNvPr id="9" name="Picture 4" descr="C:\Data\Presentations\_Artwork\Artwork_Imagery\HARDWARE_IMAGERY\Illustration - Misc Hardware\XML Icons\database green.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40909" y="6059576"/>
              <a:ext cx="483849" cy="579460"/>
            </a:xfrm>
            <a:prstGeom prst="rect">
              <a:avLst/>
            </a:prstGeom>
            <a:noFill/>
          </p:spPr>
        </p:pic>
      </p:grpSp>
      <p:pic>
        <p:nvPicPr>
          <p:cNvPr id="14" name="Picture 8" descr="C:\Data\Presentations\_Artwork\Artwork_Imagery\HARDWARE_IMAGERY\Illustration - Misc Hardware\XML Icons\Database blue.png"/>
          <p:cNvPicPr>
            <a:picLocks noChangeAspect="1" noChangeArrowheads="1"/>
          </p:cNvPicPr>
          <p:nvPr/>
        </p:nvPicPr>
        <p:blipFill>
          <a:blip r:embed="rId4" cstate="screen"/>
          <a:srcRect/>
          <a:stretch>
            <a:fillRect/>
          </a:stretch>
        </p:blipFill>
        <p:spPr bwMode="auto">
          <a:xfrm>
            <a:off x="10995668" y="5698303"/>
            <a:ext cx="779463" cy="939138"/>
          </a:xfrm>
          <a:prstGeom prst="rect">
            <a:avLst/>
          </a:prstGeom>
          <a:noFill/>
        </p:spPr>
      </p:pic>
      <p:pic>
        <p:nvPicPr>
          <p:cNvPr id="23" name="Picture 6" descr="C:\Data\Presentations\_Artwork\Artwork_Imagery\HARDWARE_IMAGERY\Illustration - Misc Hardware\XML Icons\Server HIS Host Integratio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106089" y="3977301"/>
            <a:ext cx="558621" cy="861748"/>
          </a:xfrm>
          <a:prstGeom prst="rect">
            <a:avLst/>
          </a:prstGeom>
          <a:noFill/>
        </p:spPr>
      </p:pic>
      <p:sp>
        <p:nvSpPr>
          <p:cNvPr id="24" name="Rectangle 78"/>
          <p:cNvSpPr>
            <a:spLocks noChangeArrowheads="1"/>
          </p:cNvSpPr>
          <p:nvPr/>
        </p:nvSpPr>
        <p:spPr bwMode="invGray">
          <a:xfrm>
            <a:off x="10801754" y="4733639"/>
            <a:ext cx="1167291"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Accounting</a:t>
            </a:r>
            <a:endParaRPr lang="en-US" sz="1400" b="1" dirty="0">
              <a:effectLst>
                <a:outerShdw blurRad="38100" dist="38100" dir="2700000" algn="tl">
                  <a:srgbClr val="000000"/>
                </a:outerShdw>
              </a:effectLst>
              <a:latin typeface="Segoe Semibold" pitchFamily="34" charset="0"/>
            </a:endParaRPr>
          </a:p>
        </p:txBody>
      </p:sp>
      <p:sp>
        <p:nvSpPr>
          <p:cNvPr id="25" name="Rectangle 78"/>
          <p:cNvSpPr>
            <a:spLocks noChangeArrowheads="1"/>
          </p:cNvSpPr>
          <p:nvPr/>
        </p:nvSpPr>
        <p:spPr bwMode="invGray">
          <a:xfrm>
            <a:off x="10841028" y="3281670"/>
            <a:ext cx="1088743"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Fulfillment</a:t>
            </a:r>
            <a:endParaRPr lang="en-US" sz="1400" b="1" dirty="0">
              <a:effectLst>
                <a:outerShdw blurRad="38100" dist="38100" dir="2700000" algn="tl">
                  <a:srgbClr val="000000"/>
                </a:outerShdw>
              </a:effectLst>
              <a:latin typeface="Segoe Semibold" pitchFamily="34" charset="0"/>
            </a:endParaRPr>
          </a:p>
        </p:txBody>
      </p:sp>
      <p:pic>
        <p:nvPicPr>
          <p:cNvPr id="30" name="Picture 7" descr="C:\Data\Presentations\_Artwork\Artwork_Imagery\HARDWARE_IMAGERY\Illustration - Misc Hardware\XML Icons\pbx box.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24213" y="2657338"/>
            <a:ext cx="522373" cy="623094"/>
          </a:xfrm>
          <a:prstGeom prst="rect">
            <a:avLst/>
          </a:prstGeom>
          <a:noFill/>
        </p:spPr>
      </p:pic>
      <p:pic>
        <p:nvPicPr>
          <p:cNvPr id="43"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5818291"/>
            <a:ext cx="619125" cy="742950"/>
          </a:xfrm>
          <a:prstGeom prst="rect">
            <a:avLst/>
          </a:prstGeom>
          <a:noFill/>
        </p:spPr>
      </p:pic>
      <p:pic>
        <p:nvPicPr>
          <p:cNvPr id="44" name="Picture 9" descr="\\homeserver\c$\Data\SteveWork\Presentations\Artwork\Artwork_Imagery\Shapes and Graphics\Misc\gears 3 overlapped.png"/>
          <p:cNvPicPr>
            <a:picLocks noChangeAspect="1" noChangeArrowheads="1"/>
          </p:cNvPicPr>
          <p:nvPr/>
        </p:nvPicPr>
        <p:blipFill>
          <a:blip r:embed="rId8" cstate="screen"/>
          <a:srcRect/>
          <a:stretch>
            <a:fillRect/>
          </a:stretch>
        </p:blipFill>
        <p:spPr bwMode="auto">
          <a:xfrm>
            <a:off x="10351844" y="6084321"/>
            <a:ext cx="593713" cy="565820"/>
          </a:xfrm>
          <a:prstGeom prst="rect">
            <a:avLst/>
          </a:prstGeom>
          <a:noFill/>
        </p:spPr>
      </p:pic>
      <p:pic>
        <p:nvPicPr>
          <p:cNvPr id="49"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2968885"/>
            <a:ext cx="619125" cy="742950"/>
          </a:xfrm>
          <a:prstGeom prst="rect">
            <a:avLst/>
          </a:prstGeom>
          <a:noFill/>
        </p:spPr>
      </p:pic>
      <p:pic>
        <p:nvPicPr>
          <p:cNvPr id="75"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4868489"/>
            <a:ext cx="619125" cy="742950"/>
          </a:xfrm>
          <a:prstGeom prst="rect">
            <a:avLst/>
          </a:prstGeom>
          <a:noFill/>
        </p:spPr>
      </p:pic>
      <p:pic>
        <p:nvPicPr>
          <p:cNvPr id="76"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3918687"/>
            <a:ext cx="619125" cy="742950"/>
          </a:xfrm>
          <a:prstGeom prst="rect">
            <a:avLst/>
          </a:prstGeom>
          <a:noFill/>
        </p:spPr>
      </p:pic>
      <p:pic>
        <p:nvPicPr>
          <p:cNvPr id="47" name="Picture 4" descr="C:\Data\Presentations\_Artwork\Artwork_Imagery\Shapes and Graphics\Internet Cloud\internet cloud.png"/>
          <p:cNvPicPr>
            <a:picLocks noChangeAspect="1" noChangeArrowheads="1"/>
          </p:cNvPicPr>
          <p:nvPr/>
        </p:nvPicPr>
        <p:blipFill>
          <a:blip r:embed="rId9" cstate="screen"/>
          <a:srcRect/>
          <a:stretch>
            <a:fillRect/>
          </a:stretch>
        </p:blipFill>
        <p:spPr bwMode="auto">
          <a:xfrm>
            <a:off x="7574859" y="3711834"/>
            <a:ext cx="2158131" cy="989401"/>
          </a:xfrm>
          <a:prstGeom prst="rect">
            <a:avLst/>
          </a:prstGeom>
          <a:noFill/>
          <a:ln w="9525">
            <a:noFill/>
            <a:miter lim="800000"/>
            <a:headEnd/>
            <a:tailEnd/>
          </a:ln>
        </p:spPr>
      </p:pic>
      <p:sp>
        <p:nvSpPr>
          <p:cNvPr id="53" name="Rounded Rectangle 52"/>
          <p:cNvSpPr/>
          <p:nvPr/>
        </p:nvSpPr>
        <p:spPr bwMode="auto">
          <a:xfrm>
            <a:off x="5194281" y="5341943"/>
            <a:ext cx="2230163" cy="712719"/>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Service</a:t>
            </a:r>
            <a:br>
              <a:rPr lang="en-US" sz="2200" dirty="0" smtClean="0">
                <a:solidFill>
                  <a:schemeClr val="bg1">
                    <a:alpha val="99000"/>
                  </a:schemeClr>
                </a:solidFill>
              </a:rPr>
            </a:br>
            <a:r>
              <a:rPr lang="en-US" sz="2200" dirty="0" smtClean="0">
                <a:solidFill>
                  <a:schemeClr val="bg1">
                    <a:alpha val="99000"/>
                  </a:schemeClr>
                </a:solidFill>
              </a:rPr>
              <a:t>Proxies</a:t>
            </a:r>
            <a:endParaRPr lang="en-US" sz="2200" dirty="0">
              <a:solidFill>
                <a:schemeClr val="bg1">
                  <a:alpha val="99000"/>
                </a:schemeClr>
              </a:solidFill>
            </a:endParaRPr>
          </a:p>
        </p:txBody>
      </p:sp>
      <p:cxnSp>
        <p:nvCxnSpPr>
          <p:cNvPr id="96" name="Elbow Connector 95"/>
          <p:cNvCxnSpPr>
            <a:stCxn id="109" idx="2"/>
            <a:endCxn id="72" idx="0"/>
          </p:cNvCxnSpPr>
          <p:nvPr/>
        </p:nvCxnSpPr>
        <p:spPr>
          <a:xfrm rot="5400000">
            <a:off x="2419720" y="5303880"/>
            <a:ext cx="602676" cy="1019812"/>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Rounded Rectangle 108"/>
          <p:cNvSpPr/>
          <p:nvPr/>
        </p:nvSpPr>
        <p:spPr bwMode="auto">
          <a:xfrm>
            <a:off x="2121864" y="4971024"/>
            <a:ext cx="2218199" cy="541424"/>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Message</a:t>
            </a:r>
          </a:p>
        </p:txBody>
      </p:sp>
      <p:cxnSp>
        <p:nvCxnSpPr>
          <p:cNvPr id="110" name="Elbow Connector 109"/>
          <p:cNvCxnSpPr/>
          <p:nvPr/>
        </p:nvCxnSpPr>
        <p:spPr>
          <a:xfrm flipV="1">
            <a:off x="7424444" y="5239964"/>
            <a:ext cx="2183989" cy="458339"/>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Elbow Connector 110"/>
          <p:cNvCxnSpPr/>
          <p:nvPr/>
        </p:nvCxnSpPr>
        <p:spPr>
          <a:xfrm flipV="1">
            <a:off x="7424444" y="5239964"/>
            <a:ext cx="2183989" cy="458339"/>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09" idx="3"/>
            <a:endCxn id="53" idx="1"/>
          </p:cNvCxnSpPr>
          <p:nvPr/>
        </p:nvCxnSpPr>
        <p:spPr>
          <a:xfrm>
            <a:off x="4340063" y="5241736"/>
            <a:ext cx="854218" cy="456567"/>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09" idx="3"/>
            <a:endCxn id="53" idx="1"/>
          </p:cNvCxnSpPr>
          <p:nvPr/>
        </p:nvCxnSpPr>
        <p:spPr>
          <a:xfrm>
            <a:off x="4340063" y="5241736"/>
            <a:ext cx="854218" cy="456567"/>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9" name="Picture 3" descr="C:\Data\Presentations\_Artwork\Artwork_Imagery\HARDWARE_IMAGERY\Illustration - Misc Hardware\XML Icons\LCD flat panel and keyboard.png"/>
          <p:cNvPicPr>
            <a:picLocks noChangeAspect="1" noChangeArrowheads="1"/>
          </p:cNvPicPr>
          <p:nvPr/>
        </p:nvPicPr>
        <p:blipFill>
          <a:blip r:embed="rId10" cstate="screen"/>
          <a:srcRect/>
          <a:stretch>
            <a:fillRect/>
          </a:stretch>
        </p:blipFill>
        <p:spPr bwMode="auto">
          <a:xfrm>
            <a:off x="279805" y="925936"/>
            <a:ext cx="788220" cy="1039306"/>
          </a:xfrm>
          <a:prstGeom prst="rect">
            <a:avLst/>
          </a:prstGeom>
          <a:noFill/>
        </p:spPr>
      </p:pic>
      <p:pic>
        <p:nvPicPr>
          <p:cNvPr id="120" name="Picture 4" descr="C:\Data\Presentations\_Artwork\Artwork_Imagery\HARDWARE_IMAGERY\Illustration - Misc Hardware\XML Icons\Pocket PC pda.png"/>
          <p:cNvPicPr>
            <a:picLocks noChangeAspect="1" noChangeArrowheads="1"/>
          </p:cNvPicPr>
          <p:nvPr/>
        </p:nvPicPr>
        <p:blipFill>
          <a:blip r:embed="rId11" cstate="screen"/>
          <a:srcRect/>
          <a:stretch>
            <a:fillRect/>
          </a:stretch>
        </p:blipFill>
        <p:spPr bwMode="auto">
          <a:xfrm>
            <a:off x="1375798" y="1930931"/>
            <a:ext cx="439208" cy="837473"/>
          </a:xfrm>
          <a:prstGeom prst="rect">
            <a:avLst/>
          </a:prstGeom>
          <a:noFill/>
        </p:spPr>
      </p:pic>
      <p:pic>
        <p:nvPicPr>
          <p:cNvPr id="121" name="Picture 5" descr="C:\Data\Presentations\_Artwork\Artwork_Imagery\HARDWARE_IMAGERY\Illustration - Misc Hardware\XML Icons\Tablet PC.png"/>
          <p:cNvPicPr>
            <a:picLocks noChangeAspect="1" noChangeArrowheads="1"/>
          </p:cNvPicPr>
          <p:nvPr/>
        </p:nvPicPr>
        <p:blipFill>
          <a:blip r:embed="rId12" cstate="screen"/>
          <a:srcRect/>
          <a:stretch>
            <a:fillRect/>
          </a:stretch>
        </p:blipFill>
        <p:spPr bwMode="auto">
          <a:xfrm>
            <a:off x="1238080" y="1035885"/>
            <a:ext cx="714644" cy="833752"/>
          </a:xfrm>
          <a:prstGeom prst="rect">
            <a:avLst/>
          </a:prstGeom>
          <a:noFill/>
        </p:spPr>
      </p:pic>
      <p:sp>
        <p:nvSpPr>
          <p:cNvPr id="122" name="Rounded Rectangle 121"/>
          <p:cNvSpPr/>
          <p:nvPr/>
        </p:nvSpPr>
        <p:spPr bwMode="auto">
          <a:xfrm>
            <a:off x="2121864" y="1137462"/>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Views</a:t>
            </a:r>
          </a:p>
        </p:txBody>
      </p:sp>
      <p:sp>
        <p:nvSpPr>
          <p:cNvPr id="123" name="Rounded Rectangle 122"/>
          <p:cNvSpPr/>
          <p:nvPr/>
        </p:nvSpPr>
        <p:spPr bwMode="auto">
          <a:xfrm>
            <a:off x="2121865" y="2349668"/>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 Models</a:t>
            </a:r>
          </a:p>
        </p:txBody>
      </p:sp>
      <p:cxnSp>
        <p:nvCxnSpPr>
          <p:cNvPr id="125" name="Straight Arrow Connector 124"/>
          <p:cNvCxnSpPr/>
          <p:nvPr/>
        </p:nvCxnSpPr>
        <p:spPr>
          <a:xfrm flipV="1">
            <a:off x="395581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366792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380037" y="2217580"/>
            <a:ext cx="0" cy="115671"/>
          </a:xfrm>
          <a:prstGeom prst="straightConnector1">
            <a:avLst/>
          </a:prstGeom>
          <a:ln>
            <a:solidFill>
              <a:srgbClr val="7030A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3092147" y="2217580"/>
            <a:ext cx="0" cy="115671"/>
          </a:xfrm>
          <a:prstGeom prst="straightConnector1">
            <a:avLst/>
          </a:prstGeom>
          <a:ln>
            <a:solidFill>
              <a:srgbClr val="7030A0"/>
            </a:solidFill>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29" name="Straight Arrow Connector 128"/>
          <p:cNvCxnSpPr/>
          <p:nvPr/>
        </p:nvCxnSpPr>
        <p:spPr>
          <a:xfrm flipV="1">
            <a:off x="280425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30" name="Straight Arrow Connector 129"/>
          <p:cNvCxnSpPr/>
          <p:nvPr/>
        </p:nvCxnSpPr>
        <p:spPr>
          <a:xfrm flipV="1">
            <a:off x="251636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31" name="Elbow Connector 130"/>
          <p:cNvCxnSpPr>
            <a:stCxn id="60" idx="3"/>
            <a:endCxn id="109" idx="1"/>
          </p:cNvCxnSpPr>
          <p:nvPr/>
        </p:nvCxnSpPr>
        <p:spPr>
          <a:xfrm>
            <a:off x="1815006" y="5057432"/>
            <a:ext cx="306858" cy="184304"/>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2516368" y="1765755"/>
            <a:ext cx="1439450" cy="451825"/>
            <a:chOff x="2516368" y="3029209"/>
            <a:chExt cx="1439450" cy="451825"/>
          </a:xfrm>
        </p:grpSpPr>
        <p:cxnSp>
          <p:nvCxnSpPr>
            <p:cNvPr id="133" name="Elbow Connector 132"/>
            <p:cNvCxnSpPr/>
            <p:nvPr/>
          </p:nvCxnSpPr>
          <p:spPr>
            <a:xfrm rot="5400000">
              <a:off x="2290456"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rot="5400000">
              <a:off x="2578345"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Elbow Connector 134"/>
            <p:cNvCxnSpPr/>
            <p:nvPr/>
          </p:nvCxnSpPr>
          <p:spPr>
            <a:xfrm rot="5400000">
              <a:off x="2864828"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p:nvPr/>
          </p:nvCxnSpPr>
          <p:spPr>
            <a:xfrm rot="5400000">
              <a:off x="3154125"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Elbow Connector 136"/>
            <p:cNvCxnSpPr/>
            <p:nvPr/>
          </p:nvCxnSpPr>
          <p:spPr>
            <a:xfrm rot="5400000">
              <a:off x="344201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Elbow Connector 137"/>
            <p:cNvCxnSpPr/>
            <p:nvPr/>
          </p:nvCxnSpPr>
          <p:spPr>
            <a:xfrm rot="5400000">
              <a:off x="372990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8" name="Elbow Connector 157"/>
          <p:cNvCxnSpPr>
            <a:stCxn id="123" idx="2"/>
            <a:endCxn id="109" idx="0"/>
          </p:cNvCxnSpPr>
          <p:nvPr/>
        </p:nvCxnSpPr>
        <p:spPr>
          <a:xfrm rot="5400000">
            <a:off x="2230589" y="3966297"/>
            <a:ext cx="2005102" cy="4352"/>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descr="C:\Temp\Istock 6362115 laptop notebook PC.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5331" y="2002224"/>
            <a:ext cx="977168" cy="773591"/>
          </a:xfrm>
          <a:prstGeom prst="rect">
            <a:avLst/>
          </a:prstGeom>
          <a:noFill/>
          <a:extLst>
            <a:ext uri="{909E8E84-426E-40DD-AFC4-6F175D3DCCD1}">
              <a14:hiddenFill xmlns:a14="http://schemas.microsoft.com/office/drawing/2010/main">
                <a:solidFill>
                  <a:srgbClr val="FFFFFF"/>
                </a:solidFill>
              </a14:hiddenFill>
            </a:ext>
          </a:extLst>
        </p:spPr>
      </p:pic>
      <p:sp>
        <p:nvSpPr>
          <p:cNvPr id="142" name="Rounded Rectangle 141"/>
          <p:cNvSpPr/>
          <p:nvPr/>
        </p:nvSpPr>
        <p:spPr bwMode="auto">
          <a:xfrm>
            <a:off x="2121864" y="4107617"/>
            <a:ext cx="2218200" cy="67260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Models</a:t>
            </a:r>
          </a:p>
        </p:txBody>
      </p:sp>
      <p:pic>
        <p:nvPicPr>
          <p:cNvPr id="52" name="Picture 2"/>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5" descr="D:\Data\Presentations\_Artwork\Artwork_Imagery\Icons - Illustrations\_WINDOWS SERVER ICONS\Signal\Wireless Signal strength cell 0 Bars.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80494" y="4371199"/>
            <a:ext cx="552573" cy="41681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descr="C:\data\presentations\_artwork\Artwork_Imagery\HARDWARE_IMAGERY\Illustration - Misc Hardware\Windows Vista Illustration Icons\Wireless Bars.png"/>
          <p:cNvPicPr>
            <a:picLocks noChangeAspect="1" noChangeArrowheads="1"/>
          </p:cNvPicPr>
          <p:nvPr/>
        </p:nvPicPr>
        <p:blipFill>
          <a:blip r:embed="rId16" cstate="screen"/>
          <a:srcRect/>
          <a:stretch>
            <a:fillRect/>
          </a:stretch>
        </p:blipFill>
        <p:spPr bwMode="auto">
          <a:xfrm>
            <a:off x="4756487" y="4234506"/>
            <a:ext cx="730250" cy="638969"/>
          </a:xfrm>
          <a:prstGeom prst="rect">
            <a:avLst/>
          </a:prstGeom>
          <a:noFill/>
        </p:spPr>
      </p:pic>
      <p:pic>
        <p:nvPicPr>
          <p:cNvPr id="59" name="Picture 17" descr="\\stevelasvista\c$\Data\Presentations\_Artwork\Artwork_Imagery\HARDWARE_IMAGERY\Illustration - Misc Hardware\Windows Vista Illustration Icons\Sync.png"/>
          <p:cNvPicPr>
            <a:picLocks noChangeAspect="1" noChangeArrowheads="1"/>
          </p:cNvPicPr>
          <p:nvPr/>
        </p:nvPicPr>
        <p:blipFill>
          <a:blip r:embed="rId17" cstate="print"/>
          <a:srcRect/>
          <a:stretch>
            <a:fillRect/>
          </a:stretch>
        </p:blipFill>
        <p:spPr bwMode="auto">
          <a:xfrm>
            <a:off x="845174" y="3711835"/>
            <a:ext cx="762000" cy="762000"/>
          </a:xfrm>
          <a:prstGeom prst="rect">
            <a:avLst/>
          </a:prstGeom>
          <a:noFill/>
        </p:spPr>
      </p:pic>
      <p:sp>
        <p:nvSpPr>
          <p:cNvPr id="60" name="Rounded Rectangle 59"/>
          <p:cNvSpPr/>
          <p:nvPr/>
        </p:nvSpPr>
        <p:spPr bwMode="auto">
          <a:xfrm>
            <a:off x="545123" y="4922962"/>
            <a:ext cx="1269883" cy="26894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gradFill>
                  <a:gsLst>
                    <a:gs pos="0">
                      <a:srgbClr val="FFFFFF"/>
                    </a:gs>
                    <a:gs pos="100000">
                      <a:srgbClr val="FFFFFF"/>
                    </a:gs>
                  </a:gsLst>
                  <a:lin ang="5400000" scaled="0"/>
                </a:gradFill>
              </a:rPr>
              <a:t>Reference Data</a:t>
            </a:r>
          </a:p>
        </p:txBody>
      </p:sp>
      <p:sp>
        <p:nvSpPr>
          <p:cNvPr id="63" name="Rounded Rectangle 62"/>
          <p:cNvSpPr/>
          <p:nvPr/>
        </p:nvSpPr>
        <p:spPr bwMode="auto">
          <a:xfrm>
            <a:off x="545122" y="5286601"/>
            <a:ext cx="1269883" cy="26894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gradFill>
                  <a:gsLst>
                    <a:gs pos="0">
                      <a:srgbClr val="FFFFFF"/>
                    </a:gs>
                    <a:gs pos="100000">
                      <a:srgbClr val="FFFFFF"/>
                    </a:gs>
                  </a:gsLst>
                  <a:lin ang="5400000" scaled="0"/>
                </a:gradFill>
              </a:rPr>
              <a:t>Activity Data</a:t>
            </a:r>
          </a:p>
        </p:txBody>
      </p:sp>
      <p:cxnSp>
        <p:nvCxnSpPr>
          <p:cNvPr id="64" name="Elbow Connector 63"/>
          <p:cNvCxnSpPr>
            <a:stCxn id="59" idx="1"/>
            <a:endCxn id="60" idx="1"/>
          </p:cNvCxnSpPr>
          <p:nvPr/>
        </p:nvCxnSpPr>
        <p:spPr>
          <a:xfrm rot="10800000" flipV="1">
            <a:off x="545124" y="4092834"/>
            <a:ext cx="300051" cy="964597"/>
          </a:xfrm>
          <a:prstGeom prst="bentConnector3">
            <a:avLst>
              <a:gd name="adj1" fmla="val 20549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617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a:t>
            </a:r>
            <a:endParaRPr lang="en-US" dirty="0"/>
          </a:p>
        </p:txBody>
      </p:sp>
      <p:sp>
        <p:nvSpPr>
          <p:cNvPr id="3" name="Content Placeholder 2"/>
          <p:cNvSpPr>
            <a:spLocks noGrp="1"/>
          </p:cNvSpPr>
          <p:nvPr>
            <p:ph idx="1"/>
          </p:nvPr>
        </p:nvSpPr>
        <p:spPr>
          <a:xfrm>
            <a:off x="519112" y="1447799"/>
            <a:ext cx="11149013" cy="4708981"/>
          </a:xfrm>
        </p:spPr>
        <p:txBody>
          <a:bodyPr/>
          <a:lstStyle/>
          <a:p>
            <a:r>
              <a:rPr lang="en-US" dirty="0" smtClean="0"/>
              <a:t>Determining Online/Offline </a:t>
            </a:r>
            <a:r>
              <a:rPr lang="en-US" dirty="0"/>
              <a:t>State </a:t>
            </a:r>
            <a:endParaRPr lang="en-US" dirty="0" smtClean="0"/>
          </a:p>
          <a:p>
            <a:r>
              <a:rPr lang="en-US" dirty="0" smtClean="0"/>
              <a:t>Local Storage </a:t>
            </a:r>
            <a:endParaRPr lang="en-US" dirty="0" smtClean="0">
              <a:solidFill>
                <a:srgbClr val="59D01E"/>
              </a:solidFill>
            </a:endParaRPr>
          </a:p>
          <a:p>
            <a:r>
              <a:rPr lang="en-US" dirty="0" smtClean="0"/>
              <a:t>Defined Offline Operations  </a:t>
            </a:r>
            <a:endParaRPr lang="en-US" dirty="0" smtClean="0">
              <a:solidFill>
                <a:srgbClr val="59D01E"/>
              </a:solidFill>
            </a:endParaRPr>
          </a:p>
          <a:p>
            <a:r>
              <a:rPr lang="en-US" dirty="0" smtClean="0"/>
              <a:t>Categorized Data </a:t>
            </a:r>
          </a:p>
          <a:p>
            <a:r>
              <a:rPr lang="en-US" dirty="0" smtClean="0"/>
              <a:t>How To Retrieve Data</a:t>
            </a:r>
          </a:p>
          <a:p>
            <a:pPr lvl="1"/>
            <a:r>
              <a:rPr lang="en-US" dirty="0" smtClean="0"/>
              <a:t>Not just about services</a:t>
            </a:r>
          </a:p>
          <a:p>
            <a:r>
              <a:rPr lang="en-US" dirty="0" smtClean="0">
                <a:solidFill>
                  <a:schemeClr val="tx1"/>
                </a:solidFill>
              </a:rPr>
              <a:t>How to Sync Changes</a:t>
            </a:r>
          </a:p>
          <a:p>
            <a:r>
              <a:rPr lang="en-US" dirty="0" smtClean="0">
                <a:solidFill>
                  <a:schemeClr val="tx1"/>
                </a:solidFill>
              </a:rPr>
              <a:t>Saving</a:t>
            </a:r>
          </a:p>
          <a:p>
            <a:endParaRPr lang="en-US" dirty="0"/>
          </a:p>
        </p:txBody>
      </p:sp>
    </p:spTree>
    <p:extLst>
      <p:ext uri="{BB962C8B-B14F-4D97-AF65-F5344CB8AC3E}">
        <p14:creationId xmlns:p14="http://schemas.microsoft.com/office/powerpoint/2010/main" val="103534497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Point</a:t>
            </a:r>
            <a:endParaRPr lang="en-US" dirty="0"/>
          </a:p>
        </p:txBody>
      </p:sp>
      <p:sp>
        <p:nvSpPr>
          <p:cNvPr id="3" name="Content Placeholder 2"/>
          <p:cNvSpPr>
            <a:spLocks noGrp="1"/>
          </p:cNvSpPr>
          <p:nvPr>
            <p:ph idx="1"/>
          </p:nvPr>
        </p:nvSpPr>
        <p:spPr>
          <a:xfrm>
            <a:off x="519112" y="1447799"/>
            <a:ext cx="11149013" cy="3693319"/>
          </a:xfrm>
        </p:spPr>
        <p:txBody>
          <a:bodyPr/>
          <a:lstStyle/>
          <a:p>
            <a:r>
              <a:rPr lang="en-US" dirty="0" smtClean="0"/>
              <a:t>Determining </a:t>
            </a:r>
            <a:r>
              <a:rPr lang="en-US" dirty="0"/>
              <a:t>Offline </a:t>
            </a:r>
            <a:r>
              <a:rPr lang="en-US" dirty="0" smtClean="0"/>
              <a:t>State</a:t>
            </a:r>
            <a:r>
              <a:rPr lang="en-US" dirty="0"/>
              <a:t> </a:t>
            </a:r>
            <a:r>
              <a:rPr lang="en-US" dirty="0">
                <a:solidFill>
                  <a:srgbClr val="59D01E"/>
                </a:solidFill>
              </a:rPr>
              <a:t>√</a:t>
            </a:r>
            <a:endParaRPr lang="en-US" dirty="0" smtClean="0"/>
          </a:p>
          <a:p>
            <a:r>
              <a:rPr lang="en-US" dirty="0" smtClean="0"/>
              <a:t>Defined Offline Operations  </a:t>
            </a:r>
            <a:r>
              <a:rPr lang="en-US" dirty="0" smtClean="0">
                <a:solidFill>
                  <a:srgbClr val="59D01E"/>
                </a:solidFill>
              </a:rPr>
              <a:t>√</a:t>
            </a:r>
          </a:p>
          <a:p>
            <a:r>
              <a:rPr lang="en-US" dirty="0" smtClean="0"/>
              <a:t>Categorized Data </a:t>
            </a:r>
            <a:r>
              <a:rPr lang="en-US" dirty="0" smtClean="0">
                <a:solidFill>
                  <a:srgbClr val="59D01E"/>
                </a:solidFill>
              </a:rPr>
              <a:t>√</a:t>
            </a:r>
            <a:endParaRPr lang="en-US" dirty="0" smtClean="0"/>
          </a:p>
          <a:p>
            <a:r>
              <a:rPr lang="en-US" dirty="0" smtClean="0"/>
              <a:t>Local Storage </a:t>
            </a:r>
            <a:r>
              <a:rPr lang="en-US" dirty="0" smtClean="0">
                <a:solidFill>
                  <a:srgbClr val="59D01E"/>
                </a:solidFill>
              </a:rPr>
              <a:t>√</a:t>
            </a:r>
          </a:p>
          <a:p>
            <a:r>
              <a:rPr lang="en-US" dirty="0" smtClean="0"/>
              <a:t>Getting Deltas </a:t>
            </a:r>
            <a:r>
              <a:rPr lang="en-US" dirty="0">
                <a:solidFill>
                  <a:srgbClr val="59D01E"/>
                </a:solidFill>
              </a:rPr>
              <a:t>√</a:t>
            </a:r>
            <a:endParaRPr lang="en-US" dirty="0" smtClean="0"/>
          </a:p>
          <a:p>
            <a:r>
              <a:rPr lang="en-US" dirty="0"/>
              <a:t>Saving </a:t>
            </a:r>
            <a:r>
              <a:rPr lang="en-US" dirty="0">
                <a:solidFill>
                  <a:srgbClr val="59D01E"/>
                </a:solidFill>
              </a:rPr>
              <a:t>√</a:t>
            </a:r>
            <a:endParaRPr lang="en-US" dirty="0" smtClean="0"/>
          </a:p>
          <a:p>
            <a:endParaRPr lang="en-US" dirty="0"/>
          </a:p>
        </p:txBody>
      </p:sp>
    </p:spTree>
    <p:extLst>
      <p:ext uri="{BB962C8B-B14F-4D97-AF65-F5344CB8AC3E}">
        <p14:creationId xmlns:p14="http://schemas.microsoft.com/office/powerpoint/2010/main" val="48574481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Summary</a:t>
            </a:r>
          </a:p>
        </p:txBody>
      </p:sp>
      <p:sp>
        <p:nvSpPr>
          <p:cNvPr id="677891" name="Rectangle 3"/>
          <p:cNvSpPr>
            <a:spLocks noGrp="1" noChangeArrowheads="1"/>
          </p:cNvSpPr>
          <p:nvPr>
            <p:ph idx="1"/>
          </p:nvPr>
        </p:nvSpPr>
        <p:spPr>
          <a:xfrm>
            <a:off x="519112" y="1447799"/>
            <a:ext cx="11149013" cy="3083921"/>
          </a:xfrm>
        </p:spPr>
        <p:txBody>
          <a:bodyPr/>
          <a:lstStyle/>
          <a:p>
            <a:r>
              <a:rPr lang="en-US" dirty="0" smtClean="0"/>
              <a:t>Network resiliency doesn’t happen as an afterthought</a:t>
            </a:r>
          </a:p>
          <a:p>
            <a:r>
              <a:rPr lang="en-US" dirty="0" smtClean="0"/>
              <a:t>Building resilient applications is the future, not a stop gap</a:t>
            </a:r>
          </a:p>
          <a:p>
            <a:pPr lvl="1"/>
            <a:r>
              <a:rPr lang="en-US" sz="2000" dirty="0" smtClean="0"/>
              <a:t>It’s how all important resources are managed</a:t>
            </a:r>
          </a:p>
          <a:p>
            <a:r>
              <a:rPr lang="en-US" dirty="0" smtClean="0"/>
              <a:t>Design your apps to work offline from the beginning</a:t>
            </a:r>
          </a:p>
          <a:p>
            <a:pPr lvl="1"/>
            <a:r>
              <a:rPr lang="en-US" sz="2000" dirty="0" smtClean="0"/>
              <a:t>When things are connected, they work great</a:t>
            </a:r>
          </a:p>
          <a:p>
            <a:pPr lvl="1"/>
            <a:r>
              <a:rPr lang="en-US" sz="2000" dirty="0" smtClean="0"/>
              <a:t>When “stuff” happens, your business continues to function</a:t>
            </a:r>
          </a:p>
          <a:p>
            <a:r>
              <a:rPr lang="en-US" dirty="0" smtClean="0"/>
              <a:t>Contribute to usability &amp; business stability</a:t>
            </a:r>
            <a:endParaRPr lang="en-US" dirty="0"/>
          </a:p>
        </p:txBody>
      </p:sp>
    </p:spTree>
    <p:extLst>
      <p:ext uri="{BB962C8B-B14F-4D97-AF65-F5344CB8AC3E}">
        <p14:creationId xmlns:p14="http://schemas.microsoft.com/office/powerpoint/2010/main" val="3116534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77891">
                                            <p:txEl>
                                              <p:pRg st="0" end="0"/>
                                            </p:txEl>
                                          </p:spTgt>
                                        </p:tgtEl>
                                        <p:attrNameLst>
                                          <p:attrName>style.visibility</p:attrName>
                                        </p:attrNameLst>
                                      </p:cBhvr>
                                      <p:to>
                                        <p:strVal val="visible"/>
                                      </p:to>
                                    </p:set>
                                    <p:animEffect transition="in" filter="dissolve">
                                      <p:cBhvr>
                                        <p:cTn id="7" dur="500"/>
                                        <p:tgtEl>
                                          <p:spTgt spid="677891">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77891">
                                            <p:txEl>
                                              <p:pRg st="1" end="1"/>
                                            </p:txEl>
                                          </p:spTgt>
                                        </p:tgtEl>
                                        <p:attrNameLst>
                                          <p:attrName>style.visibility</p:attrName>
                                        </p:attrNameLst>
                                      </p:cBhvr>
                                      <p:to>
                                        <p:strVal val="visible"/>
                                      </p:to>
                                    </p:set>
                                    <p:animEffect transition="in" filter="dissolve">
                                      <p:cBhvr>
                                        <p:cTn id="11" dur="200"/>
                                        <p:tgtEl>
                                          <p:spTgt spid="677891">
                                            <p:txEl>
                                              <p:pRg st="1" end="1"/>
                                            </p:txEl>
                                          </p:spTgt>
                                        </p:tgtEl>
                                      </p:cBhvr>
                                    </p:animEffect>
                                  </p:childTnLst>
                                </p:cTn>
                              </p:par>
                            </p:childTnLst>
                          </p:cTn>
                        </p:par>
                        <p:par>
                          <p:cTn id="12" fill="hold">
                            <p:stCondLst>
                              <p:cond delay="700"/>
                            </p:stCondLst>
                            <p:childTnLst>
                              <p:par>
                                <p:cTn id="13" presetID="9" presetClass="entr" presetSubtype="0" fill="hold" nodeType="afterEffect">
                                  <p:stCondLst>
                                    <p:cond delay="0"/>
                                  </p:stCondLst>
                                  <p:childTnLst>
                                    <p:set>
                                      <p:cBhvr>
                                        <p:cTn id="14" dur="1" fill="hold">
                                          <p:stCondLst>
                                            <p:cond delay="0"/>
                                          </p:stCondLst>
                                        </p:cTn>
                                        <p:tgtEl>
                                          <p:spTgt spid="677891">
                                            <p:txEl>
                                              <p:pRg st="2" end="2"/>
                                            </p:txEl>
                                          </p:spTgt>
                                        </p:tgtEl>
                                        <p:attrNameLst>
                                          <p:attrName>style.visibility</p:attrName>
                                        </p:attrNameLst>
                                      </p:cBhvr>
                                      <p:to>
                                        <p:strVal val="visible"/>
                                      </p:to>
                                    </p:set>
                                    <p:animEffect transition="in" filter="dissolve">
                                      <p:cBhvr>
                                        <p:cTn id="15" dur="200"/>
                                        <p:tgtEl>
                                          <p:spTgt spid="677891">
                                            <p:txEl>
                                              <p:pRg st="2" end="2"/>
                                            </p:txEl>
                                          </p:spTgt>
                                        </p:tgtEl>
                                      </p:cBhvr>
                                    </p:animEffect>
                                  </p:childTnLst>
                                </p:cTn>
                              </p:par>
                            </p:childTnLst>
                          </p:cTn>
                        </p:par>
                        <p:par>
                          <p:cTn id="16" fill="hold">
                            <p:stCondLst>
                              <p:cond delay="900"/>
                            </p:stCondLst>
                            <p:childTnLst>
                              <p:par>
                                <p:cTn id="17" presetID="9" presetClass="entr" presetSubtype="0" fill="hold" nodeType="afterEffect">
                                  <p:stCondLst>
                                    <p:cond delay="0"/>
                                  </p:stCondLst>
                                  <p:childTnLst>
                                    <p:set>
                                      <p:cBhvr>
                                        <p:cTn id="18" dur="1" fill="hold">
                                          <p:stCondLst>
                                            <p:cond delay="0"/>
                                          </p:stCondLst>
                                        </p:cTn>
                                        <p:tgtEl>
                                          <p:spTgt spid="677891">
                                            <p:txEl>
                                              <p:pRg st="3" end="3"/>
                                            </p:txEl>
                                          </p:spTgt>
                                        </p:tgtEl>
                                        <p:attrNameLst>
                                          <p:attrName>style.visibility</p:attrName>
                                        </p:attrNameLst>
                                      </p:cBhvr>
                                      <p:to>
                                        <p:strVal val="visible"/>
                                      </p:to>
                                    </p:set>
                                    <p:animEffect transition="in" filter="dissolve">
                                      <p:cBhvr>
                                        <p:cTn id="19" dur="200"/>
                                        <p:tgtEl>
                                          <p:spTgt spid="677891">
                                            <p:txEl>
                                              <p:pRg st="3" end="3"/>
                                            </p:txEl>
                                          </p:spTgt>
                                        </p:tgtEl>
                                      </p:cBhvr>
                                    </p:animEffect>
                                  </p:childTnLst>
                                </p:cTn>
                              </p:par>
                            </p:childTnLst>
                          </p:cTn>
                        </p:par>
                        <p:par>
                          <p:cTn id="20" fill="hold">
                            <p:stCondLst>
                              <p:cond delay="1100"/>
                            </p:stCondLst>
                            <p:childTnLst>
                              <p:par>
                                <p:cTn id="21" presetID="9" presetClass="entr" presetSubtype="0" fill="hold" nodeType="afterEffect">
                                  <p:stCondLst>
                                    <p:cond delay="0"/>
                                  </p:stCondLst>
                                  <p:childTnLst>
                                    <p:set>
                                      <p:cBhvr>
                                        <p:cTn id="22" dur="1" fill="hold">
                                          <p:stCondLst>
                                            <p:cond delay="0"/>
                                          </p:stCondLst>
                                        </p:cTn>
                                        <p:tgtEl>
                                          <p:spTgt spid="677891">
                                            <p:txEl>
                                              <p:pRg st="4" end="4"/>
                                            </p:txEl>
                                          </p:spTgt>
                                        </p:tgtEl>
                                        <p:attrNameLst>
                                          <p:attrName>style.visibility</p:attrName>
                                        </p:attrNameLst>
                                      </p:cBhvr>
                                      <p:to>
                                        <p:strVal val="visible"/>
                                      </p:to>
                                    </p:set>
                                    <p:animEffect transition="in" filter="dissolve">
                                      <p:cBhvr>
                                        <p:cTn id="23" dur="200"/>
                                        <p:tgtEl>
                                          <p:spTgt spid="677891">
                                            <p:txEl>
                                              <p:pRg st="4" end="4"/>
                                            </p:txEl>
                                          </p:spTgt>
                                        </p:tgtEl>
                                      </p:cBhvr>
                                    </p:animEffect>
                                  </p:childTnLst>
                                </p:cTn>
                              </p:par>
                            </p:childTnLst>
                          </p:cTn>
                        </p:par>
                        <p:par>
                          <p:cTn id="24" fill="hold">
                            <p:stCondLst>
                              <p:cond delay="1300"/>
                            </p:stCondLst>
                            <p:childTnLst>
                              <p:par>
                                <p:cTn id="25" presetID="9" presetClass="entr" presetSubtype="0" fill="hold" nodeType="afterEffect">
                                  <p:stCondLst>
                                    <p:cond delay="0"/>
                                  </p:stCondLst>
                                  <p:childTnLst>
                                    <p:set>
                                      <p:cBhvr>
                                        <p:cTn id="26" dur="1" fill="hold">
                                          <p:stCondLst>
                                            <p:cond delay="0"/>
                                          </p:stCondLst>
                                        </p:cTn>
                                        <p:tgtEl>
                                          <p:spTgt spid="677891">
                                            <p:txEl>
                                              <p:pRg st="5" end="5"/>
                                            </p:txEl>
                                          </p:spTgt>
                                        </p:tgtEl>
                                        <p:attrNameLst>
                                          <p:attrName>style.visibility</p:attrName>
                                        </p:attrNameLst>
                                      </p:cBhvr>
                                      <p:to>
                                        <p:strVal val="visible"/>
                                      </p:to>
                                    </p:set>
                                    <p:animEffect transition="in" filter="dissolve">
                                      <p:cBhvr>
                                        <p:cTn id="27" dur="200"/>
                                        <p:tgtEl>
                                          <p:spTgt spid="677891">
                                            <p:txEl>
                                              <p:pRg st="5" end="5"/>
                                            </p:txEl>
                                          </p:spTgt>
                                        </p:tgtEl>
                                      </p:cBhvr>
                                    </p:animEffect>
                                  </p:childTnLst>
                                </p:cTn>
                              </p:par>
                            </p:childTnLst>
                          </p:cTn>
                        </p:par>
                        <p:par>
                          <p:cTn id="28" fill="hold">
                            <p:stCondLst>
                              <p:cond delay="1500"/>
                            </p:stCondLst>
                            <p:childTnLst>
                              <p:par>
                                <p:cTn id="29" presetID="9" presetClass="entr" presetSubtype="0" fill="hold" nodeType="afterEffect">
                                  <p:stCondLst>
                                    <p:cond delay="0"/>
                                  </p:stCondLst>
                                  <p:childTnLst>
                                    <p:set>
                                      <p:cBhvr>
                                        <p:cTn id="30" dur="1" fill="hold">
                                          <p:stCondLst>
                                            <p:cond delay="0"/>
                                          </p:stCondLst>
                                        </p:cTn>
                                        <p:tgtEl>
                                          <p:spTgt spid="677891">
                                            <p:txEl>
                                              <p:pRg st="6" end="6"/>
                                            </p:txEl>
                                          </p:spTgt>
                                        </p:tgtEl>
                                        <p:attrNameLst>
                                          <p:attrName>style.visibility</p:attrName>
                                        </p:attrNameLst>
                                      </p:cBhvr>
                                      <p:to>
                                        <p:strVal val="visible"/>
                                      </p:to>
                                    </p:set>
                                    <p:animEffect transition="in" filter="dissolve">
                                      <p:cBhvr>
                                        <p:cTn id="31" dur="200"/>
                                        <p:tgtEl>
                                          <p:spTgt spid="67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Hands On Labs</a:t>
            </a:r>
            <a:endParaRPr lang="en-US" dirty="0"/>
          </a:p>
        </p:txBody>
      </p:sp>
      <p:sp>
        <p:nvSpPr>
          <p:cNvPr id="9" name="Rectangle 8"/>
          <p:cNvSpPr/>
          <p:nvPr/>
        </p:nvSpPr>
        <p:spPr bwMode="auto">
          <a:xfrm>
            <a:off x="507868" y="1433730"/>
            <a:ext cx="11173090" cy="1569660"/>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DEV386HOL: Microsoft Silverlight Data Binding</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DEV388HOL: Web Services and Microsoft Silverlight</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DEV389HOL: Using WCF RIA Services</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DEV390HOL: Using the MVVM Pattern in Microsoft Silverlight Applications</a:t>
            </a:r>
          </a:p>
        </p:txBody>
      </p:sp>
      <p:sp>
        <p:nvSpPr>
          <p:cNvPr id="15" name="Rectangle 14"/>
          <p:cNvSpPr/>
          <p:nvPr/>
        </p:nvSpPr>
        <p:spPr bwMode="auto">
          <a:xfrm>
            <a:off x="507868" y="5687604"/>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the Silverlight Booth</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hlinkClick r:id="rId4"/>
              </a:rPr>
              <a:t>http://Blogs.MSDN.com/SteveLasker</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62476798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Sessions</a:t>
            </a:r>
            <a:endParaRPr lang="en-US" dirty="0"/>
          </a:p>
        </p:txBody>
      </p:sp>
      <p:sp>
        <p:nvSpPr>
          <p:cNvPr id="9" name="Rectangle 8"/>
          <p:cNvSpPr/>
          <p:nvPr/>
        </p:nvSpPr>
        <p:spPr bwMode="auto">
          <a:xfrm>
            <a:off x="507868" y="1375674"/>
            <a:ext cx="11173090" cy="4216539"/>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DEV209</a:t>
            </a:r>
            <a:r>
              <a:rPr lang="en-US" sz="2000" dirty="0">
                <a:gradFill>
                  <a:gsLst>
                    <a:gs pos="0">
                      <a:schemeClr val="tx1"/>
                    </a:gs>
                    <a:gs pos="100000">
                      <a:schemeClr val="tx1"/>
                    </a:gs>
                  </a:gsLst>
                  <a:lin ang="5400000" scaled="0"/>
                </a:gradFill>
              </a:rPr>
              <a:t>: From Zero to Silverlight in 75 Minutes</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DEV210: Microsoft Silverlight, WCF RIA Services and Your Business Objects</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DEV330: Delivering End-End Video Workflow Using Microsoft SharePoint, IIS Media Services, Microsoft Expression Encoder and Microsoft Silverlight</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DEV331: A Lap around Microsoft Silverlight </a:t>
            </a:r>
            <a:r>
              <a:rPr lang="en-US" sz="2000" dirty="0" smtClean="0">
                <a:gradFill>
                  <a:gsLst>
                    <a:gs pos="0">
                      <a:schemeClr val="tx1"/>
                    </a:gs>
                    <a:gs pos="100000">
                      <a:schemeClr val="tx1"/>
                    </a:gs>
                  </a:gsLst>
                  <a:lin ang="5400000" scaled="0"/>
                </a:gradFill>
              </a:rPr>
              <a:t>5</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DEV337: Moving Your App and Skills from Windows Forms to Microsoft Silverlight (and WPF)</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DEV339: Offline Microsoft Silverlight Applications</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DEV340: Tackle the Complexity of </a:t>
            </a:r>
            <a:r>
              <a:rPr lang="en-US" sz="2000" dirty="0" err="1">
                <a:gradFill>
                  <a:gsLst>
                    <a:gs pos="0">
                      <a:schemeClr val="tx1"/>
                    </a:gs>
                    <a:gs pos="100000">
                      <a:schemeClr val="tx1"/>
                    </a:gs>
                  </a:gsLst>
                  <a:lin ang="5400000" scaled="0"/>
                </a:gradFill>
              </a:rPr>
              <a:t>Async</a:t>
            </a:r>
            <a:r>
              <a:rPr lang="en-US" sz="2000" dirty="0">
                <a:gradFill>
                  <a:gsLst>
                    <a:gs pos="0">
                      <a:schemeClr val="tx1"/>
                    </a:gs>
                    <a:gs pos="100000">
                      <a:schemeClr val="tx1"/>
                    </a:gs>
                  </a:gsLst>
                  <a:lin ang="5400000" scaled="0"/>
                </a:gradFill>
              </a:rPr>
              <a:t> Calls in Microsoft Silverlight and WPF </a:t>
            </a:r>
            <a:r>
              <a:rPr lang="en-US" sz="2000" dirty="0" smtClean="0">
                <a:gradFill>
                  <a:gsLst>
                    <a:gs pos="0">
                      <a:schemeClr val="tx1"/>
                    </a:gs>
                    <a:gs pos="100000">
                      <a:schemeClr val="tx1"/>
                    </a:gs>
                  </a:gsLst>
                  <a:lin ang="5400000" scaled="0"/>
                </a:gradFill>
              </a:rPr>
              <a:t>Clients</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DEV356: Integrating Security Roles into Microsoft Silverlight Applications</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WPH306: Building Windows Phone Applications with Microsoft Silverlight and XNA</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WPH312: What’s New for Windows Phone Development with Microsoft Silverlight?</a:t>
            </a:r>
          </a:p>
          <a:p>
            <a:pPr marL="460375" lvl="0" indent="-460375">
              <a:lnSpc>
                <a:spcPct val="90000"/>
              </a:lnSpc>
              <a:spcBef>
                <a:spcPct val="20000"/>
              </a:spcBef>
              <a:buSzPct val="90000"/>
              <a:buBlip>
                <a:blip r:embed="rId3"/>
              </a:buBlip>
            </a:pPr>
            <a:r>
              <a:rPr lang="en-US" sz="2000" dirty="0">
                <a:gradFill>
                  <a:gsLst>
                    <a:gs pos="0">
                      <a:schemeClr val="tx1"/>
                    </a:gs>
                    <a:gs pos="100000">
                      <a:schemeClr val="tx1"/>
                    </a:gs>
                  </a:gsLst>
                  <a:lin ang="5400000" scaled="0"/>
                </a:gradFill>
              </a:rPr>
              <a:t>OSP302: Advanced SharePoint Data Access with Microsoft </a:t>
            </a:r>
            <a:r>
              <a:rPr lang="en-US" sz="2000" dirty="0" smtClean="0">
                <a:gradFill>
                  <a:gsLst>
                    <a:gs pos="0">
                      <a:schemeClr val="tx1"/>
                    </a:gs>
                    <a:gs pos="100000">
                      <a:schemeClr val="tx1"/>
                    </a:gs>
                  </a:gsLst>
                  <a:lin ang="5400000" scaled="0"/>
                </a:gradFill>
              </a:rPr>
              <a:t>Silverlight</a:t>
            </a:r>
          </a:p>
        </p:txBody>
      </p:sp>
      <p:sp>
        <p:nvSpPr>
          <p:cNvPr id="15" name="Rectangle 14"/>
          <p:cNvSpPr/>
          <p:nvPr/>
        </p:nvSpPr>
        <p:spPr bwMode="auto">
          <a:xfrm>
            <a:off x="507868" y="5714548"/>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the Silverlight Booth</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hlinkClick r:id="rId4"/>
              </a:rPr>
              <a:t>http://Blogs.MSDN.com/SteveLasker</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Rectangle 2"/>
          <p:cNvSpPr/>
          <p:nvPr/>
        </p:nvSpPr>
        <p:spPr>
          <a:xfrm>
            <a:off x="1027723" y="2118919"/>
            <a:ext cx="5997155" cy="954107"/>
          </a:xfrm>
          <a:prstGeom prst="rect">
            <a:avLst/>
          </a:prstGeom>
        </p:spPr>
        <p:txBody>
          <a:bodyPr wrap="none">
            <a:spAutoFit/>
          </a:bodyPr>
          <a:lstStyle/>
          <a:p>
            <a:r>
              <a:rPr lang="en-US" sz="2800" dirty="0">
                <a:hlinkClick r:id="rId2"/>
              </a:rPr>
              <a:t>http</a:t>
            </a:r>
            <a:r>
              <a:rPr lang="en-US" sz="2800" dirty="0" smtClean="0">
                <a:hlinkClick r:id="rId2"/>
              </a:rPr>
              <a:t>://SilverlightLOB.CodePlex.com/</a:t>
            </a:r>
            <a:r>
              <a:rPr lang="en-US" sz="2800" dirty="0" smtClean="0"/>
              <a:t> </a:t>
            </a:r>
          </a:p>
          <a:p>
            <a:endParaRPr lang="en-US" sz="2800" dirty="0" smtClean="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1799" t="25659" r="11893" b="24875"/>
          <a:stretch/>
        </p:blipFill>
        <p:spPr bwMode="auto">
          <a:xfrm>
            <a:off x="1027723" y="1195204"/>
            <a:ext cx="2180492" cy="79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062025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Track Resources</a:t>
            </a:r>
            <a:endParaRPr lang="en-US" dirty="0"/>
          </a:p>
        </p:txBody>
      </p:sp>
      <p:sp>
        <p:nvSpPr>
          <p:cNvPr id="3" name="Content Placeholder 2"/>
          <p:cNvSpPr>
            <a:spLocks noGrp="1"/>
          </p:cNvSpPr>
          <p:nvPr>
            <p:ph type="body" sz="quarter" idx="10"/>
          </p:nvPr>
        </p:nvSpPr>
        <p:spPr/>
        <p:txBody>
          <a:bodyPr/>
          <a:lstStyle/>
          <a:p>
            <a:r>
              <a:rPr lang="en-US" dirty="0" smtClean="0">
                <a:hlinkClick r:id=""/>
              </a:rPr>
              <a:t>http://www.asp.net/</a:t>
            </a:r>
          </a:p>
          <a:p>
            <a:r>
              <a:rPr lang="en-US" dirty="0" smtClean="0">
                <a:hlinkClick r:id=""/>
              </a:rPr>
              <a:t>http://www.silverlight.net/</a:t>
            </a:r>
          </a:p>
          <a:p>
            <a:r>
              <a:rPr lang="en-US" dirty="0" smtClean="0">
                <a:hlinkClick r:id=""/>
              </a:rPr>
              <a:t>http://www.microsoft.com/web/gallery/</a:t>
            </a:r>
          </a:p>
          <a:p>
            <a:r>
              <a:rPr lang="en-US" dirty="0" smtClean="0">
                <a:hlinkClick r:id=""/>
              </a:rPr>
              <a:t>http://www.iis.net/</a:t>
            </a:r>
            <a:r>
              <a:rPr lang="en-US" dirty="0" smtClean="0"/>
              <a:t>	</a:t>
            </a:r>
          </a:p>
          <a:p>
            <a:r>
              <a:rPr lang="en-US" dirty="0" smtClean="0">
                <a:hlinkClick r:id="rId2"/>
              </a:rPr>
              <a:t>http://weblogs.asp.net/Scottgu/</a:t>
            </a:r>
            <a:r>
              <a:rPr lang="en-US" dirty="0" smtClean="0"/>
              <a:t>	</a:t>
            </a:r>
          </a:p>
          <a:p>
            <a:r>
              <a:rPr lang="en-US" dirty="0" smtClean="0">
                <a:hlinkClick r:id="rId3"/>
              </a:rPr>
              <a:t>http://www.hanselman.com/blog/</a:t>
            </a:r>
            <a:r>
              <a:rPr lang="en-US" dirty="0" smtClean="0"/>
              <a:t>	</a:t>
            </a:r>
            <a:endParaRPr lang="en-US" dirty="0"/>
          </a:p>
        </p:txBody>
      </p:sp>
    </p:spTree>
    <p:extLst>
      <p:ext uri="{BB962C8B-B14F-4D97-AF65-F5344CB8AC3E}">
        <p14:creationId xmlns:p14="http://schemas.microsoft.com/office/powerpoint/2010/main" val="336488989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8161724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09463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29" r="629"/>
          <a:stretch>
            <a:fillRect/>
          </a:stretch>
        </p:blipFill>
        <p:spPr>
          <a:xfrm>
            <a:off x="6051550" y="1941513"/>
            <a:ext cx="4114800" cy="4167187"/>
          </a:xfrm>
        </p:spPr>
      </p:pic>
    </p:spTree>
    <p:extLst>
      <p:ext uri="{BB962C8B-B14F-4D97-AF65-F5344CB8AC3E}">
        <p14:creationId xmlns:p14="http://schemas.microsoft.com/office/powerpoint/2010/main" val="1684727065"/>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blackGray">
          <a:xfrm>
            <a:off x="9816395" y="1252564"/>
            <a:ext cx="2113183" cy="5384876"/>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4" name="Rounded Rectangle 73"/>
          <p:cNvSpPr/>
          <p:nvPr/>
        </p:nvSpPr>
        <p:spPr bwMode="auto">
          <a:xfrm>
            <a:off x="9949745" y="2189094"/>
            <a:ext cx="858027" cy="4464572"/>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Silverlight Application - MVVM</a:t>
            </a:r>
            <a:endParaRPr lang="en-US" dirty="0"/>
          </a:p>
        </p:txBody>
      </p:sp>
      <p:pic>
        <p:nvPicPr>
          <p:cNvPr id="8" name="Picture 2" descr="C:\Data\Presentations\_Artwork\Artwork_Imagery\HARDWARE_IMAGERY\Illustration - Misc Hardware\XML Icons\Server.png"/>
          <p:cNvPicPr>
            <a:picLocks noChangeAspect="1" noChangeArrowheads="1"/>
          </p:cNvPicPr>
          <p:nvPr/>
        </p:nvPicPr>
        <p:blipFill>
          <a:blip r:embed="rId2" cstate="screen"/>
          <a:srcRect/>
          <a:stretch>
            <a:fillRect/>
          </a:stretch>
        </p:blipFill>
        <p:spPr bwMode="auto">
          <a:xfrm>
            <a:off x="10408071" y="1307631"/>
            <a:ext cx="762000" cy="1124013"/>
          </a:xfrm>
          <a:prstGeom prst="rect">
            <a:avLst/>
          </a:prstGeom>
          <a:noFill/>
        </p:spPr>
      </p:pic>
      <p:pic>
        <p:nvPicPr>
          <p:cNvPr id="14" name="Picture 8" descr="C:\Data\Presentations\_Artwork\Artwork_Imagery\HARDWARE_IMAGERY\Illustration - Misc Hardware\XML Icons\Database blue.png"/>
          <p:cNvPicPr>
            <a:picLocks noChangeAspect="1" noChangeArrowheads="1"/>
          </p:cNvPicPr>
          <p:nvPr/>
        </p:nvPicPr>
        <p:blipFill>
          <a:blip r:embed="rId3" cstate="screen"/>
          <a:srcRect/>
          <a:stretch>
            <a:fillRect/>
          </a:stretch>
        </p:blipFill>
        <p:spPr bwMode="auto">
          <a:xfrm>
            <a:off x="10995668" y="5698303"/>
            <a:ext cx="779463" cy="939138"/>
          </a:xfrm>
          <a:prstGeom prst="rect">
            <a:avLst/>
          </a:prstGeom>
          <a:noFill/>
        </p:spPr>
      </p:pic>
      <p:pic>
        <p:nvPicPr>
          <p:cNvPr id="16" name="Picture 4" descr="C:\Data\Presentations\_Artwork\Artwork_Imagery\Shapes and Graphics\Internet Cloud\internet cloud.png"/>
          <p:cNvPicPr>
            <a:picLocks noChangeAspect="1" noChangeArrowheads="1"/>
          </p:cNvPicPr>
          <p:nvPr/>
        </p:nvPicPr>
        <p:blipFill>
          <a:blip r:embed="rId4" cstate="screen"/>
          <a:srcRect/>
          <a:stretch>
            <a:fillRect/>
          </a:stretch>
        </p:blipFill>
        <p:spPr bwMode="auto">
          <a:xfrm>
            <a:off x="7574859" y="3711834"/>
            <a:ext cx="2158131" cy="989401"/>
          </a:xfrm>
          <a:prstGeom prst="rect">
            <a:avLst/>
          </a:prstGeom>
          <a:noFill/>
          <a:ln w="9525">
            <a:noFill/>
            <a:miter lim="800000"/>
            <a:headEnd/>
            <a:tailEnd/>
          </a:ln>
        </p:spPr>
      </p:pic>
      <p:pic>
        <p:nvPicPr>
          <p:cNvPr id="23" name="Picture 6" descr="C:\Data\Presentations\_Artwork\Artwork_Imagery\HARDWARE_IMAGERY\Illustration - Misc Hardware\XML Icons\Server HIS Host Integration.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106089" y="3977301"/>
            <a:ext cx="558621" cy="861748"/>
          </a:xfrm>
          <a:prstGeom prst="rect">
            <a:avLst/>
          </a:prstGeom>
          <a:noFill/>
        </p:spPr>
      </p:pic>
      <p:sp>
        <p:nvSpPr>
          <p:cNvPr id="24" name="Rectangle 78"/>
          <p:cNvSpPr>
            <a:spLocks noChangeArrowheads="1"/>
          </p:cNvSpPr>
          <p:nvPr/>
        </p:nvSpPr>
        <p:spPr bwMode="invGray">
          <a:xfrm>
            <a:off x="10801754" y="4733639"/>
            <a:ext cx="1167291"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Accounting</a:t>
            </a:r>
            <a:endParaRPr lang="en-US" sz="1400" b="1" dirty="0">
              <a:effectLst>
                <a:outerShdw blurRad="38100" dist="38100" dir="2700000" algn="tl">
                  <a:srgbClr val="000000"/>
                </a:outerShdw>
              </a:effectLst>
              <a:latin typeface="Segoe Semibold" pitchFamily="34" charset="0"/>
            </a:endParaRPr>
          </a:p>
        </p:txBody>
      </p:sp>
      <p:sp>
        <p:nvSpPr>
          <p:cNvPr id="25" name="Rectangle 78"/>
          <p:cNvSpPr>
            <a:spLocks noChangeArrowheads="1"/>
          </p:cNvSpPr>
          <p:nvPr/>
        </p:nvSpPr>
        <p:spPr bwMode="invGray">
          <a:xfrm>
            <a:off x="10841028" y="3281670"/>
            <a:ext cx="1088743"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Fulfillment</a:t>
            </a:r>
            <a:endParaRPr lang="en-US" sz="1400" b="1" dirty="0">
              <a:effectLst>
                <a:outerShdw blurRad="38100" dist="38100" dir="2700000" algn="tl">
                  <a:srgbClr val="000000"/>
                </a:outerShdw>
              </a:effectLst>
              <a:latin typeface="Segoe Semibold" pitchFamily="34" charset="0"/>
            </a:endParaRPr>
          </a:p>
        </p:txBody>
      </p:sp>
      <p:pic>
        <p:nvPicPr>
          <p:cNvPr id="30" name="Picture 7" descr="C:\Data\Presentations\_Artwork\Artwork_Imagery\HARDWARE_IMAGERY\Illustration - Misc Hardware\XML Icons\pbx box.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24213" y="2657338"/>
            <a:ext cx="522373" cy="623094"/>
          </a:xfrm>
          <a:prstGeom prst="rect">
            <a:avLst/>
          </a:prstGeom>
          <a:noFill/>
        </p:spPr>
      </p:pic>
      <p:pic>
        <p:nvPicPr>
          <p:cNvPr id="43"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5818291"/>
            <a:ext cx="619125" cy="742950"/>
          </a:xfrm>
          <a:prstGeom prst="rect">
            <a:avLst/>
          </a:prstGeom>
          <a:noFill/>
        </p:spPr>
      </p:pic>
      <p:pic>
        <p:nvPicPr>
          <p:cNvPr id="44" name="Picture 9" descr="\\homeserver\c$\Data\SteveWork\Presentations\Artwork\Artwork_Imagery\Shapes and Graphics\Misc\gears 3 overlapped.png"/>
          <p:cNvPicPr>
            <a:picLocks noChangeAspect="1" noChangeArrowheads="1"/>
          </p:cNvPicPr>
          <p:nvPr/>
        </p:nvPicPr>
        <p:blipFill>
          <a:blip r:embed="rId8" cstate="screen"/>
          <a:srcRect/>
          <a:stretch>
            <a:fillRect/>
          </a:stretch>
        </p:blipFill>
        <p:spPr bwMode="auto">
          <a:xfrm>
            <a:off x="10351844" y="6084321"/>
            <a:ext cx="593713" cy="565820"/>
          </a:xfrm>
          <a:prstGeom prst="rect">
            <a:avLst/>
          </a:prstGeom>
          <a:noFill/>
        </p:spPr>
      </p:pic>
      <p:pic>
        <p:nvPicPr>
          <p:cNvPr id="49"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2968885"/>
            <a:ext cx="619125" cy="742950"/>
          </a:xfrm>
          <a:prstGeom prst="rect">
            <a:avLst/>
          </a:prstGeom>
          <a:noFill/>
        </p:spPr>
      </p:pic>
      <p:sp>
        <p:nvSpPr>
          <p:cNvPr id="66" name="Rounded Rectangle 65"/>
          <p:cNvSpPr/>
          <p:nvPr/>
        </p:nvSpPr>
        <p:spPr bwMode="auto">
          <a:xfrm>
            <a:off x="2121864" y="1137462"/>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Views</a:t>
            </a:r>
          </a:p>
        </p:txBody>
      </p:sp>
      <p:sp>
        <p:nvSpPr>
          <p:cNvPr id="67" name="Rounded Rectangle 66"/>
          <p:cNvSpPr/>
          <p:nvPr/>
        </p:nvSpPr>
        <p:spPr bwMode="auto">
          <a:xfrm>
            <a:off x="2121865" y="2349668"/>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 Models</a:t>
            </a:r>
          </a:p>
        </p:txBody>
      </p:sp>
      <p:pic>
        <p:nvPicPr>
          <p:cNvPr id="75"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4868489"/>
            <a:ext cx="619125" cy="742950"/>
          </a:xfrm>
          <a:prstGeom prst="rect">
            <a:avLst/>
          </a:prstGeom>
          <a:noFill/>
        </p:spPr>
      </p:pic>
      <p:pic>
        <p:nvPicPr>
          <p:cNvPr id="76" name="Picture 2" descr="C:\Data\Presentations\_Artwork\Artwork_Imagery\HARDWARE_IMAGERY\Illustration - Misc Hardware\XML Icons\XML Web Servic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08433" y="3918687"/>
            <a:ext cx="619125" cy="742950"/>
          </a:xfrm>
          <a:prstGeom prst="rect">
            <a:avLst/>
          </a:prstGeom>
          <a:noFill/>
        </p:spPr>
      </p:pic>
      <p:sp>
        <p:nvSpPr>
          <p:cNvPr id="78" name="Rounded Rectangle 77"/>
          <p:cNvSpPr/>
          <p:nvPr/>
        </p:nvSpPr>
        <p:spPr bwMode="auto">
          <a:xfrm>
            <a:off x="5194281" y="5341943"/>
            <a:ext cx="2230163" cy="712719"/>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Service</a:t>
            </a:r>
            <a:br>
              <a:rPr lang="en-US" sz="2200" dirty="0" smtClean="0">
                <a:solidFill>
                  <a:schemeClr val="bg1">
                    <a:alpha val="99000"/>
                  </a:schemeClr>
                </a:solidFill>
              </a:rPr>
            </a:br>
            <a:r>
              <a:rPr lang="en-US" sz="2200" dirty="0" smtClean="0">
                <a:solidFill>
                  <a:schemeClr val="bg1">
                    <a:alpha val="99000"/>
                  </a:schemeClr>
                </a:solidFill>
              </a:rPr>
              <a:t>Proxies</a:t>
            </a:r>
            <a:endParaRPr lang="en-US" sz="2200" dirty="0">
              <a:solidFill>
                <a:schemeClr val="bg1">
                  <a:alpha val="99000"/>
                </a:schemeClr>
              </a:solidFill>
            </a:endParaRPr>
          </a:p>
        </p:txBody>
      </p:sp>
      <p:cxnSp>
        <p:nvCxnSpPr>
          <p:cNvPr id="80" name="Straight Arrow Connector 79"/>
          <p:cNvCxnSpPr/>
          <p:nvPr/>
        </p:nvCxnSpPr>
        <p:spPr>
          <a:xfrm flipV="1">
            <a:off x="395581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366792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3380037" y="2217580"/>
            <a:ext cx="0" cy="115671"/>
          </a:xfrm>
          <a:prstGeom prst="straightConnector1">
            <a:avLst/>
          </a:prstGeom>
          <a:ln>
            <a:solidFill>
              <a:srgbClr val="7030A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3092147" y="2217580"/>
            <a:ext cx="0" cy="115671"/>
          </a:xfrm>
          <a:prstGeom prst="straightConnector1">
            <a:avLst/>
          </a:prstGeom>
          <a:ln>
            <a:solidFill>
              <a:srgbClr val="7030A0"/>
            </a:solidFill>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84" name="Straight Arrow Connector 83"/>
          <p:cNvCxnSpPr/>
          <p:nvPr/>
        </p:nvCxnSpPr>
        <p:spPr>
          <a:xfrm flipV="1">
            <a:off x="280425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flipV="1">
            <a:off x="251636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88" name="Elbow Connector 87"/>
          <p:cNvCxnSpPr>
            <a:stCxn id="67" idx="3"/>
            <a:endCxn id="78" idx="0"/>
          </p:cNvCxnSpPr>
          <p:nvPr/>
        </p:nvCxnSpPr>
        <p:spPr>
          <a:xfrm>
            <a:off x="4348766" y="2657795"/>
            <a:ext cx="1960597" cy="2684148"/>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78" idx="3"/>
            <a:endCxn id="75" idx="1"/>
          </p:cNvCxnSpPr>
          <p:nvPr/>
        </p:nvCxnSpPr>
        <p:spPr>
          <a:xfrm flipV="1">
            <a:off x="7424444" y="5239964"/>
            <a:ext cx="2183989" cy="458339"/>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Elbow Connector 92"/>
          <p:cNvCxnSpPr>
            <a:stCxn id="78" idx="1"/>
            <a:endCxn id="45" idx="2"/>
          </p:cNvCxnSpPr>
          <p:nvPr/>
        </p:nvCxnSpPr>
        <p:spPr>
          <a:xfrm rot="10800000">
            <a:off x="3230965" y="4780219"/>
            <a:ext cx="1963317" cy="918085"/>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Elbow Connector 102"/>
          <p:cNvCxnSpPr>
            <a:stCxn id="45" idx="0"/>
            <a:endCxn id="67" idx="2"/>
          </p:cNvCxnSpPr>
          <p:nvPr/>
        </p:nvCxnSpPr>
        <p:spPr>
          <a:xfrm rot="5400000" flipH="1" flipV="1">
            <a:off x="2662293" y="3534594"/>
            <a:ext cx="1141695" cy="4352"/>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2516368" y="1765755"/>
            <a:ext cx="1439450" cy="451825"/>
            <a:chOff x="2516368" y="3029209"/>
            <a:chExt cx="1439450" cy="451825"/>
          </a:xfrm>
        </p:grpSpPr>
        <p:cxnSp>
          <p:nvCxnSpPr>
            <p:cNvPr id="106" name="Elbow Connector 105"/>
            <p:cNvCxnSpPr/>
            <p:nvPr/>
          </p:nvCxnSpPr>
          <p:spPr>
            <a:xfrm rot="5400000">
              <a:off x="2290456"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rot="5400000">
              <a:off x="2578345"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Elbow Connector 120"/>
            <p:cNvCxnSpPr/>
            <p:nvPr/>
          </p:nvCxnSpPr>
          <p:spPr>
            <a:xfrm rot="5400000">
              <a:off x="2864828"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Elbow Connector 121"/>
            <p:cNvCxnSpPr/>
            <p:nvPr/>
          </p:nvCxnSpPr>
          <p:spPr>
            <a:xfrm rot="5400000">
              <a:off x="3154125"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Elbow Connector 122"/>
            <p:cNvCxnSpPr/>
            <p:nvPr/>
          </p:nvCxnSpPr>
          <p:spPr>
            <a:xfrm rot="5400000">
              <a:off x="344201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Elbow Connector 123"/>
            <p:cNvCxnSpPr/>
            <p:nvPr/>
          </p:nvCxnSpPr>
          <p:spPr>
            <a:xfrm rot="5400000">
              <a:off x="372990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6" name="Elbow Connector 125"/>
          <p:cNvCxnSpPr>
            <a:stCxn id="78" idx="3"/>
            <a:endCxn id="75" idx="1"/>
          </p:cNvCxnSpPr>
          <p:nvPr/>
        </p:nvCxnSpPr>
        <p:spPr>
          <a:xfrm flipV="1">
            <a:off x="7424444" y="5239964"/>
            <a:ext cx="2183989" cy="458339"/>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41" name="Picture 3" descr="C:\Data\Presentations\_Artwork\Artwork_Imagery\HARDWARE_IMAGERY\Illustration - Misc Hardware\XML Icons\LCD flat panel and keyboard.png"/>
          <p:cNvPicPr>
            <a:picLocks noChangeAspect="1" noChangeArrowheads="1"/>
          </p:cNvPicPr>
          <p:nvPr/>
        </p:nvPicPr>
        <p:blipFill>
          <a:blip r:embed="rId9" cstate="screen"/>
          <a:srcRect/>
          <a:stretch>
            <a:fillRect/>
          </a:stretch>
        </p:blipFill>
        <p:spPr bwMode="auto">
          <a:xfrm>
            <a:off x="279805" y="925936"/>
            <a:ext cx="788220" cy="1039306"/>
          </a:xfrm>
          <a:prstGeom prst="rect">
            <a:avLst/>
          </a:prstGeom>
          <a:noFill/>
        </p:spPr>
      </p:pic>
      <p:pic>
        <p:nvPicPr>
          <p:cNvPr id="142" name="Picture 4" descr="C:\Data\Presentations\_Artwork\Artwork_Imagery\HARDWARE_IMAGERY\Illustration - Misc Hardware\XML Icons\Pocket PC pda.png"/>
          <p:cNvPicPr>
            <a:picLocks noChangeAspect="1" noChangeArrowheads="1"/>
          </p:cNvPicPr>
          <p:nvPr/>
        </p:nvPicPr>
        <p:blipFill>
          <a:blip r:embed="rId10" cstate="screen"/>
          <a:srcRect/>
          <a:stretch>
            <a:fillRect/>
          </a:stretch>
        </p:blipFill>
        <p:spPr bwMode="auto">
          <a:xfrm>
            <a:off x="1375798" y="1930931"/>
            <a:ext cx="439208" cy="837473"/>
          </a:xfrm>
          <a:prstGeom prst="rect">
            <a:avLst/>
          </a:prstGeom>
          <a:noFill/>
        </p:spPr>
      </p:pic>
      <p:pic>
        <p:nvPicPr>
          <p:cNvPr id="143" name="Picture 5" descr="C:\Data\Presentations\_Artwork\Artwork_Imagery\HARDWARE_IMAGERY\Illustration - Misc Hardware\XML Icons\Tablet PC.png"/>
          <p:cNvPicPr>
            <a:picLocks noChangeAspect="1" noChangeArrowheads="1"/>
          </p:cNvPicPr>
          <p:nvPr/>
        </p:nvPicPr>
        <p:blipFill>
          <a:blip r:embed="rId11" cstate="screen"/>
          <a:srcRect/>
          <a:stretch>
            <a:fillRect/>
          </a:stretch>
        </p:blipFill>
        <p:spPr bwMode="auto">
          <a:xfrm>
            <a:off x="1238080" y="1035885"/>
            <a:ext cx="714644" cy="833752"/>
          </a:xfrm>
          <a:prstGeom prst="rect">
            <a:avLst/>
          </a:prstGeom>
          <a:noFill/>
        </p:spPr>
      </p:pic>
      <p:pic>
        <p:nvPicPr>
          <p:cNvPr id="144" name="Picture 2" descr="C:\Temp\Istock 6362115 laptop notebook PC.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5331" y="2002224"/>
            <a:ext cx="977168" cy="773591"/>
          </a:xfrm>
          <a:prstGeom prst="rect">
            <a:avLst/>
          </a:prstGeom>
          <a:noFill/>
          <a:extLst>
            <a:ext uri="{909E8E84-426E-40DD-AFC4-6F175D3DCCD1}">
              <a14:hiddenFill xmlns:a14="http://schemas.microsoft.com/office/drawing/2010/main">
                <a:solidFill>
                  <a:srgbClr val="FFFFFF"/>
                </a:solidFill>
              </a14:hiddenFill>
            </a:ext>
          </a:extLst>
        </p:spPr>
      </p:pic>
      <p:sp>
        <p:nvSpPr>
          <p:cNvPr id="45" name="Rounded Rectangle 44"/>
          <p:cNvSpPr/>
          <p:nvPr/>
        </p:nvSpPr>
        <p:spPr bwMode="auto">
          <a:xfrm>
            <a:off x="2121864" y="4107617"/>
            <a:ext cx="2218200" cy="67260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Models</a:t>
            </a:r>
          </a:p>
        </p:txBody>
      </p:sp>
      <p:pic>
        <p:nvPicPr>
          <p:cNvPr id="46"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63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down)">
                                      <p:cBhvr>
                                        <p:cTn id="10" dur="500"/>
                                        <p:tgtEl>
                                          <p:spTgt spid="84"/>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down)">
                                      <p:cBhvr>
                                        <p:cTn id="14" dur="500"/>
                                        <p:tgtEl>
                                          <p:spTgt spid="83"/>
                                        </p:tgtEl>
                                      </p:cBhvr>
                                    </p:animEffect>
                                  </p:childTnLst>
                                </p:cTn>
                              </p:par>
                              <p:par>
                                <p:cTn id="15" presetID="22" presetClass="entr" presetSubtype="4"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wipe(down)">
                                      <p:cBhvr>
                                        <p:cTn id="21" dur="500"/>
                                        <p:tgtEl>
                                          <p:spTgt spid="81"/>
                                        </p:tgtEl>
                                      </p:cBhvr>
                                    </p:animEffect>
                                  </p:childTnLst>
                                </p:cTn>
                              </p:par>
                              <p:par>
                                <p:cTn id="22" presetID="22" presetClass="entr" presetSubtype="4"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down)">
                                      <p:cBhvr>
                                        <p:cTn id="24" dur="500"/>
                                        <p:tgtEl>
                                          <p:spTgt spid="8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25"/>
                                        </p:tgtEl>
                                        <p:attrNameLst>
                                          <p:attrName>style.visibility</p:attrName>
                                        </p:attrNameLst>
                                      </p:cBhvr>
                                      <p:to>
                                        <p:strVal val="visible"/>
                                      </p:to>
                                    </p:set>
                                    <p:animEffect transition="in" filter="wipe(up)">
                                      <p:cBhvr>
                                        <p:cTn id="28" dur="500"/>
                                        <p:tgtEl>
                                          <p:spTgt spid="1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wipe(left)">
                                      <p:cBhvr>
                                        <p:cTn id="33" dur="500"/>
                                        <p:tgtEl>
                                          <p:spTgt spid="88"/>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left)">
                                      <p:cBhvr>
                                        <p:cTn id="37" dur="500"/>
                                        <p:tgtEl>
                                          <p:spTgt spid="89"/>
                                        </p:tgtEl>
                                      </p:cBhvr>
                                    </p:animEffect>
                                  </p:childTnLst>
                                </p:cTn>
                              </p:par>
                            </p:childTnLst>
                          </p:cTn>
                        </p:par>
                        <p:par>
                          <p:cTn id="38" fill="hold">
                            <p:stCondLst>
                              <p:cond delay="1000"/>
                            </p:stCondLst>
                            <p:childTnLst>
                              <p:par>
                                <p:cTn id="39" presetID="10" presetClass="exit" presetSubtype="0" fill="hold" nodeType="afterEffect">
                                  <p:stCondLst>
                                    <p:cond delay="0"/>
                                  </p:stCondLst>
                                  <p:childTnLst>
                                    <p:animEffect transition="out" filter="fade">
                                      <p:cBhvr>
                                        <p:cTn id="40" dur="500"/>
                                        <p:tgtEl>
                                          <p:spTgt spid="89"/>
                                        </p:tgtEl>
                                      </p:cBhvr>
                                    </p:animEffect>
                                    <p:set>
                                      <p:cBhvr>
                                        <p:cTn id="41" dur="1" fill="hold">
                                          <p:stCondLst>
                                            <p:cond delay="499"/>
                                          </p:stCondLst>
                                        </p:cTn>
                                        <p:tgtEl>
                                          <p:spTgt spid="89"/>
                                        </p:tgtEl>
                                        <p:attrNameLst>
                                          <p:attrName>style.visibility</p:attrName>
                                        </p:attrNameLst>
                                      </p:cBhvr>
                                      <p:to>
                                        <p:strVal val="hidden"/>
                                      </p:to>
                                    </p:set>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wipe(right)">
                                      <p:cBhvr>
                                        <p:cTn id="45" dur="500"/>
                                        <p:tgtEl>
                                          <p:spTgt spid="126"/>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wipe(down)">
                                      <p:cBhvr>
                                        <p:cTn id="49" dur="500"/>
                                        <p:tgtEl>
                                          <p:spTgt spid="93"/>
                                        </p:tgtEl>
                                      </p:cBhvr>
                                    </p:animEffect>
                                  </p:childTnLst>
                                </p:cTn>
                              </p:par>
                            </p:childTnLst>
                          </p:cTn>
                        </p:par>
                        <p:par>
                          <p:cTn id="50" fill="hold">
                            <p:stCondLst>
                              <p:cond delay="2500"/>
                            </p:stCondLst>
                            <p:childTnLst>
                              <p:par>
                                <p:cTn id="51" presetID="22" presetClass="entr" presetSubtype="2" fill="hold"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right)">
                                      <p:cBhvr>
                                        <p:cTn id="5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5" name="Elbow Connector 114"/>
          <p:cNvCxnSpPr>
            <a:stCxn id="123" idx="2"/>
            <a:endCxn id="112" idx="0"/>
          </p:cNvCxnSpPr>
          <p:nvPr/>
        </p:nvCxnSpPr>
        <p:spPr>
          <a:xfrm rot="5400000">
            <a:off x="2662293" y="3534593"/>
            <a:ext cx="1141695" cy="4352"/>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4" name="Picture 103" descr="D:\Data\Presentations\_Artwork\Artwork_Imagery\Icons - Illustrations\_WINDOWS SERVER ICONS\Signal\Wireless Signal strength cell 0 B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979" y="3290210"/>
            <a:ext cx="552573" cy="416812"/>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bwMode="blackGray">
          <a:xfrm>
            <a:off x="9816395" y="1252564"/>
            <a:ext cx="2113183" cy="5384876"/>
          </a:xfrm>
          <a:prstGeom prst="roundRect">
            <a:avLst/>
          </a:prstGeom>
          <a:gradFill>
            <a:gsLst>
              <a:gs pos="0">
                <a:schemeClr val="accent6">
                  <a:lumMod val="20000"/>
                  <a:lumOff val="80000"/>
                  <a:alpha val="70000"/>
                </a:schemeClr>
              </a:gs>
              <a:gs pos="100000">
                <a:schemeClr val="accent6">
                  <a:alpha val="70000"/>
                </a:schemeClr>
              </a:gs>
            </a:gsLst>
            <a:lin ang="5400000" scaled="1"/>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74" name="Rounded Rectangle 73"/>
          <p:cNvSpPr/>
          <p:nvPr/>
        </p:nvSpPr>
        <p:spPr bwMode="auto">
          <a:xfrm>
            <a:off x="9949745" y="2189094"/>
            <a:ext cx="858027" cy="4464572"/>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Silverlight Offline Application</a:t>
            </a:r>
            <a:endParaRPr lang="en-US" dirty="0"/>
          </a:p>
        </p:txBody>
      </p:sp>
      <p:pic>
        <p:nvPicPr>
          <p:cNvPr id="8" name="Picture 2" descr="C:\Data\Presentations\_Artwork\Artwork_Imagery\HARDWARE_IMAGERY\Illustration - Misc Hardware\XML Icons\Server.png"/>
          <p:cNvPicPr>
            <a:picLocks noChangeAspect="1" noChangeArrowheads="1"/>
          </p:cNvPicPr>
          <p:nvPr/>
        </p:nvPicPr>
        <p:blipFill>
          <a:blip r:embed="rId3" cstate="screen"/>
          <a:srcRect/>
          <a:stretch>
            <a:fillRect/>
          </a:stretch>
        </p:blipFill>
        <p:spPr bwMode="auto">
          <a:xfrm>
            <a:off x="10408071" y="1307631"/>
            <a:ext cx="762000" cy="1124013"/>
          </a:xfrm>
          <a:prstGeom prst="rect">
            <a:avLst/>
          </a:prstGeom>
          <a:noFill/>
        </p:spPr>
      </p:pic>
      <p:grpSp>
        <p:nvGrpSpPr>
          <p:cNvPr id="3" name="Group 2"/>
          <p:cNvGrpSpPr/>
          <p:nvPr/>
        </p:nvGrpSpPr>
        <p:grpSpPr>
          <a:xfrm>
            <a:off x="207905" y="6112844"/>
            <a:ext cx="2446868" cy="613030"/>
            <a:chOff x="2027486" y="6059576"/>
            <a:chExt cx="2446868" cy="613030"/>
          </a:xfrm>
        </p:grpSpPr>
        <p:sp>
          <p:nvSpPr>
            <p:cNvPr id="72" name="Rounded Rectangle 71"/>
            <p:cNvSpPr/>
            <p:nvPr/>
          </p:nvSpPr>
          <p:spPr bwMode="auto">
            <a:xfrm>
              <a:off x="2027486" y="6061856"/>
              <a:ext cx="2446868" cy="610750"/>
            </a:xfrm>
            <a:prstGeom prst="roundRect">
              <a:avLst>
                <a:gd name="adj" fmla="val 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dirty="0" smtClean="0">
                  <a:solidFill>
                    <a:schemeClr val="tx1">
                      <a:alpha val="99000"/>
                    </a:schemeClr>
                  </a:solidFill>
                </a:rPr>
                <a:t>Local Storage</a:t>
              </a:r>
            </a:p>
          </p:txBody>
        </p:sp>
        <p:pic>
          <p:nvPicPr>
            <p:cNvPr id="9" name="Picture 4" descr="C:\Data\Presentations\_Artwork\Artwork_Imagery\HARDWARE_IMAGERY\Illustration - Misc Hardware\XML Icons\database gree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909" y="6059576"/>
              <a:ext cx="483849" cy="579460"/>
            </a:xfrm>
            <a:prstGeom prst="rect">
              <a:avLst/>
            </a:prstGeom>
            <a:noFill/>
          </p:spPr>
        </p:pic>
      </p:grpSp>
      <p:pic>
        <p:nvPicPr>
          <p:cNvPr id="14" name="Picture 8" descr="C:\Data\Presentations\_Artwork\Artwork_Imagery\HARDWARE_IMAGERY\Illustration - Misc Hardware\XML Icons\Database blue.png"/>
          <p:cNvPicPr>
            <a:picLocks noChangeAspect="1" noChangeArrowheads="1"/>
          </p:cNvPicPr>
          <p:nvPr/>
        </p:nvPicPr>
        <p:blipFill>
          <a:blip r:embed="rId5" cstate="screen"/>
          <a:srcRect/>
          <a:stretch>
            <a:fillRect/>
          </a:stretch>
        </p:blipFill>
        <p:spPr bwMode="auto">
          <a:xfrm>
            <a:off x="10995668" y="5698303"/>
            <a:ext cx="779463" cy="939138"/>
          </a:xfrm>
          <a:prstGeom prst="rect">
            <a:avLst/>
          </a:prstGeom>
          <a:noFill/>
        </p:spPr>
      </p:pic>
      <p:pic>
        <p:nvPicPr>
          <p:cNvPr id="23" name="Picture 6" descr="C:\Data\Presentations\_Artwork\Artwork_Imagery\HARDWARE_IMAGERY\Illustration - Misc Hardware\XML Icons\Server HIS Host Integration.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106089" y="3977301"/>
            <a:ext cx="558621" cy="861748"/>
          </a:xfrm>
          <a:prstGeom prst="rect">
            <a:avLst/>
          </a:prstGeom>
          <a:noFill/>
        </p:spPr>
      </p:pic>
      <p:sp>
        <p:nvSpPr>
          <p:cNvPr id="24" name="Rectangle 78"/>
          <p:cNvSpPr>
            <a:spLocks noChangeArrowheads="1"/>
          </p:cNvSpPr>
          <p:nvPr/>
        </p:nvSpPr>
        <p:spPr bwMode="invGray">
          <a:xfrm>
            <a:off x="10801754" y="4733639"/>
            <a:ext cx="1167291"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Accounting</a:t>
            </a:r>
            <a:endParaRPr lang="en-US" sz="1400" b="1" dirty="0">
              <a:effectLst>
                <a:outerShdw blurRad="38100" dist="38100" dir="2700000" algn="tl">
                  <a:srgbClr val="000000"/>
                </a:outerShdw>
              </a:effectLst>
              <a:latin typeface="Segoe Semibold" pitchFamily="34" charset="0"/>
            </a:endParaRPr>
          </a:p>
        </p:txBody>
      </p:sp>
      <p:sp>
        <p:nvSpPr>
          <p:cNvPr id="25" name="Rectangle 78"/>
          <p:cNvSpPr>
            <a:spLocks noChangeArrowheads="1"/>
          </p:cNvSpPr>
          <p:nvPr/>
        </p:nvSpPr>
        <p:spPr bwMode="invGray">
          <a:xfrm>
            <a:off x="10841028" y="3281670"/>
            <a:ext cx="1088743" cy="307771"/>
          </a:xfrm>
          <a:prstGeom prst="rect">
            <a:avLst/>
          </a:prstGeom>
          <a:noFill/>
          <a:ln w="12700" algn="ctr">
            <a:noFill/>
            <a:miter lim="800000"/>
            <a:headEnd/>
            <a:tailEnd/>
          </a:ln>
          <a:effectLst/>
        </p:spPr>
        <p:txBody>
          <a:bodyPr wrap="none" lIns="91432" tIns="45717" rIns="91432" bIns="45717">
            <a:spAutoFit/>
          </a:bodyPr>
          <a:lstStyle/>
          <a:p>
            <a:pPr algn="ctr">
              <a:defRPr/>
            </a:pPr>
            <a:r>
              <a:rPr lang="en-US" sz="1400" b="1" dirty="0" smtClean="0">
                <a:effectLst>
                  <a:outerShdw blurRad="38100" dist="38100" dir="2700000" algn="tl">
                    <a:srgbClr val="000000"/>
                  </a:outerShdw>
                </a:effectLst>
                <a:latin typeface="Segoe Semibold" pitchFamily="34" charset="0"/>
              </a:rPr>
              <a:t>Fulfillment</a:t>
            </a:r>
            <a:endParaRPr lang="en-US" sz="1400" b="1" dirty="0">
              <a:effectLst>
                <a:outerShdw blurRad="38100" dist="38100" dir="2700000" algn="tl">
                  <a:srgbClr val="000000"/>
                </a:outerShdw>
              </a:effectLst>
              <a:latin typeface="Segoe Semibold" pitchFamily="34" charset="0"/>
            </a:endParaRPr>
          </a:p>
        </p:txBody>
      </p:sp>
      <p:pic>
        <p:nvPicPr>
          <p:cNvPr id="30" name="Picture 7" descr="C:\Data\Presentations\_Artwork\Artwork_Imagery\HARDWARE_IMAGERY\Illustration - Misc Hardware\XML Icons\pbx box.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124213" y="2657338"/>
            <a:ext cx="522373" cy="623094"/>
          </a:xfrm>
          <a:prstGeom prst="rect">
            <a:avLst/>
          </a:prstGeom>
          <a:noFill/>
        </p:spPr>
      </p:pic>
      <p:pic>
        <p:nvPicPr>
          <p:cNvPr id="43" name="Picture 2" descr="C:\Data\Presentations\_Artwork\Artwork_Imagery\HARDWARE_IMAGERY\Illustration - Misc Hardware\XML Icons\XML Web Servic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08433" y="5818291"/>
            <a:ext cx="619125" cy="742950"/>
          </a:xfrm>
          <a:prstGeom prst="rect">
            <a:avLst/>
          </a:prstGeom>
          <a:noFill/>
        </p:spPr>
      </p:pic>
      <p:pic>
        <p:nvPicPr>
          <p:cNvPr id="44" name="Picture 9" descr="\\homeserver\c$\Data\SteveWork\Presentations\Artwork\Artwork_Imagery\Shapes and Graphics\Misc\gears 3 overlapped.png"/>
          <p:cNvPicPr>
            <a:picLocks noChangeAspect="1" noChangeArrowheads="1"/>
          </p:cNvPicPr>
          <p:nvPr/>
        </p:nvPicPr>
        <p:blipFill>
          <a:blip r:embed="rId9" cstate="screen"/>
          <a:srcRect/>
          <a:stretch>
            <a:fillRect/>
          </a:stretch>
        </p:blipFill>
        <p:spPr bwMode="auto">
          <a:xfrm>
            <a:off x="10351844" y="6084321"/>
            <a:ext cx="593713" cy="565820"/>
          </a:xfrm>
          <a:prstGeom prst="rect">
            <a:avLst/>
          </a:prstGeom>
          <a:noFill/>
        </p:spPr>
      </p:pic>
      <p:pic>
        <p:nvPicPr>
          <p:cNvPr id="49" name="Picture 2" descr="C:\Data\Presentations\_Artwork\Artwork_Imagery\HARDWARE_IMAGERY\Illustration - Misc Hardware\XML Icons\XML Web Servic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08433" y="2968885"/>
            <a:ext cx="619125" cy="742950"/>
          </a:xfrm>
          <a:prstGeom prst="rect">
            <a:avLst/>
          </a:prstGeom>
          <a:noFill/>
        </p:spPr>
      </p:pic>
      <p:pic>
        <p:nvPicPr>
          <p:cNvPr id="75" name="Picture 2" descr="C:\Data\Presentations\_Artwork\Artwork_Imagery\HARDWARE_IMAGERY\Illustration - Misc Hardware\XML Icons\XML Web Servic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08433" y="4868489"/>
            <a:ext cx="619125" cy="742950"/>
          </a:xfrm>
          <a:prstGeom prst="rect">
            <a:avLst/>
          </a:prstGeom>
          <a:noFill/>
        </p:spPr>
      </p:pic>
      <p:pic>
        <p:nvPicPr>
          <p:cNvPr id="76" name="Picture 2" descr="C:\Data\Presentations\_Artwork\Artwork_Imagery\HARDWARE_IMAGERY\Illustration - Misc Hardware\XML Icons\XML Web Service.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08433" y="3918687"/>
            <a:ext cx="619125" cy="742950"/>
          </a:xfrm>
          <a:prstGeom prst="rect">
            <a:avLst/>
          </a:prstGeom>
          <a:noFill/>
        </p:spPr>
      </p:pic>
      <p:pic>
        <p:nvPicPr>
          <p:cNvPr id="47" name="Picture 4" descr="C:\Data\Presentations\_Artwork\Artwork_Imagery\Shapes and Graphics\Internet Cloud\internet cloud.png"/>
          <p:cNvPicPr>
            <a:picLocks noChangeAspect="1" noChangeArrowheads="1"/>
          </p:cNvPicPr>
          <p:nvPr/>
        </p:nvPicPr>
        <p:blipFill>
          <a:blip r:embed="rId10" cstate="screen"/>
          <a:srcRect/>
          <a:stretch>
            <a:fillRect/>
          </a:stretch>
        </p:blipFill>
        <p:spPr bwMode="auto">
          <a:xfrm>
            <a:off x="7574859" y="3711834"/>
            <a:ext cx="2158131" cy="989401"/>
          </a:xfrm>
          <a:prstGeom prst="rect">
            <a:avLst/>
          </a:prstGeom>
          <a:noFill/>
          <a:ln w="9525">
            <a:noFill/>
            <a:miter lim="800000"/>
            <a:headEnd/>
            <a:tailEnd/>
          </a:ln>
        </p:spPr>
      </p:pic>
      <p:sp>
        <p:nvSpPr>
          <p:cNvPr id="53" name="Rounded Rectangle 52"/>
          <p:cNvSpPr/>
          <p:nvPr/>
        </p:nvSpPr>
        <p:spPr bwMode="auto">
          <a:xfrm>
            <a:off x="5194281" y="5341943"/>
            <a:ext cx="2230163" cy="712719"/>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9000"/>
                  </a:schemeClr>
                </a:solidFill>
              </a:rPr>
              <a:t>Service</a:t>
            </a:r>
            <a:br>
              <a:rPr lang="en-US" sz="2200" dirty="0" smtClean="0">
                <a:solidFill>
                  <a:schemeClr val="bg1">
                    <a:alpha val="99000"/>
                  </a:schemeClr>
                </a:solidFill>
              </a:rPr>
            </a:br>
            <a:r>
              <a:rPr lang="en-US" sz="2200" dirty="0" smtClean="0">
                <a:solidFill>
                  <a:schemeClr val="bg1">
                    <a:alpha val="99000"/>
                  </a:schemeClr>
                </a:solidFill>
              </a:rPr>
              <a:t>Proxies</a:t>
            </a:r>
            <a:endParaRPr lang="en-US" sz="2200" dirty="0">
              <a:solidFill>
                <a:schemeClr val="bg1">
                  <a:alpha val="99000"/>
                </a:schemeClr>
              </a:solidFill>
            </a:endParaRPr>
          </a:p>
        </p:txBody>
      </p:sp>
      <p:cxnSp>
        <p:nvCxnSpPr>
          <p:cNvPr id="110" name="Elbow Connector 109"/>
          <p:cNvCxnSpPr/>
          <p:nvPr/>
        </p:nvCxnSpPr>
        <p:spPr>
          <a:xfrm flipV="1">
            <a:off x="7424444" y="5239964"/>
            <a:ext cx="2183989" cy="458339"/>
          </a:xfrm>
          <a:prstGeom prst="bentConnector3">
            <a:avLst>
              <a:gd name="adj1" fmla="val 50000"/>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53" idx="3"/>
            <a:endCxn id="75" idx="1"/>
          </p:cNvCxnSpPr>
          <p:nvPr/>
        </p:nvCxnSpPr>
        <p:spPr>
          <a:xfrm flipV="1">
            <a:off x="7424444" y="5239964"/>
            <a:ext cx="2183989" cy="458339"/>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Elbow Connector 113"/>
          <p:cNvCxnSpPr>
            <a:stCxn id="112" idx="2"/>
            <a:endCxn id="53" idx="1"/>
          </p:cNvCxnSpPr>
          <p:nvPr/>
        </p:nvCxnSpPr>
        <p:spPr>
          <a:xfrm rot="16200000" flipH="1">
            <a:off x="3753580" y="4257601"/>
            <a:ext cx="918085" cy="1963317"/>
          </a:xfrm>
          <a:prstGeom prst="bentConnector2">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9" name="Picture 3" descr="C:\Data\Presentations\_Artwork\Artwork_Imagery\HARDWARE_IMAGERY\Illustration - Misc Hardware\XML Icons\LCD flat panel and keyboard.png"/>
          <p:cNvPicPr>
            <a:picLocks noChangeAspect="1" noChangeArrowheads="1"/>
          </p:cNvPicPr>
          <p:nvPr/>
        </p:nvPicPr>
        <p:blipFill>
          <a:blip r:embed="rId11" cstate="screen"/>
          <a:srcRect/>
          <a:stretch>
            <a:fillRect/>
          </a:stretch>
        </p:blipFill>
        <p:spPr bwMode="auto">
          <a:xfrm>
            <a:off x="279805" y="925936"/>
            <a:ext cx="788220" cy="1039306"/>
          </a:xfrm>
          <a:prstGeom prst="rect">
            <a:avLst/>
          </a:prstGeom>
          <a:noFill/>
        </p:spPr>
      </p:pic>
      <p:pic>
        <p:nvPicPr>
          <p:cNvPr id="120" name="Picture 4" descr="C:\Data\Presentations\_Artwork\Artwork_Imagery\HARDWARE_IMAGERY\Illustration - Misc Hardware\XML Icons\Pocket PC pda.png"/>
          <p:cNvPicPr>
            <a:picLocks noChangeAspect="1" noChangeArrowheads="1"/>
          </p:cNvPicPr>
          <p:nvPr/>
        </p:nvPicPr>
        <p:blipFill>
          <a:blip r:embed="rId12" cstate="screen"/>
          <a:srcRect/>
          <a:stretch>
            <a:fillRect/>
          </a:stretch>
        </p:blipFill>
        <p:spPr bwMode="auto">
          <a:xfrm>
            <a:off x="1375798" y="1930931"/>
            <a:ext cx="439208" cy="837473"/>
          </a:xfrm>
          <a:prstGeom prst="rect">
            <a:avLst/>
          </a:prstGeom>
          <a:noFill/>
        </p:spPr>
      </p:pic>
      <p:pic>
        <p:nvPicPr>
          <p:cNvPr id="121" name="Picture 5" descr="C:\Data\Presentations\_Artwork\Artwork_Imagery\HARDWARE_IMAGERY\Illustration - Misc Hardware\XML Icons\Tablet PC.png"/>
          <p:cNvPicPr>
            <a:picLocks noChangeAspect="1" noChangeArrowheads="1"/>
          </p:cNvPicPr>
          <p:nvPr/>
        </p:nvPicPr>
        <p:blipFill>
          <a:blip r:embed="rId13" cstate="screen"/>
          <a:srcRect/>
          <a:stretch>
            <a:fillRect/>
          </a:stretch>
        </p:blipFill>
        <p:spPr bwMode="auto">
          <a:xfrm>
            <a:off x="1238080" y="1035885"/>
            <a:ext cx="714644" cy="833752"/>
          </a:xfrm>
          <a:prstGeom prst="rect">
            <a:avLst/>
          </a:prstGeom>
          <a:noFill/>
        </p:spPr>
      </p:pic>
      <p:sp>
        <p:nvSpPr>
          <p:cNvPr id="122" name="Rounded Rectangle 121"/>
          <p:cNvSpPr/>
          <p:nvPr/>
        </p:nvSpPr>
        <p:spPr bwMode="auto">
          <a:xfrm>
            <a:off x="2121864" y="1137462"/>
            <a:ext cx="2226901" cy="616254"/>
          </a:xfrm>
          <a:prstGeom prst="roundRect">
            <a:avLst>
              <a:gd name="adj" fmla="val 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Views</a:t>
            </a:r>
          </a:p>
        </p:txBody>
      </p:sp>
      <p:sp>
        <p:nvSpPr>
          <p:cNvPr id="123" name="Rounded Rectangle 122"/>
          <p:cNvSpPr/>
          <p:nvPr/>
        </p:nvSpPr>
        <p:spPr bwMode="auto">
          <a:xfrm>
            <a:off x="2121865" y="2349668"/>
            <a:ext cx="2226901" cy="616254"/>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View Models</a:t>
            </a:r>
          </a:p>
        </p:txBody>
      </p:sp>
      <p:cxnSp>
        <p:nvCxnSpPr>
          <p:cNvPr id="125" name="Straight Arrow Connector 124"/>
          <p:cNvCxnSpPr/>
          <p:nvPr/>
        </p:nvCxnSpPr>
        <p:spPr>
          <a:xfrm flipV="1">
            <a:off x="395581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V="1">
            <a:off x="3667927" y="2217580"/>
            <a:ext cx="0" cy="115671"/>
          </a:xfrm>
          <a:prstGeom prst="straightConnector1">
            <a:avLst/>
          </a:prstGeom>
          <a:ln>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380037" y="2217580"/>
            <a:ext cx="0" cy="115671"/>
          </a:xfrm>
          <a:prstGeom prst="straightConnector1">
            <a:avLst/>
          </a:prstGeom>
          <a:ln>
            <a:solidFill>
              <a:srgbClr val="7030A0"/>
            </a:solidFill>
            <a:headEnd type="none" w="med" len="med"/>
            <a:tailEnd type="oval" w="med" len="med"/>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flipV="1">
            <a:off x="3092147" y="2217580"/>
            <a:ext cx="0" cy="115671"/>
          </a:xfrm>
          <a:prstGeom prst="straightConnector1">
            <a:avLst/>
          </a:prstGeom>
          <a:ln>
            <a:solidFill>
              <a:srgbClr val="7030A0"/>
            </a:solidFill>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29" name="Straight Arrow Connector 128"/>
          <p:cNvCxnSpPr/>
          <p:nvPr/>
        </p:nvCxnSpPr>
        <p:spPr>
          <a:xfrm flipV="1">
            <a:off x="280425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30" name="Straight Arrow Connector 129"/>
          <p:cNvCxnSpPr/>
          <p:nvPr/>
        </p:nvCxnSpPr>
        <p:spPr>
          <a:xfrm flipV="1">
            <a:off x="2516367" y="2217580"/>
            <a:ext cx="0" cy="115671"/>
          </a:xfrm>
          <a:prstGeom prst="straightConnector1">
            <a:avLst/>
          </a:prstGeom>
          <a:ln>
            <a:headEnd type="none" w="med" len="med"/>
            <a:tailEnd type="oval" w="med" len="med"/>
          </a:ln>
        </p:spPr>
        <p:style>
          <a:lnRef idx="2">
            <a:schemeClr val="dk1"/>
          </a:lnRef>
          <a:fillRef idx="0">
            <a:schemeClr val="dk1"/>
          </a:fillRef>
          <a:effectRef idx="1">
            <a:schemeClr val="dk1"/>
          </a:effectRef>
          <a:fontRef idx="minor">
            <a:schemeClr val="tx1"/>
          </a:fontRef>
        </p:style>
      </p:cxnSp>
      <p:cxnSp>
        <p:nvCxnSpPr>
          <p:cNvPr id="131" name="Elbow Connector 130"/>
          <p:cNvCxnSpPr>
            <a:stCxn id="62" idx="2"/>
            <a:endCxn id="72" idx="0"/>
          </p:cNvCxnSpPr>
          <p:nvPr/>
        </p:nvCxnSpPr>
        <p:spPr>
          <a:xfrm rot="10800000" flipV="1">
            <a:off x="1431339" y="3865426"/>
            <a:ext cx="1111914" cy="2249698"/>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2" name="Group 131"/>
          <p:cNvGrpSpPr/>
          <p:nvPr/>
        </p:nvGrpSpPr>
        <p:grpSpPr>
          <a:xfrm>
            <a:off x="2516368" y="1765755"/>
            <a:ext cx="1439450" cy="451825"/>
            <a:chOff x="2516368" y="3029209"/>
            <a:chExt cx="1439450" cy="451825"/>
          </a:xfrm>
        </p:grpSpPr>
        <p:cxnSp>
          <p:nvCxnSpPr>
            <p:cNvPr id="133" name="Elbow Connector 132"/>
            <p:cNvCxnSpPr/>
            <p:nvPr/>
          </p:nvCxnSpPr>
          <p:spPr>
            <a:xfrm rot="5400000">
              <a:off x="2290456"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Elbow Connector 133"/>
            <p:cNvCxnSpPr/>
            <p:nvPr/>
          </p:nvCxnSpPr>
          <p:spPr>
            <a:xfrm rot="5400000">
              <a:off x="2578345" y="3255121"/>
              <a:ext cx="451825" cy="1"/>
            </a:xfrm>
            <a:prstGeom prst="bentConnector3">
              <a:avLst>
                <a:gd name="adj1" fmla="val 50000"/>
              </a:avLst>
            </a:prstGeom>
            <a:ln w="381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Elbow Connector 134"/>
            <p:cNvCxnSpPr/>
            <p:nvPr/>
          </p:nvCxnSpPr>
          <p:spPr>
            <a:xfrm rot="5400000">
              <a:off x="2864828"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p:nvPr/>
          </p:nvCxnSpPr>
          <p:spPr>
            <a:xfrm rot="5400000">
              <a:off x="3154125" y="3255121"/>
              <a:ext cx="451825" cy="1"/>
            </a:xfrm>
            <a:prstGeom prst="bentConnector3">
              <a:avLst>
                <a:gd name="adj1" fmla="val 50000"/>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Elbow Connector 136"/>
            <p:cNvCxnSpPr/>
            <p:nvPr/>
          </p:nvCxnSpPr>
          <p:spPr>
            <a:xfrm rot="5400000">
              <a:off x="344201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Elbow Connector 137"/>
            <p:cNvCxnSpPr/>
            <p:nvPr/>
          </p:nvCxnSpPr>
          <p:spPr>
            <a:xfrm rot="5400000">
              <a:off x="3729905" y="3255121"/>
              <a:ext cx="451825" cy="1"/>
            </a:xfrm>
            <a:prstGeom prst="bentConnector3">
              <a:avLst>
                <a:gd name="adj1" fmla="val 50000"/>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55" name="Elbow Connector 154"/>
          <p:cNvCxnSpPr>
            <a:stCxn id="112" idx="2"/>
            <a:endCxn id="72" idx="0"/>
          </p:cNvCxnSpPr>
          <p:nvPr/>
        </p:nvCxnSpPr>
        <p:spPr>
          <a:xfrm rot="5400000">
            <a:off x="1663699" y="4547859"/>
            <a:ext cx="1334906" cy="1799625"/>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10" idx="0"/>
            <a:endCxn id="123" idx="2"/>
          </p:cNvCxnSpPr>
          <p:nvPr/>
        </p:nvCxnSpPr>
        <p:spPr>
          <a:xfrm rot="16200000" flipV="1">
            <a:off x="3037091" y="3164147"/>
            <a:ext cx="400890" cy="4439"/>
          </a:xfrm>
          <a:prstGeom prst="bentConnector3">
            <a:avLst>
              <a:gd name="adj1" fmla="val 50000"/>
            </a:avLst>
          </a:prstGeom>
          <a:ln w="76200">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descr="C:\Temp\Istock 6362115 laptop notebook PC.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85331" y="2002224"/>
            <a:ext cx="977168" cy="773591"/>
          </a:xfrm>
          <a:prstGeom prst="rect">
            <a:avLst/>
          </a:prstGeom>
          <a:noFill/>
          <a:extLst>
            <a:ext uri="{909E8E84-426E-40DD-AFC4-6F175D3DCCD1}">
              <a14:hiddenFill xmlns:a14="http://schemas.microsoft.com/office/drawing/2010/main">
                <a:solidFill>
                  <a:srgbClr val="FFFFFF"/>
                </a:solidFill>
              </a14:hiddenFill>
            </a:ext>
          </a:extLst>
        </p:spPr>
      </p:pic>
      <p:sp>
        <p:nvSpPr>
          <p:cNvPr id="60" name="Rounded Rectangle 59"/>
          <p:cNvSpPr/>
          <p:nvPr/>
        </p:nvSpPr>
        <p:spPr bwMode="auto">
          <a:xfrm>
            <a:off x="2659578" y="3525151"/>
            <a:ext cx="1160355" cy="33466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gradFill>
                <a:gsLst>
                  <a:gs pos="0">
                    <a:srgbClr val="FFFFFF"/>
                  </a:gs>
                  <a:gs pos="100000">
                    <a:srgbClr val="FFFFFF"/>
                  </a:gs>
                </a:gsLst>
                <a:lin ang="5400000" scaled="0"/>
              </a:gradFill>
            </a:endParaRPr>
          </a:p>
        </p:txBody>
      </p:sp>
      <p:cxnSp>
        <p:nvCxnSpPr>
          <p:cNvPr id="16" name="Straight Arrow Connector 15"/>
          <p:cNvCxnSpPr/>
          <p:nvPr/>
        </p:nvCxnSpPr>
        <p:spPr>
          <a:xfrm>
            <a:off x="3244111" y="3525863"/>
            <a:ext cx="534185" cy="339564"/>
          </a:xfrm>
          <a:prstGeom prst="straightConnector1">
            <a:avLst/>
          </a:prstGeom>
          <a:ln w="76200">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2663565" y="3525863"/>
            <a:ext cx="580546" cy="333948"/>
          </a:xfrm>
          <a:prstGeom prst="straightConnector1">
            <a:avLst/>
          </a:prstGeom>
          <a:ln w="76200">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val 9"/>
          <p:cNvSpPr/>
          <p:nvPr/>
        </p:nvSpPr>
        <p:spPr bwMode="auto">
          <a:xfrm>
            <a:off x="3098287" y="3366812"/>
            <a:ext cx="282935" cy="282935"/>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2" name="Oval 61"/>
          <p:cNvSpPr/>
          <p:nvPr/>
        </p:nvSpPr>
        <p:spPr bwMode="auto">
          <a:xfrm>
            <a:off x="2543253" y="3723958"/>
            <a:ext cx="282935" cy="282935"/>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63" name="Oval 62"/>
          <p:cNvSpPr/>
          <p:nvPr/>
        </p:nvSpPr>
        <p:spPr bwMode="auto">
          <a:xfrm>
            <a:off x="3636829" y="3723959"/>
            <a:ext cx="282935" cy="282935"/>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cxnSp>
        <p:nvCxnSpPr>
          <p:cNvPr id="97" name="Elbow Connector 96"/>
          <p:cNvCxnSpPr>
            <a:stCxn id="63" idx="6"/>
            <a:endCxn id="53" idx="0"/>
          </p:cNvCxnSpPr>
          <p:nvPr/>
        </p:nvCxnSpPr>
        <p:spPr>
          <a:xfrm>
            <a:off x="3919764" y="3865427"/>
            <a:ext cx="2389599" cy="1476516"/>
          </a:xfrm>
          <a:prstGeom prst="bentConnector2">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3" name="Picture 102" descr="C:\data\presentations\_artwork\Artwork_Imagery\HARDWARE_IMAGERY\Illustration - Misc Hardware\Windows Vista Illustration Icons\Wireless Bars.png"/>
          <p:cNvPicPr>
            <a:picLocks noChangeAspect="1" noChangeArrowheads="1"/>
          </p:cNvPicPr>
          <p:nvPr/>
        </p:nvPicPr>
        <p:blipFill>
          <a:blip r:embed="rId15" cstate="screen"/>
          <a:srcRect/>
          <a:stretch>
            <a:fillRect/>
          </a:stretch>
        </p:blipFill>
        <p:spPr bwMode="auto">
          <a:xfrm>
            <a:off x="3910972" y="3153517"/>
            <a:ext cx="730250" cy="638969"/>
          </a:xfrm>
          <a:prstGeom prst="rect">
            <a:avLst/>
          </a:prstGeom>
          <a:noFill/>
        </p:spPr>
      </p:pic>
      <p:sp>
        <p:nvSpPr>
          <p:cNvPr id="112" name="Rounded Rectangle 111"/>
          <p:cNvSpPr/>
          <p:nvPr/>
        </p:nvSpPr>
        <p:spPr bwMode="auto">
          <a:xfrm>
            <a:off x="2121864" y="4107617"/>
            <a:ext cx="2218200" cy="672601"/>
          </a:xfrm>
          <a:prstGeom prst="roundRect">
            <a:avLst>
              <a:gd name="adj" fmla="val 0"/>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Models</a:t>
            </a:r>
          </a:p>
        </p:txBody>
      </p:sp>
      <p:pic>
        <p:nvPicPr>
          <p:cNvPr id="124" name="Picture 123" descr="C:\Data\Presentations\_Artwork\Artwork_Imagery\Shapes and Graphics\Symbols\stop No.png"/>
          <p:cNvPicPr>
            <a:picLocks noChangeAspect="1" noChangeArrowheads="1"/>
          </p:cNvPicPr>
          <p:nvPr/>
        </p:nvPicPr>
        <p:blipFill>
          <a:blip r:embed="rId16" cstate="screen"/>
          <a:srcRect/>
          <a:stretch>
            <a:fillRect/>
          </a:stretch>
        </p:blipFill>
        <p:spPr bwMode="auto">
          <a:xfrm>
            <a:off x="3977495" y="3166366"/>
            <a:ext cx="742541" cy="742541"/>
          </a:xfrm>
          <a:prstGeom prst="rect">
            <a:avLst/>
          </a:prstGeom>
          <a:noFill/>
          <a:ln w="9525">
            <a:noFill/>
            <a:miter lim="800000"/>
            <a:headEnd/>
            <a:tailEnd/>
          </a:ln>
        </p:spPr>
      </p:pic>
      <p:pic>
        <p:nvPicPr>
          <p:cNvPr id="58" name="Picture 2"/>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17" descr="\\stevelasvista\c$\Data\Presentations\_Artwork\Artwork_Imagery\HARDWARE_IMAGERY\Illustration - Misc Hardware\Windows Vista Illustration Icons\Sync.png"/>
          <p:cNvPicPr>
            <a:picLocks noChangeAspect="1" noChangeArrowheads="1"/>
          </p:cNvPicPr>
          <p:nvPr/>
        </p:nvPicPr>
        <p:blipFill>
          <a:blip r:embed="rId18" cstate="print"/>
          <a:srcRect/>
          <a:stretch>
            <a:fillRect/>
          </a:stretch>
        </p:blipFill>
        <p:spPr bwMode="auto">
          <a:xfrm>
            <a:off x="2676933" y="6021574"/>
            <a:ext cx="762000" cy="762000"/>
          </a:xfrm>
          <a:prstGeom prst="rect">
            <a:avLst/>
          </a:prstGeom>
          <a:noFill/>
        </p:spPr>
      </p:pic>
    </p:spTree>
    <p:extLst>
      <p:ext uri="{BB962C8B-B14F-4D97-AF65-F5344CB8AC3E}">
        <p14:creationId xmlns:p14="http://schemas.microsoft.com/office/powerpoint/2010/main" val="396814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fade">
                                      <p:cBhvr>
                                        <p:cTn id="27" dur="500"/>
                                        <p:tgtEl>
                                          <p:spTgt spid="10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wipe(up)">
                                      <p:cBhvr>
                                        <p:cTn id="32" dur="500"/>
                                        <p:tgtEl>
                                          <p:spTgt spid="158"/>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wipe(left)">
                                      <p:cBhvr>
                                        <p:cTn id="36" dur="500"/>
                                        <p:tgtEl>
                                          <p:spTgt spid="97"/>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10"/>
                                        </p:tgtEl>
                                        <p:attrNameLst>
                                          <p:attrName>style.visibility</p:attrName>
                                        </p:attrNameLst>
                                      </p:cBhvr>
                                      <p:to>
                                        <p:strVal val="visible"/>
                                      </p:to>
                                    </p:set>
                                    <p:animEffect transition="in" filter="wipe(left)">
                                      <p:cBhvr>
                                        <p:cTn id="40" dur="500"/>
                                        <p:tgtEl>
                                          <p:spTgt spid="110"/>
                                        </p:tgtEl>
                                      </p:cBhvr>
                                    </p:animEffect>
                                  </p:childTnLst>
                                </p:cTn>
                              </p:par>
                            </p:childTnLst>
                          </p:cTn>
                        </p:par>
                        <p:par>
                          <p:cTn id="41" fill="hold">
                            <p:stCondLst>
                              <p:cond delay="1500"/>
                            </p:stCondLst>
                            <p:childTnLst>
                              <p:par>
                                <p:cTn id="42" presetID="22" presetClass="exit" presetSubtype="1" fill="hold" nodeType="afterEffect">
                                  <p:stCondLst>
                                    <p:cond delay="0"/>
                                  </p:stCondLst>
                                  <p:childTnLst>
                                    <p:animEffect transition="out" filter="wipe(up)">
                                      <p:cBhvr>
                                        <p:cTn id="43" dur="500"/>
                                        <p:tgtEl>
                                          <p:spTgt spid="158"/>
                                        </p:tgtEl>
                                      </p:cBhvr>
                                    </p:animEffect>
                                    <p:set>
                                      <p:cBhvr>
                                        <p:cTn id="44" dur="1" fill="hold">
                                          <p:stCondLst>
                                            <p:cond delay="499"/>
                                          </p:stCondLst>
                                        </p:cTn>
                                        <p:tgtEl>
                                          <p:spTgt spid="158"/>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97"/>
                                        </p:tgtEl>
                                      </p:cBhvr>
                                    </p:animEffect>
                                    <p:set>
                                      <p:cBhvr>
                                        <p:cTn id="48" dur="1" fill="hold">
                                          <p:stCondLst>
                                            <p:cond delay="499"/>
                                          </p:stCondLst>
                                        </p:cTn>
                                        <p:tgtEl>
                                          <p:spTgt spid="97"/>
                                        </p:tgtEl>
                                        <p:attrNameLst>
                                          <p:attrName>style.visibility</p:attrName>
                                        </p:attrNameLst>
                                      </p:cBhvr>
                                      <p:to>
                                        <p:strVal val="hidden"/>
                                      </p:to>
                                    </p:set>
                                  </p:childTnLst>
                                </p:cTn>
                              </p:par>
                            </p:childTnLst>
                          </p:cTn>
                        </p:par>
                        <p:par>
                          <p:cTn id="49" fill="hold">
                            <p:stCondLst>
                              <p:cond delay="2500"/>
                            </p:stCondLst>
                            <p:childTnLst>
                              <p:par>
                                <p:cTn id="50" presetID="10" presetClass="exit" presetSubtype="0" fill="hold" nodeType="afterEffect">
                                  <p:stCondLst>
                                    <p:cond delay="0"/>
                                  </p:stCondLst>
                                  <p:childTnLst>
                                    <p:animEffect transition="out" filter="fade">
                                      <p:cBhvr>
                                        <p:cTn id="51" dur="500"/>
                                        <p:tgtEl>
                                          <p:spTgt spid="110"/>
                                        </p:tgtEl>
                                      </p:cBhvr>
                                    </p:animEffect>
                                    <p:set>
                                      <p:cBhvr>
                                        <p:cTn id="52" dur="1" fill="hold">
                                          <p:stCondLst>
                                            <p:cond delay="499"/>
                                          </p:stCondLst>
                                        </p:cTn>
                                        <p:tgtEl>
                                          <p:spTgt spid="110"/>
                                        </p:tgtEl>
                                        <p:attrNameLst>
                                          <p:attrName>style.visibility</p:attrName>
                                        </p:attrNameLst>
                                      </p:cBhvr>
                                      <p:to>
                                        <p:strVal val="hidden"/>
                                      </p:to>
                                    </p:se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111"/>
                                        </p:tgtEl>
                                        <p:attrNameLst>
                                          <p:attrName>style.visibility</p:attrName>
                                        </p:attrNameLst>
                                      </p:cBhvr>
                                      <p:to>
                                        <p:strVal val="visible"/>
                                      </p:to>
                                    </p:set>
                                    <p:animEffect transition="in" filter="wipe(right)">
                                      <p:cBhvr>
                                        <p:cTn id="56" dur="500"/>
                                        <p:tgtEl>
                                          <p:spTgt spid="111"/>
                                        </p:tgtEl>
                                      </p:cBhvr>
                                    </p:animEffect>
                                  </p:childTnLst>
                                </p:cTn>
                              </p:par>
                            </p:childTnLst>
                          </p:cTn>
                        </p:par>
                        <p:par>
                          <p:cTn id="57" fill="hold">
                            <p:stCondLst>
                              <p:cond delay="3500"/>
                            </p:stCondLst>
                            <p:childTnLst>
                              <p:par>
                                <p:cTn id="58" presetID="22" presetClass="entr" presetSubtype="2" fill="hold"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wipe(right)">
                                      <p:cBhvr>
                                        <p:cTn id="60" dur="500"/>
                                        <p:tgtEl>
                                          <p:spTgt spid="114"/>
                                        </p:tgtEl>
                                      </p:cBhvr>
                                    </p:animEffect>
                                  </p:childTnLst>
                                </p:cTn>
                              </p:par>
                            </p:childTnLst>
                          </p:cTn>
                        </p:par>
                        <p:par>
                          <p:cTn id="61" fill="hold">
                            <p:stCondLst>
                              <p:cond delay="4000"/>
                            </p:stCondLst>
                            <p:childTnLst>
                              <p:par>
                                <p:cTn id="62" presetID="22" presetClass="entr" presetSubtype="4" fill="hold"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down)">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111"/>
                                        </p:tgtEl>
                                      </p:cBhvr>
                                    </p:animEffect>
                                    <p:set>
                                      <p:cBhvr>
                                        <p:cTn id="69" dur="1" fill="hold">
                                          <p:stCondLst>
                                            <p:cond delay="499"/>
                                          </p:stCondLst>
                                        </p:cTn>
                                        <p:tgtEl>
                                          <p:spTgt spid="11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14"/>
                                        </p:tgtEl>
                                      </p:cBhvr>
                                    </p:animEffect>
                                    <p:set>
                                      <p:cBhvr>
                                        <p:cTn id="72" dur="1" fill="hold">
                                          <p:stCondLst>
                                            <p:cond delay="499"/>
                                          </p:stCondLst>
                                        </p:cTn>
                                        <p:tgtEl>
                                          <p:spTgt spid="114"/>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15"/>
                                        </p:tgtEl>
                                      </p:cBhvr>
                                    </p:animEffect>
                                    <p:set>
                                      <p:cBhvr>
                                        <p:cTn id="75" dur="1" fill="hold">
                                          <p:stCondLst>
                                            <p:cond delay="499"/>
                                          </p:stCondLst>
                                        </p:cTn>
                                        <p:tgtEl>
                                          <p:spTgt spid="11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500"/>
                                        <p:tgtEl>
                                          <p:spTgt spid="77"/>
                                        </p:tgtEl>
                                      </p:cBhvr>
                                    </p:animEffect>
                                  </p:childTnLst>
                                </p:cTn>
                              </p:par>
                              <p:par>
                                <p:cTn id="81" presetID="10" presetClass="exit" presetSubtype="0" fill="hold" nodeType="withEffect">
                                  <p:stCondLst>
                                    <p:cond delay="0"/>
                                  </p:stCondLst>
                                  <p:childTnLst>
                                    <p:animEffect transition="out" filter="fade">
                                      <p:cBhvr>
                                        <p:cTn id="82" dur="500"/>
                                        <p:tgtEl>
                                          <p:spTgt spid="103"/>
                                        </p:tgtEl>
                                      </p:cBhvr>
                                    </p:animEffect>
                                    <p:set>
                                      <p:cBhvr>
                                        <p:cTn id="83" dur="1" fill="hold">
                                          <p:stCondLst>
                                            <p:cond delay="499"/>
                                          </p:stCondLst>
                                        </p:cTn>
                                        <p:tgtEl>
                                          <p:spTgt spid="103"/>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childTnLst>
                          </p:cTn>
                        </p:par>
                        <p:par>
                          <p:cTn id="87" fill="hold">
                            <p:stCondLst>
                              <p:cond delay="500"/>
                            </p:stCondLst>
                            <p:childTnLst>
                              <p:par>
                                <p:cTn id="88" presetID="6" presetClass="entr" presetSubtype="32"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Effect transition="in" filter="circle(out)">
                                      <p:cBhvr>
                                        <p:cTn id="90" dur="500"/>
                                        <p:tgtEl>
                                          <p:spTgt spid="124"/>
                                        </p:tgtEl>
                                      </p:cBhvr>
                                    </p:animEffect>
                                  </p:childTnLst>
                                </p:cTn>
                              </p:par>
                              <p:par>
                                <p:cTn id="91" presetID="10" presetClass="entr" presetSubtype="0" fill="hold"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ppt_x"/>
                                          </p:val>
                                        </p:tav>
                                        <p:tav tm="100000">
                                          <p:val>
                                            <p:strVal val="#ppt_x"/>
                                          </p:val>
                                        </p:tav>
                                      </p:tavLst>
                                    </p:anim>
                                    <p:anim calcmode="lin" valueType="num">
                                      <p:cBhvr additive="base">
                                        <p:cTn id="9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up)">
                                      <p:cBhvr>
                                        <p:cTn id="104" dur="500"/>
                                        <p:tgtEl>
                                          <p:spTgt spid="158"/>
                                        </p:tgtEl>
                                      </p:cBhvr>
                                    </p:animEffect>
                                  </p:childTnLst>
                                </p:cTn>
                              </p:par>
                            </p:childTnLst>
                          </p:cTn>
                        </p:par>
                        <p:par>
                          <p:cTn id="105" fill="hold">
                            <p:stCondLst>
                              <p:cond delay="500"/>
                            </p:stCondLst>
                            <p:childTnLst>
                              <p:par>
                                <p:cTn id="106" presetID="22" presetClass="entr" presetSubtype="2" fill="hold" nodeType="afterEffect">
                                  <p:stCondLst>
                                    <p:cond delay="0"/>
                                  </p:stCondLst>
                                  <p:childTnLst>
                                    <p:set>
                                      <p:cBhvr>
                                        <p:cTn id="107" dur="1" fill="hold">
                                          <p:stCondLst>
                                            <p:cond delay="0"/>
                                          </p:stCondLst>
                                        </p:cTn>
                                        <p:tgtEl>
                                          <p:spTgt spid="131"/>
                                        </p:tgtEl>
                                        <p:attrNameLst>
                                          <p:attrName>style.visibility</p:attrName>
                                        </p:attrNameLst>
                                      </p:cBhvr>
                                      <p:to>
                                        <p:strVal val="visible"/>
                                      </p:to>
                                    </p:set>
                                    <p:animEffect transition="in" filter="wipe(right)">
                                      <p:cBhvr>
                                        <p:cTn id="108" dur="500"/>
                                        <p:tgtEl>
                                          <p:spTgt spid="131"/>
                                        </p:tgtEl>
                                      </p:cBhvr>
                                    </p:animEffect>
                                  </p:childTnLst>
                                </p:cTn>
                              </p:par>
                            </p:childTnLst>
                          </p:cTn>
                        </p:par>
                        <p:par>
                          <p:cTn id="109" fill="hold">
                            <p:stCondLst>
                              <p:cond delay="1000"/>
                            </p:stCondLst>
                            <p:childTnLst>
                              <p:par>
                                <p:cTn id="110" presetID="10" presetClass="exit" presetSubtype="0" fill="hold" nodeType="afterEffect">
                                  <p:stCondLst>
                                    <p:cond delay="0"/>
                                  </p:stCondLst>
                                  <p:childTnLst>
                                    <p:animEffect transition="out" filter="fade">
                                      <p:cBhvr>
                                        <p:cTn id="111" dur="500"/>
                                        <p:tgtEl>
                                          <p:spTgt spid="158"/>
                                        </p:tgtEl>
                                      </p:cBhvr>
                                    </p:animEffect>
                                    <p:set>
                                      <p:cBhvr>
                                        <p:cTn id="112" dur="1" fill="hold">
                                          <p:stCondLst>
                                            <p:cond delay="499"/>
                                          </p:stCondLst>
                                        </p:cTn>
                                        <p:tgtEl>
                                          <p:spTgt spid="158"/>
                                        </p:tgtEl>
                                        <p:attrNameLst>
                                          <p:attrName>style.visibility</p:attrName>
                                        </p:attrNameLst>
                                      </p:cBhvr>
                                      <p:to>
                                        <p:strVal val="hidden"/>
                                      </p:to>
                                    </p:se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131"/>
                                        </p:tgtEl>
                                      </p:cBhvr>
                                    </p:animEffect>
                                    <p:set>
                                      <p:cBhvr>
                                        <p:cTn id="116" dur="1" fill="hold">
                                          <p:stCondLst>
                                            <p:cond delay="499"/>
                                          </p:stCondLst>
                                        </p:cTn>
                                        <p:tgtEl>
                                          <p:spTgt spid="131"/>
                                        </p:tgtEl>
                                        <p:attrNameLst>
                                          <p:attrName>style.visibility</p:attrName>
                                        </p:attrNameLst>
                                      </p:cBhvr>
                                      <p:to>
                                        <p:strVal val="hidden"/>
                                      </p:to>
                                    </p:set>
                                  </p:childTnLst>
                                </p:cTn>
                              </p:par>
                            </p:childTnLst>
                          </p:cTn>
                        </p:par>
                        <p:par>
                          <p:cTn id="117" fill="hold">
                            <p:stCondLst>
                              <p:cond delay="2000"/>
                            </p:stCondLst>
                            <p:childTnLst>
                              <p:par>
                                <p:cTn id="118" presetID="22" presetClass="entr" presetSubtype="8" fill="hold" nodeType="afterEffect">
                                  <p:stCondLst>
                                    <p:cond delay="0"/>
                                  </p:stCondLst>
                                  <p:childTnLst>
                                    <p:set>
                                      <p:cBhvr>
                                        <p:cTn id="119" dur="1" fill="hold">
                                          <p:stCondLst>
                                            <p:cond delay="0"/>
                                          </p:stCondLst>
                                        </p:cTn>
                                        <p:tgtEl>
                                          <p:spTgt spid="155"/>
                                        </p:tgtEl>
                                        <p:attrNameLst>
                                          <p:attrName>style.visibility</p:attrName>
                                        </p:attrNameLst>
                                      </p:cBhvr>
                                      <p:to>
                                        <p:strVal val="visible"/>
                                      </p:to>
                                    </p:set>
                                    <p:animEffect transition="in" filter="wipe(left)">
                                      <p:cBhvr>
                                        <p:cTn id="120" dur="500"/>
                                        <p:tgtEl>
                                          <p:spTgt spid="155"/>
                                        </p:tgtEl>
                                      </p:cBhvr>
                                    </p:animEffect>
                                  </p:childTnLst>
                                </p:cTn>
                              </p:par>
                            </p:childTnLst>
                          </p:cTn>
                        </p:par>
                        <p:par>
                          <p:cTn id="121" fill="hold">
                            <p:stCondLst>
                              <p:cond delay="2500"/>
                            </p:stCondLst>
                            <p:childTnLst>
                              <p:par>
                                <p:cTn id="122" presetID="22" presetClass="entr" presetSubtype="4" fill="hold" nodeType="afterEffect">
                                  <p:stCondLst>
                                    <p:cond delay="0"/>
                                  </p:stCondLst>
                                  <p:childTnLst>
                                    <p:set>
                                      <p:cBhvr>
                                        <p:cTn id="123" dur="1" fill="hold">
                                          <p:stCondLst>
                                            <p:cond delay="0"/>
                                          </p:stCondLst>
                                        </p:cTn>
                                        <p:tgtEl>
                                          <p:spTgt spid="115"/>
                                        </p:tgtEl>
                                        <p:attrNameLst>
                                          <p:attrName>style.visibility</p:attrName>
                                        </p:attrNameLst>
                                      </p:cBhvr>
                                      <p:to>
                                        <p:strVal val="visible"/>
                                      </p:to>
                                    </p:set>
                                    <p:animEffect transition="in" filter="wipe(down)">
                                      <p:cBhvr>
                                        <p:cTn id="124" dur="500"/>
                                        <p:tgtEl>
                                          <p:spTgt spid="11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10"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Determining Offline State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570836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437321" y="1465407"/>
            <a:ext cx="5282781" cy="369332"/>
          </a:xfrm>
          <a:prstGeom prst="rect">
            <a:avLst/>
          </a:prstGeom>
          <a:solidFill>
            <a:srgbClr val="FFFFFF"/>
          </a:solidFill>
          <a:ln w="25400" cap="flat" cmpd="sng" algn="ctr">
            <a:solidFill>
              <a:srgbClr val="12B612"/>
            </a:solidFill>
            <a:prstDash val="solid"/>
          </a:ln>
          <a:effectLst/>
        </p:spPr>
        <p:txBody>
          <a:bodyPr wrap="square">
            <a:spAutoFit/>
          </a:bodyPr>
          <a:lstStyle/>
          <a:p>
            <a:r>
              <a:rPr lang="en-US" dirty="0" smtClean="0">
                <a:solidFill>
                  <a:srgbClr val="0000FF"/>
                </a:solidFill>
              </a:rPr>
              <a:t>return</a:t>
            </a:r>
            <a:r>
              <a:rPr lang="en-US" dirty="0" smtClean="0">
                <a:solidFill>
                  <a:prstClr val="black"/>
                </a:solidFill>
              </a:rPr>
              <a:t> </a:t>
            </a:r>
            <a:r>
              <a:rPr lang="en-US" dirty="0" err="1" smtClean="0">
                <a:solidFill>
                  <a:srgbClr val="2B91AF"/>
                </a:solidFill>
              </a:rPr>
              <a:t>NetworkInterface</a:t>
            </a:r>
            <a:r>
              <a:rPr lang="en-US" dirty="0" err="1" smtClean="0">
                <a:solidFill>
                  <a:prstClr val="black"/>
                </a:solidFill>
              </a:rPr>
              <a:t>.GetIsNetworkAvailable</a:t>
            </a:r>
            <a:r>
              <a:rPr lang="en-US" dirty="0" smtClean="0">
                <a:solidFill>
                  <a:prstClr val="black"/>
                </a:solidFill>
              </a:rPr>
              <a:t>();</a:t>
            </a:r>
          </a:p>
        </p:txBody>
      </p:sp>
      <p:sp>
        <p:nvSpPr>
          <p:cNvPr id="2" name="Title 1"/>
          <p:cNvSpPr>
            <a:spLocks noGrp="1"/>
          </p:cNvSpPr>
          <p:nvPr>
            <p:ph type="title"/>
          </p:nvPr>
        </p:nvSpPr>
        <p:spPr/>
        <p:txBody>
          <a:bodyPr/>
          <a:lstStyle/>
          <a:p>
            <a:r>
              <a:rPr lang="en-US" dirty="0" smtClean="0"/>
              <a:t>Determining Online/Offline State</a:t>
            </a:r>
            <a:endParaRPr lang="en-US" dirty="0"/>
          </a:p>
        </p:txBody>
      </p:sp>
      <p:sp>
        <p:nvSpPr>
          <p:cNvPr id="3" name="Content Placeholder 2"/>
          <p:cNvSpPr>
            <a:spLocks noGrp="1"/>
          </p:cNvSpPr>
          <p:nvPr>
            <p:ph idx="1"/>
          </p:nvPr>
        </p:nvSpPr>
        <p:spPr>
          <a:xfrm>
            <a:off x="519112" y="1447799"/>
            <a:ext cx="11149013" cy="3422475"/>
          </a:xfrm>
        </p:spPr>
        <p:txBody>
          <a:bodyPr/>
          <a:lstStyle/>
          <a:p>
            <a:r>
              <a:rPr lang="en-US" dirty="0" smtClean="0"/>
              <a:t>Use: </a:t>
            </a:r>
            <a:r>
              <a:rPr lang="en-US" dirty="0" err="1" smtClean="0"/>
              <a:t>NetworkInterface</a:t>
            </a:r>
            <a:endParaRPr lang="en-US" dirty="0" smtClean="0"/>
          </a:p>
          <a:p>
            <a:r>
              <a:rPr lang="en-US" dirty="0" smtClean="0"/>
              <a:t>Wrap w/</a:t>
            </a:r>
            <a:r>
              <a:rPr lang="en-US" dirty="0" err="1" smtClean="0"/>
              <a:t>WorkOffline</a:t>
            </a:r>
            <a:endParaRPr lang="en-US" dirty="0" smtClean="0"/>
          </a:p>
          <a:p>
            <a:endParaRPr lang="en-US" sz="2800" dirty="0" smtClean="0"/>
          </a:p>
          <a:p>
            <a:endParaRPr lang="en-US" sz="2800" dirty="0" smtClean="0"/>
          </a:p>
          <a:p>
            <a:endParaRPr lang="en-US" sz="2800" dirty="0" smtClean="0"/>
          </a:p>
          <a:p>
            <a:endParaRPr lang="en-US" sz="2800" dirty="0"/>
          </a:p>
          <a:p>
            <a:r>
              <a:rPr lang="en-US" dirty="0" smtClean="0"/>
              <a:t>Monitor </a:t>
            </a:r>
            <a:r>
              <a:rPr lang="en-US" dirty="0" err="1" smtClean="0"/>
              <a:t>NetworkAddressChanged</a:t>
            </a:r>
            <a:r>
              <a:rPr lang="en-US" dirty="0" smtClean="0"/>
              <a:t> Event</a:t>
            </a:r>
          </a:p>
        </p:txBody>
      </p:sp>
      <p:sp>
        <p:nvSpPr>
          <p:cNvPr id="5" name="Rectangle 4"/>
          <p:cNvSpPr/>
          <p:nvPr/>
        </p:nvSpPr>
        <p:spPr>
          <a:xfrm>
            <a:off x="2976608" y="4976674"/>
            <a:ext cx="7563520" cy="1754326"/>
          </a:xfrm>
          <a:prstGeom prst="rect">
            <a:avLst/>
          </a:prstGeom>
          <a:solidFill>
            <a:srgbClr val="FFFFFF"/>
          </a:solidFill>
          <a:ln w="25400" cap="flat" cmpd="sng" algn="ctr">
            <a:solidFill>
              <a:srgbClr val="12B612"/>
            </a:solidFill>
            <a:prstDash val="solid"/>
          </a:ln>
          <a:effectLst/>
        </p:spPr>
        <p:txBody>
          <a:bodyPr wrap="square">
            <a:spAutoFit/>
          </a:bodyPr>
          <a:lstStyle/>
          <a:p>
            <a:r>
              <a:rPr lang="en-US" dirty="0">
                <a:solidFill>
                  <a:srgbClr val="008000"/>
                </a:solidFill>
              </a:rPr>
              <a:t>// Monitor Network Changes (Online/Offline)</a:t>
            </a:r>
            <a:endParaRPr lang="en-US" dirty="0">
              <a:solidFill>
                <a:prstClr val="black"/>
              </a:solidFill>
            </a:endParaRPr>
          </a:p>
          <a:p>
            <a:r>
              <a:rPr lang="en-US" dirty="0" err="1">
                <a:solidFill>
                  <a:srgbClr val="2B91AF"/>
                </a:solidFill>
              </a:rPr>
              <a:t>NetworkChange</a:t>
            </a:r>
            <a:r>
              <a:rPr lang="en-US" dirty="0" err="1">
                <a:solidFill>
                  <a:prstClr val="black"/>
                </a:solidFill>
              </a:rPr>
              <a:t>.NetworkAddressChanged</a:t>
            </a:r>
            <a:r>
              <a:rPr lang="en-US" dirty="0">
                <a:solidFill>
                  <a:prstClr val="black"/>
                </a:solidFill>
              </a:rPr>
              <a:t> += </a:t>
            </a:r>
            <a:r>
              <a:rPr lang="en-US" dirty="0" err="1">
                <a:solidFill>
                  <a:prstClr val="black"/>
                </a:solidFill>
              </a:rPr>
              <a:t>NetworkAddressChanged</a:t>
            </a:r>
            <a:r>
              <a:rPr lang="en-US" dirty="0" smtClean="0">
                <a:solidFill>
                  <a:prstClr val="black"/>
                </a:solidFill>
              </a:rPr>
              <a:t>;</a:t>
            </a:r>
          </a:p>
          <a:p>
            <a:r>
              <a:rPr lang="en-US" dirty="0" smtClean="0">
                <a:solidFill>
                  <a:prstClr val="black"/>
                </a:solidFill>
              </a:rPr>
              <a:t>…</a:t>
            </a:r>
            <a:endParaRPr lang="en-US" dirty="0">
              <a:solidFill>
                <a:prstClr val="black"/>
              </a:solidFill>
            </a:endParaRPr>
          </a:p>
          <a:p>
            <a:r>
              <a:rPr lang="en-US" dirty="0">
                <a:solidFill>
                  <a:srgbClr val="0000FF"/>
                </a:solidFill>
              </a:rPr>
              <a:t>void</a:t>
            </a:r>
            <a:r>
              <a:rPr lang="en-US" dirty="0">
                <a:solidFill>
                  <a:prstClr val="black"/>
                </a:solidFill>
              </a:rPr>
              <a:t> </a:t>
            </a:r>
            <a:r>
              <a:rPr lang="en-US" dirty="0" err="1">
                <a:solidFill>
                  <a:prstClr val="black"/>
                </a:solidFill>
              </a:rPr>
              <a:t>NetworkAddressChanged</a:t>
            </a:r>
            <a:r>
              <a:rPr lang="en-US" dirty="0">
                <a:solidFill>
                  <a:prstClr val="black"/>
                </a:solidFill>
              </a:rPr>
              <a:t>(</a:t>
            </a:r>
            <a:r>
              <a:rPr lang="en-US" dirty="0">
                <a:solidFill>
                  <a:srgbClr val="0000FF"/>
                </a:solidFill>
              </a:rPr>
              <a:t>object</a:t>
            </a:r>
            <a:r>
              <a:rPr lang="en-US" dirty="0">
                <a:solidFill>
                  <a:prstClr val="black"/>
                </a:solidFill>
              </a:rPr>
              <a:t> sender, </a:t>
            </a:r>
            <a:r>
              <a:rPr lang="en-US" dirty="0" err="1">
                <a:solidFill>
                  <a:srgbClr val="2B91AF"/>
                </a:solidFill>
              </a:rPr>
              <a:t>EventArgs</a:t>
            </a:r>
            <a:r>
              <a:rPr lang="en-US" dirty="0">
                <a:solidFill>
                  <a:prstClr val="black"/>
                </a:solidFill>
              </a:rPr>
              <a:t> e) {</a:t>
            </a:r>
          </a:p>
          <a:p>
            <a:r>
              <a:rPr lang="en-US" dirty="0">
                <a:solidFill>
                  <a:prstClr val="black"/>
                </a:solidFill>
              </a:rPr>
              <a:t>    </a:t>
            </a:r>
            <a:r>
              <a:rPr lang="en-US" dirty="0" err="1">
                <a:solidFill>
                  <a:prstClr val="black"/>
                </a:solidFill>
              </a:rPr>
              <a:t>CheckOnlineState</a:t>
            </a:r>
            <a:r>
              <a:rPr lang="en-US" dirty="0">
                <a:solidFill>
                  <a:prstClr val="black"/>
                </a:solidFill>
              </a:rPr>
              <a:t>();</a:t>
            </a:r>
          </a:p>
          <a:p>
            <a:r>
              <a:rPr lang="en-US" dirty="0" smtClean="0">
                <a:solidFill>
                  <a:prstClr val="black"/>
                </a:solidFill>
              </a:rPr>
              <a:t>}</a:t>
            </a:r>
            <a:endParaRPr lang="en-US" dirty="0">
              <a:solidFill>
                <a:prstClr val="black"/>
              </a:solidFill>
            </a:endParaRPr>
          </a:p>
        </p:txBody>
      </p:sp>
      <p:sp>
        <p:nvSpPr>
          <p:cNvPr id="6" name="Rectangle 5"/>
          <p:cNvSpPr/>
          <p:nvPr/>
        </p:nvSpPr>
        <p:spPr>
          <a:xfrm>
            <a:off x="5321122" y="1037099"/>
            <a:ext cx="5677098" cy="3323987"/>
          </a:xfrm>
          <a:prstGeom prst="rect">
            <a:avLst/>
          </a:prstGeom>
          <a:solidFill>
            <a:srgbClr val="FFFFFF"/>
          </a:solidFill>
          <a:ln w="25400" cap="flat" cmpd="sng" algn="ctr">
            <a:solidFill>
              <a:srgbClr val="12B612"/>
            </a:solidFill>
            <a:prstDash val="solid"/>
          </a:ln>
          <a:effectLst/>
        </p:spPr>
        <p:txBody>
          <a:bodyPr wrap="square">
            <a:spAutoFit/>
          </a:bodyPr>
          <a:lstStyle/>
          <a:p>
            <a:r>
              <a:rPr lang="en-US" sz="1200" dirty="0">
                <a:solidFill>
                  <a:srgbClr val="0000FF"/>
                </a:solidFill>
              </a:rPr>
              <a:t>private</a:t>
            </a:r>
            <a:r>
              <a:rPr lang="en-US" sz="1200" dirty="0">
                <a:solidFill>
                  <a:prstClr val="black"/>
                </a:solidFill>
              </a:rPr>
              <a:t> </a:t>
            </a:r>
            <a:r>
              <a:rPr lang="en-US" sz="1200" dirty="0" err="1">
                <a:solidFill>
                  <a:srgbClr val="0000FF"/>
                </a:solidFill>
              </a:rPr>
              <a:t>bool</a:t>
            </a:r>
            <a:r>
              <a:rPr lang="en-US" sz="1200" dirty="0">
                <a:solidFill>
                  <a:prstClr val="black"/>
                </a:solidFill>
              </a:rPr>
              <a:t> _</a:t>
            </a:r>
            <a:r>
              <a:rPr lang="en-US" sz="1200" dirty="0" err="1">
                <a:solidFill>
                  <a:prstClr val="black"/>
                </a:solidFill>
              </a:rPr>
              <a:t>isOnline</a:t>
            </a:r>
            <a:r>
              <a:rPr lang="en-US" sz="1200" dirty="0">
                <a:solidFill>
                  <a:prstClr val="black"/>
                </a:solidFill>
              </a:rPr>
              <a:t>;</a:t>
            </a:r>
          </a:p>
          <a:p>
            <a:r>
              <a:rPr lang="en-US" dirty="0">
                <a:solidFill>
                  <a:srgbClr val="0000FF"/>
                </a:solidFill>
              </a:rPr>
              <a:t>public</a:t>
            </a:r>
            <a:r>
              <a:rPr lang="en-US" dirty="0">
                <a:solidFill>
                  <a:prstClr val="black"/>
                </a:solidFill>
              </a:rPr>
              <a:t> </a:t>
            </a:r>
            <a:r>
              <a:rPr lang="en-US" dirty="0" err="1">
                <a:solidFill>
                  <a:srgbClr val="0000FF"/>
                </a:solidFill>
              </a:rPr>
              <a:t>bool</a:t>
            </a:r>
            <a:r>
              <a:rPr lang="en-US" dirty="0">
                <a:solidFill>
                  <a:prstClr val="black"/>
                </a:solidFill>
              </a:rPr>
              <a:t> </a:t>
            </a:r>
            <a:r>
              <a:rPr lang="en-US" dirty="0" err="1">
                <a:solidFill>
                  <a:prstClr val="black"/>
                </a:solidFill>
              </a:rPr>
              <a:t>IsOnline</a:t>
            </a:r>
            <a:r>
              <a:rPr lang="en-US" dirty="0">
                <a:solidFill>
                  <a:prstClr val="black"/>
                </a:solidFill>
              </a:rPr>
              <a:t> {</a:t>
            </a:r>
          </a:p>
          <a:p>
            <a:r>
              <a:rPr lang="en-US" dirty="0">
                <a:solidFill>
                  <a:prstClr val="black"/>
                </a:solidFill>
              </a:rPr>
              <a:t>    </a:t>
            </a:r>
            <a:r>
              <a:rPr lang="en-US" dirty="0">
                <a:solidFill>
                  <a:srgbClr val="0000FF"/>
                </a:solidFill>
              </a:rPr>
              <a:t>get</a:t>
            </a:r>
            <a:r>
              <a:rPr lang="en-US" dirty="0">
                <a:solidFill>
                  <a:prstClr val="black"/>
                </a:solidFill>
              </a:rPr>
              <a:t> {</a:t>
            </a:r>
          </a:p>
          <a:p>
            <a:r>
              <a:rPr lang="en-US" dirty="0">
                <a:solidFill>
                  <a:prstClr val="black"/>
                </a:solidFill>
              </a:rPr>
              <a:t>        </a:t>
            </a:r>
            <a:r>
              <a:rPr lang="en-US" dirty="0">
                <a:solidFill>
                  <a:srgbClr val="0000FF"/>
                </a:solidFill>
              </a:rPr>
              <a:t>if</a:t>
            </a:r>
            <a:r>
              <a:rPr lang="en-US" dirty="0">
                <a:solidFill>
                  <a:prstClr val="black"/>
                </a:solidFill>
              </a:rPr>
              <a:t> (</a:t>
            </a:r>
            <a:r>
              <a:rPr lang="en-US" dirty="0" err="1">
                <a:solidFill>
                  <a:prstClr val="black"/>
                </a:solidFill>
              </a:rPr>
              <a:t>WorkOffline</a:t>
            </a:r>
            <a:r>
              <a:rPr lang="en-US" dirty="0">
                <a:solidFill>
                  <a:prstClr val="black"/>
                </a:solidFill>
              </a:rPr>
              <a:t>)</a:t>
            </a:r>
          </a:p>
          <a:p>
            <a:r>
              <a:rPr lang="en-US" dirty="0">
                <a:solidFill>
                  <a:prstClr val="black"/>
                </a:solidFill>
              </a:rPr>
              <a:t>            </a:t>
            </a:r>
            <a:r>
              <a:rPr lang="en-US" dirty="0">
                <a:solidFill>
                  <a:srgbClr val="0000FF"/>
                </a:solidFill>
              </a:rPr>
              <a:t>return</a:t>
            </a:r>
            <a:r>
              <a:rPr lang="en-US" dirty="0">
                <a:solidFill>
                  <a:prstClr val="black"/>
                </a:solidFill>
              </a:rPr>
              <a:t> </a:t>
            </a:r>
            <a:r>
              <a:rPr lang="en-US" dirty="0">
                <a:solidFill>
                  <a:srgbClr val="0000FF"/>
                </a:solidFill>
              </a:rPr>
              <a:t>false</a:t>
            </a:r>
            <a:r>
              <a:rPr lang="en-US" dirty="0">
                <a:solidFill>
                  <a:prstClr val="black"/>
                </a:solidFill>
              </a:rPr>
              <a:t>;</a:t>
            </a:r>
          </a:p>
          <a:p>
            <a:r>
              <a:rPr lang="en-US" dirty="0">
                <a:solidFill>
                  <a:prstClr val="black"/>
                </a:solidFill>
              </a:rPr>
              <a:t>        </a:t>
            </a:r>
            <a:r>
              <a:rPr lang="en-US" dirty="0">
                <a:solidFill>
                  <a:srgbClr val="0000FF"/>
                </a:solidFill>
              </a:rPr>
              <a:t>return</a:t>
            </a:r>
            <a:r>
              <a:rPr lang="en-US" dirty="0">
                <a:solidFill>
                  <a:prstClr val="black"/>
                </a:solidFill>
              </a:rPr>
              <a:t> </a:t>
            </a:r>
            <a:r>
              <a:rPr lang="en-US" dirty="0" err="1">
                <a:solidFill>
                  <a:srgbClr val="2B91AF"/>
                </a:solidFill>
              </a:rPr>
              <a:t>NetworkInterface</a:t>
            </a:r>
            <a:r>
              <a:rPr lang="en-US" dirty="0" err="1">
                <a:solidFill>
                  <a:prstClr val="black"/>
                </a:solidFill>
              </a:rPr>
              <a:t>.GetIsNetworkAvailable</a:t>
            </a:r>
            <a:r>
              <a:rPr lang="en-US" dirty="0">
                <a:solidFill>
                  <a:prstClr val="black"/>
                </a:solidFill>
              </a:rPr>
              <a:t>();</a:t>
            </a:r>
          </a:p>
          <a:p>
            <a:r>
              <a:rPr lang="en-US" dirty="0">
                <a:solidFill>
                  <a:prstClr val="black"/>
                </a:solidFill>
              </a:rPr>
              <a:t>    </a:t>
            </a:r>
            <a:r>
              <a:rPr lang="en-US" dirty="0" smtClean="0">
                <a:solidFill>
                  <a:prstClr val="black"/>
                </a:solidFill>
              </a:rPr>
              <a:t>}}</a:t>
            </a:r>
            <a:endParaRPr lang="en-US" dirty="0">
              <a:solidFill>
                <a:prstClr val="black"/>
              </a:solidFill>
            </a:endParaRPr>
          </a:p>
          <a:p>
            <a:r>
              <a:rPr lang="en-US" dirty="0">
                <a:solidFill>
                  <a:srgbClr val="0000FF"/>
                </a:solidFill>
              </a:rPr>
              <a:t>private</a:t>
            </a:r>
            <a:r>
              <a:rPr lang="en-US" dirty="0">
                <a:solidFill>
                  <a:prstClr val="black"/>
                </a:solidFill>
              </a:rPr>
              <a:t> </a:t>
            </a:r>
            <a:r>
              <a:rPr lang="en-US" dirty="0">
                <a:solidFill>
                  <a:srgbClr val="0000FF"/>
                </a:solidFill>
              </a:rPr>
              <a:t>void</a:t>
            </a:r>
            <a:r>
              <a:rPr lang="en-US" dirty="0">
                <a:solidFill>
                  <a:prstClr val="black"/>
                </a:solidFill>
              </a:rPr>
              <a:t> </a:t>
            </a:r>
            <a:r>
              <a:rPr lang="en-US" dirty="0" err="1">
                <a:solidFill>
                  <a:prstClr val="black"/>
                </a:solidFill>
              </a:rPr>
              <a:t>CheckOnlineState</a:t>
            </a:r>
            <a:r>
              <a:rPr lang="en-US" dirty="0">
                <a:solidFill>
                  <a:prstClr val="black"/>
                </a:solidFill>
              </a:rPr>
              <a:t>() {</a:t>
            </a:r>
          </a:p>
          <a:p>
            <a:r>
              <a:rPr lang="en-US" dirty="0">
                <a:solidFill>
                  <a:prstClr val="black"/>
                </a:solidFill>
              </a:rPr>
              <a:t>    </a:t>
            </a:r>
            <a:r>
              <a:rPr lang="en-US" dirty="0">
                <a:solidFill>
                  <a:srgbClr val="0000FF"/>
                </a:solidFill>
              </a:rPr>
              <a:t>if</a:t>
            </a:r>
            <a:r>
              <a:rPr lang="en-US" dirty="0">
                <a:solidFill>
                  <a:prstClr val="black"/>
                </a:solidFill>
              </a:rPr>
              <a:t> (</a:t>
            </a:r>
            <a:r>
              <a:rPr lang="en-US" dirty="0" err="1">
                <a:solidFill>
                  <a:prstClr val="black"/>
                </a:solidFill>
              </a:rPr>
              <a:t>IsOnline</a:t>
            </a:r>
            <a:r>
              <a:rPr lang="en-US" dirty="0">
                <a:solidFill>
                  <a:prstClr val="black"/>
                </a:solidFill>
              </a:rPr>
              <a:t> != _</a:t>
            </a:r>
            <a:r>
              <a:rPr lang="en-US" dirty="0" err="1">
                <a:solidFill>
                  <a:prstClr val="black"/>
                </a:solidFill>
              </a:rPr>
              <a:t>isOnline</a:t>
            </a:r>
            <a:r>
              <a:rPr lang="en-US" dirty="0">
                <a:solidFill>
                  <a:prstClr val="black"/>
                </a:solidFill>
              </a:rPr>
              <a:t>) {</a:t>
            </a:r>
          </a:p>
          <a:p>
            <a:r>
              <a:rPr lang="en-US" dirty="0">
                <a:solidFill>
                  <a:prstClr val="black"/>
                </a:solidFill>
              </a:rPr>
              <a:t>        _</a:t>
            </a:r>
            <a:r>
              <a:rPr lang="en-US" dirty="0" err="1">
                <a:solidFill>
                  <a:prstClr val="black"/>
                </a:solidFill>
              </a:rPr>
              <a:t>isOnline</a:t>
            </a:r>
            <a:r>
              <a:rPr lang="en-US" dirty="0">
                <a:solidFill>
                  <a:prstClr val="black"/>
                </a:solidFill>
              </a:rPr>
              <a:t> = </a:t>
            </a:r>
            <a:r>
              <a:rPr lang="en-US" dirty="0" err="1">
                <a:solidFill>
                  <a:srgbClr val="0000FF"/>
                </a:solidFill>
              </a:rPr>
              <a:t>this</a:t>
            </a:r>
            <a:r>
              <a:rPr lang="en-US" dirty="0" err="1">
                <a:solidFill>
                  <a:prstClr val="black"/>
                </a:solidFill>
              </a:rPr>
              <a:t>.IsOnline</a:t>
            </a:r>
            <a:r>
              <a:rPr lang="en-US" dirty="0">
                <a:solidFill>
                  <a:prstClr val="black"/>
                </a:solidFill>
              </a:rPr>
              <a:t>;</a:t>
            </a:r>
          </a:p>
          <a:p>
            <a:r>
              <a:rPr lang="en-US" dirty="0">
                <a:solidFill>
                  <a:prstClr val="black"/>
                </a:solidFill>
              </a:rPr>
              <a:t>        </a:t>
            </a:r>
            <a:r>
              <a:rPr lang="en-US" dirty="0" err="1">
                <a:solidFill>
                  <a:prstClr val="black"/>
                </a:solidFill>
              </a:rPr>
              <a:t>NotifyPropertyChanged</a:t>
            </a:r>
            <a:r>
              <a:rPr lang="en-US" dirty="0">
                <a:solidFill>
                  <a:prstClr val="black"/>
                </a:solidFill>
              </a:rPr>
              <a:t>(</a:t>
            </a:r>
            <a:r>
              <a:rPr lang="en-US" dirty="0">
                <a:solidFill>
                  <a:srgbClr val="A31515"/>
                </a:solidFill>
              </a:rPr>
              <a:t>"</a:t>
            </a:r>
            <a:r>
              <a:rPr lang="en-US" dirty="0" err="1">
                <a:solidFill>
                  <a:srgbClr val="A31515"/>
                </a:solidFill>
              </a:rPr>
              <a:t>IsOnline</a:t>
            </a:r>
            <a:r>
              <a:rPr lang="en-US" dirty="0">
                <a:solidFill>
                  <a:srgbClr val="A31515"/>
                </a:solidFill>
              </a:rPr>
              <a:t>"</a:t>
            </a:r>
            <a:r>
              <a:rPr lang="en-US" dirty="0">
                <a:solidFill>
                  <a:prstClr val="black"/>
                </a:solidFill>
              </a:rPr>
              <a:t>);</a:t>
            </a:r>
          </a:p>
          <a:p>
            <a:r>
              <a:rPr lang="en-US" dirty="0">
                <a:solidFill>
                  <a:prstClr val="black"/>
                </a:solidFill>
              </a:rPr>
              <a:t>    </a:t>
            </a:r>
            <a:r>
              <a:rPr lang="en-US" dirty="0" smtClean="0">
                <a:solidFill>
                  <a:prstClr val="black"/>
                </a:solidFill>
              </a:rPr>
              <a:t>}}</a:t>
            </a:r>
            <a:endParaRPr lang="en-US" dirty="0">
              <a:solidFill>
                <a:prstClr val="black"/>
              </a:solidFill>
            </a:endParaRPr>
          </a:p>
        </p:txBody>
      </p:sp>
      <p:pic>
        <p:nvPicPr>
          <p:cNvPr id="7" name="Picture 6" descr="D:\Data\Presentations\_Artwork\Artwork_Imagery\Icons - Illustrations\_WINDOWS SERVER ICONS\Signal\Wireless Signal strength cell 0 Ba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5441" y="248071"/>
            <a:ext cx="552573" cy="41681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8990040" y="483012"/>
            <a:ext cx="1160355" cy="33466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100" dirty="0" smtClean="0">
              <a:gradFill>
                <a:gsLst>
                  <a:gs pos="0">
                    <a:srgbClr val="FFFFFF"/>
                  </a:gs>
                  <a:gs pos="100000">
                    <a:srgbClr val="FFFFFF"/>
                  </a:gs>
                </a:gsLst>
                <a:lin ang="5400000" scaled="0"/>
              </a:gradFill>
            </a:endParaRPr>
          </a:p>
        </p:txBody>
      </p:sp>
      <p:cxnSp>
        <p:nvCxnSpPr>
          <p:cNvPr id="9" name="Straight Arrow Connector 8"/>
          <p:cNvCxnSpPr/>
          <p:nvPr/>
        </p:nvCxnSpPr>
        <p:spPr>
          <a:xfrm>
            <a:off x="9574573" y="483724"/>
            <a:ext cx="534185" cy="339564"/>
          </a:xfrm>
          <a:prstGeom prst="straightConnector1">
            <a:avLst/>
          </a:prstGeom>
          <a:ln w="76200">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994027" y="483724"/>
            <a:ext cx="580546" cy="333948"/>
          </a:xfrm>
          <a:prstGeom prst="straightConnector1">
            <a:avLst/>
          </a:prstGeom>
          <a:ln w="76200">
            <a:solidFill>
              <a:srgbClr val="33333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9428749" y="324673"/>
            <a:ext cx="282935" cy="282935"/>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2" name="Oval 11"/>
          <p:cNvSpPr/>
          <p:nvPr/>
        </p:nvSpPr>
        <p:spPr bwMode="auto">
          <a:xfrm>
            <a:off x="8873715" y="681819"/>
            <a:ext cx="282935" cy="282935"/>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13" name="Oval 12"/>
          <p:cNvSpPr/>
          <p:nvPr/>
        </p:nvSpPr>
        <p:spPr bwMode="auto">
          <a:xfrm>
            <a:off x="9967291" y="681820"/>
            <a:ext cx="282935" cy="282935"/>
          </a:xfrm>
          <a:prstGeom prst="ellipse">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4" name="Picture 13" descr="C:\data\presentations\_artwork\Artwork_Imagery\HARDWARE_IMAGERY\Illustration - Misc Hardware\Windows Vista Illustration Icons\Wireless Bars.png"/>
          <p:cNvPicPr>
            <a:picLocks noChangeAspect="1" noChangeArrowheads="1"/>
          </p:cNvPicPr>
          <p:nvPr/>
        </p:nvPicPr>
        <p:blipFill>
          <a:blip r:embed="rId3" cstate="screen"/>
          <a:srcRect/>
          <a:stretch>
            <a:fillRect/>
          </a:stretch>
        </p:blipFill>
        <p:spPr bwMode="auto">
          <a:xfrm>
            <a:off x="10241434" y="111378"/>
            <a:ext cx="730250" cy="638969"/>
          </a:xfrm>
          <a:prstGeom prst="rect">
            <a:avLst/>
          </a:prstGeom>
          <a:noFill/>
        </p:spPr>
      </p:pic>
      <p:pic>
        <p:nvPicPr>
          <p:cNvPr id="1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227777" y="0"/>
            <a:ext cx="989982" cy="151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623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xit" presetSubtype="0" fill="hold"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500"/>
                                        <p:tgtEl>
                                          <p:spTgt spid="3">
                                            <p:txEl>
                                              <p:pRg st="1" end="1"/>
                                            </p:txEl>
                                          </p:spTgt>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500"/>
                                        <p:tgtEl>
                                          <p:spTgt spid="3">
                                            <p:txEl>
                                              <p:pRg st="6" end="6"/>
                                            </p:txEl>
                                          </p:spTgt>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a:t>
            </a:r>
            <a:endParaRPr lang="en-US" dirty="0"/>
          </a:p>
        </p:txBody>
      </p:sp>
      <p:sp>
        <p:nvSpPr>
          <p:cNvPr id="3" name="Content Placeholder 2"/>
          <p:cNvSpPr>
            <a:spLocks noGrp="1"/>
          </p:cNvSpPr>
          <p:nvPr>
            <p:ph idx="1"/>
          </p:nvPr>
        </p:nvSpPr>
        <p:spPr>
          <a:xfrm>
            <a:off x="519112" y="1447799"/>
            <a:ext cx="11149013" cy="4708981"/>
          </a:xfrm>
        </p:spPr>
        <p:txBody>
          <a:bodyPr/>
          <a:lstStyle/>
          <a:p>
            <a:r>
              <a:rPr lang="en-US" dirty="0" smtClean="0"/>
              <a:t>Determining Online/Offline </a:t>
            </a:r>
            <a:r>
              <a:rPr lang="en-US" dirty="0"/>
              <a:t>State  </a:t>
            </a:r>
            <a:r>
              <a:rPr lang="en-US" dirty="0">
                <a:solidFill>
                  <a:srgbClr val="59D01E"/>
                </a:solidFill>
              </a:rPr>
              <a:t>√</a:t>
            </a:r>
            <a:endParaRPr lang="en-US" dirty="0" smtClean="0"/>
          </a:p>
          <a:p>
            <a:r>
              <a:rPr lang="en-US" dirty="0" smtClean="0"/>
              <a:t>Local Storage </a:t>
            </a:r>
            <a:endParaRPr lang="en-US" dirty="0" smtClean="0">
              <a:solidFill>
                <a:srgbClr val="59D01E"/>
              </a:solidFill>
            </a:endParaRPr>
          </a:p>
          <a:p>
            <a:r>
              <a:rPr lang="en-US" dirty="0" smtClean="0">
                <a:solidFill>
                  <a:schemeClr val="tx1">
                    <a:lumMod val="65000"/>
                  </a:schemeClr>
                </a:solidFill>
              </a:rPr>
              <a:t>Defined Offline Operations  </a:t>
            </a:r>
          </a:p>
          <a:p>
            <a:r>
              <a:rPr lang="en-US" dirty="0" smtClean="0">
                <a:solidFill>
                  <a:schemeClr val="tx1">
                    <a:lumMod val="65000"/>
                  </a:schemeClr>
                </a:solidFill>
              </a:rPr>
              <a:t>Categorized Data </a:t>
            </a:r>
          </a:p>
          <a:p>
            <a:r>
              <a:rPr lang="en-US" dirty="0" smtClean="0">
                <a:solidFill>
                  <a:schemeClr val="tx1">
                    <a:lumMod val="65000"/>
                  </a:schemeClr>
                </a:solidFill>
              </a:rPr>
              <a:t>How To Retrieve Data</a:t>
            </a:r>
          </a:p>
          <a:p>
            <a:pPr lvl="1"/>
            <a:r>
              <a:rPr lang="en-US" dirty="0" smtClean="0">
                <a:solidFill>
                  <a:schemeClr val="tx1">
                    <a:lumMod val="65000"/>
                  </a:schemeClr>
                </a:solidFill>
              </a:rPr>
              <a:t>Not just about services</a:t>
            </a:r>
          </a:p>
          <a:p>
            <a:r>
              <a:rPr lang="en-US" dirty="0" smtClean="0">
                <a:solidFill>
                  <a:schemeClr val="tx1">
                    <a:lumMod val="65000"/>
                  </a:schemeClr>
                </a:solidFill>
              </a:rPr>
              <a:t>How to Sync Changes</a:t>
            </a:r>
          </a:p>
          <a:p>
            <a:r>
              <a:rPr lang="en-US" dirty="0" smtClean="0">
                <a:solidFill>
                  <a:schemeClr val="tx1">
                    <a:lumMod val="65000"/>
                  </a:schemeClr>
                </a:solidFill>
              </a:rPr>
              <a:t>Saving</a:t>
            </a:r>
          </a:p>
          <a:p>
            <a:endParaRPr lang="en-US" dirty="0">
              <a:solidFill>
                <a:schemeClr val="tx1">
                  <a:lumMod val="65000"/>
                </a:schemeClr>
              </a:solidFill>
            </a:endParaRPr>
          </a:p>
        </p:txBody>
      </p:sp>
    </p:spTree>
    <p:extLst>
      <p:ext uri="{BB962C8B-B14F-4D97-AF65-F5344CB8AC3E}">
        <p14:creationId xmlns:p14="http://schemas.microsoft.com/office/powerpoint/2010/main" val="304419878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Storage</a:t>
            </a:r>
            <a:endParaRPr lang="en-US" dirty="0"/>
          </a:p>
        </p:txBody>
      </p:sp>
      <p:sp>
        <p:nvSpPr>
          <p:cNvPr id="5" name="Content Placeholder 4"/>
          <p:cNvSpPr>
            <a:spLocks noGrp="1"/>
          </p:cNvSpPr>
          <p:nvPr>
            <p:ph idx="1"/>
          </p:nvPr>
        </p:nvSpPr>
        <p:spPr>
          <a:xfrm>
            <a:off x="519113" y="1447800"/>
            <a:ext cx="11064204" cy="4044184"/>
          </a:xfrm>
        </p:spPr>
        <p:txBody>
          <a:bodyPr/>
          <a:lstStyle/>
          <a:p>
            <a:r>
              <a:rPr lang="en-US" sz="2800" dirty="0" smtClean="0"/>
              <a:t>Canonical Requirements</a:t>
            </a:r>
          </a:p>
          <a:p>
            <a:pPr lvl="1"/>
            <a:r>
              <a:rPr lang="en-US" sz="2400" dirty="0" smtClean="0"/>
              <a:t>Persistence – survive app restarts</a:t>
            </a:r>
          </a:p>
          <a:p>
            <a:pPr lvl="1"/>
            <a:r>
              <a:rPr lang="en-US" sz="2400" dirty="0" smtClean="0"/>
              <a:t>Indexed – data grows quickly, need quick access</a:t>
            </a:r>
          </a:p>
          <a:p>
            <a:pPr lvl="1"/>
            <a:r>
              <a:rPr lang="en-US" sz="2400" dirty="0" smtClean="0"/>
              <a:t>Disk Paging – Only pull what you need from disk</a:t>
            </a:r>
          </a:p>
          <a:p>
            <a:pPr lvl="1"/>
            <a:r>
              <a:rPr lang="en-US" sz="2400" dirty="0" smtClean="0"/>
              <a:t>Relationships &amp; Graphs</a:t>
            </a:r>
          </a:p>
          <a:p>
            <a:pPr lvl="1"/>
            <a:r>
              <a:rPr lang="en-US" sz="2400" dirty="0" smtClean="0"/>
              <a:t>Locking – multi threaded/app access</a:t>
            </a:r>
          </a:p>
          <a:p>
            <a:pPr lvl="1"/>
            <a:r>
              <a:rPr lang="en-US" sz="2400" dirty="0" smtClean="0"/>
              <a:t>Transactions</a:t>
            </a:r>
          </a:p>
          <a:p>
            <a:pPr lvl="1"/>
            <a:r>
              <a:rPr lang="en-US" sz="2400" dirty="0" smtClean="0"/>
              <a:t>Programming Model (T-SQL, LINQ, …)</a:t>
            </a:r>
          </a:p>
          <a:p>
            <a:pPr lvl="1"/>
            <a:endParaRPr lang="en-US" sz="2400" dirty="0" smtClean="0"/>
          </a:p>
          <a:p>
            <a:pPr lvl="1"/>
            <a:endParaRPr lang="en-US" sz="2400" dirty="0"/>
          </a:p>
        </p:txBody>
      </p:sp>
      <p:grpSp>
        <p:nvGrpSpPr>
          <p:cNvPr id="11" name="Group 10"/>
          <p:cNvGrpSpPr/>
          <p:nvPr/>
        </p:nvGrpSpPr>
        <p:grpSpPr>
          <a:xfrm>
            <a:off x="8777801" y="3461215"/>
            <a:ext cx="1535837" cy="976552"/>
            <a:chOff x="7696940" y="4101484"/>
            <a:chExt cx="1535837" cy="976552"/>
          </a:xfrm>
        </p:grpSpPr>
        <p:sp>
          <p:nvSpPr>
            <p:cNvPr id="8" name="Flowchart: Process 7"/>
            <p:cNvSpPr/>
            <p:nvPr/>
          </p:nvSpPr>
          <p:spPr bwMode="auto">
            <a:xfrm>
              <a:off x="7696940" y="4341190"/>
              <a:ext cx="1535837" cy="736846"/>
            </a:xfrm>
            <a:prstGeom prst="flowChartProcess">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200" dirty="0" err="1" smtClean="0">
                  <a:solidFill>
                    <a:schemeClr val="tx1">
                      <a:alpha val="99000"/>
                    </a:schemeClr>
                  </a:solidFill>
                </a:rPr>
                <a:t>Customer_Id</a:t>
              </a:r>
              <a:endParaRPr lang="en-US" sz="1200" dirty="0" smtClean="0">
                <a:solidFill>
                  <a:schemeClr val="tx1">
                    <a:alpha val="99000"/>
                  </a:schemeClr>
                </a:solidFill>
              </a:endParaRPr>
            </a:p>
            <a:p>
              <a:pPr defTabSz="914099"/>
              <a:r>
                <a:rPr lang="en-US" sz="1200" dirty="0" smtClean="0">
                  <a:solidFill>
                    <a:schemeClr val="tx1">
                      <a:alpha val="99000"/>
                    </a:schemeClr>
                  </a:solidFill>
                </a:rPr>
                <a:t>Name</a:t>
              </a:r>
            </a:p>
            <a:p>
              <a:pPr defTabSz="914099"/>
              <a:r>
                <a:rPr lang="en-US" sz="1200" dirty="0" smtClean="0">
                  <a:solidFill>
                    <a:schemeClr val="tx1">
                      <a:alpha val="99000"/>
                    </a:schemeClr>
                  </a:solidFill>
                </a:rPr>
                <a:t>Address</a:t>
              </a:r>
            </a:p>
          </p:txBody>
        </p:sp>
        <p:sp>
          <p:nvSpPr>
            <p:cNvPr id="7" name="Flowchart: Process 6"/>
            <p:cNvSpPr/>
            <p:nvPr/>
          </p:nvSpPr>
          <p:spPr bwMode="auto">
            <a:xfrm>
              <a:off x="7696940" y="4101484"/>
              <a:ext cx="1535837" cy="230820"/>
            </a:xfrm>
            <a:prstGeom prst="flowChartProcess">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alpha val="99000"/>
                    </a:schemeClr>
                  </a:solidFill>
                </a:rPr>
                <a:t>Customer</a:t>
              </a:r>
              <a:endParaRPr lang="en-US" dirty="0" smtClean="0">
                <a:solidFill>
                  <a:schemeClr val="tx1">
                    <a:alpha val="99000"/>
                  </a:schemeClr>
                </a:solidFill>
              </a:endParaRPr>
            </a:p>
          </p:txBody>
        </p:sp>
      </p:grpSp>
      <p:grpSp>
        <p:nvGrpSpPr>
          <p:cNvPr id="12" name="Group 11"/>
          <p:cNvGrpSpPr/>
          <p:nvPr/>
        </p:nvGrpSpPr>
        <p:grpSpPr>
          <a:xfrm>
            <a:off x="10487801" y="3477923"/>
            <a:ext cx="1535837" cy="976552"/>
            <a:chOff x="7696940" y="4101484"/>
            <a:chExt cx="1535837" cy="976552"/>
          </a:xfrm>
        </p:grpSpPr>
        <p:sp>
          <p:nvSpPr>
            <p:cNvPr id="13" name="Flowchart: Process 12"/>
            <p:cNvSpPr/>
            <p:nvPr/>
          </p:nvSpPr>
          <p:spPr bwMode="auto">
            <a:xfrm>
              <a:off x="7696940" y="4341190"/>
              <a:ext cx="1535837" cy="736846"/>
            </a:xfrm>
            <a:prstGeom prst="flowChartProcess">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200" dirty="0" err="1" smtClean="0">
                  <a:solidFill>
                    <a:schemeClr val="tx1">
                      <a:alpha val="99000"/>
                    </a:schemeClr>
                  </a:solidFill>
                </a:rPr>
                <a:t>Vehicle_Id</a:t>
              </a:r>
              <a:endParaRPr lang="en-US" sz="1200" dirty="0" smtClean="0">
                <a:solidFill>
                  <a:schemeClr val="tx1">
                    <a:alpha val="99000"/>
                  </a:schemeClr>
                </a:solidFill>
              </a:endParaRPr>
            </a:p>
            <a:p>
              <a:pPr defTabSz="914099"/>
              <a:r>
                <a:rPr lang="en-US" sz="1200" dirty="0" smtClean="0">
                  <a:solidFill>
                    <a:schemeClr val="tx1">
                      <a:alpha val="99000"/>
                    </a:schemeClr>
                  </a:solidFill>
                </a:rPr>
                <a:t>Year</a:t>
              </a:r>
            </a:p>
            <a:p>
              <a:pPr defTabSz="914099"/>
              <a:r>
                <a:rPr lang="en-US" sz="1200" dirty="0" smtClean="0">
                  <a:solidFill>
                    <a:schemeClr val="tx1">
                      <a:alpha val="99000"/>
                    </a:schemeClr>
                  </a:solidFill>
                </a:rPr>
                <a:t>Make</a:t>
              </a:r>
            </a:p>
            <a:p>
              <a:pPr defTabSz="914099"/>
              <a:r>
                <a:rPr lang="en-US" sz="1200" dirty="0" smtClean="0">
                  <a:solidFill>
                    <a:schemeClr val="tx1">
                      <a:alpha val="99000"/>
                    </a:schemeClr>
                  </a:solidFill>
                </a:rPr>
                <a:t>Model</a:t>
              </a:r>
            </a:p>
          </p:txBody>
        </p:sp>
        <p:sp>
          <p:nvSpPr>
            <p:cNvPr id="14" name="Flowchart: Process 13"/>
            <p:cNvSpPr/>
            <p:nvPr/>
          </p:nvSpPr>
          <p:spPr bwMode="auto">
            <a:xfrm>
              <a:off x="7696940" y="4101484"/>
              <a:ext cx="1535837" cy="230820"/>
            </a:xfrm>
            <a:prstGeom prst="flowChartProcess">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alpha val="99000"/>
                    </a:schemeClr>
                  </a:solidFill>
                </a:rPr>
                <a:t>Vehicle</a:t>
              </a:r>
            </a:p>
          </p:txBody>
        </p:sp>
      </p:grpSp>
      <p:grpSp>
        <p:nvGrpSpPr>
          <p:cNvPr id="15" name="Group 14"/>
          <p:cNvGrpSpPr/>
          <p:nvPr/>
        </p:nvGrpSpPr>
        <p:grpSpPr>
          <a:xfrm>
            <a:off x="8782564" y="4997449"/>
            <a:ext cx="1535837" cy="976552"/>
            <a:chOff x="7696940" y="4101484"/>
            <a:chExt cx="1535837" cy="976552"/>
          </a:xfrm>
        </p:grpSpPr>
        <p:sp>
          <p:nvSpPr>
            <p:cNvPr id="16" name="Flowchart: Process 15"/>
            <p:cNvSpPr/>
            <p:nvPr/>
          </p:nvSpPr>
          <p:spPr bwMode="auto">
            <a:xfrm>
              <a:off x="7696940" y="4341190"/>
              <a:ext cx="1535837" cy="736846"/>
            </a:xfrm>
            <a:prstGeom prst="flowChartProcess">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1200" dirty="0" err="1" smtClean="0">
                  <a:solidFill>
                    <a:schemeClr val="tx1">
                      <a:alpha val="99000"/>
                    </a:schemeClr>
                  </a:solidFill>
                </a:rPr>
                <a:t>Claim_Id</a:t>
              </a:r>
              <a:endParaRPr lang="en-US" sz="1200" dirty="0" smtClean="0">
                <a:solidFill>
                  <a:schemeClr val="tx1">
                    <a:alpha val="99000"/>
                  </a:schemeClr>
                </a:solidFill>
              </a:endParaRPr>
            </a:p>
            <a:p>
              <a:pPr defTabSz="914099"/>
              <a:r>
                <a:rPr lang="en-US" sz="1200" dirty="0" err="1" smtClean="0">
                  <a:solidFill>
                    <a:schemeClr val="tx1">
                      <a:alpha val="99000"/>
                    </a:schemeClr>
                  </a:solidFill>
                </a:rPr>
                <a:t>Customer_Id</a:t>
              </a:r>
              <a:endParaRPr lang="en-US" sz="1200" dirty="0" smtClean="0">
                <a:solidFill>
                  <a:schemeClr val="tx1">
                    <a:alpha val="99000"/>
                  </a:schemeClr>
                </a:solidFill>
              </a:endParaRPr>
            </a:p>
            <a:p>
              <a:pPr defTabSz="914099"/>
              <a:r>
                <a:rPr lang="en-US" sz="1200" dirty="0" err="1" smtClean="0">
                  <a:solidFill>
                    <a:schemeClr val="tx1">
                      <a:alpha val="99000"/>
                    </a:schemeClr>
                  </a:solidFill>
                </a:rPr>
                <a:t>Vehicle_Id</a:t>
              </a:r>
              <a:endParaRPr lang="en-US" sz="1200" dirty="0" smtClean="0">
                <a:solidFill>
                  <a:schemeClr val="tx1">
                    <a:alpha val="99000"/>
                  </a:schemeClr>
                </a:solidFill>
              </a:endParaRPr>
            </a:p>
          </p:txBody>
        </p:sp>
        <p:sp>
          <p:nvSpPr>
            <p:cNvPr id="17" name="Flowchart: Process 16"/>
            <p:cNvSpPr/>
            <p:nvPr/>
          </p:nvSpPr>
          <p:spPr bwMode="auto">
            <a:xfrm>
              <a:off x="7696940" y="4101484"/>
              <a:ext cx="1535837" cy="230820"/>
            </a:xfrm>
            <a:prstGeom prst="flowChartProcess">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alpha val="99000"/>
                    </a:schemeClr>
                  </a:solidFill>
                </a:rPr>
                <a:t>Claim</a:t>
              </a:r>
              <a:endParaRPr lang="en-US" sz="2000" dirty="0" smtClean="0">
                <a:solidFill>
                  <a:schemeClr val="tx1">
                    <a:alpha val="99000"/>
                  </a:schemeClr>
                </a:solidFill>
              </a:endParaRPr>
            </a:p>
          </p:txBody>
        </p:sp>
      </p:grpSp>
      <p:cxnSp>
        <p:nvCxnSpPr>
          <p:cNvPr id="21" name="Elbow Connector 20"/>
          <p:cNvCxnSpPr>
            <a:stCxn id="8" idx="2"/>
            <a:endCxn id="17" idx="0"/>
          </p:cNvCxnSpPr>
          <p:nvPr/>
        </p:nvCxnSpPr>
        <p:spPr>
          <a:xfrm rot="16200000" flipH="1">
            <a:off x="9268260" y="4715226"/>
            <a:ext cx="559682" cy="4763"/>
          </a:xfrm>
          <a:prstGeom prst="bentConnector3">
            <a:avLst>
              <a:gd name="adj1" fmla="val 50000"/>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3" idx="2"/>
            <a:endCxn id="16" idx="3"/>
          </p:cNvCxnSpPr>
          <p:nvPr/>
        </p:nvCxnSpPr>
        <p:spPr>
          <a:xfrm rot="5400000">
            <a:off x="10211510" y="4561367"/>
            <a:ext cx="1151103" cy="937319"/>
          </a:xfrm>
          <a:prstGeom prst="bentConnector2">
            <a:avLst/>
          </a:prstGeom>
          <a:ln w="19050">
            <a:headEnd type="diamond" w="lg" len="lg"/>
            <a:tailEnd type="oval" w="lg" len="lg"/>
          </a:ln>
        </p:spPr>
        <p:style>
          <a:lnRef idx="1">
            <a:schemeClr val="accent1"/>
          </a:lnRef>
          <a:fillRef idx="0">
            <a:schemeClr val="accent1"/>
          </a:fillRef>
          <a:effectRef idx="0">
            <a:schemeClr val="accent1"/>
          </a:effectRef>
          <a:fontRef idx="minor">
            <a:schemeClr val="tx1"/>
          </a:fontRef>
        </p:style>
      </p:cxnSp>
      <p:pic>
        <p:nvPicPr>
          <p:cNvPr id="1026" name="Picture 2">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82155" y="5447621"/>
            <a:ext cx="1270414" cy="60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872855" y="4791851"/>
            <a:ext cx="1609726" cy="623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hlinkClick r:id="rId7"/>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487093" y="6171096"/>
            <a:ext cx="23812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hlinkClick r:id="rId9"/>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758086" y="5461532"/>
            <a:ext cx="1839265" cy="57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a:hlinkClick r:id="rId11"/>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t="23058" b="25679"/>
          <a:stretch/>
        </p:blipFill>
        <p:spPr bwMode="auto">
          <a:xfrm>
            <a:off x="529150" y="5463381"/>
            <a:ext cx="1130975" cy="572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2" name="Group 1031"/>
          <p:cNvGrpSpPr/>
          <p:nvPr/>
        </p:nvGrpSpPr>
        <p:grpSpPr>
          <a:xfrm>
            <a:off x="5141328" y="5103616"/>
            <a:ext cx="2511435" cy="1394838"/>
            <a:chOff x="5141328" y="5103616"/>
            <a:chExt cx="2511435" cy="1394838"/>
          </a:xfrm>
        </p:grpSpPr>
        <p:sp>
          <p:nvSpPr>
            <p:cNvPr id="43" name="Rounded Rectangle 42"/>
            <p:cNvSpPr/>
            <p:nvPr/>
          </p:nvSpPr>
          <p:spPr bwMode="auto">
            <a:xfrm>
              <a:off x="5141328" y="5103616"/>
              <a:ext cx="2511435" cy="1394838"/>
            </a:xfrm>
            <a:prstGeom prst="roundRect">
              <a:avLst>
                <a:gd name="adj" fmla="val 0"/>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800" dirty="0" smtClean="0">
                  <a:gradFill>
                    <a:gsLst>
                      <a:gs pos="0">
                        <a:srgbClr val="FFFFFF"/>
                      </a:gs>
                      <a:gs pos="100000">
                        <a:srgbClr val="FFFFFF"/>
                      </a:gs>
                    </a:gsLst>
                    <a:lin ang="5400000" scaled="0"/>
                  </a:gradFill>
                  <a:latin typeface="Tw Cen MT" pitchFamily="34" charset="0"/>
                </a:rPr>
                <a:t>HTML5</a:t>
              </a:r>
            </a:p>
          </p:txBody>
        </p:sp>
        <p:sp>
          <p:nvSpPr>
            <p:cNvPr id="1024" name="TextBox 1023">
              <a:hlinkClick r:id="rId13"/>
            </p:cNvPr>
            <p:cNvSpPr txBox="1"/>
            <p:nvPr/>
          </p:nvSpPr>
          <p:spPr>
            <a:xfrm>
              <a:off x="6533313" y="5646871"/>
              <a:ext cx="1004039" cy="67019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16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err="1"/>
                <a:t>IndexDB</a:t>
              </a:r>
              <a:endParaRPr lang="en-US" dirty="0"/>
            </a:p>
          </p:txBody>
        </p:sp>
        <p:sp>
          <p:nvSpPr>
            <p:cNvPr id="39" name="TextBox 38">
              <a:hlinkClick r:id="rId14"/>
            </p:cNvPr>
            <p:cNvSpPr txBox="1"/>
            <p:nvPr/>
          </p:nvSpPr>
          <p:spPr>
            <a:xfrm>
              <a:off x="5269034" y="5646871"/>
              <a:ext cx="1131978" cy="677108"/>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algn="ctr" defTabSz="914099" fontAlgn="base">
                <a:spcBef>
                  <a:spcPct val="0"/>
                </a:spcBef>
                <a:spcAft>
                  <a:spcPct val="0"/>
                </a:spcAft>
                <a:defRPr sz="220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dirty="0"/>
                <a:t>WEB SQL </a:t>
              </a:r>
            </a:p>
            <a:p>
              <a:r>
                <a:rPr lang="en-US" sz="1600" dirty="0"/>
                <a:t>Database</a:t>
              </a:r>
            </a:p>
          </p:txBody>
        </p:sp>
      </p:grpSp>
      <p:sp>
        <p:nvSpPr>
          <p:cNvPr id="45" name="Rounded Rectangle 44"/>
          <p:cNvSpPr/>
          <p:nvPr/>
        </p:nvSpPr>
        <p:spPr bwMode="auto">
          <a:xfrm rot="900000">
            <a:off x="6983436" y="694592"/>
            <a:ext cx="3998156" cy="916182"/>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Too much to cover in this session</a:t>
            </a:r>
          </a:p>
        </p:txBody>
      </p:sp>
      <p:pic>
        <p:nvPicPr>
          <p:cNvPr id="25" name="Picture 2"/>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33442" y="0"/>
            <a:ext cx="1555383" cy="10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0120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26"/>
                                        </p:tgtEl>
                                        <p:attrNameLst>
                                          <p:attrName>style.visibility</p:attrName>
                                        </p:attrNameLst>
                                      </p:cBhvr>
                                      <p:to>
                                        <p:strVal val="visible"/>
                                      </p:to>
                                    </p:set>
                                    <p:animEffect transition="in" filter="fade">
                                      <p:cBhvr>
                                        <p:cTn id="62" dur="500"/>
                                        <p:tgtEl>
                                          <p:spTgt spid="1026"/>
                                        </p:tgtEl>
                                      </p:cBhvr>
                                    </p:animEffect>
                                  </p:childTnLst>
                                </p:cTn>
                              </p:par>
                              <p:par>
                                <p:cTn id="63" presetID="10" presetClass="entr" presetSubtype="0" fill="hold" nodeType="withEffect">
                                  <p:stCondLst>
                                    <p:cond delay="900"/>
                                  </p:stCondLst>
                                  <p:childTnLst>
                                    <p:set>
                                      <p:cBhvr>
                                        <p:cTn id="64" dur="1" fill="hold">
                                          <p:stCondLst>
                                            <p:cond delay="0"/>
                                          </p:stCondLst>
                                        </p:cTn>
                                        <p:tgtEl>
                                          <p:spTgt spid="1027"/>
                                        </p:tgtEl>
                                        <p:attrNameLst>
                                          <p:attrName>style.visibility</p:attrName>
                                        </p:attrNameLst>
                                      </p:cBhvr>
                                      <p:to>
                                        <p:strVal val="visible"/>
                                      </p:to>
                                    </p:set>
                                    <p:animEffect transition="in" filter="fade">
                                      <p:cBhvr>
                                        <p:cTn id="65" dur="500"/>
                                        <p:tgtEl>
                                          <p:spTgt spid="1027"/>
                                        </p:tgtEl>
                                      </p:cBhvr>
                                    </p:animEffect>
                                  </p:childTnLst>
                                </p:cTn>
                              </p:par>
                              <p:par>
                                <p:cTn id="66" presetID="10" presetClass="entr" presetSubtype="0" fill="hold" nodeType="withEffect">
                                  <p:stCondLst>
                                    <p:cond delay="400"/>
                                  </p:stCondLst>
                                  <p:childTnLst>
                                    <p:set>
                                      <p:cBhvr>
                                        <p:cTn id="67" dur="1" fill="hold">
                                          <p:stCondLst>
                                            <p:cond delay="0"/>
                                          </p:stCondLst>
                                        </p:cTn>
                                        <p:tgtEl>
                                          <p:spTgt spid="1028"/>
                                        </p:tgtEl>
                                        <p:attrNameLst>
                                          <p:attrName>style.visibility</p:attrName>
                                        </p:attrNameLst>
                                      </p:cBhvr>
                                      <p:to>
                                        <p:strVal val="visible"/>
                                      </p:to>
                                    </p:set>
                                    <p:animEffect transition="in" filter="fade">
                                      <p:cBhvr>
                                        <p:cTn id="68" dur="500"/>
                                        <p:tgtEl>
                                          <p:spTgt spid="1028"/>
                                        </p:tgtEl>
                                      </p:cBhvr>
                                    </p:animEffect>
                                  </p:childTnLst>
                                </p:cTn>
                              </p:par>
                              <p:par>
                                <p:cTn id="69" presetID="10" presetClass="entr" presetSubtype="0" fill="hold" nodeType="withEffect">
                                  <p:stCondLst>
                                    <p:cond delay="1400"/>
                                  </p:stCondLst>
                                  <p:childTnLst>
                                    <p:set>
                                      <p:cBhvr>
                                        <p:cTn id="70" dur="1" fill="hold">
                                          <p:stCondLst>
                                            <p:cond delay="0"/>
                                          </p:stCondLst>
                                        </p:cTn>
                                        <p:tgtEl>
                                          <p:spTgt spid="1029"/>
                                        </p:tgtEl>
                                        <p:attrNameLst>
                                          <p:attrName>style.visibility</p:attrName>
                                        </p:attrNameLst>
                                      </p:cBhvr>
                                      <p:to>
                                        <p:strVal val="visible"/>
                                      </p:to>
                                    </p:set>
                                    <p:animEffect transition="in" filter="fade">
                                      <p:cBhvr>
                                        <p:cTn id="71" dur="500"/>
                                        <p:tgtEl>
                                          <p:spTgt spid="1029"/>
                                        </p:tgtEl>
                                      </p:cBhvr>
                                    </p:animEffect>
                                  </p:childTnLst>
                                </p:cTn>
                              </p:par>
                              <p:par>
                                <p:cTn id="72" presetID="10" presetClass="entr" presetSubtype="0" fill="hold" nodeType="withEffect">
                                  <p:stCondLst>
                                    <p:cond delay="500"/>
                                  </p:stCondLst>
                                  <p:childTnLst>
                                    <p:set>
                                      <p:cBhvr>
                                        <p:cTn id="73" dur="1" fill="hold">
                                          <p:stCondLst>
                                            <p:cond delay="0"/>
                                          </p:stCondLst>
                                        </p:cTn>
                                        <p:tgtEl>
                                          <p:spTgt spid="1030"/>
                                        </p:tgtEl>
                                        <p:attrNameLst>
                                          <p:attrName>style.visibility</p:attrName>
                                        </p:attrNameLst>
                                      </p:cBhvr>
                                      <p:to>
                                        <p:strVal val="visible"/>
                                      </p:to>
                                    </p:set>
                                    <p:animEffect transition="in" filter="fade">
                                      <p:cBhvr>
                                        <p:cTn id="74" dur="500"/>
                                        <p:tgtEl>
                                          <p:spTgt spid="103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032"/>
                                        </p:tgtEl>
                                        <p:attrNameLst>
                                          <p:attrName>style.visibility</p:attrName>
                                        </p:attrNameLst>
                                      </p:cBhvr>
                                      <p:to>
                                        <p:strVal val="visible"/>
                                      </p:to>
                                    </p:set>
                                    <p:animEffect transition="in" filter="fade">
                                      <p:cBhvr>
                                        <p:cTn id="79" dur="500"/>
                                        <p:tgtEl>
                                          <p:spTgt spid="1032"/>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3"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1+#ppt_w/2"/>
                                          </p:val>
                                        </p:tav>
                                        <p:tav tm="100000">
                                          <p:val>
                                            <p:strVal val="#ppt_x"/>
                                          </p:val>
                                        </p:tav>
                                      </p:tavLst>
                                    </p:anim>
                                    <p:anim calcmode="lin" valueType="num">
                                      <p:cBhvr additive="base">
                                        <p:cTn id="85"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9" presetClass="emph" presetSubtype="0" nodeType="clickEffect">
                                  <p:stCondLst>
                                    <p:cond delay="0"/>
                                  </p:stCondLst>
                                  <p:childTnLst>
                                    <p:set>
                                      <p:cBhvr rctx="PPT">
                                        <p:cTn id="89" dur="indefinite"/>
                                        <p:tgtEl>
                                          <p:spTgt spid="1026"/>
                                        </p:tgtEl>
                                        <p:attrNameLst>
                                          <p:attrName>style.opacity</p:attrName>
                                        </p:attrNameLst>
                                      </p:cBhvr>
                                      <p:to>
                                        <p:strVal val="0.25"/>
                                      </p:to>
                                    </p:set>
                                    <p:animEffect filter="image" prLst="opacity: 0.25">
                                      <p:cBhvr rctx="IE">
                                        <p:cTn id="90" dur="indefinite"/>
                                        <p:tgtEl>
                                          <p:spTgt spid="1026"/>
                                        </p:tgtEl>
                                      </p:cBhvr>
                                    </p:animEffect>
                                  </p:childTnLst>
                                </p:cTn>
                              </p:par>
                              <p:par>
                                <p:cTn id="91" presetID="9" presetClass="emph" presetSubtype="0" nodeType="withEffect">
                                  <p:stCondLst>
                                    <p:cond delay="0"/>
                                  </p:stCondLst>
                                  <p:childTnLst>
                                    <p:set>
                                      <p:cBhvr rctx="PPT">
                                        <p:cTn id="92" dur="indefinite"/>
                                        <p:tgtEl>
                                          <p:spTgt spid="1028"/>
                                        </p:tgtEl>
                                        <p:attrNameLst>
                                          <p:attrName>style.opacity</p:attrName>
                                        </p:attrNameLst>
                                      </p:cBhvr>
                                      <p:to>
                                        <p:strVal val="0.25"/>
                                      </p:to>
                                    </p:set>
                                    <p:animEffect filter="image" prLst="opacity: 0.25">
                                      <p:cBhvr rctx="IE">
                                        <p:cTn id="93" dur="indefinite"/>
                                        <p:tgtEl>
                                          <p:spTgt spid="1028"/>
                                        </p:tgtEl>
                                      </p:cBhvr>
                                    </p:animEffect>
                                  </p:childTnLst>
                                </p:cTn>
                              </p:par>
                              <p:par>
                                <p:cTn id="94" presetID="9" presetClass="emph" presetSubtype="0" nodeType="withEffect">
                                  <p:stCondLst>
                                    <p:cond delay="0"/>
                                  </p:stCondLst>
                                  <p:childTnLst>
                                    <p:set>
                                      <p:cBhvr rctx="PPT">
                                        <p:cTn id="95" dur="indefinite"/>
                                        <p:tgtEl>
                                          <p:spTgt spid="1029"/>
                                        </p:tgtEl>
                                        <p:attrNameLst>
                                          <p:attrName>style.opacity</p:attrName>
                                        </p:attrNameLst>
                                      </p:cBhvr>
                                      <p:to>
                                        <p:strVal val="0.25"/>
                                      </p:to>
                                    </p:set>
                                    <p:animEffect filter="image" prLst="opacity: 0.25">
                                      <p:cBhvr rctx="IE">
                                        <p:cTn id="96" dur="indefinite"/>
                                        <p:tgtEl>
                                          <p:spTgt spid="1029"/>
                                        </p:tgtEl>
                                      </p:cBhvr>
                                    </p:animEffect>
                                  </p:childTnLst>
                                </p:cTn>
                              </p:par>
                              <p:par>
                                <p:cTn id="97" presetID="9" presetClass="emph" presetSubtype="0" nodeType="withEffect">
                                  <p:stCondLst>
                                    <p:cond delay="0"/>
                                  </p:stCondLst>
                                  <p:childTnLst>
                                    <p:set>
                                      <p:cBhvr rctx="PPT">
                                        <p:cTn id="98" dur="indefinite"/>
                                        <p:tgtEl>
                                          <p:spTgt spid="1030"/>
                                        </p:tgtEl>
                                        <p:attrNameLst>
                                          <p:attrName>style.opacity</p:attrName>
                                        </p:attrNameLst>
                                      </p:cBhvr>
                                      <p:to>
                                        <p:strVal val="0.25"/>
                                      </p:to>
                                    </p:set>
                                    <p:animEffect filter="image" prLst="opacity: 0.25">
                                      <p:cBhvr rctx="IE">
                                        <p:cTn id="99" dur="indefinite"/>
                                        <p:tgtEl>
                                          <p:spTgt spid="1030"/>
                                        </p:tgtEl>
                                      </p:cBhvr>
                                    </p:animEffect>
                                  </p:childTnLst>
                                </p:cTn>
                              </p:par>
                              <p:par>
                                <p:cTn id="100" presetID="9" presetClass="emph" presetSubtype="0" nodeType="withEffect">
                                  <p:stCondLst>
                                    <p:cond delay="0"/>
                                  </p:stCondLst>
                                  <p:childTnLst>
                                    <p:set>
                                      <p:cBhvr rctx="PPT">
                                        <p:cTn id="101" dur="indefinite"/>
                                        <p:tgtEl>
                                          <p:spTgt spid="1032"/>
                                        </p:tgtEl>
                                        <p:attrNameLst>
                                          <p:attrName>style.opacity</p:attrName>
                                        </p:attrNameLst>
                                      </p:cBhvr>
                                      <p:to>
                                        <p:strVal val="0.25"/>
                                      </p:to>
                                    </p:set>
                                    <p:animEffect filter="image" prLst="opacity: 0.25">
                                      <p:cBhvr rctx="IE">
                                        <p:cTn id="102" dur="indefinite"/>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DEV339</Session_x0020_Code>
    <ProductTaxHTField0 xmlns="2295e2e7-0eeb-498e-8716-217bb2ee6ee3">
      <Terms xmlns="http://schemas.microsoft.com/office/infopath/2007/PartnerControls"/>
    </ProductTaxHTField0>
    <Presentation_x0020_Date xmlns="2295e2e7-0eeb-498e-8716-217bb2ee6ee3">2011-05-18T00:00:00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8b529f77-48ab-4581-b468-93f09345b8aa"/>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documentManagement/types"/>
    <ds:schemaRef ds:uri="http://purl.org/dc/terms/"/>
    <ds:schemaRef ds:uri="2295e2e7-0eeb-498e-8716-217bb2ee6ee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16294</TotalTime>
  <Words>2513</Words>
  <Application>Microsoft Office PowerPoint</Application>
  <PresentationFormat>Custom</PresentationFormat>
  <Paragraphs>435</Paragraphs>
  <Slides>40</Slides>
  <Notes>16</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TENA11_BreakoutSession_Template_16x9_Final (2)</vt:lpstr>
      <vt:lpstr>1_White with Consolas font for code slides</vt:lpstr>
      <vt:lpstr>1_TENA11_BreakoutSession_Template_16x9_Final (2)</vt:lpstr>
      <vt:lpstr>Offline Microsoft Silverlight Applications</vt:lpstr>
      <vt:lpstr>Offline &amp; Silverlight</vt:lpstr>
      <vt:lpstr>Recipe</vt:lpstr>
      <vt:lpstr>Silverlight Application - MVVM</vt:lpstr>
      <vt:lpstr>Silverlight Offline Application</vt:lpstr>
      <vt:lpstr>Determining Offline State</vt:lpstr>
      <vt:lpstr>Determining Online/Offline State</vt:lpstr>
      <vt:lpstr>Recipe</vt:lpstr>
      <vt:lpstr>Local Storage</vt:lpstr>
      <vt:lpstr>Application Overview</vt:lpstr>
      <vt:lpstr>Operations – What Should Work Offline?</vt:lpstr>
      <vt:lpstr>Offline Operations</vt:lpstr>
      <vt:lpstr>Disabling Online Operations</vt:lpstr>
      <vt:lpstr>Check Point</vt:lpstr>
      <vt:lpstr>Categorize Your Data</vt:lpstr>
      <vt:lpstr>How To Retrieve Data</vt:lpstr>
      <vt:lpstr>Silverlight Offline Application w/Messaging</vt:lpstr>
      <vt:lpstr>Message Pipeline</vt:lpstr>
      <vt:lpstr>Messaging Operations</vt:lpstr>
      <vt:lpstr>Synching Local Data</vt:lpstr>
      <vt:lpstr>Getting Deltas</vt:lpstr>
      <vt:lpstr>Anchor Based Changes</vt:lpstr>
      <vt:lpstr>Deltas Include…</vt:lpstr>
      <vt:lpstr>Tombstones???</vt:lpstr>
      <vt:lpstr>Getting Deltas</vt:lpstr>
      <vt:lpstr>Check Point</vt:lpstr>
      <vt:lpstr>Saving</vt:lpstr>
      <vt:lpstr>Saving</vt:lpstr>
      <vt:lpstr>Offline Silverlight Application w/Messaging</vt:lpstr>
      <vt:lpstr>Check Point</vt:lpstr>
      <vt:lpstr>Summary</vt:lpstr>
      <vt:lpstr>Hands On Labs</vt:lpstr>
      <vt:lpstr>Related Sessions</vt:lpstr>
      <vt:lpstr>Sample</vt:lpstr>
      <vt:lpstr>Web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DEV339: Offline Microsoft Silverlight Applications</dc:title>
  <dc:subject>Microsoft TechEd North America 2011</dc:subject>
  <dc:creator>Steve Lasker</dc:creator>
  <dc:description>Template Design: Jordan Cayabyab
Formatter: Dana Kim-Wincapaw, Silver Fox Productions, Inc. 
Event Date: May 16-19, 2011
Event Location: Atlanta
Audience Type: Developers, IT Pros</dc:description>
  <cp:lastModifiedBy>Shows</cp:lastModifiedBy>
  <cp:revision>133</cp:revision>
  <cp:lastPrinted>2010-05-11T05:02:34Z</cp:lastPrinted>
  <dcterms:created xsi:type="dcterms:W3CDTF">2011-05-02T18:39:23Z</dcterms:created>
  <dcterms:modified xsi:type="dcterms:W3CDTF">2011-05-18T19:51:56Z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