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24"/>
  </p:notesMasterIdLst>
  <p:handoutMasterIdLst>
    <p:handoutMasterId r:id="rId25"/>
  </p:handoutMasterIdLst>
  <p:sldIdLst>
    <p:sldId id="347" r:id="rId6"/>
    <p:sldId id="322" r:id="rId7"/>
    <p:sldId id="345" r:id="rId8"/>
    <p:sldId id="335" r:id="rId9"/>
    <p:sldId id="336" r:id="rId10"/>
    <p:sldId id="338" r:id="rId11"/>
    <p:sldId id="339" r:id="rId12"/>
    <p:sldId id="340" r:id="rId13"/>
    <p:sldId id="341" r:id="rId14"/>
    <p:sldId id="343" r:id="rId15"/>
    <p:sldId id="346" r:id="rId16"/>
    <p:sldId id="342" r:id="rId17"/>
    <p:sldId id="344" r:id="rId18"/>
    <p:sldId id="348" r:id="rId19"/>
    <p:sldId id="349" r:id="rId20"/>
    <p:sldId id="350" r:id="rId21"/>
    <p:sldId id="351" r:id="rId22"/>
    <p:sldId id="271" r:id="rId2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3659" autoAdjust="0"/>
  </p:normalViewPr>
  <p:slideViewPr>
    <p:cSldViewPr snapToGrid="0">
      <p:cViewPr varScale="1">
        <p:scale>
          <a:sx n="98" d="100"/>
          <a:sy n="98" d="100"/>
        </p:scale>
        <p:origin x="-486" y="-10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WPF</c:v>
                </c:pt>
              </c:strCache>
            </c:strRef>
          </c:tx>
          <c:spPr>
            <a:effectLst>
              <a:outerShdw blurRad="50800" dist="38100" dir="2700000" algn="tl" rotWithShape="0">
                <a:prstClr val="black">
                  <a:alpha val="40000"/>
                </a:prstClr>
              </a:outerShdw>
            </a:effectLst>
          </c:spPr>
          <c:marker>
            <c:symbol val="circle"/>
            <c:size val="14"/>
            <c:spPr>
              <a:effectLst>
                <a:outerShdw blurRad="50800" dist="38100" dir="2700000" algn="tl" rotWithShape="0">
                  <a:prstClr val="black">
                    <a:alpha val="40000"/>
                  </a:prstClr>
                </a:outerShdw>
              </a:effectLst>
            </c:spPr>
          </c:marker>
          <c:cat>
            <c:strRef>
              <c:f>Sheet1!$A$2:$A$10</c:f>
              <c:strCache>
                <c:ptCount val="9"/>
                <c:pt idx="0">
                  <c:v>Forms</c:v>
                </c:pt>
                <c:pt idx="1">
                  <c:v>Navigation</c:v>
                </c:pt>
                <c:pt idx="2">
                  <c:v>Custom Controls</c:v>
                </c:pt>
                <c:pt idx="3">
                  <c:v>Local Files</c:v>
                </c:pt>
                <c:pt idx="4">
                  <c:v>Device Access</c:v>
                </c:pt>
                <c:pt idx="5">
                  <c:v>Calculations / Logic</c:v>
                </c:pt>
                <c:pt idx="6">
                  <c:v>Business Logic</c:v>
                </c:pt>
                <c:pt idx="7">
                  <c:v>Data Access</c:v>
                </c:pt>
                <c:pt idx="8">
                  <c:v>Network/Service</c:v>
                </c:pt>
              </c:strCache>
            </c:strRef>
          </c:cat>
          <c:val>
            <c:numRef>
              <c:f>Sheet1!$B$2:$B$10</c:f>
              <c:numCache>
                <c:formatCode>General</c:formatCode>
                <c:ptCount val="9"/>
                <c:pt idx="0">
                  <c:v>9</c:v>
                </c:pt>
                <c:pt idx="1">
                  <c:v>6</c:v>
                </c:pt>
                <c:pt idx="2">
                  <c:v>7</c:v>
                </c:pt>
                <c:pt idx="3">
                  <c:v>1</c:v>
                </c:pt>
                <c:pt idx="4">
                  <c:v>1</c:v>
                </c:pt>
                <c:pt idx="5">
                  <c:v>1</c:v>
                </c:pt>
                <c:pt idx="6">
                  <c:v>2</c:v>
                </c:pt>
                <c:pt idx="7">
                  <c:v>3</c:v>
                </c:pt>
                <c:pt idx="8">
                  <c:v>1</c:v>
                </c:pt>
              </c:numCache>
            </c:numRef>
          </c:val>
          <c:smooth val="0"/>
        </c:ser>
        <c:ser>
          <c:idx val="1"/>
          <c:order val="1"/>
          <c:tx>
            <c:strRef>
              <c:f>Sheet1!$C$1</c:f>
              <c:strCache>
                <c:ptCount val="1"/>
                <c:pt idx="0">
                  <c:v>Silverlight</c:v>
                </c:pt>
              </c:strCache>
            </c:strRef>
          </c:tx>
          <c:spPr>
            <a:ln w="22225"/>
            <a:effectLst>
              <a:outerShdw blurRad="50800" dist="38100" dir="2700000" algn="tl" rotWithShape="0">
                <a:prstClr val="black">
                  <a:alpha val="40000"/>
                </a:prstClr>
              </a:outerShdw>
            </a:effectLst>
          </c:spPr>
          <c:marker>
            <c:symbol val="square"/>
            <c:size val="12"/>
            <c:spPr>
              <a:effectLst>
                <a:outerShdw blurRad="50800" dist="38100" dir="2700000" algn="tl" rotWithShape="0">
                  <a:prstClr val="black">
                    <a:alpha val="40000"/>
                  </a:prstClr>
                </a:outerShdw>
              </a:effectLst>
            </c:spPr>
          </c:marker>
          <c:cat>
            <c:strRef>
              <c:f>Sheet1!$A$2:$A$10</c:f>
              <c:strCache>
                <c:ptCount val="9"/>
                <c:pt idx="0">
                  <c:v>Forms</c:v>
                </c:pt>
                <c:pt idx="1">
                  <c:v>Navigation</c:v>
                </c:pt>
                <c:pt idx="2">
                  <c:v>Custom Controls</c:v>
                </c:pt>
                <c:pt idx="3">
                  <c:v>Local Files</c:v>
                </c:pt>
                <c:pt idx="4">
                  <c:v>Device Access</c:v>
                </c:pt>
                <c:pt idx="5">
                  <c:v>Calculations / Logic</c:v>
                </c:pt>
                <c:pt idx="6">
                  <c:v>Business Logic</c:v>
                </c:pt>
                <c:pt idx="7">
                  <c:v>Data Access</c:v>
                </c:pt>
                <c:pt idx="8">
                  <c:v>Network/Service</c:v>
                </c:pt>
              </c:strCache>
            </c:strRef>
          </c:cat>
          <c:val>
            <c:numRef>
              <c:f>Sheet1!$C$2:$C$10</c:f>
              <c:numCache>
                <c:formatCode>General</c:formatCode>
                <c:ptCount val="9"/>
                <c:pt idx="0">
                  <c:v>10</c:v>
                </c:pt>
                <c:pt idx="1">
                  <c:v>9</c:v>
                </c:pt>
                <c:pt idx="2">
                  <c:v>10</c:v>
                </c:pt>
                <c:pt idx="3">
                  <c:v>4</c:v>
                </c:pt>
                <c:pt idx="4">
                  <c:v>10</c:v>
                </c:pt>
                <c:pt idx="5">
                  <c:v>1</c:v>
                </c:pt>
                <c:pt idx="6">
                  <c:v>4</c:v>
                </c:pt>
                <c:pt idx="7">
                  <c:v>8</c:v>
                </c:pt>
                <c:pt idx="8">
                  <c:v>7</c:v>
                </c:pt>
              </c:numCache>
            </c:numRef>
          </c:val>
          <c:smooth val="0"/>
        </c:ser>
        <c:dLbls>
          <c:showLegendKey val="0"/>
          <c:showVal val="0"/>
          <c:showCatName val="0"/>
          <c:showSerName val="0"/>
          <c:showPercent val="0"/>
          <c:showBubbleSize val="0"/>
        </c:dLbls>
        <c:marker val="1"/>
        <c:smooth val="0"/>
        <c:axId val="5642880"/>
        <c:axId val="5759744"/>
      </c:lineChart>
      <c:catAx>
        <c:axId val="5642880"/>
        <c:scaling>
          <c:orientation val="minMax"/>
        </c:scaling>
        <c:delete val="0"/>
        <c:axPos val="b"/>
        <c:majorTickMark val="out"/>
        <c:minorTickMark val="none"/>
        <c:tickLblPos val="nextTo"/>
        <c:crossAx val="5759744"/>
        <c:crosses val="autoZero"/>
        <c:auto val="1"/>
        <c:lblAlgn val="ctr"/>
        <c:lblOffset val="100"/>
        <c:noMultiLvlLbl val="0"/>
      </c:catAx>
      <c:valAx>
        <c:axId val="5759744"/>
        <c:scaling>
          <c:orientation val="minMax"/>
        </c:scaling>
        <c:delete val="1"/>
        <c:axPos val="l"/>
        <c:majorGridlines/>
        <c:numFmt formatCode="General" sourceLinked="1"/>
        <c:majorTickMark val="out"/>
        <c:minorTickMark val="none"/>
        <c:tickLblPos val="nextTo"/>
        <c:crossAx val="56428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0DE6C-4B9A-42AA-8F9B-FD664B81C25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95C0A9A9-66D5-403C-9D71-7C25BE2C4D05}">
      <dgm:prSet custT="1"/>
      <dgm:spPr/>
      <dgm:t>
        <a:bodyPr/>
        <a:lstStyle/>
        <a:p>
          <a:pPr rtl="0"/>
          <a:r>
            <a:rPr lang="en-US" sz="4000" dirty="0" smtClean="0"/>
            <a:t>WPF</a:t>
          </a:r>
          <a:endParaRPr lang="en-US" sz="4000" dirty="0"/>
        </a:p>
      </dgm:t>
    </dgm:pt>
    <dgm:pt modelId="{43FB9B85-A2BE-4691-8223-A22045D9C295}" type="parTrans" cxnId="{8DF10CD5-9E17-45EB-817B-4F6C3283911F}">
      <dgm:prSet/>
      <dgm:spPr/>
      <dgm:t>
        <a:bodyPr/>
        <a:lstStyle/>
        <a:p>
          <a:endParaRPr lang="en-US"/>
        </a:p>
      </dgm:t>
    </dgm:pt>
    <dgm:pt modelId="{4C5392D6-9F0E-4403-9AD7-B6421793E3D6}" type="sibTrans" cxnId="{8DF10CD5-9E17-45EB-817B-4F6C3283911F}">
      <dgm:prSet/>
      <dgm:spPr/>
      <dgm:t>
        <a:bodyPr/>
        <a:lstStyle/>
        <a:p>
          <a:endParaRPr lang="en-US"/>
        </a:p>
      </dgm:t>
    </dgm:pt>
    <dgm:pt modelId="{13B98D72-4487-4558-899B-295C6AA8DD62}">
      <dgm:prSet custT="1"/>
      <dgm:spPr/>
      <dgm:t>
        <a:bodyPr/>
        <a:lstStyle/>
        <a:p>
          <a:pPr rtl="0">
            <a:spcAft>
              <a:spcPts val="1800"/>
            </a:spcAft>
          </a:pPr>
          <a:r>
            <a:rPr lang="en-US" sz="2400" smtClean="0"/>
            <a:t>Typical forms-over-data business apps and then some</a:t>
          </a:r>
          <a:endParaRPr lang="en-US" sz="2400"/>
        </a:p>
      </dgm:t>
    </dgm:pt>
    <dgm:pt modelId="{A4635CD1-5767-4E41-8441-AB623D6577C3}" type="parTrans" cxnId="{7D5817AF-33C1-465E-9DB8-BC81610A51D1}">
      <dgm:prSet/>
      <dgm:spPr/>
      <dgm:t>
        <a:bodyPr/>
        <a:lstStyle/>
        <a:p>
          <a:endParaRPr lang="en-US"/>
        </a:p>
      </dgm:t>
    </dgm:pt>
    <dgm:pt modelId="{BC407A44-A33C-4ABE-B43A-6ACFA26748B7}" type="sibTrans" cxnId="{7D5817AF-33C1-465E-9DB8-BC81610A51D1}">
      <dgm:prSet/>
      <dgm:spPr/>
      <dgm:t>
        <a:bodyPr/>
        <a:lstStyle/>
        <a:p>
          <a:endParaRPr lang="en-US"/>
        </a:p>
      </dgm:t>
    </dgm:pt>
    <dgm:pt modelId="{D68ED255-25D9-42D4-B37E-9BE63EE05665}">
      <dgm:prSet custT="1"/>
      <dgm:spPr/>
      <dgm:t>
        <a:bodyPr/>
        <a:lstStyle/>
        <a:p>
          <a:pPr rtl="0">
            <a:spcAft>
              <a:spcPts val="1800"/>
            </a:spcAft>
          </a:pPr>
          <a:r>
            <a:rPr lang="en-US" sz="2400" dirty="0" smtClean="0"/>
            <a:t>Apps that don’t need deep system integration</a:t>
          </a:r>
          <a:endParaRPr lang="en-US" sz="2400" dirty="0"/>
        </a:p>
      </dgm:t>
    </dgm:pt>
    <dgm:pt modelId="{3CB80F1F-C995-4C59-A926-F23F63384FC7}" type="parTrans" cxnId="{C0D62BED-8AFE-4A54-9FA2-B01AE1B8A6C2}">
      <dgm:prSet/>
      <dgm:spPr/>
      <dgm:t>
        <a:bodyPr/>
        <a:lstStyle/>
        <a:p>
          <a:endParaRPr lang="en-US"/>
        </a:p>
      </dgm:t>
    </dgm:pt>
    <dgm:pt modelId="{843DB7B8-97A2-4167-9F59-3411646B6E5C}" type="sibTrans" cxnId="{C0D62BED-8AFE-4A54-9FA2-B01AE1B8A6C2}">
      <dgm:prSet/>
      <dgm:spPr/>
      <dgm:t>
        <a:bodyPr/>
        <a:lstStyle/>
        <a:p>
          <a:endParaRPr lang="en-US"/>
        </a:p>
      </dgm:t>
    </dgm:pt>
    <dgm:pt modelId="{89B9C81C-5162-4D3B-AC9F-5CEC67C6CF28}">
      <dgm:prSet custT="1"/>
      <dgm:spPr/>
      <dgm:t>
        <a:bodyPr/>
        <a:lstStyle/>
        <a:p>
          <a:pPr rtl="0"/>
          <a:r>
            <a:rPr lang="en-US" sz="4000" dirty="0" smtClean="0"/>
            <a:t>ASP.NET HTML / JS</a:t>
          </a:r>
          <a:endParaRPr lang="en-US" sz="4000" dirty="0"/>
        </a:p>
      </dgm:t>
    </dgm:pt>
    <dgm:pt modelId="{6FC99963-B288-48E1-B78C-1D868668E0DA}" type="parTrans" cxnId="{03F56609-D835-439A-B79F-10DBE8E1E288}">
      <dgm:prSet/>
      <dgm:spPr/>
      <dgm:t>
        <a:bodyPr/>
        <a:lstStyle/>
        <a:p>
          <a:endParaRPr lang="en-US"/>
        </a:p>
      </dgm:t>
    </dgm:pt>
    <dgm:pt modelId="{90BCC5D9-CC2D-4885-AEDB-17938EEC1E48}" type="sibTrans" cxnId="{03F56609-D835-439A-B79F-10DBE8E1E288}">
      <dgm:prSet/>
      <dgm:spPr/>
      <dgm:t>
        <a:bodyPr/>
        <a:lstStyle/>
        <a:p>
          <a:endParaRPr lang="en-US"/>
        </a:p>
      </dgm:t>
    </dgm:pt>
    <dgm:pt modelId="{6EF49CA6-8FF0-494C-BE44-FE0915FA29CA}">
      <dgm:prSet custT="1"/>
      <dgm:spPr/>
      <dgm:t>
        <a:bodyPr/>
        <a:lstStyle/>
        <a:p>
          <a:pPr rtl="0">
            <a:spcAft>
              <a:spcPts val="1800"/>
            </a:spcAft>
          </a:pPr>
          <a:r>
            <a:rPr lang="en-US" sz="2400" dirty="0" smtClean="0"/>
            <a:t>Broad reach across the web and devices</a:t>
          </a:r>
          <a:endParaRPr lang="en-US" sz="2400" dirty="0"/>
        </a:p>
      </dgm:t>
    </dgm:pt>
    <dgm:pt modelId="{2A77AA9E-409A-476D-92AC-878541295422}" type="parTrans" cxnId="{44BEA1F9-7019-47E3-AFB6-1FD76C39D976}">
      <dgm:prSet/>
      <dgm:spPr/>
      <dgm:t>
        <a:bodyPr/>
        <a:lstStyle/>
        <a:p>
          <a:endParaRPr lang="en-US"/>
        </a:p>
      </dgm:t>
    </dgm:pt>
    <dgm:pt modelId="{7C3C92D4-060D-4FC4-9C05-F661DBB75175}" type="sibTrans" cxnId="{44BEA1F9-7019-47E3-AFB6-1FD76C39D976}">
      <dgm:prSet/>
      <dgm:spPr/>
      <dgm:t>
        <a:bodyPr/>
        <a:lstStyle/>
        <a:p>
          <a:endParaRPr lang="en-US"/>
        </a:p>
      </dgm:t>
    </dgm:pt>
    <dgm:pt modelId="{79DAFE8F-460A-468C-9FA7-95F17AA932A6}">
      <dgm:prSet custT="1"/>
      <dgm:spPr/>
      <dgm:t>
        <a:bodyPr/>
        <a:lstStyle/>
        <a:p>
          <a:pPr rtl="0">
            <a:spcAft>
              <a:spcPts val="1800"/>
            </a:spcAft>
          </a:pPr>
          <a:r>
            <a:rPr lang="en-US" sz="2400" dirty="0" smtClean="0"/>
            <a:t>Basic Media</a:t>
          </a:r>
          <a:endParaRPr lang="en-US" sz="2400" dirty="0"/>
        </a:p>
      </dgm:t>
    </dgm:pt>
    <dgm:pt modelId="{9CF4BABF-DA4D-4F0D-9D88-8A50EB0978D0}" type="parTrans" cxnId="{4BA5912D-C64E-4090-9B3B-F9A7935CD3B1}">
      <dgm:prSet/>
      <dgm:spPr/>
      <dgm:t>
        <a:bodyPr/>
        <a:lstStyle/>
        <a:p>
          <a:endParaRPr lang="en-US"/>
        </a:p>
      </dgm:t>
    </dgm:pt>
    <dgm:pt modelId="{11F4CB69-E3CF-47E8-8554-763FAA8F4720}" type="sibTrans" cxnId="{4BA5912D-C64E-4090-9B3B-F9A7935CD3B1}">
      <dgm:prSet/>
      <dgm:spPr/>
      <dgm:t>
        <a:bodyPr/>
        <a:lstStyle/>
        <a:p>
          <a:endParaRPr lang="en-US"/>
        </a:p>
      </dgm:t>
    </dgm:pt>
    <dgm:pt modelId="{5E126274-A101-4362-A6DF-350ADEE747C6}">
      <dgm:prSet custT="1"/>
      <dgm:spPr/>
      <dgm:t>
        <a:bodyPr/>
        <a:lstStyle/>
        <a:p>
          <a:pPr rtl="0">
            <a:spcAft>
              <a:spcPts val="1800"/>
            </a:spcAft>
          </a:pPr>
          <a:r>
            <a:rPr lang="en-US" sz="2400" dirty="0" smtClean="0"/>
            <a:t>Content</a:t>
          </a:r>
          <a:endParaRPr lang="en-US" sz="2400" dirty="0"/>
        </a:p>
      </dgm:t>
    </dgm:pt>
    <dgm:pt modelId="{84923212-2D13-407D-B38B-CC31B0ECB246}" type="parTrans" cxnId="{9368DC2F-EA28-4319-AB23-E3D01C50A110}">
      <dgm:prSet/>
      <dgm:spPr/>
      <dgm:t>
        <a:bodyPr/>
        <a:lstStyle/>
        <a:p>
          <a:endParaRPr lang="en-US"/>
        </a:p>
      </dgm:t>
    </dgm:pt>
    <dgm:pt modelId="{DEE05BFF-B0E1-4450-B50F-09D3764008CB}" type="sibTrans" cxnId="{9368DC2F-EA28-4319-AB23-E3D01C50A110}">
      <dgm:prSet/>
      <dgm:spPr/>
      <dgm:t>
        <a:bodyPr/>
        <a:lstStyle/>
        <a:p>
          <a:endParaRPr lang="en-US"/>
        </a:p>
      </dgm:t>
    </dgm:pt>
    <dgm:pt modelId="{970E67EA-FA52-462C-9121-608ECA095BC5}">
      <dgm:prSet custT="1"/>
      <dgm:spPr/>
      <dgm:t>
        <a:bodyPr/>
        <a:lstStyle/>
        <a:p>
          <a:pPr rtl="0">
            <a:spcAft>
              <a:spcPts val="1800"/>
            </a:spcAft>
          </a:pPr>
          <a:r>
            <a:rPr lang="en-US" sz="2400" dirty="0" smtClean="0"/>
            <a:t>Advanced Media</a:t>
          </a:r>
          <a:endParaRPr lang="en-US" sz="2400" dirty="0"/>
        </a:p>
      </dgm:t>
    </dgm:pt>
    <dgm:pt modelId="{1D4829DD-2638-4EF7-898A-469836EA3CFF}" type="parTrans" cxnId="{DA32ECC6-42B9-47EA-92B5-CEBA6E5CA4B6}">
      <dgm:prSet/>
      <dgm:spPr/>
      <dgm:t>
        <a:bodyPr/>
        <a:lstStyle/>
        <a:p>
          <a:endParaRPr lang="en-US"/>
        </a:p>
      </dgm:t>
    </dgm:pt>
    <dgm:pt modelId="{748B64E5-696E-4EA8-AEBA-D7F2A8180646}" type="sibTrans" cxnId="{DA32ECC6-42B9-47EA-92B5-CEBA6E5CA4B6}">
      <dgm:prSet/>
      <dgm:spPr/>
      <dgm:t>
        <a:bodyPr/>
        <a:lstStyle/>
        <a:p>
          <a:endParaRPr lang="en-US"/>
        </a:p>
      </dgm:t>
    </dgm:pt>
    <dgm:pt modelId="{365B6598-097B-410F-8D04-D4411AFE458D}">
      <dgm:prSet custT="1"/>
      <dgm:spPr/>
      <dgm:t>
        <a:bodyPr/>
        <a:lstStyle/>
        <a:p>
          <a:pPr rtl="0">
            <a:spcAft>
              <a:spcPts val="1800"/>
            </a:spcAft>
          </a:pPr>
          <a:r>
            <a:rPr lang="en-US" sz="2400" dirty="0" smtClean="0"/>
            <a:t>Broad-reach Mobile</a:t>
          </a:r>
          <a:endParaRPr lang="en-US" sz="2400" dirty="0"/>
        </a:p>
      </dgm:t>
    </dgm:pt>
    <dgm:pt modelId="{CF190F49-2729-4C82-A44C-A2DF361209DD}" type="parTrans" cxnId="{F59931C7-6FBD-45F5-8C6E-4093EC4CEC4D}">
      <dgm:prSet/>
      <dgm:spPr/>
      <dgm:t>
        <a:bodyPr/>
        <a:lstStyle/>
        <a:p>
          <a:endParaRPr lang="en-US"/>
        </a:p>
      </dgm:t>
    </dgm:pt>
    <dgm:pt modelId="{937E8B7E-A53C-490A-B3CE-5CD736CF4095}" type="sibTrans" cxnId="{F59931C7-6FBD-45F5-8C6E-4093EC4CEC4D}">
      <dgm:prSet/>
      <dgm:spPr/>
      <dgm:t>
        <a:bodyPr/>
        <a:lstStyle/>
        <a:p>
          <a:endParaRPr lang="en-US"/>
        </a:p>
      </dgm:t>
    </dgm:pt>
    <dgm:pt modelId="{60548EC8-C79B-4C16-915C-DB36BEB00505}">
      <dgm:prSet custT="1"/>
      <dgm:spPr/>
      <dgm:t>
        <a:bodyPr/>
        <a:lstStyle/>
        <a:p>
          <a:pPr rtl="0">
            <a:spcAft>
              <a:spcPts val="1800"/>
            </a:spcAft>
          </a:pPr>
          <a:r>
            <a:rPr lang="en-US" sz="2400" dirty="0" smtClean="0"/>
            <a:t>WP7 Native Mobile</a:t>
          </a:r>
          <a:endParaRPr lang="en-US" sz="2400" dirty="0"/>
        </a:p>
      </dgm:t>
    </dgm:pt>
    <dgm:pt modelId="{62E46432-9F27-4ACE-9C5C-2B97A442BB38}" type="parTrans" cxnId="{097BB861-68EC-4E84-BC04-F9A49CB0B379}">
      <dgm:prSet/>
      <dgm:spPr/>
      <dgm:t>
        <a:bodyPr/>
        <a:lstStyle/>
        <a:p>
          <a:endParaRPr lang="en-US"/>
        </a:p>
      </dgm:t>
    </dgm:pt>
    <dgm:pt modelId="{3C47C169-BA17-462B-9757-CE91CD60B23E}" type="sibTrans" cxnId="{097BB861-68EC-4E84-BC04-F9A49CB0B379}">
      <dgm:prSet/>
      <dgm:spPr/>
      <dgm:t>
        <a:bodyPr/>
        <a:lstStyle/>
        <a:p>
          <a:endParaRPr lang="en-US"/>
        </a:p>
      </dgm:t>
    </dgm:pt>
    <dgm:pt modelId="{6C72F7C5-FD86-4F5A-85EC-2E1B0C4A5A21}">
      <dgm:prSet custT="1"/>
      <dgm:spPr/>
      <dgm:t>
        <a:bodyPr/>
        <a:lstStyle/>
        <a:p>
          <a:pPr rtl="0">
            <a:spcAft>
              <a:spcPts val="1800"/>
            </a:spcAft>
          </a:pPr>
          <a:r>
            <a:rPr lang="en-US" sz="2400" dirty="0" smtClean="0"/>
            <a:t>Integrating Windows Forms, Silverlight, DirectX, Native</a:t>
          </a:r>
          <a:endParaRPr lang="en-US" sz="2400" dirty="0"/>
        </a:p>
      </dgm:t>
    </dgm:pt>
    <dgm:pt modelId="{60514AE2-BA3C-4DCD-98AD-8EF187CEAD2E}" type="parTrans" cxnId="{B1DA7AB6-4464-4E43-B7F0-8B30E4E97A28}">
      <dgm:prSet/>
      <dgm:spPr/>
      <dgm:t>
        <a:bodyPr/>
        <a:lstStyle/>
        <a:p>
          <a:endParaRPr lang="en-US"/>
        </a:p>
      </dgm:t>
    </dgm:pt>
    <dgm:pt modelId="{55C6111C-D431-4B36-BDE1-75DB1DCB725C}" type="sibTrans" cxnId="{B1DA7AB6-4464-4E43-B7F0-8B30E4E97A28}">
      <dgm:prSet/>
      <dgm:spPr/>
      <dgm:t>
        <a:bodyPr/>
        <a:lstStyle/>
        <a:p>
          <a:endParaRPr lang="en-US"/>
        </a:p>
      </dgm:t>
    </dgm:pt>
    <dgm:pt modelId="{15B52E75-6D9E-4CA8-A9FC-EA6EBDDDE589}">
      <dgm:prSet custT="1"/>
      <dgm:spPr/>
      <dgm:t>
        <a:bodyPr/>
        <a:lstStyle/>
        <a:p>
          <a:pPr rtl="0">
            <a:spcAft>
              <a:spcPts val="1800"/>
            </a:spcAft>
          </a:pPr>
          <a:r>
            <a:rPr lang="en-US" sz="2400" dirty="0" smtClean="0"/>
            <a:t>Deep system integration</a:t>
          </a:r>
          <a:endParaRPr lang="en-US" sz="2400" dirty="0"/>
        </a:p>
      </dgm:t>
    </dgm:pt>
    <dgm:pt modelId="{65B23F57-79BE-4B0E-B5D5-A09E304E9C86}" type="parTrans" cxnId="{725193D3-067E-4675-AD19-C6A19ED41D7F}">
      <dgm:prSet/>
      <dgm:spPr/>
      <dgm:t>
        <a:bodyPr/>
        <a:lstStyle/>
        <a:p>
          <a:endParaRPr lang="en-US"/>
        </a:p>
      </dgm:t>
    </dgm:pt>
    <dgm:pt modelId="{D7AB665F-3F49-446F-8712-CEFD9F2CC5F0}" type="sibTrans" cxnId="{725193D3-067E-4675-AD19-C6A19ED41D7F}">
      <dgm:prSet/>
      <dgm:spPr/>
      <dgm:t>
        <a:bodyPr/>
        <a:lstStyle/>
        <a:p>
          <a:endParaRPr lang="en-US"/>
        </a:p>
      </dgm:t>
    </dgm:pt>
    <dgm:pt modelId="{1468B928-C3A9-4652-8960-45DE5DA9AF43}">
      <dgm:prSet custT="1"/>
      <dgm:spPr/>
      <dgm:t>
        <a:bodyPr/>
        <a:lstStyle/>
        <a:p>
          <a:pPr rtl="0">
            <a:spcAft>
              <a:spcPts val="1800"/>
            </a:spcAft>
          </a:pPr>
          <a:r>
            <a:rPr lang="en-US" sz="2400" dirty="0" smtClean="0"/>
            <a:t>“ISV” type applications (</a:t>
          </a:r>
          <a:r>
            <a:rPr lang="en-US" sz="2400" dirty="0" err="1" smtClean="0"/>
            <a:t>shrinkwrapped</a:t>
          </a:r>
          <a:r>
            <a:rPr lang="en-US" sz="2400" dirty="0" smtClean="0"/>
            <a:t> apps)</a:t>
          </a:r>
          <a:endParaRPr lang="en-US" sz="2400" dirty="0"/>
        </a:p>
      </dgm:t>
    </dgm:pt>
    <dgm:pt modelId="{795BA4AD-85AD-4CDB-BDDA-12D54EFF89CD}" type="parTrans" cxnId="{C4C8CDC5-ACA0-4CCF-BDCF-DE9309A28CBD}">
      <dgm:prSet/>
      <dgm:spPr/>
      <dgm:t>
        <a:bodyPr/>
        <a:lstStyle/>
        <a:p>
          <a:endParaRPr lang="en-US"/>
        </a:p>
      </dgm:t>
    </dgm:pt>
    <dgm:pt modelId="{0C4625F9-9C13-471D-BAD5-3605B0F9E30E}" type="sibTrans" cxnId="{C4C8CDC5-ACA0-4CCF-BDCF-DE9309A28CBD}">
      <dgm:prSet/>
      <dgm:spPr/>
      <dgm:t>
        <a:bodyPr/>
        <a:lstStyle/>
        <a:p>
          <a:endParaRPr lang="en-US"/>
        </a:p>
      </dgm:t>
    </dgm:pt>
    <dgm:pt modelId="{68736C7B-CAA1-44CA-968D-A343AA7A781F}">
      <dgm:prSet custT="1"/>
      <dgm:spPr/>
      <dgm:t>
        <a:bodyPr/>
        <a:lstStyle/>
        <a:p>
          <a:r>
            <a:rPr lang="en-US" sz="4000" smtClean="0"/>
            <a:t>Silverlight</a:t>
          </a:r>
          <a:endParaRPr lang="en-US"/>
        </a:p>
      </dgm:t>
    </dgm:pt>
    <dgm:pt modelId="{478A8759-83C9-4827-A1D7-8D0881A7DF05}" type="parTrans" cxnId="{E68E6CFC-368B-41D2-819C-ED21B654F88B}">
      <dgm:prSet/>
      <dgm:spPr/>
      <dgm:t>
        <a:bodyPr/>
        <a:lstStyle/>
        <a:p>
          <a:endParaRPr lang="en-US"/>
        </a:p>
      </dgm:t>
    </dgm:pt>
    <dgm:pt modelId="{F15AA245-6D0C-4B10-8EBB-9961FF81EB4C}" type="sibTrans" cxnId="{E68E6CFC-368B-41D2-819C-ED21B654F88B}">
      <dgm:prSet/>
      <dgm:spPr/>
      <dgm:t>
        <a:bodyPr/>
        <a:lstStyle/>
        <a:p>
          <a:endParaRPr lang="en-US"/>
        </a:p>
      </dgm:t>
    </dgm:pt>
    <dgm:pt modelId="{6FCC247D-0651-4930-B2DD-A44A4895CA3A}" type="pres">
      <dgm:prSet presAssocID="{A500DE6C-4B9A-42AA-8F9B-FD664B81C254}" presName="Name0" presStyleCnt="0">
        <dgm:presLayoutVars>
          <dgm:dir/>
          <dgm:animLvl val="lvl"/>
          <dgm:resizeHandles val="exact"/>
        </dgm:presLayoutVars>
      </dgm:prSet>
      <dgm:spPr/>
      <dgm:t>
        <a:bodyPr/>
        <a:lstStyle/>
        <a:p>
          <a:endParaRPr lang="en-US"/>
        </a:p>
      </dgm:t>
    </dgm:pt>
    <dgm:pt modelId="{575D12CC-0CB8-44A4-8AE8-E74D96A7B04B}" type="pres">
      <dgm:prSet presAssocID="{95C0A9A9-66D5-403C-9D71-7C25BE2C4D05}" presName="composite" presStyleCnt="0"/>
      <dgm:spPr/>
    </dgm:pt>
    <dgm:pt modelId="{AD9D575F-7CFA-4C76-8B11-0E91884E8D6C}" type="pres">
      <dgm:prSet presAssocID="{95C0A9A9-66D5-403C-9D71-7C25BE2C4D05}" presName="parTx" presStyleLbl="alignNode1" presStyleIdx="0" presStyleCnt="3">
        <dgm:presLayoutVars>
          <dgm:chMax val="0"/>
          <dgm:chPref val="0"/>
          <dgm:bulletEnabled val="1"/>
        </dgm:presLayoutVars>
      </dgm:prSet>
      <dgm:spPr/>
      <dgm:t>
        <a:bodyPr/>
        <a:lstStyle/>
        <a:p>
          <a:endParaRPr lang="en-US"/>
        </a:p>
      </dgm:t>
    </dgm:pt>
    <dgm:pt modelId="{01FCD140-AD38-4A60-9757-BED3306EBBB8}" type="pres">
      <dgm:prSet presAssocID="{95C0A9A9-66D5-403C-9D71-7C25BE2C4D05}" presName="desTx" presStyleLbl="alignAccFollowNode1" presStyleIdx="0" presStyleCnt="3">
        <dgm:presLayoutVars>
          <dgm:bulletEnabled val="1"/>
        </dgm:presLayoutVars>
      </dgm:prSet>
      <dgm:spPr/>
      <dgm:t>
        <a:bodyPr/>
        <a:lstStyle/>
        <a:p>
          <a:endParaRPr lang="en-US"/>
        </a:p>
      </dgm:t>
    </dgm:pt>
    <dgm:pt modelId="{EAFB0456-4DC8-4C23-9388-2910121CC090}" type="pres">
      <dgm:prSet presAssocID="{4C5392D6-9F0E-4403-9AD7-B6421793E3D6}" presName="space" presStyleCnt="0"/>
      <dgm:spPr/>
    </dgm:pt>
    <dgm:pt modelId="{9DACC4E8-C3B5-48F0-9B21-465BD71F8B0B}" type="pres">
      <dgm:prSet presAssocID="{68736C7B-CAA1-44CA-968D-A343AA7A781F}" presName="composite" presStyleCnt="0"/>
      <dgm:spPr/>
    </dgm:pt>
    <dgm:pt modelId="{59A792EA-4857-4070-90C6-836792A48A48}" type="pres">
      <dgm:prSet presAssocID="{68736C7B-CAA1-44CA-968D-A343AA7A781F}" presName="parTx" presStyleLbl="alignNode1" presStyleIdx="1" presStyleCnt="3">
        <dgm:presLayoutVars>
          <dgm:chMax val="0"/>
          <dgm:chPref val="0"/>
          <dgm:bulletEnabled val="1"/>
        </dgm:presLayoutVars>
      </dgm:prSet>
      <dgm:spPr/>
      <dgm:t>
        <a:bodyPr/>
        <a:lstStyle/>
        <a:p>
          <a:endParaRPr lang="en-US"/>
        </a:p>
      </dgm:t>
    </dgm:pt>
    <dgm:pt modelId="{F72E6DF1-4612-4300-945C-5F6C7ECE3217}" type="pres">
      <dgm:prSet presAssocID="{68736C7B-CAA1-44CA-968D-A343AA7A781F}" presName="desTx" presStyleLbl="alignAccFollowNode1" presStyleIdx="1" presStyleCnt="3">
        <dgm:presLayoutVars>
          <dgm:bulletEnabled val="1"/>
        </dgm:presLayoutVars>
      </dgm:prSet>
      <dgm:spPr/>
      <dgm:t>
        <a:bodyPr/>
        <a:lstStyle/>
        <a:p>
          <a:endParaRPr lang="en-US"/>
        </a:p>
      </dgm:t>
    </dgm:pt>
    <dgm:pt modelId="{25A91959-88E9-464F-B954-83575370F6C5}" type="pres">
      <dgm:prSet presAssocID="{F15AA245-6D0C-4B10-8EBB-9961FF81EB4C}" presName="space" presStyleCnt="0"/>
      <dgm:spPr/>
    </dgm:pt>
    <dgm:pt modelId="{2CF0DC2B-4D11-4FA6-9654-999882CE209E}" type="pres">
      <dgm:prSet presAssocID="{89B9C81C-5162-4D3B-AC9F-5CEC67C6CF28}" presName="composite" presStyleCnt="0"/>
      <dgm:spPr/>
    </dgm:pt>
    <dgm:pt modelId="{0C46862C-D24B-42FD-ABBF-4CD31454420A}" type="pres">
      <dgm:prSet presAssocID="{89B9C81C-5162-4D3B-AC9F-5CEC67C6CF28}" presName="parTx" presStyleLbl="alignNode1" presStyleIdx="2" presStyleCnt="3">
        <dgm:presLayoutVars>
          <dgm:chMax val="0"/>
          <dgm:chPref val="0"/>
          <dgm:bulletEnabled val="1"/>
        </dgm:presLayoutVars>
      </dgm:prSet>
      <dgm:spPr/>
      <dgm:t>
        <a:bodyPr/>
        <a:lstStyle/>
        <a:p>
          <a:endParaRPr lang="en-US"/>
        </a:p>
      </dgm:t>
    </dgm:pt>
    <dgm:pt modelId="{F2D1C2AE-2E38-4224-8229-F7B20F4467B4}" type="pres">
      <dgm:prSet presAssocID="{89B9C81C-5162-4D3B-AC9F-5CEC67C6CF28}" presName="desTx" presStyleLbl="alignAccFollowNode1" presStyleIdx="2" presStyleCnt="3">
        <dgm:presLayoutVars>
          <dgm:bulletEnabled val="1"/>
        </dgm:presLayoutVars>
      </dgm:prSet>
      <dgm:spPr/>
      <dgm:t>
        <a:bodyPr/>
        <a:lstStyle/>
        <a:p>
          <a:endParaRPr lang="en-US"/>
        </a:p>
      </dgm:t>
    </dgm:pt>
  </dgm:ptLst>
  <dgm:cxnLst>
    <dgm:cxn modelId="{03F56609-D835-439A-B79F-10DBE8E1E288}" srcId="{A500DE6C-4B9A-42AA-8F9B-FD664B81C254}" destId="{89B9C81C-5162-4D3B-AC9F-5CEC67C6CF28}" srcOrd="2" destOrd="0" parTransId="{6FC99963-B288-48E1-B78C-1D868668E0DA}" sibTransId="{90BCC5D9-CC2D-4885-AEDB-17938EEC1E48}"/>
    <dgm:cxn modelId="{6DE2CB13-587D-4986-8E57-19A9C407CD5D}" type="presOf" srcId="{15B52E75-6D9E-4CA8-A9FC-EA6EBDDDE589}" destId="{01FCD140-AD38-4A60-9757-BED3306EBBB8}" srcOrd="0" destOrd="1" presId="urn:microsoft.com/office/officeart/2005/8/layout/hList1"/>
    <dgm:cxn modelId="{AC42303D-E356-43D8-81C6-7B7F4E58BF10}" type="presOf" srcId="{95C0A9A9-66D5-403C-9D71-7C25BE2C4D05}" destId="{AD9D575F-7CFA-4C76-8B11-0E91884E8D6C}" srcOrd="0" destOrd="0" presId="urn:microsoft.com/office/officeart/2005/8/layout/hList1"/>
    <dgm:cxn modelId="{D3777CF3-66D3-4AA8-8362-E3DA51F1E9BE}" type="presOf" srcId="{13B98D72-4487-4558-899B-295C6AA8DD62}" destId="{F72E6DF1-4612-4300-945C-5F6C7ECE3217}" srcOrd="0" destOrd="0" presId="urn:microsoft.com/office/officeart/2005/8/layout/hList1"/>
    <dgm:cxn modelId="{D314886E-92C9-4A43-B270-0243CB8ECD52}" type="presOf" srcId="{89B9C81C-5162-4D3B-AC9F-5CEC67C6CF28}" destId="{0C46862C-D24B-42FD-ABBF-4CD31454420A}" srcOrd="0" destOrd="0" presId="urn:microsoft.com/office/officeart/2005/8/layout/hList1"/>
    <dgm:cxn modelId="{B1DA7AB6-4464-4E43-B7F0-8B30E4E97A28}" srcId="{95C0A9A9-66D5-403C-9D71-7C25BE2C4D05}" destId="{6C72F7C5-FD86-4F5A-85EC-2E1B0C4A5A21}" srcOrd="0" destOrd="0" parTransId="{60514AE2-BA3C-4DCD-98AD-8EF187CEAD2E}" sibTransId="{55C6111C-D431-4B36-BDE1-75DB1DCB725C}"/>
    <dgm:cxn modelId="{C0D62BED-8AFE-4A54-9FA2-B01AE1B8A6C2}" srcId="{68736C7B-CAA1-44CA-968D-A343AA7A781F}" destId="{D68ED255-25D9-42D4-B37E-9BE63EE05665}" srcOrd="1" destOrd="0" parTransId="{3CB80F1F-C995-4C59-A926-F23F63384FC7}" sibTransId="{843DB7B8-97A2-4167-9F59-3411646B6E5C}"/>
    <dgm:cxn modelId="{F59931C7-6FBD-45F5-8C6E-4093EC4CEC4D}" srcId="{89B9C81C-5162-4D3B-AC9F-5CEC67C6CF28}" destId="{365B6598-097B-410F-8D04-D4411AFE458D}" srcOrd="3" destOrd="0" parTransId="{CF190F49-2729-4C82-A44C-A2DF361209DD}" sibTransId="{937E8B7E-A53C-490A-B3CE-5CD736CF4095}"/>
    <dgm:cxn modelId="{44BEA1F9-7019-47E3-AFB6-1FD76C39D976}" srcId="{89B9C81C-5162-4D3B-AC9F-5CEC67C6CF28}" destId="{6EF49CA6-8FF0-494C-BE44-FE0915FA29CA}" srcOrd="0" destOrd="0" parTransId="{2A77AA9E-409A-476D-92AC-878541295422}" sibTransId="{7C3C92D4-060D-4FC4-9C05-F661DBB75175}"/>
    <dgm:cxn modelId="{F1B669D4-77B1-4371-9508-297EE585C6CC}" type="presOf" srcId="{365B6598-097B-410F-8D04-D4411AFE458D}" destId="{F2D1C2AE-2E38-4224-8229-F7B20F4467B4}" srcOrd="0" destOrd="3" presId="urn:microsoft.com/office/officeart/2005/8/layout/hList1"/>
    <dgm:cxn modelId="{8DFA06CA-410E-476D-A3F3-29FF26EC8A5B}" type="presOf" srcId="{970E67EA-FA52-462C-9121-608ECA095BC5}" destId="{F72E6DF1-4612-4300-945C-5F6C7ECE3217}" srcOrd="0" destOrd="2" presId="urn:microsoft.com/office/officeart/2005/8/layout/hList1"/>
    <dgm:cxn modelId="{32CD4270-E1A6-4314-A8E6-708FF8650A0A}" type="presOf" srcId="{6C72F7C5-FD86-4F5A-85EC-2E1B0C4A5A21}" destId="{01FCD140-AD38-4A60-9757-BED3306EBBB8}" srcOrd="0" destOrd="0" presId="urn:microsoft.com/office/officeart/2005/8/layout/hList1"/>
    <dgm:cxn modelId="{016B8473-8190-4FAE-B843-314786FDFFC0}" type="presOf" srcId="{60548EC8-C79B-4C16-915C-DB36BEB00505}" destId="{F72E6DF1-4612-4300-945C-5F6C7ECE3217}" srcOrd="0" destOrd="3" presId="urn:microsoft.com/office/officeart/2005/8/layout/hList1"/>
    <dgm:cxn modelId="{9368DC2F-EA28-4319-AB23-E3D01C50A110}" srcId="{89B9C81C-5162-4D3B-AC9F-5CEC67C6CF28}" destId="{5E126274-A101-4362-A6DF-350ADEE747C6}" srcOrd="2" destOrd="0" parTransId="{84923212-2D13-407D-B38B-CC31B0ECB246}" sibTransId="{DEE05BFF-B0E1-4450-B50F-09D3764008CB}"/>
    <dgm:cxn modelId="{7D5817AF-33C1-465E-9DB8-BC81610A51D1}" srcId="{68736C7B-CAA1-44CA-968D-A343AA7A781F}" destId="{13B98D72-4487-4558-899B-295C6AA8DD62}" srcOrd="0" destOrd="0" parTransId="{A4635CD1-5767-4E41-8441-AB623D6577C3}" sibTransId="{BC407A44-A33C-4ABE-B43A-6ACFA26748B7}"/>
    <dgm:cxn modelId="{DA32ECC6-42B9-47EA-92B5-CEBA6E5CA4B6}" srcId="{68736C7B-CAA1-44CA-968D-A343AA7A781F}" destId="{970E67EA-FA52-462C-9121-608ECA095BC5}" srcOrd="2" destOrd="0" parTransId="{1D4829DD-2638-4EF7-898A-469836EA3CFF}" sibTransId="{748B64E5-696E-4EA8-AEBA-D7F2A8180646}"/>
    <dgm:cxn modelId="{80406C25-0E96-4C14-B57A-A3673117A6C9}" type="presOf" srcId="{D68ED255-25D9-42D4-B37E-9BE63EE05665}" destId="{F72E6DF1-4612-4300-945C-5F6C7ECE3217}" srcOrd="0" destOrd="1" presId="urn:microsoft.com/office/officeart/2005/8/layout/hList1"/>
    <dgm:cxn modelId="{547B1E05-A3D3-4B44-83A6-0D73BEF29B72}" type="presOf" srcId="{5E126274-A101-4362-A6DF-350ADEE747C6}" destId="{F2D1C2AE-2E38-4224-8229-F7B20F4467B4}" srcOrd="0" destOrd="2" presId="urn:microsoft.com/office/officeart/2005/8/layout/hList1"/>
    <dgm:cxn modelId="{B9A58C61-E415-418E-8B4F-D73B085916BC}" type="presOf" srcId="{68736C7B-CAA1-44CA-968D-A343AA7A781F}" destId="{59A792EA-4857-4070-90C6-836792A48A48}" srcOrd="0" destOrd="0" presId="urn:microsoft.com/office/officeart/2005/8/layout/hList1"/>
    <dgm:cxn modelId="{C4C8CDC5-ACA0-4CCF-BDCF-DE9309A28CBD}" srcId="{95C0A9A9-66D5-403C-9D71-7C25BE2C4D05}" destId="{1468B928-C3A9-4652-8960-45DE5DA9AF43}" srcOrd="2" destOrd="0" parTransId="{795BA4AD-85AD-4CDB-BDDA-12D54EFF89CD}" sibTransId="{0C4625F9-9C13-471D-BAD5-3605B0F9E30E}"/>
    <dgm:cxn modelId="{AE8E68F8-9530-4DD0-A868-BAAAE87415C0}" type="presOf" srcId="{A500DE6C-4B9A-42AA-8F9B-FD664B81C254}" destId="{6FCC247D-0651-4930-B2DD-A44A4895CA3A}" srcOrd="0" destOrd="0" presId="urn:microsoft.com/office/officeart/2005/8/layout/hList1"/>
    <dgm:cxn modelId="{725193D3-067E-4675-AD19-C6A19ED41D7F}" srcId="{95C0A9A9-66D5-403C-9D71-7C25BE2C4D05}" destId="{15B52E75-6D9E-4CA8-A9FC-EA6EBDDDE589}" srcOrd="1" destOrd="0" parTransId="{65B23F57-79BE-4B0E-B5D5-A09E304E9C86}" sibTransId="{D7AB665F-3F49-446F-8712-CEFD9F2CC5F0}"/>
    <dgm:cxn modelId="{097BB861-68EC-4E84-BC04-F9A49CB0B379}" srcId="{68736C7B-CAA1-44CA-968D-A343AA7A781F}" destId="{60548EC8-C79B-4C16-915C-DB36BEB00505}" srcOrd="3" destOrd="0" parTransId="{62E46432-9F27-4ACE-9C5C-2B97A442BB38}" sibTransId="{3C47C169-BA17-462B-9757-CE91CD60B23E}"/>
    <dgm:cxn modelId="{4BA5912D-C64E-4090-9B3B-F9A7935CD3B1}" srcId="{89B9C81C-5162-4D3B-AC9F-5CEC67C6CF28}" destId="{79DAFE8F-460A-468C-9FA7-95F17AA932A6}" srcOrd="1" destOrd="0" parTransId="{9CF4BABF-DA4D-4F0D-9D88-8A50EB0978D0}" sibTransId="{11F4CB69-E3CF-47E8-8554-763FAA8F4720}"/>
    <dgm:cxn modelId="{E68E6CFC-368B-41D2-819C-ED21B654F88B}" srcId="{A500DE6C-4B9A-42AA-8F9B-FD664B81C254}" destId="{68736C7B-CAA1-44CA-968D-A343AA7A781F}" srcOrd="1" destOrd="0" parTransId="{478A8759-83C9-4827-A1D7-8D0881A7DF05}" sibTransId="{F15AA245-6D0C-4B10-8EBB-9961FF81EB4C}"/>
    <dgm:cxn modelId="{8DF10CD5-9E17-45EB-817B-4F6C3283911F}" srcId="{A500DE6C-4B9A-42AA-8F9B-FD664B81C254}" destId="{95C0A9A9-66D5-403C-9D71-7C25BE2C4D05}" srcOrd="0" destOrd="0" parTransId="{43FB9B85-A2BE-4691-8223-A22045D9C295}" sibTransId="{4C5392D6-9F0E-4403-9AD7-B6421793E3D6}"/>
    <dgm:cxn modelId="{9719FAA5-AE67-4631-8D53-7E8CC44E8FD8}" type="presOf" srcId="{1468B928-C3A9-4652-8960-45DE5DA9AF43}" destId="{01FCD140-AD38-4A60-9757-BED3306EBBB8}" srcOrd="0" destOrd="2" presId="urn:microsoft.com/office/officeart/2005/8/layout/hList1"/>
    <dgm:cxn modelId="{C8EEE674-8336-4C44-9558-2C631D9AF811}" type="presOf" srcId="{6EF49CA6-8FF0-494C-BE44-FE0915FA29CA}" destId="{F2D1C2AE-2E38-4224-8229-F7B20F4467B4}" srcOrd="0" destOrd="0" presId="urn:microsoft.com/office/officeart/2005/8/layout/hList1"/>
    <dgm:cxn modelId="{3B167C65-22F1-47C7-AF88-CF04DE2C9829}" type="presOf" srcId="{79DAFE8F-460A-468C-9FA7-95F17AA932A6}" destId="{F2D1C2AE-2E38-4224-8229-F7B20F4467B4}" srcOrd="0" destOrd="1" presId="urn:microsoft.com/office/officeart/2005/8/layout/hList1"/>
    <dgm:cxn modelId="{6D5678F7-93B5-4659-8964-115D66D1F739}" type="presParOf" srcId="{6FCC247D-0651-4930-B2DD-A44A4895CA3A}" destId="{575D12CC-0CB8-44A4-8AE8-E74D96A7B04B}" srcOrd="0" destOrd="0" presId="urn:microsoft.com/office/officeart/2005/8/layout/hList1"/>
    <dgm:cxn modelId="{E523E410-DA50-45E5-85F4-EA2A001918C5}" type="presParOf" srcId="{575D12CC-0CB8-44A4-8AE8-E74D96A7B04B}" destId="{AD9D575F-7CFA-4C76-8B11-0E91884E8D6C}" srcOrd="0" destOrd="0" presId="urn:microsoft.com/office/officeart/2005/8/layout/hList1"/>
    <dgm:cxn modelId="{B5C3BB3B-C665-462D-B4EB-DC6DEE99B472}" type="presParOf" srcId="{575D12CC-0CB8-44A4-8AE8-E74D96A7B04B}" destId="{01FCD140-AD38-4A60-9757-BED3306EBBB8}" srcOrd="1" destOrd="0" presId="urn:microsoft.com/office/officeart/2005/8/layout/hList1"/>
    <dgm:cxn modelId="{DB88473B-A519-4ED7-BE38-BDDE71CCA90F}" type="presParOf" srcId="{6FCC247D-0651-4930-B2DD-A44A4895CA3A}" destId="{EAFB0456-4DC8-4C23-9388-2910121CC090}" srcOrd="1" destOrd="0" presId="urn:microsoft.com/office/officeart/2005/8/layout/hList1"/>
    <dgm:cxn modelId="{7C5BFED3-B27E-4DF8-A7C7-CECDE9A89685}" type="presParOf" srcId="{6FCC247D-0651-4930-B2DD-A44A4895CA3A}" destId="{9DACC4E8-C3B5-48F0-9B21-465BD71F8B0B}" srcOrd="2" destOrd="0" presId="urn:microsoft.com/office/officeart/2005/8/layout/hList1"/>
    <dgm:cxn modelId="{A250CF3A-FB26-446A-8169-2FD8D0E9E9C1}" type="presParOf" srcId="{9DACC4E8-C3B5-48F0-9B21-465BD71F8B0B}" destId="{59A792EA-4857-4070-90C6-836792A48A48}" srcOrd="0" destOrd="0" presId="urn:microsoft.com/office/officeart/2005/8/layout/hList1"/>
    <dgm:cxn modelId="{F9B4C6FF-65FB-41FC-87D4-7D9A190A3701}" type="presParOf" srcId="{9DACC4E8-C3B5-48F0-9B21-465BD71F8B0B}" destId="{F72E6DF1-4612-4300-945C-5F6C7ECE3217}" srcOrd="1" destOrd="0" presId="urn:microsoft.com/office/officeart/2005/8/layout/hList1"/>
    <dgm:cxn modelId="{580DC538-D731-48C5-AACB-2D3FCC288423}" type="presParOf" srcId="{6FCC247D-0651-4930-B2DD-A44A4895CA3A}" destId="{25A91959-88E9-464F-B954-83575370F6C5}" srcOrd="3" destOrd="0" presId="urn:microsoft.com/office/officeart/2005/8/layout/hList1"/>
    <dgm:cxn modelId="{81C9737D-3FA6-4430-B46C-D2FAE223CE33}" type="presParOf" srcId="{6FCC247D-0651-4930-B2DD-A44A4895CA3A}" destId="{2CF0DC2B-4D11-4FA6-9654-999882CE209E}" srcOrd="4" destOrd="0" presId="urn:microsoft.com/office/officeart/2005/8/layout/hList1"/>
    <dgm:cxn modelId="{B13A6081-8570-4EF0-9594-CFDD9E1D0A83}" type="presParOf" srcId="{2CF0DC2B-4D11-4FA6-9654-999882CE209E}" destId="{0C46862C-D24B-42FD-ABBF-4CD31454420A}" srcOrd="0" destOrd="0" presId="urn:microsoft.com/office/officeart/2005/8/layout/hList1"/>
    <dgm:cxn modelId="{1F7E3575-E632-4C2D-B0CB-911AEB4BD1B6}" type="presParOf" srcId="{2CF0DC2B-4D11-4FA6-9654-999882CE209E}" destId="{F2D1C2AE-2E38-4224-8229-F7B20F4467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BBE95-B56C-44AF-91F6-98335C8B5B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7921B80-D170-4416-A073-C9B0FA581CF8}">
      <dgm:prSet/>
      <dgm:spPr/>
      <dgm:t>
        <a:bodyPr/>
        <a:lstStyle/>
        <a:p>
          <a:pPr rtl="0"/>
          <a:r>
            <a:rPr lang="en-US" smtClean="0"/>
            <a:t>Port back-end</a:t>
          </a:r>
          <a:endParaRPr lang="en-US"/>
        </a:p>
      </dgm:t>
    </dgm:pt>
    <dgm:pt modelId="{427D8B09-E136-4963-BAD9-A42340479648}" type="parTrans" cxnId="{21ABFCA5-C145-4FF3-92A2-E41E3ECD4B4A}">
      <dgm:prSet/>
      <dgm:spPr/>
      <dgm:t>
        <a:bodyPr/>
        <a:lstStyle/>
        <a:p>
          <a:endParaRPr lang="en-US"/>
        </a:p>
      </dgm:t>
    </dgm:pt>
    <dgm:pt modelId="{227611E8-B005-4BBB-969F-53626520781E}" type="sibTrans" cxnId="{21ABFCA5-C145-4FF3-92A2-E41E3ECD4B4A}">
      <dgm:prSet/>
      <dgm:spPr/>
      <dgm:t>
        <a:bodyPr/>
        <a:lstStyle/>
        <a:p>
          <a:endParaRPr lang="en-US"/>
        </a:p>
      </dgm:t>
    </dgm:pt>
    <dgm:pt modelId="{6D50E787-1F71-4098-A116-E21CEBC08ACA}">
      <dgm:prSet/>
      <dgm:spPr/>
      <dgm:t>
        <a:bodyPr/>
        <a:lstStyle/>
        <a:p>
          <a:pPr rtl="0"/>
          <a:r>
            <a:rPr lang="en-US" smtClean="0"/>
            <a:t>Compatible with Windows Forms and Silverlight or WPF</a:t>
          </a:r>
          <a:endParaRPr lang="en-US"/>
        </a:p>
      </dgm:t>
    </dgm:pt>
    <dgm:pt modelId="{B91A73D4-5FD7-4F33-B0F1-844BEE2DA7B7}" type="parTrans" cxnId="{25F65535-83A2-4F4A-AEA0-E9ED83C47F5E}">
      <dgm:prSet/>
      <dgm:spPr/>
      <dgm:t>
        <a:bodyPr/>
        <a:lstStyle/>
        <a:p>
          <a:endParaRPr lang="en-US"/>
        </a:p>
      </dgm:t>
    </dgm:pt>
    <dgm:pt modelId="{AE6C92A2-EB83-48AE-B734-ABB67D60AC87}" type="sibTrans" cxnId="{25F65535-83A2-4F4A-AEA0-E9ED83C47F5E}">
      <dgm:prSet/>
      <dgm:spPr/>
      <dgm:t>
        <a:bodyPr/>
        <a:lstStyle/>
        <a:p>
          <a:endParaRPr lang="en-US"/>
        </a:p>
      </dgm:t>
    </dgm:pt>
    <dgm:pt modelId="{74560525-08B7-4AA2-9726-FEA3FA700903}">
      <dgm:prSet/>
      <dgm:spPr/>
      <dgm:t>
        <a:bodyPr/>
        <a:lstStyle/>
        <a:p>
          <a:pPr rtl="0"/>
          <a:r>
            <a:rPr lang="en-US" smtClean="0"/>
            <a:t>Modify Windows Forms app to use new back end</a:t>
          </a:r>
          <a:endParaRPr lang="en-US"/>
        </a:p>
      </dgm:t>
    </dgm:pt>
    <dgm:pt modelId="{9BF30B45-327E-48BA-B624-D0FDAAA77E32}" type="parTrans" cxnId="{2DAB3156-2BEB-4B10-9324-944C39D65E12}">
      <dgm:prSet/>
      <dgm:spPr/>
      <dgm:t>
        <a:bodyPr/>
        <a:lstStyle/>
        <a:p>
          <a:endParaRPr lang="en-US"/>
        </a:p>
      </dgm:t>
    </dgm:pt>
    <dgm:pt modelId="{BF1371AD-CEA9-4691-BF94-7422101134DD}" type="sibTrans" cxnId="{2DAB3156-2BEB-4B10-9324-944C39D65E12}">
      <dgm:prSet/>
      <dgm:spPr/>
      <dgm:t>
        <a:bodyPr/>
        <a:lstStyle/>
        <a:p>
          <a:endParaRPr lang="en-US"/>
        </a:p>
      </dgm:t>
    </dgm:pt>
    <dgm:pt modelId="{DDA5DCDB-89D4-4047-AEE6-F02E9439CC8F}">
      <dgm:prSet/>
      <dgm:spPr/>
      <dgm:t>
        <a:bodyPr/>
        <a:lstStyle/>
        <a:p>
          <a:pPr rtl="0"/>
          <a:r>
            <a:rPr lang="en-US" smtClean="0"/>
            <a:t>Port Logic</a:t>
          </a:r>
          <a:endParaRPr lang="en-US"/>
        </a:p>
      </dgm:t>
    </dgm:pt>
    <dgm:pt modelId="{B10E2AD1-E630-440A-9DBC-F4784F3EB602}" type="parTrans" cxnId="{660C4FC3-2906-458F-9106-272D246EBDBA}">
      <dgm:prSet/>
      <dgm:spPr/>
      <dgm:t>
        <a:bodyPr/>
        <a:lstStyle/>
        <a:p>
          <a:endParaRPr lang="en-US"/>
        </a:p>
      </dgm:t>
    </dgm:pt>
    <dgm:pt modelId="{3455ECEF-755A-46D2-B7C0-E7B023C828DC}" type="sibTrans" cxnId="{660C4FC3-2906-458F-9106-272D246EBDBA}">
      <dgm:prSet/>
      <dgm:spPr/>
      <dgm:t>
        <a:bodyPr/>
        <a:lstStyle/>
        <a:p>
          <a:endParaRPr lang="en-US"/>
        </a:p>
      </dgm:t>
    </dgm:pt>
    <dgm:pt modelId="{05E694B6-0ECF-4258-BECE-AAE000265E3D}">
      <dgm:prSet/>
      <dgm:spPr/>
      <dgm:t>
        <a:bodyPr/>
        <a:lstStyle/>
        <a:p>
          <a:pPr rtl="0"/>
          <a:r>
            <a:rPr lang="en-US" smtClean="0"/>
            <a:t>Apply modern patterns during refactor</a:t>
          </a:r>
          <a:endParaRPr lang="en-US"/>
        </a:p>
      </dgm:t>
    </dgm:pt>
    <dgm:pt modelId="{7BBE1695-0454-4F83-96A9-0296C6AE21E8}" type="parTrans" cxnId="{83AB303D-7D94-409E-A658-9678151816B7}">
      <dgm:prSet/>
      <dgm:spPr/>
      <dgm:t>
        <a:bodyPr/>
        <a:lstStyle/>
        <a:p>
          <a:endParaRPr lang="en-US"/>
        </a:p>
      </dgm:t>
    </dgm:pt>
    <dgm:pt modelId="{A9D07894-74E1-49D6-8D21-3A272641F2A4}" type="sibTrans" cxnId="{83AB303D-7D94-409E-A658-9678151816B7}">
      <dgm:prSet/>
      <dgm:spPr/>
      <dgm:t>
        <a:bodyPr/>
        <a:lstStyle/>
        <a:p>
          <a:endParaRPr lang="en-US"/>
        </a:p>
      </dgm:t>
    </dgm:pt>
    <dgm:pt modelId="{BD960758-C6DB-4F74-B84F-1F31F85586DF}">
      <dgm:prSet/>
      <dgm:spPr/>
      <dgm:t>
        <a:bodyPr/>
        <a:lstStyle/>
        <a:p>
          <a:pPr rtl="0"/>
          <a:r>
            <a:rPr lang="en-US" smtClean="0"/>
            <a:t>Design New User Interface</a:t>
          </a:r>
          <a:endParaRPr lang="en-US"/>
        </a:p>
      </dgm:t>
    </dgm:pt>
    <dgm:pt modelId="{C8C5FDAE-CB12-42A7-85AE-AC2F95DEF289}" type="parTrans" cxnId="{95A41371-DC9E-4A31-8032-D8C5BD5F7CBA}">
      <dgm:prSet/>
      <dgm:spPr/>
      <dgm:t>
        <a:bodyPr/>
        <a:lstStyle/>
        <a:p>
          <a:endParaRPr lang="en-US"/>
        </a:p>
      </dgm:t>
    </dgm:pt>
    <dgm:pt modelId="{C18B6D21-D6F4-41B8-8BD4-78DC56CCBE08}" type="sibTrans" cxnId="{95A41371-DC9E-4A31-8032-D8C5BD5F7CBA}">
      <dgm:prSet/>
      <dgm:spPr/>
      <dgm:t>
        <a:bodyPr/>
        <a:lstStyle/>
        <a:p>
          <a:endParaRPr lang="en-US"/>
        </a:p>
      </dgm:t>
    </dgm:pt>
    <dgm:pt modelId="{66F58934-56E9-4365-B3D9-84CECCAC33FB}">
      <dgm:prSet/>
      <dgm:spPr/>
      <dgm:t>
        <a:bodyPr/>
        <a:lstStyle/>
        <a:p>
          <a:pPr rtl="0"/>
          <a:r>
            <a:rPr lang="en-US" dirty="0" smtClean="0"/>
            <a:t>Take the time to refresh the UX</a:t>
          </a:r>
          <a:endParaRPr lang="en-US" dirty="0"/>
        </a:p>
      </dgm:t>
    </dgm:pt>
    <dgm:pt modelId="{4733DB05-A5C3-4B6C-8D8B-30B0C523999F}" type="parTrans" cxnId="{CECEEA97-EF71-4F6E-B1FC-D67BC638675B}">
      <dgm:prSet/>
      <dgm:spPr/>
      <dgm:t>
        <a:bodyPr/>
        <a:lstStyle/>
        <a:p>
          <a:endParaRPr lang="en-US"/>
        </a:p>
      </dgm:t>
    </dgm:pt>
    <dgm:pt modelId="{A3424D3E-D94B-4897-868B-5B3791503B8B}" type="sibTrans" cxnId="{CECEEA97-EF71-4F6E-B1FC-D67BC638675B}">
      <dgm:prSet/>
      <dgm:spPr/>
      <dgm:t>
        <a:bodyPr/>
        <a:lstStyle/>
        <a:p>
          <a:endParaRPr lang="en-US"/>
        </a:p>
      </dgm:t>
    </dgm:pt>
    <dgm:pt modelId="{5EE9B0FB-B02B-4409-AE08-C39968AC8C2A}">
      <dgm:prSet/>
      <dgm:spPr/>
      <dgm:t>
        <a:bodyPr/>
        <a:lstStyle/>
        <a:p>
          <a:pPr rtl="0"/>
          <a:r>
            <a:rPr lang="en-US" dirty="0" smtClean="0"/>
            <a:t>If WPF, you can do this in phases</a:t>
          </a:r>
          <a:endParaRPr lang="en-US" dirty="0"/>
        </a:p>
      </dgm:t>
    </dgm:pt>
    <dgm:pt modelId="{42A0F932-193E-41EA-9458-F1E2F7B779BA}" type="parTrans" cxnId="{4EB90A22-7CC2-40AE-A747-676AB786BD1B}">
      <dgm:prSet/>
      <dgm:spPr/>
      <dgm:t>
        <a:bodyPr/>
        <a:lstStyle/>
        <a:p>
          <a:endParaRPr lang="en-US"/>
        </a:p>
      </dgm:t>
    </dgm:pt>
    <dgm:pt modelId="{381034FF-4481-402F-9EAF-9D5EBF06F8D8}" type="sibTrans" cxnId="{4EB90A22-7CC2-40AE-A747-676AB786BD1B}">
      <dgm:prSet/>
      <dgm:spPr/>
      <dgm:t>
        <a:bodyPr/>
        <a:lstStyle/>
        <a:p>
          <a:endParaRPr lang="en-US"/>
        </a:p>
      </dgm:t>
    </dgm:pt>
    <dgm:pt modelId="{12036E48-0FCB-4B17-A9AB-6E7A87256219}" type="pres">
      <dgm:prSet presAssocID="{A49BBE95-B56C-44AF-91F6-98335C8B5BE1}" presName="Name0" presStyleCnt="0">
        <dgm:presLayoutVars>
          <dgm:dir/>
          <dgm:resizeHandles val="exact"/>
        </dgm:presLayoutVars>
      </dgm:prSet>
      <dgm:spPr/>
      <dgm:t>
        <a:bodyPr/>
        <a:lstStyle/>
        <a:p>
          <a:endParaRPr lang="en-US"/>
        </a:p>
      </dgm:t>
    </dgm:pt>
    <dgm:pt modelId="{935FC5A7-9FA2-4CB1-AC5F-BBE5E2A5A44F}" type="pres">
      <dgm:prSet presAssocID="{A49BBE95-B56C-44AF-91F6-98335C8B5BE1}" presName="arrow" presStyleLbl="bgShp" presStyleIdx="0" presStyleCnt="1">
        <dgm:style>
          <a:lnRef idx="1">
            <a:schemeClr val="accent4"/>
          </a:lnRef>
          <a:fillRef idx="3">
            <a:schemeClr val="accent4"/>
          </a:fillRef>
          <a:effectRef idx="2">
            <a:schemeClr val="accent4"/>
          </a:effectRef>
          <a:fontRef idx="minor">
            <a:schemeClr val="lt1"/>
          </a:fontRef>
        </dgm:style>
      </dgm:prSet>
      <dgm:spPr/>
    </dgm:pt>
    <dgm:pt modelId="{B26AFD2F-156B-48D5-AD6C-193DD0250336}" type="pres">
      <dgm:prSet presAssocID="{A49BBE95-B56C-44AF-91F6-98335C8B5BE1}" presName="points" presStyleCnt="0"/>
      <dgm:spPr/>
    </dgm:pt>
    <dgm:pt modelId="{59958D7F-EDF8-4418-9302-F273116379B3}" type="pres">
      <dgm:prSet presAssocID="{57921B80-D170-4416-A073-C9B0FA581CF8}" presName="compositeA" presStyleCnt="0"/>
      <dgm:spPr/>
    </dgm:pt>
    <dgm:pt modelId="{EB2F4EF0-0311-42E1-98C9-89F5CF37BA09}" type="pres">
      <dgm:prSet presAssocID="{57921B80-D170-4416-A073-C9B0FA581CF8}" presName="textA" presStyleLbl="revTx" presStyleIdx="0" presStyleCnt="3">
        <dgm:presLayoutVars>
          <dgm:bulletEnabled val="1"/>
        </dgm:presLayoutVars>
      </dgm:prSet>
      <dgm:spPr/>
      <dgm:t>
        <a:bodyPr/>
        <a:lstStyle/>
        <a:p>
          <a:endParaRPr lang="en-US"/>
        </a:p>
      </dgm:t>
    </dgm:pt>
    <dgm:pt modelId="{3B806AF3-36CA-4555-96D9-5701D00F5D64}" type="pres">
      <dgm:prSet presAssocID="{57921B80-D170-4416-A073-C9B0FA581CF8}" presName="circleA" presStyleLbl="node1" presStyleIdx="0" presStyleCnt="3"/>
      <dgm:spPr/>
    </dgm:pt>
    <dgm:pt modelId="{2DC6D122-AB09-4555-9E6A-E55983EF9242}" type="pres">
      <dgm:prSet presAssocID="{57921B80-D170-4416-A073-C9B0FA581CF8}" presName="spaceA" presStyleCnt="0"/>
      <dgm:spPr/>
    </dgm:pt>
    <dgm:pt modelId="{2369F91A-BCD4-4EE1-A76F-FF6403C99F4A}" type="pres">
      <dgm:prSet presAssocID="{227611E8-B005-4BBB-969F-53626520781E}" presName="space" presStyleCnt="0"/>
      <dgm:spPr/>
    </dgm:pt>
    <dgm:pt modelId="{701D8E53-CBA9-4561-BBD3-AFCE76E7B549}" type="pres">
      <dgm:prSet presAssocID="{DDA5DCDB-89D4-4047-AEE6-F02E9439CC8F}" presName="compositeB" presStyleCnt="0"/>
      <dgm:spPr/>
    </dgm:pt>
    <dgm:pt modelId="{6EFE4EA8-12DA-4EEA-8410-2CEB2C451140}" type="pres">
      <dgm:prSet presAssocID="{DDA5DCDB-89D4-4047-AEE6-F02E9439CC8F}" presName="textB" presStyleLbl="revTx" presStyleIdx="1" presStyleCnt="3">
        <dgm:presLayoutVars>
          <dgm:bulletEnabled val="1"/>
        </dgm:presLayoutVars>
      </dgm:prSet>
      <dgm:spPr/>
      <dgm:t>
        <a:bodyPr/>
        <a:lstStyle/>
        <a:p>
          <a:endParaRPr lang="en-US"/>
        </a:p>
      </dgm:t>
    </dgm:pt>
    <dgm:pt modelId="{9A017D98-1707-422B-864E-051795A80D93}" type="pres">
      <dgm:prSet presAssocID="{DDA5DCDB-89D4-4047-AEE6-F02E9439CC8F}" presName="circleB" presStyleLbl="node1" presStyleIdx="1" presStyleCnt="3"/>
      <dgm:spPr/>
    </dgm:pt>
    <dgm:pt modelId="{91577CEA-1376-44B2-A527-5D52D2B27B89}" type="pres">
      <dgm:prSet presAssocID="{DDA5DCDB-89D4-4047-AEE6-F02E9439CC8F}" presName="spaceB" presStyleCnt="0"/>
      <dgm:spPr/>
    </dgm:pt>
    <dgm:pt modelId="{7A87D3E8-0FA5-4757-B9D1-1F5D61D9022E}" type="pres">
      <dgm:prSet presAssocID="{3455ECEF-755A-46D2-B7C0-E7B023C828DC}" presName="space" presStyleCnt="0"/>
      <dgm:spPr/>
    </dgm:pt>
    <dgm:pt modelId="{8D18FDEE-74B2-4B0F-83EB-F77CD7BF0CC0}" type="pres">
      <dgm:prSet presAssocID="{BD960758-C6DB-4F74-B84F-1F31F85586DF}" presName="compositeA" presStyleCnt="0"/>
      <dgm:spPr/>
    </dgm:pt>
    <dgm:pt modelId="{AA6ADD30-E5F2-4E4B-A4C7-B2F1E2D4904C}" type="pres">
      <dgm:prSet presAssocID="{BD960758-C6DB-4F74-B84F-1F31F85586DF}" presName="textA" presStyleLbl="revTx" presStyleIdx="2" presStyleCnt="3">
        <dgm:presLayoutVars>
          <dgm:bulletEnabled val="1"/>
        </dgm:presLayoutVars>
      </dgm:prSet>
      <dgm:spPr/>
      <dgm:t>
        <a:bodyPr/>
        <a:lstStyle/>
        <a:p>
          <a:endParaRPr lang="en-US"/>
        </a:p>
      </dgm:t>
    </dgm:pt>
    <dgm:pt modelId="{6F9B8906-736B-4655-9377-8B3DF2B5F588}" type="pres">
      <dgm:prSet presAssocID="{BD960758-C6DB-4F74-B84F-1F31F85586DF}" presName="circleA" presStyleLbl="node1" presStyleIdx="2" presStyleCnt="3"/>
      <dgm:spPr/>
    </dgm:pt>
    <dgm:pt modelId="{BDEC04E2-C35A-48C9-B75D-ED8B67E7D4DD}" type="pres">
      <dgm:prSet presAssocID="{BD960758-C6DB-4F74-B84F-1F31F85586DF}" presName="spaceA" presStyleCnt="0"/>
      <dgm:spPr/>
    </dgm:pt>
  </dgm:ptLst>
  <dgm:cxnLst>
    <dgm:cxn modelId="{006ED319-72BA-415F-A6B5-B3748AF2C739}" type="presOf" srcId="{BD960758-C6DB-4F74-B84F-1F31F85586DF}" destId="{AA6ADD30-E5F2-4E4B-A4C7-B2F1E2D4904C}" srcOrd="0" destOrd="0" presId="urn:microsoft.com/office/officeart/2005/8/layout/hProcess11"/>
    <dgm:cxn modelId="{660C4FC3-2906-458F-9106-272D246EBDBA}" srcId="{A49BBE95-B56C-44AF-91F6-98335C8B5BE1}" destId="{DDA5DCDB-89D4-4047-AEE6-F02E9439CC8F}" srcOrd="1" destOrd="0" parTransId="{B10E2AD1-E630-440A-9DBC-F4784F3EB602}" sibTransId="{3455ECEF-755A-46D2-B7C0-E7B023C828DC}"/>
    <dgm:cxn modelId="{4EB90A22-7CC2-40AE-A747-676AB786BD1B}" srcId="{BD960758-C6DB-4F74-B84F-1F31F85586DF}" destId="{5EE9B0FB-B02B-4409-AE08-C39968AC8C2A}" srcOrd="1" destOrd="0" parTransId="{42A0F932-193E-41EA-9458-F1E2F7B779BA}" sibTransId="{381034FF-4481-402F-9EAF-9D5EBF06F8D8}"/>
    <dgm:cxn modelId="{2F54EBB0-7360-4D61-AF86-53AB90644A5B}" type="presOf" srcId="{6D50E787-1F71-4098-A116-E21CEBC08ACA}" destId="{EB2F4EF0-0311-42E1-98C9-89F5CF37BA09}" srcOrd="0" destOrd="1" presId="urn:microsoft.com/office/officeart/2005/8/layout/hProcess11"/>
    <dgm:cxn modelId="{2DAB3156-2BEB-4B10-9324-944C39D65E12}" srcId="{57921B80-D170-4416-A073-C9B0FA581CF8}" destId="{74560525-08B7-4AA2-9726-FEA3FA700903}" srcOrd="1" destOrd="0" parTransId="{9BF30B45-327E-48BA-B624-D0FDAAA77E32}" sibTransId="{BF1371AD-CEA9-4691-BF94-7422101134DD}"/>
    <dgm:cxn modelId="{1465CA56-87B1-469E-92A9-396273A79E6C}" type="presOf" srcId="{74560525-08B7-4AA2-9726-FEA3FA700903}" destId="{EB2F4EF0-0311-42E1-98C9-89F5CF37BA09}" srcOrd="0" destOrd="2" presId="urn:microsoft.com/office/officeart/2005/8/layout/hProcess11"/>
    <dgm:cxn modelId="{25F65535-83A2-4F4A-AEA0-E9ED83C47F5E}" srcId="{57921B80-D170-4416-A073-C9B0FA581CF8}" destId="{6D50E787-1F71-4098-A116-E21CEBC08ACA}" srcOrd="0" destOrd="0" parTransId="{B91A73D4-5FD7-4F33-B0F1-844BEE2DA7B7}" sibTransId="{AE6C92A2-EB83-48AE-B734-ABB67D60AC87}"/>
    <dgm:cxn modelId="{95A41371-DC9E-4A31-8032-D8C5BD5F7CBA}" srcId="{A49BBE95-B56C-44AF-91F6-98335C8B5BE1}" destId="{BD960758-C6DB-4F74-B84F-1F31F85586DF}" srcOrd="2" destOrd="0" parTransId="{C8C5FDAE-CB12-42A7-85AE-AC2F95DEF289}" sibTransId="{C18B6D21-D6F4-41B8-8BD4-78DC56CCBE08}"/>
    <dgm:cxn modelId="{A62351C9-B956-423E-978D-C36462BA9CB7}" type="presOf" srcId="{A49BBE95-B56C-44AF-91F6-98335C8B5BE1}" destId="{12036E48-0FCB-4B17-A9AB-6E7A87256219}" srcOrd="0" destOrd="0" presId="urn:microsoft.com/office/officeart/2005/8/layout/hProcess11"/>
    <dgm:cxn modelId="{4818871F-C223-455C-BFDE-A309B017D097}" type="presOf" srcId="{66F58934-56E9-4365-B3D9-84CECCAC33FB}" destId="{AA6ADD30-E5F2-4E4B-A4C7-B2F1E2D4904C}" srcOrd="0" destOrd="1" presId="urn:microsoft.com/office/officeart/2005/8/layout/hProcess11"/>
    <dgm:cxn modelId="{CECEEA97-EF71-4F6E-B1FC-D67BC638675B}" srcId="{BD960758-C6DB-4F74-B84F-1F31F85586DF}" destId="{66F58934-56E9-4365-B3D9-84CECCAC33FB}" srcOrd="0" destOrd="0" parTransId="{4733DB05-A5C3-4B6C-8D8B-30B0C523999F}" sibTransId="{A3424D3E-D94B-4897-868B-5B3791503B8B}"/>
    <dgm:cxn modelId="{8C19A551-6E30-4057-9B68-1617CCA2DC74}" type="presOf" srcId="{DDA5DCDB-89D4-4047-AEE6-F02E9439CC8F}" destId="{6EFE4EA8-12DA-4EEA-8410-2CEB2C451140}" srcOrd="0" destOrd="0" presId="urn:microsoft.com/office/officeart/2005/8/layout/hProcess11"/>
    <dgm:cxn modelId="{7C6CC9D2-A46C-4465-AB14-972C19C8A73F}" type="presOf" srcId="{57921B80-D170-4416-A073-C9B0FA581CF8}" destId="{EB2F4EF0-0311-42E1-98C9-89F5CF37BA09}" srcOrd="0" destOrd="0" presId="urn:microsoft.com/office/officeart/2005/8/layout/hProcess11"/>
    <dgm:cxn modelId="{6D4FF6D3-7137-448F-9CBD-6FF37EF02D61}" type="presOf" srcId="{5EE9B0FB-B02B-4409-AE08-C39968AC8C2A}" destId="{AA6ADD30-E5F2-4E4B-A4C7-B2F1E2D4904C}" srcOrd="0" destOrd="2" presId="urn:microsoft.com/office/officeart/2005/8/layout/hProcess11"/>
    <dgm:cxn modelId="{83AB303D-7D94-409E-A658-9678151816B7}" srcId="{DDA5DCDB-89D4-4047-AEE6-F02E9439CC8F}" destId="{05E694B6-0ECF-4258-BECE-AAE000265E3D}" srcOrd="0" destOrd="0" parTransId="{7BBE1695-0454-4F83-96A9-0296C6AE21E8}" sibTransId="{A9D07894-74E1-49D6-8D21-3A272641F2A4}"/>
    <dgm:cxn modelId="{79679779-D756-428E-AFDC-8FB47B086646}" type="presOf" srcId="{05E694B6-0ECF-4258-BECE-AAE000265E3D}" destId="{6EFE4EA8-12DA-4EEA-8410-2CEB2C451140}" srcOrd="0" destOrd="1" presId="urn:microsoft.com/office/officeart/2005/8/layout/hProcess11"/>
    <dgm:cxn modelId="{21ABFCA5-C145-4FF3-92A2-E41E3ECD4B4A}" srcId="{A49BBE95-B56C-44AF-91F6-98335C8B5BE1}" destId="{57921B80-D170-4416-A073-C9B0FA581CF8}" srcOrd="0" destOrd="0" parTransId="{427D8B09-E136-4963-BAD9-A42340479648}" sibTransId="{227611E8-B005-4BBB-969F-53626520781E}"/>
    <dgm:cxn modelId="{1765D49B-16DA-4DB7-A03B-FDEDD9D7F5FB}" type="presParOf" srcId="{12036E48-0FCB-4B17-A9AB-6E7A87256219}" destId="{935FC5A7-9FA2-4CB1-AC5F-BBE5E2A5A44F}" srcOrd="0" destOrd="0" presId="urn:microsoft.com/office/officeart/2005/8/layout/hProcess11"/>
    <dgm:cxn modelId="{9566F3C1-DC62-44B0-AFCE-E09D262AC455}" type="presParOf" srcId="{12036E48-0FCB-4B17-A9AB-6E7A87256219}" destId="{B26AFD2F-156B-48D5-AD6C-193DD0250336}" srcOrd="1" destOrd="0" presId="urn:microsoft.com/office/officeart/2005/8/layout/hProcess11"/>
    <dgm:cxn modelId="{02D2B2B9-2D83-439E-9DC4-AC045DDC2FBF}" type="presParOf" srcId="{B26AFD2F-156B-48D5-AD6C-193DD0250336}" destId="{59958D7F-EDF8-4418-9302-F273116379B3}" srcOrd="0" destOrd="0" presId="urn:microsoft.com/office/officeart/2005/8/layout/hProcess11"/>
    <dgm:cxn modelId="{192218C2-AFD5-4346-A004-8C07B2E7D0ED}" type="presParOf" srcId="{59958D7F-EDF8-4418-9302-F273116379B3}" destId="{EB2F4EF0-0311-42E1-98C9-89F5CF37BA09}" srcOrd="0" destOrd="0" presId="urn:microsoft.com/office/officeart/2005/8/layout/hProcess11"/>
    <dgm:cxn modelId="{B8231ABB-8BC2-437F-98B7-814031569BA5}" type="presParOf" srcId="{59958D7F-EDF8-4418-9302-F273116379B3}" destId="{3B806AF3-36CA-4555-96D9-5701D00F5D64}" srcOrd="1" destOrd="0" presId="urn:microsoft.com/office/officeart/2005/8/layout/hProcess11"/>
    <dgm:cxn modelId="{BBB93E6F-10E4-49D8-93A1-6B309226A703}" type="presParOf" srcId="{59958D7F-EDF8-4418-9302-F273116379B3}" destId="{2DC6D122-AB09-4555-9E6A-E55983EF9242}" srcOrd="2" destOrd="0" presId="urn:microsoft.com/office/officeart/2005/8/layout/hProcess11"/>
    <dgm:cxn modelId="{D727269E-26A2-41BC-9A54-9D839764DCAA}" type="presParOf" srcId="{B26AFD2F-156B-48D5-AD6C-193DD0250336}" destId="{2369F91A-BCD4-4EE1-A76F-FF6403C99F4A}" srcOrd="1" destOrd="0" presId="urn:microsoft.com/office/officeart/2005/8/layout/hProcess11"/>
    <dgm:cxn modelId="{FD6E08C9-415C-4EA8-BC01-BA65201C7362}" type="presParOf" srcId="{B26AFD2F-156B-48D5-AD6C-193DD0250336}" destId="{701D8E53-CBA9-4561-BBD3-AFCE76E7B549}" srcOrd="2" destOrd="0" presId="urn:microsoft.com/office/officeart/2005/8/layout/hProcess11"/>
    <dgm:cxn modelId="{DB812CCF-1A84-46EB-A120-91B2E8370427}" type="presParOf" srcId="{701D8E53-CBA9-4561-BBD3-AFCE76E7B549}" destId="{6EFE4EA8-12DA-4EEA-8410-2CEB2C451140}" srcOrd="0" destOrd="0" presId="urn:microsoft.com/office/officeart/2005/8/layout/hProcess11"/>
    <dgm:cxn modelId="{518236F5-6515-4E90-B515-E9C70D18EDEE}" type="presParOf" srcId="{701D8E53-CBA9-4561-BBD3-AFCE76E7B549}" destId="{9A017D98-1707-422B-864E-051795A80D93}" srcOrd="1" destOrd="0" presId="urn:microsoft.com/office/officeart/2005/8/layout/hProcess11"/>
    <dgm:cxn modelId="{A4D269B3-D400-4144-937A-A84CB3A4BC2E}" type="presParOf" srcId="{701D8E53-CBA9-4561-BBD3-AFCE76E7B549}" destId="{91577CEA-1376-44B2-A527-5D52D2B27B89}" srcOrd="2" destOrd="0" presId="urn:microsoft.com/office/officeart/2005/8/layout/hProcess11"/>
    <dgm:cxn modelId="{B1B4C6DB-977C-42C7-8CA5-A03000EF8C76}" type="presParOf" srcId="{B26AFD2F-156B-48D5-AD6C-193DD0250336}" destId="{7A87D3E8-0FA5-4757-B9D1-1F5D61D9022E}" srcOrd="3" destOrd="0" presId="urn:microsoft.com/office/officeart/2005/8/layout/hProcess11"/>
    <dgm:cxn modelId="{CD9D2221-DC3C-4EE5-A934-DA3E2EFFD62B}" type="presParOf" srcId="{B26AFD2F-156B-48D5-AD6C-193DD0250336}" destId="{8D18FDEE-74B2-4B0F-83EB-F77CD7BF0CC0}" srcOrd="4" destOrd="0" presId="urn:microsoft.com/office/officeart/2005/8/layout/hProcess11"/>
    <dgm:cxn modelId="{4E47F76C-0E40-4F0D-82C0-925FBFD3E4E0}" type="presParOf" srcId="{8D18FDEE-74B2-4B0F-83EB-F77CD7BF0CC0}" destId="{AA6ADD30-E5F2-4E4B-A4C7-B2F1E2D4904C}" srcOrd="0" destOrd="0" presId="urn:microsoft.com/office/officeart/2005/8/layout/hProcess11"/>
    <dgm:cxn modelId="{8C97C03F-D40E-46ED-89A2-3E8A4DB60E91}" type="presParOf" srcId="{8D18FDEE-74B2-4B0F-83EB-F77CD7BF0CC0}" destId="{6F9B8906-736B-4655-9377-8B3DF2B5F588}" srcOrd="1" destOrd="0" presId="urn:microsoft.com/office/officeart/2005/8/layout/hProcess11"/>
    <dgm:cxn modelId="{D235B11D-39AF-44CA-B1D7-EBBAE91E6A17}" type="presParOf" srcId="{8D18FDEE-74B2-4B0F-83EB-F77CD7BF0CC0}" destId="{BDEC04E2-C35A-48C9-B75D-ED8B67E7D4D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D575F-7CFA-4C76-8B11-0E91884E8D6C}">
      <dsp:nvSpPr>
        <dsp:cNvPr id="0" name=""/>
        <dsp:cNvSpPr/>
      </dsp:nvSpPr>
      <dsp:spPr>
        <a:xfrm>
          <a:off x="3428" y="41424"/>
          <a:ext cx="3342404" cy="133696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90000"/>
            </a:lnSpc>
            <a:spcBef>
              <a:spcPct val="0"/>
            </a:spcBef>
            <a:spcAft>
              <a:spcPct val="35000"/>
            </a:spcAft>
          </a:pPr>
          <a:r>
            <a:rPr lang="en-US" sz="4000" kern="1200" dirty="0" smtClean="0"/>
            <a:t>WPF</a:t>
          </a:r>
          <a:endParaRPr lang="en-US" sz="4000" kern="1200" dirty="0"/>
        </a:p>
      </dsp:txBody>
      <dsp:txXfrm>
        <a:off x="3428" y="41424"/>
        <a:ext cx="3342404" cy="1336961"/>
      </dsp:txXfrm>
    </dsp:sp>
    <dsp:sp modelId="{01FCD140-AD38-4A60-9757-BED3306EBBB8}">
      <dsp:nvSpPr>
        <dsp:cNvPr id="0" name=""/>
        <dsp:cNvSpPr/>
      </dsp:nvSpPr>
      <dsp:spPr>
        <a:xfrm>
          <a:off x="3428" y="1378386"/>
          <a:ext cx="3342404" cy="368928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800"/>
            </a:spcAft>
            <a:buChar char="••"/>
          </a:pPr>
          <a:r>
            <a:rPr lang="en-US" sz="2400" kern="1200" dirty="0" smtClean="0"/>
            <a:t>Integrating Windows Forms, Silverlight, DirectX, Native</a:t>
          </a:r>
          <a:endParaRPr lang="en-US" sz="2400" kern="1200" dirty="0"/>
        </a:p>
        <a:p>
          <a:pPr marL="228600" lvl="1" indent="-228600" algn="l" defTabSz="1066800" rtl="0">
            <a:lnSpc>
              <a:spcPct val="90000"/>
            </a:lnSpc>
            <a:spcBef>
              <a:spcPct val="0"/>
            </a:spcBef>
            <a:spcAft>
              <a:spcPts val="1800"/>
            </a:spcAft>
            <a:buChar char="••"/>
          </a:pPr>
          <a:r>
            <a:rPr lang="en-US" sz="2400" kern="1200" dirty="0" smtClean="0"/>
            <a:t>Deep system integration</a:t>
          </a:r>
          <a:endParaRPr lang="en-US" sz="2400" kern="1200" dirty="0"/>
        </a:p>
        <a:p>
          <a:pPr marL="228600" lvl="1" indent="-228600" algn="l" defTabSz="1066800" rtl="0">
            <a:lnSpc>
              <a:spcPct val="90000"/>
            </a:lnSpc>
            <a:spcBef>
              <a:spcPct val="0"/>
            </a:spcBef>
            <a:spcAft>
              <a:spcPts val="1800"/>
            </a:spcAft>
            <a:buChar char="••"/>
          </a:pPr>
          <a:r>
            <a:rPr lang="en-US" sz="2400" kern="1200" dirty="0" smtClean="0"/>
            <a:t>“ISV” type applications (</a:t>
          </a:r>
          <a:r>
            <a:rPr lang="en-US" sz="2400" kern="1200" dirty="0" err="1" smtClean="0"/>
            <a:t>shrinkwrapped</a:t>
          </a:r>
          <a:r>
            <a:rPr lang="en-US" sz="2400" kern="1200" dirty="0" smtClean="0"/>
            <a:t> apps)</a:t>
          </a:r>
          <a:endParaRPr lang="en-US" sz="2400" kern="1200" dirty="0"/>
        </a:p>
      </dsp:txBody>
      <dsp:txXfrm>
        <a:off x="3428" y="1378386"/>
        <a:ext cx="3342404" cy="3689280"/>
      </dsp:txXfrm>
    </dsp:sp>
    <dsp:sp modelId="{59A792EA-4857-4070-90C6-836792A48A48}">
      <dsp:nvSpPr>
        <dsp:cNvPr id="0" name=""/>
        <dsp:cNvSpPr/>
      </dsp:nvSpPr>
      <dsp:spPr>
        <a:xfrm>
          <a:off x="3813769" y="41424"/>
          <a:ext cx="3342404" cy="1336961"/>
        </a:xfrm>
        <a:prstGeom prst="rect">
          <a:avLst/>
        </a:prstGeom>
        <a:solidFill>
          <a:schemeClr val="accent4">
            <a:hueOff val="7063929"/>
            <a:satOff val="-47034"/>
            <a:lumOff val="-12157"/>
            <a:alphaOff val="0"/>
          </a:schemeClr>
        </a:solidFill>
        <a:ln w="25400" cap="flat" cmpd="sng" algn="ctr">
          <a:solidFill>
            <a:schemeClr val="accent4">
              <a:hueOff val="7063929"/>
              <a:satOff val="-47034"/>
              <a:lumOff val="-1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n-US" sz="4000" kern="1200" smtClean="0"/>
            <a:t>Silverlight</a:t>
          </a:r>
          <a:endParaRPr lang="en-US" kern="1200"/>
        </a:p>
      </dsp:txBody>
      <dsp:txXfrm>
        <a:off x="3813769" y="41424"/>
        <a:ext cx="3342404" cy="1336961"/>
      </dsp:txXfrm>
    </dsp:sp>
    <dsp:sp modelId="{F72E6DF1-4612-4300-945C-5F6C7ECE3217}">
      <dsp:nvSpPr>
        <dsp:cNvPr id="0" name=""/>
        <dsp:cNvSpPr/>
      </dsp:nvSpPr>
      <dsp:spPr>
        <a:xfrm>
          <a:off x="3813769" y="1378386"/>
          <a:ext cx="3342404" cy="3689280"/>
        </a:xfrm>
        <a:prstGeom prst="rect">
          <a:avLst/>
        </a:prstGeom>
        <a:solidFill>
          <a:schemeClr val="accent4">
            <a:tint val="40000"/>
            <a:alpha val="90000"/>
            <a:hueOff val="7353707"/>
            <a:satOff val="-45999"/>
            <a:lumOff val="-3903"/>
            <a:alphaOff val="0"/>
          </a:schemeClr>
        </a:solidFill>
        <a:ln w="25400" cap="flat" cmpd="sng" algn="ctr">
          <a:solidFill>
            <a:schemeClr val="accent4">
              <a:tint val="40000"/>
              <a:alpha val="90000"/>
              <a:hueOff val="7353707"/>
              <a:satOff val="-45999"/>
              <a:lumOff val="-39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800"/>
            </a:spcAft>
            <a:buChar char="••"/>
          </a:pPr>
          <a:r>
            <a:rPr lang="en-US" sz="2400" kern="1200" smtClean="0"/>
            <a:t>Typical forms-over-data business apps and then some</a:t>
          </a:r>
          <a:endParaRPr lang="en-US" sz="2400" kern="1200"/>
        </a:p>
        <a:p>
          <a:pPr marL="228600" lvl="1" indent="-228600" algn="l" defTabSz="1066800" rtl="0">
            <a:lnSpc>
              <a:spcPct val="90000"/>
            </a:lnSpc>
            <a:spcBef>
              <a:spcPct val="0"/>
            </a:spcBef>
            <a:spcAft>
              <a:spcPts val="1800"/>
            </a:spcAft>
            <a:buChar char="••"/>
          </a:pPr>
          <a:r>
            <a:rPr lang="en-US" sz="2400" kern="1200" dirty="0" smtClean="0"/>
            <a:t>Apps that don’t need deep system integration</a:t>
          </a:r>
          <a:endParaRPr lang="en-US" sz="2400" kern="1200" dirty="0"/>
        </a:p>
        <a:p>
          <a:pPr marL="228600" lvl="1" indent="-228600" algn="l" defTabSz="1066800" rtl="0">
            <a:lnSpc>
              <a:spcPct val="90000"/>
            </a:lnSpc>
            <a:spcBef>
              <a:spcPct val="0"/>
            </a:spcBef>
            <a:spcAft>
              <a:spcPts val="1800"/>
            </a:spcAft>
            <a:buChar char="••"/>
          </a:pPr>
          <a:r>
            <a:rPr lang="en-US" sz="2400" kern="1200" dirty="0" smtClean="0"/>
            <a:t>Advanced Media</a:t>
          </a:r>
          <a:endParaRPr lang="en-US" sz="2400" kern="1200" dirty="0"/>
        </a:p>
        <a:p>
          <a:pPr marL="228600" lvl="1" indent="-228600" algn="l" defTabSz="1066800" rtl="0">
            <a:lnSpc>
              <a:spcPct val="90000"/>
            </a:lnSpc>
            <a:spcBef>
              <a:spcPct val="0"/>
            </a:spcBef>
            <a:spcAft>
              <a:spcPts val="1800"/>
            </a:spcAft>
            <a:buChar char="••"/>
          </a:pPr>
          <a:r>
            <a:rPr lang="en-US" sz="2400" kern="1200" dirty="0" smtClean="0"/>
            <a:t>WP7 Native Mobile</a:t>
          </a:r>
          <a:endParaRPr lang="en-US" sz="2400" kern="1200" dirty="0"/>
        </a:p>
      </dsp:txBody>
      <dsp:txXfrm>
        <a:off x="3813769" y="1378386"/>
        <a:ext cx="3342404" cy="3689280"/>
      </dsp:txXfrm>
    </dsp:sp>
    <dsp:sp modelId="{0C46862C-D24B-42FD-ABBF-4CD31454420A}">
      <dsp:nvSpPr>
        <dsp:cNvPr id="0" name=""/>
        <dsp:cNvSpPr/>
      </dsp:nvSpPr>
      <dsp:spPr>
        <a:xfrm>
          <a:off x="7624110" y="41424"/>
          <a:ext cx="3342404" cy="1336961"/>
        </a:xfrm>
        <a:prstGeom prst="rect">
          <a:avLst/>
        </a:prstGeom>
        <a:solidFill>
          <a:schemeClr val="accent4">
            <a:hueOff val="14127859"/>
            <a:satOff val="-94069"/>
            <a:lumOff val="-24314"/>
            <a:alphaOff val="0"/>
          </a:schemeClr>
        </a:solidFill>
        <a:ln w="25400" cap="flat" cmpd="sng" algn="ctr">
          <a:solidFill>
            <a:schemeClr val="accent4">
              <a:hueOff val="14127859"/>
              <a:satOff val="-94069"/>
              <a:lumOff val="-2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90000"/>
            </a:lnSpc>
            <a:spcBef>
              <a:spcPct val="0"/>
            </a:spcBef>
            <a:spcAft>
              <a:spcPct val="35000"/>
            </a:spcAft>
          </a:pPr>
          <a:r>
            <a:rPr lang="en-US" sz="4000" kern="1200" dirty="0" smtClean="0"/>
            <a:t>ASP.NET HTML / JS</a:t>
          </a:r>
          <a:endParaRPr lang="en-US" sz="4000" kern="1200" dirty="0"/>
        </a:p>
      </dsp:txBody>
      <dsp:txXfrm>
        <a:off x="7624110" y="41424"/>
        <a:ext cx="3342404" cy="1336961"/>
      </dsp:txXfrm>
    </dsp:sp>
    <dsp:sp modelId="{F2D1C2AE-2E38-4224-8229-F7B20F4467B4}">
      <dsp:nvSpPr>
        <dsp:cNvPr id="0" name=""/>
        <dsp:cNvSpPr/>
      </dsp:nvSpPr>
      <dsp:spPr>
        <a:xfrm>
          <a:off x="7624110" y="1378386"/>
          <a:ext cx="3342404" cy="3689280"/>
        </a:xfrm>
        <a:prstGeom prst="rect">
          <a:avLst/>
        </a:prstGeom>
        <a:solidFill>
          <a:schemeClr val="accent4">
            <a:tint val="40000"/>
            <a:alpha val="90000"/>
            <a:hueOff val="14707415"/>
            <a:satOff val="-91998"/>
            <a:lumOff val="-7806"/>
            <a:alphaOff val="0"/>
          </a:schemeClr>
        </a:solidFill>
        <a:ln w="25400" cap="flat" cmpd="sng" algn="ctr">
          <a:solidFill>
            <a:schemeClr val="accent4">
              <a:tint val="40000"/>
              <a:alpha val="90000"/>
              <a:hueOff val="14707415"/>
              <a:satOff val="-91998"/>
              <a:lumOff val="-7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800"/>
            </a:spcAft>
            <a:buChar char="••"/>
          </a:pPr>
          <a:r>
            <a:rPr lang="en-US" sz="2400" kern="1200" dirty="0" smtClean="0"/>
            <a:t>Broad reach across the web and devices</a:t>
          </a:r>
          <a:endParaRPr lang="en-US" sz="2400" kern="1200" dirty="0"/>
        </a:p>
        <a:p>
          <a:pPr marL="228600" lvl="1" indent="-228600" algn="l" defTabSz="1066800" rtl="0">
            <a:lnSpc>
              <a:spcPct val="90000"/>
            </a:lnSpc>
            <a:spcBef>
              <a:spcPct val="0"/>
            </a:spcBef>
            <a:spcAft>
              <a:spcPts val="1800"/>
            </a:spcAft>
            <a:buChar char="••"/>
          </a:pPr>
          <a:r>
            <a:rPr lang="en-US" sz="2400" kern="1200" dirty="0" smtClean="0"/>
            <a:t>Basic Media</a:t>
          </a:r>
          <a:endParaRPr lang="en-US" sz="2400" kern="1200" dirty="0"/>
        </a:p>
        <a:p>
          <a:pPr marL="228600" lvl="1" indent="-228600" algn="l" defTabSz="1066800" rtl="0">
            <a:lnSpc>
              <a:spcPct val="90000"/>
            </a:lnSpc>
            <a:spcBef>
              <a:spcPct val="0"/>
            </a:spcBef>
            <a:spcAft>
              <a:spcPts val="1800"/>
            </a:spcAft>
            <a:buChar char="••"/>
          </a:pPr>
          <a:r>
            <a:rPr lang="en-US" sz="2400" kern="1200" dirty="0" smtClean="0"/>
            <a:t>Content</a:t>
          </a:r>
          <a:endParaRPr lang="en-US" sz="2400" kern="1200" dirty="0"/>
        </a:p>
        <a:p>
          <a:pPr marL="228600" lvl="1" indent="-228600" algn="l" defTabSz="1066800" rtl="0">
            <a:lnSpc>
              <a:spcPct val="90000"/>
            </a:lnSpc>
            <a:spcBef>
              <a:spcPct val="0"/>
            </a:spcBef>
            <a:spcAft>
              <a:spcPts val="1800"/>
            </a:spcAft>
            <a:buChar char="••"/>
          </a:pPr>
          <a:r>
            <a:rPr lang="en-US" sz="2400" kern="1200" dirty="0" smtClean="0"/>
            <a:t>Broad-reach Mobile</a:t>
          </a:r>
          <a:endParaRPr lang="en-US" sz="2400" kern="1200" dirty="0"/>
        </a:p>
      </dsp:txBody>
      <dsp:txXfrm>
        <a:off x="7624110" y="1378386"/>
        <a:ext cx="3342404" cy="368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FC5A7-9FA2-4CB1-AC5F-BBE5E2A5A44F}">
      <dsp:nvSpPr>
        <dsp:cNvPr id="0" name=""/>
        <dsp:cNvSpPr/>
      </dsp:nvSpPr>
      <dsp:spPr>
        <a:xfrm>
          <a:off x="0" y="1026742"/>
          <a:ext cx="11149012" cy="1368989"/>
        </a:xfrm>
        <a:prstGeom prst="notchedRightArrow">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sp>
    <dsp:sp modelId="{EB2F4EF0-0311-42E1-98C9-89F5CF37BA09}">
      <dsp:nvSpPr>
        <dsp:cNvPr id="0" name=""/>
        <dsp:cNvSpPr/>
      </dsp:nvSpPr>
      <dsp:spPr>
        <a:xfrm>
          <a:off x="4899" y="0"/>
          <a:ext cx="3233649" cy="136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lvl="0" algn="l" defTabSz="800100" rtl="0">
            <a:lnSpc>
              <a:spcPct val="90000"/>
            </a:lnSpc>
            <a:spcBef>
              <a:spcPct val="0"/>
            </a:spcBef>
            <a:spcAft>
              <a:spcPct val="35000"/>
            </a:spcAft>
          </a:pPr>
          <a:r>
            <a:rPr lang="en-US" sz="1800" kern="1200" smtClean="0"/>
            <a:t>Port back-end</a:t>
          </a:r>
          <a:endParaRPr lang="en-US" sz="1800" kern="1200"/>
        </a:p>
        <a:p>
          <a:pPr marL="114300" lvl="1" indent="-114300" algn="l" defTabSz="622300" rtl="0">
            <a:lnSpc>
              <a:spcPct val="90000"/>
            </a:lnSpc>
            <a:spcBef>
              <a:spcPct val="0"/>
            </a:spcBef>
            <a:spcAft>
              <a:spcPct val="15000"/>
            </a:spcAft>
            <a:buChar char="••"/>
          </a:pPr>
          <a:r>
            <a:rPr lang="en-US" sz="1400" kern="1200" smtClean="0"/>
            <a:t>Compatible with Windows Forms and Silverlight or WPF</a:t>
          </a:r>
          <a:endParaRPr lang="en-US" sz="1400" kern="1200"/>
        </a:p>
        <a:p>
          <a:pPr marL="114300" lvl="1" indent="-114300" algn="l" defTabSz="622300" rtl="0">
            <a:lnSpc>
              <a:spcPct val="90000"/>
            </a:lnSpc>
            <a:spcBef>
              <a:spcPct val="0"/>
            </a:spcBef>
            <a:spcAft>
              <a:spcPct val="15000"/>
            </a:spcAft>
            <a:buChar char="••"/>
          </a:pPr>
          <a:r>
            <a:rPr lang="en-US" sz="1400" kern="1200" smtClean="0"/>
            <a:t>Modify Windows Forms app to use new back end</a:t>
          </a:r>
          <a:endParaRPr lang="en-US" sz="1400" kern="1200"/>
        </a:p>
      </dsp:txBody>
      <dsp:txXfrm>
        <a:off x="4899" y="0"/>
        <a:ext cx="3233649" cy="1368989"/>
      </dsp:txXfrm>
    </dsp:sp>
    <dsp:sp modelId="{3B806AF3-36CA-4555-96D9-5701D00F5D64}">
      <dsp:nvSpPr>
        <dsp:cNvPr id="0" name=""/>
        <dsp:cNvSpPr/>
      </dsp:nvSpPr>
      <dsp:spPr>
        <a:xfrm>
          <a:off x="1450600" y="1540113"/>
          <a:ext cx="342247" cy="342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E4EA8-12DA-4EEA-8410-2CEB2C451140}">
      <dsp:nvSpPr>
        <dsp:cNvPr id="0" name=""/>
        <dsp:cNvSpPr/>
      </dsp:nvSpPr>
      <dsp:spPr>
        <a:xfrm>
          <a:off x="3400231" y="2053485"/>
          <a:ext cx="3233649" cy="136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lvl="0" algn="l" defTabSz="800100" rtl="0">
            <a:lnSpc>
              <a:spcPct val="90000"/>
            </a:lnSpc>
            <a:spcBef>
              <a:spcPct val="0"/>
            </a:spcBef>
            <a:spcAft>
              <a:spcPct val="35000"/>
            </a:spcAft>
          </a:pPr>
          <a:r>
            <a:rPr lang="en-US" sz="1800" kern="1200" smtClean="0"/>
            <a:t>Port Logic</a:t>
          </a:r>
          <a:endParaRPr lang="en-US" sz="1800" kern="1200"/>
        </a:p>
        <a:p>
          <a:pPr marL="114300" lvl="1" indent="-114300" algn="l" defTabSz="622300" rtl="0">
            <a:lnSpc>
              <a:spcPct val="90000"/>
            </a:lnSpc>
            <a:spcBef>
              <a:spcPct val="0"/>
            </a:spcBef>
            <a:spcAft>
              <a:spcPct val="15000"/>
            </a:spcAft>
            <a:buChar char="••"/>
          </a:pPr>
          <a:r>
            <a:rPr lang="en-US" sz="1400" kern="1200" smtClean="0"/>
            <a:t>Apply modern patterns during refactor</a:t>
          </a:r>
          <a:endParaRPr lang="en-US" sz="1400" kern="1200"/>
        </a:p>
      </dsp:txBody>
      <dsp:txXfrm>
        <a:off x="3400231" y="2053485"/>
        <a:ext cx="3233649" cy="1368989"/>
      </dsp:txXfrm>
    </dsp:sp>
    <dsp:sp modelId="{9A017D98-1707-422B-864E-051795A80D93}">
      <dsp:nvSpPr>
        <dsp:cNvPr id="0" name=""/>
        <dsp:cNvSpPr/>
      </dsp:nvSpPr>
      <dsp:spPr>
        <a:xfrm>
          <a:off x="4845932" y="1540113"/>
          <a:ext cx="342247" cy="342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ADD30-E5F2-4E4B-A4C7-B2F1E2D4904C}">
      <dsp:nvSpPr>
        <dsp:cNvPr id="0" name=""/>
        <dsp:cNvSpPr/>
      </dsp:nvSpPr>
      <dsp:spPr>
        <a:xfrm>
          <a:off x="6795562" y="0"/>
          <a:ext cx="3233649" cy="136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lvl="0" algn="l" defTabSz="800100" rtl="0">
            <a:lnSpc>
              <a:spcPct val="90000"/>
            </a:lnSpc>
            <a:spcBef>
              <a:spcPct val="0"/>
            </a:spcBef>
            <a:spcAft>
              <a:spcPct val="35000"/>
            </a:spcAft>
          </a:pPr>
          <a:r>
            <a:rPr lang="en-US" sz="1800" kern="1200" smtClean="0"/>
            <a:t>Design New User Interface</a:t>
          </a:r>
          <a:endParaRPr lang="en-US" sz="1800" kern="1200"/>
        </a:p>
        <a:p>
          <a:pPr marL="114300" lvl="1" indent="-114300" algn="l" defTabSz="622300" rtl="0">
            <a:lnSpc>
              <a:spcPct val="90000"/>
            </a:lnSpc>
            <a:spcBef>
              <a:spcPct val="0"/>
            </a:spcBef>
            <a:spcAft>
              <a:spcPct val="15000"/>
            </a:spcAft>
            <a:buChar char="••"/>
          </a:pPr>
          <a:r>
            <a:rPr lang="en-US" sz="1400" kern="1200" dirty="0" smtClean="0"/>
            <a:t>Take the time to refresh the UX</a:t>
          </a:r>
          <a:endParaRPr lang="en-US" sz="1400" kern="1200" dirty="0"/>
        </a:p>
        <a:p>
          <a:pPr marL="114300" lvl="1" indent="-114300" algn="l" defTabSz="622300" rtl="0">
            <a:lnSpc>
              <a:spcPct val="90000"/>
            </a:lnSpc>
            <a:spcBef>
              <a:spcPct val="0"/>
            </a:spcBef>
            <a:spcAft>
              <a:spcPct val="15000"/>
            </a:spcAft>
            <a:buChar char="••"/>
          </a:pPr>
          <a:r>
            <a:rPr lang="en-US" sz="1400" kern="1200" dirty="0" smtClean="0"/>
            <a:t>If WPF, you can do this in phases</a:t>
          </a:r>
          <a:endParaRPr lang="en-US" sz="1400" kern="1200" dirty="0"/>
        </a:p>
      </dsp:txBody>
      <dsp:txXfrm>
        <a:off x="6795562" y="0"/>
        <a:ext cx="3233649" cy="1368989"/>
      </dsp:txXfrm>
    </dsp:sp>
    <dsp:sp modelId="{6F9B8906-736B-4655-9377-8B3DF2B5F588}">
      <dsp:nvSpPr>
        <dsp:cNvPr id="0" name=""/>
        <dsp:cNvSpPr/>
      </dsp:nvSpPr>
      <dsp:spPr>
        <a:xfrm>
          <a:off x="8241263" y="1540113"/>
          <a:ext cx="342247" cy="342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8:22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8:20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8:20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8:24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8:24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8:24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8:20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2787208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27298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4768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81911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1763156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35846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4360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5242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34213921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51176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646834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8771235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37768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38652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013162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052501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27351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971470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66731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9351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58402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0189589"/>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indowsclient.net/" TargetMode="External"/><Relationship Id="rId2" Type="http://schemas.openxmlformats.org/officeDocument/2006/relationships/hyperlink" Target="http://silverlight.net/"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eblogs.asp.net/Scottgu/" TargetMode="External"/><Relationship Id="rId2" Type="http://schemas.openxmlformats.org/officeDocument/2006/relationships/hyperlink" Target="http://www.iis.net/" TargetMode="External"/><Relationship Id="rId1" Type="http://schemas.openxmlformats.org/officeDocument/2006/relationships/slideLayout" Target="../slideLayouts/slideLayout8.xml"/><Relationship Id="rId4" Type="http://schemas.openxmlformats.org/officeDocument/2006/relationships/hyperlink" Target="http://www.hanselman.com/blo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5.png"/><Relationship Id="rId5" Type="http://schemas.openxmlformats.org/officeDocument/2006/relationships/hyperlink" Target="http://www.microsoft.com/learning" TargetMode="External"/><Relationship Id="rId10"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3.png"/><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10rem.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933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Phased Migration Approach for Big Apps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0627292"/>
              </p:ext>
            </p:extLst>
          </p:nvPr>
        </p:nvGraphicFramePr>
        <p:xfrm>
          <a:off x="519112" y="1447799"/>
          <a:ext cx="11149013" cy="342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4743" y="4963886"/>
            <a:ext cx="10733314" cy="830997"/>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Choose Silverlight, and migrate layer by layer</a:t>
            </a:r>
          </a:p>
          <a:p>
            <a:endParaRPr lang="en-US" dirty="0">
              <a:gradFill>
                <a:gsLst>
                  <a:gs pos="0">
                    <a:schemeClr val="tx1"/>
                  </a:gs>
                  <a:gs pos="86000">
                    <a:schemeClr val="tx1"/>
                  </a:gs>
                </a:gsLst>
                <a:lin ang="5400000" scaled="0"/>
              </a:gradFill>
            </a:endParaRPr>
          </a:p>
          <a:p>
            <a:r>
              <a:rPr lang="en-US" dirty="0" smtClean="0">
                <a:gradFill>
                  <a:gsLst>
                    <a:gs pos="0">
                      <a:schemeClr val="tx1"/>
                    </a:gs>
                    <a:gs pos="86000">
                      <a:schemeClr val="tx1"/>
                    </a:gs>
                  </a:gsLst>
                  <a:lin ang="5400000" scaled="0"/>
                </a:gradFill>
              </a:rPr>
              <a:t>Choose WPF, and migrate vertical slices (WPF can host Windows Forms content)</a:t>
            </a:r>
          </a:p>
        </p:txBody>
      </p:sp>
    </p:spTree>
    <p:extLst>
      <p:ext uri="{BB962C8B-B14F-4D97-AF65-F5344CB8AC3E}">
        <p14:creationId xmlns:p14="http://schemas.microsoft.com/office/powerpoint/2010/main" val="2870117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Phased Migration Options</a:t>
            </a:r>
            <a:endParaRPr lang="en-US" dirty="0"/>
          </a:p>
        </p:txBody>
      </p:sp>
      <p:sp>
        <p:nvSpPr>
          <p:cNvPr id="5" name="Text Placeholder 4"/>
          <p:cNvSpPr>
            <a:spLocks noGrp="1"/>
          </p:cNvSpPr>
          <p:nvPr>
            <p:ph type="body" idx="4294967295"/>
          </p:nvPr>
        </p:nvSpPr>
        <p:spPr>
          <a:xfrm>
            <a:off x="519113" y="1216025"/>
            <a:ext cx="3832225" cy="442913"/>
          </a:xfrm>
        </p:spPr>
        <p:txBody>
          <a:bodyPr/>
          <a:lstStyle/>
          <a:p>
            <a:pPr marL="0" indent="0">
              <a:buNone/>
            </a:pPr>
            <a:r>
              <a:rPr lang="en-US" dirty="0" smtClean="0">
                <a:solidFill>
                  <a:schemeClr val="accent1"/>
                </a:solidFill>
              </a:rPr>
              <a:t>Silverlight by layers</a:t>
            </a:r>
            <a:endParaRPr lang="en-US" dirty="0">
              <a:solidFill>
                <a:schemeClr val="accent1"/>
              </a:solidFill>
            </a:endParaRPr>
          </a:p>
        </p:txBody>
      </p:sp>
      <p:sp>
        <p:nvSpPr>
          <p:cNvPr id="7" name="Text Placeholder 6"/>
          <p:cNvSpPr>
            <a:spLocks noGrp="1"/>
          </p:cNvSpPr>
          <p:nvPr>
            <p:ph type="body" sz="quarter" idx="4294967295"/>
          </p:nvPr>
        </p:nvSpPr>
        <p:spPr>
          <a:xfrm>
            <a:off x="8643938" y="1216025"/>
            <a:ext cx="3544887" cy="442913"/>
          </a:xfrm>
        </p:spPr>
        <p:txBody>
          <a:bodyPr/>
          <a:lstStyle/>
          <a:p>
            <a:pPr marL="0" indent="0">
              <a:buNone/>
            </a:pPr>
            <a:r>
              <a:rPr lang="en-US" dirty="0" smtClean="0">
                <a:solidFill>
                  <a:schemeClr val="accent1"/>
                </a:solidFill>
              </a:rPr>
              <a:t>WPF by slices</a:t>
            </a:r>
            <a:endParaRPr lang="en-US" dirty="0">
              <a:solidFill>
                <a:schemeClr val="accent1"/>
              </a:solidFill>
            </a:endParaRPr>
          </a:p>
        </p:txBody>
      </p:sp>
      <p:sp>
        <p:nvSpPr>
          <p:cNvPr id="12" name="Rectangle 11"/>
          <p:cNvSpPr/>
          <p:nvPr/>
        </p:nvSpPr>
        <p:spPr bwMode="auto">
          <a:xfrm>
            <a:off x="1016000" y="2184397"/>
            <a:ext cx="3860800" cy="812800"/>
          </a:xfrm>
          <a:prstGeom prst="rect">
            <a:avLst/>
          </a:prstGeom>
          <a:solidFill>
            <a:schemeClr val="bg1">
              <a:lumMod val="65000"/>
              <a:lumOff val="35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Data Access</a:t>
            </a:r>
          </a:p>
        </p:txBody>
      </p:sp>
      <p:sp>
        <p:nvSpPr>
          <p:cNvPr id="13" name="Rectangle 12"/>
          <p:cNvSpPr/>
          <p:nvPr/>
        </p:nvSpPr>
        <p:spPr bwMode="auto">
          <a:xfrm>
            <a:off x="1016000" y="3541481"/>
            <a:ext cx="3860800" cy="812800"/>
          </a:xfrm>
          <a:prstGeom prst="rect">
            <a:avLst/>
          </a:prstGeom>
          <a:solidFill>
            <a:schemeClr val="accent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Business Logic</a:t>
            </a:r>
          </a:p>
        </p:txBody>
      </p:sp>
      <p:sp>
        <p:nvSpPr>
          <p:cNvPr id="14" name="Rectangle 13"/>
          <p:cNvSpPr/>
          <p:nvPr/>
        </p:nvSpPr>
        <p:spPr bwMode="auto">
          <a:xfrm>
            <a:off x="1016000" y="4869536"/>
            <a:ext cx="3860800" cy="812800"/>
          </a:xfrm>
          <a:prstGeom prst="rect">
            <a:avLst/>
          </a:prstGeom>
          <a:solidFill>
            <a:schemeClr val="tx2">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UI</a:t>
            </a:r>
          </a:p>
        </p:txBody>
      </p:sp>
      <p:sp>
        <p:nvSpPr>
          <p:cNvPr id="15" name="Rectangle 14"/>
          <p:cNvSpPr/>
          <p:nvPr/>
        </p:nvSpPr>
        <p:spPr bwMode="auto">
          <a:xfrm>
            <a:off x="6379033" y="4869536"/>
            <a:ext cx="870857" cy="812800"/>
          </a:xfrm>
          <a:prstGeom prst="rect">
            <a:avLst/>
          </a:prstGeom>
          <a:solidFill>
            <a:schemeClr val="tx2">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UI</a:t>
            </a:r>
          </a:p>
        </p:txBody>
      </p:sp>
      <p:sp>
        <p:nvSpPr>
          <p:cNvPr id="16" name="Rectangle 15"/>
          <p:cNvSpPr/>
          <p:nvPr/>
        </p:nvSpPr>
        <p:spPr bwMode="auto">
          <a:xfrm>
            <a:off x="7552268" y="4869536"/>
            <a:ext cx="870857" cy="812800"/>
          </a:xfrm>
          <a:prstGeom prst="rect">
            <a:avLst/>
          </a:prstGeom>
          <a:solidFill>
            <a:schemeClr val="tx2">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UI</a:t>
            </a:r>
          </a:p>
        </p:txBody>
      </p:sp>
      <p:sp>
        <p:nvSpPr>
          <p:cNvPr id="17" name="Rectangle 16"/>
          <p:cNvSpPr/>
          <p:nvPr/>
        </p:nvSpPr>
        <p:spPr bwMode="auto">
          <a:xfrm>
            <a:off x="8725503" y="4869536"/>
            <a:ext cx="870857" cy="812800"/>
          </a:xfrm>
          <a:prstGeom prst="rect">
            <a:avLst/>
          </a:prstGeom>
          <a:solidFill>
            <a:schemeClr val="tx2">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UI</a:t>
            </a:r>
          </a:p>
        </p:txBody>
      </p:sp>
      <p:sp>
        <p:nvSpPr>
          <p:cNvPr id="18" name="Rectangle 17"/>
          <p:cNvSpPr/>
          <p:nvPr/>
        </p:nvSpPr>
        <p:spPr bwMode="auto">
          <a:xfrm>
            <a:off x="9898737" y="4869536"/>
            <a:ext cx="870857" cy="812800"/>
          </a:xfrm>
          <a:prstGeom prst="rect">
            <a:avLst/>
          </a:prstGeom>
          <a:solidFill>
            <a:schemeClr val="tx2">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UI</a:t>
            </a:r>
          </a:p>
        </p:txBody>
      </p:sp>
      <p:sp>
        <p:nvSpPr>
          <p:cNvPr id="19" name="Rectangle 18"/>
          <p:cNvSpPr/>
          <p:nvPr/>
        </p:nvSpPr>
        <p:spPr bwMode="auto">
          <a:xfrm>
            <a:off x="6379033" y="3541481"/>
            <a:ext cx="870857" cy="812800"/>
          </a:xfrm>
          <a:prstGeom prst="rect">
            <a:avLst/>
          </a:prstGeom>
          <a:solidFill>
            <a:schemeClr val="accent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BL</a:t>
            </a:r>
          </a:p>
        </p:txBody>
      </p:sp>
      <p:cxnSp>
        <p:nvCxnSpPr>
          <p:cNvPr id="21" name="Straight Connector 20"/>
          <p:cNvCxnSpPr/>
          <p:nvPr/>
        </p:nvCxnSpPr>
        <p:spPr>
          <a:xfrm>
            <a:off x="827314" y="3243940"/>
            <a:ext cx="4230914" cy="0"/>
          </a:xfrm>
          <a:prstGeom prst="line">
            <a:avLst/>
          </a:prstGeom>
          <a:ln>
            <a:solidFill>
              <a:schemeClr val="tx1"/>
            </a:solidFill>
            <a:prstDash val="dash"/>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834571" y="4622797"/>
            <a:ext cx="4230914" cy="0"/>
          </a:xfrm>
          <a:prstGeom prst="line">
            <a:avLst/>
          </a:prstGeom>
          <a:ln>
            <a:solidFill>
              <a:schemeClr val="tx1"/>
            </a:solidFill>
            <a:prstDash val="dash"/>
          </a:ln>
        </p:spPr>
        <p:style>
          <a:lnRef idx="3">
            <a:schemeClr val="accent6"/>
          </a:lnRef>
          <a:fillRef idx="0">
            <a:schemeClr val="accent6"/>
          </a:fillRef>
          <a:effectRef idx="2">
            <a:schemeClr val="accent6"/>
          </a:effectRef>
          <a:fontRef idx="minor">
            <a:schemeClr val="tx1"/>
          </a:fontRef>
        </p:style>
      </p:cxnSp>
      <p:sp>
        <p:nvSpPr>
          <p:cNvPr id="23" name="Rectangle 22"/>
          <p:cNvSpPr/>
          <p:nvPr/>
        </p:nvSpPr>
        <p:spPr bwMode="auto">
          <a:xfrm>
            <a:off x="7552268" y="3541481"/>
            <a:ext cx="870857" cy="812800"/>
          </a:xfrm>
          <a:prstGeom prst="rect">
            <a:avLst/>
          </a:prstGeom>
          <a:solidFill>
            <a:schemeClr val="accent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BL</a:t>
            </a:r>
          </a:p>
        </p:txBody>
      </p:sp>
      <p:sp>
        <p:nvSpPr>
          <p:cNvPr id="24" name="Rectangle 23"/>
          <p:cNvSpPr/>
          <p:nvPr/>
        </p:nvSpPr>
        <p:spPr bwMode="auto">
          <a:xfrm>
            <a:off x="8725502" y="3541481"/>
            <a:ext cx="870857" cy="812800"/>
          </a:xfrm>
          <a:prstGeom prst="rect">
            <a:avLst/>
          </a:prstGeom>
          <a:solidFill>
            <a:schemeClr val="accent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BL</a:t>
            </a:r>
          </a:p>
        </p:txBody>
      </p:sp>
      <p:sp>
        <p:nvSpPr>
          <p:cNvPr id="25" name="Rectangle 24"/>
          <p:cNvSpPr/>
          <p:nvPr/>
        </p:nvSpPr>
        <p:spPr bwMode="auto">
          <a:xfrm>
            <a:off x="9898737" y="3541481"/>
            <a:ext cx="870857" cy="812800"/>
          </a:xfrm>
          <a:prstGeom prst="rect">
            <a:avLst/>
          </a:prstGeom>
          <a:solidFill>
            <a:schemeClr val="accent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BL</a:t>
            </a:r>
          </a:p>
        </p:txBody>
      </p:sp>
      <p:sp>
        <p:nvSpPr>
          <p:cNvPr id="26" name="Rectangle 25"/>
          <p:cNvSpPr/>
          <p:nvPr/>
        </p:nvSpPr>
        <p:spPr bwMode="auto">
          <a:xfrm>
            <a:off x="6379032" y="2184397"/>
            <a:ext cx="870857" cy="812800"/>
          </a:xfrm>
          <a:prstGeom prst="rect">
            <a:avLst/>
          </a:prstGeom>
          <a:solidFill>
            <a:schemeClr val="bg1">
              <a:lumMod val="65000"/>
              <a:lumOff val="35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DAL</a:t>
            </a:r>
          </a:p>
        </p:txBody>
      </p:sp>
      <p:sp>
        <p:nvSpPr>
          <p:cNvPr id="27" name="Rectangle 26"/>
          <p:cNvSpPr/>
          <p:nvPr/>
        </p:nvSpPr>
        <p:spPr bwMode="auto">
          <a:xfrm>
            <a:off x="7552268" y="2184397"/>
            <a:ext cx="870857" cy="812800"/>
          </a:xfrm>
          <a:prstGeom prst="rect">
            <a:avLst/>
          </a:prstGeom>
          <a:solidFill>
            <a:schemeClr val="bg1">
              <a:lumMod val="65000"/>
              <a:lumOff val="35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DAL</a:t>
            </a:r>
          </a:p>
        </p:txBody>
      </p:sp>
      <p:sp>
        <p:nvSpPr>
          <p:cNvPr id="28" name="Rectangle 27"/>
          <p:cNvSpPr/>
          <p:nvPr/>
        </p:nvSpPr>
        <p:spPr bwMode="auto">
          <a:xfrm>
            <a:off x="8725503" y="2184397"/>
            <a:ext cx="870857" cy="812800"/>
          </a:xfrm>
          <a:prstGeom prst="rect">
            <a:avLst/>
          </a:prstGeom>
          <a:solidFill>
            <a:schemeClr val="bg1">
              <a:lumMod val="65000"/>
              <a:lumOff val="35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DAL</a:t>
            </a:r>
          </a:p>
        </p:txBody>
      </p:sp>
      <p:sp>
        <p:nvSpPr>
          <p:cNvPr id="29" name="Rectangle 28"/>
          <p:cNvSpPr/>
          <p:nvPr/>
        </p:nvSpPr>
        <p:spPr bwMode="auto">
          <a:xfrm>
            <a:off x="9898737" y="2184397"/>
            <a:ext cx="870857" cy="812800"/>
          </a:xfrm>
          <a:prstGeom prst="rect">
            <a:avLst/>
          </a:prstGeom>
          <a:solidFill>
            <a:schemeClr val="bg1">
              <a:lumMod val="65000"/>
              <a:lumOff val="35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DAL</a:t>
            </a:r>
          </a:p>
        </p:txBody>
      </p:sp>
      <p:cxnSp>
        <p:nvCxnSpPr>
          <p:cNvPr id="30" name="Straight Connector 29"/>
          <p:cNvCxnSpPr/>
          <p:nvPr/>
        </p:nvCxnSpPr>
        <p:spPr>
          <a:xfrm>
            <a:off x="7395032" y="1988453"/>
            <a:ext cx="0" cy="3947886"/>
          </a:xfrm>
          <a:prstGeom prst="line">
            <a:avLst/>
          </a:prstGeom>
          <a:ln>
            <a:solidFill>
              <a:schemeClr val="tx1"/>
            </a:solidFill>
            <a:prstDash val="dash"/>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a:xfrm>
            <a:off x="8570689" y="1988453"/>
            <a:ext cx="0" cy="3947887"/>
          </a:xfrm>
          <a:prstGeom prst="line">
            <a:avLst/>
          </a:prstGeom>
          <a:ln>
            <a:solidFill>
              <a:schemeClr val="tx1"/>
            </a:solidFill>
            <a:prstDash val="dash"/>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9746346" y="1988453"/>
            <a:ext cx="0" cy="3947887"/>
          </a:xfrm>
          <a:prstGeom prst="line">
            <a:avLst/>
          </a:prstGeom>
          <a:ln>
            <a:solidFill>
              <a:schemeClr val="tx1"/>
            </a:solidFill>
            <a:prstDash val="dash"/>
          </a:ln>
        </p:spPr>
        <p:style>
          <a:lnRef idx="3">
            <a:schemeClr val="accent6"/>
          </a:lnRef>
          <a:fillRef idx="0">
            <a:schemeClr val="accent6"/>
          </a:fillRef>
          <a:effectRef idx="2">
            <a:schemeClr val="accent6"/>
          </a:effectRef>
          <a:fontRef idx="minor">
            <a:schemeClr val="tx1"/>
          </a:fontRef>
        </p:style>
      </p:cxnSp>
      <p:grpSp>
        <p:nvGrpSpPr>
          <p:cNvPr id="47" name="Group 46"/>
          <p:cNvGrpSpPr/>
          <p:nvPr/>
        </p:nvGrpSpPr>
        <p:grpSpPr>
          <a:xfrm>
            <a:off x="6379032" y="2184397"/>
            <a:ext cx="4390561" cy="2169884"/>
            <a:chOff x="6379032" y="2184397"/>
            <a:chExt cx="4390561" cy="2169884"/>
          </a:xfrm>
        </p:grpSpPr>
        <p:sp>
          <p:nvSpPr>
            <p:cNvPr id="45" name="Rectangle 44"/>
            <p:cNvSpPr/>
            <p:nvPr/>
          </p:nvSpPr>
          <p:spPr bwMode="auto">
            <a:xfrm>
              <a:off x="6379032" y="2184397"/>
              <a:ext cx="4390561" cy="812800"/>
            </a:xfrm>
            <a:prstGeom prst="rect">
              <a:avLst/>
            </a:prstGeom>
            <a:solidFill>
              <a:schemeClr val="bg1">
                <a:lumMod val="65000"/>
                <a:lumOff val="35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Data Access</a:t>
              </a:r>
            </a:p>
          </p:txBody>
        </p:sp>
        <p:sp>
          <p:nvSpPr>
            <p:cNvPr id="46" name="Rectangle 45"/>
            <p:cNvSpPr/>
            <p:nvPr/>
          </p:nvSpPr>
          <p:spPr bwMode="auto">
            <a:xfrm>
              <a:off x="6379032" y="3541481"/>
              <a:ext cx="4390561" cy="812800"/>
            </a:xfrm>
            <a:prstGeom prst="rect">
              <a:avLst/>
            </a:prstGeom>
            <a:solidFill>
              <a:schemeClr val="accent2"/>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Business Logic</a:t>
              </a:r>
            </a:p>
          </p:txBody>
        </p:sp>
      </p:grpSp>
    </p:spTree>
    <p:extLst>
      <p:ext uri="{BB962C8B-B14F-4D97-AF65-F5344CB8AC3E}">
        <p14:creationId xmlns:p14="http://schemas.microsoft.com/office/powerpoint/2010/main" val="2314740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Porting an Application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89129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What’s Next?</a:t>
            </a:r>
            <a:endParaRPr lang="en-US" dirty="0"/>
          </a:p>
        </p:txBody>
      </p:sp>
      <p:sp>
        <p:nvSpPr>
          <p:cNvPr id="6" name="Text Placeholder 5"/>
          <p:cNvSpPr>
            <a:spLocks noGrp="1"/>
          </p:cNvSpPr>
          <p:nvPr>
            <p:ph type="body" sz="quarter" idx="10"/>
          </p:nvPr>
        </p:nvSpPr>
        <p:spPr/>
        <p:txBody>
          <a:bodyPr/>
          <a:lstStyle/>
          <a:p>
            <a:r>
              <a:rPr lang="en-US" smtClean="0"/>
              <a:t>Visit </a:t>
            </a:r>
            <a:r>
              <a:rPr lang="en-US" smtClean="0">
                <a:hlinkClick r:id="rId2"/>
              </a:rPr>
              <a:t>http://silverlight.net</a:t>
            </a:r>
            <a:r>
              <a:rPr lang="en-US" smtClean="0"/>
              <a:t> and view tutorials</a:t>
            </a:r>
          </a:p>
          <a:p>
            <a:pPr lvl="1"/>
            <a:r>
              <a:rPr lang="en-US" smtClean="0"/>
              <a:t>Also see </a:t>
            </a:r>
            <a:r>
              <a:rPr lang="en-US" smtClean="0">
                <a:hlinkClick r:id="rId3"/>
              </a:rPr>
              <a:t>http://windowsclient.net</a:t>
            </a:r>
            <a:r>
              <a:rPr lang="en-US" smtClean="0"/>
              <a:t> for some WPF</a:t>
            </a:r>
          </a:p>
          <a:p>
            <a:pPr lvl="1"/>
            <a:r>
              <a:rPr lang="en-US" smtClean="0"/>
              <a:t>Also see my book, Silverlight 4 in Action</a:t>
            </a:r>
          </a:p>
          <a:p>
            <a:pPr lvl="1"/>
            <a:r>
              <a:rPr lang="en-US" smtClean="0"/>
              <a:t>Learn the basics of XAML UI development</a:t>
            </a:r>
          </a:p>
          <a:p>
            <a:r>
              <a:rPr lang="en-US" smtClean="0"/>
              <a:t>Consider</a:t>
            </a:r>
          </a:p>
          <a:p>
            <a:pPr lvl="1"/>
            <a:r>
              <a:rPr lang="en-US" smtClean="0"/>
              <a:t>WPF for porting large applications with partial migration support</a:t>
            </a:r>
          </a:p>
          <a:p>
            <a:pPr lvl="1"/>
            <a:r>
              <a:rPr lang="en-US" smtClean="0"/>
              <a:t>Silverlight (or LightSwitch) for forms-over-data and other typical business applications</a:t>
            </a:r>
          </a:p>
          <a:p>
            <a:pPr lvl="1"/>
            <a:r>
              <a:rPr lang="en-US" smtClean="0"/>
              <a:t>Starting with Silverlight if this is all brand new to you</a:t>
            </a:r>
          </a:p>
          <a:p>
            <a:pPr lvl="1"/>
            <a:r>
              <a:rPr lang="en-US" smtClean="0"/>
              <a:t>Learning Expression Blend for speeding up UI development</a:t>
            </a:r>
            <a:endParaRPr lang="en-US" dirty="0"/>
          </a:p>
        </p:txBody>
      </p:sp>
    </p:spTree>
    <p:extLst>
      <p:ext uri="{BB962C8B-B14F-4D97-AF65-F5344CB8AC3E}">
        <p14:creationId xmlns:p14="http://schemas.microsoft.com/office/powerpoint/2010/main" val="12448489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Track Resources</a:t>
            </a:r>
            <a:endParaRPr lang="en-US" dirty="0"/>
          </a:p>
        </p:txBody>
      </p:sp>
      <p:sp>
        <p:nvSpPr>
          <p:cNvPr id="3" name="Content Placeholder 2"/>
          <p:cNvSpPr>
            <a:spLocks noGrp="1"/>
          </p:cNvSpPr>
          <p:nvPr>
            <p:ph type="body" sz="quarter" idx="10"/>
          </p:nvPr>
        </p:nvSpPr>
        <p:spPr/>
        <p:txBody>
          <a:bodyPr/>
          <a:lstStyle/>
          <a:p>
            <a:r>
              <a:rPr lang="en-US" dirty="0" smtClean="0">
                <a:hlinkClick r:id="rId2"/>
              </a:rPr>
              <a:t>http://www.asp.net/</a:t>
            </a:r>
          </a:p>
          <a:p>
            <a:r>
              <a:rPr lang="en-US" dirty="0" smtClean="0">
                <a:hlinkClick r:id="rId2"/>
              </a:rPr>
              <a:t>http://www.silverlight.net/</a:t>
            </a:r>
          </a:p>
          <a:p>
            <a:r>
              <a:rPr lang="en-US" dirty="0" smtClean="0">
                <a:hlinkClick r:id="rId2"/>
              </a:rPr>
              <a:t>http://www.microsoft.com/web/gallery/</a:t>
            </a:r>
          </a:p>
          <a:p>
            <a:r>
              <a:rPr lang="en-US" dirty="0" smtClean="0">
                <a:hlinkClick r:id="rId2"/>
              </a:rPr>
              <a:t>http://www.iis.net/</a:t>
            </a:r>
            <a:r>
              <a:rPr lang="en-US" dirty="0" smtClean="0"/>
              <a:t>	</a:t>
            </a:r>
          </a:p>
          <a:p>
            <a:r>
              <a:rPr lang="en-US" dirty="0" smtClean="0">
                <a:hlinkClick r:id="rId3"/>
              </a:rPr>
              <a:t>http://weblogs.asp.net/Scottgu/</a:t>
            </a:r>
            <a:r>
              <a:rPr lang="en-US" dirty="0" smtClean="0"/>
              <a:t>	</a:t>
            </a:r>
          </a:p>
          <a:p>
            <a:r>
              <a:rPr lang="en-US" dirty="0" smtClean="0">
                <a:hlinkClick r:id="rId4"/>
              </a:rPr>
              <a:t>http://www.hanselman.com/blog/</a:t>
            </a:r>
            <a:r>
              <a:rPr lang="en-US" dirty="0" smtClean="0"/>
              <a:t>	</a:t>
            </a:r>
            <a:endParaRPr lang="en-US" dirty="0"/>
          </a:p>
        </p:txBody>
      </p:sp>
    </p:spTree>
    <p:extLst>
      <p:ext uri="{BB962C8B-B14F-4D97-AF65-F5344CB8AC3E}">
        <p14:creationId xmlns:p14="http://schemas.microsoft.com/office/powerpoint/2010/main" val="4572865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2019682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6725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9" r="629"/>
          <a:stretch>
            <a:fillRect/>
          </a:stretch>
        </p:blipFill>
        <p:spPr>
          <a:xfrm>
            <a:off x="6051550" y="1941513"/>
            <a:ext cx="4114800" cy="4167187"/>
          </a:xfrm>
        </p:spPr>
      </p:pic>
    </p:spTree>
    <p:extLst>
      <p:ext uri="{BB962C8B-B14F-4D97-AF65-F5344CB8AC3E}">
        <p14:creationId xmlns:p14="http://schemas.microsoft.com/office/powerpoint/2010/main" val="5387497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Moving Your App and Skills from Windows Forms to Microsoft Silverlight (and WPF)</a:t>
            </a:r>
          </a:p>
        </p:txBody>
      </p:sp>
      <p:sp>
        <p:nvSpPr>
          <p:cNvPr id="3" name="Subtitle 2"/>
          <p:cNvSpPr>
            <a:spLocks noGrp="1"/>
          </p:cNvSpPr>
          <p:nvPr>
            <p:ph type="subTitle" idx="1"/>
          </p:nvPr>
        </p:nvSpPr>
        <p:spPr/>
        <p:txBody>
          <a:bodyPr/>
          <a:lstStyle/>
          <a:p>
            <a:r>
              <a:rPr lang="en-US" smtClean="0"/>
              <a:t>Pete Brown (@pete_brown)</a:t>
            </a:r>
          </a:p>
          <a:p>
            <a:r>
              <a:rPr lang="en-US" smtClean="0"/>
              <a:t>Developer Community Ninja</a:t>
            </a:r>
          </a:p>
          <a:p>
            <a:r>
              <a:rPr lang="en-US" smtClean="0"/>
              <a:t>Microsoft</a:t>
            </a:r>
          </a:p>
          <a:p>
            <a:r>
              <a:rPr lang="en-US" smtClean="0">
                <a:hlinkClick r:id="rId4"/>
              </a:rPr>
              <a:t>http://10rem.net</a:t>
            </a:r>
            <a:r>
              <a:rPr lang="en-US" smtClean="0"/>
              <a:t> </a:t>
            </a:r>
            <a:endParaRPr lang="en-US" dirty="0"/>
          </a:p>
        </p:txBody>
      </p:sp>
      <p:sp>
        <p:nvSpPr>
          <p:cNvPr id="4" name="Text Placeholder 3"/>
          <p:cNvSpPr>
            <a:spLocks noGrp="1"/>
          </p:cNvSpPr>
          <p:nvPr>
            <p:ph type="body" sz="quarter" idx="10"/>
          </p:nvPr>
        </p:nvSpPr>
        <p:spPr/>
        <p:txBody>
          <a:bodyPr/>
          <a:lstStyle/>
          <a:p>
            <a:r>
              <a:rPr lang="en-US" dirty="0" smtClean="0"/>
              <a:t>DEV337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 Windows Forms Application</a:t>
            </a:r>
            <a:endParaRPr lang="en-US" dirty="0"/>
          </a:p>
        </p:txBody>
      </p:sp>
      <p:sp>
        <p:nvSpPr>
          <p:cNvPr id="3" name="Subtitle 2"/>
          <p:cNvSpPr>
            <a:spLocks noGrp="1"/>
          </p:cNvSpPr>
          <p:nvPr>
            <p:ph type="subTitle" idx="1"/>
          </p:nvPr>
        </p:nvSpPr>
        <p:spPr/>
        <p:txBody>
          <a:bodyPr/>
          <a:lstStyle/>
          <a:p>
            <a:r>
              <a:rPr lang="en-US" smtClean="0"/>
              <a:t>A demo already? Cool! </a:t>
            </a:r>
            <a:r>
              <a:rPr lang="en-US" smtClean="0">
                <a:sym typeface="Wingdings" pitchFamily="2" charset="2"/>
              </a:rPr>
              <a:t></a:t>
            </a:r>
            <a:endParaRPr lang="en-US" dirty="0"/>
          </a:p>
        </p:txBody>
      </p:sp>
    </p:spTree>
    <p:extLst>
      <p:ext uri="{BB962C8B-B14F-4D97-AF65-F5344CB8AC3E}">
        <p14:creationId xmlns:p14="http://schemas.microsoft.com/office/powerpoint/2010/main" val="39482821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Why Move from Windows Forms</a:t>
            </a:r>
            <a:endParaRPr lang="en-US" dirty="0"/>
          </a:p>
        </p:txBody>
      </p:sp>
      <p:sp>
        <p:nvSpPr>
          <p:cNvPr id="8" name="Content Placeholder 7"/>
          <p:cNvSpPr>
            <a:spLocks noGrp="1"/>
          </p:cNvSpPr>
          <p:nvPr>
            <p:ph idx="1"/>
          </p:nvPr>
        </p:nvSpPr>
        <p:spPr>
          <a:xfrm>
            <a:off x="519113" y="1447799"/>
            <a:ext cx="6730774" cy="4468916"/>
          </a:xfrm>
        </p:spPr>
        <p:txBody>
          <a:bodyPr/>
          <a:lstStyle/>
          <a:p>
            <a:r>
              <a:rPr lang="en-US" sz="2800" dirty="0" smtClean="0"/>
              <a:t>Better branding and styling possibilities</a:t>
            </a:r>
          </a:p>
          <a:p>
            <a:pPr lvl="1"/>
            <a:r>
              <a:rPr lang="en-US" sz="2400" dirty="0" smtClean="0"/>
              <a:t>With less effort - no WM_PAINT overrides</a:t>
            </a:r>
          </a:p>
          <a:p>
            <a:r>
              <a:rPr lang="en-US" sz="2800" dirty="0" smtClean="0"/>
              <a:t>Excellent data binding and pattern support (MVVM)</a:t>
            </a:r>
          </a:p>
          <a:p>
            <a:r>
              <a:rPr lang="en-US" sz="2800" dirty="0" smtClean="0"/>
              <a:t>Momentum</a:t>
            </a:r>
          </a:p>
          <a:p>
            <a:pPr lvl="1"/>
            <a:r>
              <a:rPr lang="en-US" sz="2400" dirty="0" smtClean="0"/>
              <a:t>Windows Forms not getting significant features at this point</a:t>
            </a:r>
          </a:p>
          <a:p>
            <a:pPr lvl="1"/>
            <a:r>
              <a:rPr lang="en-US" sz="2400" dirty="0" smtClean="0"/>
              <a:t>However, Windows Forms will continue to be supported</a:t>
            </a:r>
          </a:p>
          <a:p>
            <a:r>
              <a:rPr lang="en-US" sz="2800" dirty="0" smtClean="0"/>
              <a:t>Better skill reuse (web, phone, desktop, more)</a:t>
            </a:r>
            <a:endParaRPr lang="en-U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633" y="1347192"/>
            <a:ext cx="4052455" cy="45373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997700" y="6255657"/>
            <a:ext cx="4670425" cy="215444"/>
          </a:xfrm>
          <a:prstGeom prst="rect">
            <a:avLst/>
          </a:prstGeom>
          <a:noFill/>
        </p:spPr>
        <p:txBody>
          <a:bodyPr wrap="square" lIns="0" tIns="0" rIns="0" bIns="0" rtlCol="0">
            <a:spAutoFit/>
          </a:bodyPr>
          <a:lstStyle/>
          <a:p>
            <a:r>
              <a:rPr lang="en-US" sz="1400" dirty="0" smtClean="0">
                <a:solidFill>
                  <a:schemeClr val="bg2">
                    <a:lumMod val="20000"/>
                    <a:lumOff val="80000"/>
                  </a:schemeClr>
                </a:solidFill>
              </a:rPr>
              <a:t>From The Book of WPF, available from my site 10rem.net</a:t>
            </a:r>
          </a:p>
        </p:txBody>
      </p:sp>
    </p:spTree>
    <p:extLst>
      <p:ext uri="{BB962C8B-B14F-4D97-AF65-F5344CB8AC3E}">
        <p14:creationId xmlns:p14="http://schemas.microsoft.com/office/powerpoint/2010/main" val="14010587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Technology Options</a:t>
            </a:r>
            <a:endParaRPr lang="en-US" dirty="0"/>
          </a:p>
        </p:txBody>
      </p:sp>
      <p:sp>
        <p:nvSpPr>
          <p:cNvPr id="12" name="TextBox 11"/>
          <p:cNvSpPr txBox="1"/>
          <p:nvPr/>
        </p:nvSpPr>
        <p:spPr>
          <a:xfrm rot="16200000">
            <a:off x="-403958" y="2343914"/>
            <a:ext cx="2225516" cy="430887"/>
          </a:xfrm>
          <a:prstGeom prst="rect">
            <a:avLst/>
          </a:prstGeom>
          <a:noFill/>
        </p:spPr>
        <p:txBody>
          <a:bodyPr wrap="square" lIns="0" tIns="0" rIns="0" bIns="0" rtlCol="0">
            <a:spAutoFit/>
          </a:bodyPr>
          <a:lstStyle/>
          <a:p>
            <a:pPr algn="ctr"/>
            <a:r>
              <a:rPr lang="en-US" sz="2800" dirty="0" smtClean="0">
                <a:solidFill>
                  <a:schemeClr val="accent1"/>
                </a:solidFill>
              </a:rPr>
              <a:t>Current</a:t>
            </a:r>
          </a:p>
        </p:txBody>
      </p:sp>
      <p:sp>
        <p:nvSpPr>
          <p:cNvPr id="13" name="TextBox 12"/>
          <p:cNvSpPr txBox="1"/>
          <p:nvPr/>
        </p:nvSpPr>
        <p:spPr>
          <a:xfrm rot="16200000">
            <a:off x="-410608" y="4761149"/>
            <a:ext cx="2238818" cy="430887"/>
          </a:xfrm>
          <a:prstGeom prst="rect">
            <a:avLst/>
          </a:prstGeom>
          <a:noFill/>
        </p:spPr>
        <p:txBody>
          <a:bodyPr wrap="square" lIns="0" tIns="0" rIns="0" bIns="0" rtlCol="0">
            <a:spAutoFit/>
          </a:bodyPr>
          <a:lstStyle/>
          <a:p>
            <a:pPr algn="ctr"/>
            <a:r>
              <a:rPr lang="en-US" sz="2800" dirty="0" err="1" smtClean="0">
                <a:solidFill>
                  <a:schemeClr val="accent1"/>
                </a:solidFill>
              </a:rPr>
              <a:t>v.next</a:t>
            </a:r>
            <a:endParaRPr lang="en-US" sz="2800" dirty="0" smtClean="0">
              <a:solidFill>
                <a:schemeClr val="accent1"/>
              </a:solidFill>
            </a:endParaRPr>
          </a:p>
        </p:txBody>
      </p:sp>
      <p:sp>
        <p:nvSpPr>
          <p:cNvPr id="14" name="Rectangle 13"/>
          <p:cNvSpPr/>
          <p:nvPr/>
        </p:nvSpPr>
        <p:spPr bwMode="auto">
          <a:xfrm>
            <a:off x="999087" y="1446598"/>
            <a:ext cx="5014686" cy="222551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182880" rIns="182880" bIns="182880" numCol="1" rtlCol="0" anchor="ctr" anchorCtr="0" compatLnSpc="1">
            <a:prstTxWarp prst="textNoShape">
              <a:avLst/>
            </a:prstTxWarp>
          </a:bodyPr>
          <a:lstStyle/>
          <a:p>
            <a:pPr marL="342900" indent="-342900">
              <a:buFont typeface="Arial" pitchFamily="34" charset="0"/>
              <a:buChar char="•"/>
            </a:pPr>
            <a:r>
              <a:rPr lang="en-US" sz="2000" dirty="0" smtClean="0"/>
              <a:t>Validation </a:t>
            </a:r>
            <a:r>
              <a:rPr lang="en-US" sz="2000" dirty="0"/>
              <a:t>in control templates</a:t>
            </a:r>
          </a:p>
          <a:p>
            <a:pPr marL="342900" indent="-342900">
              <a:buFont typeface="Arial" pitchFamily="34" charset="0"/>
              <a:buChar char="•"/>
            </a:pPr>
            <a:r>
              <a:rPr lang="en-US" sz="2000" dirty="0"/>
              <a:t>WCF RIA Services</a:t>
            </a:r>
          </a:p>
          <a:p>
            <a:pPr marL="342900" indent="-342900">
              <a:buFont typeface="Arial" pitchFamily="34" charset="0"/>
              <a:buChar char="•"/>
            </a:pPr>
            <a:r>
              <a:rPr lang="en-US" sz="2000" dirty="0" err="1"/>
              <a:t>IDispatch</a:t>
            </a:r>
            <a:r>
              <a:rPr lang="en-US" sz="2000" dirty="0"/>
              <a:t> for breaking out of the sandbox</a:t>
            </a:r>
          </a:p>
          <a:p>
            <a:pPr marL="342900" indent="-342900">
              <a:buFont typeface="Arial" pitchFamily="34" charset="0"/>
              <a:buChar char="•"/>
            </a:pPr>
            <a:r>
              <a:rPr lang="en-US" sz="2000" dirty="0"/>
              <a:t>Web-based deployment</a:t>
            </a:r>
          </a:p>
          <a:p>
            <a:pPr marL="742932" lvl="1" indent="-285750">
              <a:buFont typeface="Arial" pitchFamily="34" charset="0"/>
              <a:buChar char="•"/>
            </a:pPr>
            <a:r>
              <a:rPr lang="en-US" dirty="0"/>
              <a:t>Apps are content</a:t>
            </a:r>
          </a:p>
          <a:p>
            <a:pPr marL="342900" indent="-342900" algn="ctr" defTabSz="914099">
              <a:buFont typeface="Arial" pitchFamily="34" charset="0"/>
              <a:buChar char="•"/>
            </a:pPr>
            <a:endParaRPr lang="en-US" sz="2200" dirty="0" smtClean="0">
              <a:solidFill>
                <a:schemeClr val="tx1">
                  <a:alpha val="99000"/>
                </a:schemeClr>
              </a:solidFill>
            </a:endParaRPr>
          </a:p>
        </p:txBody>
      </p:sp>
      <p:sp>
        <p:nvSpPr>
          <p:cNvPr id="16" name="TextBox 15"/>
          <p:cNvSpPr txBox="1"/>
          <p:nvPr/>
        </p:nvSpPr>
        <p:spPr>
          <a:xfrm>
            <a:off x="999088" y="950656"/>
            <a:ext cx="2440828" cy="430887"/>
          </a:xfrm>
          <a:prstGeom prst="rect">
            <a:avLst/>
          </a:prstGeom>
          <a:noFill/>
        </p:spPr>
        <p:txBody>
          <a:bodyPr wrap="square" lIns="0" tIns="0" rIns="0" bIns="0" rtlCol="0">
            <a:spAutoFit/>
          </a:bodyPr>
          <a:lstStyle/>
          <a:p>
            <a:r>
              <a:rPr lang="en-US" sz="2800" dirty="0" smtClean="0">
                <a:solidFill>
                  <a:schemeClr val="accent1"/>
                </a:solidFill>
              </a:rPr>
              <a:t>Silverlight</a:t>
            </a:r>
          </a:p>
        </p:txBody>
      </p:sp>
      <p:sp>
        <p:nvSpPr>
          <p:cNvPr id="17" name="TextBox 16"/>
          <p:cNvSpPr txBox="1"/>
          <p:nvPr/>
        </p:nvSpPr>
        <p:spPr>
          <a:xfrm>
            <a:off x="6238741" y="950656"/>
            <a:ext cx="2440828" cy="430887"/>
          </a:xfrm>
          <a:prstGeom prst="rect">
            <a:avLst/>
          </a:prstGeom>
          <a:noFill/>
        </p:spPr>
        <p:txBody>
          <a:bodyPr wrap="square" lIns="0" tIns="0" rIns="0" bIns="0" rtlCol="0">
            <a:spAutoFit/>
          </a:bodyPr>
          <a:lstStyle/>
          <a:p>
            <a:r>
              <a:rPr lang="en-US" sz="2800" dirty="0" smtClean="0">
                <a:solidFill>
                  <a:schemeClr val="accent1"/>
                </a:solidFill>
              </a:rPr>
              <a:t>WPF</a:t>
            </a:r>
          </a:p>
        </p:txBody>
      </p:sp>
      <p:sp>
        <p:nvSpPr>
          <p:cNvPr id="18" name="Rectangle 17"/>
          <p:cNvSpPr/>
          <p:nvPr/>
        </p:nvSpPr>
        <p:spPr bwMode="auto">
          <a:xfrm>
            <a:off x="6238740" y="1446597"/>
            <a:ext cx="5014686" cy="222551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182880" rIns="182880" bIns="182880" numCol="1" rtlCol="0" anchor="ctr" anchorCtr="0" compatLnSpc="1">
            <a:prstTxWarp prst="textNoShape">
              <a:avLst/>
            </a:prstTxWarp>
          </a:bodyPr>
          <a:lstStyle/>
          <a:p>
            <a:pPr marL="342900" indent="-342900">
              <a:buFont typeface="Arial" pitchFamily="34" charset="0"/>
              <a:buChar char="•"/>
            </a:pPr>
            <a:r>
              <a:rPr lang="en-US" sz="2000" dirty="0"/>
              <a:t>Full access to </a:t>
            </a:r>
            <a:r>
              <a:rPr lang="en-US" sz="2000" dirty="0" smtClean="0"/>
              <a:t>the local </a:t>
            </a:r>
            <a:r>
              <a:rPr lang="en-US" sz="2000" dirty="0"/>
              <a:t>machine</a:t>
            </a:r>
          </a:p>
          <a:p>
            <a:pPr marL="342900" indent="-342900">
              <a:buFont typeface="Arial" pitchFamily="34" charset="0"/>
              <a:buChar char="•"/>
            </a:pPr>
            <a:r>
              <a:rPr lang="en-US" sz="2000" dirty="0"/>
              <a:t>Mix and </a:t>
            </a:r>
            <a:r>
              <a:rPr lang="en-US" sz="2000" dirty="0" smtClean="0"/>
              <a:t>match </a:t>
            </a:r>
            <a:r>
              <a:rPr lang="en-US" sz="2000" dirty="0"/>
              <a:t>WPF and </a:t>
            </a:r>
            <a:r>
              <a:rPr lang="en-US" sz="2000" dirty="0" smtClean="0"/>
              <a:t>Windows Forms </a:t>
            </a:r>
            <a:r>
              <a:rPr lang="en-US" sz="2000" dirty="0"/>
              <a:t>components</a:t>
            </a:r>
          </a:p>
          <a:p>
            <a:pPr marL="342900" indent="-342900">
              <a:buFont typeface="Arial" pitchFamily="34" charset="0"/>
              <a:buChar char="•"/>
            </a:pPr>
            <a:r>
              <a:rPr lang="en-US" sz="2000" dirty="0"/>
              <a:t>Best support for oddball and extended network protocols</a:t>
            </a:r>
          </a:p>
          <a:p>
            <a:pPr marL="342900" indent="-342900">
              <a:buFont typeface="Arial" pitchFamily="34" charset="0"/>
              <a:buChar char="•"/>
            </a:pPr>
            <a:r>
              <a:rPr lang="en-US" sz="2000" dirty="0"/>
              <a:t>Crisp GDI-compatible font rendering</a:t>
            </a:r>
          </a:p>
          <a:p>
            <a:pPr marL="342900" indent="-342900" algn="ctr" defTabSz="914099">
              <a:buFont typeface="Arial" pitchFamily="34" charset="0"/>
              <a:buChar char="•"/>
            </a:pPr>
            <a:endParaRPr lang="en-US" sz="2200" dirty="0" smtClean="0">
              <a:solidFill>
                <a:schemeClr val="tx1">
                  <a:alpha val="99000"/>
                </a:schemeClr>
              </a:solidFill>
            </a:endParaRPr>
          </a:p>
        </p:txBody>
      </p:sp>
      <p:sp>
        <p:nvSpPr>
          <p:cNvPr id="19" name="Rectangle 18"/>
          <p:cNvSpPr/>
          <p:nvPr/>
        </p:nvSpPr>
        <p:spPr bwMode="auto">
          <a:xfrm>
            <a:off x="999088" y="3899511"/>
            <a:ext cx="5014686" cy="222551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182880" rIns="182880" bIns="182880" numCol="1" rtlCol="0" anchor="ctr" anchorCtr="0" compatLnSpc="1">
            <a:prstTxWarp prst="textNoShape">
              <a:avLst/>
            </a:prstTxWarp>
          </a:bodyPr>
          <a:lstStyle/>
          <a:p>
            <a:pPr marL="342900" indent="-342900">
              <a:buFont typeface="Arial" pitchFamily="34" charset="0"/>
              <a:buChar char="•"/>
            </a:pPr>
            <a:r>
              <a:rPr lang="en-US" sz="2000" dirty="0"/>
              <a:t>P/Invoke for calling native code</a:t>
            </a:r>
          </a:p>
          <a:p>
            <a:pPr marL="342900" indent="-342900">
              <a:buFont typeface="Arial" pitchFamily="34" charset="0"/>
              <a:buChar char="•"/>
            </a:pPr>
            <a:r>
              <a:rPr lang="en-US" sz="2000" dirty="0"/>
              <a:t>Better font rendering</a:t>
            </a:r>
          </a:p>
          <a:p>
            <a:pPr marL="342900" indent="-342900">
              <a:buFont typeface="Arial" pitchFamily="34" charset="0"/>
              <a:buChar char="•"/>
            </a:pPr>
            <a:r>
              <a:rPr lang="en-US" sz="2000" dirty="0"/>
              <a:t>Increased network performance</a:t>
            </a:r>
          </a:p>
          <a:p>
            <a:pPr marL="342900" indent="-342900">
              <a:buFont typeface="Arial" pitchFamily="34" charset="0"/>
              <a:buChar char="•"/>
            </a:pPr>
            <a:r>
              <a:rPr lang="en-US" sz="2000" dirty="0"/>
              <a:t>Vector printing support</a:t>
            </a:r>
          </a:p>
          <a:p>
            <a:pPr marL="342900" indent="-342900" algn="ctr" defTabSz="914099">
              <a:buFont typeface="Arial" pitchFamily="34" charset="0"/>
              <a:buChar char="•"/>
            </a:pPr>
            <a:endParaRPr lang="en-US" sz="2200" dirty="0" smtClean="0">
              <a:solidFill>
                <a:schemeClr val="tx1">
                  <a:alpha val="99000"/>
                </a:schemeClr>
              </a:solidFill>
            </a:endParaRPr>
          </a:p>
        </p:txBody>
      </p:sp>
      <p:sp>
        <p:nvSpPr>
          <p:cNvPr id="20" name="Rectangle 19"/>
          <p:cNvSpPr/>
          <p:nvPr/>
        </p:nvSpPr>
        <p:spPr bwMode="auto">
          <a:xfrm>
            <a:off x="6238739" y="3899510"/>
            <a:ext cx="5014686" cy="222551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82880" tIns="182880" rIns="182880" bIns="182880" numCol="1" rtlCol="0" anchor="ctr" anchorCtr="0" compatLnSpc="1">
            <a:prstTxWarp prst="textNoShape">
              <a:avLst/>
            </a:prstTxWarp>
          </a:bodyPr>
          <a:lstStyle/>
          <a:p>
            <a:pPr marL="285750" indent="-285750">
              <a:buFont typeface="Arial" pitchFamily="34" charset="0"/>
              <a:buChar char="•"/>
            </a:pPr>
            <a:r>
              <a:rPr lang="en-US" dirty="0" smtClean="0"/>
              <a:t>Better </a:t>
            </a:r>
            <a:r>
              <a:rPr lang="en-US" dirty="0"/>
              <a:t>support for mixing Silverlight, WPF, Browser, and Windows Forms in same application</a:t>
            </a:r>
          </a:p>
          <a:p>
            <a:pPr marL="285750" indent="-285750">
              <a:buFont typeface="Arial" pitchFamily="34" charset="0"/>
              <a:buChar char="•"/>
            </a:pPr>
            <a:r>
              <a:rPr lang="en-US" dirty="0"/>
              <a:t>Improvements in binding with large collections</a:t>
            </a:r>
          </a:p>
          <a:p>
            <a:pPr marL="285750" indent="-285750">
              <a:buFont typeface="Arial" pitchFamily="34" charset="0"/>
              <a:buChar char="•"/>
            </a:pPr>
            <a:r>
              <a:rPr lang="en-US" dirty="0"/>
              <a:t>Improvements in UI virtualization</a:t>
            </a:r>
          </a:p>
          <a:p>
            <a:pPr marL="342900" indent="-342900" algn="ctr" defTabSz="914099">
              <a:buFont typeface="Arial" pitchFamily="34" charset="0"/>
              <a:buChar char="•"/>
            </a:pPr>
            <a:endParaRPr lang="en-US" sz="2200" dirty="0" smtClean="0">
              <a:solidFill>
                <a:schemeClr val="tx1">
                  <a:alpha val="99000"/>
                </a:schemeClr>
              </a:solidFill>
            </a:endParaRPr>
          </a:p>
        </p:txBody>
      </p:sp>
    </p:spTree>
    <p:extLst>
      <p:ext uri="{BB962C8B-B14F-4D97-AF65-F5344CB8AC3E}">
        <p14:creationId xmlns:p14="http://schemas.microsoft.com/office/powerpoint/2010/main" val="12623576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Options</a:t>
            </a:r>
            <a:endParaRPr lang="en-US" dirty="0"/>
          </a:p>
        </p:txBody>
      </p:sp>
      <p:sp>
        <p:nvSpPr>
          <p:cNvPr id="7" name="Content Placeholder 6"/>
          <p:cNvSpPr>
            <a:spLocks noGrp="1"/>
          </p:cNvSpPr>
          <p:nvPr>
            <p:ph idx="1"/>
          </p:nvPr>
        </p:nvSpPr>
        <p:spPr/>
        <p:txBody>
          <a:bodyPr/>
          <a:lstStyle/>
          <a:p>
            <a:r>
              <a:rPr lang="en-US" smtClean="0"/>
              <a:t>WCF RIA Services</a:t>
            </a:r>
          </a:p>
          <a:p>
            <a:pPr lvl="1"/>
            <a:r>
              <a:rPr lang="en-US" smtClean="0"/>
              <a:t>Simplifies multi-tier applications</a:t>
            </a:r>
          </a:p>
          <a:p>
            <a:pPr lvl="1"/>
            <a:r>
              <a:rPr lang="en-US" smtClean="0"/>
              <a:t>Works with Silverlight 4 and 5</a:t>
            </a:r>
          </a:p>
          <a:p>
            <a:r>
              <a:rPr lang="en-US" smtClean="0"/>
              <a:t>Visual Studio LightSwitch</a:t>
            </a:r>
          </a:p>
          <a:p>
            <a:pPr lvl="1"/>
            <a:r>
              <a:rPr lang="en-US" smtClean="0"/>
              <a:t>Creates Silverlight / WCF RIA Services applications</a:t>
            </a:r>
          </a:p>
          <a:p>
            <a:pPr lvl="1"/>
            <a:r>
              <a:rPr lang="en-US" smtClean="0"/>
              <a:t>Great way to get started quickly or build relatively small applications</a:t>
            </a:r>
          </a:p>
          <a:p>
            <a:r>
              <a:rPr lang="en-US" smtClean="0"/>
              <a:t>Native Extensions for Silverlight</a:t>
            </a:r>
          </a:p>
          <a:p>
            <a:pPr lvl="1"/>
            <a:r>
              <a:rPr lang="en-US" smtClean="0"/>
              <a:t>Also, COM in Silverlight 4 and COM and P/Invoke in Silverlight 5</a:t>
            </a:r>
            <a:endParaRPr lang="en-US" dirty="0" smtClean="0"/>
          </a:p>
        </p:txBody>
      </p:sp>
    </p:spTree>
    <p:extLst>
      <p:ext uri="{BB962C8B-B14F-4D97-AF65-F5344CB8AC3E}">
        <p14:creationId xmlns:p14="http://schemas.microsoft.com/office/powerpoint/2010/main" val="20468735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Challenges</a:t>
            </a:r>
            <a:endParaRPr lang="en-US" dirty="0"/>
          </a:p>
        </p:txBody>
      </p:sp>
      <p:sp>
        <p:nvSpPr>
          <p:cNvPr id="8" name="Content Placeholder 7"/>
          <p:cNvSpPr>
            <a:spLocks noGrp="1"/>
          </p:cNvSpPr>
          <p:nvPr>
            <p:ph sz="half" idx="1"/>
          </p:nvPr>
        </p:nvSpPr>
        <p:spPr/>
        <p:txBody>
          <a:bodyPr/>
          <a:lstStyle/>
          <a:p>
            <a:r>
              <a:rPr lang="en-US" smtClean="0"/>
              <a:t>Third-party Controls</a:t>
            </a:r>
          </a:p>
          <a:p>
            <a:pPr lvl="1"/>
            <a:r>
              <a:rPr lang="en-US" smtClean="0"/>
              <a:t>Often, but don’t always, have equivalents</a:t>
            </a:r>
          </a:p>
          <a:p>
            <a:pPr lvl="1"/>
            <a:r>
              <a:rPr lang="en-US" smtClean="0"/>
              <a:t>Behavior is usually different</a:t>
            </a:r>
          </a:p>
          <a:p>
            <a:pPr lvl="1"/>
            <a:endParaRPr lang="en-US" smtClean="0"/>
          </a:p>
          <a:p>
            <a:r>
              <a:rPr lang="en-US" smtClean="0"/>
              <a:t>MDI</a:t>
            </a:r>
          </a:p>
          <a:p>
            <a:pPr lvl="1"/>
            <a:r>
              <a:rPr lang="en-US" smtClean="0"/>
              <a:t>Not popular in the WPF / Silverlight space</a:t>
            </a:r>
          </a:p>
          <a:p>
            <a:pPr lvl="1"/>
            <a:r>
              <a:rPr lang="en-US" smtClean="0"/>
              <a:t>One promising WPF toolkit on codeplex</a:t>
            </a:r>
          </a:p>
          <a:p>
            <a:endParaRPr lang="en-US" dirty="0"/>
          </a:p>
        </p:txBody>
      </p:sp>
      <p:sp>
        <p:nvSpPr>
          <p:cNvPr id="6" name="Content Placeholder 5"/>
          <p:cNvSpPr>
            <a:spLocks noGrp="1"/>
          </p:cNvSpPr>
          <p:nvPr>
            <p:ph sz="half" idx="2"/>
          </p:nvPr>
        </p:nvSpPr>
        <p:spPr/>
        <p:txBody>
          <a:bodyPr/>
          <a:lstStyle/>
          <a:p>
            <a:r>
              <a:rPr lang="en-US" smtClean="0"/>
              <a:t>Local Databases</a:t>
            </a:r>
          </a:p>
          <a:p>
            <a:pPr lvl="1"/>
            <a:r>
              <a:rPr lang="en-US" smtClean="0"/>
              <a:t>Not supported in Silverlight</a:t>
            </a:r>
          </a:p>
          <a:p>
            <a:pPr lvl="1"/>
            <a:endParaRPr lang="en-US" smtClean="0"/>
          </a:p>
          <a:p>
            <a:r>
              <a:rPr lang="en-US" smtClean="0"/>
              <a:t>ADO Recordsets</a:t>
            </a:r>
          </a:p>
          <a:p>
            <a:pPr lvl="1"/>
            <a:r>
              <a:rPr lang="en-US" smtClean="0"/>
              <a:t>Not in Silverlight</a:t>
            </a:r>
          </a:p>
          <a:p>
            <a:pPr lvl="1"/>
            <a:r>
              <a:rPr lang="en-US" smtClean="0"/>
              <a:t>Not the recommended approach in WPF</a:t>
            </a:r>
          </a:p>
          <a:p>
            <a:pPr lvl="1"/>
            <a:endParaRPr lang="en-US" smtClean="0"/>
          </a:p>
          <a:p>
            <a:r>
              <a:rPr lang="en-US" smtClean="0"/>
              <a:t>GDI Drawing vs. Retained Mode</a:t>
            </a:r>
          </a:p>
          <a:p>
            <a:pPr lvl="1"/>
            <a:r>
              <a:rPr lang="en-US" smtClean="0"/>
              <a:t>For apps that incorporate pixel graphics</a:t>
            </a:r>
            <a:endParaRPr lang="en-US" dirty="0"/>
          </a:p>
        </p:txBody>
      </p:sp>
    </p:spTree>
    <p:extLst>
      <p:ext uri="{BB962C8B-B14F-4D97-AF65-F5344CB8AC3E}">
        <p14:creationId xmlns:p14="http://schemas.microsoft.com/office/powerpoint/2010/main" val="5253256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Reuse vs. Rewrite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9556458"/>
              </p:ext>
            </p:extLst>
          </p:nvPr>
        </p:nvGraphicFramePr>
        <p:xfrm>
          <a:off x="1828324" y="1600201"/>
          <a:ext cx="975106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91805" y="1744952"/>
            <a:ext cx="1523603" cy="369332"/>
          </a:xfrm>
          <a:prstGeom prst="rect">
            <a:avLst/>
          </a:prstGeom>
          <a:noFill/>
        </p:spPr>
        <p:txBody>
          <a:bodyPr wrap="square" rtlCol="0">
            <a:spAutoFit/>
          </a:bodyPr>
          <a:lstStyle/>
          <a:p>
            <a:pPr algn="r"/>
            <a:r>
              <a:rPr lang="en-US" dirty="0" smtClean="0"/>
              <a:t>Rewrite</a:t>
            </a:r>
            <a:endParaRPr lang="en-US" dirty="0"/>
          </a:p>
        </p:txBody>
      </p:sp>
      <p:sp>
        <p:nvSpPr>
          <p:cNvPr id="6" name="TextBox 5"/>
          <p:cNvSpPr txBox="1"/>
          <p:nvPr/>
        </p:nvSpPr>
        <p:spPr>
          <a:xfrm>
            <a:off x="391807" y="3973675"/>
            <a:ext cx="1523603" cy="369332"/>
          </a:xfrm>
          <a:prstGeom prst="rect">
            <a:avLst/>
          </a:prstGeom>
          <a:noFill/>
        </p:spPr>
        <p:txBody>
          <a:bodyPr wrap="square" rtlCol="0">
            <a:spAutoFit/>
          </a:bodyPr>
          <a:lstStyle/>
          <a:p>
            <a:pPr algn="r"/>
            <a:r>
              <a:rPr lang="en-US" dirty="0" smtClean="0"/>
              <a:t>Reuse</a:t>
            </a:r>
            <a:endParaRPr lang="en-US" dirty="0"/>
          </a:p>
        </p:txBody>
      </p:sp>
      <p:sp>
        <p:nvSpPr>
          <p:cNvPr id="3" name="TextBox 2"/>
          <p:cNvSpPr txBox="1"/>
          <p:nvPr/>
        </p:nvSpPr>
        <p:spPr>
          <a:xfrm>
            <a:off x="551543" y="776516"/>
            <a:ext cx="6379028" cy="430887"/>
          </a:xfrm>
          <a:prstGeom prst="rect">
            <a:avLst/>
          </a:prstGeom>
          <a:noFill/>
        </p:spPr>
        <p:txBody>
          <a:bodyPr wrap="square" lIns="0" tIns="0" rIns="0" bIns="0" rtlCol="0">
            <a:spAutoFit/>
          </a:bodyPr>
          <a:lstStyle/>
          <a:p>
            <a:r>
              <a:rPr lang="en-US" sz="2800" dirty="0" smtClean="0">
                <a:solidFill>
                  <a:schemeClr val="accent1"/>
                </a:solidFill>
              </a:rPr>
              <a:t>Silverlight 5, WPF 4 and WPF </a:t>
            </a:r>
            <a:r>
              <a:rPr lang="en-US" sz="2800" dirty="0" err="1" smtClean="0">
                <a:solidFill>
                  <a:schemeClr val="accent1"/>
                </a:solidFill>
              </a:rPr>
              <a:t>v.next</a:t>
            </a:r>
            <a:endParaRPr lang="en-US" sz="2800" dirty="0" smtClean="0">
              <a:solidFill>
                <a:schemeClr val="accent1"/>
              </a:solidFill>
            </a:endParaRPr>
          </a:p>
        </p:txBody>
      </p:sp>
    </p:spTree>
    <p:extLst>
      <p:ext uri="{BB962C8B-B14F-4D97-AF65-F5344CB8AC3E}">
        <p14:creationId xmlns:p14="http://schemas.microsoft.com/office/powerpoint/2010/main" val="42069248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Choose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3972178"/>
              </p:ext>
            </p:extLst>
          </p:nvPr>
        </p:nvGraphicFramePr>
        <p:xfrm>
          <a:off x="609441" y="1121229"/>
          <a:ext cx="10969943" cy="510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7480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purl.org/dc/elements/1.1/"/>
    <ds:schemaRef ds:uri="http://purl.org/dc/terms/"/>
    <ds:schemaRef ds:uri="http://schemas.microsoft.com/office/infopath/2007/PartnerControls"/>
    <ds:schemaRef ds:uri="http://www.w3.org/XML/1998/namespace"/>
    <ds:schemaRef ds:uri="2295e2e7-0eeb-498e-8716-217bb2ee6ee3"/>
    <ds:schemaRef ds:uri="http://schemas.microsoft.com/office/2006/metadata/properties"/>
    <ds:schemaRef ds:uri="http://schemas.microsoft.com/office/2006/documentManagement/types"/>
    <ds:schemaRef ds:uri="http://schemas.openxmlformats.org/package/2006/metadata/core-properties"/>
    <ds:schemaRef ds:uri="8b529f77-48ab-4581-b468-93f09345b8aa"/>
    <ds:schemaRef ds:uri="http://purl.org/dc/dcmityp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961</TotalTime>
  <Words>1543</Words>
  <Application>Microsoft Office PowerPoint</Application>
  <PresentationFormat>Custom</PresentationFormat>
  <Paragraphs>182</Paragraphs>
  <Slides>18</Slides>
  <Notes>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TENA11_BreakoutSession_Template_16x9_Final_05132011</vt:lpstr>
      <vt:lpstr>1_White with Consolas font for code slides</vt:lpstr>
      <vt:lpstr>PowerPoint Presentation</vt:lpstr>
      <vt:lpstr>Moving Your App and Skills from Windows Forms to Microsoft Silverlight (and WPF)</vt:lpstr>
      <vt:lpstr>A Windows Forms Application</vt:lpstr>
      <vt:lpstr>Why Move from Windows Forms</vt:lpstr>
      <vt:lpstr>Technology Options</vt:lpstr>
      <vt:lpstr>Additional Options</vt:lpstr>
      <vt:lpstr>Challenges</vt:lpstr>
      <vt:lpstr>Reuse vs. Rewrite</vt:lpstr>
      <vt:lpstr>How to Choose</vt:lpstr>
      <vt:lpstr>A Phased Migration Approach for Big Apps</vt:lpstr>
      <vt:lpstr>Phased Migration Options</vt:lpstr>
      <vt:lpstr>Porting an Application</vt:lpstr>
      <vt:lpstr>What’s Next?</vt:lpstr>
      <vt:lpstr>Web 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DEV337: Moving Your App and Skills from Windows Forms to Microsoft Silverlight (and WPF)</dc:title>
  <dc:subject>Microsoft TechEd North America 2011</dc:subject>
  <dc:creator>Peter Brown</dc:creator>
  <dc:description>Template Design: Jordan Cayabyab
Formatter: Sylvia Tedjo, Silver Fox Productions
Event Date: May 16-19, 2011
Event Location: Atlanta
Audience Type: Developers, IT Pros</dc:description>
  <cp:lastModifiedBy>Shows</cp:lastModifiedBy>
  <cp:revision>52</cp:revision>
  <cp:lastPrinted>2010-05-11T05:02:34Z</cp:lastPrinted>
  <dcterms:created xsi:type="dcterms:W3CDTF">2011-04-20T18:46:46Z</dcterms:created>
  <dcterms:modified xsi:type="dcterms:W3CDTF">2011-05-17T12:25:20Z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