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 id="2147483764" r:id="rId5"/>
  </p:sldMasterIdLst>
  <p:notesMasterIdLst>
    <p:notesMasterId r:id="rId48"/>
  </p:notesMasterIdLst>
  <p:handoutMasterIdLst>
    <p:handoutMasterId r:id="rId49"/>
  </p:handoutMasterIdLst>
  <p:sldIdLst>
    <p:sldId id="322" r:id="rId6"/>
    <p:sldId id="334"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6" r:id="rId43"/>
    <p:sldId id="377" r:id="rId44"/>
    <p:sldId id="378" r:id="rId45"/>
    <p:sldId id="271" r:id="rId46"/>
    <p:sldId id="319" r:id="rId4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8438DD-4098-4C63-BA77-9B1D1F2B2D11}"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B703C6E8-CEAD-4DC1-B8A5-EEFCEDEAA7FD}">
      <dgm:prSet phldrT="[Text]"/>
      <dgm:spPr/>
      <dgm:t>
        <a:bodyPr/>
        <a:lstStyle/>
        <a:p>
          <a:r>
            <a:rPr lang="en-US" dirty="0" smtClean="0"/>
            <a:t>Services</a:t>
          </a:r>
          <a:endParaRPr lang="en-US" dirty="0"/>
        </a:p>
      </dgm:t>
    </dgm:pt>
    <dgm:pt modelId="{B11D97C0-0FD7-4DF9-B331-F7BAF6C9A645}" type="parTrans" cxnId="{0F22F7F3-7178-44C7-B032-8ADD248959F2}">
      <dgm:prSet/>
      <dgm:spPr/>
      <dgm:t>
        <a:bodyPr/>
        <a:lstStyle/>
        <a:p>
          <a:endParaRPr lang="en-US"/>
        </a:p>
      </dgm:t>
    </dgm:pt>
    <dgm:pt modelId="{D7A0EF24-9B4B-4B55-B4D6-6895C689D416}" type="sibTrans" cxnId="{0F22F7F3-7178-44C7-B032-8ADD248959F2}">
      <dgm:prSet/>
      <dgm:spPr/>
      <dgm:t>
        <a:bodyPr/>
        <a:lstStyle/>
        <a:p>
          <a:endParaRPr lang="en-US"/>
        </a:p>
      </dgm:t>
    </dgm:pt>
    <dgm:pt modelId="{B58CFFF6-787B-4433-833A-53541DD158CB}">
      <dgm:prSet phldrT="[Text]"/>
      <dgm:spPr/>
      <dgm:t>
        <a:bodyPr/>
        <a:lstStyle/>
        <a:p>
          <a:r>
            <a:rPr lang="en-US" dirty="0" smtClean="0"/>
            <a:t>Tools</a:t>
          </a:r>
          <a:endParaRPr lang="en-US" dirty="0"/>
        </a:p>
      </dgm:t>
    </dgm:pt>
    <dgm:pt modelId="{2061F579-60AA-4723-B0B8-1AA811B282B9}" type="parTrans" cxnId="{15391651-83FA-48CD-A537-F87DE7533969}">
      <dgm:prSet/>
      <dgm:spPr/>
      <dgm:t>
        <a:bodyPr/>
        <a:lstStyle/>
        <a:p>
          <a:endParaRPr lang="en-US"/>
        </a:p>
      </dgm:t>
    </dgm:pt>
    <dgm:pt modelId="{7AFE5AA6-328D-4FCB-A1DA-26A739B2EDE8}" type="sibTrans" cxnId="{15391651-83FA-48CD-A537-F87DE7533969}">
      <dgm:prSet/>
      <dgm:spPr/>
      <dgm:t>
        <a:bodyPr/>
        <a:lstStyle/>
        <a:p>
          <a:endParaRPr lang="en-US"/>
        </a:p>
      </dgm:t>
    </dgm:pt>
    <dgm:pt modelId="{1F59BECF-45CF-4E0A-89D3-06964390F9E2}">
      <dgm:prSet phldrT="[Text]"/>
      <dgm:spPr/>
      <dgm:t>
        <a:bodyPr/>
        <a:lstStyle/>
        <a:p>
          <a:r>
            <a:rPr lang="en-US" dirty="0" smtClean="0"/>
            <a:t>Clients</a:t>
          </a:r>
          <a:endParaRPr lang="en-US" dirty="0"/>
        </a:p>
      </dgm:t>
    </dgm:pt>
    <dgm:pt modelId="{B08874E6-5A93-49A2-9BD6-C578800E0668}" type="parTrans" cxnId="{DE1F5B2C-3FD6-4A50-8320-A711D15E2254}">
      <dgm:prSet/>
      <dgm:spPr/>
      <dgm:t>
        <a:bodyPr/>
        <a:lstStyle/>
        <a:p>
          <a:endParaRPr lang="en-US"/>
        </a:p>
      </dgm:t>
    </dgm:pt>
    <dgm:pt modelId="{60AF3877-4234-4F67-9F1D-15D03BF29C3B}" type="sibTrans" cxnId="{DE1F5B2C-3FD6-4A50-8320-A711D15E2254}">
      <dgm:prSet/>
      <dgm:spPr/>
      <dgm:t>
        <a:bodyPr/>
        <a:lstStyle/>
        <a:p>
          <a:endParaRPr lang="en-US"/>
        </a:p>
      </dgm:t>
    </dgm:pt>
    <dgm:pt modelId="{194C2878-14DA-476E-93BC-CA3E684C2CA0}">
      <dgm:prSet phldrT="[Text]"/>
      <dgm:spPr/>
      <dgm:t>
        <a:bodyPr/>
        <a:lstStyle/>
        <a:p>
          <a:r>
            <a:rPr lang="en-US" dirty="0" smtClean="0"/>
            <a:t>Frameworks</a:t>
          </a:r>
          <a:endParaRPr lang="en-US" dirty="0"/>
        </a:p>
      </dgm:t>
    </dgm:pt>
    <dgm:pt modelId="{16172B5D-A5B6-449E-8E92-16D570CFF0E1}" type="parTrans" cxnId="{D68BDC0C-7194-4F5F-A78D-1C578649C42E}">
      <dgm:prSet/>
      <dgm:spPr/>
      <dgm:t>
        <a:bodyPr/>
        <a:lstStyle/>
        <a:p>
          <a:endParaRPr lang="en-US"/>
        </a:p>
      </dgm:t>
    </dgm:pt>
    <dgm:pt modelId="{055A3D16-3A4E-40D6-A676-9E896FD127BF}" type="sibTrans" cxnId="{D68BDC0C-7194-4F5F-A78D-1C578649C42E}">
      <dgm:prSet/>
      <dgm:spPr/>
      <dgm:t>
        <a:bodyPr/>
        <a:lstStyle/>
        <a:p>
          <a:endParaRPr lang="en-US"/>
        </a:p>
      </dgm:t>
    </dgm:pt>
    <dgm:pt modelId="{DD9F0164-8DDD-4A5D-80B4-3C208392FEAA}" type="pres">
      <dgm:prSet presAssocID="{938438DD-4098-4C63-BA77-9B1D1F2B2D11}" presName="linear" presStyleCnt="0">
        <dgm:presLayoutVars>
          <dgm:animLvl val="lvl"/>
          <dgm:resizeHandles val="exact"/>
        </dgm:presLayoutVars>
      </dgm:prSet>
      <dgm:spPr/>
      <dgm:t>
        <a:bodyPr/>
        <a:lstStyle/>
        <a:p>
          <a:endParaRPr lang="en-US"/>
        </a:p>
      </dgm:t>
    </dgm:pt>
    <dgm:pt modelId="{FD2A45AF-372E-433D-B0E5-0AF4AF514C95}" type="pres">
      <dgm:prSet presAssocID="{B703C6E8-CEAD-4DC1-B8A5-EEFCEDEAA7FD}" presName="parentText" presStyleLbl="node1" presStyleIdx="0" presStyleCnt="4">
        <dgm:presLayoutVars>
          <dgm:chMax val="0"/>
          <dgm:bulletEnabled val="1"/>
        </dgm:presLayoutVars>
      </dgm:prSet>
      <dgm:spPr/>
      <dgm:t>
        <a:bodyPr/>
        <a:lstStyle/>
        <a:p>
          <a:endParaRPr lang="en-US"/>
        </a:p>
      </dgm:t>
    </dgm:pt>
    <dgm:pt modelId="{B8803AAB-DE3B-4A39-9DED-A476BD70FBC8}" type="pres">
      <dgm:prSet presAssocID="{D7A0EF24-9B4B-4B55-B4D6-6895C689D416}" presName="spacer" presStyleCnt="0"/>
      <dgm:spPr/>
    </dgm:pt>
    <dgm:pt modelId="{35EC7FC8-8E48-469D-9DB6-9A66DC1D2AC2}" type="pres">
      <dgm:prSet presAssocID="{B58CFFF6-787B-4433-833A-53541DD158CB}" presName="parentText" presStyleLbl="node1" presStyleIdx="1" presStyleCnt="4">
        <dgm:presLayoutVars>
          <dgm:chMax val="0"/>
          <dgm:bulletEnabled val="1"/>
        </dgm:presLayoutVars>
      </dgm:prSet>
      <dgm:spPr/>
      <dgm:t>
        <a:bodyPr/>
        <a:lstStyle/>
        <a:p>
          <a:endParaRPr lang="en-US"/>
        </a:p>
      </dgm:t>
    </dgm:pt>
    <dgm:pt modelId="{398D1210-6035-4E88-ACE6-B94BB43B4D42}" type="pres">
      <dgm:prSet presAssocID="{7AFE5AA6-328D-4FCB-A1DA-26A739B2EDE8}" presName="spacer" presStyleCnt="0"/>
      <dgm:spPr/>
    </dgm:pt>
    <dgm:pt modelId="{15FFED9C-8973-46C1-A619-AF8C8B14862F}" type="pres">
      <dgm:prSet presAssocID="{1F59BECF-45CF-4E0A-89D3-06964390F9E2}" presName="parentText" presStyleLbl="node1" presStyleIdx="2" presStyleCnt="4">
        <dgm:presLayoutVars>
          <dgm:chMax val="0"/>
          <dgm:bulletEnabled val="1"/>
        </dgm:presLayoutVars>
      </dgm:prSet>
      <dgm:spPr/>
      <dgm:t>
        <a:bodyPr/>
        <a:lstStyle/>
        <a:p>
          <a:endParaRPr lang="en-US"/>
        </a:p>
      </dgm:t>
    </dgm:pt>
    <dgm:pt modelId="{FC570549-B02C-488F-909D-4F1A6504C8E4}" type="pres">
      <dgm:prSet presAssocID="{60AF3877-4234-4F67-9F1D-15D03BF29C3B}" presName="spacer" presStyleCnt="0"/>
      <dgm:spPr/>
    </dgm:pt>
    <dgm:pt modelId="{0707F13F-9054-4965-882C-CD49080D2669}" type="pres">
      <dgm:prSet presAssocID="{194C2878-14DA-476E-93BC-CA3E684C2CA0}" presName="parentText" presStyleLbl="node1" presStyleIdx="3" presStyleCnt="4">
        <dgm:presLayoutVars>
          <dgm:chMax val="0"/>
          <dgm:bulletEnabled val="1"/>
        </dgm:presLayoutVars>
      </dgm:prSet>
      <dgm:spPr/>
      <dgm:t>
        <a:bodyPr/>
        <a:lstStyle/>
        <a:p>
          <a:endParaRPr lang="en-US"/>
        </a:p>
      </dgm:t>
    </dgm:pt>
  </dgm:ptLst>
  <dgm:cxnLst>
    <dgm:cxn modelId="{7A1331AC-70FE-4F27-9C85-8F5011DDCC59}" type="presOf" srcId="{938438DD-4098-4C63-BA77-9B1D1F2B2D11}" destId="{DD9F0164-8DDD-4A5D-80B4-3C208392FEAA}" srcOrd="0" destOrd="0" presId="urn:microsoft.com/office/officeart/2005/8/layout/vList2"/>
    <dgm:cxn modelId="{139B5C05-65E6-4901-B3E1-12399480F9F9}" type="presOf" srcId="{B703C6E8-CEAD-4DC1-B8A5-EEFCEDEAA7FD}" destId="{FD2A45AF-372E-433D-B0E5-0AF4AF514C95}" srcOrd="0" destOrd="0" presId="urn:microsoft.com/office/officeart/2005/8/layout/vList2"/>
    <dgm:cxn modelId="{0F22F7F3-7178-44C7-B032-8ADD248959F2}" srcId="{938438DD-4098-4C63-BA77-9B1D1F2B2D11}" destId="{B703C6E8-CEAD-4DC1-B8A5-EEFCEDEAA7FD}" srcOrd="0" destOrd="0" parTransId="{B11D97C0-0FD7-4DF9-B331-F7BAF6C9A645}" sibTransId="{D7A0EF24-9B4B-4B55-B4D6-6895C689D416}"/>
    <dgm:cxn modelId="{15391651-83FA-48CD-A537-F87DE7533969}" srcId="{938438DD-4098-4C63-BA77-9B1D1F2B2D11}" destId="{B58CFFF6-787B-4433-833A-53541DD158CB}" srcOrd="1" destOrd="0" parTransId="{2061F579-60AA-4723-B0B8-1AA811B282B9}" sibTransId="{7AFE5AA6-328D-4FCB-A1DA-26A739B2EDE8}"/>
    <dgm:cxn modelId="{84024346-47C8-4B79-81E8-182147AC9DB3}" type="presOf" srcId="{B58CFFF6-787B-4433-833A-53541DD158CB}" destId="{35EC7FC8-8E48-469D-9DB6-9A66DC1D2AC2}" srcOrd="0" destOrd="0" presId="urn:microsoft.com/office/officeart/2005/8/layout/vList2"/>
    <dgm:cxn modelId="{DE1F5B2C-3FD6-4A50-8320-A711D15E2254}" srcId="{938438DD-4098-4C63-BA77-9B1D1F2B2D11}" destId="{1F59BECF-45CF-4E0A-89D3-06964390F9E2}" srcOrd="2" destOrd="0" parTransId="{B08874E6-5A93-49A2-9BD6-C578800E0668}" sibTransId="{60AF3877-4234-4F67-9F1D-15D03BF29C3B}"/>
    <dgm:cxn modelId="{A8B164BC-0CFB-42CF-A33F-464A8721F13F}" type="presOf" srcId="{1F59BECF-45CF-4E0A-89D3-06964390F9E2}" destId="{15FFED9C-8973-46C1-A619-AF8C8B14862F}" srcOrd="0" destOrd="0" presId="urn:microsoft.com/office/officeart/2005/8/layout/vList2"/>
    <dgm:cxn modelId="{C2195FA7-EB9B-48C0-9620-F7FD46FF37B4}" type="presOf" srcId="{194C2878-14DA-476E-93BC-CA3E684C2CA0}" destId="{0707F13F-9054-4965-882C-CD49080D2669}" srcOrd="0" destOrd="0" presId="urn:microsoft.com/office/officeart/2005/8/layout/vList2"/>
    <dgm:cxn modelId="{D68BDC0C-7194-4F5F-A78D-1C578649C42E}" srcId="{938438DD-4098-4C63-BA77-9B1D1F2B2D11}" destId="{194C2878-14DA-476E-93BC-CA3E684C2CA0}" srcOrd="3" destOrd="0" parTransId="{16172B5D-A5B6-449E-8E92-16D570CFF0E1}" sibTransId="{055A3D16-3A4E-40D6-A676-9E896FD127BF}"/>
    <dgm:cxn modelId="{F5FBB1BE-D46E-4C13-8B5E-C28911683595}" type="presParOf" srcId="{DD9F0164-8DDD-4A5D-80B4-3C208392FEAA}" destId="{FD2A45AF-372E-433D-B0E5-0AF4AF514C95}" srcOrd="0" destOrd="0" presId="urn:microsoft.com/office/officeart/2005/8/layout/vList2"/>
    <dgm:cxn modelId="{E6DDA6F0-4032-4FBA-A290-165B25B81F12}" type="presParOf" srcId="{DD9F0164-8DDD-4A5D-80B4-3C208392FEAA}" destId="{B8803AAB-DE3B-4A39-9DED-A476BD70FBC8}" srcOrd="1" destOrd="0" presId="urn:microsoft.com/office/officeart/2005/8/layout/vList2"/>
    <dgm:cxn modelId="{118C4ABA-0A14-4216-B1AE-560AF6969EAD}" type="presParOf" srcId="{DD9F0164-8DDD-4A5D-80B4-3C208392FEAA}" destId="{35EC7FC8-8E48-469D-9DB6-9A66DC1D2AC2}" srcOrd="2" destOrd="0" presId="urn:microsoft.com/office/officeart/2005/8/layout/vList2"/>
    <dgm:cxn modelId="{5F0C08A2-693D-4B65-9D84-B6B4C064B35B}" type="presParOf" srcId="{DD9F0164-8DDD-4A5D-80B4-3C208392FEAA}" destId="{398D1210-6035-4E88-ACE6-B94BB43B4D42}" srcOrd="3" destOrd="0" presId="urn:microsoft.com/office/officeart/2005/8/layout/vList2"/>
    <dgm:cxn modelId="{0857B1E9-1527-4333-BE03-F6B77790166D}" type="presParOf" srcId="{DD9F0164-8DDD-4A5D-80B4-3C208392FEAA}" destId="{15FFED9C-8973-46C1-A619-AF8C8B14862F}" srcOrd="4" destOrd="0" presId="urn:microsoft.com/office/officeart/2005/8/layout/vList2"/>
    <dgm:cxn modelId="{0E615CBD-5FA0-44D8-BC9A-A11C16881509}" type="presParOf" srcId="{DD9F0164-8DDD-4A5D-80B4-3C208392FEAA}" destId="{FC570549-B02C-488F-909D-4F1A6504C8E4}" srcOrd="5" destOrd="0" presId="urn:microsoft.com/office/officeart/2005/8/layout/vList2"/>
    <dgm:cxn modelId="{F7500F9E-59CA-4DC8-8F3C-F4B8A4717321}" type="presParOf" srcId="{DD9F0164-8DDD-4A5D-80B4-3C208392FEAA}" destId="{0707F13F-9054-4965-882C-CD49080D266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A45AF-372E-433D-B0E5-0AF4AF514C95}">
      <dsp:nvSpPr>
        <dsp:cNvPr id="0" name=""/>
        <dsp:cNvSpPr/>
      </dsp:nvSpPr>
      <dsp:spPr>
        <a:xfrm>
          <a:off x="0" y="36719"/>
          <a:ext cx="11071515" cy="1029600"/>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kern="1200" dirty="0" smtClean="0"/>
            <a:t>Services</a:t>
          </a:r>
          <a:endParaRPr lang="en-US" sz="4400" kern="1200" dirty="0"/>
        </a:p>
      </dsp:txBody>
      <dsp:txXfrm>
        <a:off x="50261" y="86980"/>
        <a:ext cx="10970993" cy="929078"/>
      </dsp:txXfrm>
    </dsp:sp>
    <dsp:sp modelId="{35EC7FC8-8E48-469D-9DB6-9A66DC1D2AC2}">
      <dsp:nvSpPr>
        <dsp:cNvPr id="0" name=""/>
        <dsp:cNvSpPr/>
      </dsp:nvSpPr>
      <dsp:spPr>
        <a:xfrm>
          <a:off x="0" y="1193039"/>
          <a:ext cx="11071515" cy="1029600"/>
        </a:xfrm>
        <a:prstGeom prst="roundRect">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kern="1200" dirty="0" smtClean="0"/>
            <a:t>Tools</a:t>
          </a:r>
          <a:endParaRPr lang="en-US" sz="4400" kern="1200" dirty="0"/>
        </a:p>
      </dsp:txBody>
      <dsp:txXfrm>
        <a:off x="50261" y="1243300"/>
        <a:ext cx="10970993" cy="929078"/>
      </dsp:txXfrm>
    </dsp:sp>
    <dsp:sp modelId="{15FFED9C-8973-46C1-A619-AF8C8B14862F}">
      <dsp:nvSpPr>
        <dsp:cNvPr id="0" name=""/>
        <dsp:cNvSpPr/>
      </dsp:nvSpPr>
      <dsp:spPr>
        <a:xfrm>
          <a:off x="0" y="2349360"/>
          <a:ext cx="11071515" cy="1029600"/>
        </a:xfrm>
        <a:prstGeom prst="roundRect">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kern="1200" dirty="0" smtClean="0"/>
            <a:t>Clients</a:t>
          </a:r>
          <a:endParaRPr lang="en-US" sz="4400" kern="1200" dirty="0"/>
        </a:p>
      </dsp:txBody>
      <dsp:txXfrm>
        <a:off x="50261" y="2399621"/>
        <a:ext cx="10970993" cy="929078"/>
      </dsp:txXfrm>
    </dsp:sp>
    <dsp:sp modelId="{0707F13F-9054-4965-882C-CD49080D2669}">
      <dsp:nvSpPr>
        <dsp:cNvPr id="0" name=""/>
        <dsp:cNvSpPr/>
      </dsp:nvSpPr>
      <dsp:spPr>
        <a:xfrm>
          <a:off x="0" y="3505680"/>
          <a:ext cx="11071515" cy="1029600"/>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kern="1200" dirty="0" smtClean="0"/>
            <a:t>Frameworks</a:t>
          </a:r>
          <a:endParaRPr lang="en-US" sz="4400" kern="1200" dirty="0"/>
        </a:p>
      </dsp:txBody>
      <dsp:txXfrm>
        <a:off x="50261" y="3555941"/>
        <a:ext cx="10970993" cy="9290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6:48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D6EC58-315C-4CC8-A502-5703277A706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717FB0CB-72BE-45EE-A389-D9B90ADB51B9}" type="datetime1">
              <a:rPr lang="en-US" smtClean="0"/>
              <a:pPr>
                <a:defRPr/>
              </a:pPr>
              <a:t>5/16/2011</a:t>
            </a:fld>
            <a:endParaRPr lang="en-US"/>
          </a:p>
        </p:txBody>
      </p:sp>
      <p:sp>
        <p:nvSpPr>
          <p:cNvPr id="5" name="Slide Number Placeholder 4"/>
          <p:cNvSpPr>
            <a:spLocks noGrp="1"/>
          </p:cNvSpPr>
          <p:nvPr>
            <p:ph type="sldNum" sz="quarter" idx="11"/>
          </p:nvPr>
        </p:nvSpPr>
        <p:spPr/>
        <p:txBody>
          <a:bodyPr/>
          <a:lstStyle/>
          <a:p>
            <a:pPr>
              <a:defRPr/>
            </a:pPr>
            <a:fld id="{B5C1EC6F-F85E-441E-AA5D-14B6AA8FD7BE}"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D6EC58-315C-4CC8-A502-5703277A706C}" type="slidenum">
              <a:rPr lang="en-US" smtClean="0"/>
              <a:pPr/>
              <a:t>25</a:t>
            </a:fld>
            <a:endParaRPr lang="en-US"/>
          </a:p>
        </p:txBody>
      </p:sp>
    </p:spTree>
    <p:extLst>
      <p:ext uri="{BB962C8B-B14F-4D97-AF65-F5344CB8AC3E}">
        <p14:creationId xmlns:p14="http://schemas.microsoft.com/office/powerpoint/2010/main" val="3729571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6:48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6:48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6:48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417427668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434833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98201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357223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66164969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2440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19258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39097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59860133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553068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90237509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2988150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517764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5798816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8178095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40045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10466824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464824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96190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449845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725842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2426165"/>
      </p:ext>
    </p:extLst>
  </p:cSld>
  <p:clrMap bg1="dk1" tx1="lt1" bg2="dk2" tx2="lt2" accent1="accent1" accent2="accent2" accent3="accent3" accent4="accent4" accent5="accent5" accent6="accent6" hlink="hlink" folHlink="folHlink"/>
  <p:sldLayoutIdLst>
    <p:sldLayoutId id="214748376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cid:image003.png@01CBAE9F.146EF440" TargetMode="External"/><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nbcsports.msnbc.co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http://www.careerbuilder.co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www.microsoft.com/downloads/en/details.aspx?FamilyID=182f9522-d212-4d6d-a06b-d4817ed2e28f" TargetMode="External"/><Relationship Id="rId2" Type="http://schemas.openxmlformats.org/officeDocument/2006/relationships/hyperlink" Target="http://www.microsoft.com/en-us/mediaplatform/" TargetMode="Externa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eblogs.asp.net/Scottgu/" TargetMode="External"/><Relationship Id="rId2" Type="http://schemas.openxmlformats.org/officeDocument/2006/relationships/hyperlink" Target="http://www.iis.net/" TargetMode="External"/><Relationship Id="rId1" Type="http://schemas.openxmlformats.org/officeDocument/2006/relationships/slideLayout" Target="../slideLayouts/slideLayout8.xml"/><Relationship Id="rId4" Type="http://schemas.openxmlformats.org/officeDocument/2006/relationships/hyperlink" Target="http://www.hanselman.com/blog/"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7.png"/><Relationship Id="rId5" Type="http://schemas.openxmlformats.org/officeDocument/2006/relationships/hyperlink" Target="http://www.microsoft.com/learning" TargetMode="External"/><Relationship Id="rId10" Type="http://schemas.openxmlformats.org/officeDocument/2006/relationships/image" Target="../media/image56.emf"/><Relationship Id="rId4" Type="http://schemas.openxmlformats.org/officeDocument/2006/relationships/image" Target="../media/image53.png"/><Relationship Id="rId9" Type="http://schemas.openxmlformats.org/officeDocument/2006/relationships/image" Target="../media/image55.png"/><Relationship Id="rId14" Type="http://schemas.microsoft.com/office/2007/relationships/hdphoto" Target="../media/hdphoto1.wdp"/></Relationships>
</file>

<file path=ppt/slides/_rels/slide3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w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4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diagramLayout" Target="../diagrams/layout1.xml"/><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openxmlformats.org/officeDocument/2006/relationships/image" Target="../media/image40.png"/><Relationship Id="rId5" Type="http://schemas.openxmlformats.org/officeDocument/2006/relationships/diagramColors" Target="../diagrams/colors1.xml"/><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diagramQuickStyle" Target="../diagrams/quickStyle1.xml"/><Relationship Id="rId9" Type="http://schemas.openxmlformats.org/officeDocument/2006/relationships/image" Target="../media/image38.png"/><Relationship Id="rId1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Delivering End-End Video Workflow </a:t>
            </a:r>
            <a:r>
              <a:rPr lang="en-US" sz="2800" dirty="0" smtClean="0"/>
              <a:t>Using Microsoft </a:t>
            </a:r>
            <a:br>
              <a:rPr lang="en-US" sz="2800" dirty="0" smtClean="0"/>
            </a:br>
            <a:r>
              <a:rPr lang="en-US" sz="2800" dirty="0" smtClean="0"/>
              <a:t>SharePoint</a:t>
            </a:r>
            <a:r>
              <a:rPr lang="en-US" sz="2800" dirty="0"/>
              <a:t>, IIS Media Services, Microsoft Expression </a:t>
            </a:r>
            <a:r>
              <a:rPr lang="en-US" sz="2800" dirty="0" smtClean="0"/>
              <a:t/>
            </a:r>
            <a:br>
              <a:rPr lang="en-US" sz="2800" dirty="0" smtClean="0"/>
            </a:br>
            <a:r>
              <a:rPr lang="en-US" sz="2800" dirty="0" smtClean="0"/>
              <a:t>Encoder </a:t>
            </a:r>
            <a:r>
              <a:rPr lang="en-US" sz="2800" dirty="0"/>
              <a:t>and Microsoft Silverlight</a:t>
            </a:r>
          </a:p>
        </p:txBody>
      </p:sp>
      <p:sp>
        <p:nvSpPr>
          <p:cNvPr id="3" name="Subtitle 2"/>
          <p:cNvSpPr>
            <a:spLocks noGrp="1"/>
          </p:cNvSpPr>
          <p:nvPr>
            <p:ph type="subTitle" idx="1"/>
          </p:nvPr>
        </p:nvSpPr>
        <p:spPr/>
        <p:txBody>
          <a:bodyPr/>
          <a:lstStyle/>
          <a:p>
            <a:r>
              <a:rPr lang="en-US" sz="2800" dirty="0" smtClean="0"/>
              <a:t>Steven Woodward</a:t>
            </a:r>
          </a:p>
          <a:p>
            <a:r>
              <a:rPr lang="en-US" sz="2800" dirty="0" smtClean="0"/>
              <a:t>Principal Evangelist</a:t>
            </a:r>
          </a:p>
          <a:p>
            <a:r>
              <a:rPr lang="en-US" sz="2800" dirty="0" smtClean="0"/>
              <a:t>Microsoft Corporation</a:t>
            </a:r>
            <a:endParaRPr lang="en-US" sz="2800" dirty="0"/>
          </a:p>
        </p:txBody>
      </p:sp>
      <p:sp>
        <p:nvSpPr>
          <p:cNvPr id="7" name="Text Placeholder 6"/>
          <p:cNvSpPr>
            <a:spLocks noGrp="1"/>
          </p:cNvSpPr>
          <p:nvPr>
            <p:ph type="body" sz="quarter" idx="10"/>
          </p:nvPr>
        </p:nvSpPr>
        <p:spPr/>
        <p:txBody>
          <a:bodyPr/>
          <a:lstStyle/>
          <a:p>
            <a:r>
              <a:rPr lang="en-US" dirty="0" smtClean="0"/>
              <a:t>DEV330</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Content Manager</a:t>
            </a:r>
            <a:endParaRPr lang="en-US" dirty="0"/>
          </a:p>
        </p:txBody>
      </p:sp>
      <p:sp>
        <p:nvSpPr>
          <p:cNvPr id="7" name="Subtitle 6"/>
          <p:cNvSpPr>
            <a:spLocks noGrp="1"/>
          </p:cNvSpPr>
          <p:nvPr>
            <p:ph type="subTitle" idx="1"/>
          </p:nvPr>
        </p:nvSpPr>
        <p:spPr/>
        <p:txBody>
          <a:bodyPr/>
          <a:lstStyle/>
          <a:p>
            <a:endParaRPr lang="en-US"/>
          </a:p>
        </p:txBody>
      </p:sp>
      <p:sp>
        <p:nvSpPr>
          <p:cNvPr id="8" name="Text Placeholder 7"/>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9342625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Content Manager</a:t>
            </a:r>
            <a:endParaRPr lang="en-US" dirty="0"/>
          </a:p>
        </p:txBody>
      </p:sp>
      <p:sp>
        <p:nvSpPr>
          <p:cNvPr id="3" name="Content Placeholder 2"/>
          <p:cNvSpPr>
            <a:spLocks noGrp="1"/>
          </p:cNvSpPr>
          <p:nvPr>
            <p:ph type="body" sz="quarter" idx="10"/>
          </p:nvPr>
        </p:nvSpPr>
        <p:spPr/>
        <p:txBody>
          <a:bodyPr/>
          <a:lstStyle/>
          <a:p>
            <a:r>
              <a:rPr lang="en-US" smtClean="0"/>
              <a:t>Features and Demo’s</a:t>
            </a:r>
          </a:p>
          <a:p>
            <a:pPr lvl="1"/>
            <a:r>
              <a:rPr lang="en-US" smtClean="0"/>
              <a:t>Project Based Video Management</a:t>
            </a:r>
          </a:p>
          <a:p>
            <a:pPr lvl="1"/>
            <a:r>
              <a:rPr lang="en-US" smtClean="0"/>
              <a:t>Video On Demand</a:t>
            </a:r>
          </a:p>
          <a:p>
            <a:pPr lvl="1"/>
            <a:r>
              <a:rPr lang="en-US" smtClean="0"/>
              <a:t>Live Event Broadcasting</a:t>
            </a:r>
          </a:p>
          <a:p>
            <a:pPr lvl="1"/>
            <a:r>
              <a:rPr lang="en-US" smtClean="0"/>
              <a:t>Video Editing</a:t>
            </a:r>
          </a:p>
          <a:p>
            <a:pPr lvl="1"/>
            <a:r>
              <a:rPr lang="en-US" smtClean="0"/>
              <a:t>Ad Insertion</a:t>
            </a:r>
          </a:p>
          <a:p>
            <a:r>
              <a:rPr lang="en-US" smtClean="0"/>
              <a:t>Architecture</a:t>
            </a:r>
          </a:p>
          <a:p>
            <a:endParaRPr lang="en-US" dirty="0"/>
          </a:p>
        </p:txBody>
      </p:sp>
    </p:spTree>
    <p:extLst>
      <p:ext uri="{BB962C8B-B14F-4D97-AF65-F5344CB8AC3E}">
        <p14:creationId xmlns:p14="http://schemas.microsoft.com/office/powerpoint/2010/main" val="342974361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Server Roles</a:t>
            </a:r>
            <a:endParaRPr lang="en-US" dirty="0"/>
          </a:p>
        </p:txBody>
      </p:sp>
      <p:sp>
        <p:nvSpPr>
          <p:cNvPr id="3" name="Text Placeholder 2"/>
          <p:cNvSpPr>
            <a:spLocks noGrp="1"/>
          </p:cNvSpPr>
          <p:nvPr>
            <p:ph type="body" sz="quarter" idx="10"/>
          </p:nvPr>
        </p:nvSpPr>
        <p:spPr/>
        <p:txBody>
          <a:bodyPr/>
          <a:lstStyle/>
          <a:p>
            <a:r>
              <a:rPr lang="en-US" smtClean="0"/>
              <a:t>Sharepoint 2010</a:t>
            </a:r>
          </a:p>
          <a:p>
            <a:r>
              <a:rPr lang="en-US" smtClean="0"/>
              <a:t>SQL Server 2008</a:t>
            </a:r>
          </a:p>
          <a:p>
            <a:r>
              <a:rPr lang="en-US" smtClean="0"/>
              <a:t>IIS Media Services Transform Manager</a:t>
            </a:r>
          </a:p>
          <a:p>
            <a:r>
              <a:rPr lang="en-US" smtClean="0"/>
              <a:t>IIS Media Services Origin (Live &amp; VOD)</a:t>
            </a:r>
          </a:p>
          <a:p>
            <a:r>
              <a:rPr lang="en-US" smtClean="0"/>
              <a:t>Encoder</a:t>
            </a:r>
            <a:endParaRPr lang="en-US" dirty="0" smtClean="0"/>
          </a:p>
        </p:txBody>
      </p:sp>
    </p:spTree>
    <p:extLst>
      <p:ext uri="{BB962C8B-B14F-4D97-AF65-F5344CB8AC3E}">
        <p14:creationId xmlns:p14="http://schemas.microsoft.com/office/powerpoint/2010/main" val="395819877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Installation</a:t>
            </a:r>
            <a:endParaRPr lang="en-US" dirty="0"/>
          </a:p>
        </p:txBody>
      </p:sp>
      <p:sp>
        <p:nvSpPr>
          <p:cNvPr id="3" name="Text Placeholder 2"/>
          <p:cNvSpPr>
            <a:spLocks noGrp="1"/>
          </p:cNvSpPr>
          <p:nvPr>
            <p:ph type="body" sz="quarter" idx="10"/>
          </p:nvPr>
        </p:nvSpPr>
        <p:spPr/>
        <p:txBody>
          <a:bodyPr/>
          <a:lstStyle/>
          <a:p>
            <a:r>
              <a:rPr lang="en-US" smtClean="0"/>
              <a:t>Wizard based Installation</a:t>
            </a:r>
          </a:p>
          <a:p>
            <a:pPr lvl="1"/>
            <a:r>
              <a:rPr lang="en-US" smtClean="0"/>
              <a:t>Installs Content Manager on Sharepoint</a:t>
            </a:r>
          </a:p>
          <a:p>
            <a:pPr lvl="2"/>
            <a:r>
              <a:rPr lang="en-US" smtClean="0"/>
              <a:t>Select required features</a:t>
            </a:r>
          </a:p>
          <a:p>
            <a:pPr lvl="2"/>
            <a:r>
              <a:rPr lang="en-US" smtClean="0"/>
              <a:t>Define user accounts</a:t>
            </a:r>
          </a:p>
          <a:p>
            <a:pPr lvl="1"/>
            <a:r>
              <a:rPr lang="en-US" smtClean="0"/>
              <a:t>Creates Install Packages for;</a:t>
            </a:r>
          </a:p>
          <a:p>
            <a:pPr lvl="2"/>
            <a:r>
              <a:rPr lang="en-US" smtClean="0"/>
              <a:t>Transform Manager</a:t>
            </a:r>
          </a:p>
          <a:p>
            <a:pPr lvl="2"/>
            <a:r>
              <a:rPr lang="en-US" smtClean="0"/>
              <a:t>IIS Media Services Origin</a:t>
            </a:r>
          </a:p>
          <a:p>
            <a:pPr lvl="2"/>
            <a:r>
              <a:rPr lang="en-US" smtClean="0"/>
              <a:t>Expression Encoder</a:t>
            </a:r>
          </a:p>
          <a:p>
            <a:pPr lvl="2"/>
            <a:endParaRPr lang="en-US" smtClean="0"/>
          </a:p>
          <a:p>
            <a:pPr lvl="2"/>
            <a:endParaRPr lang="en-US" dirty="0"/>
          </a:p>
        </p:txBody>
      </p:sp>
      <p:pic>
        <p:nvPicPr>
          <p:cNvPr id="4" name="Picture 3"/>
          <p:cNvPicPr/>
          <p:nvPr/>
        </p:nvPicPr>
        <p:blipFill>
          <a:blip r:embed="rId2"/>
          <a:stretch>
            <a:fillRect/>
          </a:stretch>
        </p:blipFill>
        <p:spPr>
          <a:xfrm>
            <a:off x="5789692" y="2514601"/>
            <a:ext cx="6145199" cy="392906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52885641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Project Based Video Management</a:t>
            </a:r>
            <a:endParaRPr lang="en-US" dirty="0"/>
          </a:p>
        </p:txBody>
      </p:sp>
      <p:sp>
        <p:nvSpPr>
          <p:cNvPr id="3" name="Content Placeholder 2"/>
          <p:cNvSpPr>
            <a:spLocks noGrp="1"/>
          </p:cNvSpPr>
          <p:nvPr>
            <p:ph type="body" sz="quarter" idx="10"/>
          </p:nvPr>
        </p:nvSpPr>
        <p:spPr/>
        <p:txBody>
          <a:bodyPr/>
          <a:lstStyle/>
          <a:p>
            <a:r>
              <a:rPr lang="en-US" smtClean="0"/>
              <a:t>Site Template == Video Project</a:t>
            </a:r>
          </a:p>
          <a:p>
            <a:pPr lvl="1"/>
            <a:r>
              <a:rPr lang="en-US" smtClean="0"/>
              <a:t>Project Owners</a:t>
            </a:r>
          </a:p>
          <a:p>
            <a:pPr lvl="1"/>
            <a:r>
              <a:rPr lang="en-US" smtClean="0"/>
              <a:t>Project Profiles</a:t>
            </a:r>
          </a:p>
          <a:p>
            <a:pPr lvl="1"/>
            <a:r>
              <a:rPr lang="en-US" smtClean="0"/>
              <a:t>Video Assets</a:t>
            </a:r>
          </a:p>
          <a:p>
            <a:r>
              <a:rPr lang="en-US" smtClean="0"/>
              <a:t>Encoding Resources</a:t>
            </a:r>
          </a:p>
          <a:p>
            <a:r>
              <a:rPr lang="en-US" smtClean="0"/>
              <a:t>IIS Media Origins</a:t>
            </a:r>
          </a:p>
          <a:p>
            <a:r>
              <a:rPr lang="en-US" smtClean="0"/>
              <a:t>FTP Servers</a:t>
            </a:r>
          </a:p>
          <a:p>
            <a:endParaRPr lang="en-US" dirty="0"/>
          </a:p>
        </p:txBody>
      </p:sp>
    </p:spTree>
    <p:extLst>
      <p:ext uri="{BB962C8B-B14F-4D97-AF65-F5344CB8AC3E}">
        <p14:creationId xmlns:p14="http://schemas.microsoft.com/office/powerpoint/2010/main" val="390105362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mtClean="0"/>
              <a:t>DEMO</a:t>
            </a:r>
            <a:endParaRPr lang="en-US" dirty="0"/>
          </a:p>
        </p:txBody>
      </p:sp>
      <p:sp>
        <p:nvSpPr>
          <p:cNvPr id="4" name="Title 3"/>
          <p:cNvSpPr>
            <a:spLocks noGrp="1"/>
          </p:cNvSpPr>
          <p:nvPr>
            <p:ph type="ctrTitle"/>
          </p:nvPr>
        </p:nvSpPr>
        <p:spPr/>
        <p:txBody>
          <a:bodyPr/>
          <a:lstStyle/>
          <a:p>
            <a:r>
              <a:rPr lang="en-US" smtClean="0"/>
              <a:t>Content Manager Assets</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75313935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Asset MetaData</a:t>
            </a:r>
            <a:endParaRPr lang="en-US" dirty="0"/>
          </a:p>
        </p:txBody>
      </p:sp>
      <p:pic>
        <p:nvPicPr>
          <p:cNvPr id="3" name="Picture 2" descr="cid:image003.png@01CBAE9F.146EF440"/>
          <p:cNvPicPr/>
          <p:nvPr/>
        </p:nvPicPr>
        <p:blipFill>
          <a:blip r:embed="rId2" r:link="rId3">
            <a:extLst>
              <a:ext uri="{28A0092B-C50C-407E-A947-70E740481C1C}">
                <a14:useLocalDpi xmlns:a14="http://schemas.microsoft.com/office/drawing/2010/main"/>
              </a:ext>
            </a:extLst>
          </a:blip>
          <a:srcRect/>
          <a:stretch>
            <a:fillRect/>
          </a:stretch>
        </p:blipFill>
        <p:spPr bwMode="auto">
          <a:xfrm>
            <a:off x="2133045" y="838200"/>
            <a:ext cx="7922736" cy="5771515"/>
          </a:xfrm>
          <a:prstGeom prst="rect">
            <a:avLst/>
          </a:prstGeom>
          <a:noFill/>
          <a:ln>
            <a:noFill/>
          </a:ln>
        </p:spPr>
      </p:pic>
    </p:spTree>
    <p:extLst>
      <p:ext uri="{BB962C8B-B14F-4D97-AF65-F5344CB8AC3E}">
        <p14:creationId xmlns:p14="http://schemas.microsoft.com/office/powerpoint/2010/main" val="32860533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Video On Demand</a:t>
            </a:r>
            <a:endParaRPr lang="en-US" dirty="0"/>
          </a:p>
        </p:txBody>
      </p:sp>
      <p:sp>
        <p:nvSpPr>
          <p:cNvPr id="3" name="Content Placeholder 2"/>
          <p:cNvSpPr>
            <a:spLocks noGrp="1"/>
          </p:cNvSpPr>
          <p:nvPr>
            <p:ph idx="1"/>
          </p:nvPr>
        </p:nvSpPr>
        <p:spPr/>
        <p:txBody>
          <a:bodyPr/>
          <a:lstStyle/>
          <a:p>
            <a:r>
              <a:rPr lang="en-US" smtClean="0"/>
              <a:t>Transform Manager monitors drop folders</a:t>
            </a:r>
          </a:p>
          <a:p>
            <a:pPr lvl="1"/>
            <a:r>
              <a:rPr lang="en-US" smtClean="0"/>
              <a:t>Encodes an asset once dropped to all profiles</a:t>
            </a:r>
          </a:p>
          <a:p>
            <a:pPr lvl="1"/>
            <a:r>
              <a:rPr lang="en-US" smtClean="0"/>
              <a:t>Imports asset metadata into Sharepoint</a:t>
            </a:r>
          </a:p>
          <a:p>
            <a:r>
              <a:rPr lang="en-US" smtClean="0"/>
              <a:t>Asset appears in New Assets List</a:t>
            </a:r>
          </a:p>
          <a:p>
            <a:pPr lvl="1"/>
            <a:r>
              <a:rPr lang="en-US" smtClean="0"/>
              <a:t>QA all encoded versions</a:t>
            </a:r>
          </a:p>
          <a:p>
            <a:pPr lvl="1"/>
            <a:r>
              <a:rPr lang="en-US" smtClean="0"/>
              <a:t>Edit metadata, add categories</a:t>
            </a:r>
          </a:p>
          <a:p>
            <a:pPr lvl="1"/>
            <a:r>
              <a:rPr lang="en-US" smtClean="0"/>
              <a:t>Approve asset to publish it</a:t>
            </a:r>
          </a:p>
          <a:p>
            <a:r>
              <a:rPr lang="en-US" smtClean="0"/>
              <a:t>Once approved updated category XML’s can be published</a:t>
            </a:r>
            <a:endParaRPr lang="en-US" dirty="0"/>
          </a:p>
        </p:txBody>
      </p:sp>
    </p:spTree>
    <p:extLst>
      <p:ext uri="{BB962C8B-B14F-4D97-AF65-F5344CB8AC3E}">
        <p14:creationId xmlns:p14="http://schemas.microsoft.com/office/powerpoint/2010/main" val="368883098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Transform Manager</a:t>
            </a:r>
            <a:endParaRPr lang="en-US" dirty="0"/>
          </a:p>
        </p:txBody>
      </p:sp>
      <p:sp>
        <p:nvSpPr>
          <p:cNvPr id="3" name="Text Placeholder 2"/>
          <p:cNvSpPr>
            <a:spLocks noGrp="1"/>
          </p:cNvSpPr>
          <p:nvPr>
            <p:ph idx="1"/>
          </p:nvPr>
        </p:nvSpPr>
        <p:spPr/>
        <p:txBody>
          <a:bodyPr/>
          <a:lstStyle/>
          <a:p>
            <a:r>
              <a:rPr lang="en-US" smtClean="0"/>
              <a:t>Beta 1.0 Released!</a:t>
            </a:r>
          </a:p>
          <a:p>
            <a:r>
              <a:rPr lang="en-US" smtClean="0"/>
              <a:t>Batch transcode of video/audio files</a:t>
            </a:r>
          </a:p>
          <a:p>
            <a:r>
              <a:rPr lang="en-US" smtClean="0"/>
              <a:t>Transmux to other formats (Apple HLS)</a:t>
            </a:r>
          </a:p>
          <a:p>
            <a:r>
              <a:rPr lang="en-US" smtClean="0"/>
              <a:t>Task chaining</a:t>
            </a:r>
          </a:p>
          <a:p>
            <a:r>
              <a:rPr lang="en-US" smtClean="0"/>
              <a:t>Support for Windows HPC Server 2008</a:t>
            </a:r>
            <a:endParaRPr lang="en-US" dirty="0"/>
          </a:p>
        </p:txBody>
      </p:sp>
    </p:spTree>
    <p:extLst>
      <p:ext uri="{BB962C8B-B14F-4D97-AF65-F5344CB8AC3E}">
        <p14:creationId xmlns:p14="http://schemas.microsoft.com/office/powerpoint/2010/main" val="196021122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mtClean="0"/>
              <a:t>DEMO</a:t>
            </a:r>
            <a:endParaRPr lang="en-US" dirty="0"/>
          </a:p>
        </p:txBody>
      </p:sp>
      <p:sp>
        <p:nvSpPr>
          <p:cNvPr id="4" name="Title 3"/>
          <p:cNvSpPr>
            <a:spLocks noGrp="1"/>
          </p:cNvSpPr>
          <p:nvPr>
            <p:ph type="ctrTitle"/>
          </p:nvPr>
        </p:nvSpPr>
        <p:spPr/>
        <p:txBody>
          <a:bodyPr/>
          <a:lstStyle/>
          <a:p>
            <a:r>
              <a:rPr lang="en-US" smtClean="0"/>
              <a:t>VOD Workflow</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202634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type="body" sz="quarter" idx="10"/>
          </p:nvPr>
        </p:nvSpPr>
        <p:spPr/>
        <p:txBody>
          <a:bodyPr/>
          <a:lstStyle/>
          <a:p>
            <a:r>
              <a:rPr lang="en-US" smtClean="0"/>
              <a:t>Video Workflow</a:t>
            </a:r>
          </a:p>
          <a:p>
            <a:r>
              <a:rPr lang="en-US" smtClean="0"/>
              <a:t>MMP Content Manager</a:t>
            </a:r>
          </a:p>
          <a:p>
            <a:pPr lvl="1"/>
            <a:r>
              <a:rPr lang="en-US" smtClean="0"/>
              <a:t>VOD File Conversion/Streaming</a:t>
            </a:r>
          </a:p>
          <a:p>
            <a:pPr lvl="1"/>
            <a:r>
              <a:rPr lang="en-US" smtClean="0"/>
              <a:t>Live Event Management</a:t>
            </a:r>
          </a:p>
          <a:p>
            <a:pPr lvl="1"/>
            <a:r>
              <a:rPr lang="en-US" smtClean="0"/>
              <a:t>Video Editing</a:t>
            </a:r>
          </a:p>
          <a:p>
            <a:pPr lvl="1"/>
            <a:r>
              <a:rPr lang="en-US" smtClean="0"/>
              <a:t>Ad Insertion</a:t>
            </a:r>
          </a:p>
          <a:p>
            <a:r>
              <a:rPr lang="en-US" smtClean="0"/>
              <a:t>Summary</a:t>
            </a:r>
            <a:endParaRPr lang="en-US" dirty="0"/>
          </a:p>
        </p:txBody>
      </p:sp>
    </p:spTree>
    <p:extLst>
      <p:ext uri="{BB962C8B-B14F-4D97-AF65-F5344CB8AC3E}">
        <p14:creationId xmlns:p14="http://schemas.microsoft.com/office/powerpoint/2010/main" val="101498091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VOD Workflow</a:t>
            </a:r>
            <a:endParaRPr lang="en-US" dirty="0"/>
          </a:p>
        </p:txBody>
      </p:sp>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2234618" y="1204596"/>
            <a:ext cx="7922736" cy="4815205"/>
          </a:xfrm>
          <a:prstGeom prst="rect">
            <a:avLst/>
          </a:prstGeom>
        </p:spPr>
      </p:pic>
    </p:spTree>
    <p:extLst>
      <p:ext uri="{BB962C8B-B14F-4D97-AF65-F5344CB8AC3E}">
        <p14:creationId xmlns:p14="http://schemas.microsoft.com/office/powerpoint/2010/main" val="241843024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Live Event Broadcast</a:t>
            </a:r>
            <a:endParaRPr lang="en-US" dirty="0"/>
          </a:p>
        </p:txBody>
      </p:sp>
      <p:sp>
        <p:nvSpPr>
          <p:cNvPr id="3" name="Content Placeholder 2"/>
          <p:cNvSpPr>
            <a:spLocks noGrp="1"/>
          </p:cNvSpPr>
          <p:nvPr>
            <p:ph type="body" sz="quarter" idx="10"/>
          </p:nvPr>
        </p:nvSpPr>
        <p:spPr/>
        <p:txBody>
          <a:bodyPr/>
          <a:lstStyle/>
          <a:p>
            <a:r>
              <a:rPr lang="en-US" smtClean="0"/>
              <a:t>Define a New Live Asset</a:t>
            </a:r>
          </a:p>
          <a:p>
            <a:r>
              <a:rPr lang="en-US" smtClean="0"/>
              <a:t>Edit Metadata</a:t>
            </a:r>
          </a:p>
          <a:p>
            <a:r>
              <a:rPr lang="en-US" smtClean="0"/>
              <a:t>Approve asset</a:t>
            </a:r>
          </a:p>
          <a:p>
            <a:r>
              <a:rPr lang="en-US" smtClean="0"/>
              <a:t>Use Live Event Manager to manage the Start and On-Air status of an event.</a:t>
            </a:r>
          </a:p>
          <a:p>
            <a:r>
              <a:rPr lang="en-US" smtClean="0"/>
              <a:t>Monitor broadcast status</a:t>
            </a:r>
          </a:p>
          <a:p>
            <a:r>
              <a:rPr lang="en-US" smtClean="0"/>
              <a:t>Off-Air and Stop (Generates VOD)</a:t>
            </a:r>
            <a:endParaRPr lang="en-US" dirty="0"/>
          </a:p>
        </p:txBody>
      </p:sp>
    </p:spTree>
    <p:extLst>
      <p:ext uri="{BB962C8B-B14F-4D97-AF65-F5344CB8AC3E}">
        <p14:creationId xmlns:p14="http://schemas.microsoft.com/office/powerpoint/2010/main" val="267434185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Live Event Workflow</a:t>
            </a:r>
            <a:endParaRPr lang="en-US" dirty="0"/>
          </a:p>
        </p:txBody>
      </p:sp>
      <p:sp>
        <p:nvSpPr>
          <p:cNvPr id="9" name="Subtitle 8"/>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36310288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Live Workflow - Start</a:t>
            </a:r>
            <a:endParaRPr lang="en-US" dirty="0"/>
          </a:p>
        </p:txBody>
      </p:sp>
      <p:pic>
        <p:nvPicPr>
          <p:cNvPr id="4" name="Picture 3"/>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87174" y="1809433"/>
            <a:ext cx="5614478" cy="3239135"/>
          </a:xfrm>
          <a:prstGeom prst="rect">
            <a:avLst/>
          </a:prstGeom>
          <a:noFill/>
          <a:ln>
            <a:noFill/>
          </a:ln>
        </p:spPr>
      </p:pic>
    </p:spTree>
    <p:extLst>
      <p:ext uri="{BB962C8B-B14F-4D97-AF65-F5344CB8AC3E}">
        <p14:creationId xmlns:p14="http://schemas.microsoft.com/office/powerpoint/2010/main" val="138898243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Live Workflow – On Air</a:t>
            </a:r>
            <a:endParaRPr lang="en-US" dirty="0"/>
          </a:p>
        </p:txBody>
      </p:sp>
      <p:pic>
        <p:nvPicPr>
          <p:cNvPr id="4" name="Picture 3"/>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34521" y="2101215"/>
            <a:ext cx="4719784" cy="2655570"/>
          </a:xfrm>
          <a:prstGeom prst="rect">
            <a:avLst/>
          </a:prstGeom>
          <a:noFill/>
          <a:ln>
            <a:noFill/>
          </a:ln>
        </p:spPr>
      </p:pic>
    </p:spTree>
    <p:extLst>
      <p:ext uri="{BB962C8B-B14F-4D97-AF65-F5344CB8AC3E}">
        <p14:creationId xmlns:p14="http://schemas.microsoft.com/office/powerpoint/2010/main" val="329776641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Video Editor (formally RCE)</a:t>
            </a:r>
            <a:endParaRPr lang="en-US" dirty="0"/>
          </a:p>
        </p:txBody>
      </p:sp>
      <p:sp>
        <p:nvSpPr>
          <p:cNvPr id="3" name="Content Placeholder 2"/>
          <p:cNvSpPr>
            <a:spLocks noGrp="1"/>
          </p:cNvSpPr>
          <p:nvPr>
            <p:ph idx="1"/>
          </p:nvPr>
        </p:nvSpPr>
        <p:spPr/>
        <p:txBody>
          <a:bodyPr/>
          <a:lstStyle/>
          <a:p>
            <a:r>
              <a:rPr lang="en-US" smtClean="0"/>
              <a:t>Create Highlight Clips from Live or VOD Content</a:t>
            </a:r>
          </a:p>
          <a:p>
            <a:r>
              <a:rPr lang="en-US" smtClean="0"/>
              <a:t>Edit Clips Together</a:t>
            </a:r>
          </a:p>
          <a:p>
            <a:r>
              <a:rPr lang="en-US" smtClean="0"/>
              <a:t>Publishes a Composite Manifest File </a:t>
            </a:r>
          </a:p>
          <a:p>
            <a:r>
              <a:rPr lang="en-US" smtClean="0"/>
              <a:t>NO ENCODING</a:t>
            </a:r>
            <a:endParaRPr lang="en-US" dirty="0" smtClean="0"/>
          </a:p>
        </p:txBody>
      </p:sp>
    </p:spTree>
    <p:extLst>
      <p:ext uri="{BB962C8B-B14F-4D97-AF65-F5344CB8AC3E}">
        <p14:creationId xmlns:p14="http://schemas.microsoft.com/office/powerpoint/2010/main" val="397756854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Video Editing</a:t>
            </a:r>
            <a:endParaRPr lang="en-US" dirty="0"/>
          </a:p>
        </p:txBody>
      </p:sp>
      <p:sp>
        <p:nvSpPr>
          <p:cNvPr id="9" name="Subtitle 8"/>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403315385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RCE Workflow</a:t>
            </a:r>
            <a:endParaRPr lang="en-US" dirty="0"/>
          </a:p>
        </p:txBody>
      </p:sp>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2234618" y="1183006"/>
            <a:ext cx="7922736" cy="4836795"/>
          </a:xfrm>
          <a:prstGeom prst="rect">
            <a:avLst/>
          </a:prstGeom>
        </p:spPr>
      </p:pic>
    </p:spTree>
    <p:extLst>
      <p:ext uri="{BB962C8B-B14F-4D97-AF65-F5344CB8AC3E}">
        <p14:creationId xmlns:p14="http://schemas.microsoft.com/office/powerpoint/2010/main" val="230787090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 Insertion</a:t>
            </a:r>
            <a:endParaRPr lang="en-US" dirty="0"/>
          </a:p>
        </p:txBody>
      </p:sp>
      <p:sp>
        <p:nvSpPr>
          <p:cNvPr id="3" name="Content Placeholder 2"/>
          <p:cNvSpPr>
            <a:spLocks noGrp="1"/>
          </p:cNvSpPr>
          <p:nvPr>
            <p:ph idx="1"/>
          </p:nvPr>
        </p:nvSpPr>
        <p:spPr/>
        <p:txBody>
          <a:bodyPr/>
          <a:lstStyle/>
          <a:p>
            <a:r>
              <a:rPr lang="en-US" smtClean="0"/>
              <a:t>Categorize asset(s) as an Ad</a:t>
            </a:r>
          </a:p>
          <a:p>
            <a:r>
              <a:rPr lang="en-US" smtClean="0"/>
              <a:t>Create groups of ads to be played together (AdPods)</a:t>
            </a:r>
          </a:p>
          <a:p>
            <a:r>
              <a:rPr lang="en-US" smtClean="0"/>
              <a:t>Assign AdPods to be used with a specific Live Event</a:t>
            </a:r>
          </a:p>
          <a:p>
            <a:r>
              <a:rPr lang="en-US" smtClean="0"/>
              <a:t>Insert the Ads into Live Event Stream.</a:t>
            </a:r>
            <a:endParaRPr lang="en-US" dirty="0"/>
          </a:p>
        </p:txBody>
      </p:sp>
    </p:spTree>
    <p:extLst>
      <p:ext uri="{BB962C8B-B14F-4D97-AF65-F5344CB8AC3E}">
        <p14:creationId xmlns:p14="http://schemas.microsoft.com/office/powerpoint/2010/main" val="66584086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Ad Insertion</a:t>
            </a:r>
            <a:endParaRPr lang="en-US" dirty="0"/>
          </a:p>
        </p:txBody>
      </p:sp>
      <p:sp>
        <p:nvSpPr>
          <p:cNvPr id="7" name="Subtitle 6"/>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419094786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Diagonal Corner Rectangle 11"/>
          <p:cNvSpPr/>
          <p:nvPr/>
        </p:nvSpPr>
        <p:spPr bwMode="auto">
          <a:xfrm flipH="1">
            <a:off x="406294" y="1066800"/>
            <a:ext cx="11477810" cy="5638800"/>
          </a:xfrm>
          <a:prstGeom prst="round2DiagRect">
            <a:avLst>
              <a:gd name="adj1" fmla="val 12520"/>
              <a:gd name="adj2" fmla="val 0"/>
            </a:avLst>
          </a:prstGeom>
          <a:solidFill>
            <a:schemeClr val="bg2">
              <a:lumMod val="75000"/>
            </a:schemeClr>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lvl="0" algn="ctr" defTabSz="844550">
              <a:lnSpc>
                <a:spcPct val="90000"/>
              </a:lnSpc>
              <a:spcBef>
                <a:spcPct val="0"/>
              </a:spcBef>
              <a:spcAft>
                <a:spcPct val="35000"/>
              </a:spcAft>
            </a:pPr>
            <a:endParaRPr lang="en-GB" sz="2800" b="1" dirty="0" smtClean="0">
              <a:latin typeface="Segoe Semibold" pitchFamily="34" charset="0"/>
            </a:endParaRPr>
          </a:p>
        </p:txBody>
      </p:sp>
      <p:sp>
        <p:nvSpPr>
          <p:cNvPr id="23" name="Rounded Rectangle 22"/>
          <p:cNvSpPr/>
          <p:nvPr/>
        </p:nvSpPr>
        <p:spPr bwMode="auto">
          <a:xfrm>
            <a:off x="711015" y="1219200"/>
            <a:ext cx="6399133" cy="5105400"/>
          </a:xfrm>
          <a:prstGeom prst="roundRect">
            <a:avLst>
              <a:gd name="adj" fmla="val 7041"/>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Rectangle 14"/>
          <p:cNvSpPr/>
          <p:nvPr/>
        </p:nvSpPr>
        <p:spPr>
          <a:xfrm>
            <a:off x="2983723" y="1769987"/>
            <a:ext cx="4062942" cy="584775"/>
          </a:xfrm>
          <a:prstGeom prst="rect">
            <a:avLst/>
          </a:prstGeom>
        </p:spPr>
        <p:txBody>
          <a:bodyPr wrap="square">
            <a:spAutoFit/>
          </a:bodyPr>
          <a:lstStyle/>
          <a:p>
            <a:pPr fontAlgn="base">
              <a:spcBef>
                <a:spcPct val="0"/>
              </a:spcBef>
              <a:spcAft>
                <a:spcPct val="0"/>
              </a:spcAft>
            </a:pPr>
            <a:r>
              <a:rPr lang="en-US" sz="1600" b="1" dirty="0" smtClean="0">
                <a:solidFill>
                  <a:schemeClr val="bg1"/>
                </a:solidFill>
                <a:latin typeface="Segoe Semibold" pitchFamily="34" charset="0"/>
              </a:rPr>
              <a:t>NFL Sunday Night Football </a:t>
            </a:r>
            <a:endParaRPr lang="en-US" sz="1600" b="1" dirty="0" smtClean="0">
              <a:solidFill>
                <a:srgbClr val="00B0F0"/>
              </a:solidFill>
              <a:latin typeface="Segoe Semibold" pitchFamily="34" charset="0"/>
            </a:endParaRPr>
          </a:p>
          <a:p>
            <a:pPr fontAlgn="base">
              <a:spcBef>
                <a:spcPct val="0"/>
              </a:spcBef>
              <a:spcAft>
                <a:spcPct val="0"/>
              </a:spcAft>
            </a:pPr>
            <a:r>
              <a:rPr lang="en-US" sz="1600" b="1" dirty="0" smtClean="0">
                <a:solidFill>
                  <a:srgbClr val="00B0F0"/>
                </a:solidFill>
                <a:latin typeface="Segoe Semibold" pitchFamily="34" charset="0"/>
                <a:hlinkClick r:id="rId3"/>
              </a:rPr>
              <a:t>nbcsports.msnbc.com</a:t>
            </a:r>
            <a:endParaRPr lang="en-US" sz="1600" b="1" dirty="0" smtClean="0">
              <a:solidFill>
                <a:srgbClr val="00B0F0"/>
              </a:solidFill>
              <a:latin typeface="Segoe Semibold" pitchFamily="34" charset="0"/>
              <a:hlinkClick r:id="rId4"/>
            </a:endParaRPr>
          </a:p>
        </p:txBody>
      </p:sp>
      <p:sp>
        <p:nvSpPr>
          <p:cNvPr id="16" name="TextBox 15"/>
          <p:cNvSpPr txBox="1"/>
          <p:nvPr/>
        </p:nvSpPr>
        <p:spPr>
          <a:xfrm>
            <a:off x="912813" y="2836786"/>
            <a:ext cx="5723666" cy="2123658"/>
          </a:xfrm>
          <a:prstGeom prst="rect">
            <a:avLst/>
          </a:prstGeom>
          <a:noFill/>
        </p:spPr>
        <p:txBody>
          <a:bodyPr wrap="square" rtlCol="0">
            <a:spAutoFit/>
          </a:bodyPr>
          <a:lstStyle/>
          <a:p>
            <a:pPr marL="176213" indent="-176213">
              <a:buFont typeface="Arial" pitchFamily="34" charset="0"/>
              <a:buChar char="•"/>
            </a:pPr>
            <a:r>
              <a:rPr lang="en-US" sz="2400" dirty="0" smtClean="0">
                <a:solidFill>
                  <a:schemeClr val="bg1"/>
                </a:solidFill>
                <a:latin typeface="Segoe Semibold" pitchFamily="34" charset="0"/>
              </a:rPr>
              <a:t>3.5Mbps 720p Live smooth streaming</a:t>
            </a:r>
          </a:p>
          <a:p>
            <a:pPr marL="176213" indent="-176213">
              <a:buFont typeface="Arial" pitchFamily="34" charset="0"/>
              <a:buChar char="•"/>
            </a:pPr>
            <a:r>
              <a:rPr lang="en-US" sz="2400" dirty="0" smtClean="0">
                <a:solidFill>
                  <a:schemeClr val="bg1"/>
                </a:solidFill>
                <a:latin typeface="Segoe Semibold" pitchFamily="34" charset="0"/>
              </a:rPr>
              <a:t>Full DVR support</a:t>
            </a:r>
          </a:p>
          <a:p>
            <a:pPr marL="176213" indent="-176213">
              <a:buFont typeface="Arial" pitchFamily="34" charset="0"/>
              <a:buChar char="•"/>
            </a:pPr>
            <a:r>
              <a:rPr lang="en-US" sz="2400" dirty="0" smtClean="0">
                <a:solidFill>
                  <a:schemeClr val="bg1"/>
                </a:solidFill>
                <a:latin typeface="Segoe Semibold" pitchFamily="34" charset="0"/>
              </a:rPr>
              <a:t>5 simultaneous camera views</a:t>
            </a:r>
          </a:p>
          <a:p>
            <a:pPr marL="176213" indent="-176213">
              <a:buFont typeface="Arial" pitchFamily="34" charset="0"/>
              <a:buChar char="•"/>
            </a:pPr>
            <a:r>
              <a:rPr lang="en-US" sz="2400" dirty="0" smtClean="0">
                <a:solidFill>
                  <a:schemeClr val="bg1"/>
                </a:solidFill>
                <a:latin typeface="Segoe Semibold" pitchFamily="34" charset="0"/>
              </a:rPr>
              <a:t>Instant Replay and Slow-Motion </a:t>
            </a:r>
          </a:p>
          <a:p>
            <a:pPr marL="176213" indent="-176213">
              <a:buFont typeface="Arial" pitchFamily="34" charset="0"/>
              <a:buChar char="•"/>
            </a:pPr>
            <a:r>
              <a:rPr lang="en-US" sz="2400" dirty="0" smtClean="0">
                <a:solidFill>
                  <a:schemeClr val="bg1"/>
                </a:solidFill>
                <a:latin typeface="Segoe Semibold" pitchFamily="34" charset="0"/>
              </a:rPr>
              <a:t>Live Chat and Real-time Statistics </a:t>
            </a:r>
          </a:p>
          <a:p>
            <a:pPr marL="176213" indent="-176213">
              <a:buFont typeface="Arial" pitchFamily="34" charset="0"/>
              <a:buChar char="•"/>
            </a:pPr>
            <a:endParaRPr lang="en-GB" sz="1200" dirty="0" smtClean="0">
              <a:solidFill>
                <a:schemeClr val="bg1"/>
              </a:solidFill>
              <a:latin typeface="Segoe Semibold" pitchFamily="34" charset="0"/>
            </a:endParaRPr>
          </a:p>
        </p:txBody>
      </p:sp>
      <p:sp>
        <p:nvSpPr>
          <p:cNvPr id="21" name="TextBox 20"/>
          <p:cNvSpPr txBox="1"/>
          <p:nvPr/>
        </p:nvSpPr>
        <p:spPr>
          <a:xfrm rot="2027222">
            <a:off x="6384691" y="1911253"/>
            <a:ext cx="4197809" cy="369332"/>
          </a:xfrm>
          <a:prstGeom prst="rect">
            <a:avLst/>
          </a:prstGeom>
          <a:noFill/>
        </p:spPr>
        <p:txBody>
          <a:bodyPr wrap="square" rtlCol="0">
            <a:spAutoFit/>
          </a:bodyPr>
          <a:lstStyle/>
          <a:p>
            <a:endParaRPr lang="en-GB" dirty="0">
              <a:solidFill>
                <a:schemeClr val="accent6">
                  <a:lumMod val="50000"/>
                </a:schemeClr>
              </a:solidFill>
            </a:endParaRPr>
          </a:p>
        </p:txBody>
      </p:sp>
      <p:pic>
        <p:nvPicPr>
          <p:cNvPr id="194562" name="Picture 2" descr="NBC"/>
          <p:cNvPicPr>
            <a:picLocks noChangeAspect="1" noChangeArrowheads="1"/>
          </p:cNvPicPr>
          <p:nvPr/>
        </p:nvPicPr>
        <p:blipFill>
          <a:blip r:embed="rId5" cstate="print"/>
          <a:srcRect/>
          <a:stretch>
            <a:fillRect/>
          </a:stretch>
        </p:blipFill>
        <p:spPr bwMode="auto">
          <a:xfrm>
            <a:off x="1422030" y="1607677"/>
            <a:ext cx="1320456" cy="10005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1243" y="914402"/>
            <a:ext cx="6145199" cy="525779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 name="Title 1"/>
          <p:cNvSpPr>
            <a:spLocks noGrp="1"/>
          </p:cNvSpPr>
          <p:nvPr>
            <p:ph type="title"/>
          </p:nvPr>
        </p:nvSpPr>
        <p:spPr/>
        <p:txBody>
          <a:bodyPr/>
          <a:lstStyle/>
          <a:p>
            <a:r>
              <a:rPr lang="en-US" smtClean="0"/>
              <a:t>Sunday Night Football</a:t>
            </a:r>
            <a:endParaRPr lang="en-US" dirty="0"/>
          </a:p>
        </p:txBody>
      </p:sp>
    </p:spTree>
    <p:extLst>
      <p:ext uri="{BB962C8B-B14F-4D97-AF65-F5344CB8AC3E}">
        <p14:creationId xmlns:p14="http://schemas.microsoft.com/office/powerpoint/2010/main" val="123027254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 Insertion Workflow</a:t>
            </a:r>
            <a:endParaRPr lang="en-US" dirty="0"/>
          </a:p>
        </p:txBody>
      </p:sp>
      <p:pic>
        <p:nvPicPr>
          <p:cNvPr id="4" name="Picture 3"/>
          <p:cNvPicPr/>
          <p:nvPr/>
        </p:nvPicPr>
        <p:blipFill>
          <a:blip r:embed="rId2"/>
          <a:stretch>
            <a:fillRect/>
          </a:stretch>
        </p:blipFill>
        <p:spPr>
          <a:xfrm>
            <a:off x="2133045" y="1710690"/>
            <a:ext cx="7922736" cy="3436620"/>
          </a:xfrm>
          <a:prstGeom prst="rect">
            <a:avLst/>
          </a:prstGeom>
        </p:spPr>
      </p:pic>
    </p:spTree>
    <p:extLst>
      <p:ext uri="{BB962C8B-B14F-4D97-AF65-F5344CB8AC3E}">
        <p14:creationId xmlns:p14="http://schemas.microsoft.com/office/powerpoint/2010/main" val="208635077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 Insertion</a:t>
            </a:r>
            <a:endParaRPr lang="en-US" dirty="0"/>
          </a:p>
        </p:txBody>
      </p:sp>
      <p:pic>
        <p:nvPicPr>
          <p:cNvPr id="4" name="Picture 3"/>
          <p:cNvPicPr/>
          <p:nvPr/>
        </p:nvPicPr>
        <p:blipFill>
          <a:blip r:embed="rId2"/>
          <a:stretch>
            <a:fillRect/>
          </a:stretch>
        </p:blipFill>
        <p:spPr>
          <a:xfrm>
            <a:off x="2133045" y="1338580"/>
            <a:ext cx="7922736" cy="4909820"/>
          </a:xfrm>
          <a:prstGeom prst="rect">
            <a:avLst/>
          </a:prstGeom>
        </p:spPr>
      </p:pic>
    </p:spTree>
    <p:extLst>
      <p:ext uri="{BB962C8B-B14F-4D97-AF65-F5344CB8AC3E}">
        <p14:creationId xmlns:p14="http://schemas.microsoft.com/office/powerpoint/2010/main" val="188392386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Architecture</a:t>
            </a:r>
            <a:endParaRPr lang="en-US" dirty="0"/>
          </a:p>
        </p:txBody>
      </p:sp>
      <p:sp>
        <p:nvSpPr>
          <p:cNvPr id="7" name="Subtitle 6"/>
          <p:cNvSpPr>
            <a:spLocks noGrp="1"/>
          </p:cNvSpPr>
          <p:nvPr>
            <p:ph type="subTitle" idx="1"/>
          </p:nvPr>
        </p:nvSpPr>
        <p:spPr/>
        <p:txBody>
          <a:bodyPr/>
          <a:lstStyle/>
          <a:p>
            <a:endParaRPr lang="en-US"/>
          </a:p>
        </p:txBody>
      </p:sp>
      <p:sp>
        <p:nvSpPr>
          <p:cNvPr id="8" name="Text Placeholder 7"/>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9389562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Architecture</a:t>
            </a:r>
            <a:endParaRPr lang="en-US" dirty="0"/>
          </a:p>
        </p:txBody>
      </p:sp>
      <p:grpSp>
        <p:nvGrpSpPr>
          <p:cNvPr id="15" name="Group 14"/>
          <p:cNvGrpSpPr/>
          <p:nvPr/>
        </p:nvGrpSpPr>
        <p:grpSpPr>
          <a:xfrm>
            <a:off x="1674812" y="2133600"/>
            <a:ext cx="8534400" cy="1143000"/>
            <a:chOff x="1674812" y="1905000"/>
            <a:chExt cx="8534400" cy="1143000"/>
          </a:xfrm>
        </p:grpSpPr>
        <p:sp>
          <p:nvSpPr>
            <p:cNvPr id="4" name="Rectangle 3"/>
            <p:cNvSpPr/>
            <p:nvPr/>
          </p:nvSpPr>
          <p:spPr bwMode="auto">
            <a:xfrm>
              <a:off x="1674812" y="1905000"/>
              <a:ext cx="8534400" cy="1143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r" defTabSz="914099" fontAlgn="base">
                <a:spcBef>
                  <a:spcPct val="0"/>
                </a:spcBef>
                <a:spcAft>
                  <a:spcPct val="0"/>
                </a:spcAft>
              </a:pPr>
              <a:r>
                <a:rPr lang="en-US" sz="2200" dirty="0" smtClean="0">
                  <a:gradFill>
                    <a:gsLst>
                      <a:gs pos="0">
                        <a:srgbClr val="FFFFFF"/>
                      </a:gs>
                      <a:gs pos="100000">
                        <a:srgbClr val="FFFFFF"/>
                      </a:gs>
                    </a:gsLst>
                    <a:lin ang="5400000" scaled="0"/>
                  </a:gradFill>
                </a:rPr>
                <a:t>Sharepoint</a:t>
              </a:r>
            </a:p>
          </p:txBody>
        </p:sp>
        <p:sp>
          <p:nvSpPr>
            <p:cNvPr id="5" name="Rectangle 4"/>
            <p:cNvSpPr/>
            <p:nvPr/>
          </p:nvSpPr>
          <p:spPr bwMode="auto">
            <a:xfrm>
              <a:off x="1827212" y="1981200"/>
              <a:ext cx="1524000" cy="381000"/>
            </a:xfrm>
            <a:prstGeom prst="rect">
              <a:avLst/>
            </a:prstGeom>
            <a:solidFill>
              <a:srgbClr val="92D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Projects</a:t>
              </a:r>
            </a:p>
          </p:txBody>
        </p:sp>
        <p:sp>
          <p:nvSpPr>
            <p:cNvPr id="6" name="Rectangle 5"/>
            <p:cNvSpPr/>
            <p:nvPr/>
          </p:nvSpPr>
          <p:spPr bwMode="auto">
            <a:xfrm>
              <a:off x="1827212" y="2514600"/>
              <a:ext cx="1524000" cy="381000"/>
            </a:xfrm>
            <a:prstGeom prst="rect">
              <a:avLst/>
            </a:prstGeom>
            <a:solidFill>
              <a:srgbClr val="92D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Assets</a:t>
              </a:r>
            </a:p>
          </p:txBody>
        </p:sp>
        <p:sp>
          <p:nvSpPr>
            <p:cNvPr id="9" name="Rectangle 8"/>
            <p:cNvSpPr/>
            <p:nvPr/>
          </p:nvSpPr>
          <p:spPr bwMode="auto">
            <a:xfrm>
              <a:off x="3503612" y="1981200"/>
              <a:ext cx="1524000" cy="3810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Live Dashboard</a:t>
              </a:r>
            </a:p>
          </p:txBody>
        </p:sp>
        <p:sp>
          <p:nvSpPr>
            <p:cNvPr id="10" name="Rectangle 9"/>
            <p:cNvSpPr/>
            <p:nvPr/>
          </p:nvSpPr>
          <p:spPr bwMode="auto">
            <a:xfrm>
              <a:off x="3503612" y="2514600"/>
              <a:ext cx="1524000" cy="3810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Ad Insertion</a:t>
              </a:r>
            </a:p>
          </p:txBody>
        </p:sp>
        <p:sp>
          <p:nvSpPr>
            <p:cNvPr id="11" name="Rectangle 10"/>
            <p:cNvSpPr/>
            <p:nvPr/>
          </p:nvSpPr>
          <p:spPr bwMode="auto">
            <a:xfrm>
              <a:off x="5180012" y="1981200"/>
              <a:ext cx="1524000" cy="3810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Media Viewer</a:t>
              </a:r>
            </a:p>
          </p:txBody>
        </p:sp>
        <p:sp>
          <p:nvSpPr>
            <p:cNvPr id="12" name="Rectangle 11"/>
            <p:cNvSpPr/>
            <p:nvPr/>
          </p:nvSpPr>
          <p:spPr bwMode="auto">
            <a:xfrm>
              <a:off x="5180012" y="2514600"/>
              <a:ext cx="1524000" cy="3810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Workflows</a:t>
              </a:r>
            </a:p>
          </p:txBody>
        </p:sp>
        <p:sp>
          <p:nvSpPr>
            <p:cNvPr id="13" name="Rectangle 12"/>
            <p:cNvSpPr/>
            <p:nvPr/>
          </p:nvSpPr>
          <p:spPr bwMode="auto">
            <a:xfrm>
              <a:off x="6805428" y="2514600"/>
              <a:ext cx="1524000" cy="381000"/>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Publish</a:t>
              </a:r>
            </a:p>
          </p:txBody>
        </p:sp>
      </p:grpSp>
      <p:sp>
        <p:nvSpPr>
          <p:cNvPr id="14" name="Rectangle 13"/>
          <p:cNvSpPr/>
          <p:nvPr/>
        </p:nvSpPr>
        <p:spPr bwMode="auto">
          <a:xfrm>
            <a:off x="6551613" y="533400"/>
            <a:ext cx="3657601" cy="1143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r" defTabSz="914099" fontAlgn="base">
              <a:spcBef>
                <a:spcPct val="0"/>
              </a:spcBef>
              <a:spcAft>
                <a:spcPct val="0"/>
              </a:spcAft>
            </a:pPr>
            <a:r>
              <a:rPr lang="en-US" sz="2200" dirty="0" smtClean="0">
                <a:gradFill>
                  <a:gsLst>
                    <a:gs pos="0">
                      <a:srgbClr val="FFFFFF"/>
                    </a:gs>
                    <a:gs pos="100000">
                      <a:srgbClr val="FFFFFF"/>
                    </a:gs>
                  </a:gsLst>
                  <a:lin ang="5400000" scaled="0"/>
                </a:gradFill>
              </a:rPr>
              <a:t>Silverlight</a:t>
            </a:r>
          </a:p>
        </p:txBody>
      </p:sp>
      <p:sp>
        <p:nvSpPr>
          <p:cNvPr id="16" name="Up-Down Arrow 15"/>
          <p:cNvSpPr/>
          <p:nvPr/>
        </p:nvSpPr>
        <p:spPr bwMode="auto">
          <a:xfrm>
            <a:off x="8304211" y="1676400"/>
            <a:ext cx="304801" cy="457200"/>
          </a:xfrm>
          <a:prstGeom prst="up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 name="Rectangle 17"/>
          <p:cNvSpPr/>
          <p:nvPr/>
        </p:nvSpPr>
        <p:spPr bwMode="auto">
          <a:xfrm>
            <a:off x="4037013" y="3733800"/>
            <a:ext cx="3505200" cy="1143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19" name="Rectangle 18"/>
          <p:cNvSpPr/>
          <p:nvPr/>
        </p:nvSpPr>
        <p:spPr bwMode="auto">
          <a:xfrm>
            <a:off x="4189412" y="3810000"/>
            <a:ext cx="1524000" cy="457200"/>
          </a:xfrm>
          <a:prstGeom prst="rect">
            <a:avLst/>
          </a:prstGeom>
          <a:solidFill>
            <a:srgbClr val="0070C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gradFill>
                  <a:gsLst>
                    <a:gs pos="0">
                      <a:srgbClr val="FFFFFF"/>
                    </a:gs>
                    <a:gs pos="100000">
                      <a:srgbClr val="FFFFFF"/>
                    </a:gs>
                  </a:gsLst>
                  <a:lin ang="5400000" scaled="0"/>
                </a:gradFill>
              </a:rPr>
              <a:t>Transform Manager Tasks</a:t>
            </a:r>
            <a:endParaRPr lang="en-US" dirty="0" smtClean="0">
              <a:gradFill>
                <a:gsLst>
                  <a:gs pos="0">
                    <a:srgbClr val="FFFFFF"/>
                  </a:gs>
                  <a:gs pos="100000">
                    <a:srgbClr val="FFFFFF"/>
                  </a:gs>
                </a:gsLst>
                <a:lin ang="5400000" scaled="0"/>
              </a:gradFill>
            </a:endParaRPr>
          </a:p>
        </p:txBody>
      </p:sp>
      <p:sp>
        <p:nvSpPr>
          <p:cNvPr id="27" name="Rectangle 26"/>
          <p:cNvSpPr/>
          <p:nvPr/>
        </p:nvSpPr>
        <p:spPr bwMode="auto">
          <a:xfrm>
            <a:off x="1674813" y="5410200"/>
            <a:ext cx="1447800" cy="1143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SQL Server</a:t>
            </a:r>
          </a:p>
        </p:txBody>
      </p:sp>
      <p:sp>
        <p:nvSpPr>
          <p:cNvPr id="36" name="Rectangle 35"/>
          <p:cNvSpPr/>
          <p:nvPr/>
        </p:nvSpPr>
        <p:spPr bwMode="auto">
          <a:xfrm>
            <a:off x="5865812" y="3810000"/>
            <a:ext cx="1524000" cy="457200"/>
          </a:xfrm>
          <a:prstGeom prst="rect">
            <a:avLst/>
          </a:prstGeom>
          <a:solidFill>
            <a:srgbClr val="0070C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gradFill>
                  <a:gsLst>
                    <a:gs pos="0">
                      <a:srgbClr val="FFFFFF"/>
                    </a:gs>
                    <a:gs pos="100000">
                      <a:srgbClr val="FFFFFF"/>
                    </a:gs>
                  </a:gsLst>
                  <a:lin ang="5400000" scaled="0"/>
                </a:gradFill>
              </a:rPr>
              <a:t>MMP Video Editor</a:t>
            </a:r>
            <a:endParaRPr lang="en-US" dirty="0" smtClean="0">
              <a:gradFill>
                <a:gsLst>
                  <a:gs pos="0">
                    <a:srgbClr val="FFFFFF"/>
                  </a:gs>
                  <a:gs pos="100000">
                    <a:srgbClr val="FFFFFF"/>
                  </a:gs>
                </a:gsLst>
                <a:lin ang="5400000" scaled="0"/>
              </a:gradFill>
            </a:endParaRPr>
          </a:p>
        </p:txBody>
      </p:sp>
      <p:sp>
        <p:nvSpPr>
          <p:cNvPr id="37" name="Rectangle 36"/>
          <p:cNvSpPr/>
          <p:nvPr/>
        </p:nvSpPr>
        <p:spPr bwMode="auto">
          <a:xfrm>
            <a:off x="4189412" y="4343400"/>
            <a:ext cx="1524000" cy="457200"/>
          </a:xfrm>
          <a:prstGeom prst="rect">
            <a:avLst/>
          </a:prstGeom>
          <a:solidFill>
            <a:srgbClr val="0070C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gradFill>
                  <a:gsLst>
                    <a:gs pos="0">
                      <a:srgbClr val="FFFFFF"/>
                    </a:gs>
                    <a:gs pos="100000">
                      <a:srgbClr val="FFFFFF"/>
                    </a:gs>
                  </a:gsLst>
                  <a:lin ang="5400000" scaled="0"/>
                </a:gradFill>
              </a:rPr>
              <a:t>Encoder Management</a:t>
            </a:r>
            <a:endParaRPr lang="en-US" dirty="0" smtClean="0">
              <a:gradFill>
                <a:gsLst>
                  <a:gs pos="0">
                    <a:srgbClr val="FFFFFF"/>
                  </a:gs>
                  <a:gs pos="100000">
                    <a:srgbClr val="FFFFFF"/>
                  </a:gs>
                </a:gsLst>
                <a:lin ang="5400000" scaled="0"/>
              </a:gradFill>
            </a:endParaRPr>
          </a:p>
        </p:txBody>
      </p:sp>
      <p:sp>
        <p:nvSpPr>
          <p:cNvPr id="38" name="Rectangle 37"/>
          <p:cNvSpPr/>
          <p:nvPr/>
        </p:nvSpPr>
        <p:spPr bwMode="auto">
          <a:xfrm>
            <a:off x="5865812" y="4343400"/>
            <a:ext cx="1524000" cy="457200"/>
          </a:xfrm>
          <a:prstGeom prst="rect">
            <a:avLst/>
          </a:prstGeom>
          <a:solidFill>
            <a:srgbClr val="0070C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gradFill>
                  <a:gsLst>
                    <a:gs pos="0">
                      <a:srgbClr val="FFFFFF"/>
                    </a:gs>
                    <a:gs pos="100000">
                      <a:srgbClr val="FFFFFF"/>
                    </a:gs>
                  </a:gsLst>
                  <a:lin ang="5400000" scaled="0"/>
                </a:gradFill>
              </a:rPr>
              <a:t>Publishing Point Management </a:t>
            </a:r>
            <a:endParaRPr lang="en-US" dirty="0" smtClean="0">
              <a:gradFill>
                <a:gsLst>
                  <a:gs pos="0">
                    <a:srgbClr val="FFFFFF"/>
                  </a:gs>
                  <a:gs pos="100000">
                    <a:srgbClr val="FFFFFF"/>
                  </a:gs>
                </a:gsLst>
                <a:lin ang="5400000" scaled="0"/>
              </a:gradFill>
            </a:endParaRPr>
          </a:p>
        </p:txBody>
      </p:sp>
      <p:sp>
        <p:nvSpPr>
          <p:cNvPr id="39" name="Rectangle 38"/>
          <p:cNvSpPr/>
          <p:nvPr/>
        </p:nvSpPr>
        <p:spPr bwMode="auto">
          <a:xfrm>
            <a:off x="3351213" y="5410200"/>
            <a:ext cx="1447800" cy="1143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Expression Encoder</a:t>
            </a:r>
          </a:p>
        </p:txBody>
      </p:sp>
      <p:sp>
        <p:nvSpPr>
          <p:cNvPr id="40" name="Rectangle 39"/>
          <p:cNvSpPr/>
          <p:nvPr/>
        </p:nvSpPr>
        <p:spPr bwMode="auto">
          <a:xfrm>
            <a:off x="5103813" y="5410200"/>
            <a:ext cx="5105399" cy="1143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r" defTabSz="914099" fontAlgn="base">
              <a:spcBef>
                <a:spcPct val="0"/>
              </a:spcBef>
              <a:spcAft>
                <a:spcPct val="0"/>
              </a:spcAft>
            </a:pPr>
            <a:r>
              <a:rPr lang="en-US" sz="2000" dirty="0" smtClean="0">
                <a:gradFill>
                  <a:gsLst>
                    <a:gs pos="0">
                      <a:srgbClr val="FFFFFF"/>
                    </a:gs>
                    <a:gs pos="100000">
                      <a:srgbClr val="FFFFFF"/>
                    </a:gs>
                  </a:gsLst>
                  <a:lin ang="5400000" scaled="0"/>
                </a:gradFill>
              </a:rPr>
              <a:t>IIS </a:t>
            </a:r>
          </a:p>
        </p:txBody>
      </p:sp>
      <p:sp>
        <p:nvSpPr>
          <p:cNvPr id="41" name="Rectangle 40"/>
          <p:cNvSpPr/>
          <p:nvPr/>
        </p:nvSpPr>
        <p:spPr bwMode="auto">
          <a:xfrm>
            <a:off x="5256213" y="5486400"/>
            <a:ext cx="4038600" cy="990600"/>
          </a:xfrm>
          <a:prstGeom prst="rect">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r" defTabSz="914099" fontAlgn="base">
              <a:spcBef>
                <a:spcPct val="0"/>
              </a:spcBef>
              <a:spcAft>
                <a:spcPct val="0"/>
              </a:spcAft>
            </a:pPr>
            <a:r>
              <a:rPr lang="en-US" sz="1400" dirty="0" smtClean="0">
                <a:gradFill>
                  <a:gsLst>
                    <a:gs pos="0">
                      <a:srgbClr val="FFFFFF"/>
                    </a:gs>
                    <a:gs pos="100000">
                      <a:srgbClr val="FFFFFF"/>
                    </a:gs>
                  </a:gsLst>
                  <a:lin ang="5400000" scaled="0"/>
                </a:gradFill>
              </a:rPr>
              <a:t>Media Services</a:t>
            </a:r>
            <a:endParaRPr lang="en-US" sz="2200" dirty="0" smtClean="0">
              <a:gradFill>
                <a:gsLst>
                  <a:gs pos="0">
                    <a:srgbClr val="FFFFFF"/>
                  </a:gs>
                  <a:gs pos="100000">
                    <a:srgbClr val="FFFFFF"/>
                  </a:gs>
                </a:gsLst>
                <a:lin ang="5400000" scaled="0"/>
              </a:gradFill>
            </a:endParaRPr>
          </a:p>
        </p:txBody>
      </p:sp>
      <p:sp>
        <p:nvSpPr>
          <p:cNvPr id="42" name="Rectangle 41"/>
          <p:cNvSpPr/>
          <p:nvPr/>
        </p:nvSpPr>
        <p:spPr bwMode="auto">
          <a:xfrm>
            <a:off x="5561012" y="5791200"/>
            <a:ext cx="1524000" cy="457200"/>
          </a:xfrm>
          <a:prstGeom prst="rect">
            <a:avLst/>
          </a:prstGeom>
          <a:solidFill>
            <a:schemeClr val="accent6">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Transform Manager</a:t>
            </a:r>
            <a:endParaRPr lang="en-US" sz="2200" dirty="0" smtClean="0">
              <a:gradFill>
                <a:gsLst>
                  <a:gs pos="0">
                    <a:srgbClr val="FFFFFF"/>
                  </a:gs>
                  <a:gs pos="100000">
                    <a:srgbClr val="FFFFFF"/>
                  </a:gs>
                </a:gsLst>
                <a:lin ang="5400000" scaled="0"/>
              </a:gradFill>
            </a:endParaRPr>
          </a:p>
        </p:txBody>
      </p:sp>
      <p:sp>
        <p:nvSpPr>
          <p:cNvPr id="43" name="Rectangle 42"/>
          <p:cNvSpPr/>
          <p:nvPr/>
        </p:nvSpPr>
        <p:spPr bwMode="auto">
          <a:xfrm>
            <a:off x="7389813" y="5791200"/>
            <a:ext cx="1524000" cy="457200"/>
          </a:xfrm>
          <a:prstGeom prst="rect">
            <a:avLst/>
          </a:prstGeom>
          <a:solidFill>
            <a:schemeClr val="accent6">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Publishing Points</a:t>
            </a:r>
            <a:endParaRPr lang="en-US" sz="2200" dirty="0" smtClean="0">
              <a:gradFill>
                <a:gsLst>
                  <a:gs pos="0">
                    <a:srgbClr val="FFFFFF"/>
                  </a:gs>
                  <a:gs pos="100000">
                    <a:srgbClr val="FFFFFF"/>
                  </a:gs>
                </a:gsLst>
                <a:lin ang="5400000" scaled="0"/>
              </a:gradFill>
            </a:endParaRPr>
          </a:p>
        </p:txBody>
      </p:sp>
      <p:sp>
        <p:nvSpPr>
          <p:cNvPr id="44" name="Up-Down Arrow 43"/>
          <p:cNvSpPr/>
          <p:nvPr/>
        </p:nvSpPr>
        <p:spPr bwMode="auto">
          <a:xfrm>
            <a:off x="5484811" y="3276600"/>
            <a:ext cx="304801" cy="457200"/>
          </a:xfrm>
          <a:prstGeom prst="up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5" name="Up-Down Arrow 44"/>
          <p:cNvSpPr/>
          <p:nvPr/>
        </p:nvSpPr>
        <p:spPr bwMode="auto">
          <a:xfrm>
            <a:off x="4341811" y="4876800"/>
            <a:ext cx="304801" cy="533400"/>
          </a:xfrm>
          <a:prstGeom prst="up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Up-Down Arrow 45"/>
          <p:cNvSpPr/>
          <p:nvPr/>
        </p:nvSpPr>
        <p:spPr bwMode="auto">
          <a:xfrm>
            <a:off x="6627812" y="4876800"/>
            <a:ext cx="304801" cy="533400"/>
          </a:xfrm>
          <a:prstGeom prst="up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7" name="Up-Down Arrow 46"/>
          <p:cNvSpPr/>
          <p:nvPr/>
        </p:nvSpPr>
        <p:spPr bwMode="auto">
          <a:xfrm>
            <a:off x="2360612" y="3276600"/>
            <a:ext cx="304801" cy="2133600"/>
          </a:xfrm>
          <a:prstGeom prst="up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9" name="Rectangle 48"/>
          <p:cNvSpPr/>
          <p:nvPr/>
        </p:nvSpPr>
        <p:spPr bwMode="auto">
          <a:xfrm>
            <a:off x="6627813" y="914400"/>
            <a:ext cx="2819400" cy="685800"/>
          </a:xfrm>
          <a:prstGeom prst="rect">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r" defTabSz="914099" fontAlgn="base">
              <a:spcBef>
                <a:spcPct val="0"/>
              </a:spcBef>
              <a:spcAft>
                <a:spcPct val="0"/>
              </a:spcAft>
            </a:pPr>
            <a:r>
              <a:rPr lang="en-US" sz="1400" dirty="0" smtClean="0">
                <a:gradFill>
                  <a:gsLst>
                    <a:gs pos="0">
                      <a:srgbClr val="FFFFFF"/>
                    </a:gs>
                    <a:gs pos="100000">
                      <a:srgbClr val="FFFFFF"/>
                    </a:gs>
                  </a:gsLst>
                  <a:lin ang="5400000" scaled="0"/>
                </a:gradFill>
              </a:rPr>
              <a:t>MMP Video Player</a:t>
            </a: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2137584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Dependencies</a:t>
            </a:r>
            <a:endParaRPr lang="en-US" dirty="0"/>
          </a:p>
        </p:txBody>
      </p:sp>
      <p:sp>
        <p:nvSpPr>
          <p:cNvPr id="3" name="Content Placeholder 2"/>
          <p:cNvSpPr>
            <a:spLocks noGrp="1"/>
          </p:cNvSpPr>
          <p:nvPr>
            <p:ph idx="1"/>
          </p:nvPr>
        </p:nvSpPr>
        <p:spPr/>
        <p:txBody>
          <a:bodyPr/>
          <a:lstStyle/>
          <a:p>
            <a:r>
              <a:rPr lang="en-US" smtClean="0"/>
              <a:t>IIS Media Services 4.0</a:t>
            </a:r>
          </a:p>
          <a:p>
            <a:r>
              <a:rPr lang="en-US" smtClean="0"/>
              <a:t>IIS Media Services Transform Manager (Beta)</a:t>
            </a:r>
          </a:p>
          <a:p>
            <a:r>
              <a:rPr lang="en-US" smtClean="0"/>
              <a:t>Sharepoint 2010</a:t>
            </a:r>
          </a:p>
          <a:p>
            <a:r>
              <a:rPr lang="en-US" smtClean="0"/>
              <a:t>Expression Encoder 4.0 SP1</a:t>
            </a:r>
          </a:p>
          <a:p>
            <a:endParaRPr lang="en-US" dirty="0"/>
          </a:p>
        </p:txBody>
      </p:sp>
    </p:spTree>
    <p:extLst>
      <p:ext uri="{BB962C8B-B14F-4D97-AF65-F5344CB8AC3E}">
        <p14:creationId xmlns:p14="http://schemas.microsoft.com/office/powerpoint/2010/main" val="143840098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p:txBody>
          <a:bodyPr/>
          <a:lstStyle/>
          <a:p>
            <a:r>
              <a:rPr lang="en-US" smtClean="0"/>
              <a:t>Sharepoint 2010 </a:t>
            </a:r>
          </a:p>
          <a:p>
            <a:r>
              <a:rPr lang="en-US" smtClean="0"/>
              <a:t>Microsoft Media Platform</a:t>
            </a:r>
          </a:p>
          <a:p>
            <a:pPr lvl="1"/>
            <a:r>
              <a:rPr lang="en-US" smtClean="0">
                <a:hlinkClick r:id="rId2"/>
              </a:rPr>
              <a:t>http://www.microsoft.com/en-us/mediaplatform/</a:t>
            </a:r>
            <a:r>
              <a:rPr lang="en-US" smtClean="0"/>
              <a:t> </a:t>
            </a:r>
          </a:p>
          <a:p>
            <a:r>
              <a:rPr lang="en-US" smtClean="0"/>
              <a:t>MMP – Content manager</a:t>
            </a:r>
          </a:p>
          <a:p>
            <a:pPr lvl="1"/>
            <a:r>
              <a:rPr lang="en-US" smtClean="0"/>
              <a:t>COMING SOON!</a:t>
            </a:r>
          </a:p>
          <a:p>
            <a:r>
              <a:rPr lang="en-US" smtClean="0"/>
              <a:t>IIS Media Services Transform Manager Beta</a:t>
            </a:r>
          </a:p>
          <a:p>
            <a:pPr lvl="1"/>
            <a:r>
              <a:rPr lang="en-US" smtClean="0">
                <a:hlinkClick r:id="rId3"/>
              </a:rPr>
              <a:t>http://www.microsoft.com/downloads/en/details.aspx?FamilyID=182f9522-d212-4d6d-a06b-d4817ed2e28f</a:t>
            </a:r>
            <a:r>
              <a:rPr lang="en-US" smtClean="0"/>
              <a:t> </a:t>
            </a:r>
            <a:endParaRPr lang="en-US" dirty="0"/>
          </a:p>
        </p:txBody>
      </p:sp>
    </p:spTree>
    <p:extLst>
      <p:ext uri="{BB962C8B-B14F-4D97-AF65-F5344CB8AC3E}">
        <p14:creationId xmlns:p14="http://schemas.microsoft.com/office/powerpoint/2010/main" val="95939342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endParaRPr lang="en-US"/>
          </a:p>
        </p:txBody>
      </p:sp>
      <p:sp>
        <p:nvSpPr>
          <p:cNvPr id="2" name="Title 1"/>
          <p:cNvSpPr>
            <a:spLocks noGrp="1"/>
          </p:cNvSpPr>
          <p:nvPr>
            <p:ph type="ctrTitle"/>
          </p:nvPr>
        </p:nvSpPr>
        <p:spPr/>
        <p:txBody>
          <a:bodyPr/>
          <a:lstStyle/>
          <a:p>
            <a:r>
              <a:rPr lang="en-US" smtClean="0"/>
              <a:t>Questions, Feedback and Comments?</a:t>
            </a:r>
            <a:endParaRPr lang="en-US" dirty="0"/>
          </a:p>
        </p:txBody>
      </p:sp>
      <p:sp>
        <p:nvSpPr>
          <p:cNvPr id="3" name="Text Placeholder 2"/>
          <p:cNvSpPr>
            <a:spLocks noGrp="1"/>
          </p:cNvSpPr>
          <p:nvPr>
            <p:ph type="subTitle" idx="1"/>
          </p:nvPr>
        </p:nvSpPr>
        <p:spPr/>
        <p:txBody>
          <a:bodyPr/>
          <a:lstStyle/>
          <a:p>
            <a:r>
              <a:rPr lang="en-US" smtClean="0"/>
              <a:t>Steven Woodward</a:t>
            </a:r>
          </a:p>
          <a:p>
            <a:r>
              <a:rPr lang="en-US" smtClean="0"/>
              <a:t>stwood@microsoft.com</a:t>
            </a:r>
            <a:endParaRPr lang="en-US" dirty="0"/>
          </a:p>
        </p:txBody>
      </p:sp>
    </p:spTree>
    <p:extLst>
      <p:ext uri="{BB962C8B-B14F-4D97-AF65-F5344CB8AC3E}">
        <p14:creationId xmlns:p14="http://schemas.microsoft.com/office/powerpoint/2010/main" val="281408741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 Track Resources</a:t>
            </a:r>
            <a:endParaRPr lang="en-US" dirty="0"/>
          </a:p>
        </p:txBody>
      </p:sp>
      <p:sp>
        <p:nvSpPr>
          <p:cNvPr id="3" name="Content Placeholder 2"/>
          <p:cNvSpPr>
            <a:spLocks noGrp="1"/>
          </p:cNvSpPr>
          <p:nvPr>
            <p:ph type="body" sz="quarter" idx="10"/>
          </p:nvPr>
        </p:nvSpPr>
        <p:spPr/>
        <p:txBody>
          <a:bodyPr/>
          <a:lstStyle/>
          <a:p>
            <a:r>
              <a:rPr lang="en-US" dirty="0" smtClean="0">
                <a:hlinkClick r:id="rId2"/>
              </a:rPr>
              <a:t>http://www.asp.net/</a:t>
            </a:r>
          </a:p>
          <a:p>
            <a:r>
              <a:rPr lang="en-US" dirty="0" smtClean="0">
                <a:hlinkClick r:id="rId2"/>
              </a:rPr>
              <a:t>http://www.silverlight.net/</a:t>
            </a:r>
          </a:p>
          <a:p>
            <a:r>
              <a:rPr lang="en-US" dirty="0" smtClean="0">
                <a:hlinkClick r:id="rId2"/>
              </a:rPr>
              <a:t>http://www.microsoft.com/web/gallery/</a:t>
            </a:r>
          </a:p>
          <a:p>
            <a:r>
              <a:rPr lang="en-US" dirty="0" smtClean="0">
                <a:hlinkClick r:id="rId2"/>
              </a:rPr>
              <a:t>http://www.iis.net/</a:t>
            </a:r>
            <a:r>
              <a:rPr lang="en-US" dirty="0" smtClean="0"/>
              <a:t>	</a:t>
            </a:r>
          </a:p>
          <a:p>
            <a:r>
              <a:rPr lang="en-US" dirty="0" smtClean="0">
                <a:hlinkClick r:id="rId3"/>
              </a:rPr>
              <a:t>http://weblogs.asp.net/Scottgu/</a:t>
            </a:r>
            <a:r>
              <a:rPr lang="en-US" dirty="0" smtClean="0"/>
              <a:t>	</a:t>
            </a:r>
          </a:p>
          <a:p>
            <a:r>
              <a:rPr lang="en-US" dirty="0" smtClean="0">
                <a:hlinkClick r:id="rId4"/>
              </a:rPr>
              <a:t>http://www.hanselman.com/blog/</a:t>
            </a:r>
            <a:r>
              <a:rPr lang="en-US" dirty="0" smtClean="0"/>
              <a:t>	</a:t>
            </a:r>
            <a:endParaRPr lang="en-US" dirty="0"/>
          </a:p>
        </p:txBody>
      </p:sp>
    </p:spTree>
    <p:extLst>
      <p:ext uri="{BB962C8B-B14F-4D97-AF65-F5344CB8AC3E}">
        <p14:creationId xmlns:p14="http://schemas.microsoft.com/office/powerpoint/2010/main" val="222814682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49288143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44875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Live Video Workflow</a:t>
            </a:r>
            <a:endParaRPr lang="en-US" dirty="0"/>
          </a:p>
        </p:txBody>
      </p:sp>
      <p:pic>
        <p:nvPicPr>
          <p:cNvPr id="4" name="Picture 8" descr="C:\Program Files\Microsoft Resource DVD Artwork\DVD_ART\Artwork_Imagery\Shapes and Graphics\Internet Cloud\cloud 1.png"/>
          <p:cNvPicPr>
            <a:picLocks noChangeAspect="1" noChangeArrowheads="1"/>
          </p:cNvPicPr>
          <p:nvPr/>
        </p:nvPicPr>
        <p:blipFill>
          <a:blip r:embed="rId3" cstate="print"/>
          <a:srcRect/>
          <a:stretch>
            <a:fillRect/>
          </a:stretch>
        </p:blipFill>
        <p:spPr bwMode="auto">
          <a:xfrm>
            <a:off x="6653067" y="2776810"/>
            <a:ext cx="3785646" cy="1603523"/>
          </a:xfrm>
          <a:prstGeom prst="rect">
            <a:avLst/>
          </a:prstGeom>
          <a:ln>
            <a:noFill/>
          </a:ln>
          <a:effectLst>
            <a:outerShdw blurRad="292100" dist="139700" dir="2700000" algn="tl" rotWithShape="0">
              <a:srgbClr val="333333">
                <a:alpha val="65000"/>
              </a:srgbClr>
            </a:outerShdw>
          </a:effectLst>
        </p:spPr>
      </p:pic>
      <p:grpSp>
        <p:nvGrpSpPr>
          <p:cNvPr id="5" name="Group 65"/>
          <p:cNvGrpSpPr/>
          <p:nvPr/>
        </p:nvGrpSpPr>
        <p:grpSpPr>
          <a:xfrm>
            <a:off x="5993700" y="2468499"/>
            <a:ext cx="771607" cy="1017270"/>
            <a:chOff x="1359672" y="2724150"/>
            <a:chExt cx="1044180" cy="1828800"/>
          </a:xfrm>
        </p:grpSpPr>
        <p:pic>
          <p:nvPicPr>
            <p:cNvPr id="6" name="Picture 5" descr="C:\Users\jboch\AppData\Local\Microsoft\Windows\Temporary Internet Files\Content.IE5\37FF68FX\MCj04352420000[1].png"/>
            <p:cNvPicPr>
              <a:picLocks noChangeAspect="1" noChangeArrowheads="1"/>
            </p:cNvPicPr>
            <p:nvPr/>
          </p:nvPicPr>
          <p:blipFill>
            <a:blip r:embed="rId4" cstate="print"/>
            <a:srcRect b="11480"/>
            <a:stretch>
              <a:fillRect/>
            </a:stretch>
          </p:blipFill>
          <p:spPr bwMode="auto">
            <a:xfrm>
              <a:off x="1359672" y="2724150"/>
              <a:ext cx="1044180" cy="1828800"/>
            </a:xfrm>
            <a:prstGeom prst="rect">
              <a:avLst/>
            </a:prstGeom>
            <a:noFill/>
          </p:spPr>
        </p:pic>
        <p:pic>
          <p:nvPicPr>
            <p:cNvPr id="7" name="Picture 3" descr="C:\Users\jboch\AppData\Local\Microsoft\Windows\Temporary Internet Files\Content.IE5\VMHD1YIM\MCj04316210000[1].png"/>
            <p:cNvPicPr>
              <a:picLocks noChangeAspect="1" noChangeArrowheads="1"/>
            </p:cNvPicPr>
            <p:nvPr/>
          </p:nvPicPr>
          <p:blipFill>
            <a:blip r:embed="rId5" cstate="print"/>
            <a:srcRect/>
            <a:stretch>
              <a:fillRect/>
            </a:stretch>
          </p:blipFill>
          <p:spPr bwMode="auto">
            <a:xfrm>
              <a:off x="1371600" y="3657600"/>
              <a:ext cx="533400" cy="533400"/>
            </a:xfrm>
            <a:prstGeom prst="rect">
              <a:avLst/>
            </a:prstGeom>
            <a:noFill/>
          </p:spPr>
        </p:pic>
      </p:grpSp>
      <p:grpSp>
        <p:nvGrpSpPr>
          <p:cNvPr id="8" name="Group 65"/>
          <p:cNvGrpSpPr/>
          <p:nvPr/>
        </p:nvGrpSpPr>
        <p:grpSpPr>
          <a:xfrm>
            <a:off x="5904314" y="4388739"/>
            <a:ext cx="771607" cy="1017270"/>
            <a:chOff x="1359672" y="2724150"/>
            <a:chExt cx="1044180" cy="1828800"/>
          </a:xfrm>
        </p:grpSpPr>
        <p:pic>
          <p:nvPicPr>
            <p:cNvPr id="9" name="Picture 8" descr="C:\Users\jboch\AppData\Local\Microsoft\Windows\Temporary Internet Files\Content.IE5\37FF68FX\MCj04352420000[1].png"/>
            <p:cNvPicPr>
              <a:picLocks noChangeAspect="1" noChangeArrowheads="1"/>
            </p:cNvPicPr>
            <p:nvPr/>
          </p:nvPicPr>
          <p:blipFill>
            <a:blip r:embed="rId4" cstate="print"/>
            <a:srcRect b="11480"/>
            <a:stretch>
              <a:fillRect/>
            </a:stretch>
          </p:blipFill>
          <p:spPr bwMode="auto">
            <a:xfrm>
              <a:off x="1359672" y="2724150"/>
              <a:ext cx="1044180" cy="1828800"/>
            </a:xfrm>
            <a:prstGeom prst="rect">
              <a:avLst/>
            </a:prstGeom>
            <a:noFill/>
          </p:spPr>
        </p:pic>
        <p:pic>
          <p:nvPicPr>
            <p:cNvPr id="10" name="Picture 3" descr="C:\Users\jboch\AppData\Local\Microsoft\Windows\Temporary Internet Files\Content.IE5\VMHD1YIM\MCj04316210000[1].png"/>
            <p:cNvPicPr>
              <a:picLocks noChangeAspect="1" noChangeArrowheads="1"/>
            </p:cNvPicPr>
            <p:nvPr/>
          </p:nvPicPr>
          <p:blipFill>
            <a:blip r:embed="rId5" cstate="print"/>
            <a:srcRect/>
            <a:stretch>
              <a:fillRect/>
            </a:stretch>
          </p:blipFill>
          <p:spPr bwMode="auto">
            <a:xfrm>
              <a:off x="1371600" y="3657600"/>
              <a:ext cx="533400" cy="533400"/>
            </a:xfrm>
            <a:prstGeom prst="rect">
              <a:avLst/>
            </a:prstGeom>
            <a:noFill/>
          </p:spPr>
        </p:pic>
      </p:grpSp>
      <p:pic>
        <p:nvPicPr>
          <p:cNvPr id="11" name="Picture 11" descr="C:\Users\chriskno.REDMOND\AppData\Local\Microsoft\Windows\Temporary Internet Files\Content.IE5\3B1GS79Q\MCj04241920000[1].wmf"/>
          <p:cNvPicPr>
            <a:picLocks noChangeAspect="1" noChangeArrowheads="1"/>
          </p:cNvPicPr>
          <p:nvPr/>
        </p:nvPicPr>
        <p:blipFill>
          <a:blip r:embed="rId6" cstate="print"/>
          <a:stretch>
            <a:fillRect/>
          </a:stretch>
        </p:blipFill>
        <p:spPr bwMode="auto">
          <a:xfrm>
            <a:off x="10160077" y="1905542"/>
            <a:ext cx="816910" cy="518713"/>
          </a:xfrm>
          <a:prstGeom prst="rect">
            <a:avLst/>
          </a:prstGeom>
          <a:noFill/>
        </p:spPr>
      </p:pic>
      <p:pic>
        <p:nvPicPr>
          <p:cNvPr id="12" name="Picture 2" descr="C:\Users\chriskno.REDMOND\AppData\Local\Microsoft\Windows\Temporary Internet Files\Content.IE5\M88MCED7\MCj04326370000[1].png"/>
          <p:cNvPicPr>
            <a:picLocks noChangeAspect="1" noChangeArrowheads="1"/>
          </p:cNvPicPr>
          <p:nvPr/>
        </p:nvPicPr>
        <p:blipFill>
          <a:blip r:embed="rId7" cstate="print"/>
          <a:stretch>
            <a:fillRect/>
          </a:stretch>
        </p:blipFill>
        <p:spPr bwMode="auto">
          <a:xfrm>
            <a:off x="759935" y="1858901"/>
            <a:ext cx="1035368" cy="498979"/>
          </a:xfrm>
          <a:prstGeom prst="rect">
            <a:avLst/>
          </a:prstGeom>
          <a:noFill/>
        </p:spPr>
      </p:pic>
      <p:pic>
        <p:nvPicPr>
          <p:cNvPr id="13" name="Picture 2" descr="C:\Users\chriskno.REDMOND\AppData\Local\Microsoft\Windows\Temporary Internet Files\Content.IE5\M88MCED7\MCj04326370000[1].png"/>
          <p:cNvPicPr>
            <a:picLocks noChangeAspect="1" noChangeArrowheads="1"/>
          </p:cNvPicPr>
          <p:nvPr/>
        </p:nvPicPr>
        <p:blipFill>
          <a:blip r:embed="rId7" cstate="print"/>
          <a:stretch>
            <a:fillRect/>
          </a:stretch>
        </p:blipFill>
        <p:spPr bwMode="auto">
          <a:xfrm>
            <a:off x="833068" y="2998854"/>
            <a:ext cx="1035368" cy="498979"/>
          </a:xfrm>
          <a:prstGeom prst="rect">
            <a:avLst/>
          </a:prstGeom>
          <a:noFill/>
        </p:spPr>
      </p:pic>
      <p:pic>
        <p:nvPicPr>
          <p:cNvPr id="14" name="Picture 2" descr="C:\Users\chriskno.REDMOND\AppData\Local\Microsoft\Windows\Temporary Internet Files\Content.IE5\M88MCED7\MCj04326370000[1].png"/>
          <p:cNvPicPr>
            <a:picLocks noChangeAspect="1" noChangeArrowheads="1"/>
          </p:cNvPicPr>
          <p:nvPr/>
        </p:nvPicPr>
        <p:blipFill>
          <a:blip r:embed="rId7" cstate="print"/>
          <a:stretch>
            <a:fillRect/>
          </a:stretch>
        </p:blipFill>
        <p:spPr bwMode="auto">
          <a:xfrm>
            <a:off x="833068" y="3370710"/>
            <a:ext cx="1035368" cy="498979"/>
          </a:xfrm>
          <a:prstGeom prst="rect">
            <a:avLst/>
          </a:prstGeom>
          <a:noFill/>
        </p:spPr>
      </p:pic>
      <p:pic>
        <p:nvPicPr>
          <p:cNvPr id="15" name="Picture 2" descr="C:\Users\chriskno.REDMOND\AppData\Local\Microsoft\Windows\Temporary Internet Files\Content.IE5\M88MCED7\MCj04326370000[1].png"/>
          <p:cNvPicPr>
            <a:picLocks noChangeAspect="1" noChangeArrowheads="1"/>
          </p:cNvPicPr>
          <p:nvPr/>
        </p:nvPicPr>
        <p:blipFill>
          <a:blip r:embed="rId7" cstate="print"/>
          <a:stretch>
            <a:fillRect/>
          </a:stretch>
        </p:blipFill>
        <p:spPr bwMode="auto">
          <a:xfrm>
            <a:off x="833068" y="3705990"/>
            <a:ext cx="1035368" cy="498979"/>
          </a:xfrm>
          <a:prstGeom prst="rect">
            <a:avLst/>
          </a:prstGeom>
          <a:noFill/>
        </p:spPr>
      </p:pic>
      <p:pic>
        <p:nvPicPr>
          <p:cNvPr id="16" name="Picture 2" descr="C:\Users\chriskno.REDMOND\AppData\Local\Microsoft\Windows\Temporary Internet Files\Content.IE5\M88MCED7\MCj04326370000[1].png"/>
          <p:cNvPicPr>
            <a:picLocks noChangeAspect="1" noChangeArrowheads="1"/>
          </p:cNvPicPr>
          <p:nvPr/>
        </p:nvPicPr>
        <p:blipFill>
          <a:blip r:embed="rId7" cstate="print"/>
          <a:stretch>
            <a:fillRect/>
          </a:stretch>
        </p:blipFill>
        <p:spPr bwMode="auto">
          <a:xfrm>
            <a:off x="833068" y="4077844"/>
            <a:ext cx="1035368" cy="498979"/>
          </a:xfrm>
          <a:prstGeom prst="rect">
            <a:avLst/>
          </a:prstGeom>
          <a:noFill/>
        </p:spPr>
      </p:pic>
      <p:grpSp>
        <p:nvGrpSpPr>
          <p:cNvPr id="17" name="Group 202"/>
          <p:cNvGrpSpPr/>
          <p:nvPr/>
        </p:nvGrpSpPr>
        <p:grpSpPr>
          <a:xfrm>
            <a:off x="8004401" y="2736723"/>
            <a:ext cx="657793" cy="680036"/>
            <a:chOff x="5529375" y="1532343"/>
            <a:chExt cx="947622" cy="1417437"/>
          </a:xfrm>
        </p:grpSpPr>
        <p:grpSp>
          <p:nvGrpSpPr>
            <p:cNvPr id="18" name="Group 131"/>
            <p:cNvGrpSpPr>
              <a:grpSpLocks noChangeAspect="1"/>
            </p:cNvGrpSpPr>
            <p:nvPr/>
          </p:nvGrpSpPr>
          <p:grpSpPr>
            <a:xfrm>
              <a:off x="5529375" y="1840523"/>
              <a:ext cx="552745" cy="1109257"/>
              <a:chOff x="4040542" y="1540676"/>
              <a:chExt cx="912458" cy="1831135"/>
            </a:xfrm>
          </p:grpSpPr>
          <p:pic>
            <p:nvPicPr>
              <p:cNvPr id="25" name="Picture 14" descr="C:\Users\chriskno.REDMOND\AppData\Local\Microsoft\Windows\Temporary Internet Files\Content.IE5\5KI42CG6\MCj04247900000[1].wmf"/>
              <p:cNvPicPr>
                <a:picLocks noChangeAspect="1" noChangeArrowheads="1"/>
              </p:cNvPicPr>
              <p:nvPr/>
            </p:nvPicPr>
            <p:blipFill>
              <a:blip r:embed="rId8" cstate="print"/>
              <a:stretch>
                <a:fillRect/>
              </a:stretch>
            </p:blipFill>
            <p:spPr bwMode="auto">
              <a:xfrm>
                <a:off x="4248291" y="1540676"/>
                <a:ext cx="704709" cy="1831135"/>
              </a:xfrm>
              <a:prstGeom prst="rect">
                <a:avLst/>
              </a:prstGeom>
              <a:noFill/>
            </p:spPr>
          </p:pic>
          <p:pic>
            <p:nvPicPr>
              <p:cNvPr id="26" name="Picture 1" descr="C:\Documents and Settings\alyssaj\My Documents\My Pictures\DVD_ART34\Artwork_Imagery\Icons - Illustrations\_WINDOWS VISTA ICONS\Internet globe web world earth.png"/>
              <p:cNvPicPr>
                <a:picLocks noChangeAspect="1" noChangeArrowheads="1"/>
              </p:cNvPicPr>
              <p:nvPr/>
            </p:nvPicPr>
            <p:blipFill>
              <a:blip r:embed="rId9" cstate="print"/>
              <a:srcRect/>
              <a:stretch>
                <a:fillRect/>
              </a:stretch>
            </p:blipFill>
            <p:spPr bwMode="auto">
              <a:xfrm>
                <a:off x="4040542" y="2535506"/>
                <a:ext cx="787400" cy="787400"/>
              </a:xfrm>
              <a:prstGeom prst="rect">
                <a:avLst/>
              </a:prstGeom>
              <a:noFill/>
            </p:spPr>
          </p:pic>
        </p:grpSp>
        <p:grpSp>
          <p:nvGrpSpPr>
            <p:cNvPr id="19" name="Group 134"/>
            <p:cNvGrpSpPr>
              <a:grpSpLocks noChangeAspect="1"/>
            </p:cNvGrpSpPr>
            <p:nvPr/>
          </p:nvGrpSpPr>
          <p:grpSpPr>
            <a:xfrm>
              <a:off x="5716947" y="1688124"/>
              <a:ext cx="552745" cy="1109257"/>
              <a:chOff x="4040542" y="1540676"/>
              <a:chExt cx="912458" cy="1831135"/>
            </a:xfrm>
          </p:grpSpPr>
          <p:pic>
            <p:nvPicPr>
              <p:cNvPr id="23" name="Picture 14" descr="C:\Users\chriskno.REDMOND\AppData\Local\Microsoft\Windows\Temporary Internet Files\Content.IE5\5KI42CG6\MCj04247900000[1].wmf"/>
              <p:cNvPicPr>
                <a:picLocks noChangeAspect="1" noChangeArrowheads="1"/>
              </p:cNvPicPr>
              <p:nvPr/>
            </p:nvPicPr>
            <p:blipFill>
              <a:blip r:embed="rId8" cstate="print"/>
              <a:stretch>
                <a:fillRect/>
              </a:stretch>
            </p:blipFill>
            <p:spPr bwMode="auto">
              <a:xfrm>
                <a:off x="4248291" y="1540676"/>
                <a:ext cx="704709" cy="1831135"/>
              </a:xfrm>
              <a:prstGeom prst="rect">
                <a:avLst/>
              </a:prstGeom>
              <a:noFill/>
            </p:spPr>
          </p:pic>
          <p:pic>
            <p:nvPicPr>
              <p:cNvPr id="24" name="Picture 1" descr="C:\Documents and Settings\alyssaj\My Documents\My Pictures\DVD_ART34\Artwork_Imagery\Icons - Illustrations\_WINDOWS VISTA ICONS\Internet globe web world earth.png"/>
              <p:cNvPicPr>
                <a:picLocks noChangeAspect="1" noChangeArrowheads="1"/>
              </p:cNvPicPr>
              <p:nvPr/>
            </p:nvPicPr>
            <p:blipFill>
              <a:blip r:embed="rId9" cstate="print"/>
              <a:srcRect/>
              <a:stretch>
                <a:fillRect/>
              </a:stretch>
            </p:blipFill>
            <p:spPr bwMode="auto">
              <a:xfrm>
                <a:off x="4040542" y="2535506"/>
                <a:ext cx="787400" cy="787400"/>
              </a:xfrm>
              <a:prstGeom prst="rect">
                <a:avLst/>
              </a:prstGeom>
              <a:noFill/>
            </p:spPr>
          </p:pic>
        </p:grpSp>
        <p:grpSp>
          <p:nvGrpSpPr>
            <p:cNvPr id="20" name="Group 137"/>
            <p:cNvGrpSpPr>
              <a:grpSpLocks noChangeAspect="1"/>
            </p:cNvGrpSpPr>
            <p:nvPr/>
          </p:nvGrpSpPr>
          <p:grpSpPr>
            <a:xfrm>
              <a:off x="5924254" y="1532343"/>
              <a:ext cx="552743" cy="1109257"/>
              <a:chOff x="4131192" y="1496394"/>
              <a:chExt cx="912456" cy="1831135"/>
            </a:xfrm>
          </p:grpSpPr>
          <p:pic>
            <p:nvPicPr>
              <p:cNvPr id="21" name="Picture 14" descr="C:\Users\chriskno.REDMOND\AppData\Local\Microsoft\Windows\Temporary Internet Files\Content.IE5\5KI42CG6\MCj04247900000[1].wmf"/>
              <p:cNvPicPr>
                <a:picLocks noChangeAspect="1" noChangeArrowheads="1"/>
              </p:cNvPicPr>
              <p:nvPr/>
            </p:nvPicPr>
            <p:blipFill>
              <a:blip r:embed="rId8" cstate="print"/>
              <a:stretch>
                <a:fillRect/>
              </a:stretch>
            </p:blipFill>
            <p:spPr bwMode="auto">
              <a:xfrm>
                <a:off x="4338938" y="1496394"/>
                <a:ext cx="704710" cy="1831135"/>
              </a:xfrm>
              <a:prstGeom prst="rect">
                <a:avLst/>
              </a:prstGeom>
              <a:noFill/>
            </p:spPr>
          </p:pic>
          <p:pic>
            <p:nvPicPr>
              <p:cNvPr id="22" name="Picture 1" descr="C:\Documents and Settings\alyssaj\My Documents\My Pictures\DVD_ART34\Artwork_Imagery\Icons - Illustrations\_WINDOWS VISTA ICONS\Internet globe web world earth.png"/>
              <p:cNvPicPr>
                <a:picLocks noChangeAspect="1" noChangeArrowheads="1"/>
              </p:cNvPicPr>
              <p:nvPr/>
            </p:nvPicPr>
            <p:blipFill>
              <a:blip r:embed="rId9" cstate="print"/>
              <a:srcRect/>
              <a:stretch>
                <a:fillRect/>
              </a:stretch>
            </p:blipFill>
            <p:spPr bwMode="auto">
              <a:xfrm>
                <a:off x="4131192" y="2491224"/>
                <a:ext cx="787401" cy="787400"/>
              </a:xfrm>
              <a:prstGeom prst="rect">
                <a:avLst/>
              </a:prstGeom>
              <a:noFill/>
            </p:spPr>
          </p:pic>
        </p:grpSp>
      </p:grpSp>
      <p:grpSp>
        <p:nvGrpSpPr>
          <p:cNvPr id="27" name="Group 202"/>
          <p:cNvGrpSpPr/>
          <p:nvPr/>
        </p:nvGrpSpPr>
        <p:grpSpPr>
          <a:xfrm>
            <a:off x="8532583" y="3023235"/>
            <a:ext cx="657793" cy="680036"/>
            <a:chOff x="5529375" y="1532343"/>
            <a:chExt cx="947622" cy="1417437"/>
          </a:xfrm>
        </p:grpSpPr>
        <p:grpSp>
          <p:nvGrpSpPr>
            <p:cNvPr id="28" name="Group 131"/>
            <p:cNvGrpSpPr>
              <a:grpSpLocks noChangeAspect="1"/>
            </p:cNvGrpSpPr>
            <p:nvPr/>
          </p:nvGrpSpPr>
          <p:grpSpPr>
            <a:xfrm>
              <a:off x="5529375" y="1840523"/>
              <a:ext cx="552745" cy="1109257"/>
              <a:chOff x="4040542" y="1540676"/>
              <a:chExt cx="912458" cy="1831135"/>
            </a:xfrm>
          </p:grpSpPr>
          <p:pic>
            <p:nvPicPr>
              <p:cNvPr id="35" name="Picture 14" descr="C:\Users\chriskno.REDMOND\AppData\Local\Microsoft\Windows\Temporary Internet Files\Content.IE5\5KI42CG6\MCj04247900000[1].wmf"/>
              <p:cNvPicPr>
                <a:picLocks noChangeAspect="1" noChangeArrowheads="1"/>
              </p:cNvPicPr>
              <p:nvPr/>
            </p:nvPicPr>
            <p:blipFill>
              <a:blip r:embed="rId8" cstate="print"/>
              <a:stretch>
                <a:fillRect/>
              </a:stretch>
            </p:blipFill>
            <p:spPr bwMode="auto">
              <a:xfrm>
                <a:off x="4248291" y="1540676"/>
                <a:ext cx="704709" cy="1831135"/>
              </a:xfrm>
              <a:prstGeom prst="rect">
                <a:avLst/>
              </a:prstGeom>
              <a:noFill/>
            </p:spPr>
          </p:pic>
          <p:pic>
            <p:nvPicPr>
              <p:cNvPr id="36" name="Picture 1" descr="C:\Documents and Settings\alyssaj\My Documents\My Pictures\DVD_ART34\Artwork_Imagery\Icons - Illustrations\_WINDOWS VISTA ICONS\Internet globe web world earth.png"/>
              <p:cNvPicPr>
                <a:picLocks noChangeAspect="1" noChangeArrowheads="1"/>
              </p:cNvPicPr>
              <p:nvPr/>
            </p:nvPicPr>
            <p:blipFill>
              <a:blip r:embed="rId9" cstate="print"/>
              <a:srcRect/>
              <a:stretch>
                <a:fillRect/>
              </a:stretch>
            </p:blipFill>
            <p:spPr bwMode="auto">
              <a:xfrm>
                <a:off x="4040542" y="2535506"/>
                <a:ext cx="787400" cy="787400"/>
              </a:xfrm>
              <a:prstGeom prst="rect">
                <a:avLst/>
              </a:prstGeom>
              <a:noFill/>
            </p:spPr>
          </p:pic>
        </p:grpSp>
        <p:grpSp>
          <p:nvGrpSpPr>
            <p:cNvPr id="29" name="Group 134"/>
            <p:cNvGrpSpPr>
              <a:grpSpLocks noChangeAspect="1"/>
            </p:cNvGrpSpPr>
            <p:nvPr/>
          </p:nvGrpSpPr>
          <p:grpSpPr>
            <a:xfrm>
              <a:off x="5716947" y="1688124"/>
              <a:ext cx="552745" cy="1109257"/>
              <a:chOff x="4040542" y="1540676"/>
              <a:chExt cx="912458" cy="1831135"/>
            </a:xfrm>
          </p:grpSpPr>
          <p:pic>
            <p:nvPicPr>
              <p:cNvPr id="33" name="Picture 14" descr="C:\Users\chriskno.REDMOND\AppData\Local\Microsoft\Windows\Temporary Internet Files\Content.IE5\5KI42CG6\MCj04247900000[1].wmf"/>
              <p:cNvPicPr>
                <a:picLocks noChangeAspect="1" noChangeArrowheads="1"/>
              </p:cNvPicPr>
              <p:nvPr/>
            </p:nvPicPr>
            <p:blipFill>
              <a:blip r:embed="rId8" cstate="print"/>
              <a:stretch>
                <a:fillRect/>
              </a:stretch>
            </p:blipFill>
            <p:spPr bwMode="auto">
              <a:xfrm>
                <a:off x="4248291" y="1540676"/>
                <a:ext cx="704709" cy="1831135"/>
              </a:xfrm>
              <a:prstGeom prst="rect">
                <a:avLst/>
              </a:prstGeom>
              <a:noFill/>
            </p:spPr>
          </p:pic>
          <p:pic>
            <p:nvPicPr>
              <p:cNvPr id="34" name="Picture 1" descr="C:\Documents and Settings\alyssaj\My Documents\My Pictures\DVD_ART34\Artwork_Imagery\Icons - Illustrations\_WINDOWS VISTA ICONS\Internet globe web world earth.png"/>
              <p:cNvPicPr>
                <a:picLocks noChangeAspect="1" noChangeArrowheads="1"/>
              </p:cNvPicPr>
              <p:nvPr/>
            </p:nvPicPr>
            <p:blipFill>
              <a:blip r:embed="rId9" cstate="print"/>
              <a:srcRect/>
              <a:stretch>
                <a:fillRect/>
              </a:stretch>
            </p:blipFill>
            <p:spPr bwMode="auto">
              <a:xfrm>
                <a:off x="4040542" y="2535506"/>
                <a:ext cx="787400" cy="787400"/>
              </a:xfrm>
              <a:prstGeom prst="rect">
                <a:avLst/>
              </a:prstGeom>
              <a:noFill/>
            </p:spPr>
          </p:pic>
        </p:grpSp>
        <p:grpSp>
          <p:nvGrpSpPr>
            <p:cNvPr id="30" name="Group 137"/>
            <p:cNvGrpSpPr>
              <a:grpSpLocks noChangeAspect="1"/>
            </p:cNvGrpSpPr>
            <p:nvPr/>
          </p:nvGrpSpPr>
          <p:grpSpPr>
            <a:xfrm>
              <a:off x="5924254" y="1532343"/>
              <a:ext cx="552743" cy="1109257"/>
              <a:chOff x="4131192" y="1496394"/>
              <a:chExt cx="912456" cy="1831135"/>
            </a:xfrm>
          </p:grpSpPr>
          <p:pic>
            <p:nvPicPr>
              <p:cNvPr id="31" name="Picture 14" descr="C:\Users\chriskno.REDMOND\AppData\Local\Microsoft\Windows\Temporary Internet Files\Content.IE5\5KI42CG6\MCj04247900000[1].wmf"/>
              <p:cNvPicPr>
                <a:picLocks noChangeAspect="1" noChangeArrowheads="1"/>
              </p:cNvPicPr>
              <p:nvPr/>
            </p:nvPicPr>
            <p:blipFill>
              <a:blip r:embed="rId8" cstate="print"/>
              <a:stretch>
                <a:fillRect/>
              </a:stretch>
            </p:blipFill>
            <p:spPr bwMode="auto">
              <a:xfrm>
                <a:off x="4338938" y="1496394"/>
                <a:ext cx="704710" cy="1831135"/>
              </a:xfrm>
              <a:prstGeom prst="rect">
                <a:avLst/>
              </a:prstGeom>
              <a:noFill/>
            </p:spPr>
          </p:pic>
          <p:pic>
            <p:nvPicPr>
              <p:cNvPr id="32" name="Picture 1" descr="C:\Documents and Settings\alyssaj\My Documents\My Pictures\DVD_ART34\Artwork_Imagery\Icons - Illustrations\_WINDOWS VISTA ICONS\Internet globe web world earth.png"/>
              <p:cNvPicPr>
                <a:picLocks noChangeAspect="1" noChangeArrowheads="1"/>
              </p:cNvPicPr>
              <p:nvPr/>
            </p:nvPicPr>
            <p:blipFill>
              <a:blip r:embed="rId9" cstate="print"/>
              <a:srcRect/>
              <a:stretch>
                <a:fillRect/>
              </a:stretch>
            </p:blipFill>
            <p:spPr bwMode="auto">
              <a:xfrm>
                <a:off x="4131192" y="2491224"/>
                <a:ext cx="787401" cy="787400"/>
              </a:xfrm>
              <a:prstGeom prst="rect">
                <a:avLst/>
              </a:prstGeom>
              <a:noFill/>
            </p:spPr>
          </p:pic>
        </p:grpSp>
      </p:grpSp>
      <p:grpSp>
        <p:nvGrpSpPr>
          <p:cNvPr id="37" name="Group 202"/>
          <p:cNvGrpSpPr/>
          <p:nvPr/>
        </p:nvGrpSpPr>
        <p:grpSpPr>
          <a:xfrm>
            <a:off x="8703227" y="3419475"/>
            <a:ext cx="657793" cy="680036"/>
            <a:chOff x="5529375" y="1532343"/>
            <a:chExt cx="947622" cy="1417437"/>
          </a:xfrm>
        </p:grpSpPr>
        <p:grpSp>
          <p:nvGrpSpPr>
            <p:cNvPr id="38" name="Group 131"/>
            <p:cNvGrpSpPr>
              <a:grpSpLocks noChangeAspect="1"/>
            </p:cNvGrpSpPr>
            <p:nvPr/>
          </p:nvGrpSpPr>
          <p:grpSpPr>
            <a:xfrm>
              <a:off x="5529375" y="1840523"/>
              <a:ext cx="552745" cy="1109257"/>
              <a:chOff x="4040542" y="1540676"/>
              <a:chExt cx="912458" cy="1831135"/>
            </a:xfrm>
          </p:grpSpPr>
          <p:pic>
            <p:nvPicPr>
              <p:cNvPr id="45" name="Picture 14" descr="C:\Users\chriskno.REDMOND\AppData\Local\Microsoft\Windows\Temporary Internet Files\Content.IE5\5KI42CG6\MCj04247900000[1].wmf"/>
              <p:cNvPicPr>
                <a:picLocks noChangeAspect="1" noChangeArrowheads="1"/>
              </p:cNvPicPr>
              <p:nvPr/>
            </p:nvPicPr>
            <p:blipFill>
              <a:blip r:embed="rId8" cstate="print"/>
              <a:stretch>
                <a:fillRect/>
              </a:stretch>
            </p:blipFill>
            <p:spPr bwMode="auto">
              <a:xfrm>
                <a:off x="4248291" y="1540676"/>
                <a:ext cx="704709" cy="1831135"/>
              </a:xfrm>
              <a:prstGeom prst="rect">
                <a:avLst/>
              </a:prstGeom>
              <a:noFill/>
            </p:spPr>
          </p:pic>
          <p:pic>
            <p:nvPicPr>
              <p:cNvPr id="46" name="Picture 1" descr="C:\Documents and Settings\alyssaj\My Documents\My Pictures\DVD_ART34\Artwork_Imagery\Icons - Illustrations\_WINDOWS VISTA ICONS\Internet globe web world earth.png"/>
              <p:cNvPicPr>
                <a:picLocks noChangeAspect="1" noChangeArrowheads="1"/>
              </p:cNvPicPr>
              <p:nvPr/>
            </p:nvPicPr>
            <p:blipFill>
              <a:blip r:embed="rId9" cstate="print"/>
              <a:srcRect/>
              <a:stretch>
                <a:fillRect/>
              </a:stretch>
            </p:blipFill>
            <p:spPr bwMode="auto">
              <a:xfrm>
                <a:off x="4040542" y="2535506"/>
                <a:ext cx="787400" cy="787400"/>
              </a:xfrm>
              <a:prstGeom prst="rect">
                <a:avLst/>
              </a:prstGeom>
              <a:noFill/>
            </p:spPr>
          </p:pic>
        </p:grpSp>
        <p:grpSp>
          <p:nvGrpSpPr>
            <p:cNvPr id="39" name="Group 134"/>
            <p:cNvGrpSpPr>
              <a:grpSpLocks noChangeAspect="1"/>
            </p:cNvGrpSpPr>
            <p:nvPr/>
          </p:nvGrpSpPr>
          <p:grpSpPr>
            <a:xfrm>
              <a:off x="5716947" y="1688124"/>
              <a:ext cx="552745" cy="1109257"/>
              <a:chOff x="4040542" y="1540676"/>
              <a:chExt cx="912458" cy="1831135"/>
            </a:xfrm>
          </p:grpSpPr>
          <p:pic>
            <p:nvPicPr>
              <p:cNvPr id="43" name="Picture 14" descr="C:\Users\chriskno.REDMOND\AppData\Local\Microsoft\Windows\Temporary Internet Files\Content.IE5\5KI42CG6\MCj04247900000[1].wmf"/>
              <p:cNvPicPr>
                <a:picLocks noChangeAspect="1" noChangeArrowheads="1"/>
              </p:cNvPicPr>
              <p:nvPr/>
            </p:nvPicPr>
            <p:blipFill>
              <a:blip r:embed="rId8" cstate="print"/>
              <a:stretch>
                <a:fillRect/>
              </a:stretch>
            </p:blipFill>
            <p:spPr bwMode="auto">
              <a:xfrm>
                <a:off x="4248291" y="1540676"/>
                <a:ext cx="704709" cy="1831135"/>
              </a:xfrm>
              <a:prstGeom prst="rect">
                <a:avLst/>
              </a:prstGeom>
              <a:noFill/>
            </p:spPr>
          </p:pic>
          <p:pic>
            <p:nvPicPr>
              <p:cNvPr id="44" name="Picture 1" descr="C:\Documents and Settings\alyssaj\My Documents\My Pictures\DVD_ART34\Artwork_Imagery\Icons - Illustrations\_WINDOWS VISTA ICONS\Internet globe web world earth.png"/>
              <p:cNvPicPr>
                <a:picLocks noChangeAspect="1" noChangeArrowheads="1"/>
              </p:cNvPicPr>
              <p:nvPr/>
            </p:nvPicPr>
            <p:blipFill>
              <a:blip r:embed="rId9" cstate="print"/>
              <a:srcRect/>
              <a:stretch>
                <a:fillRect/>
              </a:stretch>
            </p:blipFill>
            <p:spPr bwMode="auto">
              <a:xfrm>
                <a:off x="4040542" y="2535506"/>
                <a:ext cx="787400" cy="787400"/>
              </a:xfrm>
              <a:prstGeom prst="rect">
                <a:avLst/>
              </a:prstGeom>
              <a:noFill/>
            </p:spPr>
          </p:pic>
        </p:grpSp>
        <p:grpSp>
          <p:nvGrpSpPr>
            <p:cNvPr id="40" name="Group 137"/>
            <p:cNvGrpSpPr>
              <a:grpSpLocks noChangeAspect="1"/>
            </p:cNvGrpSpPr>
            <p:nvPr/>
          </p:nvGrpSpPr>
          <p:grpSpPr>
            <a:xfrm>
              <a:off x="5924254" y="1532343"/>
              <a:ext cx="552743" cy="1109257"/>
              <a:chOff x="4131192" y="1496394"/>
              <a:chExt cx="912456" cy="1831135"/>
            </a:xfrm>
          </p:grpSpPr>
          <p:pic>
            <p:nvPicPr>
              <p:cNvPr id="41" name="Picture 14" descr="C:\Users\chriskno.REDMOND\AppData\Local\Microsoft\Windows\Temporary Internet Files\Content.IE5\5KI42CG6\MCj04247900000[1].wmf"/>
              <p:cNvPicPr>
                <a:picLocks noChangeAspect="1" noChangeArrowheads="1"/>
              </p:cNvPicPr>
              <p:nvPr/>
            </p:nvPicPr>
            <p:blipFill>
              <a:blip r:embed="rId8" cstate="print"/>
              <a:stretch>
                <a:fillRect/>
              </a:stretch>
            </p:blipFill>
            <p:spPr bwMode="auto">
              <a:xfrm>
                <a:off x="4338938" y="1496394"/>
                <a:ext cx="704710" cy="1831135"/>
              </a:xfrm>
              <a:prstGeom prst="rect">
                <a:avLst/>
              </a:prstGeom>
              <a:noFill/>
            </p:spPr>
          </p:pic>
          <p:pic>
            <p:nvPicPr>
              <p:cNvPr id="42" name="Picture 1" descr="C:\Documents and Settings\alyssaj\My Documents\My Pictures\DVD_ART34\Artwork_Imagery\Icons - Illustrations\_WINDOWS VISTA ICONS\Internet globe web world earth.png"/>
              <p:cNvPicPr>
                <a:picLocks noChangeAspect="1" noChangeArrowheads="1"/>
              </p:cNvPicPr>
              <p:nvPr/>
            </p:nvPicPr>
            <p:blipFill>
              <a:blip r:embed="rId9" cstate="print"/>
              <a:srcRect/>
              <a:stretch>
                <a:fillRect/>
              </a:stretch>
            </p:blipFill>
            <p:spPr bwMode="auto">
              <a:xfrm>
                <a:off x="4131192" y="2491224"/>
                <a:ext cx="787401" cy="787400"/>
              </a:xfrm>
              <a:prstGeom prst="rect">
                <a:avLst/>
              </a:prstGeom>
              <a:noFill/>
            </p:spPr>
          </p:pic>
        </p:grpSp>
      </p:grpSp>
      <p:grpSp>
        <p:nvGrpSpPr>
          <p:cNvPr id="47" name="Group 202"/>
          <p:cNvGrpSpPr/>
          <p:nvPr/>
        </p:nvGrpSpPr>
        <p:grpSpPr>
          <a:xfrm>
            <a:off x="8467576" y="3937635"/>
            <a:ext cx="657793" cy="680036"/>
            <a:chOff x="5529375" y="1532343"/>
            <a:chExt cx="947622" cy="1417437"/>
          </a:xfrm>
        </p:grpSpPr>
        <p:grpSp>
          <p:nvGrpSpPr>
            <p:cNvPr id="48" name="Group 131"/>
            <p:cNvGrpSpPr>
              <a:grpSpLocks noChangeAspect="1"/>
            </p:cNvGrpSpPr>
            <p:nvPr/>
          </p:nvGrpSpPr>
          <p:grpSpPr>
            <a:xfrm>
              <a:off x="5529375" y="1840523"/>
              <a:ext cx="552745" cy="1109257"/>
              <a:chOff x="4040542" y="1540676"/>
              <a:chExt cx="912458" cy="1831135"/>
            </a:xfrm>
          </p:grpSpPr>
          <p:pic>
            <p:nvPicPr>
              <p:cNvPr id="55" name="Picture 14" descr="C:\Users\chriskno.REDMOND\AppData\Local\Microsoft\Windows\Temporary Internet Files\Content.IE5\5KI42CG6\MCj04247900000[1].wmf"/>
              <p:cNvPicPr>
                <a:picLocks noChangeAspect="1" noChangeArrowheads="1"/>
              </p:cNvPicPr>
              <p:nvPr/>
            </p:nvPicPr>
            <p:blipFill>
              <a:blip r:embed="rId8" cstate="print"/>
              <a:stretch>
                <a:fillRect/>
              </a:stretch>
            </p:blipFill>
            <p:spPr bwMode="auto">
              <a:xfrm>
                <a:off x="4248291" y="1540676"/>
                <a:ext cx="704709" cy="1831135"/>
              </a:xfrm>
              <a:prstGeom prst="rect">
                <a:avLst/>
              </a:prstGeom>
              <a:noFill/>
            </p:spPr>
          </p:pic>
          <p:pic>
            <p:nvPicPr>
              <p:cNvPr id="56" name="Picture 1" descr="C:\Documents and Settings\alyssaj\My Documents\My Pictures\DVD_ART34\Artwork_Imagery\Icons - Illustrations\_WINDOWS VISTA ICONS\Internet globe web world earth.png"/>
              <p:cNvPicPr>
                <a:picLocks noChangeAspect="1" noChangeArrowheads="1"/>
              </p:cNvPicPr>
              <p:nvPr/>
            </p:nvPicPr>
            <p:blipFill>
              <a:blip r:embed="rId9" cstate="print"/>
              <a:srcRect/>
              <a:stretch>
                <a:fillRect/>
              </a:stretch>
            </p:blipFill>
            <p:spPr bwMode="auto">
              <a:xfrm>
                <a:off x="4040542" y="2535506"/>
                <a:ext cx="787400" cy="787400"/>
              </a:xfrm>
              <a:prstGeom prst="rect">
                <a:avLst/>
              </a:prstGeom>
              <a:noFill/>
            </p:spPr>
          </p:pic>
        </p:grpSp>
        <p:grpSp>
          <p:nvGrpSpPr>
            <p:cNvPr id="49" name="Group 134"/>
            <p:cNvGrpSpPr>
              <a:grpSpLocks noChangeAspect="1"/>
            </p:cNvGrpSpPr>
            <p:nvPr/>
          </p:nvGrpSpPr>
          <p:grpSpPr>
            <a:xfrm>
              <a:off x="5716947" y="1688124"/>
              <a:ext cx="552745" cy="1109257"/>
              <a:chOff x="4040542" y="1540676"/>
              <a:chExt cx="912458" cy="1831135"/>
            </a:xfrm>
          </p:grpSpPr>
          <p:pic>
            <p:nvPicPr>
              <p:cNvPr id="53" name="Picture 14" descr="C:\Users\chriskno.REDMOND\AppData\Local\Microsoft\Windows\Temporary Internet Files\Content.IE5\5KI42CG6\MCj04247900000[1].wmf"/>
              <p:cNvPicPr>
                <a:picLocks noChangeAspect="1" noChangeArrowheads="1"/>
              </p:cNvPicPr>
              <p:nvPr/>
            </p:nvPicPr>
            <p:blipFill>
              <a:blip r:embed="rId8" cstate="print"/>
              <a:stretch>
                <a:fillRect/>
              </a:stretch>
            </p:blipFill>
            <p:spPr bwMode="auto">
              <a:xfrm>
                <a:off x="4248291" y="1540676"/>
                <a:ext cx="704709" cy="1831135"/>
              </a:xfrm>
              <a:prstGeom prst="rect">
                <a:avLst/>
              </a:prstGeom>
              <a:noFill/>
            </p:spPr>
          </p:pic>
          <p:pic>
            <p:nvPicPr>
              <p:cNvPr id="54" name="Picture 1" descr="C:\Documents and Settings\alyssaj\My Documents\My Pictures\DVD_ART34\Artwork_Imagery\Icons - Illustrations\_WINDOWS VISTA ICONS\Internet globe web world earth.png"/>
              <p:cNvPicPr>
                <a:picLocks noChangeAspect="1" noChangeArrowheads="1"/>
              </p:cNvPicPr>
              <p:nvPr/>
            </p:nvPicPr>
            <p:blipFill>
              <a:blip r:embed="rId9" cstate="print"/>
              <a:srcRect/>
              <a:stretch>
                <a:fillRect/>
              </a:stretch>
            </p:blipFill>
            <p:spPr bwMode="auto">
              <a:xfrm>
                <a:off x="4040542" y="2535506"/>
                <a:ext cx="787400" cy="787400"/>
              </a:xfrm>
              <a:prstGeom prst="rect">
                <a:avLst/>
              </a:prstGeom>
              <a:noFill/>
            </p:spPr>
          </p:pic>
        </p:grpSp>
        <p:grpSp>
          <p:nvGrpSpPr>
            <p:cNvPr id="50" name="Group 137"/>
            <p:cNvGrpSpPr>
              <a:grpSpLocks noChangeAspect="1"/>
            </p:cNvGrpSpPr>
            <p:nvPr/>
          </p:nvGrpSpPr>
          <p:grpSpPr>
            <a:xfrm>
              <a:off x="5924254" y="1532343"/>
              <a:ext cx="552743" cy="1109257"/>
              <a:chOff x="4131192" y="1496394"/>
              <a:chExt cx="912456" cy="1831135"/>
            </a:xfrm>
          </p:grpSpPr>
          <p:pic>
            <p:nvPicPr>
              <p:cNvPr id="51" name="Picture 14" descr="C:\Users\chriskno.REDMOND\AppData\Local\Microsoft\Windows\Temporary Internet Files\Content.IE5\5KI42CG6\MCj04247900000[1].wmf"/>
              <p:cNvPicPr>
                <a:picLocks noChangeAspect="1" noChangeArrowheads="1"/>
              </p:cNvPicPr>
              <p:nvPr/>
            </p:nvPicPr>
            <p:blipFill>
              <a:blip r:embed="rId8" cstate="print"/>
              <a:stretch>
                <a:fillRect/>
              </a:stretch>
            </p:blipFill>
            <p:spPr bwMode="auto">
              <a:xfrm>
                <a:off x="4338938" y="1496394"/>
                <a:ext cx="704710" cy="1831135"/>
              </a:xfrm>
              <a:prstGeom prst="rect">
                <a:avLst/>
              </a:prstGeom>
              <a:noFill/>
            </p:spPr>
          </p:pic>
          <p:pic>
            <p:nvPicPr>
              <p:cNvPr id="52" name="Picture 1" descr="C:\Documents and Settings\alyssaj\My Documents\My Pictures\DVD_ART34\Artwork_Imagery\Icons - Illustrations\_WINDOWS VISTA ICONS\Internet globe web world earth.png"/>
              <p:cNvPicPr>
                <a:picLocks noChangeAspect="1" noChangeArrowheads="1"/>
              </p:cNvPicPr>
              <p:nvPr/>
            </p:nvPicPr>
            <p:blipFill>
              <a:blip r:embed="rId9" cstate="print"/>
              <a:srcRect/>
              <a:stretch>
                <a:fillRect/>
              </a:stretch>
            </p:blipFill>
            <p:spPr bwMode="auto">
              <a:xfrm>
                <a:off x="4131192" y="2491224"/>
                <a:ext cx="787401" cy="787400"/>
              </a:xfrm>
              <a:prstGeom prst="rect">
                <a:avLst/>
              </a:prstGeom>
              <a:noFill/>
            </p:spPr>
          </p:pic>
        </p:grpSp>
      </p:grpSp>
      <p:grpSp>
        <p:nvGrpSpPr>
          <p:cNvPr id="57" name="Group 202"/>
          <p:cNvGrpSpPr/>
          <p:nvPr/>
        </p:nvGrpSpPr>
        <p:grpSpPr>
          <a:xfrm>
            <a:off x="8085660" y="4211955"/>
            <a:ext cx="657793" cy="680036"/>
            <a:chOff x="5529375" y="1532343"/>
            <a:chExt cx="947622" cy="1417437"/>
          </a:xfrm>
        </p:grpSpPr>
        <p:grpSp>
          <p:nvGrpSpPr>
            <p:cNvPr id="58" name="Group 131"/>
            <p:cNvGrpSpPr>
              <a:grpSpLocks noChangeAspect="1"/>
            </p:cNvGrpSpPr>
            <p:nvPr/>
          </p:nvGrpSpPr>
          <p:grpSpPr>
            <a:xfrm>
              <a:off x="5529375" y="1840523"/>
              <a:ext cx="552745" cy="1109257"/>
              <a:chOff x="4040542" y="1540676"/>
              <a:chExt cx="912458" cy="1831135"/>
            </a:xfrm>
          </p:grpSpPr>
          <p:pic>
            <p:nvPicPr>
              <p:cNvPr id="65" name="Picture 14" descr="C:\Users\chriskno.REDMOND\AppData\Local\Microsoft\Windows\Temporary Internet Files\Content.IE5\5KI42CG6\MCj04247900000[1].wmf"/>
              <p:cNvPicPr>
                <a:picLocks noChangeAspect="1" noChangeArrowheads="1"/>
              </p:cNvPicPr>
              <p:nvPr/>
            </p:nvPicPr>
            <p:blipFill>
              <a:blip r:embed="rId8" cstate="print"/>
              <a:stretch>
                <a:fillRect/>
              </a:stretch>
            </p:blipFill>
            <p:spPr bwMode="auto">
              <a:xfrm>
                <a:off x="4248291" y="1540676"/>
                <a:ext cx="704709" cy="1831135"/>
              </a:xfrm>
              <a:prstGeom prst="rect">
                <a:avLst/>
              </a:prstGeom>
              <a:noFill/>
            </p:spPr>
          </p:pic>
          <p:pic>
            <p:nvPicPr>
              <p:cNvPr id="66" name="Picture 1" descr="C:\Documents and Settings\alyssaj\My Documents\My Pictures\DVD_ART34\Artwork_Imagery\Icons - Illustrations\_WINDOWS VISTA ICONS\Internet globe web world earth.png"/>
              <p:cNvPicPr>
                <a:picLocks noChangeAspect="1" noChangeArrowheads="1"/>
              </p:cNvPicPr>
              <p:nvPr/>
            </p:nvPicPr>
            <p:blipFill>
              <a:blip r:embed="rId9" cstate="print"/>
              <a:srcRect/>
              <a:stretch>
                <a:fillRect/>
              </a:stretch>
            </p:blipFill>
            <p:spPr bwMode="auto">
              <a:xfrm>
                <a:off x="4040542" y="2535506"/>
                <a:ext cx="787400" cy="787400"/>
              </a:xfrm>
              <a:prstGeom prst="rect">
                <a:avLst/>
              </a:prstGeom>
              <a:noFill/>
            </p:spPr>
          </p:pic>
        </p:grpSp>
        <p:grpSp>
          <p:nvGrpSpPr>
            <p:cNvPr id="59" name="Group 134"/>
            <p:cNvGrpSpPr>
              <a:grpSpLocks noChangeAspect="1"/>
            </p:cNvGrpSpPr>
            <p:nvPr/>
          </p:nvGrpSpPr>
          <p:grpSpPr>
            <a:xfrm>
              <a:off x="5716947" y="1688124"/>
              <a:ext cx="552745" cy="1109257"/>
              <a:chOff x="4040542" y="1540676"/>
              <a:chExt cx="912458" cy="1831135"/>
            </a:xfrm>
          </p:grpSpPr>
          <p:pic>
            <p:nvPicPr>
              <p:cNvPr id="63" name="Picture 14" descr="C:\Users\chriskno.REDMOND\AppData\Local\Microsoft\Windows\Temporary Internet Files\Content.IE5\5KI42CG6\MCj04247900000[1].wmf"/>
              <p:cNvPicPr>
                <a:picLocks noChangeAspect="1" noChangeArrowheads="1"/>
              </p:cNvPicPr>
              <p:nvPr/>
            </p:nvPicPr>
            <p:blipFill>
              <a:blip r:embed="rId8" cstate="print"/>
              <a:stretch>
                <a:fillRect/>
              </a:stretch>
            </p:blipFill>
            <p:spPr bwMode="auto">
              <a:xfrm>
                <a:off x="4248291" y="1540676"/>
                <a:ext cx="704709" cy="1831135"/>
              </a:xfrm>
              <a:prstGeom prst="rect">
                <a:avLst/>
              </a:prstGeom>
              <a:noFill/>
            </p:spPr>
          </p:pic>
          <p:pic>
            <p:nvPicPr>
              <p:cNvPr id="64" name="Picture 1" descr="C:\Documents and Settings\alyssaj\My Documents\My Pictures\DVD_ART34\Artwork_Imagery\Icons - Illustrations\_WINDOWS VISTA ICONS\Internet globe web world earth.png"/>
              <p:cNvPicPr>
                <a:picLocks noChangeAspect="1" noChangeArrowheads="1"/>
              </p:cNvPicPr>
              <p:nvPr/>
            </p:nvPicPr>
            <p:blipFill>
              <a:blip r:embed="rId9" cstate="print"/>
              <a:srcRect/>
              <a:stretch>
                <a:fillRect/>
              </a:stretch>
            </p:blipFill>
            <p:spPr bwMode="auto">
              <a:xfrm>
                <a:off x="4040542" y="2535506"/>
                <a:ext cx="787400" cy="787400"/>
              </a:xfrm>
              <a:prstGeom prst="rect">
                <a:avLst/>
              </a:prstGeom>
              <a:noFill/>
            </p:spPr>
          </p:pic>
        </p:grpSp>
        <p:grpSp>
          <p:nvGrpSpPr>
            <p:cNvPr id="60" name="Group 137"/>
            <p:cNvGrpSpPr>
              <a:grpSpLocks noChangeAspect="1"/>
            </p:cNvGrpSpPr>
            <p:nvPr/>
          </p:nvGrpSpPr>
          <p:grpSpPr>
            <a:xfrm>
              <a:off x="5924254" y="1532343"/>
              <a:ext cx="552743" cy="1109257"/>
              <a:chOff x="4131192" y="1496394"/>
              <a:chExt cx="912456" cy="1831135"/>
            </a:xfrm>
          </p:grpSpPr>
          <p:pic>
            <p:nvPicPr>
              <p:cNvPr id="61" name="Picture 14" descr="C:\Users\chriskno.REDMOND\AppData\Local\Microsoft\Windows\Temporary Internet Files\Content.IE5\5KI42CG6\MCj04247900000[1].wmf"/>
              <p:cNvPicPr>
                <a:picLocks noChangeAspect="1" noChangeArrowheads="1"/>
              </p:cNvPicPr>
              <p:nvPr/>
            </p:nvPicPr>
            <p:blipFill>
              <a:blip r:embed="rId8" cstate="print"/>
              <a:stretch>
                <a:fillRect/>
              </a:stretch>
            </p:blipFill>
            <p:spPr bwMode="auto">
              <a:xfrm>
                <a:off x="4338938" y="1496394"/>
                <a:ext cx="704710" cy="1831135"/>
              </a:xfrm>
              <a:prstGeom prst="rect">
                <a:avLst/>
              </a:prstGeom>
              <a:noFill/>
            </p:spPr>
          </p:pic>
          <p:pic>
            <p:nvPicPr>
              <p:cNvPr id="62" name="Picture 1" descr="C:\Documents and Settings\alyssaj\My Documents\My Pictures\DVD_ART34\Artwork_Imagery\Icons - Illustrations\_WINDOWS VISTA ICONS\Internet globe web world earth.png"/>
              <p:cNvPicPr>
                <a:picLocks noChangeAspect="1" noChangeArrowheads="1"/>
              </p:cNvPicPr>
              <p:nvPr/>
            </p:nvPicPr>
            <p:blipFill>
              <a:blip r:embed="rId9" cstate="print"/>
              <a:srcRect/>
              <a:stretch>
                <a:fillRect/>
              </a:stretch>
            </p:blipFill>
            <p:spPr bwMode="auto">
              <a:xfrm>
                <a:off x="4131192" y="2491224"/>
                <a:ext cx="787401" cy="787400"/>
              </a:xfrm>
              <a:prstGeom prst="rect">
                <a:avLst/>
              </a:prstGeom>
              <a:noFill/>
            </p:spPr>
          </p:pic>
        </p:grpSp>
      </p:grpSp>
      <p:grpSp>
        <p:nvGrpSpPr>
          <p:cNvPr id="78" name="Group 77"/>
          <p:cNvGrpSpPr/>
          <p:nvPr/>
        </p:nvGrpSpPr>
        <p:grpSpPr>
          <a:xfrm>
            <a:off x="2604850" y="2840355"/>
            <a:ext cx="1437080" cy="1551433"/>
            <a:chOff x="1755645" y="2468880"/>
            <a:chExt cx="1078091" cy="1551433"/>
          </a:xfrm>
        </p:grpSpPr>
        <p:pic>
          <p:nvPicPr>
            <p:cNvPr id="1026" name="Picture 2" descr="C:\Users\stwood\AppData\Local\Microsoft\Windows\Temporary Internet Files\Content.Outlook\DUZ3KV43\spinnaker_solo.png"/>
            <p:cNvPicPr>
              <a:picLocks noChangeAspect="1" noChangeArrowheads="1"/>
            </p:cNvPicPr>
            <p:nvPr/>
          </p:nvPicPr>
          <p:blipFill>
            <a:blip r:embed="rId10" cstate="print"/>
            <a:srcRect/>
            <a:stretch>
              <a:fillRect/>
            </a:stretch>
          </p:blipFill>
          <p:spPr bwMode="auto">
            <a:xfrm>
              <a:off x="1755645" y="3438144"/>
              <a:ext cx="1078091" cy="582169"/>
            </a:xfrm>
            <a:prstGeom prst="rect">
              <a:avLst/>
            </a:prstGeom>
            <a:noFill/>
          </p:spPr>
        </p:pic>
        <p:pic>
          <p:nvPicPr>
            <p:cNvPr id="69" name="Picture 2" descr="C:\Users\stwood\AppData\Local\Microsoft\Windows\Temporary Internet Files\Content.Outlook\DUZ3KV43\spinnaker_solo.png"/>
            <p:cNvPicPr>
              <a:picLocks noChangeAspect="1" noChangeArrowheads="1"/>
            </p:cNvPicPr>
            <p:nvPr/>
          </p:nvPicPr>
          <p:blipFill>
            <a:blip r:embed="rId10" cstate="print"/>
            <a:srcRect/>
            <a:stretch>
              <a:fillRect/>
            </a:stretch>
          </p:blipFill>
          <p:spPr bwMode="auto">
            <a:xfrm>
              <a:off x="1755645" y="3334512"/>
              <a:ext cx="1078091" cy="582169"/>
            </a:xfrm>
            <a:prstGeom prst="rect">
              <a:avLst/>
            </a:prstGeom>
            <a:noFill/>
          </p:spPr>
        </p:pic>
        <p:pic>
          <p:nvPicPr>
            <p:cNvPr id="70" name="Picture 2" descr="C:\Users\stwood\AppData\Local\Microsoft\Windows\Temporary Internet Files\Content.Outlook\DUZ3KV43\spinnaker_solo.png"/>
            <p:cNvPicPr>
              <a:picLocks noChangeAspect="1" noChangeArrowheads="1"/>
            </p:cNvPicPr>
            <p:nvPr/>
          </p:nvPicPr>
          <p:blipFill>
            <a:blip r:embed="rId10" cstate="print"/>
            <a:srcRect/>
            <a:stretch>
              <a:fillRect/>
            </a:stretch>
          </p:blipFill>
          <p:spPr bwMode="auto">
            <a:xfrm>
              <a:off x="1755645" y="3224784"/>
              <a:ext cx="1078091" cy="582169"/>
            </a:xfrm>
            <a:prstGeom prst="rect">
              <a:avLst/>
            </a:prstGeom>
            <a:noFill/>
          </p:spPr>
        </p:pic>
        <p:pic>
          <p:nvPicPr>
            <p:cNvPr id="71" name="Picture 2" descr="C:\Users\stwood\AppData\Local\Microsoft\Windows\Temporary Internet Files\Content.Outlook\DUZ3KV43\spinnaker_solo.png"/>
            <p:cNvPicPr>
              <a:picLocks noChangeAspect="1" noChangeArrowheads="1"/>
            </p:cNvPicPr>
            <p:nvPr/>
          </p:nvPicPr>
          <p:blipFill>
            <a:blip r:embed="rId10" cstate="print"/>
            <a:srcRect/>
            <a:stretch>
              <a:fillRect/>
            </a:stretch>
          </p:blipFill>
          <p:spPr bwMode="auto">
            <a:xfrm>
              <a:off x="1755645" y="3115056"/>
              <a:ext cx="1078091" cy="582169"/>
            </a:xfrm>
            <a:prstGeom prst="rect">
              <a:avLst/>
            </a:prstGeom>
            <a:noFill/>
          </p:spPr>
        </p:pic>
        <p:pic>
          <p:nvPicPr>
            <p:cNvPr id="72" name="Picture 2" descr="C:\Users\stwood\AppData\Local\Microsoft\Windows\Temporary Internet Files\Content.Outlook\DUZ3KV43\spinnaker_solo.png"/>
            <p:cNvPicPr>
              <a:picLocks noChangeAspect="1" noChangeArrowheads="1"/>
            </p:cNvPicPr>
            <p:nvPr/>
          </p:nvPicPr>
          <p:blipFill>
            <a:blip r:embed="rId10" cstate="print"/>
            <a:srcRect/>
            <a:stretch>
              <a:fillRect/>
            </a:stretch>
          </p:blipFill>
          <p:spPr bwMode="auto">
            <a:xfrm>
              <a:off x="1755645" y="3005328"/>
              <a:ext cx="1078091" cy="582169"/>
            </a:xfrm>
            <a:prstGeom prst="rect">
              <a:avLst/>
            </a:prstGeom>
            <a:noFill/>
          </p:spPr>
        </p:pic>
        <p:pic>
          <p:nvPicPr>
            <p:cNvPr id="73" name="Picture 2" descr="C:\Users\stwood\AppData\Local\Microsoft\Windows\Temporary Internet Files\Content.Outlook\DUZ3KV43\spinnaker_solo.png"/>
            <p:cNvPicPr>
              <a:picLocks noChangeAspect="1" noChangeArrowheads="1"/>
            </p:cNvPicPr>
            <p:nvPr/>
          </p:nvPicPr>
          <p:blipFill>
            <a:blip r:embed="rId10" cstate="print"/>
            <a:srcRect/>
            <a:stretch>
              <a:fillRect/>
            </a:stretch>
          </p:blipFill>
          <p:spPr bwMode="auto">
            <a:xfrm>
              <a:off x="1755645" y="2901696"/>
              <a:ext cx="1078091" cy="582169"/>
            </a:xfrm>
            <a:prstGeom prst="rect">
              <a:avLst/>
            </a:prstGeom>
            <a:noFill/>
          </p:spPr>
        </p:pic>
        <p:pic>
          <p:nvPicPr>
            <p:cNvPr id="74" name="Picture 2" descr="C:\Users\stwood\AppData\Local\Microsoft\Windows\Temporary Internet Files\Content.Outlook\DUZ3KV43\spinnaker_solo.png"/>
            <p:cNvPicPr>
              <a:picLocks noChangeAspect="1" noChangeArrowheads="1"/>
            </p:cNvPicPr>
            <p:nvPr/>
          </p:nvPicPr>
          <p:blipFill>
            <a:blip r:embed="rId10" cstate="print"/>
            <a:srcRect/>
            <a:stretch>
              <a:fillRect/>
            </a:stretch>
          </p:blipFill>
          <p:spPr bwMode="auto">
            <a:xfrm>
              <a:off x="1755645" y="2791968"/>
              <a:ext cx="1078091" cy="582169"/>
            </a:xfrm>
            <a:prstGeom prst="rect">
              <a:avLst/>
            </a:prstGeom>
            <a:noFill/>
          </p:spPr>
        </p:pic>
        <p:pic>
          <p:nvPicPr>
            <p:cNvPr id="75" name="Picture 2" descr="C:\Users\stwood\AppData\Local\Microsoft\Windows\Temporary Internet Files\Content.Outlook\DUZ3KV43\spinnaker_solo.png"/>
            <p:cNvPicPr>
              <a:picLocks noChangeAspect="1" noChangeArrowheads="1"/>
            </p:cNvPicPr>
            <p:nvPr/>
          </p:nvPicPr>
          <p:blipFill>
            <a:blip r:embed="rId10" cstate="print"/>
            <a:srcRect/>
            <a:stretch>
              <a:fillRect/>
            </a:stretch>
          </p:blipFill>
          <p:spPr bwMode="auto">
            <a:xfrm>
              <a:off x="1755645" y="2682240"/>
              <a:ext cx="1078091" cy="582169"/>
            </a:xfrm>
            <a:prstGeom prst="rect">
              <a:avLst/>
            </a:prstGeom>
            <a:noFill/>
          </p:spPr>
        </p:pic>
        <p:pic>
          <p:nvPicPr>
            <p:cNvPr id="76" name="Picture 2" descr="C:\Users\stwood\AppData\Local\Microsoft\Windows\Temporary Internet Files\Content.Outlook\DUZ3KV43\spinnaker_solo.png"/>
            <p:cNvPicPr>
              <a:picLocks noChangeAspect="1" noChangeArrowheads="1"/>
            </p:cNvPicPr>
            <p:nvPr/>
          </p:nvPicPr>
          <p:blipFill>
            <a:blip r:embed="rId10" cstate="print"/>
            <a:srcRect/>
            <a:stretch>
              <a:fillRect/>
            </a:stretch>
          </p:blipFill>
          <p:spPr bwMode="auto">
            <a:xfrm>
              <a:off x="1755645" y="2578608"/>
              <a:ext cx="1078091" cy="582169"/>
            </a:xfrm>
            <a:prstGeom prst="rect">
              <a:avLst/>
            </a:prstGeom>
            <a:noFill/>
          </p:spPr>
        </p:pic>
        <p:pic>
          <p:nvPicPr>
            <p:cNvPr id="77" name="Picture 2" descr="C:\Users\stwood\AppData\Local\Microsoft\Windows\Temporary Internet Files\Content.Outlook\DUZ3KV43\spinnaker_solo.png"/>
            <p:cNvPicPr>
              <a:picLocks noChangeAspect="1" noChangeArrowheads="1"/>
            </p:cNvPicPr>
            <p:nvPr/>
          </p:nvPicPr>
          <p:blipFill>
            <a:blip r:embed="rId10" cstate="print"/>
            <a:srcRect/>
            <a:stretch>
              <a:fillRect/>
            </a:stretch>
          </p:blipFill>
          <p:spPr bwMode="auto">
            <a:xfrm>
              <a:off x="1755645" y="2468880"/>
              <a:ext cx="1078091" cy="582169"/>
            </a:xfrm>
            <a:prstGeom prst="rect">
              <a:avLst/>
            </a:prstGeom>
            <a:noFill/>
          </p:spPr>
        </p:pic>
      </p:grpSp>
      <p:grpSp>
        <p:nvGrpSpPr>
          <p:cNvPr id="79" name="Group 65"/>
          <p:cNvGrpSpPr/>
          <p:nvPr/>
        </p:nvGrpSpPr>
        <p:grpSpPr>
          <a:xfrm>
            <a:off x="4847949" y="2450211"/>
            <a:ext cx="771607" cy="1017270"/>
            <a:chOff x="1359672" y="2724150"/>
            <a:chExt cx="1044180" cy="1828800"/>
          </a:xfrm>
        </p:grpSpPr>
        <p:pic>
          <p:nvPicPr>
            <p:cNvPr id="80" name="Picture 79" descr="C:\Users\jboch\AppData\Local\Microsoft\Windows\Temporary Internet Files\Content.IE5\37FF68FX\MCj04352420000[1].png"/>
            <p:cNvPicPr>
              <a:picLocks noChangeAspect="1" noChangeArrowheads="1"/>
            </p:cNvPicPr>
            <p:nvPr/>
          </p:nvPicPr>
          <p:blipFill>
            <a:blip r:embed="rId4" cstate="print"/>
            <a:srcRect b="11480"/>
            <a:stretch>
              <a:fillRect/>
            </a:stretch>
          </p:blipFill>
          <p:spPr bwMode="auto">
            <a:xfrm>
              <a:off x="1359672" y="2724150"/>
              <a:ext cx="1044180" cy="1828800"/>
            </a:xfrm>
            <a:prstGeom prst="rect">
              <a:avLst/>
            </a:prstGeom>
            <a:noFill/>
          </p:spPr>
        </p:pic>
        <p:pic>
          <p:nvPicPr>
            <p:cNvPr id="81" name="Picture 3" descr="C:\Users\jboch\AppData\Local\Microsoft\Windows\Temporary Internet Files\Content.IE5\VMHD1YIM\MCj04316210000[1].png"/>
            <p:cNvPicPr>
              <a:picLocks noChangeAspect="1" noChangeArrowheads="1"/>
            </p:cNvPicPr>
            <p:nvPr/>
          </p:nvPicPr>
          <p:blipFill>
            <a:blip r:embed="rId5" cstate="print"/>
            <a:srcRect/>
            <a:stretch>
              <a:fillRect/>
            </a:stretch>
          </p:blipFill>
          <p:spPr bwMode="auto">
            <a:xfrm>
              <a:off x="1371600" y="3657600"/>
              <a:ext cx="533400" cy="533400"/>
            </a:xfrm>
            <a:prstGeom prst="rect">
              <a:avLst/>
            </a:prstGeom>
            <a:noFill/>
          </p:spPr>
        </p:pic>
      </p:grpSp>
      <p:grpSp>
        <p:nvGrpSpPr>
          <p:cNvPr id="82" name="Group 65"/>
          <p:cNvGrpSpPr/>
          <p:nvPr/>
        </p:nvGrpSpPr>
        <p:grpSpPr>
          <a:xfrm>
            <a:off x="4758564" y="4370451"/>
            <a:ext cx="771607" cy="1017270"/>
            <a:chOff x="1359672" y="2724150"/>
            <a:chExt cx="1044180" cy="1828800"/>
          </a:xfrm>
        </p:grpSpPr>
        <p:pic>
          <p:nvPicPr>
            <p:cNvPr id="83" name="Picture 82" descr="C:\Users\jboch\AppData\Local\Microsoft\Windows\Temporary Internet Files\Content.IE5\37FF68FX\MCj04352420000[1].png"/>
            <p:cNvPicPr>
              <a:picLocks noChangeAspect="1" noChangeArrowheads="1"/>
            </p:cNvPicPr>
            <p:nvPr/>
          </p:nvPicPr>
          <p:blipFill>
            <a:blip r:embed="rId4" cstate="print"/>
            <a:srcRect b="11480"/>
            <a:stretch>
              <a:fillRect/>
            </a:stretch>
          </p:blipFill>
          <p:spPr bwMode="auto">
            <a:xfrm>
              <a:off x="1359672" y="2724150"/>
              <a:ext cx="1044180" cy="1828800"/>
            </a:xfrm>
            <a:prstGeom prst="rect">
              <a:avLst/>
            </a:prstGeom>
            <a:noFill/>
          </p:spPr>
        </p:pic>
        <p:pic>
          <p:nvPicPr>
            <p:cNvPr id="84" name="Picture 3" descr="C:\Users\jboch\AppData\Local\Microsoft\Windows\Temporary Internet Files\Content.IE5\VMHD1YIM\MCj04316210000[1].png"/>
            <p:cNvPicPr>
              <a:picLocks noChangeAspect="1" noChangeArrowheads="1"/>
            </p:cNvPicPr>
            <p:nvPr/>
          </p:nvPicPr>
          <p:blipFill>
            <a:blip r:embed="rId5" cstate="print"/>
            <a:srcRect/>
            <a:stretch>
              <a:fillRect/>
            </a:stretch>
          </p:blipFill>
          <p:spPr bwMode="auto">
            <a:xfrm>
              <a:off x="1371600" y="3657600"/>
              <a:ext cx="533400" cy="533400"/>
            </a:xfrm>
            <a:prstGeom prst="rect">
              <a:avLst/>
            </a:prstGeom>
            <a:noFill/>
          </p:spPr>
        </p:pic>
      </p:grpSp>
      <p:sp>
        <p:nvSpPr>
          <p:cNvPr id="85" name="TextBox 84"/>
          <p:cNvSpPr txBox="1"/>
          <p:nvPr/>
        </p:nvSpPr>
        <p:spPr>
          <a:xfrm>
            <a:off x="5459543" y="3295635"/>
            <a:ext cx="670376" cy="261610"/>
          </a:xfrm>
          <a:prstGeom prst="rect">
            <a:avLst/>
          </a:prstGeom>
          <a:noFill/>
          <a:ln>
            <a:noFill/>
          </a:ln>
        </p:spPr>
        <p:txBody>
          <a:bodyPr wrap="none" rtlCol="0">
            <a:spAutoFit/>
          </a:bodyPr>
          <a:lstStyle/>
          <a:p>
            <a:r>
              <a:rPr lang="en-US" sz="1100" dirty="0" smtClean="0"/>
              <a:t>Primary</a:t>
            </a:r>
            <a:endParaRPr lang="en-US" sz="1100" dirty="0"/>
          </a:p>
        </p:txBody>
      </p:sp>
      <p:sp>
        <p:nvSpPr>
          <p:cNvPr id="86" name="TextBox 85"/>
          <p:cNvSpPr txBox="1"/>
          <p:nvPr/>
        </p:nvSpPr>
        <p:spPr>
          <a:xfrm>
            <a:off x="5319847" y="5181767"/>
            <a:ext cx="859531" cy="261610"/>
          </a:xfrm>
          <a:prstGeom prst="rect">
            <a:avLst/>
          </a:prstGeom>
          <a:noFill/>
        </p:spPr>
        <p:txBody>
          <a:bodyPr wrap="none" rtlCol="0">
            <a:spAutoFit/>
          </a:bodyPr>
          <a:lstStyle/>
          <a:p>
            <a:r>
              <a:rPr lang="en-US" sz="1100" dirty="0" smtClean="0"/>
              <a:t>Secondary</a:t>
            </a:r>
            <a:endParaRPr lang="en-US" sz="1100" dirty="0"/>
          </a:p>
        </p:txBody>
      </p:sp>
      <p:sp>
        <p:nvSpPr>
          <p:cNvPr id="87" name="TextBox 86"/>
          <p:cNvSpPr txBox="1"/>
          <p:nvPr/>
        </p:nvSpPr>
        <p:spPr>
          <a:xfrm>
            <a:off x="4850103" y="4143360"/>
            <a:ext cx="567784" cy="261610"/>
          </a:xfrm>
          <a:prstGeom prst="rect">
            <a:avLst/>
          </a:prstGeom>
          <a:noFill/>
        </p:spPr>
        <p:txBody>
          <a:bodyPr wrap="none" rtlCol="0">
            <a:spAutoFit/>
          </a:bodyPr>
          <a:lstStyle/>
          <a:p>
            <a:r>
              <a:rPr lang="en-US" sz="1100" dirty="0" smtClean="0"/>
              <a:t>Ingest</a:t>
            </a:r>
            <a:endParaRPr lang="en-US" sz="1100" dirty="0"/>
          </a:p>
        </p:txBody>
      </p:sp>
      <p:sp>
        <p:nvSpPr>
          <p:cNvPr id="88" name="TextBox 87"/>
          <p:cNvSpPr txBox="1"/>
          <p:nvPr/>
        </p:nvSpPr>
        <p:spPr>
          <a:xfrm>
            <a:off x="5884968" y="4148123"/>
            <a:ext cx="561372" cy="261610"/>
          </a:xfrm>
          <a:prstGeom prst="rect">
            <a:avLst/>
          </a:prstGeom>
          <a:noFill/>
        </p:spPr>
        <p:txBody>
          <a:bodyPr wrap="none" rtlCol="0">
            <a:spAutoFit/>
          </a:bodyPr>
          <a:lstStyle/>
          <a:p>
            <a:r>
              <a:rPr lang="en-US" sz="1100" dirty="0" smtClean="0"/>
              <a:t>Origin</a:t>
            </a:r>
            <a:endParaRPr lang="en-US" sz="1100" dirty="0"/>
          </a:p>
        </p:txBody>
      </p:sp>
      <p:grpSp>
        <p:nvGrpSpPr>
          <p:cNvPr id="91" name="Group 90"/>
          <p:cNvGrpSpPr/>
          <p:nvPr/>
        </p:nvGrpSpPr>
        <p:grpSpPr>
          <a:xfrm>
            <a:off x="4945328" y="2133588"/>
            <a:ext cx="1596239" cy="266373"/>
            <a:chOff x="3324199" y="3924285"/>
            <a:chExt cx="1197491" cy="266373"/>
          </a:xfrm>
        </p:grpSpPr>
        <p:sp>
          <p:nvSpPr>
            <p:cNvPr id="89" name="TextBox 88"/>
            <p:cNvSpPr txBox="1"/>
            <p:nvPr/>
          </p:nvSpPr>
          <p:spPr>
            <a:xfrm>
              <a:off x="3324199" y="3924285"/>
              <a:ext cx="425949" cy="261610"/>
            </a:xfrm>
            <a:prstGeom prst="rect">
              <a:avLst/>
            </a:prstGeom>
            <a:noFill/>
          </p:spPr>
          <p:txBody>
            <a:bodyPr wrap="none" rtlCol="0">
              <a:spAutoFit/>
            </a:bodyPr>
            <a:lstStyle/>
            <a:p>
              <a:r>
                <a:rPr lang="en-US" sz="1100" dirty="0" smtClean="0"/>
                <a:t>Ingest</a:t>
              </a:r>
              <a:endParaRPr lang="en-US" sz="1100" dirty="0"/>
            </a:p>
          </p:txBody>
        </p:sp>
        <p:sp>
          <p:nvSpPr>
            <p:cNvPr id="90" name="TextBox 89"/>
            <p:cNvSpPr txBox="1"/>
            <p:nvPr/>
          </p:nvSpPr>
          <p:spPr>
            <a:xfrm>
              <a:off x="4100551" y="3929048"/>
              <a:ext cx="421139" cy="261610"/>
            </a:xfrm>
            <a:prstGeom prst="rect">
              <a:avLst/>
            </a:prstGeom>
            <a:noFill/>
          </p:spPr>
          <p:txBody>
            <a:bodyPr wrap="none" rtlCol="0">
              <a:spAutoFit/>
            </a:bodyPr>
            <a:lstStyle/>
            <a:p>
              <a:r>
                <a:rPr lang="en-US" sz="1100" dirty="0" smtClean="0"/>
                <a:t>Origin</a:t>
              </a:r>
              <a:endParaRPr lang="en-US" sz="1100" dirty="0"/>
            </a:p>
          </p:txBody>
        </p:sp>
      </p:grpSp>
      <p:sp>
        <p:nvSpPr>
          <p:cNvPr id="93" name="Arc 92"/>
          <p:cNvSpPr/>
          <p:nvPr/>
        </p:nvSpPr>
        <p:spPr>
          <a:xfrm rot="770400">
            <a:off x="3482818" y="2783184"/>
            <a:ext cx="1444589" cy="700087"/>
          </a:xfrm>
          <a:prstGeom prst="arc">
            <a:avLst>
              <a:gd name="adj1" fmla="val 178568"/>
              <a:gd name="adj2" fmla="val 6728375"/>
            </a:avLst>
          </a:prstGeom>
          <a:ln>
            <a:solidFill>
              <a:schemeClr val="bg2"/>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p:cNvSpPr/>
          <p:nvPr/>
        </p:nvSpPr>
        <p:spPr>
          <a:xfrm rot="770400">
            <a:off x="5165333" y="2921931"/>
            <a:ext cx="1709771" cy="1412207"/>
          </a:xfrm>
          <a:prstGeom prst="arc">
            <a:avLst>
              <a:gd name="adj1" fmla="val 4943298"/>
              <a:gd name="adj2" fmla="val 10652469"/>
            </a:avLst>
          </a:prstGeom>
          <a:ln>
            <a:solidFill>
              <a:schemeClr val="bg2"/>
            </a:solidFill>
            <a:prstDash val="dash"/>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nvSpPr>
        <p:spPr>
          <a:xfrm rot="1929830">
            <a:off x="4949284" y="2868909"/>
            <a:ext cx="1444589" cy="700087"/>
          </a:xfrm>
          <a:prstGeom prst="arc">
            <a:avLst>
              <a:gd name="adj1" fmla="val 178568"/>
              <a:gd name="adj2" fmla="val 6728375"/>
            </a:avLst>
          </a:prstGeom>
          <a:ln>
            <a:solidFill>
              <a:schemeClr val="bg2"/>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Arc 97"/>
          <p:cNvSpPr/>
          <p:nvPr/>
        </p:nvSpPr>
        <p:spPr>
          <a:xfrm rot="770400" flipV="1">
            <a:off x="643577" y="2430586"/>
            <a:ext cx="2540825" cy="445453"/>
          </a:xfrm>
          <a:prstGeom prst="arc">
            <a:avLst>
              <a:gd name="adj1" fmla="val 178568"/>
              <a:gd name="adj2" fmla="val 6728375"/>
            </a:avLst>
          </a:prstGeom>
          <a:ln>
            <a:solidFill>
              <a:schemeClr val="bg2"/>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1" name="Group 100"/>
          <p:cNvGrpSpPr/>
          <p:nvPr/>
        </p:nvGrpSpPr>
        <p:grpSpPr>
          <a:xfrm>
            <a:off x="1012814" y="3250045"/>
            <a:ext cx="2221788" cy="696403"/>
            <a:chOff x="293083" y="2878567"/>
            <a:chExt cx="1666775" cy="696403"/>
          </a:xfrm>
        </p:grpSpPr>
        <p:sp>
          <p:nvSpPr>
            <p:cNvPr id="99" name="Arc 98"/>
            <p:cNvSpPr/>
            <p:nvPr/>
          </p:nvSpPr>
          <p:spPr>
            <a:xfrm rot="770400" flipV="1">
              <a:off x="638798" y="2878567"/>
              <a:ext cx="831818" cy="445453"/>
            </a:xfrm>
            <a:prstGeom prst="arc">
              <a:avLst>
                <a:gd name="adj1" fmla="val 178568"/>
                <a:gd name="adj2" fmla="val 6728375"/>
              </a:avLst>
            </a:prstGeom>
            <a:ln>
              <a:solidFill>
                <a:schemeClr val="bg2"/>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Arc 99"/>
            <p:cNvSpPr/>
            <p:nvPr/>
          </p:nvSpPr>
          <p:spPr>
            <a:xfrm rot="770400" flipV="1">
              <a:off x="293083" y="3348473"/>
              <a:ext cx="1666775" cy="226497"/>
            </a:xfrm>
            <a:prstGeom prst="arc">
              <a:avLst>
                <a:gd name="adj1" fmla="val 1018824"/>
                <a:gd name="adj2" fmla="val 8860697"/>
              </a:avLst>
            </a:prstGeom>
            <a:ln>
              <a:solidFill>
                <a:schemeClr val="bg2"/>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p:cNvGrpSpPr/>
          <p:nvPr/>
        </p:nvGrpSpPr>
        <p:grpSpPr>
          <a:xfrm flipV="1">
            <a:off x="1006445" y="3759670"/>
            <a:ext cx="2221788" cy="696403"/>
            <a:chOff x="293083" y="2878567"/>
            <a:chExt cx="1666775" cy="696403"/>
          </a:xfrm>
        </p:grpSpPr>
        <p:sp>
          <p:nvSpPr>
            <p:cNvPr id="103" name="Arc 102"/>
            <p:cNvSpPr/>
            <p:nvPr/>
          </p:nvSpPr>
          <p:spPr>
            <a:xfrm rot="770400" flipV="1">
              <a:off x="638798" y="2878567"/>
              <a:ext cx="831818" cy="445453"/>
            </a:xfrm>
            <a:prstGeom prst="arc">
              <a:avLst>
                <a:gd name="adj1" fmla="val 178568"/>
                <a:gd name="adj2" fmla="val 6728375"/>
              </a:avLst>
            </a:prstGeom>
            <a:ln>
              <a:solidFill>
                <a:schemeClr val="bg2"/>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Arc 103"/>
            <p:cNvSpPr/>
            <p:nvPr/>
          </p:nvSpPr>
          <p:spPr>
            <a:xfrm rot="770400" flipV="1">
              <a:off x="293083" y="3348473"/>
              <a:ext cx="1666775" cy="226497"/>
            </a:xfrm>
            <a:prstGeom prst="arc">
              <a:avLst>
                <a:gd name="adj1" fmla="val 1018824"/>
                <a:gd name="adj2" fmla="val 8860697"/>
              </a:avLst>
            </a:prstGeom>
            <a:ln>
              <a:solidFill>
                <a:schemeClr val="bg2"/>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5" name="Arc 104"/>
          <p:cNvSpPr/>
          <p:nvPr/>
        </p:nvSpPr>
        <p:spPr>
          <a:xfrm rot="2554411">
            <a:off x="6336187" y="2910303"/>
            <a:ext cx="1444589" cy="700087"/>
          </a:xfrm>
          <a:prstGeom prst="arc">
            <a:avLst>
              <a:gd name="adj1" fmla="val 178568"/>
              <a:gd name="adj2" fmla="val 6728375"/>
            </a:avLst>
          </a:prstGeom>
          <a:ln w="38100">
            <a:solidFill>
              <a:schemeClr val="bg2"/>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TextBox 105"/>
          <p:cNvSpPr txBox="1"/>
          <p:nvPr/>
        </p:nvSpPr>
        <p:spPr>
          <a:xfrm>
            <a:off x="900001" y="1486092"/>
            <a:ext cx="593432" cy="261610"/>
          </a:xfrm>
          <a:prstGeom prst="rect">
            <a:avLst/>
          </a:prstGeom>
          <a:noFill/>
        </p:spPr>
        <p:txBody>
          <a:bodyPr wrap="none" rtlCol="0">
            <a:spAutoFit/>
          </a:bodyPr>
          <a:lstStyle/>
          <a:p>
            <a:r>
              <a:rPr lang="en-US" sz="1100" dirty="0" smtClean="0"/>
              <a:t>Venue</a:t>
            </a:r>
            <a:endParaRPr lang="en-US" sz="1100" dirty="0"/>
          </a:p>
        </p:txBody>
      </p:sp>
      <p:sp>
        <p:nvSpPr>
          <p:cNvPr id="107" name="TextBox 106"/>
          <p:cNvSpPr txBox="1"/>
          <p:nvPr/>
        </p:nvSpPr>
        <p:spPr>
          <a:xfrm>
            <a:off x="3777528" y="1486092"/>
            <a:ext cx="1071127" cy="261610"/>
          </a:xfrm>
          <a:prstGeom prst="rect">
            <a:avLst/>
          </a:prstGeom>
          <a:noFill/>
        </p:spPr>
        <p:txBody>
          <a:bodyPr wrap="none" rtlCol="0">
            <a:spAutoFit/>
          </a:bodyPr>
          <a:lstStyle/>
          <a:p>
            <a:r>
              <a:rPr lang="en-US" sz="1100" dirty="0" smtClean="0"/>
              <a:t>iStreamPlanet</a:t>
            </a:r>
            <a:endParaRPr lang="en-US" sz="1100" dirty="0"/>
          </a:p>
        </p:txBody>
      </p:sp>
      <p:sp>
        <p:nvSpPr>
          <p:cNvPr id="109" name="TextBox 108"/>
          <p:cNvSpPr txBox="1"/>
          <p:nvPr/>
        </p:nvSpPr>
        <p:spPr>
          <a:xfrm>
            <a:off x="7667559" y="1486092"/>
            <a:ext cx="655949" cy="261610"/>
          </a:xfrm>
          <a:prstGeom prst="rect">
            <a:avLst/>
          </a:prstGeom>
          <a:noFill/>
        </p:spPr>
        <p:txBody>
          <a:bodyPr wrap="none" rtlCol="0">
            <a:spAutoFit/>
          </a:bodyPr>
          <a:lstStyle/>
          <a:p>
            <a:r>
              <a:rPr lang="en-US" sz="1100" dirty="0" smtClean="0"/>
              <a:t>Akamai</a:t>
            </a:r>
            <a:endParaRPr lang="en-US" sz="1100" dirty="0"/>
          </a:p>
        </p:txBody>
      </p:sp>
      <p:sp>
        <p:nvSpPr>
          <p:cNvPr id="110" name="TextBox 109"/>
          <p:cNvSpPr txBox="1"/>
          <p:nvPr/>
        </p:nvSpPr>
        <p:spPr>
          <a:xfrm>
            <a:off x="10166347" y="1486092"/>
            <a:ext cx="930063" cy="261610"/>
          </a:xfrm>
          <a:prstGeom prst="rect">
            <a:avLst/>
          </a:prstGeom>
          <a:noFill/>
        </p:spPr>
        <p:txBody>
          <a:bodyPr wrap="none" rtlCol="0">
            <a:spAutoFit/>
          </a:bodyPr>
          <a:lstStyle/>
          <a:p>
            <a:r>
              <a:rPr lang="en-US" sz="1100" dirty="0" smtClean="0"/>
              <a:t>Your House</a:t>
            </a:r>
            <a:endParaRPr lang="en-US" sz="1100" dirty="0"/>
          </a:p>
        </p:txBody>
      </p:sp>
      <p:pic>
        <p:nvPicPr>
          <p:cNvPr id="111" name="Picture 17" descr="C:\Program Files\Microsoft Office\MEDIA\CAGCAT10\j0285750.wmf"/>
          <p:cNvPicPr>
            <a:picLocks noChangeAspect="1" noChangeArrowheads="1"/>
          </p:cNvPicPr>
          <p:nvPr/>
        </p:nvPicPr>
        <p:blipFill>
          <a:blip r:embed="rId11" cstate="print"/>
          <a:stretch>
            <a:fillRect/>
          </a:stretch>
        </p:blipFill>
        <p:spPr bwMode="auto">
          <a:xfrm>
            <a:off x="10680330" y="2830673"/>
            <a:ext cx="1076808" cy="752602"/>
          </a:xfrm>
          <a:prstGeom prst="rect">
            <a:avLst/>
          </a:prstGeom>
          <a:noFill/>
        </p:spPr>
      </p:pic>
      <p:grpSp>
        <p:nvGrpSpPr>
          <p:cNvPr id="112" name="Group 5"/>
          <p:cNvGrpSpPr/>
          <p:nvPr/>
        </p:nvGrpSpPr>
        <p:grpSpPr>
          <a:xfrm>
            <a:off x="70935" y="2528210"/>
            <a:ext cx="1130119" cy="419099"/>
            <a:chOff x="304800" y="2971800"/>
            <a:chExt cx="1682201" cy="838201"/>
          </a:xfrm>
        </p:grpSpPr>
        <p:pic>
          <p:nvPicPr>
            <p:cNvPr id="113" name="Picture 1" descr="C:\Users\jasonsue\AppData\Local\Microsoft\Windows\Temporary Internet Files\Content.IE5\5GU4JLPG\MCj04341810000[1].wmf"/>
            <p:cNvPicPr>
              <a:picLocks noChangeAspect="1" noChangeArrowheads="1"/>
            </p:cNvPicPr>
            <p:nvPr/>
          </p:nvPicPr>
          <p:blipFill>
            <a:blip r:embed="rId12" cstate="print"/>
            <a:srcRect/>
            <a:stretch>
              <a:fillRect/>
            </a:stretch>
          </p:blipFill>
          <p:spPr bwMode="auto">
            <a:xfrm>
              <a:off x="304800" y="2971801"/>
              <a:ext cx="1682201" cy="838200"/>
            </a:xfrm>
            <a:prstGeom prst="rect">
              <a:avLst/>
            </a:prstGeom>
            <a:noFill/>
          </p:spPr>
        </p:pic>
        <p:pic>
          <p:nvPicPr>
            <p:cNvPr id="114" name="Picture 2" descr="C:\Users\jasonsue\AppData\Local\Microsoft\Windows\Temporary Internet Files\Content.IE5\5GU4JLPG\MCj04347990000[1].png"/>
            <p:cNvPicPr>
              <a:picLocks noChangeAspect="1" noChangeArrowheads="1"/>
            </p:cNvPicPr>
            <p:nvPr/>
          </p:nvPicPr>
          <p:blipFill>
            <a:blip r:embed="rId13" cstate="print"/>
            <a:srcRect/>
            <a:stretch>
              <a:fillRect/>
            </a:stretch>
          </p:blipFill>
          <p:spPr bwMode="auto">
            <a:xfrm>
              <a:off x="1219200" y="2971800"/>
              <a:ext cx="609600" cy="609600"/>
            </a:xfrm>
            <a:prstGeom prst="rect">
              <a:avLst/>
            </a:prstGeom>
            <a:noFill/>
          </p:spPr>
        </p:pic>
      </p:grpSp>
      <p:cxnSp>
        <p:nvCxnSpPr>
          <p:cNvPr id="116" name="Straight Arrow Connector 115"/>
          <p:cNvCxnSpPr/>
          <p:nvPr/>
        </p:nvCxnSpPr>
        <p:spPr>
          <a:xfrm flipV="1">
            <a:off x="9332069" y="2409825"/>
            <a:ext cx="990342" cy="66675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9725666" y="3133725"/>
            <a:ext cx="1218883" cy="28575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pic>
        <p:nvPicPr>
          <p:cNvPr id="119" name="Picture 11" descr="C:\Users\chriskno.REDMOND\AppData\Local\Microsoft\Windows\Temporary Internet Files\Content.IE5\3B1GS79Q\MCj04241920000[1].wmf"/>
          <p:cNvPicPr>
            <a:picLocks noChangeAspect="1" noChangeArrowheads="1"/>
          </p:cNvPicPr>
          <p:nvPr/>
        </p:nvPicPr>
        <p:blipFill>
          <a:blip r:embed="rId6" cstate="print"/>
          <a:stretch>
            <a:fillRect/>
          </a:stretch>
        </p:blipFill>
        <p:spPr bwMode="auto">
          <a:xfrm>
            <a:off x="10858395" y="4048667"/>
            <a:ext cx="816910" cy="518713"/>
          </a:xfrm>
          <a:prstGeom prst="rect">
            <a:avLst/>
          </a:prstGeom>
          <a:noFill/>
        </p:spPr>
      </p:pic>
      <p:pic>
        <p:nvPicPr>
          <p:cNvPr id="120" name="Picture 17" descr="C:\Program Files\Microsoft Office\MEDIA\CAGCAT10\j0285750.wmf"/>
          <p:cNvPicPr>
            <a:picLocks noChangeAspect="1" noChangeArrowheads="1"/>
          </p:cNvPicPr>
          <p:nvPr/>
        </p:nvPicPr>
        <p:blipFill>
          <a:blip r:embed="rId11" cstate="print"/>
          <a:stretch>
            <a:fillRect/>
          </a:stretch>
        </p:blipFill>
        <p:spPr bwMode="auto">
          <a:xfrm>
            <a:off x="10083585" y="4754723"/>
            <a:ext cx="1076808" cy="752602"/>
          </a:xfrm>
          <a:prstGeom prst="rect">
            <a:avLst/>
          </a:prstGeom>
          <a:noFill/>
        </p:spPr>
      </p:pic>
      <p:cxnSp>
        <p:nvCxnSpPr>
          <p:cNvPr id="122" name="Straight Arrow Connector 121"/>
          <p:cNvCxnSpPr/>
          <p:nvPr/>
        </p:nvCxnSpPr>
        <p:spPr>
          <a:xfrm>
            <a:off x="9687577" y="3848100"/>
            <a:ext cx="1206186" cy="3429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9357465" y="4448175"/>
            <a:ext cx="1053825" cy="5334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219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2000"/>
                                        <p:tgtEl>
                                          <p:spTgt spid="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2000"/>
                                        <p:tgtEl>
                                          <p:spTgt spid="98"/>
                                        </p:tgtEl>
                                      </p:cBhvr>
                                    </p:animEffect>
                                  </p:childTnLst>
                                </p:cTn>
                              </p:par>
                              <p:par>
                                <p:cTn id="11" presetID="10"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2000"/>
                                        <p:tgtEl>
                                          <p:spTgt spid="101"/>
                                        </p:tgtEl>
                                      </p:cBhvr>
                                    </p:animEffect>
                                  </p:childTnLst>
                                </p:cTn>
                              </p:par>
                              <p:par>
                                <p:cTn id="14" presetID="10" presetClass="entr" presetSubtype="0" fill="hold"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2000"/>
                                        <p:tgtEl>
                                          <p:spTgt spid="10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fade">
                                      <p:cBhvr>
                                        <p:cTn id="19" dur="2000"/>
                                        <p:tgtEl>
                                          <p:spTgt spid="10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fade">
                                      <p:cBhvr>
                                        <p:cTn id="30" dur="2000"/>
                                        <p:tgtEl>
                                          <p:spTgt spid="79"/>
                                        </p:tgtEl>
                                      </p:cBhvr>
                                    </p:animEffect>
                                  </p:childTnLst>
                                </p:cTn>
                              </p:par>
                              <p:par>
                                <p:cTn id="31" presetID="10" presetClass="entr" presetSubtype="0" fill="hold"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2000"/>
                                        <p:tgtEl>
                                          <p:spTgt spid="8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fade">
                                      <p:cBhvr>
                                        <p:cTn id="36" dur="2000"/>
                                        <p:tgtEl>
                                          <p:spTgt spid="8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fade">
                                      <p:cBhvr>
                                        <p:cTn id="39" dur="2000"/>
                                        <p:tgtEl>
                                          <p:spTgt spid="8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2000"/>
                                        <p:tgtEl>
                                          <p:spTgt spid="8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fade">
                                      <p:cBhvr>
                                        <p:cTn id="45" dur="2000"/>
                                        <p:tgtEl>
                                          <p:spTgt spid="88"/>
                                        </p:tgtEl>
                                      </p:cBhvr>
                                    </p:animEffect>
                                  </p:childTnLst>
                                </p:cTn>
                              </p:par>
                              <p:par>
                                <p:cTn id="46" presetID="10" presetClass="entr" presetSubtype="0" fill="hold" nodeType="with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fade">
                                      <p:cBhvr>
                                        <p:cTn id="48" dur="2000"/>
                                        <p:tgtEl>
                                          <p:spTgt spid="9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2000"/>
                                        <p:tgtEl>
                                          <p:spTgt spid="9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fade">
                                      <p:cBhvr>
                                        <p:cTn id="54" dur="2000"/>
                                        <p:tgtEl>
                                          <p:spTgt spid="9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fade">
                                      <p:cBhvr>
                                        <p:cTn id="57" dur="2000"/>
                                        <p:tgtEl>
                                          <p:spTgt spid="9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2000"/>
                                        <p:tgtEl>
                                          <p:spTgt spid="17"/>
                                        </p:tgtEl>
                                      </p:cBhvr>
                                    </p:animEffect>
                                  </p:childTnLst>
                                </p:cTn>
                              </p:par>
                              <p:par>
                                <p:cTn id="63" presetID="10" presetClass="entr" presetSubtype="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2000"/>
                                        <p:tgtEl>
                                          <p:spTgt spid="27"/>
                                        </p:tgtEl>
                                      </p:cBhvr>
                                    </p:animEffect>
                                  </p:childTnLst>
                                </p:cTn>
                              </p:par>
                              <p:par>
                                <p:cTn id="66" presetID="10" presetClass="entr" presetSubtype="0"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2000"/>
                                        <p:tgtEl>
                                          <p:spTgt spid="37"/>
                                        </p:tgtEl>
                                      </p:cBhvr>
                                    </p:animEffect>
                                  </p:childTnLst>
                                </p:cTn>
                              </p:par>
                              <p:par>
                                <p:cTn id="69" presetID="10" presetClass="entr" presetSubtype="0"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2000"/>
                                        <p:tgtEl>
                                          <p:spTgt spid="47"/>
                                        </p:tgtEl>
                                      </p:cBhvr>
                                    </p:animEffect>
                                  </p:childTnLst>
                                </p:cTn>
                              </p:par>
                              <p:par>
                                <p:cTn id="72" presetID="10" presetClass="entr" presetSubtype="0" fill="hold" nodeType="with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fade">
                                      <p:cBhvr>
                                        <p:cTn id="74" dur="2000"/>
                                        <p:tgtEl>
                                          <p:spTgt spid="57"/>
                                        </p:tgtEl>
                                      </p:cBhvr>
                                    </p:animEffect>
                                  </p:childTnLst>
                                </p:cTn>
                              </p:par>
                              <p:par>
                                <p:cTn id="75" presetID="10" presetClass="entr" presetSubtype="0" fill="hold"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2000"/>
                                        <p:tgtEl>
                                          <p:spTgt spid="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2000"/>
                                        <p:tgtEl>
                                          <p:spTgt spid="10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09"/>
                                        </p:tgtEl>
                                        <p:attrNameLst>
                                          <p:attrName>style.visibility</p:attrName>
                                        </p:attrNameLst>
                                      </p:cBhvr>
                                      <p:to>
                                        <p:strVal val="visible"/>
                                      </p:to>
                                    </p:set>
                                    <p:animEffect transition="in" filter="fade">
                                      <p:cBhvr>
                                        <p:cTn id="83" dur="2000"/>
                                        <p:tgtEl>
                                          <p:spTgt spid="10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2000"/>
                                        <p:tgtEl>
                                          <p:spTgt spid="1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10"/>
                                        </p:tgtEl>
                                        <p:attrNameLst>
                                          <p:attrName>style.visibility</p:attrName>
                                        </p:attrNameLst>
                                      </p:cBhvr>
                                      <p:to>
                                        <p:strVal val="visible"/>
                                      </p:to>
                                    </p:set>
                                    <p:animEffect transition="in" filter="fade">
                                      <p:cBhvr>
                                        <p:cTn id="91" dur="2000"/>
                                        <p:tgtEl>
                                          <p:spTgt spid="110"/>
                                        </p:tgtEl>
                                      </p:cBhvr>
                                    </p:animEffect>
                                  </p:childTnLst>
                                </p:cTn>
                              </p:par>
                              <p:par>
                                <p:cTn id="92" presetID="10" presetClass="entr" presetSubtype="0" fill="hold" nodeType="withEffect">
                                  <p:stCondLst>
                                    <p:cond delay="0"/>
                                  </p:stCondLst>
                                  <p:childTnLst>
                                    <p:set>
                                      <p:cBhvr>
                                        <p:cTn id="93" dur="1" fill="hold">
                                          <p:stCondLst>
                                            <p:cond delay="0"/>
                                          </p:stCondLst>
                                        </p:cTn>
                                        <p:tgtEl>
                                          <p:spTgt spid="111"/>
                                        </p:tgtEl>
                                        <p:attrNameLst>
                                          <p:attrName>style.visibility</p:attrName>
                                        </p:attrNameLst>
                                      </p:cBhvr>
                                      <p:to>
                                        <p:strVal val="visible"/>
                                      </p:to>
                                    </p:set>
                                    <p:animEffect transition="in" filter="fade">
                                      <p:cBhvr>
                                        <p:cTn id="94" dur="2000"/>
                                        <p:tgtEl>
                                          <p:spTgt spid="111"/>
                                        </p:tgtEl>
                                      </p:cBhvr>
                                    </p:animEffect>
                                  </p:childTnLst>
                                </p:cTn>
                              </p:par>
                              <p:par>
                                <p:cTn id="95" presetID="10" presetClass="entr" presetSubtype="0" fill="hold" nodeType="withEffect">
                                  <p:stCondLst>
                                    <p:cond delay="0"/>
                                  </p:stCondLst>
                                  <p:childTnLst>
                                    <p:set>
                                      <p:cBhvr>
                                        <p:cTn id="96" dur="1" fill="hold">
                                          <p:stCondLst>
                                            <p:cond delay="0"/>
                                          </p:stCondLst>
                                        </p:cTn>
                                        <p:tgtEl>
                                          <p:spTgt spid="116"/>
                                        </p:tgtEl>
                                        <p:attrNameLst>
                                          <p:attrName>style.visibility</p:attrName>
                                        </p:attrNameLst>
                                      </p:cBhvr>
                                      <p:to>
                                        <p:strVal val="visible"/>
                                      </p:to>
                                    </p:set>
                                    <p:animEffect transition="in" filter="fade">
                                      <p:cBhvr>
                                        <p:cTn id="97" dur="2000"/>
                                        <p:tgtEl>
                                          <p:spTgt spid="116"/>
                                        </p:tgtEl>
                                      </p:cBhvr>
                                    </p:animEffect>
                                  </p:childTnLst>
                                </p:cTn>
                              </p:par>
                              <p:par>
                                <p:cTn id="98" presetID="10" presetClass="entr" presetSubtype="0" fill="hold" nodeType="withEffect">
                                  <p:stCondLst>
                                    <p:cond delay="0"/>
                                  </p:stCondLst>
                                  <p:childTnLst>
                                    <p:set>
                                      <p:cBhvr>
                                        <p:cTn id="99" dur="1" fill="hold">
                                          <p:stCondLst>
                                            <p:cond delay="0"/>
                                          </p:stCondLst>
                                        </p:cTn>
                                        <p:tgtEl>
                                          <p:spTgt spid="118"/>
                                        </p:tgtEl>
                                        <p:attrNameLst>
                                          <p:attrName>style.visibility</p:attrName>
                                        </p:attrNameLst>
                                      </p:cBhvr>
                                      <p:to>
                                        <p:strVal val="visible"/>
                                      </p:to>
                                    </p:set>
                                    <p:animEffect transition="in" filter="fade">
                                      <p:cBhvr>
                                        <p:cTn id="100" dur="2000"/>
                                        <p:tgtEl>
                                          <p:spTgt spid="118"/>
                                        </p:tgtEl>
                                      </p:cBhvr>
                                    </p:animEffect>
                                  </p:childTnLst>
                                </p:cTn>
                              </p:par>
                              <p:par>
                                <p:cTn id="101" presetID="10" presetClass="entr" presetSubtype="0" fill="hold" nodeType="withEffect">
                                  <p:stCondLst>
                                    <p:cond delay="0"/>
                                  </p:stCondLst>
                                  <p:childTnLst>
                                    <p:set>
                                      <p:cBhvr>
                                        <p:cTn id="102" dur="1" fill="hold">
                                          <p:stCondLst>
                                            <p:cond delay="0"/>
                                          </p:stCondLst>
                                        </p:cTn>
                                        <p:tgtEl>
                                          <p:spTgt spid="119"/>
                                        </p:tgtEl>
                                        <p:attrNameLst>
                                          <p:attrName>style.visibility</p:attrName>
                                        </p:attrNameLst>
                                      </p:cBhvr>
                                      <p:to>
                                        <p:strVal val="visible"/>
                                      </p:to>
                                    </p:set>
                                    <p:animEffect transition="in" filter="fade">
                                      <p:cBhvr>
                                        <p:cTn id="103" dur="2000"/>
                                        <p:tgtEl>
                                          <p:spTgt spid="119"/>
                                        </p:tgtEl>
                                      </p:cBhvr>
                                    </p:animEffect>
                                  </p:childTnLst>
                                </p:cTn>
                              </p:par>
                              <p:par>
                                <p:cTn id="104" presetID="10" presetClass="entr" presetSubtype="0" fill="hold" nodeType="with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childTnLst>
                                </p:cTn>
                              </p:par>
                              <p:par>
                                <p:cTn id="107" presetID="10" presetClass="entr" presetSubtype="0" fill="hold" nodeType="withEffect">
                                  <p:stCondLst>
                                    <p:cond delay="0"/>
                                  </p:stCondLst>
                                  <p:childTnLst>
                                    <p:set>
                                      <p:cBhvr>
                                        <p:cTn id="108" dur="1" fill="hold">
                                          <p:stCondLst>
                                            <p:cond delay="0"/>
                                          </p:stCondLst>
                                        </p:cTn>
                                        <p:tgtEl>
                                          <p:spTgt spid="122"/>
                                        </p:tgtEl>
                                        <p:attrNameLst>
                                          <p:attrName>style.visibility</p:attrName>
                                        </p:attrNameLst>
                                      </p:cBhvr>
                                      <p:to>
                                        <p:strVal val="visible"/>
                                      </p:to>
                                    </p:set>
                                    <p:animEffect transition="in" filter="fade">
                                      <p:cBhvr>
                                        <p:cTn id="109" dur="2000"/>
                                        <p:tgtEl>
                                          <p:spTgt spid="122"/>
                                        </p:tgtEl>
                                      </p:cBhvr>
                                    </p:animEffect>
                                  </p:childTnLst>
                                </p:cTn>
                              </p:par>
                              <p:par>
                                <p:cTn id="110" presetID="10" presetClass="entr" presetSubtype="0" fill="hold" nodeType="with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2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P spid="88" grpId="0"/>
      <p:bldP spid="93" grpId="0" animBg="1"/>
      <p:bldP spid="96" grpId="0" animBg="1"/>
      <p:bldP spid="97" grpId="0" animBg="1"/>
      <p:bldP spid="98" grpId="0" animBg="1"/>
      <p:bldP spid="105" grpId="0" animBg="1"/>
      <p:bldP spid="107" grpId="0"/>
      <p:bldP spid="109" grpId="0"/>
      <p:bldP spid="1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29" r="629"/>
          <a:stretch>
            <a:fillRect/>
          </a:stretch>
        </p:blipFill>
        <p:spPr>
          <a:xfrm>
            <a:off x="6051550" y="1941513"/>
            <a:ext cx="4114800" cy="4167187"/>
          </a:xfrm>
        </p:spPr>
      </p:pic>
    </p:spTree>
    <p:extLst>
      <p:ext uri="{BB962C8B-B14F-4D97-AF65-F5344CB8AC3E}">
        <p14:creationId xmlns:p14="http://schemas.microsoft.com/office/powerpoint/2010/main" val="351272763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Advanced Capabilities</a:t>
            </a:r>
            <a:endParaRPr lang="en-US" dirty="0"/>
          </a:p>
        </p:txBody>
      </p:sp>
      <p:sp>
        <p:nvSpPr>
          <p:cNvPr id="5" name="Text Placeholder 4"/>
          <p:cNvSpPr>
            <a:spLocks noGrp="1"/>
          </p:cNvSpPr>
          <p:nvPr>
            <p:ph idx="1"/>
          </p:nvPr>
        </p:nvSpPr>
        <p:spPr/>
        <p:txBody>
          <a:bodyPr/>
          <a:lstStyle/>
          <a:p>
            <a:r>
              <a:rPr lang="en-US" smtClean="0"/>
              <a:t>Adaptive Streaming</a:t>
            </a:r>
          </a:p>
          <a:p>
            <a:r>
              <a:rPr lang="en-US" smtClean="0"/>
              <a:t>VOD workflow</a:t>
            </a:r>
          </a:p>
          <a:p>
            <a:r>
              <a:rPr lang="en-US" smtClean="0"/>
              <a:t>Live Streaming</a:t>
            </a:r>
          </a:p>
          <a:p>
            <a:r>
              <a:rPr lang="en-US" smtClean="0"/>
              <a:t>Video Editing</a:t>
            </a:r>
          </a:p>
          <a:p>
            <a:r>
              <a:rPr lang="en-US" smtClean="0"/>
              <a:t>Ad Insertion</a:t>
            </a:r>
          </a:p>
          <a:p>
            <a:r>
              <a:rPr lang="en-US" smtClean="0"/>
              <a:t>Publishing</a:t>
            </a:r>
            <a:endParaRPr lang="en-US" dirty="0"/>
          </a:p>
        </p:txBody>
      </p:sp>
    </p:spTree>
    <p:extLst>
      <p:ext uri="{BB962C8B-B14F-4D97-AF65-F5344CB8AC3E}">
        <p14:creationId xmlns:p14="http://schemas.microsoft.com/office/powerpoint/2010/main" val="56784139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a:p>
        </p:txBody>
      </p:sp>
      <p:sp>
        <p:nvSpPr>
          <p:cNvPr id="4" name="Title 3"/>
          <p:cNvSpPr>
            <a:spLocks noGrp="1"/>
          </p:cNvSpPr>
          <p:nvPr>
            <p:ph type="ctrTitle"/>
          </p:nvPr>
        </p:nvSpPr>
        <p:spPr/>
        <p:txBody>
          <a:bodyPr/>
          <a:lstStyle/>
          <a:p>
            <a:r>
              <a:rPr lang="en-US" smtClean="0"/>
              <a:t>Smooth streaming overview</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28703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06294" y="2971800"/>
            <a:ext cx="7516442" cy="3429000"/>
          </a:xfrm>
          <a:prstGeom prst="roundRect">
            <a:avLst>
              <a:gd name="adj" fmla="val 7737"/>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US" smtClean="0"/>
              <a:t>Adapting Bit Rate in Real-Time</a:t>
            </a:r>
            <a:endParaRPr lang="en-US" dirty="0"/>
          </a:p>
        </p:txBody>
      </p:sp>
      <p:grpSp>
        <p:nvGrpSpPr>
          <p:cNvPr id="3" name="Group 60"/>
          <p:cNvGrpSpPr/>
          <p:nvPr/>
        </p:nvGrpSpPr>
        <p:grpSpPr>
          <a:xfrm>
            <a:off x="1752611" y="3657600"/>
            <a:ext cx="1086152" cy="633114"/>
            <a:chOff x="2371900" y="1234440"/>
            <a:chExt cx="814826" cy="633114"/>
          </a:xfrm>
        </p:grpSpPr>
        <p:sp>
          <p:nvSpPr>
            <p:cNvPr id="62" name="Rounded Rectangle 61"/>
            <p:cNvSpPr/>
            <p:nvPr/>
          </p:nvSpPr>
          <p:spPr>
            <a:xfrm>
              <a:off x="2371900" y="1257895"/>
              <a:ext cx="814826" cy="561415"/>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pic>
          <p:nvPicPr>
            <p:cNvPr id="63" name="Picture 5" descr="C:\Users\jboch\AppData\Local\Microsoft\Windows\Temporary Internet Files\Content.IE5\2EZASG78\MPj04072260000[1].jpg"/>
            <p:cNvPicPr>
              <a:picLocks noChangeAspect="1" noChangeArrowheads="1"/>
            </p:cNvPicPr>
            <p:nvPr/>
          </p:nvPicPr>
          <p:blipFill>
            <a:blip r:embed="rId3" cstate="print"/>
            <a:srcRect l="10332" r="4877"/>
            <a:stretch>
              <a:fillRect/>
            </a:stretch>
          </p:blipFill>
          <p:spPr bwMode="auto">
            <a:xfrm rot="600000">
              <a:off x="2450592" y="1234440"/>
              <a:ext cx="671031" cy="633114"/>
            </a:xfrm>
            <a:prstGeom prst="ellipse">
              <a:avLst/>
            </a:prstGeom>
            <a:ln>
              <a:noFill/>
            </a:ln>
            <a:effectLst>
              <a:softEdge rad="112500"/>
            </a:effectLst>
          </p:spPr>
        </p:pic>
      </p:grpSp>
      <p:grpSp>
        <p:nvGrpSpPr>
          <p:cNvPr id="4" name="Group 63"/>
          <p:cNvGrpSpPr/>
          <p:nvPr/>
        </p:nvGrpSpPr>
        <p:grpSpPr>
          <a:xfrm>
            <a:off x="1752611" y="4599432"/>
            <a:ext cx="1086152" cy="633114"/>
            <a:chOff x="2371900" y="2176272"/>
            <a:chExt cx="814826" cy="633114"/>
          </a:xfrm>
        </p:grpSpPr>
        <p:sp>
          <p:nvSpPr>
            <p:cNvPr id="65" name="Rounded Rectangle 64"/>
            <p:cNvSpPr/>
            <p:nvPr/>
          </p:nvSpPr>
          <p:spPr>
            <a:xfrm>
              <a:off x="2371900" y="2203094"/>
              <a:ext cx="814826" cy="561415"/>
            </a:xfrm>
            <a:prstGeom prst="roundRect">
              <a:avLst/>
            </a:prstGeom>
          </p:spPr>
          <p:style>
            <a:lnRef idx="2">
              <a:schemeClr val="lt1">
                <a:hueOff val="0"/>
                <a:satOff val="0"/>
                <a:lumOff val="0"/>
                <a:alphaOff val="0"/>
              </a:schemeClr>
            </a:lnRef>
            <a:fillRef idx="1">
              <a:schemeClr val="accent5">
                <a:hueOff val="-300002"/>
                <a:satOff val="-20833"/>
                <a:lumOff val="41"/>
                <a:alphaOff val="0"/>
              </a:schemeClr>
            </a:fillRef>
            <a:effectRef idx="0">
              <a:schemeClr val="accent5">
                <a:hueOff val="-300002"/>
                <a:satOff val="-20833"/>
                <a:lumOff val="41"/>
                <a:alphaOff val="0"/>
              </a:schemeClr>
            </a:effectRef>
            <a:fontRef idx="minor">
              <a:schemeClr val="lt1"/>
            </a:fontRef>
          </p:style>
        </p:sp>
        <p:pic>
          <p:nvPicPr>
            <p:cNvPr id="66" name="Picture 65" descr="C:\Users\jboch\AppData\Local\Microsoft\Windows\Temporary Internet Files\Content.IE5\2EZASG78\MPj04072260000[1].jpg"/>
            <p:cNvPicPr>
              <a:picLocks noChangeAspect="1" noChangeArrowheads="1"/>
            </p:cNvPicPr>
            <p:nvPr/>
          </p:nvPicPr>
          <p:blipFill>
            <a:blip r:embed="rId3" cstate="print"/>
            <a:srcRect l="10332" r="4877"/>
            <a:stretch>
              <a:fillRect/>
            </a:stretch>
          </p:blipFill>
          <p:spPr bwMode="auto">
            <a:xfrm rot="600000">
              <a:off x="2450592" y="2176272"/>
              <a:ext cx="671031" cy="633114"/>
            </a:xfrm>
            <a:prstGeom prst="ellipse">
              <a:avLst/>
            </a:prstGeom>
            <a:ln>
              <a:noFill/>
            </a:ln>
            <a:effectLst>
              <a:softEdge rad="112500"/>
            </a:effectLst>
          </p:spPr>
        </p:pic>
      </p:grpSp>
      <p:grpSp>
        <p:nvGrpSpPr>
          <p:cNvPr id="5" name="Group 67"/>
          <p:cNvGrpSpPr/>
          <p:nvPr/>
        </p:nvGrpSpPr>
        <p:grpSpPr>
          <a:xfrm>
            <a:off x="1752611" y="5541264"/>
            <a:ext cx="1086152" cy="633114"/>
            <a:chOff x="2371900" y="3118104"/>
            <a:chExt cx="814826" cy="633114"/>
          </a:xfrm>
        </p:grpSpPr>
        <p:sp>
          <p:nvSpPr>
            <p:cNvPr id="70" name="Rounded Rectangle 69"/>
            <p:cNvSpPr/>
            <p:nvPr/>
          </p:nvSpPr>
          <p:spPr>
            <a:xfrm>
              <a:off x="2371900" y="3148292"/>
              <a:ext cx="814826" cy="561415"/>
            </a:xfrm>
            <a:prstGeom prst="roundRect">
              <a:avLst/>
            </a:prstGeom>
          </p:spPr>
          <p:style>
            <a:lnRef idx="2">
              <a:schemeClr val="lt1">
                <a:hueOff val="0"/>
                <a:satOff val="0"/>
                <a:lumOff val="0"/>
                <a:alphaOff val="0"/>
              </a:schemeClr>
            </a:lnRef>
            <a:fillRef idx="1">
              <a:schemeClr val="accent5">
                <a:hueOff val="-600004"/>
                <a:satOff val="-41667"/>
                <a:lumOff val="82"/>
                <a:alphaOff val="0"/>
              </a:schemeClr>
            </a:fillRef>
            <a:effectRef idx="0">
              <a:schemeClr val="accent5">
                <a:hueOff val="-600004"/>
                <a:satOff val="-41667"/>
                <a:lumOff val="82"/>
                <a:alphaOff val="0"/>
              </a:schemeClr>
            </a:effectRef>
            <a:fontRef idx="minor">
              <a:schemeClr val="lt1"/>
            </a:fontRef>
          </p:style>
        </p:sp>
        <p:pic>
          <p:nvPicPr>
            <p:cNvPr id="73" name="Picture 5" descr="C:\Users\jboch\AppData\Local\Microsoft\Windows\Temporary Internet Files\Content.IE5\2EZASG78\MPj04072260000[1].jpg"/>
            <p:cNvPicPr>
              <a:picLocks noChangeAspect="1" noChangeArrowheads="1"/>
            </p:cNvPicPr>
            <p:nvPr/>
          </p:nvPicPr>
          <p:blipFill>
            <a:blip r:embed="rId3" cstate="print"/>
            <a:srcRect l="10332" r="4877"/>
            <a:stretch>
              <a:fillRect/>
            </a:stretch>
          </p:blipFill>
          <p:spPr bwMode="auto">
            <a:xfrm rot="600000">
              <a:off x="2450592" y="3118104"/>
              <a:ext cx="671031" cy="633114"/>
            </a:xfrm>
            <a:prstGeom prst="ellipse">
              <a:avLst/>
            </a:prstGeom>
            <a:ln>
              <a:noFill/>
            </a:ln>
            <a:effectLst>
              <a:softEdge rad="112500"/>
            </a:effectLst>
          </p:spPr>
        </p:pic>
      </p:grpSp>
      <p:grpSp>
        <p:nvGrpSpPr>
          <p:cNvPr id="7" name="Group 95"/>
          <p:cNvGrpSpPr/>
          <p:nvPr/>
        </p:nvGrpSpPr>
        <p:grpSpPr>
          <a:xfrm>
            <a:off x="2947424" y="3657600"/>
            <a:ext cx="1086152" cy="633114"/>
            <a:chOff x="3268243" y="1234440"/>
            <a:chExt cx="814826" cy="633114"/>
          </a:xfrm>
        </p:grpSpPr>
        <p:sp>
          <p:nvSpPr>
            <p:cNvPr id="97" name="Rounded Rectangle 96"/>
            <p:cNvSpPr/>
            <p:nvPr/>
          </p:nvSpPr>
          <p:spPr>
            <a:xfrm>
              <a:off x="3268243" y="1257895"/>
              <a:ext cx="814826" cy="561415"/>
            </a:xfrm>
            <a:prstGeom prst="roundRect">
              <a:avLst/>
            </a:prstGeom>
          </p:spPr>
          <p:style>
            <a:lnRef idx="2">
              <a:schemeClr val="lt1">
                <a:hueOff val="0"/>
                <a:satOff val="0"/>
                <a:lumOff val="0"/>
                <a:alphaOff val="0"/>
              </a:schemeClr>
            </a:lnRef>
            <a:fillRef idx="1">
              <a:schemeClr val="accent5">
                <a:hueOff val="-60000"/>
                <a:satOff val="-4167"/>
                <a:lumOff val="8"/>
                <a:alphaOff val="0"/>
              </a:schemeClr>
            </a:fillRef>
            <a:effectRef idx="0">
              <a:schemeClr val="accent5">
                <a:hueOff val="-60000"/>
                <a:satOff val="-4167"/>
                <a:lumOff val="8"/>
                <a:alphaOff val="0"/>
              </a:schemeClr>
            </a:effectRef>
            <a:fontRef idx="minor">
              <a:schemeClr val="lt1"/>
            </a:fontRef>
          </p:style>
        </p:sp>
        <p:pic>
          <p:nvPicPr>
            <p:cNvPr id="98" name="Picture 5" descr="C:\Users\jboch\AppData\Local\Microsoft\Windows\Temporary Internet Files\Content.IE5\2EZASG78\MPj04072260000[1].jpg"/>
            <p:cNvPicPr>
              <a:picLocks noChangeAspect="1" noChangeArrowheads="1"/>
            </p:cNvPicPr>
            <p:nvPr/>
          </p:nvPicPr>
          <p:blipFill>
            <a:blip r:embed="rId3" cstate="print"/>
            <a:srcRect l="10332" r="4877"/>
            <a:stretch>
              <a:fillRect/>
            </a:stretch>
          </p:blipFill>
          <p:spPr bwMode="auto">
            <a:xfrm rot="600000">
              <a:off x="3346704" y="1234440"/>
              <a:ext cx="671031" cy="633114"/>
            </a:xfrm>
            <a:prstGeom prst="ellipse">
              <a:avLst/>
            </a:prstGeom>
            <a:ln>
              <a:noFill/>
            </a:ln>
            <a:effectLst>
              <a:softEdge rad="112500"/>
            </a:effectLst>
          </p:spPr>
        </p:pic>
      </p:grpSp>
      <p:grpSp>
        <p:nvGrpSpPr>
          <p:cNvPr id="8" name="Group 98"/>
          <p:cNvGrpSpPr/>
          <p:nvPr/>
        </p:nvGrpSpPr>
        <p:grpSpPr>
          <a:xfrm>
            <a:off x="2947424" y="4599432"/>
            <a:ext cx="1086152" cy="633114"/>
            <a:chOff x="3268243" y="2176272"/>
            <a:chExt cx="814826" cy="633114"/>
          </a:xfrm>
        </p:grpSpPr>
        <p:sp>
          <p:nvSpPr>
            <p:cNvPr id="100" name="Rounded Rectangle 99"/>
            <p:cNvSpPr/>
            <p:nvPr/>
          </p:nvSpPr>
          <p:spPr>
            <a:xfrm>
              <a:off x="3268243" y="2203094"/>
              <a:ext cx="814826" cy="561415"/>
            </a:xfrm>
            <a:prstGeom prst="roundRect">
              <a:avLst/>
            </a:prstGeom>
          </p:spPr>
          <p:style>
            <a:lnRef idx="2">
              <a:schemeClr val="lt1">
                <a:hueOff val="0"/>
                <a:satOff val="0"/>
                <a:lumOff val="0"/>
                <a:alphaOff val="0"/>
              </a:schemeClr>
            </a:lnRef>
            <a:fillRef idx="1">
              <a:schemeClr val="accent5">
                <a:hueOff val="-360002"/>
                <a:satOff val="-25000"/>
                <a:lumOff val="49"/>
                <a:alphaOff val="0"/>
              </a:schemeClr>
            </a:fillRef>
            <a:effectRef idx="0">
              <a:schemeClr val="accent5">
                <a:hueOff val="-360002"/>
                <a:satOff val="-25000"/>
                <a:lumOff val="49"/>
                <a:alphaOff val="0"/>
              </a:schemeClr>
            </a:effectRef>
            <a:fontRef idx="minor">
              <a:schemeClr val="lt1"/>
            </a:fontRef>
          </p:style>
        </p:sp>
        <p:pic>
          <p:nvPicPr>
            <p:cNvPr id="101" name="Picture 100" descr="C:\Users\jboch\AppData\Local\Microsoft\Windows\Temporary Internet Files\Content.IE5\2EZASG78\MPj04072260000[1].jpg"/>
            <p:cNvPicPr>
              <a:picLocks noChangeAspect="1" noChangeArrowheads="1"/>
            </p:cNvPicPr>
            <p:nvPr/>
          </p:nvPicPr>
          <p:blipFill>
            <a:blip r:embed="rId3" cstate="print"/>
            <a:srcRect l="10332" r="4877"/>
            <a:stretch>
              <a:fillRect/>
            </a:stretch>
          </p:blipFill>
          <p:spPr bwMode="auto">
            <a:xfrm rot="600000">
              <a:off x="3364992" y="2176272"/>
              <a:ext cx="671031" cy="633114"/>
            </a:xfrm>
            <a:prstGeom prst="ellipse">
              <a:avLst/>
            </a:prstGeom>
            <a:ln>
              <a:noFill/>
            </a:ln>
            <a:effectLst>
              <a:softEdge rad="112500"/>
            </a:effectLst>
          </p:spPr>
        </p:pic>
      </p:grpSp>
      <p:grpSp>
        <p:nvGrpSpPr>
          <p:cNvPr id="9" name="Group 101"/>
          <p:cNvGrpSpPr/>
          <p:nvPr/>
        </p:nvGrpSpPr>
        <p:grpSpPr>
          <a:xfrm>
            <a:off x="2947424" y="5541264"/>
            <a:ext cx="1086152" cy="633114"/>
            <a:chOff x="3268243" y="3118104"/>
            <a:chExt cx="814826" cy="633114"/>
          </a:xfrm>
        </p:grpSpPr>
        <p:sp>
          <p:nvSpPr>
            <p:cNvPr id="103" name="Rounded Rectangle 102"/>
            <p:cNvSpPr/>
            <p:nvPr/>
          </p:nvSpPr>
          <p:spPr>
            <a:xfrm>
              <a:off x="3268243" y="3148292"/>
              <a:ext cx="814826" cy="561415"/>
            </a:xfrm>
            <a:prstGeom prst="roundRect">
              <a:avLst/>
            </a:prstGeom>
          </p:spPr>
          <p:style>
            <a:lnRef idx="2">
              <a:schemeClr val="lt1">
                <a:hueOff val="0"/>
                <a:satOff val="0"/>
                <a:lumOff val="0"/>
                <a:alphaOff val="0"/>
              </a:schemeClr>
            </a:lnRef>
            <a:fillRef idx="1">
              <a:schemeClr val="accent5">
                <a:hueOff val="-660004"/>
                <a:satOff val="-45833"/>
                <a:lumOff val="90"/>
                <a:alphaOff val="0"/>
              </a:schemeClr>
            </a:fillRef>
            <a:effectRef idx="0">
              <a:schemeClr val="accent5">
                <a:hueOff val="-660004"/>
                <a:satOff val="-45833"/>
                <a:lumOff val="90"/>
                <a:alphaOff val="0"/>
              </a:schemeClr>
            </a:effectRef>
            <a:fontRef idx="minor">
              <a:schemeClr val="lt1"/>
            </a:fontRef>
          </p:style>
        </p:sp>
        <p:pic>
          <p:nvPicPr>
            <p:cNvPr id="104" name="Picture 5" descr="C:\Users\jboch\AppData\Local\Microsoft\Windows\Temporary Internet Files\Content.IE5\2EZASG78\MPj04072260000[1].jpg"/>
            <p:cNvPicPr>
              <a:picLocks noChangeAspect="1" noChangeArrowheads="1"/>
            </p:cNvPicPr>
            <p:nvPr/>
          </p:nvPicPr>
          <p:blipFill>
            <a:blip r:embed="rId3" cstate="print"/>
            <a:srcRect l="10332" r="4877"/>
            <a:stretch>
              <a:fillRect/>
            </a:stretch>
          </p:blipFill>
          <p:spPr bwMode="auto">
            <a:xfrm rot="600000">
              <a:off x="3364992" y="3118104"/>
              <a:ext cx="671031" cy="633114"/>
            </a:xfrm>
            <a:prstGeom prst="ellipse">
              <a:avLst/>
            </a:prstGeom>
            <a:ln>
              <a:noFill/>
            </a:ln>
            <a:effectLst>
              <a:softEdge rad="112500"/>
            </a:effectLst>
          </p:spPr>
        </p:pic>
      </p:grpSp>
      <p:grpSp>
        <p:nvGrpSpPr>
          <p:cNvPr id="10" name="Group 110"/>
          <p:cNvGrpSpPr/>
          <p:nvPr/>
        </p:nvGrpSpPr>
        <p:grpSpPr>
          <a:xfrm>
            <a:off x="4142237" y="3657600"/>
            <a:ext cx="1086152" cy="633114"/>
            <a:chOff x="4164586" y="1234440"/>
            <a:chExt cx="814826" cy="633114"/>
          </a:xfrm>
        </p:grpSpPr>
        <p:sp>
          <p:nvSpPr>
            <p:cNvPr id="112" name="Rounded Rectangle 111"/>
            <p:cNvSpPr/>
            <p:nvPr/>
          </p:nvSpPr>
          <p:spPr>
            <a:xfrm>
              <a:off x="4164586" y="1257895"/>
              <a:ext cx="814826" cy="561415"/>
            </a:xfrm>
            <a:prstGeom prst="roundRect">
              <a:avLst/>
            </a:prstGeom>
          </p:spPr>
          <p:style>
            <a:lnRef idx="2">
              <a:schemeClr val="lt1">
                <a:hueOff val="0"/>
                <a:satOff val="0"/>
                <a:lumOff val="0"/>
                <a:alphaOff val="0"/>
              </a:schemeClr>
            </a:lnRef>
            <a:fillRef idx="1">
              <a:schemeClr val="accent5">
                <a:hueOff val="-120001"/>
                <a:satOff val="-8333"/>
                <a:lumOff val="16"/>
                <a:alphaOff val="0"/>
              </a:schemeClr>
            </a:fillRef>
            <a:effectRef idx="0">
              <a:schemeClr val="accent5">
                <a:hueOff val="-120001"/>
                <a:satOff val="-8333"/>
                <a:lumOff val="16"/>
                <a:alphaOff val="0"/>
              </a:schemeClr>
            </a:effectRef>
            <a:fontRef idx="minor">
              <a:schemeClr val="lt1"/>
            </a:fontRef>
          </p:style>
        </p:sp>
        <p:pic>
          <p:nvPicPr>
            <p:cNvPr id="113" name="Picture 5" descr="C:\Users\jboch\AppData\Local\Microsoft\Windows\Temporary Internet Files\Content.IE5\2EZASG78\MPj04072260000[1].jpg"/>
            <p:cNvPicPr>
              <a:picLocks noChangeAspect="1" noChangeArrowheads="1"/>
            </p:cNvPicPr>
            <p:nvPr/>
          </p:nvPicPr>
          <p:blipFill>
            <a:blip r:embed="rId3" cstate="print"/>
            <a:srcRect l="10332" r="4877"/>
            <a:stretch>
              <a:fillRect/>
            </a:stretch>
          </p:blipFill>
          <p:spPr bwMode="auto">
            <a:xfrm rot="600000">
              <a:off x="4242816" y="1234440"/>
              <a:ext cx="671031" cy="633114"/>
            </a:xfrm>
            <a:prstGeom prst="ellipse">
              <a:avLst/>
            </a:prstGeom>
            <a:ln>
              <a:noFill/>
            </a:ln>
            <a:effectLst>
              <a:softEdge rad="112500"/>
            </a:effectLst>
          </p:spPr>
        </p:pic>
      </p:grpSp>
      <p:grpSp>
        <p:nvGrpSpPr>
          <p:cNvPr id="11" name="Group 113"/>
          <p:cNvGrpSpPr/>
          <p:nvPr/>
        </p:nvGrpSpPr>
        <p:grpSpPr>
          <a:xfrm>
            <a:off x="4142237" y="4599432"/>
            <a:ext cx="1086152" cy="633114"/>
            <a:chOff x="4164586" y="2176272"/>
            <a:chExt cx="814826" cy="633114"/>
          </a:xfrm>
        </p:grpSpPr>
        <p:sp>
          <p:nvSpPr>
            <p:cNvPr id="115" name="Rounded Rectangle 114"/>
            <p:cNvSpPr/>
            <p:nvPr/>
          </p:nvSpPr>
          <p:spPr>
            <a:xfrm>
              <a:off x="4164586" y="2203094"/>
              <a:ext cx="814826" cy="561415"/>
            </a:xfrm>
            <a:prstGeom prst="roundRect">
              <a:avLst/>
            </a:prstGeom>
          </p:spPr>
          <p:style>
            <a:lnRef idx="2">
              <a:schemeClr val="lt1">
                <a:hueOff val="0"/>
                <a:satOff val="0"/>
                <a:lumOff val="0"/>
                <a:alphaOff val="0"/>
              </a:schemeClr>
            </a:lnRef>
            <a:fillRef idx="1">
              <a:schemeClr val="accent5">
                <a:hueOff val="-420003"/>
                <a:satOff val="-29167"/>
                <a:lumOff val="57"/>
                <a:alphaOff val="0"/>
              </a:schemeClr>
            </a:fillRef>
            <a:effectRef idx="0">
              <a:schemeClr val="accent5">
                <a:hueOff val="-420003"/>
                <a:satOff val="-29167"/>
                <a:lumOff val="57"/>
                <a:alphaOff val="0"/>
              </a:schemeClr>
            </a:effectRef>
            <a:fontRef idx="minor">
              <a:schemeClr val="lt1"/>
            </a:fontRef>
          </p:style>
        </p:sp>
        <p:pic>
          <p:nvPicPr>
            <p:cNvPr id="116" name="Picture 115" descr="C:\Users\jboch\AppData\Local\Microsoft\Windows\Temporary Internet Files\Content.IE5\2EZASG78\MPj04072260000[1].jpg"/>
            <p:cNvPicPr>
              <a:picLocks noChangeAspect="1" noChangeArrowheads="1"/>
            </p:cNvPicPr>
            <p:nvPr/>
          </p:nvPicPr>
          <p:blipFill>
            <a:blip r:embed="rId3" cstate="print"/>
            <a:srcRect l="10332" r="4877"/>
            <a:stretch>
              <a:fillRect/>
            </a:stretch>
          </p:blipFill>
          <p:spPr bwMode="auto">
            <a:xfrm rot="600000">
              <a:off x="4242816" y="2176272"/>
              <a:ext cx="671031" cy="633114"/>
            </a:xfrm>
            <a:prstGeom prst="ellipse">
              <a:avLst/>
            </a:prstGeom>
            <a:ln>
              <a:noFill/>
            </a:ln>
            <a:effectLst>
              <a:softEdge rad="112500"/>
            </a:effectLst>
          </p:spPr>
        </p:pic>
      </p:grpSp>
      <p:grpSp>
        <p:nvGrpSpPr>
          <p:cNvPr id="12" name="Group 116"/>
          <p:cNvGrpSpPr/>
          <p:nvPr/>
        </p:nvGrpSpPr>
        <p:grpSpPr>
          <a:xfrm>
            <a:off x="4142237" y="5541264"/>
            <a:ext cx="1086152" cy="633114"/>
            <a:chOff x="4164586" y="3118104"/>
            <a:chExt cx="814826" cy="633114"/>
          </a:xfrm>
        </p:grpSpPr>
        <p:sp>
          <p:nvSpPr>
            <p:cNvPr id="118" name="Rounded Rectangle 117"/>
            <p:cNvSpPr/>
            <p:nvPr/>
          </p:nvSpPr>
          <p:spPr>
            <a:xfrm>
              <a:off x="4164586" y="3148292"/>
              <a:ext cx="814826" cy="561415"/>
            </a:xfrm>
            <a:prstGeom prst="roundRect">
              <a:avLst/>
            </a:prstGeom>
          </p:spPr>
          <p:style>
            <a:lnRef idx="2">
              <a:schemeClr val="lt1">
                <a:hueOff val="0"/>
                <a:satOff val="0"/>
                <a:lumOff val="0"/>
                <a:alphaOff val="0"/>
              </a:schemeClr>
            </a:lnRef>
            <a:fillRef idx="1">
              <a:schemeClr val="accent5">
                <a:hueOff val="-720005"/>
                <a:satOff val="-50000"/>
                <a:lumOff val="98"/>
                <a:alphaOff val="0"/>
              </a:schemeClr>
            </a:fillRef>
            <a:effectRef idx="0">
              <a:schemeClr val="accent5">
                <a:hueOff val="-720005"/>
                <a:satOff val="-50000"/>
                <a:lumOff val="98"/>
                <a:alphaOff val="0"/>
              </a:schemeClr>
            </a:effectRef>
            <a:fontRef idx="minor">
              <a:schemeClr val="lt1"/>
            </a:fontRef>
          </p:style>
        </p:sp>
        <p:pic>
          <p:nvPicPr>
            <p:cNvPr id="119" name="Picture 5" descr="C:\Users\jboch\AppData\Local\Microsoft\Windows\Temporary Internet Files\Content.IE5\2EZASG78\MPj04072260000[1].jpg"/>
            <p:cNvPicPr>
              <a:picLocks noChangeAspect="1" noChangeArrowheads="1"/>
            </p:cNvPicPr>
            <p:nvPr/>
          </p:nvPicPr>
          <p:blipFill>
            <a:blip r:embed="rId3" cstate="print"/>
            <a:srcRect l="10332" r="4877"/>
            <a:stretch>
              <a:fillRect/>
            </a:stretch>
          </p:blipFill>
          <p:spPr bwMode="auto">
            <a:xfrm rot="600000">
              <a:off x="4242816" y="3118104"/>
              <a:ext cx="671031" cy="633114"/>
            </a:xfrm>
            <a:prstGeom prst="ellipse">
              <a:avLst/>
            </a:prstGeom>
            <a:ln>
              <a:noFill/>
            </a:ln>
            <a:effectLst>
              <a:softEdge rad="112500"/>
            </a:effectLst>
          </p:spPr>
        </p:pic>
      </p:grpSp>
      <p:grpSp>
        <p:nvGrpSpPr>
          <p:cNvPr id="13" name="Group 125"/>
          <p:cNvGrpSpPr/>
          <p:nvPr/>
        </p:nvGrpSpPr>
        <p:grpSpPr>
          <a:xfrm>
            <a:off x="5337051" y="3657600"/>
            <a:ext cx="1086152" cy="633114"/>
            <a:chOff x="5060930" y="1234440"/>
            <a:chExt cx="814826" cy="633114"/>
          </a:xfrm>
        </p:grpSpPr>
        <p:sp>
          <p:nvSpPr>
            <p:cNvPr id="127" name="Rounded Rectangle 126"/>
            <p:cNvSpPr/>
            <p:nvPr/>
          </p:nvSpPr>
          <p:spPr>
            <a:xfrm>
              <a:off x="5060930" y="1257895"/>
              <a:ext cx="814826" cy="561415"/>
            </a:xfrm>
            <a:prstGeom prst="roundRect">
              <a:avLst/>
            </a:prstGeom>
          </p:spPr>
          <p:style>
            <a:lnRef idx="2">
              <a:schemeClr val="lt1">
                <a:hueOff val="0"/>
                <a:satOff val="0"/>
                <a:lumOff val="0"/>
                <a:alphaOff val="0"/>
              </a:schemeClr>
            </a:lnRef>
            <a:fillRef idx="1">
              <a:schemeClr val="accent5">
                <a:hueOff val="-180001"/>
                <a:satOff val="-12500"/>
                <a:lumOff val="24"/>
                <a:alphaOff val="0"/>
              </a:schemeClr>
            </a:fillRef>
            <a:effectRef idx="0">
              <a:schemeClr val="accent5">
                <a:hueOff val="-180001"/>
                <a:satOff val="-12500"/>
                <a:lumOff val="24"/>
                <a:alphaOff val="0"/>
              </a:schemeClr>
            </a:effectRef>
            <a:fontRef idx="minor">
              <a:schemeClr val="lt1"/>
            </a:fontRef>
          </p:style>
        </p:sp>
        <p:pic>
          <p:nvPicPr>
            <p:cNvPr id="128" name="Picture 5" descr="C:\Users\jboch\AppData\Local\Microsoft\Windows\Temporary Internet Files\Content.IE5\2EZASG78\MPj04072260000[1].jpg"/>
            <p:cNvPicPr>
              <a:picLocks noChangeAspect="1" noChangeArrowheads="1"/>
            </p:cNvPicPr>
            <p:nvPr/>
          </p:nvPicPr>
          <p:blipFill>
            <a:blip r:embed="rId3" cstate="print"/>
            <a:srcRect l="10332" r="4877"/>
            <a:stretch>
              <a:fillRect/>
            </a:stretch>
          </p:blipFill>
          <p:spPr bwMode="auto">
            <a:xfrm rot="600000">
              <a:off x="5138928" y="1234440"/>
              <a:ext cx="671031" cy="633114"/>
            </a:xfrm>
            <a:prstGeom prst="ellipse">
              <a:avLst/>
            </a:prstGeom>
            <a:ln>
              <a:noFill/>
            </a:ln>
            <a:effectLst>
              <a:softEdge rad="112500"/>
            </a:effectLst>
          </p:spPr>
        </p:pic>
      </p:grpSp>
      <p:grpSp>
        <p:nvGrpSpPr>
          <p:cNvPr id="14" name="Group 128"/>
          <p:cNvGrpSpPr/>
          <p:nvPr/>
        </p:nvGrpSpPr>
        <p:grpSpPr>
          <a:xfrm>
            <a:off x="5337051" y="4599432"/>
            <a:ext cx="1086152" cy="633114"/>
            <a:chOff x="5060930" y="2176272"/>
            <a:chExt cx="814826" cy="633114"/>
          </a:xfrm>
        </p:grpSpPr>
        <p:sp>
          <p:nvSpPr>
            <p:cNvPr id="130" name="Rounded Rectangle 129"/>
            <p:cNvSpPr/>
            <p:nvPr/>
          </p:nvSpPr>
          <p:spPr>
            <a:xfrm>
              <a:off x="5060930" y="2203094"/>
              <a:ext cx="814826" cy="561415"/>
            </a:xfrm>
            <a:prstGeom prst="roundRect">
              <a:avLst/>
            </a:prstGeom>
          </p:spPr>
          <p:style>
            <a:lnRef idx="2">
              <a:schemeClr val="lt1">
                <a:hueOff val="0"/>
                <a:satOff val="0"/>
                <a:lumOff val="0"/>
                <a:alphaOff val="0"/>
              </a:schemeClr>
            </a:lnRef>
            <a:fillRef idx="1">
              <a:schemeClr val="accent5">
                <a:hueOff val="-480003"/>
                <a:satOff val="-33333"/>
                <a:lumOff val="65"/>
                <a:alphaOff val="0"/>
              </a:schemeClr>
            </a:fillRef>
            <a:effectRef idx="0">
              <a:schemeClr val="accent5">
                <a:hueOff val="-480003"/>
                <a:satOff val="-33333"/>
                <a:lumOff val="65"/>
                <a:alphaOff val="0"/>
              </a:schemeClr>
            </a:effectRef>
            <a:fontRef idx="minor">
              <a:schemeClr val="lt1"/>
            </a:fontRef>
          </p:style>
        </p:sp>
        <p:pic>
          <p:nvPicPr>
            <p:cNvPr id="131" name="Picture 130" descr="C:\Users\jboch\AppData\Local\Microsoft\Windows\Temporary Internet Files\Content.IE5\2EZASG78\MPj04072260000[1].jpg"/>
            <p:cNvPicPr>
              <a:picLocks noChangeAspect="1" noChangeArrowheads="1"/>
            </p:cNvPicPr>
            <p:nvPr/>
          </p:nvPicPr>
          <p:blipFill>
            <a:blip r:embed="rId3" cstate="print"/>
            <a:srcRect l="10332" r="4877"/>
            <a:stretch>
              <a:fillRect/>
            </a:stretch>
          </p:blipFill>
          <p:spPr bwMode="auto">
            <a:xfrm rot="600000">
              <a:off x="5138928" y="2176272"/>
              <a:ext cx="671031" cy="633114"/>
            </a:xfrm>
            <a:prstGeom prst="ellipse">
              <a:avLst/>
            </a:prstGeom>
            <a:ln>
              <a:noFill/>
            </a:ln>
            <a:effectLst>
              <a:softEdge rad="112500"/>
            </a:effectLst>
          </p:spPr>
        </p:pic>
      </p:grpSp>
      <p:grpSp>
        <p:nvGrpSpPr>
          <p:cNvPr id="15" name="Group 131"/>
          <p:cNvGrpSpPr/>
          <p:nvPr/>
        </p:nvGrpSpPr>
        <p:grpSpPr>
          <a:xfrm>
            <a:off x="5337051" y="5541264"/>
            <a:ext cx="1086152" cy="633114"/>
            <a:chOff x="5060930" y="3118104"/>
            <a:chExt cx="814826" cy="633114"/>
          </a:xfrm>
        </p:grpSpPr>
        <p:sp>
          <p:nvSpPr>
            <p:cNvPr id="133" name="Rounded Rectangle 132"/>
            <p:cNvSpPr/>
            <p:nvPr/>
          </p:nvSpPr>
          <p:spPr>
            <a:xfrm>
              <a:off x="5060930" y="3148292"/>
              <a:ext cx="814826" cy="561415"/>
            </a:xfrm>
            <a:prstGeom prst="roundRect">
              <a:avLst/>
            </a:prstGeom>
          </p:spPr>
          <p:style>
            <a:lnRef idx="2">
              <a:schemeClr val="lt1">
                <a:hueOff val="0"/>
                <a:satOff val="0"/>
                <a:lumOff val="0"/>
                <a:alphaOff val="0"/>
              </a:schemeClr>
            </a:lnRef>
            <a:fillRef idx="1">
              <a:schemeClr val="accent5">
                <a:hueOff val="-780005"/>
                <a:satOff val="-54167"/>
                <a:lumOff val="106"/>
                <a:alphaOff val="0"/>
              </a:schemeClr>
            </a:fillRef>
            <a:effectRef idx="0">
              <a:schemeClr val="accent5">
                <a:hueOff val="-780005"/>
                <a:satOff val="-54167"/>
                <a:lumOff val="106"/>
                <a:alphaOff val="0"/>
              </a:schemeClr>
            </a:effectRef>
            <a:fontRef idx="minor">
              <a:schemeClr val="lt1"/>
            </a:fontRef>
          </p:style>
        </p:sp>
        <p:pic>
          <p:nvPicPr>
            <p:cNvPr id="134" name="Picture 5" descr="C:\Users\jboch\AppData\Local\Microsoft\Windows\Temporary Internet Files\Content.IE5\2EZASG78\MPj04072260000[1].jpg"/>
            <p:cNvPicPr>
              <a:picLocks noChangeAspect="1" noChangeArrowheads="1"/>
            </p:cNvPicPr>
            <p:nvPr/>
          </p:nvPicPr>
          <p:blipFill>
            <a:blip r:embed="rId3" cstate="print"/>
            <a:srcRect l="10332" r="4877"/>
            <a:stretch>
              <a:fillRect/>
            </a:stretch>
          </p:blipFill>
          <p:spPr bwMode="auto">
            <a:xfrm rot="600000">
              <a:off x="5138928" y="3118104"/>
              <a:ext cx="671031" cy="633114"/>
            </a:xfrm>
            <a:prstGeom prst="ellipse">
              <a:avLst/>
            </a:prstGeom>
            <a:ln>
              <a:noFill/>
            </a:ln>
            <a:effectLst>
              <a:softEdge rad="112500"/>
            </a:effectLst>
          </p:spPr>
        </p:pic>
      </p:grpSp>
      <p:grpSp>
        <p:nvGrpSpPr>
          <p:cNvPr id="16" name="Group 140"/>
          <p:cNvGrpSpPr/>
          <p:nvPr/>
        </p:nvGrpSpPr>
        <p:grpSpPr>
          <a:xfrm>
            <a:off x="6531864" y="3657600"/>
            <a:ext cx="1086152" cy="633114"/>
            <a:chOff x="5957273" y="1234440"/>
            <a:chExt cx="814826" cy="633114"/>
          </a:xfrm>
        </p:grpSpPr>
        <p:sp>
          <p:nvSpPr>
            <p:cNvPr id="142" name="Rounded Rectangle 141"/>
            <p:cNvSpPr/>
            <p:nvPr/>
          </p:nvSpPr>
          <p:spPr>
            <a:xfrm>
              <a:off x="5957273" y="1257895"/>
              <a:ext cx="814826" cy="561415"/>
            </a:xfrm>
            <a:prstGeom prst="roundRect">
              <a:avLst/>
            </a:prstGeom>
          </p:spPr>
          <p:style>
            <a:lnRef idx="2">
              <a:schemeClr val="lt1">
                <a:hueOff val="0"/>
                <a:satOff val="0"/>
                <a:lumOff val="0"/>
                <a:alphaOff val="0"/>
              </a:schemeClr>
            </a:lnRef>
            <a:fillRef idx="1">
              <a:schemeClr val="accent5">
                <a:hueOff val="-240002"/>
                <a:satOff val="-16667"/>
                <a:lumOff val="33"/>
                <a:alphaOff val="0"/>
              </a:schemeClr>
            </a:fillRef>
            <a:effectRef idx="0">
              <a:schemeClr val="accent5">
                <a:hueOff val="-240002"/>
                <a:satOff val="-16667"/>
                <a:lumOff val="33"/>
                <a:alphaOff val="0"/>
              </a:schemeClr>
            </a:effectRef>
            <a:fontRef idx="minor">
              <a:schemeClr val="lt1"/>
            </a:fontRef>
          </p:style>
        </p:sp>
        <p:pic>
          <p:nvPicPr>
            <p:cNvPr id="143" name="Picture 5" descr="C:\Users\jboch\AppData\Local\Microsoft\Windows\Temporary Internet Files\Content.IE5\2EZASG78\MPj04072260000[1].jpg"/>
            <p:cNvPicPr>
              <a:picLocks noChangeAspect="1" noChangeArrowheads="1"/>
            </p:cNvPicPr>
            <p:nvPr/>
          </p:nvPicPr>
          <p:blipFill>
            <a:blip r:embed="rId3" cstate="print"/>
            <a:srcRect l="10332" r="4877"/>
            <a:stretch>
              <a:fillRect/>
            </a:stretch>
          </p:blipFill>
          <p:spPr bwMode="auto">
            <a:xfrm rot="600000">
              <a:off x="6035040" y="1234440"/>
              <a:ext cx="671031" cy="633114"/>
            </a:xfrm>
            <a:prstGeom prst="ellipse">
              <a:avLst/>
            </a:prstGeom>
            <a:ln>
              <a:noFill/>
            </a:ln>
            <a:effectLst>
              <a:softEdge rad="112500"/>
            </a:effectLst>
          </p:spPr>
        </p:pic>
      </p:grpSp>
      <p:grpSp>
        <p:nvGrpSpPr>
          <p:cNvPr id="17" name="Group 143"/>
          <p:cNvGrpSpPr/>
          <p:nvPr/>
        </p:nvGrpSpPr>
        <p:grpSpPr>
          <a:xfrm>
            <a:off x="6531864" y="4599432"/>
            <a:ext cx="1086152" cy="633114"/>
            <a:chOff x="5957273" y="2176272"/>
            <a:chExt cx="814826" cy="633114"/>
          </a:xfrm>
        </p:grpSpPr>
        <p:sp>
          <p:nvSpPr>
            <p:cNvPr id="145" name="Rounded Rectangle 144"/>
            <p:cNvSpPr/>
            <p:nvPr/>
          </p:nvSpPr>
          <p:spPr>
            <a:xfrm>
              <a:off x="5957273" y="2203094"/>
              <a:ext cx="814826" cy="561415"/>
            </a:xfrm>
            <a:prstGeom prst="roundRect">
              <a:avLst/>
            </a:prstGeom>
          </p:spPr>
          <p:style>
            <a:lnRef idx="2">
              <a:schemeClr val="lt1">
                <a:hueOff val="0"/>
                <a:satOff val="0"/>
                <a:lumOff val="0"/>
                <a:alphaOff val="0"/>
              </a:schemeClr>
            </a:lnRef>
            <a:fillRef idx="1">
              <a:schemeClr val="accent5">
                <a:hueOff val="-540003"/>
                <a:satOff val="-37500"/>
                <a:lumOff val="73"/>
                <a:alphaOff val="0"/>
              </a:schemeClr>
            </a:fillRef>
            <a:effectRef idx="0">
              <a:schemeClr val="accent5">
                <a:hueOff val="-540003"/>
                <a:satOff val="-37500"/>
                <a:lumOff val="73"/>
                <a:alphaOff val="0"/>
              </a:schemeClr>
            </a:effectRef>
            <a:fontRef idx="minor">
              <a:schemeClr val="lt1"/>
            </a:fontRef>
          </p:style>
        </p:sp>
        <p:pic>
          <p:nvPicPr>
            <p:cNvPr id="146" name="Picture 145" descr="C:\Users\jboch\AppData\Local\Microsoft\Windows\Temporary Internet Files\Content.IE5\2EZASG78\MPj04072260000[1].jpg"/>
            <p:cNvPicPr>
              <a:picLocks noChangeAspect="1" noChangeArrowheads="1"/>
            </p:cNvPicPr>
            <p:nvPr/>
          </p:nvPicPr>
          <p:blipFill>
            <a:blip r:embed="rId3" cstate="print"/>
            <a:srcRect l="10332" r="4877"/>
            <a:stretch>
              <a:fillRect/>
            </a:stretch>
          </p:blipFill>
          <p:spPr bwMode="auto">
            <a:xfrm rot="600000">
              <a:off x="6035040" y="2176272"/>
              <a:ext cx="671031" cy="633114"/>
            </a:xfrm>
            <a:prstGeom prst="ellipse">
              <a:avLst/>
            </a:prstGeom>
            <a:ln>
              <a:noFill/>
            </a:ln>
            <a:effectLst>
              <a:softEdge rad="112500"/>
            </a:effectLst>
          </p:spPr>
        </p:pic>
      </p:grpSp>
      <p:grpSp>
        <p:nvGrpSpPr>
          <p:cNvPr id="18" name="Group 146"/>
          <p:cNvGrpSpPr/>
          <p:nvPr/>
        </p:nvGrpSpPr>
        <p:grpSpPr>
          <a:xfrm>
            <a:off x="6531864" y="5541264"/>
            <a:ext cx="1086152" cy="633114"/>
            <a:chOff x="5957273" y="3118104"/>
            <a:chExt cx="814826" cy="633114"/>
          </a:xfrm>
        </p:grpSpPr>
        <p:sp>
          <p:nvSpPr>
            <p:cNvPr id="148" name="Rounded Rectangle 147"/>
            <p:cNvSpPr/>
            <p:nvPr/>
          </p:nvSpPr>
          <p:spPr>
            <a:xfrm>
              <a:off x="5957273" y="3148292"/>
              <a:ext cx="814826" cy="561415"/>
            </a:xfrm>
            <a:prstGeom prst="roundRect">
              <a:avLst/>
            </a:prstGeom>
          </p:spPr>
          <p:style>
            <a:lnRef idx="2">
              <a:schemeClr val="lt1">
                <a:hueOff val="0"/>
                <a:satOff val="0"/>
                <a:lumOff val="0"/>
                <a:alphaOff val="0"/>
              </a:schemeClr>
            </a:lnRef>
            <a:fillRef idx="1">
              <a:schemeClr val="accent5">
                <a:hueOff val="-840005"/>
                <a:satOff val="-58333"/>
                <a:lumOff val="114"/>
                <a:alphaOff val="0"/>
              </a:schemeClr>
            </a:fillRef>
            <a:effectRef idx="0">
              <a:schemeClr val="accent5">
                <a:hueOff val="-840005"/>
                <a:satOff val="-58333"/>
                <a:lumOff val="114"/>
                <a:alphaOff val="0"/>
              </a:schemeClr>
            </a:effectRef>
            <a:fontRef idx="minor">
              <a:schemeClr val="lt1"/>
            </a:fontRef>
          </p:style>
        </p:sp>
        <p:pic>
          <p:nvPicPr>
            <p:cNvPr id="149" name="Picture 5" descr="C:\Users\jboch\AppData\Local\Microsoft\Windows\Temporary Internet Files\Content.IE5\2EZASG78\MPj04072260000[1].jpg"/>
            <p:cNvPicPr>
              <a:picLocks noChangeAspect="1" noChangeArrowheads="1"/>
            </p:cNvPicPr>
            <p:nvPr/>
          </p:nvPicPr>
          <p:blipFill>
            <a:blip r:embed="rId3" cstate="print"/>
            <a:srcRect l="10332" r="4877"/>
            <a:stretch>
              <a:fillRect/>
            </a:stretch>
          </p:blipFill>
          <p:spPr bwMode="auto">
            <a:xfrm rot="600000">
              <a:off x="6035040" y="3118104"/>
              <a:ext cx="671031" cy="633114"/>
            </a:xfrm>
            <a:prstGeom prst="ellipse">
              <a:avLst/>
            </a:prstGeom>
            <a:ln>
              <a:noFill/>
            </a:ln>
            <a:effectLst>
              <a:softEdge rad="112500"/>
            </a:effectLst>
          </p:spPr>
        </p:pic>
      </p:grpSp>
      <p:sp>
        <p:nvSpPr>
          <p:cNvPr id="156" name="TextBox 155"/>
          <p:cNvSpPr txBox="1"/>
          <p:nvPr/>
        </p:nvSpPr>
        <p:spPr>
          <a:xfrm>
            <a:off x="507867" y="3733800"/>
            <a:ext cx="1218883" cy="461665"/>
          </a:xfrm>
          <a:prstGeom prst="rect">
            <a:avLst/>
          </a:prstGeom>
          <a:noFill/>
        </p:spPr>
        <p:txBody>
          <a:bodyPr wrap="square" rtlCol="0">
            <a:spAutoFit/>
          </a:bodyPr>
          <a:lstStyle/>
          <a:p>
            <a:r>
              <a:rPr lang="en-US" sz="2400" dirty="0" smtClean="0">
                <a:gradFill>
                  <a:gsLst>
                    <a:gs pos="70000">
                      <a:schemeClr val="tx1"/>
                    </a:gs>
                    <a:gs pos="100000">
                      <a:schemeClr val="tx1"/>
                    </a:gs>
                  </a:gsLst>
                  <a:lin ang="16200000" scaled="0"/>
                </a:gradFill>
              </a:rPr>
              <a:t>2.4M</a:t>
            </a:r>
          </a:p>
        </p:txBody>
      </p:sp>
      <p:sp>
        <p:nvSpPr>
          <p:cNvPr id="158" name="TextBox 157"/>
          <p:cNvSpPr txBox="1"/>
          <p:nvPr/>
        </p:nvSpPr>
        <p:spPr>
          <a:xfrm>
            <a:off x="507867" y="4572003"/>
            <a:ext cx="1218883" cy="461665"/>
          </a:xfrm>
          <a:prstGeom prst="rect">
            <a:avLst/>
          </a:prstGeom>
          <a:noFill/>
        </p:spPr>
        <p:txBody>
          <a:bodyPr wrap="square" rtlCol="0">
            <a:spAutoFit/>
          </a:bodyPr>
          <a:lstStyle/>
          <a:p>
            <a:pPr algn="ctr"/>
            <a:r>
              <a:rPr lang="en-US" sz="2400" dirty="0" smtClean="0">
                <a:gradFill>
                  <a:gsLst>
                    <a:gs pos="70000">
                      <a:schemeClr val="tx1"/>
                    </a:gs>
                    <a:gs pos="100000">
                      <a:schemeClr val="tx1"/>
                    </a:gs>
                  </a:gsLst>
                  <a:lin ang="16200000" scaled="0"/>
                </a:gradFill>
              </a:rPr>
              <a:t>…</a:t>
            </a:r>
          </a:p>
        </p:txBody>
      </p:sp>
      <p:sp>
        <p:nvSpPr>
          <p:cNvPr id="159" name="TextBox 158"/>
          <p:cNvSpPr txBox="1"/>
          <p:nvPr/>
        </p:nvSpPr>
        <p:spPr>
          <a:xfrm>
            <a:off x="507867" y="5634338"/>
            <a:ext cx="1218883" cy="461665"/>
          </a:xfrm>
          <a:prstGeom prst="rect">
            <a:avLst/>
          </a:prstGeom>
          <a:noFill/>
        </p:spPr>
        <p:txBody>
          <a:bodyPr wrap="square" rtlCol="0">
            <a:spAutoFit/>
          </a:bodyPr>
          <a:lstStyle/>
          <a:p>
            <a:r>
              <a:rPr lang="en-US" sz="2400" dirty="0" smtClean="0">
                <a:gradFill>
                  <a:gsLst>
                    <a:gs pos="70000">
                      <a:schemeClr val="tx1"/>
                    </a:gs>
                    <a:gs pos="100000">
                      <a:schemeClr val="tx1"/>
                    </a:gs>
                  </a:gsLst>
                  <a:lin ang="16200000" scaled="0"/>
                </a:gradFill>
              </a:rPr>
              <a:t>300K</a:t>
            </a:r>
          </a:p>
        </p:txBody>
      </p:sp>
      <p:pic>
        <p:nvPicPr>
          <p:cNvPr id="94" name="Picture 11" descr="C:\Users\chriskno.REDMOND\AppData\Local\Microsoft\Windows\Temporary Internet Files\Content.IE5\3B1GS79Q\MCj04241920000[1].wmf"/>
          <p:cNvPicPr>
            <a:picLocks noChangeAspect="1" noChangeArrowheads="1"/>
          </p:cNvPicPr>
          <p:nvPr/>
        </p:nvPicPr>
        <p:blipFill>
          <a:blip r:embed="rId4" cstate="print"/>
          <a:stretch>
            <a:fillRect/>
          </a:stretch>
        </p:blipFill>
        <p:spPr bwMode="auto">
          <a:xfrm>
            <a:off x="9141619" y="1676400"/>
            <a:ext cx="1986325" cy="1261256"/>
          </a:xfrm>
          <a:prstGeom prst="rect">
            <a:avLst/>
          </a:prstGeom>
          <a:noFill/>
        </p:spPr>
      </p:pic>
      <p:sp>
        <p:nvSpPr>
          <p:cNvPr id="95" name="Rounded Rectangle 94"/>
          <p:cNvSpPr/>
          <p:nvPr/>
        </p:nvSpPr>
        <p:spPr bwMode="auto">
          <a:xfrm>
            <a:off x="8430604" y="5029200"/>
            <a:ext cx="2437765" cy="914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effectLst>
                  <a:outerShdw blurRad="38100" dist="38100" dir="2700000" algn="tl">
                    <a:srgbClr val="000000">
                      <a:alpha val="43137"/>
                    </a:srgbClr>
                  </a:outerShdw>
                </a:effectLst>
                <a:latin typeface="Segoe" pitchFamily="34" charset="0"/>
              </a:rPr>
              <a:t>Bit Rate Heuristics</a:t>
            </a:r>
          </a:p>
        </p:txBody>
      </p:sp>
      <p:sp>
        <p:nvSpPr>
          <p:cNvPr id="102" name="Curved Down Arrow 101"/>
          <p:cNvSpPr/>
          <p:nvPr/>
        </p:nvSpPr>
        <p:spPr bwMode="auto">
          <a:xfrm>
            <a:off x="2742486" y="1066800"/>
            <a:ext cx="7008574" cy="762000"/>
          </a:xfrm>
          <a:prstGeom prst="curvedDownArrow">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05" name="Curved Down Arrow 104"/>
          <p:cNvSpPr/>
          <p:nvPr/>
        </p:nvSpPr>
        <p:spPr bwMode="auto">
          <a:xfrm flipH="1" flipV="1">
            <a:off x="2640912" y="2057400"/>
            <a:ext cx="7008574" cy="838200"/>
          </a:xfrm>
          <a:prstGeom prst="curvedDownArrow">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endParaRPr lang="en-US"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08" name="TextBox 107"/>
          <p:cNvSpPr txBox="1"/>
          <p:nvPr/>
        </p:nvSpPr>
        <p:spPr>
          <a:xfrm>
            <a:off x="4977105" y="1066800"/>
            <a:ext cx="2844059" cy="400110"/>
          </a:xfrm>
          <a:prstGeom prst="rect">
            <a:avLst/>
          </a:prstGeom>
          <a:noFill/>
        </p:spPr>
        <p:txBody>
          <a:bodyPr wrap="square" rtlCol="0">
            <a:spAutoFit/>
          </a:bodyPr>
          <a:lstStyle/>
          <a:p>
            <a:r>
              <a:rPr lang="en-US" sz="2000" dirty="0" smtClean="0">
                <a:gradFill>
                  <a:gsLst>
                    <a:gs pos="70000">
                      <a:schemeClr val="tx1"/>
                    </a:gs>
                    <a:gs pos="100000">
                      <a:schemeClr val="tx1"/>
                    </a:gs>
                  </a:gsLst>
                  <a:lin ang="16200000" scaled="0"/>
                </a:gradFill>
              </a:rPr>
              <a:t>300K @ 00:</a:t>
            </a:r>
            <a:r>
              <a:rPr lang="en-US" sz="2000" dirty="0" smtClean="0">
                <a:solidFill>
                  <a:schemeClr val="accent5"/>
                </a:solidFill>
              </a:rPr>
              <a:t>00</a:t>
            </a:r>
            <a:r>
              <a:rPr lang="en-US" sz="2000" dirty="0" smtClean="0">
                <a:gradFill>
                  <a:gsLst>
                    <a:gs pos="70000">
                      <a:schemeClr val="tx1"/>
                    </a:gs>
                    <a:gs pos="100000">
                      <a:schemeClr val="tx1"/>
                    </a:gs>
                  </a:gsLst>
                  <a:lin ang="16200000" scaled="0"/>
                </a:gradFill>
              </a:rPr>
              <a:t>?</a:t>
            </a:r>
          </a:p>
        </p:txBody>
      </p:sp>
      <p:sp>
        <p:nvSpPr>
          <p:cNvPr id="111" name="TextBox 110"/>
          <p:cNvSpPr txBox="1"/>
          <p:nvPr/>
        </p:nvSpPr>
        <p:spPr>
          <a:xfrm>
            <a:off x="5281824" y="1371600"/>
            <a:ext cx="3148780" cy="400110"/>
          </a:xfrm>
          <a:prstGeom prst="rect">
            <a:avLst/>
          </a:prstGeom>
          <a:noFill/>
        </p:spPr>
        <p:txBody>
          <a:bodyPr wrap="square" rtlCol="0">
            <a:spAutoFit/>
          </a:bodyPr>
          <a:lstStyle/>
          <a:p>
            <a:r>
              <a:rPr lang="en-US" sz="2000" dirty="0" smtClean="0">
                <a:gradFill>
                  <a:gsLst>
                    <a:gs pos="70000">
                      <a:schemeClr val="tx1"/>
                    </a:gs>
                    <a:gs pos="100000">
                      <a:schemeClr val="tx1"/>
                    </a:gs>
                  </a:gsLst>
                  <a:lin ang="16200000" scaled="0"/>
                </a:gradFill>
              </a:rPr>
              <a:t>700K @ 00:</a:t>
            </a:r>
            <a:r>
              <a:rPr lang="en-US" sz="2000" dirty="0" smtClean="0">
                <a:solidFill>
                  <a:schemeClr val="accent5"/>
                </a:solidFill>
              </a:rPr>
              <a:t>02</a:t>
            </a:r>
            <a:r>
              <a:rPr lang="en-US" sz="2000" dirty="0" smtClean="0">
                <a:gradFill>
                  <a:gsLst>
                    <a:gs pos="70000">
                      <a:schemeClr val="tx1"/>
                    </a:gs>
                    <a:gs pos="100000">
                      <a:schemeClr val="tx1"/>
                    </a:gs>
                  </a:gsLst>
                  <a:lin ang="16200000" scaled="0"/>
                </a:gradFill>
              </a:rPr>
              <a:t>?</a:t>
            </a:r>
          </a:p>
        </p:txBody>
      </p:sp>
      <p:sp>
        <p:nvSpPr>
          <p:cNvPr id="114" name="TextBox 113"/>
          <p:cNvSpPr txBox="1"/>
          <p:nvPr/>
        </p:nvSpPr>
        <p:spPr>
          <a:xfrm>
            <a:off x="5586545" y="1676400"/>
            <a:ext cx="2742486" cy="400110"/>
          </a:xfrm>
          <a:prstGeom prst="rect">
            <a:avLst/>
          </a:prstGeom>
          <a:noFill/>
        </p:spPr>
        <p:txBody>
          <a:bodyPr wrap="square" rtlCol="0">
            <a:spAutoFit/>
          </a:bodyPr>
          <a:lstStyle/>
          <a:p>
            <a:r>
              <a:rPr lang="en-US" sz="2000" dirty="0" smtClean="0">
                <a:gradFill>
                  <a:gsLst>
                    <a:gs pos="70000">
                      <a:schemeClr val="tx1"/>
                    </a:gs>
                    <a:gs pos="100000">
                      <a:schemeClr val="tx1"/>
                    </a:gs>
                  </a:gsLst>
                  <a:lin ang="16200000" scaled="0"/>
                </a:gradFill>
              </a:rPr>
              <a:t>2.4M  @ 00:</a:t>
            </a:r>
            <a:r>
              <a:rPr lang="en-US" sz="2000" dirty="0" smtClean="0">
                <a:solidFill>
                  <a:schemeClr val="accent5"/>
                </a:solidFill>
              </a:rPr>
              <a:t>04</a:t>
            </a:r>
            <a:r>
              <a:rPr lang="en-US" sz="2000" dirty="0" smtClean="0">
                <a:gradFill>
                  <a:gsLst>
                    <a:gs pos="70000">
                      <a:schemeClr val="tx1"/>
                    </a:gs>
                    <a:gs pos="100000">
                      <a:schemeClr val="tx1"/>
                    </a:gs>
                  </a:gsLst>
                  <a:lin ang="16200000" scaled="0"/>
                </a:gradFill>
              </a:rPr>
              <a:t>?</a:t>
            </a:r>
          </a:p>
        </p:txBody>
      </p:sp>
      <p:sp>
        <p:nvSpPr>
          <p:cNvPr id="129" name="Curved Left Arrow 128"/>
          <p:cNvSpPr/>
          <p:nvPr/>
        </p:nvSpPr>
        <p:spPr bwMode="auto">
          <a:xfrm flipV="1">
            <a:off x="10969942" y="2133600"/>
            <a:ext cx="711015" cy="3429000"/>
          </a:xfrm>
          <a:prstGeom prst="curvedLeftArrow">
            <a:avLst>
              <a:gd name="adj1" fmla="val 33711"/>
              <a:gd name="adj2" fmla="val 92984"/>
              <a:gd name="adj3" fmla="val 32229"/>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32" name="TextBox 131"/>
          <p:cNvSpPr txBox="1"/>
          <p:nvPr/>
        </p:nvSpPr>
        <p:spPr>
          <a:xfrm>
            <a:off x="5891265" y="1981200"/>
            <a:ext cx="2742486" cy="400110"/>
          </a:xfrm>
          <a:prstGeom prst="rect">
            <a:avLst/>
          </a:prstGeom>
          <a:noFill/>
        </p:spPr>
        <p:txBody>
          <a:bodyPr wrap="square" rtlCol="0">
            <a:spAutoFit/>
          </a:bodyPr>
          <a:lstStyle/>
          <a:p>
            <a:r>
              <a:rPr lang="en-US" sz="2000" dirty="0" smtClean="0">
                <a:gradFill>
                  <a:gsLst>
                    <a:gs pos="70000">
                      <a:schemeClr val="tx1"/>
                    </a:gs>
                    <a:gs pos="100000">
                      <a:schemeClr val="tx1"/>
                    </a:gs>
                  </a:gsLst>
                  <a:lin ang="16200000" scaled="0"/>
                </a:gradFill>
              </a:rPr>
              <a:t>1.5M  @ 00:</a:t>
            </a:r>
            <a:r>
              <a:rPr lang="en-US" sz="2000" dirty="0" smtClean="0">
                <a:solidFill>
                  <a:schemeClr val="accent5"/>
                </a:solidFill>
              </a:rPr>
              <a:t>06</a:t>
            </a:r>
            <a:r>
              <a:rPr lang="en-US" sz="2000" dirty="0" smtClean="0">
                <a:gradFill>
                  <a:gsLst>
                    <a:gs pos="70000">
                      <a:schemeClr val="tx1"/>
                    </a:gs>
                    <a:gs pos="100000">
                      <a:schemeClr val="tx1"/>
                    </a:gs>
                  </a:gsLst>
                  <a:lin ang="16200000" scaled="0"/>
                </a:gradFill>
              </a:rPr>
              <a:t>?</a:t>
            </a:r>
          </a:p>
        </p:txBody>
      </p:sp>
      <p:sp>
        <p:nvSpPr>
          <p:cNvPr id="135" name="TextBox 134"/>
          <p:cNvSpPr txBox="1"/>
          <p:nvPr/>
        </p:nvSpPr>
        <p:spPr>
          <a:xfrm>
            <a:off x="6195986" y="2266890"/>
            <a:ext cx="2742486" cy="400110"/>
          </a:xfrm>
          <a:prstGeom prst="rect">
            <a:avLst/>
          </a:prstGeom>
          <a:noFill/>
        </p:spPr>
        <p:txBody>
          <a:bodyPr wrap="square" rtlCol="0">
            <a:spAutoFit/>
          </a:bodyPr>
          <a:lstStyle/>
          <a:p>
            <a:r>
              <a:rPr lang="en-US" sz="2000" dirty="0" smtClean="0">
                <a:gradFill>
                  <a:gsLst>
                    <a:gs pos="70000">
                      <a:schemeClr val="tx1"/>
                    </a:gs>
                    <a:gs pos="100000">
                      <a:schemeClr val="tx1"/>
                    </a:gs>
                  </a:gsLst>
                  <a:lin ang="16200000" scaled="0"/>
                </a:gradFill>
              </a:rPr>
              <a:t>2.4M  @ 00:</a:t>
            </a:r>
            <a:r>
              <a:rPr lang="en-US" sz="2000" dirty="0" smtClean="0">
                <a:solidFill>
                  <a:schemeClr val="accent5"/>
                </a:solidFill>
              </a:rPr>
              <a:t>08</a:t>
            </a:r>
            <a:r>
              <a:rPr lang="en-US" sz="2000" dirty="0" smtClean="0">
                <a:gradFill>
                  <a:gsLst>
                    <a:gs pos="70000">
                      <a:schemeClr val="tx1"/>
                    </a:gs>
                    <a:gs pos="100000">
                      <a:schemeClr val="tx1"/>
                    </a:gs>
                  </a:gsLst>
                  <a:lin ang="16200000" scaled="0"/>
                </a:gradFill>
              </a:rPr>
              <a:t>?</a:t>
            </a:r>
          </a:p>
        </p:txBody>
      </p:sp>
      <p:grpSp>
        <p:nvGrpSpPr>
          <p:cNvPr id="19" name="Group 183"/>
          <p:cNvGrpSpPr/>
          <p:nvPr/>
        </p:nvGrpSpPr>
        <p:grpSpPr>
          <a:xfrm>
            <a:off x="1828324" y="3124200"/>
            <a:ext cx="5688118" cy="427196"/>
            <a:chOff x="1371600" y="3124200"/>
            <a:chExt cx="4267200" cy="427196"/>
          </a:xfrm>
        </p:grpSpPr>
        <p:sp>
          <p:nvSpPr>
            <p:cNvPr id="162" name="TextBox 161"/>
            <p:cNvSpPr txBox="1"/>
            <p:nvPr/>
          </p:nvSpPr>
          <p:spPr>
            <a:xfrm>
              <a:off x="1371600" y="3124200"/>
              <a:ext cx="685800" cy="427196"/>
            </a:xfrm>
            <a:prstGeom prst="roundRect">
              <a:avLst>
                <a:gd name="adj" fmla="val 11040"/>
              </a:avLst>
            </a:prstGeom>
          </p:spPr>
          <p:style>
            <a:lnRef idx="0">
              <a:schemeClr val="dk1"/>
            </a:lnRef>
            <a:fillRef idx="3">
              <a:schemeClr val="dk1"/>
            </a:fillRef>
            <a:effectRef idx="3">
              <a:schemeClr val="dk1"/>
            </a:effectRef>
            <a:fontRef idx="minor">
              <a:schemeClr val="lt1"/>
            </a:fontRef>
          </p:style>
          <p:txBody>
            <a:bodyPr wrap="square" lIns="0" rIns="0" rtlCol="0">
              <a:spAutoFit/>
            </a:bodyPr>
            <a:lstStyle/>
            <a:p>
              <a:pPr algn="ctr"/>
              <a:r>
                <a:rPr lang="en-US" sz="2000" dirty="0" smtClean="0">
                  <a:gradFill>
                    <a:gsLst>
                      <a:gs pos="70000">
                        <a:schemeClr val="tx1"/>
                      </a:gs>
                      <a:gs pos="100000">
                        <a:schemeClr val="tx1"/>
                      </a:gs>
                    </a:gsLst>
                    <a:lin ang="16200000" scaled="0"/>
                  </a:gradFill>
                </a:rPr>
                <a:t>00:</a:t>
              </a:r>
              <a:r>
                <a:rPr lang="en-US" sz="2000" dirty="0" smtClean="0">
                  <a:solidFill>
                    <a:schemeClr val="accent5"/>
                  </a:solidFill>
                </a:rPr>
                <a:t>00</a:t>
              </a:r>
            </a:p>
          </p:txBody>
        </p:sp>
        <p:sp>
          <p:nvSpPr>
            <p:cNvPr id="138" name="TextBox 137"/>
            <p:cNvSpPr txBox="1"/>
            <p:nvPr/>
          </p:nvSpPr>
          <p:spPr>
            <a:xfrm>
              <a:off x="2286000" y="3124200"/>
              <a:ext cx="685800" cy="427196"/>
            </a:xfrm>
            <a:prstGeom prst="roundRect">
              <a:avLst>
                <a:gd name="adj" fmla="val 11040"/>
              </a:avLst>
            </a:prstGeom>
          </p:spPr>
          <p:style>
            <a:lnRef idx="0">
              <a:schemeClr val="dk1"/>
            </a:lnRef>
            <a:fillRef idx="3">
              <a:schemeClr val="dk1"/>
            </a:fillRef>
            <a:effectRef idx="3">
              <a:schemeClr val="dk1"/>
            </a:effectRef>
            <a:fontRef idx="minor">
              <a:schemeClr val="lt1"/>
            </a:fontRef>
          </p:style>
          <p:txBody>
            <a:bodyPr wrap="square" lIns="0" rIns="0" rtlCol="0">
              <a:spAutoFit/>
            </a:bodyPr>
            <a:lstStyle/>
            <a:p>
              <a:pPr algn="ctr"/>
              <a:r>
                <a:rPr lang="en-US" sz="2000" dirty="0" smtClean="0">
                  <a:gradFill>
                    <a:gsLst>
                      <a:gs pos="70000">
                        <a:schemeClr val="tx1"/>
                      </a:gs>
                      <a:gs pos="100000">
                        <a:schemeClr val="tx1"/>
                      </a:gs>
                    </a:gsLst>
                    <a:lin ang="16200000" scaled="0"/>
                  </a:gradFill>
                </a:rPr>
                <a:t>00:</a:t>
              </a:r>
              <a:r>
                <a:rPr lang="en-US" sz="2000" dirty="0" smtClean="0">
                  <a:solidFill>
                    <a:schemeClr val="accent5"/>
                  </a:solidFill>
                </a:rPr>
                <a:t>02</a:t>
              </a:r>
            </a:p>
          </p:txBody>
        </p:sp>
        <p:sp>
          <p:nvSpPr>
            <p:cNvPr id="141" name="TextBox 140"/>
            <p:cNvSpPr txBox="1"/>
            <p:nvPr/>
          </p:nvSpPr>
          <p:spPr>
            <a:xfrm>
              <a:off x="3200400" y="3124200"/>
              <a:ext cx="685800" cy="427196"/>
            </a:xfrm>
            <a:prstGeom prst="roundRect">
              <a:avLst>
                <a:gd name="adj" fmla="val 11040"/>
              </a:avLst>
            </a:prstGeom>
          </p:spPr>
          <p:style>
            <a:lnRef idx="0">
              <a:schemeClr val="dk1"/>
            </a:lnRef>
            <a:fillRef idx="3">
              <a:schemeClr val="dk1"/>
            </a:fillRef>
            <a:effectRef idx="3">
              <a:schemeClr val="dk1"/>
            </a:effectRef>
            <a:fontRef idx="minor">
              <a:schemeClr val="lt1"/>
            </a:fontRef>
          </p:style>
          <p:txBody>
            <a:bodyPr wrap="square" lIns="0" rIns="0" rtlCol="0">
              <a:spAutoFit/>
            </a:bodyPr>
            <a:lstStyle/>
            <a:p>
              <a:pPr algn="ctr"/>
              <a:r>
                <a:rPr lang="en-US" sz="2000" dirty="0" smtClean="0">
                  <a:gradFill>
                    <a:gsLst>
                      <a:gs pos="70000">
                        <a:schemeClr val="tx1"/>
                      </a:gs>
                      <a:gs pos="100000">
                        <a:schemeClr val="tx1"/>
                      </a:gs>
                    </a:gsLst>
                    <a:lin ang="16200000" scaled="0"/>
                  </a:gradFill>
                </a:rPr>
                <a:t>00:</a:t>
              </a:r>
              <a:r>
                <a:rPr lang="en-US" sz="2000" dirty="0" smtClean="0">
                  <a:solidFill>
                    <a:schemeClr val="accent5"/>
                  </a:solidFill>
                </a:rPr>
                <a:t>04</a:t>
              </a:r>
            </a:p>
          </p:txBody>
        </p:sp>
        <p:sp>
          <p:nvSpPr>
            <p:cNvPr id="144" name="TextBox 143"/>
            <p:cNvSpPr txBox="1"/>
            <p:nvPr/>
          </p:nvSpPr>
          <p:spPr>
            <a:xfrm>
              <a:off x="4038600" y="3124200"/>
              <a:ext cx="685800" cy="427196"/>
            </a:xfrm>
            <a:prstGeom prst="roundRect">
              <a:avLst>
                <a:gd name="adj" fmla="val 11040"/>
              </a:avLst>
            </a:prstGeom>
          </p:spPr>
          <p:style>
            <a:lnRef idx="0">
              <a:schemeClr val="dk1"/>
            </a:lnRef>
            <a:fillRef idx="3">
              <a:schemeClr val="dk1"/>
            </a:fillRef>
            <a:effectRef idx="3">
              <a:schemeClr val="dk1"/>
            </a:effectRef>
            <a:fontRef idx="minor">
              <a:schemeClr val="lt1"/>
            </a:fontRef>
          </p:style>
          <p:txBody>
            <a:bodyPr wrap="square" lIns="0" rIns="0" rtlCol="0">
              <a:spAutoFit/>
            </a:bodyPr>
            <a:lstStyle/>
            <a:p>
              <a:pPr algn="ctr"/>
              <a:r>
                <a:rPr lang="en-US" sz="2000" dirty="0" smtClean="0">
                  <a:gradFill>
                    <a:gsLst>
                      <a:gs pos="70000">
                        <a:schemeClr val="tx1"/>
                      </a:gs>
                      <a:gs pos="100000">
                        <a:schemeClr val="tx1"/>
                      </a:gs>
                    </a:gsLst>
                    <a:lin ang="16200000" scaled="0"/>
                  </a:gradFill>
                </a:rPr>
                <a:t>00:</a:t>
              </a:r>
              <a:r>
                <a:rPr lang="en-US" sz="2000" dirty="0" smtClean="0">
                  <a:solidFill>
                    <a:schemeClr val="accent5"/>
                  </a:solidFill>
                </a:rPr>
                <a:t>06</a:t>
              </a:r>
            </a:p>
          </p:txBody>
        </p:sp>
        <p:sp>
          <p:nvSpPr>
            <p:cNvPr id="147" name="TextBox 146"/>
            <p:cNvSpPr txBox="1"/>
            <p:nvPr/>
          </p:nvSpPr>
          <p:spPr>
            <a:xfrm>
              <a:off x="4953000" y="3124200"/>
              <a:ext cx="685800" cy="427196"/>
            </a:xfrm>
            <a:prstGeom prst="roundRect">
              <a:avLst>
                <a:gd name="adj" fmla="val 11040"/>
              </a:avLst>
            </a:prstGeom>
          </p:spPr>
          <p:style>
            <a:lnRef idx="0">
              <a:schemeClr val="dk1"/>
            </a:lnRef>
            <a:fillRef idx="3">
              <a:schemeClr val="dk1"/>
            </a:fillRef>
            <a:effectRef idx="3">
              <a:schemeClr val="dk1"/>
            </a:effectRef>
            <a:fontRef idx="minor">
              <a:schemeClr val="lt1"/>
            </a:fontRef>
          </p:style>
          <p:txBody>
            <a:bodyPr wrap="square" lIns="0" rIns="0" rtlCol="0">
              <a:spAutoFit/>
            </a:bodyPr>
            <a:lstStyle/>
            <a:p>
              <a:pPr algn="ctr"/>
              <a:r>
                <a:rPr lang="en-US" sz="2000" dirty="0" smtClean="0">
                  <a:gradFill>
                    <a:gsLst>
                      <a:gs pos="70000">
                        <a:schemeClr val="tx1"/>
                      </a:gs>
                      <a:gs pos="100000">
                        <a:schemeClr val="tx1"/>
                      </a:gs>
                    </a:gsLst>
                    <a:lin ang="16200000" scaled="0"/>
                  </a:gradFill>
                </a:rPr>
                <a:t>00:</a:t>
              </a:r>
              <a:r>
                <a:rPr lang="en-US" sz="2000" dirty="0" smtClean="0">
                  <a:solidFill>
                    <a:schemeClr val="accent5"/>
                  </a:solidFill>
                </a:rPr>
                <a:t>08</a:t>
              </a:r>
            </a:p>
          </p:txBody>
        </p:sp>
      </p:grpSp>
      <p:sp>
        <p:nvSpPr>
          <p:cNvPr id="150" name="TextBox 149"/>
          <p:cNvSpPr txBox="1"/>
          <p:nvPr/>
        </p:nvSpPr>
        <p:spPr>
          <a:xfrm>
            <a:off x="7922736" y="2895600"/>
            <a:ext cx="3250353" cy="400110"/>
          </a:xfrm>
          <a:prstGeom prst="rect">
            <a:avLst/>
          </a:prstGeom>
          <a:noFill/>
        </p:spPr>
        <p:txBody>
          <a:bodyPr wrap="square" rtlCol="0">
            <a:spAutoFit/>
          </a:bodyPr>
          <a:lstStyle/>
          <a:p>
            <a:r>
              <a:rPr lang="en-US" sz="2000" dirty="0" smtClean="0">
                <a:gradFill>
                  <a:gsLst>
                    <a:gs pos="70000">
                      <a:schemeClr val="tx1"/>
                    </a:gs>
                    <a:gs pos="100000">
                      <a:schemeClr val="tx1"/>
                    </a:gs>
                  </a:gsLst>
                  <a:lin ang="16200000" scaled="0"/>
                </a:gradFill>
              </a:rPr>
              <a:t>300K (start quickly)</a:t>
            </a:r>
          </a:p>
        </p:txBody>
      </p:sp>
      <p:sp>
        <p:nvSpPr>
          <p:cNvPr id="153" name="TextBox 152"/>
          <p:cNvSpPr txBox="1"/>
          <p:nvPr/>
        </p:nvSpPr>
        <p:spPr>
          <a:xfrm>
            <a:off x="8227457" y="3200400"/>
            <a:ext cx="3758221" cy="400110"/>
          </a:xfrm>
          <a:prstGeom prst="rect">
            <a:avLst/>
          </a:prstGeom>
          <a:noFill/>
        </p:spPr>
        <p:txBody>
          <a:bodyPr wrap="square" rtlCol="0">
            <a:spAutoFit/>
          </a:bodyPr>
          <a:lstStyle/>
          <a:p>
            <a:r>
              <a:rPr lang="en-US" sz="2000" dirty="0" smtClean="0">
                <a:gradFill>
                  <a:gsLst>
                    <a:gs pos="70000">
                      <a:schemeClr val="tx1"/>
                    </a:gs>
                    <a:gs pos="100000">
                      <a:schemeClr val="tx1"/>
                    </a:gs>
                  </a:gsLst>
                  <a:lin ang="16200000" scaled="0"/>
                </a:gradFill>
              </a:rPr>
              <a:t>700K (good network)</a:t>
            </a:r>
          </a:p>
        </p:txBody>
      </p:sp>
      <p:sp>
        <p:nvSpPr>
          <p:cNvPr id="157" name="TextBox 156"/>
          <p:cNvSpPr txBox="1"/>
          <p:nvPr/>
        </p:nvSpPr>
        <p:spPr>
          <a:xfrm>
            <a:off x="8532177" y="3505200"/>
            <a:ext cx="3656648" cy="400110"/>
          </a:xfrm>
          <a:prstGeom prst="rect">
            <a:avLst/>
          </a:prstGeom>
          <a:noFill/>
        </p:spPr>
        <p:txBody>
          <a:bodyPr wrap="square" rtlCol="0">
            <a:spAutoFit/>
          </a:bodyPr>
          <a:lstStyle/>
          <a:p>
            <a:r>
              <a:rPr lang="en-US" sz="2000" dirty="0" smtClean="0">
                <a:gradFill>
                  <a:gsLst>
                    <a:gs pos="70000">
                      <a:schemeClr val="tx1"/>
                    </a:gs>
                    <a:gs pos="100000">
                      <a:schemeClr val="tx1"/>
                    </a:gs>
                  </a:gsLst>
                  <a:lin ang="16200000" scaled="0"/>
                </a:gradFill>
              </a:rPr>
              <a:t>2.4M (great network)</a:t>
            </a:r>
          </a:p>
        </p:txBody>
      </p:sp>
      <p:sp>
        <p:nvSpPr>
          <p:cNvPr id="167" name="TextBox 166"/>
          <p:cNvSpPr txBox="1"/>
          <p:nvPr/>
        </p:nvSpPr>
        <p:spPr>
          <a:xfrm>
            <a:off x="8836898" y="3810000"/>
            <a:ext cx="3758221" cy="400110"/>
          </a:xfrm>
          <a:prstGeom prst="rect">
            <a:avLst/>
          </a:prstGeom>
          <a:noFill/>
        </p:spPr>
        <p:txBody>
          <a:bodyPr wrap="square" rtlCol="0">
            <a:spAutoFit/>
          </a:bodyPr>
          <a:lstStyle/>
          <a:p>
            <a:r>
              <a:rPr lang="en-US" sz="2000" dirty="0" smtClean="0">
                <a:gradFill>
                  <a:gsLst>
                    <a:gs pos="70000">
                      <a:schemeClr val="tx1"/>
                    </a:gs>
                    <a:gs pos="100000">
                      <a:schemeClr val="tx1"/>
                    </a:gs>
                  </a:gsLst>
                  <a:lin ang="16200000" scaled="0"/>
                </a:gradFill>
              </a:rPr>
              <a:t>1.5M  (glitch)</a:t>
            </a:r>
          </a:p>
        </p:txBody>
      </p:sp>
      <p:sp>
        <p:nvSpPr>
          <p:cNvPr id="168" name="TextBox 167"/>
          <p:cNvSpPr txBox="1"/>
          <p:nvPr/>
        </p:nvSpPr>
        <p:spPr>
          <a:xfrm>
            <a:off x="9141619" y="4095690"/>
            <a:ext cx="3047206" cy="400110"/>
          </a:xfrm>
          <a:prstGeom prst="rect">
            <a:avLst/>
          </a:prstGeom>
          <a:noFill/>
        </p:spPr>
        <p:txBody>
          <a:bodyPr wrap="square" rtlCol="0">
            <a:spAutoFit/>
          </a:bodyPr>
          <a:lstStyle/>
          <a:p>
            <a:r>
              <a:rPr lang="en-US" sz="2000" dirty="0" smtClean="0">
                <a:gradFill>
                  <a:gsLst>
                    <a:gs pos="70000">
                      <a:schemeClr val="tx1"/>
                    </a:gs>
                    <a:gs pos="100000">
                      <a:schemeClr val="tx1"/>
                    </a:gs>
                  </a:gsLst>
                  <a:lin ang="16200000" scaled="0"/>
                </a:gradFill>
              </a:rPr>
              <a:t>2.4M (play on…)</a:t>
            </a:r>
          </a:p>
        </p:txBody>
      </p:sp>
      <p:grpSp>
        <p:nvGrpSpPr>
          <p:cNvPr id="20" name="Group 239"/>
          <p:cNvGrpSpPr>
            <a:grpSpLocks noChangeAspect="1"/>
          </p:cNvGrpSpPr>
          <p:nvPr/>
        </p:nvGrpSpPr>
        <p:grpSpPr>
          <a:xfrm>
            <a:off x="1117309" y="1143000"/>
            <a:ext cx="1664688" cy="1852636"/>
            <a:chOff x="965910" y="3997568"/>
            <a:chExt cx="1453547" cy="2156314"/>
          </a:xfrm>
        </p:grpSpPr>
        <p:pic>
          <p:nvPicPr>
            <p:cNvPr id="170" name="Picture 5" descr="C:\Users\jboch\AppData\Local\Microsoft\Windows\Temporary Internet Files\Content.IE5\37FF68FX\MCj04352420000[1].png"/>
            <p:cNvPicPr>
              <a:picLocks noChangeAspect="1" noChangeArrowheads="1"/>
            </p:cNvPicPr>
            <p:nvPr/>
          </p:nvPicPr>
          <p:blipFill>
            <a:blip r:embed="rId5" cstate="print"/>
            <a:srcRect b="11480"/>
            <a:stretch>
              <a:fillRect/>
            </a:stretch>
          </p:blipFill>
          <p:spPr bwMode="auto">
            <a:xfrm>
              <a:off x="1188278" y="3997568"/>
              <a:ext cx="1231179" cy="2156314"/>
            </a:xfrm>
            <a:prstGeom prst="rect">
              <a:avLst/>
            </a:prstGeom>
            <a:noFill/>
          </p:spPr>
        </p:pic>
        <p:pic>
          <p:nvPicPr>
            <p:cNvPr id="171" name="Picture 7"/>
            <p:cNvPicPr>
              <a:picLocks noChangeAspect="1" noChangeArrowheads="1"/>
            </p:cNvPicPr>
            <p:nvPr/>
          </p:nvPicPr>
          <p:blipFill>
            <a:blip r:embed="rId6" cstate="print"/>
            <a:srcRect/>
            <a:stretch>
              <a:fillRect/>
            </a:stretch>
          </p:blipFill>
          <p:spPr bwMode="auto">
            <a:xfrm>
              <a:off x="965910" y="5083025"/>
              <a:ext cx="785068" cy="767689"/>
            </a:xfrm>
            <a:prstGeom prst="rect">
              <a:avLst/>
            </a:prstGeom>
            <a:noFill/>
            <a:ln w="9525">
              <a:noFill/>
              <a:miter lim="800000"/>
              <a:headEnd/>
              <a:tailEnd/>
            </a:ln>
            <a:effectLst/>
          </p:spPr>
        </p:pic>
      </p:grpSp>
      <p:grpSp>
        <p:nvGrpSpPr>
          <p:cNvPr id="21" name="Group 67"/>
          <p:cNvGrpSpPr/>
          <p:nvPr/>
        </p:nvGrpSpPr>
        <p:grpSpPr>
          <a:xfrm>
            <a:off x="1757907" y="5539086"/>
            <a:ext cx="1086152" cy="633114"/>
            <a:chOff x="2371900" y="3118104"/>
            <a:chExt cx="814826" cy="633114"/>
          </a:xfrm>
        </p:grpSpPr>
        <p:sp>
          <p:nvSpPr>
            <p:cNvPr id="182" name="Rounded Rectangle 181"/>
            <p:cNvSpPr/>
            <p:nvPr/>
          </p:nvSpPr>
          <p:spPr>
            <a:xfrm>
              <a:off x="2371900" y="3148292"/>
              <a:ext cx="814826" cy="561415"/>
            </a:xfrm>
            <a:prstGeom prst="roundRect">
              <a:avLst/>
            </a:prstGeom>
          </p:spPr>
          <p:style>
            <a:lnRef idx="2">
              <a:schemeClr val="lt1">
                <a:hueOff val="0"/>
                <a:satOff val="0"/>
                <a:lumOff val="0"/>
                <a:alphaOff val="0"/>
              </a:schemeClr>
            </a:lnRef>
            <a:fillRef idx="1">
              <a:schemeClr val="accent5">
                <a:hueOff val="-600004"/>
                <a:satOff val="-41667"/>
                <a:lumOff val="82"/>
                <a:alphaOff val="0"/>
              </a:schemeClr>
            </a:fillRef>
            <a:effectRef idx="0">
              <a:schemeClr val="accent5">
                <a:hueOff val="-600004"/>
                <a:satOff val="-41667"/>
                <a:lumOff val="82"/>
                <a:alphaOff val="0"/>
              </a:schemeClr>
            </a:effectRef>
            <a:fontRef idx="minor">
              <a:schemeClr val="lt1"/>
            </a:fontRef>
          </p:style>
        </p:sp>
        <p:pic>
          <p:nvPicPr>
            <p:cNvPr id="183" name="Picture 5" descr="C:\Users\jboch\AppData\Local\Microsoft\Windows\Temporary Internet Files\Content.IE5\2EZASG78\MPj04072260000[1].jpg"/>
            <p:cNvPicPr>
              <a:picLocks noChangeAspect="1" noChangeArrowheads="1"/>
            </p:cNvPicPr>
            <p:nvPr/>
          </p:nvPicPr>
          <p:blipFill>
            <a:blip r:embed="rId3" cstate="print"/>
            <a:srcRect l="10332" r="4877"/>
            <a:stretch>
              <a:fillRect/>
            </a:stretch>
          </p:blipFill>
          <p:spPr bwMode="auto">
            <a:xfrm rot="600000">
              <a:off x="2450592" y="3118104"/>
              <a:ext cx="671031" cy="633114"/>
            </a:xfrm>
            <a:prstGeom prst="ellipse">
              <a:avLst/>
            </a:prstGeom>
            <a:ln>
              <a:noFill/>
            </a:ln>
            <a:effectLst>
              <a:softEdge rad="112500"/>
            </a:effectLst>
          </p:spPr>
        </p:pic>
      </p:grpSp>
      <p:grpSp>
        <p:nvGrpSpPr>
          <p:cNvPr id="22" name="Group 98"/>
          <p:cNvGrpSpPr/>
          <p:nvPr/>
        </p:nvGrpSpPr>
        <p:grpSpPr>
          <a:xfrm>
            <a:off x="2945633" y="4599432"/>
            <a:ext cx="1086152" cy="633114"/>
            <a:chOff x="3268243" y="2176272"/>
            <a:chExt cx="814826" cy="633114"/>
          </a:xfrm>
        </p:grpSpPr>
        <p:sp>
          <p:nvSpPr>
            <p:cNvPr id="186" name="Rounded Rectangle 185"/>
            <p:cNvSpPr/>
            <p:nvPr/>
          </p:nvSpPr>
          <p:spPr>
            <a:xfrm>
              <a:off x="3268243" y="2203094"/>
              <a:ext cx="814826" cy="561415"/>
            </a:xfrm>
            <a:prstGeom prst="roundRect">
              <a:avLst/>
            </a:prstGeom>
          </p:spPr>
          <p:style>
            <a:lnRef idx="2">
              <a:schemeClr val="lt1">
                <a:hueOff val="0"/>
                <a:satOff val="0"/>
                <a:lumOff val="0"/>
                <a:alphaOff val="0"/>
              </a:schemeClr>
            </a:lnRef>
            <a:fillRef idx="1">
              <a:schemeClr val="accent5">
                <a:hueOff val="-360002"/>
                <a:satOff val="-25000"/>
                <a:lumOff val="49"/>
                <a:alphaOff val="0"/>
              </a:schemeClr>
            </a:fillRef>
            <a:effectRef idx="0">
              <a:schemeClr val="accent5">
                <a:hueOff val="-360002"/>
                <a:satOff val="-25000"/>
                <a:lumOff val="49"/>
                <a:alphaOff val="0"/>
              </a:schemeClr>
            </a:effectRef>
            <a:fontRef idx="minor">
              <a:schemeClr val="lt1"/>
            </a:fontRef>
          </p:style>
        </p:sp>
        <p:pic>
          <p:nvPicPr>
            <p:cNvPr id="187" name="Picture 186" descr="C:\Users\jboch\AppData\Local\Microsoft\Windows\Temporary Internet Files\Content.IE5\2EZASG78\MPj04072260000[1].jpg"/>
            <p:cNvPicPr>
              <a:picLocks noChangeAspect="1" noChangeArrowheads="1"/>
            </p:cNvPicPr>
            <p:nvPr/>
          </p:nvPicPr>
          <p:blipFill>
            <a:blip r:embed="rId3" cstate="print"/>
            <a:srcRect l="10332" r="4877"/>
            <a:stretch>
              <a:fillRect/>
            </a:stretch>
          </p:blipFill>
          <p:spPr bwMode="auto">
            <a:xfrm rot="600000">
              <a:off x="3364992" y="2176272"/>
              <a:ext cx="671031" cy="633114"/>
            </a:xfrm>
            <a:prstGeom prst="ellipse">
              <a:avLst/>
            </a:prstGeom>
            <a:ln>
              <a:noFill/>
            </a:ln>
            <a:effectLst>
              <a:softEdge rad="112500"/>
            </a:effectLst>
          </p:spPr>
        </p:pic>
      </p:grpSp>
      <p:grpSp>
        <p:nvGrpSpPr>
          <p:cNvPr id="23" name="Group 110"/>
          <p:cNvGrpSpPr/>
          <p:nvPr/>
        </p:nvGrpSpPr>
        <p:grpSpPr>
          <a:xfrm>
            <a:off x="4144200" y="3657600"/>
            <a:ext cx="1086152" cy="633114"/>
            <a:chOff x="4164586" y="1234440"/>
            <a:chExt cx="814826" cy="633114"/>
          </a:xfrm>
        </p:grpSpPr>
        <p:sp>
          <p:nvSpPr>
            <p:cNvPr id="189" name="Rounded Rectangle 188"/>
            <p:cNvSpPr/>
            <p:nvPr/>
          </p:nvSpPr>
          <p:spPr>
            <a:xfrm>
              <a:off x="4164586" y="1257895"/>
              <a:ext cx="814826" cy="561415"/>
            </a:xfrm>
            <a:prstGeom prst="roundRect">
              <a:avLst/>
            </a:prstGeom>
          </p:spPr>
          <p:style>
            <a:lnRef idx="2">
              <a:schemeClr val="lt1">
                <a:hueOff val="0"/>
                <a:satOff val="0"/>
                <a:lumOff val="0"/>
                <a:alphaOff val="0"/>
              </a:schemeClr>
            </a:lnRef>
            <a:fillRef idx="1">
              <a:schemeClr val="accent5">
                <a:hueOff val="-120001"/>
                <a:satOff val="-8333"/>
                <a:lumOff val="16"/>
                <a:alphaOff val="0"/>
              </a:schemeClr>
            </a:fillRef>
            <a:effectRef idx="0">
              <a:schemeClr val="accent5">
                <a:hueOff val="-120001"/>
                <a:satOff val="-8333"/>
                <a:lumOff val="16"/>
                <a:alphaOff val="0"/>
              </a:schemeClr>
            </a:effectRef>
            <a:fontRef idx="minor">
              <a:schemeClr val="lt1"/>
            </a:fontRef>
          </p:style>
        </p:sp>
        <p:pic>
          <p:nvPicPr>
            <p:cNvPr id="190" name="Picture 5" descr="C:\Users\jboch\AppData\Local\Microsoft\Windows\Temporary Internet Files\Content.IE5\2EZASG78\MPj04072260000[1].jpg"/>
            <p:cNvPicPr>
              <a:picLocks noChangeAspect="1" noChangeArrowheads="1"/>
            </p:cNvPicPr>
            <p:nvPr/>
          </p:nvPicPr>
          <p:blipFill>
            <a:blip r:embed="rId3" cstate="print"/>
            <a:srcRect l="10332" r="4877"/>
            <a:stretch>
              <a:fillRect/>
            </a:stretch>
          </p:blipFill>
          <p:spPr bwMode="auto">
            <a:xfrm rot="600000">
              <a:off x="4242816" y="1234440"/>
              <a:ext cx="671031" cy="633114"/>
            </a:xfrm>
            <a:prstGeom prst="ellipse">
              <a:avLst/>
            </a:prstGeom>
            <a:ln>
              <a:noFill/>
            </a:ln>
            <a:effectLst>
              <a:softEdge rad="112500"/>
            </a:effectLst>
          </p:spPr>
        </p:pic>
      </p:grpSp>
      <p:grpSp>
        <p:nvGrpSpPr>
          <p:cNvPr id="24" name="Group 128"/>
          <p:cNvGrpSpPr/>
          <p:nvPr/>
        </p:nvGrpSpPr>
        <p:grpSpPr>
          <a:xfrm>
            <a:off x="5338705" y="4599432"/>
            <a:ext cx="1086152" cy="633114"/>
            <a:chOff x="5060930" y="2176272"/>
            <a:chExt cx="814826" cy="633114"/>
          </a:xfrm>
        </p:grpSpPr>
        <p:sp>
          <p:nvSpPr>
            <p:cNvPr id="192" name="Rounded Rectangle 191"/>
            <p:cNvSpPr/>
            <p:nvPr/>
          </p:nvSpPr>
          <p:spPr>
            <a:xfrm>
              <a:off x="5060930" y="2203094"/>
              <a:ext cx="814826" cy="561415"/>
            </a:xfrm>
            <a:prstGeom prst="roundRect">
              <a:avLst/>
            </a:prstGeom>
          </p:spPr>
          <p:style>
            <a:lnRef idx="2">
              <a:schemeClr val="lt1">
                <a:hueOff val="0"/>
                <a:satOff val="0"/>
                <a:lumOff val="0"/>
                <a:alphaOff val="0"/>
              </a:schemeClr>
            </a:lnRef>
            <a:fillRef idx="1">
              <a:schemeClr val="accent5">
                <a:hueOff val="-480003"/>
                <a:satOff val="-33333"/>
                <a:lumOff val="65"/>
                <a:alphaOff val="0"/>
              </a:schemeClr>
            </a:fillRef>
            <a:effectRef idx="0">
              <a:schemeClr val="accent5">
                <a:hueOff val="-480003"/>
                <a:satOff val="-33333"/>
                <a:lumOff val="65"/>
                <a:alphaOff val="0"/>
              </a:schemeClr>
            </a:effectRef>
            <a:fontRef idx="minor">
              <a:schemeClr val="lt1"/>
            </a:fontRef>
          </p:style>
        </p:sp>
        <p:pic>
          <p:nvPicPr>
            <p:cNvPr id="193" name="Picture 192" descr="C:\Users\jboch\AppData\Local\Microsoft\Windows\Temporary Internet Files\Content.IE5\2EZASG78\MPj04072260000[1].jpg"/>
            <p:cNvPicPr>
              <a:picLocks noChangeAspect="1" noChangeArrowheads="1"/>
            </p:cNvPicPr>
            <p:nvPr/>
          </p:nvPicPr>
          <p:blipFill>
            <a:blip r:embed="rId3" cstate="print"/>
            <a:srcRect l="10332" r="4877"/>
            <a:stretch>
              <a:fillRect/>
            </a:stretch>
          </p:blipFill>
          <p:spPr bwMode="auto">
            <a:xfrm rot="600000">
              <a:off x="5138928" y="2176272"/>
              <a:ext cx="671031" cy="633114"/>
            </a:xfrm>
            <a:prstGeom prst="ellipse">
              <a:avLst/>
            </a:prstGeom>
            <a:ln>
              <a:noFill/>
            </a:ln>
            <a:effectLst>
              <a:softEdge rad="112500"/>
            </a:effectLst>
          </p:spPr>
        </p:pic>
      </p:grpSp>
      <p:grpSp>
        <p:nvGrpSpPr>
          <p:cNvPr id="25" name="Group 140"/>
          <p:cNvGrpSpPr/>
          <p:nvPr/>
        </p:nvGrpSpPr>
        <p:grpSpPr>
          <a:xfrm>
            <a:off x="6533210" y="3657600"/>
            <a:ext cx="1086152" cy="633114"/>
            <a:chOff x="5957273" y="1234440"/>
            <a:chExt cx="814826" cy="633114"/>
          </a:xfrm>
        </p:grpSpPr>
        <p:sp>
          <p:nvSpPr>
            <p:cNvPr id="195" name="Rounded Rectangle 194"/>
            <p:cNvSpPr/>
            <p:nvPr/>
          </p:nvSpPr>
          <p:spPr>
            <a:xfrm>
              <a:off x="5957273" y="1257895"/>
              <a:ext cx="814826" cy="561415"/>
            </a:xfrm>
            <a:prstGeom prst="roundRect">
              <a:avLst/>
            </a:prstGeom>
          </p:spPr>
          <p:style>
            <a:lnRef idx="2">
              <a:schemeClr val="lt1">
                <a:hueOff val="0"/>
                <a:satOff val="0"/>
                <a:lumOff val="0"/>
                <a:alphaOff val="0"/>
              </a:schemeClr>
            </a:lnRef>
            <a:fillRef idx="1">
              <a:schemeClr val="accent5">
                <a:hueOff val="-240002"/>
                <a:satOff val="-16667"/>
                <a:lumOff val="33"/>
                <a:alphaOff val="0"/>
              </a:schemeClr>
            </a:fillRef>
            <a:effectRef idx="0">
              <a:schemeClr val="accent5">
                <a:hueOff val="-240002"/>
                <a:satOff val="-16667"/>
                <a:lumOff val="33"/>
                <a:alphaOff val="0"/>
              </a:schemeClr>
            </a:effectRef>
            <a:fontRef idx="minor">
              <a:schemeClr val="lt1"/>
            </a:fontRef>
          </p:style>
        </p:sp>
        <p:pic>
          <p:nvPicPr>
            <p:cNvPr id="196" name="Picture 5" descr="C:\Users\jboch\AppData\Local\Microsoft\Windows\Temporary Internet Files\Content.IE5\2EZASG78\MPj04072260000[1].jpg"/>
            <p:cNvPicPr>
              <a:picLocks noChangeAspect="1" noChangeArrowheads="1"/>
            </p:cNvPicPr>
            <p:nvPr/>
          </p:nvPicPr>
          <p:blipFill>
            <a:blip r:embed="rId3" cstate="print"/>
            <a:srcRect l="10332" r="4877"/>
            <a:stretch>
              <a:fillRect/>
            </a:stretch>
          </p:blipFill>
          <p:spPr bwMode="auto">
            <a:xfrm rot="600000">
              <a:off x="6035040" y="1234440"/>
              <a:ext cx="671031" cy="633114"/>
            </a:xfrm>
            <a:prstGeom prst="ellipse">
              <a:avLst/>
            </a:prstGeom>
            <a:ln>
              <a:noFill/>
            </a:ln>
            <a:effectLst>
              <a:softEdge rad="112500"/>
            </a:effectLst>
          </p:spPr>
        </p:pic>
      </p:grpSp>
    </p:spTree>
    <p:extLst>
      <p:ext uri="{BB962C8B-B14F-4D97-AF65-F5344CB8AC3E}">
        <p14:creationId xmlns:p14="http://schemas.microsoft.com/office/powerpoint/2010/main" val="2579413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9"/>
                                        </p:tgtEl>
                                        <p:attrNameLst>
                                          <p:attrName>style.visibility</p:attrName>
                                        </p:attrNameLst>
                                      </p:cBhvr>
                                      <p:to>
                                        <p:strVal val="visible"/>
                                      </p:to>
                                    </p:set>
                                    <p:animEffect transition="in" filter="fade">
                                      <p:cBhvr>
                                        <p:cTn id="16" dur="500"/>
                                        <p:tgtEl>
                                          <p:spTgt spid="15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6"/>
                                        </p:tgtEl>
                                        <p:attrNameLst>
                                          <p:attrName>style.visibility</p:attrName>
                                        </p:attrNameLst>
                                      </p:cBhvr>
                                      <p:to>
                                        <p:strVal val="visible"/>
                                      </p:to>
                                    </p:set>
                                    <p:animEffect transition="in" filter="fade">
                                      <p:cBhvr>
                                        <p:cTn id="37" dur="500"/>
                                        <p:tgtEl>
                                          <p:spTgt spid="156"/>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0"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8"/>
                                        </p:tgtEl>
                                        <p:attrNameLst>
                                          <p:attrName>style.visibility</p:attrName>
                                        </p:attrNameLst>
                                      </p:cBhvr>
                                      <p:to>
                                        <p:strVal val="visible"/>
                                      </p:to>
                                    </p:set>
                                    <p:animEffect transition="in" filter="fade">
                                      <p:cBhvr>
                                        <p:cTn id="58" dur="500"/>
                                        <p:tgtEl>
                                          <p:spTgt spid="158"/>
                                        </p:tgtEl>
                                      </p:cBhvr>
                                    </p:animEffect>
                                  </p:childTnLst>
                                </p:cTn>
                              </p:par>
                              <p:par>
                                <p:cTn id="59" presetID="10"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par>
                                <p:cTn id="62" presetID="10" presetClass="entr" presetSubtype="0"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500"/>
                                        <p:tgtEl>
                                          <p:spTgt spid="95"/>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29"/>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0" nodeType="afterEffect">
                                  <p:stCondLst>
                                    <p:cond delay="0"/>
                                  </p:stCondLst>
                                  <p:childTnLst>
                                    <p:set>
                                      <p:cBhvr>
                                        <p:cTn id="85" dur="1" fill="hold">
                                          <p:stCondLst>
                                            <p:cond delay="0"/>
                                          </p:stCondLst>
                                        </p:cTn>
                                        <p:tgtEl>
                                          <p:spTgt spid="150"/>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05"/>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08"/>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childTnLst>
                                </p:cTn>
                              </p:par>
                              <p:par>
                                <p:cTn id="96" presetID="9" presetClass="emph" presetSubtype="0" nodeType="withEffect">
                                  <p:stCondLst>
                                    <p:cond delay="0"/>
                                  </p:stCondLst>
                                  <p:childTnLst>
                                    <p:set>
                                      <p:cBhvr rctx="PPT">
                                        <p:cTn id="97" dur="indefinite"/>
                                        <p:tgtEl>
                                          <p:spTgt spid="4"/>
                                        </p:tgtEl>
                                        <p:attrNameLst>
                                          <p:attrName>style.opacity</p:attrName>
                                        </p:attrNameLst>
                                      </p:cBhvr>
                                      <p:to>
                                        <p:strVal val="0.25"/>
                                      </p:to>
                                    </p:set>
                                    <p:animEffect filter="image" prLst="opacity: 0.25">
                                      <p:cBhvr rctx="IE">
                                        <p:cTn id="98" dur="indefinite"/>
                                        <p:tgtEl>
                                          <p:spTgt spid="4"/>
                                        </p:tgtEl>
                                      </p:cBhvr>
                                    </p:animEffect>
                                  </p:childTnLst>
                                </p:cTn>
                              </p:par>
                              <p:par>
                                <p:cTn id="99" presetID="9" presetClass="emph" presetSubtype="0" nodeType="withEffect">
                                  <p:stCondLst>
                                    <p:cond delay="0"/>
                                  </p:stCondLst>
                                  <p:childTnLst>
                                    <p:set>
                                      <p:cBhvr rctx="PPT">
                                        <p:cTn id="100" dur="indefinite"/>
                                        <p:tgtEl>
                                          <p:spTgt spid="3"/>
                                        </p:tgtEl>
                                        <p:attrNameLst>
                                          <p:attrName>style.opacity</p:attrName>
                                        </p:attrNameLst>
                                      </p:cBhvr>
                                      <p:to>
                                        <p:strVal val="0.25"/>
                                      </p:to>
                                    </p:set>
                                    <p:animEffect filter="image" prLst="opacity: 0.25">
                                      <p:cBhvr rctx="IE">
                                        <p:cTn id="101" dur="indefinite"/>
                                        <p:tgtEl>
                                          <p:spTgt spid="3"/>
                                        </p:tgtEl>
                                      </p:cBhvr>
                                    </p:animEffect>
                                  </p:childTnLst>
                                </p:cTn>
                              </p:par>
                            </p:childTnLst>
                          </p:cTn>
                        </p:par>
                        <p:par>
                          <p:cTn id="102" fill="hold">
                            <p:stCondLst>
                              <p:cond delay="0"/>
                            </p:stCondLst>
                            <p:childTnLst>
                              <p:par>
                                <p:cTn id="103" presetID="0" presetClass="path" presetSubtype="0" accel="50000" decel="50000" fill="hold" nodeType="afterEffect">
                                  <p:stCondLst>
                                    <p:cond delay="0"/>
                                  </p:stCondLst>
                                  <p:childTnLst>
                                    <p:animMotion origin="layout" path="M -8.33333E-6 5.06938E-6 C -0.0316 -0.03769 -0.06268 -0.07515 -0.08525 -0.12996 C -0.10782 -0.18477 -0.12605 -0.26549 -0.13577 -0.32908 C -0.14549 -0.39268 -0.14567 -0.45767 -0.14324 -0.51155 C -0.1408 -0.56544 -0.14532 -0.62164 -0.12101 -0.65309 C -0.09671 -0.68454 -0.01789 -0.69241 0.00242 -0.70073 " pathEditMode="relative" ptsTypes="aaaaaA">
                                      <p:cBhvr>
                                        <p:cTn id="104" dur="2000" fill="hold"/>
                                        <p:tgtEl>
                                          <p:spTgt spid="21"/>
                                        </p:tgtEl>
                                        <p:attrNameLst>
                                          <p:attrName>ppt_x</p:attrName>
                                          <p:attrName>ppt_y</p:attrName>
                                        </p:attrNameLst>
                                      </p:cBhvr>
                                    </p:animMotion>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02"/>
                                        </p:tgtEl>
                                        <p:attrNameLst>
                                          <p:attrName>style.visibility</p:attrName>
                                        </p:attrNameLst>
                                      </p:cBhvr>
                                      <p:to>
                                        <p:strVal val="visible"/>
                                      </p:to>
                                    </p:set>
                                  </p:childTnLst>
                                </p:cTn>
                              </p:par>
                            </p:childTnLst>
                          </p:cTn>
                        </p:par>
                        <p:par>
                          <p:cTn id="109" fill="hold">
                            <p:stCondLst>
                              <p:cond delay="0"/>
                            </p:stCondLst>
                            <p:childTnLst>
                              <p:par>
                                <p:cTn id="110" presetID="0" presetClass="path" presetSubtype="0" accel="50000" decel="50000" fill="hold" nodeType="afterEffect">
                                  <p:stCondLst>
                                    <p:cond delay="0"/>
                                  </p:stCondLst>
                                  <p:childTnLst>
                                    <p:animMotion origin="layout" path="M 0.00243 -0.70073 C 0.02031 -0.70351 0.03837 -0.70628 0.07413 -0.70883 C 0.10989 -0.71137 0.1691 -0.71438 0.21736 -0.71553 C 0.26562 -0.71669 0.32118 -0.71738 0.36424 -0.71553 C 0.40729 -0.71368 0.43767 -0.70975 0.47535 -0.70397 C 0.51302 -0.69819 0.56024 -0.69264 0.5901 -0.68084 C 0.61996 -0.66905 0.63802 -0.65679 0.65434 -0.6332 C 0.67066 -0.60961 0.68125 -0.55295 0.68767 -0.53954 " pathEditMode="relative" ptsTypes="aaaaaaaA">
                                      <p:cBhvr>
                                        <p:cTn id="111" dur="2000" fill="hold"/>
                                        <p:tgtEl>
                                          <p:spTgt spid="21"/>
                                        </p:tgtEl>
                                        <p:attrNameLst>
                                          <p:attrName>ppt_x</p:attrName>
                                          <p:attrName>ppt_y</p:attrName>
                                        </p:attrNameLst>
                                      </p:cBhvr>
                                    </p:animMotion>
                                  </p:childTnLst>
                                </p:cTn>
                              </p:par>
                            </p:childTnLst>
                          </p:cTn>
                        </p:par>
                        <p:par>
                          <p:cTn id="112" fill="hold">
                            <p:stCondLst>
                              <p:cond delay="2000"/>
                            </p:stCondLst>
                            <p:childTnLst>
                              <p:par>
                                <p:cTn id="113" presetID="10" presetClass="exit" presetSubtype="0" fill="hold" nodeType="afterEffect">
                                  <p:stCondLst>
                                    <p:cond delay="0"/>
                                  </p:stCondLst>
                                  <p:childTnLst>
                                    <p:animEffect transition="out" filter="fade">
                                      <p:cBhvr>
                                        <p:cTn id="114" dur="500"/>
                                        <p:tgtEl>
                                          <p:spTgt spid="21"/>
                                        </p:tgtEl>
                                      </p:cBhvr>
                                    </p:animEffect>
                                    <p:set>
                                      <p:cBhvr>
                                        <p:cTn id="115" dur="1" fill="hold">
                                          <p:stCondLst>
                                            <p:cond delay="499"/>
                                          </p:stCondLst>
                                        </p:cTn>
                                        <p:tgtEl>
                                          <p:spTgt spid="21"/>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9" presetClass="emph" presetSubtype="0" grpId="1" nodeType="clickEffect">
                                  <p:stCondLst>
                                    <p:cond delay="0"/>
                                  </p:stCondLst>
                                  <p:childTnLst>
                                    <p:set>
                                      <p:cBhvr rctx="PPT">
                                        <p:cTn id="119" dur="indefinite"/>
                                        <p:tgtEl>
                                          <p:spTgt spid="150"/>
                                        </p:tgtEl>
                                        <p:attrNameLst>
                                          <p:attrName>style.opacity</p:attrName>
                                        </p:attrNameLst>
                                      </p:cBhvr>
                                      <p:to>
                                        <p:strVal val="0.5"/>
                                      </p:to>
                                    </p:set>
                                    <p:animEffect filter="image" prLst="opacity: 0.5">
                                      <p:cBhvr rctx="IE">
                                        <p:cTn id="120" dur="indefinite"/>
                                        <p:tgtEl>
                                          <p:spTgt spid="150"/>
                                        </p:tgtEl>
                                      </p:cBhvr>
                                    </p:animEffect>
                                  </p:childTnLst>
                                </p:cTn>
                              </p:par>
                            </p:childTnLst>
                          </p:cTn>
                        </p:par>
                        <p:par>
                          <p:cTn id="121" fill="hold">
                            <p:stCondLst>
                              <p:cond delay="0"/>
                            </p:stCondLst>
                            <p:childTnLst>
                              <p:par>
                                <p:cTn id="122" presetID="26" presetClass="emph" presetSubtype="0" fill="hold" grpId="1" nodeType="afterEffect">
                                  <p:stCondLst>
                                    <p:cond delay="0"/>
                                  </p:stCondLst>
                                  <p:childTnLst>
                                    <p:animEffect transition="out" filter="fade">
                                      <p:cBhvr>
                                        <p:cTn id="123" dur="500" tmFilter="0, 0; .2, .5; .8, .5; 1, 0"/>
                                        <p:tgtEl>
                                          <p:spTgt spid="129"/>
                                        </p:tgtEl>
                                      </p:cBhvr>
                                    </p:animEffect>
                                    <p:animScale>
                                      <p:cBhvr>
                                        <p:cTn id="124" dur="250" autoRev="1" fill="hold"/>
                                        <p:tgtEl>
                                          <p:spTgt spid="129"/>
                                        </p:tgtEl>
                                      </p:cBhvr>
                                      <p:by x="105000" y="105000"/>
                                    </p:animScale>
                                  </p:childTnLst>
                                </p:cTn>
                              </p:par>
                              <p:par>
                                <p:cTn id="125" presetID="1" presetClass="entr" presetSubtype="0" fill="hold" grpId="0" nodeType="withEffect">
                                  <p:stCondLst>
                                    <p:cond delay="0"/>
                                  </p:stCondLst>
                                  <p:childTnLst>
                                    <p:set>
                                      <p:cBhvr>
                                        <p:cTn id="126" dur="1" fill="hold">
                                          <p:stCondLst>
                                            <p:cond delay="0"/>
                                          </p:stCondLst>
                                        </p:cTn>
                                        <p:tgtEl>
                                          <p:spTgt spid="15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6" presetClass="emph" presetSubtype="0" fill="hold" grpId="1" nodeType="clickEffect">
                                  <p:stCondLst>
                                    <p:cond delay="0"/>
                                  </p:stCondLst>
                                  <p:childTnLst>
                                    <p:animEffect transition="out" filter="fade">
                                      <p:cBhvr>
                                        <p:cTn id="130" dur="500" tmFilter="0, 0; .2, .5; .8, .5; 1, 0"/>
                                        <p:tgtEl>
                                          <p:spTgt spid="105"/>
                                        </p:tgtEl>
                                      </p:cBhvr>
                                    </p:animEffect>
                                    <p:animScale>
                                      <p:cBhvr>
                                        <p:cTn id="131" dur="250" autoRev="1" fill="hold"/>
                                        <p:tgtEl>
                                          <p:spTgt spid="105"/>
                                        </p:tgtEl>
                                      </p:cBhvr>
                                      <p:by x="105000" y="105000"/>
                                    </p:animScale>
                                  </p:childTnLst>
                                </p:cTn>
                              </p:par>
                              <p:par>
                                <p:cTn id="132" presetID="1" presetClass="entr" presetSubtype="0" fill="hold" grpId="0" nodeType="withEffect">
                                  <p:stCondLst>
                                    <p:cond delay="0"/>
                                  </p:stCondLst>
                                  <p:childTnLst>
                                    <p:set>
                                      <p:cBhvr>
                                        <p:cTn id="133" dur="1" fill="hold">
                                          <p:stCondLst>
                                            <p:cond delay="0"/>
                                          </p:stCondLst>
                                        </p:cTn>
                                        <p:tgtEl>
                                          <p:spTgt spid="111"/>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22"/>
                                        </p:tgtEl>
                                        <p:attrNameLst>
                                          <p:attrName>style.visibility</p:attrName>
                                        </p:attrNameLst>
                                      </p:cBhvr>
                                      <p:to>
                                        <p:strVal val="visible"/>
                                      </p:to>
                                    </p:set>
                                  </p:childTnLst>
                                </p:cTn>
                              </p:par>
                              <p:par>
                                <p:cTn id="138" presetID="9" presetClass="emph" presetSubtype="0" nodeType="withEffect">
                                  <p:stCondLst>
                                    <p:cond delay="0"/>
                                  </p:stCondLst>
                                  <p:childTnLst>
                                    <p:set>
                                      <p:cBhvr rctx="PPT">
                                        <p:cTn id="139" dur="indefinite"/>
                                        <p:tgtEl>
                                          <p:spTgt spid="9"/>
                                        </p:tgtEl>
                                        <p:attrNameLst>
                                          <p:attrName>style.opacity</p:attrName>
                                        </p:attrNameLst>
                                      </p:cBhvr>
                                      <p:to>
                                        <p:strVal val="0.25"/>
                                      </p:to>
                                    </p:set>
                                    <p:animEffect filter="image" prLst="opacity: 0.25">
                                      <p:cBhvr rctx="IE">
                                        <p:cTn id="140" dur="indefinite"/>
                                        <p:tgtEl>
                                          <p:spTgt spid="9"/>
                                        </p:tgtEl>
                                      </p:cBhvr>
                                    </p:animEffect>
                                  </p:childTnLst>
                                </p:cTn>
                              </p:par>
                              <p:par>
                                <p:cTn id="141" presetID="9" presetClass="emph" presetSubtype="0" nodeType="withEffect">
                                  <p:stCondLst>
                                    <p:cond delay="0"/>
                                  </p:stCondLst>
                                  <p:childTnLst>
                                    <p:set>
                                      <p:cBhvr rctx="PPT">
                                        <p:cTn id="142" dur="indefinite"/>
                                        <p:tgtEl>
                                          <p:spTgt spid="7"/>
                                        </p:tgtEl>
                                        <p:attrNameLst>
                                          <p:attrName>style.opacity</p:attrName>
                                        </p:attrNameLst>
                                      </p:cBhvr>
                                      <p:to>
                                        <p:strVal val="0.25"/>
                                      </p:to>
                                    </p:set>
                                    <p:animEffect filter="image" prLst="opacity: 0.25">
                                      <p:cBhvr rctx="IE">
                                        <p:cTn id="143" dur="indefinite"/>
                                        <p:tgtEl>
                                          <p:spTgt spid="7"/>
                                        </p:tgtEl>
                                      </p:cBhvr>
                                    </p:animEffect>
                                  </p:childTnLst>
                                </p:cTn>
                              </p:par>
                            </p:childTnLst>
                          </p:cTn>
                        </p:par>
                        <p:par>
                          <p:cTn id="144" fill="hold">
                            <p:stCondLst>
                              <p:cond delay="0"/>
                            </p:stCondLst>
                            <p:childTnLst>
                              <p:par>
                                <p:cTn id="145" presetID="0" presetClass="path" presetSubtype="0" accel="50000" decel="50000" fill="hold" nodeType="afterEffect">
                                  <p:stCondLst>
                                    <p:cond delay="0"/>
                                  </p:stCondLst>
                                  <p:childTnLst>
                                    <p:animMotion origin="layout" path="M 2.22222E-6 7.32655E-6 C -0.0382 -0.01965 -0.07639 -0.03931 -0.10243 -0.06429 C -0.12847 -0.08926 -0.13681 -0.10707 -0.15677 -0.14962 C -0.17674 -0.19218 -0.21059 -0.26896 -0.22222 -0.31914 C -0.23386 -0.36933 -0.22969 -0.4135 -0.22708 -0.45073 C -0.22448 -0.48797 -0.22083 -0.52173 -0.20625 -0.54278 C -0.19167 -0.56382 -0.15833 -0.57145 -0.13958 -0.57724 C -0.12083 -0.58302 -0.13056 -0.57631 -0.09375 -0.57724 C -0.05695 -0.57816 0.02049 -0.58186 0.08142 -0.58232 C 0.14236 -0.58279 0.21597 -0.58302 0.27153 -0.58047 C 0.32708 -0.57793 0.37187 -0.57516 0.41476 -0.56752 C 0.45764 -0.55989 0.50087 -0.55318 0.52847 -0.53445 C 0.55608 -0.51572 0.57049 -0.47802 0.58021 -0.45559 C 0.58993 -0.43316 0.58576 -0.40679 0.58646 -0.39962 " pathEditMode="relative" ptsTypes="aaaaaaaaaaaaaA">
                                      <p:cBhvr>
                                        <p:cTn id="146" dur="2000" fill="hold"/>
                                        <p:tgtEl>
                                          <p:spTgt spid="22"/>
                                        </p:tgtEl>
                                        <p:attrNameLst>
                                          <p:attrName>ppt_x</p:attrName>
                                          <p:attrName>ppt_y</p:attrName>
                                        </p:attrNameLst>
                                      </p:cBhvr>
                                    </p:animMotion>
                                  </p:childTnLst>
                                </p:cTn>
                              </p:par>
                            </p:childTnLst>
                          </p:cTn>
                        </p:par>
                        <p:par>
                          <p:cTn id="147" fill="hold">
                            <p:stCondLst>
                              <p:cond delay="2000"/>
                            </p:stCondLst>
                            <p:childTnLst>
                              <p:par>
                                <p:cTn id="148" presetID="10" presetClass="exit" presetSubtype="0" fill="hold" nodeType="afterEffect">
                                  <p:stCondLst>
                                    <p:cond delay="0"/>
                                  </p:stCondLst>
                                  <p:childTnLst>
                                    <p:animEffect transition="out" filter="fade">
                                      <p:cBhvr>
                                        <p:cTn id="149" dur="500"/>
                                        <p:tgtEl>
                                          <p:spTgt spid="22"/>
                                        </p:tgtEl>
                                      </p:cBhvr>
                                    </p:animEffect>
                                    <p:set>
                                      <p:cBhvr>
                                        <p:cTn id="150" dur="1" fill="hold">
                                          <p:stCondLst>
                                            <p:cond delay="499"/>
                                          </p:stCondLst>
                                        </p:cTn>
                                        <p:tgtEl>
                                          <p:spTgt spid="22"/>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6" presetClass="emph" presetSubtype="0" fill="hold" grpId="2" nodeType="clickEffect">
                                  <p:stCondLst>
                                    <p:cond delay="0"/>
                                  </p:stCondLst>
                                  <p:childTnLst>
                                    <p:animEffect transition="out" filter="fade">
                                      <p:cBhvr>
                                        <p:cTn id="154" dur="500" tmFilter="0, 0; .2, .5; .8, .5; 1, 0"/>
                                        <p:tgtEl>
                                          <p:spTgt spid="129"/>
                                        </p:tgtEl>
                                      </p:cBhvr>
                                    </p:animEffect>
                                    <p:animScale>
                                      <p:cBhvr>
                                        <p:cTn id="155" dur="250" autoRev="1" fill="hold"/>
                                        <p:tgtEl>
                                          <p:spTgt spid="129"/>
                                        </p:tgtEl>
                                      </p:cBhvr>
                                      <p:by x="105000" y="105000"/>
                                    </p:animScale>
                                  </p:childTnLst>
                                </p:cTn>
                              </p:par>
                              <p:par>
                                <p:cTn id="156" presetID="1" presetClass="entr" presetSubtype="0" fill="hold" grpId="0" nodeType="withEffect">
                                  <p:stCondLst>
                                    <p:cond delay="0"/>
                                  </p:stCondLst>
                                  <p:childTnLst>
                                    <p:set>
                                      <p:cBhvr>
                                        <p:cTn id="157" dur="1" fill="hold">
                                          <p:stCondLst>
                                            <p:cond delay="0"/>
                                          </p:stCondLst>
                                        </p:cTn>
                                        <p:tgtEl>
                                          <p:spTgt spid="157"/>
                                        </p:tgtEl>
                                        <p:attrNameLst>
                                          <p:attrName>style.visibility</p:attrName>
                                        </p:attrNameLst>
                                      </p:cBhvr>
                                      <p:to>
                                        <p:strVal val="visible"/>
                                      </p:to>
                                    </p:set>
                                  </p:childTnLst>
                                </p:cTn>
                              </p:par>
                              <p:par>
                                <p:cTn id="158" presetID="9" presetClass="emph" presetSubtype="0" grpId="1" nodeType="withEffect">
                                  <p:stCondLst>
                                    <p:cond delay="0"/>
                                  </p:stCondLst>
                                  <p:childTnLst>
                                    <p:set>
                                      <p:cBhvr rctx="PPT">
                                        <p:cTn id="159" dur="indefinite"/>
                                        <p:tgtEl>
                                          <p:spTgt spid="153"/>
                                        </p:tgtEl>
                                        <p:attrNameLst>
                                          <p:attrName>style.opacity</p:attrName>
                                        </p:attrNameLst>
                                      </p:cBhvr>
                                      <p:to>
                                        <p:strVal val="0.5"/>
                                      </p:to>
                                    </p:set>
                                    <p:animEffect filter="image" prLst="opacity: 0.5">
                                      <p:cBhvr rctx="IE">
                                        <p:cTn id="160" dur="indefinite"/>
                                        <p:tgtEl>
                                          <p:spTgt spid="153"/>
                                        </p:tgtEl>
                                      </p:cBhvr>
                                    </p:animEffect>
                                  </p:childTnLst>
                                </p:cTn>
                              </p:par>
                            </p:childTnLst>
                          </p:cTn>
                        </p:par>
                      </p:childTnLst>
                    </p:cTn>
                  </p:par>
                  <p:par>
                    <p:cTn id="161" fill="hold">
                      <p:stCondLst>
                        <p:cond delay="indefinite"/>
                      </p:stCondLst>
                      <p:childTnLst>
                        <p:par>
                          <p:cTn id="162" fill="hold">
                            <p:stCondLst>
                              <p:cond delay="0"/>
                            </p:stCondLst>
                            <p:childTnLst>
                              <p:par>
                                <p:cTn id="163" presetID="26" presetClass="emph" presetSubtype="0" fill="hold" grpId="2" nodeType="clickEffect">
                                  <p:stCondLst>
                                    <p:cond delay="0"/>
                                  </p:stCondLst>
                                  <p:childTnLst>
                                    <p:animEffect transition="out" filter="fade">
                                      <p:cBhvr>
                                        <p:cTn id="164" dur="500" tmFilter="0, 0; .2, .5; .8, .5; 1, 0"/>
                                        <p:tgtEl>
                                          <p:spTgt spid="105"/>
                                        </p:tgtEl>
                                      </p:cBhvr>
                                    </p:animEffect>
                                    <p:animScale>
                                      <p:cBhvr>
                                        <p:cTn id="165" dur="250" autoRev="1" fill="hold"/>
                                        <p:tgtEl>
                                          <p:spTgt spid="105"/>
                                        </p:tgtEl>
                                      </p:cBhvr>
                                      <p:by x="105000" y="105000"/>
                                    </p:animScale>
                                  </p:childTnLst>
                                </p:cTn>
                              </p:par>
                              <p:par>
                                <p:cTn id="166" presetID="1" presetClass="entr" presetSubtype="0" fill="hold" grpId="0" nodeType="withEffect">
                                  <p:stCondLst>
                                    <p:cond delay="0"/>
                                  </p:stCondLst>
                                  <p:childTnLst>
                                    <p:set>
                                      <p:cBhvr>
                                        <p:cTn id="167" dur="1" fill="hold">
                                          <p:stCondLst>
                                            <p:cond delay="0"/>
                                          </p:stCondLst>
                                        </p:cTn>
                                        <p:tgtEl>
                                          <p:spTgt spid="114"/>
                                        </p:tgtEl>
                                        <p:attrNameLst>
                                          <p:attrName>style.visibility</p:attrName>
                                        </p:attrNameLst>
                                      </p:cBhvr>
                                      <p:to>
                                        <p:strVal val="visible"/>
                                      </p:to>
                                    </p:set>
                                  </p:childTnLst>
                                </p:cTn>
                              </p:par>
                            </p:childTnLst>
                          </p:cTn>
                        </p:par>
                        <p:par>
                          <p:cTn id="168" fill="hold">
                            <p:stCondLst>
                              <p:cond delay="500"/>
                            </p:stCondLst>
                            <p:childTnLst>
                              <p:par>
                                <p:cTn id="169" presetID="1" presetClass="entr" presetSubtype="0" fill="hold" nodeType="afterEffect">
                                  <p:stCondLst>
                                    <p:cond delay="0"/>
                                  </p:stCondLst>
                                  <p:childTnLst>
                                    <p:set>
                                      <p:cBhvr>
                                        <p:cTn id="170" dur="1" fill="hold">
                                          <p:stCondLst>
                                            <p:cond delay="0"/>
                                          </p:stCondLst>
                                        </p:cTn>
                                        <p:tgtEl>
                                          <p:spTgt spid="23"/>
                                        </p:tgtEl>
                                        <p:attrNameLst>
                                          <p:attrName>style.visibility</p:attrName>
                                        </p:attrNameLst>
                                      </p:cBhvr>
                                      <p:to>
                                        <p:strVal val="visible"/>
                                      </p:to>
                                    </p:set>
                                  </p:childTnLst>
                                </p:cTn>
                              </p:par>
                              <p:par>
                                <p:cTn id="171" presetID="9" presetClass="emph" presetSubtype="0" nodeType="withEffect">
                                  <p:stCondLst>
                                    <p:cond delay="0"/>
                                  </p:stCondLst>
                                  <p:childTnLst>
                                    <p:set>
                                      <p:cBhvr rctx="PPT">
                                        <p:cTn id="172" dur="indefinite"/>
                                        <p:tgtEl>
                                          <p:spTgt spid="11"/>
                                        </p:tgtEl>
                                        <p:attrNameLst>
                                          <p:attrName>style.opacity</p:attrName>
                                        </p:attrNameLst>
                                      </p:cBhvr>
                                      <p:to>
                                        <p:strVal val="0.25"/>
                                      </p:to>
                                    </p:set>
                                    <p:animEffect filter="image" prLst="opacity: 0.25">
                                      <p:cBhvr rctx="IE">
                                        <p:cTn id="173" dur="indefinite"/>
                                        <p:tgtEl>
                                          <p:spTgt spid="11"/>
                                        </p:tgtEl>
                                      </p:cBhvr>
                                    </p:animEffect>
                                  </p:childTnLst>
                                </p:cTn>
                              </p:par>
                              <p:par>
                                <p:cTn id="174" presetID="9" presetClass="emph" presetSubtype="0" nodeType="withEffect">
                                  <p:stCondLst>
                                    <p:cond delay="0"/>
                                  </p:stCondLst>
                                  <p:childTnLst>
                                    <p:set>
                                      <p:cBhvr rctx="PPT">
                                        <p:cTn id="175" dur="indefinite"/>
                                        <p:tgtEl>
                                          <p:spTgt spid="12"/>
                                        </p:tgtEl>
                                        <p:attrNameLst>
                                          <p:attrName>style.opacity</p:attrName>
                                        </p:attrNameLst>
                                      </p:cBhvr>
                                      <p:to>
                                        <p:strVal val="0.25"/>
                                      </p:to>
                                    </p:set>
                                    <p:animEffect filter="image" prLst="opacity: 0.25">
                                      <p:cBhvr rctx="IE">
                                        <p:cTn id="176" dur="indefinite"/>
                                        <p:tgtEl>
                                          <p:spTgt spid="12"/>
                                        </p:tgtEl>
                                      </p:cBhvr>
                                    </p:animEffect>
                                  </p:childTnLst>
                                </p:cTn>
                              </p:par>
                            </p:childTnLst>
                          </p:cTn>
                        </p:par>
                        <p:par>
                          <p:cTn id="177" fill="hold">
                            <p:stCondLst>
                              <p:cond delay="500"/>
                            </p:stCondLst>
                            <p:childTnLst>
                              <p:par>
                                <p:cTn id="178" presetID="0" presetClass="path" presetSubtype="0" accel="50000" decel="50000" fill="hold" nodeType="afterEffect">
                                  <p:stCondLst>
                                    <p:cond delay="0"/>
                                  </p:stCondLst>
                                  <p:childTnLst>
                                    <p:animMotion origin="layout" path="M 8.33333E-7 -2.25717E-6 C -0.05104 -0.02197 -0.10191 -0.04371 -0.13959 -0.07076 C -0.17726 -0.09782 -0.20625 -0.12257 -0.22604 -0.16281 C -0.24584 -0.20328 -0.25556 -0.2752 -0.25816 -0.31406 C -0.26077 -0.35291 -0.25486 -0.37812 -0.24202 -0.39639 C -0.22917 -0.41466 -0.21945 -0.41836 -0.1816 -0.42437 C -0.14375 -0.43038 -0.06858 -0.43038 -0.01493 -0.43247 C 0.03871 -0.43455 0.09201 -0.43825 0.14062 -0.43755 C 0.18923 -0.43686 0.23038 -0.43362 0.27639 -0.42761 C 0.32239 -0.4216 0.38298 -0.41998 0.41719 -0.40124 C 0.45139 -0.38251 0.4691 -0.34088 0.48142 -0.31568 C 0.49375 -0.29047 0.49253 -0.27035 0.49132 -0.25 " pathEditMode="relative" ptsTypes="aaaaaaaaaaaA">
                                      <p:cBhvr>
                                        <p:cTn id="179" dur="2000" fill="hold"/>
                                        <p:tgtEl>
                                          <p:spTgt spid="23"/>
                                        </p:tgtEl>
                                        <p:attrNameLst>
                                          <p:attrName>ppt_x</p:attrName>
                                          <p:attrName>ppt_y</p:attrName>
                                        </p:attrNameLst>
                                      </p:cBhvr>
                                    </p:animMotion>
                                  </p:childTnLst>
                                </p:cTn>
                              </p:par>
                            </p:childTnLst>
                          </p:cTn>
                        </p:par>
                        <p:par>
                          <p:cTn id="180" fill="hold">
                            <p:stCondLst>
                              <p:cond delay="2500"/>
                            </p:stCondLst>
                            <p:childTnLst>
                              <p:par>
                                <p:cTn id="181" presetID="10" presetClass="exit" presetSubtype="0" fill="hold" nodeType="afterEffect">
                                  <p:stCondLst>
                                    <p:cond delay="0"/>
                                  </p:stCondLst>
                                  <p:childTnLst>
                                    <p:animEffect transition="out" filter="fade">
                                      <p:cBhvr>
                                        <p:cTn id="182" dur="500"/>
                                        <p:tgtEl>
                                          <p:spTgt spid="23"/>
                                        </p:tgtEl>
                                      </p:cBhvr>
                                    </p:animEffect>
                                    <p:set>
                                      <p:cBhvr>
                                        <p:cTn id="183" dur="1" fill="hold">
                                          <p:stCondLst>
                                            <p:cond delay="499"/>
                                          </p:stCondLst>
                                        </p:cTn>
                                        <p:tgtEl>
                                          <p:spTgt spid="23"/>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26" presetClass="emph" presetSubtype="0" fill="hold" grpId="3" nodeType="clickEffect">
                                  <p:stCondLst>
                                    <p:cond delay="0"/>
                                  </p:stCondLst>
                                  <p:childTnLst>
                                    <p:animEffect transition="out" filter="fade">
                                      <p:cBhvr>
                                        <p:cTn id="187" dur="500" tmFilter="0, 0; .2, .5; .8, .5; 1, 0"/>
                                        <p:tgtEl>
                                          <p:spTgt spid="129"/>
                                        </p:tgtEl>
                                      </p:cBhvr>
                                    </p:animEffect>
                                    <p:animScale>
                                      <p:cBhvr>
                                        <p:cTn id="188" dur="250" autoRev="1" fill="hold"/>
                                        <p:tgtEl>
                                          <p:spTgt spid="129"/>
                                        </p:tgtEl>
                                      </p:cBhvr>
                                      <p:by x="105000" y="105000"/>
                                    </p:animScale>
                                  </p:childTnLst>
                                </p:cTn>
                              </p:par>
                              <p:par>
                                <p:cTn id="189" presetID="1" presetClass="entr" presetSubtype="0" fill="hold" grpId="0" nodeType="withEffect">
                                  <p:stCondLst>
                                    <p:cond delay="0"/>
                                  </p:stCondLst>
                                  <p:childTnLst>
                                    <p:set>
                                      <p:cBhvr>
                                        <p:cTn id="190" dur="1" fill="hold">
                                          <p:stCondLst>
                                            <p:cond delay="0"/>
                                          </p:stCondLst>
                                        </p:cTn>
                                        <p:tgtEl>
                                          <p:spTgt spid="167"/>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26" presetClass="emph" presetSubtype="0" fill="hold" grpId="3" nodeType="clickEffect">
                                  <p:stCondLst>
                                    <p:cond delay="0"/>
                                  </p:stCondLst>
                                  <p:childTnLst>
                                    <p:animEffect transition="out" filter="fade">
                                      <p:cBhvr>
                                        <p:cTn id="194" dur="500" tmFilter="0, 0; .2, .5; .8, .5; 1, 0"/>
                                        <p:tgtEl>
                                          <p:spTgt spid="105"/>
                                        </p:tgtEl>
                                      </p:cBhvr>
                                    </p:animEffect>
                                    <p:animScale>
                                      <p:cBhvr>
                                        <p:cTn id="195" dur="250" autoRev="1" fill="hold"/>
                                        <p:tgtEl>
                                          <p:spTgt spid="105"/>
                                        </p:tgtEl>
                                      </p:cBhvr>
                                      <p:by x="105000" y="105000"/>
                                    </p:animScale>
                                  </p:childTnLst>
                                </p:cTn>
                              </p:par>
                              <p:par>
                                <p:cTn id="196" presetID="1" presetClass="entr" presetSubtype="0" fill="hold" grpId="0" nodeType="withEffect">
                                  <p:stCondLst>
                                    <p:cond delay="0"/>
                                  </p:stCondLst>
                                  <p:childTnLst>
                                    <p:set>
                                      <p:cBhvr>
                                        <p:cTn id="197" dur="1" fill="hold">
                                          <p:stCondLst>
                                            <p:cond delay="0"/>
                                          </p:stCondLst>
                                        </p:cTn>
                                        <p:tgtEl>
                                          <p:spTgt spid="132"/>
                                        </p:tgtEl>
                                        <p:attrNameLst>
                                          <p:attrName>style.visibility</p:attrName>
                                        </p:attrNameLst>
                                      </p:cBhvr>
                                      <p:to>
                                        <p:strVal val="visible"/>
                                      </p:to>
                                    </p:set>
                                  </p:childTnLst>
                                </p:cTn>
                              </p:par>
                              <p:par>
                                <p:cTn id="198" presetID="9" presetClass="emph" presetSubtype="0" grpId="1" nodeType="withEffect">
                                  <p:stCondLst>
                                    <p:cond delay="0"/>
                                  </p:stCondLst>
                                  <p:childTnLst>
                                    <p:set>
                                      <p:cBhvr rctx="PPT">
                                        <p:cTn id="199" dur="indefinite"/>
                                        <p:tgtEl>
                                          <p:spTgt spid="157"/>
                                        </p:tgtEl>
                                        <p:attrNameLst>
                                          <p:attrName>style.opacity</p:attrName>
                                        </p:attrNameLst>
                                      </p:cBhvr>
                                      <p:to>
                                        <p:strVal val="0.5"/>
                                      </p:to>
                                    </p:set>
                                    <p:animEffect filter="image" prLst="opacity: 0.5">
                                      <p:cBhvr rctx="IE">
                                        <p:cTn id="200" dur="indefinite"/>
                                        <p:tgtEl>
                                          <p:spTgt spid="157"/>
                                        </p:tgtEl>
                                      </p:cBhvr>
                                    </p:animEffect>
                                  </p:childTnLst>
                                </p:cTn>
                              </p:par>
                            </p:childTnLst>
                          </p:cTn>
                        </p:par>
                        <p:par>
                          <p:cTn id="201" fill="hold">
                            <p:stCondLst>
                              <p:cond delay="500"/>
                            </p:stCondLst>
                            <p:childTnLst>
                              <p:par>
                                <p:cTn id="202" presetID="1" presetClass="entr" presetSubtype="0" fill="hold" nodeType="afterEffect">
                                  <p:stCondLst>
                                    <p:cond delay="0"/>
                                  </p:stCondLst>
                                  <p:childTnLst>
                                    <p:set>
                                      <p:cBhvr>
                                        <p:cTn id="203" dur="1" fill="hold">
                                          <p:stCondLst>
                                            <p:cond delay="0"/>
                                          </p:stCondLst>
                                        </p:cTn>
                                        <p:tgtEl>
                                          <p:spTgt spid="24"/>
                                        </p:tgtEl>
                                        <p:attrNameLst>
                                          <p:attrName>style.visibility</p:attrName>
                                        </p:attrNameLst>
                                      </p:cBhvr>
                                      <p:to>
                                        <p:strVal val="visible"/>
                                      </p:to>
                                    </p:set>
                                  </p:childTnLst>
                                </p:cTn>
                              </p:par>
                              <p:par>
                                <p:cTn id="204" presetID="9" presetClass="emph" presetSubtype="0" nodeType="withEffect">
                                  <p:stCondLst>
                                    <p:cond delay="0"/>
                                  </p:stCondLst>
                                  <p:childTnLst>
                                    <p:set>
                                      <p:cBhvr rctx="PPT">
                                        <p:cTn id="205" dur="indefinite"/>
                                        <p:tgtEl>
                                          <p:spTgt spid="13"/>
                                        </p:tgtEl>
                                        <p:attrNameLst>
                                          <p:attrName>style.opacity</p:attrName>
                                        </p:attrNameLst>
                                      </p:cBhvr>
                                      <p:to>
                                        <p:strVal val="0.25"/>
                                      </p:to>
                                    </p:set>
                                    <p:animEffect filter="image" prLst="opacity: 0.25">
                                      <p:cBhvr rctx="IE">
                                        <p:cTn id="206" dur="indefinite"/>
                                        <p:tgtEl>
                                          <p:spTgt spid="13"/>
                                        </p:tgtEl>
                                      </p:cBhvr>
                                    </p:animEffect>
                                  </p:childTnLst>
                                </p:cTn>
                              </p:par>
                              <p:par>
                                <p:cTn id="207" presetID="9" presetClass="emph" presetSubtype="0" nodeType="withEffect">
                                  <p:stCondLst>
                                    <p:cond delay="0"/>
                                  </p:stCondLst>
                                  <p:childTnLst>
                                    <p:set>
                                      <p:cBhvr rctx="PPT">
                                        <p:cTn id="208" dur="indefinite"/>
                                        <p:tgtEl>
                                          <p:spTgt spid="15"/>
                                        </p:tgtEl>
                                        <p:attrNameLst>
                                          <p:attrName>style.opacity</p:attrName>
                                        </p:attrNameLst>
                                      </p:cBhvr>
                                      <p:to>
                                        <p:strVal val="0.25"/>
                                      </p:to>
                                    </p:set>
                                    <p:animEffect filter="image" prLst="opacity: 0.25">
                                      <p:cBhvr rctx="IE">
                                        <p:cTn id="209" dur="indefinite"/>
                                        <p:tgtEl>
                                          <p:spTgt spid="15"/>
                                        </p:tgtEl>
                                      </p:cBhvr>
                                    </p:animEffect>
                                  </p:childTnLst>
                                </p:cTn>
                              </p:par>
                            </p:childTnLst>
                          </p:cTn>
                        </p:par>
                        <p:par>
                          <p:cTn id="210" fill="hold">
                            <p:stCondLst>
                              <p:cond delay="500"/>
                            </p:stCondLst>
                            <p:childTnLst>
                              <p:par>
                                <p:cTn id="211" presetID="0" presetClass="path" presetSubtype="0" accel="50000" decel="50000" fill="hold" nodeType="afterEffect">
                                  <p:stCondLst>
                                    <p:cond delay="0"/>
                                  </p:stCondLst>
                                  <p:childTnLst>
                                    <p:animMotion origin="layout" path="M -2.5E-6 7.04903E-6 C -0.07483 -0.03006 -0.14948 -0.06012 -0.20625 -0.10198 C -0.26302 -0.14384 -0.31059 -0.20281 -0.3408 -0.25184 C -0.37101 -0.30041 -0.37865 -0.34828 -0.38768 -0.39477 C -0.3967 -0.44125 -0.39948 -0.50022 -0.39514 -0.53121 C -0.3908 -0.5622 -0.38525 -0.5703 -0.36181 -0.58047 C -0.33837 -0.59065 -0.30087 -0.59019 -0.25434 -0.59204 C -0.20781 -0.59389 -0.13472 -0.5925 -0.08281 -0.59204 C -0.0309 -0.59158 0.00156 -0.59296 0.05677 -0.5888 C 0.11198 -0.58464 0.19791 -0.57816 0.24809 -0.56752 C 0.29826 -0.55689 0.33333 -0.55087 0.35798 -0.52474 C 0.38264 -0.49861 0.3908 -0.42853 0.39618 -0.41119 " pathEditMode="relative" ptsTypes="aaaaaaaaaaaA">
                                      <p:cBhvr>
                                        <p:cTn id="212" dur="2000" fill="hold"/>
                                        <p:tgtEl>
                                          <p:spTgt spid="24"/>
                                        </p:tgtEl>
                                        <p:attrNameLst>
                                          <p:attrName>ppt_x</p:attrName>
                                          <p:attrName>ppt_y</p:attrName>
                                        </p:attrNameLst>
                                      </p:cBhvr>
                                    </p:animMotion>
                                  </p:childTnLst>
                                </p:cTn>
                              </p:par>
                            </p:childTnLst>
                          </p:cTn>
                        </p:par>
                        <p:par>
                          <p:cTn id="213" fill="hold">
                            <p:stCondLst>
                              <p:cond delay="2500"/>
                            </p:stCondLst>
                            <p:childTnLst>
                              <p:par>
                                <p:cTn id="214" presetID="10" presetClass="exit" presetSubtype="0" fill="hold" nodeType="afterEffect">
                                  <p:stCondLst>
                                    <p:cond delay="0"/>
                                  </p:stCondLst>
                                  <p:childTnLst>
                                    <p:animEffect transition="out" filter="fade">
                                      <p:cBhvr>
                                        <p:cTn id="215" dur="500"/>
                                        <p:tgtEl>
                                          <p:spTgt spid="24"/>
                                        </p:tgtEl>
                                      </p:cBhvr>
                                    </p:animEffect>
                                    <p:set>
                                      <p:cBhvr>
                                        <p:cTn id="216" dur="1" fill="hold">
                                          <p:stCondLst>
                                            <p:cond delay="499"/>
                                          </p:stCondLst>
                                        </p:cTn>
                                        <p:tgtEl>
                                          <p:spTgt spid="24"/>
                                        </p:tgtEl>
                                        <p:attrNameLst>
                                          <p:attrName>style.visibility</p:attrName>
                                        </p:attrNameLst>
                                      </p:cBhvr>
                                      <p:to>
                                        <p:strVal val="hidden"/>
                                      </p:to>
                                    </p:set>
                                  </p:childTnLst>
                                </p:cTn>
                              </p:par>
                            </p:childTnLst>
                          </p:cTn>
                        </p:par>
                      </p:childTnLst>
                    </p:cTn>
                  </p:par>
                  <p:par>
                    <p:cTn id="217" fill="hold">
                      <p:stCondLst>
                        <p:cond delay="indefinite"/>
                      </p:stCondLst>
                      <p:childTnLst>
                        <p:par>
                          <p:cTn id="218" fill="hold">
                            <p:stCondLst>
                              <p:cond delay="0"/>
                            </p:stCondLst>
                            <p:childTnLst>
                              <p:par>
                                <p:cTn id="219" presetID="26" presetClass="emph" presetSubtype="0" fill="hold" grpId="4" nodeType="clickEffect">
                                  <p:stCondLst>
                                    <p:cond delay="0"/>
                                  </p:stCondLst>
                                  <p:childTnLst>
                                    <p:animEffect transition="out" filter="fade">
                                      <p:cBhvr>
                                        <p:cTn id="220" dur="500" tmFilter="0, 0; .2, .5; .8, .5; 1, 0"/>
                                        <p:tgtEl>
                                          <p:spTgt spid="129"/>
                                        </p:tgtEl>
                                      </p:cBhvr>
                                    </p:animEffect>
                                    <p:animScale>
                                      <p:cBhvr>
                                        <p:cTn id="221" dur="250" autoRev="1" fill="hold"/>
                                        <p:tgtEl>
                                          <p:spTgt spid="129"/>
                                        </p:tgtEl>
                                      </p:cBhvr>
                                      <p:by x="105000" y="105000"/>
                                    </p:animScale>
                                  </p:childTnLst>
                                </p:cTn>
                              </p:par>
                              <p:par>
                                <p:cTn id="222" presetID="1" presetClass="entr" presetSubtype="0" fill="hold" grpId="0" nodeType="withEffect">
                                  <p:stCondLst>
                                    <p:cond delay="0"/>
                                  </p:stCondLst>
                                  <p:childTnLst>
                                    <p:set>
                                      <p:cBhvr>
                                        <p:cTn id="223" dur="1" fill="hold">
                                          <p:stCondLst>
                                            <p:cond delay="0"/>
                                          </p:stCondLst>
                                        </p:cTn>
                                        <p:tgtEl>
                                          <p:spTgt spid="168"/>
                                        </p:tgtEl>
                                        <p:attrNameLst>
                                          <p:attrName>style.visibility</p:attrName>
                                        </p:attrNameLst>
                                      </p:cBhvr>
                                      <p:to>
                                        <p:strVal val="visible"/>
                                      </p:to>
                                    </p:set>
                                  </p:childTnLst>
                                </p:cTn>
                              </p:par>
                              <p:par>
                                <p:cTn id="224" presetID="9" presetClass="emph" presetSubtype="0" grpId="1" nodeType="withEffect">
                                  <p:stCondLst>
                                    <p:cond delay="0"/>
                                  </p:stCondLst>
                                  <p:childTnLst>
                                    <p:set>
                                      <p:cBhvr rctx="PPT">
                                        <p:cTn id="225" dur="indefinite"/>
                                        <p:tgtEl>
                                          <p:spTgt spid="167"/>
                                        </p:tgtEl>
                                        <p:attrNameLst>
                                          <p:attrName>style.opacity</p:attrName>
                                        </p:attrNameLst>
                                      </p:cBhvr>
                                      <p:to>
                                        <p:strVal val="0.5"/>
                                      </p:to>
                                    </p:set>
                                    <p:animEffect filter="image" prLst="opacity: 0.5">
                                      <p:cBhvr rctx="IE">
                                        <p:cTn id="226" dur="indefinite"/>
                                        <p:tgtEl>
                                          <p:spTgt spid="167"/>
                                        </p:tgtEl>
                                      </p:cBhvr>
                                    </p:animEffect>
                                  </p:childTnLst>
                                </p:cTn>
                              </p:par>
                            </p:childTnLst>
                          </p:cTn>
                        </p:par>
                      </p:childTnLst>
                    </p:cTn>
                  </p:par>
                  <p:par>
                    <p:cTn id="227" fill="hold">
                      <p:stCondLst>
                        <p:cond delay="indefinite"/>
                      </p:stCondLst>
                      <p:childTnLst>
                        <p:par>
                          <p:cTn id="228" fill="hold">
                            <p:stCondLst>
                              <p:cond delay="0"/>
                            </p:stCondLst>
                            <p:childTnLst>
                              <p:par>
                                <p:cTn id="229" presetID="26" presetClass="emph" presetSubtype="0" fill="hold" grpId="4" nodeType="clickEffect">
                                  <p:stCondLst>
                                    <p:cond delay="0"/>
                                  </p:stCondLst>
                                  <p:childTnLst>
                                    <p:animEffect transition="out" filter="fade">
                                      <p:cBhvr>
                                        <p:cTn id="230" dur="500" tmFilter="0, 0; .2, .5; .8, .5; 1, 0"/>
                                        <p:tgtEl>
                                          <p:spTgt spid="105"/>
                                        </p:tgtEl>
                                      </p:cBhvr>
                                    </p:animEffect>
                                    <p:animScale>
                                      <p:cBhvr>
                                        <p:cTn id="231" dur="250" autoRev="1" fill="hold"/>
                                        <p:tgtEl>
                                          <p:spTgt spid="105"/>
                                        </p:tgtEl>
                                      </p:cBhvr>
                                      <p:by x="105000" y="105000"/>
                                    </p:animScale>
                                  </p:childTnLst>
                                </p:cTn>
                              </p:par>
                              <p:par>
                                <p:cTn id="232" presetID="1" presetClass="entr" presetSubtype="0" fill="hold" grpId="0" nodeType="withEffect">
                                  <p:stCondLst>
                                    <p:cond delay="0"/>
                                  </p:stCondLst>
                                  <p:childTnLst>
                                    <p:set>
                                      <p:cBhvr>
                                        <p:cTn id="233" dur="1" fill="hold">
                                          <p:stCondLst>
                                            <p:cond delay="0"/>
                                          </p:stCondLst>
                                        </p:cTn>
                                        <p:tgtEl>
                                          <p:spTgt spid="135"/>
                                        </p:tgtEl>
                                        <p:attrNameLst>
                                          <p:attrName>style.visibility</p:attrName>
                                        </p:attrNameLst>
                                      </p:cBhvr>
                                      <p:to>
                                        <p:strVal val="visible"/>
                                      </p:to>
                                    </p:set>
                                  </p:childTnLst>
                                </p:cTn>
                              </p:par>
                            </p:childTnLst>
                          </p:cTn>
                        </p:par>
                        <p:par>
                          <p:cTn id="234" fill="hold">
                            <p:stCondLst>
                              <p:cond delay="500"/>
                            </p:stCondLst>
                            <p:childTnLst>
                              <p:par>
                                <p:cTn id="235" presetID="1" presetClass="entr" presetSubtype="0" fill="hold" nodeType="afterEffect">
                                  <p:stCondLst>
                                    <p:cond delay="0"/>
                                  </p:stCondLst>
                                  <p:childTnLst>
                                    <p:set>
                                      <p:cBhvr>
                                        <p:cTn id="236" dur="1" fill="hold">
                                          <p:stCondLst>
                                            <p:cond delay="0"/>
                                          </p:stCondLst>
                                        </p:cTn>
                                        <p:tgtEl>
                                          <p:spTgt spid="25"/>
                                        </p:tgtEl>
                                        <p:attrNameLst>
                                          <p:attrName>style.visibility</p:attrName>
                                        </p:attrNameLst>
                                      </p:cBhvr>
                                      <p:to>
                                        <p:strVal val="visible"/>
                                      </p:to>
                                    </p:set>
                                  </p:childTnLst>
                                </p:cTn>
                              </p:par>
                              <p:par>
                                <p:cTn id="237" presetID="9" presetClass="emph" presetSubtype="0" nodeType="withEffect">
                                  <p:stCondLst>
                                    <p:cond delay="0"/>
                                  </p:stCondLst>
                                  <p:childTnLst>
                                    <p:set>
                                      <p:cBhvr rctx="PPT">
                                        <p:cTn id="238" dur="indefinite"/>
                                        <p:tgtEl>
                                          <p:spTgt spid="17"/>
                                        </p:tgtEl>
                                        <p:attrNameLst>
                                          <p:attrName>style.opacity</p:attrName>
                                        </p:attrNameLst>
                                      </p:cBhvr>
                                      <p:to>
                                        <p:strVal val="0.25"/>
                                      </p:to>
                                    </p:set>
                                    <p:animEffect filter="image" prLst="opacity: 0.25">
                                      <p:cBhvr rctx="IE">
                                        <p:cTn id="239" dur="indefinite"/>
                                        <p:tgtEl>
                                          <p:spTgt spid="17"/>
                                        </p:tgtEl>
                                      </p:cBhvr>
                                    </p:animEffect>
                                  </p:childTnLst>
                                </p:cTn>
                              </p:par>
                              <p:par>
                                <p:cTn id="240" presetID="9" presetClass="emph" presetSubtype="0" nodeType="withEffect">
                                  <p:stCondLst>
                                    <p:cond delay="0"/>
                                  </p:stCondLst>
                                  <p:childTnLst>
                                    <p:set>
                                      <p:cBhvr rctx="PPT">
                                        <p:cTn id="241" dur="indefinite"/>
                                        <p:tgtEl>
                                          <p:spTgt spid="18"/>
                                        </p:tgtEl>
                                        <p:attrNameLst>
                                          <p:attrName>style.opacity</p:attrName>
                                        </p:attrNameLst>
                                      </p:cBhvr>
                                      <p:to>
                                        <p:strVal val="0.25"/>
                                      </p:to>
                                    </p:set>
                                    <p:animEffect filter="image" prLst="opacity: 0.25">
                                      <p:cBhvr rctx="IE">
                                        <p:cTn id="242" dur="indefinite"/>
                                        <p:tgtEl>
                                          <p:spTgt spid="18"/>
                                        </p:tgtEl>
                                      </p:cBhvr>
                                    </p:animEffect>
                                  </p:childTnLst>
                                </p:cTn>
                              </p:par>
                            </p:childTnLst>
                          </p:cTn>
                        </p:par>
                        <p:par>
                          <p:cTn id="243" fill="hold">
                            <p:stCondLst>
                              <p:cond delay="500"/>
                            </p:stCondLst>
                            <p:childTnLst>
                              <p:par>
                                <p:cTn id="244" presetID="0" presetClass="path" presetSubtype="0" accel="50000" decel="50000" fill="hold" nodeType="afterEffect">
                                  <p:stCondLst>
                                    <p:cond delay="0"/>
                                  </p:stCondLst>
                                  <p:childTnLst>
                                    <p:animMotion origin="layout" path="M -3.88889E-6 2.25717E-6 C -0.10469 -0.01526 -0.20955 -0.0303 -0.27899 -0.05759 C -0.34809 -0.08488 -0.38455 -0.11425 -0.4158 -0.16443 C -0.44705 -0.21462 -0.4651 -0.31267 -0.46649 -0.35846 C -0.46788 -0.40426 -0.47153 -0.42299 -0.42448 -0.43895 C -0.37743 -0.4549 -0.25816 -0.45236 -0.18368 -0.45375 C -0.1092 -0.45513 -0.04323 -0.45352 0.0224 -0.44727 C 0.08785 -0.44103 0.16806 -0.43363 0.21007 -0.41605 C 0.25208 -0.39847 0.26007 -0.36818 0.27431 -0.34204 C 0.28854 -0.31591 0.2941 -0.27197 0.29531 -0.25971 " pathEditMode="relative" ptsTypes="aaaaaaaaaA">
                                      <p:cBhvr>
                                        <p:cTn id="245" dur="2000" fill="hold"/>
                                        <p:tgtEl>
                                          <p:spTgt spid="25"/>
                                        </p:tgtEl>
                                        <p:attrNameLst>
                                          <p:attrName>ppt_x</p:attrName>
                                          <p:attrName>ppt_y</p:attrName>
                                        </p:attrNameLst>
                                      </p:cBhvr>
                                    </p:animMotion>
                                  </p:childTnLst>
                                </p:cTn>
                              </p:par>
                            </p:childTnLst>
                          </p:cTn>
                        </p:par>
                        <p:par>
                          <p:cTn id="246" fill="hold">
                            <p:stCondLst>
                              <p:cond delay="2500"/>
                            </p:stCondLst>
                            <p:childTnLst>
                              <p:par>
                                <p:cTn id="247" presetID="10" presetClass="exit" presetSubtype="0" fill="hold" nodeType="afterEffect">
                                  <p:stCondLst>
                                    <p:cond delay="0"/>
                                  </p:stCondLst>
                                  <p:childTnLst>
                                    <p:animEffect transition="out" filter="fade">
                                      <p:cBhvr>
                                        <p:cTn id="248" dur="2000"/>
                                        <p:tgtEl>
                                          <p:spTgt spid="25"/>
                                        </p:tgtEl>
                                      </p:cBhvr>
                                    </p:animEffect>
                                    <p:set>
                                      <p:cBhvr>
                                        <p:cTn id="249" dur="1" fill="hold">
                                          <p:stCondLst>
                                            <p:cond delay="1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6" grpId="0"/>
      <p:bldP spid="158" grpId="0"/>
      <p:bldP spid="159" grpId="0"/>
      <p:bldP spid="95" grpId="0" animBg="1"/>
      <p:bldP spid="102" grpId="0" animBg="1"/>
      <p:bldP spid="105" grpId="0" animBg="1"/>
      <p:bldP spid="105" grpId="1" animBg="1"/>
      <p:bldP spid="105" grpId="2" animBg="1"/>
      <p:bldP spid="105" grpId="3" animBg="1"/>
      <p:bldP spid="105" grpId="4" animBg="1"/>
      <p:bldP spid="108" grpId="0"/>
      <p:bldP spid="111" grpId="0"/>
      <p:bldP spid="114" grpId="0"/>
      <p:bldP spid="129" grpId="0" animBg="1"/>
      <p:bldP spid="129" grpId="1" animBg="1"/>
      <p:bldP spid="129" grpId="2" animBg="1"/>
      <p:bldP spid="129" grpId="3" animBg="1"/>
      <p:bldP spid="129" grpId="4" animBg="1"/>
      <p:bldP spid="132" grpId="0"/>
      <p:bldP spid="135" grpId="0"/>
      <p:bldP spid="150" grpId="0"/>
      <p:bldP spid="150" grpId="1"/>
      <p:bldP spid="153" grpId="0"/>
      <p:bldP spid="153" grpId="1"/>
      <p:bldP spid="157" grpId="0"/>
      <p:bldP spid="157" grpId="1"/>
      <p:bldP spid="167" grpId="0"/>
      <p:bldP spid="167" grpId="1"/>
      <p:bldP spid="1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a:p>
        </p:txBody>
      </p:sp>
      <p:sp>
        <p:nvSpPr>
          <p:cNvPr id="2" name="Title 1"/>
          <p:cNvSpPr>
            <a:spLocks noGrp="1"/>
          </p:cNvSpPr>
          <p:nvPr>
            <p:ph type="ctrTitle"/>
          </p:nvPr>
        </p:nvSpPr>
        <p:spPr/>
        <p:txBody>
          <a:bodyPr/>
          <a:lstStyle/>
          <a:p>
            <a:r>
              <a:rPr lang="en-US" smtClean="0"/>
              <a:t>Microsoft media Platform</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1414573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Diagram 45"/>
          <p:cNvGraphicFramePr/>
          <p:nvPr>
            <p:extLst>
              <p:ext uri="{D42A27DB-BD31-4B8C-83A1-F6EECF244321}">
                <p14:modId xmlns:p14="http://schemas.microsoft.com/office/powerpoint/2010/main" val="3456387400"/>
              </p:ext>
            </p:extLst>
          </p:nvPr>
        </p:nvGraphicFramePr>
        <p:xfrm>
          <a:off x="507868" y="1371600"/>
          <a:ext cx="11071515"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smtClean="0"/>
              <a:t>Microsoft Media Platform Components</a:t>
            </a:r>
            <a:endParaRPr lang="en-US" dirty="0"/>
          </a:p>
        </p:txBody>
      </p:sp>
      <p:pic>
        <p:nvPicPr>
          <p:cNvPr id="15" name="Picture 14" descr="WinAzure_v_rgb.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692804" y="1499936"/>
            <a:ext cx="2277139" cy="824310"/>
          </a:xfrm>
          <a:prstGeom prst="rect">
            <a:avLst/>
          </a:prstGeom>
        </p:spPr>
      </p:pic>
      <p:pic>
        <p:nvPicPr>
          <p:cNvPr id="33" name="Picture 32" descr="Silverlight_h_rgb_small.png"/>
          <p:cNvPicPr>
            <a:picLocks noChangeAspect="1"/>
          </p:cNvPicPr>
          <p:nvPr/>
        </p:nvPicPr>
        <p:blipFill>
          <a:blip r:embed="rId8"/>
          <a:stretch>
            <a:fillRect/>
          </a:stretch>
        </p:blipFill>
        <p:spPr>
          <a:xfrm>
            <a:off x="3402210" y="3819410"/>
            <a:ext cx="3606365" cy="828791"/>
          </a:xfrm>
          <a:prstGeom prst="rect">
            <a:avLst/>
          </a:prstGeom>
        </p:spPr>
      </p:pic>
      <p:grpSp>
        <p:nvGrpSpPr>
          <p:cNvPr id="36" name="Group 35"/>
          <p:cNvGrpSpPr>
            <a:grpSpLocks noChangeAspect="1"/>
          </p:cNvGrpSpPr>
          <p:nvPr/>
        </p:nvGrpSpPr>
        <p:grpSpPr>
          <a:xfrm>
            <a:off x="7331282" y="3823589"/>
            <a:ext cx="1302470" cy="824611"/>
            <a:chOff x="7923207" y="3657599"/>
            <a:chExt cx="1874118" cy="1186527"/>
          </a:xfrm>
        </p:grpSpPr>
        <p:pic>
          <p:nvPicPr>
            <p:cNvPr id="34" name="Picture 33" descr="IE-symbol_rgb.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520855" y="3956424"/>
              <a:ext cx="1276470" cy="887702"/>
            </a:xfrm>
            <a:prstGeom prst="rect">
              <a:avLst/>
            </a:prstGeom>
          </p:spPr>
        </p:pic>
        <p:pic>
          <p:nvPicPr>
            <p:cNvPr id="35" name="Picture 34" descr="HTML5_Logo_512.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923207" y="3657599"/>
              <a:ext cx="1309537" cy="982407"/>
            </a:xfrm>
            <a:prstGeom prst="rect">
              <a:avLst/>
            </a:prstGeom>
          </p:spPr>
        </p:pic>
      </p:grpSp>
      <p:pic>
        <p:nvPicPr>
          <p:cNvPr id="37" name="Picture 36" descr="IISMediaServices_951x228.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859795" y="1567339"/>
            <a:ext cx="4250611" cy="764504"/>
          </a:xfrm>
          <a:prstGeom prst="rect">
            <a:avLst/>
          </a:prstGeom>
        </p:spPr>
      </p:pic>
      <p:pic>
        <p:nvPicPr>
          <p:cNvPr id="28" name="Picture 27" descr="Expression_Encoder_Pro_h.png"/>
          <p:cNvPicPr>
            <a:picLocks noChangeAspect="1"/>
          </p:cNvPicPr>
          <p:nvPr/>
        </p:nvPicPr>
        <p:blipFill>
          <a:blip r:embed="rId12"/>
          <a:stretch>
            <a:fillRect/>
          </a:stretch>
        </p:blipFill>
        <p:spPr>
          <a:xfrm>
            <a:off x="3758221" y="2787293"/>
            <a:ext cx="4488282" cy="661988"/>
          </a:xfrm>
          <a:prstGeom prst="rect">
            <a:avLst/>
          </a:prstGeom>
        </p:spPr>
      </p:pic>
      <p:sp>
        <p:nvSpPr>
          <p:cNvPr id="32" name="TextBox 31"/>
          <p:cNvSpPr txBox="1"/>
          <p:nvPr/>
        </p:nvSpPr>
        <p:spPr>
          <a:xfrm>
            <a:off x="8766065" y="2743200"/>
            <a:ext cx="2305451" cy="738664"/>
          </a:xfrm>
          <a:prstGeom prst="rect">
            <a:avLst/>
          </a:prstGeom>
          <a:noFill/>
        </p:spPr>
        <p:txBody>
          <a:bodyPr wrap="square" lIns="0" tIns="0" rIns="0" bIns="0" rtlCol="0">
            <a:spAutoFit/>
          </a:bodyPr>
          <a:lstStyle/>
          <a:p>
            <a:r>
              <a:rPr lang="en-US" sz="2000" dirty="0" smtClean="0">
                <a:solidFill>
                  <a:schemeClr val="bg1"/>
                </a:solidFill>
                <a:latin typeface="Segoe" pitchFamily="34" charset="0"/>
              </a:rPr>
              <a:t>Microsoft</a:t>
            </a:r>
            <a:r>
              <a:rPr lang="en-US" sz="800" baseline="100000" dirty="0" smtClean="0">
                <a:solidFill>
                  <a:schemeClr val="bg1"/>
                </a:solidFill>
                <a:latin typeface="Segoe" pitchFamily="34" charset="0"/>
              </a:rPr>
              <a:t>®</a:t>
            </a:r>
            <a:endParaRPr lang="en-US" sz="1100" baseline="100000" dirty="0" smtClean="0">
              <a:solidFill>
                <a:schemeClr val="bg1"/>
              </a:solidFill>
              <a:latin typeface="Segoe" pitchFamily="34" charset="0"/>
            </a:endParaRPr>
          </a:p>
          <a:p>
            <a:r>
              <a:rPr lang="en-US" sz="2800" dirty="0" err="1" smtClean="0">
                <a:solidFill>
                  <a:schemeClr val="bg1"/>
                </a:solidFill>
                <a:latin typeface="Segoe" pitchFamily="34" charset="0"/>
              </a:rPr>
              <a:t>PlayReady</a:t>
            </a:r>
            <a:r>
              <a:rPr lang="en-US" sz="1000" b="1" baseline="100000" dirty="0" smtClean="0">
                <a:solidFill>
                  <a:schemeClr val="bg1"/>
                </a:solidFill>
                <a:latin typeface="Segoe" pitchFamily="34" charset="0"/>
              </a:rPr>
              <a:t>®</a:t>
            </a:r>
            <a:endParaRPr lang="en-US" sz="2400" b="1" baseline="100000" dirty="0" smtClean="0">
              <a:solidFill>
                <a:schemeClr val="bg1"/>
              </a:solidFill>
              <a:latin typeface="Segoe" pitchFamily="34" charset="0"/>
            </a:endParaRPr>
          </a:p>
        </p:txBody>
      </p:sp>
      <p:grpSp>
        <p:nvGrpSpPr>
          <p:cNvPr id="38" name="Group 37"/>
          <p:cNvGrpSpPr/>
          <p:nvPr/>
        </p:nvGrpSpPr>
        <p:grpSpPr>
          <a:xfrm>
            <a:off x="9135916" y="3749934"/>
            <a:ext cx="2049886" cy="987041"/>
            <a:chOff x="8228014" y="3945710"/>
            <a:chExt cx="2049888" cy="987041"/>
          </a:xfrm>
        </p:grpSpPr>
        <p:pic>
          <p:nvPicPr>
            <p:cNvPr id="29" name="Picture 28" descr="Linux_Penguin_small.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173416" y="3962398"/>
              <a:ext cx="321594" cy="283875"/>
            </a:xfrm>
            <a:prstGeom prst="rect">
              <a:avLst/>
            </a:prstGeom>
          </p:spPr>
        </p:pic>
        <p:pic>
          <p:nvPicPr>
            <p:cNvPr id="27" name="Picture 26" descr="Android_logo_svg.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9782860" y="3945710"/>
              <a:ext cx="495042" cy="345849"/>
            </a:xfrm>
            <a:prstGeom prst="rect">
              <a:avLst/>
            </a:prstGeom>
          </p:spPr>
        </p:pic>
        <p:sp>
          <p:nvSpPr>
            <p:cNvPr id="24" name="TextBox 23"/>
            <p:cNvSpPr txBox="1"/>
            <p:nvPr/>
          </p:nvSpPr>
          <p:spPr>
            <a:xfrm>
              <a:off x="8228014" y="4255643"/>
              <a:ext cx="1628653" cy="677108"/>
            </a:xfrm>
            <a:prstGeom prst="rect">
              <a:avLst/>
            </a:prstGeom>
            <a:noFill/>
          </p:spPr>
          <p:txBody>
            <a:bodyPr wrap="none" lIns="0" tIns="0" rIns="0" bIns="0" rtlCol="0">
              <a:spAutoFit/>
            </a:bodyPr>
            <a:lstStyle/>
            <a:p>
              <a:r>
                <a:rPr lang="en-US" sz="1400" dirty="0" smtClean="0">
                  <a:ln w="3175">
                    <a:noFill/>
                  </a:ln>
                  <a:solidFill>
                    <a:schemeClr val="bg1"/>
                  </a:solidFill>
                  <a:latin typeface="Segoe" pitchFamily="34" charset="0"/>
                </a:rPr>
                <a:t>Smooth Streaming </a:t>
              </a:r>
              <a:br>
                <a:rPr lang="en-US" sz="1400" dirty="0" smtClean="0">
                  <a:ln w="3175">
                    <a:noFill/>
                  </a:ln>
                  <a:solidFill>
                    <a:schemeClr val="bg1"/>
                  </a:solidFill>
                  <a:latin typeface="Segoe" pitchFamily="34" charset="0"/>
                </a:rPr>
              </a:br>
              <a:r>
                <a:rPr lang="en-US" sz="1400" dirty="0" smtClean="0">
                  <a:ln w="3175">
                    <a:noFill/>
                  </a:ln>
                  <a:solidFill>
                    <a:schemeClr val="bg1"/>
                  </a:solidFill>
                  <a:latin typeface="Segoe" pitchFamily="34" charset="0"/>
                </a:rPr>
                <a:t>&amp; PlayReady</a:t>
              </a:r>
              <a:r>
                <a:rPr lang="en-US" sz="600" baseline="100000" dirty="0" smtClean="0">
                  <a:ln w="3175">
                    <a:noFill/>
                  </a:ln>
                  <a:solidFill>
                    <a:schemeClr val="bg1"/>
                  </a:solidFill>
                  <a:latin typeface="Segoe" pitchFamily="34" charset="0"/>
                </a:rPr>
                <a:t>®</a:t>
              </a:r>
              <a:endParaRPr lang="en-US" sz="1400" baseline="100000" dirty="0" smtClean="0">
                <a:ln w="3175">
                  <a:noFill/>
                </a:ln>
                <a:solidFill>
                  <a:schemeClr val="bg1"/>
                </a:solidFill>
                <a:latin typeface="Segoe" pitchFamily="34" charset="0"/>
              </a:endParaRPr>
            </a:p>
            <a:p>
              <a:r>
                <a:rPr lang="en-US" sz="1600" dirty="0" smtClean="0">
                  <a:ln w="3175">
                    <a:noFill/>
                  </a:ln>
                  <a:solidFill>
                    <a:schemeClr val="bg1"/>
                  </a:solidFill>
                  <a:latin typeface="Segoe" pitchFamily="34" charset="0"/>
                </a:rPr>
                <a:t>Client Porting Kits</a:t>
              </a:r>
            </a:p>
          </p:txBody>
        </p:sp>
        <p:pic>
          <p:nvPicPr>
            <p:cNvPr id="25" name="Picture 24" descr="iOS_logo.png"/>
            <p:cNvPicPr>
              <a:picLocks noChangeAspect="1"/>
            </p:cNvPicPr>
            <p:nvPr/>
          </p:nvPicPr>
          <p:blipFill>
            <a:blip r:embed="rId15" cstate="print">
              <a:extLst>
                <a:ext uri="{28A0092B-C50C-407E-A947-70E740481C1C}">
                  <a14:useLocalDpi xmlns:a14="http://schemas.microsoft.com/office/drawing/2010/main"/>
                </a:ext>
              </a:extLst>
            </a:blip>
            <a:srcRect/>
            <a:stretch>
              <a:fillRect/>
            </a:stretch>
          </p:blipFill>
          <p:spPr>
            <a:xfrm>
              <a:off x="8237754" y="3986759"/>
              <a:ext cx="732515" cy="237251"/>
            </a:xfrm>
            <a:prstGeom prst="rect">
              <a:avLst/>
            </a:prstGeom>
          </p:spPr>
        </p:pic>
      </p:grpSp>
      <p:grpSp>
        <p:nvGrpSpPr>
          <p:cNvPr id="6" name="Group 5"/>
          <p:cNvGrpSpPr/>
          <p:nvPr/>
        </p:nvGrpSpPr>
        <p:grpSpPr>
          <a:xfrm>
            <a:off x="4977104" y="4855534"/>
            <a:ext cx="6094411" cy="987651"/>
            <a:chOff x="3810001" y="5105400"/>
            <a:chExt cx="4571999" cy="987651"/>
          </a:xfrm>
        </p:grpSpPr>
        <p:sp>
          <p:nvSpPr>
            <p:cNvPr id="52" name="TextBox 51"/>
            <p:cNvSpPr txBox="1"/>
            <p:nvPr/>
          </p:nvSpPr>
          <p:spPr>
            <a:xfrm>
              <a:off x="3892892" y="5600608"/>
              <a:ext cx="502672" cy="492443"/>
            </a:xfrm>
            <a:prstGeom prst="rect">
              <a:avLst/>
            </a:prstGeom>
            <a:noFill/>
          </p:spPr>
          <p:txBody>
            <a:bodyPr wrap="none" lIns="0" tIns="0" rIns="0" bIns="0" rtlCol="0">
              <a:spAutoFit/>
            </a:bodyPr>
            <a:lstStyle/>
            <a:p>
              <a:pPr algn="ctr">
                <a:lnSpc>
                  <a:spcPct val="80000"/>
                </a:lnSpc>
              </a:pPr>
              <a:r>
                <a:rPr lang="en-US" sz="2000" dirty="0" smtClean="0">
                  <a:solidFill>
                    <a:schemeClr val="bg1"/>
                  </a:solidFill>
                  <a:latin typeface="Segoe" pitchFamily="34" charset="0"/>
                </a:rPr>
                <a:t>Video</a:t>
              </a:r>
            </a:p>
            <a:p>
              <a:pPr algn="ctr">
                <a:lnSpc>
                  <a:spcPct val="80000"/>
                </a:lnSpc>
              </a:pPr>
              <a:r>
                <a:rPr lang="en-US" sz="2000" dirty="0" smtClean="0">
                  <a:solidFill>
                    <a:schemeClr val="bg1"/>
                  </a:solidFill>
                  <a:latin typeface="Segoe" pitchFamily="34" charset="0"/>
                </a:rPr>
                <a:t>Editor</a:t>
              </a:r>
            </a:p>
          </p:txBody>
        </p:sp>
        <p:sp>
          <p:nvSpPr>
            <p:cNvPr id="53" name="TextBox 52"/>
            <p:cNvSpPr txBox="1"/>
            <p:nvPr/>
          </p:nvSpPr>
          <p:spPr>
            <a:xfrm>
              <a:off x="4849135" y="5600608"/>
              <a:ext cx="758818" cy="492443"/>
            </a:xfrm>
            <a:prstGeom prst="rect">
              <a:avLst/>
            </a:prstGeom>
            <a:noFill/>
          </p:spPr>
          <p:txBody>
            <a:bodyPr wrap="none" lIns="0" tIns="0" rIns="0" bIns="0" rtlCol="0">
              <a:spAutoFit/>
            </a:bodyPr>
            <a:lstStyle/>
            <a:p>
              <a:pPr algn="ctr">
                <a:lnSpc>
                  <a:spcPct val="80000"/>
                </a:lnSpc>
              </a:pPr>
              <a:r>
                <a:rPr lang="en-US" sz="2000" dirty="0" smtClean="0">
                  <a:solidFill>
                    <a:schemeClr val="bg1"/>
                  </a:solidFill>
                  <a:latin typeface="Segoe" pitchFamily="34" charset="0"/>
                </a:rPr>
                <a:t>Content</a:t>
              </a:r>
            </a:p>
            <a:p>
              <a:pPr algn="ctr">
                <a:lnSpc>
                  <a:spcPct val="80000"/>
                </a:lnSpc>
              </a:pPr>
              <a:r>
                <a:rPr lang="en-US" sz="2000" dirty="0" smtClean="0">
                  <a:solidFill>
                    <a:schemeClr val="bg1"/>
                  </a:solidFill>
                  <a:latin typeface="Segoe" pitchFamily="34" charset="0"/>
                </a:rPr>
                <a:t>Manager</a:t>
              </a:r>
            </a:p>
          </p:txBody>
        </p:sp>
        <p:sp>
          <p:nvSpPr>
            <p:cNvPr id="54" name="TextBox 53"/>
            <p:cNvSpPr txBox="1"/>
            <p:nvPr/>
          </p:nvSpPr>
          <p:spPr>
            <a:xfrm>
              <a:off x="6087745" y="5600608"/>
              <a:ext cx="962052" cy="492443"/>
            </a:xfrm>
            <a:prstGeom prst="rect">
              <a:avLst/>
            </a:prstGeom>
            <a:noFill/>
          </p:spPr>
          <p:txBody>
            <a:bodyPr wrap="none" lIns="0" tIns="0" rIns="0" bIns="0" rtlCol="0">
              <a:spAutoFit/>
            </a:bodyPr>
            <a:lstStyle/>
            <a:p>
              <a:pPr algn="ctr">
                <a:lnSpc>
                  <a:spcPct val="80000"/>
                </a:lnSpc>
              </a:pPr>
              <a:r>
                <a:rPr lang="en-US" sz="2000" dirty="0" smtClean="0">
                  <a:solidFill>
                    <a:schemeClr val="bg1"/>
                  </a:solidFill>
                  <a:latin typeface="Segoe" pitchFamily="34" charset="0"/>
                </a:rPr>
                <a:t>Player</a:t>
              </a:r>
            </a:p>
            <a:p>
              <a:pPr algn="ctr">
                <a:lnSpc>
                  <a:spcPct val="80000"/>
                </a:lnSpc>
              </a:pPr>
              <a:r>
                <a:rPr lang="en-US" sz="2000" dirty="0" smtClean="0">
                  <a:solidFill>
                    <a:schemeClr val="bg1"/>
                  </a:solidFill>
                  <a:latin typeface="Segoe" pitchFamily="34" charset="0"/>
                </a:rPr>
                <a:t>Framework</a:t>
              </a:r>
            </a:p>
          </p:txBody>
        </p:sp>
        <p:sp>
          <p:nvSpPr>
            <p:cNvPr id="55" name="TextBox 54"/>
            <p:cNvSpPr txBox="1"/>
            <p:nvPr/>
          </p:nvSpPr>
          <p:spPr>
            <a:xfrm>
              <a:off x="7455359" y="5600608"/>
              <a:ext cx="803314" cy="492443"/>
            </a:xfrm>
            <a:prstGeom prst="rect">
              <a:avLst/>
            </a:prstGeom>
            <a:noFill/>
          </p:spPr>
          <p:txBody>
            <a:bodyPr wrap="none" lIns="0" tIns="0" rIns="0" bIns="0" rtlCol="0">
              <a:spAutoFit/>
            </a:bodyPr>
            <a:lstStyle/>
            <a:p>
              <a:pPr algn="ctr">
                <a:lnSpc>
                  <a:spcPct val="80000"/>
                </a:lnSpc>
              </a:pPr>
              <a:r>
                <a:rPr lang="en-US" sz="2000" dirty="0" smtClean="0">
                  <a:solidFill>
                    <a:schemeClr val="bg1"/>
                  </a:solidFill>
                  <a:latin typeface="Segoe" pitchFamily="34" charset="0"/>
                </a:rPr>
                <a:t>Audience</a:t>
              </a:r>
            </a:p>
            <a:p>
              <a:pPr algn="ctr">
                <a:lnSpc>
                  <a:spcPct val="80000"/>
                </a:lnSpc>
              </a:pPr>
              <a:r>
                <a:rPr lang="en-US" sz="2000" dirty="0" smtClean="0">
                  <a:solidFill>
                    <a:schemeClr val="bg1"/>
                  </a:solidFill>
                  <a:latin typeface="Segoe" pitchFamily="34" charset="0"/>
                </a:rPr>
                <a:t>Insight</a:t>
              </a:r>
            </a:p>
          </p:txBody>
        </p:sp>
        <p:sp>
          <p:nvSpPr>
            <p:cNvPr id="3" name="TextBox 2"/>
            <p:cNvSpPr txBox="1"/>
            <p:nvPr/>
          </p:nvSpPr>
          <p:spPr>
            <a:xfrm>
              <a:off x="3828861" y="5105400"/>
              <a:ext cx="4534280" cy="461665"/>
            </a:xfrm>
            <a:prstGeom prst="rect">
              <a:avLst/>
            </a:prstGeom>
            <a:noFill/>
          </p:spPr>
          <p:txBody>
            <a:bodyPr wrap="square" rtlCol="0">
              <a:spAutoFit/>
            </a:bodyPr>
            <a:lstStyle/>
            <a:p>
              <a:pPr algn="ctr"/>
              <a:r>
                <a:rPr lang="en-US" sz="2400" dirty="0">
                  <a:solidFill>
                    <a:schemeClr val="bg1"/>
                  </a:solidFill>
                  <a:ea typeface="Tahoma" pitchFamily="34" charset="0"/>
                  <a:cs typeface="Tahoma" pitchFamily="34" charset="0"/>
                </a:rPr>
                <a:t>Microsoft</a:t>
              </a:r>
              <a:r>
                <a:rPr lang="en-US" sz="1000" baseline="80000" dirty="0">
                  <a:solidFill>
                    <a:schemeClr val="bg1"/>
                  </a:solidFill>
                  <a:ea typeface="Tahoma" pitchFamily="34" charset="0"/>
                  <a:cs typeface="Tahoma" pitchFamily="34" charset="0"/>
                </a:rPr>
                <a:t>®</a:t>
              </a:r>
              <a:r>
                <a:rPr lang="en-US" sz="2400" dirty="0">
                  <a:solidFill>
                    <a:schemeClr val="bg1"/>
                  </a:solidFill>
                  <a:ea typeface="Tahoma" pitchFamily="34" charset="0"/>
                  <a:cs typeface="Tahoma" pitchFamily="34" charset="0"/>
                </a:rPr>
                <a:t> Media </a:t>
              </a:r>
              <a:r>
                <a:rPr lang="en-US" sz="2400" dirty="0" smtClean="0">
                  <a:solidFill>
                    <a:schemeClr val="bg1"/>
                  </a:solidFill>
                  <a:ea typeface="Tahoma" pitchFamily="34" charset="0"/>
                  <a:cs typeface="Tahoma" pitchFamily="34" charset="0"/>
                </a:rPr>
                <a:t>Platform</a:t>
              </a:r>
              <a:endParaRPr lang="en-US" sz="2400" dirty="0">
                <a:solidFill>
                  <a:schemeClr val="bg1"/>
                </a:solidFill>
                <a:ea typeface="Tahoma" pitchFamily="34" charset="0"/>
                <a:cs typeface="Tahoma" pitchFamily="34" charset="0"/>
              </a:endParaRPr>
            </a:p>
          </p:txBody>
        </p:sp>
        <p:cxnSp>
          <p:nvCxnSpPr>
            <p:cNvPr id="5" name="Straight Connector 4"/>
            <p:cNvCxnSpPr/>
            <p:nvPr/>
          </p:nvCxnSpPr>
          <p:spPr>
            <a:xfrm>
              <a:off x="3810001" y="5530701"/>
              <a:ext cx="4571999"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62168358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3833E7-CDA5-4E4A-AF0B-36A91B78C9EF}">
  <ds:schemaRefs>
    <ds:schemaRef ds:uri="http://purl.org/dc/elements/1.1/"/>
    <ds:schemaRef ds:uri="http://purl.org/dc/dcmitype/"/>
    <ds:schemaRef ds:uri="2295e2e7-0eeb-498e-8716-217bb2ee6ee3"/>
    <ds:schemaRef ds:uri="http://schemas.microsoft.com/office/2006/metadata/properties"/>
    <ds:schemaRef ds:uri="http://schemas.microsoft.com/office/2006/documentManagement/types"/>
    <ds:schemaRef ds:uri="http://schemas.openxmlformats.org/package/2006/metadata/core-properties"/>
    <ds:schemaRef ds:uri="http://purl.org/dc/terms/"/>
    <ds:schemaRef ds:uri="8b529f77-48ab-4581-b468-93f09345b8aa"/>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DEV330_Woodward</Template>
  <TotalTime>59</TotalTime>
  <Words>1244</Words>
  <Application>Microsoft Office PowerPoint</Application>
  <PresentationFormat>Custom</PresentationFormat>
  <Paragraphs>249</Paragraphs>
  <Slides>42</Slides>
  <Notes>10</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TENA11_BreakoutSession_Template_16x9_Final_05132011</vt:lpstr>
      <vt:lpstr>1_White with Consolas font for code slides</vt:lpstr>
      <vt:lpstr>Delivering End-End Video Workflow Using Microsoft  SharePoint, IIS Media Services, Microsoft Expression  Encoder and Microsoft Silverlight</vt:lpstr>
      <vt:lpstr>Agenda</vt:lpstr>
      <vt:lpstr>Sunday Night Football</vt:lpstr>
      <vt:lpstr>Live Video Workflow</vt:lpstr>
      <vt:lpstr>Advanced Capabilities</vt:lpstr>
      <vt:lpstr>Smooth streaming overview</vt:lpstr>
      <vt:lpstr>Adapting Bit Rate in Real-Time</vt:lpstr>
      <vt:lpstr>Microsoft media Platform</vt:lpstr>
      <vt:lpstr>Microsoft Media Platform Components</vt:lpstr>
      <vt:lpstr>Content Manager</vt:lpstr>
      <vt:lpstr>Content Manager</vt:lpstr>
      <vt:lpstr>Server Roles</vt:lpstr>
      <vt:lpstr>Installation</vt:lpstr>
      <vt:lpstr>Project Based Video Management</vt:lpstr>
      <vt:lpstr>Content Manager Assets</vt:lpstr>
      <vt:lpstr>Asset MetaData</vt:lpstr>
      <vt:lpstr>Video On Demand</vt:lpstr>
      <vt:lpstr>Transform Manager</vt:lpstr>
      <vt:lpstr>VOD Workflow</vt:lpstr>
      <vt:lpstr>VOD Workflow</vt:lpstr>
      <vt:lpstr>Live Event Broadcast</vt:lpstr>
      <vt:lpstr>Live Event Workflow</vt:lpstr>
      <vt:lpstr>Live Workflow - Start</vt:lpstr>
      <vt:lpstr>Live Workflow – On Air</vt:lpstr>
      <vt:lpstr>Video Editor (formally RCE)</vt:lpstr>
      <vt:lpstr>Video Editing</vt:lpstr>
      <vt:lpstr>RCE Workflow</vt:lpstr>
      <vt:lpstr>Ad Insertion</vt:lpstr>
      <vt:lpstr>Ad Insertion</vt:lpstr>
      <vt:lpstr>Ad Insertion Workflow</vt:lpstr>
      <vt:lpstr>Ad Insertion</vt:lpstr>
      <vt:lpstr>Architecture</vt:lpstr>
      <vt:lpstr>Architecture</vt:lpstr>
      <vt:lpstr>Dependencies</vt:lpstr>
      <vt:lpstr>Summary</vt:lpstr>
      <vt:lpstr>Questions, Feedback and Comments?</vt:lpstr>
      <vt:lpstr>Web 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DEV330: Delivering End-End Video Workflow Using Microsoft SharePoint, IIS Media Services, Microsoft Expression Encoder and Microsoft Silverlight</dc:title>
  <dc:subject>Microsoft TechEd North America 2011</dc:subject>
  <dc:creator>Steven Woodward</dc:creator>
  <dc:description>Template Design: Jordan Cayabyab
Formatter: Sylvia Tedjo, Silver Fox Productions
Event Date: May 16-19, 2011
Event Location: Atlanta
Audience Type: Developers, IT Pros</dc:description>
  <cp:lastModifiedBy>Shows</cp:lastModifiedBy>
  <cp:revision>7</cp:revision>
  <cp:lastPrinted>2010-05-11T05:02:34Z</cp:lastPrinted>
  <dcterms:created xsi:type="dcterms:W3CDTF">2011-05-15T13:17:02Z</dcterms:created>
  <dcterms:modified xsi:type="dcterms:W3CDTF">2011-05-16T22:49:33Z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