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Lst>
  <p:notesMasterIdLst>
    <p:notesMasterId r:id="rId34"/>
  </p:notesMasterIdLst>
  <p:handoutMasterIdLst>
    <p:handoutMasterId r:id="rId35"/>
  </p:handoutMasterIdLst>
  <p:sldIdLst>
    <p:sldId id="322" r:id="rId6"/>
    <p:sldId id="368" r:id="rId7"/>
    <p:sldId id="360" r:id="rId8"/>
    <p:sldId id="361" r:id="rId9"/>
    <p:sldId id="353" r:id="rId10"/>
    <p:sldId id="356" r:id="rId11"/>
    <p:sldId id="357" r:id="rId12"/>
    <p:sldId id="359" r:id="rId13"/>
    <p:sldId id="365" r:id="rId14"/>
    <p:sldId id="358" r:id="rId15"/>
    <p:sldId id="370" r:id="rId16"/>
    <p:sldId id="350" r:id="rId17"/>
    <p:sldId id="342" r:id="rId18"/>
    <p:sldId id="369" r:id="rId19"/>
    <p:sldId id="351" r:id="rId20"/>
    <p:sldId id="362" r:id="rId21"/>
    <p:sldId id="347" r:id="rId22"/>
    <p:sldId id="352" r:id="rId23"/>
    <p:sldId id="366" r:id="rId24"/>
    <p:sldId id="374" r:id="rId25"/>
    <p:sldId id="373" r:id="rId26"/>
    <p:sldId id="344" r:id="rId27"/>
    <p:sldId id="375" r:id="rId28"/>
    <p:sldId id="376" r:id="rId29"/>
    <p:sldId id="377" r:id="rId30"/>
    <p:sldId id="378" r:id="rId31"/>
    <p:sldId id="271" r:id="rId32"/>
    <p:sldId id="379" r:id="rId3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D01E"/>
    <a:srgbClr val="03C2F1"/>
    <a:srgbClr val="FFFFFF"/>
    <a:srgbClr val="000000"/>
    <a:srgbClr val="429A16"/>
    <a:srgbClr val="F8F57B"/>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7943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6:47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6:47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614470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6:47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1657891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6:47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6:47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6:47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6:47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6:47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960570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509350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3614470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29280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6:47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6:47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933750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81662983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37619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433607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638523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33245340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9810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62831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54936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410057694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7118450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2275081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5913384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8967913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6341697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9181183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851231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87052532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7953711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913947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01737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0154912"/>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3"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302003"/>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10rem.ne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allery.expression.microsoft.com/"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9.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5.png"/><Relationship Id="rId5" Type="http://schemas.openxmlformats.org/officeDocument/2006/relationships/hyperlink" Target="http://www.microsoft.com/learning" TargetMode="External"/><Relationship Id="rId10" Type="http://schemas.openxmlformats.org/officeDocument/2006/relationships/image" Target="../media/image24.emf"/><Relationship Id="rId4" Type="http://schemas.openxmlformats.org/officeDocument/2006/relationships/image" Target="../media/image21.png"/><Relationship Id="rId9" Type="http://schemas.openxmlformats.org/officeDocument/2006/relationships/image" Target="../media/image23.png"/><Relationship Id="rId14"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Advanced Blend for Developers: Integrating MVVM and </a:t>
            </a:r>
            <a:r>
              <a:rPr lang="en-US" dirty="0" err="1" smtClean="0"/>
              <a:t>Designability</a:t>
            </a:r>
            <a:endParaRPr lang="en-US" sz="3600" dirty="0"/>
          </a:p>
        </p:txBody>
      </p:sp>
      <p:sp>
        <p:nvSpPr>
          <p:cNvPr id="3" name="Subtitle 2"/>
          <p:cNvSpPr>
            <a:spLocks noGrp="1"/>
          </p:cNvSpPr>
          <p:nvPr>
            <p:ph type="subTitle" idx="1"/>
          </p:nvPr>
        </p:nvSpPr>
        <p:spPr/>
        <p:txBody>
          <a:bodyPr/>
          <a:lstStyle/>
          <a:p>
            <a:r>
              <a:rPr lang="en-US" dirty="0" smtClean="0"/>
              <a:t>Pete Brown (@</a:t>
            </a:r>
            <a:r>
              <a:rPr lang="en-US" dirty="0" err="1" smtClean="0"/>
              <a:t>pete_brown</a:t>
            </a:r>
            <a:r>
              <a:rPr lang="en-US" dirty="0" smtClean="0"/>
              <a:t>)</a:t>
            </a:r>
          </a:p>
          <a:p>
            <a:r>
              <a:rPr lang="en-US" dirty="0" smtClean="0"/>
              <a:t>Developer Community Ninja</a:t>
            </a:r>
          </a:p>
          <a:p>
            <a:r>
              <a:rPr lang="en-US" dirty="0" smtClean="0"/>
              <a:t>Microsoft</a:t>
            </a:r>
          </a:p>
          <a:p>
            <a:r>
              <a:rPr lang="en-US" dirty="0" smtClean="0">
                <a:hlinkClick r:id="rId4"/>
              </a:rPr>
              <a:t>http://10rem.net</a:t>
            </a:r>
            <a:r>
              <a:rPr lang="en-US" dirty="0" smtClean="0"/>
              <a:t> </a:t>
            </a:r>
            <a:endParaRPr lang="en-US" dirty="0"/>
          </a:p>
        </p:txBody>
      </p:sp>
      <p:sp>
        <p:nvSpPr>
          <p:cNvPr id="4" name="Text Placeholder 3"/>
          <p:cNvSpPr>
            <a:spLocks noGrp="1"/>
          </p:cNvSpPr>
          <p:nvPr>
            <p:ph type="body" sz="quarter" idx="10"/>
          </p:nvPr>
        </p:nvSpPr>
        <p:spPr>
          <a:xfrm>
            <a:off x="3737368" y="1837299"/>
            <a:ext cx="2188302" cy="249299"/>
          </a:xfrm>
        </p:spPr>
        <p:txBody>
          <a:bodyPr/>
          <a:lstStyle/>
          <a:p>
            <a:r>
              <a:rPr lang="en-US" dirty="0"/>
              <a:t>DEV321</a:t>
            </a: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Binding</a:t>
            </a:r>
            <a:endParaRPr lang="en-US" dirty="0"/>
          </a:p>
        </p:txBody>
      </p:sp>
      <p:sp>
        <p:nvSpPr>
          <p:cNvPr id="3" name="Text Placeholder 2"/>
          <p:cNvSpPr>
            <a:spLocks noGrp="1"/>
          </p:cNvSpPr>
          <p:nvPr>
            <p:ph sz="half" idx="1"/>
          </p:nvPr>
        </p:nvSpPr>
        <p:spPr/>
        <p:txBody>
          <a:bodyPr/>
          <a:lstStyle/>
          <a:p>
            <a:r>
              <a:rPr lang="en-US" dirty="0" smtClean="0"/>
              <a:t>Binding for data</a:t>
            </a:r>
          </a:p>
          <a:p>
            <a:pPr lvl="1"/>
            <a:r>
              <a:rPr lang="en-US" dirty="0" smtClean="0"/>
              <a:t>Eliminates most “lhs = </a:t>
            </a:r>
            <a:r>
              <a:rPr lang="en-US" dirty="0" err="1" smtClean="0"/>
              <a:t>rhs</a:t>
            </a:r>
            <a:r>
              <a:rPr lang="en-US" dirty="0" smtClean="0"/>
              <a:t>” code-behind</a:t>
            </a:r>
          </a:p>
          <a:p>
            <a:pPr lvl="1"/>
            <a:r>
              <a:rPr lang="en-US" dirty="0" smtClean="0"/>
              <a:t>More design-friendly</a:t>
            </a:r>
          </a:p>
          <a:p>
            <a:r>
              <a:rPr lang="en-US" dirty="0" smtClean="0"/>
              <a:t>Source of data inherited from parents in the tree</a:t>
            </a:r>
          </a:p>
          <a:p>
            <a:pPr lvl="1"/>
            <a:r>
              <a:rPr lang="en-US" dirty="0" smtClean="0"/>
              <a:t>Enables easier swapping of data sources</a:t>
            </a:r>
          </a:p>
          <a:p>
            <a:pPr lvl="1"/>
            <a:r>
              <a:rPr lang="en-US" dirty="0" smtClean="0"/>
              <a:t>Typically the </a:t>
            </a:r>
            <a:r>
              <a:rPr lang="en-US" dirty="0" err="1" smtClean="0"/>
              <a:t>ViewModel</a:t>
            </a:r>
            <a:r>
              <a:rPr lang="en-US" dirty="0" smtClean="0"/>
              <a:t> in MVVM</a:t>
            </a:r>
          </a:p>
          <a:p>
            <a:r>
              <a:rPr lang="en-US" dirty="0" smtClean="0"/>
              <a:t>Not just for “Data”</a:t>
            </a:r>
          </a:p>
          <a:p>
            <a:pPr lvl="1"/>
            <a:r>
              <a:rPr lang="en-US" dirty="0" smtClean="0"/>
              <a:t>Linking controls to each other without code</a:t>
            </a:r>
          </a:p>
        </p:txBody>
      </p:sp>
      <p:sp>
        <p:nvSpPr>
          <p:cNvPr id="10" name="Content Placeholder 9"/>
          <p:cNvSpPr>
            <a:spLocks noGrp="1"/>
          </p:cNvSpPr>
          <p:nvPr>
            <p:ph sz="half" idx="2"/>
          </p:nvPr>
        </p:nvSpPr>
        <p:spPr/>
        <p:txBody>
          <a:bodyPr/>
          <a:lstStyle/>
          <a:p>
            <a:endParaRPr lang="en-US"/>
          </a:p>
        </p:txBody>
      </p:sp>
      <p:sp>
        <p:nvSpPr>
          <p:cNvPr id="5" name="Rounded Rectangle 4"/>
          <p:cNvSpPr/>
          <p:nvPr/>
        </p:nvSpPr>
        <p:spPr bwMode="auto">
          <a:xfrm>
            <a:off x="6229610" y="2026643"/>
            <a:ext cx="1101221" cy="3196045"/>
          </a:xfrm>
          <a:prstGeom prst="roundRect">
            <a:avLst>
              <a:gd name="adj" fmla="val 13158"/>
            </a:avLst>
          </a:prstGeom>
          <a:solidFill>
            <a:srgbClr val="59D01E"/>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View</a:t>
            </a:r>
          </a:p>
        </p:txBody>
      </p:sp>
      <p:sp>
        <p:nvSpPr>
          <p:cNvPr id="6" name="Rounded Rectangle 5"/>
          <p:cNvSpPr/>
          <p:nvPr/>
        </p:nvSpPr>
        <p:spPr bwMode="auto">
          <a:xfrm>
            <a:off x="9909997" y="2026641"/>
            <a:ext cx="1719295" cy="3196045"/>
          </a:xfrm>
          <a:prstGeom prst="roundRect">
            <a:avLst>
              <a:gd name="adj" fmla="val 6411"/>
            </a:avLst>
          </a:prstGeom>
          <a:solidFill>
            <a:srgbClr val="59D01E"/>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err="1" smtClean="0">
                <a:solidFill>
                  <a:schemeClr val="tx1">
                    <a:alpha val="99000"/>
                  </a:schemeClr>
                </a:solidFill>
              </a:rPr>
              <a:t>ViewModel</a:t>
            </a:r>
            <a:endParaRPr lang="en-US" sz="2000" dirty="0" smtClean="0">
              <a:solidFill>
                <a:schemeClr val="tx1">
                  <a:alpha val="99000"/>
                </a:schemeClr>
              </a:solidFill>
            </a:endParaRPr>
          </a:p>
        </p:txBody>
      </p:sp>
      <p:sp>
        <p:nvSpPr>
          <p:cNvPr id="7" name="Left-Right Arrow 6"/>
          <p:cNvSpPr/>
          <p:nvPr/>
        </p:nvSpPr>
        <p:spPr bwMode="auto">
          <a:xfrm>
            <a:off x="7487138" y="3048000"/>
            <a:ext cx="2216176" cy="883138"/>
          </a:xfrm>
          <a:prstGeom prst="leftRightArrow">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Binding</a:t>
            </a:r>
          </a:p>
        </p:txBody>
      </p:sp>
    </p:spTree>
    <p:extLst>
      <p:ext uri="{BB962C8B-B14F-4D97-AF65-F5344CB8AC3E}">
        <p14:creationId xmlns:p14="http://schemas.microsoft.com/office/powerpoint/2010/main" val="185411926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Design-Time/Sample Data</a:t>
            </a:r>
            <a:endParaRPr lang="en-US" dirty="0"/>
          </a:p>
        </p:txBody>
      </p:sp>
      <p:sp>
        <p:nvSpPr>
          <p:cNvPr id="3" name="Text Placeholder 2"/>
          <p:cNvSpPr>
            <a:spLocks noGrp="1"/>
          </p:cNvSpPr>
          <p:nvPr>
            <p:ph type="body" sz="quarter" idx="10"/>
          </p:nvPr>
        </p:nvSpPr>
        <p:spPr/>
        <p:txBody>
          <a:bodyPr/>
          <a:lstStyle/>
          <a:p>
            <a:r>
              <a:rPr lang="en-US" smtClean="0"/>
              <a:t>Created in XAML or via Blend tooling</a:t>
            </a:r>
          </a:p>
          <a:p>
            <a:r>
              <a:rPr lang="en-US" smtClean="0"/>
              <a:t>In use:</a:t>
            </a:r>
          </a:p>
          <a:p>
            <a:pPr lvl="1"/>
            <a:r>
              <a:rPr lang="en-US" smtClean="0"/>
              <a:t>d:DataContext and d:DesignData</a:t>
            </a:r>
          </a:p>
          <a:p>
            <a:pPr lvl="2"/>
            <a:r>
              <a:rPr lang="en-US" smtClean="0"/>
              <a:t>Use to provide Blend with both shape and sample data</a:t>
            </a:r>
          </a:p>
          <a:p>
            <a:pPr lvl="1"/>
            <a:r>
              <a:rPr lang="en-US" smtClean="0"/>
              <a:t>d:DataContext=“{d:DesignData Source=SomeData.xaml}”</a:t>
            </a:r>
          </a:p>
          <a:p>
            <a:pPr lvl="2"/>
            <a:r>
              <a:rPr lang="en-US" smtClean="0"/>
              <a:t>Sets design-time data context to a file with sample data</a:t>
            </a:r>
          </a:p>
          <a:p>
            <a:endParaRPr lang="en-US" dirty="0"/>
          </a:p>
        </p:txBody>
      </p:sp>
    </p:spTree>
    <p:extLst>
      <p:ext uri="{BB962C8B-B14F-4D97-AF65-F5344CB8AC3E}">
        <p14:creationId xmlns:p14="http://schemas.microsoft.com/office/powerpoint/2010/main" val="284718783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Design-Time/Sample Data</a:t>
            </a:r>
            <a:endParaRPr lang="en-US" dirty="0"/>
          </a:p>
        </p:txBody>
      </p:sp>
      <p:sp>
        <p:nvSpPr>
          <p:cNvPr id="3" name="Text Placeholder 2"/>
          <p:cNvSpPr>
            <a:spLocks noGrp="1"/>
          </p:cNvSpPr>
          <p:nvPr>
            <p:ph type="body" sz="quarter" idx="10"/>
          </p:nvPr>
        </p:nvSpPr>
        <p:spPr/>
        <p:txBody>
          <a:bodyPr/>
          <a:lstStyle/>
          <a:p>
            <a:r>
              <a:rPr lang="en-US" smtClean="0"/>
              <a:t>Good for initial prototyping and View-first design</a:t>
            </a:r>
          </a:p>
          <a:p>
            <a:pPr lvl="1"/>
            <a:r>
              <a:rPr lang="en-US" smtClean="0"/>
              <a:t>Great for SketchFlow as well</a:t>
            </a:r>
          </a:p>
          <a:p>
            <a:r>
              <a:rPr lang="en-US" smtClean="0"/>
              <a:t>Differing opinions as to its usefulness over the long term of a project</a:t>
            </a:r>
          </a:p>
          <a:p>
            <a:pPr lvl="1"/>
            <a:r>
              <a:rPr lang="en-US" smtClean="0"/>
              <a:t>Often, an IoC approach or VM Locator is more robust</a:t>
            </a:r>
          </a:p>
          <a:p>
            <a:r>
              <a:rPr lang="en-US" smtClean="0"/>
              <a:t>Sharing data with unit tests can be challenging</a:t>
            </a:r>
          </a:p>
          <a:p>
            <a:pPr lvl="1"/>
            <a:r>
              <a:rPr lang="en-US" smtClean="0"/>
              <a:t>If you desire the same data in the unit test as in the UI designer</a:t>
            </a:r>
          </a:p>
          <a:p>
            <a:r>
              <a:rPr lang="en-US" smtClean="0"/>
              <a:t>Includes data-only, not methods/commands</a:t>
            </a:r>
          </a:p>
          <a:p>
            <a:r>
              <a:rPr lang="en-US" smtClean="0"/>
              <a:t>Must be maintained to stay useful</a:t>
            </a:r>
            <a:endParaRPr lang="en-US" dirty="0"/>
          </a:p>
        </p:txBody>
      </p:sp>
    </p:spTree>
    <p:extLst>
      <p:ext uri="{BB962C8B-B14F-4D97-AF65-F5344CB8AC3E}">
        <p14:creationId xmlns:p14="http://schemas.microsoft.com/office/powerpoint/2010/main" val="415202451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Binding and Sample Data</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7891295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Design-Friendly Binding</a:t>
            </a:r>
            <a:endParaRPr lang="en-US" dirty="0"/>
          </a:p>
        </p:txBody>
      </p:sp>
      <p:sp>
        <p:nvSpPr>
          <p:cNvPr id="5" name="Text Placeholder 4"/>
          <p:cNvSpPr>
            <a:spLocks noGrp="1"/>
          </p:cNvSpPr>
          <p:nvPr>
            <p:ph type="body" sz="quarter" idx="10"/>
          </p:nvPr>
        </p:nvSpPr>
        <p:spPr/>
        <p:txBody>
          <a:bodyPr/>
          <a:lstStyle/>
          <a:p>
            <a:r>
              <a:rPr lang="en-US" smtClean="0"/>
              <a:t>d:DataContext and d:DesignInstance</a:t>
            </a:r>
          </a:p>
          <a:p>
            <a:pPr lvl="1"/>
            <a:r>
              <a:rPr lang="en-US" smtClean="0"/>
              <a:t>Use to tell Blend the shape of the data you will bind to</a:t>
            </a:r>
          </a:p>
          <a:p>
            <a:pPr lvl="1"/>
            <a:r>
              <a:rPr lang="en-US" smtClean="0"/>
              <a:t>Typically a ViewModel</a:t>
            </a:r>
          </a:p>
          <a:p>
            <a:pPr lvl="1"/>
            <a:r>
              <a:rPr lang="en-US" smtClean="0"/>
              <a:t>Use IsDesignTimeCreatable to enable execution and data</a:t>
            </a:r>
          </a:p>
          <a:p>
            <a:r>
              <a:rPr lang="en-US" smtClean="0"/>
              <a:t>d:DataContext=“{d:DesignInstance local:MainViewModel, IsDesignTimeCreatable=True}”</a:t>
            </a:r>
          </a:p>
          <a:p>
            <a:pPr lvl="1"/>
            <a:r>
              <a:rPr lang="en-US" smtClean="0"/>
              <a:t>Sets design-time data context to a ViewModel and instantiates it to populate with data</a:t>
            </a:r>
          </a:p>
          <a:p>
            <a:r>
              <a:rPr lang="en-US" smtClean="0"/>
              <a:t>Works in Blend and VS2010</a:t>
            </a:r>
            <a:endParaRPr lang="en-US" dirty="0" smtClean="0"/>
          </a:p>
        </p:txBody>
      </p:sp>
    </p:spTree>
    <p:extLst>
      <p:ext uri="{BB962C8B-B14F-4D97-AF65-F5344CB8AC3E}">
        <p14:creationId xmlns:p14="http://schemas.microsoft.com/office/powerpoint/2010/main" val="138006082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Design-Time Friendly Binding</a:t>
            </a:r>
            <a:endParaRPr lang="en-US" dirty="0"/>
          </a:p>
        </p:txBody>
      </p:sp>
    </p:spTree>
    <p:extLst>
      <p:ext uri="{BB962C8B-B14F-4D97-AF65-F5344CB8AC3E}">
        <p14:creationId xmlns:p14="http://schemas.microsoft.com/office/powerpoint/2010/main" val="254820745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Behaviors/Actions/Triggers</a:t>
            </a:r>
            <a:endParaRPr lang="en-US" dirty="0"/>
          </a:p>
        </p:txBody>
      </p:sp>
      <p:sp>
        <p:nvSpPr>
          <p:cNvPr id="3" name="Text Placeholder 2"/>
          <p:cNvSpPr>
            <a:spLocks noGrp="1"/>
          </p:cNvSpPr>
          <p:nvPr>
            <p:ph sz="half" idx="1"/>
          </p:nvPr>
        </p:nvSpPr>
        <p:spPr/>
        <p:txBody>
          <a:bodyPr/>
          <a:lstStyle/>
          <a:p>
            <a:r>
              <a:rPr lang="en-US" smtClean="0"/>
              <a:t>Packaged functionality</a:t>
            </a:r>
          </a:p>
          <a:p>
            <a:r>
              <a:rPr lang="en-US" smtClean="0"/>
              <a:t>Augments UI Layer</a:t>
            </a:r>
          </a:p>
          <a:p>
            <a:pPr lvl="1"/>
            <a:r>
              <a:rPr lang="en-US" smtClean="0"/>
              <a:t>Interacts with other UI elements</a:t>
            </a:r>
          </a:p>
          <a:p>
            <a:pPr lvl="1"/>
            <a:r>
              <a:rPr lang="en-US" smtClean="0"/>
              <a:t>Interacts with ViewModel</a:t>
            </a:r>
          </a:p>
          <a:p>
            <a:pPr lvl="1"/>
            <a:r>
              <a:rPr lang="en-US" smtClean="0"/>
              <a:t>Provides UI functionality</a:t>
            </a:r>
          </a:p>
          <a:p>
            <a:r>
              <a:rPr lang="en-US" smtClean="0"/>
              <a:t>Tons of free community-written behaviors</a:t>
            </a:r>
          </a:p>
          <a:p>
            <a:pPr lvl="1"/>
            <a:r>
              <a:rPr lang="en-US" smtClean="0">
                <a:hlinkClick r:id="rId3"/>
              </a:rPr>
              <a:t>gallery.expression.microsoft.com</a:t>
            </a:r>
            <a:endParaRPr lang="en-US" smtClean="0"/>
          </a:p>
          <a:p>
            <a:r>
              <a:rPr lang="en-US" smtClean="0"/>
              <a:t>CallMethodAction supports MVVM</a:t>
            </a:r>
          </a:p>
          <a:p>
            <a:pPr lvl="1"/>
            <a:r>
              <a:rPr lang="en-US" smtClean="0"/>
              <a:t>Third-party behaviors like EventToCommand as well </a:t>
            </a:r>
          </a:p>
          <a:p>
            <a:endParaRPr lang="en-US" dirty="0"/>
          </a:p>
        </p:txBody>
      </p:sp>
      <p:sp>
        <p:nvSpPr>
          <p:cNvPr id="11" name="Content Placeholder 10"/>
          <p:cNvSpPr>
            <a:spLocks noGrp="1"/>
          </p:cNvSpPr>
          <p:nvPr>
            <p:ph sz="half" idx="2"/>
          </p:nvPr>
        </p:nvSpPr>
        <p:spPr/>
        <p:txBody>
          <a:bodyPr/>
          <a:lstStyle/>
          <a:p>
            <a:endParaRPr lang="en-US"/>
          </a:p>
        </p:txBody>
      </p:sp>
      <p:sp>
        <p:nvSpPr>
          <p:cNvPr id="5" name="Rounded Rectangle 4"/>
          <p:cNvSpPr/>
          <p:nvPr/>
        </p:nvSpPr>
        <p:spPr bwMode="auto">
          <a:xfrm>
            <a:off x="6229610" y="2026643"/>
            <a:ext cx="1101221" cy="3196045"/>
          </a:xfrm>
          <a:prstGeom prst="roundRect">
            <a:avLst>
              <a:gd name="adj" fmla="val 13158"/>
            </a:avLst>
          </a:prstGeom>
          <a:solidFill>
            <a:srgbClr val="59D01E"/>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View</a:t>
            </a:r>
          </a:p>
        </p:txBody>
      </p:sp>
      <p:sp>
        <p:nvSpPr>
          <p:cNvPr id="6" name="Rounded Rectangle 5"/>
          <p:cNvSpPr/>
          <p:nvPr/>
        </p:nvSpPr>
        <p:spPr bwMode="auto">
          <a:xfrm>
            <a:off x="9909997" y="2026641"/>
            <a:ext cx="1719295" cy="3196045"/>
          </a:xfrm>
          <a:prstGeom prst="roundRect">
            <a:avLst>
              <a:gd name="adj" fmla="val 6411"/>
            </a:avLst>
          </a:prstGeom>
          <a:solidFill>
            <a:srgbClr val="59D01E"/>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err="1" smtClean="0">
                <a:solidFill>
                  <a:schemeClr val="tx1">
                    <a:alpha val="99000"/>
                  </a:schemeClr>
                </a:solidFill>
              </a:rPr>
              <a:t>ViewModel</a:t>
            </a:r>
            <a:endParaRPr lang="en-US" sz="2000" dirty="0" smtClean="0">
              <a:solidFill>
                <a:schemeClr val="tx1">
                  <a:alpha val="99000"/>
                </a:schemeClr>
              </a:solidFill>
            </a:endParaRPr>
          </a:p>
        </p:txBody>
      </p:sp>
      <p:sp>
        <p:nvSpPr>
          <p:cNvPr id="7" name="Right Arrow 6"/>
          <p:cNvSpPr/>
          <p:nvPr/>
        </p:nvSpPr>
        <p:spPr bwMode="auto">
          <a:xfrm>
            <a:off x="7580923" y="2026643"/>
            <a:ext cx="2122392" cy="985469"/>
          </a:xfrm>
          <a:prstGeom prst="rightArrow">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Behaviors</a:t>
            </a:r>
          </a:p>
        </p:txBody>
      </p:sp>
      <p:sp>
        <p:nvSpPr>
          <p:cNvPr id="9" name="U-Turn Arrow 8"/>
          <p:cNvSpPr/>
          <p:nvPr/>
        </p:nvSpPr>
        <p:spPr bwMode="auto">
          <a:xfrm rot="5400000">
            <a:off x="7657406" y="3166904"/>
            <a:ext cx="1969426" cy="2122392"/>
          </a:xfrm>
          <a:prstGeom prst="uturnArrow">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144916763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Visual State Manager and MVVM</a:t>
            </a:r>
            <a:endParaRPr lang="en-US" dirty="0"/>
          </a:p>
        </p:txBody>
      </p:sp>
      <p:sp>
        <p:nvSpPr>
          <p:cNvPr id="3" name="Text Placeholder 2"/>
          <p:cNvSpPr>
            <a:spLocks noGrp="1"/>
          </p:cNvSpPr>
          <p:nvPr>
            <p:ph type="body" sz="quarter" idx="10"/>
          </p:nvPr>
        </p:nvSpPr>
        <p:spPr/>
        <p:txBody>
          <a:bodyPr/>
          <a:lstStyle/>
          <a:p>
            <a:r>
              <a:rPr lang="en-US" smtClean="0"/>
              <a:t>VSM is a UI construct</a:t>
            </a:r>
          </a:p>
          <a:p>
            <a:r>
              <a:rPr lang="en-US" smtClean="0"/>
              <a:t>Discrete controls have states, but so can views</a:t>
            </a:r>
          </a:p>
          <a:p>
            <a:r>
              <a:rPr lang="en-US" smtClean="0"/>
              <a:t>Desirable to trigger state changes from ViewModel</a:t>
            </a:r>
          </a:p>
          <a:p>
            <a:r>
              <a:rPr lang="en-US" smtClean="0"/>
              <a:t>Options</a:t>
            </a:r>
          </a:p>
          <a:p>
            <a:pPr lvl="1"/>
            <a:r>
              <a:rPr lang="en-US" smtClean="0"/>
              <a:t>Ok: Raise VM event and have code-behind to GoToState</a:t>
            </a:r>
          </a:p>
          <a:p>
            <a:pPr lvl="1"/>
            <a:r>
              <a:rPr lang="en-US" smtClean="0"/>
              <a:t>Better: GoToStateAction behavior, bound to ViewModel</a:t>
            </a:r>
          </a:p>
          <a:p>
            <a:endParaRPr lang="en-US" dirty="0"/>
          </a:p>
        </p:txBody>
      </p:sp>
    </p:spTree>
    <p:extLst>
      <p:ext uri="{BB962C8B-B14F-4D97-AF65-F5344CB8AC3E}">
        <p14:creationId xmlns:p14="http://schemas.microsoft.com/office/powerpoint/2010/main" val="63868988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Visual State Manager and Behaviors</a:t>
            </a:r>
            <a:endParaRPr lang="en-US" dirty="0"/>
          </a:p>
        </p:txBody>
      </p:sp>
    </p:spTree>
    <p:extLst>
      <p:ext uri="{BB962C8B-B14F-4D97-AF65-F5344CB8AC3E}">
        <p14:creationId xmlns:p14="http://schemas.microsoft.com/office/powerpoint/2010/main" val="413627187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Commands</a:t>
            </a:r>
            <a:endParaRPr lang="en-US" dirty="0"/>
          </a:p>
        </p:txBody>
      </p:sp>
      <p:sp>
        <p:nvSpPr>
          <p:cNvPr id="3" name="Text Placeholder 2"/>
          <p:cNvSpPr>
            <a:spLocks noGrp="1"/>
          </p:cNvSpPr>
          <p:nvPr>
            <p:ph sz="half" idx="1"/>
          </p:nvPr>
        </p:nvSpPr>
        <p:spPr/>
        <p:txBody>
          <a:bodyPr/>
          <a:lstStyle/>
          <a:p>
            <a:r>
              <a:rPr lang="en-US" smtClean="0"/>
              <a:t>Actions triggered from UI</a:t>
            </a:r>
          </a:p>
          <a:p>
            <a:pPr lvl="1"/>
            <a:r>
              <a:rPr lang="en-US" smtClean="0"/>
              <a:t>Usually button / menu clicks</a:t>
            </a:r>
          </a:p>
          <a:p>
            <a:r>
              <a:rPr lang="en-US" smtClean="0"/>
              <a:t>Commands typically wired up using binding</a:t>
            </a:r>
          </a:p>
          <a:p>
            <a:pPr lvl="1"/>
            <a:r>
              <a:rPr lang="en-US" smtClean="0"/>
              <a:t>Designer-friendly</a:t>
            </a:r>
          </a:p>
          <a:p>
            <a:pPr lvl="1"/>
            <a:r>
              <a:rPr lang="en-US" smtClean="0"/>
              <a:t>MVVM-friendly</a:t>
            </a:r>
          </a:p>
          <a:p>
            <a:pPr lvl="1"/>
            <a:r>
              <a:rPr lang="en-US" smtClean="0"/>
              <a:t>Eliminates code-behind events</a:t>
            </a:r>
          </a:p>
          <a:p>
            <a:r>
              <a:rPr lang="en-US" smtClean="0"/>
              <a:t>In MVVM, commands typically wired to View Model</a:t>
            </a:r>
            <a:endParaRPr lang="en-US" dirty="0" smtClean="0"/>
          </a:p>
        </p:txBody>
      </p:sp>
      <p:sp>
        <p:nvSpPr>
          <p:cNvPr id="10" name="Content Placeholder 9"/>
          <p:cNvSpPr>
            <a:spLocks noGrp="1"/>
          </p:cNvSpPr>
          <p:nvPr>
            <p:ph sz="half" idx="2"/>
          </p:nvPr>
        </p:nvSpPr>
        <p:spPr/>
        <p:txBody>
          <a:bodyPr/>
          <a:lstStyle/>
          <a:p>
            <a:endParaRPr lang="en-US"/>
          </a:p>
        </p:txBody>
      </p:sp>
      <p:sp>
        <p:nvSpPr>
          <p:cNvPr id="5" name="Rounded Rectangle 4"/>
          <p:cNvSpPr/>
          <p:nvPr/>
        </p:nvSpPr>
        <p:spPr bwMode="auto">
          <a:xfrm>
            <a:off x="6229610" y="2026643"/>
            <a:ext cx="1101221" cy="3196045"/>
          </a:xfrm>
          <a:prstGeom prst="roundRect">
            <a:avLst>
              <a:gd name="adj" fmla="val 13158"/>
            </a:avLst>
          </a:prstGeom>
          <a:solidFill>
            <a:srgbClr val="59D01E"/>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View</a:t>
            </a:r>
          </a:p>
        </p:txBody>
      </p:sp>
      <p:sp>
        <p:nvSpPr>
          <p:cNvPr id="6" name="Rounded Rectangle 5"/>
          <p:cNvSpPr/>
          <p:nvPr/>
        </p:nvSpPr>
        <p:spPr bwMode="auto">
          <a:xfrm>
            <a:off x="9909997" y="2026641"/>
            <a:ext cx="1719295" cy="3196045"/>
          </a:xfrm>
          <a:prstGeom prst="roundRect">
            <a:avLst>
              <a:gd name="adj" fmla="val 6411"/>
            </a:avLst>
          </a:prstGeom>
          <a:solidFill>
            <a:srgbClr val="59D01E"/>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err="1" smtClean="0">
                <a:solidFill>
                  <a:schemeClr val="tx1">
                    <a:alpha val="99000"/>
                  </a:schemeClr>
                </a:solidFill>
              </a:rPr>
              <a:t>ViewModel</a:t>
            </a:r>
            <a:endParaRPr lang="en-US" sz="2000" dirty="0" smtClean="0">
              <a:solidFill>
                <a:schemeClr val="tx1">
                  <a:alpha val="99000"/>
                </a:schemeClr>
              </a:solidFill>
            </a:endParaRPr>
          </a:p>
        </p:txBody>
      </p:sp>
      <p:sp>
        <p:nvSpPr>
          <p:cNvPr id="8" name="Right Arrow 7"/>
          <p:cNvSpPr/>
          <p:nvPr/>
        </p:nvSpPr>
        <p:spPr bwMode="auto">
          <a:xfrm>
            <a:off x="7580923" y="3008925"/>
            <a:ext cx="2122392" cy="985469"/>
          </a:xfrm>
          <a:prstGeom prst="rightArrow">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Commands</a:t>
            </a:r>
          </a:p>
        </p:txBody>
      </p:sp>
    </p:spTree>
    <p:extLst>
      <p:ext uri="{BB962C8B-B14F-4D97-AF65-F5344CB8AC3E}">
        <p14:creationId xmlns:p14="http://schemas.microsoft.com/office/powerpoint/2010/main" val="398661092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Example Application</a:t>
            </a:r>
            <a:endParaRPr lang="en-US" dirty="0"/>
          </a:p>
        </p:txBody>
      </p:sp>
    </p:spTree>
    <p:extLst>
      <p:ext uri="{BB962C8B-B14F-4D97-AF65-F5344CB8AC3E}">
        <p14:creationId xmlns:p14="http://schemas.microsoft.com/office/powerpoint/2010/main" val="395482711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Commands</a:t>
            </a:r>
            <a:endParaRPr lang="en-US" dirty="0"/>
          </a:p>
        </p:txBody>
      </p:sp>
      <p:sp>
        <p:nvSpPr>
          <p:cNvPr id="6" name="Text Placeholder 5"/>
          <p:cNvSpPr>
            <a:spLocks noGrp="1"/>
          </p:cNvSpPr>
          <p:nvPr>
            <p:ph type="body" sz="quarter" idx="10"/>
          </p:nvPr>
        </p:nvSpPr>
        <p:spPr/>
        <p:txBody>
          <a:bodyPr/>
          <a:lstStyle/>
          <a:p>
            <a:r>
              <a:rPr lang="en-US" smtClean="0"/>
              <a:t>ICommand</a:t>
            </a:r>
          </a:p>
          <a:p>
            <a:pPr lvl="1"/>
            <a:r>
              <a:rPr lang="en-US" smtClean="0"/>
              <a:t>CanExecute (property)</a:t>
            </a:r>
          </a:p>
          <a:p>
            <a:pPr lvl="1"/>
            <a:r>
              <a:rPr lang="en-US" smtClean="0"/>
              <a:t>Execute (method)</a:t>
            </a:r>
          </a:p>
          <a:p>
            <a:pPr lvl="1"/>
            <a:r>
              <a:rPr lang="en-US" smtClean="0"/>
              <a:t>CanExecuteChanged (event)</a:t>
            </a:r>
          </a:p>
          <a:p>
            <a:r>
              <a:rPr lang="en-US" smtClean="0"/>
              <a:t>Supports automatic enabling/disabling of aware controls</a:t>
            </a:r>
          </a:p>
          <a:p>
            <a:r>
              <a:rPr lang="en-US" smtClean="0"/>
              <a:t>Typically use a generic concrete implementation like RoutedCommand or RelayCommand</a:t>
            </a:r>
            <a:endParaRPr lang="en-US" dirty="0"/>
          </a:p>
        </p:txBody>
      </p:sp>
    </p:spTree>
    <p:extLst>
      <p:ext uri="{BB962C8B-B14F-4D97-AF65-F5344CB8AC3E}">
        <p14:creationId xmlns:p14="http://schemas.microsoft.com/office/powerpoint/2010/main" val="68356979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Commands</a:t>
            </a:r>
            <a:endParaRPr lang="en-US" dirty="0"/>
          </a:p>
        </p:txBody>
      </p:sp>
    </p:spTree>
    <p:extLst>
      <p:ext uri="{BB962C8B-B14F-4D97-AF65-F5344CB8AC3E}">
        <p14:creationId xmlns:p14="http://schemas.microsoft.com/office/powerpoint/2010/main" val="85687566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Summary</a:t>
            </a:r>
            <a:endParaRPr lang="en-US" dirty="0"/>
          </a:p>
        </p:txBody>
      </p:sp>
      <p:sp>
        <p:nvSpPr>
          <p:cNvPr id="6" name="Text Placeholder 5"/>
          <p:cNvSpPr>
            <a:spLocks noGrp="1"/>
          </p:cNvSpPr>
          <p:nvPr>
            <p:ph type="body" sz="quarter" idx="10"/>
          </p:nvPr>
        </p:nvSpPr>
        <p:spPr/>
        <p:txBody>
          <a:bodyPr/>
          <a:lstStyle/>
          <a:p>
            <a:r>
              <a:rPr lang="en-US" smtClean="0"/>
              <a:t>Designing for Blendability/Designability helps keep architecture clean and UX designable</a:t>
            </a:r>
          </a:p>
          <a:p>
            <a:pPr lvl="1"/>
            <a:r>
              <a:rPr lang="en-US" smtClean="0"/>
              <a:t>Separate with Binding, Commands, States</a:t>
            </a:r>
          </a:p>
          <a:p>
            <a:r>
              <a:rPr lang="en-US" smtClean="0"/>
              <a:t>Blendability, like good application architecture, isn’t free</a:t>
            </a:r>
          </a:p>
          <a:p>
            <a:r>
              <a:rPr lang="en-US" smtClean="0"/>
              <a:t>Choose data mocking options carefully</a:t>
            </a:r>
          </a:p>
          <a:p>
            <a:pPr lvl="1"/>
            <a:r>
              <a:rPr lang="en-US" smtClean="0"/>
              <a:t>Design-time data: less work, but limited</a:t>
            </a:r>
          </a:p>
          <a:p>
            <a:pPr lvl="1"/>
            <a:r>
              <a:rPr lang="en-US" smtClean="0"/>
              <a:t>Dummy VM: more work, limitation is based only on effort</a:t>
            </a:r>
          </a:p>
          <a:p>
            <a:r>
              <a:rPr lang="en-US" smtClean="0"/>
              <a:t>There is always a Designer</a:t>
            </a:r>
          </a:p>
          <a:p>
            <a:pPr lvl="1"/>
            <a:r>
              <a:rPr lang="en-US" smtClean="0"/>
              <a:t>Using Blend and having your application Blendable will make their work much more efficient and productive</a:t>
            </a:r>
            <a:endParaRPr lang="en-US" dirty="0" smtClean="0"/>
          </a:p>
        </p:txBody>
      </p:sp>
    </p:spTree>
    <p:extLst>
      <p:ext uri="{BB962C8B-B14F-4D97-AF65-F5344CB8AC3E}">
        <p14:creationId xmlns:p14="http://schemas.microsoft.com/office/powerpoint/2010/main" val="124484896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DEV Track Resources</a:t>
            </a:r>
            <a:endParaRPr lang="en-US" dirty="0"/>
          </a:p>
        </p:txBody>
      </p:sp>
      <p:sp>
        <p:nvSpPr>
          <p:cNvPr id="5" name="Content Placeholder 4"/>
          <p:cNvSpPr>
            <a:spLocks noGrp="1"/>
          </p:cNvSpPr>
          <p:nvPr>
            <p:ph type="body" sz="quarter" idx="10"/>
          </p:nvPr>
        </p:nvSpPr>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7093095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88861086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58641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37873927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57929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78377" y="-60960"/>
            <a:ext cx="12331337" cy="6984274"/>
          </a:xfrm>
          <a:prstGeom prst="rect">
            <a:avLst/>
          </a:prstGeom>
          <a:solidFill>
            <a:schemeClr val="bg1">
              <a:lumMod val="85000"/>
              <a:lumOff val="1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 name="TextBox 4"/>
          <p:cNvSpPr txBox="1"/>
          <p:nvPr/>
        </p:nvSpPr>
        <p:spPr>
          <a:xfrm>
            <a:off x="1365658" y="1471749"/>
            <a:ext cx="9457509" cy="2708434"/>
          </a:xfrm>
          <a:prstGeom prst="rect">
            <a:avLst/>
          </a:prstGeom>
          <a:noFill/>
        </p:spPr>
        <p:txBody>
          <a:bodyPr wrap="square" lIns="0" tIns="0" rIns="0" bIns="0" rtlCol="0">
            <a:spAutoFit/>
          </a:bodyPr>
          <a:lstStyle/>
          <a:p>
            <a:r>
              <a:rPr lang="en-US" sz="4400" i="1" dirty="0">
                <a:gradFill>
                  <a:gsLst>
                    <a:gs pos="0">
                      <a:schemeClr val="tx1"/>
                    </a:gs>
                    <a:gs pos="100000">
                      <a:schemeClr val="tx1"/>
                    </a:gs>
                  </a:gsLst>
                  <a:lin ang="5400000" scaled="0"/>
                </a:gradFill>
                <a:latin typeface="Cambria" pitchFamily="18" charset="0"/>
              </a:rPr>
              <a:t>UX is </a:t>
            </a:r>
            <a:r>
              <a:rPr lang="en-US" sz="4400" i="1" dirty="0" smtClean="0">
                <a:gradFill>
                  <a:gsLst>
                    <a:gs pos="0">
                      <a:schemeClr val="tx1"/>
                    </a:gs>
                    <a:gs pos="100000">
                      <a:schemeClr val="tx1"/>
                    </a:gs>
                  </a:gsLst>
                  <a:lin ang="5400000" scaled="0"/>
                </a:gradFill>
                <a:latin typeface="Cambria" pitchFamily="18" charset="0"/>
              </a:rPr>
              <a:t>part </a:t>
            </a:r>
            <a:r>
              <a:rPr lang="en-US" sz="4400" i="1" dirty="0">
                <a:gradFill>
                  <a:gsLst>
                    <a:gs pos="0">
                      <a:schemeClr val="tx1"/>
                    </a:gs>
                    <a:gs pos="100000">
                      <a:schemeClr val="tx1"/>
                    </a:gs>
                  </a:gsLst>
                  <a:lin ang="5400000" scaled="0"/>
                </a:gradFill>
                <a:latin typeface="Cambria" pitchFamily="18" charset="0"/>
              </a:rPr>
              <a:t>of the development process. It’s in the same position testing was 10 years ago. Now, most everyone realizes testing is a key part of the process</a:t>
            </a:r>
            <a:r>
              <a:rPr lang="en-US" sz="4400" i="1" dirty="0" smtClean="0">
                <a:gradFill>
                  <a:gsLst>
                    <a:gs pos="0">
                      <a:schemeClr val="tx1"/>
                    </a:gs>
                    <a:gs pos="100000">
                      <a:schemeClr val="tx1"/>
                    </a:gs>
                  </a:gsLst>
                  <a:lin ang="5400000" scaled="0"/>
                </a:gradFill>
                <a:latin typeface="Cambria" pitchFamily="18" charset="0"/>
              </a:rPr>
              <a:t>.</a:t>
            </a:r>
          </a:p>
        </p:txBody>
      </p:sp>
    </p:spTree>
    <p:extLst>
      <p:ext uri="{BB962C8B-B14F-4D97-AF65-F5344CB8AC3E}">
        <p14:creationId xmlns:p14="http://schemas.microsoft.com/office/powerpoint/2010/main" val="4902946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78377" y="-60960"/>
            <a:ext cx="12331337" cy="6984274"/>
          </a:xfrm>
          <a:prstGeom prst="rect">
            <a:avLst/>
          </a:prstGeom>
          <a:solidFill>
            <a:schemeClr val="bg1">
              <a:lumMod val="85000"/>
              <a:lumOff val="1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 name="TextBox 4"/>
          <p:cNvSpPr txBox="1"/>
          <p:nvPr/>
        </p:nvSpPr>
        <p:spPr>
          <a:xfrm>
            <a:off x="1734978" y="1471749"/>
            <a:ext cx="8718868" cy="2708434"/>
          </a:xfrm>
          <a:prstGeom prst="rect">
            <a:avLst/>
          </a:prstGeom>
          <a:noFill/>
        </p:spPr>
        <p:txBody>
          <a:bodyPr wrap="square" lIns="0" tIns="0" rIns="0" bIns="0" rtlCol="0">
            <a:spAutoFit/>
          </a:bodyPr>
          <a:lstStyle/>
          <a:p>
            <a:r>
              <a:rPr lang="en-US" sz="4400" i="1" dirty="0" smtClean="0">
                <a:gradFill>
                  <a:gsLst>
                    <a:gs pos="0">
                      <a:schemeClr val="tx1"/>
                    </a:gs>
                    <a:gs pos="100000">
                      <a:schemeClr val="tx1"/>
                    </a:gs>
                  </a:gsLst>
                  <a:lin ang="5400000" scaled="0"/>
                </a:gradFill>
                <a:latin typeface="Cambria" pitchFamily="18" charset="0"/>
              </a:rPr>
              <a:t>Every application has a UX designer, even if they’re not calling themselves that. </a:t>
            </a:r>
            <a:r>
              <a:rPr lang="en-US" sz="4400" i="1" u="sng" dirty="0" smtClean="0">
                <a:gradFill>
                  <a:gsLst>
                    <a:gs pos="0">
                      <a:schemeClr val="tx1"/>
                    </a:gs>
                    <a:gs pos="100000">
                      <a:schemeClr val="tx1"/>
                    </a:gs>
                  </a:gsLst>
                  <a:lin ang="5400000" scaled="0"/>
                </a:gradFill>
                <a:latin typeface="Cambria" pitchFamily="18" charset="0"/>
              </a:rPr>
              <a:t>Someone</a:t>
            </a:r>
            <a:r>
              <a:rPr lang="en-US" sz="4400" i="1" dirty="0" smtClean="0">
                <a:gradFill>
                  <a:gsLst>
                    <a:gs pos="0">
                      <a:schemeClr val="tx1"/>
                    </a:gs>
                    <a:gs pos="100000">
                      <a:schemeClr val="tx1"/>
                    </a:gs>
                  </a:gsLst>
                  <a:lin ang="5400000" scaled="0"/>
                </a:gradFill>
                <a:latin typeface="Cambria" pitchFamily="18" charset="0"/>
              </a:rPr>
              <a:t> is creating the user experience.</a:t>
            </a:r>
          </a:p>
        </p:txBody>
      </p:sp>
      <p:sp>
        <p:nvSpPr>
          <p:cNvPr id="2" name="TextBox 1"/>
          <p:cNvSpPr txBox="1"/>
          <p:nvPr/>
        </p:nvSpPr>
        <p:spPr>
          <a:xfrm>
            <a:off x="3500844" y="6346872"/>
            <a:ext cx="8421189" cy="307777"/>
          </a:xfrm>
          <a:prstGeom prst="rect">
            <a:avLst/>
          </a:prstGeom>
          <a:noFill/>
        </p:spPr>
        <p:txBody>
          <a:bodyPr wrap="square" lIns="0" tIns="0" rIns="0" bIns="0" rtlCol="0">
            <a:spAutoFit/>
          </a:bodyPr>
          <a:lstStyle/>
          <a:p>
            <a:pPr algn="r"/>
            <a:r>
              <a:rPr lang="en-US" sz="2000" dirty="0" smtClean="0">
                <a:solidFill>
                  <a:schemeClr val="bg1">
                    <a:lumMod val="50000"/>
                    <a:lumOff val="50000"/>
                  </a:schemeClr>
                </a:solidFill>
              </a:rPr>
              <a:t>Rule: Any slide about UX must be charcoal gray or black</a:t>
            </a:r>
          </a:p>
        </p:txBody>
      </p:sp>
    </p:spTree>
    <p:extLst>
      <p:ext uri="{BB962C8B-B14F-4D97-AF65-F5344CB8AC3E}">
        <p14:creationId xmlns:p14="http://schemas.microsoft.com/office/powerpoint/2010/main" val="428730733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MVVM In a Single Slide</a:t>
            </a:r>
            <a:endParaRPr lang="en-US" dirty="0"/>
          </a:p>
        </p:txBody>
      </p:sp>
      <p:sp>
        <p:nvSpPr>
          <p:cNvPr id="3" name="Text Placeholder 2"/>
          <p:cNvSpPr>
            <a:spLocks noGrp="1"/>
          </p:cNvSpPr>
          <p:nvPr>
            <p:ph type="body" sz="quarter" idx="10"/>
          </p:nvPr>
        </p:nvSpPr>
        <p:spPr>
          <a:xfrm>
            <a:off x="519112" y="1447799"/>
            <a:ext cx="11149013" cy="443198"/>
          </a:xfrm>
        </p:spPr>
        <p:txBody>
          <a:bodyPr/>
          <a:lstStyle/>
          <a:p>
            <a:r>
              <a:rPr lang="en-US" dirty="0" smtClean="0"/>
              <a:t>MVVM: Model, View, </a:t>
            </a:r>
            <a:r>
              <a:rPr lang="en-US" dirty="0" err="1" smtClean="0"/>
              <a:t>ViewModel</a:t>
            </a:r>
            <a:endParaRPr lang="en-US" dirty="0"/>
          </a:p>
        </p:txBody>
      </p:sp>
      <p:sp>
        <p:nvSpPr>
          <p:cNvPr id="10" name="Rounded Rectangle 9"/>
          <p:cNvSpPr/>
          <p:nvPr/>
        </p:nvSpPr>
        <p:spPr bwMode="auto">
          <a:xfrm>
            <a:off x="2040564" y="2386151"/>
            <a:ext cx="1489165" cy="3196045"/>
          </a:xfrm>
          <a:prstGeom prst="roundRect">
            <a:avLst>
              <a:gd name="adj" fmla="val 13158"/>
            </a:avLst>
          </a:prstGeom>
          <a:solidFill>
            <a:srgbClr val="59D01E"/>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dirty="0" smtClean="0">
                <a:solidFill>
                  <a:schemeClr val="tx1">
                    <a:alpha val="99000"/>
                  </a:schemeClr>
                </a:solidFill>
              </a:rPr>
              <a:t>View</a:t>
            </a:r>
          </a:p>
        </p:txBody>
      </p:sp>
      <p:sp>
        <p:nvSpPr>
          <p:cNvPr id="11" name="Rounded Rectangle 10"/>
          <p:cNvSpPr/>
          <p:nvPr/>
        </p:nvSpPr>
        <p:spPr bwMode="auto">
          <a:xfrm>
            <a:off x="3939043" y="2386149"/>
            <a:ext cx="3056712" cy="3196045"/>
          </a:xfrm>
          <a:prstGeom prst="roundRect">
            <a:avLst>
              <a:gd name="adj" fmla="val 6411"/>
            </a:avLst>
          </a:prstGeom>
          <a:solidFill>
            <a:srgbClr val="59D01E"/>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dirty="0" err="1" smtClean="0">
                <a:solidFill>
                  <a:schemeClr val="tx1">
                    <a:alpha val="99000"/>
                  </a:schemeClr>
                </a:solidFill>
              </a:rPr>
              <a:t>ViewModel</a:t>
            </a:r>
            <a:endParaRPr lang="en-US" sz="3200" dirty="0" smtClean="0">
              <a:solidFill>
                <a:schemeClr val="tx1">
                  <a:alpha val="99000"/>
                </a:schemeClr>
              </a:solidFill>
            </a:endParaRPr>
          </a:p>
        </p:txBody>
      </p:sp>
      <p:sp>
        <p:nvSpPr>
          <p:cNvPr id="12" name="Rounded Rectangle 11"/>
          <p:cNvSpPr/>
          <p:nvPr/>
        </p:nvSpPr>
        <p:spPr bwMode="auto">
          <a:xfrm>
            <a:off x="7387646" y="2386151"/>
            <a:ext cx="2760614" cy="3196045"/>
          </a:xfrm>
          <a:prstGeom prst="roundRect">
            <a:avLst>
              <a:gd name="adj" fmla="val 6572"/>
            </a:avLst>
          </a:prstGeom>
          <a:solidFill>
            <a:srgbClr val="59D01E"/>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dirty="0" smtClean="0">
                <a:solidFill>
                  <a:schemeClr val="tx1">
                    <a:alpha val="99000"/>
                  </a:schemeClr>
                </a:solidFill>
              </a:rPr>
              <a:t>Model</a:t>
            </a:r>
          </a:p>
        </p:txBody>
      </p:sp>
    </p:spTree>
    <p:extLst>
      <p:ext uri="{BB962C8B-B14F-4D97-AF65-F5344CB8AC3E}">
        <p14:creationId xmlns:p14="http://schemas.microsoft.com/office/powerpoint/2010/main" val="242296685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Parts of a full MVVM Solution</a:t>
            </a:r>
            <a:endParaRPr lang="en-US" dirty="0"/>
          </a:p>
        </p:txBody>
      </p:sp>
      <p:sp>
        <p:nvSpPr>
          <p:cNvPr id="10" name="Rounded Rectangle 9"/>
          <p:cNvSpPr/>
          <p:nvPr/>
        </p:nvSpPr>
        <p:spPr bwMode="auto">
          <a:xfrm>
            <a:off x="1169732" y="1053678"/>
            <a:ext cx="1416746" cy="4171455"/>
          </a:xfrm>
          <a:prstGeom prst="roundRect">
            <a:avLst>
              <a:gd name="adj" fmla="val 9905"/>
            </a:avLst>
          </a:prstGeom>
          <a:solidFill>
            <a:srgbClr val="59D01E"/>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dirty="0" smtClean="0">
                <a:solidFill>
                  <a:schemeClr val="tx1">
                    <a:alpha val="99000"/>
                  </a:schemeClr>
                </a:solidFill>
              </a:rPr>
              <a:t>View</a:t>
            </a:r>
          </a:p>
        </p:txBody>
      </p:sp>
      <p:sp>
        <p:nvSpPr>
          <p:cNvPr id="11" name="Rounded Rectangle 10"/>
          <p:cNvSpPr/>
          <p:nvPr/>
        </p:nvSpPr>
        <p:spPr bwMode="auto">
          <a:xfrm>
            <a:off x="5088631" y="1053679"/>
            <a:ext cx="2548844" cy="4171454"/>
          </a:xfrm>
          <a:prstGeom prst="roundRect">
            <a:avLst>
              <a:gd name="adj" fmla="val 5734"/>
            </a:avLst>
          </a:prstGeom>
          <a:solidFill>
            <a:srgbClr val="59D01E"/>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dirty="0" err="1" smtClean="0">
                <a:solidFill>
                  <a:schemeClr val="tx1">
                    <a:alpha val="99000"/>
                  </a:schemeClr>
                </a:solidFill>
              </a:rPr>
              <a:t>ViewModel</a:t>
            </a:r>
            <a:endParaRPr lang="en-US" sz="3200" dirty="0" smtClean="0">
              <a:solidFill>
                <a:schemeClr val="tx1">
                  <a:alpha val="99000"/>
                </a:schemeClr>
              </a:solidFill>
            </a:endParaRPr>
          </a:p>
        </p:txBody>
      </p:sp>
      <p:sp>
        <p:nvSpPr>
          <p:cNvPr id="12" name="Rounded Rectangle 11"/>
          <p:cNvSpPr/>
          <p:nvPr/>
        </p:nvSpPr>
        <p:spPr bwMode="auto">
          <a:xfrm>
            <a:off x="7959696" y="3666302"/>
            <a:ext cx="2629990" cy="1558830"/>
          </a:xfrm>
          <a:prstGeom prst="roundRect">
            <a:avLst>
              <a:gd name="adj" fmla="val 6714"/>
            </a:avLst>
          </a:prstGeom>
          <a:solidFill>
            <a:srgbClr val="59D01E"/>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dirty="0" smtClean="0">
                <a:solidFill>
                  <a:schemeClr val="tx1">
                    <a:alpha val="99000"/>
                  </a:schemeClr>
                </a:solidFill>
              </a:rPr>
              <a:t>Model</a:t>
            </a:r>
          </a:p>
        </p:txBody>
      </p:sp>
      <p:sp>
        <p:nvSpPr>
          <p:cNvPr id="8" name="Rounded Rectangle 7"/>
          <p:cNvSpPr/>
          <p:nvPr/>
        </p:nvSpPr>
        <p:spPr bwMode="auto">
          <a:xfrm>
            <a:off x="7959696" y="1053679"/>
            <a:ext cx="2629989" cy="1772212"/>
          </a:xfrm>
          <a:prstGeom prst="roundRect">
            <a:avLst>
              <a:gd name="adj" fmla="val 6402"/>
            </a:avLst>
          </a:prstGeom>
          <a:solidFill>
            <a:schemeClr val="tx2">
              <a:lumMod val="60000"/>
              <a:lumOff val="40000"/>
            </a:schemeClr>
          </a:solidFill>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dirty="0" smtClean="0">
                <a:solidFill>
                  <a:schemeClr val="tx1">
                    <a:alpha val="99000"/>
                  </a:schemeClr>
                </a:solidFill>
              </a:rPr>
              <a:t>Services *</a:t>
            </a:r>
          </a:p>
        </p:txBody>
      </p:sp>
      <p:sp>
        <p:nvSpPr>
          <p:cNvPr id="9" name="Rounded Rectangle 8"/>
          <p:cNvSpPr/>
          <p:nvPr/>
        </p:nvSpPr>
        <p:spPr bwMode="auto">
          <a:xfrm>
            <a:off x="2873866" y="4709145"/>
            <a:ext cx="1903820" cy="515988"/>
          </a:xfrm>
          <a:prstGeom prst="roundRect">
            <a:avLst>
              <a:gd name="adj" fmla="val 13158"/>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VM Locator</a:t>
            </a:r>
          </a:p>
        </p:txBody>
      </p:sp>
      <p:sp>
        <p:nvSpPr>
          <p:cNvPr id="13" name="Rounded Rectangle 12"/>
          <p:cNvSpPr/>
          <p:nvPr/>
        </p:nvSpPr>
        <p:spPr bwMode="auto">
          <a:xfrm>
            <a:off x="7959696" y="2993497"/>
            <a:ext cx="2629989" cy="515991"/>
          </a:xfrm>
          <a:prstGeom prst="roundRect">
            <a:avLst>
              <a:gd name="adj" fmla="val 11604"/>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Service Locator</a:t>
            </a:r>
          </a:p>
        </p:txBody>
      </p:sp>
      <p:sp>
        <p:nvSpPr>
          <p:cNvPr id="16" name="Rounded Rectangle 15"/>
          <p:cNvSpPr/>
          <p:nvPr/>
        </p:nvSpPr>
        <p:spPr bwMode="auto">
          <a:xfrm>
            <a:off x="2873865" y="5399304"/>
            <a:ext cx="7715819" cy="857751"/>
          </a:xfrm>
          <a:prstGeom prst="roundRect">
            <a:avLst/>
          </a:prstGeom>
          <a:solidFill>
            <a:schemeClr val="accent6">
              <a:lumMod val="40000"/>
              <a:lumOff val="6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bg1">
                    <a:alpha val="99000"/>
                  </a:schemeClr>
                </a:solidFill>
              </a:rPr>
              <a:t>Tests</a:t>
            </a:r>
          </a:p>
        </p:txBody>
      </p:sp>
      <p:sp>
        <p:nvSpPr>
          <p:cNvPr id="17" name="Rounded Rectangle 16"/>
          <p:cNvSpPr/>
          <p:nvPr/>
        </p:nvSpPr>
        <p:spPr bwMode="auto">
          <a:xfrm>
            <a:off x="1166763" y="5399304"/>
            <a:ext cx="1419715" cy="857750"/>
          </a:xfrm>
          <a:prstGeom prst="roundRect">
            <a:avLst/>
          </a:prstGeom>
          <a:solidFill>
            <a:schemeClr val="accent6">
              <a:lumMod val="40000"/>
              <a:lumOff val="6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bg1">
                    <a:alpha val="99000"/>
                  </a:schemeClr>
                </a:solidFill>
              </a:rPr>
              <a:t>UI</a:t>
            </a:r>
          </a:p>
          <a:p>
            <a:pPr algn="ctr" defTabSz="914099"/>
            <a:r>
              <a:rPr lang="en-US" sz="2000" dirty="0" smtClean="0">
                <a:solidFill>
                  <a:schemeClr val="bg1">
                    <a:alpha val="99000"/>
                  </a:schemeClr>
                </a:solidFill>
              </a:rPr>
              <a:t>Tests</a:t>
            </a:r>
          </a:p>
        </p:txBody>
      </p:sp>
      <p:sp>
        <p:nvSpPr>
          <p:cNvPr id="18" name="Rounded Rectangle 17"/>
          <p:cNvSpPr/>
          <p:nvPr/>
        </p:nvSpPr>
        <p:spPr bwMode="auto">
          <a:xfrm>
            <a:off x="2873866" y="1786285"/>
            <a:ext cx="1907172" cy="614002"/>
          </a:xfrm>
          <a:prstGeom prst="roundRect">
            <a:avLst>
              <a:gd name="adj" fmla="val 10567"/>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Commands</a:t>
            </a:r>
          </a:p>
        </p:txBody>
      </p:sp>
      <p:sp>
        <p:nvSpPr>
          <p:cNvPr id="19" name="Rounded Rectangle 18"/>
          <p:cNvSpPr/>
          <p:nvPr/>
        </p:nvSpPr>
        <p:spPr bwMode="auto">
          <a:xfrm>
            <a:off x="2873866" y="1053681"/>
            <a:ext cx="1907172" cy="614002"/>
          </a:xfrm>
          <a:prstGeom prst="roundRect">
            <a:avLst>
              <a:gd name="adj" fmla="val 10567"/>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Binding</a:t>
            </a:r>
          </a:p>
        </p:txBody>
      </p:sp>
      <p:sp>
        <p:nvSpPr>
          <p:cNvPr id="20" name="Rounded Rectangle 19"/>
          <p:cNvSpPr/>
          <p:nvPr/>
        </p:nvSpPr>
        <p:spPr bwMode="auto">
          <a:xfrm>
            <a:off x="2871106" y="3251493"/>
            <a:ext cx="1907172" cy="614002"/>
          </a:xfrm>
          <a:prstGeom prst="roundRect">
            <a:avLst>
              <a:gd name="adj" fmla="val 10567"/>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Method Invoke</a:t>
            </a:r>
          </a:p>
        </p:txBody>
      </p:sp>
      <p:sp>
        <p:nvSpPr>
          <p:cNvPr id="21" name="Rounded Rectangle 20"/>
          <p:cNvSpPr/>
          <p:nvPr/>
        </p:nvSpPr>
        <p:spPr bwMode="auto">
          <a:xfrm>
            <a:off x="2871106" y="2518889"/>
            <a:ext cx="1907172" cy="614002"/>
          </a:xfrm>
          <a:prstGeom prst="roundRect">
            <a:avLst>
              <a:gd name="adj" fmla="val 10567"/>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Messaging</a:t>
            </a:r>
          </a:p>
        </p:txBody>
      </p:sp>
      <p:sp>
        <p:nvSpPr>
          <p:cNvPr id="22" name="Rounded Rectangle 21"/>
          <p:cNvSpPr/>
          <p:nvPr/>
        </p:nvSpPr>
        <p:spPr bwMode="auto">
          <a:xfrm>
            <a:off x="2871106" y="3984099"/>
            <a:ext cx="1907172" cy="614002"/>
          </a:xfrm>
          <a:prstGeom prst="roundRect">
            <a:avLst>
              <a:gd name="adj" fmla="val 10567"/>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alpha val="99000"/>
                  </a:schemeClr>
                </a:solidFill>
              </a:rPr>
              <a:t>Events</a:t>
            </a:r>
          </a:p>
        </p:txBody>
      </p:sp>
      <p:sp>
        <p:nvSpPr>
          <p:cNvPr id="5" name="TextBox 4"/>
          <p:cNvSpPr txBox="1"/>
          <p:nvPr/>
        </p:nvSpPr>
        <p:spPr>
          <a:xfrm>
            <a:off x="4859383" y="6426918"/>
            <a:ext cx="7228114" cy="28302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 Not necessarily network services. “Services” used in a broader sense.</a:t>
            </a:r>
          </a:p>
        </p:txBody>
      </p:sp>
    </p:spTree>
    <p:extLst>
      <p:ext uri="{BB962C8B-B14F-4D97-AF65-F5344CB8AC3E}">
        <p14:creationId xmlns:p14="http://schemas.microsoft.com/office/powerpoint/2010/main" val="222239687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Blend Fits In</a:t>
            </a:r>
            <a:endParaRPr lang="en-US" dirty="0"/>
          </a:p>
        </p:txBody>
      </p:sp>
      <p:sp>
        <p:nvSpPr>
          <p:cNvPr id="4" name="Text Placeholder 3"/>
          <p:cNvSpPr>
            <a:spLocks noGrp="1"/>
          </p:cNvSpPr>
          <p:nvPr>
            <p:ph type="body" sz="quarter" idx="10"/>
          </p:nvPr>
        </p:nvSpPr>
        <p:spPr/>
        <p:txBody>
          <a:bodyPr/>
          <a:lstStyle/>
          <a:p>
            <a:r>
              <a:rPr lang="en-US" smtClean="0"/>
              <a:t>Binding, Commands, Behaviors</a:t>
            </a:r>
          </a:p>
          <a:p>
            <a:pPr lvl="1"/>
            <a:r>
              <a:rPr lang="en-US" smtClean="0"/>
              <a:t>Directly support MVVM scenarios</a:t>
            </a:r>
          </a:p>
          <a:p>
            <a:r>
              <a:rPr lang="en-US" smtClean="0"/>
              <a:t>Design-Time Data</a:t>
            </a:r>
          </a:p>
          <a:p>
            <a:pPr lvl="1"/>
            <a:r>
              <a:rPr lang="en-US" smtClean="0"/>
              <a:t>Usable with and without MVVM</a:t>
            </a:r>
          </a:p>
          <a:p>
            <a:r>
              <a:rPr lang="en-US" smtClean="0"/>
              <a:t>User Experience</a:t>
            </a:r>
          </a:p>
          <a:p>
            <a:pPr lvl="1"/>
            <a:r>
              <a:rPr lang="en-US" smtClean="0"/>
              <a:t>Add some texture to your applications</a:t>
            </a:r>
          </a:p>
          <a:p>
            <a:pPr lvl="1"/>
            <a:r>
              <a:rPr lang="en-US" smtClean="0"/>
              <a:t>Quickly design UI</a:t>
            </a:r>
          </a:p>
          <a:p>
            <a:pPr lvl="1"/>
            <a:r>
              <a:rPr lang="en-US" smtClean="0"/>
              <a:t>Modify visual styles and templates</a:t>
            </a:r>
          </a:p>
          <a:p>
            <a:r>
              <a:rPr lang="en-US" smtClean="0"/>
              <a:t>Blend itself was written using the MVVM pattern</a:t>
            </a:r>
          </a:p>
          <a:p>
            <a:endParaRPr lang="en-US" dirty="0"/>
          </a:p>
        </p:txBody>
      </p:sp>
    </p:spTree>
    <p:extLst>
      <p:ext uri="{BB962C8B-B14F-4D97-AF65-F5344CB8AC3E}">
        <p14:creationId xmlns:p14="http://schemas.microsoft.com/office/powerpoint/2010/main" val="293782481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Architecting for </a:t>
            </a:r>
            <a:r>
              <a:rPr lang="en-US" dirty="0" err="1" smtClean="0"/>
              <a:t>Blendability</a:t>
            </a:r>
            <a:r>
              <a:rPr lang="en-US" dirty="0" smtClean="0"/>
              <a:t>/</a:t>
            </a:r>
            <a:r>
              <a:rPr lang="en-US" dirty="0" err="1" smtClean="0"/>
              <a:t>Designability</a:t>
            </a:r>
            <a:endParaRPr lang="en-US" dirty="0"/>
          </a:p>
        </p:txBody>
      </p:sp>
      <p:sp>
        <p:nvSpPr>
          <p:cNvPr id="3" name="Text Placeholder 2"/>
          <p:cNvSpPr>
            <a:spLocks noGrp="1"/>
          </p:cNvSpPr>
          <p:nvPr>
            <p:ph type="body" sz="quarter" idx="10"/>
          </p:nvPr>
        </p:nvSpPr>
        <p:spPr>
          <a:xfrm>
            <a:off x="519112" y="1447799"/>
            <a:ext cx="11149013" cy="4893647"/>
          </a:xfrm>
        </p:spPr>
        <p:txBody>
          <a:bodyPr/>
          <a:lstStyle/>
          <a:p>
            <a:r>
              <a:rPr lang="en-US" dirty="0" smtClean="0"/>
              <a:t>Separate your concerns</a:t>
            </a:r>
          </a:p>
          <a:p>
            <a:r>
              <a:rPr lang="en-US" dirty="0" smtClean="0"/>
              <a:t>Abstract away external dependencies</a:t>
            </a:r>
          </a:p>
          <a:p>
            <a:pPr lvl="1"/>
            <a:r>
              <a:rPr lang="en-US" dirty="0" smtClean="0"/>
              <a:t>Services</a:t>
            </a:r>
          </a:p>
          <a:p>
            <a:pPr lvl="1"/>
            <a:r>
              <a:rPr lang="en-US" dirty="0" smtClean="0"/>
              <a:t>Databases</a:t>
            </a:r>
          </a:p>
          <a:p>
            <a:r>
              <a:rPr lang="en-US" dirty="0" smtClean="0"/>
              <a:t>Mock anything required for the UI to function</a:t>
            </a:r>
          </a:p>
          <a:p>
            <a:pPr lvl="1"/>
            <a:r>
              <a:rPr lang="en-US" dirty="0" smtClean="0"/>
              <a:t>Optionally use IOC and/or Service Locators to help resolve dependencies</a:t>
            </a:r>
          </a:p>
          <a:p>
            <a:pPr lvl="1"/>
            <a:r>
              <a:rPr lang="en-US" dirty="0" smtClean="0"/>
              <a:t>Optionally use design-time data and design time data context</a:t>
            </a:r>
          </a:p>
          <a:p>
            <a:endParaRPr lang="en-US" dirty="0" smtClean="0"/>
          </a:p>
          <a:p>
            <a:pPr marL="0" indent="0">
              <a:buNone/>
            </a:pPr>
            <a:endParaRPr lang="en-US" dirty="0"/>
          </a:p>
        </p:txBody>
      </p:sp>
    </p:spTree>
    <p:extLst>
      <p:ext uri="{BB962C8B-B14F-4D97-AF65-F5344CB8AC3E}">
        <p14:creationId xmlns:p14="http://schemas.microsoft.com/office/powerpoint/2010/main" val="15777803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78377" y="-60960"/>
            <a:ext cx="12331337" cy="6984274"/>
          </a:xfrm>
          <a:prstGeom prst="rect">
            <a:avLst/>
          </a:prstGeom>
          <a:solidFill>
            <a:schemeClr val="tx1"/>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 name="TextBox 4"/>
          <p:cNvSpPr txBox="1"/>
          <p:nvPr/>
        </p:nvSpPr>
        <p:spPr>
          <a:xfrm>
            <a:off x="1226172" y="1620242"/>
            <a:ext cx="7903388" cy="2769989"/>
          </a:xfrm>
          <a:prstGeom prst="rect">
            <a:avLst/>
          </a:prstGeom>
          <a:noFill/>
        </p:spPr>
        <p:txBody>
          <a:bodyPr wrap="square" lIns="0" tIns="0" rIns="0" bIns="0" rtlCol="0">
            <a:spAutoFit/>
          </a:bodyPr>
          <a:lstStyle/>
          <a:p>
            <a:r>
              <a:rPr lang="en-US" sz="6000" i="1" dirty="0" smtClean="0">
                <a:solidFill>
                  <a:schemeClr val="bg1"/>
                </a:solidFill>
                <a:latin typeface="Cambria" pitchFamily="18" charset="0"/>
              </a:rPr>
              <a:t>A highly testable </a:t>
            </a:r>
            <a:r>
              <a:rPr lang="en-US" sz="6000" i="1" dirty="0">
                <a:solidFill>
                  <a:schemeClr val="bg1"/>
                </a:solidFill>
                <a:latin typeface="Cambria" pitchFamily="18" charset="0"/>
              </a:rPr>
              <a:t>and well-architected application!</a:t>
            </a:r>
          </a:p>
        </p:txBody>
      </p:sp>
      <p:grpSp>
        <p:nvGrpSpPr>
          <p:cNvPr id="4" name="Group 3"/>
          <p:cNvGrpSpPr/>
          <p:nvPr/>
        </p:nvGrpSpPr>
        <p:grpSpPr>
          <a:xfrm rot="20700000">
            <a:off x="9463289" y="-160354"/>
            <a:ext cx="2969847" cy="2969847"/>
            <a:chOff x="8815753" y="203201"/>
            <a:chExt cx="2969847" cy="2969847"/>
          </a:xfrm>
        </p:grpSpPr>
        <p:sp>
          <p:nvSpPr>
            <p:cNvPr id="2" name="24-Point Star 1"/>
            <p:cNvSpPr/>
            <p:nvPr/>
          </p:nvSpPr>
          <p:spPr bwMode="auto">
            <a:xfrm>
              <a:off x="8815753" y="203201"/>
              <a:ext cx="2969847" cy="2969847"/>
            </a:xfrm>
            <a:prstGeom prst="star24">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3600" dirty="0" smtClean="0">
                <a:solidFill>
                  <a:schemeClr val="tx1">
                    <a:alpha val="99000"/>
                  </a:schemeClr>
                </a:solidFill>
              </a:endParaRPr>
            </a:p>
          </p:txBody>
        </p:sp>
        <p:sp>
          <p:nvSpPr>
            <p:cNvPr id="3" name="TextBox 2"/>
            <p:cNvSpPr txBox="1"/>
            <p:nvPr/>
          </p:nvSpPr>
          <p:spPr>
            <a:xfrm>
              <a:off x="9253415" y="1349570"/>
              <a:ext cx="2125785" cy="677108"/>
            </a:xfrm>
            <a:prstGeom prst="rect">
              <a:avLst/>
            </a:prstGeom>
            <a:noFill/>
          </p:spPr>
          <p:txBody>
            <a:bodyPr wrap="square" lIns="0" tIns="0" rIns="0" bIns="0"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b</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onus!</a:t>
              </a:r>
            </a:p>
          </p:txBody>
        </p:sp>
      </p:grpSp>
    </p:spTree>
    <p:extLst>
      <p:ext uri="{BB962C8B-B14F-4D97-AF65-F5344CB8AC3E}">
        <p14:creationId xmlns:p14="http://schemas.microsoft.com/office/powerpoint/2010/main" val="194344546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www.w3.org/XML/1998/namespace"/>
    <ds:schemaRef ds:uri="http://purl.org/dc/dcmitype/"/>
    <ds:schemaRef ds:uri="8b529f77-48ab-4581-b468-93f09345b8aa"/>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2295e2e7-0eeb-498e-8716-217bb2ee6ee3"/>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10854</TotalTime>
  <Words>1876</Words>
  <Application>Microsoft Office PowerPoint</Application>
  <PresentationFormat>Custom</PresentationFormat>
  <Paragraphs>217</Paragraphs>
  <Slides>28</Slides>
  <Notes>18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TENA11_BreakoutSession_Template_16x9_Final_05132011</vt:lpstr>
      <vt:lpstr>1_White with Consolas font for code slides</vt:lpstr>
      <vt:lpstr>Advanced Blend for Developers: Integrating MVVM and Designability</vt:lpstr>
      <vt:lpstr>Example Application</vt:lpstr>
      <vt:lpstr>PowerPoint Presentation</vt:lpstr>
      <vt:lpstr>PowerPoint Presentation</vt:lpstr>
      <vt:lpstr>MVVM In a Single Slide</vt:lpstr>
      <vt:lpstr>Typical Parts of a full MVVM Solution</vt:lpstr>
      <vt:lpstr>How Blend Fits In</vt:lpstr>
      <vt:lpstr>Architecting for Blendability/Designability</vt:lpstr>
      <vt:lpstr>PowerPoint Presentation</vt:lpstr>
      <vt:lpstr>Binding</vt:lpstr>
      <vt:lpstr>Design-Time/Sample Data</vt:lpstr>
      <vt:lpstr>Design-Time/Sample Data</vt:lpstr>
      <vt:lpstr>Binding and Sample Data</vt:lpstr>
      <vt:lpstr>Design-Friendly Binding</vt:lpstr>
      <vt:lpstr>Design-Time Friendly Binding</vt:lpstr>
      <vt:lpstr>Behaviors/Actions/Triggers</vt:lpstr>
      <vt:lpstr>Visual State Manager and MVVM</vt:lpstr>
      <vt:lpstr>Visual State Manager and Behaviors</vt:lpstr>
      <vt:lpstr>Commands</vt:lpstr>
      <vt:lpstr>Commands</vt:lpstr>
      <vt:lpstr>Commands</vt:lpstr>
      <vt:lpstr>Summary</vt:lpstr>
      <vt:lpstr>DEV Track Resources</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DEV321: Advanced Blend for Developers: Integrating MVVM and Designability</dc:title>
  <dc:subject>Microsoft TechEd North America 2011</dc:subject>
  <dc:creator>Peter Brown</dc:creator>
  <dc:description>Template Design: Jordan Cayabyab
Formatter: Sam Moore, Silver Fox Productions, Inc.
Event Date: May 16-19, 2011
Event Location: Atlanta
Audience Type: Developers, IT Pros</dc:description>
  <cp:lastModifiedBy>Shows</cp:lastModifiedBy>
  <cp:revision>182</cp:revision>
  <cp:lastPrinted>2010-05-11T05:02:34Z</cp:lastPrinted>
  <dcterms:created xsi:type="dcterms:W3CDTF">2011-04-20T18:46:46Z</dcterms:created>
  <dcterms:modified xsi:type="dcterms:W3CDTF">2011-05-16T22:48:29Z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