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Lst>
  <p:notesMasterIdLst>
    <p:notesMasterId r:id="rId32"/>
  </p:notesMasterIdLst>
  <p:handoutMasterIdLst>
    <p:handoutMasterId r:id="rId33"/>
  </p:handoutMasterIdLst>
  <p:sldIdLst>
    <p:sldId id="322" r:id="rId6"/>
    <p:sldId id="360" r:id="rId7"/>
    <p:sldId id="358" r:id="rId8"/>
    <p:sldId id="359" r:id="rId9"/>
    <p:sldId id="334" r:id="rId10"/>
    <p:sldId id="357" r:id="rId11"/>
    <p:sldId id="335" r:id="rId12"/>
    <p:sldId id="337" r:id="rId13"/>
    <p:sldId id="338" r:id="rId14"/>
    <p:sldId id="339" r:id="rId15"/>
    <p:sldId id="340" r:id="rId16"/>
    <p:sldId id="336" r:id="rId17"/>
    <p:sldId id="352" r:id="rId18"/>
    <p:sldId id="342" r:id="rId19"/>
    <p:sldId id="343" r:id="rId20"/>
    <p:sldId id="341" r:id="rId21"/>
    <p:sldId id="345" r:id="rId22"/>
    <p:sldId id="344" r:id="rId23"/>
    <p:sldId id="348" r:id="rId24"/>
    <p:sldId id="349" r:id="rId25"/>
    <p:sldId id="347" r:id="rId26"/>
    <p:sldId id="351" r:id="rId27"/>
    <p:sldId id="355" r:id="rId28"/>
    <p:sldId id="356" r:id="rId29"/>
    <p:sldId id="271" r:id="rId30"/>
    <p:sldId id="354" r:id="rId31"/>
  </p:sldIdLst>
  <p:sldSz cx="9144000" cy="5143500" type="screen16x9"/>
  <p:notesSz cx="6858000" cy="9144000"/>
  <p:defaultText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82" d="100"/>
          <a:sy n="82" d="100"/>
        </p:scale>
        <p:origin x="-1422" y="-78"/>
      </p:cViewPr>
      <p:guideLst>
        <p:guide orient="horz" pos="108"/>
        <p:guide orient="horz" pos="900"/>
        <p:guide orient="horz" pos="2052"/>
        <p:guide orient="horz" pos="3132"/>
        <p:guide orient="horz" pos="1116"/>
        <p:guide orient="horz" pos="684"/>
        <p:guide pos="2880"/>
        <p:guide pos="245"/>
        <p:guide pos="893"/>
        <p:guide pos="5514"/>
        <p:guide pos="5299"/>
        <p:guide pos="458"/>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148" d="100"/>
          <a:sy n="148" d="100"/>
        </p:scale>
        <p:origin x="-171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685864" rtl="0" eaLnBrk="1" latinLnBrk="0" hangingPunct="1">
      <a:lnSpc>
        <a:spcPct val="90000"/>
      </a:lnSpc>
      <a:spcAft>
        <a:spcPts val="250"/>
      </a:spcAft>
      <a:defRPr sz="700" kern="1200">
        <a:solidFill>
          <a:schemeClr val="tx1"/>
        </a:solidFill>
        <a:latin typeface="Segoe UI" pitchFamily="34" charset="0"/>
        <a:ea typeface="+mn-ea"/>
        <a:cs typeface="+mn-cs"/>
      </a:defRPr>
    </a:lvl1pPr>
    <a:lvl2pPr marL="159757" indent="-79382" algn="l" defTabSz="685864"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2pPr>
    <a:lvl3pPr marL="246085" indent="-86329" algn="l" defTabSz="685864"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3pPr>
    <a:lvl4pPr marL="362183" indent="-110143" algn="l" defTabSz="685864"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4pPr>
    <a:lvl5pPr marL="461411" indent="-86329" algn="l" defTabSz="685864"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5pPr>
    <a:lvl6pPr marL="1714660" algn="l" defTabSz="685864" rtl="0" eaLnBrk="1" latinLnBrk="0" hangingPunct="1">
      <a:defRPr sz="900" kern="1200">
        <a:solidFill>
          <a:schemeClr val="tx1"/>
        </a:solidFill>
        <a:latin typeface="+mn-lt"/>
        <a:ea typeface="+mn-ea"/>
        <a:cs typeface="+mn-cs"/>
      </a:defRPr>
    </a:lvl6pPr>
    <a:lvl7pPr marL="2057592" algn="l" defTabSz="685864" rtl="0" eaLnBrk="1" latinLnBrk="0" hangingPunct="1">
      <a:defRPr sz="900" kern="1200">
        <a:solidFill>
          <a:schemeClr val="tx1"/>
        </a:solidFill>
        <a:latin typeface="+mn-lt"/>
        <a:ea typeface="+mn-ea"/>
        <a:cs typeface="+mn-cs"/>
      </a:defRPr>
    </a:lvl7pPr>
    <a:lvl8pPr marL="2400524" algn="l" defTabSz="685864" rtl="0" eaLnBrk="1" latinLnBrk="0" hangingPunct="1">
      <a:defRPr sz="900" kern="1200">
        <a:solidFill>
          <a:schemeClr val="tx1"/>
        </a:solidFill>
        <a:latin typeface="+mn-lt"/>
        <a:ea typeface="+mn-ea"/>
        <a:cs typeface="+mn-cs"/>
      </a:defRPr>
    </a:lvl8pPr>
    <a:lvl9pPr marL="2743456" algn="l" defTabSz="68586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10:51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10:51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2717014" y="1233488"/>
            <a:ext cx="1358507" cy="42624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smtClean="0">
              <a:solidFill>
                <a:schemeClr val="tx1">
                  <a:alpha val="99000"/>
                </a:schemeClr>
              </a:solidFill>
            </a:endParaRPr>
          </a:p>
        </p:txBody>
      </p:sp>
      <p:sp>
        <p:nvSpPr>
          <p:cNvPr id="2" name="Title 1"/>
          <p:cNvSpPr>
            <a:spLocks noGrp="1"/>
          </p:cNvSpPr>
          <p:nvPr>
            <p:ph type="ctrTitle" hasCustomPrompt="1"/>
          </p:nvPr>
        </p:nvSpPr>
        <p:spPr>
          <a:xfrm>
            <a:off x="727663" y="1699104"/>
            <a:ext cx="7683913" cy="1142623"/>
          </a:xfrm>
        </p:spPr>
        <p:txBody>
          <a:bodyPr anchor="ctr">
            <a:noAutofit/>
          </a:bodyPr>
          <a:lstStyle>
            <a:lvl1pPr>
              <a:lnSpc>
                <a:spcPct val="90000"/>
              </a:lnSpc>
              <a:defRPr sz="36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727662" y="3527905"/>
            <a:ext cx="7683914" cy="347441"/>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4072997" y="1233485"/>
            <a:ext cx="771726" cy="42624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2803756" y="1377975"/>
            <a:ext cx="1641654" cy="193899"/>
          </a:xfrm>
        </p:spPr>
        <p:txBody>
          <a:bodyPr/>
          <a:lstStyle>
            <a:lvl1pPr marL="0" indent="0">
              <a:buFont typeface="Arial" pitchFamily="34" charset="0"/>
              <a:buNone/>
              <a:defRPr sz="14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52880685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49"/>
            <a:ext cx="8363938" cy="1500411"/>
          </a:xfrm>
        </p:spPr>
        <p:txBody>
          <a:bodyPr/>
          <a:lstStyle>
            <a:lvl1pPr marL="345327" indent="-345327">
              <a:lnSpc>
                <a:spcPct val="90000"/>
              </a:lnSpc>
              <a:buFontTx/>
              <a:buBlip>
                <a:blip r:embed="rId2"/>
              </a:buBlip>
              <a:defRPr/>
            </a:lvl1pPr>
            <a:lvl2pPr marL="641833" indent="-296506">
              <a:lnSpc>
                <a:spcPct val="90000"/>
              </a:lnSpc>
              <a:buFontTx/>
              <a:buBlip>
                <a:blip r:embed="rId2"/>
              </a:buBlip>
              <a:defRPr/>
            </a:lvl2pPr>
            <a:lvl3pPr marL="944292" indent="-302459">
              <a:lnSpc>
                <a:spcPct val="90000"/>
              </a:lnSpc>
              <a:buFontTx/>
              <a:buBlip>
                <a:blip r:embed="rId2"/>
              </a:buBlip>
              <a:defRPr/>
            </a:lvl3pPr>
            <a:lvl4pPr marL="1203883" indent="-259591">
              <a:lnSpc>
                <a:spcPct val="90000"/>
              </a:lnSpc>
              <a:buFontTx/>
              <a:buBlip>
                <a:blip r:embed="rId2"/>
              </a:buBlip>
              <a:defRPr/>
            </a:lvl4pPr>
            <a:lvl5pPr marL="1456329" indent="-252446">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86424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1"/>
            <a:ext cx="4115872" cy="1323439"/>
          </a:xfrm>
        </p:spPr>
        <p:txBody>
          <a:bodyPr/>
          <a:lstStyle>
            <a:lvl1pPr marL="255016" indent="-255016">
              <a:lnSpc>
                <a:spcPct val="90000"/>
              </a:lnSpc>
              <a:buFontTx/>
              <a:buBlip>
                <a:blip r:embed="rId2"/>
              </a:buBlip>
              <a:defRPr sz="2100"/>
            </a:lvl1pPr>
            <a:lvl2pPr marL="505071" indent="-244101">
              <a:lnSpc>
                <a:spcPct val="90000"/>
              </a:lnSpc>
              <a:buFontTx/>
              <a:buBlip>
                <a:blip r:embed="rId2"/>
              </a:buBlip>
              <a:defRPr sz="1800"/>
            </a:lvl2pPr>
            <a:lvl3pPr marL="715434" indent="-216317">
              <a:lnSpc>
                <a:spcPct val="90000"/>
              </a:lnSpc>
              <a:buFontTx/>
              <a:buBlip>
                <a:blip r:embed="rId2"/>
              </a:buBlip>
              <a:defRPr sz="1500"/>
            </a:lvl3pPr>
            <a:lvl4pPr marL="920836" indent="-205402">
              <a:lnSpc>
                <a:spcPct val="90000"/>
              </a:lnSpc>
              <a:buFontTx/>
              <a:buBlip>
                <a:blip r:embed="rId2"/>
              </a:buBlip>
              <a:defRPr sz="1400"/>
            </a:lvl4pPr>
            <a:lvl5pPr marL="1137153" indent="-210363">
              <a:lnSpc>
                <a:spcPct val="90000"/>
              </a:lnSpc>
              <a:buFontTx/>
              <a:buBlip>
                <a:blip r:embed="rId2"/>
              </a:buBlip>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1"/>
            <a:ext cx="4115872" cy="1323439"/>
          </a:xfrm>
        </p:spPr>
        <p:txBody>
          <a:bodyPr/>
          <a:lstStyle>
            <a:lvl1pPr marL="260970" indent="-260970">
              <a:lnSpc>
                <a:spcPct val="90000"/>
              </a:lnSpc>
              <a:buFontTx/>
              <a:buBlip>
                <a:blip r:embed="rId2"/>
              </a:buBlip>
              <a:defRPr sz="2100"/>
            </a:lvl1pPr>
            <a:lvl2pPr marL="505071" indent="-255016">
              <a:lnSpc>
                <a:spcPct val="90000"/>
              </a:lnSpc>
              <a:buFontTx/>
              <a:buBlip>
                <a:blip r:embed="rId2"/>
              </a:buBlip>
              <a:defRPr sz="1800"/>
            </a:lvl2pPr>
            <a:lvl3pPr marL="721388" indent="-227232">
              <a:lnSpc>
                <a:spcPct val="90000"/>
              </a:lnSpc>
              <a:buFontTx/>
              <a:buBlip>
                <a:blip r:embed="rId2"/>
              </a:buBlip>
              <a:defRPr sz="1500"/>
            </a:lvl3pPr>
            <a:lvl4pPr marL="920836" indent="-199449">
              <a:lnSpc>
                <a:spcPct val="90000"/>
              </a:lnSpc>
              <a:buFontTx/>
              <a:buBlip>
                <a:blip r:embed="rId2"/>
              </a:buBlip>
              <a:defRPr sz="1400"/>
            </a:lvl4pPr>
            <a:lvl5pPr marL="1137153" indent="-205402">
              <a:lnSpc>
                <a:spcPct val="90000"/>
              </a:lnSpc>
              <a:buFontTx/>
              <a:buBlip>
                <a:blip r:embed="rId2"/>
              </a:buBlip>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953167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3"/>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0" y="1600200"/>
            <a:ext cx="4114800" cy="1166473"/>
          </a:xfrm>
        </p:spPr>
        <p:txBody>
          <a:bodyPr/>
          <a:lstStyle>
            <a:lvl1pPr marL="211356" indent="-211356">
              <a:buFontTx/>
              <a:buBlip>
                <a:blip r:embed="rId2"/>
              </a:buBlip>
              <a:defRPr sz="1700"/>
            </a:lvl1pPr>
            <a:lvl2pPr marL="421720" indent="-199449">
              <a:buFontTx/>
              <a:buBlip>
                <a:blip r:embed="rId2"/>
              </a:buBlip>
              <a:defRPr sz="1500"/>
            </a:lvl2pPr>
            <a:lvl3pPr marL="610253" indent="-182580">
              <a:buFontTx/>
              <a:buBlip>
                <a:blip r:embed="rId2"/>
              </a:buBlip>
              <a:defRPr sz="1400"/>
            </a:lvl3pPr>
            <a:lvl4pPr marL="787871" indent="-171665">
              <a:buFontTx/>
              <a:buBlip>
                <a:blip r:embed="rId2"/>
              </a:buBlip>
              <a:defRPr sz="1300"/>
            </a:lvl4pPr>
            <a:lvl5pPr marL="959535" indent="-154796">
              <a:buFontTx/>
              <a:buBlip>
                <a:blip r:embed="rId2"/>
              </a:buBlip>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3"/>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183964"/>
          </a:xfrm>
        </p:spPr>
        <p:txBody>
          <a:bodyPr/>
          <a:lstStyle>
            <a:lvl1pPr marL="222270" indent="-222270">
              <a:buFontTx/>
              <a:buBlip>
                <a:blip r:embed="rId2"/>
              </a:buBlip>
              <a:defRPr sz="1700"/>
            </a:lvl1pPr>
            <a:lvl2pPr marL="427673" indent="-205402">
              <a:buFontTx/>
              <a:buBlip>
                <a:blip r:embed="rId2"/>
              </a:buBlip>
              <a:defRPr sz="1500"/>
            </a:lvl2pPr>
            <a:lvl3pPr marL="616206" indent="-183572">
              <a:buFontTx/>
              <a:buBlip>
                <a:blip r:embed="rId2"/>
              </a:buBlip>
              <a:defRPr sz="1400"/>
            </a:lvl3pPr>
            <a:lvl4pPr marL="787871" indent="-177618">
              <a:buFontTx/>
              <a:buBlip>
                <a:blip r:embed="rId2"/>
              </a:buBlip>
              <a:defRPr sz="1300"/>
            </a:lvl4pPr>
            <a:lvl5pPr marL="959535" indent="-165711">
              <a:buFontTx/>
              <a:buBlip>
                <a:blip r:embed="rId2"/>
              </a:buBlip>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346156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121144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914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69356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796088"/>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0" y="0"/>
            <a:ext cx="8753373"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4539755" y="1456483"/>
            <a:ext cx="3086904" cy="332399"/>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659078" y="4227803"/>
            <a:ext cx="1702409" cy="74118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685666" fontAlgn="base">
                <a:spcBef>
                  <a:spcPct val="0"/>
                </a:spcBef>
                <a:spcAft>
                  <a:spcPct val="0"/>
                </a:spcAft>
              </a:pPr>
              <a:endParaRPr lang="en-US" sz="17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27521" y="118852"/>
            <a:ext cx="2339484" cy="2077492"/>
          </a:xfrm>
          <a:prstGeom prst="rect">
            <a:avLst/>
          </a:prstGeom>
          <a:noFill/>
        </p:spPr>
        <p:txBody>
          <a:bodyPr wrap="square" lIns="0" tIns="0" rIns="0" bIns="0" rtlCol="0">
            <a:spAutoFit/>
          </a:bodyPr>
          <a:lstStyle/>
          <a:p>
            <a:pPr algn="l"/>
            <a:r>
              <a:rPr lang="en-US" sz="2700" b="1" dirty="0" smtClean="0">
                <a:solidFill>
                  <a:schemeClr val="bg2">
                    <a:alpha val="99000"/>
                  </a:schemeClr>
                </a:solidFill>
              </a:rPr>
              <a:t>Scan the Tag </a:t>
            </a:r>
            <a:r>
              <a:rPr lang="en-US" sz="2700" b="1" dirty="0" smtClean="0">
                <a:solidFill>
                  <a:schemeClr val="accent1">
                    <a:alpha val="99000"/>
                  </a:schemeClr>
                </a:solidFill>
              </a:rPr>
              <a:t/>
            </a:r>
            <a:br>
              <a:rPr lang="en-US" sz="2700" b="1" dirty="0" smtClean="0">
                <a:solidFill>
                  <a:schemeClr val="accent1">
                    <a:alpha val="99000"/>
                  </a:schemeClr>
                </a:solidFill>
              </a:rPr>
            </a:br>
            <a:r>
              <a:rPr lang="en-US" sz="2700" dirty="0" smtClean="0">
                <a:solidFill>
                  <a:schemeClr val="bg1">
                    <a:lumMod val="50000"/>
                    <a:lumOff val="50000"/>
                    <a:alpha val="99000"/>
                  </a:schemeClr>
                </a:solidFill>
              </a:rPr>
              <a:t>to evaluate this session now on </a:t>
            </a:r>
            <a:r>
              <a:rPr lang="en-US" sz="2700" b="1" dirty="0" err="1" smtClean="0">
                <a:solidFill>
                  <a:schemeClr val="bg2">
                    <a:alpha val="99000"/>
                  </a:schemeClr>
                </a:solidFill>
              </a:rPr>
              <a:t>myTech•Ed</a:t>
            </a:r>
            <a:r>
              <a:rPr lang="en-US" sz="2700" b="1" dirty="0" smtClean="0">
                <a:solidFill>
                  <a:schemeClr val="bg2">
                    <a:alpha val="99000"/>
                  </a:schemeClr>
                </a:solidFill>
              </a:rPr>
              <a:t> Mobile</a:t>
            </a:r>
            <a:endParaRPr lang="en-US" sz="2700" b="1" dirty="0" smtClean="0">
              <a:solidFill>
                <a:srgbClr val="F09A1F"/>
              </a:solidFill>
            </a:endParaRPr>
          </a:p>
        </p:txBody>
      </p:sp>
      <p:sp>
        <p:nvSpPr>
          <p:cNvPr id="9" name="Isosceles Triangle 8"/>
          <p:cNvSpPr/>
          <p:nvPr userDrawn="1"/>
        </p:nvSpPr>
        <p:spPr bwMode="auto">
          <a:xfrm rot="16200000">
            <a:off x="2238072" y="2253292"/>
            <a:ext cx="3098491" cy="1504874"/>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360907" y="2077232"/>
            <a:ext cx="1017755" cy="198198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401681" y="372891"/>
            <a:ext cx="1703913" cy="608621"/>
          </a:xfrm>
          <a:prstGeom prst="rect">
            <a:avLst/>
          </a:prstGeom>
        </p:spPr>
      </p:pic>
    </p:spTree>
    <p:extLst>
      <p:ext uri="{BB962C8B-B14F-4D97-AF65-F5344CB8AC3E}">
        <p14:creationId xmlns:p14="http://schemas.microsoft.com/office/powerpoint/2010/main" val="203877463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222591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311" tIns="57155" rIns="114311" bIns="57155"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15494576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627623" y="1823268"/>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6"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7937711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7" y="1428750"/>
            <a:ext cx="8363937" cy="158120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601732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41285"/>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3" y="3141858"/>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8465832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1"/>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458632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1"/>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17846387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1"/>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85038847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1"/>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39405990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220242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49"/>
            <a:ext cx="8363938" cy="1500411"/>
          </a:xfrm>
        </p:spPr>
        <p:txBody>
          <a:bodyPr/>
          <a:lstStyle>
            <a:lvl1pPr marL="345327" indent="-345327">
              <a:buFontTx/>
              <a:buBlip>
                <a:blip r:embed="rId3"/>
              </a:buBlip>
              <a:defRPr/>
            </a:lvl1pPr>
            <a:lvl2pPr marL="641833" indent="-296506">
              <a:buFontTx/>
              <a:buBlip>
                <a:blip r:embed="rId3"/>
              </a:buBlip>
              <a:defRPr/>
            </a:lvl2pPr>
            <a:lvl3pPr marL="944292" indent="-302459">
              <a:buFontTx/>
              <a:buBlip>
                <a:blip r:embed="rId3"/>
              </a:buBlip>
              <a:defRPr/>
            </a:lvl3pPr>
            <a:lvl4pPr marL="1203883" indent="-259591">
              <a:buFontTx/>
              <a:buBlip>
                <a:blip r:embed="rId3"/>
              </a:buBlip>
              <a:defRPr/>
            </a:lvl4pPr>
            <a:lvl5pPr marL="1456329" indent="-252446">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059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0"/>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02056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68586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327" indent="-345327" algn="l" defTabSz="685864"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1pPr>
      <a:lvl2pPr marL="641833" indent="-296506" algn="l" defTabSz="685864" rtl="0" eaLnBrk="1" latinLnBrk="0" hangingPunct="1">
        <a:lnSpc>
          <a:spcPct val="90000"/>
        </a:lnSpc>
        <a:spcBef>
          <a:spcPct val="20000"/>
        </a:spcBef>
        <a:buSzPct val="90000"/>
        <a:buFontTx/>
        <a:buBlip>
          <a:blip r:embed="rId22"/>
        </a:buBlip>
        <a:defRPr sz="2100" kern="1200">
          <a:gradFill>
            <a:gsLst>
              <a:gs pos="0">
                <a:schemeClr val="tx1"/>
              </a:gs>
              <a:gs pos="86000">
                <a:schemeClr val="tx1"/>
              </a:gs>
            </a:gsLst>
            <a:lin ang="5400000" scaled="0"/>
          </a:gradFill>
          <a:latin typeface="+mn-lt"/>
          <a:ea typeface="+mn-ea"/>
          <a:cs typeface="+mn-cs"/>
        </a:defRPr>
      </a:lvl2pPr>
      <a:lvl3pPr marL="944292" indent="-302459" algn="l" defTabSz="685864"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mn-lt"/>
          <a:ea typeface="+mn-ea"/>
          <a:cs typeface="+mn-cs"/>
        </a:defRPr>
      </a:lvl3pPr>
      <a:lvl4pPr marL="1203883" indent="-259591" algn="l" defTabSz="685864" rtl="0" eaLnBrk="1" latinLnBrk="0" hangingPunct="1">
        <a:lnSpc>
          <a:spcPct val="90000"/>
        </a:lnSpc>
        <a:spcBef>
          <a:spcPct val="20000"/>
        </a:spcBef>
        <a:buSzPct val="90000"/>
        <a:buFontTx/>
        <a:buBlip>
          <a:blip r:embed="rId22"/>
        </a:buBlip>
        <a:defRPr sz="1500" kern="1200">
          <a:gradFill>
            <a:gsLst>
              <a:gs pos="0">
                <a:schemeClr val="tx1"/>
              </a:gs>
              <a:gs pos="86000">
                <a:schemeClr val="tx1"/>
              </a:gs>
            </a:gsLst>
            <a:lin ang="5400000" scaled="0"/>
          </a:gradFill>
          <a:latin typeface="+mn-lt"/>
          <a:ea typeface="+mn-ea"/>
          <a:cs typeface="+mn-cs"/>
        </a:defRPr>
      </a:lvl4pPr>
      <a:lvl5pPr marL="1456329" indent="-252446" algn="l" defTabSz="685864" rtl="0" eaLnBrk="1" latinLnBrk="0" hangingPunct="1">
        <a:lnSpc>
          <a:spcPct val="90000"/>
        </a:lnSpc>
        <a:spcBef>
          <a:spcPct val="20000"/>
        </a:spcBef>
        <a:buSzPct val="90000"/>
        <a:buFontTx/>
        <a:buBlip>
          <a:blip r:embed="rId22"/>
        </a:buBlip>
        <a:defRPr sz="1500" kern="1200">
          <a:gradFill>
            <a:gsLst>
              <a:gs pos="0">
                <a:schemeClr val="tx1"/>
              </a:gs>
              <a:gs pos="86000">
                <a:schemeClr val="tx1"/>
              </a:gs>
            </a:gsLst>
            <a:lin ang="5400000" scaled="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45704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428750"/>
            <a:ext cx="8363936" cy="1581202"/>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3081223"/>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685864" rtl="0" eaLnBrk="1" latinLnBrk="0" hangingPunct="1">
        <a:lnSpc>
          <a:spcPct val="90000"/>
        </a:lnSpc>
        <a:spcBef>
          <a:spcPct val="0"/>
        </a:spcBef>
        <a:buNone/>
        <a:defRPr lang="en-US" sz="3300" b="0" kern="1200" cap="none" spc="-75" baseline="0" dirty="0">
          <a:ln w="3175">
            <a:noFill/>
          </a:ln>
          <a:solidFill>
            <a:schemeClr val="accent1">
              <a:alpha val="99000"/>
            </a:schemeClr>
          </a:solidFill>
          <a:effectLst/>
          <a:latin typeface="+mj-lt"/>
          <a:ea typeface="+mn-ea"/>
          <a:cs typeface="Arial" charset="0"/>
        </a:defRPr>
      </a:lvl1pPr>
    </p:titleStyle>
    <p:bodyStyle>
      <a:lvl1pPr marL="0" indent="0" algn="l" defTabSz="685864" rtl="0" eaLnBrk="1" latinLnBrk="0" hangingPunct="1">
        <a:lnSpc>
          <a:spcPct val="90000"/>
        </a:lnSpc>
        <a:spcBef>
          <a:spcPct val="20000"/>
        </a:spcBef>
        <a:buFont typeface="Arial" pitchFamily="34" charset="0"/>
        <a:buNone/>
        <a:defRPr sz="2300" b="0" kern="1200">
          <a:gradFill>
            <a:gsLst>
              <a:gs pos="0">
                <a:srgbClr val="000000"/>
              </a:gs>
              <a:gs pos="86000">
                <a:srgbClr val="000000"/>
              </a:gs>
            </a:gsLst>
            <a:lin ang="5400000" scaled="0"/>
          </a:gradFill>
          <a:latin typeface="Consolas" pitchFamily="49" charset="0"/>
          <a:ea typeface="+mn-ea"/>
          <a:cs typeface="Consolas" pitchFamily="49" charset="0"/>
        </a:defRPr>
      </a:lvl1pPr>
      <a:lvl2pPr marL="288754" indent="-5954" algn="l" defTabSz="685864" rtl="0" eaLnBrk="1" latinLnBrk="0" hangingPunct="1">
        <a:lnSpc>
          <a:spcPct val="90000"/>
        </a:lnSpc>
        <a:spcBef>
          <a:spcPct val="20000"/>
        </a:spcBef>
        <a:buFont typeface="Arial" pitchFamily="34" charset="0"/>
        <a:buNone/>
        <a:defRPr sz="2100" b="0" kern="1200">
          <a:gradFill>
            <a:gsLst>
              <a:gs pos="0">
                <a:srgbClr val="000000"/>
              </a:gs>
              <a:gs pos="86000">
                <a:srgbClr val="000000"/>
              </a:gs>
            </a:gsLst>
            <a:lin ang="5400000" scaled="0"/>
          </a:gradFill>
          <a:latin typeface="Consolas" pitchFamily="49" charset="0"/>
          <a:ea typeface="+mn-ea"/>
          <a:cs typeface="Consolas" pitchFamily="49" charset="0"/>
        </a:defRPr>
      </a:lvl2pPr>
      <a:lvl3pPr marL="571554" indent="-5954" algn="l" defTabSz="685864"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820616" indent="5954" algn="l" defTabSz="685864"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069678" indent="0" algn="l" defTabSz="685864"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42.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hyperlink" Target="http://vstudio.msdn.com/async" TargetMode="External"/><Relationship Id="rId3" Type="http://schemas.openxmlformats.org/officeDocument/2006/relationships/image" Target="../media/image2.png"/><Relationship Id="rId7" Type="http://schemas.openxmlformats.org/officeDocument/2006/relationships/hyperlink" Target="http://www.microsoft.com/downloads/en/details.aspx?FamilyID=4e97ea70-e479-4c05-814f-639d71690e5d"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www.microsoft.com/downloads/en/details.aspx?FamilyID=49b9d0c5-6597-4313-912a-f0cca9c7d277" TargetMode="External"/><Relationship Id="rId5" Type="http://schemas.openxmlformats.org/officeDocument/2006/relationships/hyperlink" Target="http://www.microsoft.com/windowsazure/economics/" TargetMode="External"/><Relationship Id="rId4" Type="http://schemas.openxmlformats.org/officeDocument/2006/relationships/hyperlink" Target="http://watoolkitwp7.codeplex.com/" TargetMode="External"/><Relationship Id="rId9" Type="http://schemas.openxmlformats.org/officeDocument/2006/relationships/hyperlink" Target="http://blogs.msdn.com/lucia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msdn.com/vstudio/async" TargetMode="External"/><Relationship Id="rId2" Type="http://schemas.openxmlformats.org/officeDocument/2006/relationships/hyperlink" Target="http://www.microsoft.com/visualstudio/en-us/lightswitch" TargetMode="External"/><Relationship Id="rId1" Type="http://schemas.openxmlformats.org/officeDocument/2006/relationships/slideLayout" Target="../slideLayouts/slideLayout8.xml"/><Relationship Id="rId4" Type="http://schemas.openxmlformats.org/officeDocument/2006/relationships/hyperlink" Target="http://www.facebook.com/visualstudio"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0.png"/><Relationship Id="rId5" Type="http://schemas.openxmlformats.org/officeDocument/2006/relationships/hyperlink" Target="http://www.microsoft.com/learning" TargetMode="External"/><Relationship Id="rId10" Type="http://schemas.openxmlformats.org/officeDocument/2006/relationships/image" Target="../media/image49.emf"/><Relationship Id="rId4" Type="http://schemas.openxmlformats.org/officeDocument/2006/relationships/image" Target="../media/image46.png"/><Relationship Id="rId9" Type="http://schemas.openxmlformats.org/officeDocument/2006/relationships/image" Target="../media/image48.png"/><Relationship Id="rId1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8.jpg"/><Relationship Id="rId2" Type="http://schemas.openxmlformats.org/officeDocument/2006/relationships/notesSlide" Target="../notesSlides/notesSlide6.xml"/><Relationship Id="rId16" Type="http://schemas.openxmlformats.org/officeDocument/2006/relationships/image" Target="../media/image37.jpeg"/><Relationship Id="rId1" Type="http://schemas.openxmlformats.org/officeDocument/2006/relationships/slideLayout" Target="../slideLayouts/slideLayout1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hyperlink" Target="http://www.facebook.com/photo.php?pid=5662097&amp;id=33110852384" TargetMode="External"/><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9.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044" y="1923762"/>
            <a:ext cx="7683913" cy="1142623"/>
          </a:xfrm>
        </p:spPr>
        <p:txBody>
          <a:bodyPr/>
          <a:lstStyle/>
          <a:p>
            <a:r>
              <a:rPr lang="en-US" dirty="0"/>
              <a:t>Using Microsoft Visual Basic to Build Windows Phone Applications</a:t>
            </a:r>
          </a:p>
        </p:txBody>
      </p:sp>
      <p:sp>
        <p:nvSpPr>
          <p:cNvPr id="3" name="Subtitle 2"/>
          <p:cNvSpPr>
            <a:spLocks noGrp="1"/>
          </p:cNvSpPr>
          <p:nvPr>
            <p:ph type="subTitle" idx="1"/>
          </p:nvPr>
        </p:nvSpPr>
        <p:spPr/>
        <p:txBody>
          <a:bodyPr/>
          <a:lstStyle/>
          <a:p>
            <a:r>
              <a:rPr lang="en-US" smtClean="0"/>
              <a:t>Lucian Wischik</a:t>
            </a:r>
          </a:p>
          <a:p>
            <a:r>
              <a:rPr lang="en-US" smtClean="0"/>
              <a:t>VB spec lead</a:t>
            </a:r>
          </a:p>
          <a:p>
            <a:r>
              <a:rPr lang="en-US" smtClean="0"/>
              <a:t>Microsoft</a:t>
            </a:r>
            <a:endParaRPr lang="en-US" dirty="0"/>
          </a:p>
        </p:txBody>
      </p:sp>
      <p:sp>
        <p:nvSpPr>
          <p:cNvPr id="10" name="Text Placeholder 9"/>
          <p:cNvSpPr>
            <a:spLocks noGrp="1"/>
          </p:cNvSpPr>
          <p:nvPr>
            <p:ph type="body" sz="quarter" idx="10"/>
          </p:nvPr>
        </p:nvSpPr>
        <p:spPr/>
        <p:txBody>
          <a:bodyPr/>
          <a:lstStyle/>
          <a:p>
            <a:r>
              <a:rPr lang="en-US" dirty="0" smtClean="0"/>
              <a:t>DEV317</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432472" y="906518"/>
            <a:ext cx="8279053" cy="4095750"/>
          </a:xfrm>
          <a:prstGeom prst="rect">
            <a:avLst/>
          </a:prstGeom>
        </p:spPr>
        <p:txBody>
          <a:bodyPr lIns="68589" tIns="34295" rIns="68589" bIns="34295">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dirty="0"/>
              <a:t>XNA is getting VB support…</a:t>
            </a:r>
          </a:p>
          <a:p>
            <a:pPr marL="600155" lvl="2" indent="0">
              <a:buNone/>
            </a:pPr>
            <a:r>
              <a:rPr lang="en-US" i="1" dirty="0"/>
              <a:t>You’re amongst the first audiences to see VB XNA code</a:t>
            </a:r>
          </a:p>
          <a:p>
            <a:pPr marL="600155" lvl="2" indent="0">
              <a:buNone/>
            </a:pPr>
            <a:r>
              <a:rPr lang="en-US" i="1" dirty="0"/>
              <a:t>Will come in the “Mango” phone SDK, this month</a:t>
            </a:r>
          </a:p>
          <a:p>
            <a:pPr marL="600155" lvl="2" indent="0">
              <a:buNone/>
            </a:pPr>
            <a:r>
              <a:rPr lang="en-US" i="1" dirty="0"/>
              <a:t>For phone, windows and </a:t>
            </a:r>
            <a:r>
              <a:rPr lang="en-US" i="1" dirty="0" err="1"/>
              <a:t>xbox</a:t>
            </a:r>
            <a:r>
              <a:rPr lang="en-US" i="1" dirty="0"/>
              <a:t> 360</a:t>
            </a:r>
          </a:p>
          <a:p>
            <a:pPr marL="600155" lvl="2" indent="0">
              <a:buNone/>
            </a:pPr>
            <a:endParaRPr lang="en-US" i="1" dirty="0"/>
          </a:p>
          <a:p>
            <a:pPr marL="1190" indent="0">
              <a:buNone/>
            </a:pPr>
            <a:r>
              <a:rPr lang="en-US" sz="3000" b="1" dirty="0" err="1"/>
              <a:t>VBCore</a:t>
            </a:r>
            <a:r>
              <a:rPr lang="en-US" sz="3000" b="1" dirty="0"/>
              <a:t>…</a:t>
            </a:r>
            <a:endParaRPr lang="en-US" sz="2400" i="1" dirty="0"/>
          </a:p>
          <a:p>
            <a:pPr marL="600155" lvl="2" indent="0">
              <a:buNone/>
            </a:pPr>
            <a:r>
              <a:rPr lang="en-US" i="1" dirty="0"/>
              <a:t>It’s what made VB support possible for Phone and XNA</a:t>
            </a:r>
          </a:p>
          <a:p>
            <a:pPr marL="600155" lvl="2" indent="0">
              <a:buNone/>
            </a:pPr>
            <a:r>
              <a:rPr lang="en-US" i="1" dirty="0"/>
              <a:t>It removes VB’s obstacles on other platforms</a:t>
            </a:r>
          </a:p>
        </p:txBody>
      </p:sp>
      <p:sp>
        <p:nvSpPr>
          <p:cNvPr id="6" name="Title 1"/>
          <p:cNvSpPr txBox="1">
            <a:spLocks/>
          </p:cNvSpPr>
          <p:nvPr/>
        </p:nvSpPr>
        <p:spPr>
          <a:xfrm>
            <a:off x="-1" y="0"/>
            <a:ext cx="9144001" cy="571500"/>
          </a:xfrm>
          <a:prstGeom prst="rect">
            <a:avLst/>
          </a:prstGeom>
          <a:solidFill>
            <a:schemeClr val="accent2"/>
          </a:solidFill>
          <a:effectLst>
            <a:outerShdw blurRad="50800" dist="139700" dir="2700000" algn="tl" rotWithShape="0">
              <a:sysClr val="windowText" lastClr="000000">
                <a:lumMod val="50000"/>
                <a:lumOff val="50000"/>
                <a:alpha val="40000"/>
              </a:sysClr>
            </a:outerShdw>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80000" algn="l"/>
            <a:r>
              <a:rPr lang="en-US" sz="2800" i="1" dirty="0" smtClean="0">
                <a:solidFill>
                  <a:sysClr val="window" lastClr="FFFFFF"/>
                </a:solidFill>
                <a:latin typeface="Bookman Old Style" pitchFamily="18" charset="0"/>
              </a:rPr>
              <a:t>2. The Game</a:t>
            </a:r>
            <a:endParaRPr lang="en-US" sz="2800" i="1" dirty="0">
              <a:solidFill>
                <a:sysClr val="window" lastClr="FFFFFF"/>
              </a:solidFill>
              <a:latin typeface="Bookman Old Style" pitchFamily="18" charset="0"/>
            </a:endParaRPr>
          </a:p>
        </p:txBody>
      </p:sp>
    </p:spTree>
    <p:extLst>
      <p:ext uri="{BB962C8B-B14F-4D97-AF65-F5344CB8AC3E}">
        <p14:creationId xmlns:p14="http://schemas.microsoft.com/office/powerpoint/2010/main" val="388161199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Paddle Game</a:t>
            </a:r>
            <a:endParaRPr lang="en-US" dirty="0"/>
          </a:p>
        </p:txBody>
      </p:sp>
    </p:spTree>
    <p:extLst>
      <p:ext uri="{BB962C8B-B14F-4D97-AF65-F5344CB8AC3E}">
        <p14:creationId xmlns:p14="http://schemas.microsoft.com/office/powerpoint/2010/main" val="264114917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boyoes3.jpg"/>
          <p:cNvPicPr>
            <a:picLocks noChangeAspect="1"/>
          </p:cNvPicPr>
          <p:nvPr/>
        </p:nvPicPr>
        <p:blipFill rotWithShape="1">
          <a:blip r:embed="rId3">
            <a:extLst>
              <a:ext uri="{28A0092B-C50C-407E-A947-70E740481C1C}">
                <a14:useLocalDpi xmlns:a14="http://schemas.microsoft.com/office/drawing/2010/main" val="0"/>
              </a:ext>
            </a:extLst>
          </a:blip>
          <a:srcRect t="33474" b="12220"/>
          <a:stretch/>
        </p:blipFill>
        <p:spPr bwMode="auto">
          <a:xfrm>
            <a:off x="0" y="1"/>
            <a:ext cx="9144000" cy="5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2668425" y="4594869"/>
            <a:ext cx="3807149" cy="548631"/>
          </a:xfrm>
          <a:prstGeom prst="rect">
            <a:avLst/>
          </a:prstGeom>
        </p:spPr>
        <p:txBody>
          <a:bodyPr lIns="68589" tIns="34295" rIns="68589" bIns="34295"/>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co-evolution…</a:t>
            </a:r>
            <a:endParaRPr lang="en-US" sz="2700" dirty="0">
              <a:solidFill>
                <a:schemeClr val="accent1">
                  <a:alpha val="99000"/>
                </a:schemeClr>
              </a:solidFill>
            </a:endParaRPr>
          </a:p>
        </p:txBody>
      </p:sp>
      <p:sp>
        <p:nvSpPr>
          <p:cNvPr id="8" name="Rounded Rectangle 7"/>
          <p:cNvSpPr/>
          <p:nvPr/>
        </p:nvSpPr>
        <p:spPr>
          <a:xfrm rot="240627">
            <a:off x="887000" y="4147272"/>
            <a:ext cx="2792467" cy="793100"/>
          </a:xfrm>
          <a:prstGeom prst="roundRect">
            <a:avLst/>
          </a:prstGeom>
          <a:ln/>
        </p:spPr>
        <p:style>
          <a:lnRef idx="1">
            <a:schemeClr val="accent2"/>
          </a:lnRef>
          <a:fillRef idx="3">
            <a:schemeClr val="accent2"/>
          </a:fillRef>
          <a:effectRef idx="2">
            <a:schemeClr val="accent2"/>
          </a:effectRef>
          <a:fontRef idx="minor">
            <a:schemeClr val="lt1"/>
          </a:fontRef>
        </p:style>
        <p:txBody>
          <a:bodyPr lIns="68589" tIns="34295" rIns="68589" bIns="34295" rtlCol="0" anchor="ctr"/>
          <a:lstStyle/>
          <a:p>
            <a:pPr algn="ctr"/>
            <a:r>
              <a:rPr lang="en-US" sz="2400" dirty="0"/>
              <a:t>C#: late-binding</a:t>
            </a:r>
          </a:p>
        </p:txBody>
      </p:sp>
      <p:sp>
        <p:nvSpPr>
          <p:cNvPr id="14" name="Rounded Rectangle 13"/>
          <p:cNvSpPr/>
          <p:nvPr/>
        </p:nvSpPr>
        <p:spPr>
          <a:xfrm rot="209280">
            <a:off x="5553736" y="4146667"/>
            <a:ext cx="3182436" cy="793100"/>
          </a:xfrm>
          <a:prstGeom prst="roundRect">
            <a:avLst/>
          </a:prstGeom>
          <a:ln/>
        </p:spPr>
        <p:style>
          <a:lnRef idx="1">
            <a:schemeClr val="accent2"/>
          </a:lnRef>
          <a:fillRef idx="3">
            <a:schemeClr val="accent2"/>
          </a:fillRef>
          <a:effectRef idx="2">
            <a:schemeClr val="accent2"/>
          </a:effectRef>
          <a:fontRef idx="minor">
            <a:schemeClr val="lt1"/>
          </a:fontRef>
        </p:style>
        <p:txBody>
          <a:bodyPr lIns="68589" tIns="34295" rIns="68589" bIns="34295" rtlCol="0" anchor="ctr"/>
          <a:lstStyle/>
          <a:p>
            <a:pPr algn="ctr"/>
            <a:r>
              <a:rPr lang="en-US" sz="2400" dirty="0"/>
              <a:t>VB: multiline statement lambdas</a:t>
            </a:r>
          </a:p>
        </p:txBody>
      </p:sp>
      <p:sp>
        <p:nvSpPr>
          <p:cNvPr id="9" name="Rounded Rectangle 8"/>
          <p:cNvSpPr/>
          <p:nvPr/>
        </p:nvSpPr>
        <p:spPr>
          <a:xfrm rot="20220877">
            <a:off x="3732345" y="3652997"/>
            <a:ext cx="3182436" cy="793100"/>
          </a:xfrm>
          <a:prstGeom prst="roundRect">
            <a:avLst/>
          </a:prstGeom>
          <a:ln/>
        </p:spPr>
        <p:style>
          <a:lnRef idx="1">
            <a:schemeClr val="accent2"/>
          </a:lnRef>
          <a:fillRef idx="3">
            <a:schemeClr val="accent2"/>
          </a:fillRef>
          <a:effectRef idx="2">
            <a:schemeClr val="accent2"/>
          </a:effectRef>
          <a:fontRef idx="minor">
            <a:schemeClr val="lt1"/>
          </a:fontRef>
        </p:style>
        <p:txBody>
          <a:bodyPr lIns="68589" tIns="34295" rIns="68589" bIns="34295" rtlCol="0" anchor="ctr"/>
          <a:lstStyle/>
          <a:p>
            <a:pPr algn="ctr"/>
            <a:r>
              <a:rPr lang="en-US" sz="2400" dirty="0"/>
              <a:t>C#: named and</a:t>
            </a:r>
            <a:br>
              <a:rPr lang="en-US" sz="2400" dirty="0"/>
            </a:br>
            <a:r>
              <a:rPr lang="en-US" sz="2400" dirty="0"/>
              <a:t>optional </a:t>
            </a:r>
            <a:r>
              <a:rPr lang="en-US" sz="2400" dirty="0" err="1"/>
              <a:t>params</a:t>
            </a:r>
            <a:endParaRPr lang="en-US" sz="2400" dirty="0"/>
          </a:p>
        </p:txBody>
      </p:sp>
      <p:sp>
        <p:nvSpPr>
          <p:cNvPr id="15" name="Rounded Rectangle 14"/>
          <p:cNvSpPr/>
          <p:nvPr/>
        </p:nvSpPr>
        <p:spPr>
          <a:xfrm rot="20957096">
            <a:off x="2095124" y="3352134"/>
            <a:ext cx="3182436" cy="793100"/>
          </a:xfrm>
          <a:prstGeom prst="roundRect">
            <a:avLst/>
          </a:prstGeom>
          <a:ln/>
        </p:spPr>
        <p:style>
          <a:lnRef idx="1">
            <a:schemeClr val="accent2"/>
          </a:lnRef>
          <a:fillRef idx="3">
            <a:schemeClr val="accent2"/>
          </a:fillRef>
          <a:effectRef idx="2">
            <a:schemeClr val="accent2"/>
          </a:effectRef>
          <a:fontRef idx="minor">
            <a:schemeClr val="lt1"/>
          </a:fontRef>
        </p:style>
        <p:txBody>
          <a:bodyPr lIns="68589" tIns="34295" rIns="68589" bIns="34295" rtlCol="0" anchor="ctr"/>
          <a:lstStyle/>
          <a:p>
            <a:pPr algn="ctr"/>
            <a:r>
              <a:rPr lang="en-US" sz="2400" dirty="0"/>
              <a:t>VB+C#: </a:t>
            </a:r>
            <a:r>
              <a:rPr lang="en-US" sz="2400" dirty="0" err="1"/>
              <a:t>NoPIA</a:t>
            </a:r>
            <a:endParaRPr lang="en-US" sz="2400" dirty="0"/>
          </a:p>
        </p:txBody>
      </p:sp>
    </p:spTree>
    <p:extLst>
      <p:ext uri="{BB962C8B-B14F-4D97-AF65-F5344CB8AC3E}">
        <p14:creationId xmlns:p14="http://schemas.microsoft.com/office/powerpoint/2010/main" val="3815874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250"/>
                            </p:stCondLst>
                            <p:childTnLst>
                              <p:par>
                                <p:cTn id="10" presetID="2" presetClass="entr" presetSubtype="1" fill="hold" grpId="0" nodeType="afterEffect">
                                  <p:stCondLst>
                                    <p:cond delay="50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50" fill="hold"/>
                                        <p:tgtEl>
                                          <p:spTgt spid="14"/>
                                        </p:tgtEl>
                                        <p:attrNameLst>
                                          <p:attrName>ppt_x</p:attrName>
                                        </p:attrNameLst>
                                      </p:cBhvr>
                                      <p:tavLst>
                                        <p:tav tm="0">
                                          <p:val>
                                            <p:strVal val="#ppt_x"/>
                                          </p:val>
                                        </p:tav>
                                        <p:tav tm="100000">
                                          <p:val>
                                            <p:strVal val="#ppt_x"/>
                                          </p:val>
                                        </p:tav>
                                      </p:tavLst>
                                    </p:anim>
                                    <p:anim calcmode="lin" valueType="num">
                                      <p:cBhvr additive="base">
                                        <p:cTn id="13" dur="250" fill="hold"/>
                                        <p:tgtEl>
                                          <p:spTgt spid="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5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 fill="hold"/>
                                        <p:tgtEl>
                                          <p:spTgt spid="9"/>
                                        </p:tgtEl>
                                        <p:attrNameLst>
                                          <p:attrName>ppt_x</p:attrName>
                                        </p:attrNameLst>
                                      </p:cBhvr>
                                      <p:tavLst>
                                        <p:tav tm="0">
                                          <p:val>
                                            <p:strVal val="#ppt_x"/>
                                          </p:val>
                                        </p:tav>
                                        <p:tav tm="100000">
                                          <p:val>
                                            <p:strVal val="#ppt_x"/>
                                          </p:val>
                                        </p:tav>
                                      </p:tavLst>
                                    </p:anim>
                                    <p:anim calcmode="lin" valueType="num">
                                      <p:cBhvr additive="base">
                                        <p:cTn id="18" dur="25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2" presetClass="entr" presetSubtype="1" fill="hold" grpId="0" nodeType="afterEffect">
                                  <p:stCondLst>
                                    <p:cond delay="5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250" fill="hold"/>
                                        <p:tgtEl>
                                          <p:spTgt spid="15"/>
                                        </p:tgtEl>
                                        <p:attrNameLst>
                                          <p:attrName>ppt_x</p:attrName>
                                        </p:attrNameLst>
                                      </p:cBhvr>
                                      <p:tavLst>
                                        <p:tav tm="0">
                                          <p:val>
                                            <p:strVal val="#ppt_x"/>
                                          </p:val>
                                        </p:tav>
                                        <p:tav tm="100000">
                                          <p:val>
                                            <p:strVal val="#ppt_x"/>
                                          </p:val>
                                        </p:tav>
                                      </p:tavLst>
                                    </p:anim>
                                    <p:anim calcmode="lin" valueType="num">
                                      <p:cBhvr additive="base">
                                        <p:cTn id="23" dur="25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9"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boyoes3.jpg"/>
          <p:cNvPicPr>
            <a:picLocks noChangeAspect="1"/>
          </p:cNvPicPr>
          <p:nvPr/>
        </p:nvPicPr>
        <p:blipFill rotWithShape="1">
          <a:blip r:embed="rId3">
            <a:extLst>
              <a:ext uri="{28A0092B-C50C-407E-A947-70E740481C1C}">
                <a14:useLocalDpi xmlns:a14="http://schemas.microsoft.com/office/drawing/2010/main" val="0"/>
              </a:ext>
            </a:extLst>
          </a:blip>
          <a:srcRect t="33474" b="12220"/>
          <a:stretch/>
        </p:blipFill>
        <p:spPr bwMode="auto">
          <a:xfrm>
            <a:off x="0" y="1"/>
            <a:ext cx="9144000" cy="5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2668425" y="4594869"/>
            <a:ext cx="3807149" cy="548631"/>
          </a:xfrm>
          <a:prstGeom prst="rect">
            <a:avLst/>
          </a:prstGeom>
        </p:spPr>
        <p:txBody>
          <a:bodyPr lIns="68589" tIns="34295" rIns="68589" bIns="34295"/>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co-evolution…</a:t>
            </a:r>
            <a:endParaRPr lang="en-US" sz="2700" dirty="0">
              <a:solidFill>
                <a:schemeClr val="accent1">
                  <a:alpha val="99000"/>
                </a:schemeClr>
              </a:solidFill>
            </a:endParaRPr>
          </a:p>
        </p:txBody>
      </p:sp>
      <p:sp>
        <p:nvSpPr>
          <p:cNvPr id="8" name="Rounded Rectangle 7"/>
          <p:cNvSpPr/>
          <p:nvPr/>
        </p:nvSpPr>
        <p:spPr>
          <a:xfrm rot="240627">
            <a:off x="887000" y="4147272"/>
            <a:ext cx="2792467" cy="793100"/>
          </a:xfrm>
          <a:prstGeom prst="roundRect">
            <a:avLst/>
          </a:prstGeom>
          <a:ln/>
        </p:spPr>
        <p:style>
          <a:lnRef idx="1">
            <a:schemeClr val="accent2"/>
          </a:lnRef>
          <a:fillRef idx="3">
            <a:schemeClr val="accent2"/>
          </a:fillRef>
          <a:effectRef idx="2">
            <a:schemeClr val="accent2"/>
          </a:effectRef>
          <a:fontRef idx="minor">
            <a:schemeClr val="lt1"/>
          </a:fontRef>
        </p:style>
        <p:txBody>
          <a:bodyPr lIns="68589" tIns="34295" rIns="68589" bIns="34295" rtlCol="0" anchor="ctr"/>
          <a:lstStyle/>
          <a:p>
            <a:pPr algn="ctr"/>
            <a:r>
              <a:rPr lang="en-US" sz="2400" dirty="0"/>
              <a:t>C#: late-binding</a:t>
            </a:r>
          </a:p>
        </p:txBody>
      </p:sp>
      <p:sp>
        <p:nvSpPr>
          <p:cNvPr id="9" name="Rounded Rectangle 8"/>
          <p:cNvSpPr/>
          <p:nvPr/>
        </p:nvSpPr>
        <p:spPr>
          <a:xfrm rot="209280">
            <a:off x="5553736" y="4151021"/>
            <a:ext cx="3182436" cy="793100"/>
          </a:xfrm>
          <a:prstGeom prst="roundRect">
            <a:avLst/>
          </a:prstGeom>
          <a:ln/>
        </p:spPr>
        <p:style>
          <a:lnRef idx="1">
            <a:schemeClr val="accent2"/>
          </a:lnRef>
          <a:fillRef idx="3">
            <a:schemeClr val="accent2"/>
          </a:fillRef>
          <a:effectRef idx="2">
            <a:schemeClr val="accent2"/>
          </a:effectRef>
          <a:fontRef idx="minor">
            <a:schemeClr val="lt1"/>
          </a:fontRef>
        </p:style>
        <p:txBody>
          <a:bodyPr lIns="68589" tIns="34295" rIns="68589" bIns="34295" rtlCol="0" anchor="ctr"/>
          <a:lstStyle/>
          <a:p>
            <a:pPr algn="ctr"/>
            <a:r>
              <a:rPr lang="en-US" sz="2400" dirty="0"/>
              <a:t>VB: multiline statement lambdas</a:t>
            </a:r>
          </a:p>
        </p:txBody>
      </p:sp>
      <p:sp>
        <p:nvSpPr>
          <p:cNvPr id="13" name="Rounded Rectangle 12"/>
          <p:cNvSpPr/>
          <p:nvPr/>
        </p:nvSpPr>
        <p:spPr>
          <a:xfrm rot="20220877">
            <a:off x="3732345" y="3657352"/>
            <a:ext cx="3182436" cy="793100"/>
          </a:xfrm>
          <a:prstGeom prst="roundRect">
            <a:avLst/>
          </a:prstGeom>
          <a:ln/>
        </p:spPr>
        <p:style>
          <a:lnRef idx="1">
            <a:schemeClr val="accent2"/>
          </a:lnRef>
          <a:fillRef idx="3">
            <a:schemeClr val="accent2"/>
          </a:fillRef>
          <a:effectRef idx="2">
            <a:schemeClr val="accent2"/>
          </a:effectRef>
          <a:fontRef idx="minor">
            <a:schemeClr val="lt1"/>
          </a:fontRef>
        </p:style>
        <p:txBody>
          <a:bodyPr lIns="68589" tIns="34295" rIns="68589" bIns="34295" rtlCol="0" anchor="ctr"/>
          <a:lstStyle/>
          <a:p>
            <a:pPr algn="ctr"/>
            <a:r>
              <a:rPr lang="en-US" sz="2400" dirty="0"/>
              <a:t>C#: named and</a:t>
            </a:r>
            <a:br>
              <a:rPr lang="en-US" sz="2400" dirty="0"/>
            </a:br>
            <a:r>
              <a:rPr lang="en-US" sz="2400" dirty="0"/>
              <a:t>optional </a:t>
            </a:r>
            <a:r>
              <a:rPr lang="en-US" sz="2400" dirty="0" err="1"/>
              <a:t>params</a:t>
            </a:r>
            <a:endParaRPr lang="en-US" sz="2400" dirty="0"/>
          </a:p>
        </p:txBody>
      </p:sp>
      <p:sp>
        <p:nvSpPr>
          <p:cNvPr id="14" name="Rounded Rectangle 13"/>
          <p:cNvSpPr/>
          <p:nvPr/>
        </p:nvSpPr>
        <p:spPr>
          <a:xfrm rot="20957096">
            <a:off x="2095124" y="3352134"/>
            <a:ext cx="3182436" cy="793100"/>
          </a:xfrm>
          <a:prstGeom prst="roundRect">
            <a:avLst/>
          </a:prstGeom>
          <a:ln/>
        </p:spPr>
        <p:style>
          <a:lnRef idx="1">
            <a:schemeClr val="accent2"/>
          </a:lnRef>
          <a:fillRef idx="3">
            <a:schemeClr val="accent2"/>
          </a:fillRef>
          <a:effectRef idx="2">
            <a:schemeClr val="accent2"/>
          </a:effectRef>
          <a:fontRef idx="minor">
            <a:schemeClr val="lt1"/>
          </a:fontRef>
        </p:style>
        <p:txBody>
          <a:bodyPr lIns="68589" tIns="34295" rIns="68589" bIns="34295" rtlCol="0" anchor="ctr"/>
          <a:lstStyle/>
          <a:p>
            <a:pPr algn="ctr"/>
            <a:r>
              <a:rPr lang="en-US" sz="2400" dirty="0"/>
              <a:t>VB+C#: </a:t>
            </a:r>
            <a:r>
              <a:rPr lang="en-US" sz="2400" dirty="0" err="1"/>
              <a:t>NoPIA</a:t>
            </a:r>
            <a:endParaRPr lang="en-US" sz="2400" dirty="0"/>
          </a:p>
        </p:txBody>
      </p:sp>
      <p:sp>
        <p:nvSpPr>
          <p:cNvPr id="7" name="Rounded Rectangle 6"/>
          <p:cNvSpPr/>
          <p:nvPr/>
        </p:nvSpPr>
        <p:spPr>
          <a:xfrm rot="20220877">
            <a:off x="204961" y="3401326"/>
            <a:ext cx="2792467" cy="7931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2400" dirty="0"/>
              <a:t>VB gets iterators</a:t>
            </a:r>
          </a:p>
        </p:txBody>
      </p:sp>
      <p:sp>
        <p:nvSpPr>
          <p:cNvPr id="11" name="Rounded Rectangle 10"/>
          <p:cNvSpPr/>
          <p:nvPr/>
        </p:nvSpPr>
        <p:spPr>
          <a:xfrm rot="2426556">
            <a:off x="5720348" y="3388002"/>
            <a:ext cx="2792467" cy="7931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2400" dirty="0"/>
              <a:t>XNA gets VB</a:t>
            </a:r>
          </a:p>
        </p:txBody>
      </p:sp>
      <p:sp>
        <p:nvSpPr>
          <p:cNvPr id="12" name="Rounded Rectangle 11"/>
          <p:cNvSpPr/>
          <p:nvPr/>
        </p:nvSpPr>
        <p:spPr>
          <a:xfrm>
            <a:off x="2921038" y="3601678"/>
            <a:ext cx="3301922" cy="1435348"/>
          </a:xfrm>
          <a:prstGeom prst="roundRect">
            <a:avLst/>
          </a:prstGeom>
          <a:solidFill>
            <a:schemeClr val="accent1"/>
          </a:solidFill>
          <a:ln w="57150"/>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2400" dirty="0" err="1"/>
              <a:t>Async</a:t>
            </a:r>
            <a:r>
              <a:rPr lang="en-US" sz="2400" dirty="0"/>
              <a:t> was developed in C# and VB simultaneously</a:t>
            </a:r>
          </a:p>
        </p:txBody>
      </p:sp>
    </p:spTree>
    <p:extLst>
      <p:ext uri="{BB962C8B-B14F-4D97-AF65-F5344CB8AC3E}">
        <p14:creationId xmlns:p14="http://schemas.microsoft.com/office/powerpoint/2010/main" val="386684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250"/>
                            </p:stCondLst>
                            <p:childTnLst>
                              <p:par>
                                <p:cTn id="10" presetID="2" presetClass="entr" presetSubtype="1" fill="hold" grpId="0" nodeType="afterEffect">
                                  <p:stCondLst>
                                    <p:cond delay="5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fill="hold"/>
                                        <p:tgtEl>
                                          <p:spTgt spid="11"/>
                                        </p:tgtEl>
                                        <p:attrNameLst>
                                          <p:attrName>ppt_x</p:attrName>
                                        </p:attrNameLst>
                                      </p:cBhvr>
                                      <p:tavLst>
                                        <p:tav tm="0">
                                          <p:val>
                                            <p:strVal val="#ppt_x"/>
                                          </p:val>
                                        </p:tav>
                                        <p:tav tm="100000">
                                          <p:val>
                                            <p:strVal val="#ppt_x"/>
                                          </p:val>
                                        </p:tav>
                                      </p:tavLst>
                                    </p:anim>
                                    <p:anim calcmode="lin" valueType="num">
                                      <p:cBhvr additive="base">
                                        <p:cTn id="13" dur="25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250" fill="hold"/>
                                        <p:tgtEl>
                                          <p:spTgt spid="12"/>
                                        </p:tgtEl>
                                        <p:attrNameLst>
                                          <p:attrName>ppt_x</p:attrName>
                                        </p:attrNameLst>
                                      </p:cBhvr>
                                      <p:tavLst>
                                        <p:tav tm="0">
                                          <p:val>
                                            <p:strVal val="#ppt_x"/>
                                          </p:val>
                                        </p:tav>
                                        <p:tav tm="100000">
                                          <p:val>
                                            <p:strVal val="#ppt_x"/>
                                          </p:val>
                                        </p:tav>
                                      </p:tavLst>
                                    </p:anim>
                                    <p:anim calcmode="lin" valueType="num">
                                      <p:cBhvr additive="base">
                                        <p:cTn id="18" dur="25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389436" y="837544"/>
            <a:ext cx="8698140" cy="4284279"/>
          </a:xfrm>
          <a:prstGeom prst="rect">
            <a:avLst/>
          </a:prstGeom>
        </p:spPr>
        <p:txBody>
          <a:bodyPr lIns="68589" tIns="34295" rIns="68589" bIns="34295">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900"/>
              </a:spcAft>
              <a:buNone/>
            </a:pPr>
            <a:r>
              <a:rPr lang="en-US" sz="3000" b="1" dirty="0"/>
              <a:t>In the past…</a:t>
            </a:r>
          </a:p>
          <a:p>
            <a:pPr marL="600155" lvl="2" indent="0">
              <a:spcAft>
                <a:spcPts val="900"/>
              </a:spcAft>
              <a:buNone/>
            </a:pPr>
            <a:r>
              <a:rPr lang="en-US" i="1" dirty="0"/>
              <a:t>“Connected” has often required multithreading, or difficult spaghetti code, or just lead to a UI that freezes</a:t>
            </a:r>
            <a:r>
              <a:rPr lang="en-US" i="1" dirty="0" smtClean="0"/>
              <a:t>.</a:t>
            </a:r>
            <a:br>
              <a:rPr lang="en-US" i="1" dirty="0" smtClean="0"/>
            </a:br>
            <a:endParaRPr lang="en-US" i="1" dirty="0"/>
          </a:p>
          <a:p>
            <a:pPr marL="1190" indent="0">
              <a:spcAft>
                <a:spcPts val="900"/>
              </a:spcAft>
              <a:buNone/>
            </a:pPr>
            <a:r>
              <a:rPr lang="en-US" sz="3000" b="1" dirty="0"/>
              <a:t>Now: the </a:t>
            </a:r>
            <a:r>
              <a:rPr lang="en-US" sz="3000" b="1" dirty="0" err="1"/>
              <a:t>Async</a:t>
            </a:r>
            <a:r>
              <a:rPr lang="en-US" sz="3000" b="1" dirty="0"/>
              <a:t> CTP…</a:t>
            </a:r>
            <a:endParaRPr lang="en-US" sz="2400" i="1" dirty="0"/>
          </a:p>
          <a:p>
            <a:pPr marL="600155" lvl="2" indent="0">
              <a:spcAft>
                <a:spcPts val="900"/>
              </a:spcAft>
              <a:buNone/>
            </a:pPr>
            <a:r>
              <a:rPr lang="en-US" i="1" dirty="0"/>
              <a:t>A new easier way to write connected apps.</a:t>
            </a:r>
          </a:p>
          <a:p>
            <a:pPr marL="600155" lvl="2" indent="0">
              <a:buNone/>
            </a:pPr>
            <a:r>
              <a:rPr lang="en-US" i="1" dirty="0"/>
              <a:t>Two new keywords: </a:t>
            </a:r>
            <a:r>
              <a:rPr lang="en-US" b="1" dirty="0">
                <a:solidFill>
                  <a:srgbClr val="002060"/>
                </a:solidFill>
                <a:latin typeface="Consolas" pitchFamily="49" charset="0"/>
                <a:cs typeface="Consolas" pitchFamily="49" charset="0"/>
              </a:rPr>
              <a:t>Await</a:t>
            </a:r>
            <a:r>
              <a:rPr lang="en-US" i="1" dirty="0"/>
              <a:t> and </a:t>
            </a:r>
            <a:r>
              <a:rPr lang="en-US" b="1" dirty="0" err="1">
                <a:solidFill>
                  <a:srgbClr val="002060"/>
                </a:solidFill>
                <a:latin typeface="Consolas" pitchFamily="49" charset="0"/>
                <a:cs typeface="Consolas" pitchFamily="49" charset="0"/>
              </a:rPr>
              <a:t>Async</a:t>
            </a:r>
            <a:r>
              <a:rPr lang="en-US" i="1" dirty="0"/>
              <a:t> in VB and C#</a:t>
            </a:r>
          </a:p>
          <a:p>
            <a:pPr marL="600155" lvl="2" indent="0">
              <a:lnSpc>
                <a:spcPct val="100000"/>
              </a:lnSpc>
              <a:spcBef>
                <a:spcPts val="0"/>
              </a:spcBef>
              <a:buNone/>
            </a:pPr>
            <a:r>
              <a:rPr lang="en-US" i="1" dirty="0"/>
              <a:t>A new </a:t>
            </a:r>
            <a:r>
              <a:rPr lang="en-US" b="1" dirty="0">
                <a:solidFill>
                  <a:srgbClr val="002060"/>
                </a:solidFill>
                <a:latin typeface="Consolas" pitchFamily="49" charset="0"/>
                <a:cs typeface="Consolas" pitchFamily="49" charset="0"/>
              </a:rPr>
              <a:t>Task</a:t>
            </a:r>
            <a:r>
              <a:rPr lang="en-US" i="1" dirty="0"/>
              <a:t>-based design pattern for the APIs, the “T.A.P.”</a:t>
            </a:r>
          </a:p>
          <a:p>
            <a:pPr marL="600155" lvl="2" indent="0">
              <a:lnSpc>
                <a:spcPct val="100000"/>
              </a:lnSpc>
              <a:spcBef>
                <a:spcPts val="0"/>
              </a:spcBef>
              <a:spcAft>
                <a:spcPts val="900"/>
              </a:spcAft>
              <a:buNone/>
            </a:pPr>
            <a:r>
              <a:rPr lang="en-US" i="1" dirty="0"/>
              <a:t>A new set of .NET Framework APIs</a:t>
            </a:r>
          </a:p>
        </p:txBody>
      </p:sp>
      <p:sp>
        <p:nvSpPr>
          <p:cNvPr id="6" name="Title 1"/>
          <p:cNvSpPr txBox="1">
            <a:spLocks/>
          </p:cNvSpPr>
          <p:nvPr/>
        </p:nvSpPr>
        <p:spPr>
          <a:xfrm>
            <a:off x="-1" y="0"/>
            <a:ext cx="9144001" cy="571500"/>
          </a:xfrm>
          <a:prstGeom prst="rect">
            <a:avLst/>
          </a:prstGeom>
          <a:solidFill>
            <a:schemeClr val="accent2"/>
          </a:solidFill>
          <a:effectLst>
            <a:outerShdw blurRad="50800" dist="139700" dir="2700000" algn="tl" rotWithShape="0">
              <a:sysClr val="windowText" lastClr="000000">
                <a:lumMod val="50000"/>
                <a:lumOff val="50000"/>
                <a:alpha val="40000"/>
              </a:sysClr>
            </a:outerShdw>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80000" algn="l"/>
            <a:r>
              <a:rPr lang="en-US" sz="2800" i="1" dirty="0" smtClean="0">
                <a:solidFill>
                  <a:sysClr val="window" lastClr="FFFFFF"/>
                </a:solidFill>
                <a:latin typeface="Bookman Old Style" pitchFamily="18" charset="0"/>
              </a:rPr>
              <a:t>3. Making it connected -- </a:t>
            </a:r>
            <a:r>
              <a:rPr lang="en-US" sz="2800" i="1" dirty="0" err="1" smtClean="0">
                <a:solidFill>
                  <a:sysClr val="window" lastClr="FFFFFF"/>
                </a:solidFill>
                <a:latin typeface="Bookman Old Style" pitchFamily="18" charset="0"/>
              </a:rPr>
              <a:t>highscores</a:t>
            </a:r>
            <a:endParaRPr lang="en-US" sz="2800" i="1" dirty="0">
              <a:solidFill>
                <a:sysClr val="window" lastClr="FFFFFF"/>
              </a:solidFill>
              <a:latin typeface="Bookman Old Style" pitchFamily="18" charset="0"/>
            </a:endParaRPr>
          </a:p>
        </p:txBody>
      </p:sp>
    </p:spTree>
    <p:extLst>
      <p:ext uri="{BB962C8B-B14F-4D97-AF65-F5344CB8AC3E}">
        <p14:creationId xmlns:p14="http://schemas.microsoft.com/office/powerpoint/2010/main" val="110660774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7436" y="1040885"/>
            <a:ext cx="2801079" cy="2845318"/>
          </a:xfrm>
          <a:prstGeom prst="rect">
            <a:avLst/>
          </a:prstGeom>
        </p:spPr>
      </p:pic>
    </p:spTree>
    <p:extLst>
      <p:ext uri="{BB962C8B-B14F-4D97-AF65-F5344CB8AC3E}">
        <p14:creationId xmlns:p14="http://schemas.microsoft.com/office/powerpoint/2010/main" val="1331231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673912" y="4069474"/>
            <a:ext cx="4729584" cy="171450"/>
          </a:xfrm>
          <a:prstGeom prst="rect">
            <a:avLst/>
          </a:prstGeom>
          <a:solidFill>
            <a:schemeClr val="bg1">
              <a:lumMod val="75000"/>
              <a:lumOff val="25000"/>
            </a:schemeClr>
          </a:solidFill>
          <a:ln>
            <a:solidFill>
              <a:schemeClr val="tx1">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3" name="Rectangle 2"/>
          <p:cNvSpPr/>
          <p:nvPr/>
        </p:nvSpPr>
        <p:spPr bwMode="auto">
          <a:xfrm>
            <a:off x="3187475" y="4069476"/>
            <a:ext cx="114330" cy="17144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dirty="0" smtClean="0">
              <a:gradFill>
                <a:gsLst>
                  <a:gs pos="0">
                    <a:srgbClr val="FFFFFF"/>
                  </a:gs>
                  <a:gs pos="100000">
                    <a:srgbClr val="FFFFFF"/>
                  </a:gs>
                </a:gsLst>
                <a:lin ang="5400000" scaled="0"/>
              </a:gradFill>
            </a:endParaRPr>
          </a:p>
        </p:txBody>
      </p:sp>
      <p:grpSp>
        <p:nvGrpSpPr>
          <p:cNvPr id="4" name="Group 3"/>
          <p:cNvGrpSpPr/>
          <p:nvPr/>
        </p:nvGrpSpPr>
        <p:grpSpPr>
          <a:xfrm>
            <a:off x="5580855" y="4064059"/>
            <a:ext cx="407700" cy="184586"/>
            <a:chOff x="5704942" y="4698130"/>
            <a:chExt cx="543458" cy="246114"/>
          </a:xfrm>
        </p:grpSpPr>
        <p:sp>
          <p:nvSpPr>
            <p:cNvPr id="5" name="Rectangle 4"/>
            <p:cNvSpPr/>
            <p:nvPr/>
          </p:nvSpPr>
          <p:spPr bwMode="auto">
            <a:xfrm>
              <a:off x="5704942" y="4698427"/>
              <a:ext cx="228660" cy="22859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6" name="Rectangle 5"/>
            <p:cNvSpPr/>
            <p:nvPr/>
          </p:nvSpPr>
          <p:spPr bwMode="auto">
            <a:xfrm>
              <a:off x="5933602" y="4698130"/>
              <a:ext cx="314798" cy="246114"/>
            </a:xfrm>
            <a:prstGeom prst="rect">
              <a:avLst/>
            </a:prstGeom>
            <a:solidFill>
              <a:srgbClr val="00B0F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dirty="0" smtClean="0">
                <a:gradFill>
                  <a:gsLst>
                    <a:gs pos="0">
                      <a:srgbClr val="FFFFFF"/>
                    </a:gs>
                    <a:gs pos="100000">
                      <a:srgbClr val="FFFFFF"/>
                    </a:gs>
                  </a:gsLst>
                  <a:lin ang="5400000" scaled="0"/>
                </a:gradFill>
              </a:endParaRPr>
            </a:p>
          </p:txBody>
        </p:sp>
      </p:grpSp>
      <p:grpSp>
        <p:nvGrpSpPr>
          <p:cNvPr id="7" name="Group 6"/>
          <p:cNvGrpSpPr/>
          <p:nvPr/>
        </p:nvGrpSpPr>
        <p:grpSpPr>
          <a:xfrm>
            <a:off x="6227309" y="4056606"/>
            <a:ext cx="1168733" cy="178904"/>
            <a:chOff x="6566654" y="4688192"/>
            <a:chExt cx="1557905" cy="238538"/>
          </a:xfrm>
          <a:solidFill>
            <a:srgbClr val="92D050"/>
          </a:solidFill>
        </p:grpSpPr>
        <p:sp>
          <p:nvSpPr>
            <p:cNvPr id="8" name="Rectangle 7"/>
            <p:cNvSpPr/>
            <p:nvPr/>
          </p:nvSpPr>
          <p:spPr bwMode="auto">
            <a:xfrm>
              <a:off x="7667240" y="4688192"/>
              <a:ext cx="457319" cy="228600"/>
            </a:xfrm>
            <a:prstGeom prst="rect">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7461446" y="4688192"/>
              <a:ext cx="171495" cy="228600"/>
            </a:xfrm>
            <a:prstGeom prst="rect">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10" name="Rectangle 9"/>
            <p:cNvSpPr/>
            <p:nvPr/>
          </p:nvSpPr>
          <p:spPr bwMode="auto">
            <a:xfrm>
              <a:off x="6858000" y="4698130"/>
              <a:ext cx="171495" cy="228600"/>
            </a:xfrm>
            <a:prstGeom prst="rect">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11" name="Rectangle 10"/>
            <p:cNvSpPr/>
            <p:nvPr/>
          </p:nvSpPr>
          <p:spPr bwMode="auto">
            <a:xfrm>
              <a:off x="6566654" y="4688192"/>
              <a:ext cx="171495" cy="228600"/>
            </a:xfrm>
            <a:prstGeom prst="rect">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dirty="0" smtClean="0">
                <a:gradFill>
                  <a:gsLst>
                    <a:gs pos="0">
                      <a:srgbClr val="FFFFFF"/>
                    </a:gs>
                    <a:gs pos="100000">
                      <a:srgbClr val="FFFFFF"/>
                    </a:gs>
                  </a:gsLst>
                  <a:lin ang="5400000" scaled="0"/>
                </a:gradFill>
              </a:endParaRPr>
            </a:p>
          </p:txBody>
        </p:sp>
      </p:grpSp>
      <p:sp>
        <p:nvSpPr>
          <p:cNvPr id="12" name="TextBox 11"/>
          <p:cNvSpPr txBox="1"/>
          <p:nvPr/>
        </p:nvSpPr>
        <p:spPr>
          <a:xfrm>
            <a:off x="1932624" y="4040897"/>
            <a:ext cx="693716" cy="215444"/>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latin typeface="Segoe Light" pitchFamily="34" charset="0"/>
              </a:rPr>
              <a:t>UI thread</a:t>
            </a:r>
          </a:p>
        </p:txBody>
      </p:sp>
      <p:grpSp>
        <p:nvGrpSpPr>
          <p:cNvPr id="13" name="Group 12"/>
          <p:cNvGrpSpPr/>
          <p:nvPr/>
        </p:nvGrpSpPr>
        <p:grpSpPr>
          <a:xfrm>
            <a:off x="3187475" y="1040525"/>
            <a:ext cx="2801079" cy="3257550"/>
            <a:chOff x="2514600" y="666750"/>
            <a:chExt cx="3733800" cy="4343400"/>
          </a:xfrm>
        </p:grpSpPr>
        <p:sp>
          <p:nvSpPr>
            <p:cNvPr id="14" name="Rectangle 13"/>
            <p:cNvSpPr/>
            <p:nvPr/>
          </p:nvSpPr>
          <p:spPr bwMode="auto">
            <a:xfrm>
              <a:off x="2667000" y="4699255"/>
              <a:ext cx="3037942" cy="227772"/>
            </a:xfrm>
            <a:prstGeom prst="rect">
              <a:avLst/>
            </a:prstGeom>
            <a:solidFill>
              <a:srgbClr val="FF0000"/>
            </a:solidFill>
            <a:ln>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5" name="Octagon 14"/>
            <p:cNvSpPr/>
            <p:nvPr/>
          </p:nvSpPr>
          <p:spPr bwMode="auto">
            <a:xfrm>
              <a:off x="4173202" y="4629150"/>
              <a:ext cx="416595" cy="381000"/>
            </a:xfrm>
            <a:prstGeom prst="octagon">
              <a:avLst/>
            </a:prstGeom>
            <a:solidFill>
              <a:srgbClr val="FF0000"/>
            </a:solidFill>
            <a:ln w="12700">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0" tIns="0" rIns="0" bIns="0" numCol="1" rtlCol="0" anchor="ctr" anchorCtr="0" compatLnSpc="1">
              <a:prstTxWarp prst="textNoShape">
                <a:avLst/>
              </a:prstTxWarp>
            </a:bodyPr>
            <a:lstStyle/>
            <a:p>
              <a:pPr algn="ctr" defTabSz="685666" fontAlgn="base">
                <a:spcBef>
                  <a:spcPct val="0"/>
                </a:spcBef>
                <a:spcAft>
                  <a:spcPct val="0"/>
                </a:spcAft>
              </a:pPr>
              <a:r>
                <a:rPr lang="en-US" sz="700" b="1" dirty="0">
                  <a:gradFill>
                    <a:gsLst>
                      <a:gs pos="0">
                        <a:srgbClr val="FFFFFF"/>
                      </a:gs>
                      <a:gs pos="100000">
                        <a:srgbClr val="FFFFFF"/>
                      </a:gs>
                    </a:gsLst>
                    <a:lin ang="5400000" scaled="0"/>
                  </a:gradFill>
                </a:rPr>
                <a:t>STOP</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666750"/>
              <a:ext cx="3733800" cy="3793757"/>
            </a:xfrm>
            <a:prstGeom prst="rect">
              <a:avLst/>
            </a:prstGeom>
          </p:spPr>
        </p:pic>
      </p:grpSp>
      <p:sp>
        <p:nvSpPr>
          <p:cNvPr id="17" name="Rectangle 16"/>
          <p:cNvSpPr/>
          <p:nvPr/>
        </p:nvSpPr>
        <p:spPr>
          <a:xfrm>
            <a:off x="389436" y="171450"/>
            <a:ext cx="5037595" cy="77559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lIns="137178" tIns="68589" rIns="137178" bIns="68589" rtlCol="0" anchor="t" anchorCtr="0">
            <a:spAutoFit/>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nSpc>
                <a:spcPct val="115000"/>
              </a:lnSpc>
            </a:pPr>
            <a:r>
              <a:rPr lang="en-US" b="1" dirty="0" err="1">
                <a:solidFill>
                  <a:schemeClr val="tx1"/>
                </a:solidFill>
                <a:latin typeface="Consolas"/>
                <a:ea typeface="Calibri"/>
                <a:cs typeface="Times New Roman"/>
              </a:rPr>
              <a:t>webClient.DownloadStringString</a:t>
            </a:r>
            <a:r>
              <a:rPr lang="en-US" b="1" dirty="0">
                <a:solidFill>
                  <a:schemeClr val="tx1"/>
                </a:solidFill>
                <a:latin typeface="Consolas"/>
                <a:ea typeface="Calibri"/>
                <a:cs typeface="Times New Roman"/>
              </a:rPr>
              <a:t>(</a:t>
            </a:r>
            <a:r>
              <a:rPr lang="en-US" b="1" dirty="0" err="1">
                <a:solidFill>
                  <a:schemeClr val="tx1"/>
                </a:solidFill>
                <a:latin typeface="Consolas"/>
                <a:ea typeface="Calibri"/>
                <a:cs typeface="Times New Roman"/>
              </a:rPr>
              <a:t>uri</a:t>
            </a:r>
            <a:r>
              <a:rPr lang="en-US" b="1" dirty="0">
                <a:solidFill>
                  <a:schemeClr val="tx1"/>
                </a:solidFill>
                <a:latin typeface="Consolas"/>
                <a:ea typeface="Calibri"/>
                <a:cs typeface="Times New Roman"/>
              </a:rPr>
              <a:t>);</a:t>
            </a:r>
            <a:endParaRPr lang="en-US" b="1" dirty="0">
              <a:solidFill>
                <a:schemeClr val="tx1"/>
              </a:solidFill>
              <a:latin typeface="Calibri"/>
              <a:ea typeface="Calibri"/>
              <a:cs typeface="Times New Roman"/>
            </a:endParaRPr>
          </a:p>
          <a:p>
            <a:pPr>
              <a:lnSpc>
                <a:spcPct val="115000"/>
              </a:lnSpc>
            </a:pPr>
            <a:r>
              <a:rPr lang="en-US" b="1" dirty="0">
                <a:solidFill>
                  <a:schemeClr val="tx1"/>
                </a:solidFill>
                <a:latin typeface="Consolas"/>
                <a:ea typeface="Calibri"/>
                <a:cs typeface="Times New Roman"/>
              </a:rPr>
              <a:t>print(</a:t>
            </a:r>
            <a:r>
              <a:rPr lang="en-US" b="1" dirty="0">
                <a:solidFill>
                  <a:srgbClr val="00B0F0"/>
                </a:solidFill>
                <a:latin typeface="Consolas"/>
                <a:ea typeface="Calibri"/>
                <a:cs typeface="Times New Roman"/>
              </a:rPr>
              <a:t>"done"</a:t>
            </a:r>
            <a:r>
              <a:rPr lang="en-US" b="1" dirty="0">
                <a:solidFill>
                  <a:schemeClr val="tx1"/>
                </a:solidFill>
                <a:latin typeface="Consolas"/>
                <a:ea typeface="Calibri"/>
                <a:cs typeface="Times New Roman"/>
              </a:rPr>
              <a:t>);</a:t>
            </a:r>
            <a:endParaRPr lang="en-US" b="1" dirty="0">
              <a:solidFill>
                <a:schemeClr val="tx1"/>
              </a:solidFill>
              <a:latin typeface="Calibri"/>
              <a:ea typeface="Calibri"/>
              <a:cs typeface="Times New Roman"/>
            </a:endParaRPr>
          </a:p>
        </p:txBody>
      </p:sp>
    </p:spTree>
    <p:extLst>
      <p:ext uri="{BB962C8B-B14F-4D97-AF65-F5344CB8AC3E}">
        <p14:creationId xmlns:p14="http://schemas.microsoft.com/office/powerpoint/2010/main" val="200732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2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883443" y="0"/>
            <a:ext cx="1797737" cy="5143501"/>
          </a:xfrm>
          <a:prstGeom prst="rect">
            <a:avLst/>
          </a:prstGeom>
        </p:spPr>
        <p:txBody>
          <a:bodyPr lIns="68589" tIns="34295" rIns="68589" bIns="34295">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100" dirty="0"/>
          </a:p>
          <a:p>
            <a:pPr marL="0" indent="0">
              <a:buNone/>
            </a:pPr>
            <a:r>
              <a:rPr lang="en-US" sz="2100" dirty="0"/>
              <a:t>“A waiter’s job is to wait on a table until the patrons have finished their meal.</a:t>
            </a:r>
          </a:p>
          <a:p>
            <a:pPr marL="0" indent="0">
              <a:buNone/>
            </a:pPr>
            <a:endParaRPr lang="en-US" sz="2100" dirty="0"/>
          </a:p>
          <a:p>
            <a:pPr marL="0" indent="0">
              <a:buNone/>
            </a:pPr>
            <a:r>
              <a:rPr lang="en-US" sz="2100" dirty="0"/>
              <a:t>If you want to serve two tables concurrently, you must hire two waiters.”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6824304" cy="5143500"/>
          </a:xfrm>
          <a:prstGeom prst="rect">
            <a:avLst/>
          </a:prstGeom>
          <a:ln>
            <a:noFill/>
          </a:ln>
        </p:spPr>
      </p:pic>
    </p:spTree>
    <p:extLst>
      <p:ext uri="{BB962C8B-B14F-4D97-AF65-F5344CB8AC3E}">
        <p14:creationId xmlns:p14="http://schemas.microsoft.com/office/powerpoint/2010/main" val="115360208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091735" y="89358"/>
            <a:ext cx="6399828" cy="1239549"/>
          </a:xfrm>
          <a:prstGeom prst="rect">
            <a:avLst/>
          </a:prstGeom>
        </p:spPr>
        <p:txBody>
          <a:bodyPr lIns="68589" tIns="34295" rIns="68589" bIns="34295">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dirty="0" smtClean="0"/>
              <a:t>How best to explain the sequence of events in a restaurant with several tables?</a:t>
            </a:r>
          </a:p>
        </p:txBody>
      </p:sp>
      <p:grpSp>
        <p:nvGrpSpPr>
          <p:cNvPr id="3" name="Group 2"/>
          <p:cNvGrpSpPr/>
          <p:nvPr/>
        </p:nvGrpSpPr>
        <p:grpSpPr>
          <a:xfrm>
            <a:off x="1091735" y="1596930"/>
            <a:ext cx="7106334" cy="2448694"/>
            <a:chOff x="382699" y="819150"/>
            <a:chExt cx="9472645" cy="2448694"/>
          </a:xfrm>
        </p:grpSpPr>
        <p:sp>
          <p:nvSpPr>
            <p:cNvPr id="4" name="Rectangle 3"/>
            <p:cNvSpPr/>
            <p:nvPr/>
          </p:nvSpPr>
          <p:spPr bwMode="auto">
            <a:xfrm>
              <a:off x="1830028" y="3028949"/>
              <a:ext cx="6304470" cy="228600"/>
            </a:xfrm>
            <a:prstGeom prst="rect">
              <a:avLst/>
            </a:prstGeom>
            <a:solidFill>
              <a:schemeClr val="bg1">
                <a:lumMod val="75000"/>
                <a:lumOff val="25000"/>
              </a:schemeClr>
            </a:solidFill>
            <a:ln>
              <a:solidFill>
                <a:schemeClr val="tx1">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5" name="Rectangle 4"/>
            <p:cNvSpPr/>
            <p:nvPr/>
          </p:nvSpPr>
          <p:spPr bwMode="auto">
            <a:xfrm>
              <a:off x="2514600" y="3028950"/>
              <a:ext cx="152400" cy="22859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6" name="Rectangle 5"/>
            <p:cNvSpPr/>
            <p:nvPr/>
          </p:nvSpPr>
          <p:spPr bwMode="auto">
            <a:xfrm>
              <a:off x="5704942" y="3022027"/>
              <a:ext cx="228660" cy="22859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7" name="Rectangle 6"/>
            <p:cNvSpPr/>
            <p:nvPr/>
          </p:nvSpPr>
          <p:spPr bwMode="auto">
            <a:xfrm>
              <a:off x="4419481" y="3011792"/>
              <a:ext cx="457319" cy="228600"/>
            </a:xfrm>
            <a:prstGeom prst="rect">
              <a:avLst/>
            </a:prstGeom>
            <a:solidFill>
              <a:srgbClr val="92D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4213687" y="3011792"/>
              <a:ext cx="171495" cy="228600"/>
            </a:xfrm>
            <a:prstGeom prst="rect">
              <a:avLst/>
            </a:prstGeom>
            <a:solidFill>
              <a:srgbClr val="92D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9" name="Rectangle 8"/>
            <p:cNvSpPr/>
            <p:nvPr/>
          </p:nvSpPr>
          <p:spPr bwMode="auto">
            <a:xfrm>
              <a:off x="3610241" y="3021730"/>
              <a:ext cx="171495" cy="228600"/>
            </a:xfrm>
            <a:prstGeom prst="rect">
              <a:avLst/>
            </a:prstGeom>
            <a:solidFill>
              <a:srgbClr val="92D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0" name="Rectangle 9"/>
            <p:cNvSpPr/>
            <p:nvPr/>
          </p:nvSpPr>
          <p:spPr bwMode="auto">
            <a:xfrm>
              <a:off x="5933602" y="3021730"/>
              <a:ext cx="314798" cy="246114"/>
            </a:xfrm>
            <a:prstGeom prst="rect">
              <a:avLst/>
            </a:prstGeom>
            <a:solidFill>
              <a:srgbClr val="00B0F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1" name="Rectangle 10"/>
            <p:cNvSpPr/>
            <p:nvPr/>
          </p:nvSpPr>
          <p:spPr bwMode="auto">
            <a:xfrm>
              <a:off x="3318895" y="3011792"/>
              <a:ext cx="171495" cy="228600"/>
            </a:xfrm>
            <a:prstGeom prst="rect">
              <a:avLst/>
            </a:prstGeom>
            <a:solidFill>
              <a:srgbClr val="92D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2" name="TextBox 11"/>
            <p:cNvSpPr txBox="1"/>
            <p:nvPr/>
          </p:nvSpPr>
          <p:spPr>
            <a:xfrm>
              <a:off x="841898" y="2990845"/>
              <a:ext cx="990336" cy="230833"/>
            </a:xfrm>
            <a:prstGeom prst="rect">
              <a:avLst/>
            </a:prstGeom>
            <a:noFill/>
          </p:spPr>
          <p:txBody>
            <a:bodyPr wrap="none" lIns="0" tIns="0" rIns="0" bIns="0" rtlCol="0">
              <a:spAutoFit/>
            </a:bodyPr>
            <a:lstStyle/>
            <a:p>
              <a:r>
                <a:rPr lang="en-US" sz="1500" dirty="0">
                  <a:gradFill>
                    <a:gsLst>
                      <a:gs pos="0">
                        <a:schemeClr val="tx1"/>
                      </a:gs>
                      <a:gs pos="86000">
                        <a:schemeClr val="tx1"/>
                      </a:gs>
                    </a:gsLst>
                    <a:lin ang="5400000" scaled="0"/>
                  </a:gradFill>
                  <a:latin typeface="Segoe Light" pitchFamily="34" charset="0"/>
                </a:rPr>
                <a:t>UI thread</a:t>
              </a:r>
            </a:p>
          </p:txBody>
        </p:sp>
        <p:sp>
          <p:nvSpPr>
            <p:cNvPr id="13" name="Freeform 12"/>
            <p:cNvSpPr/>
            <p:nvPr/>
          </p:nvSpPr>
          <p:spPr>
            <a:xfrm>
              <a:off x="2671948" y="1983179"/>
              <a:ext cx="3384468" cy="1009403"/>
            </a:xfrm>
            <a:custGeom>
              <a:avLst/>
              <a:gdLst>
                <a:gd name="connsiteX0" fmla="*/ 0 w 3384468"/>
                <a:gd name="connsiteY0" fmla="*/ 1009403 h 1009403"/>
                <a:gd name="connsiteX1" fmla="*/ 23751 w 3384468"/>
                <a:gd name="connsiteY1" fmla="*/ 938151 h 1009403"/>
                <a:gd name="connsiteX2" fmla="*/ 35626 w 3384468"/>
                <a:gd name="connsiteY2" fmla="*/ 890650 h 1009403"/>
                <a:gd name="connsiteX3" fmla="*/ 59377 w 3384468"/>
                <a:gd name="connsiteY3" fmla="*/ 843148 h 1009403"/>
                <a:gd name="connsiteX4" fmla="*/ 83127 w 3384468"/>
                <a:gd name="connsiteY4" fmla="*/ 783772 h 1009403"/>
                <a:gd name="connsiteX5" fmla="*/ 95003 w 3384468"/>
                <a:gd name="connsiteY5" fmla="*/ 748146 h 1009403"/>
                <a:gd name="connsiteX6" fmla="*/ 118753 w 3384468"/>
                <a:gd name="connsiteY6" fmla="*/ 712520 h 1009403"/>
                <a:gd name="connsiteX7" fmla="*/ 130629 w 3384468"/>
                <a:gd name="connsiteY7" fmla="*/ 665018 h 1009403"/>
                <a:gd name="connsiteX8" fmla="*/ 213756 w 3384468"/>
                <a:gd name="connsiteY8" fmla="*/ 558140 h 1009403"/>
                <a:gd name="connsiteX9" fmla="*/ 237507 w 3384468"/>
                <a:gd name="connsiteY9" fmla="*/ 522515 h 1009403"/>
                <a:gd name="connsiteX10" fmla="*/ 320634 w 3384468"/>
                <a:gd name="connsiteY10" fmla="*/ 415637 h 1009403"/>
                <a:gd name="connsiteX11" fmla="*/ 356260 w 3384468"/>
                <a:gd name="connsiteY11" fmla="*/ 380011 h 1009403"/>
                <a:gd name="connsiteX12" fmla="*/ 391886 w 3384468"/>
                <a:gd name="connsiteY12" fmla="*/ 320634 h 1009403"/>
                <a:gd name="connsiteX13" fmla="*/ 427512 w 3384468"/>
                <a:gd name="connsiteY13" fmla="*/ 285008 h 1009403"/>
                <a:gd name="connsiteX14" fmla="*/ 451262 w 3384468"/>
                <a:gd name="connsiteY14" fmla="*/ 249382 h 1009403"/>
                <a:gd name="connsiteX15" fmla="*/ 522514 w 3384468"/>
                <a:gd name="connsiteY15" fmla="*/ 225631 h 1009403"/>
                <a:gd name="connsiteX16" fmla="*/ 581891 w 3384468"/>
                <a:gd name="connsiteY16" fmla="*/ 190005 h 1009403"/>
                <a:gd name="connsiteX17" fmla="*/ 760021 w 3384468"/>
                <a:gd name="connsiteY17" fmla="*/ 166255 h 1009403"/>
                <a:gd name="connsiteX18" fmla="*/ 1080655 w 3384468"/>
                <a:gd name="connsiteY18" fmla="*/ 178130 h 1009403"/>
                <a:gd name="connsiteX19" fmla="*/ 1140031 w 3384468"/>
                <a:gd name="connsiteY19" fmla="*/ 190005 h 1009403"/>
                <a:gd name="connsiteX20" fmla="*/ 1270660 w 3384468"/>
                <a:gd name="connsiteY20" fmla="*/ 249382 h 1009403"/>
                <a:gd name="connsiteX21" fmla="*/ 1341912 w 3384468"/>
                <a:gd name="connsiteY21" fmla="*/ 296883 h 1009403"/>
                <a:gd name="connsiteX22" fmla="*/ 1365662 w 3384468"/>
                <a:gd name="connsiteY22" fmla="*/ 356260 h 1009403"/>
                <a:gd name="connsiteX23" fmla="*/ 1377538 w 3384468"/>
                <a:gd name="connsiteY23" fmla="*/ 403761 h 1009403"/>
                <a:gd name="connsiteX24" fmla="*/ 1413164 w 3384468"/>
                <a:gd name="connsiteY24" fmla="*/ 451263 h 1009403"/>
                <a:gd name="connsiteX25" fmla="*/ 1401288 w 3384468"/>
                <a:gd name="connsiteY25" fmla="*/ 581891 h 1009403"/>
                <a:gd name="connsiteX26" fmla="*/ 1294410 w 3384468"/>
                <a:gd name="connsiteY26" fmla="*/ 570016 h 1009403"/>
                <a:gd name="connsiteX27" fmla="*/ 1246909 w 3384468"/>
                <a:gd name="connsiteY27" fmla="*/ 558140 h 1009403"/>
                <a:gd name="connsiteX28" fmla="*/ 1175657 w 3384468"/>
                <a:gd name="connsiteY28" fmla="*/ 546265 h 1009403"/>
                <a:gd name="connsiteX29" fmla="*/ 1080655 w 3384468"/>
                <a:gd name="connsiteY29" fmla="*/ 510639 h 1009403"/>
                <a:gd name="connsiteX30" fmla="*/ 1009403 w 3384468"/>
                <a:gd name="connsiteY30" fmla="*/ 451263 h 1009403"/>
                <a:gd name="connsiteX31" fmla="*/ 961901 w 3384468"/>
                <a:gd name="connsiteY31" fmla="*/ 415637 h 1009403"/>
                <a:gd name="connsiteX32" fmla="*/ 938151 w 3384468"/>
                <a:gd name="connsiteY32" fmla="*/ 368135 h 1009403"/>
                <a:gd name="connsiteX33" fmla="*/ 973777 w 3384468"/>
                <a:gd name="connsiteY33" fmla="*/ 154379 h 1009403"/>
                <a:gd name="connsiteX34" fmla="*/ 1009403 w 3384468"/>
                <a:gd name="connsiteY34" fmla="*/ 106878 h 1009403"/>
                <a:gd name="connsiteX35" fmla="*/ 1045029 w 3384468"/>
                <a:gd name="connsiteY35" fmla="*/ 95003 h 1009403"/>
                <a:gd name="connsiteX36" fmla="*/ 1092530 w 3384468"/>
                <a:gd name="connsiteY36" fmla="*/ 59377 h 1009403"/>
                <a:gd name="connsiteX37" fmla="*/ 1163782 w 3384468"/>
                <a:gd name="connsiteY37" fmla="*/ 35626 h 1009403"/>
                <a:gd name="connsiteX38" fmla="*/ 1199408 w 3384468"/>
                <a:gd name="connsiteY38" fmla="*/ 11876 h 1009403"/>
                <a:gd name="connsiteX39" fmla="*/ 1294410 w 3384468"/>
                <a:gd name="connsiteY39" fmla="*/ 0 h 1009403"/>
                <a:gd name="connsiteX40" fmla="*/ 1686296 w 3384468"/>
                <a:gd name="connsiteY40" fmla="*/ 35626 h 1009403"/>
                <a:gd name="connsiteX41" fmla="*/ 1745673 w 3384468"/>
                <a:gd name="connsiteY41" fmla="*/ 59377 h 1009403"/>
                <a:gd name="connsiteX42" fmla="*/ 1781299 w 3384468"/>
                <a:gd name="connsiteY42" fmla="*/ 95003 h 1009403"/>
                <a:gd name="connsiteX43" fmla="*/ 1828800 w 3384468"/>
                <a:gd name="connsiteY43" fmla="*/ 118753 h 1009403"/>
                <a:gd name="connsiteX44" fmla="*/ 1911927 w 3384468"/>
                <a:gd name="connsiteY44" fmla="*/ 178130 h 1009403"/>
                <a:gd name="connsiteX45" fmla="*/ 2006930 w 3384468"/>
                <a:gd name="connsiteY45" fmla="*/ 273133 h 1009403"/>
                <a:gd name="connsiteX46" fmla="*/ 2018805 w 3384468"/>
                <a:gd name="connsiteY46" fmla="*/ 308759 h 1009403"/>
                <a:gd name="connsiteX47" fmla="*/ 2054431 w 3384468"/>
                <a:gd name="connsiteY47" fmla="*/ 368135 h 1009403"/>
                <a:gd name="connsiteX48" fmla="*/ 2090057 w 3384468"/>
                <a:gd name="connsiteY48" fmla="*/ 475013 h 1009403"/>
                <a:gd name="connsiteX49" fmla="*/ 2078182 w 3384468"/>
                <a:gd name="connsiteY49" fmla="*/ 558140 h 1009403"/>
                <a:gd name="connsiteX50" fmla="*/ 1983179 w 3384468"/>
                <a:gd name="connsiteY50" fmla="*/ 546265 h 1009403"/>
                <a:gd name="connsiteX51" fmla="*/ 1876301 w 3384468"/>
                <a:gd name="connsiteY51" fmla="*/ 463138 h 1009403"/>
                <a:gd name="connsiteX52" fmla="*/ 1805049 w 3384468"/>
                <a:gd name="connsiteY52" fmla="*/ 415637 h 1009403"/>
                <a:gd name="connsiteX53" fmla="*/ 1769423 w 3384468"/>
                <a:gd name="connsiteY53" fmla="*/ 380011 h 1009403"/>
                <a:gd name="connsiteX54" fmla="*/ 1721922 w 3384468"/>
                <a:gd name="connsiteY54" fmla="*/ 308759 h 1009403"/>
                <a:gd name="connsiteX55" fmla="*/ 1733797 w 3384468"/>
                <a:gd name="connsiteY55" fmla="*/ 166255 h 1009403"/>
                <a:gd name="connsiteX56" fmla="*/ 1805049 w 3384468"/>
                <a:gd name="connsiteY56" fmla="*/ 95003 h 1009403"/>
                <a:gd name="connsiteX57" fmla="*/ 1923803 w 3384468"/>
                <a:gd name="connsiteY57" fmla="*/ 35626 h 1009403"/>
                <a:gd name="connsiteX58" fmla="*/ 2078182 w 3384468"/>
                <a:gd name="connsiteY58" fmla="*/ 11876 h 1009403"/>
                <a:gd name="connsiteX59" fmla="*/ 2220686 w 3384468"/>
                <a:gd name="connsiteY59" fmla="*/ 23751 h 1009403"/>
                <a:gd name="connsiteX60" fmla="*/ 2315688 w 3384468"/>
                <a:gd name="connsiteY60" fmla="*/ 47502 h 1009403"/>
                <a:gd name="connsiteX61" fmla="*/ 2375065 w 3384468"/>
                <a:gd name="connsiteY61" fmla="*/ 71252 h 1009403"/>
                <a:gd name="connsiteX62" fmla="*/ 2458192 w 3384468"/>
                <a:gd name="connsiteY62" fmla="*/ 106878 h 1009403"/>
                <a:gd name="connsiteX63" fmla="*/ 2505694 w 3384468"/>
                <a:gd name="connsiteY63" fmla="*/ 142504 h 1009403"/>
                <a:gd name="connsiteX64" fmla="*/ 2588821 w 3384468"/>
                <a:gd name="connsiteY64" fmla="*/ 201881 h 1009403"/>
                <a:gd name="connsiteX65" fmla="*/ 2624447 w 3384468"/>
                <a:gd name="connsiteY65" fmla="*/ 249382 h 1009403"/>
                <a:gd name="connsiteX66" fmla="*/ 2660073 w 3384468"/>
                <a:gd name="connsiteY66" fmla="*/ 285008 h 1009403"/>
                <a:gd name="connsiteX67" fmla="*/ 2671948 w 3384468"/>
                <a:gd name="connsiteY67" fmla="*/ 320634 h 1009403"/>
                <a:gd name="connsiteX68" fmla="*/ 2695699 w 3384468"/>
                <a:gd name="connsiteY68" fmla="*/ 380011 h 1009403"/>
                <a:gd name="connsiteX69" fmla="*/ 2707574 w 3384468"/>
                <a:gd name="connsiteY69" fmla="*/ 427512 h 1009403"/>
                <a:gd name="connsiteX70" fmla="*/ 2695699 w 3384468"/>
                <a:gd name="connsiteY70" fmla="*/ 475013 h 1009403"/>
                <a:gd name="connsiteX71" fmla="*/ 2612571 w 3384468"/>
                <a:gd name="connsiteY71" fmla="*/ 510639 h 1009403"/>
                <a:gd name="connsiteX72" fmla="*/ 2576946 w 3384468"/>
                <a:gd name="connsiteY72" fmla="*/ 522515 h 1009403"/>
                <a:gd name="connsiteX73" fmla="*/ 2446317 w 3384468"/>
                <a:gd name="connsiteY73" fmla="*/ 475013 h 1009403"/>
                <a:gd name="connsiteX74" fmla="*/ 2398816 w 3384468"/>
                <a:gd name="connsiteY74" fmla="*/ 403761 h 1009403"/>
                <a:gd name="connsiteX75" fmla="*/ 2410691 w 3384468"/>
                <a:gd name="connsiteY75" fmla="*/ 225631 h 1009403"/>
                <a:gd name="connsiteX76" fmla="*/ 2446317 w 3384468"/>
                <a:gd name="connsiteY76" fmla="*/ 201881 h 1009403"/>
                <a:gd name="connsiteX77" fmla="*/ 2612571 w 3384468"/>
                <a:gd name="connsiteY77" fmla="*/ 166255 h 1009403"/>
                <a:gd name="connsiteX78" fmla="*/ 2826327 w 3384468"/>
                <a:gd name="connsiteY78" fmla="*/ 178130 h 1009403"/>
                <a:gd name="connsiteX79" fmla="*/ 2897579 w 3384468"/>
                <a:gd name="connsiteY79" fmla="*/ 201881 h 1009403"/>
                <a:gd name="connsiteX80" fmla="*/ 2933205 w 3384468"/>
                <a:gd name="connsiteY80" fmla="*/ 237507 h 1009403"/>
                <a:gd name="connsiteX81" fmla="*/ 3063834 w 3384468"/>
                <a:gd name="connsiteY81" fmla="*/ 344385 h 1009403"/>
                <a:gd name="connsiteX82" fmla="*/ 3099460 w 3384468"/>
                <a:gd name="connsiteY82" fmla="*/ 380011 h 1009403"/>
                <a:gd name="connsiteX83" fmla="*/ 3158836 w 3384468"/>
                <a:gd name="connsiteY83" fmla="*/ 415637 h 1009403"/>
                <a:gd name="connsiteX84" fmla="*/ 3206338 w 3384468"/>
                <a:gd name="connsiteY84" fmla="*/ 451263 h 1009403"/>
                <a:gd name="connsiteX85" fmla="*/ 3277590 w 3384468"/>
                <a:gd name="connsiteY85" fmla="*/ 510639 h 1009403"/>
                <a:gd name="connsiteX86" fmla="*/ 3289465 w 3384468"/>
                <a:gd name="connsiteY86" fmla="*/ 546265 h 1009403"/>
                <a:gd name="connsiteX87" fmla="*/ 3325091 w 3384468"/>
                <a:gd name="connsiteY87" fmla="*/ 581891 h 1009403"/>
                <a:gd name="connsiteX88" fmla="*/ 3372592 w 3384468"/>
                <a:gd name="connsiteY88" fmla="*/ 665018 h 1009403"/>
                <a:gd name="connsiteX89" fmla="*/ 3384468 w 3384468"/>
                <a:gd name="connsiteY89" fmla="*/ 700644 h 1009403"/>
                <a:gd name="connsiteX90" fmla="*/ 3372592 w 3384468"/>
                <a:gd name="connsiteY90" fmla="*/ 902525 h 1009403"/>
                <a:gd name="connsiteX91" fmla="*/ 3289465 w 3384468"/>
                <a:gd name="connsiteY91" fmla="*/ 961902 h 1009403"/>
                <a:gd name="connsiteX92" fmla="*/ 3206338 w 3384468"/>
                <a:gd name="connsiteY92" fmla="*/ 985652 h 1009403"/>
                <a:gd name="connsiteX93" fmla="*/ 3170712 w 3384468"/>
                <a:gd name="connsiteY93" fmla="*/ 1009403 h 100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384468" h="1009403">
                  <a:moveTo>
                    <a:pt x="0" y="1009403"/>
                  </a:moveTo>
                  <a:cubicBezTo>
                    <a:pt x="7917" y="985652"/>
                    <a:pt x="16557" y="962131"/>
                    <a:pt x="23751" y="938151"/>
                  </a:cubicBezTo>
                  <a:cubicBezTo>
                    <a:pt x="28441" y="922518"/>
                    <a:pt x="29895" y="905932"/>
                    <a:pt x="35626" y="890650"/>
                  </a:cubicBezTo>
                  <a:cubicBezTo>
                    <a:pt x="41842" y="874074"/>
                    <a:pt x="52187" y="859325"/>
                    <a:pt x="59377" y="843148"/>
                  </a:cubicBezTo>
                  <a:cubicBezTo>
                    <a:pt x="68034" y="823669"/>
                    <a:pt x="75642" y="803731"/>
                    <a:pt x="83127" y="783772"/>
                  </a:cubicBezTo>
                  <a:cubicBezTo>
                    <a:pt x="87522" y="772051"/>
                    <a:pt x="89405" y="759342"/>
                    <a:pt x="95003" y="748146"/>
                  </a:cubicBezTo>
                  <a:cubicBezTo>
                    <a:pt x="101386" y="735381"/>
                    <a:pt x="110836" y="724395"/>
                    <a:pt x="118753" y="712520"/>
                  </a:cubicBezTo>
                  <a:cubicBezTo>
                    <a:pt x="122712" y="696686"/>
                    <a:pt x="123330" y="679616"/>
                    <a:pt x="130629" y="665018"/>
                  </a:cubicBezTo>
                  <a:cubicBezTo>
                    <a:pt x="175648" y="574979"/>
                    <a:pt x="164887" y="616782"/>
                    <a:pt x="213756" y="558140"/>
                  </a:cubicBezTo>
                  <a:cubicBezTo>
                    <a:pt x="222893" y="547176"/>
                    <a:pt x="228944" y="533933"/>
                    <a:pt x="237507" y="522515"/>
                  </a:cubicBezTo>
                  <a:cubicBezTo>
                    <a:pt x="264587" y="486409"/>
                    <a:pt x="288720" y="447551"/>
                    <a:pt x="320634" y="415637"/>
                  </a:cubicBezTo>
                  <a:cubicBezTo>
                    <a:pt x="332509" y="403762"/>
                    <a:pt x="346183" y="393446"/>
                    <a:pt x="356260" y="380011"/>
                  </a:cubicBezTo>
                  <a:cubicBezTo>
                    <a:pt x="370109" y="361546"/>
                    <a:pt x="378037" y="339099"/>
                    <a:pt x="391886" y="320634"/>
                  </a:cubicBezTo>
                  <a:cubicBezTo>
                    <a:pt x="401963" y="307199"/>
                    <a:pt x="416761" y="297910"/>
                    <a:pt x="427512" y="285008"/>
                  </a:cubicBezTo>
                  <a:cubicBezTo>
                    <a:pt x="436649" y="274044"/>
                    <a:pt x="439159" y="256946"/>
                    <a:pt x="451262" y="249382"/>
                  </a:cubicBezTo>
                  <a:cubicBezTo>
                    <a:pt x="472492" y="236113"/>
                    <a:pt x="501046" y="238512"/>
                    <a:pt x="522514" y="225631"/>
                  </a:cubicBezTo>
                  <a:cubicBezTo>
                    <a:pt x="542306" y="213756"/>
                    <a:pt x="560460" y="198577"/>
                    <a:pt x="581891" y="190005"/>
                  </a:cubicBezTo>
                  <a:cubicBezTo>
                    <a:pt x="614685" y="176887"/>
                    <a:pt x="750461" y="167211"/>
                    <a:pt x="760021" y="166255"/>
                  </a:cubicBezTo>
                  <a:cubicBezTo>
                    <a:pt x="866899" y="170213"/>
                    <a:pt x="973912" y="171459"/>
                    <a:pt x="1080655" y="178130"/>
                  </a:cubicBezTo>
                  <a:cubicBezTo>
                    <a:pt x="1100800" y="179389"/>
                    <a:pt x="1120558" y="184694"/>
                    <a:pt x="1140031" y="190005"/>
                  </a:cubicBezTo>
                  <a:cubicBezTo>
                    <a:pt x="1193791" y="204667"/>
                    <a:pt x="1226130" y="215985"/>
                    <a:pt x="1270660" y="249382"/>
                  </a:cubicBezTo>
                  <a:cubicBezTo>
                    <a:pt x="1341824" y="302754"/>
                    <a:pt x="1270463" y="273067"/>
                    <a:pt x="1341912" y="296883"/>
                  </a:cubicBezTo>
                  <a:cubicBezTo>
                    <a:pt x="1349829" y="316675"/>
                    <a:pt x="1358921" y="336037"/>
                    <a:pt x="1365662" y="356260"/>
                  </a:cubicBezTo>
                  <a:cubicBezTo>
                    <a:pt x="1370823" y="371743"/>
                    <a:pt x="1370239" y="389163"/>
                    <a:pt x="1377538" y="403761"/>
                  </a:cubicBezTo>
                  <a:cubicBezTo>
                    <a:pt x="1386390" y="421464"/>
                    <a:pt x="1401289" y="435429"/>
                    <a:pt x="1413164" y="451263"/>
                  </a:cubicBezTo>
                  <a:cubicBezTo>
                    <a:pt x="1409205" y="494806"/>
                    <a:pt x="1432204" y="550975"/>
                    <a:pt x="1401288" y="581891"/>
                  </a:cubicBezTo>
                  <a:cubicBezTo>
                    <a:pt x="1375941" y="607237"/>
                    <a:pt x="1329838" y="575467"/>
                    <a:pt x="1294410" y="570016"/>
                  </a:cubicBezTo>
                  <a:cubicBezTo>
                    <a:pt x="1278279" y="567534"/>
                    <a:pt x="1262913" y="561341"/>
                    <a:pt x="1246909" y="558140"/>
                  </a:cubicBezTo>
                  <a:cubicBezTo>
                    <a:pt x="1223298" y="553418"/>
                    <a:pt x="1199162" y="551488"/>
                    <a:pt x="1175657" y="546265"/>
                  </a:cubicBezTo>
                  <a:cubicBezTo>
                    <a:pt x="1157154" y="542153"/>
                    <a:pt x="1088056" y="514340"/>
                    <a:pt x="1080655" y="510639"/>
                  </a:cubicBezTo>
                  <a:cubicBezTo>
                    <a:pt x="1038658" y="489640"/>
                    <a:pt x="1046175" y="482782"/>
                    <a:pt x="1009403" y="451263"/>
                  </a:cubicBezTo>
                  <a:cubicBezTo>
                    <a:pt x="994375" y="438382"/>
                    <a:pt x="977735" y="427512"/>
                    <a:pt x="961901" y="415637"/>
                  </a:cubicBezTo>
                  <a:cubicBezTo>
                    <a:pt x="953984" y="399803"/>
                    <a:pt x="939081" y="385813"/>
                    <a:pt x="938151" y="368135"/>
                  </a:cubicBezTo>
                  <a:cubicBezTo>
                    <a:pt x="930761" y="227728"/>
                    <a:pt x="921864" y="227056"/>
                    <a:pt x="973777" y="154379"/>
                  </a:cubicBezTo>
                  <a:cubicBezTo>
                    <a:pt x="985281" y="138274"/>
                    <a:pt x="994198" y="119549"/>
                    <a:pt x="1009403" y="106878"/>
                  </a:cubicBezTo>
                  <a:cubicBezTo>
                    <a:pt x="1019019" y="98864"/>
                    <a:pt x="1033154" y="98961"/>
                    <a:pt x="1045029" y="95003"/>
                  </a:cubicBezTo>
                  <a:cubicBezTo>
                    <a:pt x="1060863" y="83128"/>
                    <a:pt x="1074827" y="68228"/>
                    <a:pt x="1092530" y="59377"/>
                  </a:cubicBezTo>
                  <a:cubicBezTo>
                    <a:pt x="1114922" y="48181"/>
                    <a:pt x="1142951" y="49513"/>
                    <a:pt x="1163782" y="35626"/>
                  </a:cubicBezTo>
                  <a:cubicBezTo>
                    <a:pt x="1175657" y="27709"/>
                    <a:pt x="1185639" y="15631"/>
                    <a:pt x="1199408" y="11876"/>
                  </a:cubicBezTo>
                  <a:cubicBezTo>
                    <a:pt x="1230197" y="3479"/>
                    <a:pt x="1262743" y="3959"/>
                    <a:pt x="1294410" y="0"/>
                  </a:cubicBezTo>
                  <a:cubicBezTo>
                    <a:pt x="1472275" y="11858"/>
                    <a:pt x="1557837" y="-12546"/>
                    <a:pt x="1686296" y="35626"/>
                  </a:cubicBezTo>
                  <a:cubicBezTo>
                    <a:pt x="1706256" y="43111"/>
                    <a:pt x="1725881" y="51460"/>
                    <a:pt x="1745673" y="59377"/>
                  </a:cubicBezTo>
                  <a:cubicBezTo>
                    <a:pt x="1757548" y="71252"/>
                    <a:pt x="1767633" y="85242"/>
                    <a:pt x="1781299" y="95003"/>
                  </a:cubicBezTo>
                  <a:cubicBezTo>
                    <a:pt x="1795704" y="105292"/>
                    <a:pt x="1813430" y="109970"/>
                    <a:pt x="1828800" y="118753"/>
                  </a:cubicBezTo>
                  <a:cubicBezTo>
                    <a:pt x="1844533" y="127743"/>
                    <a:pt x="1903432" y="169635"/>
                    <a:pt x="1911927" y="178130"/>
                  </a:cubicBezTo>
                  <a:cubicBezTo>
                    <a:pt x="2031658" y="297861"/>
                    <a:pt x="1892406" y="187239"/>
                    <a:pt x="2006930" y="273133"/>
                  </a:cubicBezTo>
                  <a:cubicBezTo>
                    <a:pt x="2010888" y="285008"/>
                    <a:pt x="2013207" y="297563"/>
                    <a:pt x="2018805" y="308759"/>
                  </a:cubicBezTo>
                  <a:cubicBezTo>
                    <a:pt x="2029127" y="329404"/>
                    <a:pt x="2045339" y="346920"/>
                    <a:pt x="2054431" y="368135"/>
                  </a:cubicBezTo>
                  <a:cubicBezTo>
                    <a:pt x="2069224" y="402652"/>
                    <a:pt x="2090057" y="475013"/>
                    <a:pt x="2090057" y="475013"/>
                  </a:cubicBezTo>
                  <a:cubicBezTo>
                    <a:pt x="2086099" y="502722"/>
                    <a:pt x="2090700" y="533105"/>
                    <a:pt x="2078182" y="558140"/>
                  </a:cubicBezTo>
                  <a:cubicBezTo>
                    <a:pt x="2061384" y="591736"/>
                    <a:pt x="1987677" y="549157"/>
                    <a:pt x="1983179" y="546265"/>
                  </a:cubicBezTo>
                  <a:cubicBezTo>
                    <a:pt x="1945214" y="521859"/>
                    <a:pt x="1913854" y="488173"/>
                    <a:pt x="1876301" y="463138"/>
                  </a:cubicBezTo>
                  <a:cubicBezTo>
                    <a:pt x="1852550" y="447304"/>
                    <a:pt x="1825233" y="435821"/>
                    <a:pt x="1805049" y="415637"/>
                  </a:cubicBezTo>
                  <a:cubicBezTo>
                    <a:pt x="1793174" y="403762"/>
                    <a:pt x="1779734" y="393268"/>
                    <a:pt x="1769423" y="380011"/>
                  </a:cubicBezTo>
                  <a:cubicBezTo>
                    <a:pt x="1751898" y="357479"/>
                    <a:pt x="1721922" y="308759"/>
                    <a:pt x="1721922" y="308759"/>
                  </a:cubicBezTo>
                  <a:cubicBezTo>
                    <a:pt x="1725880" y="261258"/>
                    <a:pt x="1716521" y="210680"/>
                    <a:pt x="1733797" y="166255"/>
                  </a:cubicBezTo>
                  <a:cubicBezTo>
                    <a:pt x="1745971" y="134950"/>
                    <a:pt x="1775007" y="110024"/>
                    <a:pt x="1805049" y="95003"/>
                  </a:cubicBezTo>
                  <a:cubicBezTo>
                    <a:pt x="1844634" y="75211"/>
                    <a:pt x="1880405" y="44305"/>
                    <a:pt x="1923803" y="35626"/>
                  </a:cubicBezTo>
                  <a:cubicBezTo>
                    <a:pt x="2014473" y="17492"/>
                    <a:pt x="1963151" y="26254"/>
                    <a:pt x="2078182" y="11876"/>
                  </a:cubicBezTo>
                  <a:cubicBezTo>
                    <a:pt x="2125683" y="15834"/>
                    <a:pt x="2173346" y="18182"/>
                    <a:pt x="2220686" y="23751"/>
                  </a:cubicBezTo>
                  <a:cubicBezTo>
                    <a:pt x="2255116" y="27802"/>
                    <a:pt x="2283997" y="35618"/>
                    <a:pt x="2315688" y="47502"/>
                  </a:cubicBezTo>
                  <a:cubicBezTo>
                    <a:pt x="2335648" y="54987"/>
                    <a:pt x="2355105" y="63767"/>
                    <a:pt x="2375065" y="71252"/>
                  </a:cubicBezTo>
                  <a:cubicBezTo>
                    <a:pt x="2415471" y="86404"/>
                    <a:pt x="2416486" y="80811"/>
                    <a:pt x="2458192" y="106878"/>
                  </a:cubicBezTo>
                  <a:cubicBezTo>
                    <a:pt x="2474976" y="117368"/>
                    <a:pt x="2489588" y="131000"/>
                    <a:pt x="2505694" y="142504"/>
                  </a:cubicBezTo>
                  <a:cubicBezTo>
                    <a:pt x="2529293" y="159360"/>
                    <a:pt x="2569417" y="182477"/>
                    <a:pt x="2588821" y="201881"/>
                  </a:cubicBezTo>
                  <a:cubicBezTo>
                    <a:pt x="2602816" y="215876"/>
                    <a:pt x="2611566" y="234355"/>
                    <a:pt x="2624447" y="249382"/>
                  </a:cubicBezTo>
                  <a:cubicBezTo>
                    <a:pt x="2635377" y="262133"/>
                    <a:pt x="2648198" y="273133"/>
                    <a:pt x="2660073" y="285008"/>
                  </a:cubicBezTo>
                  <a:cubicBezTo>
                    <a:pt x="2664031" y="296883"/>
                    <a:pt x="2667553" y="308913"/>
                    <a:pt x="2671948" y="320634"/>
                  </a:cubicBezTo>
                  <a:cubicBezTo>
                    <a:pt x="2679433" y="340594"/>
                    <a:pt x="2688958" y="359788"/>
                    <a:pt x="2695699" y="380011"/>
                  </a:cubicBezTo>
                  <a:cubicBezTo>
                    <a:pt x="2700860" y="395494"/>
                    <a:pt x="2703616" y="411678"/>
                    <a:pt x="2707574" y="427512"/>
                  </a:cubicBezTo>
                  <a:cubicBezTo>
                    <a:pt x="2703616" y="443346"/>
                    <a:pt x="2704752" y="461433"/>
                    <a:pt x="2695699" y="475013"/>
                  </a:cubicBezTo>
                  <a:cubicBezTo>
                    <a:pt x="2678683" y="500537"/>
                    <a:pt x="2637108" y="503628"/>
                    <a:pt x="2612571" y="510639"/>
                  </a:cubicBezTo>
                  <a:cubicBezTo>
                    <a:pt x="2600535" y="514078"/>
                    <a:pt x="2588821" y="518556"/>
                    <a:pt x="2576946" y="522515"/>
                  </a:cubicBezTo>
                  <a:cubicBezTo>
                    <a:pt x="2511966" y="513232"/>
                    <a:pt x="2489524" y="523621"/>
                    <a:pt x="2446317" y="475013"/>
                  </a:cubicBezTo>
                  <a:cubicBezTo>
                    <a:pt x="2427353" y="453678"/>
                    <a:pt x="2398816" y="403761"/>
                    <a:pt x="2398816" y="403761"/>
                  </a:cubicBezTo>
                  <a:cubicBezTo>
                    <a:pt x="2402774" y="344384"/>
                    <a:pt x="2397061" y="283558"/>
                    <a:pt x="2410691" y="225631"/>
                  </a:cubicBezTo>
                  <a:cubicBezTo>
                    <a:pt x="2413960" y="211738"/>
                    <a:pt x="2433925" y="208962"/>
                    <a:pt x="2446317" y="201881"/>
                  </a:cubicBezTo>
                  <a:cubicBezTo>
                    <a:pt x="2516814" y="161597"/>
                    <a:pt x="2504487" y="177063"/>
                    <a:pt x="2612571" y="166255"/>
                  </a:cubicBezTo>
                  <a:cubicBezTo>
                    <a:pt x="2683823" y="170213"/>
                    <a:pt x="2755516" y="169279"/>
                    <a:pt x="2826327" y="178130"/>
                  </a:cubicBezTo>
                  <a:cubicBezTo>
                    <a:pt x="2851169" y="181235"/>
                    <a:pt x="2897579" y="201881"/>
                    <a:pt x="2897579" y="201881"/>
                  </a:cubicBezTo>
                  <a:cubicBezTo>
                    <a:pt x="2909454" y="213756"/>
                    <a:pt x="2920454" y="226577"/>
                    <a:pt x="2933205" y="237507"/>
                  </a:cubicBezTo>
                  <a:cubicBezTo>
                    <a:pt x="2975921" y="274121"/>
                    <a:pt x="3024052" y="304603"/>
                    <a:pt x="3063834" y="344385"/>
                  </a:cubicBezTo>
                  <a:cubicBezTo>
                    <a:pt x="3075709" y="356260"/>
                    <a:pt x="3086025" y="369934"/>
                    <a:pt x="3099460" y="380011"/>
                  </a:cubicBezTo>
                  <a:cubicBezTo>
                    <a:pt x="3117925" y="393860"/>
                    <a:pt x="3139631" y="402834"/>
                    <a:pt x="3158836" y="415637"/>
                  </a:cubicBezTo>
                  <a:cubicBezTo>
                    <a:pt x="3175304" y="426616"/>
                    <a:pt x="3190504" y="439388"/>
                    <a:pt x="3206338" y="451263"/>
                  </a:cubicBezTo>
                  <a:cubicBezTo>
                    <a:pt x="3288491" y="574496"/>
                    <a:pt x="3157061" y="390112"/>
                    <a:pt x="3277590" y="510639"/>
                  </a:cubicBezTo>
                  <a:cubicBezTo>
                    <a:pt x="3286441" y="519490"/>
                    <a:pt x="3282521" y="535850"/>
                    <a:pt x="3289465" y="546265"/>
                  </a:cubicBezTo>
                  <a:cubicBezTo>
                    <a:pt x="3298781" y="560239"/>
                    <a:pt x="3314340" y="568989"/>
                    <a:pt x="3325091" y="581891"/>
                  </a:cubicBezTo>
                  <a:cubicBezTo>
                    <a:pt x="3342631" y="602939"/>
                    <a:pt x="3362342" y="641101"/>
                    <a:pt x="3372592" y="665018"/>
                  </a:cubicBezTo>
                  <a:cubicBezTo>
                    <a:pt x="3377523" y="676524"/>
                    <a:pt x="3380509" y="688769"/>
                    <a:pt x="3384468" y="700644"/>
                  </a:cubicBezTo>
                  <a:cubicBezTo>
                    <a:pt x="3380509" y="767938"/>
                    <a:pt x="3385205" y="836306"/>
                    <a:pt x="3372592" y="902525"/>
                  </a:cubicBezTo>
                  <a:cubicBezTo>
                    <a:pt x="3362425" y="955899"/>
                    <a:pt x="3327097" y="951150"/>
                    <a:pt x="3289465" y="961902"/>
                  </a:cubicBezTo>
                  <a:cubicBezTo>
                    <a:pt x="3170250" y="995964"/>
                    <a:pt x="3354781" y="948542"/>
                    <a:pt x="3206338" y="985652"/>
                  </a:cubicBezTo>
                  <a:lnTo>
                    <a:pt x="3170712" y="1009403"/>
                  </a:lnTo>
                </a:path>
              </a:pathLst>
            </a:custGeom>
            <a:ln w="19050">
              <a:headEnd type="none" w="med" len="med"/>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4" name="Content Placeholder 2"/>
            <p:cNvSpPr txBox="1">
              <a:spLocks/>
            </p:cNvSpPr>
            <p:nvPr/>
          </p:nvSpPr>
          <p:spPr>
            <a:xfrm>
              <a:off x="382699" y="819150"/>
              <a:ext cx="9472645"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dirty="0" smtClean="0"/>
                <a:t>From the perspective of the waiter?</a:t>
              </a:r>
            </a:p>
          </p:txBody>
        </p:sp>
      </p:grpSp>
      <p:sp>
        <p:nvSpPr>
          <p:cNvPr id="15" name="Content Placeholder 2"/>
          <p:cNvSpPr txBox="1">
            <a:spLocks/>
          </p:cNvSpPr>
          <p:nvPr/>
        </p:nvSpPr>
        <p:spPr>
          <a:xfrm>
            <a:off x="1091735" y="2146099"/>
            <a:ext cx="6399828" cy="457200"/>
          </a:xfrm>
          <a:prstGeom prst="rect">
            <a:avLst/>
          </a:prstGeom>
        </p:spPr>
        <p:txBody>
          <a:bodyPr vert="horz" lIns="68589" tIns="34295" rIns="68589" bIns="34295"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dirty="0" smtClean="0"/>
              <a:t>or of the patrons?</a:t>
            </a:r>
          </a:p>
        </p:txBody>
      </p:sp>
    </p:spTree>
    <p:extLst>
      <p:ext uri="{BB962C8B-B14F-4D97-AF65-F5344CB8AC3E}">
        <p14:creationId xmlns:p14="http://schemas.microsoft.com/office/powerpoint/2010/main" val="3665103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lwischik\AppData\Local\Microsoft\Windows\Temporary Internet Files\Content.IE5\Z8P2E64M\MP900400605[1].jpg"/>
          <p:cNvPicPr>
            <a:picLocks noChangeAspect="1" noChangeArrowheads="1"/>
          </p:cNvPicPr>
          <p:nvPr/>
        </p:nvPicPr>
        <p:blipFill rotWithShape="1">
          <a:blip r:embed="rId3">
            <a:extLst>
              <a:ext uri="{28A0092B-C50C-407E-A947-70E740481C1C}">
                <a14:useLocalDpi xmlns:a14="http://schemas.microsoft.com/office/drawing/2010/main" val="0"/>
              </a:ext>
            </a:extLst>
          </a:blip>
          <a:srcRect t="28328" b="26672"/>
          <a:stretch/>
        </p:blipFill>
        <p:spPr bwMode="auto">
          <a:xfrm>
            <a:off x="-1" y="-3"/>
            <a:ext cx="9144001" cy="514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1326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044" y="1923762"/>
            <a:ext cx="7683913" cy="1142623"/>
          </a:xfrm>
        </p:spPr>
        <p:txBody>
          <a:bodyPr/>
          <a:lstStyle/>
          <a:p>
            <a:r>
              <a:rPr lang="en-US" dirty="0"/>
              <a:t>Using Microsoft Visual Basic to Build Windows Phone Applications</a:t>
            </a:r>
          </a:p>
        </p:txBody>
      </p:sp>
      <p:sp>
        <p:nvSpPr>
          <p:cNvPr id="3" name="Subtitle 2"/>
          <p:cNvSpPr>
            <a:spLocks noGrp="1"/>
          </p:cNvSpPr>
          <p:nvPr>
            <p:ph type="subTitle" idx="1"/>
          </p:nvPr>
        </p:nvSpPr>
        <p:spPr/>
        <p:txBody>
          <a:bodyPr/>
          <a:lstStyle/>
          <a:p>
            <a:r>
              <a:rPr lang="en-US" smtClean="0"/>
              <a:t>Lucian Wischik</a:t>
            </a:r>
          </a:p>
          <a:p>
            <a:r>
              <a:rPr lang="en-US" smtClean="0"/>
              <a:t>VB spec lead</a:t>
            </a:r>
          </a:p>
          <a:p>
            <a:r>
              <a:rPr lang="en-US" smtClean="0"/>
              <a:t>Microsoft</a:t>
            </a:r>
            <a:endParaRPr lang="en-US" dirty="0"/>
          </a:p>
        </p:txBody>
      </p:sp>
      <p:sp>
        <p:nvSpPr>
          <p:cNvPr id="10" name="Text Placeholder 9"/>
          <p:cNvSpPr>
            <a:spLocks noGrp="1"/>
          </p:cNvSpPr>
          <p:nvPr>
            <p:ph type="body" sz="quarter" idx="10"/>
          </p:nvPr>
        </p:nvSpPr>
        <p:spPr/>
        <p:txBody>
          <a:bodyPr/>
          <a:lstStyle/>
          <a:p>
            <a:r>
              <a:rPr lang="en-US" dirty="0" smtClean="0"/>
              <a:t>DEV317</a:t>
            </a:r>
            <a:endParaRPr lang="en-US" dirty="0"/>
          </a:p>
        </p:txBody>
      </p:sp>
      <p:sp>
        <p:nvSpPr>
          <p:cNvPr id="5" name="Rounded Rectangle 4"/>
          <p:cNvSpPr/>
          <p:nvPr/>
        </p:nvSpPr>
        <p:spPr>
          <a:xfrm rot="20514857">
            <a:off x="711759" y="1901851"/>
            <a:ext cx="3995820" cy="937688"/>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2100" dirty="0"/>
              <a:t>New: </a:t>
            </a:r>
            <a:r>
              <a:rPr lang="en-US" sz="2100" dirty="0" err="1"/>
              <a:t>Async</a:t>
            </a:r>
            <a:r>
              <a:rPr lang="en-US" sz="2100" dirty="0"/>
              <a:t> CTP SP1 Refresh</a:t>
            </a:r>
            <a:br>
              <a:rPr lang="en-US" sz="2100" dirty="0"/>
            </a:br>
            <a:r>
              <a:rPr lang="en-US" sz="2100" dirty="0"/>
              <a:t>(works on Windows Phone)</a:t>
            </a:r>
          </a:p>
        </p:txBody>
      </p:sp>
      <p:sp>
        <p:nvSpPr>
          <p:cNvPr id="6" name="Rounded Rectangle 5"/>
          <p:cNvSpPr/>
          <p:nvPr/>
        </p:nvSpPr>
        <p:spPr>
          <a:xfrm rot="21343003">
            <a:off x="3588443" y="2879440"/>
            <a:ext cx="3353634" cy="72776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2100" dirty="0"/>
              <a:t>New: </a:t>
            </a:r>
            <a:r>
              <a:rPr lang="en-US" sz="2100" dirty="0" err="1"/>
              <a:t>Async</a:t>
            </a:r>
            <a:r>
              <a:rPr lang="en-US" sz="2100" dirty="0"/>
              <a:t/>
            </a:r>
            <a:br>
              <a:rPr lang="en-US" sz="2100" dirty="0"/>
            </a:br>
            <a:r>
              <a:rPr lang="en-US" sz="2100" dirty="0"/>
              <a:t>“as is” EULA</a:t>
            </a:r>
          </a:p>
        </p:txBody>
      </p:sp>
      <p:sp>
        <p:nvSpPr>
          <p:cNvPr id="7" name="Rounded Rectangle 6"/>
          <p:cNvSpPr/>
          <p:nvPr/>
        </p:nvSpPr>
        <p:spPr>
          <a:xfrm rot="829548">
            <a:off x="1502650" y="3844316"/>
            <a:ext cx="2734693" cy="845974"/>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2100" dirty="0"/>
              <a:t>New: XNA</a:t>
            </a:r>
            <a:br>
              <a:rPr lang="en-US" sz="2100" dirty="0"/>
            </a:br>
            <a:r>
              <a:rPr lang="en-US" sz="2100" dirty="0"/>
              <a:t>for VB</a:t>
            </a:r>
          </a:p>
        </p:txBody>
      </p:sp>
    </p:spTree>
    <p:extLst>
      <p:ext uri="{BB962C8B-B14F-4D97-AF65-F5344CB8AC3E}">
        <p14:creationId xmlns:p14="http://schemas.microsoft.com/office/powerpoint/2010/main" val="4035995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250"/>
                            </p:stCondLst>
                            <p:childTnLst>
                              <p:par>
                                <p:cTn id="10" presetID="2" presetClass="entr" presetSubtype="1" fill="hold" grpId="0" nodeType="after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50" fill="hold"/>
                                        <p:tgtEl>
                                          <p:spTgt spid="6"/>
                                        </p:tgtEl>
                                        <p:attrNameLst>
                                          <p:attrName>ppt_x</p:attrName>
                                        </p:attrNameLst>
                                      </p:cBhvr>
                                      <p:tavLst>
                                        <p:tav tm="0">
                                          <p:val>
                                            <p:strVal val="#ppt_x"/>
                                          </p:val>
                                        </p:tav>
                                        <p:tav tm="100000">
                                          <p:val>
                                            <p:strVal val="#ppt_x"/>
                                          </p:val>
                                        </p:tav>
                                      </p:tavLst>
                                    </p:anim>
                                    <p:anim calcmode="lin" valueType="num">
                                      <p:cBhvr additive="base">
                                        <p:cTn id="13" dur="25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750"/>
                            </p:stCondLst>
                            <p:childTnLst>
                              <p:par>
                                <p:cTn id="15" presetID="2" presetClass="entr" presetSubtype="1" fill="hold" grpId="0" nodeType="after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Async CTP - SP1 Refresh</a:t>
            </a:r>
            <a:endParaRPr lang="en-US" dirty="0"/>
          </a:p>
        </p:txBody>
      </p:sp>
    </p:spTree>
    <p:extLst>
      <p:ext uri="{BB962C8B-B14F-4D97-AF65-F5344CB8AC3E}">
        <p14:creationId xmlns:p14="http://schemas.microsoft.com/office/powerpoint/2010/main" val="157606195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lwischik\AppData\Local\Microsoft\Windows\Temporary Internet Files\Content.IE5\NV3QVI62\MP900426563[1].jpg"/>
          <p:cNvPicPr>
            <a:picLocks noChangeAspect="1" noChangeArrowheads="1"/>
          </p:cNvPicPr>
          <p:nvPr/>
        </p:nvPicPr>
        <p:blipFill rotWithShape="1">
          <a:blip r:embed="rId3">
            <a:extLst>
              <a:ext uri="{28A0092B-C50C-407E-A947-70E740481C1C}">
                <a14:useLocalDpi xmlns:a14="http://schemas.microsoft.com/office/drawing/2010/main" val="0"/>
              </a:ext>
            </a:extLst>
          </a:blip>
          <a:srcRect t="4334" b="4334"/>
          <a:stretch/>
        </p:blipFill>
        <p:spPr bwMode="auto">
          <a:xfrm>
            <a:off x="15770" y="17440"/>
            <a:ext cx="5613986" cy="51260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5648705" y="34699"/>
            <a:ext cx="3351808" cy="4724400"/>
          </a:xfrm>
          <a:prstGeom prst="rect">
            <a:avLst/>
          </a:prstGeom>
        </p:spPr>
        <p:txBody>
          <a:bodyPr lIns="68589" tIns="34295" rIns="68589" bIns="34295">
            <a:no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t>Analysis</a:t>
            </a:r>
          </a:p>
          <a:p>
            <a:pPr marL="0" indent="0">
              <a:buNone/>
            </a:pPr>
            <a:endParaRPr lang="en-US" sz="2400" dirty="0" smtClean="0"/>
          </a:p>
          <a:p>
            <a:pPr marL="0" indent="0">
              <a:buNone/>
            </a:pPr>
            <a:r>
              <a:rPr lang="en-US" sz="2400" i="1" dirty="0" smtClean="0"/>
              <a:t>Consider coding with </a:t>
            </a:r>
            <a:r>
              <a:rPr lang="en-US" sz="2400" i="1" dirty="0" err="1" smtClean="0"/>
              <a:t>Async</a:t>
            </a:r>
            <a:r>
              <a:rPr lang="en-US" sz="2400" i="1" dirty="0" smtClean="0"/>
              <a:t> CTP</a:t>
            </a:r>
          </a:p>
          <a:p>
            <a:pPr marL="0" indent="0">
              <a:buNone/>
            </a:pPr>
            <a:endParaRPr lang="en-US" sz="2400" dirty="0" smtClean="0"/>
          </a:p>
          <a:p>
            <a:pPr marL="0" indent="0">
              <a:buNone/>
            </a:pPr>
            <a:r>
              <a:rPr lang="en-US" sz="2400" dirty="0" smtClean="0"/>
              <a:t>It’s a CTP. </a:t>
            </a:r>
            <a:r>
              <a:rPr lang="en-US" sz="2400" dirty="0" err="1" smtClean="0"/>
              <a:t>Install+use</a:t>
            </a:r>
            <a:r>
              <a:rPr lang="en-US" sz="2400" dirty="0" smtClean="0"/>
              <a:t> at your own risk. “As is” license; known bugs</a:t>
            </a:r>
          </a:p>
          <a:p>
            <a:pPr marL="0" indent="0">
              <a:buNone/>
            </a:pPr>
            <a:r>
              <a:rPr lang="en-US" sz="2400" u="sng" dirty="0" smtClean="0">
                <a:solidFill>
                  <a:schemeClr val="accent3">
                    <a:lumMod val="40000"/>
                    <a:lumOff val="60000"/>
                  </a:schemeClr>
                </a:solidFill>
              </a:rPr>
              <a:t>blogs.msdn.com/</a:t>
            </a:r>
            <a:r>
              <a:rPr lang="en-US" sz="2400" u="sng" dirty="0" err="1" smtClean="0">
                <a:solidFill>
                  <a:schemeClr val="accent3">
                    <a:lumMod val="40000"/>
                    <a:lumOff val="60000"/>
                  </a:schemeClr>
                </a:solidFill>
              </a:rPr>
              <a:t>lucian</a:t>
            </a:r>
            <a:endParaRPr lang="en-US" sz="2400" u="sng" dirty="0" smtClean="0">
              <a:solidFill>
                <a:schemeClr val="accent3">
                  <a:lumMod val="40000"/>
                  <a:lumOff val="60000"/>
                </a:schemeClr>
              </a:solidFill>
            </a:endParaRPr>
          </a:p>
        </p:txBody>
      </p:sp>
      <p:pic>
        <p:nvPicPr>
          <p:cNvPr id="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7379" y="3673365"/>
            <a:ext cx="1906598"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6944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389436" y="865127"/>
            <a:ext cx="8698140" cy="4199544"/>
          </a:xfrm>
          <a:prstGeom prst="rect">
            <a:avLst/>
          </a:prstGeom>
        </p:spPr>
        <p:txBody>
          <a:bodyPr lIns="68589" tIns="34295" rIns="68589" bIns="34295">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700" b="1" dirty="0"/>
              <a:t>Azure for Windows Phone toolkit…</a:t>
            </a:r>
          </a:p>
          <a:p>
            <a:pPr marL="600155" lvl="2" indent="0">
              <a:buNone/>
            </a:pPr>
            <a:r>
              <a:rPr lang="en-US" sz="2100" dirty="0"/>
              <a:t>Download: </a:t>
            </a:r>
            <a:r>
              <a:rPr lang="en-US" sz="2100" dirty="0">
                <a:hlinkClick r:id="rId4"/>
              </a:rPr>
              <a:t>http://watoolkitwp7.codeplex.com/</a:t>
            </a:r>
            <a:endParaRPr lang="en-US" sz="2100" dirty="0"/>
          </a:p>
          <a:p>
            <a:pPr marL="600155" lvl="2" indent="0">
              <a:buNone/>
            </a:pPr>
            <a:r>
              <a:rPr lang="en-US" sz="2100" dirty="0" err="1"/>
              <a:t>Eval</a:t>
            </a:r>
            <a:r>
              <a:rPr lang="en-US" sz="2100" dirty="0"/>
              <a:t>: </a:t>
            </a:r>
            <a:r>
              <a:rPr lang="en-US" sz="2100" dirty="0">
                <a:hlinkClick r:id="rId5"/>
              </a:rPr>
              <a:t>http://www.microsoft.com/windowsazure/economics</a:t>
            </a:r>
            <a:r>
              <a:rPr lang="en-US" sz="2100" dirty="0" smtClean="0">
                <a:hlinkClick r:id="rId5"/>
              </a:rPr>
              <a:t>/</a:t>
            </a:r>
            <a:r>
              <a:rPr lang="en-US" sz="2100" dirty="0" smtClean="0"/>
              <a:t/>
            </a:r>
            <a:br>
              <a:rPr lang="en-US" sz="2100" dirty="0" smtClean="0"/>
            </a:br>
            <a:endParaRPr lang="en-US" sz="2100" dirty="0"/>
          </a:p>
          <a:p>
            <a:pPr marL="0" indent="0">
              <a:buNone/>
            </a:pPr>
            <a:r>
              <a:rPr lang="en-US" sz="2700" b="1" dirty="0"/>
              <a:t>Phone </a:t>
            </a:r>
            <a:r>
              <a:rPr lang="en-US" sz="2700" b="1" dirty="0" err="1"/>
              <a:t>dev</a:t>
            </a:r>
            <a:r>
              <a:rPr lang="en-US" sz="2700" b="1" dirty="0"/>
              <a:t> tools…</a:t>
            </a:r>
          </a:p>
          <a:p>
            <a:pPr marL="600155" lvl="2" indent="0">
              <a:buNone/>
            </a:pPr>
            <a:r>
              <a:rPr lang="en-US" sz="2100" i="1" dirty="0"/>
              <a:t>Download: </a:t>
            </a:r>
            <a:r>
              <a:rPr lang="en-US" sz="2100" i="1" dirty="0">
                <a:hlinkClick r:id="rId6"/>
              </a:rPr>
              <a:t>Jan update of phone tools</a:t>
            </a:r>
            <a:r>
              <a:rPr lang="en-US" sz="2100" i="1" dirty="0"/>
              <a:t> + </a:t>
            </a:r>
            <a:r>
              <a:rPr lang="en-US" sz="2100" i="1" dirty="0">
                <a:hlinkClick r:id="rId7"/>
              </a:rPr>
              <a:t>VB extras</a:t>
            </a:r>
            <a:endParaRPr lang="en-US" sz="2100" i="1" dirty="0"/>
          </a:p>
          <a:p>
            <a:pPr marL="600155" lvl="2" indent="0">
              <a:buNone/>
            </a:pPr>
            <a:r>
              <a:rPr lang="en-US" sz="2100" i="1" dirty="0"/>
              <a:t>Download: Mango in </a:t>
            </a:r>
            <a:r>
              <a:rPr lang="en-US" sz="2100" i="1" dirty="0" smtClean="0"/>
              <a:t>May</a:t>
            </a:r>
            <a:br>
              <a:rPr lang="en-US" sz="2100" i="1" dirty="0" smtClean="0"/>
            </a:br>
            <a:endParaRPr lang="en-US" sz="2100" i="1" dirty="0"/>
          </a:p>
          <a:p>
            <a:pPr marL="0" indent="0">
              <a:buNone/>
            </a:pPr>
            <a:r>
              <a:rPr lang="en-US" sz="2700" b="1" dirty="0" err="1"/>
              <a:t>Async</a:t>
            </a:r>
            <a:r>
              <a:rPr lang="en-US" sz="2700" b="1" dirty="0"/>
              <a:t> CTP Refresh…</a:t>
            </a:r>
          </a:p>
          <a:p>
            <a:pPr marL="600155" lvl="2" indent="0">
              <a:buNone/>
            </a:pPr>
            <a:r>
              <a:rPr lang="en-US" sz="2100" i="1" dirty="0"/>
              <a:t>Download: </a:t>
            </a:r>
            <a:r>
              <a:rPr lang="en-US" sz="2100" i="1" u="sng" dirty="0">
                <a:solidFill>
                  <a:srgbClr val="00B0F0"/>
                </a:solidFill>
                <a:hlinkClick r:id="rId8"/>
              </a:rPr>
              <a:t>http://vstudio.msdn.com/async</a:t>
            </a:r>
            <a:endParaRPr lang="en-US" sz="2100" i="1" u="sng" dirty="0">
              <a:solidFill>
                <a:srgbClr val="00B0F0"/>
              </a:solidFill>
            </a:endParaRPr>
          </a:p>
          <a:p>
            <a:pPr marL="600155" lvl="2" indent="0">
              <a:buNone/>
            </a:pPr>
            <a:r>
              <a:rPr lang="en-US" sz="2100" i="1" dirty="0"/>
              <a:t>Evaluate: </a:t>
            </a:r>
            <a:r>
              <a:rPr lang="en-US" sz="2100" i="1" u="sng" dirty="0">
                <a:solidFill>
                  <a:srgbClr val="00B0F0"/>
                </a:solidFill>
                <a:hlinkClick r:id="rId9"/>
              </a:rPr>
              <a:t>http://blogs.msdn.com/lucian</a:t>
            </a:r>
            <a:endParaRPr lang="en-US" sz="2100" i="1" u="sng" dirty="0">
              <a:solidFill>
                <a:srgbClr val="00B0F0"/>
              </a:solidFill>
            </a:endParaRPr>
          </a:p>
        </p:txBody>
      </p:sp>
      <p:sp>
        <p:nvSpPr>
          <p:cNvPr id="5" name="Title 1"/>
          <p:cNvSpPr txBox="1">
            <a:spLocks/>
          </p:cNvSpPr>
          <p:nvPr/>
        </p:nvSpPr>
        <p:spPr>
          <a:xfrm>
            <a:off x="-1" y="0"/>
            <a:ext cx="9144001" cy="571500"/>
          </a:xfrm>
          <a:prstGeom prst="rect">
            <a:avLst/>
          </a:prstGeom>
          <a:solidFill>
            <a:schemeClr val="accent2"/>
          </a:solidFill>
          <a:effectLst>
            <a:outerShdw blurRad="50800" dist="139700" dir="2700000" algn="tl" rotWithShape="0">
              <a:sysClr val="windowText" lastClr="000000">
                <a:lumMod val="50000"/>
                <a:lumOff val="50000"/>
                <a:alpha val="40000"/>
              </a:sysClr>
            </a:outerShdw>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80000" algn="l"/>
            <a:r>
              <a:rPr lang="en-US" sz="2800" i="1" dirty="0" smtClean="0">
                <a:solidFill>
                  <a:sysClr val="window" lastClr="FFFFFF"/>
                </a:solidFill>
                <a:latin typeface="Bookman Old Style" pitchFamily="18" charset="0"/>
              </a:rPr>
              <a:t>CALL TO ACTION</a:t>
            </a:r>
            <a:endParaRPr lang="en-US" sz="2800" i="1" dirty="0">
              <a:solidFill>
                <a:sysClr val="window" lastClr="FFFFFF"/>
              </a:solidFill>
              <a:latin typeface="Bookman Old Style" pitchFamily="18" charset="0"/>
            </a:endParaRPr>
          </a:p>
        </p:txBody>
      </p:sp>
    </p:spTree>
    <p:extLst>
      <p:ext uri="{BB962C8B-B14F-4D97-AF65-F5344CB8AC3E}">
        <p14:creationId xmlns:p14="http://schemas.microsoft.com/office/powerpoint/2010/main" val="52242451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DEV Track Resources</a:t>
            </a:r>
            <a:endParaRPr lang="en-US" dirty="0"/>
          </a:p>
        </p:txBody>
      </p:sp>
      <p:sp>
        <p:nvSpPr>
          <p:cNvPr id="5" name="Content Placeholder 4"/>
          <p:cNvSpPr>
            <a:spLocks noGrp="1"/>
          </p:cNvSpPr>
          <p:nvPr>
            <p:ph type="body" sz="quarter" idx="10"/>
          </p:nvPr>
        </p:nvSpPr>
        <p:spPr>
          <a:xfrm>
            <a:off x="389436" y="1085849"/>
            <a:ext cx="8363938" cy="3785652"/>
          </a:xfrm>
        </p:spPr>
        <p:txBody>
          <a:bodyPr/>
          <a:lstStyle/>
          <a:p>
            <a:r>
              <a:rPr lang="en-US" sz="3000" dirty="0">
                <a:hlinkClick r:id="rId2"/>
              </a:rPr>
              <a:t>http://blogs.msdn.com/lucian</a:t>
            </a:r>
            <a:br>
              <a:rPr lang="en-US" sz="3000" dirty="0">
                <a:hlinkClick r:id="rId2"/>
              </a:rPr>
            </a:br>
            <a:endParaRPr lang="en-US" sz="3000" dirty="0">
              <a:hlinkClick r:id="rId2"/>
            </a:endParaRPr>
          </a:p>
          <a:p>
            <a:r>
              <a:rPr lang="en-US" sz="3000" dirty="0">
                <a:hlinkClick r:id="rId3"/>
              </a:rPr>
              <a:t>http://blogs.msdn.com/vbteam</a:t>
            </a:r>
          </a:p>
          <a:p>
            <a:endParaRPr lang="en-US" sz="3000" dirty="0">
              <a:hlinkClick r:id="rId3"/>
            </a:endParaRPr>
          </a:p>
          <a:p>
            <a:r>
              <a:rPr lang="en-US" sz="3000" dirty="0">
                <a:hlinkClick r:id="rId3"/>
              </a:rPr>
              <a:t>http://msdn.com/vstudio/async</a:t>
            </a:r>
            <a:r>
              <a:rPr lang="en-US" sz="3000" dirty="0"/>
              <a:t/>
            </a:r>
            <a:br>
              <a:rPr lang="en-US" sz="3000" dirty="0"/>
            </a:br>
            <a:endParaRPr lang="en-US" sz="3000" dirty="0"/>
          </a:p>
          <a:p>
            <a:r>
              <a:rPr lang="en-US" sz="3000" dirty="0">
                <a:hlinkClick r:id="rId4"/>
              </a:rPr>
              <a:t>http://www.facebook.com/visualstudio</a:t>
            </a:r>
            <a:r>
              <a:rPr lang="en-US" sz="3000" dirty="0"/>
              <a:t> </a:t>
            </a:r>
          </a:p>
          <a:p>
            <a:pPr marL="0" indent="0">
              <a:buNone/>
            </a:pPr>
            <a:endParaRPr lang="en-US" sz="3000" dirty="0"/>
          </a:p>
        </p:txBody>
      </p:sp>
    </p:spTree>
    <p:extLst>
      <p:ext uri="{BB962C8B-B14F-4D97-AF65-F5344CB8AC3E}">
        <p14:creationId xmlns:p14="http://schemas.microsoft.com/office/powerpoint/2010/main" val="7065595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381000" y="2075338"/>
            <a:ext cx="4010025" cy="1397794"/>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800" dirty="0">
              <a:gradFill>
                <a:gsLst>
                  <a:gs pos="0">
                    <a:srgbClr val="FFFFFF"/>
                  </a:gs>
                  <a:gs pos="100000">
                    <a:srgbClr val="FFFFFF"/>
                  </a:gs>
                </a:gsLst>
                <a:lin ang="5400000" scaled="0"/>
              </a:gradFill>
            </a:endParaRPr>
          </a:p>
        </p:txBody>
      </p:sp>
      <p:sp>
        <p:nvSpPr>
          <p:cNvPr id="6" name="Rectangle 5"/>
          <p:cNvSpPr/>
          <p:nvPr/>
        </p:nvSpPr>
        <p:spPr bwMode="white">
          <a:xfrm>
            <a:off x="381001" y="3180290"/>
            <a:ext cx="4000500" cy="284703"/>
          </a:xfrm>
          <a:prstGeom prst="rect">
            <a:avLst/>
          </a:prstGeom>
        </p:spPr>
        <p:txBody>
          <a:bodyPr wrap="square" lIns="68589" tIns="34295" rIns="68589" bIns="34295">
            <a:spAutoFit/>
          </a:bodyPr>
          <a:lstStyle/>
          <a:p>
            <a:pPr algn="ctr"/>
            <a:r>
              <a:rPr lang="en-US" dirty="0" smtClean="0">
                <a:solidFill>
                  <a:srgbClr val="FFFFFF"/>
                </a:solidFill>
                <a:hlinkClick r:id="rId3"/>
              </a:rPr>
              <a:t>www.microsoft.com/teched</a:t>
            </a:r>
            <a:endParaRPr lang="en-US" sz="1200" dirty="0">
              <a:solidFill>
                <a:srgbClr val="FFFFFF"/>
              </a:solidFill>
            </a:endParaRPr>
          </a:p>
        </p:txBody>
      </p:sp>
      <p:sp>
        <p:nvSpPr>
          <p:cNvPr id="8" name="Rectangle 7"/>
          <p:cNvSpPr/>
          <p:nvPr/>
        </p:nvSpPr>
        <p:spPr bwMode="auto">
          <a:xfrm>
            <a:off x="381000" y="2887344"/>
            <a:ext cx="4010025" cy="292894"/>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800" dirty="0">
              <a:gradFill>
                <a:gsLst>
                  <a:gs pos="0">
                    <a:srgbClr val="FFFFFF"/>
                  </a:gs>
                  <a:gs pos="100000">
                    <a:srgbClr val="FFFFFF"/>
                  </a:gs>
                </a:gsLst>
                <a:lin ang="5400000" scaled="0"/>
              </a:gradFill>
            </a:endParaRPr>
          </a:p>
        </p:txBody>
      </p:sp>
      <p:sp>
        <p:nvSpPr>
          <p:cNvPr id="7" name="Rectangle 6"/>
          <p:cNvSpPr/>
          <p:nvPr/>
        </p:nvSpPr>
        <p:spPr>
          <a:xfrm>
            <a:off x="371475" y="2903335"/>
            <a:ext cx="4010025" cy="253916"/>
          </a:xfrm>
          <a:prstGeom prst="rect">
            <a:avLst/>
          </a:prstGeom>
        </p:spPr>
        <p:txBody>
          <a:bodyPr wrap="square" lIns="68589" tIns="34295" rIns="68589" bIns="34295">
            <a:spAutoFit/>
          </a:bodyPr>
          <a:lstStyle/>
          <a:p>
            <a:pPr marL="0" lvl="1" algn="ctr">
              <a:tabLst>
                <a:tab pos="1371783" algn="l"/>
              </a:tabLst>
            </a:pPr>
            <a:r>
              <a:rPr lang="en-US" sz="1200" dirty="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482094" y="2122986"/>
            <a:ext cx="1807840" cy="807244"/>
          </a:xfrm>
          <a:prstGeom prst="rect">
            <a:avLst/>
          </a:prstGeom>
          <a:noFill/>
          <a:ln>
            <a:noFill/>
          </a:ln>
        </p:spPr>
      </p:pic>
      <p:sp>
        <p:nvSpPr>
          <p:cNvPr id="10" name="Rounded Rectangle 9"/>
          <p:cNvSpPr/>
          <p:nvPr/>
        </p:nvSpPr>
        <p:spPr bwMode="ltGray">
          <a:xfrm>
            <a:off x="4752975" y="2075338"/>
            <a:ext cx="4010025" cy="1397794"/>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800" dirty="0">
              <a:gradFill>
                <a:gsLst>
                  <a:gs pos="0">
                    <a:srgbClr val="FFFFFF"/>
                  </a:gs>
                  <a:gs pos="100000">
                    <a:srgbClr val="FFFFFF"/>
                  </a:gs>
                </a:gsLst>
                <a:lin ang="5400000" scaled="0"/>
              </a:gradFill>
            </a:endParaRPr>
          </a:p>
        </p:txBody>
      </p:sp>
      <p:sp>
        <p:nvSpPr>
          <p:cNvPr id="12" name="Rectangle 11"/>
          <p:cNvSpPr/>
          <p:nvPr/>
        </p:nvSpPr>
        <p:spPr bwMode="auto">
          <a:xfrm>
            <a:off x="4752975" y="2887344"/>
            <a:ext cx="4010025" cy="292894"/>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800" dirty="0">
              <a:gradFill>
                <a:gsLst>
                  <a:gs pos="0">
                    <a:srgbClr val="FFFFFF"/>
                  </a:gs>
                  <a:gs pos="100000">
                    <a:srgbClr val="FFFFFF"/>
                  </a:gs>
                </a:gsLst>
                <a:lin ang="5400000" scaled="0"/>
              </a:gradFill>
            </a:endParaRPr>
          </a:p>
        </p:txBody>
      </p:sp>
      <p:sp>
        <p:nvSpPr>
          <p:cNvPr id="13" name="Rectangle 12"/>
          <p:cNvSpPr/>
          <p:nvPr/>
        </p:nvSpPr>
        <p:spPr>
          <a:xfrm>
            <a:off x="4743450" y="2903335"/>
            <a:ext cx="4010025" cy="253916"/>
          </a:xfrm>
          <a:prstGeom prst="rect">
            <a:avLst/>
          </a:prstGeom>
        </p:spPr>
        <p:txBody>
          <a:bodyPr wrap="square" lIns="68589" tIns="34295" rIns="68589" bIns="34295">
            <a:spAutoFit/>
          </a:bodyPr>
          <a:lstStyle/>
          <a:p>
            <a:pPr marL="0" lvl="1" algn="ctr">
              <a:tabLst>
                <a:tab pos="1371783" algn="l"/>
              </a:tabLst>
            </a:pPr>
            <a:r>
              <a:rPr lang="en-US" sz="1200" dirty="0">
                <a:solidFill>
                  <a:srgbClr val="000000">
                    <a:lumMod val="65000"/>
                    <a:lumOff val="35000"/>
                    <a:alpha val="99000"/>
                  </a:srgbClr>
                </a:solidFill>
              </a:rPr>
              <a:t>Microsoft Certification &amp; Training Resources</a:t>
            </a:r>
          </a:p>
        </p:txBody>
      </p:sp>
      <p:sp>
        <p:nvSpPr>
          <p:cNvPr id="15" name="Rounded Rectangle 14"/>
          <p:cNvSpPr/>
          <p:nvPr/>
        </p:nvSpPr>
        <p:spPr bwMode="ltGray">
          <a:xfrm>
            <a:off x="381000" y="3609681"/>
            <a:ext cx="4010025" cy="1397794"/>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800" dirty="0">
              <a:gradFill>
                <a:gsLst>
                  <a:gs pos="0">
                    <a:srgbClr val="FFFFFF"/>
                  </a:gs>
                  <a:gs pos="100000">
                    <a:srgbClr val="FFFFFF"/>
                  </a:gs>
                </a:gsLst>
                <a:lin ang="5400000" scaled="0"/>
              </a:gradFill>
            </a:endParaRPr>
          </a:p>
        </p:txBody>
      </p:sp>
      <p:sp>
        <p:nvSpPr>
          <p:cNvPr id="17" name="Rectangle 16"/>
          <p:cNvSpPr/>
          <p:nvPr/>
        </p:nvSpPr>
        <p:spPr bwMode="auto">
          <a:xfrm>
            <a:off x="381000" y="4421687"/>
            <a:ext cx="4010025" cy="292894"/>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800" dirty="0">
              <a:gradFill>
                <a:gsLst>
                  <a:gs pos="0">
                    <a:srgbClr val="FFFFFF"/>
                  </a:gs>
                  <a:gs pos="100000">
                    <a:srgbClr val="FFFFFF"/>
                  </a:gs>
                </a:gsLst>
                <a:lin ang="5400000" scaled="0"/>
              </a:gradFill>
            </a:endParaRPr>
          </a:p>
        </p:txBody>
      </p:sp>
      <p:sp>
        <p:nvSpPr>
          <p:cNvPr id="18" name="Rectangle 17"/>
          <p:cNvSpPr/>
          <p:nvPr/>
        </p:nvSpPr>
        <p:spPr>
          <a:xfrm>
            <a:off x="371475" y="4437677"/>
            <a:ext cx="4010025" cy="253916"/>
          </a:xfrm>
          <a:prstGeom prst="rect">
            <a:avLst/>
          </a:prstGeom>
        </p:spPr>
        <p:txBody>
          <a:bodyPr wrap="square" lIns="68589" tIns="34295" rIns="68589" bIns="34295">
            <a:spAutoFit/>
          </a:bodyPr>
          <a:lstStyle/>
          <a:p>
            <a:pPr marL="0" lvl="1" algn="ctr">
              <a:tabLst>
                <a:tab pos="1371783" algn="l"/>
              </a:tabLst>
            </a:pPr>
            <a:r>
              <a:rPr lang="en-US" sz="1200" dirty="0">
                <a:solidFill>
                  <a:srgbClr val="000000">
                    <a:lumMod val="65000"/>
                    <a:lumOff val="35000"/>
                    <a:alpha val="99000"/>
                  </a:srgbClr>
                </a:solidFill>
              </a:rPr>
              <a:t>Resources for IT Professionals</a:t>
            </a:r>
          </a:p>
        </p:txBody>
      </p:sp>
      <p:sp>
        <p:nvSpPr>
          <p:cNvPr id="20" name="Rounded Rectangle 19"/>
          <p:cNvSpPr/>
          <p:nvPr/>
        </p:nvSpPr>
        <p:spPr bwMode="ltGray">
          <a:xfrm>
            <a:off x="4752975" y="3609681"/>
            <a:ext cx="4010025" cy="1397794"/>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800" dirty="0">
              <a:gradFill>
                <a:gsLst>
                  <a:gs pos="0">
                    <a:srgbClr val="FFFFFF"/>
                  </a:gs>
                  <a:gs pos="100000">
                    <a:srgbClr val="FFFFFF"/>
                  </a:gs>
                </a:gsLst>
                <a:lin ang="5400000" scaled="0"/>
              </a:gradFill>
            </a:endParaRPr>
          </a:p>
        </p:txBody>
      </p:sp>
      <p:sp>
        <p:nvSpPr>
          <p:cNvPr id="22" name="Rectangle 21"/>
          <p:cNvSpPr/>
          <p:nvPr/>
        </p:nvSpPr>
        <p:spPr bwMode="auto">
          <a:xfrm>
            <a:off x="4752975" y="4421687"/>
            <a:ext cx="4010025" cy="292894"/>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800" dirty="0">
              <a:gradFill>
                <a:gsLst>
                  <a:gs pos="0">
                    <a:srgbClr val="FFFFFF"/>
                  </a:gs>
                  <a:gs pos="100000">
                    <a:srgbClr val="FFFFFF"/>
                  </a:gs>
                </a:gsLst>
                <a:lin ang="5400000" scaled="0"/>
              </a:gradFill>
            </a:endParaRPr>
          </a:p>
        </p:txBody>
      </p:sp>
      <p:sp>
        <p:nvSpPr>
          <p:cNvPr id="23" name="Rectangle 22"/>
          <p:cNvSpPr/>
          <p:nvPr/>
        </p:nvSpPr>
        <p:spPr>
          <a:xfrm>
            <a:off x="4743450" y="4437677"/>
            <a:ext cx="4010025" cy="253916"/>
          </a:xfrm>
          <a:prstGeom prst="rect">
            <a:avLst/>
          </a:prstGeom>
        </p:spPr>
        <p:txBody>
          <a:bodyPr wrap="square" lIns="68589" tIns="34295" rIns="68589" bIns="34295">
            <a:spAutoFit/>
          </a:bodyPr>
          <a:lstStyle/>
          <a:p>
            <a:pPr marL="0" lvl="1" algn="ctr">
              <a:tabLst>
                <a:tab pos="1371783" algn="l"/>
              </a:tabLst>
            </a:pPr>
            <a:r>
              <a:rPr lang="en-US" sz="1200" dirty="0">
                <a:solidFill>
                  <a:srgbClr val="000000">
                    <a:lumMod val="65000"/>
                    <a:lumOff val="35000"/>
                    <a:alpha val="99000"/>
                  </a:srgbClr>
                </a:solidFill>
              </a:rPr>
              <a:t>Resources for Developers</a:t>
            </a:r>
          </a:p>
        </p:txBody>
      </p:sp>
      <p:sp>
        <p:nvSpPr>
          <p:cNvPr id="25" name="Rectangle 24"/>
          <p:cNvSpPr/>
          <p:nvPr/>
        </p:nvSpPr>
        <p:spPr bwMode="white">
          <a:xfrm>
            <a:off x="4743450" y="3187433"/>
            <a:ext cx="4019550" cy="284703"/>
          </a:xfrm>
          <a:prstGeom prst="rect">
            <a:avLst/>
          </a:prstGeom>
        </p:spPr>
        <p:txBody>
          <a:bodyPr wrap="square" lIns="68589" tIns="34295" rIns="68589" bIns="34295">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200" dirty="0">
              <a:solidFill>
                <a:srgbClr val="FFFFFF"/>
              </a:solidFill>
            </a:endParaRPr>
          </a:p>
        </p:txBody>
      </p:sp>
      <p:sp>
        <p:nvSpPr>
          <p:cNvPr id="26" name="Rectangle 25"/>
          <p:cNvSpPr/>
          <p:nvPr/>
        </p:nvSpPr>
        <p:spPr bwMode="white">
          <a:xfrm>
            <a:off x="381000" y="4718933"/>
            <a:ext cx="3981450" cy="284703"/>
          </a:xfrm>
          <a:prstGeom prst="rect">
            <a:avLst/>
          </a:prstGeom>
        </p:spPr>
        <p:txBody>
          <a:bodyPr wrap="square" lIns="68589" tIns="34295" rIns="68589" bIns="34295">
            <a:spAutoFit/>
          </a:bodyPr>
          <a:lstStyle/>
          <a:p>
            <a:pPr algn="ctr">
              <a:spcBef>
                <a:spcPts val="450"/>
              </a:spcBef>
              <a:buSzPct val="120000"/>
              <a:tabLst>
                <a:tab pos="1371783"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4752975" y="4715081"/>
            <a:ext cx="4010025" cy="284703"/>
          </a:xfrm>
          <a:prstGeom prst="rect">
            <a:avLst/>
          </a:prstGeom>
        </p:spPr>
        <p:txBody>
          <a:bodyPr wrap="square" lIns="68589" tIns="34295" rIns="68589" bIns="34295" anchor="ctr">
            <a:spAutoFit/>
          </a:bodyPr>
          <a:lstStyle/>
          <a:p>
            <a:pPr algn="ctr">
              <a:spcBef>
                <a:spcPts val="450"/>
              </a:spcBef>
              <a:tabLst>
                <a:tab pos="1371783"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492901" y="3690218"/>
            <a:ext cx="3786225" cy="770813"/>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6061292" y="3657379"/>
            <a:ext cx="1393394" cy="707231"/>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6791205" y="2248983"/>
            <a:ext cx="171570" cy="578501"/>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5056836" y="2377437"/>
            <a:ext cx="1753463" cy="321595"/>
          </a:xfrm>
          <a:prstGeom prst="rect">
            <a:avLst/>
          </a:prstGeom>
          <a:noFill/>
          <a:ln>
            <a:noFill/>
          </a:ln>
        </p:spPr>
      </p:pic>
      <p:sp>
        <p:nvSpPr>
          <p:cNvPr id="34" name="TextBox 33"/>
          <p:cNvSpPr txBox="1"/>
          <p:nvPr/>
        </p:nvSpPr>
        <p:spPr bwMode="white">
          <a:xfrm>
            <a:off x="6954839" y="2376652"/>
            <a:ext cx="1056874" cy="323165"/>
          </a:xfrm>
          <a:prstGeom prst="rect">
            <a:avLst/>
          </a:prstGeom>
          <a:noFill/>
        </p:spPr>
        <p:txBody>
          <a:bodyPr wrap="square" lIns="0" tIns="0" rIns="0" bIns="0" rtlCol="0">
            <a:spAutoFit/>
          </a:bodyPr>
          <a:lstStyle/>
          <a:p>
            <a:r>
              <a:rPr lang="en-US" sz="2100" dirty="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2553708" y="543718"/>
            <a:ext cx="4010025" cy="1397794"/>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800" dirty="0">
              <a:gradFill>
                <a:gsLst>
                  <a:gs pos="0">
                    <a:srgbClr val="FFFFFF"/>
                  </a:gs>
                  <a:gs pos="100000">
                    <a:srgbClr val="FFFFFF"/>
                  </a:gs>
                </a:gsLst>
                <a:lin ang="5400000" scaled="0"/>
              </a:gradFill>
            </a:endParaRPr>
          </a:p>
        </p:txBody>
      </p:sp>
      <p:sp>
        <p:nvSpPr>
          <p:cNvPr id="31" name="Rectangle 30"/>
          <p:cNvSpPr/>
          <p:nvPr/>
        </p:nvSpPr>
        <p:spPr bwMode="white">
          <a:xfrm>
            <a:off x="2553708" y="1648670"/>
            <a:ext cx="4000500" cy="284703"/>
          </a:xfrm>
          <a:prstGeom prst="rect">
            <a:avLst/>
          </a:prstGeom>
        </p:spPr>
        <p:txBody>
          <a:bodyPr wrap="square" lIns="68589" tIns="34295" rIns="68589" bIns="34295">
            <a:spAutoFit/>
          </a:bodyPr>
          <a:lstStyle/>
          <a:p>
            <a:pPr algn="ctr"/>
            <a:r>
              <a:rPr lang="en-US" u="sng" dirty="0" smtClean="0">
                <a:solidFill>
                  <a:srgbClr val="FFFFFF"/>
                </a:solidFill>
                <a:hlinkClick r:id="rId12"/>
              </a:rPr>
              <a:t>http://northamerica.msteched.com</a:t>
            </a:r>
            <a:endParaRPr lang="en-US" sz="1200" dirty="0">
              <a:solidFill>
                <a:srgbClr val="FFFFFF"/>
              </a:solidFill>
            </a:endParaRPr>
          </a:p>
        </p:txBody>
      </p:sp>
      <p:sp>
        <p:nvSpPr>
          <p:cNvPr id="35" name="Rectangle 34"/>
          <p:cNvSpPr/>
          <p:nvPr/>
        </p:nvSpPr>
        <p:spPr bwMode="auto">
          <a:xfrm>
            <a:off x="2553708" y="1355724"/>
            <a:ext cx="4010025" cy="292894"/>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800" dirty="0">
              <a:gradFill>
                <a:gsLst>
                  <a:gs pos="0">
                    <a:srgbClr val="FFFFFF"/>
                  </a:gs>
                  <a:gs pos="100000">
                    <a:srgbClr val="FFFFFF"/>
                  </a:gs>
                </a:gsLst>
                <a:lin ang="5400000" scaled="0"/>
              </a:gradFill>
            </a:endParaRPr>
          </a:p>
        </p:txBody>
      </p:sp>
      <p:sp>
        <p:nvSpPr>
          <p:cNvPr id="36" name="Rectangle 35"/>
          <p:cNvSpPr/>
          <p:nvPr/>
        </p:nvSpPr>
        <p:spPr>
          <a:xfrm>
            <a:off x="2544183" y="1371715"/>
            <a:ext cx="4010025" cy="253916"/>
          </a:xfrm>
          <a:prstGeom prst="rect">
            <a:avLst/>
          </a:prstGeom>
        </p:spPr>
        <p:txBody>
          <a:bodyPr wrap="square" lIns="68589" tIns="34295" rIns="68589" bIns="34295">
            <a:spAutoFit/>
          </a:bodyPr>
          <a:lstStyle/>
          <a:p>
            <a:pPr marL="0" lvl="1" algn="ctr">
              <a:tabLst>
                <a:tab pos="1371783" algn="l"/>
              </a:tabLst>
            </a:pPr>
            <a:r>
              <a:rPr lang="en-US" sz="1200" dirty="0">
                <a:solidFill>
                  <a:srgbClr val="000000">
                    <a:lumMod val="65000"/>
                    <a:lumOff val="35000"/>
                    <a:alpha val="99000"/>
                  </a:srgbClr>
                </a:solidFill>
              </a:rPr>
              <a:t>Connect. Share. Discuss.</a:t>
            </a: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711570" y="646770"/>
            <a:ext cx="1694300" cy="605188"/>
          </a:xfrm>
          <a:prstGeom prst="rect">
            <a:avLst/>
          </a:prstGeom>
        </p:spPr>
      </p:pic>
    </p:spTree>
    <p:extLst>
      <p:ext uri="{BB962C8B-B14F-4D97-AF65-F5344CB8AC3E}">
        <p14:creationId xmlns:p14="http://schemas.microsoft.com/office/powerpoint/2010/main" val="93517720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2887191" y="2288462"/>
            <a:ext cx="3369619" cy="566576"/>
          </a:xfrm>
          <a:prstGeom prst="rect">
            <a:avLst/>
          </a:prstGeom>
          <a:noFill/>
          <a:ln>
            <a:noFill/>
          </a:ln>
        </p:spPr>
      </p:pic>
      <p:sp>
        <p:nvSpPr>
          <p:cNvPr id="5" name="Text Box 3"/>
          <p:cNvSpPr txBox="1">
            <a:spLocks noChangeArrowheads="1"/>
          </p:cNvSpPr>
          <p:nvPr/>
        </p:nvSpPr>
        <p:spPr bwMode="blackWhite">
          <a:xfrm>
            <a:off x="381000" y="4562680"/>
            <a:ext cx="8382000" cy="311613"/>
          </a:xfrm>
          <a:prstGeom prst="rect">
            <a:avLst/>
          </a:prstGeom>
          <a:noFill/>
          <a:ln w="12700">
            <a:noFill/>
            <a:miter lim="800000"/>
            <a:headEnd type="none" w="sm" len="sm"/>
            <a:tailEnd type="none" w="sm" len="sm"/>
          </a:ln>
          <a:effectLst/>
        </p:spPr>
        <p:txBody>
          <a:bodyPr vert="horz" wrap="square" lIns="68578" tIns="34289" rIns="68578" bIns="34289" numCol="1" anchor="t" anchorCtr="0" compatLnSpc="1">
            <a:prstTxWarp prst="textNoShape">
              <a:avLst/>
            </a:prstTxWarp>
            <a:spAutoFit/>
          </a:bodyPr>
          <a:lstStyle/>
          <a:p>
            <a:pPr algn="ctr" defTabSz="685666" eaLnBrk="0" hangingPunct="0"/>
            <a:r>
              <a:rPr lang="en-US" sz="500" dirty="0">
                <a:gradFill>
                  <a:gsLst>
                    <a:gs pos="0">
                      <a:schemeClr val="tx1"/>
                    </a:gs>
                    <a:gs pos="100000">
                      <a:schemeClr val="tx1"/>
                    </a:gs>
                  </a:gsLst>
                  <a:lin ang="5400000" scaled="0"/>
                </a:gradFill>
                <a:latin typeface="Segoe UI" pitchFamily="34" charset="0"/>
                <a:cs typeface="Arial" charset="0"/>
              </a:rPr>
              <a:t>© 2011 Microsoft Corporation. All rights reserved. Microsoft, Windows, Windows Vista and other product names are or may be registered trademarks and/or trademarks in the U.S. and/or other countries.</a:t>
            </a:r>
          </a:p>
          <a:p>
            <a:pPr algn="ctr" defTabSz="685666" eaLnBrk="0" hangingPunct="0"/>
            <a:r>
              <a:rPr lang="en-US" sz="5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br>
              <a:rPr lang="en-US" sz="500" dirty="0">
                <a:gradFill>
                  <a:gsLst>
                    <a:gs pos="0">
                      <a:schemeClr val="tx1"/>
                    </a:gs>
                    <a:gs pos="100000">
                      <a:schemeClr val="tx1"/>
                    </a:gs>
                  </a:gsLst>
                  <a:lin ang="5400000" scaled="0"/>
                </a:gradFill>
                <a:latin typeface="Segoe UI" pitchFamily="34" charset="0"/>
                <a:cs typeface="Arial" charset="0"/>
              </a:rPr>
            </a:br>
            <a:r>
              <a:rPr lang="en-US" sz="500" dirty="0">
                <a:gradFill>
                  <a:gsLst>
                    <a:gs pos="0">
                      <a:schemeClr val="tx1"/>
                    </a:gs>
                    <a:gs pos="100000">
                      <a:schemeClr val="tx1"/>
                    </a:gs>
                  </a:gsLst>
                  <a:lin ang="5400000" scaled="0"/>
                </a:gradFill>
                <a:latin typeface="Segoe UI" pitchFamily="34" charset="0"/>
                <a:cs typeface="Arial" charset="0"/>
              </a:rPr>
              <a:t>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92998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650108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2188520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2049" y="1390856"/>
            <a:ext cx="1612664" cy="2654573"/>
          </a:xfrm>
          <a:prstGeom prst="rect">
            <a:avLst/>
          </a:prstGeom>
          <a:solidFill>
            <a:schemeClr val="bg1">
              <a:lumMod val="65000"/>
              <a:lumOff val="35000"/>
            </a:schemeClr>
          </a:solidFill>
        </p:spPr>
        <p:txBody>
          <a:bodyPr wrap="square" lIns="68589" tIns="34295" rIns="68589" bIns="34295" rtlCol="0">
            <a:spAutoFit/>
          </a:bodyPr>
          <a:lstStyle/>
          <a:p>
            <a:r>
              <a:rPr lang="en-US" sz="1200" b="1" dirty="0"/>
              <a:t>The Server…</a:t>
            </a:r>
          </a:p>
          <a:p>
            <a:endParaRPr lang="en-US" sz="1200" b="1" dirty="0"/>
          </a:p>
          <a:p>
            <a:pPr marL="214341" indent="-214341">
              <a:buFont typeface="Arial" pitchFamily="34" charset="0"/>
              <a:buChar char="•"/>
            </a:pPr>
            <a:r>
              <a:rPr lang="en-US" sz="1200" b="1" dirty="0"/>
              <a:t>Tech:</a:t>
            </a:r>
            <a:r>
              <a:rPr lang="en-US" sz="1200" dirty="0"/>
              <a:t/>
            </a:r>
            <a:br>
              <a:rPr lang="en-US" sz="1200" dirty="0"/>
            </a:br>
            <a:r>
              <a:rPr lang="en-US" sz="1200" dirty="0"/>
              <a:t>Windows Azure Toolkit for WP7</a:t>
            </a:r>
          </a:p>
          <a:p>
            <a:pPr marL="214341" indent="-214341">
              <a:buFont typeface="Arial" pitchFamily="34" charset="0"/>
              <a:buChar char="•"/>
            </a:pPr>
            <a:endParaRPr lang="en-US" sz="1200" dirty="0"/>
          </a:p>
          <a:p>
            <a:pPr marL="214341" indent="-214341">
              <a:buFont typeface="Arial" pitchFamily="34" charset="0"/>
              <a:buChar char="•"/>
            </a:pPr>
            <a:r>
              <a:rPr lang="en-US" sz="1200" b="1" dirty="0"/>
              <a:t>Demo:</a:t>
            </a:r>
            <a:r>
              <a:rPr lang="en-US" sz="1200" dirty="0"/>
              <a:t/>
            </a:r>
            <a:br>
              <a:rPr lang="en-US" sz="1200" dirty="0"/>
            </a:br>
            <a:r>
              <a:rPr lang="en-US" sz="1200" dirty="0"/>
              <a:t>Server to store high-scores</a:t>
            </a:r>
          </a:p>
          <a:p>
            <a:pPr marL="214341" indent="-214341">
              <a:buFont typeface="Arial" pitchFamily="34" charset="0"/>
              <a:buChar char="•"/>
            </a:pPr>
            <a:endParaRPr lang="en-US" sz="1200" dirty="0"/>
          </a:p>
          <a:p>
            <a:pPr marL="214341" indent="-214341">
              <a:buFont typeface="Arial" pitchFamily="34" charset="0"/>
              <a:buChar char="•"/>
            </a:pPr>
            <a:r>
              <a:rPr lang="en-US" sz="1200" b="1" dirty="0"/>
              <a:t>Analysis:</a:t>
            </a:r>
            <a:r>
              <a:rPr lang="en-US" sz="1200" dirty="0"/>
              <a:t/>
            </a:r>
            <a:br>
              <a:rPr lang="en-US" sz="1200" dirty="0"/>
            </a:br>
            <a:r>
              <a:rPr lang="en-US" sz="1200" dirty="0"/>
              <a:t>“Social”,</a:t>
            </a:r>
            <a:br>
              <a:rPr lang="en-US" sz="1200" dirty="0"/>
            </a:br>
            <a:r>
              <a:rPr lang="en-US" sz="1200" dirty="0"/>
              <a:t>Identity,</a:t>
            </a:r>
            <a:br>
              <a:rPr lang="en-US" sz="1200" dirty="0"/>
            </a:br>
            <a:r>
              <a:rPr lang="en-US" sz="1200" dirty="0"/>
              <a:t>security</a:t>
            </a:r>
          </a:p>
        </p:txBody>
      </p:sp>
      <p:sp>
        <p:nvSpPr>
          <p:cNvPr id="6" name="TextBox 5"/>
          <p:cNvSpPr txBox="1"/>
          <p:nvPr/>
        </p:nvSpPr>
        <p:spPr>
          <a:xfrm>
            <a:off x="3900539" y="1390856"/>
            <a:ext cx="1598257" cy="2654573"/>
          </a:xfrm>
          <a:prstGeom prst="rect">
            <a:avLst/>
          </a:prstGeom>
          <a:solidFill>
            <a:schemeClr val="bg1">
              <a:lumMod val="65000"/>
              <a:lumOff val="35000"/>
            </a:schemeClr>
          </a:solidFill>
        </p:spPr>
        <p:txBody>
          <a:bodyPr wrap="square" lIns="68589" tIns="34295" rIns="68589" bIns="34295" rtlCol="0">
            <a:spAutoFit/>
          </a:bodyPr>
          <a:lstStyle/>
          <a:p>
            <a:r>
              <a:rPr lang="en-US" sz="1200" b="1" dirty="0"/>
              <a:t>The Game…</a:t>
            </a:r>
          </a:p>
          <a:p>
            <a:endParaRPr lang="en-US" sz="1200" b="1" dirty="0"/>
          </a:p>
          <a:p>
            <a:pPr marL="214341" indent="-214341">
              <a:buFont typeface="Arial" pitchFamily="34" charset="0"/>
              <a:buChar char="•"/>
            </a:pPr>
            <a:r>
              <a:rPr lang="en-US" sz="1200" b="1" dirty="0"/>
              <a:t>Tech:</a:t>
            </a:r>
            <a:r>
              <a:rPr lang="en-US" sz="1200" dirty="0"/>
              <a:t/>
            </a:r>
            <a:br>
              <a:rPr lang="en-US" sz="1200" dirty="0"/>
            </a:br>
            <a:r>
              <a:rPr lang="en-US" sz="1200" dirty="0"/>
              <a:t>XNA for VB,</a:t>
            </a:r>
            <a:br>
              <a:rPr lang="en-US" sz="1200" dirty="0"/>
            </a:br>
            <a:r>
              <a:rPr lang="en-US" sz="1200" dirty="0"/>
              <a:t>in Mango</a:t>
            </a:r>
          </a:p>
          <a:p>
            <a:pPr marL="214341" indent="-214341">
              <a:buFont typeface="Arial" pitchFamily="34" charset="0"/>
              <a:buChar char="•"/>
            </a:pPr>
            <a:endParaRPr lang="en-US" sz="1200" dirty="0"/>
          </a:p>
          <a:p>
            <a:pPr marL="214341" indent="-214341">
              <a:buFont typeface="Arial" pitchFamily="34" charset="0"/>
              <a:buChar char="•"/>
            </a:pPr>
            <a:r>
              <a:rPr lang="en-US" sz="1200" b="1" dirty="0"/>
              <a:t>Demo:</a:t>
            </a:r>
            <a:r>
              <a:rPr lang="en-US" sz="1200" dirty="0"/>
              <a:t/>
            </a:r>
            <a:br>
              <a:rPr lang="en-US" sz="1200" dirty="0"/>
            </a:br>
            <a:r>
              <a:rPr lang="en-US" sz="1200" dirty="0" err="1"/>
              <a:t>PaddleGame</a:t>
            </a:r>
            <a:r>
              <a:rPr lang="en-US" sz="1200" dirty="0"/>
              <a:t>, a breakout clone</a:t>
            </a:r>
          </a:p>
          <a:p>
            <a:pPr marL="214341" indent="-214341">
              <a:buFont typeface="Arial" pitchFamily="34" charset="0"/>
              <a:buChar char="•"/>
            </a:pPr>
            <a:endParaRPr lang="en-US" sz="1200" dirty="0"/>
          </a:p>
          <a:p>
            <a:pPr marL="214341" indent="-214341">
              <a:buFont typeface="Arial" pitchFamily="34" charset="0"/>
              <a:buChar char="•"/>
            </a:pPr>
            <a:r>
              <a:rPr lang="en-US" sz="1200" b="1" dirty="0"/>
              <a:t>Analysis:</a:t>
            </a:r>
            <a:r>
              <a:rPr lang="en-US" sz="1200" dirty="0"/>
              <a:t/>
            </a:r>
            <a:br>
              <a:rPr lang="en-US" sz="1200" dirty="0"/>
            </a:br>
            <a:r>
              <a:rPr lang="en-US" sz="1200" dirty="0" err="1"/>
              <a:t>VBCore</a:t>
            </a:r>
            <a:r>
              <a:rPr lang="en-US" sz="1200" dirty="0"/>
              <a:t>, an</a:t>
            </a:r>
            <a:br>
              <a:rPr lang="en-US" sz="1200" dirty="0"/>
            </a:br>
            <a:r>
              <a:rPr lang="en-US" sz="1200" dirty="0"/>
              <a:t>investment in VB’s future</a:t>
            </a:r>
          </a:p>
        </p:txBody>
      </p:sp>
      <p:sp>
        <p:nvSpPr>
          <p:cNvPr id="7" name="TextBox 6"/>
          <p:cNvSpPr txBox="1"/>
          <p:nvPr/>
        </p:nvSpPr>
        <p:spPr>
          <a:xfrm>
            <a:off x="6866356" y="1390856"/>
            <a:ext cx="1598257" cy="2654573"/>
          </a:xfrm>
          <a:prstGeom prst="rect">
            <a:avLst/>
          </a:prstGeom>
          <a:solidFill>
            <a:schemeClr val="bg1">
              <a:lumMod val="65000"/>
              <a:lumOff val="35000"/>
            </a:schemeClr>
          </a:solidFill>
        </p:spPr>
        <p:txBody>
          <a:bodyPr wrap="square" lIns="68589" tIns="34295" rIns="68589" bIns="34295" rtlCol="0">
            <a:spAutoFit/>
          </a:bodyPr>
          <a:lstStyle/>
          <a:p>
            <a:r>
              <a:rPr lang="en-US" sz="1200" b="1" dirty="0"/>
              <a:t>High scores…</a:t>
            </a:r>
          </a:p>
          <a:p>
            <a:endParaRPr lang="en-US" sz="1200" b="1" dirty="0"/>
          </a:p>
          <a:p>
            <a:pPr marL="214341" indent="-214341">
              <a:buFont typeface="Arial" pitchFamily="34" charset="0"/>
              <a:buChar char="•"/>
            </a:pPr>
            <a:r>
              <a:rPr lang="en-US" sz="1200" b="1" dirty="0"/>
              <a:t>Tech:</a:t>
            </a:r>
            <a:r>
              <a:rPr lang="en-US" sz="1200" dirty="0"/>
              <a:t/>
            </a:r>
            <a:br>
              <a:rPr lang="en-US" sz="1200" dirty="0"/>
            </a:br>
            <a:r>
              <a:rPr lang="en-US" sz="1200" dirty="0" err="1"/>
              <a:t>Async</a:t>
            </a:r>
            <a:r>
              <a:rPr lang="en-US" sz="1200" dirty="0"/>
              <a:t> CTP -</a:t>
            </a:r>
            <a:br>
              <a:rPr lang="en-US" sz="1200" dirty="0"/>
            </a:br>
            <a:r>
              <a:rPr lang="en-US" sz="1200" dirty="0"/>
              <a:t>SP1 Refresh</a:t>
            </a:r>
          </a:p>
          <a:p>
            <a:pPr marL="214341" indent="-214341">
              <a:buFont typeface="Arial" pitchFamily="34" charset="0"/>
              <a:buChar char="•"/>
            </a:pPr>
            <a:endParaRPr lang="en-US" sz="1200" dirty="0"/>
          </a:p>
          <a:p>
            <a:pPr marL="214341" indent="-214341">
              <a:buFont typeface="Arial" pitchFamily="34" charset="0"/>
              <a:buChar char="•"/>
            </a:pPr>
            <a:r>
              <a:rPr lang="en-US" sz="1200" b="1" dirty="0"/>
              <a:t>Demo:</a:t>
            </a:r>
            <a:r>
              <a:rPr lang="en-US" sz="1200" dirty="0"/>
              <a:t/>
            </a:r>
            <a:br>
              <a:rPr lang="en-US" sz="1200" dirty="0"/>
            </a:br>
            <a:r>
              <a:rPr lang="en-US" sz="1200" dirty="0"/>
              <a:t>Fetch </a:t>
            </a:r>
            <a:r>
              <a:rPr lang="en-US" sz="1200" dirty="0" err="1"/>
              <a:t>highscores</a:t>
            </a:r>
            <a:r>
              <a:rPr lang="en-US" sz="1200" dirty="0"/>
              <a:t> asynchronously</a:t>
            </a:r>
          </a:p>
          <a:p>
            <a:pPr marL="214341" indent="-214341">
              <a:buFont typeface="Arial" pitchFamily="34" charset="0"/>
              <a:buChar char="•"/>
            </a:pPr>
            <a:endParaRPr lang="en-US" sz="1200" dirty="0"/>
          </a:p>
          <a:p>
            <a:pPr marL="214341" indent="-214341">
              <a:buFont typeface="Arial" pitchFamily="34" charset="0"/>
              <a:buChar char="•"/>
            </a:pPr>
            <a:r>
              <a:rPr lang="en-US" sz="1200" b="1" dirty="0"/>
              <a:t>Analysis:</a:t>
            </a:r>
            <a:r>
              <a:rPr lang="en-US" sz="1200" dirty="0"/>
              <a:t/>
            </a:r>
            <a:br>
              <a:rPr lang="en-US" sz="1200" dirty="0"/>
            </a:br>
            <a:r>
              <a:rPr lang="en-US" sz="1200" dirty="0"/>
              <a:t>“As Is” EULA for </a:t>
            </a:r>
            <a:r>
              <a:rPr lang="en-US" sz="1200" dirty="0" err="1"/>
              <a:t>async</a:t>
            </a:r>
            <a:r>
              <a:rPr lang="en-US" sz="1200" dirty="0"/>
              <a:t>: evaluate</a:t>
            </a:r>
            <a:br>
              <a:rPr lang="en-US" sz="1200" dirty="0"/>
            </a:br>
            <a:r>
              <a:rPr lang="en-US" sz="1200" dirty="0"/>
              <a:t>whether to use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003" y="1200839"/>
            <a:ext cx="1624709" cy="30385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4087" y="1200150"/>
            <a:ext cx="1624709" cy="303857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905" y="1200151"/>
            <a:ext cx="1624709" cy="303857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461" y="965573"/>
            <a:ext cx="1886441" cy="3528069"/>
          </a:xfrm>
          <a:prstGeom prst="rect">
            <a:avLst/>
          </a:prstGeom>
          <a:scene3d>
            <a:camera prst="perspectiveRight" fov="4800000">
              <a:rot lat="0" lon="17399987" rev="0"/>
            </a:camera>
            <a:lightRig rig="threePt" dir="t"/>
          </a:scene3d>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3626" y="970425"/>
            <a:ext cx="1886441" cy="3528069"/>
          </a:xfrm>
          <a:prstGeom prst="rect">
            <a:avLst/>
          </a:prstGeom>
          <a:scene3d>
            <a:camera prst="perspectiveRight" fov="4800000">
              <a:rot lat="0" lon="17399987" rev="0"/>
            </a:camera>
            <a:lightRig rig="threePt" dir="t"/>
          </a:scene3d>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9442" y="970426"/>
            <a:ext cx="1886441" cy="3528068"/>
          </a:xfrm>
          <a:prstGeom prst="rect">
            <a:avLst/>
          </a:prstGeom>
          <a:scene3d>
            <a:camera prst="perspectiveRight" fov="4800000">
              <a:rot lat="0" lon="17399987" rev="0"/>
            </a:camera>
            <a:lightRig rig="threePt" dir="t"/>
          </a:scene3d>
        </p:spPr>
      </p:pic>
      <p:sp>
        <p:nvSpPr>
          <p:cNvPr id="15" name="Title 1"/>
          <p:cNvSpPr txBox="1">
            <a:spLocks/>
          </p:cNvSpPr>
          <p:nvPr/>
        </p:nvSpPr>
        <p:spPr>
          <a:xfrm>
            <a:off x="-1" y="0"/>
            <a:ext cx="9144001" cy="571500"/>
          </a:xfrm>
          <a:prstGeom prst="rect">
            <a:avLst/>
          </a:prstGeom>
          <a:solidFill>
            <a:schemeClr val="accent2"/>
          </a:solidFill>
          <a:effectLst>
            <a:outerShdw blurRad="50800" dist="139700" dir="2700000" algn="tl" rotWithShape="0">
              <a:sysClr val="windowText" lastClr="000000">
                <a:lumMod val="50000"/>
                <a:lumOff val="50000"/>
                <a:alpha val="40000"/>
              </a:sysClr>
            </a:outerShdw>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80000" algn="l"/>
            <a:r>
              <a:rPr lang="en-US" sz="2800" i="1" dirty="0" smtClean="0">
                <a:solidFill>
                  <a:sysClr val="window" lastClr="FFFFFF"/>
                </a:solidFill>
                <a:latin typeface="Bookman Old Style" pitchFamily="18" charset="0"/>
              </a:rPr>
              <a:t>What are the three parts to my connected WP7 app?</a:t>
            </a:r>
            <a:endParaRPr lang="en-US" sz="2800" i="1" dirty="0">
              <a:solidFill>
                <a:sysClr val="window" lastClr="FFFFFF"/>
              </a:solidFill>
              <a:latin typeface="Bookman Old Style" pitchFamily="18" charset="0"/>
            </a:endParaRPr>
          </a:p>
        </p:txBody>
      </p:sp>
    </p:spTree>
    <p:extLst>
      <p:ext uri="{BB962C8B-B14F-4D97-AF65-F5344CB8AC3E}">
        <p14:creationId xmlns:p14="http://schemas.microsoft.com/office/powerpoint/2010/main" val="3841185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2" fill="hold" nodeType="clickEffect">
                                  <p:stCondLst>
                                    <p:cond delay="0"/>
                                  </p:stCondLst>
                                  <p:childTnLst>
                                    <p:animEffect transition="out" filter="wipe(right)">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22" presetClass="entr" presetSubtype="2"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2" fill="hold" nodeType="clickEffect">
                                  <p:stCondLst>
                                    <p:cond delay="0"/>
                                  </p:stCondLst>
                                  <p:childTnLst>
                                    <p:animEffect transition="out" filter="wipe(right)">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22" presetClass="entr" presetSubtype="2"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19713" y="328080"/>
            <a:ext cx="2099548" cy="2211447"/>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6194" y="288433"/>
            <a:ext cx="754417" cy="1450426"/>
          </a:xfrm>
          <a:prstGeom prst="rect">
            <a:avLst/>
          </a:prstGeom>
        </p:spPr>
      </p:pic>
      <p:sp>
        <p:nvSpPr>
          <p:cNvPr id="15" name="Rectangle 14"/>
          <p:cNvSpPr/>
          <p:nvPr/>
        </p:nvSpPr>
        <p:spPr bwMode="auto">
          <a:xfrm>
            <a:off x="0" y="2991128"/>
            <a:ext cx="3962400" cy="1578769"/>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102884" rIns="68586" bIns="102884" numCol="1" rtlCol="0" anchor="t" anchorCtr="0" compatLnSpc="1">
            <a:prstTxWarp prst="textNoShape">
              <a:avLst/>
            </a:prstTxWarp>
            <a:noAutofit/>
          </a:bodyPr>
          <a:lstStyle/>
          <a:p>
            <a:pPr marL="345327" indent="-345327">
              <a:lnSpc>
                <a:spcPct val="90000"/>
              </a:lnSpc>
              <a:spcBef>
                <a:spcPct val="20000"/>
              </a:spcBef>
              <a:buSzPct val="100000"/>
            </a:pPr>
            <a:endParaRPr lang="en-US" sz="1800" dirty="0">
              <a:gradFill>
                <a:gsLst>
                  <a:gs pos="0">
                    <a:srgbClr val="FFFFFF"/>
                  </a:gs>
                  <a:gs pos="86000">
                    <a:srgbClr val="FFFFFF"/>
                  </a:gs>
                </a:gsLst>
                <a:lin ang="0" scaled="0"/>
              </a:gradFill>
            </a:endParaRPr>
          </a:p>
        </p:txBody>
      </p:sp>
      <p:sp>
        <p:nvSpPr>
          <p:cNvPr id="11" name="Rounded Rectangle 10"/>
          <p:cNvSpPr/>
          <p:nvPr/>
        </p:nvSpPr>
        <p:spPr bwMode="blackGray">
          <a:xfrm>
            <a:off x="906260" y="3017864"/>
            <a:ext cx="3037090" cy="1507332"/>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lIns="68589" tIns="34295" rIns="68589" bIns="34295" anchor="ctr" anchorCtr="0"/>
          <a:lstStyle/>
          <a:p>
            <a:pPr defTabSz="685666" fontAlgn="base">
              <a:spcBef>
                <a:spcPct val="0"/>
              </a:spcBef>
              <a:spcAft>
                <a:spcPct val="0"/>
              </a:spcAft>
              <a:defRPr/>
            </a:pPr>
            <a:r>
              <a:rPr lang="en-US" sz="2400" dirty="0">
                <a:gradFill>
                  <a:gsLst>
                    <a:gs pos="0">
                      <a:srgbClr val="FFFFFF"/>
                    </a:gs>
                    <a:gs pos="86000">
                      <a:srgbClr val="FFFFFF"/>
                    </a:gs>
                  </a:gsLst>
                  <a:lin ang="5400000" scaled="0"/>
                </a:gradFill>
                <a:latin typeface="Segoe" pitchFamily="34" charset="0"/>
              </a:rPr>
              <a:t>Complete an evaluation on CommNet and </a:t>
            </a:r>
            <a:br>
              <a:rPr lang="en-US" sz="2400" dirty="0">
                <a:gradFill>
                  <a:gsLst>
                    <a:gs pos="0">
                      <a:srgbClr val="FFFFFF"/>
                    </a:gs>
                    <a:gs pos="86000">
                      <a:srgbClr val="FFFFFF"/>
                    </a:gs>
                  </a:gsLst>
                  <a:lin ang="5400000" scaled="0"/>
                </a:gradFill>
                <a:latin typeface="Segoe" pitchFamily="34" charset="0"/>
              </a:rPr>
            </a:br>
            <a:r>
              <a:rPr lang="en-US" sz="2400" dirty="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4519798" y="2211808"/>
            <a:ext cx="577980" cy="603745"/>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33177" y="3852216"/>
            <a:ext cx="449528" cy="929387"/>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7388" y="3808962"/>
            <a:ext cx="368691" cy="762259"/>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86414" y="3852215"/>
            <a:ext cx="606685" cy="1254305"/>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21687" y="3809903"/>
            <a:ext cx="606685" cy="1254305"/>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93099" y="3830340"/>
            <a:ext cx="235345" cy="486569"/>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32543" y="3808963"/>
            <a:ext cx="235345" cy="486569"/>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7208435" y="2738642"/>
            <a:ext cx="637905" cy="666341"/>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7441281" y="2082527"/>
            <a:ext cx="460065" cy="480573"/>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5143004" y="2547615"/>
            <a:ext cx="901922" cy="942127"/>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5849435" y="2126823"/>
            <a:ext cx="1280641" cy="1337729"/>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7981" y="288434"/>
            <a:ext cx="754417" cy="1450426"/>
          </a:xfrm>
          <a:prstGeom prst="rect">
            <a:avLst/>
          </a:prstGeom>
        </p:spPr>
      </p:pic>
      <p:cxnSp>
        <p:nvCxnSpPr>
          <p:cNvPr id="6" name="Straight Connector 5"/>
          <p:cNvCxnSpPr/>
          <p:nvPr/>
        </p:nvCxnSpPr>
        <p:spPr>
          <a:xfrm>
            <a:off x="4430912" y="1881074"/>
            <a:ext cx="377824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30912" y="3669077"/>
            <a:ext cx="3778244"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953740" y="3890730"/>
            <a:ext cx="528496" cy="1092651"/>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71315" y="4052248"/>
            <a:ext cx="449528" cy="929387"/>
          </a:xfrm>
          <a:prstGeom prst="rect">
            <a:avLst/>
          </a:prstGeom>
        </p:spPr>
      </p:pic>
      <p:cxnSp>
        <p:nvCxnSpPr>
          <p:cNvPr id="32" name="Straight Connector 31"/>
          <p:cNvCxnSpPr/>
          <p:nvPr/>
        </p:nvCxnSpPr>
        <p:spPr>
          <a:xfrm rot="16200000">
            <a:off x="2849982" y="1433804"/>
            <a:ext cx="164592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0" y="0"/>
            <a:ext cx="9144000" cy="5157932"/>
            <a:chOff x="0" y="0"/>
            <a:chExt cx="12188825" cy="6877242"/>
          </a:xfrm>
        </p:grpSpPr>
        <p:pic>
          <p:nvPicPr>
            <p:cNvPr id="35" name="Picture 2" descr="http://sphotos.ak.fbcdn.net/hphotos-ak-snc4/hs640.snc4/60068_445805112384_33110852384_5662096_3092947_n.jp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53030" y="0"/>
              <a:ext cx="9035795" cy="68772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3153030" cy="6858000"/>
            </a:xfrm>
            <a:prstGeom prst="rect">
              <a:avLst/>
            </a:prstGeom>
            <a:solidFill>
              <a:schemeClr val="tx2"/>
            </a:solidFill>
          </p:spPr>
          <p:txBody>
            <a:bodyPr wrap="square" lIns="91440" tIns="91440" rIns="91440" bIns="91440" rtlCol="0">
              <a:noAutofit/>
            </a:bodyPr>
            <a:lstStyle/>
            <a:p>
              <a:endParaRPr lang="en-US" sz="2000" dirty="0">
                <a:gradFill>
                  <a:gsLst>
                    <a:gs pos="0">
                      <a:schemeClr val="tx1"/>
                    </a:gs>
                    <a:gs pos="86000">
                      <a:schemeClr val="tx1"/>
                    </a:gs>
                  </a:gsLst>
                  <a:lin ang="5400000" scaled="0"/>
                </a:gradFill>
              </a:endParaRPr>
            </a:p>
            <a:p>
              <a:r>
                <a:rPr lang="en-US" sz="2000" dirty="0">
                  <a:gradFill>
                    <a:gsLst>
                      <a:gs pos="0">
                        <a:schemeClr val="tx1"/>
                      </a:gs>
                      <a:gs pos="86000">
                        <a:schemeClr val="tx1"/>
                      </a:gs>
                    </a:gsLst>
                    <a:lin ang="5400000" scaled="0"/>
                  </a:gradFill>
                </a:rPr>
                <a:t>$10 to Doctors Without Borders for every </a:t>
              </a:r>
              <a:r>
                <a:rPr lang="en-US" sz="2000" dirty="0" err="1">
                  <a:gradFill>
                    <a:gsLst>
                      <a:gs pos="0">
                        <a:schemeClr val="tx1"/>
                      </a:gs>
                      <a:gs pos="86000">
                        <a:schemeClr val="tx1"/>
                      </a:gs>
                    </a:gsLst>
                    <a:lin ang="5400000" scaled="0"/>
                  </a:gradFill>
                </a:rPr>
                <a:t>eval</a:t>
              </a:r>
              <a:r>
                <a:rPr lang="en-US" sz="2000" dirty="0">
                  <a:gradFill>
                    <a:gsLst>
                      <a:gs pos="0">
                        <a:schemeClr val="tx1"/>
                      </a:gs>
                      <a:gs pos="86000">
                        <a:schemeClr val="tx1"/>
                      </a:gs>
                    </a:gsLst>
                    <a:lin ang="5400000" scaled="0"/>
                  </a:gradFill>
                </a:rPr>
                <a:t>.</a:t>
              </a:r>
            </a:p>
            <a:p>
              <a:endParaRPr lang="en-US" sz="2000" dirty="0">
                <a:gradFill>
                  <a:gsLst>
                    <a:gs pos="0">
                      <a:schemeClr val="tx1"/>
                    </a:gs>
                    <a:gs pos="86000">
                      <a:schemeClr val="tx1"/>
                    </a:gs>
                  </a:gsLst>
                  <a:lin ang="5400000" scaled="0"/>
                </a:gradFill>
              </a:endParaRPr>
            </a:p>
            <a:p>
              <a:r>
                <a:rPr lang="en-US" sz="2000" dirty="0">
                  <a:gradFill>
                    <a:gsLst>
                      <a:gs pos="0">
                        <a:schemeClr val="tx1"/>
                      </a:gs>
                      <a:gs pos="86000">
                        <a:schemeClr val="tx1"/>
                      </a:gs>
                    </a:gsLst>
                    <a:lin ang="5400000" scaled="0"/>
                  </a:gradFill>
                </a:rPr>
                <a:t>CommNet, or</a:t>
              </a:r>
            </a:p>
            <a:p>
              <a:r>
                <a:rPr lang="en-US" sz="2000" dirty="0">
                  <a:gradFill>
                    <a:gsLst>
                      <a:gs pos="0">
                        <a:schemeClr val="tx1"/>
                      </a:gs>
                      <a:gs pos="86000">
                        <a:schemeClr val="tx1"/>
                      </a:gs>
                    </a:gsLst>
                    <a:lin ang="5400000" scaled="0"/>
                  </a:gradFill>
                </a:rPr>
                <a:t>http://gettag.mobi</a:t>
              </a:r>
            </a:p>
          </p:txBody>
        </p:sp>
        <p:pic>
          <p:nvPicPr>
            <p:cNvPr id="36" name="Picture Placeholder 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a:xfrm>
              <a:off x="91694" y="3473911"/>
              <a:ext cx="2898932" cy="2898932"/>
            </a:xfrm>
            <a:prstGeom prst="rect">
              <a:avLst/>
            </a:prstGeom>
          </p:spPr>
        </p:pic>
      </p:grpSp>
    </p:spTree>
    <p:extLst>
      <p:ext uri="{BB962C8B-B14F-4D97-AF65-F5344CB8AC3E}">
        <p14:creationId xmlns:p14="http://schemas.microsoft.com/office/powerpoint/2010/main" val="4288184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555879" y="906518"/>
            <a:ext cx="7758655" cy="4095750"/>
          </a:xfrm>
          <a:prstGeom prst="rect">
            <a:avLst/>
          </a:prstGeom>
        </p:spPr>
        <p:txBody>
          <a:bodyPr lIns="68589" tIns="34295" rIns="68589" bIns="34295">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dirty="0"/>
              <a:t>Most phone apps will need a server</a:t>
            </a:r>
          </a:p>
          <a:p>
            <a:pPr marL="600155" lvl="2" indent="0">
              <a:buNone/>
            </a:pPr>
            <a:r>
              <a:rPr lang="en-US" i="1" dirty="0"/>
              <a:t>Here we’ve used it for “social”</a:t>
            </a:r>
            <a:br>
              <a:rPr lang="en-US" i="1" dirty="0"/>
            </a:br>
            <a:r>
              <a:rPr lang="en-US" i="1" dirty="0"/>
              <a:t>Also, for battery-efficiency, e.g. updating tiles</a:t>
            </a:r>
          </a:p>
          <a:p>
            <a:pPr marL="600155" lvl="2" indent="0">
              <a:buNone/>
            </a:pPr>
            <a:endParaRPr lang="en-US" i="1" dirty="0"/>
          </a:p>
          <a:p>
            <a:pPr marL="600155" lvl="2" indent="0">
              <a:buNone/>
            </a:pPr>
            <a:endParaRPr lang="en-US" i="1" dirty="0"/>
          </a:p>
          <a:p>
            <a:pPr marL="600155" lvl="2" indent="0">
              <a:buNone/>
            </a:pPr>
            <a:endParaRPr lang="en-US" i="1" dirty="0"/>
          </a:p>
          <a:p>
            <a:pPr marL="600155" lvl="2" indent="0">
              <a:buNone/>
            </a:pPr>
            <a:endParaRPr lang="en-US" i="1" dirty="0"/>
          </a:p>
          <a:p>
            <a:pPr marL="600155" lvl="2" indent="0">
              <a:buNone/>
            </a:pPr>
            <a:endParaRPr lang="en-US" i="1" dirty="0"/>
          </a:p>
          <a:p>
            <a:pPr marL="600155" lvl="2" indent="0">
              <a:buNone/>
            </a:pPr>
            <a:r>
              <a:rPr lang="en-US" i="1" dirty="0"/>
              <a:t>We’re back to doing work on the server…</a:t>
            </a:r>
          </a:p>
        </p:txBody>
      </p:sp>
      <p:pic>
        <p:nvPicPr>
          <p:cNvPr id="15" name="Picture 10" descr="C:\Users\lwischik\AppData\Local\Microsoft\Windows\Temporary Internet Files\Content.IE5\XMIQ4G48\MC90023663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9652" y="2188972"/>
            <a:ext cx="1253916" cy="183038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 y="0"/>
            <a:ext cx="9144001" cy="571500"/>
          </a:xfrm>
          <a:prstGeom prst="rect">
            <a:avLst/>
          </a:prstGeom>
          <a:solidFill>
            <a:schemeClr val="accent2"/>
          </a:solidFill>
          <a:effectLst>
            <a:outerShdw blurRad="50800" dist="139700" dir="2700000" algn="tl" rotWithShape="0">
              <a:sysClr val="windowText" lastClr="000000">
                <a:lumMod val="50000"/>
                <a:lumOff val="50000"/>
                <a:alpha val="40000"/>
              </a:sysClr>
            </a:outerShdw>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80000" algn="l"/>
            <a:r>
              <a:rPr lang="en-US" sz="2800" i="1" dirty="0" smtClean="0">
                <a:solidFill>
                  <a:sysClr val="window" lastClr="FFFFFF"/>
                </a:solidFill>
                <a:latin typeface="Bookman Old Style" pitchFamily="18" charset="0"/>
              </a:rPr>
              <a:t>1. The Server</a:t>
            </a:r>
            <a:endParaRPr lang="en-US" sz="2800" i="1" dirty="0">
              <a:solidFill>
                <a:sysClr val="window" lastClr="FFFFFF"/>
              </a:solidFill>
              <a:latin typeface="Bookman Old Style" pitchFamily="18" charset="0"/>
            </a:endParaRPr>
          </a:p>
        </p:txBody>
      </p:sp>
    </p:spTree>
    <p:extLst>
      <p:ext uri="{BB962C8B-B14F-4D97-AF65-F5344CB8AC3E}">
        <p14:creationId xmlns:p14="http://schemas.microsoft.com/office/powerpoint/2010/main" val="285970524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7235" y="436859"/>
            <a:ext cx="3054748" cy="1546577"/>
          </a:xfrm>
          <a:prstGeom prst="rect">
            <a:avLst/>
          </a:prstGeom>
          <a:noFill/>
        </p:spPr>
        <p:txBody>
          <a:bodyPr wrap="square" lIns="68589" tIns="34295" rIns="68589" bIns="34295">
            <a:spAutoFit/>
          </a:bodyPr>
          <a:lstStyle/>
          <a:p>
            <a:pPr>
              <a:defRPr/>
            </a:pPr>
            <a:r>
              <a:rPr lang="en-US" sz="2400" b="1" dirty="0">
                <a:solidFill>
                  <a:schemeClr val="tx1">
                    <a:lumMod val="85000"/>
                  </a:schemeClr>
                </a:solidFill>
                <a:latin typeface="Candara" pitchFamily="34" charset="0"/>
              </a:rPr>
              <a:t>I know I want to serve high-scores,</a:t>
            </a:r>
            <a:br>
              <a:rPr lang="en-US" sz="2400" b="1" dirty="0">
                <a:solidFill>
                  <a:schemeClr val="tx1">
                    <a:lumMod val="85000"/>
                  </a:schemeClr>
                </a:solidFill>
                <a:latin typeface="Candara" pitchFamily="34" charset="0"/>
              </a:rPr>
            </a:br>
            <a:r>
              <a:rPr lang="en-US" sz="2400" b="1" dirty="0">
                <a:solidFill>
                  <a:schemeClr val="tx1">
                    <a:lumMod val="85000"/>
                  </a:schemeClr>
                </a:solidFill>
                <a:latin typeface="Candara" pitchFamily="34" charset="0"/>
              </a:rPr>
              <a:t>avatars, some kind of “social”.</a:t>
            </a:r>
            <a:endParaRPr lang="en-GB" sz="2400" b="1" dirty="0">
              <a:solidFill>
                <a:schemeClr val="tx1">
                  <a:lumMod val="85000"/>
                </a:schemeClr>
              </a:solidFill>
              <a:latin typeface="Candara" pitchFamily="34" charset="0"/>
            </a:endParaRPr>
          </a:p>
        </p:txBody>
      </p:sp>
      <p:sp>
        <p:nvSpPr>
          <p:cNvPr id="3" name="TextBox 2"/>
          <p:cNvSpPr txBox="1">
            <a:spLocks noChangeArrowheads="1"/>
          </p:cNvSpPr>
          <p:nvPr/>
        </p:nvSpPr>
        <p:spPr bwMode="auto">
          <a:xfrm>
            <a:off x="698969" y="1602117"/>
            <a:ext cx="2528698" cy="1454244"/>
          </a:xfrm>
          <a:prstGeom prst="rect">
            <a:avLst/>
          </a:prstGeom>
          <a:noFill/>
          <a:ln w="9525">
            <a:noFill/>
            <a:miter lim="800000"/>
            <a:headEnd/>
            <a:tailEnd/>
          </a:ln>
        </p:spPr>
        <p:txBody>
          <a:bodyPr wrap="square" lIns="68589" tIns="34295" rIns="68589" bIns="34295">
            <a:spAutoFit/>
          </a:bodyPr>
          <a:lstStyle/>
          <a:p>
            <a:r>
              <a:rPr lang="en-US" sz="1800" b="1" dirty="0">
                <a:latin typeface="Courier New" pitchFamily="49" charset="0"/>
                <a:cs typeface="Courier New" pitchFamily="49" charset="0"/>
              </a:rPr>
              <a:t>Will my app generate enough revenue to justify the cloud service costs?</a:t>
            </a:r>
            <a:endParaRPr lang="en-GB" sz="1800" b="1" dirty="0">
              <a:latin typeface="Courier New" pitchFamily="49" charset="0"/>
              <a:cs typeface="Courier New" pitchFamily="49" charset="0"/>
            </a:endParaRPr>
          </a:p>
        </p:txBody>
      </p:sp>
      <p:sp>
        <p:nvSpPr>
          <p:cNvPr id="4" name="TextBox 3"/>
          <p:cNvSpPr txBox="1"/>
          <p:nvPr/>
        </p:nvSpPr>
        <p:spPr>
          <a:xfrm>
            <a:off x="1769203" y="3829650"/>
            <a:ext cx="3067192" cy="900247"/>
          </a:xfrm>
          <a:prstGeom prst="rect">
            <a:avLst/>
          </a:prstGeom>
          <a:noFill/>
        </p:spPr>
        <p:txBody>
          <a:bodyPr wrap="square" lIns="68589" tIns="34295" rIns="68589" bIns="34295">
            <a:spAutoFit/>
          </a:bodyPr>
          <a:lstStyle/>
          <a:p>
            <a:pPr>
              <a:defRPr/>
            </a:pPr>
            <a:r>
              <a:rPr lang="en-US" sz="2700" dirty="0">
                <a:solidFill>
                  <a:schemeClr val="tx1">
                    <a:lumMod val="85000"/>
                  </a:schemeClr>
                </a:solidFill>
                <a:latin typeface="Arial Narrow" pitchFamily="34" charset="0"/>
              </a:rPr>
              <a:t>Can I extend to other mobile platforms?</a:t>
            </a:r>
            <a:endParaRPr lang="en-GB" sz="2700" dirty="0">
              <a:solidFill>
                <a:schemeClr val="tx1">
                  <a:lumMod val="85000"/>
                </a:schemeClr>
              </a:solidFill>
              <a:latin typeface="Arial Narrow" pitchFamily="34" charset="0"/>
            </a:endParaRPr>
          </a:p>
        </p:txBody>
      </p:sp>
      <p:sp>
        <p:nvSpPr>
          <p:cNvPr id="5" name="TextBox 4"/>
          <p:cNvSpPr txBox="1">
            <a:spLocks noChangeArrowheads="1"/>
          </p:cNvSpPr>
          <p:nvPr/>
        </p:nvSpPr>
        <p:spPr bwMode="auto">
          <a:xfrm>
            <a:off x="6161983" y="1671000"/>
            <a:ext cx="2197276" cy="1685077"/>
          </a:xfrm>
          <a:prstGeom prst="rect">
            <a:avLst/>
          </a:prstGeom>
          <a:noFill/>
          <a:ln w="9525">
            <a:noFill/>
            <a:miter lim="800000"/>
            <a:headEnd/>
            <a:tailEnd/>
          </a:ln>
        </p:spPr>
        <p:txBody>
          <a:bodyPr lIns="68589" tIns="34295" rIns="68589" bIns="34295">
            <a:spAutoFit/>
          </a:bodyPr>
          <a:lstStyle/>
          <a:p>
            <a:r>
              <a:rPr lang="en-US" sz="2100" i="1" dirty="0">
                <a:latin typeface="Euphemia" pitchFamily="34" charset="0"/>
              </a:rPr>
              <a:t>How do I store login credentials on the phone?</a:t>
            </a:r>
            <a:br>
              <a:rPr lang="en-US" sz="2100" i="1" dirty="0">
                <a:latin typeface="Euphemia" pitchFamily="34" charset="0"/>
              </a:rPr>
            </a:br>
            <a:r>
              <a:rPr lang="en-US" sz="2100" i="1" dirty="0">
                <a:latin typeface="Euphemia" pitchFamily="34" charset="0"/>
              </a:rPr>
              <a:t>Can I get to Xbox Live?</a:t>
            </a:r>
            <a:endParaRPr lang="en-GB" sz="2100" i="1" dirty="0">
              <a:latin typeface="Euphemia" pitchFamily="34" charset="0"/>
            </a:endParaRPr>
          </a:p>
        </p:txBody>
      </p:sp>
      <p:sp>
        <p:nvSpPr>
          <p:cNvPr id="6" name="TextBox 5"/>
          <p:cNvSpPr txBox="1"/>
          <p:nvPr/>
        </p:nvSpPr>
        <p:spPr>
          <a:xfrm>
            <a:off x="3496914" y="2283073"/>
            <a:ext cx="2567336" cy="1546577"/>
          </a:xfrm>
          <a:prstGeom prst="rect">
            <a:avLst/>
          </a:prstGeom>
          <a:noFill/>
        </p:spPr>
        <p:txBody>
          <a:bodyPr wrap="square" lIns="68589" tIns="34295" rIns="68589" bIns="34295">
            <a:spAutoFit/>
          </a:bodyPr>
          <a:lstStyle/>
          <a:p>
            <a:pPr>
              <a:defRPr/>
            </a:pPr>
            <a:r>
              <a:rPr lang="en-US" sz="2400" dirty="0">
                <a:latin typeface="Aharoni" pitchFamily="2" charset="-79"/>
                <a:cs typeface="Aharoni" pitchFamily="2" charset="-79"/>
              </a:rPr>
              <a:t>What do I know</a:t>
            </a:r>
            <a:br>
              <a:rPr lang="en-US" sz="2400" dirty="0">
                <a:latin typeface="Aharoni" pitchFamily="2" charset="-79"/>
                <a:cs typeface="Aharoni" pitchFamily="2" charset="-79"/>
              </a:rPr>
            </a:br>
            <a:r>
              <a:rPr lang="en-US" sz="2400" dirty="0">
                <a:latin typeface="Aharoni" pitchFamily="2" charset="-79"/>
                <a:cs typeface="Aharoni" pitchFamily="2" charset="-79"/>
              </a:rPr>
              <a:t>about security on the server</a:t>
            </a:r>
            <a:br>
              <a:rPr lang="en-US" sz="2400" dirty="0">
                <a:latin typeface="Aharoni" pitchFamily="2" charset="-79"/>
                <a:cs typeface="Aharoni" pitchFamily="2" charset="-79"/>
              </a:rPr>
            </a:br>
            <a:r>
              <a:rPr lang="en-US" sz="2400" dirty="0">
                <a:latin typeface="Aharoni" pitchFamily="2" charset="-79"/>
                <a:cs typeface="Aharoni" pitchFamily="2" charset="-79"/>
              </a:rPr>
              <a:t>or client?</a:t>
            </a:r>
            <a:endParaRPr lang="en-GB" sz="2400" dirty="0">
              <a:latin typeface="Aharoni" pitchFamily="2" charset="-79"/>
              <a:cs typeface="Aharoni" pitchFamily="2" charset="-79"/>
            </a:endParaRPr>
          </a:p>
        </p:txBody>
      </p:sp>
    </p:spTree>
    <p:extLst>
      <p:ext uri="{BB962C8B-B14F-4D97-AF65-F5344CB8AC3E}">
        <p14:creationId xmlns:p14="http://schemas.microsoft.com/office/powerpoint/2010/main" val="375664336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Windows Azure Toolkit for WP7</a:t>
            </a:r>
            <a:endParaRPr lang="en-US" dirty="0"/>
          </a:p>
        </p:txBody>
      </p:sp>
    </p:spTree>
    <p:extLst>
      <p:ext uri="{BB962C8B-B14F-4D97-AF65-F5344CB8AC3E}">
        <p14:creationId xmlns:p14="http://schemas.microsoft.com/office/powerpoint/2010/main" val="171323355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www.w3.org/XML/1998/namespace"/>
    <ds:schemaRef ds:uri="http://purl.org/dc/elements/1.1/"/>
    <ds:schemaRef ds:uri="http://schemas.microsoft.com/office/2006/metadata/properties"/>
    <ds:schemaRef ds:uri="http://purl.org/dc/terms/"/>
    <ds:schemaRef ds:uri="2295e2e7-0eeb-498e-8716-217bb2ee6ee3"/>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8b529f77-48ab-4581-b468-93f09345b8aa"/>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438</TotalTime>
  <Words>3002</Words>
  <Application>Microsoft Office PowerPoint</Application>
  <PresentationFormat>On-screen Show (16:9)</PresentationFormat>
  <Paragraphs>237</Paragraphs>
  <Slides>26</Slides>
  <Notes>24</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TENA11_BreakoutSession_Template_16x9_Final (2)</vt:lpstr>
      <vt:lpstr>1_White with Consolas font for code slides</vt:lpstr>
      <vt:lpstr>Using Microsoft Visual Basic to Build Windows Phone Applications</vt:lpstr>
      <vt:lpstr>Using Microsoft Visual Basic to Build Windows Phone Applications</vt:lpstr>
      <vt:lpstr>PowerPoint Presentation</vt:lpstr>
      <vt:lpstr>PowerPoint Presentation</vt:lpstr>
      <vt:lpstr>PowerPoint Presentation</vt:lpstr>
      <vt:lpstr>PowerPoint Presentation</vt:lpstr>
      <vt:lpstr>PowerPoint Presentation</vt:lpstr>
      <vt:lpstr>PowerPoint Presentation</vt:lpstr>
      <vt:lpstr>Windows Azure Toolkit for WP7</vt:lpstr>
      <vt:lpstr>PowerPoint Presentation</vt:lpstr>
      <vt:lpstr>Paddle Game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Async CTP - SP1 Refresh</vt:lpstr>
      <vt:lpstr>PowerPoint Presentation</vt:lpstr>
      <vt:lpstr>PowerPoint Presentation</vt:lpstr>
      <vt:lpstr>DEV Track Resources</vt:lpstr>
      <vt:lpstr>Resources</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DEV313: Using Microsoft Visual Basic to Build Windows Phone Applications</dc:title>
  <dc:subject>Microsoft TechEd North America 2011</dc:subject>
  <dc:creator>Lucian Wischik</dc:creator>
  <dc:description>Template Design: Jordan Cayabyab
Formatter: Brianna Hartmann, Silver Fox Productions, Inc.
Event Date: May 16-19, 2011
Event Location: Atlanta
Audience Type: Developers, IT Pros</dc:description>
  <cp:lastModifiedBy>Shows</cp:lastModifiedBy>
  <cp:revision>20</cp:revision>
  <cp:lastPrinted>2010-05-11T05:02:34Z</cp:lastPrinted>
  <dcterms:created xsi:type="dcterms:W3CDTF">2011-05-05T17:16:08Z</dcterms:created>
  <dcterms:modified xsi:type="dcterms:W3CDTF">2011-05-18T14:52:36Z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