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4"/>
    <p:sldMasterId id="2147483762" r:id="rId5"/>
  </p:sldMasterIdLst>
  <p:notesMasterIdLst>
    <p:notesMasterId r:id="rId26"/>
  </p:notesMasterIdLst>
  <p:handoutMasterIdLst>
    <p:handoutMasterId r:id="rId27"/>
  </p:handoutMasterIdLst>
  <p:sldIdLst>
    <p:sldId id="322" r:id="rId6"/>
    <p:sldId id="349" r:id="rId7"/>
    <p:sldId id="350" r:id="rId8"/>
    <p:sldId id="351" r:id="rId9"/>
    <p:sldId id="337" r:id="rId10"/>
    <p:sldId id="306" r:id="rId11"/>
    <p:sldId id="266" r:id="rId12"/>
    <p:sldId id="338" r:id="rId13"/>
    <p:sldId id="353" r:id="rId14"/>
    <p:sldId id="341" r:id="rId15"/>
    <p:sldId id="342" r:id="rId16"/>
    <p:sldId id="344" r:id="rId17"/>
    <p:sldId id="331" r:id="rId18"/>
    <p:sldId id="332" r:id="rId19"/>
    <p:sldId id="354" r:id="rId20"/>
    <p:sldId id="355" r:id="rId21"/>
    <p:sldId id="356" r:id="rId22"/>
    <p:sldId id="357" r:id="rId23"/>
    <p:sldId id="271" r:id="rId24"/>
    <p:sldId id="319" r:id="rId25"/>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341C"/>
    <a:srgbClr val="03C2F1"/>
    <a:srgbClr val="FFFFFF"/>
    <a:srgbClr val="000000"/>
    <a:srgbClr val="429A16"/>
    <a:srgbClr val="F8F57B"/>
    <a:srgbClr val="59D01E"/>
    <a:srgbClr val="ACE58F"/>
    <a:srgbClr val="292929"/>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56" autoAdjust="0"/>
    <p:restoredTop sz="87522"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5/18/2011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5/18/2011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6:38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6:38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5/18/2011 6:38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16</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6:38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17</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6:38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18</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6:38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6:38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6:38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6:38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6:38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6:38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6:38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6:38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6:38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6:38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1744689786"/>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543015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1800174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7684668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87996351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06310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069534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92486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122202172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7546002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74997142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34652138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0930738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47635937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66641500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06170175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62180656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59654744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2163762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4238331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28524225"/>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32102860"/>
      </p:ext>
    </p:extLst>
  </p:cSld>
  <p:clrMap bg1="dk1" tx1="lt1" bg2="dk2" tx2="lt2" accent1="accent1" accent2="accent2" accent3="accent3" accent4="accent4" accent5="accent5" accent6="accent6" hlink="hlink" folHlink="folHlink"/>
  <p:sldLayoutIdLst>
    <p:sldLayoutId id="2147483763"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hyperlink" Target="mailto:adiunni@microsoft.com" TargetMode="External"/><Relationship Id="rId3" Type="http://schemas.openxmlformats.org/officeDocument/2006/relationships/image" Target="../media/image2.png"/><Relationship Id="rId7" Type="http://schemas.openxmlformats.org/officeDocument/2006/relationships/hyperlink" Target="mailto:sarahmcd@microsoft.com"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hyperlink" Target="http://blogs.msdn.com/b/ssdt" TargetMode="External"/><Relationship Id="rId5" Type="http://schemas.openxmlformats.org/officeDocument/2006/relationships/hyperlink" Target="http://social.msdn.microsoft.com/Forums/en-US/ssdt/threads" TargetMode="External"/><Relationship Id="rId4" Type="http://schemas.openxmlformats.org/officeDocument/2006/relationships/hyperlink" Target="http://msdn.microsoft.com/en-us/data/tools.aspx"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www.facebook.com/visualstudio" TargetMode="External"/><Relationship Id="rId3" Type="http://schemas.openxmlformats.org/officeDocument/2006/relationships/hyperlink" Target="http://www.microsoft.com/visualstudio/en-us/lightswitch" TargetMode="External"/><Relationship Id="rId7" Type="http://schemas.openxmlformats.org/officeDocument/2006/relationships/hyperlink" Target="http://www.microsoft.com/sqlserver/en/us/default.aspx" TargetMode="External"/><Relationship Id="rId2" Type="http://schemas.openxmlformats.org/officeDocument/2006/relationships/hyperlink" Target="http://www.microsoft.com/visualstudio" TargetMode="External"/><Relationship Id="rId1" Type="http://schemas.openxmlformats.org/officeDocument/2006/relationships/slideLayout" Target="../slideLayouts/slideLayout9.xml"/><Relationship Id="rId6" Type="http://schemas.openxmlformats.org/officeDocument/2006/relationships/hyperlink" Target="http://blogs.msdn.com/b/bharry/" TargetMode="External"/><Relationship Id="rId5" Type="http://schemas.openxmlformats.org/officeDocument/2006/relationships/hyperlink" Target="http://blogs.msdn.com/b/somasegar/" TargetMode="External"/><Relationship Id="rId4" Type="http://schemas.openxmlformats.org/officeDocument/2006/relationships/hyperlink" Target="http://www.microsoft.com/expression/"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28.png"/><Relationship Id="rId5" Type="http://schemas.openxmlformats.org/officeDocument/2006/relationships/hyperlink" Target="http://www.microsoft.com/learning" TargetMode="External"/><Relationship Id="rId10" Type="http://schemas.openxmlformats.org/officeDocument/2006/relationships/image" Target="../media/image27.emf"/><Relationship Id="rId4" Type="http://schemas.openxmlformats.org/officeDocument/2006/relationships/image" Target="../media/image24.png"/><Relationship Id="rId9" Type="http://schemas.openxmlformats.org/officeDocument/2006/relationships/image" Target="../media/image26.png"/><Relationship Id="rId14" Type="http://schemas.microsoft.com/office/2007/relationships/hdphoto" Target="../media/hdphoto1.wdp"/></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415097"/>
            <a:ext cx="10242549" cy="1523497"/>
          </a:xfrm>
        </p:spPr>
        <p:txBody>
          <a:bodyPr/>
          <a:lstStyle/>
          <a:p>
            <a:r>
              <a:rPr lang="en-US" sz="4400" dirty="0" smtClean="0"/>
              <a:t>Microsoft </a:t>
            </a:r>
            <a:r>
              <a:rPr lang="en-US" sz="4400" dirty="0"/>
              <a:t>SQL Server Developer Tools, Code-Named "Juneau" and the ADO.NET Entity Framework: Best Friends Forever</a:t>
            </a:r>
          </a:p>
        </p:txBody>
      </p:sp>
      <p:sp>
        <p:nvSpPr>
          <p:cNvPr id="3" name="Subtitle 2"/>
          <p:cNvSpPr>
            <a:spLocks noGrp="1"/>
          </p:cNvSpPr>
          <p:nvPr>
            <p:ph type="subTitle" idx="1"/>
          </p:nvPr>
        </p:nvSpPr>
        <p:spPr/>
        <p:txBody>
          <a:bodyPr/>
          <a:lstStyle/>
          <a:p>
            <a:r>
              <a:rPr lang="en-US" smtClean="0"/>
              <a:t>Sarah McDevitt</a:t>
            </a:r>
          </a:p>
          <a:p>
            <a:r>
              <a:rPr lang="en-US" smtClean="0"/>
              <a:t>Program Manager</a:t>
            </a:r>
          </a:p>
          <a:p>
            <a:r>
              <a:rPr lang="en-US" smtClean="0"/>
              <a:t>Microsoft</a:t>
            </a:r>
            <a:endParaRPr lang="en-US" dirty="0"/>
          </a:p>
        </p:txBody>
      </p:sp>
      <p:sp>
        <p:nvSpPr>
          <p:cNvPr id="7" name="Text Placeholder 6"/>
          <p:cNvSpPr>
            <a:spLocks noGrp="1"/>
          </p:cNvSpPr>
          <p:nvPr>
            <p:ph type="body" sz="quarter" idx="10"/>
          </p:nvPr>
        </p:nvSpPr>
        <p:spPr/>
        <p:txBody>
          <a:bodyPr/>
          <a:lstStyle/>
          <a:p>
            <a:r>
              <a:rPr lang="en-US" dirty="0"/>
              <a:t>DEV314</a:t>
            </a:r>
          </a:p>
        </p:txBody>
      </p:sp>
      <p:sp>
        <p:nvSpPr>
          <p:cNvPr id="4" name="Subtitle 2"/>
          <p:cNvSpPr txBox="1">
            <a:spLocks/>
          </p:cNvSpPr>
          <p:nvPr/>
        </p:nvSpPr>
        <p:spPr>
          <a:xfrm>
            <a:off x="4624893" y="4641270"/>
            <a:ext cx="3959881" cy="1643025"/>
          </a:xfrm>
          <a:prstGeom prst="rect">
            <a:avLst/>
          </a:prstGeom>
        </p:spPr>
        <p:txBody>
          <a:bodyPr vert="horz" wrap="square" lIns="0" tIns="0" rIns="0" bIns="0" rtlCol="0">
            <a:noAutofit/>
          </a:bodyPr>
          <a:lstStyle>
            <a:lvl1pPr marL="0" indent="0" algn="l" defTabSz="914363" rtl="0" eaLnBrk="1" latinLnBrk="0" hangingPunct="1">
              <a:lnSpc>
                <a:spcPct val="90000"/>
              </a:lnSpc>
              <a:spcBef>
                <a:spcPts val="0"/>
              </a:spcBef>
              <a:buSzPct val="90000"/>
              <a:buFontTx/>
              <a:buNone/>
              <a:defRPr sz="3200" kern="1200">
                <a:gradFill>
                  <a:gsLst>
                    <a:gs pos="0">
                      <a:schemeClr val="tx1"/>
                    </a:gs>
                    <a:gs pos="86000">
                      <a:schemeClr val="tx1"/>
                    </a:gs>
                  </a:gsLst>
                  <a:lin ang="5400000" scaled="0"/>
                </a:gradFill>
                <a:latin typeface="+mn-lt"/>
                <a:ea typeface="+mn-ea"/>
                <a:cs typeface="+mn-cs"/>
              </a:defRPr>
            </a:lvl1pPr>
            <a:lvl2pPr marL="457182" indent="0" algn="ctr" defTabSz="914363" rtl="0" eaLnBrk="1" latinLnBrk="0" hangingPunct="1">
              <a:lnSpc>
                <a:spcPct val="90000"/>
              </a:lnSpc>
              <a:spcBef>
                <a:spcPct val="20000"/>
              </a:spcBef>
              <a:buSzPct val="90000"/>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SzPct val="90000"/>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SzPct val="90000"/>
              <a:buFontTx/>
              <a:buNone/>
              <a:defRPr sz="20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t>Adi Unnithan</a:t>
            </a:r>
          </a:p>
          <a:p>
            <a:r>
              <a:rPr lang="en-US" dirty="0" smtClean="0"/>
              <a:t>Software Developer</a:t>
            </a:r>
          </a:p>
          <a:p>
            <a:r>
              <a:rPr lang="en-US" dirty="0" smtClean="0"/>
              <a:t>Microsoft</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Application debugging…</a:t>
            </a:r>
            <a:endParaRPr lang="en-US" dirty="0"/>
          </a:p>
        </p:txBody>
      </p:sp>
      <p:sp>
        <p:nvSpPr>
          <p:cNvPr id="5" name="Subtitle 4"/>
          <p:cNvSpPr>
            <a:spLocks noGrp="1"/>
          </p:cNvSpPr>
          <p:nvPr>
            <p:ph type="subTitle" idx="1"/>
          </p:nvPr>
        </p:nvSpPr>
        <p:spPr/>
        <p:txBody>
          <a:bodyPr/>
          <a:lstStyle/>
          <a:p>
            <a:r>
              <a:rPr lang="en-US" dirty="0" smtClean="0"/>
              <a:t>Configure the application without </a:t>
            </a:r>
            <a:br>
              <a:rPr lang="en-US" dirty="0" smtClean="0"/>
            </a:br>
            <a:r>
              <a:rPr lang="en-US" dirty="0" smtClean="0"/>
              <a:t>affecting the database</a:t>
            </a:r>
          </a:p>
          <a:p>
            <a:r>
              <a:rPr lang="en-US" dirty="0" smtClean="0"/>
              <a:t>Debug new changes</a:t>
            </a:r>
          </a:p>
          <a:p>
            <a:r>
              <a:rPr lang="en-US" dirty="0" smtClean="0"/>
              <a:t>Run against SQL Azure</a:t>
            </a:r>
            <a:endParaRPr lang="en-US" dirty="0"/>
          </a:p>
        </p:txBody>
      </p:sp>
    </p:spTree>
    <p:extLst>
      <p:ext uri="{BB962C8B-B14F-4D97-AF65-F5344CB8AC3E}">
        <p14:creationId xmlns:p14="http://schemas.microsoft.com/office/powerpoint/2010/main" val="211414996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 Development with SSDT “Juneau”</a:t>
            </a:r>
            <a:endParaRPr lang="en-US" dirty="0"/>
          </a:p>
        </p:txBody>
      </p:sp>
      <p:sp>
        <p:nvSpPr>
          <p:cNvPr id="3" name="Text Placeholder 2"/>
          <p:cNvSpPr>
            <a:spLocks noGrp="1"/>
          </p:cNvSpPr>
          <p:nvPr>
            <p:ph type="body" sz="quarter" idx="10"/>
          </p:nvPr>
        </p:nvSpPr>
        <p:spPr>
          <a:xfrm>
            <a:off x="519112" y="1447799"/>
            <a:ext cx="11149013" cy="3151632"/>
          </a:xfrm>
        </p:spPr>
        <p:txBody>
          <a:bodyPr/>
          <a:lstStyle/>
          <a:p>
            <a:r>
              <a:rPr lang="en-US" dirty="0"/>
              <a:t>Integration with SSDT Database Services</a:t>
            </a:r>
          </a:p>
          <a:p>
            <a:r>
              <a:rPr lang="en-US" dirty="0" smtClean="0"/>
              <a:t>.SQLX Snapshot</a:t>
            </a:r>
          </a:p>
          <a:p>
            <a:r>
              <a:rPr lang="en-US" dirty="0" smtClean="0"/>
              <a:t>Preserve your application configurations</a:t>
            </a:r>
          </a:p>
          <a:p>
            <a:r>
              <a:rPr lang="en-US" dirty="0" smtClean="0"/>
              <a:t>Cross-language Refactoring and Debugging</a:t>
            </a:r>
          </a:p>
          <a:p>
            <a:r>
              <a:rPr lang="en-US" dirty="0" smtClean="0"/>
              <a:t>Efficient team development</a:t>
            </a:r>
          </a:p>
          <a:p>
            <a:r>
              <a:rPr lang="en-US" dirty="0" smtClean="0"/>
              <a:t>Development for SQL Azure</a:t>
            </a:r>
            <a:endParaRPr lang="en-US" dirty="0"/>
          </a:p>
        </p:txBody>
      </p:sp>
      <p:sp>
        <p:nvSpPr>
          <p:cNvPr id="9" name="Rounded Rectangle 8"/>
          <p:cNvSpPr/>
          <p:nvPr/>
        </p:nvSpPr>
        <p:spPr bwMode="auto">
          <a:xfrm>
            <a:off x="8167217" y="4070213"/>
            <a:ext cx="2700075" cy="1375379"/>
          </a:xfrm>
          <a:prstGeom prst="roundRect">
            <a:avLst>
              <a:gd name="adj" fmla="val 0"/>
            </a:avLst>
          </a:prstGeom>
          <a:gradFill flip="none" rotWithShape="1">
            <a:gsLst>
              <a:gs pos="0">
                <a:schemeClr val="accent6">
                  <a:shade val="51000"/>
                  <a:satMod val="130000"/>
                  <a:lumMod val="70000"/>
                  <a:lumOff val="30000"/>
                </a:schemeClr>
              </a:gs>
              <a:gs pos="80000">
                <a:schemeClr val="accent6">
                  <a:shade val="93000"/>
                  <a:satMod val="130000"/>
                  <a:lumMod val="70000"/>
                  <a:lumOff val="30000"/>
                </a:schemeClr>
              </a:gs>
              <a:gs pos="100000">
                <a:schemeClr val="accent6">
                  <a:shade val="94000"/>
                  <a:satMod val="135000"/>
                  <a:lumMod val="70000"/>
                  <a:lumOff val="30000"/>
                </a:schemeClr>
              </a:gs>
            </a:gsLst>
            <a:lin ang="16200000" scaled="0"/>
            <a:tileRect/>
          </a:gra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Application Project</a:t>
            </a:r>
          </a:p>
        </p:txBody>
      </p:sp>
      <p:sp>
        <p:nvSpPr>
          <p:cNvPr id="13" name="Rounded Rectangle 12"/>
          <p:cNvSpPr/>
          <p:nvPr/>
        </p:nvSpPr>
        <p:spPr bwMode="auto">
          <a:xfrm>
            <a:off x="8424994" y="4698441"/>
            <a:ext cx="2226901" cy="682159"/>
          </a:xfrm>
          <a:prstGeom prst="roundRect">
            <a:avLst>
              <a:gd name="adj" fmla="val 0"/>
            </a:avLst>
          </a:prstGeom>
          <a:gradFill flip="none" rotWithShape="1">
            <a:gsLst>
              <a:gs pos="0">
                <a:schemeClr val="accent2">
                  <a:shade val="51000"/>
                  <a:satMod val="130000"/>
                  <a:lumMod val="70000"/>
                  <a:lumOff val="30000"/>
                </a:schemeClr>
              </a:gs>
              <a:gs pos="80000">
                <a:schemeClr val="accent2">
                  <a:shade val="93000"/>
                  <a:satMod val="130000"/>
                  <a:lumMod val="70000"/>
                  <a:lumOff val="30000"/>
                </a:schemeClr>
              </a:gs>
              <a:gs pos="100000">
                <a:schemeClr val="accent2">
                  <a:shade val="94000"/>
                  <a:satMod val="135000"/>
                  <a:lumMod val="70000"/>
                  <a:lumOff val="30000"/>
                </a:schemeClr>
              </a:gs>
            </a:gsLst>
            <a:lin ang="16200000" scaled="0"/>
            <a:tileRec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Entity Data Model</a:t>
            </a:r>
          </a:p>
        </p:txBody>
      </p:sp>
      <p:sp>
        <p:nvSpPr>
          <p:cNvPr id="16" name="Rounded Rectangle 15"/>
          <p:cNvSpPr/>
          <p:nvPr/>
        </p:nvSpPr>
        <p:spPr bwMode="auto">
          <a:xfrm>
            <a:off x="8423018" y="5589395"/>
            <a:ext cx="2226901" cy="680960"/>
          </a:xfrm>
          <a:prstGeom prst="roundRect">
            <a:avLst>
              <a:gd name="adj" fmla="val 0"/>
            </a:avLst>
          </a:prstGeom>
          <a:gradFill flip="none" rotWithShape="1">
            <a:lin ang="16200000" scaled="0"/>
            <a:tileRec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gradFill>
                  <a:gsLst>
                    <a:gs pos="0">
                      <a:srgbClr val="FFFFFF"/>
                    </a:gs>
                    <a:gs pos="100000">
                      <a:srgbClr val="FFFFFF"/>
                    </a:gs>
                  </a:gsLst>
                  <a:lin ang="5400000" scaled="0"/>
                </a:gradFill>
              </a:rPr>
              <a:t>Database Services</a:t>
            </a:r>
          </a:p>
        </p:txBody>
      </p:sp>
      <p:cxnSp>
        <p:nvCxnSpPr>
          <p:cNvPr id="17" name="Straight Connector 16"/>
          <p:cNvCxnSpPr>
            <a:stCxn id="13" idx="2"/>
            <a:endCxn id="16" idx="0"/>
          </p:cNvCxnSpPr>
          <p:nvPr/>
        </p:nvCxnSpPr>
        <p:spPr>
          <a:xfrm flipH="1">
            <a:off x="9536469" y="5380600"/>
            <a:ext cx="1976" cy="208795"/>
          </a:xfrm>
          <a:prstGeom prst="line">
            <a:avLst/>
          </a:prstGeom>
          <a:ln w="76200"/>
        </p:spPr>
        <p:style>
          <a:lnRef idx="1">
            <a:schemeClr val="accent2"/>
          </a:lnRef>
          <a:fillRef idx="0">
            <a:schemeClr val="accent2"/>
          </a:fillRef>
          <a:effectRef idx="0">
            <a:schemeClr val="accent2"/>
          </a:effectRef>
          <a:fontRef idx="minor">
            <a:schemeClr val="tx1"/>
          </a:fontRef>
        </p:style>
      </p:cxnSp>
      <p:sp>
        <p:nvSpPr>
          <p:cNvPr id="18" name="Rounded Rectangle 17"/>
          <p:cNvSpPr/>
          <p:nvPr/>
        </p:nvSpPr>
        <p:spPr bwMode="auto">
          <a:xfrm>
            <a:off x="8427553" y="5589395"/>
            <a:ext cx="2226901" cy="680960"/>
          </a:xfrm>
          <a:prstGeom prst="roundRect">
            <a:avLst>
              <a:gd name="adj" fmla="val 0"/>
            </a:avLst>
          </a:prstGeom>
          <a:gradFill flip="none" rotWithShape="1">
            <a:gsLst>
              <a:gs pos="0">
                <a:schemeClr val="accent2">
                  <a:shade val="51000"/>
                  <a:satMod val="130000"/>
                  <a:lumMod val="70000"/>
                  <a:lumOff val="30000"/>
                </a:schemeClr>
              </a:gs>
              <a:gs pos="80000">
                <a:schemeClr val="accent2">
                  <a:shade val="93000"/>
                  <a:satMod val="130000"/>
                  <a:lumMod val="70000"/>
                  <a:lumOff val="30000"/>
                </a:schemeClr>
              </a:gs>
              <a:gs pos="100000">
                <a:schemeClr val="accent2">
                  <a:shade val="94000"/>
                  <a:satMod val="135000"/>
                  <a:lumMod val="70000"/>
                  <a:lumOff val="30000"/>
                </a:schemeClr>
              </a:gs>
            </a:gsLst>
            <a:lin ang="16200000" scaled="0"/>
            <a:tileRec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gradFill>
                  <a:gsLst>
                    <a:gs pos="0">
                      <a:srgbClr val="FFFFFF"/>
                    </a:gs>
                    <a:gs pos="100000">
                      <a:srgbClr val="FFFFFF"/>
                    </a:gs>
                  </a:gsLst>
                  <a:lin ang="5400000" scaled="0"/>
                </a:gradFill>
              </a:rPr>
              <a:t>Database Services</a:t>
            </a:r>
          </a:p>
        </p:txBody>
      </p:sp>
    </p:spTree>
    <p:extLst>
      <p:ext uri="{BB962C8B-B14F-4D97-AF65-F5344CB8AC3E}">
        <p14:creationId xmlns:p14="http://schemas.microsoft.com/office/powerpoint/2010/main" val="227465854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Session Takeaway</a:t>
            </a:r>
            <a:endParaRPr lang="en-US" dirty="0"/>
          </a:p>
        </p:txBody>
      </p:sp>
      <p:sp>
        <p:nvSpPr>
          <p:cNvPr id="3" name="Text Placeholder 2"/>
          <p:cNvSpPr>
            <a:spLocks noGrp="1"/>
          </p:cNvSpPr>
          <p:nvPr>
            <p:ph type="body" sz="quarter" idx="10"/>
          </p:nvPr>
        </p:nvSpPr>
        <p:spPr>
          <a:xfrm>
            <a:off x="519112" y="1447799"/>
            <a:ext cx="11149013" cy="1969770"/>
          </a:xfrm>
        </p:spPr>
        <p:txBody>
          <a:bodyPr/>
          <a:lstStyle/>
          <a:p>
            <a:pPr marL="0" indent="0">
              <a:buNone/>
            </a:pPr>
            <a:r>
              <a:rPr lang="en-US" dirty="0" smtClean="0"/>
              <a:t>SSDT “Juneau” Project Integration is the </a:t>
            </a:r>
            <a:br>
              <a:rPr lang="en-US" dirty="0" smtClean="0"/>
            </a:br>
            <a:r>
              <a:rPr lang="en-US" dirty="0" smtClean="0"/>
              <a:t>most productive way to develop </a:t>
            </a:r>
          </a:p>
          <a:p>
            <a:pPr marL="0" indent="0">
              <a:buNone/>
            </a:pPr>
            <a:r>
              <a:rPr lang="en-US" dirty="0" smtClean="0"/>
              <a:t>applications and databases together</a:t>
            </a:r>
          </a:p>
          <a:p>
            <a:endParaRPr lang="en-US" dirty="0" smtClean="0"/>
          </a:p>
        </p:txBody>
      </p:sp>
      <p:sp>
        <p:nvSpPr>
          <p:cNvPr id="8" name="Rounded Rectangle 7"/>
          <p:cNvSpPr/>
          <p:nvPr/>
        </p:nvSpPr>
        <p:spPr bwMode="auto">
          <a:xfrm>
            <a:off x="8167217" y="4070213"/>
            <a:ext cx="2700075" cy="1375379"/>
          </a:xfrm>
          <a:prstGeom prst="roundRect">
            <a:avLst>
              <a:gd name="adj" fmla="val 0"/>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Application Project</a:t>
            </a:r>
          </a:p>
        </p:txBody>
      </p:sp>
      <p:sp>
        <p:nvSpPr>
          <p:cNvPr id="9" name="Rounded Rectangle 8"/>
          <p:cNvSpPr/>
          <p:nvPr/>
        </p:nvSpPr>
        <p:spPr bwMode="auto">
          <a:xfrm>
            <a:off x="8424994" y="4698441"/>
            <a:ext cx="2226901" cy="682159"/>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Entity Data Model</a:t>
            </a:r>
          </a:p>
        </p:txBody>
      </p:sp>
      <p:sp>
        <p:nvSpPr>
          <p:cNvPr id="10" name="Rounded Rectangle 9"/>
          <p:cNvSpPr/>
          <p:nvPr/>
        </p:nvSpPr>
        <p:spPr bwMode="auto">
          <a:xfrm>
            <a:off x="8423018" y="5589395"/>
            <a:ext cx="2226901" cy="680960"/>
          </a:xfrm>
          <a:prstGeom prst="roundRect">
            <a:avLst>
              <a:gd name="adj" fmla="val 0"/>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gradFill>
                  <a:gsLst>
                    <a:gs pos="0">
                      <a:srgbClr val="FFFFFF"/>
                    </a:gs>
                    <a:gs pos="100000">
                      <a:srgbClr val="FFFFFF"/>
                    </a:gs>
                  </a:gsLst>
                  <a:lin ang="5400000" scaled="0"/>
                </a:gradFill>
              </a:rPr>
              <a:t>Database Services</a:t>
            </a:r>
          </a:p>
        </p:txBody>
      </p:sp>
      <p:cxnSp>
        <p:nvCxnSpPr>
          <p:cNvPr id="11" name="Straight Connector 10"/>
          <p:cNvCxnSpPr>
            <a:stCxn id="9" idx="2"/>
            <a:endCxn id="10" idx="0"/>
          </p:cNvCxnSpPr>
          <p:nvPr/>
        </p:nvCxnSpPr>
        <p:spPr>
          <a:xfrm flipH="1">
            <a:off x="9536469" y="5380600"/>
            <a:ext cx="1976" cy="208795"/>
          </a:xfrm>
          <a:prstGeom prst="line">
            <a:avLst/>
          </a:prstGeom>
          <a:ln w="76200"/>
        </p:spPr>
        <p:style>
          <a:lnRef idx="1">
            <a:schemeClr val="accent2"/>
          </a:lnRef>
          <a:fillRef idx="0">
            <a:schemeClr val="accent2"/>
          </a:fillRef>
          <a:effectRef idx="0">
            <a:schemeClr val="accent2"/>
          </a:effectRef>
          <a:fontRef idx="minor">
            <a:schemeClr val="tx1"/>
          </a:fontRef>
        </p:style>
      </p:cxnSp>
      <p:sp>
        <p:nvSpPr>
          <p:cNvPr id="12" name="Rounded Rectangle 11"/>
          <p:cNvSpPr/>
          <p:nvPr/>
        </p:nvSpPr>
        <p:spPr bwMode="auto">
          <a:xfrm>
            <a:off x="8427553" y="5589395"/>
            <a:ext cx="2226901" cy="680960"/>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gradFill>
                  <a:gsLst>
                    <a:gs pos="0">
                      <a:srgbClr val="FFFFFF"/>
                    </a:gs>
                    <a:gs pos="100000">
                      <a:srgbClr val="FFFFFF"/>
                    </a:gs>
                  </a:gsLst>
                  <a:lin ang="5400000" scaled="0"/>
                </a:gradFill>
              </a:rPr>
              <a:t>Database Services</a:t>
            </a:r>
          </a:p>
        </p:txBody>
      </p:sp>
    </p:spTree>
    <p:extLst>
      <p:ext uri="{BB962C8B-B14F-4D97-AF65-F5344CB8AC3E}">
        <p14:creationId xmlns:p14="http://schemas.microsoft.com/office/powerpoint/2010/main" val="342102701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Related Content</a:t>
            </a:r>
            <a:endParaRPr lang="en-US" dirty="0"/>
          </a:p>
        </p:txBody>
      </p:sp>
      <p:sp>
        <p:nvSpPr>
          <p:cNvPr id="8" name="Rectangle 7"/>
          <p:cNvSpPr/>
          <p:nvPr/>
        </p:nvSpPr>
        <p:spPr bwMode="auto">
          <a:xfrm>
            <a:off x="-3063244" y="1"/>
            <a:ext cx="2854754" cy="3600986"/>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dirty="0" smtClean="0">
                <a:solidFill>
                  <a:schemeClr val="tx1">
                    <a:alpha val="99000"/>
                  </a:schemeClr>
                </a:solidFill>
              </a:rPr>
              <a:t>Required Slide</a:t>
            </a:r>
          </a:p>
          <a:p>
            <a:pPr defTabSz="914099" fontAlgn="base">
              <a:spcBef>
                <a:spcPct val="0"/>
              </a:spcBef>
              <a:spcAft>
                <a:spcPct val="0"/>
              </a:spcAft>
            </a:pPr>
            <a:endParaRPr lang="en-US" dirty="0" smtClean="0">
              <a:solidFill>
                <a:schemeClr val="tx1">
                  <a:alpha val="99000"/>
                </a:schemeClr>
              </a:solidFill>
            </a:endParaRPr>
          </a:p>
          <a:p>
            <a:pPr defTabSz="914099" fontAlgn="base">
              <a:spcBef>
                <a:spcPct val="0"/>
              </a:spcBef>
              <a:spcAft>
                <a:spcPct val="0"/>
              </a:spcAft>
            </a:pPr>
            <a:r>
              <a:rPr lang="en-US" b="1" dirty="0">
                <a:solidFill>
                  <a:schemeClr val="tx1">
                    <a:alpha val="99000"/>
                  </a:schemeClr>
                </a:solidFill>
              </a:rPr>
              <a:t>Speakers, </a:t>
            </a:r>
            <a:r>
              <a:rPr lang="en-US" dirty="0">
                <a:solidFill>
                  <a:schemeClr val="tx1">
                    <a:alpha val="99000"/>
                  </a:schemeClr>
                </a:solidFill>
              </a:rPr>
              <a:t>please list the Breakout Sessions, Interactive Discussions, Labs, Demo Stations and Certification Exam that relate to your session. Also indicate when they can find you staffing in the TLC</a:t>
            </a:r>
            <a:r>
              <a:rPr lang="en-US" dirty="0" smtClean="0">
                <a:solidFill>
                  <a:schemeClr val="tx1">
                    <a:alpha val="99000"/>
                  </a:schemeClr>
                </a:solidFill>
              </a:rPr>
              <a:t>.</a:t>
            </a:r>
          </a:p>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9" name="Rectangle 8"/>
          <p:cNvSpPr/>
          <p:nvPr/>
        </p:nvSpPr>
        <p:spPr bwMode="auto">
          <a:xfrm>
            <a:off x="507868" y="1375674"/>
            <a:ext cx="11173090" cy="1348061"/>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smtClean="0">
                <a:gradFill>
                  <a:gsLst>
                    <a:gs pos="0">
                      <a:schemeClr val="tx1"/>
                    </a:gs>
                    <a:gs pos="100000">
                      <a:schemeClr val="tx1"/>
                    </a:gs>
                  </a:gsLst>
                  <a:lin ang="5400000" scaled="0"/>
                </a:gradFill>
              </a:rPr>
              <a:t>Breakout Session</a:t>
            </a:r>
            <a:endParaRPr lang="en-US" sz="2400" dirty="0" smtClean="0">
              <a:gradFill>
                <a:gsLst>
                  <a:gs pos="0">
                    <a:schemeClr val="tx1"/>
                  </a:gs>
                  <a:gs pos="100000">
                    <a:schemeClr val="tx1"/>
                  </a:gs>
                </a:gsLst>
                <a:lin ang="5400000" scaled="0"/>
              </a:gradFill>
            </a:endParaRPr>
          </a:p>
          <a:p>
            <a:pPr marL="917557" lvl="1"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DEV207: </a:t>
            </a:r>
            <a:r>
              <a:rPr lang="en-US" sz="2400" dirty="0">
                <a:gradFill>
                  <a:gsLst>
                    <a:gs pos="0">
                      <a:schemeClr val="tx1"/>
                    </a:gs>
                    <a:gs pos="100000">
                      <a:schemeClr val="tx1"/>
                    </a:gs>
                  </a:gsLst>
                  <a:lin ang="5400000" scaled="0"/>
                </a:gradFill>
              </a:rPr>
              <a:t>Introducing </a:t>
            </a:r>
            <a:r>
              <a:rPr lang="en-US" sz="2400" dirty="0" smtClean="0">
                <a:gradFill>
                  <a:gsLst>
                    <a:gs pos="0">
                      <a:schemeClr val="tx1"/>
                    </a:gs>
                    <a:gs pos="100000">
                      <a:schemeClr val="tx1"/>
                    </a:gs>
                  </a:gsLst>
                  <a:lin ang="5400000" scaled="0"/>
                </a:gradFill>
              </a:rPr>
              <a:t>SQL </a:t>
            </a:r>
            <a:r>
              <a:rPr lang="en-US" sz="2400" dirty="0">
                <a:gradFill>
                  <a:gsLst>
                    <a:gs pos="0">
                      <a:schemeClr val="tx1"/>
                    </a:gs>
                    <a:gs pos="100000">
                      <a:schemeClr val="tx1"/>
                    </a:gs>
                  </a:gsLst>
                  <a:lin ang="5400000" scaled="0"/>
                </a:gradFill>
              </a:rPr>
              <a:t>Server Developer Tools, </a:t>
            </a:r>
            <a:r>
              <a:rPr lang="en-US" sz="2400" dirty="0" smtClean="0">
                <a:gradFill>
                  <a:gsLst>
                    <a:gs pos="0">
                      <a:schemeClr val="tx1"/>
                    </a:gs>
                    <a:gs pos="100000">
                      <a:schemeClr val="tx1"/>
                    </a:gs>
                  </a:gsLst>
                  <a:lin ang="5400000" scaled="0"/>
                </a:gradFill>
              </a:rPr>
              <a:t>Code-</a:t>
            </a:r>
            <a:r>
              <a:rPr lang="en-US" sz="2400" dirty="0">
                <a:gradFill>
                  <a:gsLst>
                    <a:gs pos="0">
                      <a:schemeClr val="tx1"/>
                    </a:gs>
                    <a:gs pos="100000">
                      <a:schemeClr val="tx1"/>
                    </a:gs>
                  </a:gsLst>
                  <a:lin ang="5400000" scaled="0"/>
                </a:gradFill>
              </a:rPr>
              <a:t>n</a:t>
            </a:r>
            <a:r>
              <a:rPr lang="en-US" sz="2400" dirty="0" smtClean="0">
                <a:gradFill>
                  <a:gsLst>
                    <a:gs pos="0">
                      <a:schemeClr val="tx1"/>
                    </a:gs>
                    <a:gs pos="100000">
                      <a:schemeClr val="tx1"/>
                    </a:gs>
                  </a:gsLst>
                  <a:lin ang="5400000" scaled="0"/>
                </a:gradFill>
              </a:rPr>
              <a:t>amed </a:t>
            </a:r>
            <a:r>
              <a:rPr lang="en-US" sz="2400" dirty="0">
                <a:gradFill>
                  <a:gsLst>
                    <a:gs pos="0">
                      <a:schemeClr val="tx1"/>
                    </a:gs>
                    <a:gs pos="100000">
                      <a:schemeClr val="tx1"/>
                    </a:gs>
                  </a:gsLst>
                  <a:lin ang="5400000" scaled="0"/>
                </a:gradFill>
              </a:rPr>
              <a:t>"Juneau": An Introduction to Doing Database Development in a Modern Way </a:t>
            </a:r>
          </a:p>
        </p:txBody>
      </p:sp>
      <p:sp>
        <p:nvSpPr>
          <p:cNvPr id="11" name="Rectangle 10"/>
          <p:cNvSpPr/>
          <p:nvPr/>
        </p:nvSpPr>
        <p:spPr bwMode="auto">
          <a:xfrm>
            <a:off x="507868" y="3071982"/>
            <a:ext cx="11173090" cy="1348061"/>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Hands-on </a:t>
            </a:r>
            <a:r>
              <a:rPr lang="en-US" sz="2400" dirty="0" smtClean="0">
                <a:gradFill>
                  <a:gsLst>
                    <a:gs pos="0">
                      <a:schemeClr val="tx1"/>
                    </a:gs>
                    <a:gs pos="100000">
                      <a:schemeClr val="tx1"/>
                    </a:gs>
                  </a:gsLst>
                  <a:lin ang="5400000" scaled="0"/>
                </a:gradFill>
              </a:rPr>
              <a:t>Lab </a:t>
            </a:r>
            <a:endParaRPr lang="en-US" sz="2400" dirty="0">
              <a:gradFill>
                <a:gsLst>
                  <a:gs pos="0">
                    <a:schemeClr val="tx1"/>
                  </a:gs>
                  <a:gs pos="100000">
                    <a:schemeClr val="tx1"/>
                  </a:gs>
                </a:gsLst>
                <a:lin ang="5400000" scaled="0"/>
              </a:gradFill>
            </a:endParaRPr>
          </a:p>
          <a:p>
            <a:pPr marL="917557" lvl="1"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DEV385-HOL | DBI376-HOL: Using SQL </a:t>
            </a:r>
            <a:r>
              <a:rPr lang="en-US" sz="2400" dirty="0">
                <a:gradFill>
                  <a:gsLst>
                    <a:gs pos="0">
                      <a:schemeClr val="tx1"/>
                    </a:gs>
                    <a:gs pos="100000">
                      <a:schemeClr val="tx1"/>
                    </a:gs>
                  </a:gsLst>
                  <a:lin ang="5400000" scaled="0"/>
                </a:gradFill>
              </a:rPr>
              <a:t>Server Developer Tools, </a:t>
            </a:r>
            <a:r>
              <a:rPr lang="en-US" sz="2400" dirty="0" smtClean="0">
                <a:gradFill>
                  <a:gsLst>
                    <a:gs pos="0">
                      <a:schemeClr val="tx1"/>
                    </a:gs>
                    <a:gs pos="100000">
                      <a:schemeClr val="tx1"/>
                    </a:gs>
                  </a:gsLst>
                  <a:lin ang="5400000" scaled="0"/>
                </a:gradFill>
              </a:rPr>
              <a:t>Code-named </a:t>
            </a:r>
            <a:r>
              <a:rPr lang="en-US" sz="2400" dirty="0">
                <a:gradFill>
                  <a:gsLst>
                    <a:gs pos="0">
                      <a:schemeClr val="tx1"/>
                    </a:gs>
                    <a:gs pos="100000">
                      <a:schemeClr val="tx1"/>
                    </a:gs>
                  </a:gsLst>
                  <a:lin ang="5400000" scaled="0"/>
                </a:gradFill>
              </a:rPr>
              <a:t>"Juneau", to develop your SQL Server </a:t>
            </a:r>
            <a:r>
              <a:rPr lang="en-US" sz="2400" dirty="0" smtClean="0">
                <a:gradFill>
                  <a:gsLst>
                    <a:gs pos="0">
                      <a:schemeClr val="tx1"/>
                    </a:gs>
                    <a:gs pos="100000">
                      <a:schemeClr val="tx1"/>
                    </a:gs>
                  </a:gsLst>
                  <a:lin ang="5400000" scaled="0"/>
                </a:gradFill>
              </a:rPr>
              <a:t>Database</a:t>
            </a:r>
          </a:p>
        </p:txBody>
      </p:sp>
      <p:sp>
        <p:nvSpPr>
          <p:cNvPr id="6" name="Rectangle 5"/>
          <p:cNvSpPr/>
          <p:nvPr/>
        </p:nvSpPr>
        <p:spPr bwMode="auto">
          <a:xfrm>
            <a:off x="507868" y="4770549"/>
            <a:ext cx="11173090" cy="1015663"/>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Product Demo Station</a:t>
            </a:r>
          </a:p>
          <a:p>
            <a:pPr marL="917557" lvl="1"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Entity Framework &amp; SQL Server Developer Tools, Codename “Juneau”</a:t>
            </a:r>
            <a:endParaRPr lang="en-US" sz="24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67225433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SSDT “Juneau” Resources</a:t>
            </a:r>
            <a:endParaRPr lang="en-US" dirty="0"/>
          </a:p>
        </p:txBody>
      </p:sp>
      <p:sp>
        <p:nvSpPr>
          <p:cNvPr id="13" name="Rectangle 12"/>
          <p:cNvSpPr/>
          <p:nvPr/>
        </p:nvSpPr>
        <p:spPr bwMode="auto">
          <a:xfrm>
            <a:off x="507868" y="1375674"/>
            <a:ext cx="11173090" cy="609398"/>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fi-FI" sz="2400" dirty="0">
                <a:gradFill>
                  <a:gsLst>
                    <a:gs pos="0">
                      <a:schemeClr val="tx1"/>
                    </a:gs>
                    <a:gs pos="100000">
                      <a:schemeClr val="tx1"/>
                    </a:gs>
                  </a:gsLst>
                  <a:lin ang="5400000" scaled="0"/>
                </a:gradFill>
              </a:rPr>
              <a:t>SSDT on MSDN: </a:t>
            </a:r>
            <a:r>
              <a:rPr lang="fi-FI" sz="2400" dirty="0">
                <a:solidFill>
                  <a:schemeClr val="accent1"/>
                </a:solidFill>
                <a:hlinkClick r:id="rId4"/>
              </a:rPr>
              <a:t>http://</a:t>
            </a:r>
            <a:r>
              <a:rPr lang="fi-FI" sz="2400" dirty="0" smtClean="0">
                <a:solidFill>
                  <a:schemeClr val="accent1"/>
                </a:solidFill>
                <a:hlinkClick r:id="rId4"/>
              </a:rPr>
              <a:t>msdn.microsoft.com/en-us/data/tools.aspx</a:t>
            </a:r>
            <a:r>
              <a:rPr lang="fi-FI" sz="2400" dirty="0" smtClean="0">
                <a:solidFill>
                  <a:schemeClr val="accent1"/>
                </a:solidFill>
              </a:rPr>
              <a:t> </a:t>
            </a:r>
            <a:endParaRPr lang="fi-FI" sz="2400" dirty="0">
              <a:solidFill>
                <a:schemeClr val="accent1"/>
              </a:solidFill>
            </a:endParaRPr>
          </a:p>
        </p:txBody>
      </p:sp>
      <p:sp>
        <p:nvSpPr>
          <p:cNvPr id="14" name="Rectangle 13"/>
          <p:cNvSpPr/>
          <p:nvPr/>
        </p:nvSpPr>
        <p:spPr bwMode="auto">
          <a:xfrm>
            <a:off x="507868" y="2208393"/>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SSDT Forum: </a:t>
            </a:r>
            <a:r>
              <a:rPr lang="en-US" sz="2400" dirty="0">
                <a:gradFill>
                  <a:gsLst>
                    <a:gs pos="0">
                      <a:schemeClr val="tx1"/>
                    </a:gs>
                    <a:gs pos="100000">
                      <a:schemeClr val="tx1"/>
                    </a:gs>
                  </a:gsLst>
                  <a:lin ang="5400000" scaled="0"/>
                </a:gradFill>
                <a:hlinkClick r:id="rId5"/>
              </a:rPr>
              <a:t>http://</a:t>
            </a:r>
            <a:r>
              <a:rPr lang="en-US" sz="2400" dirty="0" smtClean="0">
                <a:gradFill>
                  <a:gsLst>
                    <a:gs pos="0">
                      <a:schemeClr val="tx1"/>
                    </a:gs>
                    <a:gs pos="100000">
                      <a:schemeClr val="tx1"/>
                    </a:gs>
                  </a:gsLst>
                  <a:lin ang="5400000" scaled="0"/>
                </a:gradFill>
                <a:hlinkClick r:id="rId5"/>
              </a:rPr>
              <a:t>social.msdn.microsoft.com/Forums/en-US/ssdt/threads</a:t>
            </a:r>
            <a:r>
              <a:rPr lang="en-US" sz="2400" dirty="0" smtClean="0">
                <a:gradFill>
                  <a:gsLst>
                    <a:gs pos="0">
                      <a:schemeClr val="tx1"/>
                    </a:gs>
                    <a:gs pos="100000">
                      <a:schemeClr val="tx1"/>
                    </a:gs>
                  </a:gsLst>
                  <a:lin ang="5400000" scaled="0"/>
                </a:gradFill>
              </a:rPr>
              <a:t> </a:t>
            </a:r>
            <a:endParaRPr lang="en-US" sz="2400" dirty="0">
              <a:gradFill>
                <a:gsLst>
                  <a:gs pos="0">
                    <a:schemeClr val="tx1"/>
                  </a:gs>
                  <a:gs pos="100000">
                    <a:schemeClr val="tx1"/>
                  </a:gs>
                </a:gsLst>
                <a:lin ang="5400000" scaled="0"/>
              </a:gradFill>
            </a:endParaRPr>
          </a:p>
        </p:txBody>
      </p:sp>
      <p:sp>
        <p:nvSpPr>
          <p:cNvPr id="15" name="Rectangle 14"/>
          <p:cNvSpPr/>
          <p:nvPr/>
        </p:nvSpPr>
        <p:spPr bwMode="auto">
          <a:xfrm>
            <a:off x="507868" y="3041112"/>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SSDT Team Blog: </a:t>
            </a:r>
            <a:r>
              <a:rPr lang="en-US" sz="2400" dirty="0">
                <a:gradFill>
                  <a:gsLst>
                    <a:gs pos="0">
                      <a:schemeClr val="tx1"/>
                    </a:gs>
                    <a:gs pos="100000">
                      <a:schemeClr val="tx1"/>
                    </a:gs>
                  </a:gsLst>
                  <a:lin ang="5400000" scaled="0"/>
                </a:gradFill>
                <a:hlinkClick r:id="rId6"/>
              </a:rPr>
              <a:t>http://</a:t>
            </a:r>
            <a:r>
              <a:rPr lang="en-US" sz="2400" dirty="0" smtClean="0">
                <a:gradFill>
                  <a:gsLst>
                    <a:gs pos="0">
                      <a:schemeClr val="tx1"/>
                    </a:gs>
                    <a:gs pos="100000">
                      <a:schemeClr val="tx1"/>
                    </a:gs>
                  </a:gsLst>
                  <a:lin ang="5400000" scaled="0"/>
                </a:gradFill>
                <a:hlinkClick r:id="rId6"/>
              </a:rPr>
              <a:t>blogs.msdn.com/b/ssdt</a:t>
            </a:r>
            <a:r>
              <a:rPr lang="en-US" sz="2400" dirty="0">
                <a:gradFill>
                  <a:gsLst>
                    <a:gs pos="0">
                      <a:schemeClr val="tx1"/>
                    </a:gs>
                    <a:gs pos="100000">
                      <a:schemeClr val="tx1"/>
                    </a:gs>
                  </a:gsLst>
                  <a:lin ang="5400000" scaled="0"/>
                </a:gradFill>
              </a:rPr>
              <a:t> </a:t>
            </a:r>
          </a:p>
        </p:txBody>
      </p:sp>
      <p:sp>
        <p:nvSpPr>
          <p:cNvPr id="17" name="Rectangle 16"/>
          <p:cNvSpPr/>
          <p:nvPr/>
        </p:nvSpPr>
        <p:spPr bwMode="auto">
          <a:xfrm>
            <a:off x="507868" y="3873831"/>
            <a:ext cx="11173090" cy="1015663"/>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Sarah McDevitt: </a:t>
            </a:r>
            <a:r>
              <a:rPr lang="en-US" sz="2400" dirty="0" smtClean="0">
                <a:gradFill>
                  <a:gsLst>
                    <a:gs pos="0">
                      <a:schemeClr val="tx1"/>
                    </a:gs>
                    <a:gs pos="100000">
                      <a:schemeClr val="tx1"/>
                    </a:gs>
                  </a:gsLst>
                  <a:lin ang="5400000" scaled="0"/>
                </a:gradFill>
                <a:hlinkClick r:id="rId7"/>
              </a:rPr>
              <a:t>sarahmcd@microsoft.com</a:t>
            </a:r>
            <a:endParaRPr lang="en-US" sz="2400" dirty="0" smtClean="0">
              <a:gradFill>
                <a:gsLst>
                  <a:gs pos="0">
                    <a:schemeClr val="tx1"/>
                  </a:gs>
                  <a:gs pos="100000">
                    <a:schemeClr val="tx1"/>
                  </a:gs>
                </a:gsLst>
                <a:lin ang="5400000" scaled="0"/>
              </a:gradFill>
            </a:endParaRPr>
          </a:p>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Adi Unnithan: </a:t>
            </a:r>
            <a:r>
              <a:rPr lang="en-US" sz="2400" dirty="0" smtClean="0">
                <a:gradFill>
                  <a:gsLst>
                    <a:gs pos="0">
                      <a:schemeClr val="tx1"/>
                    </a:gs>
                    <a:gs pos="100000">
                      <a:schemeClr val="tx1"/>
                    </a:gs>
                  </a:gsLst>
                  <a:lin ang="5400000" scaled="0"/>
                </a:gradFill>
                <a:hlinkClick r:id="rId8"/>
              </a:rPr>
              <a:t>adiunni@microsoft.com</a:t>
            </a:r>
            <a:endParaRPr lang="en-US" sz="2400" dirty="0" smtClean="0">
              <a:gradFill>
                <a:gsLst>
                  <a:gs pos="0">
                    <a:schemeClr val="tx1"/>
                  </a:gs>
                  <a:gs pos="100000">
                    <a:schemeClr val="tx1"/>
                  </a:gs>
                </a:gsLst>
                <a:lin ang="5400000" scaled="0"/>
              </a:gradFill>
            </a:endParaRPr>
          </a:p>
        </p:txBody>
      </p:sp>
      <p:sp>
        <p:nvSpPr>
          <p:cNvPr id="7" name="Rectangle 6"/>
          <p:cNvSpPr/>
          <p:nvPr/>
        </p:nvSpPr>
        <p:spPr bwMode="auto">
          <a:xfrm>
            <a:off x="519113" y="5102698"/>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SSDT </a:t>
            </a:r>
            <a:r>
              <a:rPr lang="en-US" sz="2400" dirty="0" smtClean="0">
                <a:gradFill>
                  <a:gsLst>
                    <a:gs pos="0">
                      <a:schemeClr val="tx1"/>
                    </a:gs>
                    <a:gs pos="100000">
                      <a:schemeClr val="tx1"/>
                    </a:gs>
                  </a:gsLst>
                  <a:lin ang="5400000" scaled="0"/>
                </a:gradFill>
              </a:rPr>
              <a:t>on Twitter: #</a:t>
            </a:r>
            <a:r>
              <a:rPr lang="en-US" sz="2400" dirty="0" err="1" smtClean="0">
                <a:gradFill>
                  <a:gsLst>
                    <a:gs pos="0">
                      <a:schemeClr val="tx1"/>
                    </a:gs>
                    <a:gs pos="100000">
                      <a:schemeClr val="tx1"/>
                    </a:gs>
                  </a:gsLst>
                  <a:lin ang="5400000" scaled="0"/>
                </a:gradFill>
              </a:rPr>
              <a:t>sqlsdt</a:t>
            </a:r>
            <a:r>
              <a:rPr lang="en-US" sz="2400" dirty="0" smtClean="0">
                <a:gradFill>
                  <a:gsLst>
                    <a:gs pos="0">
                      <a:schemeClr val="tx1"/>
                    </a:gs>
                    <a:gs pos="100000">
                      <a:schemeClr val="tx1"/>
                    </a:gs>
                  </a:gsLst>
                  <a:lin ang="5400000" scaled="0"/>
                </a:gradFill>
              </a:rPr>
              <a:t> </a:t>
            </a:r>
            <a:endParaRPr lang="en-US" sz="24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57137992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DEV Track Resources</a:t>
            </a:r>
            <a:endParaRPr lang="en-US" dirty="0"/>
          </a:p>
        </p:txBody>
      </p:sp>
      <p:sp>
        <p:nvSpPr>
          <p:cNvPr id="5" name="Content Placeholder 4"/>
          <p:cNvSpPr>
            <a:spLocks noGrp="1"/>
          </p:cNvSpPr>
          <p:nvPr>
            <p:ph type="body" sz="quarter" idx="10"/>
          </p:nvPr>
        </p:nvSpPr>
        <p:spPr/>
        <p:txBody>
          <a:bodyPr/>
          <a:lstStyle/>
          <a:p>
            <a:r>
              <a:rPr lang="en-US" smtClean="0">
                <a:hlinkClick r:id="rId2"/>
              </a:rPr>
              <a:t>http://www.microsoft.com/visualstudio</a:t>
            </a:r>
            <a:r>
              <a:rPr lang="en-US" smtClean="0"/>
              <a:t> </a:t>
            </a:r>
          </a:p>
          <a:p>
            <a:r>
              <a:rPr lang="en-US" smtClean="0">
                <a:hlinkClick r:id="rId3"/>
              </a:rPr>
              <a:t>http://www.microsoft.com/visualstudio/en-us/lightswitch</a:t>
            </a:r>
            <a:r>
              <a:rPr lang="en-US" smtClean="0"/>
              <a:t> </a:t>
            </a:r>
          </a:p>
          <a:p>
            <a:r>
              <a:rPr lang="en-US" smtClean="0">
                <a:hlinkClick r:id="rId4"/>
              </a:rPr>
              <a:t>http://www.microsoft.com/expression/</a:t>
            </a:r>
            <a:endParaRPr lang="en-US" smtClean="0"/>
          </a:p>
          <a:p>
            <a:r>
              <a:rPr lang="en-US" smtClean="0">
                <a:hlinkClick r:id="rId5"/>
              </a:rPr>
              <a:t>http://blogs.msdn.com/b/somasegar/</a:t>
            </a:r>
            <a:endParaRPr lang="en-US" smtClean="0"/>
          </a:p>
          <a:p>
            <a:r>
              <a:rPr lang="en-US" smtClean="0">
                <a:hlinkClick r:id="rId6"/>
              </a:rPr>
              <a:t>http://blogs.msdn.com/b/bharry/</a:t>
            </a:r>
            <a:endParaRPr lang="en-US" smtClean="0"/>
          </a:p>
          <a:p>
            <a:r>
              <a:rPr lang="en-US" smtClean="0">
                <a:hlinkClick r:id="rId7"/>
              </a:rPr>
              <a:t>http://www.microsoft.com/sqlserver/en/us/default.aspx</a:t>
            </a:r>
            <a:endParaRPr lang="en-US" smtClean="0"/>
          </a:p>
          <a:p>
            <a:r>
              <a:rPr lang="en-US" smtClean="0">
                <a:hlinkClick r:id="rId8"/>
              </a:rPr>
              <a:t>http://www.facebook.com/visualstudio</a:t>
            </a:r>
            <a:r>
              <a:rPr lang="en-US" smtClean="0"/>
              <a:t> </a:t>
            </a:r>
          </a:p>
          <a:p>
            <a:endParaRPr lang="en-US" dirty="0"/>
          </a:p>
        </p:txBody>
      </p:sp>
    </p:spTree>
    <p:extLst>
      <p:ext uri="{BB962C8B-B14F-4D97-AF65-F5344CB8AC3E}">
        <p14:creationId xmlns:p14="http://schemas.microsoft.com/office/powerpoint/2010/main" val="299489419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178342847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48827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68741710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itle 2"/>
          <p:cNvSpPr>
            <a:spLocks noGrp="1"/>
          </p:cNvSpPr>
          <p:nvPr>
            <p:ph type="ctrTitle"/>
          </p:nvPr>
        </p:nvSpPr>
        <p:spPr/>
        <p:txBody>
          <a:bodyPr/>
          <a:lstStyle/>
          <a:p>
            <a:r>
              <a:rPr lang="en-US" dirty="0" smtClean="0"/>
              <a:t>(screenshot)</a:t>
            </a:r>
            <a:endParaRPr lang="en-US" dirty="0"/>
          </a:p>
        </p:txBody>
      </p:sp>
      <p:sp>
        <p:nvSpPr>
          <p:cNvPr id="4" name="Subtitle 3"/>
          <p:cNvSpPr>
            <a:spLocks noGrp="1"/>
          </p:cNvSpPr>
          <p:nvPr>
            <p:ph type="subTitle" idx="1"/>
          </p:nvPr>
        </p:nvSpPr>
        <p:spPr/>
        <p:txBody>
          <a:bodyPr/>
          <a:lstStyle/>
          <a:p>
            <a:endParaRPr lang="en-US"/>
          </a:p>
        </p:txBody>
      </p:sp>
      <p:pic>
        <p:nvPicPr>
          <p:cNvPr id="1026" name="Picture 2" descr="\\sarahmcd-w2k8\users\Public\Documents\Conference screenshots\AddAuthor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24" y="-16626"/>
            <a:ext cx="11488189" cy="6892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3547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itle 2"/>
          <p:cNvSpPr>
            <a:spLocks noGrp="1"/>
          </p:cNvSpPr>
          <p:nvPr>
            <p:ph type="ctrTitle"/>
          </p:nvPr>
        </p:nvSpPr>
        <p:spPr/>
        <p:txBody>
          <a:bodyPr/>
          <a:lstStyle/>
          <a:p>
            <a:r>
              <a:rPr lang="en-US" dirty="0" smtClean="0"/>
              <a:t>(screenshot)</a:t>
            </a:r>
            <a:endParaRPr lang="en-US" dirty="0"/>
          </a:p>
        </p:txBody>
      </p:sp>
      <p:sp>
        <p:nvSpPr>
          <p:cNvPr id="4" name="Subtitle 3"/>
          <p:cNvSpPr>
            <a:spLocks noGrp="1"/>
          </p:cNvSpPr>
          <p:nvPr>
            <p:ph type="subTitle" idx="1"/>
          </p:nvPr>
        </p:nvSpPr>
        <p:spPr/>
        <p:txBody>
          <a:bodyPr/>
          <a:lstStyle/>
          <a:p>
            <a:endParaRPr lang="en-US"/>
          </a:p>
        </p:txBody>
      </p:sp>
      <p:pic>
        <p:nvPicPr>
          <p:cNvPr id="2050" name="Picture 2" descr="\\sarahmcd-w2k8\users\Public\Documents\Conference screenshots\AuthorAdded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311" y="-16624"/>
            <a:ext cx="1142999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68988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itle 2"/>
          <p:cNvSpPr>
            <a:spLocks noGrp="1"/>
          </p:cNvSpPr>
          <p:nvPr>
            <p:ph type="ctrTitle"/>
          </p:nvPr>
        </p:nvSpPr>
        <p:spPr/>
        <p:txBody>
          <a:bodyPr/>
          <a:lstStyle/>
          <a:p>
            <a:endParaRPr lang="en-US"/>
          </a:p>
        </p:txBody>
      </p:sp>
      <p:sp>
        <p:nvSpPr>
          <p:cNvPr id="4" name="Subtitle 3"/>
          <p:cNvSpPr>
            <a:spLocks noGrp="1"/>
          </p:cNvSpPr>
          <p:nvPr>
            <p:ph type="subTitle" idx="1"/>
          </p:nvPr>
        </p:nvSpPr>
        <p:spPr/>
        <p:txBody>
          <a:bodyPr/>
          <a:lstStyle/>
          <a:p>
            <a:endParaRPr lang="en-US"/>
          </a:p>
        </p:txBody>
      </p:sp>
      <p:pic>
        <p:nvPicPr>
          <p:cNvPr id="3074" name="Picture 2" descr="\\sarahmcd-w2k8\users\Public\Documents\Conference screenshots\SidebySid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524" y="0"/>
            <a:ext cx="11430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57705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bwMode="auto">
          <a:xfrm>
            <a:off x="8167217" y="4070213"/>
            <a:ext cx="2700075" cy="1375379"/>
          </a:xfrm>
          <a:prstGeom prst="roundRect">
            <a:avLst>
              <a:gd name="adj" fmla="val 0"/>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Application Project</a:t>
            </a:r>
          </a:p>
        </p:txBody>
      </p:sp>
      <p:sp>
        <p:nvSpPr>
          <p:cNvPr id="2" name="Title 1"/>
          <p:cNvSpPr>
            <a:spLocks noGrp="1"/>
          </p:cNvSpPr>
          <p:nvPr>
            <p:ph type="title"/>
          </p:nvPr>
        </p:nvSpPr>
        <p:spPr/>
        <p:txBody>
          <a:bodyPr/>
          <a:lstStyle/>
          <a:p>
            <a:r>
              <a:rPr lang="en-US" smtClean="0"/>
              <a:t>SSDT “Juneau”: One Stop Shop</a:t>
            </a:r>
            <a:endParaRPr lang="en-US" dirty="0"/>
          </a:p>
        </p:txBody>
      </p:sp>
      <p:sp>
        <p:nvSpPr>
          <p:cNvPr id="3" name="Text Placeholder 2"/>
          <p:cNvSpPr>
            <a:spLocks noGrp="1"/>
          </p:cNvSpPr>
          <p:nvPr>
            <p:ph type="body" sz="quarter" idx="10"/>
          </p:nvPr>
        </p:nvSpPr>
        <p:spPr/>
        <p:txBody>
          <a:bodyPr/>
          <a:lstStyle/>
          <a:p>
            <a:r>
              <a:rPr lang="en-US" smtClean="0"/>
              <a:t>SQL Server Database Development in one suite</a:t>
            </a:r>
          </a:p>
          <a:p>
            <a:pPr lvl="0"/>
            <a:r>
              <a:rPr lang="en-US" smtClean="0"/>
              <a:t>Enhanced Database Project and Tools</a:t>
            </a:r>
          </a:p>
          <a:p>
            <a:r>
              <a:rPr lang="en-US" smtClean="0"/>
              <a:t>Deep integration with .NET Projects via Entity Framework</a:t>
            </a:r>
            <a:endParaRPr lang="en-US" dirty="0" smtClean="0"/>
          </a:p>
        </p:txBody>
      </p:sp>
      <p:sp>
        <p:nvSpPr>
          <p:cNvPr id="12" name="Rounded Rectangle 11"/>
          <p:cNvSpPr/>
          <p:nvPr/>
        </p:nvSpPr>
        <p:spPr bwMode="auto">
          <a:xfrm>
            <a:off x="8424994" y="4698441"/>
            <a:ext cx="2226901" cy="682159"/>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Entity Data Model</a:t>
            </a:r>
          </a:p>
        </p:txBody>
      </p:sp>
      <p:sp>
        <p:nvSpPr>
          <p:cNvPr id="19" name="Rounded Rectangle 18"/>
          <p:cNvSpPr/>
          <p:nvPr/>
        </p:nvSpPr>
        <p:spPr bwMode="auto">
          <a:xfrm>
            <a:off x="8423018" y="5589395"/>
            <a:ext cx="2226901" cy="680960"/>
          </a:xfrm>
          <a:prstGeom prst="roundRect">
            <a:avLst>
              <a:gd name="adj" fmla="val 0"/>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gradFill>
                  <a:gsLst>
                    <a:gs pos="0">
                      <a:srgbClr val="FFFFFF"/>
                    </a:gs>
                    <a:gs pos="100000">
                      <a:srgbClr val="FFFFFF"/>
                    </a:gs>
                  </a:gsLst>
                  <a:lin ang="5400000" scaled="0"/>
                </a:gradFill>
              </a:rPr>
              <a:t>Database Services</a:t>
            </a:r>
          </a:p>
        </p:txBody>
      </p:sp>
      <p:cxnSp>
        <p:nvCxnSpPr>
          <p:cNvPr id="21" name="Straight Connector 20"/>
          <p:cNvCxnSpPr>
            <a:stCxn id="12" idx="2"/>
            <a:endCxn id="19" idx="0"/>
          </p:cNvCxnSpPr>
          <p:nvPr/>
        </p:nvCxnSpPr>
        <p:spPr>
          <a:xfrm flipH="1">
            <a:off x="9536469" y="5380600"/>
            <a:ext cx="1976" cy="208795"/>
          </a:xfrm>
          <a:prstGeom prst="line">
            <a:avLst/>
          </a:prstGeom>
          <a:ln w="76200"/>
        </p:spPr>
        <p:style>
          <a:lnRef idx="1">
            <a:schemeClr val="accent2"/>
          </a:lnRef>
          <a:fillRef idx="0">
            <a:schemeClr val="accent2"/>
          </a:fillRef>
          <a:effectRef idx="0">
            <a:schemeClr val="accent2"/>
          </a:effectRef>
          <a:fontRef idx="minor">
            <a:schemeClr val="tx1"/>
          </a:fontRef>
        </p:style>
      </p:cxnSp>
      <p:sp>
        <p:nvSpPr>
          <p:cNvPr id="22" name="Rounded Rectangle 21"/>
          <p:cNvSpPr/>
          <p:nvPr/>
        </p:nvSpPr>
        <p:spPr bwMode="auto">
          <a:xfrm>
            <a:off x="8427553" y="5589395"/>
            <a:ext cx="2226901" cy="680960"/>
          </a:xfrm>
          <a:prstGeom prst="roundRect">
            <a:avLst>
              <a:gd name="adj" fmla="val 0"/>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gradFill>
                  <a:gsLst>
                    <a:gs pos="0">
                      <a:srgbClr val="FFFFFF"/>
                    </a:gs>
                    <a:gs pos="100000">
                      <a:srgbClr val="FFFFFF"/>
                    </a:gs>
                  </a:gsLst>
                  <a:lin ang="5400000" scaled="0"/>
                </a:gradFill>
              </a:rPr>
              <a:t>Database Services</a:t>
            </a:r>
          </a:p>
        </p:txBody>
      </p:sp>
      <p:sp>
        <p:nvSpPr>
          <p:cNvPr id="13" name="Rounded Rectangle 12"/>
          <p:cNvSpPr/>
          <p:nvPr/>
        </p:nvSpPr>
        <p:spPr bwMode="auto">
          <a:xfrm>
            <a:off x="1054531" y="5589395"/>
            <a:ext cx="2226901" cy="680960"/>
          </a:xfrm>
          <a:prstGeom prst="roundRect">
            <a:avLst>
              <a:gd name="adj" fmla="val 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gradFill>
                  <a:gsLst>
                    <a:gs pos="0">
                      <a:srgbClr val="FFFFFF"/>
                    </a:gs>
                    <a:gs pos="100000">
                      <a:srgbClr val="FFFFFF"/>
                    </a:gs>
                  </a:gsLst>
                  <a:lin ang="5400000" scaled="0"/>
                </a:gradFill>
              </a:rPr>
              <a:t>Analysis Services</a:t>
            </a:r>
          </a:p>
        </p:txBody>
      </p:sp>
      <p:sp>
        <p:nvSpPr>
          <p:cNvPr id="15" name="Rounded Rectangle 14"/>
          <p:cNvSpPr/>
          <p:nvPr/>
        </p:nvSpPr>
        <p:spPr bwMode="auto">
          <a:xfrm>
            <a:off x="3403134" y="5589395"/>
            <a:ext cx="2226901" cy="680960"/>
          </a:xfrm>
          <a:prstGeom prst="roundRect">
            <a:avLst>
              <a:gd name="adj" fmla="val 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gradFill>
                  <a:gsLst>
                    <a:gs pos="0">
                      <a:srgbClr val="FFFFFF"/>
                    </a:gs>
                    <a:gs pos="100000">
                      <a:srgbClr val="FFFFFF"/>
                    </a:gs>
                  </a:gsLst>
                  <a:lin ang="5400000" scaled="0"/>
                </a:gradFill>
              </a:rPr>
              <a:t>Reporting Services</a:t>
            </a:r>
          </a:p>
        </p:txBody>
      </p:sp>
      <p:sp>
        <p:nvSpPr>
          <p:cNvPr id="16" name="Rounded Rectangle 15"/>
          <p:cNvSpPr/>
          <p:nvPr/>
        </p:nvSpPr>
        <p:spPr bwMode="auto">
          <a:xfrm>
            <a:off x="5761572" y="5589395"/>
            <a:ext cx="2226901" cy="680960"/>
          </a:xfrm>
          <a:prstGeom prst="roundRect">
            <a:avLst>
              <a:gd name="adj" fmla="val 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gradFill>
                  <a:gsLst>
                    <a:gs pos="0">
                      <a:srgbClr val="FFFFFF"/>
                    </a:gs>
                    <a:gs pos="100000">
                      <a:srgbClr val="FFFFFF"/>
                    </a:gs>
                  </a:gsLst>
                  <a:lin ang="5400000" scaled="0"/>
                </a:gradFill>
              </a:rPr>
              <a:t>Integration Services</a:t>
            </a:r>
          </a:p>
        </p:txBody>
      </p:sp>
    </p:spTree>
    <p:extLst>
      <p:ext uri="{BB962C8B-B14F-4D97-AF65-F5344CB8AC3E}">
        <p14:creationId xmlns:p14="http://schemas.microsoft.com/office/powerpoint/2010/main" val="296973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SSDT “Juneau” Project Integration is…</a:t>
            </a:r>
            <a:endParaRPr lang="en-US" dirty="0"/>
          </a:p>
        </p:txBody>
      </p:sp>
      <p:sp>
        <p:nvSpPr>
          <p:cNvPr id="3" name="Text Placeholder 2"/>
          <p:cNvSpPr>
            <a:spLocks noGrp="1"/>
          </p:cNvSpPr>
          <p:nvPr>
            <p:ph type="body" sz="quarter" idx="10"/>
          </p:nvPr>
        </p:nvSpPr>
        <p:spPr>
          <a:xfrm>
            <a:off x="519112" y="1447799"/>
            <a:ext cx="11149013" cy="3151632"/>
          </a:xfrm>
        </p:spPr>
        <p:txBody>
          <a:bodyPr/>
          <a:lstStyle/>
          <a:p>
            <a:endParaRPr lang="en-US" dirty="0" smtClean="0"/>
          </a:p>
          <a:p>
            <a:pPr marL="0" indent="0">
              <a:buNone/>
            </a:pPr>
            <a:r>
              <a:rPr lang="en-US" dirty="0" smtClean="0"/>
              <a:t>…the most productive way for you to </a:t>
            </a:r>
          </a:p>
          <a:p>
            <a:pPr marL="0" indent="0">
              <a:buNone/>
            </a:pPr>
            <a:r>
              <a:rPr lang="en-US" dirty="0" smtClean="0"/>
              <a:t>develop applications and databases together</a:t>
            </a:r>
          </a:p>
          <a:p>
            <a:endParaRPr lang="en-US" dirty="0" smtClean="0"/>
          </a:p>
          <a:p>
            <a:endParaRPr lang="en-US" dirty="0" smtClean="0"/>
          </a:p>
          <a:p>
            <a:endParaRPr lang="en-US" dirty="0" smtClean="0"/>
          </a:p>
        </p:txBody>
      </p:sp>
      <p:sp>
        <p:nvSpPr>
          <p:cNvPr id="13" name="Rounded Rectangle 12"/>
          <p:cNvSpPr/>
          <p:nvPr/>
        </p:nvSpPr>
        <p:spPr bwMode="auto">
          <a:xfrm>
            <a:off x="8167217" y="4070213"/>
            <a:ext cx="2700075" cy="1375379"/>
          </a:xfrm>
          <a:prstGeom prst="roundRect">
            <a:avLst>
              <a:gd name="adj" fmla="val 0"/>
            </a:avLst>
          </a:prstGeom>
          <a:gradFill flip="none" rotWithShape="1">
            <a:gsLst>
              <a:gs pos="0">
                <a:schemeClr val="accent6">
                  <a:shade val="51000"/>
                  <a:satMod val="130000"/>
                  <a:lumMod val="70000"/>
                  <a:lumOff val="30000"/>
                </a:schemeClr>
              </a:gs>
              <a:gs pos="80000">
                <a:schemeClr val="accent6">
                  <a:shade val="93000"/>
                  <a:satMod val="130000"/>
                  <a:lumMod val="70000"/>
                  <a:lumOff val="30000"/>
                </a:schemeClr>
              </a:gs>
              <a:gs pos="100000">
                <a:schemeClr val="accent6">
                  <a:shade val="94000"/>
                  <a:satMod val="135000"/>
                  <a:lumMod val="70000"/>
                  <a:lumOff val="30000"/>
                </a:schemeClr>
              </a:gs>
            </a:gsLst>
            <a:lin ang="16200000" scaled="0"/>
            <a:tileRect/>
          </a:gra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Application Project</a:t>
            </a:r>
          </a:p>
        </p:txBody>
      </p:sp>
      <p:sp>
        <p:nvSpPr>
          <p:cNvPr id="14" name="Rounded Rectangle 13"/>
          <p:cNvSpPr/>
          <p:nvPr/>
        </p:nvSpPr>
        <p:spPr bwMode="auto">
          <a:xfrm>
            <a:off x="8424994" y="4698441"/>
            <a:ext cx="2226901" cy="682159"/>
          </a:xfrm>
          <a:prstGeom prst="roundRect">
            <a:avLst>
              <a:gd name="adj" fmla="val 0"/>
            </a:avLst>
          </a:prstGeom>
          <a:gradFill flip="none" rotWithShape="1">
            <a:gsLst>
              <a:gs pos="0">
                <a:schemeClr val="accent2">
                  <a:shade val="51000"/>
                  <a:satMod val="130000"/>
                  <a:lumMod val="70000"/>
                  <a:lumOff val="30000"/>
                </a:schemeClr>
              </a:gs>
              <a:gs pos="80000">
                <a:schemeClr val="accent2">
                  <a:shade val="93000"/>
                  <a:satMod val="130000"/>
                  <a:lumMod val="70000"/>
                  <a:lumOff val="30000"/>
                </a:schemeClr>
              </a:gs>
              <a:gs pos="100000">
                <a:schemeClr val="accent2">
                  <a:shade val="94000"/>
                  <a:satMod val="135000"/>
                  <a:lumMod val="70000"/>
                  <a:lumOff val="30000"/>
                </a:schemeClr>
              </a:gs>
            </a:gsLst>
            <a:lin ang="16200000" scaled="0"/>
            <a:tileRec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Entity Data Model</a:t>
            </a:r>
          </a:p>
        </p:txBody>
      </p:sp>
      <p:sp>
        <p:nvSpPr>
          <p:cNvPr id="15" name="Rounded Rectangle 14"/>
          <p:cNvSpPr/>
          <p:nvPr/>
        </p:nvSpPr>
        <p:spPr bwMode="auto">
          <a:xfrm>
            <a:off x="8423018" y="5589395"/>
            <a:ext cx="2226901" cy="680960"/>
          </a:xfrm>
          <a:prstGeom prst="roundRect">
            <a:avLst>
              <a:gd name="adj" fmla="val 0"/>
            </a:avLst>
          </a:prstGeom>
          <a:gradFill flip="none" rotWithShape="1">
            <a:lin ang="16200000" scaled="0"/>
            <a:tileRec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gradFill>
                  <a:gsLst>
                    <a:gs pos="0">
                      <a:srgbClr val="FFFFFF"/>
                    </a:gs>
                    <a:gs pos="100000">
                      <a:srgbClr val="FFFFFF"/>
                    </a:gs>
                  </a:gsLst>
                  <a:lin ang="5400000" scaled="0"/>
                </a:gradFill>
              </a:rPr>
              <a:t>Database Services</a:t>
            </a:r>
          </a:p>
        </p:txBody>
      </p:sp>
      <p:cxnSp>
        <p:nvCxnSpPr>
          <p:cNvPr id="16" name="Straight Connector 15"/>
          <p:cNvCxnSpPr>
            <a:stCxn id="14" idx="2"/>
            <a:endCxn id="15" idx="0"/>
          </p:cNvCxnSpPr>
          <p:nvPr/>
        </p:nvCxnSpPr>
        <p:spPr>
          <a:xfrm flipH="1">
            <a:off x="9536469" y="5380600"/>
            <a:ext cx="1976" cy="208795"/>
          </a:xfrm>
          <a:prstGeom prst="line">
            <a:avLst/>
          </a:prstGeom>
          <a:ln w="76200"/>
        </p:spPr>
        <p:style>
          <a:lnRef idx="1">
            <a:schemeClr val="accent2"/>
          </a:lnRef>
          <a:fillRef idx="0">
            <a:schemeClr val="accent2"/>
          </a:fillRef>
          <a:effectRef idx="0">
            <a:schemeClr val="accent2"/>
          </a:effectRef>
          <a:fontRef idx="minor">
            <a:schemeClr val="tx1"/>
          </a:fontRef>
        </p:style>
      </p:cxnSp>
      <p:sp>
        <p:nvSpPr>
          <p:cNvPr id="17" name="Rounded Rectangle 16"/>
          <p:cNvSpPr/>
          <p:nvPr/>
        </p:nvSpPr>
        <p:spPr bwMode="auto">
          <a:xfrm>
            <a:off x="8427553" y="5589395"/>
            <a:ext cx="2226901" cy="680960"/>
          </a:xfrm>
          <a:prstGeom prst="roundRect">
            <a:avLst>
              <a:gd name="adj" fmla="val 0"/>
            </a:avLst>
          </a:prstGeom>
          <a:gradFill flip="none" rotWithShape="1">
            <a:gsLst>
              <a:gs pos="0">
                <a:schemeClr val="accent2">
                  <a:shade val="51000"/>
                  <a:satMod val="130000"/>
                  <a:lumMod val="70000"/>
                  <a:lumOff val="30000"/>
                </a:schemeClr>
              </a:gs>
              <a:gs pos="80000">
                <a:schemeClr val="accent2">
                  <a:shade val="93000"/>
                  <a:satMod val="130000"/>
                  <a:lumMod val="70000"/>
                  <a:lumOff val="30000"/>
                </a:schemeClr>
              </a:gs>
              <a:gs pos="100000">
                <a:schemeClr val="accent2">
                  <a:shade val="94000"/>
                  <a:satMod val="135000"/>
                  <a:lumMod val="70000"/>
                  <a:lumOff val="30000"/>
                </a:schemeClr>
              </a:gs>
            </a:gsLst>
            <a:lin ang="16200000" scaled="0"/>
            <a:tileRec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gradFill>
                  <a:gsLst>
                    <a:gs pos="0">
                      <a:srgbClr val="FFFFFF"/>
                    </a:gs>
                    <a:gs pos="100000">
                      <a:srgbClr val="FFFFFF"/>
                    </a:gs>
                  </a:gsLst>
                  <a:lin ang="5400000" scaled="0"/>
                </a:gradFill>
              </a:rPr>
              <a:t>Database Services</a:t>
            </a:r>
          </a:p>
        </p:txBody>
      </p:sp>
    </p:spTree>
    <p:extLst>
      <p:ext uri="{BB962C8B-B14F-4D97-AF65-F5344CB8AC3E}">
        <p14:creationId xmlns:p14="http://schemas.microsoft.com/office/powerpoint/2010/main" val="46803162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Application development begins…</a:t>
            </a:r>
            <a:endParaRPr lang="en-US" dirty="0"/>
          </a:p>
        </p:txBody>
      </p:sp>
      <p:sp>
        <p:nvSpPr>
          <p:cNvPr id="5" name="Subtitle 4"/>
          <p:cNvSpPr>
            <a:spLocks noGrp="1"/>
          </p:cNvSpPr>
          <p:nvPr>
            <p:ph type="subTitle" idx="1"/>
          </p:nvPr>
        </p:nvSpPr>
        <p:spPr/>
        <p:txBody>
          <a:bodyPr/>
          <a:lstStyle/>
          <a:p>
            <a:r>
              <a:rPr lang="en-US" smtClean="0"/>
              <a:t>Build the application and database together</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 development begins…</a:t>
            </a:r>
            <a:endParaRPr lang="en-US" dirty="0"/>
          </a:p>
        </p:txBody>
      </p:sp>
      <p:sp>
        <p:nvSpPr>
          <p:cNvPr id="3" name="Text Placeholder 2"/>
          <p:cNvSpPr>
            <a:spLocks noGrp="1"/>
          </p:cNvSpPr>
          <p:nvPr>
            <p:ph type="body" sz="quarter" idx="10"/>
          </p:nvPr>
        </p:nvSpPr>
        <p:spPr>
          <a:xfrm>
            <a:off x="519112" y="1447799"/>
            <a:ext cx="11149013" cy="1969770"/>
          </a:xfrm>
        </p:spPr>
        <p:txBody>
          <a:bodyPr/>
          <a:lstStyle/>
          <a:p>
            <a:r>
              <a:rPr lang="en-US" dirty="0"/>
              <a:t>Interaction between Database Project </a:t>
            </a:r>
            <a:r>
              <a:rPr lang="en-US" dirty="0" smtClean="0"/>
              <a:t/>
            </a:r>
            <a:br>
              <a:rPr lang="en-US" dirty="0" smtClean="0"/>
            </a:br>
            <a:r>
              <a:rPr lang="en-US" dirty="0" smtClean="0"/>
              <a:t>and Entity </a:t>
            </a:r>
            <a:r>
              <a:rPr lang="en-US" dirty="0"/>
              <a:t>Data Model</a:t>
            </a:r>
          </a:p>
          <a:p>
            <a:r>
              <a:rPr lang="en-US" dirty="0" smtClean="0"/>
              <a:t>Seamless F5 experience</a:t>
            </a:r>
          </a:p>
          <a:p>
            <a:r>
              <a:rPr lang="en-US" dirty="0" smtClean="0"/>
              <a:t>Local DB Runtime</a:t>
            </a:r>
            <a:endParaRPr lang="en-US" dirty="0"/>
          </a:p>
        </p:txBody>
      </p:sp>
      <p:sp>
        <p:nvSpPr>
          <p:cNvPr id="10" name="Rounded Rectangle 9"/>
          <p:cNvSpPr/>
          <p:nvPr/>
        </p:nvSpPr>
        <p:spPr bwMode="auto">
          <a:xfrm>
            <a:off x="8167217" y="4070213"/>
            <a:ext cx="2700075" cy="1375379"/>
          </a:xfrm>
          <a:prstGeom prst="roundRect">
            <a:avLst>
              <a:gd name="adj" fmla="val 0"/>
            </a:avLst>
          </a:prstGeom>
          <a:gradFill flip="none" rotWithShape="1">
            <a:gsLst>
              <a:gs pos="0">
                <a:schemeClr val="accent6">
                  <a:shade val="51000"/>
                  <a:satMod val="130000"/>
                  <a:lumMod val="70000"/>
                  <a:lumOff val="30000"/>
                </a:schemeClr>
              </a:gs>
              <a:gs pos="80000">
                <a:schemeClr val="accent6">
                  <a:shade val="93000"/>
                  <a:satMod val="130000"/>
                  <a:lumMod val="70000"/>
                  <a:lumOff val="30000"/>
                </a:schemeClr>
              </a:gs>
              <a:gs pos="100000">
                <a:schemeClr val="accent6">
                  <a:shade val="94000"/>
                  <a:satMod val="135000"/>
                  <a:lumMod val="70000"/>
                  <a:lumOff val="30000"/>
                </a:schemeClr>
              </a:gs>
            </a:gsLst>
            <a:lin ang="16200000" scaled="0"/>
            <a:tileRect/>
          </a:gra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Application Project</a:t>
            </a:r>
          </a:p>
        </p:txBody>
      </p:sp>
      <p:sp>
        <p:nvSpPr>
          <p:cNvPr id="11" name="Rounded Rectangle 10"/>
          <p:cNvSpPr/>
          <p:nvPr/>
        </p:nvSpPr>
        <p:spPr bwMode="auto">
          <a:xfrm>
            <a:off x="8424994" y="4698441"/>
            <a:ext cx="2226901" cy="682159"/>
          </a:xfrm>
          <a:prstGeom prst="roundRect">
            <a:avLst>
              <a:gd name="adj" fmla="val 0"/>
            </a:avLst>
          </a:prstGeom>
          <a:gradFill flip="none" rotWithShape="1">
            <a:gsLst>
              <a:gs pos="0">
                <a:schemeClr val="accent2">
                  <a:shade val="51000"/>
                  <a:satMod val="130000"/>
                  <a:lumMod val="70000"/>
                  <a:lumOff val="30000"/>
                </a:schemeClr>
              </a:gs>
              <a:gs pos="80000">
                <a:schemeClr val="accent2">
                  <a:shade val="93000"/>
                  <a:satMod val="130000"/>
                  <a:lumMod val="70000"/>
                  <a:lumOff val="30000"/>
                </a:schemeClr>
              </a:gs>
              <a:gs pos="100000">
                <a:schemeClr val="accent2">
                  <a:shade val="94000"/>
                  <a:satMod val="135000"/>
                  <a:lumMod val="70000"/>
                  <a:lumOff val="30000"/>
                </a:schemeClr>
              </a:gs>
            </a:gsLst>
            <a:lin ang="16200000" scaled="0"/>
            <a:tileRec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Entity Data Model</a:t>
            </a:r>
          </a:p>
        </p:txBody>
      </p:sp>
      <p:sp>
        <p:nvSpPr>
          <p:cNvPr id="12" name="Rounded Rectangle 11"/>
          <p:cNvSpPr/>
          <p:nvPr/>
        </p:nvSpPr>
        <p:spPr bwMode="auto">
          <a:xfrm>
            <a:off x="8423018" y="5589395"/>
            <a:ext cx="2226901" cy="680960"/>
          </a:xfrm>
          <a:prstGeom prst="roundRect">
            <a:avLst>
              <a:gd name="adj" fmla="val 0"/>
            </a:avLst>
          </a:prstGeom>
          <a:gradFill flip="none" rotWithShape="1">
            <a:lin ang="16200000" scaled="0"/>
            <a:tileRec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gradFill>
                  <a:gsLst>
                    <a:gs pos="0">
                      <a:srgbClr val="FFFFFF"/>
                    </a:gs>
                    <a:gs pos="100000">
                      <a:srgbClr val="FFFFFF"/>
                    </a:gs>
                  </a:gsLst>
                  <a:lin ang="5400000" scaled="0"/>
                </a:gradFill>
              </a:rPr>
              <a:t>Database Services</a:t>
            </a:r>
          </a:p>
        </p:txBody>
      </p:sp>
      <p:cxnSp>
        <p:nvCxnSpPr>
          <p:cNvPr id="14" name="Straight Connector 13"/>
          <p:cNvCxnSpPr>
            <a:stCxn id="11" idx="2"/>
            <a:endCxn id="12" idx="0"/>
          </p:cNvCxnSpPr>
          <p:nvPr/>
        </p:nvCxnSpPr>
        <p:spPr>
          <a:xfrm flipH="1">
            <a:off x="9536469" y="5380600"/>
            <a:ext cx="1976" cy="208795"/>
          </a:xfrm>
          <a:prstGeom prst="line">
            <a:avLst/>
          </a:prstGeom>
          <a:ln w="76200"/>
        </p:spPr>
        <p:style>
          <a:lnRef idx="1">
            <a:schemeClr val="accent2"/>
          </a:lnRef>
          <a:fillRef idx="0">
            <a:schemeClr val="accent2"/>
          </a:fillRef>
          <a:effectRef idx="0">
            <a:schemeClr val="accent2"/>
          </a:effectRef>
          <a:fontRef idx="minor">
            <a:schemeClr val="tx1"/>
          </a:fontRef>
        </p:style>
      </p:cxnSp>
      <p:sp>
        <p:nvSpPr>
          <p:cNvPr id="15" name="Rounded Rectangle 14"/>
          <p:cNvSpPr/>
          <p:nvPr/>
        </p:nvSpPr>
        <p:spPr bwMode="auto">
          <a:xfrm>
            <a:off x="8427553" y="5589395"/>
            <a:ext cx="2226901" cy="680960"/>
          </a:xfrm>
          <a:prstGeom prst="roundRect">
            <a:avLst>
              <a:gd name="adj" fmla="val 0"/>
            </a:avLst>
          </a:prstGeom>
          <a:gradFill flip="none" rotWithShape="1">
            <a:gsLst>
              <a:gs pos="0">
                <a:schemeClr val="accent2">
                  <a:shade val="51000"/>
                  <a:satMod val="130000"/>
                  <a:lumMod val="70000"/>
                  <a:lumOff val="30000"/>
                </a:schemeClr>
              </a:gs>
              <a:gs pos="80000">
                <a:schemeClr val="accent2">
                  <a:shade val="93000"/>
                  <a:satMod val="130000"/>
                  <a:lumMod val="70000"/>
                  <a:lumOff val="30000"/>
                </a:schemeClr>
              </a:gs>
              <a:gs pos="100000">
                <a:schemeClr val="accent2">
                  <a:shade val="94000"/>
                  <a:satMod val="135000"/>
                  <a:lumMod val="70000"/>
                  <a:lumOff val="30000"/>
                </a:schemeClr>
              </a:gs>
            </a:gsLst>
            <a:lin ang="16200000" scaled="0"/>
            <a:tileRec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gradFill>
                  <a:gsLst>
                    <a:gs pos="0">
                      <a:srgbClr val="FFFFFF"/>
                    </a:gs>
                    <a:gs pos="100000">
                      <a:srgbClr val="FFFFFF"/>
                    </a:gs>
                  </a:gsLst>
                  <a:lin ang="5400000" scaled="0"/>
                </a:gradFill>
              </a:rPr>
              <a:t>Database Services</a:t>
            </a:r>
          </a:p>
        </p:txBody>
      </p:sp>
    </p:spTree>
    <p:extLst>
      <p:ext uri="{BB962C8B-B14F-4D97-AF65-F5344CB8AC3E}">
        <p14:creationId xmlns:p14="http://schemas.microsoft.com/office/powerpoint/2010/main" val="358946439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 development continues…</a:t>
            </a:r>
            <a:endParaRPr lang="en-US" dirty="0"/>
          </a:p>
        </p:txBody>
      </p:sp>
      <p:sp>
        <p:nvSpPr>
          <p:cNvPr id="3" name="Text Placeholder 2"/>
          <p:cNvSpPr>
            <a:spLocks noGrp="1"/>
          </p:cNvSpPr>
          <p:nvPr>
            <p:ph type="body" sz="quarter" idx="10"/>
          </p:nvPr>
        </p:nvSpPr>
        <p:spPr>
          <a:xfrm>
            <a:off x="519112" y="1447799"/>
            <a:ext cx="11149013" cy="1526572"/>
          </a:xfrm>
        </p:spPr>
        <p:txBody>
          <a:bodyPr/>
          <a:lstStyle/>
          <a:p>
            <a:r>
              <a:rPr lang="en-US" dirty="0"/>
              <a:t>T-SQL Language Services</a:t>
            </a:r>
          </a:p>
          <a:p>
            <a:r>
              <a:rPr lang="en-US" dirty="0" smtClean="0"/>
              <a:t>Cross-language Refactoring</a:t>
            </a:r>
          </a:p>
          <a:p>
            <a:r>
              <a:rPr lang="en-US" dirty="0" smtClean="0"/>
              <a:t>Stored Procedure sensing</a:t>
            </a:r>
            <a:endParaRPr lang="en-US" dirty="0"/>
          </a:p>
        </p:txBody>
      </p:sp>
      <p:sp>
        <p:nvSpPr>
          <p:cNvPr id="9" name="Rounded Rectangle 8"/>
          <p:cNvSpPr/>
          <p:nvPr/>
        </p:nvSpPr>
        <p:spPr bwMode="auto">
          <a:xfrm>
            <a:off x="8167217" y="4070213"/>
            <a:ext cx="2700075" cy="1375379"/>
          </a:xfrm>
          <a:prstGeom prst="roundRect">
            <a:avLst>
              <a:gd name="adj" fmla="val 0"/>
            </a:avLst>
          </a:prstGeom>
          <a:gradFill flip="none" rotWithShape="1">
            <a:gsLst>
              <a:gs pos="0">
                <a:schemeClr val="accent6">
                  <a:shade val="51000"/>
                  <a:satMod val="130000"/>
                  <a:lumMod val="70000"/>
                  <a:lumOff val="30000"/>
                </a:schemeClr>
              </a:gs>
              <a:gs pos="80000">
                <a:schemeClr val="accent6">
                  <a:shade val="93000"/>
                  <a:satMod val="130000"/>
                  <a:lumMod val="70000"/>
                  <a:lumOff val="30000"/>
                </a:schemeClr>
              </a:gs>
              <a:gs pos="100000">
                <a:schemeClr val="accent6">
                  <a:shade val="94000"/>
                  <a:satMod val="135000"/>
                  <a:lumMod val="70000"/>
                  <a:lumOff val="30000"/>
                </a:schemeClr>
              </a:gs>
            </a:gsLst>
            <a:lin ang="16200000" scaled="0"/>
            <a:tileRect/>
          </a:gra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Application Project</a:t>
            </a:r>
          </a:p>
        </p:txBody>
      </p:sp>
      <p:sp>
        <p:nvSpPr>
          <p:cNvPr id="10" name="Rounded Rectangle 9"/>
          <p:cNvSpPr/>
          <p:nvPr/>
        </p:nvSpPr>
        <p:spPr bwMode="auto">
          <a:xfrm>
            <a:off x="8424994" y="4698441"/>
            <a:ext cx="2226901" cy="682159"/>
          </a:xfrm>
          <a:prstGeom prst="roundRect">
            <a:avLst>
              <a:gd name="adj" fmla="val 0"/>
            </a:avLst>
          </a:prstGeom>
          <a:gradFill flip="none" rotWithShape="1">
            <a:gsLst>
              <a:gs pos="0">
                <a:schemeClr val="accent2">
                  <a:shade val="51000"/>
                  <a:satMod val="130000"/>
                  <a:lumMod val="70000"/>
                  <a:lumOff val="30000"/>
                </a:schemeClr>
              </a:gs>
              <a:gs pos="80000">
                <a:schemeClr val="accent2">
                  <a:shade val="93000"/>
                  <a:satMod val="130000"/>
                  <a:lumMod val="70000"/>
                  <a:lumOff val="30000"/>
                </a:schemeClr>
              </a:gs>
              <a:gs pos="100000">
                <a:schemeClr val="accent2">
                  <a:shade val="94000"/>
                  <a:satMod val="135000"/>
                  <a:lumMod val="70000"/>
                  <a:lumOff val="30000"/>
                </a:schemeClr>
              </a:gs>
            </a:gsLst>
            <a:lin ang="16200000" scaled="0"/>
            <a:tileRec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Entity Data Model</a:t>
            </a:r>
          </a:p>
        </p:txBody>
      </p:sp>
      <p:sp>
        <p:nvSpPr>
          <p:cNvPr id="11" name="Rounded Rectangle 10"/>
          <p:cNvSpPr/>
          <p:nvPr/>
        </p:nvSpPr>
        <p:spPr bwMode="auto">
          <a:xfrm>
            <a:off x="8423018" y="5589395"/>
            <a:ext cx="2226901" cy="680960"/>
          </a:xfrm>
          <a:prstGeom prst="roundRect">
            <a:avLst>
              <a:gd name="adj" fmla="val 0"/>
            </a:avLst>
          </a:prstGeom>
          <a:gradFill flip="none" rotWithShape="1">
            <a:lin ang="16200000" scaled="0"/>
            <a:tileRect/>
          </a:gra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gradFill>
                  <a:gsLst>
                    <a:gs pos="0">
                      <a:srgbClr val="FFFFFF"/>
                    </a:gs>
                    <a:gs pos="100000">
                      <a:srgbClr val="FFFFFF"/>
                    </a:gs>
                  </a:gsLst>
                  <a:lin ang="5400000" scaled="0"/>
                </a:gradFill>
              </a:rPr>
              <a:t>Database Services</a:t>
            </a:r>
          </a:p>
        </p:txBody>
      </p:sp>
      <p:cxnSp>
        <p:nvCxnSpPr>
          <p:cNvPr id="12" name="Straight Connector 11"/>
          <p:cNvCxnSpPr>
            <a:stCxn id="10" idx="2"/>
            <a:endCxn id="11" idx="0"/>
          </p:cNvCxnSpPr>
          <p:nvPr/>
        </p:nvCxnSpPr>
        <p:spPr>
          <a:xfrm flipH="1">
            <a:off x="9536469" y="5380600"/>
            <a:ext cx="1976" cy="208795"/>
          </a:xfrm>
          <a:prstGeom prst="line">
            <a:avLst/>
          </a:prstGeom>
          <a:ln w="76200"/>
        </p:spPr>
        <p:style>
          <a:lnRef idx="1">
            <a:schemeClr val="accent2"/>
          </a:lnRef>
          <a:fillRef idx="0">
            <a:schemeClr val="accent2"/>
          </a:fillRef>
          <a:effectRef idx="0">
            <a:schemeClr val="accent2"/>
          </a:effectRef>
          <a:fontRef idx="minor">
            <a:schemeClr val="tx1"/>
          </a:fontRef>
        </p:style>
      </p:cxnSp>
      <p:sp>
        <p:nvSpPr>
          <p:cNvPr id="13" name="Rounded Rectangle 12"/>
          <p:cNvSpPr/>
          <p:nvPr/>
        </p:nvSpPr>
        <p:spPr bwMode="auto">
          <a:xfrm>
            <a:off x="8427553" y="5589395"/>
            <a:ext cx="2226901" cy="680960"/>
          </a:xfrm>
          <a:prstGeom prst="roundRect">
            <a:avLst>
              <a:gd name="adj" fmla="val 0"/>
            </a:avLst>
          </a:prstGeom>
          <a:gradFill flip="none" rotWithShape="1">
            <a:gsLst>
              <a:gs pos="0">
                <a:schemeClr val="accent2">
                  <a:shade val="51000"/>
                  <a:satMod val="130000"/>
                  <a:lumMod val="70000"/>
                  <a:lumOff val="30000"/>
                </a:schemeClr>
              </a:gs>
              <a:gs pos="80000">
                <a:schemeClr val="accent2">
                  <a:shade val="93000"/>
                  <a:satMod val="130000"/>
                  <a:lumMod val="70000"/>
                  <a:lumOff val="30000"/>
                </a:schemeClr>
              </a:gs>
              <a:gs pos="100000">
                <a:schemeClr val="accent2">
                  <a:shade val="94000"/>
                  <a:satMod val="135000"/>
                  <a:lumMod val="70000"/>
                  <a:lumOff val="30000"/>
                </a:schemeClr>
              </a:gs>
            </a:gsLst>
            <a:lin ang="16200000" scaled="0"/>
            <a:tileRect/>
          </a:gra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gradFill>
                  <a:gsLst>
                    <a:gs pos="0">
                      <a:srgbClr val="FFFFFF"/>
                    </a:gs>
                    <a:gs pos="100000">
                      <a:srgbClr val="FFFFFF"/>
                    </a:gs>
                  </a:gsLst>
                  <a:lin ang="5400000" scaled="0"/>
                </a:gradFill>
              </a:rPr>
              <a:t>Database Services</a:t>
            </a:r>
          </a:p>
        </p:txBody>
      </p:sp>
    </p:spTree>
    <p:extLst>
      <p:ext uri="{BB962C8B-B14F-4D97-AF65-F5344CB8AC3E}">
        <p14:creationId xmlns:p14="http://schemas.microsoft.com/office/powerpoint/2010/main" val="275322819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Props1.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893833E7-CDA5-4E4A-AF0B-36A91B78C9EF}">
  <ds:schemaRefs>
    <ds:schemaRef ds:uri="http://purl.org/dc/elements/1.1/"/>
    <ds:schemaRef ds:uri="http://purl.org/dc/dcmitype/"/>
    <ds:schemaRef ds:uri="http://schemas.microsoft.com/office/2006/metadata/properties"/>
    <ds:schemaRef ds:uri="http://schemas.microsoft.com/office/infopath/2007/PartnerControls"/>
    <ds:schemaRef ds:uri="http://schemas.microsoft.com/office/2006/documentManagement/types"/>
    <ds:schemaRef ds:uri="http://www.w3.org/XML/1998/namespace"/>
    <ds:schemaRef ds:uri="http://purl.org/dc/terms/"/>
    <ds:schemaRef ds:uri="http://schemas.openxmlformats.org/package/2006/metadata/core-properties"/>
    <ds:schemaRef ds:uri="8b529f77-48ab-4581-b468-93f09345b8aa"/>
    <ds:schemaRef ds:uri="2295e2e7-0eeb-498e-8716-217bb2ee6ee3"/>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3849</TotalTime>
  <Words>2065</Words>
  <Application>Microsoft Office PowerPoint</Application>
  <PresentationFormat>Custom</PresentationFormat>
  <Paragraphs>178</Paragraphs>
  <Slides>20</Slides>
  <Notes>16</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TENA11_BreakoutSession_Template_16x9_Final_05132011</vt:lpstr>
      <vt:lpstr>White with Consolas font for code slides</vt:lpstr>
      <vt:lpstr>Microsoft SQL Server Developer Tools, Code-Named "Juneau" and the ADO.NET Entity Framework: Best Friends Forever</vt:lpstr>
      <vt:lpstr>(screenshot)</vt:lpstr>
      <vt:lpstr>(screenshot)</vt:lpstr>
      <vt:lpstr>PowerPoint Presentation</vt:lpstr>
      <vt:lpstr>SSDT “Juneau”: One Stop Shop</vt:lpstr>
      <vt:lpstr>SSDT “Juneau” Project Integration is…</vt:lpstr>
      <vt:lpstr>Application development begins…</vt:lpstr>
      <vt:lpstr>Application development begins…</vt:lpstr>
      <vt:lpstr>Application development continues…</vt:lpstr>
      <vt:lpstr>Application debugging…</vt:lpstr>
      <vt:lpstr>Application Development with SSDT “Juneau”</vt:lpstr>
      <vt:lpstr>Session Takeaway</vt:lpstr>
      <vt:lpstr>Related Content</vt:lpstr>
      <vt:lpstr>SSDT “Juneau” Resources</vt:lpstr>
      <vt:lpstr>DEV Track Resources</vt:lpstr>
      <vt:lpstr>Resources</vt:lpstr>
      <vt:lpstr>PowerPoint Presentation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DEV314: Microsoft SQL Server Developer Tools, Code-Named "Juneau" and the ADO.NET Entity Framework: Best Friends Forever</dc:title>
  <dc:subject>Microsoft TechEd North America 2011</dc:subject>
  <dc:creator>Sarah McDevitt; Adi Unnithan</dc:creator>
  <dc:description>Template Design: Jordan Cayabyab
Formatter: John Lee, Silver Fox Productions
Event Date: May 16-19, 2011
Event Location: Atlanta
Audience Type: Developers, IT Pros</dc:description>
  <cp:lastModifiedBy>Shows</cp:lastModifiedBy>
  <cp:revision>101</cp:revision>
  <cp:lastPrinted>2010-05-11T05:02:34Z</cp:lastPrinted>
  <dcterms:created xsi:type="dcterms:W3CDTF">2011-04-19T20:33:18Z</dcterms:created>
  <dcterms:modified xsi:type="dcterms:W3CDTF">2011-05-18T22:38:26Z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