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2" r:id="rId5"/>
    <p:sldMasterId id="2147483766" r:id="rId6"/>
  </p:sldMasterIdLst>
  <p:notesMasterIdLst>
    <p:notesMasterId r:id="rId33"/>
  </p:notesMasterIdLst>
  <p:handoutMasterIdLst>
    <p:handoutMasterId r:id="rId34"/>
  </p:handoutMasterIdLst>
  <p:sldIdLst>
    <p:sldId id="322" r:id="rId7"/>
    <p:sldId id="352" r:id="rId8"/>
    <p:sldId id="351" r:id="rId9"/>
    <p:sldId id="353" r:id="rId10"/>
    <p:sldId id="356" r:id="rId11"/>
    <p:sldId id="357" r:id="rId12"/>
    <p:sldId id="350"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58" r:id="rId27"/>
    <p:sldId id="359" r:id="rId28"/>
    <p:sldId id="360" r:id="rId29"/>
    <p:sldId id="361" r:id="rId30"/>
    <p:sldId id="362" r:id="rId31"/>
    <p:sldId id="319"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97896"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1BF95-512F-496B-9D61-0BC7442AA5D1}" type="doc">
      <dgm:prSet loTypeId="urn:microsoft.com/office/officeart/2005/8/layout/venn1" loCatId="relationship" qsTypeId="urn:microsoft.com/office/officeart/2005/8/quickstyle/3d1" qsCatId="3D" csTypeId="urn:microsoft.com/office/officeart/2005/8/colors/accent3_2" csCatId="accent3" phldr="1"/>
      <dgm:spPr/>
    </dgm:pt>
    <dgm:pt modelId="{D9E18CA0-9B08-4039-9497-7C87D49F9DF4}">
      <dgm:prSet phldrT="[Text]" custT="1"/>
      <dgm:spPr/>
      <dgm:t>
        <a:bodyPr/>
        <a:lstStyle/>
        <a:p>
          <a:r>
            <a:rPr lang="en-US" sz="2800" b="1" dirty="0" smtClean="0"/>
            <a:t>Comparable</a:t>
          </a:r>
          <a:endParaRPr lang="en-US" sz="1800" dirty="0"/>
        </a:p>
      </dgm:t>
    </dgm:pt>
    <dgm:pt modelId="{36B77F79-43A8-44B7-B79D-45A11F2C3200}" type="parTrans" cxnId="{423C4A82-80AD-4EEC-B06F-C26DFE7EA91C}">
      <dgm:prSet/>
      <dgm:spPr/>
      <dgm:t>
        <a:bodyPr/>
        <a:lstStyle/>
        <a:p>
          <a:endParaRPr lang="en-US" sz="1600"/>
        </a:p>
      </dgm:t>
    </dgm:pt>
    <dgm:pt modelId="{AB11FF94-51A7-4B7E-BA3D-F1412AE580E7}" type="sibTrans" cxnId="{423C4A82-80AD-4EEC-B06F-C26DFE7EA91C}">
      <dgm:prSet/>
      <dgm:spPr/>
      <dgm:t>
        <a:bodyPr/>
        <a:lstStyle/>
        <a:p>
          <a:endParaRPr lang="en-US" sz="1600"/>
        </a:p>
      </dgm:t>
    </dgm:pt>
    <dgm:pt modelId="{680A50C2-3CE1-4881-AAC7-38BF32B39759}">
      <dgm:prSet custT="1"/>
      <dgm:spPr/>
      <dgm:t>
        <a:bodyPr/>
        <a:lstStyle/>
        <a:p>
          <a:r>
            <a:rPr lang="en-US" sz="2700" b="1" dirty="0" smtClean="0"/>
            <a:t>Simple</a:t>
          </a:r>
        </a:p>
      </dgm:t>
    </dgm:pt>
    <dgm:pt modelId="{DC4BAACA-D3C3-45AD-966C-B8FE744D4889}" type="parTrans" cxnId="{85113405-8E5C-43F1-9358-3DE3F824A918}">
      <dgm:prSet/>
      <dgm:spPr/>
      <dgm:t>
        <a:bodyPr/>
        <a:lstStyle/>
        <a:p>
          <a:endParaRPr lang="en-US" sz="1600"/>
        </a:p>
      </dgm:t>
    </dgm:pt>
    <dgm:pt modelId="{6F12E7BE-13A7-4ED2-9A47-4803210A0720}" type="sibTrans" cxnId="{85113405-8E5C-43F1-9358-3DE3F824A918}">
      <dgm:prSet/>
      <dgm:spPr/>
      <dgm:t>
        <a:bodyPr/>
        <a:lstStyle/>
        <a:p>
          <a:endParaRPr lang="en-US" sz="1600"/>
        </a:p>
      </dgm:t>
    </dgm:pt>
    <dgm:pt modelId="{44F8F66A-6698-4BB4-9FBA-339CEFC3FA85}">
      <dgm:prSet custT="1"/>
      <dgm:spPr/>
      <dgm:t>
        <a:bodyPr/>
        <a:lstStyle/>
        <a:p>
          <a:r>
            <a:rPr lang="en-US" sz="2700" b="1" dirty="0" smtClean="0"/>
            <a:t>Honest</a:t>
          </a:r>
          <a:r>
            <a:rPr lang="en-US" sz="2800" b="1" dirty="0" smtClean="0"/>
            <a:t> </a:t>
          </a:r>
        </a:p>
      </dgm:t>
    </dgm:pt>
    <dgm:pt modelId="{E46A23BB-1D3F-48AD-941A-AF39CDA6B379}" type="parTrans" cxnId="{B80DA44B-18F2-4F65-B92D-74F259EBFA84}">
      <dgm:prSet/>
      <dgm:spPr/>
      <dgm:t>
        <a:bodyPr/>
        <a:lstStyle/>
        <a:p>
          <a:endParaRPr lang="en-US" sz="1600"/>
        </a:p>
      </dgm:t>
    </dgm:pt>
    <dgm:pt modelId="{4C9D9C4A-6B5A-4902-858D-E62552543F29}" type="sibTrans" cxnId="{B80DA44B-18F2-4F65-B92D-74F259EBFA84}">
      <dgm:prSet/>
      <dgm:spPr/>
      <dgm:t>
        <a:bodyPr/>
        <a:lstStyle/>
        <a:p>
          <a:endParaRPr lang="en-US" sz="1600"/>
        </a:p>
      </dgm:t>
    </dgm:pt>
    <dgm:pt modelId="{6C982C89-C1D9-4CB1-84C8-D41B9A3DDF8B}">
      <dgm:prSet custT="1"/>
      <dgm:spPr/>
      <dgm:t>
        <a:bodyPr/>
        <a:lstStyle/>
        <a:p>
          <a:r>
            <a:rPr lang="en-US" sz="2800" b="1" dirty="0" smtClean="0"/>
            <a:t>Actionable</a:t>
          </a:r>
        </a:p>
      </dgm:t>
    </dgm:pt>
    <dgm:pt modelId="{F236B633-4894-48DC-ADE9-5208E0A4DCAB}" type="parTrans" cxnId="{A37966B3-04EB-451F-9396-D9B81C645AF8}">
      <dgm:prSet/>
      <dgm:spPr/>
      <dgm:t>
        <a:bodyPr/>
        <a:lstStyle/>
        <a:p>
          <a:endParaRPr lang="en-US" sz="1600"/>
        </a:p>
      </dgm:t>
    </dgm:pt>
    <dgm:pt modelId="{C8913806-4435-4C52-AF8C-825B60D31992}" type="sibTrans" cxnId="{A37966B3-04EB-451F-9396-D9B81C645AF8}">
      <dgm:prSet/>
      <dgm:spPr/>
      <dgm:t>
        <a:bodyPr/>
        <a:lstStyle/>
        <a:p>
          <a:endParaRPr lang="en-US" sz="1600"/>
        </a:p>
      </dgm:t>
    </dgm:pt>
    <dgm:pt modelId="{929AEA3A-C0BB-4EBD-BD08-0BE71490AD0A}" type="pres">
      <dgm:prSet presAssocID="{0C61BF95-512F-496B-9D61-0BC7442AA5D1}" presName="compositeShape" presStyleCnt="0">
        <dgm:presLayoutVars>
          <dgm:chMax val="7"/>
          <dgm:dir/>
          <dgm:resizeHandles val="exact"/>
        </dgm:presLayoutVars>
      </dgm:prSet>
      <dgm:spPr/>
    </dgm:pt>
    <dgm:pt modelId="{15DA268E-CDC0-4209-8A31-CE431D4CD6CD}" type="pres">
      <dgm:prSet presAssocID="{D9E18CA0-9B08-4039-9497-7C87D49F9DF4}" presName="circ1" presStyleLbl="vennNode1" presStyleIdx="0" presStyleCnt="4"/>
      <dgm:spPr/>
      <dgm:t>
        <a:bodyPr/>
        <a:lstStyle/>
        <a:p>
          <a:endParaRPr lang="en-US"/>
        </a:p>
      </dgm:t>
    </dgm:pt>
    <dgm:pt modelId="{CA479B22-B7DA-4FDC-BFFC-287FE037D51A}" type="pres">
      <dgm:prSet presAssocID="{D9E18CA0-9B08-4039-9497-7C87D49F9DF4}" presName="circ1Tx" presStyleLbl="revTx" presStyleIdx="0" presStyleCnt="0">
        <dgm:presLayoutVars>
          <dgm:chMax val="0"/>
          <dgm:chPref val="0"/>
          <dgm:bulletEnabled val="1"/>
        </dgm:presLayoutVars>
      </dgm:prSet>
      <dgm:spPr/>
      <dgm:t>
        <a:bodyPr/>
        <a:lstStyle/>
        <a:p>
          <a:endParaRPr lang="en-US"/>
        </a:p>
      </dgm:t>
    </dgm:pt>
    <dgm:pt modelId="{EB03C990-E762-440A-A2C1-F9543B413FA8}" type="pres">
      <dgm:prSet presAssocID="{680A50C2-3CE1-4881-AAC7-38BF32B39759}" presName="circ2" presStyleLbl="vennNode1" presStyleIdx="1" presStyleCnt="4"/>
      <dgm:spPr/>
      <dgm:t>
        <a:bodyPr/>
        <a:lstStyle/>
        <a:p>
          <a:endParaRPr lang="en-US"/>
        </a:p>
      </dgm:t>
    </dgm:pt>
    <dgm:pt modelId="{0EA5B61D-E3C5-42FE-A939-CE1C83257802}" type="pres">
      <dgm:prSet presAssocID="{680A50C2-3CE1-4881-AAC7-38BF32B39759}" presName="circ2Tx" presStyleLbl="revTx" presStyleIdx="0" presStyleCnt="0">
        <dgm:presLayoutVars>
          <dgm:chMax val="0"/>
          <dgm:chPref val="0"/>
          <dgm:bulletEnabled val="1"/>
        </dgm:presLayoutVars>
      </dgm:prSet>
      <dgm:spPr/>
      <dgm:t>
        <a:bodyPr/>
        <a:lstStyle/>
        <a:p>
          <a:endParaRPr lang="en-US"/>
        </a:p>
      </dgm:t>
    </dgm:pt>
    <dgm:pt modelId="{D15DD493-08B3-48A2-9D81-E647AA5B1F02}" type="pres">
      <dgm:prSet presAssocID="{6C982C89-C1D9-4CB1-84C8-D41B9A3DDF8B}" presName="circ3" presStyleLbl="vennNode1" presStyleIdx="2" presStyleCnt="4"/>
      <dgm:spPr/>
      <dgm:t>
        <a:bodyPr/>
        <a:lstStyle/>
        <a:p>
          <a:endParaRPr lang="en-US"/>
        </a:p>
      </dgm:t>
    </dgm:pt>
    <dgm:pt modelId="{00560055-005F-4A62-80AF-151EF067A147}" type="pres">
      <dgm:prSet presAssocID="{6C982C89-C1D9-4CB1-84C8-D41B9A3DDF8B}" presName="circ3Tx" presStyleLbl="revTx" presStyleIdx="0" presStyleCnt="0">
        <dgm:presLayoutVars>
          <dgm:chMax val="0"/>
          <dgm:chPref val="0"/>
          <dgm:bulletEnabled val="1"/>
        </dgm:presLayoutVars>
      </dgm:prSet>
      <dgm:spPr/>
      <dgm:t>
        <a:bodyPr/>
        <a:lstStyle/>
        <a:p>
          <a:endParaRPr lang="en-US"/>
        </a:p>
      </dgm:t>
    </dgm:pt>
    <dgm:pt modelId="{C882401E-E1D5-4700-B3C9-B37A3996AB89}" type="pres">
      <dgm:prSet presAssocID="{44F8F66A-6698-4BB4-9FBA-339CEFC3FA85}" presName="circ4" presStyleLbl="vennNode1" presStyleIdx="3" presStyleCnt="4" custScaleX="106474"/>
      <dgm:spPr/>
      <dgm:t>
        <a:bodyPr/>
        <a:lstStyle/>
        <a:p>
          <a:endParaRPr lang="en-US"/>
        </a:p>
      </dgm:t>
    </dgm:pt>
    <dgm:pt modelId="{4AF5D48E-9830-490A-ACA2-95D82C55B6B8}" type="pres">
      <dgm:prSet presAssocID="{44F8F66A-6698-4BB4-9FBA-339CEFC3FA85}" presName="circ4Tx" presStyleLbl="revTx" presStyleIdx="0" presStyleCnt="0">
        <dgm:presLayoutVars>
          <dgm:chMax val="0"/>
          <dgm:chPref val="0"/>
          <dgm:bulletEnabled val="1"/>
        </dgm:presLayoutVars>
      </dgm:prSet>
      <dgm:spPr/>
      <dgm:t>
        <a:bodyPr/>
        <a:lstStyle/>
        <a:p>
          <a:endParaRPr lang="en-US"/>
        </a:p>
      </dgm:t>
    </dgm:pt>
  </dgm:ptLst>
  <dgm:cxnLst>
    <dgm:cxn modelId="{6212CEFC-441D-4663-A678-1EA3E2A8AE23}" type="presOf" srcId="{0C61BF95-512F-496B-9D61-0BC7442AA5D1}" destId="{929AEA3A-C0BB-4EBD-BD08-0BE71490AD0A}" srcOrd="0" destOrd="0" presId="urn:microsoft.com/office/officeart/2005/8/layout/venn1"/>
    <dgm:cxn modelId="{A37966B3-04EB-451F-9396-D9B81C645AF8}" srcId="{0C61BF95-512F-496B-9D61-0BC7442AA5D1}" destId="{6C982C89-C1D9-4CB1-84C8-D41B9A3DDF8B}" srcOrd="2" destOrd="0" parTransId="{F236B633-4894-48DC-ADE9-5208E0A4DCAB}" sibTransId="{C8913806-4435-4C52-AF8C-825B60D31992}"/>
    <dgm:cxn modelId="{883530CF-2CCD-4593-9F5B-2FDFD358B7DD}" type="presOf" srcId="{44F8F66A-6698-4BB4-9FBA-339CEFC3FA85}" destId="{C882401E-E1D5-4700-B3C9-B37A3996AB89}" srcOrd="0" destOrd="0" presId="urn:microsoft.com/office/officeart/2005/8/layout/venn1"/>
    <dgm:cxn modelId="{B80DA44B-18F2-4F65-B92D-74F259EBFA84}" srcId="{0C61BF95-512F-496B-9D61-0BC7442AA5D1}" destId="{44F8F66A-6698-4BB4-9FBA-339CEFC3FA85}" srcOrd="3" destOrd="0" parTransId="{E46A23BB-1D3F-48AD-941A-AF39CDA6B379}" sibTransId="{4C9D9C4A-6B5A-4902-858D-E62552543F29}"/>
    <dgm:cxn modelId="{09F64F16-B138-4FA2-ACA6-133969C83CB6}" type="presOf" srcId="{680A50C2-3CE1-4881-AAC7-38BF32B39759}" destId="{EB03C990-E762-440A-A2C1-F9543B413FA8}" srcOrd="0" destOrd="0" presId="urn:microsoft.com/office/officeart/2005/8/layout/venn1"/>
    <dgm:cxn modelId="{CAD7DFEF-37D0-42FB-B82B-2FD17C4C8D95}" type="presOf" srcId="{D9E18CA0-9B08-4039-9497-7C87D49F9DF4}" destId="{CA479B22-B7DA-4FDC-BFFC-287FE037D51A}" srcOrd="1" destOrd="0" presId="urn:microsoft.com/office/officeart/2005/8/layout/venn1"/>
    <dgm:cxn modelId="{85113405-8E5C-43F1-9358-3DE3F824A918}" srcId="{0C61BF95-512F-496B-9D61-0BC7442AA5D1}" destId="{680A50C2-3CE1-4881-AAC7-38BF32B39759}" srcOrd="1" destOrd="0" parTransId="{DC4BAACA-D3C3-45AD-966C-B8FE744D4889}" sibTransId="{6F12E7BE-13A7-4ED2-9A47-4803210A0720}"/>
    <dgm:cxn modelId="{E7AAEEC4-F92C-4456-ABBE-78037D3B2EFE}" type="presOf" srcId="{6C982C89-C1D9-4CB1-84C8-D41B9A3DDF8B}" destId="{D15DD493-08B3-48A2-9D81-E647AA5B1F02}" srcOrd="0" destOrd="0" presId="urn:microsoft.com/office/officeart/2005/8/layout/venn1"/>
    <dgm:cxn modelId="{D178DB53-4D79-442D-9EB8-5B3347D76BD0}" type="presOf" srcId="{6C982C89-C1D9-4CB1-84C8-D41B9A3DDF8B}" destId="{00560055-005F-4A62-80AF-151EF067A147}" srcOrd="1" destOrd="0" presId="urn:microsoft.com/office/officeart/2005/8/layout/venn1"/>
    <dgm:cxn modelId="{C9EEA2C6-6D66-4D7C-8FBE-F5AF232371A7}" type="presOf" srcId="{680A50C2-3CE1-4881-AAC7-38BF32B39759}" destId="{0EA5B61D-E3C5-42FE-A939-CE1C83257802}" srcOrd="1" destOrd="0" presId="urn:microsoft.com/office/officeart/2005/8/layout/venn1"/>
    <dgm:cxn modelId="{160992CA-9A27-4F4C-8007-06DD33149D55}" type="presOf" srcId="{D9E18CA0-9B08-4039-9497-7C87D49F9DF4}" destId="{15DA268E-CDC0-4209-8A31-CE431D4CD6CD}" srcOrd="0" destOrd="0" presId="urn:microsoft.com/office/officeart/2005/8/layout/venn1"/>
    <dgm:cxn modelId="{9E73162E-2A11-468B-BADD-300BBE116C27}" type="presOf" srcId="{44F8F66A-6698-4BB4-9FBA-339CEFC3FA85}" destId="{4AF5D48E-9830-490A-ACA2-95D82C55B6B8}" srcOrd="1" destOrd="0" presId="urn:microsoft.com/office/officeart/2005/8/layout/venn1"/>
    <dgm:cxn modelId="{423C4A82-80AD-4EEC-B06F-C26DFE7EA91C}" srcId="{0C61BF95-512F-496B-9D61-0BC7442AA5D1}" destId="{D9E18CA0-9B08-4039-9497-7C87D49F9DF4}" srcOrd="0" destOrd="0" parTransId="{36B77F79-43A8-44B7-B79D-45A11F2C3200}" sibTransId="{AB11FF94-51A7-4B7E-BA3D-F1412AE580E7}"/>
    <dgm:cxn modelId="{9BE7CB23-1B7F-493E-AEB9-4F162CA435BC}" type="presParOf" srcId="{929AEA3A-C0BB-4EBD-BD08-0BE71490AD0A}" destId="{15DA268E-CDC0-4209-8A31-CE431D4CD6CD}" srcOrd="0" destOrd="0" presId="urn:microsoft.com/office/officeart/2005/8/layout/venn1"/>
    <dgm:cxn modelId="{33C3EBA1-D79F-4793-9C7B-81AD43C32137}" type="presParOf" srcId="{929AEA3A-C0BB-4EBD-BD08-0BE71490AD0A}" destId="{CA479B22-B7DA-4FDC-BFFC-287FE037D51A}" srcOrd="1" destOrd="0" presId="urn:microsoft.com/office/officeart/2005/8/layout/venn1"/>
    <dgm:cxn modelId="{070E9A80-5E39-4E00-965F-C7B91869395E}" type="presParOf" srcId="{929AEA3A-C0BB-4EBD-BD08-0BE71490AD0A}" destId="{EB03C990-E762-440A-A2C1-F9543B413FA8}" srcOrd="2" destOrd="0" presId="urn:microsoft.com/office/officeart/2005/8/layout/venn1"/>
    <dgm:cxn modelId="{48B4CA95-3DAD-41E1-B4AF-47F2F27F670D}" type="presParOf" srcId="{929AEA3A-C0BB-4EBD-BD08-0BE71490AD0A}" destId="{0EA5B61D-E3C5-42FE-A939-CE1C83257802}" srcOrd="3" destOrd="0" presId="urn:microsoft.com/office/officeart/2005/8/layout/venn1"/>
    <dgm:cxn modelId="{160952E3-A8D6-41E5-BCF3-C966D91CACF4}" type="presParOf" srcId="{929AEA3A-C0BB-4EBD-BD08-0BE71490AD0A}" destId="{D15DD493-08B3-48A2-9D81-E647AA5B1F02}" srcOrd="4" destOrd="0" presId="urn:microsoft.com/office/officeart/2005/8/layout/venn1"/>
    <dgm:cxn modelId="{3F3D3A39-A2D3-4AF1-8462-EB9BEAE5A852}" type="presParOf" srcId="{929AEA3A-C0BB-4EBD-BD08-0BE71490AD0A}" destId="{00560055-005F-4A62-80AF-151EF067A147}" srcOrd="5" destOrd="0" presId="urn:microsoft.com/office/officeart/2005/8/layout/venn1"/>
    <dgm:cxn modelId="{C15B7645-7B57-4A05-899E-4E95F81BD4FB}" type="presParOf" srcId="{929AEA3A-C0BB-4EBD-BD08-0BE71490AD0A}" destId="{C882401E-E1D5-4700-B3C9-B37A3996AB89}" srcOrd="6" destOrd="0" presId="urn:microsoft.com/office/officeart/2005/8/layout/venn1"/>
    <dgm:cxn modelId="{D35AD392-EDDB-44EC-9644-F1693FC71D01}" type="presParOf" srcId="{929AEA3A-C0BB-4EBD-BD08-0BE71490AD0A}" destId="{4AF5D48E-9830-490A-ACA2-95D82C55B6B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A268E-CDC0-4209-8A31-CE431D4CD6CD}">
      <dsp:nvSpPr>
        <dsp:cNvPr id="0" name=""/>
        <dsp:cNvSpPr/>
      </dsp:nvSpPr>
      <dsp:spPr>
        <a:xfrm>
          <a:off x="3978758" y="56235"/>
          <a:ext cx="2924251" cy="292425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Comparable</a:t>
          </a:r>
          <a:endParaRPr lang="en-US" sz="1800" kern="1200" dirty="0"/>
        </a:p>
      </dsp:txBody>
      <dsp:txXfrm>
        <a:off x="4316172" y="449884"/>
        <a:ext cx="2249424" cy="927887"/>
      </dsp:txXfrm>
    </dsp:sp>
    <dsp:sp modelId="{EB03C990-E762-440A-A2C1-F9543B413FA8}">
      <dsp:nvSpPr>
        <dsp:cNvPr id="0" name=""/>
        <dsp:cNvSpPr/>
      </dsp:nvSpPr>
      <dsp:spPr>
        <a:xfrm>
          <a:off x="5272177" y="1349654"/>
          <a:ext cx="2924251" cy="292425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Simple</a:t>
          </a:r>
        </a:p>
      </dsp:txBody>
      <dsp:txXfrm>
        <a:off x="6846774" y="1687067"/>
        <a:ext cx="1124712" cy="2249424"/>
      </dsp:txXfrm>
    </dsp:sp>
    <dsp:sp modelId="{D15DD493-08B3-48A2-9D81-E647AA5B1F02}">
      <dsp:nvSpPr>
        <dsp:cNvPr id="0" name=""/>
        <dsp:cNvSpPr/>
      </dsp:nvSpPr>
      <dsp:spPr>
        <a:xfrm>
          <a:off x="3978758" y="2643073"/>
          <a:ext cx="2924251" cy="292425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Actionable</a:t>
          </a:r>
        </a:p>
      </dsp:txBody>
      <dsp:txXfrm>
        <a:off x="4316172" y="4245787"/>
        <a:ext cx="2249424" cy="927887"/>
      </dsp:txXfrm>
    </dsp:sp>
    <dsp:sp modelId="{C882401E-E1D5-4700-B3C9-B37A3996AB89}">
      <dsp:nvSpPr>
        <dsp:cNvPr id="0" name=""/>
        <dsp:cNvSpPr/>
      </dsp:nvSpPr>
      <dsp:spPr>
        <a:xfrm>
          <a:off x="2590681" y="1349654"/>
          <a:ext cx="3113567" cy="2924251"/>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b="1" kern="1200" dirty="0" smtClean="0"/>
            <a:t>Honest</a:t>
          </a:r>
          <a:r>
            <a:rPr lang="en-US" sz="2800" b="1" kern="1200" dirty="0" smtClean="0"/>
            <a:t> </a:t>
          </a:r>
        </a:p>
      </dsp:txBody>
      <dsp:txXfrm>
        <a:off x="2830186" y="1687067"/>
        <a:ext cx="1197525" cy="22494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1:33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A1BD86-2559-4E4E-80BD-758C42A8E124}"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07178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07178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7178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07178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70164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A1BD86-2559-4E4E-80BD-758C42A8E12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7398457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83521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40800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73531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549795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3893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5788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3447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6819170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95735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1242232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1056945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55399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129903"/>
            <a:ext cx="10360501"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1581180"/>
      </p:ext>
    </p:extLst>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0061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87215831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291776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2826259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781993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9744836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345878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96177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050414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61973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73509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7923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38657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799415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679160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2789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3632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982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794401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08991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24251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916004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199188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664190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952044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559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43534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909331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4" r:id="rId20"/>
    <p:sldLayoutId id="2147483765"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4461163"/>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849555"/>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teven.Borg@nwcadenc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31.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hyperlink" Target="http://microsoft.com/technet" TargetMode="External"/><Relationship Id="rId11" Type="http://schemas.openxmlformats.org/officeDocument/2006/relationships/image" Target="../media/image29.png"/><Relationship Id="rId5" Type="http://schemas.openxmlformats.org/officeDocument/2006/relationships/hyperlink" Target="http://www.microsoft.com/learning" TargetMode="External"/><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27.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Deep Dive into Microsoft Visual Studio Team Foundation Server 2010 Reporting</a:t>
            </a:r>
            <a:endParaRPr lang="en-US" sz="4400" dirty="0"/>
          </a:p>
        </p:txBody>
      </p:sp>
      <p:sp>
        <p:nvSpPr>
          <p:cNvPr id="3" name="Subtitle 2"/>
          <p:cNvSpPr>
            <a:spLocks noGrp="1"/>
          </p:cNvSpPr>
          <p:nvPr>
            <p:ph type="subTitle" idx="1"/>
          </p:nvPr>
        </p:nvSpPr>
        <p:spPr/>
        <p:txBody>
          <a:bodyPr/>
          <a:lstStyle/>
          <a:p>
            <a:r>
              <a:rPr lang="en-US" smtClean="0"/>
              <a:t>Steven Borg, Principal ALM Consultant </a:t>
            </a:r>
          </a:p>
          <a:p>
            <a:r>
              <a:rPr lang="en-US" smtClean="0"/>
              <a:t>Northwest Cadence</a:t>
            </a:r>
          </a:p>
          <a:p>
            <a:r>
              <a:rPr lang="en-US" smtClean="0">
                <a:hlinkClick r:id="rId4"/>
              </a:rPr>
              <a:t>Steven.Borg@nwcadence.com</a:t>
            </a:r>
            <a:r>
              <a:rPr lang="en-US" smtClean="0"/>
              <a:t> (@stevenborg)</a:t>
            </a:r>
          </a:p>
          <a:p>
            <a:endParaRPr lang="en-US" dirty="0"/>
          </a:p>
        </p:txBody>
      </p:sp>
      <p:sp>
        <p:nvSpPr>
          <p:cNvPr id="4" name="Text Placeholder 3"/>
          <p:cNvSpPr>
            <a:spLocks noGrp="1"/>
          </p:cNvSpPr>
          <p:nvPr>
            <p:ph type="body" sz="quarter" idx="10"/>
          </p:nvPr>
        </p:nvSpPr>
        <p:spPr/>
        <p:txBody>
          <a:bodyPr/>
          <a:lstStyle/>
          <a:p>
            <a:r>
              <a:rPr lang="en-US" smtClean="0"/>
              <a:t>DEV311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Understanding the TFS Data Warehouse and Cube</a:t>
            </a:r>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9828744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Creating Ad-Hoc Reports using Excel Pivot Tables</a:t>
            </a:r>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4432342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Generating Excel Reports from WIQL Queries</a:t>
            </a:r>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8438156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Hosting Excel Reports on SharePoint</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6312025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Modifying the Built-in SSRS Reports</a:t>
            </a:r>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592028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dirty="0" smtClean="0"/>
              <a:t>Characteristics of Effective Metrics</a:t>
            </a:r>
            <a:endParaRPr lang="en-US" dirty="0"/>
          </a:p>
        </p:txBody>
      </p:sp>
      <p:graphicFrame>
        <p:nvGraphicFramePr>
          <p:cNvPr id="7" name="Diagram 6"/>
          <p:cNvGraphicFramePr/>
          <p:nvPr>
            <p:extLst>
              <p:ext uri="{D42A27DB-BD31-4B8C-83A1-F6EECF244321}">
                <p14:modId xmlns:p14="http://schemas.microsoft.com/office/powerpoint/2010/main" val="2722109784"/>
              </p:ext>
            </p:extLst>
          </p:nvPr>
        </p:nvGraphicFramePr>
        <p:xfrm>
          <a:off x="650071" y="1082040"/>
          <a:ext cx="10787110" cy="562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91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graphicEl>
                                              <a:dgm id="{15DA268E-CDC0-4209-8A31-CE431D4CD6CD}"/>
                                            </p:graphicEl>
                                          </p:spTgt>
                                        </p:tgtEl>
                                        <p:attrNameLst>
                                          <p:attrName>style.visibility</p:attrName>
                                        </p:attrNameLst>
                                      </p:cBhvr>
                                      <p:to>
                                        <p:strVal val="visible"/>
                                      </p:to>
                                    </p:set>
                                    <p:anim calcmode="lin" valueType="num">
                                      <p:cBhvr>
                                        <p:cTn id="7" dur="500" fill="hold"/>
                                        <p:tgtEl>
                                          <p:spTgt spid="7">
                                            <p:graphicEl>
                                              <a:dgm id="{15DA268E-CDC0-4209-8A31-CE431D4CD6C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15DA268E-CDC0-4209-8A31-CE431D4CD6C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15DA268E-CDC0-4209-8A31-CE431D4CD6C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graphicEl>
                                              <a:dgm id="{EB03C990-E762-440A-A2C1-F9543B413FA8}"/>
                                            </p:graphicEl>
                                          </p:spTgt>
                                        </p:tgtEl>
                                        <p:attrNameLst>
                                          <p:attrName>style.visibility</p:attrName>
                                        </p:attrNameLst>
                                      </p:cBhvr>
                                      <p:to>
                                        <p:strVal val="visible"/>
                                      </p:to>
                                    </p:set>
                                    <p:anim calcmode="lin" valueType="num">
                                      <p:cBhvr>
                                        <p:cTn id="14" dur="500" fill="hold"/>
                                        <p:tgtEl>
                                          <p:spTgt spid="7">
                                            <p:graphicEl>
                                              <a:dgm id="{EB03C990-E762-440A-A2C1-F9543B413FA8}"/>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EB03C990-E762-440A-A2C1-F9543B413FA8}"/>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EB03C990-E762-440A-A2C1-F9543B413FA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graphicEl>
                                              <a:dgm id="{D15DD493-08B3-48A2-9D81-E647AA5B1F02}"/>
                                            </p:graphicEl>
                                          </p:spTgt>
                                        </p:tgtEl>
                                        <p:attrNameLst>
                                          <p:attrName>style.visibility</p:attrName>
                                        </p:attrNameLst>
                                      </p:cBhvr>
                                      <p:to>
                                        <p:strVal val="visible"/>
                                      </p:to>
                                    </p:set>
                                    <p:anim calcmode="lin" valueType="num">
                                      <p:cBhvr>
                                        <p:cTn id="21" dur="500" fill="hold"/>
                                        <p:tgtEl>
                                          <p:spTgt spid="7">
                                            <p:graphicEl>
                                              <a:dgm id="{D15DD493-08B3-48A2-9D81-E647AA5B1F02}"/>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dgm id="{D15DD493-08B3-48A2-9D81-E647AA5B1F02}"/>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dgm id="{D15DD493-08B3-48A2-9D81-E647AA5B1F0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graphicEl>
                                              <a:dgm id="{C882401E-E1D5-4700-B3C9-B37A3996AB89}"/>
                                            </p:graphicEl>
                                          </p:spTgt>
                                        </p:tgtEl>
                                        <p:attrNameLst>
                                          <p:attrName>style.visibility</p:attrName>
                                        </p:attrNameLst>
                                      </p:cBhvr>
                                      <p:to>
                                        <p:strVal val="visible"/>
                                      </p:to>
                                    </p:set>
                                    <p:anim calcmode="lin" valueType="num">
                                      <p:cBhvr>
                                        <p:cTn id="28" dur="500" fill="hold"/>
                                        <p:tgtEl>
                                          <p:spTgt spid="7">
                                            <p:graphicEl>
                                              <a:dgm id="{C882401E-E1D5-4700-B3C9-B37A3996AB89}"/>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dgm id="{C882401E-E1D5-4700-B3C9-B37A3996AB89}"/>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dgm id="{C882401E-E1D5-4700-B3C9-B37A3996AB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Text Placeholder 2"/>
          <p:cNvSpPr>
            <a:spLocks noGrp="1"/>
          </p:cNvSpPr>
          <p:nvPr>
            <p:ph type="body" idx="1"/>
          </p:nvPr>
        </p:nvSpPr>
        <p:spPr/>
        <p:txBody>
          <a:bodyPr/>
          <a:lstStyle/>
          <a:p>
            <a:r>
              <a:rPr lang="en-US" dirty="0" smtClean="0"/>
              <a:t>Final thoughts…</a:t>
            </a:r>
          </a:p>
        </p:txBody>
      </p:sp>
    </p:spTree>
    <p:extLst>
      <p:ext uri="{BB962C8B-B14F-4D97-AF65-F5344CB8AC3E}">
        <p14:creationId xmlns:p14="http://schemas.microsoft.com/office/powerpoint/2010/main" val="46494021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25035" y="0"/>
            <a:ext cx="13570225" cy="711708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 name="Picture 1" descr="46936_8857.jpg"/>
          <p:cNvPicPr>
            <a:picLocks noChangeAspect="1"/>
          </p:cNvPicPr>
          <p:nvPr/>
        </p:nvPicPr>
        <p:blipFill>
          <a:blip r:embed="rId2"/>
          <a:stretch>
            <a:fillRect/>
          </a:stretch>
        </p:blipFill>
        <p:spPr>
          <a:xfrm>
            <a:off x="964950" y="366762"/>
            <a:ext cx="11663295" cy="6491237"/>
          </a:xfrm>
          <a:prstGeom prst="rect">
            <a:avLst/>
          </a:prstGeom>
        </p:spPr>
      </p:pic>
      <p:sp>
        <p:nvSpPr>
          <p:cNvPr id="3" name="TextBox 2"/>
          <p:cNvSpPr txBox="1"/>
          <p:nvPr/>
        </p:nvSpPr>
        <p:spPr>
          <a:xfrm>
            <a:off x="5688119" y="228600"/>
            <a:ext cx="5685128" cy="1446550"/>
          </a:xfrm>
          <a:prstGeom prst="rect">
            <a:avLst/>
          </a:prstGeom>
          <a:noFill/>
        </p:spPr>
        <p:txBody>
          <a:bodyPr wrap="square" rtlCol="0">
            <a:spAutoFit/>
          </a:bodyPr>
          <a:lstStyle/>
          <a:p>
            <a:pPr algn="ctr"/>
            <a:r>
              <a:rPr lang="en-US" sz="4400" i="1" dirty="0" smtClean="0"/>
              <a:t>Enable Communication</a:t>
            </a:r>
            <a:endParaRPr lang="en-US" sz="4400" i="1" dirty="0"/>
          </a:p>
        </p:txBody>
      </p:sp>
    </p:spTree>
    <p:extLst>
      <p:ext uri="{BB962C8B-B14F-4D97-AF65-F5344CB8AC3E}">
        <p14:creationId xmlns:p14="http://schemas.microsoft.com/office/powerpoint/2010/main" val="32183780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ngloam.files.wordpress.com/2007/11/grrr-bark-woof.jpg"/>
          <p:cNvPicPr>
            <a:picLocks noChangeAspect="1" noChangeArrowheads="1"/>
          </p:cNvPicPr>
          <p:nvPr/>
        </p:nvPicPr>
        <p:blipFill>
          <a:blip r:embed="rId3"/>
          <a:srcRect/>
          <a:stretch>
            <a:fillRect/>
          </a:stretch>
        </p:blipFill>
        <p:spPr bwMode="auto">
          <a:xfrm>
            <a:off x="-365665" y="-152400"/>
            <a:ext cx="12825353" cy="7216140"/>
          </a:xfrm>
          <a:prstGeom prst="rect">
            <a:avLst/>
          </a:prstGeom>
          <a:noFill/>
          <a:effectLst>
            <a:softEdge rad="63500"/>
          </a:effectLst>
        </p:spPr>
      </p:pic>
    </p:spTree>
    <p:extLst>
      <p:ext uri="{BB962C8B-B14F-4D97-AF65-F5344CB8AC3E}">
        <p14:creationId xmlns:p14="http://schemas.microsoft.com/office/powerpoint/2010/main" val="28808454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8800" y="4056063"/>
            <a:ext cx="11630025" cy="1887537"/>
          </a:xfrm>
        </p:spPr>
        <p:txBody>
          <a:bodyPr>
            <a:normAutofit/>
            <a:scene3d>
              <a:camera prst="orthographicFront"/>
              <a:lightRig rig="threePt" dir="t"/>
            </a:scene3d>
            <a:sp3d extrusionH="57150">
              <a:bevelT w="38100" h="38100"/>
            </a:sp3d>
          </a:bodyPr>
          <a:lstStyle/>
          <a:p>
            <a:pPr algn="ctr">
              <a:buNone/>
            </a:pPr>
            <a:r>
              <a:rPr lang="en-US" sz="5400" dirty="0">
                <a:solidFill>
                  <a:schemeClr val="tx1"/>
                </a:solidFill>
              </a:rPr>
              <a:t>Run the Work Remaining report.</a:t>
            </a:r>
          </a:p>
        </p:txBody>
      </p:sp>
      <p:grpSp>
        <p:nvGrpSpPr>
          <p:cNvPr id="2" name="Group 7"/>
          <p:cNvGrpSpPr/>
          <p:nvPr/>
        </p:nvGrpSpPr>
        <p:grpSpPr>
          <a:xfrm>
            <a:off x="163952" y="1148506"/>
            <a:ext cx="12024873" cy="2737695"/>
            <a:chOff x="1520042" y="2493818"/>
            <a:chExt cx="4001984" cy="3289465"/>
          </a:xfrm>
        </p:grpSpPr>
        <p:sp>
          <p:nvSpPr>
            <p:cNvPr id="5" name="Notched Right Arrow 4"/>
            <p:cNvSpPr/>
            <p:nvPr/>
          </p:nvSpPr>
          <p:spPr bwMode="auto">
            <a:xfrm rot="21564812">
              <a:off x="1520042" y="2493818"/>
              <a:ext cx="4001984" cy="3289465"/>
            </a:xfrm>
            <a:prstGeom prst="notchedRightArrow">
              <a:avLst>
                <a:gd name="adj1" fmla="val 38302"/>
                <a:gd name="adj2" fmla="val 50000"/>
              </a:avLst>
            </a:prstGeom>
            <a:ln>
              <a:solidFill>
                <a:schemeClr val="bg1"/>
              </a:solidFill>
              <a:headEnd type="none" w="med" len="med"/>
              <a:tailEnd type="none" w="med" len="med"/>
            </a:ln>
            <a:effectLst>
              <a:glow rad="101600">
                <a:schemeClr val="accent3">
                  <a:satMod val="175000"/>
                  <a:alpha val="40000"/>
                </a:schemeClr>
              </a:glow>
              <a:outerShdw blurRad="63500" dist="38100" dir="5400000" rotWithShape="0">
                <a:srgbClr val="000000">
                  <a:alpha val="45000"/>
                </a:srgbClr>
              </a:outerShdw>
            </a:effectLst>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a:xfrm>
              <a:off x="1908111" y="3450746"/>
              <a:ext cx="2977886" cy="133130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smtClean="0">
                  <a:ln/>
                  <a:solidFill>
                    <a:schemeClr val="accent3"/>
                  </a:solidFill>
                </a:rPr>
                <a:t>Immediate To-Do </a:t>
              </a:r>
              <a:endParaRPr lang="en-US" sz="6600" b="1" dirty="0">
                <a:ln/>
                <a:solidFill>
                  <a:schemeClr val="accent3"/>
                </a:solidFill>
              </a:endParaRPr>
            </a:p>
          </p:txBody>
        </p:sp>
      </p:grpSp>
    </p:spTree>
    <p:extLst>
      <p:ext uri="{BB962C8B-B14F-4D97-AF65-F5344CB8AC3E}">
        <p14:creationId xmlns:p14="http://schemas.microsoft.com/office/powerpoint/2010/main" val="28422901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6202"/>
            <a:ext cx="5689765" cy="1218795"/>
          </a:xfrm>
        </p:spPr>
        <p:txBody>
          <a:bodyPr/>
          <a:lstStyle/>
          <a:p>
            <a:pPr algn="ctr"/>
            <a:r>
              <a:rPr lang="en-US" dirty="0" smtClean="0"/>
              <a:t>Meet </a:t>
            </a:r>
            <a:br>
              <a:rPr lang="en-US" dirty="0" smtClean="0"/>
            </a:br>
            <a:r>
              <a:rPr lang="en-US" dirty="0" smtClean="0"/>
              <a:t>Malcolm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729" y="705174"/>
            <a:ext cx="6803678" cy="592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1215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25035" y="0"/>
            <a:ext cx="13570225" cy="711708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4" name="Picture 2" descr="http://www.theindependentcontractor.com/alpha/ew_images/Yes_I_do_have_a_question.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07867" y="249556"/>
            <a:ext cx="8389975" cy="6294120"/>
          </a:xfrm>
          <a:prstGeom prst="rect">
            <a:avLst/>
          </a:prstGeom>
          <a:noFill/>
        </p:spPr>
      </p:pic>
    </p:spTree>
    <p:extLst>
      <p:ext uri="{BB962C8B-B14F-4D97-AF65-F5344CB8AC3E}">
        <p14:creationId xmlns:p14="http://schemas.microsoft.com/office/powerpoint/2010/main" val="889301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40395532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8039114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8536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655872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8936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93" y="1375794"/>
            <a:ext cx="5416658" cy="1828193"/>
          </a:xfrm>
        </p:spPr>
        <p:txBody>
          <a:bodyPr/>
          <a:lstStyle/>
          <a:p>
            <a:pPr algn="ctr"/>
            <a:r>
              <a:rPr lang="en-US" dirty="0" smtClean="0"/>
              <a:t>Meet </a:t>
            </a:r>
            <a:br>
              <a:rPr lang="en-US" dirty="0" smtClean="0"/>
            </a:br>
            <a:r>
              <a:rPr lang="en-US" dirty="0" smtClean="0"/>
              <a:t>Malcolm’s </a:t>
            </a:r>
            <a:br>
              <a:rPr lang="en-US" dirty="0" smtClean="0"/>
            </a:br>
            <a:r>
              <a:rPr lang="en-US" dirty="0" smtClean="0"/>
              <a:t>Team</a:t>
            </a:r>
            <a:endParaRPr lang="en-US" dirty="0"/>
          </a:p>
        </p:txBody>
      </p:sp>
      <p:sp>
        <p:nvSpPr>
          <p:cNvPr id="3" name="Title 3"/>
          <p:cNvSpPr txBox="1">
            <a:spLocks/>
          </p:cNvSpPr>
          <p:nvPr/>
        </p:nvSpPr>
        <p:spPr>
          <a:xfrm>
            <a:off x="5638800" y="2698316"/>
            <a:ext cx="5416658"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t>&lt;Get photo from Malcolm&gt;</a:t>
            </a:r>
            <a:endParaRPr lang="en-US" dirty="0"/>
          </a:p>
        </p:txBody>
      </p:sp>
    </p:spTree>
    <p:extLst>
      <p:ext uri="{BB962C8B-B14F-4D97-AF65-F5344CB8AC3E}">
        <p14:creationId xmlns:p14="http://schemas.microsoft.com/office/powerpoint/2010/main" val="3181426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3513" y="3018613"/>
            <a:ext cx="11149013" cy="609398"/>
          </a:xfrm>
        </p:spPr>
        <p:txBody>
          <a:bodyPr/>
          <a:lstStyle/>
          <a:p>
            <a:pPr algn="ctr"/>
            <a:r>
              <a:rPr lang="en-US" dirty="0" smtClean="0"/>
              <a:t>&lt;handwritten portion&gt;</a:t>
            </a:r>
            <a:endParaRPr lang="en-US" dirty="0"/>
          </a:p>
        </p:txBody>
      </p:sp>
    </p:spTree>
    <p:extLst>
      <p:ext uri="{BB962C8B-B14F-4D97-AF65-F5344CB8AC3E}">
        <p14:creationId xmlns:p14="http://schemas.microsoft.com/office/powerpoint/2010/main" val="39265900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4522" y="1014211"/>
            <a:ext cx="6505749" cy="1828193"/>
          </a:xfrm>
        </p:spPr>
        <p:txBody>
          <a:bodyPr/>
          <a:lstStyle/>
          <a:p>
            <a:pPr algn="ctr"/>
            <a:r>
              <a:rPr lang="en-US" dirty="0" smtClean="0"/>
              <a:t>Meet </a:t>
            </a:r>
            <a:br>
              <a:rPr lang="en-US" dirty="0" smtClean="0"/>
            </a:br>
            <a:r>
              <a:rPr lang="en-US" dirty="0" smtClean="0"/>
              <a:t>Malcolm’s </a:t>
            </a:r>
            <a:br>
              <a:rPr lang="en-US" dirty="0" smtClean="0"/>
            </a:br>
            <a:r>
              <a:rPr lang="en-US" dirty="0" smtClean="0"/>
              <a:t>Organization</a:t>
            </a:r>
            <a:endParaRPr lang="en-US" dirty="0"/>
          </a:p>
        </p:txBody>
      </p:sp>
      <p:sp>
        <p:nvSpPr>
          <p:cNvPr id="3" name="Title 3"/>
          <p:cNvSpPr txBox="1">
            <a:spLocks/>
          </p:cNvSpPr>
          <p:nvPr/>
        </p:nvSpPr>
        <p:spPr>
          <a:xfrm>
            <a:off x="4560760" y="3847817"/>
            <a:ext cx="6505749" cy="18281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t>&lt;cannot use real org so much figure out a slide here&gt;</a:t>
            </a:r>
            <a:endParaRPr lang="en-US" dirty="0"/>
          </a:p>
        </p:txBody>
      </p:sp>
    </p:spTree>
    <p:extLst>
      <p:ext uri="{BB962C8B-B14F-4D97-AF65-F5344CB8AC3E}">
        <p14:creationId xmlns:p14="http://schemas.microsoft.com/office/powerpoint/2010/main" val="41777153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905000"/>
            <a:ext cx="11149013" cy="1218795"/>
          </a:xfrm>
        </p:spPr>
        <p:txBody>
          <a:bodyPr/>
          <a:lstStyle/>
          <a:p>
            <a:pPr algn="ctr"/>
            <a:r>
              <a:rPr lang="en-US" dirty="0" smtClean="0"/>
              <a:t>Solutions!</a:t>
            </a:r>
            <a:br>
              <a:rPr lang="en-US" dirty="0" smtClean="0"/>
            </a:br>
            <a:r>
              <a:rPr lang="en-US" dirty="0" smtClean="0"/>
              <a:t>How were we able to get from there to here?</a:t>
            </a:r>
            <a:endParaRPr lang="en-US" dirty="0"/>
          </a:p>
        </p:txBody>
      </p:sp>
    </p:spTree>
    <p:extLst>
      <p:ext uri="{BB962C8B-B14F-4D97-AF65-F5344CB8AC3E}">
        <p14:creationId xmlns:p14="http://schemas.microsoft.com/office/powerpoint/2010/main" val="33967123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Deep Dive – Demo Roadmap</a:t>
            </a:r>
            <a:endParaRPr lang="en-US" dirty="0"/>
          </a:p>
        </p:txBody>
      </p:sp>
      <p:sp>
        <p:nvSpPr>
          <p:cNvPr id="3" name="Text Placeholder 2"/>
          <p:cNvSpPr>
            <a:spLocks noGrp="1"/>
          </p:cNvSpPr>
          <p:nvPr>
            <p:ph type="body" sz="quarter" idx="10"/>
          </p:nvPr>
        </p:nvSpPr>
        <p:spPr/>
        <p:txBody>
          <a:bodyPr/>
          <a:lstStyle/>
          <a:p>
            <a:r>
              <a:rPr lang="en-US" smtClean="0"/>
              <a:t>Introduction to TFS 2010 Reporting</a:t>
            </a:r>
          </a:p>
          <a:p>
            <a:r>
              <a:rPr lang="en-US" smtClean="0"/>
              <a:t>Overview of Existing Reports</a:t>
            </a:r>
          </a:p>
          <a:p>
            <a:r>
              <a:rPr lang="en-US" smtClean="0"/>
              <a:t>Understanding the TFS Data Warehouse and Cube</a:t>
            </a:r>
          </a:p>
          <a:p>
            <a:r>
              <a:rPr lang="en-US" smtClean="0"/>
              <a:t>Creating Ad-Hoc Reports using Excel Pivot Tables and Power Pivot</a:t>
            </a:r>
          </a:p>
          <a:p>
            <a:r>
              <a:rPr lang="en-US" smtClean="0"/>
              <a:t>Generating Excel Reports from WIQL Queries</a:t>
            </a:r>
          </a:p>
          <a:p>
            <a:r>
              <a:rPr lang="en-US" smtClean="0"/>
              <a:t>Hosting Excel Reports on SharePoint</a:t>
            </a:r>
          </a:p>
          <a:p>
            <a:r>
              <a:rPr lang="en-US" smtClean="0"/>
              <a:t>Modifying the Built-in SSRS Reports</a:t>
            </a:r>
          </a:p>
          <a:p>
            <a:r>
              <a:rPr lang="en-US" smtClean="0"/>
              <a:t>Using Performance Point for Reporting</a:t>
            </a:r>
          </a:p>
          <a:p>
            <a:endParaRPr lang="en-US" smtClean="0"/>
          </a:p>
          <a:p>
            <a:endParaRPr lang="en-US" smtClean="0"/>
          </a:p>
          <a:p>
            <a:endParaRPr lang="en-US" dirty="0"/>
          </a:p>
        </p:txBody>
      </p:sp>
    </p:spTree>
    <p:extLst>
      <p:ext uri="{BB962C8B-B14F-4D97-AF65-F5344CB8AC3E}">
        <p14:creationId xmlns:p14="http://schemas.microsoft.com/office/powerpoint/2010/main" val="17611884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TFS 2010 Reporting</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0267695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Overview of Existing Reports</a:t>
            </a:r>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1754101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8b529f77-48ab-4581-b468-93f09345b8aa"/>
    <ds:schemaRef ds:uri="2295e2e7-0eeb-498e-8716-217bb2ee6ee3"/>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TechEd2011Template</Template>
  <TotalTime>1157</TotalTime>
  <Words>676</Words>
  <Application>Microsoft Office PowerPoint</Application>
  <PresentationFormat>Custom</PresentationFormat>
  <Paragraphs>97</Paragraphs>
  <Slides>26</Slides>
  <Notes>15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TENA11_BreakoutSession_Template_16x9_Final_05132011</vt:lpstr>
      <vt:lpstr>1_White with Consolas font for code slides</vt:lpstr>
      <vt:lpstr>TENA11_BreakoutSession_Template_16x9_Final (2)</vt:lpstr>
      <vt:lpstr>Deep Dive into Microsoft Visual Studio Team Foundation Server 2010 Reporting</vt:lpstr>
      <vt:lpstr>Meet  Malcolm</vt:lpstr>
      <vt:lpstr>Meet  Malcolm’s  Team</vt:lpstr>
      <vt:lpstr>&lt;handwritten portion&gt;</vt:lpstr>
      <vt:lpstr>Meet  Malcolm’s  Organization</vt:lpstr>
      <vt:lpstr>Solutions! How were we able to get from there to here?</vt:lpstr>
      <vt:lpstr>Reporting Deep Dive – Demo Roadmap</vt:lpstr>
      <vt:lpstr>Introduction to TFS 2010 Reporting</vt:lpstr>
      <vt:lpstr>Overview of Existing Reports</vt:lpstr>
      <vt:lpstr>Understanding the TFS Data Warehouse and Cube</vt:lpstr>
      <vt:lpstr>Creating Ad-Hoc Reports using Excel Pivot Tables</vt:lpstr>
      <vt:lpstr>Generating Excel Reports from WIQL Queries</vt:lpstr>
      <vt:lpstr>Hosting Excel Reports on SharePoint</vt:lpstr>
      <vt:lpstr>Modifying the Built-in SSRS Reports</vt:lpstr>
      <vt:lpstr>Characteristics of Effective Metrics</vt:lpstr>
      <vt:lpstr>Wrap up</vt:lpstr>
      <vt:lpstr>PowerPoint Presentation</vt:lpstr>
      <vt:lpstr>PowerPoint Presentation</vt:lpstr>
      <vt:lpstr>PowerPoint Presentation</vt:lpstr>
      <vt:lpstr>PowerPoint Presentation</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DEV311: Deep Dive into Microsoft Visual Studio Team Foundation Server 2010 Reporting</dc:title>
  <dc:subject>Microsoft TechEd North America 2011</dc:subject>
  <dc:creator>Steven Borg</dc:creator>
  <dc:description>Template Design: Jordan Cayabyab
Formatter: Dana Kim-Wincapaw, Silver Fox Productions, Inc. 
Event Date: May 16-19, 2011
Event Location: Atlanta
Audience Type: Developers, IT Pros</dc:description>
  <cp:lastModifiedBy>Shows</cp:lastModifiedBy>
  <cp:revision>11</cp:revision>
  <cp:lastPrinted>2010-05-11T05:02:34Z</cp:lastPrinted>
  <dcterms:created xsi:type="dcterms:W3CDTF">2011-04-29T21:09:31Z</dcterms:created>
  <dcterms:modified xsi:type="dcterms:W3CDTF">2011-05-18T17:34:05Z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