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3" r:id="rId5"/>
  </p:sldMasterIdLst>
  <p:notesMasterIdLst>
    <p:notesMasterId r:id="rId29"/>
  </p:notesMasterIdLst>
  <p:handoutMasterIdLst>
    <p:handoutMasterId r:id="rId30"/>
  </p:handoutMasterIdLst>
  <p:sldIdLst>
    <p:sldId id="322" r:id="rId6"/>
    <p:sldId id="335"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271" r:id="rId27"/>
    <p:sldId id="319" r:id="rId28"/>
  </p:sldIdLst>
  <p:sldSz cx="12188825" cy="6858000"/>
  <p:notesSz cx="6858000" cy="92964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85126"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148" d="100"/>
          <a:sy n="148" d="100"/>
        </p:scale>
        <p:origin x="-1686"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829967"/>
            <a:ext cx="6248400" cy="46482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1" y="8829967"/>
            <a:ext cx="608013" cy="46482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31788" y="696913"/>
            <a:ext cx="6194425"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6172200" cy="46482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1" y="8829967"/>
            <a:ext cx="684213" cy="46482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12:25 PM</a:t>
            </a:fld>
            <a:endParaRPr lang="en-US" dirty="0"/>
          </a:p>
        </p:txBody>
      </p:sp>
      <p:sp>
        <p:nvSpPr>
          <p:cNvPr id="6" name="Footer Placeholder 5"/>
          <p:cNvSpPr>
            <a:spLocks noGrp="1"/>
          </p:cNvSpPr>
          <p:nvPr>
            <p:ph type="ftr" sz="quarter" idx="12"/>
          </p:nvPr>
        </p:nvSpPr>
        <p:spPr>
          <a:xfrm>
            <a:off x="0" y="8829967"/>
            <a:ext cx="6172200" cy="46482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201" y="8829967"/>
            <a:ext cx="684213" cy="46482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219215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190873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136646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919191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283193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667358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002948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
        <p:nvSpPr>
          <p:cNvPr id="5" name="Header Placeholder 3"/>
          <p:cNvSpPr>
            <a:spLocks noGrp="1"/>
          </p:cNvSpPr>
          <p:nvPr>
            <p:ph type="hdr" sz="quarter"/>
          </p:nvPr>
        </p:nvSpPr>
        <p:spPr>
          <a:xfrm>
            <a:off x="0" y="0"/>
            <a:ext cx="2971800" cy="46482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64820"/>
          </a:xfrm>
        </p:spPr>
        <p:txBody>
          <a:bodyPr/>
          <a:lstStyle/>
          <a:p>
            <a:fld id="{81331B57-0BE5-4F82-AA58-76F53EFF3ADA}" type="datetime8">
              <a:rPr lang="en-US" smtClean="0"/>
              <a:pPr/>
              <a:t>5/18/2011 12:25 PM</a:t>
            </a:fld>
            <a:endParaRPr lang="en-US" dirty="0"/>
          </a:p>
        </p:txBody>
      </p:sp>
      <p:sp>
        <p:nvSpPr>
          <p:cNvPr id="7" name="Footer Placeholder 5"/>
          <p:cNvSpPr>
            <a:spLocks noGrp="1"/>
          </p:cNvSpPr>
          <p:nvPr>
            <p:ph type="ftr" sz="quarter" idx="4"/>
          </p:nvPr>
        </p:nvSpPr>
        <p:spPr>
          <a:xfrm>
            <a:off x="0" y="8829967"/>
            <a:ext cx="6172200" cy="464820"/>
          </a:xfrm>
        </p:spPr>
        <p:txBody>
          <a:bodyPr/>
          <a:lstStyle/>
          <a:p>
            <a:r>
              <a:rPr lang="en-US" smtClean="0"/>
              <a:t>© 2010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060715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
        <p:nvSpPr>
          <p:cNvPr id="5" name="Header Placeholder 3"/>
          <p:cNvSpPr>
            <a:spLocks noGrp="1"/>
          </p:cNvSpPr>
          <p:nvPr>
            <p:ph type="hdr" sz="quarter"/>
          </p:nvPr>
        </p:nvSpPr>
        <p:spPr>
          <a:xfrm>
            <a:off x="0" y="0"/>
            <a:ext cx="2971800" cy="46482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64820"/>
          </a:xfrm>
        </p:spPr>
        <p:txBody>
          <a:bodyPr/>
          <a:lstStyle/>
          <a:p>
            <a:fld id="{81331B57-0BE5-4F82-AA58-76F53EFF3ADA}" type="datetime8">
              <a:rPr lang="en-US" smtClean="0">
                <a:solidFill>
                  <a:prstClr val="black"/>
                </a:solidFill>
              </a:rPr>
              <a:pPr/>
              <a:t>5/18/2011 12:25 PM</a:t>
            </a:fld>
            <a:endParaRPr lang="en-US" dirty="0">
              <a:solidFill>
                <a:prstClr val="black"/>
              </a:solidFill>
            </a:endParaRPr>
          </a:p>
        </p:txBody>
      </p:sp>
      <p:sp>
        <p:nvSpPr>
          <p:cNvPr id="7" name="Footer Placeholder 5"/>
          <p:cNvSpPr>
            <a:spLocks noGrp="1"/>
          </p:cNvSpPr>
          <p:nvPr>
            <p:ph type="ftr" sz="quarter" idx="4"/>
          </p:nvPr>
        </p:nvSpPr>
        <p:spPr>
          <a:xfrm>
            <a:off x="0" y="8829967"/>
            <a:ext cx="6172200" cy="46482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623198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
        <p:nvSpPr>
          <p:cNvPr id="5" name="Header Placeholder 3"/>
          <p:cNvSpPr>
            <a:spLocks noGrp="1"/>
          </p:cNvSpPr>
          <p:nvPr>
            <p:ph type="hdr" sz="quarter"/>
          </p:nvPr>
        </p:nvSpPr>
        <p:spPr>
          <a:xfrm>
            <a:off x="0" y="0"/>
            <a:ext cx="2971800" cy="46482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64820"/>
          </a:xfrm>
        </p:spPr>
        <p:txBody>
          <a:bodyPr/>
          <a:lstStyle/>
          <a:p>
            <a:fld id="{81331B57-0BE5-4F82-AA58-76F53EFF3ADA}" type="datetime8">
              <a:rPr lang="en-US" smtClean="0">
                <a:solidFill>
                  <a:prstClr val="black"/>
                </a:solidFill>
              </a:rPr>
              <a:pPr/>
              <a:t>5/18/2011 12:25 PM</a:t>
            </a:fld>
            <a:endParaRPr lang="en-US" dirty="0">
              <a:solidFill>
                <a:prstClr val="black"/>
              </a:solidFill>
            </a:endParaRPr>
          </a:p>
        </p:txBody>
      </p:sp>
      <p:sp>
        <p:nvSpPr>
          <p:cNvPr id="7" name="Footer Placeholder 5"/>
          <p:cNvSpPr>
            <a:spLocks noGrp="1"/>
          </p:cNvSpPr>
          <p:nvPr>
            <p:ph type="ftr" sz="quarter" idx="4"/>
          </p:nvPr>
        </p:nvSpPr>
        <p:spPr>
          <a:xfrm>
            <a:off x="0" y="8829967"/>
            <a:ext cx="6172200" cy="46482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
        <p:nvSpPr>
          <p:cNvPr id="5" name="Header Placeholder 3"/>
          <p:cNvSpPr>
            <a:spLocks noGrp="1"/>
          </p:cNvSpPr>
          <p:nvPr>
            <p:ph type="hdr" sz="quarter"/>
          </p:nvPr>
        </p:nvSpPr>
        <p:spPr>
          <a:xfrm>
            <a:off x="0" y="0"/>
            <a:ext cx="2971800" cy="46482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64820"/>
          </a:xfrm>
        </p:spPr>
        <p:txBody>
          <a:bodyPr/>
          <a:lstStyle/>
          <a:p>
            <a:fld id="{81331B57-0BE5-4F82-AA58-76F53EFF3ADA}" type="datetime8">
              <a:rPr lang="en-US" smtClean="0">
                <a:solidFill>
                  <a:prstClr val="black"/>
                </a:solidFill>
              </a:rPr>
              <a:pPr/>
              <a:t>5/18/2011 12:25 PM</a:t>
            </a:fld>
            <a:endParaRPr lang="en-US" dirty="0">
              <a:solidFill>
                <a:prstClr val="black"/>
              </a:solidFill>
            </a:endParaRPr>
          </a:p>
        </p:txBody>
      </p:sp>
      <p:sp>
        <p:nvSpPr>
          <p:cNvPr id="7" name="Footer Placeholder 5"/>
          <p:cNvSpPr>
            <a:spLocks noGrp="1"/>
          </p:cNvSpPr>
          <p:nvPr>
            <p:ph type="ftr" sz="quarter" idx="4"/>
          </p:nvPr>
        </p:nvSpPr>
        <p:spPr>
          <a:xfrm>
            <a:off x="0" y="8829967"/>
            <a:ext cx="6172200" cy="46482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12:25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70702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708514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967836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569421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989312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694414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849340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25164417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50851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057685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872330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82557519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3279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92161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09308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10718396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381887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2808343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5218809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632041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79356273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261668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3732194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5292698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39149594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735066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345053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2169975"/>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87167824"/>
      </p:ext>
    </p:extLst>
  </p:cSld>
  <p:clrMap bg1="dk1" tx1="lt1" bg2="dk2" tx2="lt2" accent1="accent1" accent2="accent2" accent3="accent3" accent4="accent4" accent5="accent5" accent6="accent6" hlink="hlink" folHlink="folHlink"/>
  <p:sldLayoutIdLst>
    <p:sldLayoutId id="2147483764"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devexpress.com/coderushx"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hyperlink" Target="http://www.microsoft.com/sqlserver/en/us/default.aspx" TargetMode="External"/><Relationship Id="rId3" Type="http://schemas.openxmlformats.org/officeDocument/2006/relationships/hyperlink" Target="http://www.microsoft.com/visualstudio" TargetMode="External"/><Relationship Id="rId7" Type="http://schemas.openxmlformats.org/officeDocument/2006/relationships/hyperlink" Target="http://blogs.msdn.com/b/bharry/"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blogs.msdn.com/b/somasegar/" TargetMode="External"/><Relationship Id="rId5" Type="http://schemas.openxmlformats.org/officeDocument/2006/relationships/hyperlink" Target="http://www.microsoft.com/expression/" TargetMode="External"/><Relationship Id="rId4" Type="http://schemas.openxmlformats.org/officeDocument/2006/relationships/hyperlink" Target="http://www.microsoft.com/visualstudio/en-us/lightswitch" TargetMode="External"/><Relationship Id="rId9" Type="http://schemas.openxmlformats.org/officeDocument/2006/relationships/hyperlink" Target="http://www.facebook.com/visualstudio"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4.png"/><Relationship Id="rId5" Type="http://schemas.openxmlformats.org/officeDocument/2006/relationships/hyperlink" Target="http://www.microsoft.com/learning" TargetMode="External"/><Relationship Id="rId10" Type="http://schemas.openxmlformats.org/officeDocument/2006/relationships/image" Target="../media/image23.emf"/><Relationship Id="rId4" Type="http://schemas.openxmlformats.org/officeDocument/2006/relationships/image" Target="../media/image20.png"/><Relationship Id="rId9" Type="http://schemas.openxmlformats.org/officeDocument/2006/relationships/image" Target="../media/image22.png"/><Relationship Id="rId1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Microsoft Visual Studio </a:t>
            </a:r>
            <a:br>
              <a:rPr lang="en-US" dirty="0" smtClean="0"/>
            </a:br>
            <a:r>
              <a:rPr lang="en-US" dirty="0" smtClean="0"/>
              <a:t>Tips and Tricks</a:t>
            </a:r>
            <a:endParaRPr lang="en-US" sz="3600" dirty="0"/>
          </a:p>
        </p:txBody>
      </p:sp>
      <p:sp>
        <p:nvSpPr>
          <p:cNvPr id="3" name="Subtitle 2"/>
          <p:cNvSpPr>
            <a:spLocks noGrp="1"/>
          </p:cNvSpPr>
          <p:nvPr>
            <p:ph type="subTitle" idx="1"/>
          </p:nvPr>
        </p:nvSpPr>
        <p:spPr>
          <a:xfrm>
            <a:off x="969964" y="4318465"/>
            <a:ext cx="10242550" cy="463255"/>
          </a:xfrm>
        </p:spPr>
        <p:txBody>
          <a:bodyPr/>
          <a:lstStyle/>
          <a:p>
            <a:r>
              <a:rPr lang="en-US" smtClean="0"/>
              <a:t>Dustin Campbell (</a:t>
            </a:r>
            <a:r>
              <a:rPr lang="en-US" smtClean="0">
                <a:solidFill>
                  <a:schemeClr val="accent1">
                    <a:lumMod val="40000"/>
                    <a:lumOff val="60000"/>
                  </a:schemeClr>
                </a:solidFill>
              </a:rPr>
              <a:t>@DCampbell</a:t>
            </a:r>
            <a:r>
              <a:rPr lang="en-US" smtClean="0"/>
              <a:t>)</a:t>
            </a:r>
          </a:p>
          <a:p>
            <a:r>
              <a:rPr lang="en-US" smtClean="0"/>
              <a:t>Microsoft Corporation</a:t>
            </a:r>
            <a:endParaRPr lang="en-US" dirty="0" smtClean="0"/>
          </a:p>
        </p:txBody>
      </p:sp>
      <p:sp>
        <p:nvSpPr>
          <p:cNvPr id="8" name="Text Placeholder 7"/>
          <p:cNvSpPr>
            <a:spLocks noGrp="1"/>
          </p:cNvSpPr>
          <p:nvPr>
            <p:ph type="body" sz="quarter" idx="10"/>
          </p:nvPr>
        </p:nvSpPr>
        <p:spPr>
          <a:xfrm>
            <a:off x="3737368" y="1837299"/>
            <a:ext cx="2188302" cy="249299"/>
          </a:xfrm>
        </p:spPr>
        <p:txBody>
          <a:bodyPr/>
          <a:lstStyle/>
          <a:p>
            <a:r>
              <a:rPr lang="en-US" dirty="0" smtClean="0"/>
              <a:t>#TEDEV305</a:t>
            </a:r>
            <a:endParaRPr lang="en-US" dirty="0"/>
          </a:p>
        </p:txBody>
      </p:sp>
      <p:sp>
        <p:nvSpPr>
          <p:cNvPr id="4" name="Subtitle 2"/>
          <p:cNvSpPr txBox="1">
            <a:spLocks/>
          </p:cNvSpPr>
          <p:nvPr/>
        </p:nvSpPr>
        <p:spPr>
          <a:xfrm>
            <a:off x="950347" y="5430596"/>
            <a:ext cx="4934405"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Scott Cate </a:t>
            </a:r>
            <a:r>
              <a:rPr lang="en-US" dirty="0" smtClean="0">
                <a:solidFill>
                  <a:schemeClr val="accent1">
                    <a:lumMod val="40000"/>
                    <a:lumOff val="60000"/>
                  </a:schemeClr>
                </a:solidFill>
              </a:rPr>
              <a:t>(@</a:t>
            </a:r>
            <a:r>
              <a:rPr lang="en-US" dirty="0" err="1" smtClean="0">
                <a:solidFill>
                  <a:schemeClr val="accent1">
                    <a:lumMod val="40000"/>
                    <a:lumOff val="60000"/>
                  </a:schemeClr>
                </a:solidFill>
              </a:rPr>
              <a:t>ScottCate</a:t>
            </a:r>
            <a:r>
              <a:rPr lang="en-US" dirty="0" smtClean="0"/>
              <a:t>)</a:t>
            </a:r>
          </a:p>
          <a:p>
            <a:r>
              <a:rPr lang="en-US" dirty="0" smtClean="0"/>
              <a:t>EventDay.com</a:t>
            </a: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Project Dialog</a:t>
            </a:r>
          </a:p>
        </p:txBody>
      </p:sp>
      <p:sp>
        <p:nvSpPr>
          <p:cNvPr id="3" name="Content Placeholder 2"/>
          <p:cNvSpPr>
            <a:spLocks noGrp="1"/>
          </p:cNvSpPr>
          <p:nvPr>
            <p:ph idx="1"/>
          </p:nvPr>
        </p:nvSpPr>
        <p:spPr>
          <a:xfrm>
            <a:off x="519112" y="1447799"/>
            <a:ext cx="11149013" cy="1809726"/>
          </a:xfrm>
        </p:spPr>
        <p:txBody>
          <a:bodyPr/>
          <a:lstStyle/>
          <a:p>
            <a:pPr marL="461963" lvl="1" indent="-461963"/>
            <a:r>
              <a:rPr lang="en-US" dirty="0"/>
              <a:t>Sort Templates</a:t>
            </a:r>
          </a:p>
          <a:p>
            <a:pPr marL="461963" lvl="1" indent="-461963"/>
            <a:r>
              <a:rPr lang="en-US" dirty="0"/>
              <a:t>Search / Filter </a:t>
            </a:r>
            <a:r>
              <a:rPr lang="en-US" dirty="0" smtClean="0"/>
              <a:t>Templates </a:t>
            </a:r>
            <a:r>
              <a:rPr lang="en-US" sz="2400" dirty="0" smtClean="0">
                <a:solidFill>
                  <a:schemeClr val="accent1"/>
                </a:solidFill>
              </a:rPr>
              <a:t>(Ctrl + E)</a:t>
            </a:r>
            <a:endParaRPr lang="en-US" dirty="0">
              <a:solidFill>
                <a:schemeClr val="accent1"/>
              </a:solidFill>
            </a:endParaRPr>
          </a:p>
          <a:p>
            <a:pPr marL="461963" lvl="1" indent="-461963"/>
            <a:r>
              <a:rPr lang="en-US" dirty="0"/>
              <a:t>Add / Find </a:t>
            </a:r>
            <a:r>
              <a:rPr lang="en-US" dirty="0" smtClean="0"/>
              <a:t>New </a:t>
            </a:r>
            <a:r>
              <a:rPr lang="en-US" dirty="0"/>
              <a:t>Templates</a:t>
            </a:r>
          </a:p>
          <a:p>
            <a:pPr marL="461963" lvl="1" indent="-461963"/>
            <a:r>
              <a:rPr lang="en-US" dirty="0" smtClean="0"/>
              <a:t>Online Templates</a:t>
            </a:r>
            <a:endParaRPr lang="en-US" dirty="0"/>
          </a:p>
        </p:txBody>
      </p:sp>
      <p:sp>
        <p:nvSpPr>
          <p:cNvPr id="8" name="Rectangle 7"/>
          <p:cNvSpPr/>
          <p:nvPr/>
        </p:nvSpPr>
        <p:spPr bwMode="auto">
          <a:xfrm>
            <a:off x="0" y="6250982"/>
            <a:ext cx="12188825" cy="607017"/>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 name="TextBox 8"/>
          <p:cNvSpPr txBox="1"/>
          <p:nvPr/>
        </p:nvSpPr>
        <p:spPr>
          <a:xfrm>
            <a:off x="706170" y="6415990"/>
            <a:ext cx="3270191"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Twitter Discussion: #TEDEV305</a:t>
            </a:r>
          </a:p>
        </p:txBody>
      </p:sp>
    </p:spTree>
    <p:extLst>
      <p:ext uri="{BB962C8B-B14F-4D97-AF65-F5344CB8AC3E}">
        <p14:creationId xmlns:p14="http://schemas.microsoft.com/office/powerpoint/2010/main" val="187188332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Code Faster</a:t>
            </a:r>
          </a:p>
        </p:txBody>
      </p:sp>
      <p:sp>
        <p:nvSpPr>
          <p:cNvPr id="3" name="Content Placeholder 2"/>
          <p:cNvSpPr>
            <a:spLocks noGrp="1"/>
          </p:cNvSpPr>
          <p:nvPr>
            <p:ph idx="1"/>
          </p:nvPr>
        </p:nvSpPr>
        <p:spPr>
          <a:xfrm>
            <a:off x="519112" y="1447799"/>
            <a:ext cx="11149013" cy="2622256"/>
          </a:xfrm>
        </p:spPr>
        <p:txBody>
          <a:bodyPr/>
          <a:lstStyle/>
          <a:p>
            <a:pPr marL="461963" lvl="1" indent="-461963"/>
            <a:r>
              <a:rPr lang="en-US" dirty="0"/>
              <a:t>Background </a:t>
            </a:r>
            <a:r>
              <a:rPr lang="en-US" u="wavy" dirty="0" smtClean="0">
                <a:uFill>
                  <a:solidFill>
                    <a:srgbClr val="FF0000"/>
                  </a:solidFill>
                </a:uFill>
              </a:rPr>
              <a:t>Squiggles</a:t>
            </a:r>
            <a:endParaRPr lang="en-US" u="wavy" dirty="0">
              <a:uFill>
                <a:solidFill>
                  <a:srgbClr val="FF0000"/>
                </a:solidFill>
              </a:uFill>
            </a:endParaRPr>
          </a:p>
          <a:p>
            <a:pPr marL="461963" lvl="1" indent="-461963"/>
            <a:r>
              <a:rPr lang="en-US" dirty="0"/>
              <a:t>Smart </a:t>
            </a:r>
            <a:r>
              <a:rPr lang="en-US" dirty="0" smtClean="0"/>
              <a:t>Tags </a:t>
            </a:r>
            <a:r>
              <a:rPr lang="en-US" sz="2400" dirty="0" smtClean="0">
                <a:solidFill>
                  <a:schemeClr val="accent1"/>
                </a:solidFill>
              </a:rPr>
              <a:t>(Ctrl + .)</a:t>
            </a:r>
          </a:p>
          <a:p>
            <a:pPr marL="461963" lvl="1" indent="-461963"/>
            <a:r>
              <a:rPr lang="en-US" dirty="0" smtClean="0">
                <a:solidFill>
                  <a:schemeClr val="tx1"/>
                </a:solidFill>
              </a:rPr>
              <a:t>Organize </a:t>
            </a:r>
            <a:r>
              <a:rPr lang="en-US" dirty="0" err="1" smtClean="0">
                <a:solidFill>
                  <a:schemeClr val="tx1"/>
                </a:solidFill>
              </a:rPr>
              <a:t>Usings</a:t>
            </a:r>
            <a:endParaRPr lang="en-US" dirty="0" smtClean="0">
              <a:solidFill>
                <a:schemeClr val="tx1"/>
              </a:solidFill>
            </a:endParaRPr>
          </a:p>
          <a:p>
            <a:pPr marL="461963" lvl="1" indent="-461963"/>
            <a:r>
              <a:rPr lang="en-US" dirty="0" smtClean="0"/>
              <a:t>Add Using/Import</a:t>
            </a:r>
            <a:endParaRPr lang="en-US" dirty="0"/>
          </a:p>
          <a:p>
            <a:pPr marL="865188" lvl="2" indent="-461963"/>
            <a:r>
              <a:rPr lang="en-US" dirty="0"/>
              <a:t>Generate from Usage</a:t>
            </a:r>
          </a:p>
          <a:p>
            <a:pPr marL="865188" lvl="2" indent="-461963"/>
            <a:r>
              <a:rPr lang="en-US" dirty="0"/>
              <a:t>Error Correction </a:t>
            </a:r>
            <a:r>
              <a:rPr lang="en-US" sz="2000" dirty="0" smtClean="0">
                <a:solidFill>
                  <a:schemeClr val="accent1"/>
                </a:solidFill>
              </a:rPr>
              <a:t>(</a:t>
            </a:r>
            <a:r>
              <a:rPr lang="en-US" sz="2000" i="1" dirty="0" smtClean="0">
                <a:solidFill>
                  <a:schemeClr val="accent1"/>
                </a:solidFill>
              </a:rPr>
              <a:t>VB Only</a:t>
            </a:r>
            <a:r>
              <a:rPr lang="en-US" sz="2000" dirty="0" smtClean="0">
                <a:solidFill>
                  <a:schemeClr val="accent1"/>
                </a:solidFill>
              </a:rPr>
              <a:t>)</a:t>
            </a:r>
            <a:endParaRPr lang="en-US" dirty="0">
              <a:solidFill>
                <a:schemeClr val="accent1"/>
              </a:solidFill>
            </a:endParaRPr>
          </a:p>
        </p:txBody>
      </p:sp>
      <p:sp>
        <p:nvSpPr>
          <p:cNvPr id="8" name="Rectangle 7"/>
          <p:cNvSpPr/>
          <p:nvPr/>
        </p:nvSpPr>
        <p:spPr bwMode="auto">
          <a:xfrm>
            <a:off x="0" y="6250982"/>
            <a:ext cx="12188825" cy="607017"/>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 name="TextBox 8"/>
          <p:cNvSpPr txBox="1"/>
          <p:nvPr/>
        </p:nvSpPr>
        <p:spPr>
          <a:xfrm>
            <a:off x="706170" y="6415990"/>
            <a:ext cx="3270191"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Twitter Discussion: #TEDEV305</a:t>
            </a:r>
          </a:p>
        </p:txBody>
      </p:sp>
    </p:spTree>
    <p:extLst>
      <p:ext uri="{BB962C8B-B14F-4D97-AF65-F5344CB8AC3E}">
        <p14:creationId xmlns:p14="http://schemas.microsoft.com/office/powerpoint/2010/main" val="60452231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Snippets</a:t>
            </a:r>
          </a:p>
        </p:txBody>
      </p:sp>
      <p:sp>
        <p:nvSpPr>
          <p:cNvPr id="3" name="Content Placeholder 2"/>
          <p:cNvSpPr>
            <a:spLocks noGrp="1"/>
          </p:cNvSpPr>
          <p:nvPr>
            <p:ph idx="1"/>
          </p:nvPr>
        </p:nvSpPr>
        <p:spPr>
          <a:xfrm>
            <a:off x="519112" y="1447799"/>
            <a:ext cx="11149013" cy="1335750"/>
          </a:xfrm>
        </p:spPr>
        <p:txBody>
          <a:bodyPr/>
          <a:lstStyle/>
          <a:p>
            <a:pPr marL="461963" lvl="1" indent="-461963"/>
            <a:r>
              <a:rPr lang="en-US" dirty="0" smtClean="0"/>
              <a:t>IntelliSense Expansion </a:t>
            </a:r>
            <a:r>
              <a:rPr lang="en-US" sz="2400" dirty="0" smtClean="0">
                <a:solidFill>
                  <a:schemeClr val="accent1"/>
                </a:solidFill>
              </a:rPr>
              <a:t>(Double &lt;tab&gt;)</a:t>
            </a:r>
            <a:endParaRPr lang="en-US" dirty="0">
              <a:solidFill>
                <a:schemeClr val="accent1"/>
              </a:solidFill>
            </a:endParaRPr>
          </a:p>
          <a:p>
            <a:pPr marL="461963" lvl="1" indent="-461963"/>
            <a:r>
              <a:rPr lang="en-US" dirty="0"/>
              <a:t>Insert </a:t>
            </a:r>
            <a:r>
              <a:rPr lang="en-US" dirty="0" smtClean="0"/>
              <a:t>Snippet </a:t>
            </a:r>
            <a:r>
              <a:rPr lang="en-US" sz="2400" dirty="0" smtClean="0">
                <a:solidFill>
                  <a:schemeClr val="accent1"/>
                </a:solidFill>
              </a:rPr>
              <a:t>(Ctrl + K, X and ?&lt;tab&gt; in VB)</a:t>
            </a:r>
            <a:endParaRPr lang="en-US" sz="2400" dirty="0">
              <a:solidFill>
                <a:schemeClr val="accent1"/>
              </a:solidFill>
            </a:endParaRPr>
          </a:p>
          <a:p>
            <a:pPr marL="461963" lvl="1" indent="-461963"/>
            <a:r>
              <a:rPr lang="en-US" dirty="0" smtClean="0"/>
              <a:t>Show/Hide Snippet Highlights </a:t>
            </a:r>
            <a:r>
              <a:rPr lang="en-US" sz="2400" dirty="0" smtClean="0">
                <a:solidFill>
                  <a:schemeClr val="accent1"/>
                </a:solidFill>
              </a:rPr>
              <a:t>(</a:t>
            </a:r>
            <a:r>
              <a:rPr lang="en-US" sz="2400" i="1" dirty="0" smtClean="0">
                <a:solidFill>
                  <a:schemeClr val="accent1"/>
                </a:solidFill>
              </a:rPr>
              <a:t>VB only</a:t>
            </a:r>
            <a:r>
              <a:rPr lang="en-US" sz="2400" dirty="0" smtClean="0">
                <a:solidFill>
                  <a:schemeClr val="accent1"/>
                </a:solidFill>
              </a:rPr>
              <a:t>)</a:t>
            </a:r>
            <a:endParaRPr lang="en-US" dirty="0">
              <a:solidFill>
                <a:schemeClr val="accent1"/>
              </a:solidFill>
            </a:endParaRPr>
          </a:p>
        </p:txBody>
      </p:sp>
      <p:sp>
        <p:nvSpPr>
          <p:cNvPr id="8" name="Rectangle 7"/>
          <p:cNvSpPr/>
          <p:nvPr/>
        </p:nvSpPr>
        <p:spPr bwMode="auto">
          <a:xfrm>
            <a:off x="0" y="6250982"/>
            <a:ext cx="12188825" cy="607017"/>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 name="TextBox 8"/>
          <p:cNvSpPr txBox="1"/>
          <p:nvPr/>
        </p:nvSpPr>
        <p:spPr>
          <a:xfrm>
            <a:off x="706170" y="6415990"/>
            <a:ext cx="3270191"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Twitter Discussion: #TEDEV305</a:t>
            </a:r>
          </a:p>
        </p:txBody>
      </p:sp>
    </p:spTree>
    <p:extLst>
      <p:ext uri="{BB962C8B-B14F-4D97-AF65-F5344CB8AC3E}">
        <p14:creationId xmlns:p14="http://schemas.microsoft.com/office/powerpoint/2010/main" val="116607958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Debugging</a:t>
            </a:r>
          </a:p>
        </p:txBody>
      </p:sp>
      <p:sp>
        <p:nvSpPr>
          <p:cNvPr id="3" name="Content Placeholder 2"/>
          <p:cNvSpPr>
            <a:spLocks noGrp="1"/>
          </p:cNvSpPr>
          <p:nvPr>
            <p:ph idx="1"/>
          </p:nvPr>
        </p:nvSpPr>
        <p:spPr>
          <a:xfrm>
            <a:off x="519112" y="1447799"/>
            <a:ext cx="11149013" cy="3637919"/>
          </a:xfrm>
        </p:spPr>
        <p:txBody>
          <a:bodyPr/>
          <a:lstStyle/>
          <a:p>
            <a:pPr marL="461963" lvl="1" indent="-461963"/>
            <a:r>
              <a:rPr lang="en-US" dirty="0" err="1" smtClean="0"/>
              <a:t>IntelliTrace</a:t>
            </a:r>
            <a:r>
              <a:rPr lang="en-US" dirty="0" smtClean="0"/>
              <a:t>™ </a:t>
            </a:r>
            <a:r>
              <a:rPr lang="en-US" dirty="0"/>
              <a:t>– Back in Time</a:t>
            </a:r>
          </a:p>
          <a:p>
            <a:pPr marL="461963" lvl="1" indent="-461963"/>
            <a:r>
              <a:rPr lang="en-US" dirty="0"/>
              <a:t>Breakpoint Name / Group [</a:t>
            </a:r>
            <a:r>
              <a:rPr lang="en-US" dirty="0" err="1"/>
              <a:t>On|Off</a:t>
            </a:r>
            <a:r>
              <a:rPr lang="en-US" dirty="0"/>
              <a:t>] / Export / Import</a:t>
            </a:r>
          </a:p>
          <a:p>
            <a:pPr marL="461963" lvl="1" indent="-461963"/>
            <a:r>
              <a:rPr lang="en-US" dirty="0"/>
              <a:t>Trace Points</a:t>
            </a:r>
          </a:p>
          <a:p>
            <a:pPr marL="461963" lvl="1" indent="-461963"/>
            <a:r>
              <a:rPr lang="en-US" dirty="0" smtClean="0"/>
              <a:t>Pin and Persist DataTips</a:t>
            </a:r>
            <a:endParaRPr lang="en-US" dirty="0"/>
          </a:p>
          <a:p>
            <a:pPr marL="865188" lvl="2" indent="-461963"/>
            <a:r>
              <a:rPr lang="en-US" dirty="0"/>
              <a:t>Adjust </a:t>
            </a:r>
            <a:r>
              <a:rPr lang="en-US" dirty="0" smtClean="0"/>
              <a:t>DataTip </a:t>
            </a:r>
            <a:r>
              <a:rPr lang="en-US" dirty="0"/>
              <a:t>Transparency</a:t>
            </a:r>
          </a:p>
          <a:p>
            <a:pPr marL="461963" lvl="1" indent="-461963"/>
            <a:r>
              <a:rPr lang="en-US" dirty="0"/>
              <a:t>Run to Cursor </a:t>
            </a:r>
            <a:r>
              <a:rPr lang="en-US" sz="2400" dirty="0" smtClean="0">
                <a:solidFill>
                  <a:schemeClr val="accent1"/>
                </a:solidFill>
              </a:rPr>
              <a:t>(Ctrl + F10)</a:t>
            </a:r>
            <a:endParaRPr lang="en-US" dirty="0">
              <a:solidFill>
                <a:schemeClr val="accent1"/>
              </a:solidFill>
            </a:endParaRPr>
          </a:p>
          <a:p>
            <a:pPr marL="461963" lvl="1" indent="-461963"/>
            <a:r>
              <a:rPr lang="en-US" dirty="0"/>
              <a:t>Debugger </a:t>
            </a:r>
            <a:r>
              <a:rPr lang="en-US" dirty="0" smtClean="0"/>
              <a:t>Visualizers</a:t>
            </a:r>
          </a:p>
          <a:p>
            <a:pPr marL="461963" lvl="1" indent="-461963"/>
            <a:r>
              <a:rPr lang="en-US" dirty="0" smtClean="0"/>
              <a:t>Step Into Specific</a:t>
            </a:r>
            <a:r>
              <a:rPr lang="en-US" dirty="0"/>
              <a:t> </a:t>
            </a:r>
            <a:r>
              <a:rPr lang="en-US" sz="2400" dirty="0" smtClean="0">
                <a:solidFill>
                  <a:schemeClr val="accent1"/>
                </a:solidFill>
              </a:rPr>
              <a:t>(Shift + Alt </a:t>
            </a:r>
            <a:r>
              <a:rPr lang="en-US" sz="2400" dirty="0">
                <a:solidFill>
                  <a:schemeClr val="accent1"/>
                </a:solidFill>
              </a:rPr>
              <a:t>+ </a:t>
            </a:r>
            <a:r>
              <a:rPr lang="en-US" sz="2400" dirty="0" smtClean="0">
                <a:solidFill>
                  <a:schemeClr val="accent1"/>
                </a:solidFill>
              </a:rPr>
              <a:t>F11)</a:t>
            </a:r>
            <a:endParaRPr lang="en-US" sz="2400" dirty="0"/>
          </a:p>
        </p:txBody>
      </p:sp>
      <p:sp>
        <p:nvSpPr>
          <p:cNvPr id="8" name="Rectangle 7"/>
          <p:cNvSpPr/>
          <p:nvPr/>
        </p:nvSpPr>
        <p:spPr bwMode="auto">
          <a:xfrm>
            <a:off x="0" y="6250982"/>
            <a:ext cx="12188825" cy="607017"/>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 name="TextBox 8"/>
          <p:cNvSpPr txBox="1"/>
          <p:nvPr/>
        </p:nvSpPr>
        <p:spPr>
          <a:xfrm>
            <a:off x="706170" y="6415990"/>
            <a:ext cx="3270191"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Twitter Discussion: #TEDEV305</a:t>
            </a:r>
          </a:p>
        </p:txBody>
      </p:sp>
    </p:spTree>
    <p:extLst>
      <p:ext uri="{BB962C8B-B14F-4D97-AF65-F5344CB8AC3E}">
        <p14:creationId xmlns:p14="http://schemas.microsoft.com/office/powerpoint/2010/main" val="132961628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Diagrams</a:t>
            </a:r>
          </a:p>
        </p:txBody>
      </p:sp>
      <p:sp>
        <p:nvSpPr>
          <p:cNvPr id="3" name="Content Placeholder 2"/>
          <p:cNvSpPr>
            <a:spLocks noGrp="1"/>
          </p:cNvSpPr>
          <p:nvPr>
            <p:ph idx="1"/>
          </p:nvPr>
        </p:nvSpPr>
        <p:spPr>
          <a:xfrm>
            <a:off x="519112" y="1447799"/>
            <a:ext cx="11149013" cy="1809726"/>
          </a:xfrm>
        </p:spPr>
        <p:txBody>
          <a:bodyPr/>
          <a:lstStyle/>
          <a:p>
            <a:pPr marL="461963" lvl="1" indent="-461963"/>
            <a:r>
              <a:rPr lang="en-US" dirty="0"/>
              <a:t>New Modeling Project</a:t>
            </a:r>
          </a:p>
          <a:p>
            <a:pPr marL="461963" lvl="1" indent="-461963"/>
            <a:r>
              <a:rPr lang="en-US" dirty="0"/>
              <a:t>Diagrams *.</a:t>
            </a:r>
            <a:r>
              <a:rPr lang="en-US" dirty="0" err="1"/>
              <a:t>dgml</a:t>
            </a:r>
            <a:endParaRPr lang="en-US" dirty="0"/>
          </a:p>
          <a:p>
            <a:pPr marL="461963" lvl="1" indent="-461963"/>
            <a:r>
              <a:rPr lang="en-US" dirty="0"/>
              <a:t>Sequence Diagrams</a:t>
            </a:r>
          </a:p>
          <a:p>
            <a:pPr marL="461963" lvl="1" indent="-461963"/>
            <a:r>
              <a:rPr lang="en-US" dirty="0"/>
              <a:t>Layer Diagrams</a:t>
            </a:r>
          </a:p>
        </p:txBody>
      </p:sp>
      <p:sp>
        <p:nvSpPr>
          <p:cNvPr id="8" name="Rectangle 7"/>
          <p:cNvSpPr/>
          <p:nvPr/>
        </p:nvSpPr>
        <p:spPr bwMode="auto">
          <a:xfrm>
            <a:off x="0" y="6250982"/>
            <a:ext cx="12188825" cy="607017"/>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 name="TextBox 8"/>
          <p:cNvSpPr txBox="1"/>
          <p:nvPr/>
        </p:nvSpPr>
        <p:spPr>
          <a:xfrm>
            <a:off x="706170" y="6415990"/>
            <a:ext cx="3270191"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Twitter Discussion: #TEDEV305</a:t>
            </a:r>
          </a:p>
        </p:txBody>
      </p:sp>
    </p:spTree>
    <p:extLst>
      <p:ext uri="{BB962C8B-B14F-4D97-AF65-F5344CB8AC3E}">
        <p14:creationId xmlns:p14="http://schemas.microsoft.com/office/powerpoint/2010/main" val="426335486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Extending Visual Studio 2010</a:t>
            </a:r>
          </a:p>
        </p:txBody>
      </p:sp>
      <p:sp>
        <p:nvSpPr>
          <p:cNvPr id="3" name="Content Placeholder 2"/>
          <p:cNvSpPr>
            <a:spLocks noGrp="1"/>
          </p:cNvSpPr>
          <p:nvPr>
            <p:ph idx="1"/>
          </p:nvPr>
        </p:nvSpPr>
        <p:spPr>
          <a:xfrm>
            <a:off x="519112" y="1447799"/>
            <a:ext cx="11149013" cy="2080570"/>
          </a:xfrm>
        </p:spPr>
        <p:txBody>
          <a:bodyPr/>
          <a:lstStyle/>
          <a:p>
            <a:pPr marL="461963" lvl="1" indent="-461963"/>
            <a:r>
              <a:rPr lang="en-US" dirty="0"/>
              <a:t>Extension Manager</a:t>
            </a:r>
          </a:p>
          <a:p>
            <a:pPr marL="865188" lvl="2" indent="-461963"/>
            <a:r>
              <a:rPr lang="en-US" dirty="0"/>
              <a:t>Online Gallery</a:t>
            </a:r>
          </a:p>
          <a:p>
            <a:pPr marL="865188" lvl="2" indent="-461963"/>
            <a:r>
              <a:rPr lang="en-US" dirty="0"/>
              <a:t>Easy to </a:t>
            </a:r>
            <a:r>
              <a:rPr lang="en-US" dirty="0" smtClean="0"/>
              <a:t>Enable/Disable</a:t>
            </a:r>
            <a:endParaRPr lang="en-US" dirty="0"/>
          </a:p>
          <a:p>
            <a:pPr marL="461963" lvl="1" indent="-461963"/>
            <a:r>
              <a:rPr lang="en-US" dirty="0"/>
              <a:t>Safe Mode</a:t>
            </a:r>
          </a:p>
          <a:p>
            <a:pPr marL="865188" lvl="2" indent="-461963"/>
            <a:r>
              <a:rPr lang="en-US" dirty="0"/>
              <a:t>Devenv.exe /</a:t>
            </a:r>
            <a:r>
              <a:rPr lang="en-US" dirty="0" err="1"/>
              <a:t>SafeMode</a:t>
            </a:r>
            <a:endParaRPr lang="en-US" dirty="0"/>
          </a:p>
        </p:txBody>
      </p:sp>
      <p:sp>
        <p:nvSpPr>
          <p:cNvPr id="8" name="Rectangle 7"/>
          <p:cNvSpPr/>
          <p:nvPr/>
        </p:nvSpPr>
        <p:spPr bwMode="auto">
          <a:xfrm>
            <a:off x="0" y="6250982"/>
            <a:ext cx="12188825" cy="607017"/>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 name="TextBox 8"/>
          <p:cNvSpPr txBox="1"/>
          <p:nvPr/>
        </p:nvSpPr>
        <p:spPr>
          <a:xfrm>
            <a:off x="706170" y="6415990"/>
            <a:ext cx="3270191"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Twitter Discussion: #TEDEV305</a:t>
            </a:r>
          </a:p>
        </p:txBody>
      </p:sp>
    </p:spTree>
    <p:extLst>
      <p:ext uri="{BB962C8B-B14F-4D97-AF65-F5344CB8AC3E}">
        <p14:creationId xmlns:p14="http://schemas.microsoft.com/office/powerpoint/2010/main" val="313948833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Extensions</a:t>
            </a:r>
            <a:endParaRPr lang="en-US" dirty="0"/>
          </a:p>
        </p:txBody>
      </p:sp>
      <p:sp>
        <p:nvSpPr>
          <p:cNvPr id="3" name="Content Placeholder 2"/>
          <p:cNvSpPr>
            <a:spLocks noGrp="1"/>
          </p:cNvSpPr>
          <p:nvPr>
            <p:ph idx="1"/>
          </p:nvPr>
        </p:nvSpPr>
        <p:spPr>
          <a:xfrm>
            <a:off x="519112" y="1447799"/>
            <a:ext cx="11149013" cy="3841052"/>
          </a:xfrm>
        </p:spPr>
        <p:txBody>
          <a:bodyPr/>
          <a:lstStyle/>
          <a:p>
            <a:pPr marL="461963" lvl="1" indent="-461963"/>
            <a:r>
              <a:rPr lang="en-US" dirty="0" err="1" smtClean="0"/>
              <a:t>CodeRush</a:t>
            </a:r>
            <a:r>
              <a:rPr lang="en-US" dirty="0" smtClean="0"/>
              <a:t> Xpress</a:t>
            </a:r>
          </a:p>
          <a:p>
            <a:pPr marL="865188" lvl="2" indent="-461963"/>
            <a:r>
              <a:rPr lang="en-US" dirty="0" smtClean="0">
                <a:hlinkClick r:id="rId3"/>
              </a:rPr>
              <a:t>http://devexpress.com/coderushx</a:t>
            </a:r>
            <a:endParaRPr lang="en-US" dirty="0" smtClean="0"/>
          </a:p>
          <a:p>
            <a:pPr marL="461963" lvl="1" indent="-461963"/>
            <a:r>
              <a:rPr lang="en-US" dirty="0" smtClean="0"/>
              <a:t>Professional Power Tools</a:t>
            </a:r>
          </a:p>
          <a:p>
            <a:pPr marL="865188" lvl="2" indent="-461963"/>
            <a:r>
              <a:rPr lang="en-US" dirty="0"/>
              <a:t>Document Tab Enhancements</a:t>
            </a:r>
          </a:p>
          <a:p>
            <a:pPr marL="865188" lvl="2" indent="-461963"/>
            <a:r>
              <a:rPr lang="en-US" dirty="0"/>
              <a:t>Highlight Current Line</a:t>
            </a:r>
          </a:p>
          <a:p>
            <a:pPr marL="865188" lvl="2" indent="-461963"/>
            <a:r>
              <a:rPr lang="en-US" dirty="0"/>
              <a:t>Column Guides</a:t>
            </a:r>
          </a:p>
          <a:p>
            <a:pPr marL="865188" lvl="2" indent="-461963"/>
            <a:r>
              <a:rPr lang="en-US" dirty="0"/>
              <a:t>And many </a:t>
            </a:r>
            <a:r>
              <a:rPr lang="en-US" dirty="0" smtClean="0"/>
              <a:t>more…</a:t>
            </a:r>
          </a:p>
          <a:p>
            <a:pPr marL="461963" lvl="1" indent="-461963"/>
            <a:r>
              <a:rPr lang="en-US" dirty="0" smtClean="0"/>
              <a:t>Power Commands</a:t>
            </a:r>
          </a:p>
          <a:p>
            <a:pPr marL="865188" lvl="2" indent="-461963"/>
            <a:r>
              <a:rPr lang="en-US" dirty="0" smtClean="0"/>
              <a:t>Bag-O-Goodies</a:t>
            </a:r>
            <a:endParaRPr lang="en-US" dirty="0"/>
          </a:p>
        </p:txBody>
      </p:sp>
      <p:sp>
        <p:nvSpPr>
          <p:cNvPr id="8" name="Rectangle 7"/>
          <p:cNvSpPr/>
          <p:nvPr/>
        </p:nvSpPr>
        <p:spPr bwMode="auto">
          <a:xfrm>
            <a:off x="0" y="6250982"/>
            <a:ext cx="12188825" cy="607017"/>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 name="TextBox 8"/>
          <p:cNvSpPr txBox="1"/>
          <p:nvPr/>
        </p:nvSpPr>
        <p:spPr>
          <a:xfrm>
            <a:off x="706170" y="6415990"/>
            <a:ext cx="3270191"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Twitter Discussion: #TEDEV305</a:t>
            </a:r>
          </a:p>
        </p:txBody>
      </p:sp>
    </p:spTree>
    <p:extLst>
      <p:ext uri="{BB962C8B-B14F-4D97-AF65-F5344CB8AC3E}">
        <p14:creationId xmlns:p14="http://schemas.microsoft.com/office/powerpoint/2010/main" val="403942356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http://ScottCate.com/Tricks</a:t>
            </a:r>
            <a:endParaRPr lang="en-US" dirty="0"/>
          </a:p>
        </p:txBody>
      </p:sp>
      <p:sp>
        <p:nvSpPr>
          <p:cNvPr id="3" name="Subtitle 2"/>
          <p:cNvSpPr>
            <a:spLocks noGrp="1"/>
          </p:cNvSpPr>
          <p:nvPr>
            <p:ph idx="1"/>
          </p:nvPr>
        </p:nvSpPr>
        <p:spPr/>
        <p:txBody>
          <a:bodyPr/>
          <a:lstStyle/>
          <a:p>
            <a:r>
              <a:rPr lang="en-US" dirty="0" smtClean="0"/>
              <a:t>Video Blog</a:t>
            </a:r>
          </a:p>
          <a:p>
            <a:r>
              <a:rPr lang="en-US" dirty="0" smtClean="0"/>
              <a:t>100’s of Visual Studio Tips and Tricks</a:t>
            </a:r>
          </a:p>
          <a:p>
            <a:r>
              <a:rPr lang="en-US" dirty="0" smtClean="0"/>
              <a:t>Community Project</a:t>
            </a:r>
            <a:endParaRPr lang="en-US" dirty="0"/>
          </a:p>
        </p:txBody>
      </p:sp>
      <p:sp>
        <p:nvSpPr>
          <p:cNvPr id="5" name="Rectangle 4"/>
          <p:cNvSpPr/>
          <p:nvPr/>
        </p:nvSpPr>
        <p:spPr bwMode="auto">
          <a:xfrm>
            <a:off x="0" y="6250982"/>
            <a:ext cx="12188825" cy="607017"/>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 name="TextBox 5"/>
          <p:cNvSpPr txBox="1"/>
          <p:nvPr/>
        </p:nvSpPr>
        <p:spPr>
          <a:xfrm>
            <a:off x="706170" y="6415990"/>
            <a:ext cx="3270191"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Twitter Discussion: #TEDEV305</a:t>
            </a:r>
          </a:p>
        </p:txBody>
      </p:sp>
    </p:spTree>
    <p:extLst>
      <p:ext uri="{BB962C8B-B14F-4D97-AF65-F5344CB8AC3E}">
        <p14:creationId xmlns:p14="http://schemas.microsoft.com/office/powerpoint/2010/main" val="210315262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DEV Track Resources</a:t>
            </a:r>
            <a:endParaRPr lang="en-US" dirty="0"/>
          </a:p>
        </p:txBody>
      </p:sp>
      <p:sp>
        <p:nvSpPr>
          <p:cNvPr id="5" name="Content Placeholder 4"/>
          <p:cNvSpPr>
            <a:spLocks noGrp="1"/>
          </p:cNvSpPr>
          <p:nvPr>
            <p:ph type="body" sz="quarter" idx="10"/>
          </p:nvPr>
        </p:nvSpPr>
        <p:spPr/>
        <p:txBody>
          <a:bodyPr/>
          <a:lstStyle/>
          <a:p>
            <a:r>
              <a:rPr lang="en-US" smtClean="0">
                <a:hlinkClick r:id="rId3"/>
              </a:rPr>
              <a:t>http://www.microsoft.com/visualstudio</a:t>
            </a:r>
            <a:r>
              <a:rPr lang="en-US" smtClean="0"/>
              <a:t> </a:t>
            </a:r>
          </a:p>
          <a:p>
            <a:r>
              <a:rPr lang="en-US" smtClean="0">
                <a:hlinkClick r:id="rId4"/>
              </a:rPr>
              <a:t>http://www.microsoft.com/visualstudio/en-us/lightswitch</a:t>
            </a:r>
            <a:r>
              <a:rPr lang="en-US" smtClean="0"/>
              <a:t> </a:t>
            </a:r>
          </a:p>
          <a:p>
            <a:r>
              <a:rPr lang="en-US" smtClean="0">
                <a:hlinkClick r:id="rId5"/>
              </a:rPr>
              <a:t>http://www.microsoft.com/expression/</a:t>
            </a:r>
            <a:endParaRPr lang="en-US" smtClean="0"/>
          </a:p>
          <a:p>
            <a:r>
              <a:rPr lang="en-US" smtClean="0">
                <a:hlinkClick r:id="rId6"/>
              </a:rPr>
              <a:t>http://blogs.msdn.com/b/somasegar/</a:t>
            </a:r>
            <a:endParaRPr lang="en-US" smtClean="0"/>
          </a:p>
          <a:p>
            <a:r>
              <a:rPr lang="en-US" smtClean="0">
                <a:hlinkClick r:id="rId7"/>
              </a:rPr>
              <a:t>http://blogs.msdn.com/b/bharry/</a:t>
            </a:r>
            <a:endParaRPr lang="en-US" smtClean="0"/>
          </a:p>
          <a:p>
            <a:r>
              <a:rPr lang="en-US" smtClean="0">
                <a:hlinkClick r:id="rId8"/>
              </a:rPr>
              <a:t>http://www.microsoft.com/sqlserver/en/us/default.aspx</a:t>
            </a:r>
            <a:endParaRPr lang="en-US" smtClean="0"/>
          </a:p>
          <a:p>
            <a:r>
              <a:rPr lang="en-US" smtClean="0">
                <a:hlinkClick r:id="rId9"/>
              </a:rPr>
              <a:t>http://www.facebook.com/visualstudio</a:t>
            </a:r>
            <a:r>
              <a:rPr lang="en-US" smtClean="0"/>
              <a:t> </a:t>
            </a:r>
          </a:p>
          <a:p>
            <a:endParaRPr lang="en-US" dirty="0"/>
          </a:p>
        </p:txBody>
      </p:sp>
    </p:spTree>
    <p:extLst>
      <p:ext uri="{BB962C8B-B14F-4D97-AF65-F5344CB8AC3E}">
        <p14:creationId xmlns:p14="http://schemas.microsoft.com/office/powerpoint/2010/main" val="172015590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54935557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r>
              <a:rPr lang="en-US" smtClean="0"/>
              <a:t>Get the most out of Visual Studio 2010</a:t>
            </a:r>
          </a:p>
          <a:p>
            <a:pPr lvl="1"/>
            <a:r>
              <a:rPr lang="en-US" smtClean="0"/>
              <a:t>Better / Faster / Code Tricks / Fun Facts / Bets with Friends</a:t>
            </a:r>
          </a:p>
          <a:p>
            <a:r>
              <a:rPr lang="en-US" smtClean="0"/>
              <a:t>Why are you here?</a:t>
            </a:r>
          </a:p>
          <a:p>
            <a:r>
              <a:rPr lang="en-US" smtClean="0"/>
              <a:t>Everyone will learn something</a:t>
            </a:r>
          </a:p>
          <a:p>
            <a:endParaRPr lang="en-US" smtClean="0"/>
          </a:p>
          <a:p>
            <a:r>
              <a:rPr lang="en-US" smtClean="0"/>
              <a:t>If one tip saves one minute per hour</a:t>
            </a:r>
          </a:p>
          <a:p>
            <a:pPr lvl="1"/>
            <a:r>
              <a:rPr lang="en-US" smtClean="0"/>
              <a:t>Do some fuzzy math and ….</a:t>
            </a:r>
          </a:p>
          <a:p>
            <a:pPr lvl="1"/>
            <a:r>
              <a:rPr lang="en-US" smtClean="0"/>
              <a:t>Every tip will save you 1 year of coding</a:t>
            </a:r>
          </a:p>
          <a:p>
            <a:pPr lvl="1"/>
            <a:r>
              <a:rPr lang="en-US" smtClean="0"/>
              <a:t>Retire Today!</a:t>
            </a:r>
            <a:endParaRPr lang="en-US" dirty="0"/>
          </a:p>
        </p:txBody>
      </p:sp>
      <p:sp>
        <p:nvSpPr>
          <p:cNvPr id="4" name="Rectangle 3"/>
          <p:cNvSpPr/>
          <p:nvPr/>
        </p:nvSpPr>
        <p:spPr bwMode="auto">
          <a:xfrm>
            <a:off x="0" y="6250982"/>
            <a:ext cx="12188825" cy="607017"/>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 name="TextBox 4"/>
          <p:cNvSpPr txBox="1"/>
          <p:nvPr/>
        </p:nvSpPr>
        <p:spPr>
          <a:xfrm>
            <a:off x="706170" y="6415990"/>
            <a:ext cx="3270191"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Twitter Discussion: #TEDEV305</a:t>
            </a:r>
          </a:p>
        </p:txBody>
      </p:sp>
    </p:spTree>
    <p:extLst>
      <p:ext uri="{BB962C8B-B14F-4D97-AF65-F5344CB8AC3E}">
        <p14:creationId xmlns:p14="http://schemas.microsoft.com/office/powerpoint/2010/main" val="4322346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9160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35058394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IntelliSense</a:t>
            </a:r>
            <a:endParaRPr lang="en-US" dirty="0"/>
          </a:p>
        </p:txBody>
      </p:sp>
      <p:sp>
        <p:nvSpPr>
          <p:cNvPr id="3" name="Content Placeholder 2"/>
          <p:cNvSpPr>
            <a:spLocks noGrp="1"/>
          </p:cNvSpPr>
          <p:nvPr>
            <p:ph idx="1"/>
          </p:nvPr>
        </p:nvSpPr>
        <p:spPr>
          <a:xfrm>
            <a:off x="519112" y="1447799"/>
            <a:ext cx="11149013" cy="1335750"/>
          </a:xfrm>
        </p:spPr>
        <p:txBody>
          <a:bodyPr/>
          <a:lstStyle/>
          <a:p>
            <a:pPr marL="461963" lvl="1" indent="-461963"/>
            <a:r>
              <a:rPr lang="en-US" smtClean="0"/>
              <a:t>Filtering </a:t>
            </a:r>
            <a:r>
              <a:rPr lang="en-US" sz="2400" smtClean="0">
                <a:solidFill>
                  <a:schemeClr val="accent1"/>
                </a:solidFill>
              </a:rPr>
              <a:t>(Substring and Camel Case)</a:t>
            </a:r>
            <a:endParaRPr lang="en-US" smtClean="0">
              <a:solidFill>
                <a:schemeClr val="accent1"/>
              </a:solidFill>
            </a:endParaRPr>
          </a:p>
          <a:p>
            <a:pPr marL="461963" lvl="1" indent="-461963"/>
            <a:r>
              <a:rPr lang="en-US" smtClean="0"/>
              <a:t>Suggestion mode </a:t>
            </a:r>
            <a:r>
              <a:rPr lang="en-US" sz="2400" smtClean="0">
                <a:solidFill>
                  <a:schemeClr val="accent1"/>
                </a:solidFill>
              </a:rPr>
              <a:t>(Ctrl + Alt + Space)</a:t>
            </a:r>
            <a:endParaRPr lang="en-US" smtClean="0">
              <a:solidFill>
                <a:schemeClr val="accent1"/>
              </a:solidFill>
            </a:endParaRPr>
          </a:p>
          <a:p>
            <a:pPr marL="461963" lvl="1" indent="-461963"/>
            <a:r>
              <a:rPr lang="en-US" smtClean="0"/>
              <a:t>Undeclared types after “new” </a:t>
            </a:r>
            <a:r>
              <a:rPr lang="en-US" sz="2400" smtClean="0">
                <a:solidFill>
                  <a:schemeClr val="accent1"/>
                </a:solidFill>
              </a:rPr>
              <a:t>(</a:t>
            </a:r>
            <a:r>
              <a:rPr lang="en-US" sz="2400" i="1" smtClean="0">
                <a:solidFill>
                  <a:schemeClr val="accent1"/>
                </a:solidFill>
              </a:rPr>
              <a:t>C# only</a:t>
            </a:r>
            <a:r>
              <a:rPr lang="en-US" sz="2400" smtClean="0">
                <a:solidFill>
                  <a:schemeClr val="accent1"/>
                </a:solidFill>
              </a:rPr>
              <a:t>)</a:t>
            </a:r>
            <a:endParaRPr lang="en-US" dirty="0">
              <a:solidFill>
                <a:schemeClr val="accent1"/>
              </a:solidFill>
            </a:endParaRPr>
          </a:p>
        </p:txBody>
      </p:sp>
      <p:sp>
        <p:nvSpPr>
          <p:cNvPr id="8" name="Rectangle 7"/>
          <p:cNvSpPr/>
          <p:nvPr/>
        </p:nvSpPr>
        <p:spPr bwMode="auto">
          <a:xfrm>
            <a:off x="0" y="6250982"/>
            <a:ext cx="12188825" cy="607017"/>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 name="TextBox 8"/>
          <p:cNvSpPr txBox="1"/>
          <p:nvPr/>
        </p:nvSpPr>
        <p:spPr>
          <a:xfrm>
            <a:off x="706170" y="6415990"/>
            <a:ext cx="3270191"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Twitter Discussion: #TEDEV305</a:t>
            </a:r>
          </a:p>
        </p:txBody>
      </p:sp>
    </p:spTree>
    <p:extLst>
      <p:ext uri="{BB962C8B-B14F-4D97-AF65-F5344CB8AC3E}">
        <p14:creationId xmlns:p14="http://schemas.microsoft.com/office/powerpoint/2010/main" val="264809493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Page</a:t>
            </a:r>
            <a:endParaRPr lang="en-US" dirty="0"/>
          </a:p>
        </p:txBody>
      </p:sp>
      <p:sp>
        <p:nvSpPr>
          <p:cNvPr id="3" name="Content Placeholder 2"/>
          <p:cNvSpPr>
            <a:spLocks noGrp="1"/>
          </p:cNvSpPr>
          <p:nvPr>
            <p:ph idx="1"/>
          </p:nvPr>
        </p:nvSpPr>
        <p:spPr>
          <a:xfrm>
            <a:off x="519112" y="1447799"/>
            <a:ext cx="11149013" cy="3299365"/>
          </a:xfrm>
        </p:spPr>
        <p:txBody>
          <a:bodyPr/>
          <a:lstStyle/>
          <a:p>
            <a:pPr marL="461963" lvl="1" indent="-461963"/>
            <a:r>
              <a:rPr lang="en-US" dirty="0" smtClean="0"/>
              <a:t>Pin or remove items in “Recent Projects”</a:t>
            </a:r>
            <a:endParaRPr lang="en-US" dirty="0"/>
          </a:p>
          <a:p>
            <a:pPr marL="461963" lvl="1" indent="-461963"/>
            <a:r>
              <a:rPr lang="en-US" dirty="0" smtClean="0"/>
              <a:t>Close </a:t>
            </a:r>
            <a:r>
              <a:rPr lang="en-US" dirty="0"/>
              <a:t>start page after load</a:t>
            </a:r>
          </a:p>
          <a:p>
            <a:pPr marL="461963" lvl="1" indent="-461963"/>
            <a:r>
              <a:rPr lang="en-US" dirty="0"/>
              <a:t>Show/Hide Startup Page</a:t>
            </a:r>
          </a:p>
          <a:p>
            <a:pPr marL="461963" lvl="1" indent="-461963"/>
            <a:r>
              <a:rPr lang="en-US" dirty="0"/>
              <a:t>Pin to </a:t>
            </a:r>
            <a:r>
              <a:rPr lang="en-US" dirty="0" smtClean="0"/>
              <a:t>Windows Taskbar</a:t>
            </a:r>
            <a:endParaRPr lang="en-US" dirty="0"/>
          </a:p>
          <a:p>
            <a:pPr marL="865188" lvl="2" indent="-461963"/>
            <a:r>
              <a:rPr lang="en-US" dirty="0" smtClean="0"/>
              <a:t>Show Jump List </a:t>
            </a:r>
            <a:r>
              <a:rPr lang="en-US" sz="2000" dirty="0" smtClean="0">
                <a:solidFill>
                  <a:schemeClr val="accent1"/>
                </a:solidFill>
              </a:rPr>
              <a:t>(Win + Alt + </a:t>
            </a:r>
            <a:r>
              <a:rPr lang="en-US" sz="2000" i="1" dirty="0" smtClean="0">
                <a:solidFill>
                  <a:schemeClr val="accent1"/>
                </a:solidFill>
              </a:rPr>
              <a:t>n</a:t>
            </a:r>
            <a:r>
              <a:rPr lang="en-US" sz="2000" dirty="0" smtClean="0">
                <a:solidFill>
                  <a:schemeClr val="accent1"/>
                </a:solidFill>
              </a:rPr>
              <a:t>)</a:t>
            </a:r>
          </a:p>
          <a:p>
            <a:pPr marL="865188" lvl="2" indent="-461963"/>
            <a:r>
              <a:rPr lang="en-US" sz="2000" dirty="0" smtClean="0"/>
              <a:t>Start New Instance </a:t>
            </a:r>
            <a:r>
              <a:rPr lang="en-US" sz="2000" dirty="0">
                <a:solidFill>
                  <a:schemeClr val="accent1"/>
                </a:solidFill>
              </a:rPr>
              <a:t>(Win + </a:t>
            </a:r>
            <a:r>
              <a:rPr lang="en-US" sz="2000" dirty="0" smtClean="0">
                <a:solidFill>
                  <a:schemeClr val="accent1"/>
                </a:solidFill>
              </a:rPr>
              <a:t>Shift </a:t>
            </a:r>
            <a:r>
              <a:rPr lang="en-US" sz="2000" dirty="0">
                <a:solidFill>
                  <a:schemeClr val="accent1"/>
                </a:solidFill>
              </a:rPr>
              <a:t>+ </a:t>
            </a:r>
            <a:r>
              <a:rPr lang="en-US" sz="2000" i="1" dirty="0" smtClean="0">
                <a:solidFill>
                  <a:schemeClr val="accent1"/>
                </a:solidFill>
              </a:rPr>
              <a:t>n</a:t>
            </a:r>
            <a:r>
              <a:rPr lang="en-US" sz="2000" dirty="0" smtClean="0">
                <a:solidFill>
                  <a:schemeClr val="accent1"/>
                </a:solidFill>
              </a:rPr>
              <a:t>)</a:t>
            </a:r>
          </a:p>
          <a:p>
            <a:pPr marL="865188" lvl="2" indent="-461963"/>
            <a:r>
              <a:rPr lang="en-US" sz="2000" smtClean="0"/>
              <a:t>Toggle Instances </a:t>
            </a:r>
            <a:r>
              <a:rPr lang="en-US" sz="2000">
                <a:solidFill>
                  <a:schemeClr val="accent1"/>
                </a:solidFill>
              </a:rPr>
              <a:t>(</a:t>
            </a:r>
            <a:r>
              <a:rPr lang="en-US" sz="2000" smtClean="0">
                <a:solidFill>
                  <a:schemeClr val="accent1"/>
                </a:solidFill>
              </a:rPr>
              <a:t>Win </a:t>
            </a:r>
            <a:r>
              <a:rPr lang="en-US" sz="2000" dirty="0">
                <a:solidFill>
                  <a:schemeClr val="accent1"/>
                </a:solidFill>
              </a:rPr>
              <a:t>+ </a:t>
            </a:r>
            <a:r>
              <a:rPr lang="en-US" sz="2000" i="1" dirty="0">
                <a:solidFill>
                  <a:schemeClr val="accent1"/>
                </a:solidFill>
              </a:rPr>
              <a:t>n</a:t>
            </a:r>
            <a:r>
              <a:rPr lang="en-US" sz="2000" dirty="0">
                <a:solidFill>
                  <a:schemeClr val="accent1"/>
                </a:solidFill>
              </a:rPr>
              <a:t>)</a:t>
            </a:r>
          </a:p>
          <a:p>
            <a:pPr marL="865188" lvl="2" indent="-461963"/>
            <a:endParaRPr lang="en-US" sz="2000" dirty="0">
              <a:solidFill>
                <a:schemeClr val="accent1"/>
              </a:solidFill>
            </a:endParaRPr>
          </a:p>
        </p:txBody>
      </p:sp>
      <p:sp>
        <p:nvSpPr>
          <p:cNvPr id="8" name="Rectangle 7"/>
          <p:cNvSpPr/>
          <p:nvPr/>
        </p:nvSpPr>
        <p:spPr bwMode="auto">
          <a:xfrm>
            <a:off x="0" y="6250982"/>
            <a:ext cx="12188825" cy="607017"/>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 name="TextBox 8"/>
          <p:cNvSpPr txBox="1"/>
          <p:nvPr/>
        </p:nvSpPr>
        <p:spPr>
          <a:xfrm>
            <a:off x="706170" y="6415990"/>
            <a:ext cx="3270191"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Twitter Discussion: #TEDEV305</a:t>
            </a:r>
          </a:p>
        </p:txBody>
      </p:sp>
    </p:spTree>
    <p:extLst>
      <p:ext uri="{BB962C8B-B14F-4D97-AF65-F5344CB8AC3E}">
        <p14:creationId xmlns:p14="http://schemas.microsoft.com/office/powerpoint/2010/main" val="331977578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Editor Tricks</a:t>
            </a:r>
          </a:p>
        </p:txBody>
      </p:sp>
      <p:sp>
        <p:nvSpPr>
          <p:cNvPr id="3" name="Content Placeholder 2"/>
          <p:cNvSpPr>
            <a:spLocks noGrp="1"/>
          </p:cNvSpPr>
          <p:nvPr>
            <p:ph idx="1"/>
          </p:nvPr>
        </p:nvSpPr>
        <p:spPr>
          <a:xfrm>
            <a:off x="519112" y="1447799"/>
            <a:ext cx="11149013" cy="3231654"/>
          </a:xfrm>
        </p:spPr>
        <p:txBody>
          <a:bodyPr/>
          <a:lstStyle/>
          <a:p>
            <a:pPr marL="461963" lvl="1" indent="-461963"/>
            <a:r>
              <a:rPr lang="en-US" dirty="0"/>
              <a:t>Call </a:t>
            </a:r>
            <a:r>
              <a:rPr lang="en-US" dirty="0" smtClean="0"/>
              <a:t>Hierarchy </a:t>
            </a:r>
            <a:r>
              <a:rPr lang="en-US" sz="2400" dirty="0" smtClean="0">
                <a:solidFill>
                  <a:schemeClr val="accent1"/>
                </a:solidFill>
              </a:rPr>
              <a:t>(Ctrl + K, T – </a:t>
            </a:r>
            <a:r>
              <a:rPr lang="en-US" sz="2400" i="1" dirty="0" smtClean="0">
                <a:solidFill>
                  <a:schemeClr val="accent1"/>
                </a:solidFill>
              </a:rPr>
              <a:t>C# only</a:t>
            </a:r>
            <a:r>
              <a:rPr lang="en-US" sz="2400" dirty="0" smtClean="0">
                <a:solidFill>
                  <a:schemeClr val="accent1"/>
                </a:solidFill>
              </a:rPr>
              <a:t>)</a:t>
            </a:r>
            <a:endParaRPr lang="en-US" sz="2400" dirty="0">
              <a:solidFill>
                <a:schemeClr val="accent1"/>
              </a:solidFill>
            </a:endParaRPr>
          </a:p>
          <a:p>
            <a:pPr marL="461963" lvl="1" indent="-461963"/>
            <a:r>
              <a:rPr lang="en-US" dirty="0"/>
              <a:t>Find </a:t>
            </a:r>
            <a:r>
              <a:rPr lang="en-US" dirty="0" smtClean="0"/>
              <a:t>All References </a:t>
            </a:r>
            <a:r>
              <a:rPr lang="en-US" sz="2400" dirty="0" smtClean="0">
                <a:solidFill>
                  <a:schemeClr val="accent1"/>
                </a:solidFill>
              </a:rPr>
              <a:t>(Shift + F12)</a:t>
            </a:r>
            <a:endParaRPr lang="en-US" sz="2400" dirty="0">
              <a:solidFill>
                <a:schemeClr val="accent1"/>
              </a:solidFill>
            </a:endParaRPr>
          </a:p>
          <a:p>
            <a:pPr marL="461963" lvl="1" indent="-461963"/>
            <a:r>
              <a:rPr lang="en-US" dirty="0"/>
              <a:t>Metadata as </a:t>
            </a:r>
            <a:r>
              <a:rPr lang="en-US" dirty="0" smtClean="0"/>
              <a:t>Source </a:t>
            </a:r>
            <a:r>
              <a:rPr lang="en-US" sz="2400" dirty="0" smtClean="0">
                <a:solidFill>
                  <a:schemeClr val="accent1"/>
                </a:solidFill>
              </a:rPr>
              <a:t>(</a:t>
            </a:r>
            <a:r>
              <a:rPr lang="en-US" sz="2400" i="1" dirty="0" smtClean="0">
                <a:solidFill>
                  <a:schemeClr val="accent1"/>
                </a:solidFill>
              </a:rPr>
              <a:t>C</a:t>
            </a:r>
            <a:r>
              <a:rPr lang="en-US" sz="2400" i="1" dirty="0">
                <a:solidFill>
                  <a:schemeClr val="accent1"/>
                </a:solidFill>
              </a:rPr>
              <a:t># o</a:t>
            </a:r>
            <a:r>
              <a:rPr lang="en-US" sz="2400" i="1" dirty="0" smtClean="0">
                <a:solidFill>
                  <a:schemeClr val="accent1"/>
                </a:solidFill>
              </a:rPr>
              <a:t>nly</a:t>
            </a:r>
            <a:r>
              <a:rPr lang="en-US" sz="2400" dirty="0" smtClean="0">
                <a:solidFill>
                  <a:schemeClr val="accent1"/>
                </a:solidFill>
              </a:rPr>
              <a:t>)</a:t>
            </a:r>
            <a:endParaRPr lang="en-US" sz="2400" dirty="0">
              <a:solidFill>
                <a:schemeClr val="accent1"/>
              </a:solidFill>
            </a:endParaRPr>
          </a:p>
          <a:p>
            <a:pPr marL="461963" lvl="1" indent="-461963"/>
            <a:r>
              <a:rPr lang="en-US" dirty="0"/>
              <a:t>Code D</a:t>
            </a:r>
            <a:r>
              <a:rPr lang="en-US" dirty="0" smtClean="0"/>
              <a:t>efinition </a:t>
            </a:r>
            <a:r>
              <a:rPr lang="en-US" dirty="0"/>
              <a:t>Window </a:t>
            </a:r>
            <a:r>
              <a:rPr lang="en-US" sz="2400" dirty="0">
                <a:solidFill>
                  <a:schemeClr val="accent1"/>
                </a:solidFill>
              </a:rPr>
              <a:t>(</a:t>
            </a:r>
            <a:r>
              <a:rPr lang="en-US" sz="2400" i="1" dirty="0">
                <a:solidFill>
                  <a:schemeClr val="accent1"/>
                </a:solidFill>
              </a:rPr>
              <a:t>C# only</a:t>
            </a:r>
            <a:r>
              <a:rPr lang="en-US" sz="2400" dirty="0">
                <a:solidFill>
                  <a:schemeClr val="accent1"/>
                </a:solidFill>
              </a:rPr>
              <a:t>)</a:t>
            </a:r>
          </a:p>
          <a:p>
            <a:pPr marL="461963" lvl="1" indent="-461963"/>
            <a:r>
              <a:rPr lang="en-US" dirty="0" smtClean="0"/>
              <a:t>Highlight References </a:t>
            </a:r>
            <a:r>
              <a:rPr lang="en-US" sz="2400" dirty="0" smtClean="0">
                <a:solidFill>
                  <a:schemeClr val="accent1"/>
                </a:solidFill>
              </a:rPr>
              <a:t>(Ctrl + Shift + Up/Down)</a:t>
            </a:r>
          </a:p>
          <a:p>
            <a:pPr marL="461963" lvl="1" indent="-461963"/>
            <a:r>
              <a:rPr lang="en-US" dirty="0" smtClean="0"/>
              <a:t>Multi-line Editing </a:t>
            </a:r>
            <a:r>
              <a:rPr lang="en-US" sz="2400" dirty="0" smtClean="0">
                <a:solidFill>
                  <a:schemeClr val="accent1"/>
                </a:solidFill>
              </a:rPr>
              <a:t>(Alt + Shift + Up/Down </a:t>
            </a:r>
            <a:r>
              <a:rPr lang="en-US" sz="2400" dirty="0">
                <a:solidFill>
                  <a:schemeClr val="accent1"/>
                </a:solidFill>
              </a:rPr>
              <a:t>-</a:t>
            </a:r>
            <a:r>
              <a:rPr lang="en-US" sz="2400" dirty="0" smtClean="0">
                <a:solidFill>
                  <a:schemeClr val="accent1"/>
                </a:solidFill>
              </a:rPr>
              <a:t>or- Alt + Mouse Up/Down)</a:t>
            </a:r>
            <a:endParaRPr lang="en-US" dirty="0" smtClean="0">
              <a:solidFill>
                <a:schemeClr val="accent1"/>
              </a:solidFill>
            </a:endParaRPr>
          </a:p>
          <a:p>
            <a:pPr marL="461963" lvl="1" indent="-461963"/>
            <a:r>
              <a:rPr lang="en-US" dirty="0" smtClean="0"/>
              <a:t>Editor Zoom </a:t>
            </a:r>
            <a:r>
              <a:rPr lang="en-US" sz="2400" dirty="0" smtClean="0">
                <a:solidFill>
                  <a:schemeClr val="accent1"/>
                </a:solidFill>
              </a:rPr>
              <a:t>(Ctrl + Shift + &lt;/&gt; -or- Ctrl + Mouse Scroll)</a:t>
            </a:r>
            <a:endParaRPr lang="en-US" dirty="0">
              <a:solidFill>
                <a:schemeClr val="accent1"/>
              </a:solidFill>
            </a:endParaRPr>
          </a:p>
        </p:txBody>
      </p:sp>
      <p:sp>
        <p:nvSpPr>
          <p:cNvPr id="8" name="Rectangle 7"/>
          <p:cNvSpPr/>
          <p:nvPr/>
        </p:nvSpPr>
        <p:spPr bwMode="auto">
          <a:xfrm>
            <a:off x="0" y="6250982"/>
            <a:ext cx="12188825" cy="607017"/>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 name="TextBox 8"/>
          <p:cNvSpPr txBox="1"/>
          <p:nvPr/>
        </p:nvSpPr>
        <p:spPr>
          <a:xfrm>
            <a:off x="706170" y="6415990"/>
            <a:ext cx="3270191"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Twitter Discussion: #TEDEV305</a:t>
            </a:r>
          </a:p>
        </p:txBody>
      </p:sp>
    </p:spTree>
    <p:extLst>
      <p:ext uri="{BB962C8B-B14F-4D97-AF65-F5344CB8AC3E}">
        <p14:creationId xmlns:p14="http://schemas.microsoft.com/office/powerpoint/2010/main" val="130236020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Monitor Support</a:t>
            </a:r>
          </a:p>
        </p:txBody>
      </p:sp>
      <p:sp>
        <p:nvSpPr>
          <p:cNvPr id="3" name="Content Placeholder 2"/>
          <p:cNvSpPr>
            <a:spLocks noGrp="1"/>
          </p:cNvSpPr>
          <p:nvPr>
            <p:ph idx="1"/>
          </p:nvPr>
        </p:nvSpPr>
        <p:spPr>
          <a:xfrm>
            <a:off x="519112" y="1447799"/>
            <a:ext cx="11149013" cy="861774"/>
          </a:xfrm>
        </p:spPr>
        <p:txBody>
          <a:bodyPr/>
          <a:lstStyle/>
          <a:p>
            <a:pPr marL="461963" lvl="1" indent="-461963"/>
            <a:r>
              <a:rPr lang="en-US" dirty="0" smtClean="0"/>
              <a:t>Move/Dock floating windows </a:t>
            </a:r>
            <a:r>
              <a:rPr lang="en-US" sz="2400" dirty="0" smtClean="0">
                <a:solidFill>
                  <a:schemeClr val="accent1"/>
                </a:solidFill>
              </a:rPr>
              <a:t>(Win + &lt;arrow key&gt;)</a:t>
            </a:r>
            <a:endParaRPr lang="en-US" dirty="0">
              <a:solidFill>
                <a:schemeClr val="accent1"/>
              </a:solidFill>
            </a:endParaRPr>
          </a:p>
          <a:p>
            <a:pPr marL="461963" lvl="1" indent="-461963"/>
            <a:r>
              <a:rPr lang="en-US" dirty="0" smtClean="0"/>
              <a:t>Float/Doc tab </a:t>
            </a:r>
            <a:r>
              <a:rPr lang="en-US" sz="2400" dirty="0" smtClean="0">
                <a:solidFill>
                  <a:schemeClr val="accent1"/>
                </a:solidFill>
              </a:rPr>
              <a:t>(Ctrl + Double Click)</a:t>
            </a:r>
            <a:endParaRPr lang="en-US" dirty="0">
              <a:solidFill>
                <a:schemeClr val="accent1"/>
              </a:solidFill>
            </a:endParaRPr>
          </a:p>
        </p:txBody>
      </p:sp>
      <p:sp>
        <p:nvSpPr>
          <p:cNvPr id="8" name="Rectangle 7"/>
          <p:cNvSpPr/>
          <p:nvPr/>
        </p:nvSpPr>
        <p:spPr bwMode="auto">
          <a:xfrm>
            <a:off x="0" y="6250982"/>
            <a:ext cx="12188825" cy="607017"/>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 name="TextBox 8"/>
          <p:cNvSpPr txBox="1"/>
          <p:nvPr/>
        </p:nvSpPr>
        <p:spPr>
          <a:xfrm>
            <a:off x="706170" y="6415990"/>
            <a:ext cx="3270191"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Twitter Discussion: #TEDEV305</a:t>
            </a:r>
          </a:p>
        </p:txBody>
      </p:sp>
    </p:spTree>
    <p:extLst>
      <p:ext uri="{BB962C8B-B14F-4D97-AF65-F5344CB8AC3E}">
        <p14:creationId xmlns:p14="http://schemas.microsoft.com/office/powerpoint/2010/main" val="178407082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Outlining</a:t>
            </a:r>
          </a:p>
        </p:txBody>
      </p:sp>
      <p:sp>
        <p:nvSpPr>
          <p:cNvPr id="3" name="Content Placeholder 2"/>
          <p:cNvSpPr>
            <a:spLocks noGrp="1"/>
          </p:cNvSpPr>
          <p:nvPr>
            <p:ph idx="1"/>
          </p:nvPr>
        </p:nvSpPr>
        <p:spPr>
          <a:xfrm>
            <a:off x="519112" y="1447799"/>
            <a:ext cx="11149013" cy="3570208"/>
          </a:xfrm>
        </p:spPr>
        <p:txBody>
          <a:bodyPr/>
          <a:lstStyle/>
          <a:p>
            <a:pPr marL="461963" lvl="1" indent="-461963"/>
            <a:r>
              <a:rPr lang="en-US" dirty="0"/>
              <a:t>Ad-Hoc </a:t>
            </a:r>
            <a:r>
              <a:rPr lang="en-US" dirty="0" smtClean="0"/>
              <a:t>outlining regions</a:t>
            </a:r>
            <a:endParaRPr lang="en-US" dirty="0"/>
          </a:p>
          <a:p>
            <a:pPr marL="865188" lvl="2" indent="-461963"/>
            <a:r>
              <a:rPr lang="en-US" dirty="0"/>
              <a:t>Hide </a:t>
            </a:r>
            <a:r>
              <a:rPr lang="en-US" dirty="0" smtClean="0"/>
              <a:t>selection </a:t>
            </a:r>
            <a:r>
              <a:rPr lang="en-US" sz="2000" dirty="0" smtClean="0">
                <a:solidFill>
                  <a:schemeClr val="accent1"/>
                </a:solidFill>
              </a:rPr>
              <a:t>(Ctrl + M, H)</a:t>
            </a:r>
            <a:endParaRPr lang="en-US" sz="2000" dirty="0">
              <a:solidFill>
                <a:schemeClr val="accent1"/>
              </a:solidFill>
            </a:endParaRPr>
          </a:p>
          <a:p>
            <a:pPr marL="865188" lvl="2" indent="-461963"/>
            <a:r>
              <a:rPr lang="en-US" dirty="0" smtClean="0"/>
              <a:t>Stop hiding selection </a:t>
            </a:r>
            <a:r>
              <a:rPr lang="en-US" sz="2000" dirty="0" smtClean="0">
                <a:solidFill>
                  <a:schemeClr val="accent1"/>
                </a:solidFill>
              </a:rPr>
              <a:t>(Ctrl + M, U)</a:t>
            </a:r>
            <a:endParaRPr lang="en-US" dirty="0" smtClean="0">
              <a:solidFill>
                <a:schemeClr val="accent1"/>
              </a:solidFill>
            </a:endParaRPr>
          </a:p>
          <a:p>
            <a:pPr marL="461963" lvl="1" indent="-461963"/>
            <a:r>
              <a:rPr lang="en-US" dirty="0" smtClean="0"/>
              <a:t>Collapse </a:t>
            </a:r>
            <a:r>
              <a:rPr lang="en-US" dirty="0"/>
              <a:t>to </a:t>
            </a:r>
            <a:r>
              <a:rPr lang="en-US" dirty="0" smtClean="0"/>
              <a:t>definitions</a:t>
            </a:r>
            <a:endParaRPr lang="en-US" dirty="0"/>
          </a:p>
          <a:p>
            <a:pPr marL="461963" lvl="1" indent="-461963"/>
            <a:r>
              <a:rPr lang="en-US" dirty="0"/>
              <a:t>Outlining preview on margin hover</a:t>
            </a:r>
          </a:p>
          <a:p>
            <a:pPr marL="461963" lvl="1" indent="-461963"/>
            <a:r>
              <a:rPr lang="en-US" dirty="0"/>
              <a:t>Double click margin to </a:t>
            </a:r>
            <a:r>
              <a:rPr lang="en-US" dirty="0" smtClean="0"/>
              <a:t>Expand/Collapse</a:t>
            </a:r>
          </a:p>
          <a:p>
            <a:pPr marL="461963" lvl="1" indent="-461963"/>
            <a:r>
              <a:rPr lang="en-US" dirty="0" smtClean="0"/>
              <a:t>Format Document  </a:t>
            </a:r>
            <a:r>
              <a:rPr lang="en-US" sz="2400" dirty="0">
                <a:solidFill>
                  <a:schemeClr val="accent1"/>
                </a:solidFill>
              </a:rPr>
              <a:t>(Ctrl + K</a:t>
            </a:r>
            <a:r>
              <a:rPr lang="en-US" sz="2400" dirty="0" smtClean="0">
                <a:solidFill>
                  <a:schemeClr val="accent1"/>
                </a:solidFill>
              </a:rPr>
              <a:t>, D)</a:t>
            </a:r>
          </a:p>
          <a:p>
            <a:pPr marL="865188" lvl="2" indent="-461963"/>
            <a:r>
              <a:rPr lang="en-US" dirty="0" smtClean="0">
                <a:solidFill>
                  <a:schemeClr val="tx1"/>
                </a:solidFill>
              </a:rPr>
              <a:t>Now works in CSS</a:t>
            </a:r>
            <a:endParaRPr lang="en-US" dirty="0">
              <a:solidFill>
                <a:schemeClr val="tx1"/>
              </a:solidFill>
            </a:endParaRPr>
          </a:p>
        </p:txBody>
      </p:sp>
      <p:sp>
        <p:nvSpPr>
          <p:cNvPr id="8" name="Rectangle 7"/>
          <p:cNvSpPr/>
          <p:nvPr/>
        </p:nvSpPr>
        <p:spPr bwMode="auto">
          <a:xfrm>
            <a:off x="0" y="6250982"/>
            <a:ext cx="12188825" cy="607017"/>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 name="TextBox 8"/>
          <p:cNvSpPr txBox="1"/>
          <p:nvPr/>
        </p:nvSpPr>
        <p:spPr>
          <a:xfrm>
            <a:off x="706170" y="6415990"/>
            <a:ext cx="3270191"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Twitter Discussion: #TEDEV305</a:t>
            </a:r>
          </a:p>
        </p:txBody>
      </p:sp>
    </p:spTree>
    <p:extLst>
      <p:ext uri="{BB962C8B-B14F-4D97-AF65-F5344CB8AC3E}">
        <p14:creationId xmlns:p14="http://schemas.microsoft.com/office/powerpoint/2010/main" val="204639801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a:t>
            </a:r>
          </a:p>
        </p:txBody>
      </p:sp>
      <p:sp>
        <p:nvSpPr>
          <p:cNvPr id="3" name="Content Placeholder 2"/>
          <p:cNvSpPr>
            <a:spLocks noGrp="1"/>
          </p:cNvSpPr>
          <p:nvPr>
            <p:ph idx="1"/>
          </p:nvPr>
        </p:nvSpPr>
        <p:spPr>
          <a:xfrm>
            <a:off x="519112" y="1447799"/>
            <a:ext cx="11149013" cy="2757678"/>
          </a:xfrm>
        </p:spPr>
        <p:txBody>
          <a:bodyPr/>
          <a:lstStyle/>
          <a:p>
            <a:pPr marL="461963" lvl="1" indent="-461963"/>
            <a:r>
              <a:rPr lang="en-US" dirty="0"/>
              <a:t>Go to Definition </a:t>
            </a:r>
            <a:r>
              <a:rPr lang="en-US" sz="2400" dirty="0" smtClean="0">
                <a:solidFill>
                  <a:schemeClr val="accent1"/>
                </a:solidFill>
              </a:rPr>
              <a:t>(F12)</a:t>
            </a:r>
            <a:endParaRPr lang="en-US" sz="2400" dirty="0">
              <a:solidFill>
                <a:schemeClr val="accent1"/>
              </a:solidFill>
            </a:endParaRPr>
          </a:p>
          <a:p>
            <a:pPr marL="461963" lvl="1" indent="-461963"/>
            <a:r>
              <a:rPr lang="en-US" dirty="0"/>
              <a:t>Go to Definition Stack </a:t>
            </a:r>
            <a:r>
              <a:rPr lang="en-US" sz="2400" dirty="0" smtClean="0">
                <a:solidFill>
                  <a:schemeClr val="accent1"/>
                </a:solidFill>
              </a:rPr>
              <a:t>(Ctrl + Shift + 7/8 – </a:t>
            </a:r>
            <a:r>
              <a:rPr lang="en-US" sz="2400" i="1" dirty="0" smtClean="0">
                <a:solidFill>
                  <a:schemeClr val="accent1"/>
                </a:solidFill>
              </a:rPr>
              <a:t>C# only</a:t>
            </a:r>
            <a:r>
              <a:rPr lang="en-US" sz="2400" dirty="0" smtClean="0">
                <a:solidFill>
                  <a:schemeClr val="accent1"/>
                </a:solidFill>
              </a:rPr>
              <a:t>)</a:t>
            </a:r>
            <a:endParaRPr lang="en-US" sz="2400" dirty="0">
              <a:solidFill>
                <a:schemeClr val="accent1"/>
              </a:solidFill>
            </a:endParaRPr>
          </a:p>
          <a:p>
            <a:pPr marL="461963" lvl="1" indent="-461963"/>
            <a:r>
              <a:rPr lang="en-US" dirty="0"/>
              <a:t>Iterate List Window </a:t>
            </a:r>
            <a:r>
              <a:rPr lang="en-US" dirty="0" smtClean="0"/>
              <a:t>(e.g. </a:t>
            </a:r>
            <a:r>
              <a:rPr lang="en-US" dirty="0"/>
              <a:t>Find Results) </a:t>
            </a:r>
            <a:r>
              <a:rPr lang="en-US" sz="2400" dirty="0" smtClean="0">
                <a:solidFill>
                  <a:schemeClr val="accent1"/>
                </a:solidFill>
              </a:rPr>
              <a:t>(F8)</a:t>
            </a:r>
            <a:endParaRPr lang="en-US" sz="2400" dirty="0">
              <a:solidFill>
                <a:schemeClr val="accent1"/>
              </a:solidFill>
            </a:endParaRPr>
          </a:p>
          <a:p>
            <a:pPr marL="461963" lvl="1" indent="-461963"/>
            <a:r>
              <a:rPr lang="en-US" dirty="0" smtClean="0"/>
              <a:t>Navigate </a:t>
            </a:r>
            <a:r>
              <a:rPr lang="en-US" dirty="0"/>
              <a:t>To </a:t>
            </a:r>
            <a:r>
              <a:rPr lang="en-US" sz="2400" dirty="0" smtClean="0">
                <a:solidFill>
                  <a:schemeClr val="accent1"/>
                </a:solidFill>
              </a:rPr>
              <a:t>(Ctrl + ,)</a:t>
            </a:r>
            <a:endParaRPr lang="en-US" dirty="0">
              <a:solidFill>
                <a:schemeClr val="accent1"/>
              </a:solidFill>
            </a:endParaRPr>
          </a:p>
          <a:p>
            <a:pPr marL="461963" lvl="1" indent="-461963"/>
            <a:r>
              <a:rPr lang="en-US" dirty="0" smtClean="0"/>
              <a:t>Activate Open File </a:t>
            </a:r>
            <a:r>
              <a:rPr lang="en-US" sz="2400" dirty="0" smtClean="0">
                <a:solidFill>
                  <a:schemeClr val="accent1"/>
                </a:solidFill>
              </a:rPr>
              <a:t>(Ctrl + Alt + Down)</a:t>
            </a:r>
            <a:endParaRPr lang="en-US" dirty="0">
              <a:solidFill>
                <a:schemeClr val="accent1"/>
              </a:solidFill>
            </a:endParaRPr>
          </a:p>
          <a:p>
            <a:pPr marL="461963" lvl="1" indent="-461963"/>
            <a:r>
              <a:rPr lang="en-US" dirty="0"/>
              <a:t>Next | Previous Method </a:t>
            </a:r>
            <a:r>
              <a:rPr lang="en-US" sz="2400" dirty="0" smtClean="0">
                <a:solidFill>
                  <a:schemeClr val="accent1"/>
                </a:solidFill>
              </a:rPr>
              <a:t>(Ctrl + Up/Down – </a:t>
            </a:r>
            <a:r>
              <a:rPr lang="en-US" sz="2400" i="1" dirty="0" smtClean="0">
                <a:solidFill>
                  <a:schemeClr val="accent1"/>
                </a:solidFill>
              </a:rPr>
              <a:t>VB only</a:t>
            </a:r>
            <a:r>
              <a:rPr lang="en-US" sz="2400" dirty="0" smtClean="0">
                <a:solidFill>
                  <a:schemeClr val="accent1"/>
                </a:solidFill>
              </a:rPr>
              <a:t>)</a:t>
            </a:r>
            <a:endParaRPr lang="en-US" dirty="0">
              <a:solidFill>
                <a:schemeClr val="accent1"/>
              </a:solidFill>
            </a:endParaRPr>
          </a:p>
        </p:txBody>
      </p:sp>
      <p:sp>
        <p:nvSpPr>
          <p:cNvPr id="9" name="Rectangle 8"/>
          <p:cNvSpPr/>
          <p:nvPr/>
        </p:nvSpPr>
        <p:spPr bwMode="auto">
          <a:xfrm>
            <a:off x="0" y="6250982"/>
            <a:ext cx="12188825" cy="607017"/>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 name="TextBox 9"/>
          <p:cNvSpPr txBox="1"/>
          <p:nvPr/>
        </p:nvSpPr>
        <p:spPr>
          <a:xfrm>
            <a:off x="706170" y="6415990"/>
            <a:ext cx="3270191"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Twitter Discussion: #TEDEV305</a:t>
            </a:r>
          </a:p>
        </p:txBody>
      </p:sp>
    </p:spTree>
    <p:extLst>
      <p:ext uri="{BB962C8B-B14F-4D97-AF65-F5344CB8AC3E}">
        <p14:creationId xmlns:p14="http://schemas.microsoft.com/office/powerpoint/2010/main" val="130787387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Temporary Projects</a:t>
            </a:r>
            <a:endParaRPr lang="en-US" dirty="0"/>
          </a:p>
        </p:txBody>
      </p:sp>
      <p:sp>
        <p:nvSpPr>
          <p:cNvPr id="3" name="Content Placeholder 2"/>
          <p:cNvSpPr>
            <a:spLocks noGrp="1"/>
          </p:cNvSpPr>
          <p:nvPr>
            <p:ph idx="1"/>
          </p:nvPr>
        </p:nvSpPr>
        <p:spPr>
          <a:xfrm>
            <a:off x="519112" y="1447799"/>
            <a:ext cx="11149013" cy="3231654"/>
          </a:xfrm>
        </p:spPr>
        <p:txBody>
          <a:bodyPr/>
          <a:lstStyle/>
          <a:p>
            <a:pPr marL="461963" lvl="1" indent="-461963"/>
            <a:r>
              <a:rPr lang="en-US" smtClean="0"/>
              <a:t>Quick Code</a:t>
            </a:r>
          </a:p>
          <a:p>
            <a:pPr marL="461963" lvl="1" indent="-461963"/>
            <a:r>
              <a:rPr lang="en-US" smtClean="0"/>
              <a:t>Samples</a:t>
            </a:r>
          </a:p>
          <a:p>
            <a:pPr marL="461963" lvl="1" indent="-461963"/>
            <a:r>
              <a:rPr lang="en-US" smtClean="0"/>
              <a:t>Throw Away Code</a:t>
            </a:r>
          </a:p>
          <a:p>
            <a:pPr marL="461963" lvl="1" indent="-461963"/>
            <a:r>
              <a:rPr lang="en-US" smtClean="0"/>
              <a:t>Keep Hard Drive clean</a:t>
            </a:r>
          </a:p>
          <a:p>
            <a:pPr marL="461963" lvl="1" indent="-461963"/>
            <a:r>
              <a:rPr lang="en-US" smtClean="0"/>
              <a:t>Save if you want</a:t>
            </a:r>
          </a:p>
          <a:p>
            <a:pPr marL="461963" lvl="1" indent="-461963"/>
            <a:r>
              <a:rPr lang="en-US" smtClean="0"/>
              <a:t>No Solution Support</a:t>
            </a:r>
          </a:p>
          <a:p>
            <a:pPr marL="461963" lvl="1" indent="-461963"/>
            <a:r>
              <a:rPr lang="en-US" smtClean="0"/>
              <a:t>Single Projects Only</a:t>
            </a:r>
            <a:endParaRPr lang="en-US" dirty="0"/>
          </a:p>
        </p:txBody>
      </p:sp>
      <p:sp>
        <p:nvSpPr>
          <p:cNvPr id="8" name="Rectangle 7"/>
          <p:cNvSpPr/>
          <p:nvPr/>
        </p:nvSpPr>
        <p:spPr bwMode="auto">
          <a:xfrm>
            <a:off x="0" y="6250982"/>
            <a:ext cx="12188825" cy="607017"/>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9" name="TextBox 8"/>
          <p:cNvSpPr txBox="1"/>
          <p:nvPr/>
        </p:nvSpPr>
        <p:spPr>
          <a:xfrm>
            <a:off x="706170" y="6415990"/>
            <a:ext cx="3270191"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Twitter Discussion: #TEDEV305</a:t>
            </a:r>
          </a:p>
        </p:txBody>
      </p:sp>
    </p:spTree>
    <p:extLst>
      <p:ext uri="{BB962C8B-B14F-4D97-AF65-F5344CB8AC3E}">
        <p14:creationId xmlns:p14="http://schemas.microsoft.com/office/powerpoint/2010/main" val="503661601"/>
      </p:ext>
    </p:extLst>
  </p:cSld>
  <p:clrMapOvr>
    <a:masterClrMapping/>
  </p:clrMapOvr>
  <p:transition>
    <p:fade/>
  </p:transition>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2011-05-19T00:00:00-07:00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DEV305</Session_x0020_Code>
    <ProductTaxHTField0 xmlns="2295e2e7-0eeb-498e-8716-217bb2ee6ee3">
      <Terms xmlns="http://schemas.microsoft.com/office/infopath/2007/PartnerControls"/>
    </ProductTaxHTField0>
    <Presentation_x0020_Date xmlns="2295e2e7-0eeb-498e-8716-217bb2ee6ee3">2011-05-18T00:00:00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purl.org/dc/elements/1.1/"/>
    <ds:schemaRef ds:uri="2295e2e7-0eeb-498e-8716-217bb2ee6ee3"/>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8b529f77-48ab-4581-b468-93f09345b8aa"/>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258</TotalTime>
  <Words>1450</Words>
  <Application>Microsoft Office PowerPoint</Application>
  <PresentationFormat>Custom</PresentationFormat>
  <Paragraphs>197</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TENA11_BreakoutSession_Template_16x9_Final_05132011</vt:lpstr>
      <vt:lpstr>White with Consolas font for code slides</vt:lpstr>
      <vt:lpstr>Microsoft Visual Studio  Tips and Tricks</vt:lpstr>
      <vt:lpstr>Agenda</vt:lpstr>
      <vt:lpstr>IntelliSense</vt:lpstr>
      <vt:lpstr>Start Page</vt:lpstr>
      <vt:lpstr>Code Editor Tricks</vt:lpstr>
      <vt:lpstr>Multiple Monitor Support</vt:lpstr>
      <vt:lpstr>Outlining</vt:lpstr>
      <vt:lpstr>Navigation</vt:lpstr>
      <vt:lpstr>Temporary Projects</vt:lpstr>
      <vt:lpstr>New Project Dialog</vt:lpstr>
      <vt:lpstr>Writing Code Faster</vt:lpstr>
      <vt:lpstr>Code Snippets</vt:lpstr>
      <vt:lpstr>Debugging</vt:lpstr>
      <vt:lpstr>Architecture Diagrams</vt:lpstr>
      <vt:lpstr>Extending Visual Studio 2010</vt:lpstr>
      <vt:lpstr>Popular Extensions</vt:lpstr>
      <vt:lpstr>http://ScottCate.com/Tricks</vt:lpstr>
      <vt:lpstr>DEV 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DEV305: Microsoft Visual Studio Tips and Tricks</dc:title>
  <dc:subject>Microsoft TechEd North America 2011</dc:subject>
  <dc:creator>Dustin Campbell; Scott Cate</dc:creator>
  <dc:description>Template Design: Jordan Cayabyab
Formatter: John Lee, Silver Fox Productions
Event Date: May 16-19, 2011
Event Location: Atlanta
Audience Type: Developers, IT Pros</dc:description>
  <cp:lastModifiedBy>Shows</cp:lastModifiedBy>
  <cp:revision>57</cp:revision>
  <cp:lastPrinted>2011-05-16T20:23:48Z</cp:lastPrinted>
  <dcterms:created xsi:type="dcterms:W3CDTF">2011-05-10T22:10:40Z</dcterms:created>
  <dcterms:modified xsi:type="dcterms:W3CDTF">2011-05-18T16:26:07Z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