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1" r:id="rId2"/>
    <p:sldMasterId id="2147483811" r:id="rId3"/>
  </p:sldMasterIdLst>
  <p:notesMasterIdLst>
    <p:notesMasterId r:id="rId31"/>
  </p:notesMasterIdLst>
  <p:handoutMasterIdLst>
    <p:handoutMasterId r:id="rId32"/>
  </p:handoutMasterIdLst>
  <p:sldIdLst>
    <p:sldId id="312" r:id="rId4"/>
    <p:sldId id="315" r:id="rId5"/>
    <p:sldId id="318" r:id="rId6"/>
    <p:sldId id="319" r:id="rId7"/>
    <p:sldId id="363" r:id="rId8"/>
    <p:sldId id="364" r:id="rId9"/>
    <p:sldId id="368" r:id="rId10"/>
    <p:sldId id="365" r:id="rId11"/>
    <p:sldId id="366" r:id="rId12"/>
    <p:sldId id="336" r:id="rId13"/>
    <p:sldId id="344" r:id="rId14"/>
    <p:sldId id="345" r:id="rId15"/>
    <p:sldId id="346" r:id="rId16"/>
    <p:sldId id="349" r:id="rId17"/>
    <p:sldId id="367" r:id="rId18"/>
    <p:sldId id="331" r:id="rId19"/>
    <p:sldId id="332" r:id="rId20"/>
    <p:sldId id="354" r:id="rId21"/>
    <p:sldId id="355" r:id="rId22"/>
    <p:sldId id="369" r:id="rId23"/>
    <p:sldId id="334" r:id="rId24"/>
    <p:sldId id="372" r:id="rId25"/>
    <p:sldId id="373" r:id="rId26"/>
    <p:sldId id="374" r:id="rId27"/>
    <p:sldId id="375" r:id="rId28"/>
    <p:sldId id="371" r:id="rId29"/>
    <p:sldId id="256" r:id="rId30"/>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eanna Schuler (Bookey Consulting)" initials="DLS" lastIdx="2" clrIdx="0"/>
  <p:cmAuthor id="1" name="Wenwen" initials="WW"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6A3"/>
    <a:srgbClr val="D13FA0"/>
    <a:srgbClr val="C02E8F"/>
    <a:srgbClr val="B72172"/>
    <a:srgbClr val="FFFFFF"/>
    <a:srgbClr val="000000"/>
    <a:srgbClr val="44C8F5"/>
    <a:srgbClr val="8CC63F"/>
    <a:srgbClr val="701997"/>
    <a:srgbClr val="952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023" autoAdjust="0"/>
    <p:restoredTop sz="91098" autoAdjust="0"/>
  </p:normalViewPr>
  <p:slideViewPr>
    <p:cSldViewPr snapToGrid="0">
      <p:cViewPr varScale="1">
        <p:scale>
          <a:sx n="106" d="100"/>
          <a:sy n="106" d="100"/>
        </p:scale>
        <p:origin x="-810" y="-84"/>
      </p:cViewPr>
      <p:guideLst>
        <p:guide orient="horz" pos="144"/>
        <p:guide orient="horz" pos="901"/>
        <p:guide orient="horz" pos="1486"/>
        <p:guide orient="horz" pos="2156"/>
        <p:guide orient="horz" pos="4176"/>
        <p:guide orient="horz" pos="1197"/>
        <p:guide pos="3839"/>
        <p:guide pos="326"/>
        <p:guide pos="613"/>
        <p:guide pos="7352"/>
        <p:guide pos="1940"/>
        <p:guide pos="7063"/>
      </p:guideLst>
    </p:cSldViewPr>
  </p:slideViewPr>
  <p:outlineViewPr>
    <p:cViewPr>
      <p:scale>
        <a:sx n="33" d="100"/>
        <a:sy n="33" d="100"/>
      </p:scale>
      <p:origin x="0" y="11172"/>
    </p:cViewPr>
  </p:outlineViewPr>
  <p:notesTextViewPr>
    <p:cViewPr>
      <p:scale>
        <a:sx n="100" d="100"/>
        <a:sy n="100" d="100"/>
      </p:scale>
      <p:origin x="0" y="0"/>
    </p:cViewPr>
  </p:notesTextViewPr>
  <p:sorterViewPr>
    <p:cViewPr>
      <p:scale>
        <a:sx n="60" d="100"/>
        <a:sy n="60" d="100"/>
      </p:scale>
      <p:origin x="0" y="0"/>
    </p:cViewPr>
  </p:sorterViewPr>
  <p:notesViewPr>
    <p:cSldViewPr snapToGrid="0" showGuides="1">
      <p:cViewPr varScale="1">
        <p:scale>
          <a:sx n="80" d="100"/>
          <a:sy n="80" d="100"/>
        </p:scale>
        <p:origin x="-317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commentAuthors" Target="commentAuthors.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a:latin typeface="Segoe UI" pitchFamily="34" charset="0"/>
              </a:rPr>
              <a:t>TechEd</a:t>
            </a:r>
            <a:r>
              <a:rPr lang="en-US" dirty="0">
                <a:latin typeface="Segoe UI" pitchFamily="34" charset="0"/>
              </a:rPr>
              <a:t> 2011</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326810944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4111320436"/>
      </p:ext>
    </p:extLst>
  </p:cSld>
  <p:clrMap bg1="lt1" tx1="dk1" bg2="lt2" tx2="dk2" accent1="accent1" accent2="accent2" accent3="accent3" accent4="accent4" accent5="accent5" accent6="accent6" hlink="hlink" folHlink="folHlink"/>
  <p:hf/>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Image Placeholder 5"/>
          <p:cNvSpPr>
            <a:spLocks noGrp="1" noRot="1" noChangeAspect="1"/>
          </p:cNvSpPr>
          <p:nvPr>
            <p:ph type="sldImg"/>
          </p:nvPr>
        </p:nvSpPr>
        <p:spPr>
          <a:xfrm>
            <a:off x="382588" y="685800"/>
            <a:ext cx="6092825" cy="3429000"/>
          </a:xfrm>
        </p:spPr>
      </p:sp>
      <p:sp>
        <p:nvSpPr>
          <p:cNvPr id="7" name="Notes Placeholder 6"/>
          <p:cNvSpPr>
            <a:spLocks noGrp="1"/>
          </p:cNvSpPr>
          <p:nvPr>
            <p:ph type="body" idx="1"/>
          </p:nvPr>
        </p:nvSpPr>
        <p:spPr/>
        <p:txBody>
          <a:bodyPr>
            <a:normAutofit/>
          </a:bodyPr>
          <a:lstStyle/>
          <a:p>
            <a:endParaRPr lang="en-US"/>
          </a:p>
        </p:txBody>
      </p:sp>
      <p:sp>
        <p:nvSpPr>
          <p:cNvPr id="2" name="Date Placeholder 1"/>
          <p:cNvSpPr>
            <a:spLocks noGrp="1"/>
          </p:cNvSpPr>
          <p:nvPr>
            <p:ph type="dt" idx="10"/>
          </p:nvPr>
        </p:nvSpPr>
        <p:spPr/>
        <p:txBody>
          <a:bodyPr/>
          <a:lstStyle/>
          <a:p>
            <a:fld id="{7319C864-84C8-4D33-B52C-28E78C3CC135}" type="datetime1">
              <a:rPr lang="en-US" smtClean="0"/>
              <a:t>5/19/2011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5" name="Slide Number Placeholder 4"/>
          <p:cNvSpPr>
            <a:spLocks noGrp="1"/>
          </p:cNvSpPr>
          <p:nvPr>
            <p:ph type="sldNum" sz="quarter" idx="12"/>
          </p:nvPr>
        </p:nvSpPr>
        <p:spPr/>
        <p:txBody>
          <a:bodyPr/>
          <a:lstStyle/>
          <a:p>
            <a:fld id="{8B263312-38AA-4E1E-B2B5-0F8F122B24FE}" type="slidenum">
              <a:rPr lang="en-US" smtClean="0"/>
              <a:pPr/>
              <a:t>1</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39207C5-2EA7-41A9-B37B-90A0DF588408}"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10</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Date Placeholder 5"/>
          <p:cNvSpPr>
            <a:spLocks noGrp="1"/>
          </p:cNvSpPr>
          <p:nvPr>
            <p:ph type="dt" idx="10"/>
          </p:nvPr>
        </p:nvSpPr>
        <p:spPr/>
        <p:txBody>
          <a:bodyPr/>
          <a:lstStyle/>
          <a:p>
            <a:fld id="{0AF367C2-BD41-44AA-B13F-0A3504A18B72}" type="datetime1">
              <a:rPr lang="en-US" smtClean="0"/>
              <a:t>5/19/2011</a:t>
            </a:fld>
            <a:endParaRPr lang="en-US" dirty="0"/>
          </a:p>
        </p:txBody>
      </p:sp>
      <p:sp>
        <p:nvSpPr>
          <p:cNvPr id="7" name="Footer Placeholder 6"/>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Slide Number Placeholder 7"/>
          <p:cNvSpPr>
            <a:spLocks noGrp="1"/>
          </p:cNvSpPr>
          <p:nvPr>
            <p:ph type="sldNum" sz="quarter" idx="12"/>
          </p:nvPr>
        </p:nvSpPr>
        <p:spPr/>
        <p:txBody>
          <a:bodyPr/>
          <a:lstStyle/>
          <a:p>
            <a:fld id="{8B263312-38AA-4E1E-B2B5-0F8F122B24FE}" type="slidenum">
              <a:rPr lang="en-US" smtClean="0"/>
              <a:pPr/>
              <a:t>11</a:t>
            </a:fld>
            <a:endParaRPr lang="en-US" dirty="0"/>
          </a:p>
        </p:txBody>
      </p:sp>
      <p:sp>
        <p:nvSpPr>
          <p:cNvPr id="9" name="Header Placeholder 8"/>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4B9A3B24-F3DE-44C6-8391-B9BC6F8EF482}"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12</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endParaRPr lang="en-US" dirty="0"/>
          </a:p>
        </p:txBody>
      </p:sp>
      <p:sp>
        <p:nvSpPr>
          <p:cNvPr id="5" name="Date Placeholder 4"/>
          <p:cNvSpPr>
            <a:spLocks noGrp="1"/>
          </p:cNvSpPr>
          <p:nvPr>
            <p:ph type="dt" idx="10"/>
          </p:nvPr>
        </p:nvSpPr>
        <p:spPr/>
        <p:txBody>
          <a:bodyPr/>
          <a:lstStyle/>
          <a:p>
            <a:fld id="{A3ADB269-0310-4A07-A535-C6604172E15D}"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13</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3FDF0B68-28C9-44A3-8B34-776049FBA719}"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14</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55335364-E8C8-43CA-A2B0-C7B047413A96}"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15</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5" name="Date Placeholder 4"/>
          <p:cNvSpPr>
            <a:spLocks noGrp="1"/>
          </p:cNvSpPr>
          <p:nvPr>
            <p:ph type="dt" idx="10"/>
          </p:nvPr>
        </p:nvSpPr>
        <p:spPr/>
        <p:txBody>
          <a:bodyPr/>
          <a:lstStyle/>
          <a:p>
            <a:fld id="{8B5AEACE-AFEF-4DC7-B439-75297EE3EB36}"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16</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5" name="Date Placeholder 4"/>
          <p:cNvSpPr>
            <a:spLocks noGrp="1"/>
          </p:cNvSpPr>
          <p:nvPr>
            <p:ph type="dt" idx="10"/>
          </p:nvPr>
        </p:nvSpPr>
        <p:spPr/>
        <p:txBody>
          <a:bodyPr/>
          <a:lstStyle/>
          <a:p>
            <a:fld id="{38B34931-61DB-4EFC-826A-3D0E27D33E6C}"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17</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4898EE5B-7C28-44C1-8E5C-7282A55F6EB2}"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18</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2E034E29-77D8-4B76-A93E-499EB149DEE8}"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19</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ext uri="{BB962C8B-B14F-4D97-AF65-F5344CB8AC3E}">
        <p14:creationId xmlns:p14="http://schemas.microsoft.com/office/powerpoint/2010/main" val="1524930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382588" y="685800"/>
            <a:ext cx="6092825" cy="3429000"/>
          </a:xfrm>
        </p:spPr>
      </p:sp>
      <p:sp>
        <p:nvSpPr>
          <p:cNvPr id="13" name="Notes Placeholder 12"/>
          <p:cNvSpPr>
            <a:spLocks noGrp="1"/>
          </p:cNvSpPr>
          <p:nvPr>
            <p:ph type="body" idx="1"/>
          </p:nvPr>
        </p:nvSpPr>
        <p:spPr/>
        <p:txBody>
          <a:bodyPr>
            <a:normAutofit/>
          </a:bodyPr>
          <a:lstStyle/>
          <a:p>
            <a:endParaRPr lang="en-US" dirty="0"/>
          </a:p>
        </p:txBody>
      </p:sp>
      <p:sp>
        <p:nvSpPr>
          <p:cNvPr id="2" name="Date Placeholder 1"/>
          <p:cNvSpPr>
            <a:spLocks noGrp="1"/>
          </p:cNvSpPr>
          <p:nvPr>
            <p:ph type="dt" idx="10"/>
          </p:nvPr>
        </p:nvSpPr>
        <p:spPr/>
        <p:txBody>
          <a:bodyPr/>
          <a:lstStyle/>
          <a:p>
            <a:fld id="{52B47DCC-E45E-40D5-8662-D4F0D9F88DD1}" type="datetime1">
              <a:rPr lang="en-US" smtClean="0"/>
              <a:t>5/19/2011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Slide Number Placeholder 7"/>
          <p:cNvSpPr>
            <a:spLocks noGrp="1"/>
          </p:cNvSpPr>
          <p:nvPr>
            <p:ph type="sldNum" sz="quarter" idx="12"/>
          </p:nvPr>
        </p:nvSpPr>
        <p:spPr/>
        <p:txBody>
          <a:bodyPr/>
          <a:lstStyle/>
          <a:p>
            <a:fld id="{8B263312-38AA-4E1E-B2B5-0F8F122B24FE}" type="slidenum">
              <a:rPr lang="en-US" smtClean="0"/>
              <a:pPr/>
              <a:t>2</a:t>
            </a:fld>
            <a:endParaRPr lang="en-US" dirty="0"/>
          </a:p>
        </p:txBody>
      </p:sp>
      <p:sp>
        <p:nvSpPr>
          <p:cNvPr id="9" name="Header Placeholder 8"/>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D00AE09F-8BA5-4CC3-9DA6-9AB569013164}"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20</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5" name="Date Placeholder 4"/>
          <p:cNvSpPr>
            <a:spLocks noGrp="1"/>
          </p:cNvSpPr>
          <p:nvPr>
            <p:ph type="dt" idx="10"/>
          </p:nvPr>
        </p:nvSpPr>
        <p:spPr/>
        <p:txBody>
          <a:bodyPr/>
          <a:lstStyle/>
          <a:p>
            <a:fld id="{4DC1FDF3-A7FF-402B-B1DE-7FABC33A3D9B}"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21</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23</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10:15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10:15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10:15 AM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382588" y="685800"/>
            <a:ext cx="6092825" cy="3429000"/>
          </a:xfrm>
        </p:spPr>
      </p:sp>
      <p:sp>
        <p:nvSpPr>
          <p:cNvPr id="13" name="Notes Placeholder 12"/>
          <p:cNvSpPr>
            <a:spLocks noGrp="1"/>
          </p:cNvSpPr>
          <p:nvPr>
            <p:ph type="body" idx="1"/>
          </p:nvPr>
        </p:nvSpPr>
        <p:spPr/>
        <p:txBody>
          <a:bodyPr>
            <a:normAutofit/>
          </a:bodyPr>
          <a:lstStyle/>
          <a:p>
            <a:endParaRPr lang="en-US"/>
          </a:p>
        </p:txBody>
      </p:sp>
      <p:sp>
        <p:nvSpPr>
          <p:cNvPr id="2" name="Date Placeholder 1"/>
          <p:cNvSpPr>
            <a:spLocks noGrp="1"/>
          </p:cNvSpPr>
          <p:nvPr>
            <p:ph type="dt" idx="10"/>
          </p:nvPr>
        </p:nvSpPr>
        <p:spPr/>
        <p:txBody>
          <a:bodyPr/>
          <a:lstStyle/>
          <a:p>
            <a:fld id="{BC46BC45-BF49-4267-A3A7-6B555B1DAE21}" type="datetime1">
              <a:rPr lang="en-US" smtClean="0"/>
              <a:t>5/19/2011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Slide Number Placeholder 7"/>
          <p:cNvSpPr>
            <a:spLocks noGrp="1"/>
          </p:cNvSpPr>
          <p:nvPr>
            <p:ph type="sldNum" sz="quarter" idx="12"/>
          </p:nvPr>
        </p:nvSpPr>
        <p:spPr/>
        <p:txBody>
          <a:bodyPr/>
          <a:lstStyle/>
          <a:p>
            <a:fld id="{8B263312-38AA-4E1E-B2B5-0F8F122B24FE}" type="slidenum">
              <a:rPr lang="en-US" smtClean="0"/>
              <a:pPr/>
              <a:t>26</a:t>
            </a:fld>
            <a:endParaRPr lang="en-US" dirty="0"/>
          </a:p>
        </p:txBody>
      </p:sp>
      <p:sp>
        <p:nvSpPr>
          <p:cNvPr id="9" name="Header Placeholder 8"/>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Image Placeholder 11"/>
          <p:cNvSpPr>
            <a:spLocks noGrp="1" noRot="1" noChangeAspect="1"/>
          </p:cNvSpPr>
          <p:nvPr>
            <p:ph type="sldImg"/>
          </p:nvPr>
        </p:nvSpPr>
        <p:spPr>
          <a:xfrm>
            <a:off x="382588" y="685800"/>
            <a:ext cx="6092825" cy="3429000"/>
          </a:xfrm>
        </p:spPr>
      </p:sp>
      <p:sp>
        <p:nvSpPr>
          <p:cNvPr id="13" name="Notes Placeholder 12"/>
          <p:cNvSpPr>
            <a:spLocks noGrp="1"/>
          </p:cNvSpPr>
          <p:nvPr>
            <p:ph type="body" idx="1"/>
          </p:nvPr>
        </p:nvSpPr>
        <p:spPr/>
        <p:txBody>
          <a:bodyPr>
            <a:normAutofit/>
          </a:bodyPr>
          <a:lstStyle/>
          <a:p>
            <a:endParaRPr lang="en-US"/>
          </a:p>
        </p:txBody>
      </p:sp>
      <p:sp>
        <p:nvSpPr>
          <p:cNvPr id="2" name="Date Placeholder 1"/>
          <p:cNvSpPr>
            <a:spLocks noGrp="1"/>
          </p:cNvSpPr>
          <p:nvPr>
            <p:ph type="dt" idx="10"/>
          </p:nvPr>
        </p:nvSpPr>
        <p:spPr/>
        <p:txBody>
          <a:bodyPr/>
          <a:lstStyle/>
          <a:p>
            <a:fld id="{9B3A10A5-A294-4095-933F-5EEA7D54027B}" type="datetime1">
              <a:rPr lang="en-US" smtClean="0"/>
              <a:t>5/19/2011</a:t>
            </a:fld>
            <a:endParaRPr lang="en-US" dirty="0"/>
          </a:p>
        </p:txBody>
      </p:sp>
      <p:sp>
        <p:nvSpPr>
          <p:cNvPr id="3" name="Footer Placeholder 2"/>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8" name="Slide Number Placeholder 7"/>
          <p:cNvSpPr>
            <a:spLocks noGrp="1"/>
          </p:cNvSpPr>
          <p:nvPr>
            <p:ph type="sldNum" sz="quarter" idx="12"/>
          </p:nvPr>
        </p:nvSpPr>
        <p:spPr/>
        <p:txBody>
          <a:bodyPr/>
          <a:lstStyle/>
          <a:p>
            <a:fld id="{8B263312-38AA-4E1E-B2B5-0F8F122B24FE}" type="slidenum">
              <a:rPr lang="en-US" smtClean="0"/>
              <a:pPr/>
              <a:t>27</a:t>
            </a:fld>
            <a:endParaRPr lang="en-US" dirty="0"/>
          </a:p>
        </p:txBody>
      </p:sp>
      <p:sp>
        <p:nvSpPr>
          <p:cNvPr id="9" name="Header Placeholder 8"/>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964AEE64-F714-451B-9197-73A18366766E}"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3</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A138DB7B-0AA2-4E7D-AE6D-E008104BEF4E}"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4</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7E41BD69-3D24-4C7B-9D0A-8A28E5B670F9}"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5</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520F68AA-8246-4110-ADAC-490D5C11FF13}"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6</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8" name="Date Placeholder 7"/>
          <p:cNvSpPr>
            <a:spLocks noGrp="1"/>
          </p:cNvSpPr>
          <p:nvPr>
            <p:ph type="dt" idx="10"/>
          </p:nvPr>
        </p:nvSpPr>
        <p:spPr/>
        <p:txBody>
          <a:bodyPr/>
          <a:lstStyle/>
          <a:p>
            <a:fld id="{E6B4098A-6EDA-460C-8684-915656ABADFB}" type="datetime1">
              <a:rPr lang="en-US" smtClean="0"/>
              <a:t>5/19/2011</a:t>
            </a:fld>
            <a:endParaRPr lang="en-US" dirty="0"/>
          </a:p>
        </p:txBody>
      </p:sp>
      <p:sp>
        <p:nvSpPr>
          <p:cNvPr id="9" name="Footer Placeholder 8"/>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10" name="Slide Number Placeholder 9"/>
          <p:cNvSpPr>
            <a:spLocks noGrp="1"/>
          </p:cNvSpPr>
          <p:nvPr>
            <p:ph type="sldNum" sz="quarter" idx="12"/>
          </p:nvPr>
        </p:nvSpPr>
        <p:spPr/>
        <p:txBody>
          <a:bodyPr/>
          <a:lstStyle/>
          <a:p>
            <a:fld id="{8B263312-38AA-4E1E-B2B5-0F8F122B24FE}" type="slidenum">
              <a:rPr lang="en-US" smtClean="0"/>
              <a:pPr/>
              <a:t>7</a:t>
            </a:fld>
            <a:endParaRPr lang="en-US" dirty="0"/>
          </a:p>
        </p:txBody>
      </p:sp>
      <p:sp>
        <p:nvSpPr>
          <p:cNvPr id="11" name="Header Placeholder 10"/>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FDE4D70B-2B97-43EC-9F16-82320AC32245}"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0"/>
          </p:nvPr>
        </p:nvSpPr>
        <p:spPr/>
        <p:txBody>
          <a:bodyPr/>
          <a:lstStyle/>
          <a:p>
            <a:fld id="{34BB3C62-3677-4527-9A41-23ADDC00A8EF}" type="datetime1">
              <a:rPr lang="en-US" smtClean="0"/>
              <a:t>5/19/2011</a:t>
            </a:fld>
            <a:endParaRPr lang="en-US" dirty="0"/>
          </a:p>
        </p:txBody>
      </p:sp>
      <p:sp>
        <p:nvSpPr>
          <p:cNvPr id="6" name="Footer Placeholder 5"/>
          <p:cNvSpPr>
            <a:spLocks noGrp="1"/>
          </p:cNvSpPr>
          <p:nvPr>
            <p:ph type="ftr" sz="quarter" idx="11"/>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2"/>
          </p:nvPr>
        </p:nvSpPr>
        <p:spPr/>
        <p:txBody>
          <a:bodyPr/>
          <a:lstStyle/>
          <a:p>
            <a:fld id="{8B263312-38AA-4E1E-B2B5-0F8F122B24FE}" type="slidenum">
              <a:rPr lang="en-US" smtClean="0"/>
              <a:pPr/>
              <a:t>9</a:t>
            </a:fld>
            <a:endParaRPr lang="en-US" dirty="0"/>
          </a:p>
        </p:txBody>
      </p:sp>
      <p:sp>
        <p:nvSpPr>
          <p:cNvPr id="8" name="Header Placeholder 7"/>
          <p:cNvSpPr>
            <a:spLocks noGrp="1"/>
          </p:cNvSpPr>
          <p:nvPr>
            <p:ph type="hdr" sz="quarter" idx="13"/>
          </p:nvPr>
        </p:nvSpPr>
        <p:spPr/>
        <p:txBody>
          <a:bodyPr/>
          <a:lstStyle/>
          <a:p>
            <a:r>
              <a:rPr lang="en-US" smtClean="0"/>
              <a:t>TechEd 2011</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1086764506"/>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90172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998588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09728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9843387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8302885"/>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209674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598228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chemeClr val="tx1"/>
                    </a:gs>
                    <a:gs pos="100000">
                      <a:schemeClr val="tx1"/>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algn="l"/>
            <a:r>
              <a:rPr lang="en-US" sz="3600" b="1" dirty="0" smtClean="0">
                <a:solidFill>
                  <a:schemeClr val="bg2">
                    <a:alpha val="99000"/>
                  </a:schemeClr>
                </a:solidFill>
              </a:rPr>
              <a:t>Scan the Tag </a:t>
            </a:r>
            <a:r>
              <a:rPr lang="en-US" sz="3600" b="1" dirty="0" smtClean="0">
                <a:solidFill>
                  <a:schemeClr val="accent1">
                    <a:alpha val="99000"/>
                  </a:schemeClr>
                </a:solidFill>
              </a:rPr>
              <a:t/>
            </a:r>
            <a:br>
              <a:rPr lang="en-US" sz="3600" b="1" dirty="0" smtClean="0">
                <a:solidFill>
                  <a:schemeClr val="accent1">
                    <a:alpha val="99000"/>
                  </a:schemeClr>
                </a:solidFill>
              </a:rPr>
            </a:br>
            <a:r>
              <a:rPr lang="en-US" sz="3600" dirty="0" smtClean="0">
                <a:solidFill>
                  <a:schemeClr val="bg1">
                    <a:lumMod val="50000"/>
                    <a:lumOff val="50000"/>
                    <a:alpha val="99000"/>
                  </a:schemeClr>
                </a:solidFill>
              </a:rPr>
              <a:t>to evaluate this session now on </a:t>
            </a:r>
            <a:r>
              <a:rPr lang="en-US" sz="3600" b="1" dirty="0" err="1" smtClean="0">
                <a:solidFill>
                  <a:schemeClr val="bg2">
                    <a:alpha val="99000"/>
                  </a:schemeClr>
                </a:solidFill>
              </a:rPr>
              <a:t>myTech•Ed</a:t>
            </a:r>
            <a:r>
              <a:rPr lang="en-US" sz="3600" b="1" dirty="0" smtClean="0">
                <a:solidFill>
                  <a:schemeClr val="bg2">
                    <a:alpha val="99000"/>
                  </a:scheme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41324298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3070703"/>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10469433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392912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11026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429951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10312180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943880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813132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6576152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9208541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357368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theme" Target="../theme/theme2.xml"/><Relationship Id="rId1"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054836173"/>
      </p:ext>
    </p:extLst>
  </p:cSld>
  <p:clrMap bg1="dk1" tx1="lt1" bg2="dk2" tx2="lt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 id="2147483806" r:id="rId15"/>
    <p:sldLayoutId id="2147483807" r:id="rId16"/>
    <p:sldLayoutId id="2147483808" r:id="rId17"/>
    <p:sldLayoutId id="2147483809" r:id="rId18"/>
    <p:sldLayoutId id="2147483810"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7261558"/>
      </p:ext>
    </p:extLst>
  </p:cSld>
  <p:clrMap bg1="dk1" tx1="lt1" bg2="dk2" tx2="lt2" accent1="accent1" accent2="accent2" accent3="accent3" accent4="accent4" accent5="accent5" accent6="accent6" hlink="hlink" folHlink="folHlink"/>
  <p:sldLayoutIdLst>
    <p:sldLayoutId id="2147483812"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8" Type="http://schemas.openxmlformats.org/officeDocument/2006/relationships/hyperlink" Target="http://www.facebook.com/visualstudio" TargetMode="External"/><Relationship Id="rId3" Type="http://schemas.openxmlformats.org/officeDocument/2006/relationships/hyperlink" Target="http://www.microsoft.com/visualstudio/en-us/lightswitch" TargetMode="External"/><Relationship Id="rId7" Type="http://schemas.openxmlformats.org/officeDocument/2006/relationships/hyperlink" Target="http://www.microsoft.com/sqlserver/en/us/default.aspx" TargetMode="External"/><Relationship Id="rId2" Type="http://schemas.openxmlformats.org/officeDocument/2006/relationships/hyperlink" Target="http://www.microsoft.com/visualstudio" TargetMode="External"/><Relationship Id="rId1" Type="http://schemas.openxmlformats.org/officeDocument/2006/relationships/slideLayout" Target="../slideLayouts/slideLayout9.xml"/><Relationship Id="rId6" Type="http://schemas.openxmlformats.org/officeDocument/2006/relationships/hyperlink" Target="http://blogs.msdn.com/b/bharry/" TargetMode="External"/><Relationship Id="rId5" Type="http://schemas.openxmlformats.org/officeDocument/2006/relationships/hyperlink" Target="http://blogs.msdn.com/b/somasegar/" TargetMode="External"/><Relationship Id="rId4" Type="http://schemas.openxmlformats.org/officeDocument/2006/relationships/hyperlink" Target="http://www.microsoft.com/expression/"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hyperlink" Target="http://microsoft.com/technet" TargetMode="External"/><Relationship Id="rId11" Type="http://schemas.openxmlformats.org/officeDocument/2006/relationships/image" Target="../media/image25.png"/><Relationship Id="rId5" Type="http://schemas.openxmlformats.org/officeDocument/2006/relationships/hyperlink" Target="http://www.microsoft.com/learning" TargetMode="External"/><Relationship Id="rId10" Type="http://schemas.openxmlformats.org/officeDocument/2006/relationships/image" Target="../media/image24.emf"/><Relationship Id="rId4" Type="http://schemas.openxmlformats.org/officeDocument/2006/relationships/image" Target="../media/image21.png"/><Relationship Id="rId9" Type="http://schemas.openxmlformats.org/officeDocument/2006/relationships/image" Target="../media/image23.png"/><Relationship Id="rId14" Type="http://schemas.microsoft.com/office/2007/relationships/hdphoto" Target="../media/hdphoto1.wdp"/></Relationships>
</file>

<file path=ppt/slides/_rels/slide24.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dirty="0"/>
              <a:t>Modern Native C++ Development </a:t>
            </a:r>
            <a:r>
              <a:rPr lang="en-US" sz="4400" dirty="0" smtClean="0"/>
              <a:t/>
            </a:r>
            <a:br>
              <a:rPr lang="en-US" sz="4400" dirty="0" smtClean="0"/>
            </a:br>
            <a:r>
              <a:rPr lang="en-US" sz="4400" dirty="0" smtClean="0"/>
              <a:t>for </a:t>
            </a:r>
            <a:r>
              <a:rPr lang="en-US" sz="4400" dirty="0"/>
              <a:t>Maximum Productivity</a:t>
            </a:r>
          </a:p>
        </p:txBody>
      </p:sp>
      <p:sp>
        <p:nvSpPr>
          <p:cNvPr id="3" name="Subtitle 2"/>
          <p:cNvSpPr>
            <a:spLocks noGrp="1"/>
          </p:cNvSpPr>
          <p:nvPr>
            <p:ph type="subTitle" idx="1"/>
          </p:nvPr>
        </p:nvSpPr>
        <p:spPr/>
        <p:txBody>
          <a:bodyPr/>
          <a:lstStyle/>
          <a:p>
            <a:r>
              <a:rPr lang="en-US" dirty="0" smtClean="0"/>
              <a:t>Kate Gregory</a:t>
            </a:r>
          </a:p>
          <a:p>
            <a:r>
              <a:rPr lang="en-US" dirty="0" smtClean="0"/>
              <a:t>Gregory Consulting</a:t>
            </a:r>
          </a:p>
          <a:p>
            <a:r>
              <a:rPr lang="en-US" dirty="0" smtClean="0"/>
              <a:t>www.gregcons.com/kateblog, @</a:t>
            </a:r>
            <a:r>
              <a:rPr lang="en-US" dirty="0" err="1" smtClean="0"/>
              <a:t>gregcons</a:t>
            </a:r>
            <a:r>
              <a:rPr lang="en-US" dirty="0" smtClean="0"/>
              <a:t> </a:t>
            </a:r>
          </a:p>
        </p:txBody>
      </p:sp>
      <p:sp>
        <p:nvSpPr>
          <p:cNvPr id="4" name="Text Placeholder 3"/>
          <p:cNvSpPr>
            <a:spLocks noGrp="1"/>
          </p:cNvSpPr>
          <p:nvPr>
            <p:ph type="body" sz="quarter" idx="10"/>
          </p:nvPr>
        </p:nvSpPr>
        <p:spPr/>
        <p:txBody>
          <a:bodyPr/>
          <a:lstStyle/>
          <a:p>
            <a:r>
              <a:rPr lang="en-US" dirty="0" smtClean="0"/>
              <a:t>DEV303</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Auto</a:t>
            </a:r>
            <a:endParaRPr lang="en-CA" dirty="0" smtClean="0"/>
          </a:p>
        </p:txBody>
      </p:sp>
      <p:sp>
        <p:nvSpPr>
          <p:cNvPr id="6" name="Content Placeholder 2"/>
          <p:cNvSpPr>
            <a:spLocks noGrp="1"/>
          </p:cNvSpPr>
          <p:nvPr>
            <p:ph type="body" sz="quarter" idx="10"/>
          </p:nvPr>
        </p:nvSpPr>
        <p:spPr/>
        <p:txBody>
          <a:bodyPr/>
          <a:lstStyle/>
          <a:p>
            <a:r>
              <a:rPr lang="en-US" dirty="0" smtClean="0"/>
              <a:t>Automatic type deduction</a:t>
            </a:r>
          </a:p>
          <a:p>
            <a:r>
              <a:rPr lang="en-US" dirty="0" smtClean="0"/>
              <a:t>auto x = new </a:t>
            </a:r>
            <a:r>
              <a:rPr lang="en-US" dirty="0" err="1" smtClean="0"/>
              <a:t>HugeObject</a:t>
            </a:r>
            <a:r>
              <a:rPr lang="en-US" dirty="0" smtClean="0"/>
              <a:t>(42);</a:t>
            </a:r>
          </a:p>
          <a:p>
            <a:endParaRPr lang="en-US" dirty="0" smtClean="0"/>
          </a:p>
          <a:p>
            <a:pPr lvl="0"/>
            <a:r>
              <a:rPr lang="en-US" dirty="0" smtClean="0"/>
              <a:t>No more gnarly iterator declarations</a:t>
            </a:r>
          </a:p>
          <a:p>
            <a:r>
              <a:rPr lang="en-US" dirty="0" smtClean="0"/>
              <a:t>for (auto it = </a:t>
            </a:r>
            <a:r>
              <a:rPr lang="en-US" dirty="0" err="1" smtClean="0"/>
              <a:t>v.begin</a:t>
            </a:r>
            <a:r>
              <a:rPr lang="en-US" dirty="0" smtClean="0"/>
              <a:t>(); it != </a:t>
            </a:r>
            <a:r>
              <a:rPr lang="en-US" dirty="0" err="1" smtClean="0"/>
              <a:t>v.end</a:t>
            </a:r>
            <a:r>
              <a:rPr lang="en-US" dirty="0" smtClean="0"/>
              <a:t>(); ++it)</a:t>
            </a:r>
          </a:p>
          <a:p>
            <a:endParaRPr lang="en-US" dirty="0" smtClean="0"/>
          </a:p>
          <a:p>
            <a:r>
              <a:rPr lang="en-US" dirty="0" smtClean="0"/>
              <a:t>Powered by template argument deduction rules</a:t>
            </a:r>
          </a:p>
          <a:p>
            <a:pPr lvl="1"/>
            <a:r>
              <a:rPr lang="en-US" dirty="0" err="1" smtClean="0"/>
              <a:t>const</a:t>
            </a:r>
            <a:r>
              <a:rPr lang="en-US" dirty="0" smtClean="0"/>
              <a:t> auto* p = new foo and </a:t>
            </a:r>
            <a:r>
              <a:rPr lang="en-US" dirty="0" err="1" smtClean="0"/>
              <a:t>const</a:t>
            </a:r>
            <a:r>
              <a:rPr lang="en-US" dirty="0" smtClean="0"/>
              <a:t> auto&amp; r = bar work</a:t>
            </a:r>
          </a:p>
          <a:p>
            <a:endParaRPr lang="en-US" dirty="0" smtClean="0"/>
          </a:p>
        </p:txBody>
      </p:sp>
    </p:spTree>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C++0x Standard Library in VC 2010</a:t>
            </a:r>
            <a:endParaRPr lang="en-US" dirty="0"/>
          </a:p>
        </p:txBody>
      </p:sp>
      <p:sp>
        <p:nvSpPr>
          <p:cNvPr id="6147" name="Text Placeholder 2"/>
          <p:cNvSpPr>
            <a:spLocks noGrp="1"/>
          </p:cNvSpPr>
          <p:nvPr>
            <p:ph type="body" sz="quarter" idx="10"/>
          </p:nvPr>
        </p:nvSpPr>
        <p:spPr>
          <a:xfrm>
            <a:off x="519112" y="1447799"/>
            <a:ext cx="11149013" cy="5047536"/>
          </a:xfrm>
        </p:spPr>
        <p:txBody>
          <a:bodyPr/>
          <a:lstStyle/>
          <a:p>
            <a:r>
              <a:rPr lang="en-US" dirty="0" err="1" smtClean="0"/>
              <a:t>Rvalue</a:t>
            </a:r>
            <a:r>
              <a:rPr lang="en-US" dirty="0" smtClean="0"/>
              <a:t> references</a:t>
            </a:r>
          </a:p>
          <a:p>
            <a:pPr lvl="1"/>
            <a:r>
              <a:rPr lang="en-US" dirty="0" smtClean="0"/>
              <a:t>vector reallocation, etc. exploits move semantics</a:t>
            </a:r>
          </a:p>
          <a:p>
            <a:pPr lvl="1"/>
            <a:r>
              <a:rPr lang="en-US" dirty="0" smtClean="0"/>
              <a:t>Perfect forwarding: </a:t>
            </a:r>
            <a:r>
              <a:rPr lang="en-US" dirty="0" err="1" smtClean="0">
                <a:latin typeface="Consolas" pitchFamily="49" charset="0"/>
                <a:cs typeface="Consolas" pitchFamily="49" charset="0"/>
              </a:rPr>
              <a:t>make_shared</a:t>
            </a:r>
            <a:r>
              <a:rPr lang="en-US" dirty="0" smtClean="0">
                <a:latin typeface="Consolas" pitchFamily="49" charset="0"/>
                <a:cs typeface="Consolas" pitchFamily="49" charset="0"/>
              </a:rPr>
              <a:t>&lt;T&gt;(), etc.</a:t>
            </a:r>
          </a:p>
          <a:p>
            <a:pPr lvl="1"/>
            <a:r>
              <a:rPr lang="en-US" dirty="0" err="1">
                <a:latin typeface="Consolas" pitchFamily="49" charset="0"/>
                <a:cs typeface="Consolas" pitchFamily="49" charset="0"/>
              </a:rPr>
              <a:t>Std</a:t>
            </a:r>
            <a:r>
              <a:rPr lang="en-US" dirty="0">
                <a:latin typeface="Consolas" pitchFamily="49" charset="0"/>
                <a:cs typeface="Consolas" pitchFamily="49" charset="0"/>
              </a:rPr>
              <a:t>::move</a:t>
            </a:r>
          </a:p>
          <a:p>
            <a:pPr lvl="1"/>
            <a:r>
              <a:rPr lang="en-US" dirty="0" err="1">
                <a:latin typeface="Consolas" pitchFamily="49" charset="0"/>
                <a:cs typeface="Consolas" pitchFamily="49" charset="0"/>
              </a:rPr>
              <a:t>unique_ptr</a:t>
            </a:r>
            <a:endParaRPr lang="en-US" dirty="0">
              <a:latin typeface="Consolas" pitchFamily="49" charset="0"/>
              <a:cs typeface="Consolas" pitchFamily="49" charset="0"/>
            </a:endParaRPr>
          </a:p>
          <a:p>
            <a:r>
              <a:rPr lang="en-US" dirty="0" smtClean="0"/>
              <a:t>New member functions: </a:t>
            </a:r>
            <a:r>
              <a:rPr lang="en-US" sz="2800" dirty="0" err="1">
                <a:latin typeface="Consolas" pitchFamily="49" charset="0"/>
                <a:cs typeface="Consolas" pitchFamily="49" charset="0"/>
              </a:rPr>
              <a:t>cbegin</a:t>
            </a:r>
            <a:r>
              <a:rPr lang="en-US" sz="2800" dirty="0">
                <a:latin typeface="Consolas" pitchFamily="49" charset="0"/>
                <a:cs typeface="Consolas" pitchFamily="49" charset="0"/>
              </a:rPr>
              <a:t>(), </a:t>
            </a:r>
            <a:r>
              <a:rPr lang="en-US" sz="2800" dirty="0" err="1">
                <a:latin typeface="Consolas" pitchFamily="49" charset="0"/>
                <a:cs typeface="Consolas" pitchFamily="49" charset="0"/>
              </a:rPr>
              <a:t>cend</a:t>
            </a:r>
            <a:r>
              <a:rPr lang="en-US" sz="2800" dirty="0">
                <a:latin typeface="Consolas" pitchFamily="49" charset="0"/>
                <a:cs typeface="Consolas" pitchFamily="49" charset="0"/>
              </a:rPr>
              <a:t>(), etc.</a:t>
            </a:r>
          </a:p>
          <a:p>
            <a:r>
              <a:rPr lang="en-US" dirty="0" smtClean="0"/>
              <a:t>New algorithms: </a:t>
            </a:r>
            <a:r>
              <a:rPr lang="en-US" sz="2800" dirty="0" err="1">
                <a:latin typeface="Consolas" pitchFamily="49" charset="0"/>
                <a:cs typeface="Consolas" pitchFamily="49" charset="0"/>
              </a:rPr>
              <a:t>copy_if</a:t>
            </a:r>
            <a:r>
              <a:rPr lang="en-US" sz="2800" dirty="0">
                <a:latin typeface="Consolas" pitchFamily="49" charset="0"/>
                <a:cs typeface="Consolas" pitchFamily="49" charset="0"/>
              </a:rPr>
              <a:t>(), </a:t>
            </a:r>
            <a:r>
              <a:rPr lang="en-US" sz="2800" dirty="0" err="1">
                <a:latin typeface="Consolas" pitchFamily="49" charset="0"/>
                <a:cs typeface="Consolas" pitchFamily="49" charset="0"/>
              </a:rPr>
              <a:t>is_sorted</a:t>
            </a:r>
            <a:r>
              <a:rPr lang="en-US" sz="2800" dirty="0">
                <a:latin typeface="Consolas" pitchFamily="49" charset="0"/>
                <a:cs typeface="Consolas" pitchFamily="49" charset="0"/>
              </a:rPr>
              <a:t>(), etc.</a:t>
            </a:r>
          </a:p>
          <a:p>
            <a:r>
              <a:rPr lang="en-US" dirty="0" smtClean="0"/>
              <a:t>Code conversions: </a:t>
            </a:r>
            <a:r>
              <a:rPr lang="en-US" sz="2800" dirty="0">
                <a:latin typeface="Consolas" pitchFamily="49" charset="0"/>
                <a:cs typeface="Consolas" pitchFamily="49" charset="0"/>
              </a:rPr>
              <a:t>&lt;</a:t>
            </a:r>
            <a:r>
              <a:rPr lang="en-US" sz="2800" dirty="0" err="1">
                <a:latin typeface="Consolas" pitchFamily="49" charset="0"/>
                <a:cs typeface="Consolas" pitchFamily="49" charset="0"/>
              </a:rPr>
              <a:t>codecvt</a:t>
            </a:r>
            <a:r>
              <a:rPr lang="en-US" sz="2800" dirty="0">
                <a:latin typeface="Consolas" pitchFamily="49" charset="0"/>
                <a:cs typeface="Consolas" pitchFamily="49" charset="0"/>
              </a:rPr>
              <a:t>&gt;</a:t>
            </a:r>
          </a:p>
          <a:p>
            <a:r>
              <a:rPr lang="en-US" dirty="0" smtClean="0"/>
              <a:t>Exception propagation: </a:t>
            </a:r>
            <a:r>
              <a:rPr lang="en-US" sz="2800" dirty="0" err="1">
                <a:latin typeface="Consolas" pitchFamily="49" charset="0"/>
                <a:cs typeface="Consolas" pitchFamily="49" charset="0"/>
              </a:rPr>
              <a:t>exception_ptr</a:t>
            </a:r>
            <a:endParaRPr lang="en-US" sz="2800" dirty="0">
              <a:latin typeface="Consolas" pitchFamily="49" charset="0"/>
              <a:cs typeface="Consolas" pitchFamily="49" charset="0"/>
            </a:endParaRPr>
          </a:p>
          <a:p>
            <a:r>
              <a:rPr lang="en-US" dirty="0" smtClean="0"/>
              <a:t>Diagnostics: </a:t>
            </a:r>
            <a:r>
              <a:rPr lang="en-US" sz="2800" dirty="0">
                <a:latin typeface="Consolas" pitchFamily="49" charset="0"/>
                <a:cs typeface="Consolas" pitchFamily="49" charset="0"/>
              </a:rPr>
              <a:t>&lt;</a:t>
            </a:r>
            <a:r>
              <a:rPr lang="en-US" sz="2800" dirty="0" err="1">
                <a:latin typeface="Consolas" pitchFamily="49" charset="0"/>
                <a:cs typeface="Consolas" pitchFamily="49" charset="0"/>
              </a:rPr>
              <a:t>system_error</a:t>
            </a:r>
            <a:r>
              <a:rPr lang="en-US" sz="2800" dirty="0">
                <a:latin typeface="Consolas" pitchFamily="49" charset="0"/>
                <a:cs typeface="Consolas" pitchFamily="49" charset="0"/>
              </a:rPr>
              <a:t>&gt;</a:t>
            </a:r>
          </a:p>
        </p:txBody>
      </p:sp>
    </p:spTree>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Smart pointers</a:t>
            </a:r>
            <a:endParaRPr lang="en-US" dirty="0"/>
          </a:p>
        </p:txBody>
      </p:sp>
      <p:sp>
        <p:nvSpPr>
          <p:cNvPr id="3" name="Content Placeholder 2"/>
          <p:cNvSpPr>
            <a:spLocks noGrp="1"/>
          </p:cNvSpPr>
          <p:nvPr>
            <p:ph idx="1"/>
          </p:nvPr>
        </p:nvSpPr>
        <p:spPr/>
        <p:txBody>
          <a:bodyPr/>
          <a:lstStyle/>
          <a:p>
            <a:r>
              <a:rPr lang="en-US" smtClean="0"/>
              <a:t>shared_ptr</a:t>
            </a:r>
          </a:p>
          <a:p>
            <a:pPr lvl="1"/>
            <a:r>
              <a:rPr lang="en-US" smtClean="0"/>
              <a:t>Arrived in VC9 SP1</a:t>
            </a:r>
          </a:p>
          <a:p>
            <a:pPr lvl="1"/>
            <a:r>
              <a:rPr lang="en-US" smtClean="0"/>
              <a:t>In VC10: make_shared</a:t>
            </a:r>
          </a:p>
          <a:p>
            <a:r>
              <a:rPr lang="en-US" smtClean="0"/>
              <a:t>unique_ptr</a:t>
            </a:r>
          </a:p>
          <a:p>
            <a:pPr lvl="1"/>
            <a:r>
              <a:rPr lang="en-US" smtClean="0"/>
              <a:t>Like a shared_ptr without the sharing</a:t>
            </a:r>
            <a:endParaRPr lang="en-US" dirty="0"/>
          </a:p>
        </p:txBody>
      </p:sp>
    </p:spTree>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nsolas" pitchFamily="49" charset="0"/>
                <a:cs typeface="Consolas" pitchFamily="49" charset="0"/>
              </a:rPr>
              <a:t>make_shared</a:t>
            </a:r>
            <a:r>
              <a:rPr lang="en-US" dirty="0" smtClean="0">
                <a:latin typeface="Consolas" pitchFamily="49" charset="0"/>
                <a:cs typeface="Consolas" pitchFamily="49" charset="0"/>
              </a:rPr>
              <a:t>&lt;T&gt;()</a:t>
            </a:r>
            <a:endParaRPr lang="en-US" dirty="0">
              <a:latin typeface="Consolas" pitchFamily="49" charset="0"/>
              <a:cs typeface="Consolas" pitchFamily="49" charset="0"/>
            </a:endParaRPr>
          </a:p>
        </p:txBody>
      </p:sp>
      <p:sp>
        <p:nvSpPr>
          <p:cNvPr id="3" name="Content Placeholder 2"/>
          <p:cNvSpPr>
            <a:spLocks noGrp="1"/>
          </p:cNvSpPr>
          <p:nvPr>
            <p:ph idx="1"/>
          </p:nvPr>
        </p:nvSpPr>
        <p:spPr>
          <a:xfrm>
            <a:off x="519112" y="1447799"/>
            <a:ext cx="11149013" cy="2880789"/>
          </a:xfrm>
        </p:spPr>
        <p:txBody>
          <a:bodyPr/>
          <a:lstStyle/>
          <a:p>
            <a:r>
              <a:rPr lang="en-US" dirty="0" smtClean="0"/>
              <a:t>VC9 SP1:</a:t>
            </a:r>
          </a:p>
          <a:p>
            <a:pPr lvl="1"/>
            <a:r>
              <a:rPr lang="en-US" dirty="0" err="1">
                <a:latin typeface="Consolas" pitchFamily="49" charset="0"/>
                <a:cs typeface="Consolas" pitchFamily="49" charset="0"/>
              </a:rPr>
              <a:t>shared_ptr</a:t>
            </a:r>
            <a:r>
              <a:rPr lang="en-US" dirty="0">
                <a:latin typeface="Consolas" pitchFamily="49" charset="0"/>
                <a:cs typeface="Consolas" pitchFamily="49" charset="0"/>
              </a:rPr>
              <a:t>&lt;T&gt; </a:t>
            </a:r>
            <a:r>
              <a:rPr lang="en-US" dirty="0" err="1">
                <a:latin typeface="Consolas" pitchFamily="49" charset="0"/>
                <a:cs typeface="Consolas" pitchFamily="49" charset="0"/>
              </a:rPr>
              <a:t>sp</a:t>
            </a:r>
            <a:r>
              <a:rPr lang="en-US" dirty="0">
                <a:latin typeface="Consolas" pitchFamily="49" charset="0"/>
                <a:cs typeface="Consolas" pitchFamily="49" charset="0"/>
              </a:rPr>
              <a:t>(new T(</a:t>
            </a:r>
            <a:r>
              <a:rPr lang="en-US" dirty="0" err="1">
                <a:latin typeface="Consolas" pitchFamily="49" charset="0"/>
                <a:cs typeface="Consolas" pitchFamily="49" charset="0"/>
              </a:rPr>
              <a:t>args</a:t>
            </a:r>
            <a:r>
              <a:rPr lang="en-US" dirty="0">
                <a:latin typeface="Consolas" pitchFamily="49" charset="0"/>
                <a:cs typeface="Consolas" pitchFamily="49" charset="0"/>
              </a:rPr>
              <a:t>));</a:t>
            </a:r>
          </a:p>
          <a:p>
            <a:pPr lvl="1"/>
            <a:r>
              <a:rPr lang="en-US" dirty="0" err="1">
                <a:latin typeface="Consolas" pitchFamily="49" charset="0"/>
                <a:cs typeface="Consolas" pitchFamily="49" charset="0"/>
              </a:rPr>
              <a:t>shared_ptr</a:t>
            </a:r>
            <a:r>
              <a:rPr lang="en-US" dirty="0">
                <a:latin typeface="Consolas" pitchFamily="49" charset="0"/>
                <a:cs typeface="Consolas" pitchFamily="49" charset="0"/>
              </a:rPr>
              <a:t>&lt;T&gt; </a:t>
            </a:r>
            <a:r>
              <a:rPr lang="en-US" dirty="0" err="1">
                <a:latin typeface="Consolas" pitchFamily="49" charset="0"/>
                <a:cs typeface="Consolas" pitchFamily="49" charset="0"/>
              </a:rPr>
              <a:t>sp</a:t>
            </a:r>
            <a:r>
              <a:rPr lang="en-US" dirty="0">
                <a:latin typeface="Consolas" pitchFamily="49" charset="0"/>
                <a:cs typeface="Consolas" pitchFamily="49" charset="0"/>
              </a:rPr>
              <a:t>(new T(</a:t>
            </a:r>
            <a:r>
              <a:rPr lang="en-US" dirty="0" err="1">
                <a:latin typeface="Consolas" pitchFamily="49" charset="0"/>
                <a:cs typeface="Consolas" pitchFamily="49" charset="0"/>
              </a:rPr>
              <a:t>args</a:t>
            </a:r>
            <a:r>
              <a:rPr lang="en-US" dirty="0">
                <a:latin typeface="Consolas" pitchFamily="49" charset="0"/>
                <a:cs typeface="Consolas" pitchFamily="49" charset="0"/>
              </a:rPr>
              <a:t>), del, </a:t>
            </a:r>
            <a:r>
              <a:rPr lang="en-US" dirty="0" err="1">
                <a:latin typeface="Consolas" pitchFamily="49" charset="0"/>
                <a:cs typeface="Consolas" pitchFamily="49" charset="0"/>
              </a:rPr>
              <a:t>alloc</a:t>
            </a:r>
            <a:r>
              <a:rPr lang="en-US" dirty="0">
                <a:latin typeface="Consolas" pitchFamily="49" charset="0"/>
                <a:cs typeface="Consolas" pitchFamily="49" charset="0"/>
              </a:rPr>
              <a:t>);</a:t>
            </a:r>
          </a:p>
          <a:p>
            <a:r>
              <a:rPr lang="en-US" dirty="0" smtClean="0"/>
              <a:t>VC10:</a:t>
            </a:r>
          </a:p>
          <a:p>
            <a:pPr lvl="1"/>
            <a:r>
              <a:rPr lang="en-US" dirty="0">
                <a:latin typeface="Consolas" pitchFamily="49" charset="0"/>
                <a:cs typeface="Consolas" pitchFamily="49" charset="0"/>
              </a:rPr>
              <a:t>auto </a:t>
            </a:r>
            <a:r>
              <a:rPr lang="en-US" dirty="0" err="1">
                <a:latin typeface="Consolas" pitchFamily="49" charset="0"/>
                <a:cs typeface="Consolas" pitchFamily="49" charset="0"/>
              </a:rPr>
              <a:t>sp</a:t>
            </a:r>
            <a:r>
              <a:rPr lang="en-US" dirty="0">
                <a:latin typeface="Consolas" pitchFamily="49" charset="0"/>
                <a:cs typeface="Consolas" pitchFamily="49" charset="0"/>
              </a:rPr>
              <a:t> = </a:t>
            </a:r>
            <a:r>
              <a:rPr lang="en-US" dirty="0" err="1">
                <a:latin typeface="Consolas" pitchFamily="49" charset="0"/>
                <a:cs typeface="Consolas" pitchFamily="49" charset="0"/>
              </a:rPr>
              <a:t>make_shared</a:t>
            </a:r>
            <a:r>
              <a:rPr lang="en-US" dirty="0">
                <a:latin typeface="Consolas" pitchFamily="49" charset="0"/>
                <a:cs typeface="Consolas" pitchFamily="49" charset="0"/>
              </a:rPr>
              <a:t>&lt;T&gt;(</a:t>
            </a:r>
            <a:r>
              <a:rPr lang="en-US" dirty="0" err="1">
                <a:latin typeface="Consolas" pitchFamily="49" charset="0"/>
                <a:cs typeface="Consolas" pitchFamily="49" charset="0"/>
              </a:rPr>
              <a:t>args</a:t>
            </a:r>
            <a:r>
              <a:rPr lang="en-US" dirty="0">
                <a:latin typeface="Consolas" pitchFamily="49" charset="0"/>
                <a:cs typeface="Consolas" pitchFamily="49" charset="0"/>
              </a:rPr>
              <a:t>);</a:t>
            </a:r>
          </a:p>
          <a:p>
            <a:pPr lvl="1"/>
            <a:r>
              <a:rPr lang="en-US" dirty="0">
                <a:latin typeface="Consolas" pitchFamily="49" charset="0"/>
                <a:cs typeface="Consolas" pitchFamily="49" charset="0"/>
              </a:rPr>
              <a:t>auto </a:t>
            </a:r>
            <a:r>
              <a:rPr lang="en-US" dirty="0" err="1">
                <a:latin typeface="Consolas" pitchFamily="49" charset="0"/>
                <a:cs typeface="Consolas" pitchFamily="49" charset="0"/>
              </a:rPr>
              <a:t>sp</a:t>
            </a:r>
            <a:r>
              <a:rPr lang="en-US" dirty="0">
                <a:latin typeface="Consolas" pitchFamily="49" charset="0"/>
                <a:cs typeface="Consolas" pitchFamily="49" charset="0"/>
              </a:rPr>
              <a:t> = </a:t>
            </a:r>
            <a:r>
              <a:rPr lang="en-US" dirty="0" err="1">
                <a:latin typeface="Consolas" pitchFamily="49" charset="0"/>
                <a:cs typeface="Consolas" pitchFamily="49" charset="0"/>
              </a:rPr>
              <a:t>allocate_shared</a:t>
            </a:r>
            <a:r>
              <a:rPr lang="en-US" dirty="0">
                <a:latin typeface="Consolas" pitchFamily="49" charset="0"/>
                <a:cs typeface="Consolas" pitchFamily="49" charset="0"/>
              </a:rPr>
              <a:t>&lt;T&gt;(</a:t>
            </a:r>
            <a:r>
              <a:rPr lang="en-US" dirty="0" err="1">
                <a:latin typeface="Consolas" pitchFamily="49" charset="0"/>
                <a:cs typeface="Consolas" pitchFamily="49" charset="0"/>
              </a:rPr>
              <a:t>alloc</a:t>
            </a:r>
            <a:r>
              <a:rPr lang="en-US" dirty="0">
                <a:latin typeface="Consolas" pitchFamily="49" charset="0"/>
                <a:cs typeface="Consolas" pitchFamily="49" charset="0"/>
              </a:rPr>
              <a:t>, </a:t>
            </a:r>
            <a:r>
              <a:rPr lang="en-US" dirty="0" err="1">
                <a:latin typeface="Consolas" pitchFamily="49" charset="0"/>
                <a:cs typeface="Consolas" pitchFamily="49" charset="0"/>
              </a:rPr>
              <a:t>args</a:t>
            </a:r>
            <a:r>
              <a:rPr lang="en-US" dirty="0">
                <a:latin typeface="Consolas" pitchFamily="49" charset="0"/>
                <a:cs typeface="Consolas" pitchFamily="49" charset="0"/>
              </a:rPr>
              <a:t>);</a:t>
            </a:r>
          </a:p>
        </p:txBody>
      </p:sp>
      <p:sp>
        <p:nvSpPr>
          <p:cNvPr id="5" name="Slide Number Placeholder 4"/>
          <p:cNvSpPr>
            <a:spLocks noGrp="1"/>
          </p:cNvSpPr>
          <p:nvPr>
            <p:ph type="sldNum" sz="quarter" idx="4294967295"/>
          </p:nvPr>
        </p:nvSpPr>
        <p:spPr>
          <a:xfrm>
            <a:off x="11172825" y="6416675"/>
            <a:ext cx="1016000" cy="365125"/>
          </a:xfrm>
          <a:prstGeom prst="rect">
            <a:avLst/>
          </a:prstGeom>
        </p:spPr>
        <p:txBody>
          <a:bodyPr/>
          <a:lstStyle/>
          <a:p>
            <a:fld id="{65368D53-36FC-4F09-B98D-A7A4E8CBF82B}" type="slidenum">
              <a:rPr lang="en-US" smtClean="0"/>
              <a:pPr/>
              <a:t>13</a:t>
            </a:fld>
            <a:endParaRPr lang="en-US"/>
          </a:p>
        </p:txBody>
      </p:sp>
    </p:spTree>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latin typeface="Consolas" pitchFamily="49" charset="0"/>
              </a:rPr>
              <a:t>unique_ptr</a:t>
            </a:r>
            <a:endParaRPr lang="en-US" dirty="0">
              <a:latin typeface="Consolas" pitchFamily="49" charset="0"/>
            </a:endParaRPr>
          </a:p>
        </p:txBody>
      </p:sp>
      <p:sp>
        <p:nvSpPr>
          <p:cNvPr id="3" name="Content Placeholder 2"/>
          <p:cNvSpPr>
            <a:spLocks noGrp="1"/>
          </p:cNvSpPr>
          <p:nvPr>
            <p:ph idx="1"/>
          </p:nvPr>
        </p:nvSpPr>
        <p:spPr/>
        <p:txBody>
          <a:bodyPr>
            <a:noAutofit/>
          </a:bodyPr>
          <a:lstStyle/>
          <a:p>
            <a:r>
              <a:rPr lang="en-US" sz="3200" smtClean="0"/>
              <a:t>Supersedes </a:t>
            </a:r>
            <a:r>
              <a:rPr lang="en-US" sz="3200" smtClean="0">
                <a:latin typeface="Consolas" pitchFamily="49" charset="0"/>
              </a:rPr>
              <a:t>auto_ptr</a:t>
            </a:r>
            <a:r>
              <a:rPr lang="en-US" sz="3200" smtClean="0"/>
              <a:t>, which is now deprecated</a:t>
            </a:r>
          </a:p>
          <a:p>
            <a:r>
              <a:rPr lang="en-US" sz="3200" smtClean="0"/>
              <a:t>Lightweight and performant</a:t>
            </a:r>
          </a:p>
          <a:p>
            <a:pPr lvl="1"/>
            <a:r>
              <a:rPr lang="en-US" sz="2800" smtClean="0"/>
              <a:t>No reference counting overhead</a:t>
            </a:r>
          </a:p>
          <a:p>
            <a:r>
              <a:rPr lang="en-US" sz="3200" smtClean="0"/>
              <a:t>Noncopyable but movable</a:t>
            </a:r>
          </a:p>
          <a:p>
            <a:r>
              <a:rPr lang="en-US" sz="3200" smtClean="0"/>
              <a:t>Works just fine in containers</a:t>
            </a:r>
            <a:endParaRPr lang="en-US" sz="3200" dirty="0" smtClean="0"/>
          </a:p>
        </p:txBody>
      </p:sp>
      <p:sp>
        <p:nvSpPr>
          <p:cNvPr id="5" name="Slide Number Placeholder 4"/>
          <p:cNvSpPr>
            <a:spLocks noGrp="1"/>
          </p:cNvSpPr>
          <p:nvPr>
            <p:ph type="sldNum" sz="quarter" idx="4294967295"/>
          </p:nvPr>
        </p:nvSpPr>
        <p:spPr>
          <a:xfrm>
            <a:off x="11172825" y="6416675"/>
            <a:ext cx="1016000" cy="365125"/>
          </a:xfrm>
          <a:prstGeom prst="rect">
            <a:avLst/>
          </a:prstGeom>
        </p:spPr>
        <p:txBody>
          <a:bodyPr/>
          <a:lstStyle/>
          <a:p>
            <a:fld id="{65368D53-36FC-4F09-B98D-A7A4E8CBF82B}" type="slidenum">
              <a:rPr lang="en-US" smtClean="0"/>
              <a:pPr/>
              <a:t>14</a:t>
            </a:fld>
            <a:endParaRPr lang="en-US"/>
          </a:p>
        </p:txBody>
      </p:sp>
    </p:spTree>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latin typeface="Consolas" pitchFamily="49" charset="0"/>
              </a:rPr>
              <a:t>Const</a:t>
            </a:r>
            <a:r>
              <a:rPr lang="en-US" dirty="0">
                <a:latin typeface="Consolas" pitchFamily="49" charset="0"/>
              </a:rPr>
              <a:t> iterators: </a:t>
            </a:r>
            <a:r>
              <a:rPr lang="en-US" dirty="0" err="1">
                <a:latin typeface="Consolas" pitchFamily="49" charset="0"/>
              </a:rPr>
              <a:t>cbegin</a:t>
            </a:r>
            <a:r>
              <a:rPr lang="en-US" dirty="0">
                <a:latin typeface="Consolas" pitchFamily="49" charset="0"/>
              </a:rPr>
              <a:t> and </a:t>
            </a:r>
            <a:r>
              <a:rPr lang="en-US" dirty="0"/>
              <a:t> </a:t>
            </a:r>
            <a:r>
              <a:rPr lang="en-US" dirty="0" err="1">
                <a:latin typeface="Consolas" pitchFamily="49" charset="0"/>
              </a:rPr>
              <a:t>cend</a:t>
            </a:r>
            <a:endParaRPr lang="en-US" dirty="0"/>
          </a:p>
        </p:txBody>
      </p:sp>
      <p:sp>
        <p:nvSpPr>
          <p:cNvPr id="6" name="Text Placeholder 5"/>
          <p:cNvSpPr>
            <a:spLocks noGrp="1"/>
          </p:cNvSpPr>
          <p:nvPr>
            <p:ph type="body" sz="quarter" idx="10"/>
          </p:nvPr>
        </p:nvSpPr>
        <p:spPr>
          <a:xfrm>
            <a:off x="519114" y="1430338"/>
            <a:ext cx="11149012" cy="2108269"/>
          </a:xfrm>
        </p:spPr>
        <p:txBody>
          <a:bodyPr/>
          <a:lstStyle/>
          <a:p>
            <a:r>
              <a:rPr lang="en-US" sz="3200" dirty="0"/>
              <a:t>vector&lt;</a:t>
            </a:r>
            <a:r>
              <a:rPr lang="en-US" sz="3200" dirty="0" err="1"/>
              <a:t>int</a:t>
            </a:r>
            <a:r>
              <a:rPr lang="en-US" sz="3200" dirty="0"/>
              <a:t>&gt; v;</a:t>
            </a:r>
          </a:p>
          <a:p>
            <a:endParaRPr lang="en-US" sz="3200" dirty="0"/>
          </a:p>
          <a:p>
            <a:r>
              <a:rPr lang="en-US" sz="3200" dirty="0"/>
              <a:t>for (auto i = </a:t>
            </a:r>
            <a:r>
              <a:rPr lang="en-US" sz="3200" dirty="0" err="1"/>
              <a:t>v.</a:t>
            </a:r>
            <a:r>
              <a:rPr lang="en-US" sz="3200" dirty="0" err="1">
                <a:solidFill>
                  <a:schemeClr val="bg2">
                    <a:lumMod val="75000"/>
                  </a:schemeClr>
                </a:solidFill>
              </a:rPr>
              <a:t>begin</a:t>
            </a:r>
            <a:r>
              <a:rPr lang="en-US" sz="3200" dirty="0"/>
              <a:t>(); i != </a:t>
            </a:r>
            <a:r>
              <a:rPr lang="en-US" sz="3200" dirty="0" err="1"/>
              <a:t>v.</a:t>
            </a:r>
            <a:r>
              <a:rPr lang="en-US" sz="3200" dirty="0" err="1">
                <a:solidFill>
                  <a:schemeClr val="bg2">
                    <a:lumMod val="75000"/>
                  </a:schemeClr>
                </a:solidFill>
              </a:rPr>
              <a:t>end</a:t>
            </a:r>
            <a:r>
              <a:rPr lang="en-US" sz="3200" dirty="0"/>
              <a:t>(); ++i) {</a:t>
            </a:r>
          </a:p>
          <a:p>
            <a:r>
              <a:rPr lang="en-US" sz="3200" dirty="0"/>
              <a:t>    // i is vector&lt;</a:t>
            </a:r>
            <a:r>
              <a:rPr lang="en-US" sz="3200" dirty="0" err="1"/>
              <a:t>int</a:t>
            </a:r>
            <a:r>
              <a:rPr lang="en-US" sz="3200" dirty="0"/>
              <a:t>&gt;::</a:t>
            </a:r>
            <a:r>
              <a:rPr lang="en-US" sz="3200" dirty="0">
                <a:solidFill>
                  <a:schemeClr val="bg2">
                    <a:lumMod val="75000"/>
                  </a:schemeClr>
                </a:solidFill>
              </a:rPr>
              <a:t>iterator</a:t>
            </a:r>
          </a:p>
          <a:p>
            <a:r>
              <a:rPr lang="en-US" sz="3200" dirty="0"/>
              <a:t>}</a:t>
            </a:r>
          </a:p>
          <a:p>
            <a:endParaRPr lang="en-US" sz="3200" dirty="0"/>
          </a:p>
          <a:p>
            <a:r>
              <a:rPr lang="en-US" sz="3200" dirty="0"/>
              <a:t>for (auto i = </a:t>
            </a:r>
            <a:r>
              <a:rPr lang="en-US" sz="3200" dirty="0" err="1"/>
              <a:t>v.</a:t>
            </a:r>
            <a:r>
              <a:rPr lang="en-US" sz="3200" dirty="0" err="1">
                <a:solidFill>
                  <a:schemeClr val="accent5">
                    <a:lumMod val="75000"/>
                  </a:schemeClr>
                </a:solidFill>
              </a:rPr>
              <a:t>cbegin</a:t>
            </a:r>
            <a:r>
              <a:rPr lang="en-US" sz="3200" dirty="0"/>
              <a:t>(); i != </a:t>
            </a:r>
            <a:r>
              <a:rPr lang="en-US" sz="3200" dirty="0" err="1"/>
              <a:t>v.</a:t>
            </a:r>
            <a:r>
              <a:rPr lang="en-US" sz="3200" dirty="0" err="1">
                <a:solidFill>
                  <a:schemeClr val="accent5">
                    <a:lumMod val="75000"/>
                  </a:schemeClr>
                </a:solidFill>
              </a:rPr>
              <a:t>cend</a:t>
            </a:r>
            <a:r>
              <a:rPr lang="en-US" sz="3200" dirty="0"/>
              <a:t>(); ++i) {</a:t>
            </a:r>
          </a:p>
          <a:p>
            <a:r>
              <a:rPr lang="en-US" sz="3200" dirty="0"/>
              <a:t>    // i is vector&lt;</a:t>
            </a:r>
            <a:r>
              <a:rPr lang="en-US" sz="3200" dirty="0" err="1"/>
              <a:t>int</a:t>
            </a:r>
            <a:r>
              <a:rPr lang="en-US" sz="3200" dirty="0"/>
              <a:t>&gt;::</a:t>
            </a:r>
            <a:r>
              <a:rPr lang="en-US" sz="3200" dirty="0" err="1">
                <a:solidFill>
                  <a:schemeClr val="accent5">
                    <a:lumMod val="75000"/>
                  </a:schemeClr>
                </a:solidFill>
              </a:rPr>
              <a:t>const_iterator</a:t>
            </a:r>
            <a:endParaRPr lang="en-US" sz="3200" dirty="0">
              <a:solidFill>
                <a:schemeClr val="accent5">
                  <a:lumMod val="75000"/>
                </a:schemeClr>
              </a:solidFill>
            </a:endParaRPr>
          </a:p>
          <a:p>
            <a:r>
              <a:rPr lang="en-US" sz="3200" dirty="0"/>
              <a:t>}</a:t>
            </a:r>
          </a:p>
        </p:txBody>
      </p:sp>
    </p:spTree>
    <p:extLst>
      <p:ext uri="{BB962C8B-B14F-4D97-AF65-F5344CB8AC3E}">
        <p14:creationId xmlns:p14="http://schemas.microsoft.com/office/powerpoint/2010/main" val="90238793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Visual Studio 2010 Architecture Changes</a:t>
            </a:r>
            <a:endParaRPr lang="en-CA" dirty="0"/>
          </a:p>
        </p:txBody>
      </p:sp>
      <p:sp>
        <p:nvSpPr>
          <p:cNvPr id="3" name="Content Placeholder 2"/>
          <p:cNvSpPr>
            <a:spLocks noGrp="1"/>
          </p:cNvSpPr>
          <p:nvPr>
            <p:ph idx="1"/>
          </p:nvPr>
        </p:nvSpPr>
        <p:spPr/>
        <p:txBody>
          <a:bodyPr/>
          <a:lstStyle/>
          <a:p>
            <a:r>
              <a:rPr lang="en-CA" smtClean="0"/>
              <a:t>Intellisense decoupled from navigation</a:t>
            </a:r>
          </a:p>
          <a:p>
            <a:pPr lvl="1"/>
            <a:r>
              <a:rPr lang="en-CA" smtClean="0"/>
              <a:t>No need to reparse entire solution after </a:t>
            </a:r>
            <a:br>
              <a:rPr lang="en-CA" smtClean="0"/>
            </a:br>
            <a:r>
              <a:rPr lang="en-CA" smtClean="0"/>
              <a:t>header change</a:t>
            </a:r>
          </a:p>
          <a:p>
            <a:r>
              <a:rPr lang="en-CA" smtClean="0"/>
              <a:t>No more .ncb file – SQL CE store instead</a:t>
            </a:r>
          </a:p>
          <a:p>
            <a:pPr lvl="1"/>
            <a:r>
              <a:rPr lang="en-CA" smtClean="0"/>
              <a:t>Much quicker to insert/update single symbol</a:t>
            </a:r>
          </a:p>
          <a:p>
            <a:r>
              <a:rPr lang="en-CA" smtClean="0"/>
              <a:t>Intellisense faster even in larger solutions</a:t>
            </a:r>
          </a:p>
          <a:p>
            <a:pPr lvl="1"/>
            <a:r>
              <a:rPr lang="en-CA" smtClean="0"/>
              <a:t>After a small code change</a:t>
            </a:r>
          </a:p>
          <a:p>
            <a:pPr lvl="1"/>
            <a:r>
              <a:rPr lang="en-CA" smtClean="0"/>
              <a:t>Switching build (e.g., debug to release)</a:t>
            </a:r>
            <a:endParaRPr lang="en-CA" dirty="0"/>
          </a:p>
        </p:txBody>
      </p:sp>
    </p:spTree>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Visual Studio 2010 New Features</a:t>
            </a:r>
            <a:endParaRPr lang="en-CA" dirty="0"/>
          </a:p>
        </p:txBody>
      </p:sp>
      <p:sp>
        <p:nvSpPr>
          <p:cNvPr id="3" name="Content Placeholder 2"/>
          <p:cNvSpPr>
            <a:spLocks noGrp="1"/>
          </p:cNvSpPr>
          <p:nvPr>
            <p:ph idx="1"/>
          </p:nvPr>
        </p:nvSpPr>
        <p:spPr/>
        <p:txBody>
          <a:bodyPr/>
          <a:lstStyle/>
          <a:p>
            <a:r>
              <a:rPr lang="en-CA" smtClean="0"/>
              <a:t>Navigate To</a:t>
            </a:r>
          </a:p>
          <a:p>
            <a:pPr lvl="1"/>
            <a:r>
              <a:rPr lang="en-CA" smtClean="0"/>
              <a:t>Find a symbol</a:t>
            </a:r>
          </a:p>
          <a:p>
            <a:r>
              <a:rPr lang="en-CA" smtClean="0"/>
              <a:t>Red Squiggles</a:t>
            </a:r>
          </a:p>
          <a:p>
            <a:pPr lvl="1"/>
            <a:r>
              <a:rPr lang="en-CA" smtClean="0"/>
              <a:t>Without a build</a:t>
            </a:r>
          </a:p>
          <a:p>
            <a:r>
              <a:rPr lang="en-CA" smtClean="0"/>
              <a:t>Call Hierarchy</a:t>
            </a:r>
          </a:p>
          <a:p>
            <a:pPr lvl="1"/>
            <a:r>
              <a:rPr lang="en-CA" smtClean="0"/>
              <a:t>Calls From</a:t>
            </a:r>
          </a:p>
          <a:p>
            <a:pPr lvl="1"/>
            <a:r>
              <a:rPr lang="en-CA" smtClean="0"/>
              <a:t>Calls To</a:t>
            </a:r>
          </a:p>
          <a:p>
            <a:pPr lvl="1"/>
            <a:r>
              <a:rPr lang="en-CA" smtClean="0"/>
              <a:t>Replaces Call Browser</a:t>
            </a:r>
            <a:endParaRPr lang="en-CA" dirty="0" smtClean="0"/>
          </a:p>
        </p:txBody>
      </p:sp>
    </p:spTree>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Native Concurrency Stack</a:t>
            </a:r>
            <a:endParaRPr lang="en-US" dirty="0"/>
          </a:p>
        </p:txBody>
      </p:sp>
      <p:sp>
        <p:nvSpPr>
          <p:cNvPr id="151" name="Rectangle 150"/>
          <p:cNvSpPr/>
          <p:nvPr/>
        </p:nvSpPr>
        <p:spPr>
          <a:xfrm>
            <a:off x="1726750" y="1514688"/>
            <a:ext cx="9547913" cy="2653902"/>
          </a:xfrm>
          <a:prstGeom prst="rect">
            <a:avLst/>
          </a:prstGeom>
          <a:gradFill>
            <a:gsLst>
              <a:gs pos="0">
                <a:srgbClr val="FFC000"/>
              </a:gs>
              <a:gs pos="80000">
                <a:srgbClr val="FFFF00"/>
              </a:gs>
              <a:gs pos="100000">
                <a:srgbClr val="FFC000"/>
              </a:gs>
            </a:gsLst>
          </a:gradFill>
        </p:spPr>
        <p:style>
          <a:lnRef idx="0">
            <a:schemeClr val="accent4"/>
          </a:lnRef>
          <a:fillRef idx="3">
            <a:schemeClr val="accent4"/>
          </a:fillRef>
          <a:effectRef idx="3">
            <a:schemeClr val="accent4"/>
          </a:effectRef>
          <a:fontRef idx="minor">
            <a:schemeClr val="lt1"/>
          </a:fontRef>
        </p:style>
        <p:txBody>
          <a:bodyPr rtlCol="0" anchor="t"/>
          <a:lstStyle/>
          <a:p>
            <a:pPr algn="ctr"/>
            <a:r>
              <a:rPr lang="en-US" dirty="0" smtClean="0">
                <a:solidFill>
                  <a:schemeClr val="bg1"/>
                </a:solidFill>
              </a:rPr>
              <a:t>Parallel Patterns Library</a:t>
            </a:r>
            <a:endParaRPr lang="en-US" dirty="0">
              <a:solidFill>
                <a:schemeClr val="bg1"/>
              </a:solidFill>
            </a:endParaRPr>
          </a:p>
        </p:txBody>
      </p:sp>
      <p:sp>
        <p:nvSpPr>
          <p:cNvPr id="152" name="Rectangle 151"/>
          <p:cNvSpPr/>
          <p:nvPr/>
        </p:nvSpPr>
        <p:spPr>
          <a:xfrm>
            <a:off x="2031471" y="1929183"/>
            <a:ext cx="9040045" cy="791607"/>
          </a:xfrm>
          <a:prstGeom prst="rect">
            <a:avLst/>
          </a:prstGeom>
        </p:spPr>
        <p:style>
          <a:lnRef idx="1">
            <a:schemeClr val="accent4"/>
          </a:lnRef>
          <a:fillRef idx="2">
            <a:schemeClr val="accent4"/>
          </a:fillRef>
          <a:effectRef idx="1">
            <a:schemeClr val="accent4"/>
          </a:effectRef>
          <a:fontRef idx="minor">
            <a:schemeClr val="dk1"/>
          </a:fontRef>
        </p:style>
        <p:txBody>
          <a:bodyPr numCol="3" rtlCol="0" anchor="t">
            <a:noAutofit/>
          </a:bodyPr>
          <a:lstStyle/>
          <a:p>
            <a:pPr algn="ctr"/>
            <a:endParaRPr lang="en-US" sz="1400" dirty="0" smtClean="0"/>
          </a:p>
          <a:p>
            <a:pPr algn="ctr"/>
            <a:r>
              <a:rPr lang="en-US" sz="1500" dirty="0" smtClean="0"/>
              <a:t>parallel_for</a:t>
            </a:r>
          </a:p>
          <a:p>
            <a:pPr algn="ctr"/>
            <a:r>
              <a:rPr lang="en-US" sz="1500" dirty="0" smtClean="0"/>
              <a:t>parallel_for_each</a:t>
            </a:r>
          </a:p>
          <a:p>
            <a:pPr algn="ctr"/>
            <a:r>
              <a:rPr lang="fr-FR" sz="1500" b="1" dirty="0" smtClean="0">
                <a:solidFill>
                  <a:schemeClr val="tx1">
                    <a:lumMod val="50000"/>
                  </a:schemeClr>
                </a:solidFill>
              </a:rPr>
              <a:t>Concurrent </a:t>
            </a:r>
            <a:r>
              <a:rPr lang="fr-FR" sz="1500" b="1" dirty="0" err="1" smtClean="0">
                <a:solidFill>
                  <a:schemeClr val="tx1">
                    <a:lumMod val="50000"/>
                  </a:schemeClr>
                </a:solidFill>
              </a:rPr>
              <a:t>Algorith</a:t>
            </a:r>
            <a:r>
              <a:rPr lang="en-US" sz="1500" b="1" dirty="0" smtClean="0">
                <a:solidFill>
                  <a:schemeClr val="tx1">
                    <a:lumMod val="50000"/>
                  </a:schemeClr>
                </a:solidFill>
              </a:rPr>
              <a:t>ms</a:t>
            </a:r>
          </a:p>
          <a:p>
            <a:pPr algn="ctr"/>
            <a:r>
              <a:rPr lang="en-US" sz="1500" dirty="0" smtClean="0"/>
              <a:t>parallel_accumulate</a:t>
            </a:r>
          </a:p>
          <a:p>
            <a:pPr algn="ctr"/>
            <a:r>
              <a:rPr lang="en-US" sz="1500" dirty="0" smtClean="0"/>
              <a:t>parallel_partialsum</a:t>
            </a:r>
          </a:p>
          <a:p>
            <a:pPr algn="ctr"/>
            <a:endParaRPr lang="en-US" sz="1500" dirty="0" smtClean="0"/>
          </a:p>
          <a:p>
            <a:pPr algn="ctr"/>
            <a:r>
              <a:rPr lang="en-US" sz="1500" dirty="0" smtClean="0"/>
              <a:t>parallel_invoke</a:t>
            </a:r>
          </a:p>
          <a:p>
            <a:pPr algn="ctr"/>
            <a:r>
              <a:rPr lang="en-US" sz="1500" dirty="0" smtClean="0"/>
              <a:t>…</a:t>
            </a:r>
          </a:p>
        </p:txBody>
      </p:sp>
      <p:sp>
        <p:nvSpPr>
          <p:cNvPr id="70" name="Cloud 69"/>
          <p:cNvSpPr/>
          <p:nvPr/>
        </p:nvSpPr>
        <p:spPr>
          <a:xfrm>
            <a:off x="2546618" y="5504849"/>
            <a:ext cx="7875711" cy="562464"/>
          </a:xfrm>
          <a:prstGeom prst="cloud">
            <a:avLst/>
          </a:prstGeom>
        </p:spPr>
        <p:style>
          <a:lnRef idx="1">
            <a:schemeClr val="accent1"/>
          </a:lnRef>
          <a:fillRef idx="2">
            <a:schemeClr val="accent1"/>
          </a:fillRef>
          <a:effectRef idx="1">
            <a:schemeClr val="accent1"/>
          </a:effectRef>
          <a:fontRef idx="minor">
            <a:schemeClr val="dk1"/>
          </a:fontRef>
        </p:style>
        <p:txBody>
          <a:bodyPr rtlCol="0" anchor="t"/>
          <a:lstStyle/>
          <a:p>
            <a:pPr algn="ctr"/>
            <a:endParaRPr lang="en-US" sz="2400" dirty="0"/>
          </a:p>
        </p:txBody>
      </p:sp>
      <p:cxnSp>
        <p:nvCxnSpPr>
          <p:cNvPr id="72" name="Straight Arrow Connector 71"/>
          <p:cNvCxnSpPr/>
          <p:nvPr/>
        </p:nvCxnSpPr>
        <p:spPr>
          <a:xfrm rot="5400000">
            <a:off x="8355931" y="6082075"/>
            <a:ext cx="437756" cy="24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3" name="Straight Arrow Connector 72"/>
          <p:cNvCxnSpPr/>
          <p:nvPr/>
        </p:nvCxnSpPr>
        <p:spPr>
          <a:xfrm rot="16200000" flipH="1">
            <a:off x="4180842" y="6069167"/>
            <a:ext cx="437365" cy="28681"/>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5" name="Straight Arrow Connector 74"/>
          <p:cNvCxnSpPr/>
          <p:nvPr/>
        </p:nvCxnSpPr>
        <p:spPr>
          <a:xfrm rot="5400000">
            <a:off x="6276274" y="6102425"/>
            <a:ext cx="437365" cy="247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76" name="Rectangle 75"/>
          <p:cNvSpPr/>
          <p:nvPr/>
        </p:nvSpPr>
        <p:spPr>
          <a:xfrm>
            <a:off x="5078677" y="5639132"/>
            <a:ext cx="2640912" cy="292817"/>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t>Threads + UMS</a:t>
            </a:r>
            <a:endParaRPr lang="en-US" sz="1600" dirty="0"/>
          </a:p>
        </p:txBody>
      </p:sp>
      <p:sp>
        <p:nvSpPr>
          <p:cNvPr id="146" name="Rectangle 145"/>
          <p:cNvSpPr/>
          <p:nvPr/>
        </p:nvSpPr>
        <p:spPr>
          <a:xfrm>
            <a:off x="5180251" y="2810258"/>
            <a:ext cx="2665092" cy="1210349"/>
          </a:xfrm>
          <a:prstGeom prst="rect">
            <a:avLst/>
          </a:prstGeom>
        </p:spPr>
        <p:style>
          <a:lnRef idx="1">
            <a:schemeClr val="accent4"/>
          </a:lnRef>
          <a:fillRef idx="2">
            <a:schemeClr val="accent4"/>
          </a:fillRef>
          <a:effectRef idx="1">
            <a:schemeClr val="accent4"/>
          </a:effectRef>
          <a:fontRef idx="minor">
            <a:schemeClr val="dk1"/>
          </a:fontRef>
        </p:style>
        <p:txBody>
          <a:bodyPr rtlCol="0" anchor="t">
            <a:noAutofit/>
          </a:bodyPr>
          <a:lstStyle/>
          <a:p>
            <a:pPr algn="ctr"/>
            <a:r>
              <a:rPr lang="en-US" sz="1400" b="1" dirty="0" smtClean="0">
                <a:solidFill>
                  <a:schemeClr val="tx1">
                    <a:lumMod val="50000"/>
                  </a:schemeClr>
                </a:solidFill>
              </a:rPr>
              <a:t>Messaging Primitives</a:t>
            </a:r>
          </a:p>
          <a:p>
            <a:pPr algn="ctr"/>
            <a:r>
              <a:rPr lang="en-US" sz="1400" dirty="0" smtClean="0"/>
              <a:t>send, receive</a:t>
            </a:r>
          </a:p>
          <a:p>
            <a:pPr algn="ctr"/>
            <a:r>
              <a:rPr lang="en-US" sz="1400" dirty="0" err="1" smtClean="0"/>
              <a:t>asend</a:t>
            </a:r>
            <a:r>
              <a:rPr lang="en-US" sz="1400" dirty="0" smtClean="0"/>
              <a:t>, </a:t>
            </a:r>
            <a:r>
              <a:rPr lang="en-US" sz="1400" dirty="0" err="1" smtClean="0"/>
              <a:t>try_receive</a:t>
            </a:r>
            <a:endParaRPr lang="en-US" sz="1400" dirty="0" smtClean="0"/>
          </a:p>
          <a:p>
            <a:pPr algn="ctr"/>
            <a:r>
              <a:rPr lang="en-US" sz="1400" dirty="0" smtClean="0"/>
              <a:t>message buffers</a:t>
            </a:r>
          </a:p>
          <a:p>
            <a:pPr algn="ctr"/>
            <a:r>
              <a:rPr lang="en-US" sz="1400" dirty="0" smtClean="0"/>
              <a:t>…</a:t>
            </a:r>
          </a:p>
        </p:txBody>
      </p:sp>
      <p:sp>
        <p:nvSpPr>
          <p:cNvPr id="10" name="Rectangle 9"/>
          <p:cNvSpPr/>
          <p:nvPr/>
        </p:nvSpPr>
        <p:spPr>
          <a:xfrm>
            <a:off x="1726751" y="4198591"/>
            <a:ext cx="9547912" cy="1332764"/>
          </a:xfrm>
          <a:prstGeom prst="rect">
            <a:avLst/>
          </a:prstGeom>
          <a:gradFill>
            <a:gsLst>
              <a:gs pos="0">
                <a:schemeClr val="accent2">
                  <a:lumMod val="60000"/>
                  <a:lumOff val="40000"/>
                </a:schemeClr>
              </a:gs>
              <a:gs pos="80000">
                <a:schemeClr val="accent3">
                  <a:shade val="93000"/>
                  <a:satMod val="130000"/>
                </a:schemeClr>
              </a:gs>
              <a:gs pos="100000">
                <a:schemeClr val="accent2">
                  <a:lumMod val="60000"/>
                  <a:lumOff val="40000"/>
                </a:schemeClr>
              </a:gs>
            </a:gsLst>
          </a:gradFill>
        </p:spPr>
        <p:style>
          <a:lnRef idx="0">
            <a:schemeClr val="accent3"/>
          </a:lnRef>
          <a:fillRef idx="3">
            <a:schemeClr val="accent3"/>
          </a:fillRef>
          <a:effectRef idx="3">
            <a:schemeClr val="accent3"/>
          </a:effectRef>
          <a:fontRef idx="minor">
            <a:schemeClr val="lt1"/>
          </a:fontRef>
        </p:style>
        <p:txBody>
          <a:bodyPr rtlCol="0" anchor="t"/>
          <a:lstStyle/>
          <a:p>
            <a:pPr algn="ctr"/>
            <a:r>
              <a:rPr lang="en-US" dirty="0" smtClean="0">
                <a:solidFill>
                  <a:schemeClr val="bg1"/>
                </a:solidFill>
              </a:rPr>
              <a:t>Concurrency Runtime</a:t>
            </a:r>
            <a:endParaRPr lang="en-US" dirty="0">
              <a:solidFill>
                <a:schemeClr val="bg1"/>
              </a:solidFill>
            </a:endParaRPr>
          </a:p>
        </p:txBody>
      </p:sp>
      <p:sp>
        <p:nvSpPr>
          <p:cNvPr id="91" name="Rectangle 90"/>
          <p:cNvSpPr/>
          <p:nvPr/>
        </p:nvSpPr>
        <p:spPr>
          <a:xfrm>
            <a:off x="2546618" y="4568814"/>
            <a:ext cx="2426496" cy="475821"/>
          </a:xfrm>
          <a:prstGeom prst="rect">
            <a:avLst/>
          </a:prstGeom>
        </p:spPr>
        <p:style>
          <a:lnRef idx="1">
            <a:schemeClr val="accent4"/>
          </a:lnRef>
          <a:fillRef idx="2">
            <a:schemeClr val="accent4"/>
          </a:fillRef>
          <a:effectRef idx="1">
            <a:schemeClr val="accent4"/>
          </a:effectRef>
          <a:fontRef idx="minor">
            <a:schemeClr val="dk1"/>
          </a:fontRef>
        </p:style>
        <p:txBody>
          <a:bodyPr rtlCol="0" anchor="ctr" anchorCtr="0"/>
          <a:lstStyle/>
          <a:p>
            <a:pPr algn="ctr"/>
            <a:r>
              <a:rPr lang="en-US" sz="1200" dirty="0" smtClean="0"/>
              <a:t>Schedulers with </a:t>
            </a:r>
            <a:br>
              <a:rPr lang="en-US" sz="1200" dirty="0" smtClean="0"/>
            </a:br>
            <a:r>
              <a:rPr lang="en-US" sz="1200" dirty="0" smtClean="0"/>
              <a:t>Work-Stealing Queues</a:t>
            </a:r>
            <a:endParaRPr lang="en-US" sz="1200" dirty="0"/>
          </a:p>
        </p:txBody>
      </p:sp>
      <p:grpSp>
        <p:nvGrpSpPr>
          <p:cNvPr id="3" name="Group 80"/>
          <p:cNvGrpSpPr/>
          <p:nvPr/>
        </p:nvGrpSpPr>
        <p:grpSpPr>
          <a:xfrm>
            <a:off x="5088661" y="4568814"/>
            <a:ext cx="2310947" cy="540969"/>
            <a:chOff x="3200400" y="4648200"/>
            <a:chExt cx="1524000" cy="519798"/>
          </a:xfrm>
        </p:grpSpPr>
        <p:sp>
          <p:nvSpPr>
            <p:cNvPr id="128" name="Rectangle 127"/>
            <p:cNvSpPr/>
            <p:nvPr/>
          </p:nvSpPr>
          <p:spPr>
            <a:xfrm>
              <a:off x="3333602" y="4767590"/>
              <a:ext cx="414311" cy="266159"/>
            </a:xfrm>
            <a:prstGeom prst="rect">
              <a:avLst/>
            </a:prstGeom>
          </p:spPr>
          <p:txBody>
            <a:bodyPr wrap="none">
              <a:spAutoFit/>
            </a:bodyPr>
            <a:lstStyle/>
            <a:p>
              <a:pPr algn="ctr"/>
              <a:r>
                <a:rPr lang="en-US" sz="1200" dirty="0" smtClean="0">
                  <a:solidFill>
                    <a:schemeClr val="bg1"/>
                  </a:solidFill>
                </a:rPr>
                <a:t>chores</a:t>
              </a:r>
              <a:endParaRPr lang="en-US" sz="1600" dirty="0">
                <a:solidFill>
                  <a:schemeClr val="bg1"/>
                </a:solidFill>
              </a:endParaRPr>
            </a:p>
          </p:txBody>
        </p:sp>
        <p:sp>
          <p:nvSpPr>
            <p:cNvPr id="92" name="Rectangle 91"/>
            <p:cNvSpPr/>
            <p:nvPr/>
          </p:nvSpPr>
          <p:spPr>
            <a:xfrm>
              <a:off x="3200400" y="4648200"/>
              <a:ext cx="15240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100" b="1" dirty="0"/>
            </a:p>
          </p:txBody>
        </p:sp>
        <p:grpSp>
          <p:nvGrpSpPr>
            <p:cNvPr id="4" name="Group 92"/>
            <p:cNvGrpSpPr/>
            <p:nvPr/>
          </p:nvGrpSpPr>
          <p:grpSpPr>
            <a:xfrm>
              <a:off x="3276600" y="4724400"/>
              <a:ext cx="457200" cy="304800"/>
              <a:chOff x="4648200" y="4572000"/>
              <a:chExt cx="457200" cy="304800"/>
            </a:xfrm>
          </p:grpSpPr>
          <p:sp>
            <p:nvSpPr>
              <p:cNvPr id="94" name="Rectangle 93"/>
              <p:cNvSpPr/>
              <p:nvPr/>
            </p:nvSpPr>
            <p:spPr>
              <a:xfrm>
                <a:off x="4648200" y="45720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sp>
            <p:nvSpPr>
              <p:cNvPr id="95" name="Rectangle 94"/>
              <p:cNvSpPr/>
              <p:nvPr/>
            </p:nvSpPr>
            <p:spPr>
              <a:xfrm>
                <a:off x="4648200" y="46482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96" name="Rectangle 95"/>
              <p:cNvSpPr/>
              <p:nvPr/>
            </p:nvSpPr>
            <p:spPr>
              <a:xfrm>
                <a:off x="4648200" y="47244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97" name="Rectangle 96"/>
              <p:cNvSpPr/>
              <p:nvPr/>
            </p:nvSpPr>
            <p:spPr>
              <a:xfrm>
                <a:off x="4648200" y="48006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grpSp>
        <p:sp>
          <p:nvSpPr>
            <p:cNvPr id="98" name="Rectangle 97"/>
            <p:cNvSpPr/>
            <p:nvPr/>
          </p:nvSpPr>
          <p:spPr>
            <a:xfrm>
              <a:off x="3773256" y="4724400"/>
              <a:ext cx="270838" cy="4435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sz="2400" dirty="0" smtClean="0"/>
                <a:t>…</a:t>
              </a:r>
              <a:endParaRPr lang="en-US" sz="2400" dirty="0"/>
            </a:p>
          </p:txBody>
        </p:sp>
        <p:grpSp>
          <p:nvGrpSpPr>
            <p:cNvPr id="5" name="Group 98"/>
            <p:cNvGrpSpPr/>
            <p:nvPr/>
          </p:nvGrpSpPr>
          <p:grpSpPr>
            <a:xfrm>
              <a:off x="4114800" y="4724400"/>
              <a:ext cx="457200" cy="304800"/>
              <a:chOff x="5257800" y="4572000"/>
              <a:chExt cx="457200" cy="304800"/>
            </a:xfrm>
          </p:grpSpPr>
          <p:sp>
            <p:nvSpPr>
              <p:cNvPr id="100" name="Rectangle 99"/>
              <p:cNvSpPr/>
              <p:nvPr/>
            </p:nvSpPr>
            <p:spPr>
              <a:xfrm>
                <a:off x="5257800" y="45720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101" name="Rectangle 100"/>
              <p:cNvSpPr/>
              <p:nvPr/>
            </p:nvSpPr>
            <p:spPr>
              <a:xfrm>
                <a:off x="5257800" y="46482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102" name="Rectangle 101"/>
              <p:cNvSpPr/>
              <p:nvPr/>
            </p:nvSpPr>
            <p:spPr>
              <a:xfrm>
                <a:off x="5257800" y="47244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103" name="Rectangle 102"/>
              <p:cNvSpPr/>
              <p:nvPr/>
            </p:nvSpPr>
            <p:spPr>
              <a:xfrm>
                <a:off x="5257800" y="48006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grpSp>
      </p:grpSp>
      <p:sp>
        <p:nvSpPr>
          <p:cNvPr id="105" name="Rectangle 104"/>
          <p:cNvSpPr/>
          <p:nvPr/>
        </p:nvSpPr>
        <p:spPr>
          <a:xfrm>
            <a:off x="7414550" y="4648117"/>
            <a:ext cx="410690" cy="461665"/>
          </a:xfrm>
          <a:prstGeom prst="rect">
            <a:avLst/>
          </a:prstGeom>
        </p:spPr>
        <p:txBody>
          <a:bodyPr wrap="none">
            <a:spAutoFit/>
          </a:bodyPr>
          <a:lstStyle/>
          <a:p>
            <a:pPr algn="ctr"/>
            <a:r>
              <a:rPr lang="en-US" sz="2400" dirty="0" smtClean="0"/>
              <a:t>…</a:t>
            </a:r>
            <a:endParaRPr lang="en-US" sz="2400" dirty="0"/>
          </a:p>
        </p:txBody>
      </p:sp>
      <p:sp>
        <p:nvSpPr>
          <p:cNvPr id="130" name="Rectangle 129"/>
          <p:cNvSpPr/>
          <p:nvPr/>
        </p:nvSpPr>
        <p:spPr>
          <a:xfrm>
            <a:off x="2031471" y="2810259"/>
            <a:ext cx="3006494" cy="1210348"/>
          </a:xfrm>
          <a:prstGeom prst="rect">
            <a:avLst/>
          </a:prstGeom>
        </p:spPr>
        <p:style>
          <a:lnRef idx="1">
            <a:schemeClr val="accent4"/>
          </a:lnRef>
          <a:fillRef idx="2">
            <a:schemeClr val="accent4"/>
          </a:fillRef>
          <a:effectRef idx="1">
            <a:schemeClr val="accent4"/>
          </a:effectRef>
          <a:fontRef idx="minor">
            <a:schemeClr val="dk1"/>
          </a:fontRef>
        </p:style>
        <p:txBody>
          <a:bodyPr rtlCol="0" anchor="t">
            <a:noAutofit/>
          </a:bodyPr>
          <a:lstStyle/>
          <a:p>
            <a:pPr algn="ctr"/>
            <a:r>
              <a:rPr lang="en-US" sz="1400" b="1" dirty="0" smtClean="0">
                <a:solidFill>
                  <a:schemeClr val="tx1">
                    <a:lumMod val="50000"/>
                  </a:schemeClr>
                </a:solidFill>
              </a:rPr>
              <a:t>Concurrency Primitives</a:t>
            </a:r>
          </a:p>
          <a:p>
            <a:pPr algn="ctr"/>
            <a:r>
              <a:rPr lang="en-US" sz="1400" dirty="0" smtClean="0"/>
              <a:t>task handles</a:t>
            </a:r>
          </a:p>
          <a:p>
            <a:pPr algn="ctr"/>
            <a:r>
              <a:rPr lang="en-US" sz="1400" dirty="0" smtClean="0"/>
              <a:t>task groups</a:t>
            </a:r>
          </a:p>
          <a:p>
            <a:pPr algn="ctr"/>
            <a:r>
              <a:rPr lang="en-US" sz="1400" dirty="0" smtClean="0"/>
              <a:t>futures</a:t>
            </a:r>
          </a:p>
          <a:p>
            <a:pPr algn="ctr"/>
            <a:r>
              <a:rPr lang="en-US" sz="1400" dirty="0" smtClean="0"/>
              <a:t>synchronization  types</a:t>
            </a:r>
          </a:p>
        </p:txBody>
      </p:sp>
      <p:sp>
        <p:nvSpPr>
          <p:cNvPr id="80" name="Rectangle 79"/>
          <p:cNvSpPr/>
          <p:nvPr/>
        </p:nvSpPr>
        <p:spPr>
          <a:xfrm>
            <a:off x="8011062" y="2810258"/>
            <a:ext cx="3060455" cy="1197097"/>
          </a:xfrm>
          <a:prstGeom prst="rect">
            <a:avLst/>
          </a:prstGeom>
        </p:spPr>
        <p:style>
          <a:lnRef idx="1">
            <a:schemeClr val="accent4"/>
          </a:lnRef>
          <a:fillRef idx="2">
            <a:schemeClr val="accent4"/>
          </a:fillRef>
          <a:effectRef idx="1">
            <a:schemeClr val="accent4"/>
          </a:effectRef>
          <a:fontRef idx="minor">
            <a:schemeClr val="dk1"/>
          </a:fontRef>
        </p:style>
        <p:txBody>
          <a:bodyPr rtlCol="0" anchor="t">
            <a:noAutofit/>
          </a:bodyPr>
          <a:lstStyle/>
          <a:p>
            <a:pPr algn="ctr"/>
            <a:r>
              <a:rPr lang="en-US" sz="1400" b="1" dirty="0" smtClean="0">
                <a:solidFill>
                  <a:schemeClr val="tx1">
                    <a:lumMod val="50000"/>
                  </a:schemeClr>
                </a:solidFill>
              </a:rPr>
              <a:t>Concurrent Collections</a:t>
            </a:r>
          </a:p>
          <a:p>
            <a:pPr algn="ctr"/>
            <a:r>
              <a:rPr lang="en-US" sz="1400" dirty="0" err="1" smtClean="0"/>
              <a:t>concurrent_queue</a:t>
            </a:r>
            <a:endParaRPr lang="en-US" sz="1400" dirty="0" smtClean="0"/>
          </a:p>
          <a:p>
            <a:pPr algn="ctr"/>
            <a:r>
              <a:rPr lang="en-US" sz="1400" dirty="0" err="1" smtClean="0"/>
              <a:t>concurrent_vector</a:t>
            </a:r>
            <a:endParaRPr lang="en-US" sz="1400" dirty="0" smtClean="0"/>
          </a:p>
          <a:p>
            <a:pPr algn="ctr"/>
            <a:r>
              <a:rPr lang="en-US" sz="1400" dirty="0" err="1" smtClean="0"/>
              <a:t>concurrent_hash_map</a:t>
            </a:r>
            <a:endParaRPr lang="en-US" sz="1400" dirty="0" smtClean="0"/>
          </a:p>
          <a:p>
            <a:pPr algn="ctr"/>
            <a:r>
              <a:rPr lang="en-US" sz="1400" dirty="0" smtClean="0"/>
              <a:t>…</a:t>
            </a:r>
          </a:p>
        </p:txBody>
      </p:sp>
      <p:grpSp>
        <p:nvGrpSpPr>
          <p:cNvPr id="6" name="Group 81"/>
          <p:cNvGrpSpPr/>
          <p:nvPr/>
        </p:nvGrpSpPr>
        <p:grpSpPr>
          <a:xfrm>
            <a:off x="7869905" y="4568814"/>
            <a:ext cx="2310947" cy="540969"/>
            <a:chOff x="3200400" y="4648200"/>
            <a:chExt cx="1524000" cy="519798"/>
          </a:xfrm>
        </p:grpSpPr>
        <p:sp>
          <p:nvSpPr>
            <p:cNvPr id="83" name="Rectangle 82"/>
            <p:cNvSpPr/>
            <p:nvPr/>
          </p:nvSpPr>
          <p:spPr>
            <a:xfrm>
              <a:off x="3333602" y="4767590"/>
              <a:ext cx="414311" cy="266159"/>
            </a:xfrm>
            <a:prstGeom prst="rect">
              <a:avLst/>
            </a:prstGeom>
          </p:spPr>
          <p:txBody>
            <a:bodyPr wrap="none">
              <a:spAutoFit/>
            </a:bodyPr>
            <a:lstStyle/>
            <a:p>
              <a:pPr algn="ctr"/>
              <a:r>
                <a:rPr lang="en-US" sz="1200" dirty="0" smtClean="0">
                  <a:solidFill>
                    <a:schemeClr val="bg1"/>
                  </a:solidFill>
                </a:rPr>
                <a:t>chores</a:t>
              </a:r>
              <a:endParaRPr lang="en-US" sz="1600" dirty="0">
                <a:solidFill>
                  <a:schemeClr val="bg1"/>
                </a:solidFill>
              </a:endParaRPr>
            </a:p>
          </p:txBody>
        </p:sp>
        <p:sp>
          <p:nvSpPr>
            <p:cNvPr id="84" name="Rectangle 83"/>
            <p:cNvSpPr/>
            <p:nvPr/>
          </p:nvSpPr>
          <p:spPr>
            <a:xfrm>
              <a:off x="3200400" y="4648200"/>
              <a:ext cx="15240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t"/>
            <a:lstStyle/>
            <a:p>
              <a:pPr algn="ctr"/>
              <a:endParaRPr lang="en-US" sz="1100" b="1" dirty="0"/>
            </a:p>
          </p:txBody>
        </p:sp>
        <p:grpSp>
          <p:nvGrpSpPr>
            <p:cNvPr id="7" name="Group 92"/>
            <p:cNvGrpSpPr/>
            <p:nvPr/>
          </p:nvGrpSpPr>
          <p:grpSpPr>
            <a:xfrm>
              <a:off x="3276600" y="4724400"/>
              <a:ext cx="457200" cy="304800"/>
              <a:chOff x="4648200" y="4572000"/>
              <a:chExt cx="457200" cy="304800"/>
            </a:xfrm>
          </p:grpSpPr>
          <p:sp>
            <p:nvSpPr>
              <p:cNvPr id="99" name="Rectangle 98"/>
              <p:cNvSpPr/>
              <p:nvPr/>
            </p:nvSpPr>
            <p:spPr>
              <a:xfrm>
                <a:off x="4648200" y="45720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dirty="0"/>
              </a:p>
            </p:txBody>
          </p:sp>
          <p:sp>
            <p:nvSpPr>
              <p:cNvPr id="104" name="Rectangle 103"/>
              <p:cNvSpPr/>
              <p:nvPr/>
            </p:nvSpPr>
            <p:spPr>
              <a:xfrm>
                <a:off x="4648200" y="46482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106" name="Rectangle 105"/>
              <p:cNvSpPr/>
              <p:nvPr/>
            </p:nvSpPr>
            <p:spPr>
              <a:xfrm>
                <a:off x="4648200" y="47244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108" name="Rectangle 107"/>
              <p:cNvSpPr/>
              <p:nvPr/>
            </p:nvSpPr>
            <p:spPr>
              <a:xfrm>
                <a:off x="4648200" y="48006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grpSp>
        <p:sp>
          <p:nvSpPr>
            <p:cNvPr id="86" name="Rectangle 85"/>
            <p:cNvSpPr/>
            <p:nvPr/>
          </p:nvSpPr>
          <p:spPr>
            <a:xfrm>
              <a:off x="3773256" y="4724400"/>
              <a:ext cx="270838" cy="4435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en-US" sz="2400" dirty="0" smtClean="0"/>
                <a:t>…</a:t>
              </a:r>
              <a:endParaRPr lang="en-US" sz="2400" dirty="0"/>
            </a:p>
          </p:txBody>
        </p:sp>
        <p:grpSp>
          <p:nvGrpSpPr>
            <p:cNvPr id="8" name="Group 98"/>
            <p:cNvGrpSpPr/>
            <p:nvPr/>
          </p:nvGrpSpPr>
          <p:grpSpPr>
            <a:xfrm>
              <a:off x="4114800" y="4724400"/>
              <a:ext cx="457200" cy="304800"/>
              <a:chOff x="5257800" y="4572000"/>
              <a:chExt cx="457200" cy="304800"/>
            </a:xfrm>
          </p:grpSpPr>
          <p:sp>
            <p:nvSpPr>
              <p:cNvPr id="88" name="Rectangle 87"/>
              <p:cNvSpPr/>
              <p:nvPr/>
            </p:nvSpPr>
            <p:spPr>
              <a:xfrm>
                <a:off x="5257800" y="45720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89" name="Rectangle 88"/>
              <p:cNvSpPr/>
              <p:nvPr/>
            </p:nvSpPr>
            <p:spPr>
              <a:xfrm>
                <a:off x="5257800" y="46482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90" name="Rectangle 89"/>
              <p:cNvSpPr/>
              <p:nvPr/>
            </p:nvSpPr>
            <p:spPr>
              <a:xfrm>
                <a:off x="5257800" y="47244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sp>
            <p:nvSpPr>
              <p:cNvPr id="93" name="Rectangle 92"/>
              <p:cNvSpPr/>
              <p:nvPr/>
            </p:nvSpPr>
            <p:spPr>
              <a:xfrm>
                <a:off x="5257800" y="4800600"/>
                <a:ext cx="457200" cy="76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p>
            </p:txBody>
          </p:sp>
        </p:grpSp>
      </p:grpSp>
      <p:sp>
        <p:nvSpPr>
          <p:cNvPr id="110" name="Rectangle 109"/>
          <p:cNvSpPr/>
          <p:nvPr/>
        </p:nvSpPr>
        <p:spPr>
          <a:xfrm>
            <a:off x="1726750" y="1038868"/>
            <a:ext cx="9547913" cy="396518"/>
          </a:xfrm>
          <a:prstGeom prst="rect">
            <a:avLst/>
          </a:prstGeom>
          <a:solidFill>
            <a:schemeClr val="accent4">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t"/>
          <a:lstStyle/>
          <a:p>
            <a:pPr algn="ctr"/>
            <a:r>
              <a:rPr lang="en-US" dirty="0" smtClean="0">
                <a:solidFill>
                  <a:schemeClr val="bg1"/>
                </a:solidFill>
              </a:rPr>
              <a:t>C/C++ Application or Library</a:t>
            </a:r>
            <a:endParaRPr lang="en-US" dirty="0">
              <a:solidFill>
                <a:schemeClr val="bg1"/>
              </a:solidFill>
            </a:endParaRPr>
          </a:p>
        </p:txBody>
      </p:sp>
      <p:sp>
        <p:nvSpPr>
          <p:cNvPr id="53" name="Rectangle 52"/>
          <p:cNvSpPr/>
          <p:nvPr/>
        </p:nvSpPr>
        <p:spPr>
          <a:xfrm>
            <a:off x="2520120" y="5132032"/>
            <a:ext cx="7654898" cy="306559"/>
          </a:xfrm>
          <a:prstGeom prst="rect">
            <a:avLst/>
          </a:prstGeom>
        </p:spPr>
        <p:style>
          <a:lnRef idx="1">
            <a:schemeClr val="accent4"/>
          </a:lnRef>
          <a:fillRef idx="2">
            <a:schemeClr val="accent4"/>
          </a:fillRef>
          <a:effectRef idx="1">
            <a:schemeClr val="accent4"/>
          </a:effectRef>
          <a:fontRef idx="minor">
            <a:schemeClr val="dk1"/>
          </a:fontRef>
        </p:style>
        <p:txBody>
          <a:bodyPr rtlCol="0" anchor="ctr" anchorCtr="0"/>
          <a:lstStyle/>
          <a:p>
            <a:pPr algn="ctr"/>
            <a:r>
              <a:rPr lang="en-US" sz="1600" dirty="0" smtClean="0"/>
              <a:t>Resource Manager</a:t>
            </a:r>
            <a:endParaRPr lang="en-US" sz="1600" dirty="0"/>
          </a:p>
        </p:txBody>
      </p:sp>
      <p:sp>
        <p:nvSpPr>
          <p:cNvPr id="71" name="Oval 70"/>
          <p:cNvSpPr/>
          <p:nvPr/>
        </p:nvSpPr>
        <p:spPr>
          <a:xfrm>
            <a:off x="3434807" y="6307820"/>
            <a:ext cx="1898279" cy="375370"/>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Proc 1</a:t>
            </a:r>
            <a:endParaRPr lang="en-US" dirty="0"/>
          </a:p>
        </p:txBody>
      </p:sp>
      <p:sp>
        <p:nvSpPr>
          <p:cNvPr id="74" name="Oval 73"/>
          <p:cNvSpPr/>
          <p:nvPr/>
        </p:nvSpPr>
        <p:spPr>
          <a:xfrm>
            <a:off x="6003673" y="6341353"/>
            <a:ext cx="1067782" cy="300296"/>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a:t>
            </a:r>
            <a:endParaRPr lang="en-US" dirty="0"/>
          </a:p>
        </p:txBody>
      </p:sp>
      <p:sp>
        <p:nvSpPr>
          <p:cNvPr id="77" name="Oval 76"/>
          <p:cNvSpPr/>
          <p:nvPr/>
        </p:nvSpPr>
        <p:spPr>
          <a:xfrm>
            <a:off x="7649191" y="6307820"/>
            <a:ext cx="1898279" cy="375370"/>
          </a:xfrm>
          <a:prstGeom prst="ellipse">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smtClean="0"/>
              <a:t>Proc p</a:t>
            </a:r>
            <a:endParaRPr lang="en-US" dirty="0"/>
          </a:p>
        </p:txBody>
      </p:sp>
    </p:spTree>
    <p:extLst>
      <p:ext uri="{BB962C8B-B14F-4D97-AF65-F5344CB8AC3E}">
        <p14:creationId xmlns:p14="http://schemas.microsoft.com/office/powerpoint/2010/main" val="274086009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Concurrency and Debugging</a:t>
            </a:r>
            <a:endParaRPr lang="en-US" dirty="0"/>
          </a:p>
        </p:txBody>
      </p:sp>
      <p:pic>
        <p:nvPicPr>
          <p:cNvPr id="4" name="Picture 10" descr="E:\TechnicalPCP\Debugger\beta1_walkthrough\stacks_forSlide.png"/>
          <p:cNvPicPr>
            <a:picLocks noChangeAspect="1" noChangeArrowheads="1"/>
          </p:cNvPicPr>
          <p:nvPr/>
        </p:nvPicPr>
        <p:blipFill>
          <a:blip r:embed="rId3" cstate="print"/>
          <a:stretch>
            <a:fillRect/>
          </a:stretch>
        </p:blipFill>
        <p:spPr bwMode="auto">
          <a:xfrm>
            <a:off x="362559" y="1092075"/>
            <a:ext cx="5093320" cy="3200400"/>
          </a:xfrm>
          <a:prstGeom prst="rect">
            <a:avLst/>
          </a:prstGeom>
          <a:noFill/>
          <a:ln>
            <a:solidFill>
              <a:schemeClr val="tx2"/>
            </a:solidFill>
          </a:ln>
        </p:spPr>
      </p:pic>
      <p:pic>
        <p:nvPicPr>
          <p:cNvPr id="5" name="Picture 7" descr="E:\TechnicalPCP\Debugger\beta1_walkthrough\TasksAllStatus.jpg"/>
          <p:cNvPicPr>
            <a:picLocks noChangeAspect="1" noChangeArrowheads="1"/>
          </p:cNvPicPr>
          <p:nvPr/>
        </p:nvPicPr>
        <p:blipFill>
          <a:blip r:embed="rId4" cstate="print"/>
          <a:stretch>
            <a:fillRect/>
          </a:stretch>
        </p:blipFill>
        <p:spPr bwMode="auto">
          <a:xfrm>
            <a:off x="6011493" y="1092075"/>
            <a:ext cx="5178583" cy="2514600"/>
          </a:xfrm>
          <a:prstGeom prst="rect">
            <a:avLst/>
          </a:prstGeom>
          <a:noFill/>
          <a:ln>
            <a:solidFill>
              <a:schemeClr val="tx2"/>
            </a:solidFill>
          </a:ln>
        </p:spPr>
      </p:pic>
    </p:spTree>
    <p:extLst>
      <p:ext uri="{BB962C8B-B14F-4D97-AF65-F5344CB8AC3E}">
        <p14:creationId xmlns:p14="http://schemas.microsoft.com/office/powerpoint/2010/main" val="316909370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mtClean="0"/>
              <a:t>Agenda</a:t>
            </a:r>
            <a:endParaRPr lang="en-US" dirty="0"/>
          </a:p>
        </p:txBody>
      </p:sp>
      <p:sp>
        <p:nvSpPr>
          <p:cNvPr id="3" name="Text Placeholder 2"/>
          <p:cNvSpPr>
            <a:spLocks noGrp="1"/>
          </p:cNvSpPr>
          <p:nvPr>
            <p:ph type="body" sz="quarter" idx="4294967295"/>
          </p:nvPr>
        </p:nvSpPr>
        <p:spPr>
          <a:xfrm>
            <a:off x="517525" y="1434132"/>
            <a:ext cx="11149013" cy="5195268"/>
          </a:xfrm>
        </p:spPr>
        <p:txBody>
          <a:bodyPr numCol="2"/>
          <a:lstStyle/>
          <a:p>
            <a:r>
              <a:rPr lang="en-US" sz="2800" dirty="0" smtClean="0"/>
              <a:t>Language and Library updates</a:t>
            </a:r>
          </a:p>
          <a:p>
            <a:pPr lvl="1"/>
            <a:r>
              <a:rPr lang="en-US" sz="2400" dirty="0" smtClean="0"/>
              <a:t>C++0x and TR1</a:t>
            </a:r>
          </a:p>
          <a:p>
            <a:pPr lvl="1"/>
            <a:r>
              <a:rPr lang="en-US" sz="2400" dirty="0" smtClean="0"/>
              <a:t>Lambdas, auto</a:t>
            </a:r>
          </a:p>
          <a:p>
            <a:pPr lvl="1"/>
            <a:r>
              <a:rPr lang="en-US" sz="2400" dirty="0" err="1" smtClean="0"/>
              <a:t>unique_ptr</a:t>
            </a:r>
            <a:r>
              <a:rPr lang="en-US" sz="2400" dirty="0" smtClean="0"/>
              <a:t>, </a:t>
            </a:r>
            <a:r>
              <a:rPr lang="en-US" sz="2400" dirty="0" err="1" smtClean="0"/>
              <a:t>make_shared</a:t>
            </a:r>
            <a:endParaRPr lang="en-US" sz="2400" dirty="0" smtClean="0"/>
          </a:p>
          <a:p>
            <a:r>
              <a:rPr lang="en-US" sz="2800" dirty="0" smtClean="0"/>
              <a:t>IDE improvements</a:t>
            </a:r>
          </a:p>
          <a:p>
            <a:pPr lvl="1"/>
            <a:r>
              <a:rPr lang="en-US" sz="2400" dirty="0" err="1" smtClean="0"/>
              <a:t>Intellisense</a:t>
            </a:r>
            <a:r>
              <a:rPr lang="en-US" sz="2400" dirty="0" smtClean="0"/>
              <a:t> – no </a:t>
            </a:r>
            <a:r>
              <a:rPr lang="en-US" sz="2400" dirty="0" err="1" smtClean="0"/>
              <a:t>ncb</a:t>
            </a:r>
            <a:endParaRPr lang="en-US" sz="2400" dirty="0" smtClean="0"/>
          </a:p>
          <a:p>
            <a:pPr lvl="1"/>
            <a:r>
              <a:rPr lang="en-US" sz="2400" dirty="0" smtClean="0"/>
              <a:t>Navigate To , red squiggles</a:t>
            </a:r>
          </a:p>
          <a:p>
            <a:r>
              <a:rPr lang="en-US" sz="2800" dirty="0" smtClean="0"/>
              <a:t>Concurrency</a:t>
            </a:r>
          </a:p>
          <a:p>
            <a:pPr lvl="1"/>
            <a:r>
              <a:rPr lang="en-US" sz="2400" dirty="0" smtClean="0"/>
              <a:t>PPL</a:t>
            </a:r>
          </a:p>
          <a:p>
            <a:pPr lvl="1"/>
            <a:r>
              <a:rPr lang="en-US" sz="2400" dirty="0" smtClean="0"/>
              <a:t>New debug windows</a:t>
            </a:r>
          </a:p>
          <a:p>
            <a:pPr lvl="1"/>
            <a:r>
              <a:rPr lang="en-US" sz="2400" dirty="0" smtClean="0"/>
              <a:t>Concurrency profiler</a:t>
            </a:r>
          </a:p>
          <a:p>
            <a:r>
              <a:rPr lang="en-US" sz="2800" dirty="0" smtClean="0"/>
              <a:t>What there isn’t time for</a:t>
            </a:r>
          </a:p>
          <a:p>
            <a:pPr lvl="1"/>
            <a:r>
              <a:rPr lang="en-US" sz="2400" dirty="0" smtClean="0"/>
              <a:t>MFC Updates</a:t>
            </a:r>
          </a:p>
          <a:p>
            <a:pPr lvl="2"/>
            <a:r>
              <a:rPr lang="en-US" sz="2000" dirty="0" smtClean="0"/>
              <a:t>Ribbon designer</a:t>
            </a:r>
          </a:p>
          <a:p>
            <a:pPr lvl="2"/>
            <a:r>
              <a:rPr lang="en-US" sz="2000" dirty="0" smtClean="0"/>
              <a:t>Windows 7 support</a:t>
            </a:r>
          </a:p>
          <a:p>
            <a:pPr lvl="1"/>
            <a:r>
              <a:rPr lang="en-US" sz="2400" dirty="0" err="1" smtClean="0"/>
              <a:t>shared_ptr</a:t>
            </a:r>
            <a:r>
              <a:rPr lang="en-US" sz="2400" dirty="0" smtClean="0"/>
              <a:t>, </a:t>
            </a:r>
            <a:r>
              <a:rPr lang="en-US" sz="2400" dirty="0" err="1" smtClean="0"/>
              <a:t>nullptr</a:t>
            </a:r>
            <a:endParaRPr lang="en-US" sz="2400" dirty="0" smtClean="0"/>
          </a:p>
          <a:p>
            <a:pPr lvl="1"/>
            <a:r>
              <a:rPr lang="en-US" sz="2400" dirty="0" err="1" smtClean="0"/>
              <a:t>Rvalue</a:t>
            </a:r>
            <a:r>
              <a:rPr lang="en-US" sz="2400" dirty="0" smtClean="0"/>
              <a:t> references, move constructors, </a:t>
            </a:r>
            <a:r>
              <a:rPr lang="en-US" sz="2400" dirty="0" err="1" smtClean="0"/>
              <a:t>std</a:t>
            </a:r>
            <a:r>
              <a:rPr lang="en-US" sz="2400" dirty="0" smtClean="0"/>
              <a:t>::move</a:t>
            </a:r>
          </a:p>
          <a:p>
            <a:pPr lvl="1"/>
            <a:r>
              <a:rPr lang="en-US" sz="2400" dirty="0" smtClean="0"/>
              <a:t>More library additions </a:t>
            </a:r>
            <a:r>
              <a:rPr lang="en-US" sz="2400" dirty="0" err="1" smtClean="0"/>
              <a:t>eg</a:t>
            </a:r>
            <a:r>
              <a:rPr lang="en-US" sz="2400" dirty="0" smtClean="0"/>
              <a:t> </a:t>
            </a:r>
            <a:r>
              <a:rPr lang="en-US" sz="2400" dirty="0" err="1" smtClean="0"/>
              <a:t>copy_if</a:t>
            </a:r>
            <a:r>
              <a:rPr lang="en-US" sz="2400" dirty="0" smtClean="0"/>
              <a:t>, </a:t>
            </a:r>
            <a:r>
              <a:rPr lang="en-US" sz="2400" dirty="0" err="1" smtClean="0"/>
              <a:t>is_sorted</a:t>
            </a:r>
            <a:r>
              <a:rPr lang="en-US" sz="2400" dirty="0" smtClean="0"/>
              <a:t> </a:t>
            </a:r>
            <a:r>
              <a:rPr lang="en-US" sz="2400" dirty="0" err="1" smtClean="0"/>
              <a:t>etc</a:t>
            </a:r>
            <a:endParaRPr lang="en-US" sz="2400" dirty="0" smtClean="0"/>
          </a:p>
          <a:p>
            <a:pPr lvl="1"/>
            <a:endParaRPr lang="en-US" sz="2400" dirty="0" smtClean="0"/>
          </a:p>
        </p:txBody>
      </p:sp>
    </p:spTree>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a:t>Concurrency</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1704638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 Is Very Much Alive</a:t>
            </a:r>
            <a:endParaRPr lang="en-CA" dirty="0"/>
          </a:p>
        </p:txBody>
      </p:sp>
      <p:sp>
        <p:nvSpPr>
          <p:cNvPr id="3" name="Content Placeholder 2"/>
          <p:cNvSpPr>
            <a:spLocks noGrp="1"/>
          </p:cNvSpPr>
          <p:nvPr>
            <p:ph idx="1"/>
          </p:nvPr>
        </p:nvSpPr>
        <p:spPr/>
        <p:txBody>
          <a:bodyPr/>
          <a:lstStyle/>
          <a:p>
            <a:r>
              <a:rPr lang="en-CA" smtClean="0"/>
              <a:t>Native code is still a fully supported way of life</a:t>
            </a:r>
          </a:p>
          <a:p>
            <a:r>
              <a:rPr lang="en-CA" smtClean="0"/>
              <a:t>Interop is dramatically easier from C++</a:t>
            </a:r>
          </a:p>
          <a:p>
            <a:r>
              <a:rPr lang="en-CA" smtClean="0"/>
              <a:t>Templates offer power no other language can match</a:t>
            </a:r>
          </a:p>
          <a:p>
            <a:pPr lvl="1"/>
            <a:r>
              <a:rPr lang="en-CA" smtClean="0"/>
              <a:t>For both native-only and interop development</a:t>
            </a:r>
          </a:p>
          <a:p>
            <a:r>
              <a:rPr lang="en-CA" smtClean="0"/>
              <a:t>Microsoft is committed to C++</a:t>
            </a:r>
          </a:p>
          <a:p>
            <a:pPr lvl="1"/>
            <a:r>
              <a:rPr lang="en-CA" smtClean="0"/>
              <a:t>IDE improvements</a:t>
            </a:r>
          </a:p>
          <a:p>
            <a:pPr lvl="1"/>
            <a:r>
              <a:rPr lang="en-CA" smtClean="0"/>
              <a:t>MFC improvements</a:t>
            </a:r>
          </a:p>
          <a:p>
            <a:pPr lvl="1"/>
            <a:r>
              <a:rPr lang="en-CA" smtClean="0"/>
              <a:t>Language-level improvements</a:t>
            </a:r>
            <a:endParaRPr lang="en-CA" dirty="0" smtClean="0"/>
          </a:p>
        </p:txBody>
      </p:sp>
    </p:spTree>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DEV Track Resources</a:t>
            </a:r>
            <a:endParaRPr lang="en-US" dirty="0"/>
          </a:p>
        </p:txBody>
      </p:sp>
      <p:sp>
        <p:nvSpPr>
          <p:cNvPr id="5" name="Content Placeholder 4"/>
          <p:cNvSpPr>
            <a:spLocks noGrp="1"/>
          </p:cNvSpPr>
          <p:nvPr>
            <p:ph type="body" sz="quarter" idx="10"/>
          </p:nvPr>
        </p:nvSpPr>
        <p:spPr/>
        <p:txBody>
          <a:bodyPr/>
          <a:lstStyle/>
          <a:p>
            <a:r>
              <a:rPr lang="en-US" smtClean="0">
                <a:hlinkClick r:id="rId2"/>
              </a:rPr>
              <a:t>http://www.microsoft.com/visualstudio</a:t>
            </a:r>
            <a:r>
              <a:rPr lang="en-US" smtClean="0"/>
              <a:t> </a:t>
            </a:r>
          </a:p>
          <a:p>
            <a:r>
              <a:rPr lang="en-US" smtClean="0">
                <a:hlinkClick r:id="rId3"/>
              </a:rPr>
              <a:t>http://www.microsoft.com/visualstudio/en-us/lightswitch</a:t>
            </a:r>
            <a:r>
              <a:rPr lang="en-US" smtClean="0"/>
              <a:t> </a:t>
            </a:r>
          </a:p>
          <a:p>
            <a:r>
              <a:rPr lang="en-US" smtClean="0">
                <a:hlinkClick r:id="rId4"/>
              </a:rPr>
              <a:t>http://www.microsoft.com/expression/</a:t>
            </a:r>
            <a:endParaRPr lang="en-US" smtClean="0"/>
          </a:p>
          <a:p>
            <a:r>
              <a:rPr lang="en-US" smtClean="0">
                <a:hlinkClick r:id="rId5"/>
              </a:rPr>
              <a:t>http://blogs.msdn.com/b/somasegar/</a:t>
            </a:r>
            <a:endParaRPr lang="en-US" smtClean="0"/>
          </a:p>
          <a:p>
            <a:r>
              <a:rPr lang="en-US" smtClean="0">
                <a:hlinkClick r:id="rId6"/>
              </a:rPr>
              <a:t>http://blogs.msdn.com/b/bharry/</a:t>
            </a:r>
            <a:endParaRPr lang="en-US" smtClean="0"/>
          </a:p>
          <a:p>
            <a:r>
              <a:rPr lang="en-US" smtClean="0">
                <a:hlinkClick r:id="rId7"/>
              </a:rPr>
              <a:t>http://www.microsoft.com/sqlserver/en/us/default.aspx</a:t>
            </a:r>
            <a:endParaRPr lang="en-US" smtClean="0"/>
          </a:p>
          <a:p>
            <a:r>
              <a:rPr lang="en-US" smtClean="0">
                <a:hlinkClick r:id="rId8"/>
              </a:rPr>
              <a:t>http://www.facebook.com/visualstudio</a:t>
            </a:r>
            <a:r>
              <a:rPr lang="en-US" smtClean="0"/>
              <a:t> </a:t>
            </a:r>
          </a:p>
          <a:p>
            <a:endParaRPr lang="en-US" dirty="0"/>
          </a:p>
        </p:txBody>
      </p:sp>
    </p:spTree>
    <p:extLst>
      <p:ext uri="{BB962C8B-B14F-4D97-AF65-F5344CB8AC3E}">
        <p14:creationId xmlns:p14="http://schemas.microsoft.com/office/powerpoint/2010/main" val="269713591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1647546962"/>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5176357"/>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90923652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3750785"/>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TR1 and C++0x</a:t>
            </a:r>
            <a:endParaRPr lang="en-US" dirty="0"/>
          </a:p>
        </p:txBody>
      </p:sp>
      <p:sp>
        <p:nvSpPr>
          <p:cNvPr id="3" name="Text Placeholder 2"/>
          <p:cNvSpPr>
            <a:spLocks noGrp="1"/>
          </p:cNvSpPr>
          <p:nvPr>
            <p:ph type="body" sz="quarter" idx="10"/>
          </p:nvPr>
        </p:nvSpPr>
        <p:spPr/>
        <p:txBody>
          <a:bodyPr/>
          <a:lstStyle/>
          <a:p>
            <a:endParaRPr lang="en-US" smtClean="0"/>
          </a:p>
          <a:p>
            <a:r>
              <a:rPr lang="en-US" smtClean="0"/>
              <a:t>TR1 is Technical Report 1, released in 2005</a:t>
            </a:r>
          </a:p>
          <a:p>
            <a:r>
              <a:rPr lang="en-US" smtClean="0"/>
              <a:t>C++0x is the upcoming C++ standard</a:t>
            </a:r>
          </a:p>
          <a:p>
            <a:endParaRPr lang="en-US" smtClean="0"/>
          </a:p>
          <a:p>
            <a:r>
              <a:rPr lang="en-US" smtClean="0"/>
              <a:t>Some of each were added in Visual C++ 2008 SP 1</a:t>
            </a:r>
          </a:p>
          <a:p>
            <a:pPr lvl="1"/>
            <a:r>
              <a:rPr lang="en-US" smtClean="0"/>
              <a:t>(VC9SP1)</a:t>
            </a:r>
          </a:p>
          <a:p>
            <a:r>
              <a:rPr lang="en-US" smtClean="0"/>
              <a:t>More are now in Visual C++ 2010</a:t>
            </a:r>
          </a:p>
          <a:p>
            <a:pPr lvl="1"/>
            <a:r>
              <a:rPr lang="en-US" smtClean="0"/>
              <a:t>(VC10)</a:t>
            </a:r>
            <a:endParaRPr lang="en-US" dirty="0" smtClean="0"/>
          </a:p>
        </p:txBody>
      </p:sp>
    </p:spTree>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Lambdas for C++</a:t>
            </a:r>
            <a:endParaRPr lang="en-US" dirty="0"/>
          </a:p>
        </p:txBody>
      </p:sp>
      <p:sp>
        <p:nvSpPr>
          <p:cNvPr id="3" name="Content Placeholder 2"/>
          <p:cNvSpPr>
            <a:spLocks noGrp="1"/>
          </p:cNvSpPr>
          <p:nvPr>
            <p:ph idx="1"/>
          </p:nvPr>
        </p:nvSpPr>
        <p:spPr/>
        <p:txBody>
          <a:bodyPr/>
          <a:lstStyle/>
          <a:p>
            <a:r>
              <a:rPr lang="en-US" smtClean="0"/>
              <a:t>What’s a Lambda?</a:t>
            </a:r>
          </a:p>
          <a:p>
            <a:r>
              <a:rPr lang="en-US" smtClean="0"/>
              <a:t>Lambda expression or lambda function: an expression that specifies an anonymous function object</a:t>
            </a:r>
          </a:p>
          <a:p>
            <a:r>
              <a:rPr lang="en-US" smtClean="0"/>
              <a:t>Imagine handing an operation or function (code) to some other operation or function</a:t>
            </a:r>
          </a:p>
          <a:p>
            <a:pPr lvl="1"/>
            <a:r>
              <a:rPr lang="en-US" smtClean="0"/>
              <a:t>For generic work</a:t>
            </a:r>
          </a:p>
          <a:p>
            <a:pPr lvl="1"/>
            <a:r>
              <a:rPr lang="en-US" smtClean="0"/>
              <a:t>For a functional style</a:t>
            </a:r>
          </a:p>
          <a:p>
            <a:pPr lvl="1"/>
            <a:r>
              <a:rPr lang="en-US" smtClean="0"/>
              <a:t>For concurrency</a:t>
            </a:r>
          </a:p>
          <a:p>
            <a:pPr lvl="1"/>
            <a:r>
              <a:rPr lang="en-US" smtClean="0"/>
              <a:t>For readability</a:t>
            </a:r>
          </a:p>
          <a:p>
            <a:pPr lvl="2"/>
            <a:r>
              <a:rPr lang="en-US" smtClean="0"/>
              <a:t>Eliminate tiny functions</a:t>
            </a:r>
            <a:endParaRPr lang="en-US" dirty="0" smtClean="0"/>
          </a:p>
        </p:txBody>
      </p:sp>
    </p:spTree>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Tiny Functions</a:t>
            </a:r>
          </a:p>
        </p:txBody>
      </p:sp>
      <p:sp>
        <p:nvSpPr>
          <p:cNvPr id="6" name="Text Placeholder 5"/>
          <p:cNvSpPr>
            <a:spLocks noGrp="1"/>
          </p:cNvSpPr>
          <p:nvPr>
            <p:ph type="body" sz="quarter" idx="10"/>
          </p:nvPr>
        </p:nvSpPr>
        <p:spPr>
          <a:xfrm>
            <a:off x="519114" y="1905000"/>
            <a:ext cx="11149012" cy="4653582"/>
          </a:xfrm>
        </p:spPr>
        <p:txBody>
          <a:bodyPr/>
          <a:lstStyle/>
          <a:p>
            <a:r>
              <a:rPr lang="en-US" sz="2800" b="1" dirty="0"/>
              <a:t>void </a:t>
            </a:r>
            <a:r>
              <a:rPr lang="en-US" sz="2800" b="1" dirty="0" err="1"/>
              <a:t>print_square</a:t>
            </a:r>
            <a:r>
              <a:rPr lang="en-US" sz="2800" b="1" dirty="0"/>
              <a:t>(</a:t>
            </a:r>
            <a:r>
              <a:rPr lang="en-US" sz="2800" b="1" dirty="0" err="1"/>
              <a:t>int</a:t>
            </a:r>
            <a:r>
              <a:rPr lang="en-US" sz="2800" b="1" dirty="0"/>
              <a:t> i) </a:t>
            </a:r>
          </a:p>
          <a:p>
            <a:r>
              <a:rPr lang="en-US" sz="2800" b="1" dirty="0"/>
              <a:t>{</a:t>
            </a:r>
          </a:p>
          <a:p>
            <a:r>
              <a:rPr lang="en-US" sz="2800" b="1" dirty="0"/>
              <a:t>	</a:t>
            </a:r>
            <a:r>
              <a:rPr lang="en-US" sz="2800" b="1" dirty="0" err="1">
                <a:solidFill>
                  <a:schemeClr val="accent3">
                    <a:lumMod val="75000"/>
                  </a:schemeClr>
                </a:solidFill>
              </a:rPr>
              <a:t>cout</a:t>
            </a:r>
            <a:r>
              <a:rPr lang="en-US" sz="2800" b="1" dirty="0">
                <a:solidFill>
                  <a:schemeClr val="accent3">
                    <a:lumMod val="75000"/>
                  </a:schemeClr>
                </a:solidFill>
              </a:rPr>
              <a:t> &lt;&lt; i*i &lt;&lt; </a:t>
            </a:r>
            <a:r>
              <a:rPr lang="en-US" sz="2800" b="1" dirty="0" err="1">
                <a:solidFill>
                  <a:schemeClr val="accent3">
                    <a:lumMod val="75000"/>
                  </a:schemeClr>
                </a:solidFill>
              </a:rPr>
              <a:t>endl</a:t>
            </a:r>
            <a:r>
              <a:rPr lang="en-US" sz="2800" b="1" dirty="0">
                <a:solidFill>
                  <a:schemeClr val="accent3">
                    <a:lumMod val="75000"/>
                  </a:schemeClr>
                </a:solidFill>
              </a:rPr>
              <a:t>;</a:t>
            </a:r>
          </a:p>
          <a:p>
            <a:r>
              <a:rPr lang="en-US" sz="2800" b="1" dirty="0"/>
              <a:t>}</a:t>
            </a:r>
          </a:p>
          <a:p>
            <a:endParaRPr lang="en-US" sz="2800" b="1" dirty="0"/>
          </a:p>
          <a:p>
            <a:r>
              <a:rPr lang="en-US" sz="2800" b="1" dirty="0" err="1"/>
              <a:t>int</a:t>
            </a:r>
            <a:r>
              <a:rPr lang="en-US" sz="2800" b="1" dirty="0"/>
              <a:t> main() </a:t>
            </a:r>
          </a:p>
          <a:p>
            <a:r>
              <a:rPr lang="en-US" sz="2800" b="1" dirty="0"/>
              <a:t>{</a:t>
            </a:r>
          </a:p>
          <a:p>
            <a:r>
              <a:rPr lang="en-US" sz="2800" b="1" dirty="0"/>
              <a:t>	vector&lt;</a:t>
            </a:r>
            <a:r>
              <a:rPr lang="en-US" sz="2800" b="1" dirty="0" err="1"/>
              <a:t>int</a:t>
            </a:r>
            <a:r>
              <a:rPr lang="en-US" sz="2800" b="1" dirty="0"/>
              <a:t>&gt; v;</a:t>
            </a:r>
          </a:p>
          <a:p>
            <a:r>
              <a:rPr lang="en-US" sz="2800" b="1" dirty="0"/>
              <a:t>	</a:t>
            </a:r>
            <a:r>
              <a:rPr lang="en-US" sz="2800" b="1" dirty="0" err="1"/>
              <a:t>for_each</a:t>
            </a:r>
            <a:r>
              <a:rPr lang="en-US" sz="2800" b="1" dirty="0"/>
              <a:t>(</a:t>
            </a:r>
            <a:r>
              <a:rPr lang="en-US" sz="2800" b="1" dirty="0" err="1"/>
              <a:t>v.begin</a:t>
            </a:r>
            <a:r>
              <a:rPr lang="en-US" sz="2800" b="1" dirty="0"/>
              <a:t>(), </a:t>
            </a:r>
            <a:r>
              <a:rPr lang="en-US" sz="2800" b="1" dirty="0" err="1"/>
              <a:t>v.end</a:t>
            </a:r>
            <a:r>
              <a:rPr lang="en-US" sz="2800" b="1" dirty="0"/>
              <a:t>(), </a:t>
            </a:r>
            <a:r>
              <a:rPr lang="en-US" sz="2800" b="1" dirty="0" err="1">
                <a:solidFill>
                  <a:schemeClr val="accent3">
                    <a:lumMod val="75000"/>
                  </a:schemeClr>
                </a:solidFill>
              </a:rPr>
              <a:t>print_square</a:t>
            </a:r>
            <a:r>
              <a:rPr lang="en-US" sz="2800" b="1" dirty="0"/>
              <a:t>);</a:t>
            </a:r>
          </a:p>
          <a:p>
            <a:r>
              <a:rPr lang="en-US" sz="2800" b="1" dirty="0"/>
              <a:t>}</a:t>
            </a:r>
          </a:p>
        </p:txBody>
      </p:sp>
    </p:spTree>
    <p:extLst>
      <p:ext uri="{BB962C8B-B14F-4D97-AF65-F5344CB8AC3E}">
        <p14:creationId xmlns:p14="http://schemas.microsoft.com/office/powerpoint/2010/main" val="42706837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Why Does It Need a Name?</a:t>
            </a:r>
            <a:endParaRPr lang="en-US" dirty="0"/>
          </a:p>
        </p:txBody>
      </p:sp>
      <p:sp>
        <p:nvSpPr>
          <p:cNvPr id="6" name="Text Placeholder 5"/>
          <p:cNvSpPr>
            <a:spLocks noGrp="1"/>
          </p:cNvSpPr>
          <p:nvPr>
            <p:ph type="body" sz="quarter" idx="10"/>
          </p:nvPr>
        </p:nvSpPr>
        <p:spPr/>
        <p:txBody>
          <a:bodyPr/>
          <a:lstStyle/>
          <a:p>
            <a:r>
              <a:rPr lang="en-US" sz="3600" b="1" smtClean="0"/>
              <a:t>int main() {</a:t>
            </a:r>
          </a:p>
          <a:p>
            <a:r>
              <a:rPr lang="en-US" sz="3600" b="1" smtClean="0"/>
              <a:t>  vector&lt;int&gt; v;</a:t>
            </a:r>
          </a:p>
          <a:p>
            <a:r>
              <a:rPr lang="en-US" sz="3600" b="1" smtClean="0"/>
              <a:t>  for_each(v.begin(), v.end(),</a:t>
            </a:r>
          </a:p>
          <a:p>
            <a:r>
              <a:rPr lang="en-US" sz="3600" b="1" smtClean="0"/>
              <a:t>   [](int i) { </a:t>
            </a:r>
            <a:r>
              <a:rPr lang="en-US" sz="3600" b="1" smtClean="0">
                <a:solidFill>
                  <a:schemeClr val="accent3">
                    <a:lumMod val="75000"/>
                  </a:schemeClr>
                </a:solidFill>
              </a:rPr>
              <a:t>cout &lt;&lt; i*i &lt;&lt; endl;</a:t>
            </a:r>
            <a:r>
              <a:rPr lang="en-US" sz="3600" b="1" smtClean="0"/>
              <a:t> } );</a:t>
            </a:r>
          </a:p>
          <a:p>
            <a:r>
              <a:rPr lang="en-US" sz="3600" b="1" smtClean="0"/>
              <a:t>}</a:t>
            </a:r>
            <a:endParaRPr lang="en-US" sz="3600" b="1" dirty="0"/>
          </a:p>
        </p:txBody>
      </p:sp>
    </p:spTree>
    <p:extLst>
      <p:ext uri="{BB962C8B-B14F-4D97-AF65-F5344CB8AC3E}">
        <p14:creationId xmlns:p14="http://schemas.microsoft.com/office/powerpoint/2010/main" val="686194903"/>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p:txBody>
          <a:bodyPr/>
          <a:lstStyle/>
          <a:p>
            <a:r>
              <a:rPr lang="en-US" dirty="0" smtClean="0"/>
              <a:t>demo</a:t>
            </a:r>
            <a:endParaRPr lang="en-US" dirty="0"/>
          </a:p>
        </p:txBody>
      </p:sp>
      <p:sp>
        <p:nvSpPr>
          <p:cNvPr id="2" name="Title 1"/>
          <p:cNvSpPr>
            <a:spLocks noGrp="1"/>
          </p:cNvSpPr>
          <p:nvPr>
            <p:ph type="ctrTitle"/>
          </p:nvPr>
        </p:nvSpPr>
        <p:spPr/>
        <p:txBody>
          <a:bodyPr/>
          <a:lstStyle/>
          <a:p>
            <a:r>
              <a:rPr lang="en-US" dirty="0"/>
              <a:t>Lambdas</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63583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Lambdas That Return Something</a:t>
            </a:r>
            <a:endParaRPr lang="en-US" dirty="0"/>
          </a:p>
        </p:txBody>
      </p:sp>
      <p:sp>
        <p:nvSpPr>
          <p:cNvPr id="6" name="Text Placeholder 5"/>
          <p:cNvSpPr>
            <a:spLocks noGrp="1"/>
          </p:cNvSpPr>
          <p:nvPr>
            <p:ph type="body" sz="quarter" idx="10"/>
          </p:nvPr>
        </p:nvSpPr>
        <p:spPr>
          <a:xfrm>
            <a:off x="519114" y="1411341"/>
            <a:ext cx="11149012" cy="5127558"/>
          </a:xfrm>
        </p:spPr>
        <p:txBody>
          <a:bodyPr/>
          <a:lstStyle/>
          <a:p>
            <a:r>
              <a:rPr lang="en-CA" sz="2800" dirty="0"/>
              <a:t>vector&lt;</a:t>
            </a:r>
            <a:r>
              <a:rPr lang="en-CA" sz="2800" dirty="0" err="1"/>
              <a:t>int</a:t>
            </a:r>
            <a:r>
              <a:rPr lang="en-CA" sz="2800" dirty="0"/>
              <a:t>&gt; v;</a:t>
            </a:r>
          </a:p>
          <a:p>
            <a:r>
              <a:rPr lang="en-CA" sz="2800" dirty="0" err="1"/>
              <a:t>deque</a:t>
            </a:r>
            <a:r>
              <a:rPr lang="en-CA" sz="2800" dirty="0"/>
              <a:t>&lt;</a:t>
            </a:r>
            <a:r>
              <a:rPr lang="en-CA" sz="2800" dirty="0" err="1"/>
              <a:t>int</a:t>
            </a:r>
            <a:r>
              <a:rPr lang="en-CA" sz="2800" dirty="0"/>
              <a:t>&gt; d;</a:t>
            </a:r>
          </a:p>
          <a:p>
            <a:r>
              <a:rPr lang="en-CA" sz="2800" dirty="0"/>
              <a:t>transform(</a:t>
            </a:r>
            <a:r>
              <a:rPr lang="en-CA" sz="2800" dirty="0" err="1"/>
              <a:t>v.begin</a:t>
            </a:r>
            <a:r>
              <a:rPr lang="en-CA" sz="2800" dirty="0"/>
              <a:t>(), </a:t>
            </a:r>
            <a:r>
              <a:rPr lang="en-CA" sz="2800" dirty="0" err="1"/>
              <a:t>v.end</a:t>
            </a:r>
            <a:r>
              <a:rPr lang="en-CA" sz="2800" dirty="0"/>
              <a:t>(), </a:t>
            </a:r>
          </a:p>
          <a:p>
            <a:r>
              <a:rPr lang="en-CA" sz="2800" dirty="0"/>
              <a:t>   </a:t>
            </a:r>
            <a:r>
              <a:rPr lang="en-CA" sz="2800" dirty="0" err="1"/>
              <a:t>front_inserter</a:t>
            </a:r>
            <a:r>
              <a:rPr lang="en-CA" sz="2800" dirty="0"/>
              <a:t>(d), </a:t>
            </a:r>
          </a:p>
          <a:p>
            <a:r>
              <a:rPr lang="en-CA" sz="2800" b="1" dirty="0"/>
              <a:t>   [](</a:t>
            </a:r>
            <a:r>
              <a:rPr lang="en-CA" sz="2800" b="1" dirty="0" err="1"/>
              <a:t>int</a:t>
            </a:r>
            <a:r>
              <a:rPr lang="en-CA" sz="2800" b="1" dirty="0"/>
              <a:t> n) { return n * n * n; }</a:t>
            </a:r>
            <a:r>
              <a:rPr lang="en-CA" sz="2800" dirty="0"/>
              <a:t>);</a:t>
            </a:r>
          </a:p>
          <a:p>
            <a:r>
              <a:rPr lang="en-CA" sz="2800" dirty="0"/>
              <a:t>transform(</a:t>
            </a:r>
            <a:r>
              <a:rPr lang="en-CA" sz="2800" dirty="0" err="1"/>
              <a:t>v.begin</a:t>
            </a:r>
            <a:r>
              <a:rPr lang="en-CA" sz="2800" dirty="0"/>
              <a:t>(), </a:t>
            </a:r>
            <a:r>
              <a:rPr lang="en-CA" sz="2800" dirty="0" err="1"/>
              <a:t>v.end</a:t>
            </a:r>
            <a:r>
              <a:rPr lang="en-CA" sz="2800" dirty="0"/>
              <a:t>(),</a:t>
            </a:r>
          </a:p>
          <a:p>
            <a:r>
              <a:rPr lang="en-CA" sz="2800" dirty="0"/>
              <a:t>   </a:t>
            </a:r>
            <a:r>
              <a:rPr lang="en-CA" sz="2800" dirty="0" err="1"/>
              <a:t>front_inserter</a:t>
            </a:r>
            <a:r>
              <a:rPr lang="en-CA" sz="2800" dirty="0"/>
              <a:t>(d),</a:t>
            </a:r>
          </a:p>
          <a:p>
            <a:r>
              <a:rPr lang="en-CA" sz="2800" dirty="0"/>
              <a:t>   </a:t>
            </a:r>
            <a:r>
              <a:rPr lang="en-CA" sz="2800" b="1" dirty="0"/>
              <a:t>[](</a:t>
            </a:r>
            <a:r>
              <a:rPr lang="en-CA" sz="2800" b="1" dirty="0" err="1"/>
              <a:t>int</a:t>
            </a:r>
            <a:r>
              <a:rPr lang="en-CA" sz="2800" b="1" dirty="0"/>
              <a:t> n) -&gt; double {</a:t>
            </a:r>
            <a:endParaRPr lang="en-CA" sz="2800" dirty="0"/>
          </a:p>
          <a:p>
            <a:r>
              <a:rPr lang="en-CA" sz="2800" b="1" dirty="0"/>
              <a:t>        if (n % 2 == 0) {return n * n * n;} </a:t>
            </a:r>
          </a:p>
          <a:p>
            <a:r>
              <a:rPr lang="en-CA" sz="2800" b="1" dirty="0"/>
              <a:t>        else {return n / 2.0;}</a:t>
            </a:r>
            <a:endParaRPr lang="en-CA" sz="2800" dirty="0"/>
          </a:p>
          <a:p>
            <a:r>
              <a:rPr lang="en-CA" sz="2800" b="1" dirty="0"/>
              <a:t>    }</a:t>
            </a:r>
            <a:r>
              <a:rPr lang="en-CA" sz="2800" dirty="0"/>
              <a:t>);</a:t>
            </a:r>
          </a:p>
        </p:txBody>
      </p:sp>
    </p:spTree>
    <p:extLst>
      <p:ext uri="{BB962C8B-B14F-4D97-AF65-F5344CB8AC3E}">
        <p14:creationId xmlns:p14="http://schemas.microsoft.com/office/powerpoint/2010/main" val="207063126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t>Using Variables from Local Scope</a:t>
            </a:r>
            <a:endParaRPr lang="en-US" dirty="0"/>
          </a:p>
        </p:txBody>
      </p:sp>
      <p:sp>
        <p:nvSpPr>
          <p:cNvPr id="6" name="Text Placeholder 5"/>
          <p:cNvSpPr>
            <a:spLocks noGrp="1"/>
          </p:cNvSpPr>
          <p:nvPr>
            <p:ph type="body" sz="quarter" idx="10"/>
          </p:nvPr>
        </p:nvSpPr>
        <p:spPr>
          <a:xfrm>
            <a:off x="519114" y="1430338"/>
            <a:ext cx="11149012" cy="2108269"/>
          </a:xfrm>
        </p:spPr>
        <p:txBody>
          <a:bodyPr/>
          <a:lstStyle/>
          <a:p>
            <a:r>
              <a:rPr lang="en-CA" sz="2800" dirty="0" err="1"/>
              <a:t>v.erase</a:t>
            </a:r>
            <a:r>
              <a:rPr lang="en-CA" sz="2800" dirty="0"/>
              <a:t>(</a:t>
            </a:r>
            <a:r>
              <a:rPr lang="en-CA" sz="2800" dirty="0" err="1"/>
              <a:t>remove_if</a:t>
            </a:r>
            <a:r>
              <a:rPr lang="en-CA" sz="2800" dirty="0"/>
              <a:t>(</a:t>
            </a:r>
            <a:r>
              <a:rPr lang="en-CA" sz="2800" dirty="0" err="1"/>
              <a:t>v.begin</a:t>
            </a:r>
            <a:r>
              <a:rPr lang="en-CA" sz="2800" dirty="0"/>
              <a:t>(), </a:t>
            </a:r>
            <a:r>
              <a:rPr lang="en-CA" sz="2800" dirty="0" err="1"/>
              <a:t>v.end</a:t>
            </a:r>
            <a:r>
              <a:rPr lang="en-CA" sz="2800" dirty="0"/>
              <a:t>(), </a:t>
            </a:r>
          </a:p>
          <a:p>
            <a:r>
              <a:rPr lang="en-CA" sz="2800" b="1" dirty="0"/>
              <a:t>        [x, y](</a:t>
            </a:r>
            <a:r>
              <a:rPr lang="en-CA" sz="2800" b="1" dirty="0" err="1"/>
              <a:t>int</a:t>
            </a:r>
            <a:r>
              <a:rPr lang="en-CA" sz="2800" b="1" dirty="0"/>
              <a:t> n) { return x &lt; n &amp;&amp; n &lt; y; }</a:t>
            </a:r>
            <a:r>
              <a:rPr lang="en-CA" sz="2800" dirty="0"/>
              <a:t>),</a:t>
            </a:r>
            <a:r>
              <a:rPr lang="en-CA" sz="2800" dirty="0" err="1"/>
              <a:t>v.end</a:t>
            </a:r>
            <a:r>
              <a:rPr lang="en-CA" sz="2800" dirty="0"/>
              <a:t>());</a:t>
            </a:r>
          </a:p>
          <a:p>
            <a:r>
              <a:rPr lang="en-CA" sz="2800" dirty="0" err="1"/>
              <a:t>v.erase</a:t>
            </a:r>
            <a:r>
              <a:rPr lang="en-CA" sz="2800" dirty="0"/>
              <a:t>(</a:t>
            </a:r>
            <a:r>
              <a:rPr lang="en-CA" sz="2800" dirty="0" err="1"/>
              <a:t>remove_if</a:t>
            </a:r>
            <a:r>
              <a:rPr lang="en-CA" sz="2800" dirty="0"/>
              <a:t>(</a:t>
            </a:r>
            <a:r>
              <a:rPr lang="en-CA" sz="2800" dirty="0" err="1"/>
              <a:t>v.begin</a:t>
            </a:r>
            <a:r>
              <a:rPr lang="en-CA" sz="2800" dirty="0"/>
              <a:t>(), </a:t>
            </a:r>
            <a:r>
              <a:rPr lang="en-CA" sz="2800" dirty="0" err="1"/>
              <a:t>v.end</a:t>
            </a:r>
            <a:r>
              <a:rPr lang="en-CA" sz="2800" dirty="0"/>
              <a:t>(),</a:t>
            </a:r>
          </a:p>
          <a:p>
            <a:r>
              <a:rPr lang="en-CA" sz="2800" dirty="0"/>
              <a:t>        </a:t>
            </a:r>
            <a:r>
              <a:rPr lang="en-CA" sz="2800" b="1" dirty="0"/>
              <a:t>[=](</a:t>
            </a:r>
            <a:r>
              <a:rPr lang="en-CA" sz="2800" b="1" dirty="0" err="1"/>
              <a:t>int</a:t>
            </a:r>
            <a:r>
              <a:rPr lang="en-CA" sz="2800" b="1" dirty="0"/>
              <a:t> n) { return x &lt; n &amp;&amp; n &lt; y; }</a:t>
            </a:r>
            <a:r>
              <a:rPr lang="en-CA" sz="2800" dirty="0"/>
              <a:t>), </a:t>
            </a:r>
            <a:r>
              <a:rPr lang="en-CA" sz="2800" dirty="0" err="1"/>
              <a:t>v.end</a:t>
            </a:r>
            <a:r>
              <a:rPr lang="en-CA" sz="2800" dirty="0"/>
              <a:t>());</a:t>
            </a:r>
          </a:p>
          <a:p>
            <a:r>
              <a:rPr lang="en-CA" sz="2800" dirty="0" err="1"/>
              <a:t>for_each</a:t>
            </a:r>
            <a:r>
              <a:rPr lang="en-CA" sz="2800" dirty="0"/>
              <a:t>(</a:t>
            </a:r>
            <a:r>
              <a:rPr lang="en-CA" sz="2800" dirty="0" err="1"/>
              <a:t>v.begin</a:t>
            </a:r>
            <a:r>
              <a:rPr lang="en-CA" sz="2800" dirty="0"/>
              <a:t>(), </a:t>
            </a:r>
            <a:r>
              <a:rPr lang="en-CA" sz="2800" dirty="0" err="1"/>
              <a:t>v.end</a:t>
            </a:r>
            <a:r>
              <a:rPr lang="en-CA" sz="2800" dirty="0"/>
              <a:t>(), </a:t>
            </a:r>
          </a:p>
          <a:p>
            <a:r>
              <a:rPr lang="en-CA" sz="2800" b="1" dirty="0"/>
              <a:t>        [&amp;x, &amp;y](</a:t>
            </a:r>
            <a:r>
              <a:rPr lang="en-CA" sz="2800" b="1" dirty="0" err="1"/>
              <a:t>int</a:t>
            </a:r>
            <a:r>
              <a:rPr lang="en-CA" sz="2800" b="1" dirty="0"/>
              <a:t>&amp; r) {</a:t>
            </a:r>
            <a:endParaRPr lang="en-CA" sz="2800" dirty="0"/>
          </a:p>
          <a:p>
            <a:r>
              <a:rPr lang="en-CA" sz="2800" b="1" dirty="0"/>
              <a:t>        </a:t>
            </a:r>
            <a:r>
              <a:rPr lang="en-CA" sz="2800" b="1" dirty="0" err="1"/>
              <a:t>const</a:t>
            </a:r>
            <a:r>
              <a:rPr lang="en-CA" sz="2800" b="1" dirty="0"/>
              <a:t> </a:t>
            </a:r>
            <a:r>
              <a:rPr lang="en-CA" sz="2800" b="1" dirty="0" err="1"/>
              <a:t>int</a:t>
            </a:r>
            <a:r>
              <a:rPr lang="en-CA" sz="2800" b="1" dirty="0"/>
              <a:t> old = r;</a:t>
            </a:r>
            <a:endParaRPr lang="en-CA" sz="2800" dirty="0"/>
          </a:p>
          <a:p>
            <a:r>
              <a:rPr lang="en-CA" sz="2800" b="1" dirty="0"/>
              <a:t>        r *= 2;</a:t>
            </a:r>
            <a:endParaRPr lang="en-CA" sz="2800" dirty="0"/>
          </a:p>
          <a:p>
            <a:r>
              <a:rPr lang="en-CA" sz="2800" b="1" dirty="0"/>
              <a:t>        x = y;</a:t>
            </a:r>
            <a:endParaRPr lang="en-CA" sz="2800" dirty="0"/>
          </a:p>
          <a:p>
            <a:r>
              <a:rPr lang="en-CA" sz="2800" b="1" dirty="0"/>
              <a:t>        y = old;       }</a:t>
            </a:r>
            <a:r>
              <a:rPr lang="en-CA" sz="2800" dirty="0"/>
              <a:t>);</a:t>
            </a:r>
          </a:p>
        </p:txBody>
      </p:sp>
    </p:spTree>
    <p:extLst>
      <p:ext uri="{BB962C8B-B14F-4D97-AF65-F5344CB8AC3E}">
        <p14:creationId xmlns:p14="http://schemas.microsoft.com/office/powerpoint/2010/main" val="582750799"/>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2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2010-05-31T11:29:05Z</outs:dateTime>
      <outs:isPinned>true</outs:isPinned>
    </outs:relatedDate>
    <outs:relatedDate>
      <outs:type>2</outs:type>
      <outs:displayName>Created</outs:displayName>
      <outs:dateTime>2010-05-05T18:20:06Z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relatedPerson>
          <outs:displayName>Kate Gregory</outs:displayName>
          <outs:accountName/>
        </outs:relatedPerson>
      </outs:people>
      <outs:source>0</outs:source>
      <outs:isPinned>true</outs:isPinned>
    </outs:relatedPeopleItem>
    <outs:relatedPeopleItem>
      <outs:category>Last modified by</outs:category>
      <outs:people>
        <outs:relatedPerson>
          <outs:displayName>Kate</outs:displayName>
          <outs:accountName/>
        </outs:relatedPerson>
      </outs:people>
      <outs:source>0</outs:source>
      <outs:isPinned>true</outs:isPinned>
    </outs:relatedPeopleItem>
    <outs:relatedPeopleItem>
      <outs:category>Manager</outs:category>
      <outs:people>
        <outs:relatedPerson>
          <outs:displayName>&lt;Content Manager Name Here&gt;</outs:displayName>
          <outs:accountName/>
        </outs:relatedPerson>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257B0D57-9591-411B-B928-73097871566B}">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TechEd_NA_2010_PPT_Template</Template>
  <TotalTime>7172</TotalTime>
  <Words>3531</Words>
  <Application>Microsoft Office PowerPoint</Application>
  <PresentationFormat>Custom</PresentationFormat>
  <Paragraphs>354</Paragraphs>
  <Slides>27</Slides>
  <Notes>26</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TENA11_BreakoutSession_Template_16x9_Final_05132011</vt:lpstr>
      <vt:lpstr>2_White with Consolas font for code slides</vt:lpstr>
      <vt:lpstr>Modern Native C++ Development  for Maximum Productivity</vt:lpstr>
      <vt:lpstr>Agenda</vt:lpstr>
      <vt:lpstr>TR1 and C++0x</vt:lpstr>
      <vt:lpstr>Lambdas for C++</vt:lpstr>
      <vt:lpstr>Tiny Functions</vt:lpstr>
      <vt:lpstr>Why Does It Need a Name?</vt:lpstr>
      <vt:lpstr>Lambdas</vt:lpstr>
      <vt:lpstr>Lambdas That Return Something</vt:lpstr>
      <vt:lpstr>Using Variables from Local Scope</vt:lpstr>
      <vt:lpstr>Auto</vt:lpstr>
      <vt:lpstr>C++0x Standard Library in VC 2010</vt:lpstr>
      <vt:lpstr>Smart pointers</vt:lpstr>
      <vt:lpstr>make_shared&lt;T&gt;()</vt:lpstr>
      <vt:lpstr>unique_ptr</vt:lpstr>
      <vt:lpstr>Const iterators: cbegin and  cend</vt:lpstr>
      <vt:lpstr>Visual Studio 2010 Architecture Changes</vt:lpstr>
      <vt:lpstr>Visual Studio 2010 New Features</vt:lpstr>
      <vt:lpstr>Native Concurrency Stack</vt:lpstr>
      <vt:lpstr>Concurrency and Debugging</vt:lpstr>
      <vt:lpstr>Concurrency</vt:lpstr>
      <vt:lpstr>C++ Is Very Much Alive</vt:lpstr>
      <vt:lpstr>DEV Track Resources</vt:lpstr>
      <vt:lpstr>Resources</vt:lpstr>
      <vt:lpstr>PowerPoint Presentation</vt:lpstr>
      <vt:lpstr>PowerPoint Presentation</vt:lpstr>
      <vt:lpstr>PowerPoint Presentation</vt:lpstr>
      <vt:lpstr>PowerPoint Presentation</vt:lpstr>
    </vt:vector>
  </TitlesOfParts>
  <Manager>&lt;Content Manager Name Here&gt;</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DEV303: Modern Native C++ Development for Maximum Productivity</dc:title>
  <dc:subject>Microsoft TechEd North America 2011</dc:subject>
  <dc:creator>Kate Gregory</dc:creator>
  <dc:description>Template Design: Jordan Cayabyab
Formatter: Sylvia Tedjo, Silver Fox Productions
Event Date: May 16-19, 2011
Event Location: Atlanta
Audience Type: Developers, IT Pros</dc:description>
  <cp:lastModifiedBy>Shows</cp:lastModifiedBy>
  <cp:revision>90</cp:revision>
  <dcterms:created xsi:type="dcterms:W3CDTF">2010-05-05T18:20:06Z</dcterms:created>
  <dcterms:modified xsi:type="dcterms:W3CDTF">2011-05-19T14:16:17Z</dcterms:modified>
</cp:coreProperties>
</file>