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 id="2147483762" r:id="rId2"/>
  </p:sldMasterIdLst>
  <p:notesMasterIdLst>
    <p:notesMasterId r:id="rId34"/>
  </p:notesMasterIdLst>
  <p:handoutMasterIdLst>
    <p:handoutMasterId r:id="rId35"/>
  </p:handoutMasterIdLst>
  <p:sldIdLst>
    <p:sldId id="322" r:id="rId3"/>
    <p:sldId id="333" r:id="rId4"/>
    <p:sldId id="335" r:id="rId5"/>
    <p:sldId id="337" r:id="rId6"/>
    <p:sldId id="336" r:id="rId7"/>
    <p:sldId id="338" r:id="rId8"/>
    <p:sldId id="339" r:id="rId9"/>
    <p:sldId id="340" r:id="rId10"/>
    <p:sldId id="341" r:id="rId11"/>
    <p:sldId id="342" r:id="rId12"/>
    <p:sldId id="343" r:id="rId13"/>
    <p:sldId id="344" r:id="rId14"/>
    <p:sldId id="345" r:id="rId15"/>
    <p:sldId id="267" r:id="rId16"/>
    <p:sldId id="347" r:id="rId17"/>
    <p:sldId id="348" r:id="rId18"/>
    <p:sldId id="349" r:id="rId19"/>
    <p:sldId id="350" r:id="rId20"/>
    <p:sldId id="351" r:id="rId21"/>
    <p:sldId id="352" r:id="rId22"/>
    <p:sldId id="355" r:id="rId23"/>
    <p:sldId id="356" r:id="rId24"/>
    <p:sldId id="357" r:id="rId25"/>
    <p:sldId id="358" r:id="rId26"/>
    <p:sldId id="331" r:id="rId27"/>
    <p:sldId id="359" r:id="rId28"/>
    <p:sldId id="360" r:id="rId29"/>
    <p:sldId id="361" r:id="rId30"/>
    <p:sldId id="362" r:id="rId31"/>
    <p:sldId id="271" r:id="rId32"/>
    <p:sldId id="319" r:id="rId33"/>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000000"/>
    <a:srgbClr val="59D01E"/>
    <a:srgbClr val="F8F57B"/>
    <a:srgbClr val="FFFFFF"/>
    <a:srgbClr val="ACE58F"/>
    <a:srgbClr val="F6AE1E"/>
    <a:srgbClr val="429A16"/>
    <a:srgbClr val="29292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856" autoAdjust="0"/>
    <p:restoredTop sz="91765" autoAdjust="0"/>
  </p:normalViewPr>
  <p:slideViewPr>
    <p:cSldViewPr snapToGrid="0">
      <p:cViewPr varScale="1">
        <p:scale>
          <a:sx n="61" d="100"/>
          <a:sy n="61" d="100"/>
        </p:scale>
        <p:origin x="-1434"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50" d="100"/>
        <a:sy n="50" d="100"/>
      </p:scale>
      <p:origin x="0" y="15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5/17/2011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5/17/2011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12:34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4067586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12:34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12:34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264943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3332579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12:34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27</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12:34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28</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12:34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29</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12:34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12:34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12:34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12:34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1675A-CF11-440E-8BE7-4E3043098033}" type="slidenum">
              <a:rPr lang="en-US" smtClean="0"/>
              <a:t>4</a:t>
            </a:fld>
            <a:endParaRPr lang="en-US"/>
          </a:p>
        </p:txBody>
      </p:sp>
    </p:spTree>
    <p:extLst>
      <p:ext uri="{BB962C8B-B14F-4D97-AF65-F5344CB8AC3E}">
        <p14:creationId xmlns:p14="http://schemas.microsoft.com/office/powerpoint/2010/main" val="3853120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12:34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12:34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4050652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12:34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12:34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2467384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36849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145488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47033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2659352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83279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14054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11346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27549027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354821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72478138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1576799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1"/>
            <a:ext cx="11149012"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966564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420377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22094185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3122425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85457832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35752465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9123878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69056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18999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313608"/>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4" r:id="rId20"/>
    <p:sldLayoutId id="2147483765" r:id="rId21"/>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6179845"/>
      </p:ext>
    </p:extLst>
  </p:cSld>
  <p:clrMap bg1="dk1" tx1="lt1" bg2="dk2" tx2="lt2" accent1="accent1" accent2="accent2" accent3="accent3" accent4="accent4" accent5="accent5" accent6="accent6" hlink="hlink" folHlink="folHlink"/>
  <p:sldLayoutIdLst>
    <p:sldLayoutId id="2147483763"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msdn.microsoft.com/en-us/vstudio/async.aspx"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notesSlide" Target="../notesSlides/notesSlide13.xml"/><Relationship Id="rId7"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oleObject" Target="../embeddings/oleObject1.bin"/><Relationship Id="rId10" Type="http://schemas.openxmlformats.org/officeDocument/2006/relationships/image" Target="../media/image32.emf"/><Relationship Id="rId4" Type="http://schemas.openxmlformats.org/officeDocument/2006/relationships/image" Target="../media/image2.png"/><Relationship Id="rId9"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2.png"/><Relationship Id="rId7" Type="http://schemas.openxmlformats.org/officeDocument/2006/relationships/image" Target="../media/image34.emf"/><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33.emf"/><Relationship Id="rId4" Type="http://schemas.openxmlformats.org/officeDocument/2006/relationships/oleObject" Target="../embeddings/oleObject4.bin"/><Relationship Id="rId9" Type="http://schemas.openxmlformats.org/officeDocument/2006/relationships/image" Target="../media/image35.e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png"/><Relationship Id="rId7" Type="http://schemas.openxmlformats.org/officeDocument/2006/relationships/image" Target="../media/image37.emf"/><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36.emf"/><Relationship Id="rId4" Type="http://schemas.openxmlformats.org/officeDocument/2006/relationships/oleObject" Target="../embeddings/oleObject7.bin"/><Relationship Id="rId9" Type="http://schemas.openxmlformats.org/officeDocument/2006/relationships/image" Target="../media/image38.emf"/></Relationships>
</file>

<file path=ppt/slides/_rels/slide2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hyperlink" Target="http://social.msdn.microsoft.com/Forums/en-US/tpldataflow" TargetMode="External"/><Relationship Id="rId3" Type="http://schemas.openxmlformats.org/officeDocument/2006/relationships/image" Target="../media/image2.png"/><Relationship Id="rId7" Type="http://schemas.openxmlformats.org/officeDocument/2006/relationships/hyperlink" Target="http://social.msdn.microsoft.com/Forums/en-US/async"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ocial.msdn.microsoft.com/Forums/en-US/parallelextensions/" TargetMode="External"/><Relationship Id="rId5" Type="http://schemas.openxmlformats.org/officeDocument/2006/relationships/hyperlink" Target="http://msdn.com/gg585582" TargetMode="External"/><Relationship Id="rId4" Type="http://schemas.openxmlformats.org/officeDocument/2006/relationships/hyperlink" Target="http://msdn.com/async"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facebook.com/visualstudio" TargetMode="External"/><Relationship Id="rId3" Type="http://schemas.openxmlformats.org/officeDocument/2006/relationships/hyperlink" Target="http://www.microsoft.com/visualstudio/en-us/lightswitch" TargetMode="External"/><Relationship Id="rId7" Type="http://schemas.openxmlformats.org/officeDocument/2006/relationships/hyperlink" Target="http://www.microsoft.com/sqlserver/en/us/default.aspx" TargetMode="External"/><Relationship Id="rId2" Type="http://schemas.openxmlformats.org/officeDocument/2006/relationships/hyperlink" Target="http://www.microsoft.com/visualstudio" TargetMode="External"/><Relationship Id="rId1" Type="http://schemas.openxmlformats.org/officeDocument/2006/relationships/slideLayout" Target="../slideLayouts/slideLayout9.xml"/><Relationship Id="rId6" Type="http://schemas.openxmlformats.org/officeDocument/2006/relationships/hyperlink" Target="http://blogs.msdn.com/b/bharry/" TargetMode="External"/><Relationship Id="rId5" Type="http://schemas.openxmlformats.org/officeDocument/2006/relationships/hyperlink" Target="http://blogs.msdn.com/b/somasegar/" TargetMode="External"/><Relationship Id="rId4" Type="http://schemas.openxmlformats.org/officeDocument/2006/relationships/hyperlink" Target="http://www.microsoft.com/expression/"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44.png"/><Relationship Id="rId5" Type="http://schemas.openxmlformats.org/officeDocument/2006/relationships/hyperlink" Target="http://www.microsoft.com/learning" TargetMode="External"/><Relationship Id="rId10" Type="http://schemas.openxmlformats.org/officeDocument/2006/relationships/image" Target="../media/image43.emf"/><Relationship Id="rId4" Type="http://schemas.openxmlformats.org/officeDocument/2006/relationships/image" Target="../media/image40.png"/><Relationship Id="rId9" Type="http://schemas.openxmlformats.org/officeDocument/2006/relationships/image" Target="../media/image42.png"/><Relationship Id="rId1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Future of Parallel Programming in the Microsoft .NET Framework</a:t>
            </a:r>
          </a:p>
        </p:txBody>
      </p:sp>
      <p:sp>
        <p:nvSpPr>
          <p:cNvPr id="3" name="Subtitle 2"/>
          <p:cNvSpPr>
            <a:spLocks noGrp="1"/>
          </p:cNvSpPr>
          <p:nvPr>
            <p:ph type="subTitle" idx="1"/>
          </p:nvPr>
        </p:nvSpPr>
        <p:spPr/>
        <p:txBody>
          <a:bodyPr/>
          <a:lstStyle/>
          <a:p>
            <a:r>
              <a:rPr lang="en-US" dirty="0" smtClean="0"/>
              <a:t>Danny Shih</a:t>
            </a:r>
          </a:p>
          <a:p>
            <a:r>
              <a:rPr lang="en-US" dirty="0" smtClean="0"/>
              <a:t>Program Manager</a:t>
            </a:r>
          </a:p>
          <a:p>
            <a:r>
              <a:rPr lang="en-US" dirty="0" smtClean="0"/>
              <a:t>Microsoft Corporation</a:t>
            </a:r>
          </a:p>
        </p:txBody>
      </p:sp>
      <p:sp>
        <p:nvSpPr>
          <p:cNvPr id="4" name="Text Placeholder 3"/>
          <p:cNvSpPr>
            <a:spLocks noGrp="1"/>
          </p:cNvSpPr>
          <p:nvPr>
            <p:ph type="body" sz="quarter" idx="10"/>
          </p:nvPr>
        </p:nvSpPr>
        <p:spPr/>
        <p:txBody>
          <a:bodyPr/>
          <a:lstStyle/>
          <a:p>
            <a:r>
              <a:rPr lang="en-US" dirty="0" smtClean="0"/>
              <a:t>DEV301</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a:off x="0" y="6442710"/>
            <a:ext cx="12188825" cy="0"/>
          </a:xfrm>
          <a:prstGeom prst="line">
            <a:avLst/>
          </a:prstGeom>
          <a:noFill/>
          <a:ln w="34925" cap="flat">
            <a:solidFill>
              <a:srgbClr val="8CC63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 name="Rectangle 1"/>
          <p:cNvSpPr>
            <a:spLocks/>
          </p:cNvSpPr>
          <p:nvPr/>
        </p:nvSpPr>
        <p:spPr bwMode="auto">
          <a:xfrm>
            <a:off x="0" y="1920240"/>
            <a:ext cx="12204061" cy="2148840"/>
          </a:xfrm>
          <a:prstGeom prst="rect">
            <a:avLst/>
          </a:prstGeom>
          <a:solidFill>
            <a:schemeClr val="tx1"/>
          </a:solidFill>
          <a:ln>
            <a:noFill/>
          </a:ln>
          <a:extLst/>
        </p:spPr>
        <p:txBody>
          <a:bodyPr lIns="0" tIns="0" rIns="0" bIns="0"/>
          <a:lstStyle/>
          <a:p>
            <a:endParaRPr lang="en-US"/>
          </a:p>
        </p:txBody>
      </p:sp>
      <p:sp>
        <p:nvSpPr>
          <p:cNvPr id="11" name="Rectangle 5"/>
          <p:cNvSpPr txBox="1">
            <a:spLocks noChangeArrowheads="1"/>
          </p:cNvSpPr>
          <p:nvPr/>
        </p:nvSpPr>
        <p:spPr bwMode="auto">
          <a:xfrm>
            <a:off x="499933" y="2103120"/>
            <a:ext cx="11125159" cy="1965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pPr>
              <a:spcBef>
                <a:spcPct val="0"/>
              </a:spcBef>
            </a:pPr>
            <a:r>
              <a:rPr lang="en-US" sz="1700" dirty="0">
                <a:solidFill>
                  <a:srgbClr val="0000FF"/>
                </a:solidFill>
                <a:latin typeface="Consolas" pitchFamily="49" charset="0"/>
                <a:cs typeface="Consolas" pitchFamily="49" charset="0"/>
              </a:rPr>
              <a:t>public void</a:t>
            </a:r>
            <a:r>
              <a:rPr lang="en-US" sz="1700" dirty="0">
                <a:latin typeface="Consolas" pitchFamily="49" charset="0"/>
                <a:cs typeface="Consolas" pitchFamily="49" charset="0"/>
              </a:rPr>
              <a:t> </a:t>
            </a:r>
            <a:r>
              <a:rPr lang="en-US" sz="1700" dirty="0" err="1">
                <a:latin typeface="Consolas" pitchFamily="49" charset="0"/>
                <a:cs typeface="Consolas" pitchFamily="49" charset="0"/>
              </a:rPr>
              <a:t>CopyStreamToStream</a:t>
            </a:r>
            <a:r>
              <a:rPr lang="en-US" sz="1700" dirty="0">
                <a:latin typeface="Consolas" pitchFamily="49" charset="0"/>
                <a:cs typeface="Consolas" pitchFamily="49" charset="0"/>
              </a:rPr>
              <a:t>(</a:t>
            </a:r>
            <a:r>
              <a:rPr lang="en-US" sz="1700" dirty="0">
                <a:solidFill>
                  <a:srgbClr val="2B91AF"/>
                </a:solidFill>
                <a:latin typeface="Consolas" pitchFamily="49" charset="0"/>
                <a:cs typeface="Consolas" pitchFamily="49" charset="0"/>
              </a:rPr>
              <a:t>Stream</a:t>
            </a:r>
            <a:r>
              <a:rPr lang="en-US" sz="1700" dirty="0">
                <a:latin typeface="Consolas" pitchFamily="49" charset="0"/>
                <a:cs typeface="Consolas" pitchFamily="49" charset="0"/>
              </a:rPr>
              <a:t> source, </a:t>
            </a:r>
            <a:r>
              <a:rPr lang="en-US" sz="1700" dirty="0">
                <a:solidFill>
                  <a:srgbClr val="2B91AF"/>
                </a:solidFill>
                <a:latin typeface="Consolas" pitchFamily="49" charset="0"/>
                <a:cs typeface="Consolas" pitchFamily="49" charset="0"/>
              </a:rPr>
              <a:t>Stream</a:t>
            </a:r>
            <a:r>
              <a:rPr lang="en-US" sz="1700" dirty="0">
                <a:latin typeface="Consolas" pitchFamily="49" charset="0"/>
                <a:cs typeface="Consolas" pitchFamily="49" charset="0"/>
              </a:rPr>
              <a:t> destination)</a:t>
            </a:r>
            <a:br>
              <a:rPr lang="en-US" sz="1700" dirty="0">
                <a:latin typeface="Consolas" pitchFamily="49" charset="0"/>
                <a:cs typeface="Consolas" pitchFamily="49" charset="0"/>
              </a:rPr>
            </a:br>
            <a:r>
              <a:rPr lang="en-US" sz="1700" dirty="0">
                <a:latin typeface="Consolas" pitchFamily="49" charset="0"/>
                <a:cs typeface="Consolas" pitchFamily="49" charset="0"/>
              </a:rPr>
              <a:t>{</a:t>
            </a:r>
            <a:br>
              <a:rPr lang="en-US" sz="1700" dirty="0">
                <a:latin typeface="Consolas" pitchFamily="49" charset="0"/>
                <a:cs typeface="Consolas" pitchFamily="49" charset="0"/>
              </a:rPr>
            </a:br>
            <a:r>
              <a:rPr lang="en-US" sz="1700" dirty="0">
                <a:latin typeface="Consolas" pitchFamily="49" charset="0"/>
                <a:cs typeface="Consolas" pitchFamily="49" charset="0"/>
              </a:rPr>
              <a:t>    </a:t>
            </a:r>
            <a:r>
              <a:rPr lang="en-US" sz="1700" dirty="0">
                <a:solidFill>
                  <a:srgbClr val="0000FF"/>
                </a:solidFill>
                <a:latin typeface="Consolas" pitchFamily="49" charset="0"/>
                <a:cs typeface="Consolas" pitchFamily="49" charset="0"/>
              </a:rPr>
              <a:t>byte</a:t>
            </a:r>
            <a:r>
              <a:rPr lang="en-US" sz="1700" dirty="0">
                <a:latin typeface="Consolas" pitchFamily="49" charset="0"/>
                <a:cs typeface="Consolas" pitchFamily="49" charset="0"/>
              </a:rPr>
              <a:t>[] buffer = </a:t>
            </a:r>
            <a:r>
              <a:rPr lang="en-US" sz="1700" dirty="0">
                <a:solidFill>
                  <a:srgbClr val="0000FF"/>
                </a:solidFill>
                <a:latin typeface="Consolas" pitchFamily="49" charset="0"/>
                <a:cs typeface="Consolas" pitchFamily="49" charset="0"/>
              </a:rPr>
              <a:t>new</a:t>
            </a:r>
            <a:r>
              <a:rPr lang="en-US" sz="1700" dirty="0">
                <a:latin typeface="Consolas" pitchFamily="49" charset="0"/>
                <a:cs typeface="Consolas" pitchFamily="49" charset="0"/>
              </a:rPr>
              <a:t> </a:t>
            </a:r>
            <a:r>
              <a:rPr lang="en-US" sz="1700" dirty="0">
                <a:solidFill>
                  <a:srgbClr val="0000FF"/>
                </a:solidFill>
                <a:latin typeface="Consolas" pitchFamily="49" charset="0"/>
                <a:cs typeface="Consolas" pitchFamily="49" charset="0"/>
              </a:rPr>
              <a:t>byte</a:t>
            </a:r>
            <a:r>
              <a:rPr lang="en-US" sz="1700" dirty="0">
                <a:latin typeface="Consolas" pitchFamily="49" charset="0"/>
                <a:cs typeface="Consolas" pitchFamily="49" charset="0"/>
              </a:rPr>
              <a:t>[0x1000];</a:t>
            </a:r>
            <a:br>
              <a:rPr lang="en-US" sz="1700" dirty="0">
                <a:latin typeface="Consolas" pitchFamily="49" charset="0"/>
                <a:cs typeface="Consolas" pitchFamily="49" charset="0"/>
              </a:rPr>
            </a:br>
            <a:r>
              <a:rPr lang="en-US" sz="1700" dirty="0">
                <a:latin typeface="Consolas" pitchFamily="49" charset="0"/>
                <a:cs typeface="Consolas" pitchFamily="49" charset="0"/>
              </a:rPr>
              <a:t>    </a:t>
            </a:r>
            <a:r>
              <a:rPr lang="en-US" sz="1700" dirty="0" err="1">
                <a:solidFill>
                  <a:srgbClr val="0000FF"/>
                </a:solidFill>
                <a:latin typeface="Consolas" pitchFamily="49" charset="0"/>
                <a:cs typeface="Consolas" pitchFamily="49" charset="0"/>
              </a:rPr>
              <a:t>int</a:t>
            </a:r>
            <a:r>
              <a:rPr lang="en-US" sz="1700" dirty="0">
                <a:latin typeface="Consolas" pitchFamily="49" charset="0"/>
                <a:cs typeface="Consolas" pitchFamily="49" charset="0"/>
              </a:rPr>
              <a:t> </a:t>
            </a:r>
            <a:r>
              <a:rPr lang="en-US" sz="1700" dirty="0" err="1">
                <a:latin typeface="Consolas" pitchFamily="49" charset="0"/>
                <a:cs typeface="Consolas" pitchFamily="49" charset="0"/>
              </a:rPr>
              <a:t>numRead</a:t>
            </a:r>
            <a:r>
              <a:rPr lang="en-US" sz="1700" dirty="0">
                <a:latin typeface="Consolas" pitchFamily="49" charset="0"/>
                <a:cs typeface="Consolas" pitchFamily="49" charset="0"/>
              </a:rPr>
              <a:t>;</a:t>
            </a:r>
            <a:br>
              <a:rPr lang="en-US" sz="1700" dirty="0">
                <a:latin typeface="Consolas" pitchFamily="49" charset="0"/>
                <a:cs typeface="Consolas" pitchFamily="49" charset="0"/>
              </a:rPr>
            </a:br>
            <a:r>
              <a:rPr lang="en-US" sz="1700" dirty="0">
                <a:latin typeface="Consolas" pitchFamily="49" charset="0"/>
                <a:cs typeface="Consolas" pitchFamily="49" charset="0"/>
              </a:rPr>
              <a:t>    </a:t>
            </a:r>
            <a:r>
              <a:rPr lang="en-US" sz="1700" dirty="0">
                <a:solidFill>
                  <a:srgbClr val="0000FF"/>
                </a:solidFill>
                <a:latin typeface="Consolas" pitchFamily="49" charset="0"/>
                <a:cs typeface="Consolas" pitchFamily="49" charset="0"/>
              </a:rPr>
              <a:t>while</a:t>
            </a:r>
            <a:r>
              <a:rPr lang="en-US" sz="1700" dirty="0">
                <a:latin typeface="Consolas" pitchFamily="49" charset="0"/>
                <a:cs typeface="Consolas" pitchFamily="49" charset="0"/>
              </a:rPr>
              <a:t> ((</a:t>
            </a:r>
            <a:r>
              <a:rPr lang="en-US" sz="1700" dirty="0" err="1">
                <a:latin typeface="Consolas" pitchFamily="49" charset="0"/>
                <a:cs typeface="Consolas" pitchFamily="49" charset="0"/>
              </a:rPr>
              <a:t>numRead</a:t>
            </a:r>
            <a:r>
              <a:rPr lang="en-US" sz="1700" dirty="0">
                <a:latin typeface="Consolas" pitchFamily="49" charset="0"/>
                <a:cs typeface="Consolas" pitchFamily="49" charset="0"/>
              </a:rPr>
              <a:t> = </a:t>
            </a:r>
            <a:r>
              <a:rPr lang="en-US" sz="1700" dirty="0" err="1">
                <a:latin typeface="Consolas" pitchFamily="49" charset="0"/>
                <a:cs typeface="Consolas" pitchFamily="49" charset="0"/>
              </a:rPr>
              <a:t>source.Read</a:t>
            </a:r>
            <a:r>
              <a:rPr lang="en-US" sz="1700" dirty="0">
                <a:latin typeface="Consolas" pitchFamily="49" charset="0"/>
                <a:cs typeface="Consolas" pitchFamily="49" charset="0"/>
              </a:rPr>
              <a:t>(buffer, 0, </a:t>
            </a:r>
            <a:r>
              <a:rPr lang="en-US" sz="1700" dirty="0" err="1">
                <a:latin typeface="Consolas" pitchFamily="49" charset="0"/>
                <a:cs typeface="Consolas" pitchFamily="49" charset="0"/>
              </a:rPr>
              <a:t>buffer.Length</a:t>
            </a:r>
            <a:r>
              <a:rPr lang="en-US" sz="1700" dirty="0">
                <a:latin typeface="Consolas" pitchFamily="49" charset="0"/>
                <a:cs typeface="Consolas" pitchFamily="49" charset="0"/>
              </a:rPr>
              <a:t>)) != 0)</a:t>
            </a:r>
            <a:br>
              <a:rPr lang="en-US" sz="1700" dirty="0">
                <a:latin typeface="Consolas" pitchFamily="49" charset="0"/>
                <a:cs typeface="Consolas" pitchFamily="49" charset="0"/>
              </a:rPr>
            </a:br>
            <a:r>
              <a:rPr lang="en-US" sz="1700" dirty="0">
                <a:latin typeface="Consolas" pitchFamily="49" charset="0"/>
                <a:cs typeface="Consolas" pitchFamily="49" charset="0"/>
              </a:rPr>
              <a:t>    {</a:t>
            </a:r>
            <a:br>
              <a:rPr lang="en-US" sz="1700" dirty="0">
                <a:latin typeface="Consolas" pitchFamily="49" charset="0"/>
                <a:cs typeface="Consolas" pitchFamily="49" charset="0"/>
              </a:rPr>
            </a:br>
            <a:r>
              <a:rPr lang="en-US" sz="1700" dirty="0">
                <a:latin typeface="Consolas" pitchFamily="49" charset="0"/>
                <a:cs typeface="Consolas" pitchFamily="49" charset="0"/>
              </a:rPr>
              <a:t>        </a:t>
            </a:r>
            <a:r>
              <a:rPr lang="en-US" sz="1700" dirty="0" err="1">
                <a:latin typeface="Consolas" pitchFamily="49" charset="0"/>
                <a:cs typeface="Consolas" pitchFamily="49" charset="0"/>
              </a:rPr>
              <a:t>destination.Write</a:t>
            </a:r>
            <a:r>
              <a:rPr lang="en-US" sz="1700" dirty="0">
                <a:latin typeface="Consolas" pitchFamily="49" charset="0"/>
                <a:cs typeface="Consolas" pitchFamily="49" charset="0"/>
              </a:rPr>
              <a:t>(buffer, 0, </a:t>
            </a:r>
            <a:r>
              <a:rPr lang="en-US" sz="1700" dirty="0" err="1">
                <a:latin typeface="Consolas" pitchFamily="49" charset="0"/>
                <a:cs typeface="Consolas" pitchFamily="49" charset="0"/>
              </a:rPr>
              <a:t>numRead</a:t>
            </a:r>
            <a:r>
              <a:rPr lang="en-US" sz="1700" dirty="0">
                <a:latin typeface="Consolas" pitchFamily="49" charset="0"/>
                <a:cs typeface="Consolas" pitchFamily="49" charset="0"/>
              </a:rPr>
              <a:t>);</a:t>
            </a:r>
            <a:br>
              <a:rPr lang="en-US" sz="1700" dirty="0">
                <a:latin typeface="Consolas" pitchFamily="49" charset="0"/>
                <a:cs typeface="Consolas" pitchFamily="49" charset="0"/>
              </a:rPr>
            </a:br>
            <a:r>
              <a:rPr lang="en-US" sz="1700" dirty="0">
                <a:latin typeface="Consolas" pitchFamily="49" charset="0"/>
                <a:cs typeface="Consolas" pitchFamily="49" charset="0"/>
              </a:rPr>
              <a:t>    }</a:t>
            </a:r>
            <a:br>
              <a:rPr lang="en-US" sz="1700" dirty="0">
                <a:latin typeface="Consolas" pitchFamily="49" charset="0"/>
                <a:cs typeface="Consolas" pitchFamily="49" charset="0"/>
              </a:rPr>
            </a:br>
            <a:r>
              <a:rPr lang="en-US" sz="1700" dirty="0">
                <a:latin typeface="Consolas" pitchFamily="49" charset="0"/>
                <a:cs typeface="Consolas" pitchFamily="49" charset="0"/>
              </a:rPr>
              <a:t>}</a:t>
            </a:r>
          </a:p>
          <a:p>
            <a:pPr>
              <a:spcBef>
                <a:spcPct val="0"/>
              </a:spcBef>
            </a:pPr>
            <a:endParaRPr lang="en-US" sz="1700" dirty="0">
              <a:latin typeface="Consolas" pitchFamily="49" charset="0"/>
              <a:cs typeface="Consolas" pitchFamily="49" charset="0"/>
            </a:endParaRPr>
          </a:p>
        </p:txBody>
      </p:sp>
      <p:sp>
        <p:nvSpPr>
          <p:cNvPr id="7" name="Rectangle 1"/>
          <p:cNvSpPr>
            <a:spLocks/>
          </p:cNvSpPr>
          <p:nvPr/>
        </p:nvSpPr>
        <p:spPr bwMode="auto">
          <a:xfrm>
            <a:off x="412" y="4297680"/>
            <a:ext cx="12204061" cy="2148840"/>
          </a:xfrm>
          <a:prstGeom prst="rect">
            <a:avLst/>
          </a:prstGeom>
          <a:solidFill>
            <a:schemeClr val="tx1"/>
          </a:solidFill>
          <a:ln>
            <a:noFill/>
          </a:ln>
          <a:extLst/>
        </p:spPr>
        <p:txBody>
          <a:bodyPr lIns="0" tIns="0" rIns="0" bIns="0"/>
          <a:lstStyle/>
          <a:p>
            <a:endParaRPr lang="en-US"/>
          </a:p>
        </p:txBody>
      </p:sp>
      <p:sp>
        <p:nvSpPr>
          <p:cNvPr id="8" name="Rectangle 5"/>
          <p:cNvSpPr txBox="1">
            <a:spLocks noChangeArrowheads="1"/>
          </p:cNvSpPr>
          <p:nvPr/>
        </p:nvSpPr>
        <p:spPr bwMode="auto">
          <a:xfrm>
            <a:off x="500344" y="4480560"/>
            <a:ext cx="11125159" cy="1965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pPr>
              <a:spcBef>
                <a:spcPct val="0"/>
              </a:spcBef>
            </a:pPr>
            <a:r>
              <a:rPr lang="en-US" sz="1700" dirty="0" smtClean="0">
                <a:solidFill>
                  <a:srgbClr val="0000FF"/>
                </a:solidFill>
                <a:latin typeface="Consolas" pitchFamily="49" charset="0"/>
                <a:cs typeface="Consolas" pitchFamily="49" charset="0"/>
              </a:rPr>
              <a:t>public </a:t>
            </a:r>
            <a:r>
              <a:rPr lang="en-US" sz="1700" dirty="0" err="1" smtClean="0">
                <a:solidFill>
                  <a:srgbClr val="0000FF"/>
                </a:solidFill>
                <a:latin typeface="Consolas" pitchFamily="49" charset="0"/>
                <a:cs typeface="Consolas" pitchFamily="49" charset="0"/>
              </a:rPr>
              <a:t>async</a:t>
            </a:r>
            <a:r>
              <a:rPr lang="en-US" sz="1700" dirty="0" smtClean="0">
                <a:solidFill>
                  <a:srgbClr val="0000FF"/>
                </a:solidFill>
                <a:latin typeface="Consolas" pitchFamily="49" charset="0"/>
                <a:cs typeface="Consolas" pitchFamily="49" charset="0"/>
              </a:rPr>
              <a:t> </a:t>
            </a:r>
            <a:r>
              <a:rPr lang="en-US" sz="1700" dirty="0" smtClean="0">
                <a:solidFill>
                  <a:srgbClr val="2B91AF"/>
                </a:solidFill>
                <a:latin typeface="Consolas" pitchFamily="49" charset="0"/>
                <a:cs typeface="Consolas" pitchFamily="49" charset="0"/>
              </a:rPr>
              <a:t>Task</a:t>
            </a:r>
            <a:r>
              <a:rPr lang="en-US" sz="1700" dirty="0" smtClean="0">
                <a:latin typeface="Consolas" pitchFamily="49" charset="0"/>
                <a:cs typeface="Consolas" pitchFamily="49" charset="0"/>
              </a:rPr>
              <a:t> </a:t>
            </a:r>
            <a:r>
              <a:rPr lang="en-US" sz="1700" dirty="0" err="1" smtClean="0">
                <a:latin typeface="Consolas" pitchFamily="49" charset="0"/>
                <a:cs typeface="Consolas" pitchFamily="49" charset="0"/>
              </a:rPr>
              <a:t>CopyStreamToStreamAsync</a:t>
            </a:r>
            <a:r>
              <a:rPr lang="en-US" sz="1700" dirty="0" smtClean="0">
                <a:latin typeface="Consolas" pitchFamily="49" charset="0"/>
                <a:cs typeface="Consolas" pitchFamily="49" charset="0"/>
              </a:rPr>
              <a:t>(</a:t>
            </a:r>
            <a:r>
              <a:rPr lang="en-US" sz="1700" dirty="0" smtClean="0">
                <a:solidFill>
                  <a:srgbClr val="2B91AF"/>
                </a:solidFill>
                <a:latin typeface="Consolas" pitchFamily="49" charset="0"/>
                <a:cs typeface="Consolas" pitchFamily="49" charset="0"/>
              </a:rPr>
              <a:t>Stream</a:t>
            </a:r>
            <a:r>
              <a:rPr lang="en-US" sz="1700" dirty="0" smtClean="0">
                <a:latin typeface="Consolas" pitchFamily="49" charset="0"/>
                <a:cs typeface="Consolas" pitchFamily="49" charset="0"/>
              </a:rPr>
              <a:t> source, </a:t>
            </a:r>
            <a:r>
              <a:rPr lang="en-US" sz="1700" dirty="0" smtClean="0">
                <a:solidFill>
                  <a:srgbClr val="2B91AF"/>
                </a:solidFill>
                <a:latin typeface="Consolas" pitchFamily="49" charset="0"/>
                <a:cs typeface="Consolas" pitchFamily="49" charset="0"/>
              </a:rPr>
              <a:t>Stream</a:t>
            </a:r>
            <a:r>
              <a:rPr lang="en-US" sz="1700" dirty="0" smtClean="0">
                <a:latin typeface="Consolas" pitchFamily="49" charset="0"/>
                <a:cs typeface="Consolas" pitchFamily="49" charset="0"/>
              </a:rPr>
              <a:t> destination)</a:t>
            </a:r>
            <a:br>
              <a:rPr lang="en-US" sz="1700" dirty="0" smtClean="0">
                <a:latin typeface="Consolas" pitchFamily="49" charset="0"/>
                <a:cs typeface="Consolas" pitchFamily="49" charset="0"/>
              </a:rPr>
            </a:br>
            <a:r>
              <a:rPr lang="en-US" sz="1700" dirty="0" smtClean="0">
                <a:latin typeface="Consolas" pitchFamily="49" charset="0"/>
                <a:cs typeface="Consolas" pitchFamily="49" charset="0"/>
              </a:rPr>
              <a:t>{</a:t>
            </a:r>
            <a:br>
              <a:rPr lang="en-US" sz="1700" dirty="0" smtClean="0">
                <a:latin typeface="Consolas" pitchFamily="49" charset="0"/>
                <a:cs typeface="Consolas" pitchFamily="49" charset="0"/>
              </a:rPr>
            </a:br>
            <a:r>
              <a:rPr lang="en-US" sz="1700" dirty="0" smtClean="0">
                <a:latin typeface="Consolas" pitchFamily="49" charset="0"/>
                <a:cs typeface="Consolas" pitchFamily="49" charset="0"/>
              </a:rPr>
              <a:t>    </a:t>
            </a:r>
            <a:r>
              <a:rPr lang="en-US" sz="1700" dirty="0" smtClean="0">
                <a:solidFill>
                  <a:srgbClr val="0000FF"/>
                </a:solidFill>
                <a:latin typeface="Consolas" pitchFamily="49" charset="0"/>
                <a:cs typeface="Consolas" pitchFamily="49" charset="0"/>
              </a:rPr>
              <a:t>byte</a:t>
            </a:r>
            <a:r>
              <a:rPr lang="en-US" sz="1700" dirty="0" smtClean="0">
                <a:latin typeface="Consolas" pitchFamily="49" charset="0"/>
                <a:cs typeface="Consolas" pitchFamily="49" charset="0"/>
              </a:rPr>
              <a:t>[] buffer = </a:t>
            </a:r>
            <a:r>
              <a:rPr lang="en-US" sz="1700" dirty="0" smtClean="0">
                <a:solidFill>
                  <a:srgbClr val="0000FF"/>
                </a:solidFill>
                <a:latin typeface="Consolas" pitchFamily="49" charset="0"/>
                <a:cs typeface="Consolas" pitchFamily="49" charset="0"/>
              </a:rPr>
              <a:t>new</a:t>
            </a:r>
            <a:r>
              <a:rPr lang="en-US" sz="1700" dirty="0" smtClean="0">
                <a:latin typeface="Consolas" pitchFamily="49" charset="0"/>
                <a:cs typeface="Consolas" pitchFamily="49" charset="0"/>
              </a:rPr>
              <a:t> </a:t>
            </a:r>
            <a:r>
              <a:rPr lang="en-US" sz="1700" dirty="0" smtClean="0">
                <a:solidFill>
                  <a:srgbClr val="0000FF"/>
                </a:solidFill>
                <a:latin typeface="Consolas" pitchFamily="49" charset="0"/>
                <a:cs typeface="Consolas" pitchFamily="49" charset="0"/>
              </a:rPr>
              <a:t>byte</a:t>
            </a:r>
            <a:r>
              <a:rPr lang="en-US" sz="1700" dirty="0" smtClean="0">
                <a:latin typeface="Consolas" pitchFamily="49" charset="0"/>
                <a:cs typeface="Consolas" pitchFamily="49" charset="0"/>
              </a:rPr>
              <a:t>[0x1000];</a:t>
            </a:r>
            <a:br>
              <a:rPr lang="en-US" sz="1700" dirty="0" smtClean="0">
                <a:latin typeface="Consolas" pitchFamily="49" charset="0"/>
                <a:cs typeface="Consolas" pitchFamily="49" charset="0"/>
              </a:rPr>
            </a:br>
            <a:r>
              <a:rPr lang="en-US" sz="1700" dirty="0" smtClean="0">
                <a:latin typeface="Consolas" pitchFamily="49" charset="0"/>
                <a:cs typeface="Consolas" pitchFamily="49" charset="0"/>
              </a:rPr>
              <a:t>    </a:t>
            </a:r>
            <a:r>
              <a:rPr lang="en-US" sz="1700" dirty="0" err="1" smtClean="0">
                <a:solidFill>
                  <a:srgbClr val="0000FF"/>
                </a:solidFill>
                <a:latin typeface="Consolas" pitchFamily="49" charset="0"/>
                <a:cs typeface="Consolas" pitchFamily="49" charset="0"/>
              </a:rPr>
              <a:t>int</a:t>
            </a:r>
            <a:r>
              <a:rPr lang="en-US" sz="1700" dirty="0" smtClean="0">
                <a:latin typeface="Consolas" pitchFamily="49" charset="0"/>
                <a:cs typeface="Consolas" pitchFamily="49" charset="0"/>
              </a:rPr>
              <a:t> </a:t>
            </a:r>
            <a:r>
              <a:rPr lang="en-US" sz="1700" dirty="0" err="1" smtClean="0">
                <a:latin typeface="Consolas" pitchFamily="49" charset="0"/>
                <a:cs typeface="Consolas" pitchFamily="49" charset="0"/>
              </a:rPr>
              <a:t>numRead</a:t>
            </a:r>
            <a:r>
              <a:rPr lang="en-US" sz="1700" dirty="0" smtClean="0">
                <a:latin typeface="Consolas" pitchFamily="49" charset="0"/>
                <a:cs typeface="Consolas" pitchFamily="49" charset="0"/>
              </a:rPr>
              <a:t>;</a:t>
            </a:r>
            <a:br>
              <a:rPr lang="en-US" sz="1700" dirty="0" smtClean="0">
                <a:latin typeface="Consolas" pitchFamily="49" charset="0"/>
                <a:cs typeface="Consolas" pitchFamily="49" charset="0"/>
              </a:rPr>
            </a:br>
            <a:r>
              <a:rPr lang="en-US" sz="1700" dirty="0" smtClean="0">
                <a:latin typeface="Consolas" pitchFamily="49" charset="0"/>
                <a:cs typeface="Consolas" pitchFamily="49" charset="0"/>
              </a:rPr>
              <a:t>    </a:t>
            </a:r>
            <a:r>
              <a:rPr lang="en-US" sz="1700" dirty="0" smtClean="0">
                <a:solidFill>
                  <a:srgbClr val="0000FF"/>
                </a:solidFill>
                <a:latin typeface="Consolas" pitchFamily="49" charset="0"/>
                <a:cs typeface="Consolas" pitchFamily="49" charset="0"/>
              </a:rPr>
              <a:t>while</a:t>
            </a:r>
            <a:r>
              <a:rPr lang="en-US" sz="1700" dirty="0" smtClean="0">
                <a:latin typeface="Consolas" pitchFamily="49" charset="0"/>
                <a:cs typeface="Consolas" pitchFamily="49" charset="0"/>
              </a:rPr>
              <a:t> ((</a:t>
            </a:r>
            <a:r>
              <a:rPr lang="en-US" sz="1700" dirty="0" err="1" smtClean="0">
                <a:latin typeface="Consolas" pitchFamily="49" charset="0"/>
                <a:cs typeface="Consolas" pitchFamily="49" charset="0"/>
              </a:rPr>
              <a:t>numRead</a:t>
            </a:r>
            <a:r>
              <a:rPr lang="en-US" sz="1700" dirty="0" smtClean="0">
                <a:latin typeface="Consolas" pitchFamily="49" charset="0"/>
                <a:cs typeface="Consolas" pitchFamily="49" charset="0"/>
              </a:rPr>
              <a:t> = </a:t>
            </a:r>
            <a:r>
              <a:rPr lang="en-US" sz="1700" dirty="0" smtClean="0">
                <a:solidFill>
                  <a:srgbClr val="0000FF"/>
                </a:solidFill>
                <a:latin typeface="Consolas" pitchFamily="49" charset="0"/>
                <a:cs typeface="Consolas" pitchFamily="49" charset="0"/>
              </a:rPr>
              <a:t>await </a:t>
            </a:r>
            <a:r>
              <a:rPr lang="en-US" sz="1700" dirty="0" err="1" smtClean="0">
                <a:latin typeface="Consolas" pitchFamily="49" charset="0"/>
                <a:cs typeface="Consolas" pitchFamily="49" charset="0"/>
              </a:rPr>
              <a:t>source.ReadAsync</a:t>
            </a:r>
            <a:r>
              <a:rPr lang="en-US" sz="1700" dirty="0" smtClean="0">
                <a:latin typeface="Consolas" pitchFamily="49" charset="0"/>
                <a:cs typeface="Consolas" pitchFamily="49" charset="0"/>
              </a:rPr>
              <a:t>(buffer, 0, </a:t>
            </a:r>
            <a:r>
              <a:rPr lang="en-US" sz="1700" dirty="0" err="1" smtClean="0">
                <a:latin typeface="Consolas" pitchFamily="49" charset="0"/>
                <a:cs typeface="Consolas" pitchFamily="49" charset="0"/>
              </a:rPr>
              <a:t>buffer.Length</a:t>
            </a:r>
            <a:r>
              <a:rPr lang="en-US" sz="1700" dirty="0" smtClean="0">
                <a:latin typeface="Consolas" pitchFamily="49" charset="0"/>
                <a:cs typeface="Consolas" pitchFamily="49" charset="0"/>
              </a:rPr>
              <a:t>)) != 0)</a:t>
            </a:r>
            <a:br>
              <a:rPr lang="en-US" sz="1700" dirty="0" smtClean="0">
                <a:latin typeface="Consolas" pitchFamily="49" charset="0"/>
                <a:cs typeface="Consolas" pitchFamily="49" charset="0"/>
              </a:rPr>
            </a:br>
            <a:r>
              <a:rPr lang="en-US" sz="1700" dirty="0" smtClean="0">
                <a:latin typeface="Consolas" pitchFamily="49" charset="0"/>
                <a:cs typeface="Consolas" pitchFamily="49" charset="0"/>
              </a:rPr>
              <a:t>    {</a:t>
            </a:r>
            <a:br>
              <a:rPr lang="en-US" sz="1700" dirty="0" smtClean="0">
                <a:latin typeface="Consolas" pitchFamily="49" charset="0"/>
                <a:cs typeface="Consolas" pitchFamily="49" charset="0"/>
              </a:rPr>
            </a:br>
            <a:r>
              <a:rPr lang="en-US" sz="1700" dirty="0" smtClean="0">
                <a:latin typeface="Consolas" pitchFamily="49" charset="0"/>
                <a:cs typeface="Consolas" pitchFamily="49" charset="0"/>
              </a:rPr>
              <a:t>        </a:t>
            </a:r>
            <a:r>
              <a:rPr lang="en-US" sz="1700" dirty="0" smtClean="0">
                <a:solidFill>
                  <a:srgbClr val="0000FF"/>
                </a:solidFill>
                <a:latin typeface="Consolas" pitchFamily="49" charset="0"/>
                <a:cs typeface="Consolas" pitchFamily="49" charset="0"/>
              </a:rPr>
              <a:t> </a:t>
            </a:r>
            <a:r>
              <a:rPr lang="en-US" sz="1700" dirty="0">
                <a:solidFill>
                  <a:srgbClr val="0000FF"/>
                </a:solidFill>
                <a:latin typeface="Consolas" pitchFamily="49" charset="0"/>
                <a:cs typeface="Consolas" pitchFamily="49" charset="0"/>
              </a:rPr>
              <a:t>await </a:t>
            </a:r>
            <a:r>
              <a:rPr lang="en-US" sz="1700" dirty="0" smtClean="0">
                <a:latin typeface="Consolas" pitchFamily="49" charset="0"/>
                <a:cs typeface="Consolas" pitchFamily="49" charset="0"/>
              </a:rPr>
              <a:t>destination.WriteAsync(buffer, 0, </a:t>
            </a:r>
            <a:r>
              <a:rPr lang="en-US" sz="1700" dirty="0" err="1" smtClean="0">
                <a:latin typeface="Consolas" pitchFamily="49" charset="0"/>
                <a:cs typeface="Consolas" pitchFamily="49" charset="0"/>
              </a:rPr>
              <a:t>numRead</a:t>
            </a:r>
            <a:r>
              <a:rPr lang="en-US" sz="1700" dirty="0" smtClean="0">
                <a:latin typeface="Consolas" pitchFamily="49" charset="0"/>
                <a:cs typeface="Consolas" pitchFamily="49" charset="0"/>
              </a:rPr>
              <a:t>);</a:t>
            </a:r>
            <a:br>
              <a:rPr lang="en-US" sz="1700" dirty="0" smtClean="0">
                <a:latin typeface="Consolas" pitchFamily="49" charset="0"/>
                <a:cs typeface="Consolas" pitchFamily="49" charset="0"/>
              </a:rPr>
            </a:br>
            <a:r>
              <a:rPr lang="en-US" sz="1700" dirty="0" smtClean="0">
                <a:latin typeface="Consolas" pitchFamily="49" charset="0"/>
                <a:cs typeface="Consolas" pitchFamily="49" charset="0"/>
              </a:rPr>
              <a:t>    }</a:t>
            </a:r>
            <a:br>
              <a:rPr lang="en-US" sz="1700" dirty="0" smtClean="0">
                <a:latin typeface="Consolas" pitchFamily="49" charset="0"/>
                <a:cs typeface="Consolas" pitchFamily="49" charset="0"/>
              </a:rPr>
            </a:br>
            <a:r>
              <a:rPr lang="en-US" sz="1700" dirty="0" smtClean="0">
                <a:latin typeface="Consolas" pitchFamily="49" charset="0"/>
                <a:cs typeface="Consolas" pitchFamily="49" charset="0"/>
              </a:rPr>
              <a:t>}</a:t>
            </a:r>
          </a:p>
          <a:p>
            <a:pPr>
              <a:spcBef>
                <a:spcPct val="0"/>
              </a:spcBef>
            </a:pPr>
            <a:endParaRPr lang="en-US" sz="1700" dirty="0">
              <a:latin typeface="Consolas" pitchFamily="49" charset="0"/>
              <a:cs typeface="Consolas" pitchFamily="49" charset="0"/>
            </a:endParaRPr>
          </a:p>
        </p:txBody>
      </p:sp>
      <p:sp>
        <p:nvSpPr>
          <p:cNvPr id="2" name="Rounded Rectangle 1"/>
          <p:cNvSpPr/>
          <p:nvPr/>
        </p:nvSpPr>
        <p:spPr bwMode="auto">
          <a:xfrm>
            <a:off x="1285213" y="4353972"/>
            <a:ext cx="1325535" cy="400050"/>
          </a:xfrm>
          <a:prstGeom prst="roundRect">
            <a:avLst/>
          </a:prstGeom>
          <a:noFill/>
          <a:ln w="50800" cap="flat" cmpd="sng" algn="ctr">
            <a:solidFill>
              <a:srgbClr val="00B050"/>
            </a:solidFill>
            <a:prstDash val="solid"/>
            <a:round/>
            <a:headEnd type="none" w="med" len="med"/>
            <a:tailEnd type="none" w="med" len="med"/>
          </a:ln>
          <a:effectLst/>
          <a:extLst/>
        </p:spPr>
        <p:txBody>
          <a:bodyPr vert="horz" wrap="square" lIns="54855" tIns="27427" rIns="54855" bIns="27427" numCol="1" rtlCol="0" anchor="t" anchorCtr="0" compatLnSpc="1">
            <a:prstTxWarp prst="textNoShape">
              <a:avLst/>
            </a:prstTxWarp>
          </a:bodyPr>
          <a:lstStyle/>
          <a:p>
            <a:pPr algn="ctr" defTabSz="548549"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2" name="Rounded Rectangle 11"/>
          <p:cNvSpPr/>
          <p:nvPr/>
        </p:nvSpPr>
        <p:spPr bwMode="auto">
          <a:xfrm>
            <a:off x="1504789" y="5589270"/>
            <a:ext cx="731330" cy="400050"/>
          </a:xfrm>
          <a:prstGeom prst="roundRect">
            <a:avLst/>
          </a:prstGeom>
          <a:noFill/>
          <a:ln w="50800" cap="flat" cmpd="sng" algn="ctr">
            <a:solidFill>
              <a:srgbClr val="00B050"/>
            </a:solidFill>
            <a:prstDash val="solid"/>
            <a:round/>
            <a:headEnd type="none" w="med" len="med"/>
            <a:tailEnd type="none" w="med" len="med"/>
          </a:ln>
          <a:effectLst/>
          <a:extLst/>
        </p:spPr>
        <p:txBody>
          <a:bodyPr vert="horz" wrap="square" lIns="54855" tIns="27427" rIns="54855" bIns="27427" numCol="1" rtlCol="0" anchor="t" anchorCtr="0" compatLnSpc="1">
            <a:prstTxWarp prst="textNoShape">
              <a:avLst/>
            </a:prstTxWarp>
          </a:bodyPr>
          <a:lstStyle/>
          <a:p>
            <a:pPr algn="ctr" defTabSz="548549"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3" name="Rounded Rectangle 12"/>
          <p:cNvSpPr/>
          <p:nvPr/>
        </p:nvSpPr>
        <p:spPr bwMode="auto">
          <a:xfrm>
            <a:off x="3068321" y="5193853"/>
            <a:ext cx="731330" cy="400050"/>
          </a:xfrm>
          <a:prstGeom prst="roundRect">
            <a:avLst/>
          </a:prstGeom>
          <a:noFill/>
          <a:ln w="50800" cap="flat" cmpd="sng" algn="ctr">
            <a:solidFill>
              <a:srgbClr val="00B050"/>
            </a:solidFill>
            <a:prstDash val="solid"/>
            <a:round/>
            <a:headEnd type="none" w="med" len="med"/>
            <a:tailEnd type="none" w="med" len="med"/>
          </a:ln>
          <a:effectLst/>
          <a:extLst/>
        </p:spPr>
        <p:txBody>
          <a:bodyPr vert="horz" wrap="square" lIns="54855" tIns="27427" rIns="54855" bIns="27427" numCol="1" rtlCol="0" anchor="t" anchorCtr="0" compatLnSpc="1">
            <a:prstTxWarp prst="textNoShape">
              <a:avLst/>
            </a:prstTxWarp>
          </a:bodyPr>
          <a:lstStyle/>
          <a:p>
            <a:pPr algn="ctr" defTabSz="548549"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5" name="Rounded Rectangle 14"/>
          <p:cNvSpPr/>
          <p:nvPr/>
        </p:nvSpPr>
        <p:spPr bwMode="auto">
          <a:xfrm>
            <a:off x="4737343" y="4374292"/>
            <a:ext cx="731330" cy="400050"/>
          </a:xfrm>
          <a:prstGeom prst="roundRect">
            <a:avLst/>
          </a:prstGeom>
          <a:noFill/>
          <a:ln w="50800" cap="flat" cmpd="sng" algn="ctr">
            <a:solidFill>
              <a:srgbClr val="00B050"/>
            </a:solidFill>
            <a:prstDash val="solid"/>
            <a:round/>
            <a:headEnd type="none" w="med" len="med"/>
            <a:tailEnd type="none" w="med" len="med"/>
          </a:ln>
          <a:effectLst/>
          <a:extLst/>
        </p:spPr>
        <p:txBody>
          <a:bodyPr vert="horz" wrap="square" lIns="54855" tIns="27427" rIns="54855" bIns="27427" numCol="1" rtlCol="0" anchor="t" anchorCtr="0" compatLnSpc="1">
            <a:prstTxWarp prst="textNoShape">
              <a:avLst/>
            </a:prstTxWarp>
          </a:bodyPr>
          <a:lstStyle/>
          <a:p>
            <a:pPr algn="ctr" defTabSz="548549"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6" name="Rounded Rectangle 15"/>
          <p:cNvSpPr/>
          <p:nvPr/>
        </p:nvSpPr>
        <p:spPr bwMode="auto">
          <a:xfrm>
            <a:off x="5095537" y="5177790"/>
            <a:ext cx="709098" cy="400050"/>
          </a:xfrm>
          <a:prstGeom prst="roundRect">
            <a:avLst/>
          </a:prstGeom>
          <a:noFill/>
          <a:ln w="50800" cap="flat" cmpd="sng" algn="ctr">
            <a:solidFill>
              <a:srgbClr val="00B050"/>
            </a:solidFill>
            <a:prstDash val="solid"/>
            <a:round/>
            <a:headEnd type="none" w="med" len="med"/>
            <a:tailEnd type="none" w="med" len="med"/>
          </a:ln>
          <a:effectLst/>
          <a:extLst/>
        </p:spPr>
        <p:txBody>
          <a:bodyPr vert="horz" wrap="square" lIns="54855" tIns="27427" rIns="54855" bIns="27427" numCol="1" rtlCol="0" anchor="t" anchorCtr="0" compatLnSpc="1">
            <a:prstTxWarp prst="textNoShape">
              <a:avLst/>
            </a:prstTxWarp>
          </a:bodyPr>
          <a:lstStyle/>
          <a:p>
            <a:pPr algn="ctr" defTabSz="548549"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4" name="Rounded Rectangle 13"/>
          <p:cNvSpPr/>
          <p:nvPr/>
        </p:nvSpPr>
        <p:spPr bwMode="auto">
          <a:xfrm>
            <a:off x="4242697" y="5586619"/>
            <a:ext cx="731330" cy="400050"/>
          </a:xfrm>
          <a:prstGeom prst="roundRect">
            <a:avLst/>
          </a:prstGeom>
          <a:noFill/>
          <a:ln w="50800" cap="flat" cmpd="sng" algn="ctr">
            <a:solidFill>
              <a:srgbClr val="00B050"/>
            </a:solidFill>
            <a:prstDash val="solid"/>
            <a:round/>
            <a:headEnd type="none" w="med" len="med"/>
            <a:tailEnd type="none" w="med" len="med"/>
          </a:ln>
          <a:effectLst/>
          <a:extLst/>
        </p:spPr>
        <p:txBody>
          <a:bodyPr vert="horz" wrap="square" lIns="54855" tIns="27427" rIns="54855" bIns="27427" numCol="1" rtlCol="0" anchor="t" anchorCtr="0" compatLnSpc="1">
            <a:prstTxWarp prst="textNoShape">
              <a:avLst/>
            </a:prstTxWarp>
          </a:bodyPr>
          <a:lstStyle/>
          <a:p>
            <a:pPr algn="ctr" defTabSz="548549"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7" name="Title 1"/>
          <p:cNvSpPr txBox="1">
            <a:spLocks/>
          </p:cNvSpPr>
          <p:nvPr/>
        </p:nvSpPr>
        <p:spPr>
          <a:xfrm>
            <a:off x="507868" y="230189"/>
            <a:ext cx="11173090" cy="1606594"/>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Visual Studio </a:t>
            </a:r>
            <a:r>
              <a:rPr lang="en-US" dirty="0" err="1" smtClean="0"/>
              <a:t>Async</a:t>
            </a:r>
            <a:r>
              <a:rPr lang="en-US" dirty="0" smtClean="0"/>
              <a:t/>
            </a:r>
            <a:br>
              <a:rPr lang="en-US" dirty="0" smtClean="0"/>
            </a:br>
            <a:r>
              <a:rPr lang="en-US" sz="3600" dirty="0" smtClean="0">
                <a:solidFill>
                  <a:schemeClr val="accent1">
                    <a:alpha val="99000"/>
                  </a:schemeClr>
                </a:solidFill>
              </a:rPr>
              <a:t>Your asynchronous code</a:t>
            </a:r>
          </a:p>
          <a:p>
            <a:r>
              <a:rPr lang="en-US" sz="3600" dirty="0">
                <a:solidFill>
                  <a:schemeClr val="accent1">
                    <a:alpha val="99000"/>
                  </a:schemeClr>
                </a:solidFill>
              </a:rPr>
              <a:t>w</a:t>
            </a:r>
            <a:r>
              <a:rPr lang="en-US" sz="3600" dirty="0" smtClean="0">
                <a:solidFill>
                  <a:schemeClr val="accent1">
                    <a:alpha val="99000"/>
                  </a:schemeClr>
                </a:solidFill>
              </a:rPr>
              <a:t>ith the Visual Studio </a:t>
            </a:r>
            <a:r>
              <a:rPr lang="en-US" sz="3600" dirty="0" err="1" smtClean="0">
                <a:solidFill>
                  <a:schemeClr val="accent1">
                    <a:alpha val="99000"/>
                  </a:schemeClr>
                </a:solidFill>
              </a:rPr>
              <a:t>Async</a:t>
            </a:r>
            <a:r>
              <a:rPr lang="en-US" sz="3600" dirty="0" smtClean="0">
                <a:solidFill>
                  <a:schemeClr val="accent1">
                    <a:alpha val="99000"/>
                  </a:schemeClr>
                </a:solidFill>
              </a:rPr>
              <a:t> CTP</a:t>
            </a:r>
          </a:p>
        </p:txBody>
      </p:sp>
    </p:spTree>
    <p:extLst>
      <p:ext uri="{BB962C8B-B14F-4D97-AF65-F5344CB8AC3E}">
        <p14:creationId xmlns:p14="http://schemas.microsoft.com/office/powerpoint/2010/main" val="38566794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5" grpId="0" animBg="1"/>
      <p:bldP spid="16"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1107996"/>
          </a:xfrm>
        </p:spPr>
        <p:txBody>
          <a:bodyPr/>
          <a:lstStyle/>
          <a:p>
            <a:r>
              <a:rPr lang="en-US" dirty="0" smtClean="0"/>
              <a:t>Visual Studio </a:t>
            </a:r>
            <a:r>
              <a:rPr lang="en-US" dirty="0" err="1" smtClean="0"/>
              <a:t>Async</a:t>
            </a:r>
            <a:r>
              <a:rPr lang="en-US" dirty="0" smtClean="0"/>
              <a:t/>
            </a:r>
            <a:br>
              <a:rPr lang="en-US" dirty="0" smtClean="0"/>
            </a:br>
            <a:r>
              <a:rPr lang="en-US" sz="3600" dirty="0" smtClean="0">
                <a:solidFill>
                  <a:schemeClr val="accent1">
                    <a:alpha val="99000"/>
                  </a:schemeClr>
                </a:solidFill>
              </a:rPr>
              <a:t>Tasks and Language</a:t>
            </a:r>
            <a:endParaRPr lang="en-US" sz="3600" dirty="0">
              <a:solidFill>
                <a:schemeClr val="accent1">
                  <a:alpha val="99000"/>
                </a:schemeClr>
              </a:solidFill>
            </a:endParaRPr>
          </a:p>
        </p:txBody>
      </p:sp>
      <p:sp>
        <p:nvSpPr>
          <p:cNvPr id="3" name="Text Placeholder 2"/>
          <p:cNvSpPr>
            <a:spLocks noGrp="1"/>
          </p:cNvSpPr>
          <p:nvPr>
            <p:ph type="body" sz="quarter" idx="10"/>
          </p:nvPr>
        </p:nvSpPr>
        <p:spPr>
          <a:xfrm>
            <a:off x="507868" y="1905000"/>
            <a:ext cx="11173090" cy="4167295"/>
          </a:xfrm>
        </p:spPr>
        <p:txBody>
          <a:bodyPr/>
          <a:lstStyle/>
          <a:p>
            <a:r>
              <a:rPr lang="en-US" dirty="0" smtClean="0">
                <a:gradFill>
                  <a:gsLst>
                    <a:gs pos="0">
                      <a:schemeClr val="tx1"/>
                    </a:gs>
                    <a:gs pos="100000">
                      <a:schemeClr val="tx1"/>
                    </a:gs>
                  </a:gsLst>
                  <a:lin ang="5400000" scaled="0"/>
                </a:gradFill>
              </a:rPr>
              <a:t>Language</a:t>
            </a:r>
          </a:p>
          <a:p>
            <a:pPr lvl="1"/>
            <a:r>
              <a:rPr lang="en-US" dirty="0" smtClean="0">
                <a:gradFill>
                  <a:gsLst>
                    <a:gs pos="0">
                      <a:schemeClr val="tx1"/>
                    </a:gs>
                    <a:gs pos="100000">
                      <a:schemeClr val="tx1"/>
                    </a:gs>
                  </a:gsLst>
                  <a:lin ang="5400000" scaled="0"/>
                </a:gradFill>
              </a:rPr>
              <a:t>“</a:t>
            </a:r>
            <a:r>
              <a:rPr lang="en-US" dirty="0" err="1" smtClean="0">
                <a:gradFill>
                  <a:gsLst>
                    <a:gs pos="0">
                      <a:schemeClr val="tx1"/>
                    </a:gs>
                    <a:gs pos="100000">
                      <a:schemeClr val="tx1"/>
                    </a:gs>
                  </a:gsLst>
                  <a:lin ang="5400000" scaled="0"/>
                </a:gradFill>
              </a:rPr>
              <a:t>async</a:t>
            </a:r>
            <a:r>
              <a:rPr lang="en-US" dirty="0" smtClean="0">
                <a:gradFill>
                  <a:gsLst>
                    <a:gs pos="0">
                      <a:schemeClr val="tx1"/>
                    </a:gs>
                    <a:gs pos="100000">
                      <a:schemeClr val="tx1"/>
                    </a:gs>
                  </a:gsLst>
                  <a:lin ang="5400000" scaled="0"/>
                </a:gradFill>
              </a:rPr>
              <a:t>” modifier marks method or lambda as asynchronous</a:t>
            </a:r>
          </a:p>
          <a:p>
            <a:pPr lvl="1"/>
            <a:r>
              <a:rPr lang="en-US" dirty="0" smtClean="0">
                <a:gradFill>
                  <a:gsLst>
                    <a:gs pos="0">
                      <a:schemeClr val="tx1"/>
                    </a:gs>
                    <a:gs pos="100000">
                      <a:schemeClr val="tx1"/>
                    </a:gs>
                  </a:gsLst>
                  <a:lin ang="5400000" scaled="0"/>
                </a:gradFill>
              </a:rPr>
              <a:t>“await” operator yields control until awaited Task completes</a:t>
            </a:r>
          </a:p>
          <a:p>
            <a:r>
              <a:rPr lang="en-US" dirty="0" smtClean="0">
                <a:gradFill>
                  <a:gsLst>
                    <a:gs pos="0">
                      <a:schemeClr val="tx1"/>
                    </a:gs>
                    <a:gs pos="100000">
                      <a:schemeClr val="tx1"/>
                    </a:gs>
                  </a:gsLst>
                  <a:lin ang="5400000" scaled="0"/>
                </a:gradFill>
              </a:rPr>
              <a:t>Framework</a:t>
            </a:r>
          </a:p>
          <a:p>
            <a:pPr lvl="1"/>
            <a:r>
              <a:rPr lang="en-US" dirty="0" smtClean="0">
                <a:gradFill>
                  <a:gsLst>
                    <a:gs pos="0">
                      <a:schemeClr val="tx1"/>
                    </a:gs>
                    <a:gs pos="100000">
                      <a:schemeClr val="tx1"/>
                    </a:gs>
                  </a:gsLst>
                  <a:lin ang="5400000" scaled="0"/>
                </a:gradFill>
              </a:rPr>
              <a:t>Task and Task&lt;</a:t>
            </a:r>
            <a:r>
              <a:rPr lang="en-US" dirty="0" err="1" smtClean="0">
                <a:gradFill>
                  <a:gsLst>
                    <a:gs pos="0">
                      <a:schemeClr val="tx1"/>
                    </a:gs>
                    <a:gs pos="100000">
                      <a:schemeClr val="tx1"/>
                    </a:gs>
                  </a:gsLst>
                  <a:lin ang="5400000" scaled="0"/>
                </a:gradFill>
              </a:rPr>
              <a:t>TResult</a:t>
            </a:r>
            <a:r>
              <a:rPr lang="en-US" dirty="0" smtClean="0">
                <a:gradFill>
                  <a:gsLst>
                    <a:gs pos="0">
                      <a:schemeClr val="tx1"/>
                    </a:gs>
                    <a:gs pos="100000">
                      <a:schemeClr val="tx1"/>
                    </a:gs>
                  </a:gsLst>
                  <a:lin ang="5400000" scaled="0"/>
                </a:gradFill>
              </a:rPr>
              <a:t>&gt; represent “ongoing operations”</a:t>
            </a:r>
          </a:p>
          <a:p>
            <a:pPr lvl="2"/>
            <a:r>
              <a:rPr lang="en-US" dirty="0" smtClean="0">
                <a:gradFill>
                  <a:gsLst>
                    <a:gs pos="0">
                      <a:schemeClr val="tx1"/>
                    </a:gs>
                    <a:gs pos="100000">
                      <a:schemeClr val="tx1"/>
                    </a:gs>
                  </a:gsLst>
                  <a:lin ang="5400000" scaled="0"/>
                </a:gradFill>
              </a:rPr>
              <a:t>E.g. </a:t>
            </a:r>
            <a:r>
              <a:rPr lang="en-US" dirty="0" err="1" smtClean="0">
                <a:gradFill>
                  <a:gsLst>
                    <a:gs pos="0">
                      <a:schemeClr val="tx1"/>
                    </a:gs>
                    <a:gs pos="100000">
                      <a:schemeClr val="tx1"/>
                    </a:gs>
                  </a:gsLst>
                  <a:lin ang="5400000" scaled="0"/>
                </a:gradFill>
              </a:rPr>
              <a:t>Async</a:t>
            </a:r>
            <a:r>
              <a:rPr lang="en-US" dirty="0" smtClean="0">
                <a:gradFill>
                  <a:gsLst>
                    <a:gs pos="0">
                      <a:schemeClr val="tx1"/>
                    </a:gs>
                    <a:gs pos="100000">
                      <a:schemeClr val="tx1"/>
                    </a:gs>
                  </a:gsLst>
                  <a:lin ang="5400000" scaled="0"/>
                </a:gradFill>
              </a:rPr>
              <a:t> I/O, background work, etc.</a:t>
            </a:r>
          </a:p>
          <a:p>
            <a:pPr lvl="2"/>
            <a:r>
              <a:rPr lang="en-US" dirty="0" smtClean="0">
                <a:gradFill>
                  <a:gsLst>
                    <a:gs pos="0">
                      <a:srgbClr val="FFFFFF"/>
                    </a:gs>
                    <a:gs pos="86000">
                      <a:srgbClr val="FFFFFF"/>
                    </a:gs>
                  </a:gsLst>
                  <a:lin ang="5400000" scaled="0"/>
                </a:gradFill>
              </a:rPr>
              <a:t>Single object for status, result, and exceptions</a:t>
            </a:r>
          </a:p>
          <a:p>
            <a:pPr lvl="1"/>
            <a:r>
              <a:rPr lang="en-US" dirty="0" smtClean="0">
                <a:gradFill>
                  <a:gsLst>
                    <a:gs pos="0">
                      <a:srgbClr val="FFFFFF"/>
                    </a:gs>
                    <a:gs pos="86000">
                      <a:srgbClr val="FFFFFF"/>
                    </a:gs>
                  </a:gsLst>
                  <a:lin ang="5400000" scaled="0"/>
                </a:gradFill>
              </a:rPr>
              <a:t>New APIs round out the experience</a:t>
            </a:r>
          </a:p>
          <a:p>
            <a:pPr lvl="1"/>
            <a:endParaRPr lang="en-US" dirty="0" smtClean="0">
              <a:gradFill>
                <a:gsLst>
                  <a:gs pos="0">
                    <a:schemeClr val="tx1"/>
                  </a:gs>
                  <a:gs pos="100000">
                    <a:schemeClr val="tx1"/>
                  </a:gs>
                </a:gsLst>
                <a:lin ang="5400000" scaled="0"/>
              </a:gra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037310"/>
            <a:ext cx="5527003" cy="5067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bwMode="auto">
          <a:xfrm>
            <a:off x="3251200" y="3240938"/>
            <a:ext cx="2794000" cy="762000"/>
          </a:xfrm>
          <a:prstGeom prst="rightArrow">
            <a:avLst/>
          </a:prstGeom>
          <a:solidFill>
            <a:srgbClr val="00B05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7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452247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1107996"/>
          </a:xfrm>
        </p:spPr>
        <p:txBody>
          <a:bodyPr/>
          <a:lstStyle/>
          <a:p>
            <a:r>
              <a:rPr lang="en-US" dirty="0" smtClean="0"/>
              <a:t>Visual Studio </a:t>
            </a:r>
            <a:r>
              <a:rPr lang="en-US" dirty="0" err="1" smtClean="0"/>
              <a:t>Async</a:t>
            </a:r>
            <a:r>
              <a:rPr lang="en-US" dirty="0" smtClean="0"/>
              <a:t/>
            </a:r>
            <a:br>
              <a:rPr lang="en-US" dirty="0" smtClean="0"/>
            </a:br>
            <a:r>
              <a:rPr lang="en-US" sz="3600" dirty="0" smtClean="0">
                <a:solidFill>
                  <a:schemeClr val="accent1">
                    <a:alpha val="99000"/>
                  </a:schemeClr>
                </a:solidFill>
              </a:rPr>
              <a:t>Related Additions</a:t>
            </a:r>
            <a:endParaRPr lang="en-US" sz="3600" dirty="0">
              <a:solidFill>
                <a:schemeClr val="accent1">
                  <a:alpha val="99000"/>
                </a:schemeClr>
              </a:solidFill>
            </a:endParaRPr>
          </a:p>
        </p:txBody>
      </p:sp>
      <p:sp>
        <p:nvSpPr>
          <p:cNvPr id="3" name="Text Placeholder 2"/>
          <p:cNvSpPr>
            <a:spLocks noGrp="1"/>
          </p:cNvSpPr>
          <p:nvPr>
            <p:ph type="body" sz="quarter" idx="10"/>
          </p:nvPr>
        </p:nvSpPr>
        <p:spPr>
          <a:xfrm>
            <a:off x="507868" y="1905000"/>
            <a:ext cx="11173090" cy="4721292"/>
          </a:xfrm>
        </p:spPr>
        <p:txBody>
          <a:bodyPr/>
          <a:lstStyle/>
          <a:p>
            <a:r>
              <a:rPr lang="en-US" sz="2800" dirty="0" err="1" smtClean="0">
                <a:gradFill>
                  <a:gsLst>
                    <a:gs pos="0">
                      <a:schemeClr val="tx1"/>
                    </a:gs>
                    <a:gs pos="100000">
                      <a:schemeClr val="tx1"/>
                    </a:gs>
                  </a:gsLst>
                  <a:lin ang="5400000" scaled="0"/>
                </a:gradFill>
              </a:rPr>
              <a:t>Combinators</a:t>
            </a:r>
            <a:endParaRPr lang="en-US" sz="2800" dirty="0" smtClean="0">
              <a:gradFill>
                <a:gsLst>
                  <a:gs pos="0">
                    <a:schemeClr val="tx1"/>
                  </a:gs>
                  <a:gs pos="100000">
                    <a:schemeClr val="tx1"/>
                  </a:gs>
                </a:gsLst>
                <a:lin ang="5400000" scaled="0"/>
              </a:gradFill>
            </a:endParaRPr>
          </a:p>
          <a:p>
            <a:pPr lvl="1"/>
            <a:r>
              <a:rPr lang="en-US" sz="2400" dirty="0" err="1" smtClean="0">
                <a:gradFill>
                  <a:gsLst>
                    <a:gs pos="0">
                      <a:schemeClr val="tx1"/>
                    </a:gs>
                    <a:gs pos="100000">
                      <a:schemeClr val="tx1"/>
                    </a:gs>
                  </a:gsLst>
                  <a:lin ang="5400000" scaled="0"/>
                </a:gradFill>
              </a:rPr>
              <a:t>Task.WhenAll</a:t>
            </a:r>
            <a:r>
              <a:rPr lang="en-US" sz="2400" dirty="0" smtClean="0">
                <a:gradFill>
                  <a:gsLst>
                    <a:gs pos="0">
                      <a:schemeClr val="tx1"/>
                    </a:gs>
                    <a:gs pos="100000">
                      <a:schemeClr val="tx1"/>
                    </a:gs>
                  </a:gsLst>
                  <a:lin ang="5400000" scaled="0"/>
                </a:gradFill>
              </a:rPr>
              <a:t>, </a:t>
            </a:r>
            <a:r>
              <a:rPr lang="en-US" sz="2400" dirty="0" err="1" smtClean="0">
                <a:gradFill>
                  <a:gsLst>
                    <a:gs pos="0">
                      <a:schemeClr val="tx1"/>
                    </a:gs>
                    <a:gs pos="100000">
                      <a:schemeClr val="tx1"/>
                    </a:gs>
                  </a:gsLst>
                  <a:lin ang="5400000" scaled="0"/>
                </a:gradFill>
              </a:rPr>
              <a:t>Task.WhenAny</a:t>
            </a:r>
            <a:endParaRPr lang="en-US" sz="2400" dirty="0" smtClean="0">
              <a:gradFill>
                <a:gsLst>
                  <a:gs pos="0">
                    <a:schemeClr val="tx1"/>
                  </a:gs>
                  <a:gs pos="100000">
                    <a:schemeClr val="tx1"/>
                  </a:gs>
                </a:gsLst>
                <a:lin ang="5400000" scaled="0"/>
              </a:gradFill>
            </a:endParaRPr>
          </a:p>
          <a:p>
            <a:r>
              <a:rPr lang="en-US" sz="2800" dirty="0" smtClean="0">
                <a:gradFill>
                  <a:gsLst>
                    <a:gs pos="0">
                      <a:schemeClr val="tx1"/>
                    </a:gs>
                    <a:gs pos="100000">
                      <a:schemeClr val="tx1"/>
                    </a:gs>
                  </a:gsLst>
                  <a:lin ang="5400000" scaled="0"/>
                </a:gradFill>
              </a:rPr>
              <a:t>Timer integration</a:t>
            </a:r>
          </a:p>
          <a:p>
            <a:pPr lvl="1"/>
            <a:r>
              <a:rPr lang="en-US" sz="2400" dirty="0" err="1" smtClean="0">
                <a:gradFill>
                  <a:gsLst>
                    <a:gs pos="0">
                      <a:schemeClr val="tx1"/>
                    </a:gs>
                    <a:gs pos="100000">
                      <a:schemeClr val="tx1"/>
                    </a:gs>
                  </a:gsLst>
                  <a:lin ang="5400000" scaled="0"/>
                </a:gradFill>
              </a:rPr>
              <a:t>Task.Delay</a:t>
            </a:r>
            <a:r>
              <a:rPr lang="en-US" sz="2400" dirty="0" smtClean="0">
                <a:gradFill>
                  <a:gsLst>
                    <a:gs pos="0">
                      <a:schemeClr val="tx1"/>
                    </a:gs>
                    <a:gs pos="100000">
                      <a:schemeClr val="tx1"/>
                    </a:gs>
                  </a:gsLst>
                  <a:lin ang="5400000" scaled="0"/>
                </a:gradFill>
              </a:rPr>
              <a:t>(</a:t>
            </a:r>
            <a:r>
              <a:rPr lang="en-US" sz="2400" dirty="0" err="1" smtClean="0">
                <a:gradFill>
                  <a:gsLst>
                    <a:gs pos="0">
                      <a:schemeClr val="tx1"/>
                    </a:gs>
                    <a:gs pos="100000">
                      <a:schemeClr val="tx1"/>
                    </a:gs>
                  </a:gsLst>
                  <a:lin ang="5400000" scaled="0"/>
                </a:gradFill>
              </a:rPr>
              <a:t>TimeSpan</a:t>
            </a:r>
            <a:r>
              <a:rPr lang="en-US" sz="2400" dirty="0" smtClean="0">
                <a:gradFill>
                  <a:gsLst>
                    <a:gs pos="0">
                      <a:schemeClr val="tx1"/>
                    </a:gs>
                    <a:gs pos="100000">
                      <a:schemeClr val="tx1"/>
                    </a:gs>
                  </a:gsLst>
                  <a:lin ang="5400000" scaled="0"/>
                </a:gradFill>
              </a:rPr>
              <a:t>), </a:t>
            </a:r>
            <a:r>
              <a:rPr lang="en-US" sz="2400" dirty="0" err="1" smtClean="0">
                <a:gradFill>
                  <a:gsLst>
                    <a:gs pos="0">
                      <a:schemeClr val="tx1"/>
                    </a:gs>
                    <a:gs pos="100000">
                      <a:schemeClr val="tx1"/>
                    </a:gs>
                  </a:gsLst>
                  <a:lin ang="5400000" scaled="0"/>
                </a:gradFill>
              </a:rPr>
              <a:t>CancellationTokenSource.CancelAfter</a:t>
            </a:r>
            <a:r>
              <a:rPr lang="en-US" sz="2400" dirty="0" smtClean="0">
                <a:gradFill>
                  <a:gsLst>
                    <a:gs pos="0">
                      <a:schemeClr val="tx1"/>
                    </a:gs>
                    <a:gs pos="100000">
                      <a:schemeClr val="tx1"/>
                    </a:gs>
                  </a:gsLst>
                  <a:lin ang="5400000" scaled="0"/>
                </a:gradFill>
              </a:rPr>
              <a:t>(Timespan)</a:t>
            </a:r>
          </a:p>
          <a:p>
            <a:r>
              <a:rPr lang="en-US" sz="2800" dirty="0" smtClean="0">
                <a:gradFill>
                  <a:gsLst>
                    <a:gs pos="0">
                      <a:schemeClr val="tx1"/>
                    </a:gs>
                    <a:gs pos="100000">
                      <a:schemeClr val="tx1"/>
                    </a:gs>
                  </a:gsLst>
                  <a:lin ang="5400000" scaled="0"/>
                </a:gradFill>
              </a:rPr>
              <a:t>Task scheduling</a:t>
            </a:r>
          </a:p>
          <a:p>
            <a:pPr lvl="1"/>
            <a:r>
              <a:rPr lang="en-US" sz="2400" dirty="0" err="1" smtClean="0">
                <a:gradFill>
                  <a:gsLst>
                    <a:gs pos="0">
                      <a:schemeClr val="tx1"/>
                    </a:gs>
                    <a:gs pos="100000">
                      <a:schemeClr val="tx1"/>
                    </a:gs>
                  </a:gsLst>
                  <a:lin ang="5400000" scaled="0"/>
                </a:gradFill>
              </a:rPr>
              <a:t>ConcurrentExclusiveSchedulerPair</a:t>
            </a:r>
            <a:endParaRPr lang="en-US" sz="2400" dirty="0" smtClean="0">
              <a:gradFill>
                <a:gsLst>
                  <a:gs pos="0">
                    <a:schemeClr val="tx1"/>
                  </a:gs>
                  <a:gs pos="100000">
                    <a:schemeClr val="tx1"/>
                  </a:gs>
                </a:gsLst>
                <a:lin ang="5400000" scaled="0"/>
              </a:gradFill>
            </a:endParaRPr>
          </a:p>
          <a:p>
            <a:r>
              <a:rPr lang="en-US" sz="2800" dirty="0" smtClean="0">
                <a:gradFill>
                  <a:gsLst>
                    <a:gs pos="0">
                      <a:schemeClr val="tx1"/>
                    </a:gs>
                    <a:gs pos="100000">
                      <a:schemeClr val="tx1"/>
                    </a:gs>
                  </a:gsLst>
                  <a:lin ang="5400000" scaled="0"/>
                </a:gradFill>
              </a:rPr>
              <a:t>Fine-grained control</a:t>
            </a:r>
          </a:p>
          <a:p>
            <a:pPr lvl="1"/>
            <a:r>
              <a:rPr lang="en-US" sz="2400" dirty="0" err="1" smtClean="0">
                <a:gradFill>
                  <a:gsLst>
                    <a:gs pos="0">
                      <a:schemeClr val="tx1"/>
                    </a:gs>
                    <a:gs pos="100000">
                      <a:schemeClr val="tx1"/>
                    </a:gs>
                  </a:gsLst>
                  <a:lin ang="5400000" scaled="0"/>
                </a:gradFill>
              </a:rPr>
              <a:t>TaskCreationOptions.DenyChildAttach</a:t>
            </a:r>
            <a:endParaRPr lang="en-US" sz="2400" dirty="0" smtClean="0">
              <a:gradFill>
                <a:gsLst>
                  <a:gs pos="0">
                    <a:schemeClr val="tx1"/>
                  </a:gs>
                  <a:gs pos="100000">
                    <a:schemeClr val="tx1"/>
                  </a:gs>
                </a:gsLst>
                <a:lin ang="5400000" scaled="0"/>
              </a:gradFill>
            </a:endParaRPr>
          </a:p>
          <a:p>
            <a:pPr lvl="1"/>
            <a:r>
              <a:rPr lang="en-US" sz="2400" dirty="0" err="1" smtClean="0">
                <a:gradFill>
                  <a:gsLst>
                    <a:gs pos="0">
                      <a:schemeClr val="tx1"/>
                    </a:gs>
                    <a:gs pos="100000">
                      <a:schemeClr val="tx1"/>
                    </a:gs>
                  </a:gsLst>
                  <a:lin ang="5400000" scaled="0"/>
                </a:gradFill>
              </a:rPr>
              <a:t>EnumerablePartitionerOptions</a:t>
            </a:r>
            <a:endParaRPr lang="en-US" sz="2400" dirty="0" smtClean="0">
              <a:gradFill>
                <a:gsLst>
                  <a:gs pos="0">
                    <a:schemeClr val="tx1"/>
                  </a:gs>
                  <a:gs pos="100000">
                    <a:schemeClr val="tx1"/>
                  </a:gs>
                </a:gsLst>
                <a:lin ang="5400000" scaled="0"/>
              </a:gradFill>
            </a:endParaRPr>
          </a:p>
          <a:p>
            <a:pPr lvl="1"/>
            <a:r>
              <a:rPr lang="en-US" sz="2400" dirty="0" err="1" smtClean="0">
                <a:gradFill>
                  <a:gsLst>
                    <a:gs pos="0">
                      <a:schemeClr val="tx1"/>
                    </a:gs>
                    <a:gs pos="100000">
                      <a:schemeClr val="tx1"/>
                    </a:gs>
                  </a:gsLst>
                  <a:lin ang="5400000" scaled="0"/>
                </a:gradFill>
              </a:rPr>
              <a:t>TaskCreationOptions.HideScheduler</a:t>
            </a:r>
            <a:endParaRPr lang="en-US" sz="2400" dirty="0" smtClean="0">
              <a:gradFill>
                <a:gsLst>
                  <a:gs pos="0">
                    <a:schemeClr val="tx1"/>
                  </a:gs>
                  <a:gs pos="100000">
                    <a:schemeClr val="tx1"/>
                  </a:gs>
                </a:gsLst>
                <a:lin ang="5400000" scaled="0"/>
              </a:gradFill>
            </a:endParaRPr>
          </a:p>
          <a:p>
            <a:r>
              <a:rPr lang="en-US" sz="2800" dirty="0" err="1" smtClean="0">
                <a:gradFill>
                  <a:gsLst>
                    <a:gs pos="0">
                      <a:schemeClr val="tx1"/>
                    </a:gs>
                    <a:gs pos="100000">
                      <a:schemeClr val="tx1"/>
                    </a:gs>
                  </a:gsLst>
                  <a:lin ang="5400000" scaled="0"/>
                </a:gradFill>
              </a:rPr>
              <a:t>ThreadLocal.Values</a:t>
            </a:r>
            <a:endParaRPr lang="en-US" sz="2800"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40149109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p:cNvSpPr>
          <p:nvPr/>
        </p:nvSpPr>
        <p:spPr bwMode="auto">
          <a:xfrm>
            <a:off x="0" y="1508760"/>
            <a:ext cx="12204061" cy="960120"/>
          </a:xfrm>
          <a:prstGeom prst="rect">
            <a:avLst/>
          </a:prstGeom>
          <a:solidFill>
            <a:schemeClr val="tx1"/>
          </a:solidFill>
          <a:ln>
            <a:noFill/>
          </a:ln>
          <a:extLst/>
        </p:spPr>
        <p:txBody>
          <a:bodyPr lIns="0" tIns="0" rIns="0" bIns="0"/>
          <a:lstStyle/>
          <a:p>
            <a:endParaRPr lang="en-US"/>
          </a:p>
        </p:txBody>
      </p:sp>
      <p:sp>
        <p:nvSpPr>
          <p:cNvPr id="11" name="Rectangle 5"/>
          <p:cNvSpPr txBox="1">
            <a:spLocks noChangeArrowheads="1"/>
          </p:cNvSpPr>
          <p:nvPr/>
        </p:nvSpPr>
        <p:spPr bwMode="auto">
          <a:xfrm>
            <a:off x="482520" y="1665514"/>
            <a:ext cx="11125159" cy="777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r>
              <a:rPr lang="en-US" sz="2400" dirty="0">
                <a:solidFill>
                  <a:srgbClr val="008000"/>
                </a:solidFill>
                <a:latin typeface="Consolas" pitchFamily="49" charset="0"/>
                <a:cs typeface="Consolas" pitchFamily="49" charset="0"/>
              </a:rPr>
              <a:t>// Synchronous</a:t>
            </a:r>
            <a:endParaRPr lang="en-US" sz="2400" dirty="0">
              <a:solidFill>
                <a:prstClr val="black"/>
              </a:solidFill>
              <a:latin typeface="Consolas" pitchFamily="49" charset="0"/>
              <a:cs typeface="Consolas" pitchFamily="49" charset="0"/>
            </a:endParaRPr>
          </a:p>
          <a:p>
            <a:r>
              <a:rPr lang="en-US" sz="2400" dirty="0" err="1">
                <a:solidFill>
                  <a:prstClr val="black"/>
                </a:solidFill>
                <a:latin typeface="Consolas" pitchFamily="49" charset="0"/>
                <a:cs typeface="Consolas" pitchFamily="49" charset="0"/>
              </a:rPr>
              <a:t>TResult</a:t>
            </a:r>
            <a:r>
              <a:rPr lang="en-US" sz="2400" dirty="0">
                <a:solidFill>
                  <a:prstClr val="black"/>
                </a:solidFill>
                <a:latin typeface="Consolas" pitchFamily="49" charset="0"/>
                <a:cs typeface="Consolas" pitchFamily="49" charset="0"/>
              </a:rPr>
              <a:t> Foo(...);</a:t>
            </a:r>
          </a:p>
        </p:txBody>
      </p:sp>
      <p:sp>
        <p:nvSpPr>
          <p:cNvPr id="7" name="Rectangle 1"/>
          <p:cNvSpPr>
            <a:spLocks/>
          </p:cNvSpPr>
          <p:nvPr/>
        </p:nvSpPr>
        <p:spPr bwMode="auto">
          <a:xfrm>
            <a:off x="8706" y="2664824"/>
            <a:ext cx="12204061" cy="1234440"/>
          </a:xfrm>
          <a:prstGeom prst="rect">
            <a:avLst/>
          </a:prstGeom>
          <a:solidFill>
            <a:schemeClr val="tx1"/>
          </a:solidFill>
          <a:ln>
            <a:noFill/>
          </a:ln>
          <a:extLst/>
        </p:spPr>
        <p:txBody>
          <a:bodyPr lIns="0" tIns="0" rIns="0" bIns="0"/>
          <a:lstStyle/>
          <a:p>
            <a:endParaRPr lang="en-US"/>
          </a:p>
        </p:txBody>
      </p:sp>
      <p:sp>
        <p:nvSpPr>
          <p:cNvPr id="8" name="Rectangle 5"/>
          <p:cNvSpPr txBox="1">
            <a:spLocks noChangeArrowheads="1"/>
          </p:cNvSpPr>
          <p:nvPr/>
        </p:nvSpPr>
        <p:spPr bwMode="auto">
          <a:xfrm>
            <a:off x="508639" y="2763520"/>
            <a:ext cx="11125159" cy="1051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r>
              <a:rPr lang="en-US" sz="2400" dirty="0">
                <a:solidFill>
                  <a:srgbClr val="008000"/>
                </a:solidFill>
                <a:latin typeface="Consolas" pitchFamily="49" charset="0"/>
                <a:cs typeface="Consolas" pitchFamily="49" charset="0"/>
              </a:rPr>
              <a:t>// Asynchronous Programming Model (APM)</a:t>
            </a:r>
            <a:endParaRPr lang="en-US" sz="2400" dirty="0">
              <a:solidFill>
                <a:prstClr val="black"/>
              </a:solidFill>
              <a:latin typeface="Consolas" pitchFamily="49" charset="0"/>
              <a:cs typeface="Consolas" pitchFamily="49" charset="0"/>
            </a:endParaRPr>
          </a:p>
          <a:p>
            <a:r>
              <a:rPr lang="en-US" sz="2400" dirty="0" err="1">
                <a:solidFill>
                  <a:srgbClr val="2B91AF"/>
                </a:solidFill>
                <a:latin typeface="Consolas" pitchFamily="49" charset="0"/>
                <a:cs typeface="Consolas" pitchFamily="49" charset="0"/>
              </a:rPr>
              <a:t>IAsyncResult</a:t>
            </a:r>
            <a:r>
              <a:rPr lang="en-US" sz="2400" dirty="0">
                <a:solidFill>
                  <a:prstClr val="black"/>
                </a:solidFill>
                <a:latin typeface="Consolas" pitchFamily="49" charset="0"/>
                <a:cs typeface="Consolas" pitchFamily="49" charset="0"/>
              </a:rPr>
              <a:t> </a:t>
            </a:r>
            <a:r>
              <a:rPr lang="en-US" sz="2400" dirty="0" err="1">
                <a:solidFill>
                  <a:prstClr val="black"/>
                </a:solidFill>
                <a:latin typeface="Consolas" pitchFamily="49" charset="0"/>
                <a:cs typeface="Consolas" pitchFamily="49" charset="0"/>
              </a:rPr>
              <a:t>BeginFoo</a:t>
            </a:r>
            <a:r>
              <a:rPr lang="en-US" sz="2400" dirty="0">
                <a:solidFill>
                  <a:prstClr val="black"/>
                </a:solidFill>
                <a:latin typeface="Consolas" pitchFamily="49" charset="0"/>
                <a:cs typeface="Consolas" pitchFamily="49" charset="0"/>
              </a:rPr>
              <a:t>(..., </a:t>
            </a:r>
            <a:r>
              <a:rPr lang="en-US" sz="2400" dirty="0" err="1">
                <a:solidFill>
                  <a:srgbClr val="2B91AF"/>
                </a:solidFill>
                <a:latin typeface="Consolas" pitchFamily="49" charset="0"/>
                <a:cs typeface="Consolas" pitchFamily="49" charset="0"/>
              </a:rPr>
              <a:t>AsyncCallback</a:t>
            </a:r>
            <a:r>
              <a:rPr lang="en-US" sz="2400" dirty="0">
                <a:solidFill>
                  <a:prstClr val="black"/>
                </a:solidFill>
                <a:latin typeface="Consolas" pitchFamily="49" charset="0"/>
                <a:cs typeface="Consolas" pitchFamily="49" charset="0"/>
              </a:rPr>
              <a:t> callback, </a:t>
            </a:r>
            <a:r>
              <a:rPr lang="en-US" sz="2400" dirty="0">
                <a:solidFill>
                  <a:srgbClr val="0000FF"/>
                </a:solidFill>
                <a:latin typeface="Consolas" pitchFamily="49" charset="0"/>
                <a:cs typeface="Consolas" pitchFamily="49" charset="0"/>
              </a:rPr>
              <a:t>object</a:t>
            </a:r>
            <a:r>
              <a:rPr lang="en-US" sz="2400" dirty="0">
                <a:solidFill>
                  <a:prstClr val="black"/>
                </a:solidFill>
                <a:latin typeface="Consolas" pitchFamily="49" charset="0"/>
                <a:cs typeface="Consolas" pitchFamily="49" charset="0"/>
              </a:rPr>
              <a:t> state);</a:t>
            </a:r>
          </a:p>
          <a:p>
            <a:r>
              <a:rPr lang="en-US" sz="2400" dirty="0" err="1">
                <a:solidFill>
                  <a:prstClr val="black"/>
                </a:solidFill>
                <a:latin typeface="Consolas" pitchFamily="49" charset="0"/>
                <a:cs typeface="Consolas" pitchFamily="49" charset="0"/>
              </a:rPr>
              <a:t>TResult</a:t>
            </a:r>
            <a:r>
              <a:rPr lang="en-US" sz="2400" dirty="0">
                <a:solidFill>
                  <a:prstClr val="black"/>
                </a:solidFill>
                <a:latin typeface="Consolas" pitchFamily="49" charset="0"/>
                <a:cs typeface="Consolas" pitchFamily="49" charset="0"/>
              </a:rPr>
              <a:t> </a:t>
            </a:r>
            <a:r>
              <a:rPr lang="en-US" sz="2400" dirty="0" err="1">
                <a:solidFill>
                  <a:prstClr val="black"/>
                </a:solidFill>
                <a:latin typeface="Consolas" pitchFamily="49" charset="0"/>
                <a:cs typeface="Consolas" pitchFamily="49" charset="0"/>
              </a:rPr>
              <a:t>EndFoo</a:t>
            </a:r>
            <a:r>
              <a:rPr lang="en-US" sz="2400" dirty="0">
                <a:solidFill>
                  <a:prstClr val="black"/>
                </a:solidFill>
                <a:latin typeface="Consolas" pitchFamily="49" charset="0"/>
                <a:cs typeface="Consolas" pitchFamily="49" charset="0"/>
              </a:rPr>
              <a:t>(</a:t>
            </a:r>
            <a:r>
              <a:rPr lang="en-US" sz="2400" dirty="0" err="1">
                <a:solidFill>
                  <a:srgbClr val="2B91AF"/>
                </a:solidFill>
                <a:latin typeface="Consolas" pitchFamily="49" charset="0"/>
                <a:cs typeface="Consolas" pitchFamily="49" charset="0"/>
              </a:rPr>
              <a:t>IAsyncResult</a:t>
            </a:r>
            <a:r>
              <a:rPr lang="en-US" sz="2400" dirty="0">
                <a:solidFill>
                  <a:prstClr val="black"/>
                </a:solidFill>
                <a:latin typeface="Consolas" pitchFamily="49" charset="0"/>
                <a:cs typeface="Consolas" pitchFamily="49" charset="0"/>
              </a:rPr>
              <a:t> </a:t>
            </a:r>
            <a:r>
              <a:rPr lang="en-US" sz="2400" dirty="0" err="1">
                <a:solidFill>
                  <a:prstClr val="black"/>
                </a:solidFill>
                <a:latin typeface="Consolas" pitchFamily="49" charset="0"/>
                <a:cs typeface="Consolas" pitchFamily="49" charset="0"/>
              </a:rPr>
              <a:t>asyncResult</a:t>
            </a:r>
            <a:r>
              <a:rPr lang="en-US" sz="2400" dirty="0">
                <a:solidFill>
                  <a:prstClr val="black"/>
                </a:solidFill>
                <a:latin typeface="Consolas" pitchFamily="49" charset="0"/>
                <a:cs typeface="Consolas" pitchFamily="49" charset="0"/>
              </a:rPr>
              <a:t>);</a:t>
            </a:r>
          </a:p>
        </p:txBody>
      </p:sp>
      <p:sp>
        <p:nvSpPr>
          <p:cNvPr id="12" name="Rectangle 1"/>
          <p:cNvSpPr>
            <a:spLocks/>
          </p:cNvSpPr>
          <p:nvPr/>
        </p:nvSpPr>
        <p:spPr bwMode="auto">
          <a:xfrm>
            <a:off x="8706" y="4101738"/>
            <a:ext cx="12204061" cy="1338943"/>
          </a:xfrm>
          <a:prstGeom prst="rect">
            <a:avLst/>
          </a:prstGeom>
          <a:solidFill>
            <a:schemeClr val="tx1"/>
          </a:solidFill>
          <a:ln>
            <a:noFill/>
          </a:ln>
          <a:extLst/>
        </p:spPr>
        <p:txBody>
          <a:bodyPr lIns="0" tIns="0" rIns="0" bIns="0"/>
          <a:lstStyle/>
          <a:p>
            <a:endParaRPr lang="en-US"/>
          </a:p>
        </p:txBody>
      </p:sp>
      <p:sp>
        <p:nvSpPr>
          <p:cNvPr id="13" name="Rectangle 5"/>
          <p:cNvSpPr txBox="1">
            <a:spLocks noChangeArrowheads="1"/>
          </p:cNvSpPr>
          <p:nvPr/>
        </p:nvSpPr>
        <p:spPr bwMode="auto">
          <a:xfrm>
            <a:off x="518025" y="4246155"/>
            <a:ext cx="11125159" cy="1051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r>
              <a:rPr lang="en-US" sz="2400" dirty="0">
                <a:solidFill>
                  <a:srgbClr val="008000"/>
                </a:solidFill>
                <a:latin typeface="Consolas" pitchFamily="49" charset="0"/>
                <a:cs typeface="Consolas" pitchFamily="49" charset="0"/>
              </a:rPr>
              <a:t>// Event-based Asynchronous Pattern (EAP)</a:t>
            </a:r>
            <a:endParaRPr lang="en-US" sz="2400" dirty="0">
              <a:solidFill>
                <a:prstClr val="black"/>
              </a:solidFill>
              <a:latin typeface="Consolas" pitchFamily="49" charset="0"/>
              <a:cs typeface="Consolas" pitchFamily="49" charset="0"/>
            </a:endParaRPr>
          </a:p>
          <a:p>
            <a:r>
              <a:rPr lang="en-US" sz="2400" dirty="0">
                <a:solidFill>
                  <a:srgbClr val="0000FF"/>
                </a:solidFill>
                <a:latin typeface="Consolas" pitchFamily="49" charset="0"/>
                <a:cs typeface="Consolas" pitchFamily="49" charset="0"/>
              </a:rPr>
              <a:t>public</a:t>
            </a:r>
            <a:r>
              <a:rPr lang="en-US" sz="2400" dirty="0">
                <a:solidFill>
                  <a:prstClr val="black"/>
                </a:solidFill>
                <a:latin typeface="Consolas" pitchFamily="49" charset="0"/>
                <a:cs typeface="Consolas" pitchFamily="49" charset="0"/>
              </a:rPr>
              <a:t> </a:t>
            </a:r>
            <a:r>
              <a:rPr lang="en-US" sz="2400" dirty="0">
                <a:solidFill>
                  <a:srgbClr val="0000FF"/>
                </a:solidFill>
                <a:latin typeface="Consolas" pitchFamily="49" charset="0"/>
                <a:cs typeface="Consolas" pitchFamily="49" charset="0"/>
              </a:rPr>
              <a:t>void</a:t>
            </a:r>
            <a:r>
              <a:rPr lang="en-US" sz="2400" dirty="0">
                <a:solidFill>
                  <a:prstClr val="black"/>
                </a:solidFill>
                <a:latin typeface="Consolas" pitchFamily="49" charset="0"/>
                <a:cs typeface="Consolas" pitchFamily="49" charset="0"/>
              </a:rPr>
              <a:t> </a:t>
            </a:r>
            <a:r>
              <a:rPr lang="en-US" sz="2400" dirty="0" err="1" smtClean="0">
                <a:solidFill>
                  <a:prstClr val="black"/>
                </a:solidFill>
                <a:latin typeface="Consolas" pitchFamily="49" charset="0"/>
                <a:cs typeface="Consolas" pitchFamily="49" charset="0"/>
              </a:rPr>
              <a:t>FooAsync</a:t>
            </a:r>
            <a:r>
              <a:rPr lang="en-US" sz="2400" dirty="0" smtClean="0">
                <a:solidFill>
                  <a:prstClr val="black"/>
                </a:solidFill>
                <a:latin typeface="Consolas" pitchFamily="49" charset="0"/>
                <a:cs typeface="Consolas" pitchFamily="49" charset="0"/>
              </a:rPr>
              <a:t>(...);</a:t>
            </a:r>
            <a:endParaRPr lang="en-US" sz="2400" dirty="0">
              <a:solidFill>
                <a:prstClr val="black"/>
              </a:solidFill>
              <a:latin typeface="Consolas" pitchFamily="49" charset="0"/>
              <a:cs typeface="Consolas" pitchFamily="49" charset="0"/>
            </a:endParaRPr>
          </a:p>
          <a:p>
            <a:r>
              <a:rPr lang="en-US" sz="2400" dirty="0">
                <a:solidFill>
                  <a:srgbClr val="0000FF"/>
                </a:solidFill>
                <a:latin typeface="Consolas" pitchFamily="49" charset="0"/>
                <a:cs typeface="Consolas" pitchFamily="49" charset="0"/>
              </a:rPr>
              <a:t>public</a:t>
            </a:r>
            <a:r>
              <a:rPr lang="en-US" sz="2400" dirty="0">
                <a:solidFill>
                  <a:prstClr val="black"/>
                </a:solidFill>
                <a:latin typeface="Consolas" pitchFamily="49" charset="0"/>
                <a:cs typeface="Consolas" pitchFamily="49" charset="0"/>
              </a:rPr>
              <a:t> </a:t>
            </a:r>
            <a:r>
              <a:rPr lang="en-US" sz="2400" dirty="0">
                <a:solidFill>
                  <a:srgbClr val="0000FF"/>
                </a:solidFill>
                <a:latin typeface="Consolas" pitchFamily="49" charset="0"/>
                <a:cs typeface="Consolas" pitchFamily="49" charset="0"/>
              </a:rPr>
              <a:t>event</a:t>
            </a:r>
            <a:r>
              <a:rPr lang="en-US" sz="2400" dirty="0">
                <a:solidFill>
                  <a:prstClr val="black"/>
                </a:solidFill>
                <a:latin typeface="Consolas" pitchFamily="49" charset="0"/>
                <a:cs typeface="Consolas" pitchFamily="49" charset="0"/>
              </a:rPr>
              <a:t> </a:t>
            </a:r>
            <a:r>
              <a:rPr lang="en-US" sz="2400" dirty="0" err="1">
                <a:solidFill>
                  <a:srgbClr val="2B91AF"/>
                </a:solidFill>
                <a:latin typeface="Consolas" pitchFamily="49" charset="0"/>
                <a:cs typeface="Consolas" pitchFamily="49" charset="0"/>
              </a:rPr>
              <a:t>EventHandler</a:t>
            </a:r>
            <a:r>
              <a:rPr lang="en-US" sz="2400" dirty="0">
                <a:solidFill>
                  <a:prstClr val="black"/>
                </a:solidFill>
                <a:latin typeface="Consolas" pitchFamily="49" charset="0"/>
                <a:cs typeface="Consolas" pitchFamily="49" charset="0"/>
              </a:rPr>
              <a:t>&lt;</a:t>
            </a:r>
            <a:r>
              <a:rPr lang="en-US" sz="2400" dirty="0" err="1">
                <a:solidFill>
                  <a:srgbClr val="2B91AF"/>
                </a:solidFill>
                <a:latin typeface="Consolas" pitchFamily="49" charset="0"/>
                <a:cs typeface="Consolas" pitchFamily="49" charset="0"/>
              </a:rPr>
              <a:t>FooCompletedEventArgs</a:t>
            </a:r>
            <a:r>
              <a:rPr lang="en-US" sz="2400" dirty="0">
                <a:solidFill>
                  <a:prstClr val="black"/>
                </a:solidFill>
                <a:latin typeface="Consolas" pitchFamily="49" charset="0"/>
                <a:cs typeface="Consolas" pitchFamily="49" charset="0"/>
              </a:rPr>
              <a:t>&gt; </a:t>
            </a:r>
            <a:r>
              <a:rPr lang="en-US" sz="2400" dirty="0" err="1">
                <a:solidFill>
                  <a:prstClr val="black"/>
                </a:solidFill>
                <a:latin typeface="Consolas" pitchFamily="49" charset="0"/>
                <a:cs typeface="Consolas" pitchFamily="49" charset="0"/>
              </a:rPr>
              <a:t>FooCompleted</a:t>
            </a:r>
            <a:r>
              <a:rPr lang="en-US" sz="2400" dirty="0">
                <a:solidFill>
                  <a:prstClr val="black"/>
                </a:solidFill>
                <a:latin typeface="Consolas" pitchFamily="49" charset="0"/>
                <a:cs typeface="Consolas" pitchFamily="49" charset="0"/>
              </a:rPr>
              <a:t>;</a:t>
            </a:r>
          </a:p>
        </p:txBody>
      </p:sp>
      <p:sp>
        <p:nvSpPr>
          <p:cNvPr id="14" name="Rectangle 1"/>
          <p:cNvSpPr>
            <a:spLocks/>
          </p:cNvSpPr>
          <p:nvPr/>
        </p:nvSpPr>
        <p:spPr bwMode="auto">
          <a:xfrm>
            <a:off x="-10883" y="5577841"/>
            <a:ext cx="12204061" cy="864870"/>
          </a:xfrm>
          <a:prstGeom prst="rect">
            <a:avLst/>
          </a:prstGeom>
          <a:solidFill>
            <a:schemeClr val="tx1"/>
          </a:solidFill>
          <a:ln>
            <a:noFill/>
          </a:ln>
          <a:extLst/>
        </p:spPr>
        <p:txBody>
          <a:bodyPr lIns="0" tIns="0" rIns="0" bIns="0"/>
          <a:lstStyle/>
          <a:p>
            <a:endParaRPr lang="en-US"/>
          </a:p>
        </p:txBody>
      </p:sp>
      <p:sp>
        <p:nvSpPr>
          <p:cNvPr id="15" name="Rectangle 5"/>
          <p:cNvSpPr txBox="1">
            <a:spLocks noChangeArrowheads="1"/>
          </p:cNvSpPr>
          <p:nvPr/>
        </p:nvSpPr>
        <p:spPr bwMode="auto">
          <a:xfrm>
            <a:off x="489050" y="5689601"/>
            <a:ext cx="11125159" cy="6819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r>
              <a:rPr lang="en-US" sz="2400" dirty="0">
                <a:solidFill>
                  <a:srgbClr val="008000"/>
                </a:solidFill>
                <a:latin typeface="Consolas" pitchFamily="49" charset="0"/>
                <a:cs typeface="Consolas" pitchFamily="49" charset="0"/>
              </a:rPr>
              <a:t>// Task-based Asynchronous Pattern (TAP)</a:t>
            </a:r>
            <a:endParaRPr lang="en-US" sz="2400" dirty="0">
              <a:solidFill>
                <a:prstClr val="black"/>
              </a:solidFill>
              <a:latin typeface="Consolas" pitchFamily="49" charset="0"/>
              <a:cs typeface="Consolas" pitchFamily="49" charset="0"/>
            </a:endParaRPr>
          </a:p>
          <a:p>
            <a:r>
              <a:rPr lang="en-US" sz="2400" dirty="0">
                <a:solidFill>
                  <a:srgbClr val="2B91AF"/>
                </a:solidFill>
                <a:latin typeface="Consolas" pitchFamily="49" charset="0"/>
                <a:cs typeface="Consolas" pitchFamily="49" charset="0"/>
              </a:rPr>
              <a:t>Task</a:t>
            </a:r>
            <a:r>
              <a:rPr lang="en-US" sz="2400" dirty="0">
                <a:solidFill>
                  <a:prstClr val="black"/>
                </a:solidFill>
                <a:latin typeface="Consolas" pitchFamily="49" charset="0"/>
                <a:cs typeface="Consolas" pitchFamily="49" charset="0"/>
              </a:rPr>
              <a:t>&lt;</a:t>
            </a:r>
            <a:r>
              <a:rPr lang="en-US" sz="2400" dirty="0" err="1">
                <a:solidFill>
                  <a:prstClr val="black"/>
                </a:solidFill>
                <a:latin typeface="Consolas" pitchFamily="49" charset="0"/>
                <a:cs typeface="Consolas" pitchFamily="49" charset="0"/>
              </a:rPr>
              <a:t>TResult</a:t>
            </a:r>
            <a:r>
              <a:rPr lang="en-US" sz="2400" dirty="0">
                <a:solidFill>
                  <a:prstClr val="black"/>
                </a:solidFill>
                <a:latin typeface="Consolas" pitchFamily="49" charset="0"/>
                <a:cs typeface="Consolas" pitchFamily="49" charset="0"/>
              </a:rPr>
              <a:t>&gt; </a:t>
            </a:r>
            <a:r>
              <a:rPr lang="en-US" sz="2400" dirty="0" err="1">
                <a:solidFill>
                  <a:prstClr val="black"/>
                </a:solidFill>
                <a:latin typeface="Consolas" pitchFamily="49" charset="0"/>
                <a:cs typeface="Consolas" pitchFamily="49" charset="0"/>
              </a:rPr>
              <a:t>FooAsync</a:t>
            </a:r>
            <a:r>
              <a:rPr lang="en-US" sz="2400" dirty="0">
                <a:solidFill>
                  <a:prstClr val="black"/>
                </a:solidFill>
                <a:latin typeface="Consolas" pitchFamily="49" charset="0"/>
                <a:cs typeface="Consolas" pitchFamily="49" charset="0"/>
              </a:rPr>
              <a:t>(...);</a:t>
            </a:r>
          </a:p>
        </p:txBody>
      </p:sp>
      <p:sp>
        <p:nvSpPr>
          <p:cNvPr id="16" name="Rectangle 15"/>
          <p:cNvSpPr/>
          <p:nvPr/>
        </p:nvSpPr>
        <p:spPr bwMode="auto">
          <a:xfrm>
            <a:off x="0" y="2664824"/>
            <a:ext cx="12204061" cy="2775857"/>
          </a:xfrm>
          <a:prstGeom prst="rect">
            <a:avLst/>
          </a:prstGeom>
          <a:solidFill>
            <a:srgbClr val="FFC000">
              <a:alpha val="86000"/>
            </a:srgbClr>
          </a:solidFill>
          <a:ln w="25400" cap="flat" cmpd="sng" algn="ctr">
            <a:solidFill>
              <a:srgbClr val="000000"/>
            </a:solidFill>
            <a:prstDash val="solid"/>
            <a:round/>
            <a:headEnd type="none" w="med" len="med"/>
            <a:tailEnd type="none" w="med" len="med"/>
          </a:ln>
          <a:effectLst/>
          <a:extLst/>
        </p:spPr>
        <p:txBody>
          <a:bodyPr vert="horz" wrap="square" lIns="54855" tIns="27427" rIns="54855" bIns="27427" numCol="1" rtlCol="0" anchor="t" anchorCtr="0" compatLnSpc="1">
            <a:prstTxWarp prst="textNoShape">
              <a:avLst/>
            </a:prstTxWarp>
          </a:bodyPr>
          <a:lstStyle/>
          <a:p>
            <a:pPr algn="ctr" defTabSz="548549"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7" name="Rectangle 1"/>
          <p:cNvSpPr>
            <a:spLocks/>
          </p:cNvSpPr>
          <p:nvPr/>
        </p:nvSpPr>
        <p:spPr bwMode="auto">
          <a:xfrm>
            <a:off x="5892801" y="1644696"/>
            <a:ext cx="5209670" cy="2102168"/>
          </a:xfrm>
          <a:prstGeom prst="rect">
            <a:avLst/>
          </a:prstGeom>
          <a:solidFill>
            <a:schemeClr val="tx1"/>
          </a:solidFill>
          <a:ln w="12700" cap="flat">
            <a:solidFill>
              <a:srgbClr val="000000"/>
            </a:solidFill>
            <a:round/>
            <a:headEnd type="none" w="med" len="med"/>
            <a:tailEnd type="none" w="med" len="med"/>
          </a:ln>
          <a:extLst/>
        </p:spPr>
        <p:txBody>
          <a:bodyPr lIns="0" tIns="0" rIns="0" bIns="0"/>
          <a:lstStyle/>
          <a:p>
            <a:endParaRPr lang="en-US"/>
          </a:p>
        </p:txBody>
      </p:sp>
      <p:sp>
        <p:nvSpPr>
          <p:cNvPr id="18" name="Rectangle 5"/>
          <p:cNvSpPr txBox="1">
            <a:spLocks noChangeArrowheads="1"/>
          </p:cNvSpPr>
          <p:nvPr/>
        </p:nvSpPr>
        <p:spPr bwMode="auto">
          <a:xfrm>
            <a:off x="6096001" y="1836896"/>
            <a:ext cx="5006470" cy="1909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r>
              <a:rPr lang="en-US" sz="2000" dirty="0" err="1" smtClean="0">
                <a:solidFill>
                  <a:prstClr val="black"/>
                </a:solidFill>
                <a:latin typeface="Consolas" pitchFamily="49" charset="0"/>
                <a:cs typeface="Consolas" pitchFamily="49" charset="0"/>
              </a:rPr>
              <a:t>System.IO.</a:t>
            </a:r>
            <a:r>
              <a:rPr lang="en-US" sz="2000" dirty="0" err="1" smtClean="0">
                <a:solidFill>
                  <a:srgbClr val="2B91AF"/>
                </a:solidFill>
                <a:latin typeface="Consolas" pitchFamily="49" charset="0"/>
                <a:cs typeface="Consolas" pitchFamily="49" charset="0"/>
              </a:rPr>
              <a:t>Stream</a:t>
            </a:r>
            <a:r>
              <a:rPr lang="en-US" sz="2000" dirty="0" smtClean="0">
                <a:solidFill>
                  <a:prstClr val="black"/>
                </a:solidFill>
                <a:latin typeface="Consolas" pitchFamily="49" charset="0"/>
                <a:cs typeface="Consolas" pitchFamily="49" charset="0"/>
              </a:rPr>
              <a:t>:</a:t>
            </a:r>
          </a:p>
          <a:p>
            <a:r>
              <a:rPr lang="en-US" sz="2000" dirty="0">
                <a:solidFill>
                  <a:prstClr val="black"/>
                </a:solidFill>
                <a:latin typeface="Consolas" pitchFamily="49" charset="0"/>
                <a:cs typeface="Consolas" pitchFamily="49" charset="0"/>
              </a:rPr>
              <a:t> </a:t>
            </a:r>
            <a:r>
              <a:rPr lang="en-US" sz="2000" dirty="0" smtClean="0">
                <a:solidFill>
                  <a:prstClr val="black"/>
                </a:solidFill>
                <a:latin typeface="Consolas" pitchFamily="49" charset="0"/>
                <a:cs typeface="Consolas" pitchFamily="49" charset="0"/>
              </a:rPr>
              <a:t>   </a:t>
            </a:r>
            <a:r>
              <a:rPr lang="en-US" sz="2000" dirty="0" smtClean="0">
                <a:solidFill>
                  <a:srgbClr val="2B91AF"/>
                </a:solidFill>
                <a:latin typeface="Consolas" pitchFamily="49" charset="0"/>
                <a:cs typeface="Consolas" pitchFamily="49" charset="0"/>
              </a:rPr>
              <a:t>Task</a:t>
            </a:r>
            <a:r>
              <a:rPr lang="en-US" sz="2000" dirty="0" smtClean="0">
                <a:solidFill>
                  <a:prstClr val="black"/>
                </a:solidFill>
                <a:latin typeface="Consolas" pitchFamily="49" charset="0"/>
                <a:cs typeface="Consolas" pitchFamily="49" charset="0"/>
              </a:rPr>
              <a:t>&lt;</a:t>
            </a:r>
            <a:r>
              <a:rPr lang="en-US" sz="2000" dirty="0" err="1" smtClean="0">
                <a:solidFill>
                  <a:prstClr val="black"/>
                </a:solidFill>
                <a:latin typeface="Consolas" pitchFamily="49" charset="0"/>
                <a:cs typeface="Consolas" pitchFamily="49" charset="0"/>
              </a:rPr>
              <a:t>int</a:t>
            </a:r>
            <a:r>
              <a:rPr lang="en-US" sz="2000" dirty="0" smtClean="0">
                <a:solidFill>
                  <a:prstClr val="black"/>
                </a:solidFill>
                <a:latin typeface="Consolas" pitchFamily="49" charset="0"/>
                <a:cs typeface="Consolas" pitchFamily="49" charset="0"/>
              </a:rPr>
              <a:t>&gt; </a:t>
            </a:r>
            <a:r>
              <a:rPr lang="en-US" sz="2000" dirty="0" err="1" smtClean="0">
                <a:solidFill>
                  <a:prstClr val="black"/>
                </a:solidFill>
                <a:latin typeface="Consolas" pitchFamily="49" charset="0"/>
                <a:cs typeface="Consolas" pitchFamily="49" charset="0"/>
              </a:rPr>
              <a:t>ReadAsync</a:t>
            </a:r>
            <a:r>
              <a:rPr lang="en-US" sz="2000" dirty="0">
                <a:solidFill>
                  <a:prstClr val="black"/>
                </a:solidFill>
                <a:latin typeface="Consolas" pitchFamily="49" charset="0"/>
                <a:cs typeface="Consolas" pitchFamily="49" charset="0"/>
              </a:rPr>
              <a:t>(...);</a:t>
            </a:r>
          </a:p>
          <a:p>
            <a:r>
              <a:rPr lang="en-US" sz="2000" dirty="0">
                <a:solidFill>
                  <a:prstClr val="black"/>
                </a:solidFill>
                <a:latin typeface="Consolas" pitchFamily="49" charset="0"/>
                <a:cs typeface="Consolas" pitchFamily="49" charset="0"/>
              </a:rPr>
              <a:t>    </a:t>
            </a:r>
            <a:r>
              <a:rPr lang="en-US" sz="2000" dirty="0" smtClean="0">
                <a:solidFill>
                  <a:srgbClr val="2B91AF"/>
                </a:solidFill>
                <a:latin typeface="Consolas" pitchFamily="49" charset="0"/>
                <a:cs typeface="Consolas" pitchFamily="49" charset="0"/>
              </a:rPr>
              <a:t>Task</a:t>
            </a:r>
            <a:r>
              <a:rPr lang="en-US" sz="2000" dirty="0" smtClean="0">
                <a:solidFill>
                  <a:prstClr val="black"/>
                </a:solidFill>
                <a:latin typeface="Consolas" pitchFamily="49" charset="0"/>
                <a:cs typeface="Consolas" pitchFamily="49" charset="0"/>
              </a:rPr>
              <a:t>&lt;</a:t>
            </a:r>
            <a:r>
              <a:rPr lang="en-US" sz="2000" dirty="0" err="1" smtClean="0">
                <a:solidFill>
                  <a:prstClr val="black"/>
                </a:solidFill>
                <a:latin typeface="Consolas" pitchFamily="49" charset="0"/>
                <a:cs typeface="Consolas" pitchFamily="49" charset="0"/>
              </a:rPr>
              <a:t>int</a:t>
            </a:r>
            <a:r>
              <a:rPr lang="en-US" sz="2000" dirty="0" smtClean="0">
                <a:solidFill>
                  <a:prstClr val="black"/>
                </a:solidFill>
                <a:latin typeface="Consolas" pitchFamily="49" charset="0"/>
                <a:cs typeface="Consolas" pitchFamily="49" charset="0"/>
              </a:rPr>
              <a:t>&gt; </a:t>
            </a:r>
            <a:r>
              <a:rPr lang="en-US" sz="2000" dirty="0" err="1" smtClean="0">
                <a:solidFill>
                  <a:prstClr val="black"/>
                </a:solidFill>
                <a:latin typeface="Consolas" pitchFamily="49" charset="0"/>
                <a:cs typeface="Consolas" pitchFamily="49" charset="0"/>
              </a:rPr>
              <a:t>WriteAsync</a:t>
            </a:r>
            <a:r>
              <a:rPr lang="en-US" sz="2000" dirty="0">
                <a:solidFill>
                  <a:prstClr val="black"/>
                </a:solidFill>
                <a:latin typeface="Consolas" pitchFamily="49" charset="0"/>
                <a:cs typeface="Consolas" pitchFamily="49" charset="0"/>
              </a:rPr>
              <a:t>(...);</a:t>
            </a:r>
          </a:p>
          <a:p>
            <a:r>
              <a:rPr lang="en-US" sz="2000" dirty="0">
                <a:solidFill>
                  <a:prstClr val="black"/>
                </a:solidFill>
                <a:latin typeface="Consolas" pitchFamily="49" charset="0"/>
                <a:cs typeface="Consolas" pitchFamily="49" charset="0"/>
              </a:rPr>
              <a:t>    </a:t>
            </a:r>
            <a:r>
              <a:rPr lang="en-US" sz="2000" dirty="0" smtClean="0">
                <a:solidFill>
                  <a:srgbClr val="2B91AF"/>
                </a:solidFill>
                <a:latin typeface="Consolas" pitchFamily="49" charset="0"/>
                <a:cs typeface="Consolas" pitchFamily="49" charset="0"/>
              </a:rPr>
              <a:t>Task</a:t>
            </a:r>
            <a:r>
              <a:rPr lang="en-US" sz="2000" dirty="0" smtClean="0">
                <a:solidFill>
                  <a:prstClr val="black"/>
                </a:solidFill>
                <a:latin typeface="Consolas" pitchFamily="49" charset="0"/>
                <a:cs typeface="Consolas" pitchFamily="49" charset="0"/>
              </a:rPr>
              <a:t> </a:t>
            </a:r>
            <a:r>
              <a:rPr lang="en-US" sz="2000" dirty="0" err="1" smtClean="0">
                <a:solidFill>
                  <a:prstClr val="black"/>
                </a:solidFill>
                <a:latin typeface="Consolas" pitchFamily="49" charset="0"/>
                <a:cs typeface="Consolas" pitchFamily="49" charset="0"/>
              </a:rPr>
              <a:t>FlushAsync</a:t>
            </a:r>
            <a:r>
              <a:rPr lang="en-US" sz="2000" dirty="0">
                <a:solidFill>
                  <a:prstClr val="black"/>
                </a:solidFill>
                <a:latin typeface="Consolas" pitchFamily="49" charset="0"/>
                <a:cs typeface="Consolas" pitchFamily="49" charset="0"/>
              </a:rPr>
              <a:t>();</a:t>
            </a:r>
          </a:p>
          <a:p>
            <a:r>
              <a:rPr lang="en-US" sz="2000" dirty="0">
                <a:solidFill>
                  <a:prstClr val="black"/>
                </a:solidFill>
                <a:latin typeface="Consolas" pitchFamily="49" charset="0"/>
                <a:cs typeface="Consolas" pitchFamily="49" charset="0"/>
              </a:rPr>
              <a:t>    </a:t>
            </a:r>
            <a:r>
              <a:rPr lang="en-US" sz="2000" dirty="0" smtClean="0">
                <a:solidFill>
                  <a:srgbClr val="2B91AF"/>
                </a:solidFill>
                <a:latin typeface="Consolas" pitchFamily="49" charset="0"/>
                <a:cs typeface="Consolas" pitchFamily="49" charset="0"/>
              </a:rPr>
              <a:t>Task</a:t>
            </a:r>
            <a:r>
              <a:rPr lang="en-US" sz="2000" dirty="0" smtClean="0">
                <a:solidFill>
                  <a:prstClr val="black"/>
                </a:solidFill>
                <a:latin typeface="Consolas" pitchFamily="49" charset="0"/>
                <a:cs typeface="Consolas" pitchFamily="49" charset="0"/>
              </a:rPr>
              <a:t>&lt;</a:t>
            </a:r>
            <a:r>
              <a:rPr lang="en-US" sz="2000" dirty="0" err="1" smtClean="0">
                <a:solidFill>
                  <a:prstClr val="black"/>
                </a:solidFill>
                <a:latin typeface="Consolas" pitchFamily="49" charset="0"/>
                <a:cs typeface="Consolas" pitchFamily="49" charset="0"/>
              </a:rPr>
              <a:t>int</a:t>
            </a:r>
            <a:r>
              <a:rPr lang="en-US" sz="2000" dirty="0" smtClean="0">
                <a:solidFill>
                  <a:prstClr val="black"/>
                </a:solidFill>
                <a:latin typeface="Consolas" pitchFamily="49" charset="0"/>
                <a:cs typeface="Consolas" pitchFamily="49" charset="0"/>
              </a:rPr>
              <a:t>&gt; </a:t>
            </a:r>
            <a:r>
              <a:rPr lang="en-US" sz="2000" dirty="0" err="1" smtClean="0">
                <a:solidFill>
                  <a:prstClr val="black"/>
                </a:solidFill>
                <a:latin typeface="Consolas" pitchFamily="49" charset="0"/>
                <a:cs typeface="Consolas" pitchFamily="49" charset="0"/>
              </a:rPr>
              <a:t>CopyToAsync</a:t>
            </a:r>
            <a:r>
              <a:rPr lang="en-US" sz="2000" dirty="0">
                <a:solidFill>
                  <a:prstClr val="black"/>
                </a:solidFill>
                <a:latin typeface="Consolas" pitchFamily="49" charset="0"/>
                <a:cs typeface="Consolas" pitchFamily="49" charset="0"/>
              </a:rPr>
              <a:t>(...);</a:t>
            </a:r>
          </a:p>
        </p:txBody>
      </p:sp>
      <p:sp>
        <p:nvSpPr>
          <p:cNvPr id="2" name="Bent-Up Arrow 1"/>
          <p:cNvSpPr/>
          <p:nvPr/>
        </p:nvSpPr>
        <p:spPr bwMode="auto">
          <a:xfrm>
            <a:off x="6368661" y="3840480"/>
            <a:ext cx="2879610" cy="2468881"/>
          </a:xfrm>
          <a:prstGeom prst="bentUpArrow">
            <a:avLst>
              <a:gd name="adj1" fmla="val 14143"/>
              <a:gd name="adj2" fmla="val 25000"/>
              <a:gd name="adj3" fmla="val 25000"/>
            </a:avLst>
          </a:prstGeom>
          <a:solidFill>
            <a:srgbClr val="00B050"/>
          </a:solidFill>
          <a:ln w="25400" cap="flat" cmpd="sng" algn="ctr">
            <a:solidFill>
              <a:srgbClr val="000000"/>
            </a:solidFill>
            <a:prstDash val="solid"/>
            <a:round/>
            <a:headEnd type="none" w="med" len="med"/>
            <a:tailEnd type="none" w="med" len="med"/>
          </a:ln>
          <a:effectLst/>
          <a:extLst/>
        </p:spPr>
        <p:txBody>
          <a:bodyPr vert="horz" wrap="square" lIns="54855" tIns="27427" rIns="54855" bIns="27427" numCol="1" rtlCol="0" anchor="t" anchorCtr="0" compatLnSpc="1">
            <a:prstTxWarp prst="textNoShape">
              <a:avLst/>
            </a:prstTxWarp>
          </a:bodyPr>
          <a:lstStyle/>
          <a:p>
            <a:pPr algn="ctr" defTabSz="548549"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9"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Visual Studio </a:t>
            </a:r>
            <a:r>
              <a:rPr lang="en-US" dirty="0" err="1" smtClean="0"/>
              <a:t>Async</a:t>
            </a:r>
            <a:r>
              <a:rPr lang="en-US" dirty="0" smtClean="0"/>
              <a:t/>
            </a:r>
            <a:br>
              <a:rPr lang="en-US" dirty="0" smtClean="0"/>
            </a:br>
            <a:r>
              <a:rPr lang="en-US" sz="3600" dirty="0" err="1" smtClean="0">
                <a:solidFill>
                  <a:schemeClr val="accent1">
                    <a:alpha val="99000"/>
                  </a:schemeClr>
                </a:solidFill>
              </a:rPr>
              <a:t>Async</a:t>
            </a:r>
            <a:r>
              <a:rPr lang="en-US" sz="3600" dirty="0" smtClean="0">
                <a:solidFill>
                  <a:schemeClr val="accent1">
                    <a:alpha val="99000"/>
                  </a:schemeClr>
                </a:solidFill>
              </a:rPr>
              <a:t> in .NET Tomorrow</a:t>
            </a:r>
            <a:endParaRPr lang="en-US" sz="3600" dirty="0">
              <a:solidFill>
                <a:schemeClr val="accent1">
                  <a:alpha val="99000"/>
                </a:schemeClr>
              </a:solidFill>
            </a:endParaRPr>
          </a:p>
        </p:txBody>
      </p:sp>
    </p:spTree>
    <p:extLst>
      <p:ext uri="{BB962C8B-B14F-4D97-AF65-F5344CB8AC3E}">
        <p14:creationId xmlns:p14="http://schemas.microsoft.com/office/powerpoint/2010/main" val="365773065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Ants (Sleeping on the UI)</a:t>
            </a:r>
            <a:endParaRPr lang="en-US" dirty="0"/>
          </a:p>
        </p:txBody>
      </p:sp>
      <p:sp>
        <p:nvSpPr>
          <p:cNvPr id="6" name="Subtitle 5"/>
          <p:cNvSpPr>
            <a:spLocks noGrp="1"/>
          </p:cNvSpPr>
          <p:nvPr>
            <p:ph type="subTitle" idx="1"/>
          </p:nvPr>
        </p:nvSpPr>
        <p:spPr>
          <a:xfrm>
            <a:off x="836612" y="4165601"/>
            <a:ext cx="11050588" cy="485208"/>
          </a:xfrm>
        </p:spPr>
        <p:txBody>
          <a:bodyPr/>
          <a:lstStyle/>
          <a:p>
            <a:r>
              <a:rPr lang="en-US" smtClean="0"/>
              <a:t>Async CTP: </a:t>
            </a:r>
            <a:r>
              <a:rPr lang="en-US" sz="2800" smtClean="0">
                <a:hlinkClick r:id="rId3"/>
              </a:rPr>
              <a:t>http://msdn.microsoft.com/en-us/vstudio/async.aspx</a:t>
            </a:r>
            <a:endParaRPr lang="en-US" sz="2800" smtClean="0"/>
          </a:p>
          <a:p>
            <a:endParaRPr lang="en-US" dirty="0"/>
          </a:p>
        </p:txBody>
      </p:sp>
      <p:sp>
        <p:nvSpPr>
          <p:cNvPr id="4" name="Text Placeholder 3"/>
          <p:cNvSpPr>
            <a:spLocks noGrp="1"/>
          </p:cNvSpPr>
          <p:nvPr>
            <p:ph type="body" sz="quarter" idx="10"/>
          </p:nvPr>
        </p:nvSpPr>
        <p:spPr/>
        <p:txBody>
          <a:bodyPr/>
          <a:lstStyle/>
          <a:p>
            <a:r>
              <a:rPr lang="en-US" smtClean="0"/>
              <a:t>demo</a:t>
            </a:r>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609398"/>
          </a:xfrm>
        </p:spPr>
        <p:txBody>
          <a:bodyPr/>
          <a:lstStyle/>
          <a:p>
            <a:r>
              <a:rPr lang="en-US" smtClean="0"/>
              <a:t>Agenda Checkpoint</a:t>
            </a:r>
            <a:endParaRPr lang="en-US" sz="3600" dirty="0">
              <a:solidFill>
                <a:schemeClr val="accent1">
                  <a:alpha val="99000"/>
                </a:schemeClr>
              </a:solidFill>
            </a:endParaRPr>
          </a:p>
        </p:txBody>
      </p:sp>
      <p:sp>
        <p:nvSpPr>
          <p:cNvPr id="3" name="Text Placeholder 2"/>
          <p:cNvSpPr>
            <a:spLocks noGrp="1"/>
          </p:cNvSpPr>
          <p:nvPr>
            <p:ph type="body" sz="quarter" idx="10"/>
          </p:nvPr>
        </p:nvSpPr>
        <p:spPr>
          <a:xfrm>
            <a:off x="507868" y="1469800"/>
            <a:ext cx="11173090" cy="2880789"/>
          </a:xfrm>
        </p:spPr>
        <p:txBody>
          <a:bodyPr/>
          <a:lstStyle/>
          <a:p>
            <a:pPr>
              <a:buBlip>
                <a:blip r:embed="rId3"/>
              </a:buBlip>
            </a:pPr>
            <a:r>
              <a:rPr lang="en-US" dirty="0" smtClean="0">
                <a:gradFill>
                  <a:gsLst>
                    <a:gs pos="0">
                      <a:schemeClr val="tx1"/>
                    </a:gs>
                    <a:gs pos="100000">
                      <a:schemeClr val="tx1"/>
                    </a:gs>
                  </a:gsLst>
                  <a:lin ang="5400000" scaled="0"/>
                </a:gradFill>
              </a:rPr>
              <a:t>Present</a:t>
            </a:r>
          </a:p>
          <a:p>
            <a:pPr lvl="1">
              <a:buBlip>
                <a:blip r:embed="rId3"/>
              </a:buBlip>
            </a:pPr>
            <a:r>
              <a:rPr lang="en-US" dirty="0" smtClean="0">
                <a:gradFill>
                  <a:gsLst>
                    <a:gs pos="0">
                      <a:schemeClr val="tx1"/>
                    </a:gs>
                    <a:gs pos="100000">
                      <a:schemeClr val="tx1"/>
                    </a:gs>
                  </a:gsLst>
                  <a:lin ang="5400000" scaled="0"/>
                </a:gradFill>
              </a:rPr>
              <a:t>Recap of parallel programming in the .NET Framework 4</a:t>
            </a:r>
          </a:p>
          <a:p>
            <a:r>
              <a:rPr lang="en-US" dirty="0" smtClean="0">
                <a:gradFill>
                  <a:gsLst>
                    <a:gs pos="0">
                      <a:schemeClr val="tx1"/>
                    </a:gs>
                    <a:gs pos="100000">
                      <a:schemeClr val="tx1"/>
                    </a:gs>
                  </a:gsLst>
                  <a:lin ang="5400000" scaled="0"/>
                </a:gradFill>
              </a:rPr>
              <a:t>Future</a:t>
            </a:r>
          </a:p>
          <a:p>
            <a:pPr lvl="1"/>
            <a:r>
              <a:rPr lang="en-US" dirty="0" smtClean="0">
                <a:solidFill>
                  <a:schemeClr val="tx1"/>
                </a:solidFill>
              </a:rPr>
              <a:t>Visual Studio </a:t>
            </a:r>
            <a:r>
              <a:rPr lang="en-US" dirty="0" err="1" smtClean="0">
                <a:solidFill>
                  <a:schemeClr val="tx1"/>
                </a:solidFill>
              </a:rPr>
              <a:t>Async</a:t>
            </a:r>
            <a:endParaRPr lang="en-US" dirty="0" smtClean="0">
              <a:solidFill>
                <a:schemeClr val="tx1"/>
              </a:solidFill>
            </a:endParaRPr>
          </a:p>
          <a:p>
            <a:pPr lvl="1"/>
            <a:r>
              <a:rPr lang="en-US" b="1" dirty="0" smtClean="0">
                <a:solidFill>
                  <a:srgbClr val="F6AE1E"/>
                </a:solidFill>
              </a:rPr>
              <a:t>TPL Dataflow</a:t>
            </a:r>
          </a:p>
          <a:p>
            <a:pPr lvl="1"/>
            <a:endParaRPr lang="en-US"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131070621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TPL Dataflow</a:t>
            </a:r>
            <a:br>
              <a:rPr lang="en-US" dirty="0" smtClean="0"/>
            </a:br>
            <a:r>
              <a:rPr lang="en-US" sz="3600" dirty="0" smtClean="0">
                <a:solidFill>
                  <a:schemeClr val="accent1">
                    <a:alpha val="99000"/>
                  </a:schemeClr>
                </a:solidFill>
              </a:rPr>
              <a:t>Complementing Parallel Programming in .NET 4</a:t>
            </a:r>
            <a:endParaRPr lang="en-US" sz="3600" dirty="0">
              <a:solidFill>
                <a:schemeClr val="accent1">
                  <a:alpha val="99000"/>
                </a:schemeClr>
              </a:solidFill>
            </a:endParaRPr>
          </a:p>
        </p:txBody>
      </p:sp>
      <p:sp>
        <p:nvSpPr>
          <p:cNvPr id="8" name="Text Placeholder 2"/>
          <p:cNvSpPr txBox="1">
            <a:spLocks/>
          </p:cNvSpPr>
          <p:nvPr/>
        </p:nvSpPr>
        <p:spPr>
          <a:xfrm>
            <a:off x="507868" y="1905000"/>
            <a:ext cx="11173090" cy="3422475"/>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gradFill>
                  <a:gsLst>
                    <a:gs pos="0">
                      <a:schemeClr val="tx1"/>
                    </a:gs>
                    <a:gs pos="100000">
                      <a:schemeClr val="tx1"/>
                    </a:gs>
                  </a:gsLst>
                  <a:lin ang="5400000" scaled="0"/>
                </a:gradFill>
              </a:rPr>
              <a:t>Proactive in nature</a:t>
            </a:r>
          </a:p>
          <a:p>
            <a:pPr lvl="1"/>
            <a:r>
              <a:rPr lang="en-US" dirty="0" smtClean="0">
                <a:gradFill>
                  <a:gsLst>
                    <a:gs pos="0">
                      <a:schemeClr val="tx1"/>
                    </a:gs>
                    <a:gs pos="100000">
                      <a:schemeClr val="tx1"/>
                    </a:gs>
                  </a:gsLst>
                  <a:lin ang="5400000" scaled="0"/>
                </a:gradFill>
              </a:rPr>
              <a:t>“</a:t>
            </a:r>
            <a:r>
              <a:rPr lang="en-US" dirty="0" smtClean="0">
                <a:effectLst>
                  <a:glow rad="317500">
                    <a:srgbClr val="FFC000">
                      <a:alpha val="40000"/>
                    </a:srgbClr>
                  </a:glow>
                </a:effectLst>
              </a:rPr>
              <a:t>Here’s </a:t>
            </a:r>
            <a:r>
              <a:rPr lang="en-US" dirty="0">
                <a:effectLst>
                  <a:glow rad="317500">
                    <a:srgbClr val="FFC000">
                      <a:alpha val="40000"/>
                    </a:srgbClr>
                  </a:glow>
                </a:effectLst>
              </a:rPr>
              <a:t>the data.  </a:t>
            </a:r>
            <a:r>
              <a:rPr lang="en-US" dirty="0">
                <a:effectLst>
                  <a:glow rad="228600">
                    <a:srgbClr val="00B050">
                      <a:alpha val="40000"/>
                    </a:srgbClr>
                  </a:glow>
                </a:effectLst>
              </a:rPr>
              <a:t>Now set up the computation</a:t>
            </a:r>
            <a:r>
              <a:rPr lang="en-US" dirty="0" smtClean="0">
                <a:effectLst>
                  <a:glow rad="228600">
                    <a:srgbClr val="00B050">
                      <a:alpha val="40000"/>
                    </a:srgbClr>
                  </a:glow>
                </a:effectLst>
              </a:rPr>
              <a:t>.</a:t>
            </a:r>
            <a:r>
              <a:rPr lang="en-US" dirty="0" smtClean="0"/>
              <a:t>”</a:t>
            </a:r>
          </a:p>
          <a:p>
            <a:pPr lvl="1"/>
            <a:r>
              <a:rPr lang="en-US" dirty="0" smtClean="0">
                <a:gradFill>
                  <a:gsLst>
                    <a:gs pos="0">
                      <a:schemeClr val="tx1"/>
                    </a:gs>
                    <a:gs pos="100000">
                      <a:schemeClr val="tx1"/>
                    </a:gs>
                  </a:gsLst>
                  <a:lin ang="5400000" scaled="0"/>
                </a:gradFill>
              </a:rPr>
              <a:t>Primitives for task and data parallelism</a:t>
            </a:r>
          </a:p>
          <a:p>
            <a:endParaRPr lang="en-US" dirty="0" smtClean="0">
              <a:gradFill>
                <a:gsLst>
                  <a:gs pos="0">
                    <a:schemeClr val="tx1"/>
                  </a:gs>
                  <a:gs pos="100000">
                    <a:schemeClr val="tx1"/>
                  </a:gs>
                </a:gsLst>
                <a:lin ang="5400000" scaled="0"/>
              </a:gradFill>
            </a:endParaRPr>
          </a:p>
          <a:p>
            <a:r>
              <a:rPr lang="en-US" dirty="0" smtClean="0">
                <a:gradFill>
                  <a:gsLst>
                    <a:gs pos="0">
                      <a:schemeClr val="tx1"/>
                    </a:gs>
                    <a:gs pos="100000">
                      <a:schemeClr val="tx1"/>
                    </a:gs>
                  </a:gsLst>
                  <a:lin ang="5400000" scaled="0"/>
                </a:gradFill>
              </a:rPr>
              <a:t>Missing the reactive piece</a:t>
            </a:r>
          </a:p>
          <a:p>
            <a:pPr lvl="1"/>
            <a:r>
              <a:rPr lang="en-US" dirty="0" smtClean="0">
                <a:gradFill>
                  <a:gsLst>
                    <a:gs pos="0">
                      <a:schemeClr val="tx1"/>
                    </a:gs>
                    <a:gs pos="100000">
                      <a:schemeClr val="tx1"/>
                    </a:gs>
                  </a:gsLst>
                  <a:lin ang="5400000" scaled="0"/>
                </a:gradFill>
              </a:rPr>
              <a:t>“</a:t>
            </a:r>
            <a:r>
              <a:rPr lang="en-US" dirty="0" smtClean="0">
                <a:effectLst>
                  <a:glow rad="228600">
                    <a:srgbClr val="00B050">
                      <a:alpha val="40000"/>
                    </a:srgbClr>
                  </a:glow>
                </a:effectLst>
              </a:rPr>
              <a:t>Set </a:t>
            </a:r>
            <a:r>
              <a:rPr lang="en-US" dirty="0">
                <a:effectLst>
                  <a:glow rad="228600">
                    <a:srgbClr val="00B050">
                      <a:alpha val="40000"/>
                    </a:srgbClr>
                  </a:glow>
                </a:effectLst>
              </a:rPr>
              <a:t>up the computation. </a:t>
            </a:r>
            <a:r>
              <a:rPr lang="en-US" dirty="0">
                <a:effectLst>
                  <a:glow rad="317500">
                    <a:srgbClr val="FFC000">
                      <a:alpha val="40000"/>
                    </a:srgbClr>
                  </a:glow>
                </a:effectLst>
              </a:rPr>
              <a:t>Now here’s the data</a:t>
            </a:r>
            <a:r>
              <a:rPr lang="en-US" dirty="0" smtClean="0">
                <a:effectLst>
                  <a:glow rad="317500">
                    <a:srgbClr val="FFC000">
                      <a:alpha val="40000"/>
                    </a:srgbClr>
                  </a:glow>
                </a:effectLst>
              </a:rPr>
              <a:t>.</a:t>
            </a:r>
            <a:r>
              <a:rPr lang="en-US" dirty="0" smtClean="0"/>
              <a:t>”</a:t>
            </a:r>
          </a:p>
          <a:p>
            <a:pPr lvl="1"/>
            <a:r>
              <a:rPr lang="en-US" dirty="0" smtClean="0"/>
              <a:t>Primitives for dataflow parallelism</a:t>
            </a:r>
            <a:endParaRPr lang="en-US" dirty="0"/>
          </a:p>
        </p:txBody>
      </p:sp>
    </p:spTree>
    <p:extLst>
      <p:ext uri="{BB962C8B-B14F-4D97-AF65-F5344CB8AC3E}">
        <p14:creationId xmlns:p14="http://schemas.microsoft.com/office/powerpoint/2010/main" val="166378917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TPL Dataflow</a:t>
            </a:r>
            <a:br>
              <a:rPr lang="en-US" dirty="0" smtClean="0"/>
            </a:br>
            <a:r>
              <a:rPr lang="en-US" sz="3600" dirty="0" smtClean="0">
                <a:solidFill>
                  <a:schemeClr val="accent1">
                    <a:alpha val="99000"/>
                  </a:schemeClr>
                </a:solidFill>
              </a:rPr>
              <a:t>Overview</a:t>
            </a:r>
            <a:endParaRPr lang="en-US" sz="3600" dirty="0">
              <a:solidFill>
                <a:schemeClr val="accent1">
                  <a:alpha val="99000"/>
                </a:schemeClr>
              </a:solidFill>
            </a:endParaRPr>
          </a:p>
        </p:txBody>
      </p:sp>
      <p:sp>
        <p:nvSpPr>
          <p:cNvPr id="8" name="Text Placeholder 2"/>
          <p:cNvSpPr txBox="1">
            <a:spLocks/>
          </p:cNvSpPr>
          <p:nvPr/>
        </p:nvSpPr>
        <p:spPr>
          <a:xfrm>
            <a:off x="507868" y="1783977"/>
            <a:ext cx="11173090" cy="4641271"/>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gradFill>
                  <a:gsLst>
                    <a:gs pos="0">
                      <a:schemeClr val="tx1"/>
                    </a:gs>
                    <a:gs pos="100000">
                      <a:schemeClr val="tx1"/>
                    </a:gs>
                  </a:gsLst>
                  <a:lin ang="5400000" scaled="0"/>
                </a:gradFill>
              </a:rPr>
              <a:t>Primitives for in-process message passing</a:t>
            </a:r>
          </a:p>
          <a:p>
            <a:pPr lvl="1"/>
            <a:r>
              <a:rPr lang="en-US" dirty="0" smtClean="0">
                <a:gradFill>
                  <a:gsLst>
                    <a:gs pos="0">
                      <a:schemeClr val="tx1"/>
                    </a:gs>
                    <a:gs pos="100000">
                      <a:schemeClr val="tx1"/>
                    </a:gs>
                  </a:gsLst>
                  <a:lin ang="5400000" scaled="0"/>
                </a:gradFill>
              </a:rPr>
              <a:t>Blocks that can buffer and process data</a:t>
            </a:r>
          </a:p>
          <a:p>
            <a:pPr lvl="1"/>
            <a:r>
              <a:rPr lang="en-US" dirty="0" smtClean="0">
                <a:gradFill>
                  <a:gsLst>
                    <a:gs pos="0">
                      <a:schemeClr val="tx1"/>
                    </a:gs>
                    <a:gs pos="100000">
                      <a:schemeClr val="tx1"/>
                    </a:gs>
                  </a:gsLst>
                  <a:lin ang="5400000" scaled="0"/>
                </a:gradFill>
              </a:rPr>
              <a:t>Can be linked together to create networks</a:t>
            </a:r>
          </a:p>
          <a:p>
            <a:endParaRPr lang="en-US" dirty="0">
              <a:gradFill>
                <a:gsLst>
                  <a:gs pos="0">
                    <a:schemeClr val="tx1"/>
                  </a:gs>
                  <a:gs pos="100000">
                    <a:schemeClr val="tx1"/>
                  </a:gs>
                </a:gsLst>
                <a:lin ang="5400000" scaled="0"/>
              </a:gradFill>
            </a:endParaRPr>
          </a:p>
          <a:p>
            <a:r>
              <a:rPr lang="en-US" dirty="0" smtClean="0">
                <a:gradFill>
                  <a:gsLst>
                    <a:gs pos="0">
                      <a:schemeClr val="tx1"/>
                    </a:gs>
                    <a:gs pos="100000">
                      <a:schemeClr val="tx1"/>
                    </a:gs>
                  </a:gsLst>
                  <a:lin ang="5400000" scaled="0"/>
                </a:gradFill>
              </a:rPr>
              <a:t>Inspired by</a:t>
            </a:r>
          </a:p>
          <a:p>
            <a:pPr lvl="1"/>
            <a:r>
              <a:rPr lang="en-US" dirty="0" smtClean="0">
                <a:gradFill>
                  <a:gsLst>
                    <a:gs pos="0">
                      <a:schemeClr val="tx1"/>
                    </a:gs>
                    <a:gs pos="100000">
                      <a:schemeClr val="tx1"/>
                    </a:gs>
                  </a:gsLst>
                  <a:lin ang="5400000" scaled="0"/>
                </a:gradFill>
              </a:rPr>
              <a:t>Decades of computer science research/history</a:t>
            </a:r>
          </a:p>
          <a:p>
            <a:pPr lvl="1"/>
            <a:r>
              <a:rPr lang="en-US" dirty="0" smtClean="0">
                <a:gradFill>
                  <a:gsLst>
                    <a:gs pos="0">
                      <a:schemeClr val="tx1"/>
                    </a:gs>
                    <a:gs pos="100000">
                      <a:schemeClr val="tx1"/>
                    </a:gs>
                  </a:gsLst>
                  <a:lin ang="5400000" scaled="0"/>
                </a:gradFill>
              </a:rPr>
              <a:t>Related Microsoft technologies</a:t>
            </a:r>
          </a:p>
          <a:p>
            <a:pPr lvl="2"/>
            <a:r>
              <a:rPr lang="en-US" dirty="0" smtClean="0">
                <a:gradFill>
                  <a:gsLst>
                    <a:gs pos="0">
                      <a:schemeClr val="tx1"/>
                    </a:gs>
                    <a:gs pos="100000">
                      <a:schemeClr val="tx1"/>
                    </a:gs>
                  </a:gsLst>
                  <a:lin ang="5400000" scaled="0"/>
                </a:gradFill>
              </a:rPr>
              <a:t>Asynchronous Agents Library in Visual C++ 2010</a:t>
            </a:r>
          </a:p>
          <a:p>
            <a:pPr lvl="2"/>
            <a:r>
              <a:rPr lang="en-US" dirty="0" smtClean="0">
                <a:gradFill>
                  <a:gsLst>
                    <a:gs pos="0">
                      <a:schemeClr val="tx1"/>
                    </a:gs>
                    <a:gs pos="100000">
                      <a:schemeClr val="tx1"/>
                    </a:gs>
                  </a:gsLst>
                  <a:lin ang="5400000" scaled="0"/>
                </a:gradFill>
              </a:rPr>
              <a:t>CCR from Microsoft Robotics</a:t>
            </a:r>
          </a:p>
          <a:p>
            <a:pPr lvl="2"/>
            <a:r>
              <a:rPr lang="en-US" dirty="0" smtClean="0">
                <a:gradFill>
                  <a:gsLst>
                    <a:gs pos="0">
                      <a:schemeClr val="tx1"/>
                    </a:gs>
                    <a:gs pos="100000">
                      <a:schemeClr val="tx1"/>
                    </a:gs>
                  </a:gsLst>
                  <a:lin ang="5400000" scaled="0"/>
                </a:gradFill>
              </a:rPr>
              <a:t>Axum incubation project</a:t>
            </a:r>
          </a:p>
        </p:txBody>
      </p:sp>
    </p:spTree>
    <p:extLst>
      <p:ext uri="{BB962C8B-B14F-4D97-AF65-F5344CB8AC3E}">
        <p14:creationId xmlns:p14="http://schemas.microsoft.com/office/powerpoint/2010/main" val="4214353807"/>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
          <p:cNvSpPr>
            <a:spLocks/>
          </p:cNvSpPr>
          <p:nvPr/>
        </p:nvSpPr>
        <p:spPr bwMode="auto">
          <a:xfrm>
            <a:off x="0" y="1622726"/>
            <a:ext cx="12204061" cy="4168474"/>
          </a:xfrm>
          <a:prstGeom prst="rect">
            <a:avLst/>
          </a:prstGeom>
          <a:solidFill>
            <a:schemeClr val="tx1"/>
          </a:solidFill>
          <a:ln>
            <a:noFill/>
          </a:ln>
          <a:extLst/>
        </p:spPr>
        <p:txBody>
          <a:bodyPr lIns="0" tIns="0" rIns="0" bIns="0"/>
          <a:lstStyle/>
          <a:p>
            <a:endParaRPr lang="en-US"/>
          </a:p>
        </p:txBody>
      </p:sp>
      <p:sp>
        <p:nvSpPr>
          <p:cNvPr id="5" name="Rectangle 4"/>
          <p:cNvSpPr/>
          <p:nvPr/>
        </p:nvSpPr>
        <p:spPr>
          <a:xfrm>
            <a:off x="7238154" y="1861570"/>
            <a:ext cx="2844059" cy="1473116"/>
          </a:xfrm>
          <a:prstGeom prst="rect">
            <a:avLst/>
          </a:prstGeom>
          <a:gradFill>
            <a:gsLst>
              <a:gs pos="0">
                <a:srgbClr val="03C2F1"/>
              </a:gs>
              <a:gs pos="100000">
                <a:srgbClr val="002060"/>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lIns="91434" tIns="45718" rIns="91434" bIns="45718" rtlCol="0" anchor="t"/>
          <a:lstStyle/>
          <a:p>
            <a:pPr algn="r" defTabSz="914315"/>
            <a:r>
              <a:rPr lang="en-US" sz="1400" b="1" dirty="0" err="1">
                <a:solidFill>
                  <a:schemeClr val="tx1"/>
                </a:solidFill>
              </a:rPr>
              <a:t>ActionBlock</a:t>
            </a:r>
            <a:r>
              <a:rPr lang="en-US" sz="1400" b="1" dirty="0">
                <a:solidFill>
                  <a:schemeClr val="tx1"/>
                </a:solidFill>
              </a:rPr>
              <a:t>&lt;</a:t>
            </a:r>
            <a:r>
              <a:rPr lang="en-US" sz="1400" b="1" dirty="0" err="1">
                <a:solidFill>
                  <a:schemeClr val="tx1"/>
                </a:solidFill>
              </a:rPr>
              <a:t>int</a:t>
            </a:r>
            <a:r>
              <a:rPr lang="en-US" sz="1400" b="1" dirty="0">
                <a:solidFill>
                  <a:schemeClr val="tx1"/>
                </a:solidFill>
              </a:rPr>
              <a:t>&gt;</a:t>
            </a:r>
          </a:p>
        </p:txBody>
      </p:sp>
      <p:grpSp>
        <p:nvGrpSpPr>
          <p:cNvPr id="16" name="Group 15"/>
          <p:cNvGrpSpPr/>
          <p:nvPr/>
        </p:nvGrpSpPr>
        <p:grpSpPr>
          <a:xfrm>
            <a:off x="7441299" y="2166370"/>
            <a:ext cx="2336191" cy="457200"/>
            <a:chOff x="7010400" y="2286000"/>
            <a:chExt cx="1752600" cy="457200"/>
          </a:xfrm>
        </p:grpSpPr>
        <p:sp>
          <p:nvSpPr>
            <p:cNvPr id="6" name="Rectangle 5"/>
            <p:cNvSpPr/>
            <p:nvPr/>
          </p:nvSpPr>
          <p:spPr>
            <a:xfrm>
              <a:off x="7010400" y="2286000"/>
              <a:ext cx="1752600" cy="457200"/>
            </a:xfrm>
            <a:prstGeom prst="rect">
              <a:avLst/>
            </a:prstGeom>
            <a:solidFill>
              <a:srgbClr val="59D01E"/>
            </a:solidFill>
          </p:spPr>
          <p:style>
            <a:lnRef idx="2">
              <a:schemeClr val="accent3">
                <a:shade val="50000"/>
              </a:schemeClr>
            </a:lnRef>
            <a:fillRef idx="1">
              <a:schemeClr val="accent3"/>
            </a:fillRef>
            <a:effectRef idx="0">
              <a:schemeClr val="accent3"/>
            </a:effectRef>
            <a:fontRef idx="minor">
              <a:schemeClr val="lt1"/>
            </a:fontRef>
          </p:style>
          <p:txBody>
            <a:bodyPr rtlCol="0" anchor="t"/>
            <a:lstStyle/>
            <a:p>
              <a:pPr defTabSz="914315"/>
              <a:r>
                <a:rPr lang="en-US" sz="1100" dirty="0">
                  <a:solidFill>
                    <a:srgbClr val="000000"/>
                  </a:solidFill>
                </a:rPr>
                <a:t>Message Queue</a:t>
              </a:r>
            </a:p>
          </p:txBody>
        </p:sp>
        <p:sp>
          <p:nvSpPr>
            <p:cNvPr id="7" name="Rectangle 6"/>
            <p:cNvSpPr/>
            <p:nvPr/>
          </p:nvSpPr>
          <p:spPr>
            <a:xfrm>
              <a:off x="7086600" y="2537532"/>
              <a:ext cx="228600" cy="152400"/>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315"/>
              <a:endParaRPr lang="en-US">
                <a:solidFill>
                  <a:srgbClr val="FFFFFF"/>
                </a:solidFill>
              </a:endParaRPr>
            </a:p>
          </p:txBody>
        </p:sp>
        <p:sp>
          <p:nvSpPr>
            <p:cNvPr id="8" name="Rectangle 7"/>
            <p:cNvSpPr/>
            <p:nvPr/>
          </p:nvSpPr>
          <p:spPr>
            <a:xfrm>
              <a:off x="7316680" y="2537532"/>
              <a:ext cx="228600" cy="152400"/>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315"/>
              <a:endParaRPr lang="en-US">
                <a:solidFill>
                  <a:srgbClr val="FFFFFF"/>
                </a:solidFill>
              </a:endParaRPr>
            </a:p>
          </p:txBody>
        </p:sp>
        <p:sp>
          <p:nvSpPr>
            <p:cNvPr id="9" name="Rectangle 8"/>
            <p:cNvSpPr/>
            <p:nvPr/>
          </p:nvSpPr>
          <p:spPr>
            <a:xfrm>
              <a:off x="7546760" y="2537532"/>
              <a:ext cx="228600" cy="152400"/>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315"/>
              <a:endParaRPr lang="en-US">
                <a:solidFill>
                  <a:srgbClr val="FFFFFF"/>
                </a:solidFill>
              </a:endParaRPr>
            </a:p>
          </p:txBody>
        </p:sp>
        <p:sp>
          <p:nvSpPr>
            <p:cNvPr id="10" name="Rectangle 9"/>
            <p:cNvSpPr/>
            <p:nvPr/>
          </p:nvSpPr>
          <p:spPr>
            <a:xfrm>
              <a:off x="7775360" y="2537532"/>
              <a:ext cx="228600" cy="152400"/>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315"/>
              <a:endParaRPr lang="en-US">
                <a:solidFill>
                  <a:srgbClr val="FFFFFF"/>
                </a:solidFill>
              </a:endParaRPr>
            </a:p>
          </p:txBody>
        </p:sp>
        <p:sp>
          <p:nvSpPr>
            <p:cNvPr id="11" name="Rectangle 10"/>
            <p:cNvSpPr/>
            <p:nvPr/>
          </p:nvSpPr>
          <p:spPr>
            <a:xfrm>
              <a:off x="8003960" y="2537532"/>
              <a:ext cx="228600" cy="152400"/>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315"/>
              <a:endParaRPr lang="en-US">
                <a:solidFill>
                  <a:srgbClr val="FFFFFF"/>
                </a:solidFill>
              </a:endParaRPr>
            </a:p>
          </p:txBody>
        </p:sp>
        <p:sp>
          <p:nvSpPr>
            <p:cNvPr id="12" name="Rectangle 11"/>
            <p:cNvSpPr/>
            <p:nvPr/>
          </p:nvSpPr>
          <p:spPr>
            <a:xfrm>
              <a:off x="8232560" y="2537532"/>
              <a:ext cx="228600" cy="152400"/>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315"/>
              <a:endParaRPr lang="en-US">
                <a:solidFill>
                  <a:srgbClr val="FFFFFF"/>
                </a:solidFill>
              </a:endParaRPr>
            </a:p>
          </p:txBody>
        </p:sp>
        <p:sp>
          <p:nvSpPr>
            <p:cNvPr id="13" name="Rectangle 12"/>
            <p:cNvSpPr/>
            <p:nvPr/>
          </p:nvSpPr>
          <p:spPr>
            <a:xfrm>
              <a:off x="8463749" y="2537532"/>
              <a:ext cx="228600" cy="152400"/>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315"/>
              <a:endParaRPr lang="en-US">
                <a:solidFill>
                  <a:srgbClr val="FFFFFF"/>
                </a:solidFill>
              </a:endParaRPr>
            </a:p>
          </p:txBody>
        </p:sp>
      </p:grpSp>
      <p:pic>
        <p:nvPicPr>
          <p:cNvPr id="1028" name="Picture 4" descr="C:\Users\stoub\AppData\Local\Microsoft\Windows\Temporary Internet Files\Content.IE5\HF16P9JV\MC90043254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3831" y="2748369"/>
            <a:ext cx="366355" cy="30652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3123454" y="5129544"/>
            <a:ext cx="201168" cy="201168"/>
          </a:xfrm>
          <a:prstGeom prst="ellipse">
            <a:avLst/>
          </a:prstGeom>
        </p:spPr>
        <p:style>
          <a:lnRef idx="0">
            <a:schemeClr val="accent4"/>
          </a:lnRef>
          <a:fillRef idx="3">
            <a:schemeClr val="accent4"/>
          </a:fillRef>
          <a:effectRef idx="3">
            <a:schemeClr val="accent4"/>
          </a:effectRef>
          <a:fontRef idx="minor">
            <a:schemeClr val="lt1"/>
          </a:fontRef>
        </p:style>
        <p:txBody>
          <a:bodyPr lIns="91434" tIns="45718" rIns="91434" bIns="45718" rtlCol="0" anchor="ctr"/>
          <a:lstStyle/>
          <a:p>
            <a:pPr defTabSz="914315"/>
            <a:r>
              <a:rPr lang="en-US" sz="1200" dirty="0">
                <a:solidFill>
                  <a:srgbClr val="FFFFFF"/>
                </a:solidFill>
              </a:rPr>
              <a:t>0</a:t>
            </a:r>
          </a:p>
        </p:txBody>
      </p:sp>
      <p:sp>
        <p:nvSpPr>
          <p:cNvPr id="20" name="Oval 19"/>
          <p:cNvSpPr/>
          <p:nvPr/>
        </p:nvSpPr>
        <p:spPr>
          <a:xfrm>
            <a:off x="3123454" y="5129544"/>
            <a:ext cx="201168" cy="201168"/>
          </a:xfrm>
          <a:prstGeom prst="ellipse">
            <a:avLst/>
          </a:prstGeom>
        </p:spPr>
        <p:style>
          <a:lnRef idx="0">
            <a:schemeClr val="accent4"/>
          </a:lnRef>
          <a:fillRef idx="3">
            <a:schemeClr val="accent4"/>
          </a:fillRef>
          <a:effectRef idx="3">
            <a:schemeClr val="accent4"/>
          </a:effectRef>
          <a:fontRef idx="minor">
            <a:schemeClr val="lt1"/>
          </a:fontRef>
        </p:style>
        <p:txBody>
          <a:bodyPr lIns="91434" tIns="45718" rIns="91434" bIns="45718" rtlCol="0" anchor="ctr"/>
          <a:lstStyle/>
          <a:p>
            <a:pPr defTabSz="914315"/>
            <a:r>
              <a:rPr lang="en-US" sz="1200" dirty="0">
                <a:solidFill>
                  <a:srgbClr val="FFFFFF"/>
                </a:solidFill>
              </a:rPr>
              <a:t>1</a:t>
            </a:r>
          </a:p>
        </p:txBody>
      </p:sp>
      <p:sp>
        <p:nvSpPr>
          <p:cNvPr id="21" name="Oval 20"/>
          <p:cNvSpPr/>
          <p:nvPr/>
        </p:nvSpPr>
        <p:spPr>
          <a:xfrm>
            <a:off x="3123454" y="5129544"/>
            <a:ext cx="201168" cy="201168"/>
          </a:xfrm>
          <a:prstGeom prst="ellipse">
            <a:avLst/>
          </a:prstGeom>
        </p:spPr>
        <p:style>
          <a:lnRef idx="0">
            <a:schemeClr val="accent4"/>
          </a:lnRef>
          <a:fillRef idx="3">
            <a:schemeClr val="accent4"/>
          </a:fillRef>
          <a:effectRef idx="3">
            <a:schemeClr val="accent4"/>
          </a:effectRef>
          <a:fontRef idx="minor">
            <a:schemeClr val="lt1"/>
          </a:fontRef>
        </p:style>
        <p:txBody>
          <a:bodyPr lIns="91434" tIns="45718" rIns="91434" bIns="45718" rtlCol="0" anchor="ctr"/>
          <a:lstStyle/>
          <a:p>
            <a:pPr defTabSz="914315"/>
            <a:r>
              <a:rPr lang="en-US" sz="1200" dirty="0">
                <a:solidFill>
                  <a:srgbClr val="FFFFFF"/>
                </a:solidFill>
              </a:rPr>
              <a:t>2</a:t>
            </a:r>
          </a:p>
        </p:txBody>
      </p:sp>
      <p:sp>
        <p:nvSpPr>
          <p:cNvPr id="22" name="Oval 21"/>
          <p:cNvSpPr/>
          <p:nvPr/>
        </p:nvSpPr>
        <p:spPr>
          <a:xfrm>
            <a:off x="3123454" y="5129544"/>
            <a:ext cx="201168" cy="201168"/>
          </a:xfrm>
          <a:prstGeom prst="ellipse">
            <a:avLst/>
          </a:prstGeom>
        </p:spPr>
        <p:style>
          <a:lnRef idx="0">
            <a:schemeClr val="accent4"/>
          </a:lnRef>
          <a:fillRef idx="3">
            <a:schemeClr val="accent4"/>
          </a:fillRef>
          <a:effectRef idx="3">
            <a:schemeClr val="accent4"/>
          </a:effectRef>
          <a:fontRef idx="minor">
            <a:schemeClr val="lt1"/>
          </a:fontRef>
        </p:style>
        <p:txBody>
          <a:bodyPr lIns="91434" tIns="45718" rIns="91434" bIns="45718" rtlCol="0" anchor="ctr"/>
          <a:lstStyle/>
          <a:p>
            <a:pPr defTabSz="914315"/>
            <a:r>
              <a:rPr lang="en-US" sz="1200" dirty="0">
                <a:solidFill>
                  <a:srgbClr val="FFFFFF"/>
                </a:solidFill>
              </a:rPr>
              <a:t>3</a:t>
            </a:r>
          </a:p>
        </p:txBody>
      </p:sp>
      <p:sp>
        <p:nvSpPr>
          <p:cNvPr id="15" name="TextBox 14"/>
          <p:cNvSpPr txBox="1"/>
          <p:nvPr/>
        </p:nvSpPr>
        <p:spPr>
          <a:xfrm>
            <a:off x="8576898" y="3080772"/>
            <a:ext cx="1367297" cy="261608"/>
          </a:xfrm>
          <a:prstGeom prst="rect">
            <a:avLst/>
          </a:prstGeom>
          <a:noFill/>
        </p:spPr>
        <p:txBody>
          <a:bodyPr wrap="square" lIns="91434" tIns="45718" rIns="91434" bIns="45718" rtlCol="0">
            <a:spAutoFit/>
          </a:bodyPr>
          <a:lstStyle/>
          <a:p>
            <a:pPr defTabSz="914315"/>
            <a:r>
              <a:rPr lang="en-US" sz="1100" dirty="0">
                <a:latin typeface="Consolas" pitchFamily="49" charset="0"/>
                <a:cs typeface="Consolas" pitchFamily="49" charset="0"/>
              </a:rPr>
              <a:t>Process(0);</a:t>
            </a:r>
          </a:p>
        </p:txBody>
      </p:sp>
      <p:sp>
        <p:nvSpPr>
          <p:cNvPr id="27" name="TextBox 26"/>
          <p:cNvSpPr txBox="1"/>
          <p:nvPr/>
        </p:nvSpPr>
        <p:spPr>
          <a:xfrm>
            <a:off x="8576898" y="3080772"/>
            <a:ext cx="1367297" cy="261608"/>
          </a:xfrm>
          <a:prstGeom prst="rect">
            <a:avLst/>
          </a:prstGeom>
          <a:noFill/>
        </p:spPr>
        <p:txBody>
          <a:bodyPr wrap="square" lIns="91434" tIns="45718" rIns="91434" bIns="45718" rtlCol="0">
            <a:spAutoFit/>
          </a:bodyPr>
          <a:lstStyle/>
          <a:p>
            <a:pPr defTabSz="914315"/>
            <a:r>
              <a:rPr lang="en-US" sz="1100" dirty="0">
                <a:latin typeface="Consolas" pitchFamily="49" charset="0"/>
                <a:cs typeface="Consolas" pitchFamily="49" charset="0"/>
              </a:rPr>
              <a:t>Process(1);</a:t>
            </a:r>
          </a:p>
        </p:txBody>
      </p:sp>
      <p:sp>
        <p:nvSpPr>
          <p:cNvPr id="28" name="TextBox 27"/>
          <p:cNvSpPr txBox="1"/>
          <p:nvPr/>
        </p:nvSpPr>
        <p:spPr>
          <a:xfrm>
            <a:off x="8576898" y="3080772"/>
            <a:ext cx="1367297" cy="261608"/>
          </a:xfrm>
          <a:prstGeom prst="rect">
            <a:avLst/>
          </a:prstGeom>
          <a:noFill/>
        </p:spPr>
        <p:txBody>
          <a:bodyPr wrap="square" lIns="91434" tIns="45718" rIns="91434" bIns="45718" rtlCol="0">
            <a:spAutoFit/>
          </a:bodyPr>
          <a:lstStyle/>
          <a:p>
            <a:pPr defTabSz="914315"/>
            <a:r>
              <a:rPr lang="en-US" sz="1100" dirty="0">
                <a:latin typeface="Consolas" pitchFamily="49" charset="0"/>
                <a:cs typeface="Consolas" pitchFamily="49" charset="0"/>
              </a:rPr>
              <a:t>Process(2);</a:t>
            </a:r>
          </a:p>
        </p:txBody>
      </p:sp>
      <p:sp>
        <p:nvSpPr>
          <p:cNvPr id="29" name="TextBox 28"/>
          <p:cNvSpPr txBox="1"/>
          <p:nvPr/>
        </p:nvSpPr>
        <p:spPr>
          <a:xfrm>
            <a:off x="8576898" y="3080772"/>
            <a:ext cx="1367297" cy="261608"/>
          </a:xfrm>
          <a:prstGeom prst="rect">
            <a:avLst/>
          </a:prstGeom>
          <a:noFill/>
        </p:spPr>
        <p:txBody>
          <a:bodyPr wrap="square" lIns="91434" tIns="45718" rIns="91434" bIns="45718" rtlCol="0">
            <a:spAutoFit/>
          </a:bodyPr>
          <a:lstStyle/>
          <a:p>
            <a:pPr defTabSz="914315"/>
            <a:r>
              <a:rPr lang="en-US" sz="1100" dirty="0">
                <a:latin typeface="Consolas" pitchFamily="49" charset="0"/>
                <a:cs typeface="Consolas" pitchFamily="49" charset="0"/>
              </a:rPr>
              <a:t>Process(3);</a:t>
            </a:r>
          </a:p>
        </p:txBody>
      </p:sp>
      <p:sp>
        <p:nvSpPr>
          <p:cNvPr id="25" name="Oval 24"/>
          <p:cNvSpPr/>
          <p:nvPr/>
        </p:nvSpPr>
        <p:spPr>
          <a:xfrm>
            <a:off x="3098325" y="5129544"/>
            <a:ext cx="201168" cy="201168"/>
          </a:xfrm>
          <a:prstGeom prst="ellipse">
            <a:avLst/>
          </a:prstGeom>
        </p:spPr>
        <p:style>
          <a:lnRef idx="0">
            <a:schemeClr val="accent4"/>
          </a:lnRef>
          <a:fillRef idx="3">
            <a:schemeClr val="accent4"/>
          </a:fillRef>
          <a:effectRef idx="3">
            <a:schemeClr val="accent4"/>
          </a:effectRef>
          <a:fontRef idx="minor">
            <a:schemeClr val="lt1"/>
          </a:fontRef>
        </p:style>
        <p:txBody>
          <a:bodyPr lIns="91434" tIns="45718" rIns="91434" bIns="45718" rtlCol="0" anchor="ctr"/>
          <a:lstStyle/>
          <a:p>
            <a:pPr defTabSz="914315"/>
            <a:r>
              <a:rPr lang="en-US" sz="1200" dirty="0">
                <a:solidFill>
                  <a:srgbClr val="FFFFFF"/>
                </a:solidFill>
              </a:rPr>
              <a:t>4</a:t>
            </a:r>
          </a:p>
        </p:txBody>
      </p:sp>
      <p:sp>
        <p:nvSpPr>
          <p:cNvPr id="26" name="TextBox 25"/>
          <p:cNvSpPr txBox="1"/>
          <p:nvPr/>
        </p:nvSpPr>
        <p:spPr>
          <a:xfrm>
            <a:off x="8576135" y="3077638"/>
            <a:ext cx="1367297" cy="261608"/>
          </a:xfrm>
          <a:prstGeom prst="rect">
            <a:avLst/>
          </a:prstGeom>
          <a:noFill/>
        </p:spPr>
        <p:txBody>
          <a:bodyPr wrap="square" lIns="91434" tIns="45718" rIns="91434" bIns="45718" rtlCol="0">
            <a:spAutoFit/>
          </a:bodyPr>
          <a:lstStyle/>
          <a:p>
            <a:pPr defTabSz="914315"/>
            <a:r>
              <a:rPr lang="en-US" sz="1100" dirty="0">
                <a:latin typeface="Consolas" pitchFamily="49" charset="0"/>
                <a:cs typeface="Consolas" pitchFamily="49" charset="0"/>
              </a:rPr>
              <a:t>Process(4);</a:t>
            </a:r>
          </a:p>
        </p:txBody>
      </p:sp>
      <p:sp>
        <p:nvSpPr>
          <p:cNvPr id="4" name="Content Placeholder 3"/>
          <p:cNvSpPr>
            <a:spLocks noGrp="1"/>
          </p:cNvSpPr>
          <p:nvPr>
            <p:ph type="body" sz="quarter" idx="10"/>
          </p:nvPr>
        </p:nvSpPr>
        <p:spPr>
          <a:xfrm>
            <a:off x="519114" y="1905000"/>
            <a:ext cx="11149012" cy="4823604"/>
          </a:xfrm>
          <a:prstGeom prst="rect">
            <a:avLst/>
          </a:prstGeom>
        </p:spPr>
        <p:txBody>
          <a:bodyPr>
            <a:normAutofit/>
          </a:bodyPr>
          <a:lstStyle/>
          <a:p>
            <a:pPr marL="395288" lvl="1" indent="0">
              <a:buNone/>
            </a:pPr>
            <a:r>
              <a:rPr lang="en-US" sz="2400" dirty="0" err="1">
                <a:solidFill>
                  <a:srgbClr val="0000FF"/>
                </a:solidFill>
                <a:latin typeface="Consolas" pitchFamily="49" charset="0"/>
                <a:cs typeface="Consolas" pitchFamily="49" charset="0"/>
              </a:rPr>
              <a:t>var</a:t>
            </a:r>
            <a:r>
              <a:rPr lang="en-US" sz="2400" dirty="0">
                <a:solidFill>
                  <a:srgbClr val="0000FF"/>
                </a:solidFill>
                <a:latin typeface="Consolas" pitchFamily="49" charset="0"/>
                <a:cs typeface="Consolas" pitchFamily="49" charset="0"/>
              </a:rPr>
              <a:t> </a:t>
            </a:r>
            <a:r>
              <a:rPr lang="en-US" sz="2400" dirty="0">
                <a:solidFill>
                  <a:schemeClr val="bg1"/>
                </a:solidFill>
                <a:latin typeface="Consolas" pitchFamily="49" charset="0"/>
                <a:cs typeface="Consolas" pitchFamily="49" charset="0"/>
              </a:rPr>
              <a:t>c =</a:t>
            </a:r>
            <a:r>
              <a:rPr lang="en-US" sz="2400" dirty="0">
                <a:latin typeface="Consolas" pitchFamily="49" charset="0"/>
                <a:cs typeface="Consolas" pitchFamily="49" charset="0"/>
              </a:rPr>
              <a:t> </a:t>
            </a:r>
            <a:r>
              <a:rPr lang="en-US" sz="2400" dirty="0">
                <a:solidFill>
                  <a:srgbClr val="0000FF"/>
                </a:solidFill>
                <a:latin typeface="Consolas" pitchFamily="49" charset="0"/>
                <a:cs typeface="Consolas" pitchFamily="49" charset="0"/>
              </a:rPr>
              <a:t>new </a:t>
            </a:r>
            <a:r>
              <a:rPr lang="en-US" sz="2400" dirty="0" err="1">
                <a:solidFill>
                  <a:srgbClr val="2B91AF"/>
                </a:solidFill>
                <a:latin typeface="Consolas" pitchFamily="49" charset="0"/>
                <a:cs typeface="Consolas" pitchFamily="49" charset="0"/>
              </a:rPr>
              <a:t>ActionBlock</a:t>
            </a:r>
            <a:r>
              <a:rPr lang="en-US" sz="2400" dirty="0">
                <a:solidFill>
                  <a:schemeClr val="bg1"/>
                </a:solidFill>
                <a:latin typeface="Consolas" pitchFamily="49" charset="0"/>
                <a:cs typeface="Consolas" pitchFamily="49" charset="0"/>
              </a:rPr>
              <a:t>&lt;</a:t>
            </a:r>
            <a:r>
              <a:rPr lang="en-US" sz="2400" dirty="0" err="1">
                <a:solidFill>
                  <a:srgbClr val="0000FF"/>
                </a:solidFill>
                <a:latin typeface="Consolas" pitchFamily="49" charset="0"/>
                <a:cs typeface="Consolas" pitchFamily="49" charset="0"/>
              </a:rPr>
              <a:t>int</a:t>
            </a:r>
            <a:r>
              <a:rPr lang="en-US" sz="2400" dirty="0">
                <a:solidFill>
                  <a:schemeClr val="bg1"/>
                </a:solidFill>
                <a:latin typeface="Consolas" pitchFamily="49" charset="0"/>
                <a:cs typeface="Consolas" pitchFamily="49" charset="0"/>
              </a:rPr>
              <a:t>&gt;(i =&gt;</a:t>
            </a:r>
          </a:p>
          <a:p>
            <a:pPr marL="395288" lvl="1" indent="0">
              <a:buNone/>
            </a:pPr>
            <a:r>
              <a:rPr lang="en-US" sz="2400" dirty="0">
                <a:solidFill>
                  <a:schemeClr val="bg1"/>
                </a:solidFill>
                <a:latin typeface="Consolas" pitchFamily="49" charset="0"/>
                <a:cs typeface="Consolas" pitchFamily="49" charset="0"/>
              </a:rPr>
              <a:t>{</a:t>
            </a:r>
          </a:p>
          <a:p>
            <a:pPr marL="395288" lvl="1" indent="0">
              <a:buNone/>
            </a:pPr>
            <a:r>
              <a:rPr lang="en-US" sz="2400" dirty="0">
                <a:solidFill>
                  <a:schemeClr val="bg1"/>
                </a:solidFill>
                <a:latin typeface="Consolas" pitchFamily="49" charset="0"/>
                <a:cs typeface="Consolas" pitchFamily="49" charset="0"/>
              </a:rPr>
              <a:t>    Process(i);</a:t>
            </a:r>
          </a:p>
          <a:p>
            <a:pPr marL="395288" lvl="1" indent="0">
              <a:buNone/>
            </a:pPr>
            <a:r>
              <a:rPr lang="en-US" sz="2400" dirty="0">
                <a:solidFill>
                  <a:schemeClr val="bg1"/>
                </a:solidFill>
                <a:latin typeface="Consolas" pitchFamily="49" charset="0"/>
                <a:cs typeface="Consolas" pitchFamily="49" charset="0"/>
              </a:rPr>
              <a:t>});</a:t>
            </a:r>
          </a:p>
          <a:p>
            <a:pPr marL="395288" lvl="1" indent="0">
              <a:buNone/>
            </a:pPr>
            <a:endParaRPr lang="en-US" sz="2400" dirty="0">
              <a:latin typeface="Consolas" pitchFamily="49" charset="0"/>
              <a:cs typeface="Consolas" pitchFamily="49" charset="0"/>
            </a:endParaRPr>
          </a:p>
          <a:p>
            <a:pPr marL="395288" lvl="1" indent="0">
              <a:buNone/>
            </a:pPr>
            <a:r>
              <a:rPr lang="en-US" sz="2400" dirty="0">
                <a:solidFill>
                  <a:srgbClr val="0000FF"/>
                </a:solidFill>
                <a:latin typeface="Consolas" pitchFamily="49" charset="0"/>
                <a:cs typeface="Consolas" pitchFamily="49" charset="0"/>
              </a:rPr>
              <a:t>for</a:t>
            </a:r>
            <a:r>
              <a:rPr lang="en-US" sz="2400" dirty="0">
                <a:solidFill>
                  <a:schemeClr val="bg1"/>
                </a:solidFill>
                <a:latin typeface="Consolas" pitchFamily="49" charset="0"/>
                <a:cs typeface="Consolas" pitchFamily="49" charset="0"/>
              </a:rPr>
              <a:t>(</a:t>
            </a:r>
            <a:r>
              <a:rPr lang="en-US" sz="2400" dirty="0" err="1">
                <a:solidFill>
                  <a:srgbClr val="0000FF"/>
                </a:solidFill>
                <a:latin typeface="Consolas" pitchFamily="49" charset="0"/>
                <a:cs typeface="Consolas" pitchFamily="49" charset="0"/>
              </a:rPr>
              <a:t>int</a:t>
            </a:r>
            <a:r>
              <a:rPr lang="en-US" sz="2400" dirty="0">
                <a:latin typeface="Consolas" pitchFamily="49" charset="0"/>
                <a:cs typeface="Consolas" pitchFamily="49" charset="0"/>
              </a:rPr>
              <a:t> </a:t>
            </a:r>
            <a:r>
              <a:rPr lang="en-US" sz="2400" dirty="0">
                <a:solidFill>
                  <a:schemeClr val="bg1"/>
                </a:solidFill>
                <a:latin typeface="Consolas" pitchFamily="49" charset="0"/>
                <a:cs typeface="Consolas" pitchFamily="49" charset="0"/>
              </a:rPr>
              <a:t>i = 0; i &lt; 5; i++)</a:t>
            </a:r>
          </a:p>
          <a:p>
            <a:pPr marL="395288" lvl="1" indent="0">
              <a:buNone/>
            </a:pPr>
            <a:r>
              <a:rPr lang="en-US" sz="2400" dirty="0">
                <a:solidFill>
                  <a:schemeClr val="bg1"/>
                </a:solidFill>
                <a:latin typeface="Consolas" pitchFamily="49" charset="0"/>
                <a:cs typeface="Consolas" pitchFamily="49" charset="0"/>
              </a:rPr>
              <a:t>{</a:t>
            </a:r>
          </a:p>
          <a:p>
            <a:pPr marL="395288" lvl="1" indent="0">
              <a:buNone/>
            </a:pPr>
            <a:r>
              <a:rPr lang="en-US" sz="2400" dirty="0">
                <a:solidFill>
                  <a:schemeClr val="bg1"/>
                </a:solidFill>
                <a:latin typeface="Consolas" pitchFamily="49" charset="0"/>
                <a:cs typeface="Consolas" pitchFamily="49" charset="0"/>
              </a:rPr>
              <a:t>    </a:t>
            </a:r>
            <a:r>
              <a:rPr lang="en-US" sz="2400" dirty="0" err="1">
                <a:solidFill>
                  <a:schemeClr val="bg1"/>
                </a:solidFill>
                <a:latin typeface="Consolas" pitchFamily="49" charset="0"/>
                <a:cs typeface="Consolas" pitchFamily="49" charset="0"/>
              </a:rPr>
              <a:t>c.Post</a:t>
            </a:r>
            <a:r>
              <a:rPr lang="en-US" sz="2400" dirty="0">
                <a:solidFill>
                  <a:schemeClr val="bg1"/>
                </a:solidFill>
                <a:latin typeface="Consolas" pitchFamily="49" charset="0"/>
                <a:cs typeface="Consolas" pitchFamily="49" charset="0"/>
              </a:rPr>
              <a:t>(i);</a:t>
            </a:r>
          </a:p>
          <a:p>
            <a:pPr marL="395288" lvl="1" indent="0">
              <a:buNone/>
            </a:pPr>
            <a:r>
              <a:rPr lang="en-US" sz="2400" dirty="0">
                <a:solidFill>
                  <a:schemeClr val="bg1"/>
                </a:solidFill>
                <a:latin typeface="Consolas" pitchFamily="49" charset="0"/>
                <a:cs typeface="Consolas" pitchFamily="49" charset="0"/>
              </a:rPr>
              <a:t>}</a:t>
            </a:r>
          </a:p>
        </p:txBody>
      </p:sp>
      <p:sp>
        <p:nvSpPr>
          <p:cNvPr id="32"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TPL Dataflow</a:t>
            </a:r>
            <a:br>
              <a:rPr lang="en-US" dirty="0" smtClean="0"/>
            </a:br>
            <a:r>
              <a:rPr lang="en-US" sz="3600" dirty="0" err="1" smtClean="0">
                <a:solidFill>
                  <a:schemeClr val="accent1">
                    <a:alpha val="99000"/>
                  </a:schemeClr>
                </a:solidFill>
              </a:rPr>
              <a:t>Async</a:t>
            </a:r>
            <a:r>
              <a:rPr lang="en-US" sz="3600" dirty="0" smtClean="0">
                <a:solidFill>
                  <a:schemeClr val="accent1">
                    <a:alpha val="99000"/>
                  </a:schemeClr>
                </a:solidFill>
              </a:rPr>
              <a:t> Posting Example</a:t>
            </a:r>
            <a:endParaRPr lang="en-US" sz="3600" dirty="0">
              <a:solidFill>
                <a:schemeClr val="accent1">
                  <a:alpha val="99000"/>
                </a:schemeClr>
              </a:solidFill>
            </a:endParaRPr>
          </a:p>
        </p:txBody>
      </p:sp>
    </p:spTree>
    <p:extLst>
      <p:ext uri="{BB962C8B-B14F-4D97-AF65-F5344CB8AC3E}">
        <p14:creationId xmlns:p14="http://schemas.microsoft.com/office/powerpoint/2010/main" val="2375534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42" presetClass="path" presetSubtype="0" accel="50000" decel="50000" fill="hold" grpId="1" nodeType="withEffect">
                                  <p:stCondLst>
                                    <p:cond delay="0"/>
                                  </p:stCondLst>
                                  <p:childTnLst>
                                    <p:animMotion origin="layout" path="M 5.55112E-17 2.22222E-6 L 0.36667 -0.4 " pathEditMode="relative" rAng="0" ptsTypes="AA">
                                      <p:cBhvr>
                                        <p:cTn id="18" dur="500" fill="hold"/>
                                        <p:tgtEl>
                                          <p:spTgt spid="14"/>
                                        </p:tgtEl>
                                        <p:attrNameLst>
                                          <p:attrName>ppt_x</p:attrName>
                                          <p:attrName>ppt_y</p:attrName>
                                        </p:attrNameLst>
                                      </p:cBhvr>
                                      <p:rCtr x="18333" y="-2000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8" presetClass="emph" presetSubtype="0" repeatCount="indefinite" fill="hold" nodeType="withEffect">
                                  <p:stCondLst>
                                    <p:cond delay="0"/>
                                  </p:stCondLst>
                                  <p:childTnLst>
                                    <p:animRot by="21600000">
                                      <p:cBhvr>
                                        <p:cTn id="24" dur="2000" fill="hold"/>
                                        <p:tgtEl>
                                          <p:spTgt spid="1028"/>
                                        </p:tgtEl>
                                        <p:attrNameLst>
                                          <p:attrName>r</p:attrName>
                                        </p:attrNameLst>
                                      </p:cBhvr>
                                    </p:animRot>
                                  </p:childTnLst>
                                </p:cTn>
                              </p:par>
                              <p:par>
                                <p:cTn id="25" presetID="42" presetClass="path" presetSubtype="0" accel="50000" decel="50000" fill="hold" grpId="2" nodeType="withEffect">
                                  <p:stCondLst>
                                    <p:cond delay="0"/>
                                  </p:stCondLst>
                                  <p:childTnLst>
                                    <p:animMotion origin="layout" path="M 0.36667 -0.4 L 0.475 -0.32222 " pathEditMode="relative" rAng="0" ptsTypes="AA">
                                      <p:cBhvr>
                                        <p:cTn id="26" dur="500" fill="hold"/>
                                        <p:tgtEl>
                                          <p:spTgt spid="14"/>
                                        </p:tgtEl>
                                        <p:attrNameLst>
                                          <p:attrName>ppt_x</p:attrName>
                                          <p:attrName>ppt_y</p:attrName>
                                        </p:attrNameLst>
                                      </p:cBhvr>
                                      <p:rCtr x="5417" y="3889"/>
                                    </p:animMotion>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42" presetClass="path" presetSubtype="0" accel="50000" decel="50000" fill="hold" grpId="1" nodeType="withEffect">
                                  <p:stCondLst>
                                    <p:cond delay="0"/>
                                  </p:stCondLst>
                                  <p:childTnLst>
                                    <p:animMotion origin="layout" path="M 5.55112E-17 2.22222E-6 L 0.39167 -0.4 " pathEditMode="relative" rAng="0" ptsTypes="AA">
                                      <p:cBhvr>
                                        <p:cTn id="34" dur="500" fill="hold"/>
                                        <p:tgtEl>
                                          <p:spTgt spid="20"/>
                                        </p:tgtEl>
                                        <p:attrNameLst>
                                          <p:attrName>ppt_x</p:attrName>
                                          <p:attrName>ppt_y</p:attrName>
                                        </p:attrNameLst>
                                      </p:cBhvr>
                                      <p:rCtr x="19583" y="-20000"/>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42" presetClass="path" presetSubtype="0" accel="50000" decel="50000" fill="hold" grpId="1" nodeType="withEffect">
                                  <p:stCondLst>
                                    <p:cond delay="0"/>
                                  </p:stCondLst>
                                  <p:childTnLst>
                                    <p:animMotion origin="layout" path="M 5.55112E-17 2.22222E-6 L 0.41667 -0.4 " pathEditMode="relative" rAng="0" ptsTypes="AA">
                                      <p:cBhvr>
                                        <p:cTn id="40" dur="500" fill="hold"/>
                                        <p:tgtEl>
                                          <p:spTgt spid="21"/>
                                        </p:tgtEl>
                                        <p:attrNameLst>
                                          <p:attrName>ppt_x</p:attrName>
                                          <p:attrName>ppt_y</p:attrName>
                                        </p:attrNameLst>
                                      </p:cBhvr>
                                      <p:rCtr x="20833" y="-20000"/>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42" presetClass="path" presetSubtype="0" accel="50000" decel="50000" fill="hold" grpId="1" nodeType="withEffect">
                                  <p:stCondLst>
                                    <p:cond delay="0"/>
                                  </p:stCondLst>
                                  <p:childTnLst>
                                    <p:animMotion origin="layout" path="M 5.55112E-17 2.22222E-6 L 0.44167 -0.4 " pathEditMode="relative" rAng="0" ptsTypes="AA">
                                      <p:cBhvr>
                                        <p:cTn id="46" dur="500" fill="hold"/>
                                        <p:tgtEl>
                                          <p:spTgt spid="22"/>
                                        </p:tgtEl>
                                        <p:attrNameLst>
                                          <p:attrName>ppt_x</p:attrName>
                                          <p:attrName>ppt_y</p:attrName>
                                        </p:attrNameLst>
                                      </p:cBhvr>
                                      <p:rCtr x="22083" y="-20000"/>
                                    </p:animMotion>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3"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42" presetClass="path" presetSubtype="0" accel="50000" decel="50000" fill="hold" grpId="2" nodeType="withEffect">
                                  <p:stCondLst>
                                    <p:cond delay="0"/>
                                  </p:stCondLst>
                                  <p:childTnLst>
                                    <p:animMotion origin="layout" path="M 0.39167 -0.4 L 0.475 -0.32222 " pathEditMode="relative" rAng="0" ptsTypes="AA">
                                      <p:cBhvr>
                                        <p:cTn id="54" dur="500" fill="hold"/>
                                        <p:tgtEl>
                                          <p:spTgt spid="20"/>
                                        </p:tgtEl>
                                        <p:attrNameLst>
                                          <p:attrName>ppt_x</p:attrName>
                                          <p:attrName>ppt_y</p:attrName>
                                        </p:attrNameLst>
                                      </p:cBhvr>
                                      <p:rCtr x="4167" y="3889"/>
                                    </p:animMotion>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7"/>
                                        </p:tgtEl>
                                        <p:attrNameLst>
                                          <p:attrName>style.visibility</p:attrName>
                                        </p:attrNameLst>
                                      </p:cBhvr>
                                      <p:to>
                                        <p:strVal val="hidden"/>
                                      </p:to>
                                    </p:set>
                                  </p:childTnLst>
                                </p:cTn>
                              </p:par>
                              <p:par>
                                <p:cTn id="62" presetID="1" presetClass="exit" presetSubtype="0" fill="hold" grpId="3" nodeType="withEffect">
                                  <p:stCondLst>
                                    <p:cond delay="0"/>
                                  </p:stCondLst>
                                  <p:childTnLst>
                                    <p:set>
                                      <p:cBhvr>
                                        <p:cTn id="63" dur="1" fill="hold">
                                          <p:stCondLst>
                                            <p:cond delay="0"/>
                                          </p:stCondLst>
                                        </p:cTn>
                                        <p:tgtEl>
                                          <p:spTgt spid="20"/>
                                        </p:tgtEl>
                                        <p:attrNameLst>
                                          <p:attrName>style.visibility</p:attrName>
                                        </p:attrNameLst>
                                      </p:cBhvr>
                                      <p:to>
                                        <p:strVal val="hidden"/>
                                      </p:to>
                                    </p:set>
                                  </p:childTnLst>
                                </p:cTn>
                              </p:par>
                              <p:par>
                                <p:cTn id="64" presetID="42" presetClass="path" presetSubtype="0" accel="50000" decel="50000" fill="hold" grpId="2" nodeType="withEffect">
                                  <p:stCondLst>
                                    <p:cond delay="0"/>
                                  </p:stCondLst>
                                  <p:childTnLst>
                                    <p:animMotion origin="layout" path="M 0.41667 -0.4 L 0.475 -0.32222 " pathEditMode="relative" rAng="0" ptsTypes="AA">
                                      <p:cBhvr>
                                        <p:cTn id="65" dur="500" fill="hold"/>
                                        <p:tgtEl>
                                          <p:spTgt spid="21"/>
                                        </p:tgtEl>
                                        <p:attrNameLst>
                                          <p:attrName>ppt_x</p:attrName>
                                          <p:attrName>ppt_y</p:attrName>
                                        </p:attrNameLst>
                                      </p:cBhvr>
                                      <p:rCtr x="2917" y="3889"/>
                                    </p:animMotion>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3" nodeType="click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8"/>
                                        </p:tgtEl>
                                        <p:attrNameLst>
                                          <p:attrName>style.visibility</p:attrName>
                                        </p:attrNameLst>
                                      </p:cBhvr>
                                      <p:to>
                                        <p:strVal val="hidden"/>
                                      </p:to>
                                    </p:set>
                                  </p:childTnLst>
                                </p:cTn>
                              </p:par>
                              <p:par>
                                <p:cTn id="75" presetID="42" presetClass="path" presetSubtype="0" accel="50000" decel="50000" fill="hold" grpId="2" nodeType="withEffect">
                                  <p:stCondLst>
                                    <p:cond delay="0"/>
                                  </p:stCondLst>
                                  <p:childTnLst>
                                    <p:animMotion origin="layout" path="M 0.44167 -0.4 L 0.475 -0.32222 " pathEditMode="relative" rAng="0" ptsTypes="AA">
                                      <p:cBhvr>
                                        <p:cTn id="76" dur="500" fill="hold"/>
                                        <p:tgtEl>
                                          <p:spTgt spid="22"/>
                                        </p:tgtEl>
                                        <p:attrNameLst>
                                          <p:attrName>ppt_x</p:attrName>
                                          <p:attrName>ppt_y</p:attrName>
                                        </p:attrNameLst>
                                      </p:cBhvr>
                                      <p:rCtr x="1667" y="3889"/>
                                    </p:animMotion>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3" nodeType="click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29"/>
                                        </p:tgtEl>
                                        <p:attrNameLst>
                                          <p:attrName>style.visibility</p:attrName>
                                        </p:attrNameLst>
                                      </p:cBhvr>
                                      <p:to>
                                        <p:strVal val="hidden"/>
                                      </p:to>
                                    </p:set>
                                  </p:childTnLst>
                                </p:cTn>
                              </p:par>
                            </p:childTnLst>
                          </p:cTn>
                        </p:par>
                        <p:par>
                          <p:cTn id="86" fill="hold">
                            <p:stCondLst>
                              <p:cond delay="0"/>
                            </p:stCondLst>
                            <p:childTnLst>
                              <p:par>
                                <p:cTn id="87" presetID="1" presetClass="exit" presetSubtype="0" fill="hold" nodeType="afterEffect">
                                  <p:stCondLst>
                                    <p:cond delay="500"/>
                                  </p:stCondLst>
                                  <p:childTnLst>
                                    <p:set>
                                      <p:cBhvr>
                                        <p:cTn id="88" dur="1" fill="hold">
                                          <p:stCondLst>
                                            <p:cond delay="0"/>
                                          </p:stCondLst>
                                        </p:cTn>
                                        <p:tgtEl>
                                          <p:spTgt spid="102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childTnLst>
                          </p:cTn>
                        </p:par>
                        <p:par>
                          <p:cTn id="93" fill="hold">
                            <p:stCondLst>
                              <p:cond delay="0"/>
                            </p:stCondLst>
                            <p:childTnLst>
                              <p:par>
                                <p:cTn id="94" presetID="42" presetClass="path" presetSubtype="0" accel="50000" decel="50000" fill="hold" grpId="1" nodeType="afterEffect">
                                  <p:stCondLst>
                                    <p:cond delay="0"/>
                                  </p:stCondLst>
                                  <p:childTnLst>
                                    <p:animMotion origin="layout" path="M -3.125E-6 -2.22222E-6 L 0.46901 -0.39861 " pathEditMode="relative" rAng="0" ptsTypes="AA">
                                      <p:cBhvr>
                                        <p:cTn id="95" dur="500" fill="hold"/>
                                        <p:tgtEl>
                                          <p:spTgt spid="25"/>
                                        </p:tgtEl>
                                        <p:attrNameLst>
                                          <p:attrName>ppt_x</p:attrName>
                                          <p:attrName>ppt_y</p:attrName>
                                        </p:attrNameLst>
                                      </p:cBhvr>
                                      <p:rCtr x="23451" y="-19931"/>
                                    </p:animMotion>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028"/>
                                        </p:tgtEl>
                                        <p:attrNameLst>
                                          <p:attrName>style.visibility</p:attrName>
                                        </p:attrNameLst>
                                      </p:cBhvr>
                                      <p:to>
                                        <p:strVal val="visible"/>
                                      </p:to>
                                    </p:set>
                                  </p:childTnLst>
                                </p:cTn>
                              </p:par>
                              <p:par>
                                <p:cTn id="100" presetID="8" presetClass="emph" presetSubtype="0" repeatCount="indefinite" fill="hold" nodeType="withEffect">
                                  <p:stCondLst>
                                    <p:cond delay="0"/>
                                  </p:stCondLst>
                                  <p:childTnLst>
                                    <p:animRot by="21600000">
                                      <p:cBhvr>
                                        <p:cTn id="101" dur="2000" fill="hold"/>
                                        <p:tgtEl>
                                          <p:spTgt spid="1028"/>
                                        </p:tgtEl>
                                        <p:attrNameLst>
                                          <p:attrName>r</p:attrName>
                                        </p:attrNameLst>
                                      </p:cBhvr>
                                    </p:animRot>
                                  </p:childTnLst>
                                </p:cTn>
                              </p:par>
                              <p:par>
                                <p:cTn id="102" presetID="42" presetClass="path" presetSubtype="0" accel="50000" decel="50000" fill="hold" grpId="2" nodeType="withEffect">
                                  <p:stCondLst>
                                    <p:cond delay="0"/>
                                  </p:stCondLst>
                                  <p:childTnLst>
                                    <p:animMotion origin="layout" path="M 0.46875 -0.39722 L 0.47318 -0.32917 " pathEditMode="relative" rAng="0" ptsTypes="AA">
                                      <p:cBhvr>
                                        <p:cTn id="103" dur="500" fill="hold"/>
                                        <p:tgtEl>
                                          <p:spTgt spid="25"/>
                                        </p:tgtEl>
                                        <p:attrNameLst>
                                          <p:attrName>ppt_x</p:attrName>
                                          <p:attrName>ppt_y</p:attrName>
                                        </p:attrNameLst>
                                      </p:cBhvr>
                                      <p:rCtr x="221" y="3403"/>
                                    </p:animMotion>
                                  </p:childTnLst>
                                </p:cTn>
                              </p:par>
                              <p:par>
                                <p:cTn id="104" presetID="1"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3" nodeType="clickEffect">
                                  <p:stCondLst>
                                    <p:cond delay="0"/>
                                  </p:stCondLst>
                                  <p:childTnLst>
                                    <p:set>
                                      <p:cBhvr>
                                        <p:cTn id="109" dur="1" fill="hold">
                                          <p:stCondLst>
                                            <p:cond delay="0"/>
                                          </p:stCondLst>
                                        </p:cTn>
                                        <p:tgtEl>
                                          <p:spTgt spid="25"/>
                                        </p:tgtEl>
                                        <p:attrNameLst>
                                          <p:attrName>style.visibility</p:attrName>
                                        </p:attrNameLst>
                                      </p:cBhvr>
                                      <p:to>
                                        <p:strVal val="hidden"/>
                                      </p:to>
                                    </p:set>
                                  </p:childTnLst>
                                </p:cTn>
                              </p:par>
                            </p:childTnLst>
                          </p:cTn>
                        </p:par>
                        <p:par>
                          <p:cTn id="110" fill="hold">
                            <p:stCondLst>
                              <p:cond delay="0"/>
                            </p:stCondLst>
                            <p:childTnLst>
                              <p:par>
                                <p:cTn id="111" presetID="1" presetClass="exit" presetSubtype="0" fill="hold" nodeType="afterEffect">
                                  <p:stCondLst>
                                    <p:cond delay="500"/>
                                  </p:stCondLst>
                                  <p:childTnLst>
                                    <p:set>
                                      <p:cBhvr>
                                        <p:cTn id="112" dur="1" fill="hold">
                                          <p:stCondLst>
                                            <p:cond delay="0"/>
                                          </p:stCondLst>
                                        </p:cTn>
                                        <p:tgtEl>
                                          <p:spTgt spid="102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4" grpId="3" animBg="1"/>
      <p:bldP spid="20" grpId="0" animBg="1"/>
      <p:bldP spid="20" grpId="1" animBg="1"/>
      <p:bldP spid="20" grpId="2" animBg="1"/>
      <p:bldP spid="20" grpId="3" animBg="1"/>
      <p:bldP spid="21" grpId="0" animBg="1"/>
      <p:bldP spid="21" grpId="1" animBg="1"/>
      <p:bldP spid="21" grpId="2" animBg="1"/>
      <p:bldP spid="21" grpId="3" animBg="1"/>
      <p:bldP spid="22" grpId="0" animBg="1"/>
      <p:bldP spid="22" grpId="1" animBg="1"/>
      <p:bldP spid="22" grpId="2" animBg="1"/>
      <p:bldP spid="22" grpId="3" animBg="1"/>
      <p:bldP spid="15" grpId="0"/>
      <p:bldP spid="15" grpId="1"/>
      <p:bldP spid="27" grpId="0"/>
      <p:bldP spid="27" grpId="1"/>
      <p:bldP spid="28" grpId="0"/>
      <p:bldP spid="28" grpId="1"/>
      <p:bldP spid="29" grpId="0"/>
      <p:bldP spid="29" grpId="1"/>
      <p:bldP spid="25" grpId="0" animBg="1"/>
      <p:bldP spid="25" grpId="1" animBg="1"/>
      <p:bldP spid="25" grpId="2" animBg="1"/>
      <p:bldP spid="25" grpId="3" animBg="1"/>
      <p:bldP spid="26" grpId="0"/>
      <p:bldP spid="2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1"/>
          <p:cNvGrpSpPr>
            <a:grpSpLocks/>
          </p:cNvGrpSpPr>
          <p:nvPr/>
        </p:nvGrpSpPr>
        <p:grpSpPr bwMode="auto">
          <a:xfrm>
            <a:off x="5022295" y="1280160"/>
            <a:ext cx="2036596" cy="697706"/>
            <a:chOff x="0" y="0"/>
            <a:chExt cx="1046" cy="1490"/>
          </a:xfrm>
        </p:grpSpPr>
        <p:sp>
          <p:nvSpPr>
            <p:cNvPr id="14" name="AutoShape 12"/>
            <p:cNvSpPr>
              <a:spLocks/>
            </p:cNvSpPr>
            <p:nvPr/>
          </p:nvSpPr>
          <p:spPr bwMode="auto">
            <a:xfrm>
              <a:off x="0" y="0"/>
              <a:ext cx="1046" cy="1490"/>
            </a:xfrm>
            <a:prstGeom prst="roundRect">
              <a:avLst>
                <a:gd name="adj" fmla="val 5417"/>
              </a:avLst>
            </a:prstGeom>
            <a:gradFill rotWithShape="0">
              <a:gsLst>
                <a:gs pos="0">
                  <a:srgbClr val="00A651"/>
                </a:gs>
                <a:gs pos="100000">
                  <a:srgbClr val="8CC63F"/>
                </a:gs>
              </a:gsLst>
              <a:lin ang="5400000" scaled="1"/>
            </a:gradFill>
            <a:ln w="12700" cap="flat">
              <a:solidFill>
                <a:schemeClr val="tx1"/>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a:p>
          </p:txBody>
        </p:sp>
        <p:sp>
          <p:nvSpPr>
            <p:cNvPr id="15" name="Rectangle 13"/>
            <p:cNvSpPr>
              <a:spLocks/>
            </p:cNvSpPr>
            <p:nvPr/>
          </p:nvSpPr>
          <p:spPr bwMode="auto">
            <a:xfrm>
              <a:off x="29" y="409"/>
              <a:ext cx="9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nchor="ctr"/>
            <a:lstStyle/>
            <a:p>
              <a:pPr algn="ctr"/>
              <a:r>
                <a:rPr lang="en-US" sz="1900" b="1" dirty="0" err="1">
                  <a:solidFill>
                    <a:srgbClr val="FFFFFF"/>
                  </a:solidFill>
                  <a:latin typeface="Calibri" charset="0"/>
                  <a:ea typeface="ＭＳ Ｐゴシック" charset="0"/>
                  <a:cs typeface="Calibri" charset="0"/>
                  <a:sym typeface="Calibri" charset="0"/>
                </a:rPr>
                <a:t>IDataflowBlock</a:t>
              </a:r>
              <a:endParaRPr lang="en-US" sz="1900" b="1" dirty="0">
                <a:solidFill>
                  <a:srgbClr val="FFFFFF"/>
                </a:solidFill>
                <a:latin typeface="Calibri" charset="0"/>
                <a:ea typeface="ＭＳ Ｐゴシック" charset="0"/>
                <a:cs typeface="Calibri" charset="0"/>
                <a:sym typeface="Calibri" charset="0"/>
              </a:endParaRPr>
            </a:p>
          </p:txBody>
        </p:sp>
      </p:grpSp>
      <p:grpSp>
        <p:nvGrpSpPr>
          <p:cNvPr id="26" name="Group 11"/>
          <p:cNvGrpSpPr>
            <a:grpSpLocks/>
          </p:cNvGrpSpPr>
          <p:nvPr/>
        </p:nvGrpSpPr>
        <p:grpSpPr bwMode="auto">
          <a:xfrm>
            <a:off x="1086112" y="2803806"/>
            <a:ext cx="3115769" cy="754379"/>
            <a:chOff x="0" y="0"/>
            <a:chExt cx="1046" cy="1490"/>
          </a:xfrm>
        </p:grpSpPr>
        <p:sp>
          <p:nvSpPr>
            <p:cNvPr id="27" name="AutoShape 12"/>
            <p:cNvSpPr>
              <a:spLocks/>
            </p:cNvSpPr>
            <p:nvPr/>
          </p:nvSpPr>
          <p:spPr bwMode="auto">
            <a:xfrm>
              <a:off x="0" y="0"/>
              <a:ext cx="1046" cy="1490"/>
            </a:xfrm>
            <a:prstGeom prst="roundRect">
              <a:avLst>
                <a:gd name="adj" fmla="val 5417"/>
              </a:avLst>
            </a:prstGeom>
            <a:gradFill rotWithShape="0">
              <a:gsLst>
                <a:gs pos="0">
                  <a:srgbClr val="00A651"/>
                </a:gs>
                <a:gs pos="100000">
                  <a:srgbClr val="8CC63F"/>
                </a:gs>
              </a:gsLst>
              <a:lin ang="5400000" scaled="1"/>
            </a:gradFill>
            <a:ln w="12700" cap="flat">
              <a:solidFill>
                <a:schemeClr val="tx1"/>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a:p>
          </p:txBody>
        </p:sp>
        <p:sp>
          <p:nvSpPr>
            <p:cNvPr id="28" name="Rectangle 13"/>
            <p:cNvSpPr>
              <a:spLocks/>
            </p:cNvSpPr>
            <p:nvPr/>
          </p:nvSpPr>
          <p:spPr bwMode="auto">
            <a:xfrm>
              <a:off x="29" y="409"/>
              <a:ext cx="9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nchor="ctr"/>
            <a:lstStyle/>
            <a:p>
              <a:pPr algn="ctr"/>
              <a:r>
                <a:rPr lang="en-US" sz="1900" b="1" dirty="0" err="1">
                  <a:solidFill>
                    <a:srgbClr val="FFFFFF"/>
                  </a:solidFill>
                  <a:latin typeface="Calibri" charset="0"/>
                  <a:ea typeface="ＭＳ Ｐゴシック" charset="0"/>
                  <a:cs typeface="Calibri" charset="0"/>
                  <a:sym typeface="Calibri" charset="0"/>
                </a:rPr>
                <a:t>ISourceBlock</a:t>
              </a:r>
              <a:r>
                <a:rPr lang="en-US" sz="1900" b="1" dirty="0">
                  <a:solidFill>
                    <a:srgbClr val="FFFFFF"/>
                  </a:solidFill>
                  <a:latin typeface="Calibri" charset="0"/>
                  <a:ea typeface="ＭＳ Ｐゴシック" charset="0"/>
                  <a:cs typeface="Calibri" charset="0"/>
                  <a:sym typeface="Calibri" charset="0"/>
                </a:rPr>
                <a:t>&lt;</a:t>
              </a:r>
              <a:r>
                <a:rPr lang="en-US" sz="1900" b="1" dirty="0" err="1">
                  <a:solidFill>
                    <a:srgbClr val="FFFFFF"/>
                  </a:solidFill>
                  <a:latin typeface="Calibri" charset="0"/>
                  <a:ea typeface="ＭＳ Ｐゴシック" charset="0"/>
                  <a:cs typeface="Calibri" charset="0"/>
                  <a:sym typeface="Calibri" charset="0"/>
                </a:rPr>
                <a:t>TOuput</a:t>
              </a:r>
              <a:r>
                <a:rPr lang="en-US" sz="1900" b="1" dirty="0">
                  <a:solidFill>
                    <a:srgbClr val="FFFFFF"/>
                  </a:solidFill>
                  <a:latin typeface="Calibri" charset="0"/>
                  <a:ea typeface="ＭＳ Ｐゴシック" charset="0"/>
                  <a:cs typeface="Calibri" charset="0"/>
                  <a:sym typeface="Calibri" charset="0"/>
                </a:rPr>
                <a:t>&gt;</a:t>
              </a:r>
            </a:p>
            <a:p>
              <a:pPr algn="ctr"/>
              <a:r>
                <a:rPr lang="en-US" sz="1900" dirty="0">
                  <a:solidFill>
                    <a:srgbClr val="FFFFFF"/>
                  </a:solidFill>
                  <a:latin typeface="Calibri" charset="0"/>
                  <a:ea typeface="ＭＳ Ｐゴシック" charset="0"/>
                  <a:cs typeface="Calibri" charset="0"/>
                  <a:sym typeface="Calibri" charset="0"/>
                </a:rPr>
                <a:t>(a source </a:t>
              </a:r>
              <a:r>
                <a:rPr lang="en-US" sz="1900" i="1" dirty="0">
                  <a:solidFill>
                    <a:srgbClr val="FFFFFF"/>
                  </a:solidFill>
                  <a:latin typeface="Calibri" charset="0"/>
                  <a:ea typeface="ＭＳ Ｐゴシック" charset="0"/>
                  <a:cs typeface="Calibri" charset="0"/>
                  <a:sym typeface="Calibri" charset="0"/>
                </a:rPr>
                <a:t>of</a:t>
              </a:r>
              <a:r>
                <a:rPr lang="en-US" sz="1900" dirty="0">
                  <a:solidFill>
                    <a:srgbClr val="FFFFFF"/>
                  </a:solidFill>
                  <a:latin typeface="Calibri" charset="0"/>
                  <a:ea typeface="ＭＳ Ｐゴシック" charset="0"/>
                  <a:cs typeface="Calibri" charset="0"/>
                  <a:sym typeface="Calibri" charset="0"/>
                </a:rPr>
                <a:t> data)</a:t>
              </a:r>
            </a:p>
          </p:txBody>
        </p:sp>
      </p:grpSp>
      <p:grpSp>
        <p:nvGrpSpPr>
          <p:cNvPr id="29" name="Group 11"/>
          <p:cNvGrpSpPr>
            <a:grpSpLocks/>
          </p:cNvGrpSpPr>
          <p:nvPr/>
        </p:nvGrpSpPr>
        <p:grpSpPr bwMode="auto">
          <a:xfrm>
            <a:off x="4501378" y="2803806"/>
            <a:ext cx="3115753" cy="757123"/>
            <a:chOff x="0" y="0"/>
            <a:chExt cx="1046" cy="1490"/>
          </a:xfrm>
        </p:grpSpPr>
        <p:sp>
          <p:nvSpPr>
            <p:cNvPr id="30" name="AutoShape 12"/>
            <p:cNvSpPr>
              <a:spLocks/>
            </p:cNvSpPr>
            <p:nvPr/>
          </p:nvSpPr>
          <p:spPr bwMode="auto">
            <a:xfrm>
              <a:off x="0" y="0"/>
              <a:ext cx="1046" cy="1490"/>
            </a:xfrm>
            <a:prstGeom prst="roundRect">
              <a:avLst>
                <a:gd name="adj" fmla="val 5417"/>
              </a:avLst>
            </a:prstGeom>
            <a:gradFill rotWithShape="0">
              <a:gsLst>
                <a:gs pos="0">
                  <a:srgbClr val="00A651"/>
                </a:gs>
                <a:gs pos="100000">
                  <a:srgbClr val="8CC63F"/>
                </a:gs>
              </a:gsLst>
              <a:lin ang="5400000" scaled="1"/>
            </a:gradFill>
            <a:ln w="12700" cap="flat">
              <a:solidFill>
                <a:schemeClr val="tx1"/>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a:p>
          </p:txBody>
        </p:sp>
        <p:sp>
          <p:nvSpPr>
            <p:cNvPr id="31" name="Rectangle 13"/>
            <p:cNvSpPr>
              <a:spLocks/>
            </p:cNvSpPr>
            <p:nvPr/>
          </p:nvSpPr>
          <p:spPr bwMode="auto">
            <a:xfrm>
              <a:off x="29" y="409"/>
              <a:ext cx="9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nchor="ctr"/>
            <a:lstStyle/>
            <a:p>
              <a:pPr algn="ctr"/>
              <a:r>
                <a:rPr lang="en-US" sz="1900" b="1" dirty="0" err="1">
                  <a:solidFill>
                    <a:srgbClr val="FFFFFF"/>
                  </a:solidFill>
                  <a:latin typeface="Calibri" charset="0"/>
                  <a:ea typeface="ＭＳ Ｐゴシック" charset="0"/>
                  <a:cs typeface="Calibri" charset="0"/>
                  <a:sym typeface="Calibri" charset="0"/>
                </a:rPr>
                <a:t>ITargetBlock</a:t>
              </a:r>
              <a:r>
                <a:rPr lang="en-US" sz="1900" b="1" dirty="0">
                  <a:solidFill>
                    <a:srgbClr val="FFFFFF"/>
                  </a:solidFill>
                  <a:latin typeface="Calibri" charset="0"/>
                  <a:ea typeface="ＭＳ Ｐゴシック" charset="0"/>
                  <a:cs typeface="Calibri" charset="0"/>
                  <a:sym typeface="Calibri" charset="0"/>
                </a:rPr>
                <a:t>&lt;</a:t>
              </a:r>
              <a:r>
                <a:rPr lang="en-US" sz="1900" b="1" dirty="0" err="1">
                  <a:solidFill>
                    <a:srgbClr val="FFFFFF"/>
                  </a:solidFill>
                  <a:latin typeface="Calibri" charset="0"/>
                  <a:ea typeface="ＭＳ Ｐゴシック" charset="0"/>
                  <a:cs typeface="Calibri" charset="0"/>
                  <a:sym typeface="Calibri" charset="0"/>
                </a:rPr>
                <a:t>TInput</a:t>
              </a:r>
              <a:r>
                <a:rPr lang="en-US" sz="1900" b="1" dirty="0">
                  <a:solidFill>
                    <a:srgbClr val="FFFFFF"/>
                  </a:solidFill>
                  <a:latin typeface="Calibri" charset="0"/>
                  <a:ea typeface="ＭＳ Ｐゴシック" charset="0"/>
                  <a:cs typeface="Calibri" charset="0"/>
                  <a:sym typeface="Calibri" charset="0"/>
                </a:rPr>
                <a:t>&gt;</a:t>
              </a:r>
            </a:p>
            <a:p>
              <a:pPr algn="ctr"/>
              <a:r>
                <a:rPr lang="en-US" sz="1900" dirty="0">
                  <a:solidFill>
                    <a:srgbClr val="FFFFFF"/>
                  </a:solidFill>
                  <a:latin typeface="Calibri" charset="0"/>
                  <a:ea typeface="ＭＳ Ｐゴシック" charset="0"/>
                  <a:cs typeface="Calibri" charset="0"/>
                  <a:sym typeface="Calibri" charset="0"/>
                </a:rPr>
                <a:t>(a target </a:t>
              </a:r>
              <a:r>
                <a:rPr lang="en-US" sz="1900" i="1" dirty="0">
                  <a:solidFill>
                    <a:srgbClr val="FFFFFF"/>
                  </a:solidFill>
                  <a:latin typeface="Calibri" charset="0"/>
                  <a:ea typeface="ＭＳ Ｐゴシック" charset="0"/>
                  <a:cs typeface="Calibri" charset="0"/>
                  <a:sym typeface="Calibri" charset="0"/>
                </a:rPr>
                <a:t>for</a:t>
              </a:r>
              <a:r>
                <a:rPr lang="en-US" sz="1900" dirty="0">
                  <a:solidFill>
                    <a:srgbClr val="FFFFFF"/>
                  </a:solidFill>
                  <a:latin typeface="Calibri" charset="0"/>
                  <a:ea typeface="ＭＳ Ｐゴシック" charset="0"/>
                  <a:cs typeface="Calibri" charset="0"/>
                  <a:sym typeface="Calibri" charset="0"/>
                </a:rPr>
                <a:t> data)</a:t>
              </a:r>
            </a:p>
          </p:txBody>
        </p:sp>
      </p:grpSp>
      <p:grpSp>
        <p:nvGrpSpPr>
          <p:cNvPr id="32" name="Group 11"/>
          <p:cNvGrpSpPr>
            <a:grpSpLocks/>
          </p:cNvGrpSpPr>
          <p:nvPr/>
        </p:nvGrpSpPr>
        <p:grpSpPr bwMode="auto">
          <a:xfrm>
            <a:off x="7917720" y="2788920"/>
            <a:ext cx="3115464" cy="757123"/>
            <a:chOff x="0" y="0"/>
            <a:chExt cx="1046" cy="1490"/>
          </a:xfrm>
        </p:grpSpPr>
        <p:sp>
          <p:nvSpPr>
            <p:cNvPr id="33" name="AutoShape 12"/>
            <p:cNvSpPr>
              <a:spLocks/>
            </p:cNvSpPr>
            <p:nvPr/>
          </p:nvSpPr>
          <p:spPr bwMode="auto">
            <a:xfrm>
              <a:off x="0" y="0"/>
              <a:ext cx="1046" cy="1490"/>
            </a:xfrm>
            <a:prstGeom prst="roundRect">
              <a:avLst>
                <a:gd name="adj" fmla="val 5417"/>
              </a:avLst>
            </a:prstGeom>
            <a:gradFill rotWithShape="0">
              <a:gsLst>
                <a:gs pos="0">
                  <a:srgbClr val="00A651"/>
                </a:gs>
                <a:gs pos="100000">
                  <a:srgbClr val="8CC63F"/>
                </a:gs>
              </a:gsLst>
              <a:lin ang="5400000" scaled="1"/>
            </a:gradFill>
            <a:ln w="12700" cap="flat">
              <a:solidFill>
                <a:schemeClr val="tx1"/>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a:p>
          </p:txBody>
        </p:sp>
        <p:sp>
          <p:nvSpPr>
            <p:cNvPr id="34" name="Rectangle 13"/>
            <p:cNvSpPr>
              <a:spLocks/>
            </p:cNvSpPr>
            <p:nvPr/>
          </p:nvSpPr>
          <p:spPr bwMode="auto">
            <a:xfrm>
              <a:off x="29" y="409"/>
              <a:ext cx="9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nchor="ctr"/>
            <a:lstStyle/>
            <a:p>
              <a:pPr algn="ctr"/>
              <a:r>
                <a:rPr lang="en-US" sz="1900" b="1" dirty="0" err="1">
                  <a:solidFill>
                    <a:srgbClr val="FFFFFF"/>
                  </a:solidFill>
                  <a:latin typeface="Calibri" charset="0"/>
                  <a:ea typeface="ＭＳ Ｐゴシック" charset="0"/>
                  <a:cs typeface="Calibri" charset="0"/>
                  <a:sym typeface="Calibri" charset="0"/>
                </a:rPr>
                <a:t>IPropagatorBlock</a:t>
              </a:r>
              <a:r>
                <a:rPr lang="en-US" sz="1900" b="1" dirty="0">
                  <a:solidFill>
                    <a:srgbClr val="FFFFFF"/>
                  </a:solidFill>
                  <a:latin typeface="Calibri" charset="0"/>
                  <a:ea typeface="ＭＳ Ｐゴシック" charset="0"/>
                  <a:cs typeface="Calibri" charset="0"/>
                  <a:sym typeface="Calibri" charset="0"/>
                </a:rPr>
                <a:t>&lt;&gt;</a:t>
              </a:r>
            </a:p>
            <a:p>
              <a:pPr algn="ctr"/>
              <a:r>
                <a:rPr lang="en-US" sz="1900" dirty="0">
                  <a:solidFill>
                    <a:srgbClr val="FFFFFF"/>
                  </a:solidFill>
                  <a:latin typeface="Calibri" charset="0"/>
                  <a:ea typeface="ＭＳ Ｐゴシック" charset="0"/>
                  <a:cs typeface="Calibri" charset="0"/>
                  <a:sym typeface="Calibri" charset="0"/>
                </a:rPr>
                <a:t>(a source and target)</a:t>
              </a:r>
            </a:p>
          </p:txBody>
        </p:sp>
      </p:grpSp>
      <p:sp>
        <p:nvSpPr>
          <p:cNvPr id="3" name="Left Brace 2"/>
          <p:cNvSpPr/>
          <p:nvPr/>
        </p:nvSpPr>
        <p:spPr bwMode="auto">
          <a:xfrm rot="5400000">
            <a:off x="5831621" y="-2001317"/>
            <a:ext cx="502920" cy="8711794"/>
          </a:xfrm>
          <a:prstGeom prst="leftBrace">
            <a:avLst/>
          </a:prstGeom>
          <a:noFill/>
          <a:ln w="101600" cap="flat" cmpd="sng" algn="ctr">
            <a:solidFill>
              <a:schemeClr val="accent6">
                <a:lumMod val="75000"/>
              </a:schemeClr>
            </a:solidFill>
            <a:prstDash val="solid"/>
            <a:round/>
            <a:headEnd type="none" w="med" len="med"/>
            <a:tailEnd type="none" w="med" len="med"/>
          </a:ln>
          <a:effectLst/>
          <a:extLst/>
        </p:spPr>
        <p:txBody>
          <a:bodyPr vert="horz" wrap="square" lIns="54855" tIns="27427" rIns="54855" bIns="27427" numCol="1" rtlCol="0" anchor="t" anchorCtr="0" compatLnSpc="1">
            <a:prstTxWarp prst="textNoShape">
              <a:avLst/>
            </a:prstTxWarp>
          </a:bodyPr>
          <a:lstStyle/>
          <a:p>
            <a:pPr algn="ctr" defTabSz="548549"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grpSp>
        <p:nvGrpSpPr>
          <p:cNvPr id="7" name="Group 3"/>
          <p:cNvGrpSpPr>
            <a:grpSpLocks/>
          </p:cNvGrpSpPr>
          <p:nvPr/>
        </p:nvGrpSpPr>
        <p:grpSpPr bwMode="auto">
          <a:xfrm>
            <a:off x="1073053" y="3886200"/>
            <a:ext cx="9947071" cy="553494"/>
            <a:chOff x="0" y="-13"/>
            <a:chExt cx="1046" cy="1490"/>
          </a:xfrm>
        </p:grpSpPr>
        <p:sp>
          <p:nvSpPr>
            <p:cNvPr id="8" name="AutoShape 4"/>
            <p:cNvSpPr>
              <a:spLocks/>
            </p:cNvSpPr>
            <p:nvPr/>
          </p:nvSpPr>
          <p:spPr bwMode="auto">
            <a:xfrm>
              <a:off x="0" y="-13"/>
              <a:ext cx="1046" cy="1490"/>
            </a:xfrm>
            <a:prstGeom prst="roundRect">
              <a:avLst>
                <a:gd name="adj" fmla="val 5417"/>
              </a:avLst>
            </a:prstGeom>
            <a:gradFill rotWithShape="0">
              <a:gsLst>
                <a:gs pos="0">
                  <a:srgbClr val="FAA61A"/>
                </a:gs>
                <a:gs pos="100000">
                  <a:srgbClr val="FFE300"/>
                </a:gs>
              </a:gsLst>
              <a:lin ang="5400000" scaled="1"/>
            </a:gradFill>
            <a:ln w="12700" cap="flat">
              <a:solidFill>
                <a:schemeClr val="tx1"/>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sz="4300"/>
            </a:p>
          </p:txBody>
        </p:sp>
        <p:sp>
          <p:nvSpPr>
            <p:cNvPr id="9" name="Rectangle 5"/>
            <p:cNvSpPr>
              <a:spLocks/>
            </p:cNvSpPr>
            <p:nvPr/>
          </p:nvSpPr>
          <p:spPr bwMode="auto">
            <a:xfrm>
              <a:off x="29" y="409"/>
              <a:ext cx="9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nchor="ctr"/>
            <a:lstStyle/>
            <a:p>
              <a:pPr algn="ctr"/>
              <a:r>
                <a:rPr lang="en-US" sz="2200" dirty="0">
                  <a:solidFill>
                    <a:schemeClr val="bg1"/>
                  </a:solidFill>
                  <a:latin typeface="Calibri" charset="0"/>
                  <a:ea typeface="ＭＳ Ｐゴシック" charset="0"/>
                  <a:cs typeface="Calibri" charset="0"/>
                  <a:sym typeface="Calibri" charset="0"/>
                </a:rPr>
                <a:t>Built-in blocks for </a:t>
              </a:r>
              <a:r>
                <a:rPr lang="en-US" sz="2200" b="1" dirty="0">
                  <a:solidFill>
                    <a:schemeClr val="bg1"/>
                  </a:solidFill>
                  <a:latin typeface="Calibri" charset="0"/>
                  <a:ea typeface="ＭＳ Ｐゴシック" charset="0"/>
                  <a:cs typeface="Calibri" charset="0"/>
                  <a:sym typeface="Calibri" charset="0"/>
                </a:rPr>
                <a:t>Buffering and Propagation</a:t>
              </a:r>
            </a:p>
          </p:txBody>
        </p:sp>
      </p:grpSp>
      <p:grpSp>
        <p:nvGrpSpPr>
          <p:cNvPr id="38" name="Group 3"/>
          <p:cNvGrpSpPr>
            <a:grpSpLocks/>
          </p:cNvGrpSpPr>
          <p:nvPr/>
        </p:nvGrpSpPr>
        <p:grpSpPr bwMode="auto">
          <a:xfrm>
            <a:off x="1073053" y="4612866"/>
            <a:ext cx="9947071" cy="553494"/>
            <a:chOff x="0" y="-13"/>
            <a:chExt cx="1046" cy="1490"/>
          </a:xfrm>
        </p:grpSpPr>
        <p:sp>
          <p:nvSpPr>
            <p:cNvPr id="39" name="AutoShape 4"/>
            <p:cNvSpPr>
              <a:spLocks/>
            </p:cNvSpPr>
            <p:nvPr/>
          </p:nvSpPr>
          <p:spPr bwMode="auto">
            <a:xfrm>
              <a:off x="0" y="-13"/>
              <a:ext cx="1046" cy="1490"/>
            </a:xfrm>
            <a:prstGeom prst="roundRect">
              <a:avLst>
                <a:gd name="adj" fmla="val 5417"/>
              </a:avLst>
            </a:prstGeom>
            <a:gradFill rotWithShape="0">
              <a:gsLst>
                <a:gs pos="0">
                  <a:srgbClr val="FAA61A"/>
                </a:gs>
                <a:gs pos="100000">
                  <a:srgbClr val="FFE300"/>
                </a:gs>
              </a:gsLst>
              <a:lin ang="5400000" scaled="1"/>
            </a:gradFill>
            <a:ln w="12700" cap="flat">
              <a:solidFill>
                <a:schemeClr val="tx1"/>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sz="4300"/>
            </a:p>
          </p:txBody>
        </p:sp>
        <p:sp>
          <p:nvSpPr>
            <p:cNvPr id="40" name="Rectangle 5"/>
            <p:cNvSpPr>
              <a:spLocks/>
            </p:cNvSpPr>
            <p:nvPr/>
          </p:nvSpPr>
          <p:spPr bwMode="auto">
            <a:xfrm>
              <a:off x="29" y="409"/>
              <a:ext cx="9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nchor="ctr"/>
            <a:lstStyle/>
            <a:p>
              <a:pPr algn="ctr"/>
              <a:r>
                <a:rPr lang="en-US" sz="2200" dirty="0">
                  <a:solidFill>
                    <a:schemeClr val="bg1"/>
                  </a:solidFill>
                  <a:latin typeface="Calibri" charset="0"/>
                  <a:ea typeface="ＭＳ Ｐゴシック" charset="0"/>
                  <a:cs typeface="Calibri" charset="0"/>
                  <a:sym typeface="Calibri" charset="0"/>
                </a:rPr>
                <a:t>Built-in blocks for </a:t>
              </a:r>
              <a:r>
                <a:rPr lang="en-US" sz="2200" b="1" dirty="0">
                  <a:solidFill>
                    <a:schemeClr val="bg1"/>
                  </a:solidFill>
                  <a:latin typeface="Calibri" charset="0"/>
                  <a:ea typeface="ＭＳ Ｐゴシック" charset="0"/>
                  <a:cs typeface="Calibri" charset="0"/>
                  <a:sym typeface="Calibri" charset="0"/>
                </a:rPr>
                <a:t>Executing</a:t>
              </a:r>
            </a:p>
          </p:txBody>
        </p:sp>
      </p:grpSp>
      <p:grpSp>
        <p:nvGrpSpPr>
          <p:cNvPr id="41" name="Group 3"/>
          <p:cNvGrpSpPr>
            <a:grpSpLocks/>
          </p:cNvGrpSpPr>
          <p:nvPr/>
        </p:nvGrpSpPr>
        <p:grpSpPr bwMode="auto">
          <a:xfrm>
            <a:off x="1073053" y="5344386"/>
            <a:ext cx="9947071" cy="553494"/>
            <a:chOff x="0" y="-13"/>
            <a:chExt cx="1046" cy="1490"/>
          </a:xfrm>
        </p:grpSpPr>
        <p:sp>
          <p:nvSpPr>
            <p:cNvPr id="42" name="AutoShape 4"/>
            <p:cNvSpPr>
              <a:spLocks/>
            </p:cNvSpPr>
            <p:nvPr/>
          </p:nvSpPr>
          <p:spPr bwMode="auto">
            <a:xfrm>
              <a:off x="0" y="-13"/>
              <a:ext cx="1046" cy="1490"/>
            </a:xfrm>
            <a:prstGeom prst="roundRect">
              <a:avLst>
                <a:gd name="adj" fmla="val 5417"/>
              </a:avLst>
            </a:prstGeom>
            <a:gradFill rotWithShape="0">
              <a:gsLst>
                <a:gs pos="0">
                  <a:srgbClr val="FAA61A"/>
                </a:gs>
                <a:gs pos="100000">
                  <a:srgbClr val="FFE300"/>
                </a:gs>
              </a:gsLst>
              <a:lin ang="5400000" scaled="1"/>
            </a:gradFill>
            <a:ln w="12700" cap="flat">
              <a:solidFill>
                <a:schemeClr val="tx1"/>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algn="ctr"/>
              <a:endParaRPr lang="en-US" sz="4300"/>
            </a:p>
          </p:txBody>
        </p:sp>
        <p:sp>
          <p:nvSpPr>
            <p:cNvPr id="43" name="Rectangle 5"/>
            <p:cNvSpPr>
              <a:spLocks/>
            </p:cNvSpPr>
            <p:nvPr/>
          </p:nvSpPr>
          <p:spPr bwMode="auto">
            <a:xfrm>
              <a:off x="29" y="409"/>
              <a:ext cx="9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nchor="ctr"/>
            <a:lstStyle/>
            <a:p>
              <a:pPr algn="ctr"/>
              <a:r>
                <a:rPr lang="en-US" sz="2200" dirty="0">
                  <a:solidFill>
                    <a:schemeClr val="bg1"/>
                  </a:solidFill>
                  <a:latin typeface="Calibri" charset="0"/>
                  <a:ea typeface="ＭＳ Ｐゴシック" charset="0"/>
                  <a:cs typeface="Calibri" charset="0"/>
                  <a:sym typeface="Calibri" charset="0"/>
                </a:rPr>
                <a:t>Built-in blocks for </a:t>
              </a:r>
              <a:r>
                <a:rPr lang="en-US" sz="2200" b="1" dirty="0">
                  <a:solidFill>
                    <a:schemeClr val="bg1"/>
                  </a:solidFill>
                  <a:latin typeface="Calibri" charset="0"/>
                  <a:ea typeface="ＭＳ Ｐゴシック" charset="0"/>
                  <a:cs typeface="Calibri" charset="0"/>
                  <a:sym typeface="Calibri" charset="0"/>
                </a:rPr>
                <a:t>Joining</a:t>
              </a:r>
            </a:p>
          </p:txBody>
        </p:sp>
      </p:grpSp>
      <p:sp>
        <p:nvSpPr>
          <p:cNvPr id="36"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TPL Dataflow</a:t>
            </a:r>
            <a:br>
              <a:rPr lang="en-US" dirty="0" smtClean="0"/>
            </a:br>
            <a:r>
              <a:rPr lang="en-US" sz="3600" dirty="0" err="1" smtClean="0">
                <a:solidFill>
                  <a:schemeClr val="accent1">
                    <a:alpha val="99000"/>
                  </a:schemeClr>
                </a:solidFill>
              </a:rPr>
              <a:t>Dataflow</a:t>
            </a:r>
            <a:r>
              <a:rPr lang="en-US" sz="3600" dirty="0" smtClean="0">
                <a:solidFill>
                  <a:schemeClr val="accent1">
                    <a:alpha val="99000"/>
                  </a:schemeClr>
                </a:solidFill>
              </a:rPr>
              <a:t> Blocks</a:t>
            </a:r>
            <a:endParaRPr lang="en-US" sz="3600" dirty="0">
              <a:solidFill>
                <a:schemeClr val="accent1">
                  <a:alpha val="99000"/>
                </a:schemeClr>
              </a:solidFill>
            </a:endParaRPr>
          </a:p>
        </p:txBody>
      </p:sp>
    </p:spTree>
    <p:extLst>
      <p:ext uri="{BB962C8B-B14F-4D97-AF65-F5344CB8AC3E}">
        <p14:creationId xmlns:p14="http://schemas.microsoft.com/office/powerpoint/2010/main" val="207696806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Disclaimer</a:t>
            </a:r>
            <a:endParaRPr lang="en-US" dirty="0"/>
          </a:p>
        </p:txBody>
      </p:sp>
      <p:sp>
        <p:nvSpPr>
          <p:cNvPr id="3" name="Text Placeholder 2"/>
          <p:cNvSpPr>
            <a:spLocks noGrp="1"/>
          </p:cNvSpPr>
          <p:nvPr>
            <p:ph type="body" sz="quarter" idx="10"/>
          </p:nvPr>
        </p:nvSpPr>
        <p:spPr/>
        <p:txBody>
          <a:bodyPr/>
          <a:lstStyle/>
          <a:p>
            <a:r>
              <a:rPr lang="en-US" smtClean="0"/>
              <a:t>This is a talk about the future…</a:t>
            </a:r>
          </a:p>
          <a:p>
            <a:pPr lvl="1"/>
            <a:r>
              <a:rPr lang="en-US" smtClean="0"/>
              <a:t>All content is subject to change.</a:t>
            </a:r>
          </a:p>
          <a:p>
            <a:pPr lvl="1"/>
            <a:r>
              <a:rPr lang="en-US" smtClean="0"/>
              <a:t>The technology being discussed…</a:t>
            </a:r>
          </a:p>
          <a:p>
            <a:pPr lvl="2"/>
            <a:r>
              <a:rPr lang="en-US" smtClean="0"/>
              <a:t>…is almost entirely available in CTP form NOW.</a:t>
            </a:r>
          </a:p>
          <a:p>
            <a:pPr lvl="2"/>
            <a:r>
              <a:rPr lang="en-US" smtClean="0"/>
              <a:t>…but may never actually ship (we’re doing the best we can).</a:t>
            </a:r>
            <a:endParaRPr lang="en-US" dirty="0" smtClean="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TPL Dataflow</a:t>
            </a:r>
            <a:br>
              <a:rPr lang="en-US" dirty="0" smtClean="0"/>
            </a:br>
            <a:r>
              <a:rPr lang="en-US" sz="3600" dirty="0" smtClean="0">
                <a:solidFill>
                  <a:schemeClr val="accent1">
                    <a:alpha val="99000"/>
                  </a:schemeClr>
                </a:solidFill>
              </a:rPr>
              <a:t>Blocks for Buffering and Propagation</a:t>
            </a:r>
            <a:endParaRPr lang="en-US" sz="3600" dirty="0">
              <a:solidFill>
                <a:schemeClr val="accent1">
                  <a:alpha val="99000"/>
                </a:schemeClr>
              </a:solidFill>
            </a:endParaRPr>
          </a:p>
        </p:txBody>
      </p:sp>
      <p:sp>
        <p:nvSpPr>
          <p:cNvPr id="8" name="Text Placeholder 2"/>
          <p:cNvSpPr txBox="1">
            <a:spLocks/>
          </p:cNvSpPr>
          <p:nvPr/>
        </p:nvSpPr>
        <p:spPr>
          <a:xfrm>
            <a:off x="507868" y="1905000"/>
            <a:ext cx="6282897" cy="4191917"/>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err="1" smtClean="0">
                <a:gradFill>
                  <a:gsLst>
                    <a:gs pos="0">
                      <a:schemeClr val="tx1"/>
                    </a:gs>
                    <a:gs pos="100000">
                      <a:schemeClr val="tx1"/>
                    </a:gs>
                  </a:gsLst>
                  <a:lin ang="5400000" scaled="0"/>
                </a:gradFill>
              </a:rPr>
              <a:t>BufferBlock</a:t>
            </a:r>
            <a:r>
              <a:rPr lang="en-US" sz="2400" dirty="0" smtClean="0">
                <a:gradFill>
                  <a:gsLst>
                    <a:gs pos="0">
                      <a:schemeClr val="tx1"/>
                    </a:gs>
                    <a:gs pos="100000">
                      <a:schemeClr val="tx1"/>
                    </a:gs>
                  </a:gsLst>
                  <a:lin ang="5400000" scaled="0"/>
                </a:gradFill>
              </a:rPr>
              <a:t>&lt;T&gt;</a:t>
            </a:r>
          </a:p>
          <a:p>
            <a:pPr lvl="1"/>
            <a:r>
              <a:rPr lang="en-US" sz="2000" dirty="0" smtClean="0">
                <a:gradFill>
                  <a:gsLst>
                    <a:gs pos="0">
                      <a:schemeClr val="tx1"/>
                    </a:gs>
                    <a:gs pos="100000">
                      <a:schemeClr val="tx1"/>
                    </a:gs>
                  </a:gsLst>
                  <a:lin ang="5400000" scaled="0"/>
                </a:gradFill>
              </a:rPr>
              <a:t>Buffers an unlimited number of elements</a:t>
            </a:r>
          </a:p>
          <a:p>
            <a:pPr lvl="1"/>
            <a:r>
              <a:rPr lang="en-US" sz="2000" dirty="0" smtClean="0">
                <a:gradFill>
                  <a:gsLst>
                    <a:gs pos="0">
                      <a:schemeClr val="tx1"/>
                    </a:gs>
                    <a:gs pos="100000">
                      <a:schemeClr val="tx1"/>
                    </a:gs>
                  </a:gsLst>
                  <a:lin ang="5400000" scaled="0"/>
                </a:gradFill>
              </a:rPr>
              <a:t>Delivers each element to at most 1 target</a:t>
            </a:r>
          </a:p>
          <a:p>
            <a:pPr lvl="1"/>
            <a:endParaRPr lang="en-US" sz="2000" dirty="0" smtClean="0">
              <a:gradFill>
                <a:gsLst>
                  <a:gs pos="0">
                    <a:schemeClr val="tx1"/>
                  </a:gs>
                  <a:gs pos="100000">
                    <a:schemeClr val="tx1"/>
                  </a:gs>
                </a:gsLst>
                <a:lin ang="5400000" scaled="0"/>
              </a:gradFill>
            </a:endParaRPr>
          </a:p>
          <a:p>
            <a:r>
              <a:rPr lang="en-US" sz="2400" dirty="0" err="1" smtClean="0">
                <a:gradFill>
                  <a:gsLst>
                    <a:gs pos="0">
                      <a:schemeClr val="tx1"/>
                    </a:gs>
                    <a:gs pos="100000">
                      <a:schemeClr val="tx1"/>
                    </a:gs>
                  </a:gsLst>
                  <a:lin ang="5400000" scaled="0"/>
                </a:gradFill>
              </a:rPr>
              <a:t>WriteOnceBlock</a:t>
            </a:r>
            <a:r>
              <a:rPr lang="en-US" sz="2400" dirty="0" smtClean="0">
                <a:gradFill>
                  <a:gsLst>
                    <a:gs pos="0">
                      <a:schemeClr val="tx1"/>
                    </a:gs>
                    <a:gs pos="100000">
                      <a:schemeClr val="tx1"/>
                    </a:gs>
                  </a:gsLst>
                  <a:lin ang="5400000" scaled="0"/>
                </a:gradFill>
              </a:rPr>
              <a:t>&lt;T&gt;</a:t>
            </a:r>
          </a:p>
          <a:p>
            <a:pPr lvl="1"/>
            <a:r>
              <a:rPr lang="en-US" sz="2000" dirty="0" smtClean="0">
                <a:gradFill>
                  <a:gsLst>
                    <a:gs pos="0">
                      <a:schemeClr val="tx1"/>
                    </a:gs>
                    <a:gs pos="100000">
                      <a:schemeClr val="tx1"/>
                    </a:gs>
                  </a:gsLst>
                  <a:lin ang="5400000" scaled="0"/>
                </a:gradFill>
              </a:rPr>
              <a:t>Accepts and buffers only 1 element, ever</a:t>
            </a:r>
          </a:p>
          <a:p>
            <a:pPr lvl="1"/>
            <a:r>
              <a:rPr lang="en-US" sz="2000" dirty="0" smtClean="0">
                <a:gradFill>
                  <a:gsLst>
                    <a:gs pos="0">
                      <a:schemeClr val="tx1"/>
                    </a:gs>
                    <a:gs pos="100000">
                      <a:schemeClr val="tx1"/>
                    </a:gs>
                  </a:gsLst>
                  <a:lin ang="5400000" scaled="0"/>
                </a:gradFill>
              </a:rPr>
              <a:t>Delivers the 1 element to all linked targets</a:t>
            </a:r>
          </a:p>
          <a:p>
            <a:pPr lvl="1"/>
            <a:endParaRPr lang="en-US" sz="2000" dirty="0" smtClean="0">
              <a:gradFill>
                <a:gsLst>
                  <a:gs pos="0">
                    <a:schemeClr val="tx1"/>
                  </a:gs>
                  <a:gs pos="100000">
                    <a:schemeClr val="tx1"/>
                  </a:gs>
                </a:gsLst>
                <a:lin ang="5400000" scaled="0"/>
              </a:gradFill>
            </a:endParaRPr>
          </a:p>
          <a:p>
            <a:r>
              <a:rPr lang="en-US" sz="2400" dirty="0" err="1" smtClean="0">
                <a:gradFill>
                  <a:gsLst>
                    <a:gs pos="0">
                      <a:schemeClr val="tx1"/>
                    </a:gs>
                    <a:gs pos="100000">
                      <a:schemeClr val="tx1"/>
                    </a:gs>
                  </a:gsLst>
                  <a:lin ang="5400000" scaled="0"/>
                </a:gradFill>
              </a:rPr>
              <a:t>BroadcastBlock</a:t>
            </a:r>
            <a:r>
              <a:rPr lang="en-US" sz="2400" dirty="0" smtClean="0">
                <a:gradFill>
                  <a:gsLst>
                    <a:gs pos="0">
                      <a:schemeClr val="tx1"/>
                    </a:gs>
                    <a:gs pos="100000">
                      <a:schemeClr val="tx1"/>
                    </a:gs>
                  </a:gsLst>
                  <a:lin ang="5400000" scaled="0"/>
                </a:gradFill>
              </a:rPr>
              <a:t>&lt;T&gt;</a:t>
            </a:r>
          </a:p>
          <a:p>
            <a:pPr lvl="1"/>
            <a:r>
              <a:rPr lang="en-US" sz="2000" dirty="0" smtClean="0">
                <a:gradFill>
                  <a:gsLst>
                    <a:gs pos="0">
                      <a:schemeClr val="tx1"/>
                    </a:gs>
                    <a:gs pos="100000">
                      <a:schemeClr val="tx1"/>
                    </a:gs>
                  </a:gsLst>
                  <a:lin ang="5400000" scaled="0"/>
                </a:gradFill>
              </a:rPr>
              <a:t>Overwrites each element with the next </a:t>
            </a:r>
            <a:br>
              <a:rPr lang="en-US" sz="2000" dirty="0" smtClean="0">
                <a:gradFill>
                  <a:gsLst>
                    <a:gs pos="0">
                      <a:schemeClr val="tx1"/>
                    </a:gs>
                    <a:gs pos="100000">
                      <a:schemeClr val="tx1"/>
                    </a:gs>
                  </a:gsLst>
                  <a:lin ang="5400000" scaled="0"/>
                </a:gradFill>
              </a:rPr>
            </a:br>
            <a:r>
              <a:rPr lang="en-US" sz="2000" dirty="0" smtClean="0">
                <a:gradFill>
                  <a:gsLst>
                    <a:gs pos="0">
                      <a:schemeClr val="tx1"/>
                    </a:gs>
                    <a:gs pos="100000">
                      <a:schemeClr val="tx1"/>
                    </a:gs>
                  </a:gsLst>
                  <a:lin ang="5400000" scaled="0"/>
                </a:gradFill>
              </a:rPr>
              <a:t>(buffers meanwhile</a:t>
            </a:r>
          </a:p>
          <a:p>
            <a:pPr lvl="1"/>
            <a:r>
              <a:rPr lang="en-US" sz="2000" dirty="0" smtClean="0">
                <a:gradFill>
                  <a:gsLst>
                    <a:gs pos="0">
                      <a:schemeClr val="tx1"/>
                    </a:gs>
                    <a:gs pos="100000">
                      <a:schemeClr val="tx1"/>
                    </a:gs>
                  </a:gsLst>
                  <a:lin ang="5400000" scaled="0"/>
                </a:gradFill>
              </a:rPr>
              <a:t>Delivers each element to all linked targets</a:t>
            </a:r>
          </a:p>
        </p:txBody>
      </p:sp>
      <p:sp>
        <p:nvSpPr>
          <p:cNvPr id="2" name="Rectangle 2"/>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491013887"/>
              </p:ext>
            </p:extLst>
          </p:nvPr>
        </p:nvGraphicFramePr>
        <p:xfrm>
          <a:off x="6736978" y="1837765"/>
          <a:ext cx="5228436" cy="1241611"/>
        </p:xfrm>
        <a:graphic>
          <a:graphicData uri="http://schemas.openxmlformats.org/presentationml/2006/ole">
            <mc:AlternateContent xmlns:mc="http://schemas.openxmlformats.org/markup-compatibility/2006">
              <mc:Choice xmlns:v="urn:schemas-microsoft-com:vml" Requires="v">
                <p:oleObj spid="_x0000_s1073" r:id="rId5" imgW="3289409" imgH="777330" progId="Visio.Drawing.11">
                  <p:embed/>
                </p:oleObj>
              </mc:Choice>
              <mc:Fallback>
                <p:oleObj r:id="rId5" imgW="3289409" imgH="777330"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6978" y="1837765"/>
                        <a:ext cx="5228436" cy="1241611"/>
                      </a:xfrm>
                      <a:prstGeom prst="rect">
                        <a:avLst/>
                      </a:prstGeom>
                      <a:noFill/>
                    </p:spPr>
                  </p:pic>
                </p:oleObj>
              </mc:Fallback>
            </mc:AlternateContent>
          </a:graphicData>
        </a:graphic>
      </p:graphicFrame>
      <p:sp>
        <p:nvSpPr>
          <p:cNvPr id="4" name="Rectangle 4"/>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723725342"/>
              </p:ext>
            </p:extLst>
          </p:nvPr>
        </p:nvGraphicFramePr>
        <p:xfrm>
          <a:off x="6898341" y="3340405"/>
          <a:ext cx="4518211" cy="1417203"/>
        </p:xfrm>
        <a:graphic>
          <a:graphicData uri="http://schemas.openxmlformats.org/presentationml/2006/ole">
            <mc:AlternateContent xmlns:mc="http://schemas.openxmlformats.org/markup-compatibility/2006">
              <mc:Choice xmlns:v="urn:schemas-microsoft-com:vml" Requires="v">
                <p:oleObj spid="_x0000_s1074" r:id="rId7" imgW="2487114" imgH="777330" progId="Visio.Drawing.11">
                  <p:embed/>
                </p:oleObj>
              </mc:Choice>
              <mc:Fallback>
                <p:oleObj r:id="rId7" imgW="2487114" imgH="777330" progId="Visio.Drawing.11">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8341" y="3340405"/>
                        <a:ext cx="4518211" cy="1417203"/>
                      </a:xfrm>
                      <a:prstGeom prst="rect">
                        <a:avLst/>
                      </a:prstGeom>
                      <a:noFill/>
                    </p:spPr>
                  </p:pic>
                </p:oleObj>
              </mc:Fallback>
            </mc:AlternateContent>
          </a:graphicData>
        </a:graphic>
      </p:graphicFrame>
      <p:sp>
        <p:nvSpPr>
          <p:cNvPr id="7" name="Rectangle 6"/>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092254501"/>
              </p:ext>
            </p:extLst>
          </p:nvPr>
        </p:nvGraphicFramePr>
        <p:xfrm>
          <a:off x="6454589" y="5057375"/>
          <a:ext cx="5468487" cy="1155165"/>
        </p:xfrm>
        <a:graphic>
          <a:graphicData uri="http://schemas.openxmlformats.org/presentationml/2006/ole">
            <mc:AlternateContent xmlns:mc="http://schemas.openxmlformats.org/markup-compatibility/2006">
              <mc:Choice xmlns:v="urn:schemas-microsoft-com:vml" Requires="v">
                <p:oleObj spid="_x0000_s1075" r:id="rId9" imgW="3702712" imgH="777330" progId="Visio.Drawing.11">
                  <p:embed/>
                </p:oleObj>
              </mc:Choice>
              <mc:Fallback>
                <p:oleObj r:id="rId9" imgW="3702712" imgH="777330" progId="Visio.Drawing.11">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4589" y="5057375"/>
                        <a:ext cx="5468487" cy="1155165"/>
                      </a:xfrm>
                      <a:prstGeom prst="rect">
                        <a:avLst/>
                      </a:prstGeom>
                      <a:noFill/>
                    </p:spPr>
                  </p:pic>
                </p:oleObj>
              </mc:Fallback>
            </mc:AlternateContent>
          </a:graphicData>
        </a:graphic>
      </p:graphicFrame>
    </p:spTree>
    <p:extLst>
      <p:ext uri="{BB962C8B-B14F-4D97-AF65-F5344CB8AC3E}">
        <p14:creationId xmlns:p14="http://schemas.microsoft.com/office/powerpoint/2010/main" val="3715656038"/>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TPL Dataflow</a:t>
            </a:r>
            <a:br>
              <a:rPr lang="en-US" dirty="0" smtClean="0"/>
            </a:br>
            <a:r>
              <a:rPr lang="en-US" sz="3600" dirty="0" smtClean="0">
                <a:solidFill>
                  <a:schemeClr val="accent1">
                    <a:alpha val="99000"/>
                  </a:schemeClr>
                </a:solidFill>
              </a:rPr>
              <a:t>Blocks for Executing</a:t>
            </a:r>
            <a:endParaRPr lang="en-US" sz="3600" dirty="0">
              <a:solidFill>
                <a:schemeClr val="accent1">
                  <a:alpha val="99000"/>
                </a:schemeClr>
              </a:solidFill>
            </a:endParaRPr>
          </a:p>
        </p:txBody>
      </p:sp>
      <p:sp>
        <p:nvSpPr>
          <p:cNvPr id="8" name="Text Placeholder 2"/>
          <p:cNvSpPr txBox="1">
            <a:spLocks/>
          </p:cNvSpPr>
          <p:nvPr/>
        </p:nvSpPr>
        <p:spPr>
          <a:xfrm>
            <a:off x="507869" y="1905000"/>
            <a:ext cx="5772161" cy="4422749"/>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err="1" smtClean="0">
                <a:gradFill>
                  <a:gsLst>
                    <a:gs pos="0">
                      <a:schemeClr val="tx1"/>
                    </a:gs>
                    <a:gs pos="100000">
                      <a:schemeClr val="tx1"/>
                    </a:gs>
                  </a:gsLst>
                  <a:lin ang="5400000" scaled="0"/>
                </a:gradFill>
              </a:rPr>
              <a:t>ActionBlock</a:t>
            </a:r>
            <a:r>
              <a:rPr lang="en-US" sz="2000" dirty="0" smtClean="0">
                <a:gradFill>
                  <a:gsLst>
                    <a:gs pos="0">
                      <a:schemeClr val="tx1"/>
                    </a:gs>
                    <a:gs pos="100000">
                      <a:schemeClr val="tx1"/>
                    </a:gs>
                  </a:gsLst>
                  <a:lin ang="5400000" scaled="0"/>
                </a:gradFill>
              </a:rPr>
              <a:t>&lt;</a:t>
            </a:r>
            <a:r>
              <a:rPr lang="en-US" sz="2000" dirty="0" err="1" smtClean="0">
                <a:gradFill>
                  <a:gsLst>
                    <a:gs pos="0">
                      <a:schemeClr val="tx1"/>
                    </a:gs>
                    <a:gs pos="100000">
                      <a:schemeClr val="tx1"/>
                    </a:gs>
                  </a:gsLst>
                  <a:lin ang="5400000" scaled="0"/>
                </a:gradFill>
              </a:rPr>
              <a:t>TInput</a:t>
            </a:r>
            <a:r>
              <a:rPr lang="en-US" sz="2000" dirty="0" smtClean="0">
                <a:gradFill>
                  <a:gsLst>
                    <a:gs pos="0">
                      <a:schemeClr val="tx1"/>
                    </a:gs>
                    <a:gs pos="100000">
                      <a:schemeClr val="tx1"/>
                    </a:gs>
                  </a:gsLst>
                  <a:lin ang="5400000" scaled="0"/>
                </a:gradFill>
              </a:rPr>
              <a:t>&gt;</a:t>
            </a:r>
          </a:p>
          <a:p>
            <a:pPr lvl="1"/>
            <a:r>
              <a:rPr lang="en-US" sz="1800" dirty="0" smtClean="0">
                <a:gradFill>
                  <a:gsLst>
                    <a:gs pos="0">
                      <a:schemeClr val="tx1"/>
                    </a:gs>
                    <a:gs pos="100000">
                      <a:schemeClr val="tx1"/>
                    </a:gs>
                  </a:gsLst>
                  <a:lin ang="5400000" scaled="0"/>
                </a:gradFill>
              </a:rPr>
              <a:t>Executes an Action&lt;</a:t>
            </a:r>
            <a:r>
              <a:rPr lang="en-US" sz="1800" dirty="0" err="1" smtClean="0">
                <a:gradFill>
                  <a:gsLst>
                    <a:gs pos="0">
                      <a:schemeClr val="tx1"/>
                    </a:gs>
                    <a:gs pos="100000">
                      <a:schemeClr val="tx1"/>
                    </a:gs>
                  </a:gsLst>
                  <a:lin ang="5400000" scaled="0"/>
                </a:gradFill>
              </a:rPr>
              <a:t>TInput</a:t>
            </a:r>
            <a:r>
              <a:rPr lang="en-US" sz="1800" dirty="0" smtClean="0">
                <a:gradFill>
                  <a:gsLst>
                    <a:gs pos="0">
                      <a:schemeClr val="tx1"/>
                    </a:gs>
                    <a:gs pos="100000">
                      <a:schemeClr val="tx1"/>
                    </a:gs>
                  </a:gsLst>
                  <a:lin ang="5400000" scaled="0"/>
                </a:gradFill>
              </a:rPr>
              <a:t>&gt; for each element</a:t>
            </a:r>
          </a:p>
          <a:p>
            <a:pPr lvl="1"/>
            <a:r>
              <a:rPr lang="en-US" sz="1800" dirty="0" smtClean="0">
                <a:gradFill>
                  <a:gsLst>
                    <a:gs pos="0">
                      <a:schemeClr val="tx1"/>
                    </a:gs>
                    <a:gs pos="100000">
                      <a:schemeClr val="tx1"/>
                    </a:gs>
                  </a:gsLst>
                  <a:lin ang="5400000" scaled="0"/>
                </a:gradFill>
              </a:rPr>
              <a:t>Buffers input until processed</a:t>
            </a:r>
          </a:p>
          <a:p>
            <a:endParaRPr lang="en-US" sz="2000" dirty="0">
              <a:gradFill>
                <a:gsLst>
                  <a:gs pos="0">
                    <a:schemeClr val="tx1"/>
                  </a:gs>
                  <a:gs pos="100000">
                    <a:schemeClr val="tx1"/>
                  </a:gs>
                </a:gsLst>
                <a:lin ang="5400000" scaled="0"/>
              </a:gradFill>
            </a:endParaRPr>
          </a:p>
          <a:p>
            <a:r>
              <a:rPr lang="en-US" sz="2000" dirty="0" err="1" smtClean="0">
                <a:gradFill>
                  <a:gsLst>
                    <a:gs pos="0">
                      <a:schemeClr val="tx1"/>
                    </a:gs>
                    <a:gs pos="100000">
                      <a:schemeClr val="tx1"/>
                    </a:gs>
                  </a:gsLst>
                  <a:lin ang="5400000" scaled="0"/>
                </a:gradFill>
              </a:rPr>
              <a:t>TransformBlock</a:t>
            </a:r>
            <a:r>
              <a:rPr lang="en-US" sz="2000" dirty="0" smtClean="0">
                <a:gradFill>
                  <a:gsLst>
                    <a:gs pos="0">
                      <a:schemeClr val="tx1"/>
                    </a:gs>
                    <a:gs pos="100000">
                      <a:schemeClr val="tx1"/>
                    </a:gs>
                  </a:gsLst>
                  <a:lin ang="5400000" scaled="0"/>
                </a:gradFill>
              </a:rPr>
              <a:t>&lt;</a:t>
            </a:r>
            <a:r>
              <a:rPr lang="en-US" sz="2000" dirty="0" err="1" smtClean="0">
                <a:gradFill>
                  <a:gsLst>
                    <a:gs pos="0">
                      <a:schemeClr val="tx1"/>
                    </a:gs>
                    <a:gs pos="100000">
                      <a:schemeClr val="tx1"/>
                    </a:gs>
                  </a:gsLst>
                  <a:lin ang="5400000" scaled="0"/>
                </a:gradFill>
              </a:rPr>
              <a:t>TInput</a:t>
            </a:r>
            <a:r>
              <a:rPr lang="en-US" sz="2000" dirty="0" smtClean="0">
                <a:gradFill>
                  <a:gsLst>
                    <a:gs pos="0">
                      <a:schemeClr val="tx1"/>
                    </a:gs>
                    <a:gs pos="100000">
                      <a:schemeClr val="tx1"/>
                    </a:gs>
                  </a:gsLst>
                  <a:lin ang="5400000" scaled="0"/>
                </a:gradFill>
              </a:rPr>
              <a:t>, </a:t>
            </a:r>
            <a:r>
              <a:rPr lang="en-US" sz="2000" dirty="0" err="1" smtClean="0">
                <a:gradFill>
                  <a:gsLst>
                    <a:gs pos="0">
                      <a:schemeClr val="tx1"/>
                    </a:gs>
                    <a:gs pos="100000">
                      <a:schemeClr val="tx1"/>
                    </a:gs>
                  </a:gsLst>
                  <a:lin ang="5400000" scaled="0"/>
                </a:gradFill>
              </a:rPr>
              <a:t>TOutput</a:t>
            </a:r>
            <a:r>
              <a:rPr lang="en-US" sz="2000" dirty="0" smtClean="0">
                <a:gradFill>
                  <a:gsLst>
                    <a:gs pos="0">
                      <a:schemeClr val="tx1"/>
                    </a:gs>
                    <a:gs pos="100000">
                      <a:schemeClr val="tx1"/>
                    </a:gs>
                  </a:gsLst>
                  <a:lin ang="5400000" scaled="0"/>
                </a:gradFill>
              </a:rPr>
              <a:t>&gt;</a:t>
            </a:r>
          </a:p>
          <a:p>
            <a:pPr lvl="1"/>
            <a:r>
              <a:rPr lang="en-US" sz="1800" dirty="0" smtClean="0">
                <a:gradFill>
                  <a:gsLst>
                    <a:gs pos="0">
                      <a:schemeClr val="tx1"/>
                    </a:gs>
                    <a:gs pos="100000">
                      <a:schemeClr val="tx1"/>
                    </a:gs>
                  </a:gsLst>
                  <a:lin ang="5400000" scaled="0"/>
                </a:gradFill>
              </a:rPr>
              <a:t>Executes a </a:t>
            </a:r>
            <a:r>
              <a:rPr lang="en-US" sz="1800" dirty="0" err="1" smtClean="0">
                <a:gradFill>
                  <a:gsLst>
                    <a:gs pos="0">
                      <a:schemeClr val="tx1"/>
                    </a:gs>
                    <a:gs pos="100000">
                      <a:schemeClr val="tx1"/>
                    </a:gs>
                  </a:gsLst>
                  <a:lin ang="5400000" scaled="0"/>
                </a:gradFill>
              </a:rPr>
              <a:t>Func</a:t>
            </a:r>
            <a:r>
              <a:rPr lang="en-US" sz="1800" dirty="0" smtClean="0">
                <a:gradFill>
                  <a:gsLst>
                    <a:gs pos="0">
                      <a:schemeClr val="tx1"/>
                    </a:gs>
                    <a:gs pos="100000">
                      <a:schemeClr val="tx1"/>
                    </a:gs>
                  </a:gsLst>
                  <a:lin ang="5400000" scaled="0"/>
                </a:gradFill>
              </a:rPr>
              <a:t>&lt;</a:t>
            </a:r>
            <a:r>
              <a:rPr lang="en-US" sz="1800" dirty="0" err="1" smtClean="0">
                <a:gradFill>
                  <a:gsLst>
                    <a:gs pos="0">
                      <a:schemeClr val="tx1"/>
                    </a:gs>
                    <a:gs pos="100000">
                      <a:schemeClr val="tx1"/>
                    </a:gs>
                  </a:gsLst>
                  <a:lin ang="5400000" scaled="0"/>
                </a:gradFill>
              </a:rPr>
              <a:t>TInput</a:t>
            </a:r>
            <a:r>
              <a:rPr lang="en-US" sz="1800" dirty="0" smtClean="0">
                <a:gradFill>
                  <a:gsLst>
                    <a:gs pos="0">
                      <a:schemeClr val="tx1"/>
                    </a:gs>
                    <a:gs pos="100000">
                      <a:schemeClr val="tx1"/>
                    </a:gs>
                  </a:gsLst>
                  <a:lin ang="5400000" scaled="0"/>
                </a:gradFill>
              </a:rPr>
              <a:t>, </a:t>
            </a:r>
            <a:r>
              <a:rPr lang="en-US" sz="1800" dirty="0" err="1" smtClean="0">
                <a:gradFill>
                  <a:gsLst>
                    <a:gs pos="0">
                      <a:schemeClr val="tx1"/>
                    </a:gs>
                    <a:gs pos="100000">
                      <a:schemeClr val="tx1"/>
                    </a:gs>
                  </a:gsLst>
                  <a:lin ang="5400000" scaled="0"/>
                </a:gradFill>
              </a:rPr>
              <a:t>TOutput</a:t>
            </a:r>
            <a:r>
              <a:rPr lang="en-US" sz="1800" dirty="0" smtClean="0">
                <a:gradFill>
                  <a:gsLst>
                    <a:gs pos="0">
                      <a:schemeClr val="tx1"/>
                    </a:gs>
                    <a:gs pos="100000">
                      <a:schemeClr val="tx1"/>
                    </a:gs>
                  </a:gsLst>
                  <a:lin ang="5400000" scaled="0"/>
                </a:gradFill>
              </a:rPr>
              <a:t>&gt; </a:t>
            </a:r>
            <a:r>
              <a:rPr lang="en-US" sz="1800" dirty="0">
                <a:gradFill>
                  <a:gsLst>
                    <a:gs pos="0">
                      <a:schemeClr val="tx1"/>
                    </a:gs>
                    <a:gs pos="100000">
                      <a:schemeClr val="tx1"/>
                    </a:gs>
                  </a:gsLst>
                  <a:lin ang="5400000" scaled="0"/>
                </a:gradFill>
              </a:rPr>
              <a:t/>
            </a:r>
            <a:br>
              <a:rPr lang="en-US" sz="1800" dirty="0">
                <a:gradFill>
                  <a:gsLst>
                    <a:gs pos="0">
                      <a:schemeClr val="tx1"/>
                    </a:gs>
                    <a:gs pos="100000">
                      <a:schemeClr val="tx1"/>
                    </a:gs>
                  </a:gsLst>
                  <a:lin ang="5400000" scaled="0"/>
                </a:gradFill>
              </a:rPr>
            </a:br>
            <a:r>
              <a:rPr lang="en-US" sz="1800" dirty="0" smtClean="0">
                <a:gradFill>
                  <a:gsLst>
                    <a:gs pos="0">
                      <a:schemeClr val="tx1"/>
                    </a:gs>
                    <a:gs pos="100000">
                      <a:schemeClr val="tx1"/>
                    </a:gs>
                  </a:gsLst>
                  <a:lin ang="5400000" scaled="0"/>
                </a:gradFill>
              </a:rPr>
              <a:t>for each element</a:t>
            </a:r>
          </a:p>
          <a:p>
            <a:pPr lvl="1"/>
            <a:r>
              <a:rPr lang="en-US" sz="1800" dirty="0" smtClean="0">
                <a:gradFill>
                  <a:gsLst>
                    <a:gs pos="0">
                      <a:schemeClr val="tx1"/>
                    </a:gs>
                    <a:gs pos="100000">
                      <a:schemeClr val="tx1"/>
                    </a:gs>
                  </a:gsLst>
                  <a:lin ang="5400000" scaled="0"/>
                </a:gradFill>
              </a:rPr>
              <a:t>Buffers input until processed</a:t>
            </a:r>
            <a:br>
              <a:rPr lang="en-US" sz="1800" dirty="0" smtClean="0">
                <a:gradFill>
                  <a:gsLst>
                    <a:gs pos="0">
                      <a:schemeClr val="tx1"/>
                    </a:gs>
                    <a:gs pos="100000">
                      <a:schemeClr val="tx1"/>
                    </a:gs>
                  </a:gsLst>
                  <a:lin ang="5400000" scaled="0"/>
                </a:gradFill>
              </a:rPr>
            </a:br>
            <a:r>
              <a:rPr lang="en-US" sz="1800" dirty="0" smtClean="0">
                <a:gradFill>
                  <a:gsLst>
                    <a:gs pos="0">
                      <a:schemeClr val="tx1"/>
                    </a:gs>
                    <a:gs pos="100000">
                      <a:schemeClr val="tx1"/>
                    </a:gs>
                  </a:gsLst>
                  <a:lin ang="5400000" scaled="0"/>
                </a:gradFill>
              </a:rPr>
              <a:t>and output until consumed</a:t>
            </a:r>
          </a:p>
          <a:p>
            <a:pPr lvl="1"/>
            <a:endParaRPr lang="en-US" sz="1800" dirty="0">
              <a:gradFill>
                <a:gsLst>
                  <a:gs pos="0">
                    <a:schemeClr val="tx1"/>
                  </a:gs>
                  <a:gs pos="100000">
                    <a:schemeClr val="tx1"/>
                  </a:gs>
                </a:gsLst>
                <a:lin ang="5400000" scaled="0"/>
              </a:gradFill>
            </a:endParaRPr>
          </a:p>
          <a:p>
            <a:r>
              <a:rPr lang="en-US" sz="2000" dirty="0" err="1" smtClean="0">
                <a:gradFill>
                  <a:gsLst>
                    <a:gs pos="0">
                      <a:schemeClr val="tx1"/>
                    </a:gs>
                    <a:gs pos="100000">
                      <a:schemeClr val="tx1"/>
                    </a:gs>
                  </a:gsLst>
                  <a:lin ang="5400000" scaled="0"/>
                </a:gradFill>
              </a:rPr>
              <a:t>TransformManyBlock</a:t>
            </a:r>
            <a:r>
              <a:rPr lang="en-US" sz="2000" dirty="0" smtClean="0">
                <a:gradFill>
                  <a:gsLst>
                    <a:gs pos="0">
                      <a:schemeClr val="tx1"/>
                    </a:gs>
                    <a:gs pos="100000">
                      <a:schemeClr val="tx1"/>
                    </a:gs>
                  </a:gsLst>
                  <a:lin ang="5400000" scaled="0"/>
                </a:gradFill>
              </a:rPr>
              <a:t>&lt;</a:t>
            </a:r>
            <a:r>
              <a:rPr lang="en-US" sz="2000" dirty="0" err="1" smtClean="0">
                <a:gradFill>
                  <a:gsLst>
                    <a:gs pos="0">
                      <a:schemeClr val="tx1"/>
                    </a:gs>
                    <a:gs pos="100000">
                      <a:schemeClr val="tx1"/>
                    </a:gs>
                  </a:gsLst>
                  <a:lin ang="5400000" scaled="0"/>
                </a:gradFill>
              </a:rPr>
              <a:t>TInput</a:t>
            </a:r>
            <a:r>
              <a:rPr lang="en-US" sz="2000" dirty="0" smtClean="0">
                <a:gradFill>
                  <a:gsLst>
                    <a:gs pos="0">
                      <a:schemeClr val="tx1"/>
                    </a:gs>
                    <a:gs pos="100000">
                      <a:schemeClr val="tx1"/>
                    </a:gs>
                  </a:gsLst>
                  <a:lin ang="5400000" scaled="0"/>
                </a:gradFill>
              </a:rPr>
              <a:t>, </a:t>
            </a:r>
            <a:r>
              <a:rPr lang="en-US" sz="2000" dirty="0" err="1" smtClean="0">
                <a:gradFill>
                  <a:gsLst>
                    <a:gs pos="0">
                      <a:schemeClr val="tx1"/>
                    </a:gs>
                    <a:gs pos="100000">
                      <a:schemeClr val="tx1"/>
                    </a:gs>
                  </a:gsLst>
                  <a:lin ang="5400000" scaled="0"/>
                </a:gradFill>
              </a:rPr>
              <a:t>TOutput</a:t>
            </a:r>
            <a:r>
              <a:rPr lang="en-US" sz="2000" dirty="0" smtClean="0">
                <a:gradFill>
                  <a:gsLst>
                    <a:gs pos="0">
                      <a:schemeClr val="tx1"/>
                    </a:gs>
                    <a:gs pos="100000">
                      <a:schemeClr val="tx1"/>
                    </a:gs>
                  </a:gsLst>
                  <a:lin ang="5400000" scaled="0"/>
                </a:gradFill>
              </a:rPr>
              <a:t>&gt;</a:t>
            </a:r>
          </a:p>
          <a:p>
            <a:pPr lvl="1"/>
            <a:r>
              <a:rPr lang="en-US" sz="1800" dirty="0" smtClean="0">
                <a:gradFill>
                  <a:gsLst>
                    <a:gs pos="0">
                      <a:schemeClr val="tx1"/>
                    </a:gs>
                    <a:gs pos="100000">
                      <a:schemeClr val="tx1"/>
                    </a:gs>
                  </a:gsLst>
                  <a:lin ang="5400000" scaled="0"/>
                </a:gradFill>
              </a:rPr>
              <a:t>Executes a </a:t>
            </a:r>
            <a:r>
              <a:rPr lang="en-US" sz="1800" dirty="0" err="1" smtClean="0">
                <a:gradFill>
                  <a:gsLst>
                    <a:gs pos="0">
                      <a:schemeClr val="tx1"/>
                    </a:gs>
                    <a:gs pos="100000">
                      <a:schemeClr val="tx1"/>
                    </a:gs>
                  </a:gsLst>
                  <a:lin ang="5400000" scaled="0"/>
                </a:gradFill>
              </a:rPr>
              <a:t>Func</a:t>
            </a:r>
            <a:r>
              <a:rPr lang="en-US" sz="1800" dirty="0" smtClean="0">
                <a:gradFill>
                  <a:gsLst>
                    <a:gs pos="0">
                      <a:schemeClr val="tx1"/>
                    </a:gs>
                    <a:gs pos="100000">
                      <a:schemeClr val="tx1"/>
                    </a:gs>
                  </a:gsLst>
                  <a:lin ang="5400000" scaled="0"/>
                </a:gradFill>
              </a:rPr>
              <a:t>&lt;</a:t>
            </a:r>
            <a:r>
              <a:rPr lang="en-US" sz="1800" dirty="0" err="1" smtClean="0">
                <a:gradFill>
                  <a:gsLst>
                    <a:gs pos="0">
                      <a:schemeClr val="tx1"/>
                    </a:gs>
                    <a:gs pos="100000">
                      <a:schemeClr val="tx1"/>
                    </a:gs>
                  </a:gsLst>
                  <a:lin ang="5400000" scaled="0"/>
                </a:gradFill>
              </a:rPr>
              <a:t>TInput</a:t>
            </a:r>
            <a:r>
              <a:rPr lang="en-US" sz="1800" dirty="0" smtClean="0">
                <a:gradFill>
                  <a:gsLst>
                    <a:gs pos="0">
                      <a:schemeClr val="tx1"/>
                    </a:gs>
                    <a:gs pos="100000">
                      <a:schemeClr val="tx1"/>
                    </a:gs>
                  </a:gsLst>
                  <a:lin ang="5400000" scaled="0"/>
                </a:gradFill>
              </a:rPr>
              <a:t>, </a:t>
            </a:r>
            <a:br>
              <a:rPr lang="en-US" sz="1800" dirty="0" smtClean="0">
                <a:gradFill>
                  <a:gsLst>
                    <a:gs pos="0">
                      <a:schemeClr val="tx1"/>
                    </a:gs>
                    <a:gs pos="100000">
                      <a:schemeClr val="tx1"/>
                    </a:gs>
                  </a:gsLst>
                  <a:lin ang="5400000" scaled="0"/>
                </a:gradFill>
              </a:rPr>
            </a:br>
            <a:r>
              <a:rPr lang="en-US" sz="1800" dirty="0" err="1" smtClean="0">
                <a:gradFill>
                  <a:gsLst>
                    <a:gs pos="0">
                      <a:schemeClr val="tx1"/>
                    </a:gs>
                    <a:gs pos="100000">
                      <a:schemeClr val="tx1"/>
                    </a:gs>
                  </a:gsLst>
                  <a:lin ang="5400000" scaled="0"/>
                </a:gradFill>
              </a:rPr>
              <a:t>IEnumerable</a:t>
            </a:r>
            <a:r>
              <a:rPr lang="en-US" sz="1800" dirty="0" smtClean="0">
                <a:gradFill>
                  <a:gsLst>
                    <a:gs pos="0">
                      <a:schemeClr val="tx1"/>
                    </a:gs>
                    <a:gs pos="100000">
                      <a:schemeClr val="tx1"/>
                    </a:gs>
                  </a:gsLst>
                  <a:lin ang="5400000" scaled="0"/>
                </a:gradFill>
              </a:rPr>
              <a:t>&lt;</a:t>
            </a:r>
            <a:r>
              <a:rPr lang="en-US" sz="1800" dirty="0" err="1" smtClean="0">
                <a:gradFill>
                  <a:gsLst>
                    <a:gs pos="0">
                      <a:schemeClr val="tx1"/>
                    </a:gs>
                    <a:gs pos="100000">
                      <a:schemeClr val="tx1"/>
                    </a:gs>
                  </a:gsLst>
                  <a:lin ang="5400000" scaled="0"/>
                </a:gradFill>
              </a:rPr>
              <a:t>TOutput</a:t>
            </a:r>
            <a:r>
              <a:rPr lang="en-US" sz="1800" dirty="0" smtClean="0">
                <a:gradFill>
                  <a:gsLst>
                    <a:gs pos="0">
                      <a:schemeClr val="tx1"/>
                    </a:gs>
                    <a:gs pos="100000">
                      <a:schemeClr val="tx1"/>
                    </a:gs>
                  </a:gsLst>
                  <a:lin ang="5400000" scaled="0"/>
                </a:gradFill>
              </a:rPr>
              <a:t>&gt;&gt; for each element</a:t>
            </a:r>
          </a:p>
          <a:p>
            <a:pPr lvl="1"/>
            <a:r>
              <a:rPr lang="en-US" sz="1800" dirty="0" smtClean="0">
                <a:gradFill>
                  <a:gsLst>
                    <a:gs pos="0">
                      <a:schemeClr val="tx1"/>
                    </a:gs>
                    <a:gs pos="100000">
                      <a:schemeClr val="tx1"/>
                    </a:gs>
                  </a:gsLst>
                  <a:lin ang="5400000" scaled="0"/>
                </a:gradFill>
              </a:rPr>
              <a:t>Buffers input until processed and output until consumed</a:t>
            </a:r>
          </a:p>
        </p:txBody>
      </p:sp>
      <p:sp>
        <p:nvSpPr>
          <p:cNvPr id="2" name="Rectangle 2"/>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723642097"/>
              </p:ext>
            </p:extLst>
          </p:nvPr>
        </p:nvGraphicFramePr>
        <p:xfrm>
          <a:off x="6537309" y="1821869"/>
          <a:ext cx="4657163" cy="1175595"/>
        </p:xfrm>
        <a:graphic>
          <a:graphicData uri="http://schemas.openxmlformats.org/presentationml/2006/ole">
            <mc:AlternateContent xmlns:mc="http://schemas.openxmlformats.org/markup-compatibility/2006">
              <mc:Choice xmlns:v="urn:schemas-microsoft-com:vml" Requires="v">
                <p:oleObj spid="_x0000_s2091" r:id="rId4" imgW="3154526" imgH="793342" progId="Visio.Drawing.11">
                  <p:embed/>
                </p:oleObj>
              </mc:Choice>
              <mc:Fallback>
                <p:oleObj r:id="rId4" imgW="3154526" imgH="793342"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309" y="1821869"/>
                        <a:ext cx="4657163" cy="1175595"/>
                      </a:xfrm>
                      <a:prstGeom prst="rect">
                        <a:avLst/>
                      </a:prstGeom>
                      <a:noFill/>
                    </p:spPr>
                  </p:pic>
                </p:oleObj>
              </mc:Fallback>
            </mc:AlternateContent>
          </a:graphicData>
        </a:graphic>
      </p:graphicFrame>
      <p:sp>
        <p:nvSpPr>
          <p:cNvPr id="4" name="Rectangle 4"/>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904008501"/>
              </p:ext>
            </p:extLst>
          </p:nvPr>
        </p:nvGraphicFramePr>
        <p:xfrm>
          <a:off x="5450316" y="3533714"/>
          <a:ext cx="6762885" cy="1093701"/>
        </p:xfrm>
        <a:graphic>
          <a:graphicData uri="http://schemas.openxmlformats.org/presentationml/2006/ole">
            <mc:AlternateContent xmlns:mc="http://schemas.openxmlformats.org/markup-compatibility/2006">
              <mc:Choice xmlns:v="urn:schemas-microsoft-com:vml" Requires="v">
                <p:oleObj spid="_x0000_s2092" r:id="rId6" imgW="4838891" imgH="777330" progId="Visio.Drawing.11">
                  <p:embed/>
                </p:oleObj>
              </mc:Choice>
              <mc:Fallback>
                <p:oleObj r:id="rId6" imgW="4838891" imgH="777330" progId="Visio.Drawing.11">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0316" y="3533714"/>
                        <a:ext cx="6762885" cy="1093701"/>
                      </a:xfrm>
                      <a:prstGeom prst="rect">
                        <a:avLst/>
                      </a:prstGeom>
                      <a:noFill/>
                    </p:spPr>
                  </p:pic>
                </p:oleObj>
              </mc:Fallback>
            </mc:AlternateContent>
          </a:graphicData>
        </a:graphic>
      </p:graphicFrame>
      <p:sp>
        <p:nvSpPr>
          <p:cNvPr id="7" name="Rectangle 6"/>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40458175"/>
              </p:ext>
            </p:extLst>
          </p:nvPr>
        </p:nvGraphicFramePr>
        <p:xfrm>
          <a:off x="5861288" y="5444837"/>
          <a:ext cx="6419850" cy="1038225"/>
        </p:xfrm>
        <a:graphic>
          <a:graphicData uri="http://schemas.openxmlformats.org/presentationml/2006/ole">
            <mc:AlternateContent xmlns:mc="http://schemas.openxmlformats.org/markup-compatibility/2006">
              <mc:Choice xmlns:v="urn:schemas-microsoft-com:vml" Requires="v">
                <p:oleObj spid="_x0000_s2093" r:id="rId8" imgW="4838891" imgH="777330" progId="Visio.Drawing.11">
                  <p:embed/>
                </p:oleObj>
              </mc:Choice>
              <mc:Fallback>
                <p:oleObj r:id="rId8" imgW="4838891" imgH="777330" progId="Visio.Drawing.11">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1288" y="5444837"/>
                        <a:ext cx="6419850"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66034287"/>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TPL Dataflow</a:t>
            </a:r>
            <a:br>
              <a:rPr lang="en-US" dirty="0" smtClean="0"/>
            </a:br>
            <a:r>
              <a:rPr lang="en-US" sz="3600" dirty="0" smtClean="0">
                <a:solidFill>
                  <a:schemeClr val="accent1">
                    <a:alpha val="99000"/>
                  </a:schemeClr>
                </a:solidFill>
              </a:rPr>
              <a:t>Blocks for Joining</a:t>
            </a:r>
            <a:endParaRPr lang="en-US" sz="3600" dirty="0">
              <a:solidFill>
                <a:schemeClr val="accent1">
                  <a:alpha val="99000"/>
                </a:schemeClr>
              </a:solidFill>
            </a:endParaRPr>
          </a:p>
        </p:txBody>
      </p:sp>
      <p:sp>
        <p:nvSpPr>
          <p:cNvPr id="8" name="Text Placeholder 2"/>
          <p:cNvSpPr txBox="1">
            <a:spLocks/>
          </p:cNvSpPr>
          <p:nvPr/>
        </p:nvSpPr>
        <p:spPr>
          <a:xfrm>
            <a:off x="507868" y="1905000"/>
            <a:ext cx="5059214" cy="4413516"/>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err="1" smtClean="0">
                <a:gradFill>
                  <a:gsLst>
                    <a:gs pos="0">
                      <a:schemeClr val="tx1"/>
                    </a:gs>
                    <a:gs pos="100000">
                      <a:schemeClr val="tx1"/>
                    </a:gs>
                  </a:gsLst>
                  <a:lin ang="5400000" scaled="0"/>
                </a:gradFill>
              </a:rPr>
              <a:t>BatchBlock</a:t>
            </a:r>
            <a:r>
              <a:rPr lang="en-US" sz="2400" dirty="0" smtClean="0">
                <a:gradFill>
                  <a:gsLst>
                    <a:gs pos="0">
                      <a:schemeClr val="tx1"/>
                    </a:gs>
                    <a:gs pos="100000">
                      <a:schemeClr val="tx1"/>
                    </a:gs>
                  </a:gsLst>
                  <a:lin ang="5400000" scaled="0"/>
                </a:gradFill>
              </a:rPr>
              <a:t>&lt;T&gt;</a:t>
            </a:r>
          </a:p>
          <a:p>
            <a:pPr lvl="1"/>
            <a:r>
              <a:rPr lang="en-US" sz="2000" dirty="0" smtClean="0">
                <a:gradFill>
                  <a:gsLst>
                    <a:gs pos="0">
                      <a:schemeClr val="tx1"/>
                    </a:gs>
                    <a:gs pos="100000">
                      <a:schemeClr val="tx1"/>
                    </a:gs>
                  </a:gsLst>
                  <a:lin ang="5400000" scaled="0"/>
                </a:gradFill>
              </a:rPr>
              <a:t>Groups multiple </a:t>
            </a:r>
            <a:r>
              <a:rPr lang="en-US" sz="2000" dirty="0" err="1" smtClean="0">
                <a:gradFill>
                  <a:gsLst>
                    <a:gs pos="0">
                      <a:schemeClr val="tx1"/>
                    </a:gs>
                    <a:gs pos="100000">
                      <a:schemeClr val="tx1"/>
                    </a:gs>
                  </a:gsLst>
                  <a:lin ang="5400000" scaled="0"/>
                </a:gradFill>
              </a:rPr>
              <a:t>Ts</a:t>
            </a:r>
            <a:r>
              <a:rPr lang="en-US" sz="2000" dirty="0" smtClean="0">
                <a:gradFill>
                  <a:gsLst>
                    <a:gs pos="0">
                      <a:schemeClr val="tx1"/>
                    </a:gs>
                    <a:gs pos="100000">
                      <a:schemeClr val="tx1"/>
                    </a:gs>
                  </a:gsLst>
                  <a:lin ang="5400000" scaled="0"/>
                </a:gradFill>
              </a:rPr>
              <a:t> into one T[ ]</a:t>
            </a:r>
          </a:p>
          <a:p>
            <a:pPr lvl="1"/>
            <a:r>
              <a:rPr lang="en-US" sz="2000" dirty="0" smtClean="0">
                <a:gradFill>
                  <a:gsLst>
                    <a:gs pos="0">
                      <a:schemeClr val="tx1"/>
                    </a:gs>
                    <a:gs pos="100000">
                      <a:schemeClr val="tx1"/>
                    </a:gs>
                  </a:gsLst>
                  <a:lin ang="5400000" scaled="0"/>
                </a:gradFill>
              </a:rPr>
              <a:t>Supports greedy and non-greedy</a:t>
            </a:r>
          </a:p>
          <a:p>
            <a:endParaRPr lang="en-US" sz="2400" dirty="0">
              <a:gradFill>
                <a:gsLst>
                  <a:gs pos="0">
                    <a:schemeClr val="tx1"/>
                  </a:gs>
                  <a:gs pos="100000">
                    <a:schemeClr val="tx1"/>
                  </a:gs>
                </a:gsLst>
                <a:lin ang="5400000" scaled="0"/>
              </a:gradFill>
            </a:endParaRPr>
          </a:p>
          <a:p>
            <a:r>
              <a:rPr lang="en-US" sz="2400" dirty="0" err="1" smtClean="0">
                <a:gradFill>
                  <a:gsLst>
                    <a:gs pos="0">
                      <a:schemeClr val="tx1"/>
                    </a:gs>
                    <a:gs pos="100000">
                      <a:schemeClr val="tx1"/>
                    </a:gs>
                  </a:gsLst>
                  <a:lin ang="5400000" scaled="0"/>
                </a:gradFill>
              </a:rPr>
              <a:t>JoinBlock</a:t>
            </a:r>
            <a:r>
              <a:rPr lang="en-US" sz="2400" dirty="0" smtClean="0">
                <a:gradFill>
                  <a:gsLst>
                    <a:gs pos="0">
                      <a:schemeClr val="tx1"/>
                    </a:gs>
                    <a:gs pos="100000">
                      <a:schemeClr val="tx1"/>
                    </a:gs>
                  </a:gsLst>
                  <a:lin ang="5400000" scaled="0"/>
                </a:gradFill>
              </a:rPr>
              <a:t>&lt;T1, T2&gt;</a:t>
            </a:r>
          </a:p>
          <a:p>
            <a:pPr lvl="1"/>
            <a:r>
              <a:rPr lang="en-US" sz="2000" dirty="0" smtClean="0">
                <a:gradFill>
                  <a:gsLst>
                    <a:gs pos="0">
                      <a:schemeClr val="tx1"/>
                    </a:gs>
                    <a:gs pos="100000">
                      <a:schemeClr val="tx1"/>
                    </a:gs>
                  </a:gsLst>
                  <a:lin ang="5400000" scaled="0"/>
                </a:gradFill>
              </a:rPr>
              <a:t>Groups one T1 and one T2 to form </a:t>
            </a:r>
            <a:br>
              <a:rPr lang="en-US" sz="2000" dirty="0" smtClean="0">
                <a:gradFill>
                  <a:gsLst>
                    <a:gs pos="0">
                      <a:schemeClr val="tx1"/>
                    </a:gs>
                    <a:gs pos="100000">
                      <a:schemeClr val="tx1"/>
                    </a:gs>
                  </a:gsLst>
                  <a:lin ang="5400000" scaled="0"/>
                </a:gradFill>
              </a:rPr>
            </a:br>
            <a:r>
              <a:rPr lang="en-US" sz="2000" dirty="0" smtClean="0">
                <a:gradFill>
                  <a:gsLst>
                    <a:gs pos="0">
                      <a:schemeClr val="tx1"/>
                    </a:gs>
                    <a:gs pos="100000">
                      <a:schemeClr val="tx1"/>
                    </a:gs>
                  </a:gsLst>
                  <a:lin ang="5400000" scaled="0"/>
                </a:gradFill>
              </a:rPr>
              <a:t>a Tuple&lt;T1, T2&gt;</a:t>
            </a:r>
          </a:p>
          <a:p>
            <a:pPr lvl="1"/>
            <a:r>
              <a:rPr lang="en-US" sz="2000" dirty="0" smtClean="0">
                <a:gradFill>
                  <a:gsLst>
                    <a:gs pos="0">
                      <a:schemeClr val="tx1"/>
                    </a:gs>
                    <a:gs pos="100000">
                      <a:schemeClr val="tx1"/>
                    </a:gs>
                  </a:gsLst>
                  <a:lin ang="5400000" scaled="0"/>
                </a:gradFill>
              </a:rPr>
              <a:t>Supports greedy and non-greedy</a:t>
            </a:r>
          </a:p>
          <a:p>
            <a:pPr lvl="1"/>
            <a:endParaRPr lang="en-US" sz="2000" dirty="0">
              <a:gradFill>
                <a:gsLst>
                  <a:gs pos="0">
                    <a:schemeClr val="tx1"/>
                  </a:gs>
                  <a:gs pos="100000">
                    <a:schemeClr val="tx1"/>
                  </a:gs>
                </a:gsLst>
                <a:lin ang="5400000" scaled="0"/>
              </a:gradFill>
            </a:endParaRPr>
          </a:p>
          <a:p>
            <a:r>
              <a:rPr lang="en-US" sz="2400" dirty="0" err="1" smtClean="0">
                <a:gradFill>
                  <a:gsLst>
                    <a:gs pos="0">
                      <a:schemeClr val="tx1"/>
                    </a:gs>
                    <a:gs pos="100000">
                      <a:schemeClr val="tx1"/>
                    </a:gs>
                  </a:gsLst>
                  <a:lin ang="5400000" scaled="0"/>
                </a:gradFill>
              </a:rPr>
              <a:t>BatchedJoinBlock</a:t>
            </a:r>
            <a:r>
              <a:rPr lang="en-US" sz="2400" dirty="0" smtClean="0">
                <a:gradFill>
                  <a:gsLst>
                    <a:gs pos="0">
                      <a:schemeClr val="tx1"/>
                    </a:gs>
                    <a:gs pos="100000">
                      <a:schemeClr val="tx1"/>
                    </a:gs>
                  </a:gsLst>
                  <a:lin ang="5400000" scaled="0"/>
                </a:gradFill>
              </a:rPr>
              <a:t>&lt;T1, T2&gt;</a:t>
            </a:r>
          </a:p>
          <a:p>
            <a:pPr lvl="1"/>
            <a:r>
              <a:rPr lang="en-US" sz="2000" dirty="0" smtClean="0">
                <a:gradFill>
                  <a:gsLst>
                    <a:gs pos="0">
                      <a:schemeClr val="tx1"/>
                    </a:gs>
                    <a:gs pos="100000">
                      <a:schemeClr val="tx1"/>
                    </a:gs>
                  </a:gsLst>
                  <a:lin ang="5400000" scaled="0"/>
                </a:gradFill>
              </a:rPr>
              <a:t>Groups a collection of T1s and a </a:t>
            </a:r>
            <a:br>
              <a:rPr lang="en-US" sz="2000" dirty="0" smtClean="0">
                <a:gradFill>
                  <a:gsLst>
                    <a:gs pos="0">
                      <a:schemeClr val="tx1"/>
                    </a:gs>
                    <a:gs pos="100000">
                      <a:schemeClr val="tx1"/>
                    </a:gs>
                  </a:gsLst>
                  <a:lin ang="5400000" scaled="0"/>
                </a:gradFill>
              </a:rPr>
            </a:br>
            <a:r>
              <a:rPr lang="en-US" sz="2000" dirty="0" smtClean="0">
                <a:gradFill>
                  <a:gsLst>
                    <a:gs pos="0">
                      <a:schemeClr val="tx1"/>
                    </a:gs>
                    <a:gs pos="100000">
                      <a:schemeClr val="tx1"/>
                    </a:gs>
                  </a:gsLst>
                  <a:lin ang="5400000" scaled="0"/>
                </a:gradFill>
              </a:rPr>
              <a:t>collection of T2s into one </a:t>
            </a:r>
            <a:br>
              <a:rPr lang="en-US" sz="2000" dirty="0" smtClean="0">
                <a:gradFill>
                  <a:gsLst>
                    <a:gs pos="0">
                      <a:schemeClr val="tx1"/>
                    </a:gs>
                    <a:gs pos="100000">
                      <a:schemeClr val="tx1"/>
                    </a:gs>
                  </a:gsLst>
                  <a:lin ang="5400000" scaled="0"/>
                </a:gradFill>
              </a:rPr>
            </a:br>
            <a:r>
              <a:rPr lang="en-US" sz="2000" dirty="0" smtClean="0">
                <a:gradFill>
                  <a:gsLst>
                    <a:gs pos="0">
                      <a:schemeClr val="tx1"/>
                    </a:gs>
                    <a:gs pos="100000">
                      <a:schemeClr val="tx1"/>
                    </a:gs>
                  </a:gsLst>
                  <a:lin ang="5400000" scaled="0"/>
                </a:gradFill>
              </a:rPr>
              <a:t>Tuple&lt;</a:t>
            </a:r>
            <a:r>
              <a:rPr lang="en-US" sz="2000" dirty="0" err="1" smtClean="0">
                <a:gradFill>
                  <a:gsLst>
                    <a:gs pos="0">
                      <a:schemeClr val="tx1"/>
                    </a:gs>
                    <a:gs pos="100000">
                      <a:schemeClr val="tx1"/>
                    </a:gs>
                  </a:gsLst>
                  <a:lin ang="5400000" scaled="0"/>
                </a:gradFill>
              </a:rPr>
              <a:t>IList</a:t>
            </a:r>
            <a:r>
              <a:rPr lang="en-US" sz="2000" dirty="0" smtClean="0">
                <a:gradFill>
                  <a:gsLst>
                    <a:gs pos="0">
                      <a:schemeClr val="tx1"/>
                    </a:gs>
                    <a:gs pos="100000">
                      <a:schemeClr val="tx1"/>
                    </a:gs>
                  </a:gsLst>
                  <a:lin ang="5400000" scaled="0"/>
                </a:gradFill>
              </a:rPr>
              <a:t>&lt;T1&gt;, </a:t>
            </a:r>
            <a:r>
              <a:rPr lang="en-US" sz="2000" dirty="0" err="1" smtClean="0">
                <a:gradFill>
                  <a:gsLst>
                    <a:gs pos="0">
                      <a:schemeClr val="tx1"/>
                    </a:gs>
                    <a:gs pos="100000">
                      <a:schemeClr val="tx1"/>
                    </a:gs>
                  </a:gsLst>
                  <a:lin ang="5400000" scaled="0"/>
                </a:gradFill>
              </a:rPr>
              <a:t>IList</a:t>
            </a:r>
            <a:r>
              <a:rPr lang="en-US" sz="2000" dirty="0" smtClean="0">
                <a:gradFill>
                  <a:gsLst>
                    <a:gs pos="0">
                      <a:schemeClr val="tx1"/>
                    </a:gs>
                    <a:gs pos="100000">
                      <a:schemeClr val="tx1"/>
                    </a:gs>
                  </a:gsLst>
                  <a:lin ang="5400000" scaled="0"/>
                </a:gradFill>
              </a:rPr>
              <a:t>&lt;T2&gt;&gt;</a:t>
            </a:r>
          </a:p>
        </p:txBody>
      </p:sp>
      <p:sp>
        <p:nvSpPr>
          <p:cNvPr id="2" name="Rectangle 2"/>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845359426"/>
              </p:ext>
            </p:extLst>
          </p:nvPr>
        </p:nvGraphicFramePr>
        <p:xfrm>
          <a:off x="5082988" y="1905000"/>
          <a:ext cx="6929140" cy="1120588"/>
        </p:xfrm>
        <a:graphic>
          <a:graphicData uri="http://schemas.openxmlformats.org/presentationml/2006/ole">
            <mc:AlternateContent xmlns:mc="http://schemas.openxmlformats.org/markup-compatibility/2006">
              <mc:Choice xmlns:v="urn:schemas-microsoft-com:vml" Requires="v">
                <p:oleObj spid="_x0000_s3111" r:id="rId4" imgW="4838891" imgH="777330" progId="Visio.Drawing.11">
                  <p:embed/>
                </p:oleObj>
              </mc:Choice>
              <mc:Fallback>
                <p:oleObj r:id="rId4" imgW="4838891" imgH="777330"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2988" y="1905000"/>
                        <a:ext cx="6929140" cy="1120588"/>
                      </a:xfrm>
                      <a:prstGeom prst="rect">
                        <a:avLst/>
                      </a:prstGeom>
                      <a:noFill/>
                    </p:spPr>
                  </p:pic>
                </p:oleObj>
              </mc:Fallback>
            </mc:AlternateContent>
          </a:graphicData>
        </a:graphic>
      </p:graphicFrame>
      <p:sp>
        <p:nvSpPr>
          <p:cNvPr id="4" name="Rectangle 4"/>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697388663"/>
              </p:ext>
            </p:extLst>
          </p:nvPr>
        </p:nvGraphicFramePr>
        <p:xfrm>
          <a:off x="5230906" y="3496235"/>
          <a:ext cx="6938682" cy="1156447"/>
        </p:xfrm>
        <a:graphic>
          <a:graphicData uri="http://schemas.openxmlformats.org/presentationml/2006/ole">
            <mc:AlternateContent xmlns:mc="http://schemas.openxmlformats.org/markup-compatibility/2006">
              <mc:Choice xmlns:v="urn:schemas-microsoft-com:vml" Requires="v">
                <p:oleObj spid="_x0000_s3112" r:id="rId6" imgW="4687887" imgH="777330" progId="Visio.Drawing.11">
                  <p:embed/>
                </p:oleObj>
              </mc:Choice>
              <mc:Fallback>
                <p:oleObj r:id="rId6" imgW="4687887" imgH="777330" progId="Visio.Drawing.11">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0906" y="3496235"/>
                        <a:ext cx="6938682" cy="1156447"/>
                      </a:xfrm>
                      <a:prstGeom prst="rect">
                        <a:avLst/>
                      </a:prstGeom>
                      <a:noFill/>
                    </p:spPr>
                  </p:pic>
                </p:oleObj>
              </mc:Fallback>
            </mc:AlternateContent>
          </a:graphicData>
        </a:graphic>
      </p:graphicFrame>
      <p:sp>
        <p:nvSpPr>
          <p:cNvPr id="7" name="Rectangle 8"/>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429036526"/>
              </p:ext>
            </p:extLst>
          </p:nvPr>
        </p:nvGraphicFramePr>
        <p:xfrm>
          <a:off x="5056094" y="5029199"/>
          <a:ext cx="6992720" cy="1264024"/>
        </p:xfrm>
        <a:graphic>
          <a:graphicData uri="http://schemas.openxmlformats.org/presentationml/2006/ole">
            <mc:AlternateContent xmlns:mc="http://schemas.openxmlformats.org/markup-compatibility/2006">
              <mc:Choice xmlns:v="urn:schemas-microsoft-com:vml" Requires="v">
                <p:oleObj spid="_x0000_s3113" r:id="rId8" imgW="4330501" imgH="777330" progId="Visio.Drawing.11">
                  <p:embed/>
                </p:oleObj>
              </mc:Choice>
              <mc:Fallback>
                <p:oleObj r:id="rId8" imgW="4330501" imgH="777330" progId="Visio.Drawing.11">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6094" y="5029199"/>
                        <a:ext cx="6992720" cy="1264024"/>
                      </a:xfrm>
                      <a:prstGeom prst="rect">
                        <a:avLst/>
                      </a:prstGeom>
                      <a:noFill/>
                    </p:spPr>
                  </p:pic>
                </p:oleObj>
              </mc:Fallback>
            </mc:AlternateContent>
          </a:graphicData>
        </a:graphic>
      </p:graphicFrame>
    </p:spTree>
    <p:extLst>
      <p:ext uri="{BB962C8B-B14F-4D97-AF65-F5344CB8AC3E}">
        <p14:creationId xmlns:p14="http://schemas.microsoft.com/office/powerpoint/2010/main" val="2982226569"/>
      </p:ext>
    </p:extLst>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partheaven.com/clipart/kids_stuff/images_(a_-_f)/child_with_block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927" y="1325880"/>
            <a:ext cx="5439263" cy="46523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06579" y="6080760"/>
            <a:ext cx="5107787" cy="178500"/>
          </a:xfrm>
          <a:prstGeom prst="rect">
            <a:avLst/>
          </a:prstGeom>
          <a:noFill/>
        </p:spPr>
        <p:txBody>
          <a:bodyPr wrap="square" lIns="54855" tIns="27427" rIns="54855" bIns="27427" rtlCol="0">
            <a:spAutoFit/>
          </a:bodyPr>
          <a:lstStyle/>
          <a:p>
            <a:r>
              <a:rPr lang="en-US" sz="800" dirty="0"/>
              <a:t>http://www.clipartheaven.com/clipart/kids_stuff/images_(a_-_f)/child_with_blocks.gif</a:t>
            </a:r>
          </a:p>
        </p:txBody>
      </p:sp>
      <p:sp>
        <p:nvSpPr>
          <p:cNvPr id="7"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TPL Dataflow</a:t>
            </a:r>
            <a:br>
              <a:rPr lang="en-US" dirty="0" smtClean="0"/>
            </a:br>
            <a:r>
              <a:rPr lang="en-US" sz="3600" dirty="0" smtClean="0">
                <a:solidFill>
                  <a:schemeClr val="accent1">
                    <a:alpha val="99000"/>
                  </a:schemeClr>
                </a:solidFill>
              </a:rPr>
              <a:t>Try them out!</a:t>
            </a:r>
            <a:endParaRPr lang="en-US" sz="3600" dirty="0">
              <a:solidFill>
                <a:schemeClr val="accent1">
                  <a:alpha val="99000"/>
                </a:schemeClr>
              </a:solidFill>
            </a:endParaRPr>
          </a:p>
        </p:txBody>
      </p:sp>
    </p:spTree>
    <p:extLst>
      <p:ext uri="{BB962C8B-B14F-4D97-AF65-F5344CB8AC3E}">
        <p14:creationId xmlns:p14="http://schemas.microsoft.com/office/powerpoint/2010/main" val="1185103209"/>
      </p:ext>
    </p:extLst>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4064729" y="1325880"/>
            <a:ext cx="4068020" cy="1463040"/>
            <a:chOff x="0" y="0"/>
            <a:chExt cx="1046" cy="1490"/>
          </a:xfrm>
          <a:solidFill>
            <a:schemeClr val="accent3">
              <a:lumMod val="75000"/>
            </a:schemeClr>
          </a:solidFill>
        </p:grpSpPr>
        <p:sp>
          <p:nvSpPr>
            <p:cNvPr id="7" name="AutoShape 18"/>
            <p:cNvSpPr>
              <a:spLocks/>
            </p:cNvSpPr>
            <p:nvPr/>
          </p:nvSpPr>
          <p:spPr bwMode="auto">
            <a:xfrm>
              <a:off x="0" y="0"/>
              <a:ext cx="1046" cy="1490"/>
            </a:xfrm>
            <a:prstGeom prst="roundRect">
              <a:avLst>
                <a:gd name="adj" fmla="val 5417"/>
              </a:avLst>
            </a:prstGeom>
            <a:grpFill/>
            <a:ln w="12700" cap="flat">
              <a:solidFill>
                <a:schemeClr val="tx1"/>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defPPr>
                <a:defRPr lang="en-US"/>
              </a:defPPr>
              <a:lvl1pPr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9pPr>
            </a:lstStyle>
            <a:p>
              <a:endParaRPr lang="en-US" sz="4300"/>
            </a:p>
          </p:txBody>
        </p:sp>
        <p:sp>
          <p:nvSpPr>
            <p:cNvPr id="8" name="Rectangle 7"/>
            <p:cNvSpPr>
              <a:spLocks/>
            </p:cNvSpPr>
            <p:nvPr/>
          </p:nvSpPr>
          <p:spPr bwMode="auto">
            <a:xfrm>
              <a:off x="29" y="409"/>
              <a:ext cx="984" cy="672"/>
            </a:xfrm>
            <a:prstGeom prst="rect">
              <a:avLst/>
            </a:prstGeom>
            <a:grp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nchor="ctr"/>
            <a:lstStyle>
              <a:defPPr>
                <a:defRPr lang="en-US"/>
              </a:defPPr>
              <a:lvl1pPr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9pPr>
            </a:lstStyle>
            <a:p>
              <a:r>
                <a:rPr lang="en-US" sz="2400" b="1" dirty="0" err="1">
                  <a:solidFill>
                    <a:schemeClr val="tx1"/>
                  </a:solidFill>
                  <a:latin typeface="Calibri" charset="0"/>
                  <a:ea typeface="ＭＳ Ｐゴシック" charset="0"/>
                  <a:cs typeface="Calibri" charset="0"/>
                  <a:sym typeface="Calibri" charset="0"/>
                </a:rPr>
                <a:t>DataflowBlockOptions</a:t>
              </a:r>
              <a:endParaRPr lang="en-US" sz="2400" b="1" dirty="0">
                <a:solidFill>
                  <a:schemeClr val="tx1"/>
                </a:solidFill>
                <a:latin typeface="Calibri" charset="0"/>
                <a:ea typeface="ＭＳ Ｐゴシック" charset="0"/>
                <a:cs typeface="Calibri" charset="0"/>
                <a:sym typeface="Calibri" charset="0"/>
              </a:endParaRPr>
            </a:p>
            <a:p>
              <a:r>
                <a:rPr lang="en-US" sz="1700" i="1" dirty="0" err="1">
                  <a:solidFill>
                    <a:schemeClr val="tx1"/>
                  </a:solidFill>
                  <a:latin typeface="Calibri" charset="0"/>
                  <a:ea typeface="ＭＳ Ｐゴシック" charset="0"/>
                  <a:cs typeface="Calibri" charset="0"/>
                  <a:sym typeface="Calibri" charset="0"/>
                </a:rPr>
                <a:t>TaskScheduler</a:t>
              </a:r>
              <a:endParaRPr lang="en-US" sz="1700" i="1" dirty="0">
                <a:solidFill>
                  <a:schemeClr val="tx1"/>
                </a:solidFill>
                <a:latin typeface="Calibri" charset="0"/>
                <a:ea typeface="ＭＳ Ｐゴシック" charset="0"/>
                <a:cs typeface="Calibri" charset="0"/>
                <a:sym typeface="Calibri" charset="0"/>
              </a:endParaRPr>
            </a:p>
            <a:p>
              <a:r>
                <a:rPr lang="en-US" sz="1700" i="1" dirty="0" err="1">
                  <a:solidFill>
                    <a:schemeClr val="tx1"/>
                  </a:solidFill>
                  <a:latin typeface="Calibri" charset="0"/>
                  <a:ea typeface="ＭＳ Ｐゴシック" charset="0"/>
                  <a:cs typeface="Calibri" charset="0"/>
                  <a:sym typeface="Calibri" charset="0"/>
                </a:rPr>
                <a:t>MaxMessagesPerTask</a:t>
              </a:r>
              <a:endParaRPr lang="en-US" sz="1700" i="1" dirty="0">
                <a:solidFill>
                  <a:schemeClr val="tx1"/>
                </a:solidFill>
                <a:latin typeface="Calibri" charset="0"/>
                <a:ea typeface="ＭＳ Ｐゴシック" charset="0"/>
                <a:cs typeface="Calibri" charset="0"/>
                <a:sym typeface="Calibri" charset="0"/>
              </a:endParaRPr>
            </a:p>
            <a:p>
              <a:r>
                <a:rPr lang="en-US" sz="1700" i="1" dirty="0" err="1">
                  <a:solidFill>
                    <a:schemeClr val="tx1"/>
                  </a:solidFill>
                  <a:latin typeface="Calibri" charset="0"/>
                  <a:ea typeface="ＭＳ Ｐゴシック" charset="0"/>
                  <a:cs typeface="Calibri" charset="0"/>
                  <a:sym typeface="Calibri" charset="0"/>
                </a:rPr>
                <a:t>CancellationToken</a:t>
              </a:r>
              <a:endParaRPr lang="en-US" sz="1700" i="1" dirty="0">
                <a:solidFill>
                  <a:schemeClr val="tx1"/>
                </a:solidFill>
                <a:latin typeface="Calibri" charset="0"/>
                <a:ea typeface="ＭＳ Ｐゴシック" charset="0"/>
                <a:cs typeface="Calibri" charset="0"/>
                <a:sym typeface="Calibri" charset="0"/>
              </a:endParaRPr>
            </a:p>
            <a:p>
              <a:r>
                <a:rPr lang="en-US" sz="1700" i="1" dirty="0" err="1" smtClean="0">
                  <a:solidFill>
                    <a:schemeClr val="tx1"/>
                  </a:solidFill>
                  <a:latin typeface="Calibri" charset="0"/>
                  <a:ea typeface="ＭＳ Ｐゴシック" charset="0"/>
                  <a:cs typeface="Calibri" charset="0"/>
                  <a:sym typeface="Calibri" charset="0"/>
                </a:rPr>
                <a:t>BoundedCapacity</a:t>
              </a:r>
              <a:endParaRPr lang="en-US" sz="1700" i="1" dirty="0">
                <a:solidFill>
                  <a:schemeClr val="tx1"/>
                </a:solidFill>
                <a:latin typeface="Calibri" charset="0"/>
                <a:ea typeface="ＭＳ Ｐゴシック" charset="0"/>
                <a:cs typeface="Calibri" charset="0"/>
                <a:sym typeface="Calibri" charset="0"/>
              </a:endParaRPr>
            </a:p>
          </p:txBody>
        </p:sp>
      </p:grpSp>
      <p:grpSp>
        <p:nvGrpSpPr>
          <p:cNvPr id="9" name="Group 8"/>
          <p:cNvGrpSpPr>
            <a:grpSpLocks/>
          </p:cNvGrpSpPr>
          <p:nvPr/>
        </p:nvGrpSpPr>
        <p:grpSpPr bwMode="auto">
          <a:xfrm>
            <a:off x="1114463" y="3494315"/>
            <a:ext cx="4662226" cy="1042416"/>
            <a:chOff x="0" y="0"/>
            <a:chExt cx="1046" cy="1490"/>
          </a:xfrm>
          <a:solidFill>
            <a:schemeClr val="accent3">
              <a:lumMod val="75000"/>
            </a:schemeClr>
          </a:solidFill>
        </p:grpSpPr>
        <p:sp>
          <p:nvSpPr>
            <p:cNvPr id="10" name="AutoShape 18"/>
            <p:cNvSpPr>
              <a:spLocks/>
            </p:cNvSpPr>
            <p:nvPr/>
          </p:nvSpPr>
          <p:spPr bwMode="auto">
            <a:xfrm>
              <a:off x="0" y="0"/>
              <a:ext cx="1046" cy="1490"/>
            </a:xfrm>
            <a:prstGeom prst="roundRect">
              <a:avLst>
                <a:gd name="adj" fmla="val 5417"/>
              </a:avLst>
            </a:prstGeom>
            <a:grpFill/>
            <a:ln w="12700" cap="flat">
              <a:solidFill>
                <a:schemeClr val="tx1"/>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defPPr>
                <a:defRPr lang="en-US"/>
              </a:defPPr>
              <a:lvl1pPr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9pPr>
            </a:lstStyle>
            <a:p>
              <a:endParaRPr lang="en-US" sz="4300"/>
            </a:p>
          </p:txBody>
        </p:sp>
        <p:sp>
          <p:nvSpPr>
            <p:cNvPr id="11" name="Rectangle 10"/>
            <p:cNvSpPr>
              <a:spLocks/>
            </p:cNvSpPr>
            <p:nvPr/>
          </p:nvSpPr>
          <p:spPr bwMode="auto">
            <a:xfrm>
              <a:off x="29" y="200"/>
              <a:ext cx="984" cy="920"/>
            </a:xfrm>
            <a:prstGeom prst="rect">
              <a:avLst/>
            </a:prstGeom>
            <a:grp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nchor="ctr"/>
            <a:lstStyle>
              <a:defPPr>
                <a:defRPr lang="en-US"/>
              </a:defPPr>
              <a:lvl1pPr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9pPr>
            </a:lstStyle>
            <a:p>
              <a:r>
                <a:rPr lang="en-US" sz="2400" b="1" dirty="0" err="1">
                  <a:solidFill>
                    <a:schemeClr val="tx1"/>
                  </a:solidFill>
                  <a:latin typeface="Calibri" charset="0"/>
                  <a:ea typeface="ＭＳ Ｐゴシック" charset="0"/>
                  <a:cs typeface="Calibri" charset="0"/>
                  <a:sym typeface="Calibri" charset="0"/>
                </a:rPr>
                <a:t>ExecutionDataflowBlockOptions</a:t>
              </a:r>
              <a:endParaRPr lang="en-US" sz="2400" b="1" dirty="0">
                <a:solidFill>
                  <a:schemeClr val="tx1"/>
                </a:solidFill>
                <a:latin typeface="Calibri" charset="0"/>
                <a:ea typeface="ＭＳ Ｐゴシック" charset="0"/>
                <a:cs typeface="Calibri" charset="0"/>
                <a:sym typeface="Calibri" charset="0"/>
              </a:endParaRPr>
            </a:p>
            <a:p>
              <a:r>
                <a:rPr lang="en-US" sz="1700" i="1" dirty="0" err="1" smtClean="0">
                  <a:solidFill>
                    <a:schemeClr val="tx1"/>
                  </a:solidFill>
                  <a:latin typeface="Calibri" charset="0"/>
                  <a:ea typeface="ＭＳ Ｐゴシック" charset="0"/>
                  <a:cs typeface="Calibri" charset="0"/>
                  <a:sym typeface="Calibri" charset="0"/>
                </a:rPr>
                <a:t>MaxDegreeOfParallelism</a:t>
              </a:r>
              <a:endParaRPr lang="en-US" sz="1700" i="1" dirty="0">
                <a:solidFill>
                  <a:schemeClr val="tx1"/>
                </a:solidFill>
                <a:latin typeface="Calibri" charset="0"/>
                <a:ea typeface="ＭＳ Ｐゴシック" charset="0"/>
                <a:cs typeface="Calibri" charset="0"/>
                <a:sym typeface="Calibri" charset="0"/>
              </a:endParaRPr>
            </a:p>
          </p:txBody>
        </p:sp>
      </p:grpSp>
      <p:grpSp>
        <p:nvGrpSpPr>
          <p:cNvPr id="12" name="Group 11"/>
          <p:cNvGrpSpPr>
            <a:grpSpLocks/>
          </p:cNvGrpSpPr>
          <p:nvPr/>
        </p:nvGrpSpPr>
        <p:grpSpPr bwMode="auto">
          <a:xfrm>
            <a:off x="6414369" y="3537926"/>
            <a:ext cx="4662226" cy="1040606"/>
            <a:chOff x="0" y="0"/>
            <a:chExt cx="1046" cy="1490"/>
          </a:xfrm>
          <a:solidFill>
            <a:schemeClr val="accent3">
              <a:lumMod val="75000"/>
            </a:schemeClr>
          </a:solidFill>
        </p:grpSpPr>
        <p:sp>
          <p:nvSpPr>
            <p:cNvPr id="13" name="AutoShape 18"/>
            <p:cNvSpPr>
              <a:spLocks/>
            </p:cNvSpPr>
            <p:nvPr/>
          </p:nvSpPr>
          <p:spPr bwMode="auto">
            <a:xfrm>
              <a:off x="0" y="0"/>
              <a:ext cx="1046" cy="1490"/>
            </a:xfrm>
            <a:prstGeom prst="roundRect">
              <a:avLst>
                <a:gd name="adj" fmla="val 5417"/>
              </a:avLst>
            </a:prstGeom>
            <a:grpFill/>
            <a:ln w="12700" cap="flat">
              <a:solidFill>
                <a:schemeClr val="tx1"/>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defPPr>
                <a:defRPr lang="en-US"/>
              </a:defPPr>
              <a:lvl1pPr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9pPr>
            </a:lstStyle>
            <a:p>
              <a:endParaRPr lang="en-US" sz="4300"/>
            </a:p>
          </p:txBody>
        </p:sp>
        <p:sp>
          <p:nvSpPr>
            <p:cNvPr id="14" name="Rectangle 13"/>
            <p:cNvSpPr>
              <a:spLocks/>
            </p:cNvSpPr>
            <p:nvPr/>
          </p:nvSpPr>
          <p:spPr bwMode="auto">
            <a:xfrm>
              <a:off x="29" y="409"/>
              <a:ext cx="984" cy="672"/>
            </a:xfrm>
            <a:prstGeom prst="rect">
              <a:avLst/>
            </a:prstGeom>
            <a:grp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38100" bIns="38100" anchor="ctr"/>
            <a:lstStyle>
              <a:defPPr>
                <a:defRPr lang="en-US"/>
              </a:defPPr>
              <a:lvl1pPr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7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7000" kern="1200">
                  <a:solidFill>
                    <a:srgbClr val="000000"/>
                  </a:solidFill>
                  <a:latin typeface="Gill Sans" charset="0"/>
                  <a:ea typeface="ヒラギノ角ゴ ProN W3" charset="0"/>
                  <a:cs typeface="ヒラギノ角ゴ ProN W3" charset="0"/>
                  <a:sym typeface="Gill Sans" charset="0"/>
                </a:defRPr>
              </a:lvl9pPr>
            </a:lstStyle>
            <a:p>
              <a:r>
                <a:rPr lang="en-US" sz="2400" b="1" dirty="0" err="1">
                  <a:solidFill>
                    <a:schemeClr val="tx1"/>
                  </a:solidFill>
                  <a:latin typeface="Calibri" charset="0"/>
                  <a:ea typeface="ＭＳ Ｐゴシック" charset="0"/>
                  <a:cs typeface="Calibri" charset="0"/>
                  <a:sym typeface="Calibri" charset="0"/>
                </a:rPr>
                <a:t>GroupingDataflowBlockOptions</a:t>
              </a:r>
              <a:endParaRPr lang="en-US" sz="2400" b="1" dirty="0">
                <a:solidFill>
                  <a:schemeClr val="tx1"/>
                </a:solidFill>
                <a:latin typeface="Calibri" charset="0"/>
                <a:ea typeface="ＭＳ Ｐゴシック" charset="0"/>
                <a:cs typeface="Calibri" charset="0"/>
                <a:sym typeface="Calibri" charset="0"/>
              </a:endParaRPr>
            </a:p>
            <a:p>
              <a:r>
                <a:rPr lang="en-US" sz="1700" i="1" dirty="0">
                  <a:solidFill>
                    <a:schemeClr val="tx1"/>
                  </a:solidFill>
                  <a:latin typeface="Calibri" charset="0"/>
                  <a:ea typeface="ＭＳ Ｐゴシック" charset="0"/>
                  <a:cs typeface="Calibri" charset="0"/>
                  <a:sym typeface="Calibri" charset="0"/>
                </a:rPr>
                <a:t>Greedy</a:t>
              </a:r>
            </a:p>
            <a:p>
              <a:r>
                <a:rPr lang="en-US" sz="1700" i="1" dirty="0" err="1">
                  <a:solidFill>
                    <a:schemeClr val="tx1"/>
                  </a:solidFill>
                  <a:latin typeface="Calibri" charset="0"/>
                  <a:ea typeface="ＭＳ Ｐゴシック" charset="0"/>
                  <a:cs typeface="Calibri" charset="0"/>
                  <a:sym typeface="Calibri" charset="0"/>
                </a:rPr>
                <a:t>MaxNumberOfGroups</a:t>
              </a:r>
              <a:endParaRPr lang="en-US" sz="1700" i="1" dirty="0">
                <a:solidFill>
                  <a:schemeClr val="tx1"/>
                </a:solidFill>
                <a:latin typeface="Calibri" charset="0"/>
                <a:ea typeface="ＭＳ Ｐゴシック" charset="0"/>
                <a:cs typeface="Calibri" charset="0"/>
                <a:sym typeface="Calibri" charset="0"/>
              </a:endParaRPr>
            </a:p>
          </p:txBody>
        </p:sp>
      </p:grpSp>
      <p:sp>
        <p:nvSpPr>
          <p:cNvPr id="15" name="Left Brace 14"/>
          <p:cNvSpPr/>
          <p:nvPr/>
        </p:nvSpPr>
        <p:spPr bwMode="auto">
          <a:xfrm rot="5400000">
            <a:off x="5839612" y="497005"/>
            <a:ext cx="502920" cy="5308820"/>
          </a:xfrm>
          <a:prstGeom prst="leftBrace">
            <a:avLst/>
          </a:prstGeom>
          <a:noFill/>
          <a:ln w="76200" cap="flat" cmpd="sng" algn="ctr">
            <a:solidFill>
              <a:schemeClr val="bg1"/>
            </a:solidFill>
            <a:prstDash val="solid"/>
            <a:round/>
            <a:headEnd type="none" w="med" len="med"/>
            <a:tailEnd type="none" w="med" len="med"/>
          </a:ln>
          <a:effectLst/>
          <a:extLst/>
        </p:spPr>
        <p:txBody>
          <a:bodyPr vert="horz" wrap="square" lIns="54855" tIns="27427" rIns="54855" bIns="27427" numCol="1" rtlCol="0" anchor="t" anchorCtr="0" compatLnSpc="1">
            <a:prstTxWarp prst="textNoShape">
              <a:avLst/>
            </a:prstTxWarp>
          </a:bodyPr>
          <a:lstStyle/>
          <a:p>
            <a:pPr algn="ctr" defTabSz="548549"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6"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TPL Dataflow</a:t>
            </a:r>
            <a:br>
              <a:rPr lang="en-US" dirty="0" smtClean="0"/>
            </a:br>
            <a:r>
              <a:rPr lang="en-US" sz="3600" dirty="0" smtClean="0">
                <a:solidFill>
                  <a:schemeClr val="accent1">
                    <a:alpha val="99000"/>
                  </a:schemeClr>
                </a:solidFill>
              </a:rPr>
              <a:t>Options and Utility Functions</a:t>
            </a:r>
            <a:endParaRPr lang="en-US" sz="3600" dirty="0">
              <a:solidFill>
                <a:schemeClr val="accent1">
                  <a:alpha val="99000"/>
                </a:schemeClr>
              </a:solidFill>
            </a:endParaRPr>
          </a:p>
        </p:txBody>
      </p:sp>
      <p:sp>
        <p:nvSpPr>
          <p:cNvPr id="18" name="Text Placeholder 2"/>
          <p:cNvSpPr txBox="1">
            <a:spLocks/>
          </p:cNvSpPr>
          <p:nvPr/>
        </p:nvSpPr>
        <p:spPr>
          <a:xfrm>
            <a:off x="519113" y="4648200"/>
            <a:ext cx="11173090" cy="2025170"/>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err="1" smtClean="0">
                <a:gradFill>
                  <a:gsLst>
                    <a:gs pos="0">
                      <a:schemeClr val="tx1"/>
                    </a:gs>
                    <a:gs pos="100000">
                      <a:schemeClr val="tx1"/>
                    </a:gs>
                  </a:gsLst>
                  <a:lin ang="5400000" scaled="0"/>
                </a:gradFill>
              </a:rPr>
              <a:t>DataflowBlock</a:t>
            </a:r>
            <a:r>
              <a:rPr lang="en-US" sz="2400" dirty="0" smtClean="0">
                <a:gradFill>
                  <a:gsLst>
                    <a:gs pos="0">
                      <a:schemeClr val="tx1"/>
                    </a:gs>
                    <a:gs pos="100000">
                      <a:schemeClr val="tx1"/>
                    </a:gs>
                  </a:gsLst>
                  <a:lin ang="5400000" scaled="0"/>
                </a:gradFill>
              </a:rPr>
              <a:t> extensions methods and utility functions</a:t>
            </a:r>
          </a:p>
          <a:p>
            <a:pPr lvl="1"/>
            <a:r>
              <a:rPr lang="en-US" sz="2000" dirty="0" err="1" smtClean="0">
                <a:gradFill>
                  <a:gsLst>
                    <a:gs pos="0">
                      <a:schemeClr val="tx1"/>
                    </a:gs>
                    <a:gs pos="100000">
                      <a:schemeClr val="tx1"/>
                    </a:gs>
                  </a:gsLst>
                  <a:lin ang="5400000" scaled="0"/>
                </a:gradFill>
              </a:rPr>
              <a:t>SendAsync</a:t>
            </a:r>
            <a:endParaRPr lang="en-US" sz="2000" dirty="0" smtClean="0">
              <a:gradFill>
                <a:gsLst>
                  <a:gs pos="0">
                    <a:schemeClr val="tx1"/>
                  </a:gs>
                  <a:gs pos="100000">
                    <a:schemeClr val="tx1"/>
                  </a:gs>
                </a:gsLst>
                <a:lin ang="5400000" scaled="0"/>
              </a:gradFill>
            </a:endParaRPr>
          </a:p>
          <a:p>
            <a:pPr lvl="1"/>
            <a:r>
              <a:rPr lang="en-US" sz="2000" dirty="0" smtClean="0">
                <a:gradFill>
                  <a:gsLst>
                    <a:gs pos="0">
                      <a:schemeClr val="tx1"/>
                    </a:gs>
                    <a:gs pos="100000">
                      <a:schemeClr val="tx1"/>
                    </a:gs>
                  </a:gsLst>
                  <a:lin ang="5400000" scaled="0"/>
                </a:gradFill>
              </a:rPr>
              <a:t>Receive, </a:t>
            </a:r>
            <a:r>
              <a:rPr lang="en-US" sz="2000" dirty="0" err="1" smtClean="0">
                <a:gradFill>
                  <a:gsLst>
                    <a:gs pos="0">
                      <a:schemeClr val="tx1"/>
                    </a:gs>
                    <a:gs pos="100000">
                      <a:schemeClr val="tx1"/>
                    </a:gs>
                  </a:gsLst>
                  <a:lin ang="5400000" scaled="0"/>
                </a:gradFill>
              </a:rPr>
              <a:t>ReceiveAsync</a:t>
            </a:r>
            <a:endParaRPr lang="en-US" sz="2000" dirty="0" smtClean="0">
              <a:gradFill>
                <a:gsLst>
                  <a:gs pos="0">
                    <a:schemeClr val="tx1"/>
                  </a:gs>
                  <a:gs pos="100000">
                    <a:schemeClr val="tx1"/>
                  </a:gs>
                </a:gsLst>
                <a:lin ang="5400000" scaled="0"/>
              </a:gradFill>
            </a:endParaRPr>
          </a:p>
          <a:p>
            <a:pPr lvl="1"/>
            <a:r>
              <a:rPr lang="en-US" sz="2000" dirty="0" smtClean="0">
                <a:gradFill>
                  <a:gsLst>
                    <a:gs pos="0">
                      <a:schemeClr val="tx1"/>
                    </a:gs>
                    <a:gs pos="100000">
                      <a:schemeClr val="tx1"/>
                    </a:gs>
                  </a:gsLst>
                  <a:lin ang="5400000" scaled="0"/>
                </a:gradFill>
              </a:rPr>
              <a:t>Choose</a:t>
            </a:r>
          </a:p>
          <a:p>
            <a:pPr lvl="1"/>
            <a:r>
              <a:rPr lang="en-US" sz="2000" dirty="0" err="1" smtClean="0">
                <a:gradFill>
                  <a:gsLst>
                    <a:gs pos="0">
                      <a:schemeClr val="tx1"/>
                    </a:gs>
                    <a:gs pos="100000">
                      <a:schemeClr val="tx1"/>
                    </a:gs>
                  </a:gsLst>
                  <a:lin ang="5400000" scaled="0"/>
                </a:gradFill>
              </a:rPr>
              <a:t>ToObservable</a:t>
            </a:r>
            <a:r>
              <a:rPr lang="en-US" sz="2000" dirty="0" smtClean="0">
                <a:gradFill>
                  <a:gsLst>
                    <a:gs pos="0">
                      <a:schemeClr val="tx1"/>
                    </a:gs>
                    <a:gs pos="100000">
                      <a:schemeClr val="tx1"/>
                    </a:gs>
                  </a:gsLst>
                  <a:lin ang="5400000" scaled="0"/>
                </a:gradFill>
              </a:rPr>
              <a:t>/</a:t>
            </a:r>
            <a:r>
              <a:rPr lang="en-US" sz="2000" dirty="0" err="1" smtClean="0">
                <a:gradFill>
                  <a:gsLst>
                    <a:gs pos="0">
                      <a:schemeClr val="tx1"/>
                    </a:gs>
                    <a:gs pos="100000">
                      <a:schemeClr val="tx1"/>
                    </a:gs>
                  </a:gsLst>
                  <a:lin ang="5400000" scaled="0"/>
                </a:gradFill>
              </a:rPr>
              <a:t>ToObserver</a:t>
            </a:r>
            <a:endParaRPr lang="en-US" sz="2000" dirty="0" smtClean="0">
              <a:gradFill>
                <a:gsLst>
                  <a:gs pos="0">
                    <a:schemeClr val="tx1"/>
                  </a:gs>
                  <a:gs pos="100000">
                    <a:schemeClr val="tx1"/>
                  </a:gs>
                </a:gsLst>
                <a:lin ang="5400000" scaled="0"/>
              </a:gradFill>
            </a:endParaRPr>
          </a:p>
          <a:p>
            <a:pPr lvl="1"/>
            <a:r>
              <a:rPr lang="en-US" sz="2000" dirty="0" smtClean="0">
                <a:gradFill>
                  <a:gsLst>
                    <a:gs pos="0">
                      <a:schemeClr val="tx1"/>
                    </a:gs>
                    <a:gs pos="100000">
                      <a:schemeClr val="tx1"/>
                    </a:gs>
                  </a:gsLst>
                  <a:lin ang="5400000" scaled="0"/>
                </a:gradFill>
              </a:rPr>
              <a:t>Etc.</a:t>
            </a:r>
          </a:p>
        </p:txBody>
      </p:sp>
    </p:spTree>
    <p:extLst>
      <p:ext uri="{BB962C8B-B14F-4D97-AF65-F5344CB8AC3E}">
        <p14:creationId xmlns:p14="http://schemas.microsoft.com/office/powerpoint/2010/main" val="225529400"/>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Related Content</a:t>
            </a:r>
            <a:endParaRPr lang="en-US" dirty="0"/>
          </a:p>
        </p:txBody>
      </p:sp>
      <p:sp>
        <p:nvSpPr>
          <p:cNvPr id="9" name="Rectangle 8"/>
          <p:cNvSpPr/>
          <p:nvPr/>
        </p:nvSpPr>
        <p:spPr bwMode="auto">
          <a:xfrm>
            <a:off x="495035" y="1443248"/>
            <a:ext cx="11173090" cy="886397"/>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DEV324 | C# and Visual Basic Future: </a:t>
            </a:r>
            <a:r>
              <a:rPr lang="en-US" sz="2400" dirty="0" err="1" smtClean="0">
                <a:gradFill>
                  <a:gsLst>
                    <a:gs pos="0">
                      <a:schemeClr val="tx1"/>
                    </a:gs>
                    <a:gs pos="100000">
                      <a:schemeClr val="tx1"/>
                    </a:gs>
                  </a:gsLst>
                  <a:lin ang="5400000" scaled="0"/>
                </a:gradFill>
              </a:rPr>
              <a:t>Async</a:t>
            </a:r>
            <a:r>
              <a:rPr lang="en-US" sz="2400" dirty="0" smtClean="0">
                <a:gradFill>
                  <a:gsLst>
                    <a:gs pos="0">
                      <a:schemeClr val="tx1"/>
                    </a:gs>
                    <a:gs pos="100000">
                      <a:schemeClr val="tx1"/>
                    </a:gs>
                  </a:gsLst>
                  <a:lin ang="5400000" scaled="0"/>
                </a:gradFill>
              </a:rPr>
              <a:t> Made Simple</a:t>
            </a:r>
            <a:r>
              <a:rPr lang="en-US" sz="2400" dirty="0">
                <a:gradFill>
                  <a:gsLst>
                    <a:gs pos="0">
                      <a:schemeClr val="tx1"/>
                    </a:gs>
                    <a:gs pos="100000">
                      <a:schemeClr val="tx1"/>
                    </a:gs>
                  </a:gsLst>
                  <a:lin ang="5400000" scaled="0"/>
                </a:gradFill>
              </a:rPr>
              <a:t/>
            </a:r>
            <a:br>
              <a:rPr lang="en-US" sz="2400" dirty="0">
                <a:gradFill>
                  <a:gsLst>
                    <a:gs pos="0">
                      <a:schemeClr val="tx1"/>
                    </a:gs>
                    <a:gs pos="100000">
                      <a:schemeClr val="tx1"/>
                    </a:gs>
                  </a:gsLst>
                  <a:lin ang="5400000" scaled="0"/>
                </a:gradFill>
              </a:rPr>
            </a:br>
            <a:r>
              <a:rPr lang="en-US" sz="2000" dirty="0" smtClean="0">
                <a:gradFill>
                  <a:gsLst>
                    <a:gs pos="0">
                      <a:schemeClr val="tx1"/>
                    </a:gs>
                    <a:gs pos="100000">
                      <a:schemeClr val="tx1"/>
                    </a:gs>
                  </a:gsLst>
                  <a:lin ang="5400000" scaled="0"/>
                </a:gradFill>
              </a:rPr>
              <a:t>Wednesday, May 18 | 3:15 PM – 4:30 PM | Room: C305</a:t>
            </a:r>
          </a:p>
        </p:txBody>
      </p:sp>
      <p:sp>
        <p:nvSpPr>
          <p:cNvPr id="13" name="Text Placeholder 2"/>
          <p:cNvSpPr txBox="1">
            <a:spLocks/>
          </p:cNvSpPr>
          <p:nvPr/>
        </p:nvSpPr>
        <p:spPr>
          <a:xfrm>
            <a:off x="507868" y="2608642"/>
            <a:ext cx="11173090" cy="2769989"/>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gradFill>
                  <a:gsLst>
                    <a:gs pos="0">
                      <a:schemeClr val="tx1"/>
                    </a:gs>
                    <a:gs pos="100000">
                      <a:schemeClr val="tx1"/>
                    </a:gs>
                  </a:gsLst>
                  <a:lin ang="5400000" scaled="0"/>
                </a:gradFill>
              </a:rPr>
              <a:t>CTPs</a:t>
            </a:r>
          </a:p>
          <a:p>
            <a:pPr lvl="1"/>
            <a:r>
              <a:rPr lang="en-US" sz="2000" dirty="0" smtClean="0">
                <a:gradFill>
                  <a:gsLst>
                    <a:gs pos="0">
                      <a:schemeClr val="tx1"/>
                    </a:gs>
                    <a:gs pos="100000">
                      <a:schemeClr val="tx1"/>
                    </a:gs>
                  </a:gsLst>
                  <a:lin ang="5400000" scaled="0"/>
                </a:gradFill>
              </a:rPr>
              <a:t>VS </a:t>
            </a:r>
            <a:r>
              <a:rPr lang="en-US" sz="2000" dirty="0" err="1" smtClean="0">
                <a:gradFill>
                  <a:gsLst>
                    <a:gs pos="0">
                      <a:schemeClr val="tx1"/>
                    </a:gs>
                    <a:gs pos="100000">
                      <a:schemeClr val="tx1"/>
                    </a:gs>
                  </a:gsLst>
                  <a:lin ang="5400000" scaled="0"/>
                </a:gradFill>
              </a:rPr>
              <a:t>Async</a:t>
            </a:r>
            <a:r>
              <a:rPr lang="en-US" sz="2000" dirty="0" smtClean="0">
                <a:gradFill>
                  <a:gsLst>
                    <a:gs pos="0">
                      <a:schemeClr val="tx1"/>
                    </a:gs>
                    <a:gs pos="100000">
                      <a:schemeClr val="tx1"/>
                    </a:gs>
                  </a:gsLst>
                  <a:lin ang="5400000" scaled="0"/>
                </a:gradFill>
              </a:rPr>
              <a:t>: </a:t>
            </a:r>
            <a:r>
              <a:rPr lang="en-US" sz="2000" dirty="0" smtClean="0">
                <a:hlinkClick r:id="rId4"/>
              </a:rPr>
              <a:t>http://msdn.com/async</a:t>
            </a:r>
            <a:endParaRPr lang="en-US" sz="2000" dirty="0"/>
          </a:p>
          <a:p>
            <a:pPr lvl="1"/>
            <a:r>
              <a:rPr lang="en-US" sz="2000" dirty="0" smtClean="0">
                <a:gradFill>
                  <a:gsLst>
                    <a:gs pos="0">
                      <a:schemeClr val="tx1"/>
                    </a:gs>
                    <a:gs pos="100000">
                      <a:schemeClr val="tx1"/>
                    </a:gs>
                  </a:gsLst>
                  <a:lin ang="5400000" scaled="0"/>
                </a:gradFill>
              </a:rPr>
              <a:t>TPL Dataflow</a:t>
            </a:r>
            <a:r>
              <a:rPr lang="en-US" sz="2000" dirty="0">
                <a:gradFill>
                  <a:gsLst>
                    <a:gs pos="0">
                      <a:schemeClr val="tx1"/>
                    </a:gs>
                    <a:gs pos="100000">
                      <a:schemeClr val="tx1"/>
                    </a:gs>
                  </a:gsLst>
                  <a:lin ang="5400000" scaled="0"/>
                </a:gradFill>
              </a:rPr>
              <a:t>: </a:t>
            </a:r>
            <a:r>
              <a:rPr lang="en-US" sz="2000" dirty="0" smtClean="0">
                <a:gradFill>
                  <a:gsLst>
                    <a:gs pos="0">
                      <a:schemeClr val="tx1"/>
                    </a:gs>
                    <a:gs pos="100000">
                      <a:schemeClr val="tx1"/>
                    </a:gs>
                  </a:gsLst>
                  <a:lin ang="5400000" scaled="0"/>
                </a:gradFill>
                <a:hlinkClick r:id="rId5"/>
              </a:rPr>
              <a:t>http://msdn.com/gg585582</a:t>
            </a:r>
            <a:endParaRPr lang="en-US" sz="2000" dirty="0" smtClean="0">
              <a:gradFill>
                <a:gsLst>
                  <a:gs pos="0">
                    <a:schemeClr val="tx1"/>
                  </a:gs>
                  <a:gs pos="100000">
                    <a:schemeClr val="tx1"/>
                  </a:gs>
                </a:gsLst>
                <a:lin ang="5400000" scaled="0"/>
              </a:gradFill>
            </a:endParaRPr>
          </a:p>
          <a:p>
            <a:r>
              <a:rPr lang="en-US" sz="2400" dirty="0" smtClean="0">
                <a:gradFill>
                  <a:gsLst>
                    <a:gs pos="0">
                      <a:schemeClr val="tx1"/>
                    </a:gs>
                    <a:gs pos="100000">
                      <a:schemeClr val="tx1"/>
                    </a:gs>
                  </a:gsLst>
                  <a:lin ang="5400000" scaled="0"/>
                </a:gradFill>
              </a:rPr>
              <a:t>Forums</a:t>
            </a:r>
          </a:p>
          <a:p>
            <a:pPr lvl="1"/>
            <a:r>
              <a:rPr lang="en-US" sz="2000" dirty="0" smtClean="0">
                <a:gradFill>
                  <a:gsLst>
                    <a:gs pos="0">
                      <a:schemeClr val="tx1"/>
                    </a:gs>
                    <a:gs pos="100000">
                      <a:schemeClr val="tx1"/>
                    </a:gs>
                  </a:gsLst>
                  <a:lin ang="5400000" scaled="0"/>
                </a:gradFill>
                <a:hlinkClick r:id="rId6"/>
              </a:rPr>
              <a:t>http://social.msdn.microsoft.com/Forums/en-US/parallelextensions/</a:t>
            </a:r>
            <a:endParaRPr lang="en-US" sz="2000" dirty="0" smtClean="0">
              <a:gradFill>
                <a:gsLst>
                  <a:gs pos="0">
                    <a:schemeClr val="tx1"/>
                  </a:gs>
                  <a:gs pos="100000">
                    <a:schemeClr val="tx1"/>
                  </a:gs>
                </a:gsLst>
                <a:lin ang="5400000" scaled="0"/>
              </a:gradFill>
            </a:endParaRPr>
          </a:p>
          <a:p>
            <a:pPr lvl="1"/>
            <a:r>
              <a:rPr lang="en-US" sz="2000" dirty="0" smtClean="0">
                <a:gradFill>
                  <a:gsLst>
                    <a:gs pos="0">
                      <a:schemeClr val="tx1"/>
                    </a:gs>
                    <a:gs pos="100000">
                      <a:schemeClr val="tx1"/>
                    </a:gs>
                  </a:gsLst>
                  <a:lin ang="5400000" scaled="0"/>
                </a:gradFill>
                <a:hlinkClick r:id="rId7"/>
              </a:rPr>
              <a:t>http://social.msdn.microsoft.com/Forums/en-US/async</a:t>
            </a:r>
            <a:endParaRPr lang="en-US" sz="2000" dirty="0" smtClean="0">
              <a:gradFill>
                <a:gsLst>
                  <a:gs pos="0">
                    <a:schemeClr val="tx1"/>
                  </a:gs>
                  <a:gs pos="100000">
                    <a:schemeClr val="tx1"/>
                  </a:gs>
                </a:gsLst>
                <a:lin ang="5400000" scaled="0"/>
              </a:gradFill>
            </a:endParaRPr>
          </a:p>
          <a:p>
            <a:pPr lvl="1"/>
            <a:r>
              <a:rPr lang="en-US" sz="2000" dirty="0">
                <a:gradFill>
                  <a:gsLst>
                    <a:gs pos="0">
                      <a:schemeClr val="tx1"/>
                    </a:gs>
                    <a:gs pos="100000">
                      <a:schemeClr val="tx1"/>
                    </a:gs>
                  </a:gsLst>
                  <a:lin ang="5400000" scaled="0"/>
                </a:gradFill>
                <a:hlinkClick r:id="rId8"/>
              </a:rPr>
              <a:t>http://</a:t>
            </a:r>
            <a:r>
              <a:rPr lang="en-US" sz="2000" dirty="0" smtClean="0">
                <a:gradFill>
                  <a:gsLst>
                    <a:gs pos="0">
                      <a:schemeClr val="tx1"/>
                    </a:gs>
                    <a:gs pos="100000">
                      <a:schemeClr val="tx1"/>
                    </a:gs>
                  </a:gsLst>
                  <a:lin ang="5400000" scaled="0"/>
                </a:gradFill>
                <a:hlinkClick r:id="rId8"/>
              </a:rPr>
              <a:t>social.msdn.microsoft.com/Forums/en-US/tpldataflow</a:t>
            </a:r>
            <a:endParaRPr lang="en-US" sz="2000" dirty="0">
              <a:gradFill>
                <a:gsLst>
                  <a:gs pos="0">
                    <a:schemeClr val="tx1"/>
                  </a:gs>
                  <a:gs pos="100000">
                    <a:schemeClr val="tx1"/>
                  </a:gs>
                </a:gsLst>
                <a:lin ang="5400000" scaled="0"/>
              </a:gradFill>
            </a:endParaRPr>
          </a:p>
          <a:p>
            <a:pPr lvl="1"/>
            <a:endParaRPr lang="en-US" sz="2000"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67225433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DEV Track Resources</a:t>
            </a:r>
            <a:endParaRPr lang="en-US" dirty="0"/>
          </a:p>
        </p:txBody>
      </p:sp>
      <p:sp>
        <p:nvSpPr>
          <p:cNvPr id="5" name="Content Placeholder 4"/>
          <p:cNvSpPr>
            <a:spLocks noGrp="1"/>
          </p:cNvSpPr>
          <p:nvPr>
            <p:ph type="body" sz="quarter" idx="10"/>
          </p:nvPr>
        </p:nvSpPr>
        <p:spPr/>
        <p:txBody>
          <a:bodyPr/>
          <a:lstStyle/>
          <a:p>
            <a:r>
              <a:rPr lang="en-US" smtClean="0">
                <a:hlinkClick r:id="rId2"/>
              </a:rPr>
              <a:t>http://www.microsoft.com/visualstudio</a:t>
            </a:r>
            <a:r>
              <a:rPr lang="en-US" smtClean="0"/>
              <a:t> </a:t>
            </a:r>
          </a:p>
          <a:p>
            <a:r>
              <a:rPr lang="en-US" smtClean="0">
                <a:hlinkClick r:id="rId3"/>
              </a:rPr>
              <a:t>http://www.microsoft.com/visualstudio/en-us/lightswitch</a:t>
            </a:r>
            <a:r>
              <a:rPr lang="en-US" smtClean="0"/>
              <a:t> </a:t>
            </a:r>
          </a:p>
          <a:p>
            <a:r>
              <a:rPr lang="en-US" smtClean="0">
                <a:hlinkClick r:id="rId4"/>
              </a:rPr>
              <a:t>http://www.microsoft.com/expression/</a:t>
            </a:r>
            <a:endParaRPr lang="en-US" smtClean="0"/>
          </a:p>
          <a:p>
            <a:r>
              <a:rPr lang="en-US" smtClean="0">
                <a:hlinkClick r:id="rId5"/>
              </a:rPr>
              <a:t>http://blogs.msdn.com/b/somasegar/</a:t>
            </a:r>
            <a:endParaRPr lang="en-US" smtClean="0"/>
          </a:p>
          <a:p>
            <a:r>
              <a:rPr lang="en-US" smtClean="0">
                <a:hlinkClick r:id="rId6"/>
              </a:rPr>
              <a:t>http://blogs.msdn.com/b/bharry/</a:t>
            </a:r>
            <a:endParaRPr lang="en-US" smtClean="0"/>
          </a:p>
          <a:p>
            <a:r>
              <a:rPr lang="en-US" smtClean="0">
                <a:hlinkClick r:id="rId7"/>
              </a:rPr>
              <a:t>http://www.microsoft.com/sqlserver/en/us/default.aspx</a:t>
            </a:r>
            <a:endParaRPr lang="en-US" smtClean="0"/>
          </a:p>
          <a:p>
            <a:r>
              <a:rPr lang="en-US" smtClean="0">
                <a:hlinkClick r:id="rId8"/>
              </a:rPr>
              <a:t>http://www.facebook.com/visualstudio</a:t>
            </a:r>
            <a:r>
              <a:rPr lang="en-US" smtClean="0"/>
              <a:t> </a:t>
            </a:r>
          </a:p>
          <a:p>
            <a:endParaRPr lang="en-US" dirty="0"/>
          </a:p>
        </p:txBody>
      </p:sp>
    </p:spTree>
    <p:extLst>
      <p:ext uri="{BB962C8B-B14F-4D97-AF65-F5344CB8AC3E}">
        <p14:creationId xmlns:p14="http://schemas.microsoft.com/office/powerpoint/2010/main" val="251494563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132668166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48989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90321587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Text Placeholder 2"/>
          <p:cNvSpPr>
            <a:spLocks noGrp="1"/>
          </p:cNvSpPr>
          <p:nvPr>
            <p:ph type="body" sz="quarter" idx="10"/>
          </p:nvPr>
        </p:nvSpPr>
        <p:spPr/>
        <p:txBody>
          <a:bodyPr/>
          <a:lstStyle/>
          <a:p>
            <a:r>
              <a:rPr lang="en-US" smtClean="0"/>
              <a:t>Present</a:t>
            </a:r>
          </a:p>
          <a:p>
            <a:pPr lvl="1"/>
            <a:r>
              <a:rPr lang="en-US" smtClean="0"/>
              <a:t>Recap of parallel programming in the .NET Framework 4</a:t>
            </a:r>
          </a:p>
          <a:p>
            <a:r>
              <a:rPr lang="en-US" smtClean="0"/>
              <a:t>Future</a:t>
            </a:r>
          </a:p>
          <a:p>
            <a:pPr lvl="1"/>
            <a:r>
              <a:rPr lang="en-US" smtClean="0"/>
              <a:t>Visual Studio Async</a:t>
            </a:r>
          </a:p>
          <a:p>
            <a:pPr lvl="1"/>
            <a:r>
              <a:rPr lang="en-US" smtClean="0"/>
              <a:t>TPL Dataflow</a:t>
            </a:r>
            <a:endParaRPr lang="en-US" dirty="0"/>
          </a:p>
        </p:txBody>
      </p:sp>
    </p:spTree>
    <p:extLst>
      <p:ext uri="{BB962C8B-B14F-4D97-AF65-F5344CB8AC3E}">
        <p14:creationId xmlns:p14="http://schemas.microsoft.com/office/powerpoint/2010/main" val="267191124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Parallel Programming in .NET 4</a:t>
            </a:r>
            <a:br>
              <a:rPr lang="en-US" dirty="0" smtClean="0"/>
            </a:br>
            <a:r>
              <a:rPr lang="en-US" sz="3600" dirty="0" smtClean="0">
                <a:solidFill>
                  <a:schemeClr val="accent1">
                    <a:alpha val="99000"/>
                  </a:schemeClr>
                </a:solidFill>
              </a:rPr>
              <a:t>Recap</a:t>
            </a:r>
            <a:endParaRPr lang="en-US" sz="3600" dirty="0">
              <a:solidFill>
                <a:schemeClr val="accent1">
                  <a:alpha val="99000"/>
                </a:schemeClr>
              </a:solidFill>
            </a:endParaRPr>
          </a:p>
        </p:txBody>
      </p:sp>
      <p:sp>
        <p:nvSpPr>
          <p:cNvPr id="17" name="Text Placeholder 2"/>
          <p:cNvSpPr txBox="1">
            <a:spLocks/>
          </p:cNvSpPr>
          <p:nvPr/>
        </p:nvSpPr>
        <p:spPr>
          <a:xfrm>
            <a:off x="507868" y="1905000"/>
            <a:ext cx="11173090" cy="2406813"/>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gradFill>
                  <a:gsLst>
                    <a:gs pos="0">
                      <a:schemeClr val="tx1"/>
                    </a:gs>
                    <a:gs pos="100000">
                      <a:schemeClr val="tx1"/>
                    </a:gs>
                  </a:gsLst>
                  <a:lin ang="5400000" scaled="0"/>
                </a:gradFill>
              </a:rPr>
              <a:t>Feature Areas</a:t>
            </a:r>
          </a:p>
          <a:p>
            <a:pPr lvl="1"/>
            <a:r>
              <a:rPr lang="en-US" dirty="0" smtClean="0">
                <a:gradFill>
                  <a:gsLst>
                    <a:gs pos="0">
                      <a:schemeClr val="tx1"/>
                    </a:gs>
                    <a:gs pos="100000">
                      <a:schemeClr val="tx1"/>
                    </a:gs>
                  </a:gsLst>
                  <a:lin ang="5400000" scaled="0"/>
                </a:gradFill>
              </a:rPr>
              <a:t>Task Parallel Library (TPL)</a:t>
            </a:r>
          </a:p>
          <a:p>
            <a:pPr lvl="1"/>
            <a:r>
              <a:rPr lang="en-US" dirty="0" smtClean="0">
                <a:gradFill>
                  <a:gsLst>
                    <a:gs pos="0">
                      <a:schemeClr val="tx1"/>
                    </a:gs>
                    <a:gs pos="100000">
                      <a:schemeClr val="tx1"/>
                    </a:gs>
                  </a:gsLst>
                  <a:lin ang="5400000" scaled="0"/>
                </a:gradFill>
              </a:rPr>
              <a:t>Parallel LINQ (PLINQ)</a:t>
            </a:r>
          </a:p>
          <a:p>
            <a:pPr lvl="1"/>
            <a:r>
              <a:rPr lang="en-US" dirty="0" smtClean="0">
                <a:gradFill>
                  <a:gsLst>
                    <a:gs pos="0">
                      <a:schemeClr val="tx1"/>
                    </a:gs>
                    <a:gs pos="100000">
                      <a:schemeClr val="tx1"/>
                    </a:gs>
                  </a:gsLst>
                  <a:lin ang="5400000" scaled="0"/>
                </a:gradFill>
              </a:rPr>
              <a:t>Thread-safe data structures and synchronization primitives</a:t>
            </a:r>
          </a:p>
          <a:p>
            <a:r>
              <a:rPr lang="en-US" dirty="0" smtClean="0">
                <a:gradFill>
                  <a:gsLst>
                    <a:gs pos="0">
                      <a:schemeClr val="tx1"/>
                    </a:gs>
                    <a:gs pos="100000">
                      <a:schemeClr val="tx1"/>
                    </a:gs>
                  </a:gsLst>
                  <a:lin ang="5400000" scaled="0"/>
                </a:gradFill>
              </a:rPr>
              <a:t>Pure .NET libraries</a:t>
            </a:r>
          </a:p>
        </p:txBody>
      </p:sp>
      <p:sp>
        <p:nvSpPr>
          <p:cNvPr id="11265" name="Line 1"/>
          <p:cNvSpPr>
            <a:spLocks noChangeShapeType="1"/>
          </p:cNvSpPr>
          <p:nvPr/>
        </p:nvSpPr>
        <p:spPr bwMode="auto">
          <a:xfrm>
            <a:off x="0" y="6442710"/>
            <a:ext cx="12188825" cy="0"/>
          </a:xfrm>
          <a:prstGeom prst="line">
            <a:avLst/>
          </a:prstGeom>
          <a:noFill/>
          <a:ln w="34925" cap="flat">
            <a:solidFill>
              <a:srgbClr val="8CC63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2986" y="5835015"/>
            <a:ext cx="859884" cy="98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3" name="Rounded Rectangle 2"/>
          <p:cNvSpPr/>
          <p:nvPr/>
        </p:nvSpPr>
        <p:spPr bwMode="auto">
          <a:xfrm>
            <a:off x="820271" y="2331720"/>
            <a:ext cx="5136776" cy="594360"/>
          </a:xfrm>
          <a:prstGeom prst="roundRect">
            <a:avLst/>
          </a:prstGeom>
          <a:noFill/>
          <a:ln w="101600" cap="flat" cmpd="sng" algn="ctr">
            <a:solidFill>
              <a:srgbClr val="00B050"/>
            </a:solidFill>
            <a:prstDash val="solid"/>
            <a:round/>
            <a:headEnd type="none" w="med" len="med"/>
            <a:tailEnd type="none" w="med" len="med"/>
          </a:ln>
          <a:effectLst/>
          <a:extLst/>
        </p:spPr>
        <p:txBody>
          <a:bodyPr vert="horz" wrap="square" lIns="54855" tIns="27427" rIns="54855" bIns="27427" numCol="1" rtlCol="0" anchor="t" anchorCtr="0" compatLnSpc="1">
            <a:prstTxWarp prst="textNoShape">
              <a:avLst/>
            </a:prstTxWarp>
          </a:bodyPr>
          <a:lstStyle/>
          <a:p>
            <a:pPr algn="ctr" defTabSz="548549"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578" y="4349723"/>
            <a:ext cx="8125656" cy="1685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728" y="1097281"/>
            <a:ext cx="9380142" cy="1966337"/>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2849" y="866126"/>
            <a:ext cx="5963659" cy="4326256"/>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8835" y="780180"/>
            <a:ext cx="5260784" cy="501515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2107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par>
                          <p:cTn id="17" fill="hold">
                            <p:stCondLst>
                              <p:cond delay="500"/>
                            </p:stCondLst>
                            <p:childTnLst>
                              <p:par>
                                <p:cTn id="18" presetID="42" presetClass="path" presetSubtype="0" accel="50000" decel="50000" fill="hold" grpId="1" nodeType="afterEffect">
                                  <p:stCondLst>
                                    <p:cond delay="0"/>
                                  </p:stCondLst>
                                  <p:childTnLst>
                                    <p:animMotion origin="layout" path="M 5E-6 -3.33333E-6 L -0.00062 0.07 " pathEditMode="relative" rAng="0" ptsTypes="AA">
                                      <p:cBhvr>
                                        <p:cTn id="19" dur="1000" fill="hold"/>
                                        <p:tgtEl>
                                          <p:spTgt spid="3"/>
                                        </p:tgtEl>
                                        <p:attrNameLst>
                                          <p:attrName>ppt_x</p:attrName>
                                          <p:attrName>ppt_y</p:attrName>
                                        </p:attrNameLst>
                                      </p:cBhvr>
                                      <p:rCtr x="-31" y="3500"/>
                                    </p:animMotion>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par>
                          <p:cTn id="29" fill="hold">
                            <p:stCondLst>
                              <p:cond delay="500"/>
                            </p:stCondLst>
                            <p:childTnLst>
                              <p:par>
                                <p:cTn id="30" presetID="42" presetClass="path" presetSubtype="0" accel="50000" decel="50000" fill="hold" grpId="2" nodeType="afterEffect">
                                  <p:stCondLst>
                                    <p:cond delay="0"/>
                                  </p:stCondLst>
                                  <p:childTnLst>
                                    <p:animMotion origin="layout" path="M -0.00062 0.07 L -0.00062 0.13667 " pathEditMode="relative" rAng="0" ptsTypes="AA">
                                      <p:cBhvr>
                                        <p:cTn id="31" dur="1000" fill="hold"/>
                                        <p:tgtEl>
                                          <p:spTgt spid="3"/>
                                        </p:tgtEl>
                                        <p:attrNameLst>
                                          <p:attrName>ppt_x</p:attrName>
                                          <p:attrName>ppt_y</p:attrName>
                                        </p:attrNameLst>
                                      </p:cBhvr>
                                      <p:rCtr x="0" y="3333"/>
                                    </p:animMotion>
                                  </p:childTnLst>
                                </p:cTn>
                              </p:par>
                            </p:childTnLst>
                          </p:cTn>
                        </p:par>
                        <p:par>
                          <p:cTn id="32" fill="hold">
                            <p:stCondLst>
                              <p:cond delay="1500"/>
                            </p:stCondLst>
                            <p:childTnLst>
                              <p:par>
                                <p:cTn id="33" presetID="14" presetClass="entr" presetSubtype="10" fill="hold" nodeType="afterEffect">
                                  <p:stCondLst>
                                    <p:cond delay="0"/>
                                  </p:stCondLst>
                                  <p:childTnLst>
                                    <p:set>
                                      <p:cBhvr>
                                        <p:cTn id="34" dur="1" fill="hold">
                                          <p:stCondLst>
                                            <p:cond delay="0"/>
                                          </p:stCondLst>
                                        </p:cTn>
                                        <p:tgtEl>
                                          <p:spTgt spid="1034"/>
                                        </p:tgtEl>
                                        <p:attrNameLst>
                                          <p:attrName>style.visibility</p:attrName>
                                        </p:attrNameLst>
                                      </p:cBhvr>
                                      <p:to>
                                        <p:strVal val="visible"/>
                                      </p:to>
                                    </p:set>
                                    <p:animEffect transition="in" filter="randombar(horizontal)">
                                      <p:cBhvr>
                                        <p:cTn id="35" dur="500"/>
                                        <p:tgtEl>
                                          <p:spTgt spid="10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034"/>
                                        </p:tgtEl>
                                      </p:cBhvr>
                                    </p:animEffect>
                                    <p:set>
                                      <p:cBhvr>
                                        <p:cTn id="40" dur="1" fill="hold">
                                          <p:stCondLst>
                                            <p:cond delay="499"/>
                                          </p:stCondLst>
                                        </p:cTn>
                                        <p:tgtEl>
                                          <p:spTgt spid="1034"/>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grpId="3" nodeType="afterEffect">
                                  <p:stCondLst>
                                    <p:cond delay="0"/>
                                  </p:stCondLst>
                                  <p:childTnLst>
                                    <p:animMotion origin="layout" path="M -0.00062 0.13671 L -0.06063 0.20971 " pathEditMode="relative" rAng="0" ptsTypes="AA">
                                      <p:cBhvr>
                                        <p:cTn id="43" dur="1000" fill="hold"/>
                                        <p:tgtEl>
                                          <p:spTgt spid="3"/>
                                        </p:tgtEl>
                                        <p:attrNameLst>
                                          <p:attrName>ppt_x</p:attrName>
                                          <p:attrName>ppt_y</p:attrName>
                                        </p:attrNameLst>
                                      </p:cBhvr>
                                      <p:rCtr x="-3000" y="3650"/>
                                    </p:animMotion>
                                  </p:childTnLst>
                                </p:cTn>
                              </p:par>
                            </p:childTnLst>
                          </p:cTn>
                        </p:par>
                        <p:par>
                          <p:cTn id="44" fill="hold">
                            <p:stCondLst>
                              <p:cond delay="1500"/>
                            </p:stCondLst>
                            <p:childTnLst>
                              <p:par>
                                <p:cTn id="45" presetID="14" presetClass="entr" presetSubtype="1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 Checkpoint</a:t>
            </a:r>
            <a:endParaRPr lang="en-US" dirty="0"/>
          </a:p>
        </p:txBody>
      </p:sp>
      <p:sp>
        <p:nvSpPr>
          <p:cNvPr id="3" name="Text Placeholder 2"/>
          <p:cNvSpPr>
            <a:spLocks noGrp="1"/>
          </p:cNvSpPr>
          <p:nvPr>
            <p:ph type="body" sz="quarter" idx="10"/>
          </p:nvPr>
        </p:nvSpPr>
        <p:spPr/>
        <p:txBody>
          <a:bodyPr/>
          <a:lstStyle/>
          <a:p>
            <a:r>
              <a:rPr lang="en-US" smtClean="0"/>
              <a:t>Present</a:t>
            </a:r>
          </a:p>
          <a:p>
            <a:pPr lvl="1"/>
            <a:r>
              <a:rPr lang="en-US" smtClean="0"/>
              <a:t>Recap of parallel programming in the .NET Framework 4</a:t>
            </a:r>
          </a:p>
          <a:p>
            <a:r>
              <a:rPr lang="en-US" smtClean="0"/>
              <a:t>Future</a:t>
            </a:r>
          </a:p>
          <a:p>
            <a:pPr lvl="1"/>
            <a:r>
              <a:rPr lang="en-US" smtClean="0"/>
              <a:t>Visual Studio Async</a:t>
            </a:r>
          </a:p>
          <a:p>
            <a:pPr lvl="1"/>
            <a:r>
              <a:rPr lang="en-US" smtClean="0"/>
              <a:t>TPL Dataflow</a:t>
            </a:r>
          </a:p>
          <a:p>
            <a:pPr lvl="1"/>
            <a:endParaRPr lang="en-US" dirty="0" smtClean="0"/>
          </a:p>
        </p:txBody>
      </p:sp>
    </p:spTree>
    <p:extLst>
      <p:ext uri="{BB962C8B-B14F-4D97-AF65-F5344CB8AC3E}">
        <p14:creationId xmlns:p14="http://schemas.microsoft.com/office/powerpoint/2010/main" val="214035690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1107996"/>
          </a:xfrm>
        </p:spPr>
        <p:txBody>
          <a:bodyPr/>
          <a:lstStyle/>
          <a:p>
            <a:r>
              <a:rPr lang="en-US" dirty="0" smtClean="0"/>
              <a:t>Visual Studio </a:t>
            </a:r>
            <a:r>
              <a:rPr lang="en-US" dirty="0" err="1" smtClean="0"/>
              <a:t>Async</a:t>
            </a:r>
            <a:r>
              <a:rPr lang="en-US" dirty="0" smtClean="0"/>
              <a:t/>
            </a:r>
            <a:br>
              <a:rPr lang="en-US" dirty="0" smtClean="0"/>
            </a:br>
            <a:r>
              <a:rPr lang="en-US" sz="3600" dirty="0" smtClean="0">
                <a:solidFill>
                  <a:schemeClr val="accent1">
                    <a:alpha val="99000"/>
                  </a:schemeClr>
                </a:solidFill>
              </a:rPr>
              <a:t>Trends</a:t>
            </a:r>
            <a:endParaRPr lang="en-US" sz="3600" dirty="0">
              <a:solidFill>
                <a:schemeClr val="accent1">
                  <a:alpha val="99000"/>
                </a:schemeClr>
              </a:solidFill>
            </a:endParaRPr>
          </a:p>
        </p:txBody>
      </p:sp>
      <p:sp>
        <p:nvSpPr>
          <p:cNvPr id="3" name="Text Placeholder 2"/>
          <p:cNvSpPr>
            <a:spLocks noGrp="1"/>
          </p:cNvSpPr>
          <p:nvPr>
            <p:ph type="body" sz="quarter" idx="10"/>
          </p:nvPr>
        </p:nvSpPr>
        <p:spPr>
          <a:xfrm>
            <a:off x="507868" y="1905000"/>
            <a:ext cx="11173090" cy="3083921"/>
          </a:xfrm>
        </p:spPr>
        <p:txBody>
          <a:bodyPr/>
          <a:lstStyle/>
          <a:p>
            <a:pPr marL="0" indent="0">
              <a:buNone/>
            </a:pPr>
            <a:r>
              <a:rPr lang="en-US" dirty="0" smtClean="0">
                <a:gradFill>
                  <a:gsLst>
                    <a:gs pos="0">
                      <a:schemeClr val="tx1"/>
                    </a:gs>
                    <a:gs pos="100000">
                      <a:schemeClr val="tx1"/>
                    </a:gs>
                  </a:gsLst>
                  <a:lin ang="5400000" scaled="0"/>
                </a:gradFill>
              </a:rPr>
              <a:t>Increasingly connected applications</a:t>
            </a:r>
          </a:p>
          <a:p>
            <a:r>
              <a:rPr lang="en-US" dirty="0" smtClean="0">
                <a:gradFill>
                  <a:gsLst>
                    <a:gs pos="0">
                      <a:schemeClr val="tx1"/>
                    </a:gs>
                    <a:gs pos="100000">
                      <a:schemeClr val="tx1"/>
                    </a:gs>
                  </a:gsLst>
                  <a:lin ang="5400000" scaled="0"/>
                </a:gradFill>
              </a:rPr>
              <a:t>More latency (e.g. everything as a service)</a:t>
            </a:r>
          </a:p>
          <a:p>
            <a:r>
              <a:rPr lang="en-US" dirty="0" smtClean="0">
                <a:gradFill>
                  <a:gsLst>
                    <a:gs pos="0">
                      <a:schemeClr val="tx1"/>
                    </a:gs>
                    <a:gs pos="100000">
                      <a:schemeClr val="tx1"/>
                    </a:gs>
                  </a:gsLst>
                  <a:lin ang="5400000" scaled="0"/>
                </a:gradFill>
              </a:rPr>
              <a:t>More UI responsiveness problems</a:t>
            </a:r>
            <a:endParaRPr lang="en-US" dirty="0">
              <a:gradFill>
                <a:gsLst>
                  <a:gs pos="0">
                    <a:schemeClr val="tx1"/>
                  </a:gs>
                  <a:gs pos="100000">
                    <a:schemeClr val="tx1"/>
                  </a:gs>
                </a:gsLst>
                <a:lin ang="5400000" scaled="0"/>
              </a:gradFill>
            </a:endParaRPr>
          </a:p>
          <a:p>
            <a:r>
              <a:rPr lang="en-US" dirty="0" smtClean="0">
                <a:gradFill>
                  <a:gsLst>
                    <a:gs pos="0">
                      <a:schemeClr val="tx1"/>
                    </a:gs>
                    <a:gs pos="100000">
                      <a:schemeClr val="tx1"/>
                    </a:gs>
                  </a:gsLst>
                  <a:lin ang="5400000" scaled="0"/>
                </a:gradFill>
              </a:rPr>
              <a:t>More scalability issues</a:t>
            </a:r>
          </a:p>
          <a:p>
            <a:r>
              <a:rPr lang="en-US" dirty="0" smtClean="0">
                <a:gradFill>
                  <a:gsLst>
                    <a:gs pos="0">
                      <a:schemeClr val="tx1"/>
                    </a:gs>
                    <a:gs pos="100000">
                      <a:schemeClr val="tx1"/>
                    </a:gs>
                  </a:gsLst>
                  <a:lin ang="5400000" scaled="0"/>
                </a:gradFill>
              </a:rPr>
              <a:t>User </a:t>
            </a:r>
            <a:r>
              <a:rPr lang="en-US" dirty="0">
                <a:sym typeface="Wingdings" pitchFamily="2" charset="2"/>
              </a:rPr>
              <a:t> </a:t>
            </a:r>
            <a:r>
              <a:rPr lang="en-US" dirty="0" smtClean="0">
                <a:sym typeface="Wingdings" pitchFamily="2" charset="2"/>
              </a:rPr>
              <a:t>=(</a:t>
            </a:r>
            <a:endParaRPr lang="en-US" dirty="0" smtClean="0">
              <a:gradFill>
                <a:gsLst>
                  <a:gs pos="0">
                    <a:srgbClr val="FFFFFF"/>
                  </a:gs>
                  <a:gs pos="86000">
                    <a:srgbClr val="FFFFFF"/>
                  </a:gs>
                </a:gsLst>
                <a:lin ang="5400000" scaled="0"/>
              </a:gradFill>
            </a:endParaRPr>
          </a:p>
          <a:p>
            <a:pPr lvl="1"/>
            <a:endParaRPr lang="en-US" dirty="0" smtClean="0">
              <a:gradFill>
                <a:gsLst>
                  <a:gs pos="0">
                    <a:schemeClr val="tx1"/>
                  </a:gs>
                  <a:gs pos="100000">
                    <a:schemeClr val="tx1"/>
                  </a:gs>
                </a:gsLst>
                <a:lin ang="5400000" scaled="0"/>
              </a:gra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3527771"/>
            <a:ext cx="5257800" cy="313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41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p:cNvSpPr>
          <p:nvPr/>
        </p:nvSpPr>
        <p:spPr bwMode="auto">
          <a:xfrm>
            <a:off x="1" y="2092960"/>
            <a:ext cx="12204061" cy="960120"/>
          </a:xfrm>
          <a:prstGeom prst="rect">
            <a:avLst/>
          </a:prstGeom>
          <a:solidFill>
            <a:schemeClr val="tx1"/>
          </a:solidFill>
          <a:ln>
            <a:noFill/>
          </a:ln>
          <a:extLst/>
        </p:spPr>
        <p:txBody>
          <a:bodyPr lIns="0" tIns="0" rIns="0" bIns="0"/>
          <a:lstStyle/>
          <a:p>
            <a:endParaRPr lang="en-US"/>
          </a:p>
        </p:txBody>
      </p:sp>
      <p:sp>
        <p:nvSpPr>
          <p:cNvPr id="11" name="Rectangle 5"/>
          <p:cNvSpPr txBox="1">
            <a:spLocks noChangeArrowheads="1"/>
          </p:cNvSpPr>
          <p:nvPr/>
        </p:nvSpPr>
        <p:spPr bwMode="auto">
          <a:xfrm>
            <a:off x="482520" y="2249714"/>
            <a:ext cx="11125159" cy="777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r>
              <a:rPr lang="en-US" sz="2400" dirty="0">
                <a:solidFill>
                  <a:srgbClr val="008000"/>
                </a:solidFill>
                <a:latin typeface="Consolas" pitchFamily="49" charset="0"/>
                <a:cs typeface="Consolas" pitchFamily="49" charset="0"/>
              </a:rPr>
              <a:t>// Synchronous</a:t>
            </a:r>
            <a:endParaRPr lang="en-US" sz="2400" dirty="0">
              <a:solidFill>
                <a:prstClr val="black"/>
              </a:solidFill>
              <a:latin typeface="Consolas" pitchFamily="49" charset="0"/>
              <a:cs typeface="Consolas" pitchFamily="49" charset="0"/>
            </a:endParaRPr>
          </a:p>
          <a:p>
            <a:r>
              <a:rPr lang="en-US" sz="2400" dirty="0" err="1">
                <a:solidFill>
                  <a:prstClr val="black"/>
                </a:solidFill>
                <a:latin typeface="Consolas" pitchFamily="49" charset="0"/>
                <a:cs typeface="Consolas" pitchFamily="49" charset="0"/>
              </a:rPr>
              <a:t>TResult</a:t>
            </a:r>
            <a:r>
              <a:rPr lang="en-US" sz="2400" dirty="0">
                <a:solidFill>
                  <a:prstClr val="black"/>
                </a:solidFill>
                <a:latin typeface="Consolas" pitchFamily="49" charset="0"/>
                <a:cs typeface="Consolas" pitchFamily="49" charset="0"/>
              </a:rPr>
              <a:t> Foo(...);</a:t>
            </a:r>
          </a:p>
        </p:txBody>
      </p:sp>
      <p:sp>
        <p:nvSpPr>
          <p:cNvPr id="7" name="Rectangle 1"/>
          <p:cNvSpPr>
            <a:spLocks/>
          </p:cNvSpPr>
          <p:nvPr/>
        </p:nvSpPr>
        <p:spPr bwMode="auto">
          <a:xfrm>
            <a:off x="8707" y="3249023"/>
            <a:ext cx="12204061" cy="1363317"/>
          </a:xfrm>
          <a:prstGeom prst="rect">
            <a:avLst/>
          </a:prstGeom>
          <a:solidFill>
            <a:schemeClr val="tx1"/>
          </a:solidFill>
          <a:ln>
            <a:noFill/>
          </a:ln>
          <a:extLst/>
        </p:spPr>
        <p:txBody>
          <a:bodyPr lIns="0" tIns="0" rIns="0" bIns="0"/>
          <a:lstStyle/>
          <a:p>
            <a:endParaRPr lang="en-US"/>
          </a:p>
        </p:txBody>
      </p:sp>
      <p:sp>
        <p:nvSpPr>
          <p:cNvPr id="8" name="Rectangle 5"/>
          <p:cNvSpPr txBox="1">
            <a:spLocks noChangeArrowheads="1"/>
          </p:cNvSpPr>
          <p:nvPr/>
        </p:nvSpPr>
        <p:spPr bwMode="auto">
          <a:xfrm>
            <a:off x="508639" y="3373120"/>
            <a:ext cx="11125159" cy="1051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r>
              <a:rPr lang="en-US" sz="2400" dirty="0">
                <a:solidFill>
                  <a:srgbClr val="008000"/>
                </a:solidFill>
                <a:latin typeface="Consolas" pitchFamily="49" charset="0"/>
                <a:cs typeface="Consolas" pitchFamily="49" charset="0"/>
              </a:rPr>
              <a:t>// Asynchronous Programming Model (APM)</a:t>
            </a:r>
            <a:endParaRPr lang="en-US" sz="2400" dirty="0">
              <a:solidFill>
                <a:prstClr val="black"/>
              </a:solidFill>
              <a:latin typeface="Consolas" pitchFamily="49" charset="0"/>
              <a:cs typeface="Consolas" pitchFamily="49" charset="0"/>
            </a:endParaRPr>
          </a:p>
          <a:p>
            <a:r>
              <a:rPr lang="en-US" sz="2400" dirty="0" err="1">
                <a:solidFill>
                  <a:srgbClr val="2B91AF"/>
                </a:solidFill>
                <a:latin typeface="Consolas" pitchFamily="49" charset="0"/>
                <a:cs typeface="Consolas" pitchFamily="49" charset="0"/>
              </a:rPr>
              <a:t>IAsyncResult</a:t>
            </a:r>
            <a:r>
              <a:rPr lang="en-US" sz="2400" dirty="0">
                <a:solidFill>
                  <a:prstClr val="black"/>
                </a:solidFill>
                <a:latin typeface="Consolas" pitchFamily="49" charset="0"/>
                <a:cs typeface="Consolas" pitchFamily="49" charset="0"/>
              </a:rPr>
              <a:t> </a:t>
            </a:r>
            <a:r>
              <a:rPr lang="en-US" sz="2400" dirty="0" err="1">
                <a:solidFill>
                  <a:prstClr val="black"/>
                </a:solidFill>
                <a:latin typeface="Consolas" pitchFamily="49" charset="0"/>
                <a:cs typeface="Consolas" pitchFamily="49" charset="0"/>
              </a:rPr>
              <a:t>BeginFoo</a:t>
            </a:r>
            <a:r>
              <a:rPr lang="en-US" sz="2400" dirty="0">
                <a:solidFill>
                  <a:prstClr val="black"/>
                </a:solidFill>
                <a:latin typeface="Consolas" pitchFamily="49" charset="0"/>
                <a:cs typeface="Consolas" pitchFamily="49" charset="0"/>
              </a:rPr>
              <a:t>(..., </a:t>
            </a:r>
            <a:r>
              <a:rPr lang="en-US" sz="2400" dirty="0" err="1">
                <a:solidFill>
                  <a:srgbClr val="2B91AF"/>
                </a:solidFill>
                <a:latin typeface="Consolas" pitchFamily="49" charset="0"/>
                <a:cs typeface="Consolas" pitchFamily="49" charset="0"/>
              </a:rPr>
              <a:t>AsyncCallback</a:t>
            </a:r>
            <a:r>
              <a:rPr lang="en-US" sz="2400" dirty="0">
                <a:solidFill>
                  <a:prstClr val="black"/>
                </a:solidFill>
                <a:latin typeface="Consolas" pitchFamily="49" charset="0"/>
                <a:cs typeface="Consolas" pitchFamily="49" charset="0"/>
              </a:rPr>
              <a:t> callback, </a:t>
            </a:r>
            <a:r>
              <a:rPr lang="en-US" sz="2400" dirty="0">
                <a:solidFill>
                  <a:srgbClr val="0000FF"/>
                </a:solidFill>
                <a:latin typeface="Consolas" pitchFamily="49" charset="0"/>
                <a:cs typeface="Consolas" pitchFamily="49" charset="0"/>
              </a:rPr>
              <a:t>object</a:t>
            </a:r>
            <a:r>
              <a:rPr lang="en-US" sz="2400" dirty="0">
                <a:solidFill>
                  <a:prstClr val="black"/>
                </a:solidFill>
                <a:latin typeface="Consolas" pitchFamily="49" charset="0"/>
                <a:cs typeface="Consolas" pitchFamily="49" charset="0"/>
              </a:rPr>
              <a:t> state);</a:t>
            </a:r>
          </a:p>
          <a:p>
            <a:r>
              <a:rPr lang="en-US" sz="2400" dirty="0" err="1">
                <a:solidFill>
                  <a:prstClr val="black"/>
                </a:solidFill>
                <a:latin typeface="Consolas" pitchFamily="49" charset="0"/>
                <a:cs typeface="Consolas" pitchFamily="49" charset="0"/>
              </a:rPr>
              <a:t>TResult</a:t>
            </a:r>
            <a:r>
              <a:rPr lang="en-US" sz="2400" dirty="0">
                <a:solidFill>
                  <a:prstClr val="black"/>
                </a:solidFill>
                <a:latin typeface="Consolas" pitchFamily="49" charset="0"/>
                <a:cs typeface="Consolas" pitchFamily="49" charset="0"/>
              </a:rPr>
              <a:t> </a:t>
            </a:r>
            <a:r>
              <a:rPr lang="en-US" sz="2400" dirty="0" err="1">
                <a:solidFill>
                  <a:prstClr val="black"/>
                </a:solidFill>
                <a:latin typeface="Consolas" pitchFamily="49" charset="0"/>
                <a:cs typeface="Consolas" pitchFamily="49" charset="0"/>
              </a:rPr>
              <a:t>EndFoo</a:t>
            </a:r>
            <a:r>
              <a:rPr lang="en-US" sz="2400" dirty="0">
                <a:solidFill>
                  <a:prstClr val="black"/>
                </a:solidFill>
                <a:latin typeface="Consolas" pitchFamily="49" charset="0"/>
                <a:cs typeface="Consolas" pitchFamily="49" charset="0"/>
              </a:rPr>
              <a:t>(</a:t>
            </a:r>
            <a:r>
              <a:rPr lang="en-US" sz="2400" dirty="0" err="1">
                <a:solidFill>
                  <a:srgbClr val="2B91AF"/>
                </a:solidFill>
                <a:latin typeface="Consolas" pitchFamily="49" charset="0"/>
                <a:cs typeface="Consolas" pitchFamily="49" charset="0"/>
              </a:rPr>
              <a:t>IAsyncResult</a:t>
            </a:r>
            <a:r>
              <a:rPr lang="en-US" sz="2400" dirty="0">
                <a:solidFill>
                  <a:prstClr val="black"/>
                </a:solidFill>
                <a:latin typeface="Consolas" pitchFamily="49" charset="0"/>
                <a:cs typeface="Consolas" pitchFamily="49" charset="0"/>
              </a:rPr>
              <a:t> </a:t>
            </a:r>
            <a:r>
              <a:rPr lang="en-US" sz="2400" dirty="0" err="1">
                <a:solidFill>
                  <a:prstClr val="black"/>
                </a:solidFill>
                <a:latin typeface="Consolas" pitchFamily="49" charset="0"/>
                <a:cs typeface="Consolas" pitchFamily="49" charset="0"/>
              </a:rPr>
              <a:t>asyncResult</a:t>
            </a:r>
            <a:r>
              <a:rPr lang="en-US" sz="2400" dirty="0">
                <a:solidFill>
                  <a:prstClr val="black"/>
                </a:solidFill>
                <a:latin typeface="Consolas" pitchFamily="49" charset="0"/>
                <a:cs typeface="Consolas" pitchFamily="49" charset="0"/>
              </a:rPr>
              <a:t>);</a:t>
            </a:r>
          </a:p>
        </p:txBody>
      </p:sp>
      <p:sp>
        <p:nvSpPr>
          <p:cNvPr id="12" name="Rectangle 1"/>
          <p:cNvSpPr>
            <a:spLocks/>
          </p:cNvSpPr>
          <p:nvPr/>
        </p:nvSpPr>
        <p:spPr bwMode="auto">
          <a:xfrm>
            <a:off x="8707" y="4766621"/>
            <a:ext cx="12204061" cy="1338943"/>
          </a:xfrm>
          <a:prstGeom prst="rect">
            <a:avLst/>
          </a:prstGeom>
          <a:solidFill>
            <a:schemeClr val="tx1"/>
          </a:solidFill>
          <a:ln>
            <a:noFill/>
          </a:ln>
          <a:extLst/>
        </p:spPr>
        <p:txBody>
          <a:bodyPr lIns="0" tIns="0" rIns="0" bIns="0"/>
          <a:lstStyle/>
          <a:p>
            <a:endParaRPr lang="en-US"/>
          </a:p>
        </p:txBody>
      </p:sp>
      <p:sp>
        <p:nvSpPr>
          <p:cNvPr id="13" name="Rectangle 5"/>
          <p:cNvSpPr txBox="1">
            <a:spLocks noChangeArrowheads="1"/>
          </p:cNvSpPr>
          <p:nvPr/>
        </p:nvSpPr>
        <p:spPr bwMode="auto">
          <a:xfrm>
            <a:off x="518026" y="4936437"/>
            <a:ext cx="11125159" cy="1051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r>
              <a:rPr lang="en-US" sz="2400" dirty="0">
                <a:solidFill>
                  <a:srgbClr val="008000"/>
                </a:solidFill>
                <a:latin typeface="Consolas" pitchFamily="49" charset="0"/>
                <a:cs typeface="Consolas" pitchFamily="49" charset="0"/>
              </a:rPr>
              <a:t>// Event-based Asynchronous Pattern (EAP)</a:t>
            </a:r>
            <a:endParaRPr lang="en-US" sz="2400" dirty="0">
              <a:solidFill>
                <a:prstClr val="black"/>
              </a:solidFill>
              <a:latin typeface="Consolas" pitchFamily="49" charset="0"/>
              <a:cs typeface="Consolas" pitchFamily="49" charset="0"/>
            </a:endParaRPr>
          </a:p>
          <a:p>
            <a:r>
              <a:rPr lang="en-US" sz="2400" dirty="0">
                <a:solidFill>
                  <a:srgbClr val="0000FF"/>
                </a:solidFill>
                <a:latin typeface="Consolas" pitchFamily="49" charset="0"/>
                <a:cs typeface="Consolas" pitchFamily="49" charset="0"/>
              </a:rPr>
              <a:t>public</a:t>
            </a:r>
            <a:r>
              <a:rPr lang="en-US" sz="2400" dirty="0">
                <a:solidFill>
                  <a:prstClr val="black"/>
                </a:solidFill>
                <a:latin typeface="Consolas" pitchFamily="49" charset="0"/>
                <a:cs typeface="Consolas" pitchFamily="49" charset="0"/>
              </a:rPr>
              <a:t> </a:t>
            </a:r>
            <a:r>
              <a:rPr lang="en-US" sz="2400" dirty="0">
                <a:solidFill>
                  <a:srgbClr val="0000FF"/>
                </a:solidFill>
                <a:latin typeface="Consolas" pitchFamily="49" charset="0"/>
                <a:cs typeface="Consolas" pitchFamily="49" charset="0"/>
              </a:rPr>
              <a:t>void</a:t>
            </a:r>
            <a:r>
              <a:rPr lang="en-US" sz="2400" dirty="0">
                <a:solidFill>
                  <a:prstClr val="black"/>
                </a:solidFill>
                <a:latin typeface="Consolas" pitchFamily="49" charset="0"/>
                <a:cs typeface="Consolas" pitchFamily="49" charset="0"/>
              </a:rPr>
              <a:t> </a:t>
            </a:r>
            <a:r>
              <a:rPr lang="en-US" sz="2400" dirty="0" err="1" smtClean="0">
                <a:solidFill>
                  <a:prstClr val="black"/>
                </a:solidFill>
                <a:latin typeface="Consolas" pitchFamily="49" charset="0"/>
                <a:cs typeface="Consolas" pitchFamily="49" charset="0"/>
              </a:rPr>
              <a:t>FooAsync</a:t>
            </a:r>
            <a:r>
              <a:rPr lang="en-US" sz="2400" dirty="0" smtClean="0">
                <a:solidFill>
                  <a:prstClr val="black"/>
                </a:solidFill>
                <a:latin typeface="Consolas" pitchFamily="49" charset="0"/>
                <a:cs typeface="Consolas" pitchFamily="49" charset="0"/>
              </a:rPr>
              <a:t>(...);</a:t>
            </a:r>
            <a:endParaRPr lang="en-US" sz="2400" dirty="0">
              <a:solidFill>
                <a:prstClr val="black"/>
              </a:solidFill>
              <a:latin typeface="Consolas" pitchFamily="49" charset="0"/>
              <a:cs typeface="Consolas" pitchFamily="49" charset="0"/>
            </a:endParaRPr>
          </a:p>
          <a:p>
            <a:r>
              <a:rPr lang="en-US" sz="2400" dirty="0">
                <a:solidFill>
                  <a:srgbClr val="0000FF"/>
                </a:solidFill>
                <a:latin typeface="Consolas" pitchFamily="49" charset="0"/>
                <a:cs typeface="Consolas" pitchFamily="49" charset="0"/>
              </a:rPr>
              <a:t>public</a:t>
            </a:r>
            <a:r>
              <a:rPr lang="en-US" sz="2400" dirty="0">
                <a:solidFill>
                  <a:prstClr val="black"/>
                </a:solidFill>
                <a:latin typeface="Consolas" pitchFamily="49" charset="0"/>
                <a:cs typeface="Consolas" pitchFamily="49" charset="0"/>
              </a:rPr>
              <a:t> </a:t>
            </a:r>
            <a:r>
              <a:rPr lang="en-US" sz="2400" dirty="0">
                <a:solidFill>
                  <a:srgbClr val="0000FF"/>
                </a:solidFill>
                <a:latin typeface="Consolas" pitchFamily="49" charset="0"/>
                <a:cs typeface="Consolas" pitchFamily="49" charset="0"/>
              </a:rPr>
              <a:t>event</a:t>
            </a:r>
            <a:r>
              <a:rPr lang="en-US" sz="2400" dirty="0">
                <a:solidFill>
                  <a:prstClr val="black"/>
                </a:solidFill>
                <a:latin typeface="Consolas" pitchFamily="49" charset="0"/>
                <a:cs typeface="Consolas" pitchFamily="49" charset="0"/>
              </a:rPr>
              <a:t> </a:t>
            </a:r>
            <a:r>
              <a:rPr lang="en-US" sz="2400" dirty="0" err="1">
                <a:solidFill>
                  <a:srgbClr val="2B91AF"/>
                </a:solidFill>
                <a:latin typeface="Consolas" pitchFamily="49" charset="0"/>
                <a:cs typeface="Consolas" pitchFamily="49" charset="0"/>
              </a:rPr>
              <a:t>EventHandler</a:t>
            </a:r>
            <a:r>
              <a:rPr lang="en-US" sz="2400" dirty="0">
                <a:solidFill>
                  <a:prstClr val="black"/>
                </a:solidFill>
                <a:latin typeface="Consolas" pitchFamily="49" charset="0"/>
                <a:cs typeface="Consolas" pitchFamily="49" charset="0"/>
              </a:rPr>
              <a:t>&lt;</a:t>
            </a:r>
            <a:r>
              <a:rPr lang="en-US" sz="2400" dirty="0" err="1">
                <a:solidFill>
                  <a:srgbClr val="2B91AF"/>
                </a:solidFill>
                <a:latin typeface="Consolas" pitchFamily="49" charset="0"/>
                <a:cs typeface="Consolas" pitchFamily="49" charset="0"/>
              </a:rPr>
              <a:t>FooCompletedEventArgs</a:t>
            </a:r>
            <a:r>
              <a:rPr lang="en-US" sz="2400" dirty="0">
                <a:solidFill>
                  <a:prstClr val="black"/>
                </a:solidFill>
                <a:latin typeface="Consolas" pitchFamily="49" charset="0"/>
                <a:cs typeface="Consolas" pitchFamily="49" charset="0"/>
              </a:rPr>
              <a:t>&gt; </a:t>
            </a:r>
            <a:r>
              <a:rPr lang="en-US" sz="2400" dirty="0" err="1">
                <a:solidFill>
                  <a:prstClr val="black"/>
                </a:solidFill>
                <a:latin typeface="Consolas" pitchFamily="49" charset="0"/>
                <a:cs typeface="Consolas" pitchFamily="49" charset="0"/>
              </a:rPr>
              <a:t>FooCompleted</a:t>
            </a:r>
            <a:r>
              <a:rPr lang="en-US" sz="2400" dirty="0">
                <a:solidFill>
                  <a:prstClr val="black"/>
                </a:solidFill>
                <a:latin typeface="Consolas" pitchFamily="49" charset="0"/>
                <a:cs typeface="Consolas" pitchFamily="49" charset="0"/>
              </a:rPr>
              <a:t>;</a:t>
            </a:r>
          </a:p>
        </p:txBody>
      </p:sp>
      <p:sp>
        <p:nvSpPr>
          <p:cNvPr id="14"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Visual Studio </a:t>
            </a:r>
            <a:r>
              <a:rPr lang="en-US" dirty="0" err="1" smtClean="0"/>
              <a:t>Async</a:t>
            </a:r>
            <a:r>
              <a:rPr lang="en-US" dirty="0" smtClean="0"/>
              <a:t/>
            </a:r>
            <a:br>
              <a:rPr lang="en-US" dirty="0" smtClean="0"/>
            </a:br>
            <a:r>
              <a:rPr lang="en-US" sz="3600" dirty="0" smtClean="0">
                <a:solidFill>
                  <a:schemeClr val="accent1">
                    <a:alpha val="99000"/>
                  </a:schemeClr>
                </a:solidFill>
              </a:rPr>
              <a:t>Asynchronous Programming in .NET Today</a:t>
            </a:r>
            <a:endParaRPr lang="en-US" sz="3600" dirty="0">
              <a:solidFill>
                <a:schemeClr val="accent1">
                  <a:alpha val="99000"/>
                </a:schemeClr>
              </a:solidFill>
            </a:endParaRPr>
          </a:p>
        </p:txBody>
      </p:sp>
    </p:spTree>
    <p:extLst>
      <p:ext uri="{BB962C8B-B14F-4D97-AF65-F5344CB8AC3E}">
        <p14:creationId xmlns:p14="http://schemas.microsoft.com/office/powerpoint/2010/main" val="332188722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p:cNvSpPr>
          <p:nvPr/>
        </p:nvSpPr>
        <p:spPr bwMode="auto">
          <a:xfrm>
            <a:off x="0" y="2011680"/>
            <a:ext cx="12204061" cy="3423920"/>
          </a:xfrm>
          <a:prstGeom prst="rect">
            <a:avLst/>
          </a:prstGeom>
          <a:solidFill>
            <a:schemeClr val="tx1"/>
          </a:solidFill>
          <a:ln>
            <a:noFill/>
          </a:ln>
          <a:extLst/>
        </p:spPr>
        <p:txBody>
          <a:bodyPr lIns="0" tIns="0" rIns="0" bIns="0"/>
          <a:lstStyle/>
          <a:p>
            <a:endParaRPr lang="en-US"/>
          </a:p>
        </p:txBody>
      </p:sp>
      <p:sp>
        <p:nvSpPr>
          <p:cNvPr id="11" name="Rectangle 5"/>
          <p:cNvSpPr txBox="1">
            <a:spLocks noChangeArrowheads="1"/>
          </p:cNvSpPr>
          <p:nvPr/>
        </p:nvSpPr>
        <p:spPr bwMode="auto">
          <a:xfrm>
            <a:off x="499933" y="2397760"/>
            <a:ext cx="11125159" cy="2697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pPr>
              <a:spcBef>
                <a:spcPct val="0"/>
              </a:spcBef>
            </a:pPr>
            <a:r>
              <a:rPr lang="en-US" sz="2400" dirty="0">
                <a:solidFill>
                  <a:srgbClr val="0000FF"/>
                </a:solidFill>
                <a:latin typeface="Consolas" pitchFamily="49" charset="0"/>
                <a:cs typeface="Consolas" pitchFamily="49" charset="0"/>
              </a:rPr>
              <a:t>public void</a:t>
            </a:r>
            <a:r>
              <a:rPr lang="en-US" sz="2400" dirty="0">
                <a:latin typeface="Consolas" pitchFamily="49" charset="0"/>
                <a:cs typeface="Consolas" pitchFamily="49" charset="0"/>
              </a:rPr>
              <a:t> </a:t>
            </a:r>
            <a:r>
              <a:rPr lang="en-US" sz="2400" dirty="0" err="1">
                <a:latin typeface="Consolas" pitchFamily="49" charset="0"/>
                <a:cs typeface="Consolas" pitchFamily="49" charset="0"/>
              </a:rPr>
              <a:t>CopyStreamToStream</a:t>
            </a:r>
            <a:r>
              <a:rPr lang="en-US" sz="2400" dirty="0">
                <a:latin typeface="Consolas" pitchFamily="49" charset="0"/>
                <a:cs typeface="Consolas" pitchFamily="49" charset="0"/>
              </a:rPr>
              <a:t>(</a:t>
            </a:r>
            <a:r>
              <a:rPr lang="en-US" sz="2400" dirty="0">
                <a:solidFill>
                  <a:srgbClr val="2B91AF"/>
                </a:solidFill>
                <a:latin typeface="Consolas" pitchFamily="49" charset="0"/>
                <a:cs typeface="Consolas" pitchFamily="49" charset="0"/>
              </a:rPr>
              <a:t>Stream</a:t>
            </a:r>
            <a:r>
              <a:rPr lang="en-US" sz="2400" dirty="0">
                <a:latin typeface="Consolas" pitchFamily="49" charset="0"/>
                <a:cs typeface="Consolas" pitchFamily="49" charset="0"/>
              </a:rPr>
              <a:t> source, </a:t>
            </a:r>
            <a:r>
              <a:rPr lang="en-US" sz="2400" dirty="0">
                <a:solidFill>
                  <a:srgbClr val="2B91AF"/>
                </a:solidFill>
                <a:latin typeface="Consolas" pitchFamily="49" charset="0"/>
                <a:cs typeface="Consolas" pitchFamily="49" charset="0"/>
              </a:rPr>
              <a:t>Stream</a:t>
            </a:r>
            <a:r>
              <a:rPr lang="en-US" sz="2400" dirty="0">
                <a:latin typeface="Consolas" pitchFamily="49" charset="0"/>
                <a:cs typeface="Consolas" pitchFamily="49" charset="0"/>
              </a:rPr>
              <a:t> destination)</a:t>
            </a:r>
            <a:br>
              <a:rPr lang="en-US" sz="2400" dirty="0">
                <a:latin typeface="Consolas" pitchFamily="49" charset="0"/>
                <a:cs typeface="Consolas" pitchFamily="49" charset="0"/>
              </a:rPr>
            </a:br>
            <a:r>
              <a:rPr lang="en-US" sz="2400" dirty="0">
                <a:latin typeface="Consolas" pitchFamily="49" charset="0"/>
                <a:cs typeface="Consolas" pitchFamily="49" charset="0"/>
              </a:rPr>
              <a:t>{</a:t>
            </a:r>
            <a:br>
              <a:rPr lang="en-US" sz="2400" dirty="0">
                <a:latin typeface="Consolas" pitchFamily="49" charset="0"/>
                <a:cs typeface="Consolas" pitchFamily="49" charset="0"/>
              </a:rPr>
            </a:br>
            <a:r>
              <a:rPr lang="en-US" sz="2400" dirty="0">
                <a:latin typeface="Consolas" pitchFamily="49" charset="0"/>
                <a:cs typeface="Consolas" pitchFamily="49" charset="0"/>
              </a:rPr>
              <a:t>    </a:t>
            </a:r>
            <a:r>
              <a:rPr lang="en-US" sz="2400" dirty="0">
                <a:solidFill>
                  <a:srgbClr val="0000FF"/>
                </a:solidFill>
                <a:latin typeface="Consolas" pitchFamily="49" charset="0"/>
                <a:cs typeface="Consolas" pitchFamily="49" charset="0"/>
              </a:rPr>
              <a:t>byte</a:t>
            </a:r>
            <a:r>
              <a:rPr lang="en-US" sz="2400" dirty="0">
                <a:latin typeface="Consolas" pitchFamily="49" charset="0"/>
                <a:cs typeface="Consolas" pitchFamily="49" charset="0"/>
              </a:rPr>
              <a:t>[] buffer = </a:t>
            </a:r>
            <a:r>
              <a:rPr lang="en-US" sz="2400" dirty="0">
                <a:solidFill>
                  <a:srgbClr val="0000FF"/>
                </a:solidFill>
                <a:latin typeface="Consolas" pitchFamily="49" charset="0"/>
                <a:cs typeface="Consolas" pitchFamily="49" charset="0"/>
              </a:rPr>
              <a:t>new</a:t>
            </a:r>
            <a:r>
              <a:rPr lang="en-US" sz="2400" dirty="0">
                <a:latin typeface="Consolas" pitchFamily="49" charset="0"/>
                <a:cs typeface="Consolas" pitchFamily="49" charset="0"/>
              </a:rPr>
              <a:t> </a:t>
            </a:r>
            <a:r>
              <a:rPr lang="en-US" sz="2400" dirty="0">
                <a:solidFill>
                  <a:srgbClr val="0000FF"/>
                </a:solidFill>
                <a:latin typeface="Consolas" pitchFamily="49" charset="0"/>
                <a:cs typeface="Consolas" pitchFamily="49" charset="0"/>
              </a:rPr>
              <a:t>byte</a:t>
            </a:r>
            <a:r>
              <a:rPr lang="en-US" sz="2400" dirty="0">
                <a:latin typeface="Consolas" pitchFamily="49" charset="0"/>
                <a:cs typeface="Consolas" pitchFamily="49" charset="0"/>
              </a:rPr>
              <a:t>[0x1000];</a:t>
            </a:r>
            <a:br>
              <a:rPr lang="en-US" sz="2400" dirty="0">
                <a:latin typeface="Consolas" pitchFamily="49" charset="0"/>
                <a:cs typeface="Consolas" pitchFamily="49" charset="0"/>
              </a:rPr>
            </a:br>
            <a:r>
              <a:rPr lang="en-US" sz="2400" dirty="0">
                <a:latin typeface="Consolas" pitchFamily="49" charset="0"/>
                <a:cs typeface="Consolas" pitchFamily="49" charset="0"/>
              </a:rPr>
              <a:t>    </a:t>
            </a:r>
            <a:r>
              <a:rPr lang="en-US" sz="2400" dirty="0" err="1">
                <a:solidFill>
                  <a:srgbClr val="0000FF"/>
                </a:solidFill>
                <a:latin typeface="Consolas" pitchFamily="49" charset="0"/>
                <a:cs typeface="Consolas" pitchFamily="49" charset="0"/>
              </a:rPr>
              <a:t>int</a:t>
            </a:r>
            <a:r>
              <a:rPr lang="en-US" sz="2400" dirty="0">
                <a:latin typeface="Consolas" pitchFamily="49" charset="0"/>
                <a:cs typeface="Consolas" pitchFamily="49" charset="0"/>
              </a:rPr>
              <a:t> </a:t>
            </a:r>
            <a:r>
              <a:rPr lang="en-US" sz="2400" dirty="0" err="1">
                <a:latin typeface="Consolas" pitchFamily="49" charset="0"/>
                <a:cs typeface="Consolas" pitchFamily="49" charset="0"/>
              </a:rPr>
              <a:t>numRead</a:t>
            </a:r>
            <a:r>
              <a:rPr lang="en-US" sz="2400" dirty="0">
                <a:latin typeface="Consolas" pitchFamily="49" charset="0"/>
                <a:cs typeface="Consolas" pitchFamily="49" charset="0"/>
              </a:rPr>
              <a:t>;</a:t>
            </a:r>
            <a:br>
              <a:rPr lang="en-US" sz="2400" dirty="0">
                <a:latin typeface="Consolas" pitchFamily="49" charset="0"/>
                <a:cs typeface="Consolas" pitchFamily="49" charset="0"/>
              </a:rPr>
            </a:br>
            <a:r>
              <a:rPr lang="en-US" sz="2400" dirty="0">
                <a:latin typeface="Consolas" pitchFamily="49" charset="0"/>
                <a:cs typeface="Consolas" pitchFamily="49" charset="0"/>
              </a:rPr>
              <a:t>    </a:t>
            </a:r>
            <a:r>
              <a:rPr lang="en-US" sz="2400" dirty="0">
                <a:solidFill>
                  <a:srgbClr val="0000FF"/>
                </a:solidFill>
                <a:latin typeface="Consolas" pitchFamily="49" charset="0"/>
                <a:cs typeface="Consolas" pitchFamily="49" charset="0"/>
              </a:rPr>
              <a:t>while</a:t>
            </a:r>
            <a:r>
              <a:rPr lang="en-US" sz="2400" dirty="0">
                <a:latin typeface="Consolas" pitchFamily="49" charset="0"/>
                <a:cs typeface="Consolas" pitchFamily="49" charset="0"/>
              </a:rPr>
              <a:t> ((</a:t>
            </a:r>
            <a:r>
              <a:rPr lang="en-US" sz="2400" dirty="0" err="1">
                <a:latin typeface="Consolas" pitchFamily="49" charset="0"/>
                <a:cs typeface="Consolas" pitchFamily="49" charset="0"/>
              </a:rPr>
              <a:t>numRead</a:t>
            </a:r>
            <a:r>
              <a:rPr lang="en-US" sz="2400" dirty="0">
                <a:latin typeface="Consolas" pitchFamily="49" charset="0"/>
                <a:cs typeface="Consolas" pitchFamily="49" charset="0"/>
              </a:rPr>
              <a:t> = </a:t>
            </a:r>
            <a:r>
              <a:rPr lang="en-US" sz="2400" dirty="0" err="1">
                <a:latin typeface="Consolas" pitchFamily="49" charset="0"/>
                <a:cs typeface="Consolas" pitchFamily="49" charset="0"/>
              </a:rPr>
              <a:t>source.Read</a:t>
            </a:r>
            <a:r>
              <a:rPr lang="en-US" sz="2400" dirty="0">
                <a:latin typeface="Consolas" pitchFamily="49" charset="0"/>
                <a:cs typeface="Consolas" pitchFamily="49" charset="0"/>
              </a:rPr>
              <a:t>(buffer, 0, </a:t>
            </a:r>
            <a:r>
              <a:rPr lang="en-US" sz="2400" dirty="0" err="1">
                <a:latin typeface="Consolas" pitchFamily="49" charset="0"/>
                <a:cs typeface="Consolas" pitchFamily="49" charset="0"/>
              </a:rPr>
              <a:t>buffer.Length</a:t>
            </a:r>
            <a:r>
              <a:rPr lang="en-US" sz="2400" dirty="0">
                <a:latin typeface="Consolas" pitchFamily="49" charset="0"/>
                <a:cs typeface="Consolas" pitchFamily="49" charset="0"/>
              </a:rPr>
              <a:t>)) != 0)</a:t>
            </a:r>
            <a:br>
              <a:rPr lang="en-US" sz="2400" dirty="0">
                <a:latin typeface="Consolas" pitchFamily="49" charset="0"/>
                <a:cs typeface="Consolas" pitchFamily="49" charset="0"/>
              </a:rPr>
            </a:br>
            <a:r>
              <a:rPr lang="en-US" sz="2400" dirty="0">
                <a:latin typeface="Consolas" pitchFamily="49" charset="0"/>
                <a:cs typeface="Consolas" pitchFamily="49" charset="0"/>
              </a:rPr>
              <a:t>    {</a:t>
            </a:r>
            <a:br>
              <a:rPr lang="en-US" sz="2400" dirty="0">
                <a:latin typeface="Consolas" pitchFamily="49" charset="0"/>
                <a:cs typeface="Consolas" pitchFamily="49" charset="0"/>
              </a:rPr>
            </a:br>
            <a:r>
              <a:rPr lang="en-US" sz="2400" dirty="0">
                <a:latin typeface="Consolas" pitchFamily="49" charset="0"/>
                <a:cs typeface="Consolas" pitchFamily="49" charset="0"/>
              </a:rPr>
              <a:t>        </a:t>
            </a:r>
            <a:r>
              <a:rPr lang="en-US" sz="2400" dirty="0" err="1">
                <a:latin typeface="Consolas" pitchFamily="49" charset="0"/>
                <a:cs typeface="Consolas" pitchFamily="49" charset="0"/>
              </a:rPr>
              <a:t>destination.Write</a:t>
            </a:r>
            <a:r>
              <a:rPr lang="en-US" sz="2400" dirty="0">
                <a:latin typeface="Consolas" pitchFamily="49" charset="0"/>
                <a:cs typeface="Consolas" pitchFamily="49" charset="0"/>
              </a:rPr>
              <a:t>(buffer, 0, </a:t>
            </a:r>
            <a:r>
              <a:rPr lang="en-US" sz="2400" dirty="0" err="1">
                <a:latin typeface="Consolas" pitchFamily="49" charset="0"/>
                <a:cs typeface="Consolas" pitchFamily="49" charset="0"/>
              </a:rPr>
              <a:t>numRead</a:t>
            </a:r>
            <a:r>
              <a:rPr lang="en-US" sz="2400" dirty="0">
                <a:latin typeface="Consolas" pitchFamily="49" charset="0"/>
                <a:cs typeface="Consolas" pitchFamily="49" charset="0"/>
              </a:rPr>
              <a:t>);</a:t>
            </a:r>
            <a:br>
              <a:rPr lang="en-US" sz="2400" dirty="0">
                <a:latin typeface="Consolas" pitchFamily="49" charset="0"/>
                <a:cs typeface="Consolas" pitchFamily="49" charset="0"/>
              </a:rPr>
            </a:br>
            <a:r>
              <a:rPr lang="en-US" sz="2400" dirty="0">
                <a:latin typeface="Consolas" pitchFamily="49" charset="0"/>
                <a:cs typeface="Consolas" pitchFamily="49" charset="0"/>
              </a:rPr>
              <a:t>    }</a:t>
            </a:r>
            <a:br>
              <a:rPr lang="en-US" sz="2400" dirty="0">
                <a:latin typeface="Consolas" pitchFamily="49" charset="0"/>
                <a:cs typeface="Consolas" pitchFamily="49" charset="0"/>
              </a:rPr>
            </a:br>
            <a:r>
              <a:rPr lang="en-US" sz="2400" dirty="0">
                <a:latin typeface="Consolas" pitchFamily="49" charset="0"/>
                <a:cs typeface="Consolas" pitchFamily="49" charset="0"/>
              </a:rPr>
              <a:t>}</a:t>
            </a:r>
          </a:p>
          <a:p>
            <a:pPr>
              <a:spcBef>
                <a:spcPct val="0"/>
              </a:spcBef>
            </a:pPr>
            <a:endParaRPr lang="en-US" sz="2400" dirty="0" smtClean="0">
              <a:latin typeface="Consolas" pitchFamily="49" charset="0"/>
              <a:cs typeface="Consolas" pitchFamily="49" charset="0"/>
            </a:endParaRPr>
          </a:p>
        </p:txBody>
      </p:sp>
      <p:sp>
        <p:nvSpPr>
          <p:cNvPr id="7" name="Title 1"/>
          <p:cNvSpPr txBox="1">
            <a:spLocks/>
          </p:cNvSpPr>
          <p:nvPr/>
        </p:nvSpPr>
        <p:spPr>
          <a:xfrm>
            <a:off x="507868" y="230189"/>
            <a:ext cx="1117309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Visual Studio </a:t>
            </a:r>
            <a:r>
              <a:rPr lang="en-US" dirty="0" err="1" smtClean="0"/>
              <a:t>Async</a:t>
            </a:r>
            <a:r>
              <a:rPr lang="en-US" dirty="0" smtClean="0"/>
              <a:t/>
            </a:r>
            <a:br>
              <a:rPr lang="en-US" dirty="0" smtClean="0"/>
            </a:br>
            <a:r>
              <a:rPr lang="en-US" sz="3600" dirty="0" smtClean="0">
                <a:solidFill>
                  <a:schemeClr val="accent1">
                    <a:alpha val="99000"/>
                  </a:schemeClr>
                </a:solidFill>
              </a:rPr>
              <a:t>Your synchronous code with .NET 4</a:t>
            </a:r>
            <a:endParaRPr lang="en-US" sz="3600" dirty="0">
              <a:solidFill>
                <a:schemeClr val="accent1">
                  <a:alpha val="99000"/>
                </a:schemeClr>
              </a:solidFill>
            </a:endParaRPr>
          </a:p>
        </p:txBody>
      </p:sp>
    </p:spTree>
    <p:extLst>
      <p:ext uri="{BB962C8B-B14F-4D97-AF65-F5344CB8AC3E}">
        <p14:creationId xmlns:p14="http://schemas.microsoft.com/office/powerpoint/2010/main" val="1449675110"/>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p:cNvSpPr>
          <p:nvPr/>
        </p:nvSpPr>
        <p:spPr bwMode="auto">
          <a:xfrm>
            <a:off x="0" y="2011680"/>
            <a:ext cx="7419947" cy="2011680"/>
          </a:xfrm>
          <a:prstGeom prst="rect">
            <a:avLst/>
          </a:prstGeom>
          <a:solidFill>
            <a:schemeClr val="tx1"/>
          </a:solidFill>
          <a:ln>
            <a:noFill/>
          </a:ln>
          <a:extLst/>
        </p:spPr>
        <p:txBody>
          <a:bodyPr lIns="0" tIns="0" rIns="0" bIns="0"/>
          <a:lstStyle/>
          <a:p>
            <a:endParaRPr lang="en-US"/>
          </a:p>
        </p:txBody>
      </p:sp>
      <p:sp>
        <p:nvSpPr>
          <p:cNvPr id="11" name="Rectangle 5"/>
          <p:cNvSpPr txBox="1">
            <a:spLocks noChangeArrowheads="1"/>
          </p:cNvSpPr>
          <p:nvPr/>
        </p:nvSpPr>
        <p:spPr bwMode="auto">
          <a:xfrm>
            <a:off x="499933" y="2194560"/>
            <a:ext cx="6828598" cy="1691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fontAlgn="base">
              <a:lnSpc>
                <a:spcPct val="80000"/>
              </a:lnSpc>
              <a:spcBef>
                <a:spcPts val="1000"/>
              </a:spcBef>
              <a:spcAft>
                <a:spcPct val="0"/>
              </a:spcAft>
              <a:defRPr sz="4000">
                <a:solidFill>
                  <a:srgbClr val="292929"/>
                </a:solidFill>
                <a:latin typeface="+mn-lt"/>
                <a:ea typeface="+mn-ea"/>
                <a:cs typeface="+mn-cs"/>
                <a:sym typeface="Consolas" charset="0"/>
              </a:defRPr>
            </a:lvl1pPr>
            <a:lvl2pPr marL="771525" algn="l" rtl="0" fontAlgn="base">
              <a:lnSpc>
                <a:spcPct val="80000"/>
              </a:lnSpc>
              <a:spcBef>
                <a:spcPts val="800"/>
              </a:spcBef>
              <a:spcAft>
                <a:spcPct val="0"/>
              </a:spcAft>
              <a:defRPr sz="3200">
                <a:solidFill>
                  <a:srgbClr val="292929"/>
                </a:solidFill>
                <a:latin typeface="+mn-lt"/>
                <a:ea typeface="+mn-ea"/>
                <a:cs typeface="+mn-cs"/>
                <a:sym typeface="Consolas" charset="0"/>
              </a:defRPr>
            </a:lvl2pPr>
            <a:lvl3pPr marL="1327150" algn="l" rtl="0" fontAlgn="base">
              <a:lnSpc>
                <a:spcPct val="80000"/>
              </a:lnSpc>
              <a:spcBef>
                <a:spcPts val="700"/>
              </a:spcBef>
              <a:spcAft>
                <a:spcPct val="0"/>
              </a:spcAft>
              <a:defRPr sz="3000">
                <a:solidFill>
                  <a:srgbClr val="292929"/>
                </a:solidFill>
                <a:latin typeface="+mn-lt"/>
                <a:ea typeface="+mn-ea"/>
                <a:cs typeface="+mn-cs"/>
                <a:sym typeface="Consolas" charset="0"/>
              </a:defRPr>
            </a:lvl3pPr>
            <a:lvl4pPr marL="1943100" algn="l" rtl="0" fontAlgn="base">
              <a:lnSpc>
                <a:spcPct val="80000"/>
              </a:lnSpc>
              <a:spcBef>
                <a:spcPts val="700"/>
              </a:spcBef>
              <a:spcAft>
                <a:spcPct val="0"/>
              </a:spcAft>
              <a:defRPr sz="3000">
                <a:solidFill>
                  <a:srgbClr val="292929"/>
                </a:solidFill>
                <a:latin typeface="+mn-lt"/>
                <a:ea typeface="+mn-ea"/>
                <a:cs typeface="+mn-cs"/>
                <a:sym typeface="Consolas" charset="0"/>
              </a:defRPr>
            </a:lvl4pPr>
            <a:lvl5pPr marL="2481263" algn="l" rtl="0" fontAlgn="base">
              <a:lnSpc>
                <a:spcPct val="80000"/>
              </a:lnSpc>
              <a:spcBef>
                <a:spcPts val="700"/>
              </a:spcBef>
              <a:spcAft>
                <a:spcPct val="0"/>
              </a:spcAft>
              <a:defRPr sz="3000">
                <a:solidFill>
                  <a:srgbClr val="292929"/>
                </a:solidFill>
                <a:latin typeface="+mn-lt"/>
                <a:ea typeface="+mn-ea"/>
                <a:cs typeface="+mn-cs"/>
                <a:sym typeface="Consolas" charset="0"/>
              </a:defRPr>
            </a:lvl5pPr>
            <a:lvl6pPr marL="2938463" algn="l" rtl="0" fontAlgn="base">
              <a:lnSpc>
                <a:spcPct val="80000"/>
              </a:lnSpc>
              <a:spcBef>
                <a:spcPts val="700"/>
              </a:spcBef>
              <a:spcAft>
                <a:spcPct val="0"/>
              </a:spcAft>
              <a:defRPr sz="3000">
                <a:solidFill>
                  <a:srgbClr val="292929"/>
                </a:solidFill>
                <a:latin typeface="+mn-lt"/>
                <a:ea typeface="+mn-ea"/>
                <a:cs typeface="+mn-cs"/>
                <a:sym typeface="Consolas" charset="0"/>
              </a:defRPr>
            </a:lvl6pPr>
            <a:lvl7pPr marL="3395663" algn="l" rtl="0" fontAlgn="base">
              <a:lnSpc>
                <a:spcPct val="80000"/>
              </a:lnSpc>
              <a:spcBef>
                <a:spcPts val="700"/>
              </a:spcBef>
              <a:spcAft>
                <a:spcPct val="0"/>
              </a:spcAft>
              <a:defRPr sz="3000">
                <a:solidFill>
                  <a:srgbClr val="292929"/>
                </a:solidFill>
                <a:latin typeface="+mn-lt"/>
                <a:ea typeface="+mn-ea"/>
                <a:cs typeface="+mn-cs"/>
                <a:sym typeface="Consolas" charset="0"/>
              </a:defRPr>
            </a:lvl7pPr>
            <a:lvl8pPr marL="3852863" algn="l" rtl="0" fontAlgn="base">
              <a:lnSpc>
                <a:spcPct val="80000"/>
              </a:lnSpc>
              <a:spcBef>
                <a:spcPts val="700"/>
              </a:spcBef>
              <a:spcAft>
                <a:spcPct val="0"/>
              </a:spcAft>
              <a:defRPr sz="3000">
                <a:solidFill>
                  <a:srgbClr val="292929"/>
                </a:solidFill>
                <a:latin typeface="+mn-lt"/>
                <a:ea typeface="+mn-ea"/>
                <a:cs typeface="+mn-cs"/>
                <a:sym typeface="Consolas" charset="0"/>
              </a:defRPr>
            </a:lvl8pPr>
            <a:lvl9pPr marL="4310063" algn="l" rtl="0" fontAlgn="base">
              <a:lnSpc>
                <a:spcPct val="80000"/>
              </a:lnSpc>
              <a:spcBef>
                <a:spcPts val="700"/>
              </a:spcBef>
              <a:spcAft>
                <a:spcPct val="0"/>
              </a:spcAft>
              <a:defRPr sz="3000">
                <a:solidFill>
                  <a:srgbClr val="292929"/>
                </a:solidFill>
                <a:latin typeface="+mn-lt"/>
                <a:ea typeface="+mn-ea"/>
                <a:cs typeface="+mn-cs"/>
                <a:sym typeface="Consolas" charset="0"/>
              </a:defRPr>
            </a:lvl9pPr>
          </a:lstStyle>
          <a:p>
            <a:pPr>
              <a:spcBef>
                <a:spcPct val="0"/>
              </a:spcBef>
            </a:pPr>
            <a:r>
              <a:rPr lang="en-US" sz="1400" dirty="0">
                <a:solidFill>
                  <a:srgbClr val="0000FF"/>
                </a:solidFill>
                <a:latin typeface="Consolas" pitchFamily="49" charset="0"/>
                <a:cs typeface="Consolas" pitchFamily="49" charset="0"/>
              </a:rPr>
              <a:t>public void</a:t>
            </a:r>
            <a:r>
              <a:rPr lang="en-US" sz="1400" dirty="0">
                <a:latin typeface="Consolas" pitchFamily="49" charset="0"/>
                <a:cs typeface="Consolas" pitchFamily="49" charset="0"/>
              </a:rPr>
              <a:t> </a:t>
            </a:r>
            <a:r>
              <a:rPr lang="en-US" sz="1400" dirty="0" err="1">
                <a:latin typeface="Consolas" pitchFamily="49" charset="0"/>
                <a:cs typeface="Consolas" pitchFamily="49" charset="0"/>
              </a:rPr>
              <a:t>CopyStreamToStream</a:t>
            </a:r>
            <a:r>
              <a:rPr lang="en-US" sz="1400" dirty="0">
                <a:latin typeface="Consolas" pitchFamily="49" charset="0"/>
                <a:cs typeface="Consolas" pitchFamily="49" charset="0"/>
              </a:rPr>
              <a:t>(</a:t>
            </a:r>
            <a:r>
              <a:rPr lang="en-US" sz="1400" dirty="0">
                <a:solidFill>
                  <a:srgbClr val="2B91AF"/>
                </a:solidFill>
                <a:latin typeface="Consolas" pitchFamily="49" charset="0"/>
                <a:cs typeface="Consolas" pitchFamily="49" charset="0"/>
              </a:rPr>
              <a:t>Stream</a:t>
            </a:r>
            <a:r>
              <a:rPr lang="en-US" sz="1400" dirty="0">
                <a:latin typeface="Consolas" pitchFamily="49" charset="0"/>
                <a:cs typeface="Consolas" pitchFamily="49" charset="0"/>
              </a:rPr>
              <a:t> source, </a:t>
            </a:r>
            <a:r>
              <a:rPr lang="en-US" sz="1400" dirty="0">
                <a:solidFill>
                  <a:srgbClr val="2B91AF"/>
                </a:solidFill>
                <a:latin typeface="Consolas" pitchFamily="49" charset="0"/>
                <a:cs typeface="Consolas" pitchFamily="49" charset="0"/>
              </a:rPr>
              <a:t>Stream</a:t>
            </a:r>
            <a:r>
              <a:rPr lang="en-US" sz="1400" dirty="0">
                <a:latin typeface="Consolas" pitchFamily="49" charset="0"/>
                <a:cs typeface="Consolas" pitchFamily="49" charset="0"/>
              </a:rPr>
              <a:t> destination)</a:t>
            </a:r>
            <a:br>
              <a:rPr lang="en-US" sz="1400" dirty="0">
                <a:latin typeface="Consolas" pitchFamily="49" charset="0"/>
                <a:cs typeface="Consolas" pitchFamily="49" charset="0"/>
              </a:rPr>
            </a:br>
            <a:r>
              <a:rPr lang="en-US" sz="1400" dirty="0">
                <a:latin typeface="Consolas" pitchFamily="49" charset="0"/>
                <a:cs typeface="Consolas" pitchFamily="49" charset="0"/>
              </a:rPr>
              <a:t>{</a:t>
            </a:r>
            <a:br>
              <a:rPr lang="en-US" sz="1400" dirty="0">
                <a:latin typeface="Consolas" pitchFamily="49" charset="0"/>
                <a:cs typeface="Consolas" pitchFamily="49" charset="0"/>
              </a:rPr>
            </a:br>
            <a:r>
              <a:rPr lang="en-US" sz="1400" dirty="0">
                <a:latin typeface="Consolas" pitchFamily="49" charset="0"/>
                <a:cs typeface="Consolas" pitchFamily="49" charset="0"/>
              </a:rPr>
              <a:t>    </a:t>
            </a:r>
            <a:r>
              <a:rPr lang="en-US" sz="1400" dirty="0">
                <a:solidFill>
                  <a:srgbClr val="0000FF"/>
                </a:solidFill>
                <a:latin typeface="Consolas" pitchFamily="49" charset="0"/>
                <a:cs typeface="Consolas" pitchFamily="49" charset="0"/>
              </a:rPr>
              <a:t>byte</a:t>
            </a:r>
            <a:r>
              <a:rPr lang="en-US" sz="1400" dirty="0">
                <a:latin typeface="Consolas" pitchFamily="49" charset="0"/>
                <a:cs typeface="Consolas" pitchFamily="49" charset="0"/>
              </a:rPr>
              <a:t>[] buffer = </a:t>
            </a:r>
            <a:r>
              <a:rPr lang="en-US" sz="1400" dirty="0">
                <a:solidFill>
                  <a:srgbClr val="0000FF"/>
                </a:solidFill>
                <a:latin typeface="Consolas" pitchFamily="49" charset="0"/>
                <a:cs typeface="Consolas" pitchFamily="49" charset="0"/>
              </a:rPr>
              <a:t>new</a:t>
            </a:r>
            <a:r>
              <a:rPr lang="en-US" sz="1400" dirty="0">
                <a:latin typeface="Consolas" pitchFamily="49" charset="0"/>
                <a:cs typeface="Consolas" pitchFamily="49" charset="0"/>
              </a:rPr>
              <a:t> </a:t>
            </a:r>
            <a:r>
              <a:rPr lang="en-US" sz="1400" dirty="0">
                <a:solidFill>
                  <a:srgbClr val="0000FF"/>
                </a:solidFill>
                <a:latin typeface="Consolas" pitchFamily="49" charset="0"/>
                <a:cs typeface="Consolas" pitchFamily="49" charset="0"/>
              </a:rPr>
              <a:t>byte</a:t>
            </a:r>
            <a:r>
              <a:rPr lang="en-US" sz="1400" dirty="0">
                <a:latin typeface="Consolas" pitchFamily="49" charset="0"/>
                <a:cs typeface="Consolas" pitchFamily="49" charset="0"/>
              </a:rPr>
              <a:t>[0x1000];</a:t>
            </a:r>
            <a:br>
              <a:rPr lang="en-US" sz="1400" dirty="0">
                <a:latin typeface="Consolas" pitchFamily="49" charset="0"/>
                <a:cs typeface="Consolas" pitchFamily="49" charset="0"/>
              </a:rPr>
            </a:br>
            <a:r>
              <a:rPr lang="en-US" sz="1400" dirty="0">
                <a:latin typeface="Consolas" pitchFamily="49" charset="0"/>
                <a:cs typeface="Consolas" pitchFamily="49" charset="0"/>
              </a:rPr>
              <a:t>    </a:t>
            </a:r>
            <a:r>
              <a:rPr lang="en-US" sz="1400" dirty="0" err="1">
                <a:solidFill>
                  <a:srgbClr val="0000FF"/>
                </a:solidFill>
                <a:latin typeface="Consolas" pitchFamily="49" charset="0"/>
                <a:cs typeface="Consolas" pitchFamily="49" charset="0"/>
              </a:rPr>
              <a:t>int</a:t>
            </a:r>
            <a:r>
              <a:rPr lang="en-US" sz="1400" dirty="0">
                <a:latin typeface="Consolas" pitchFamily="49" charset="0"/>
                <a:cs typeface="Consolas" pitchFamily="49" charset="0"/>
              </a:rPr>
              <a:t> </a:t>
            </a:r>
            <a:r>
              <a:rPr lang="en-US" sz="1400" dirty="0" err="1">
                <a:latin typeface="Consolas" pitchFamily="49" charset="0"/>
                <a:cs typeface="Consolas" pitchFamily="49" charset="0"/>
              </a:rPr>
              <a:t>numRead</a:t>
            </a:r>
            <a:r>
              <a:rPr lang="en-US" sz="1400" dirty="0">
                <a:latin typeface="Consolas" pitchFamily="49" charset="0"/>
                <a:cs typeface="Consolas" pitchFamily="49" charset="0"/>
              </a:rPr>
              <a:t>;</a:t>
            </a:r>
            <a:br>
              <a:rPr lang="en-US" sz="1400" dirty="0">
                <a:latin typeface="Consolas" pitchFamily="49" charset="0"/>
                <a:cs typeface="Consolas" pitchFamily="49" charset="0"/>
              </a:rPr>
            </a:br>
            <a:r>
              <a:rPr lang="en-US" sz="1400" dirty="0">
                <a:latin typeface="Consolas" pitchFamily="49" charset="0"/>
                <a:cs typeface="Consolas" pitchFamily="49" charset="0"/>
              </a:rPr>
              <a:t>    </a:t>
            </a:r>
            <a:r>
              <a:rPr lang="en-US" sz="1400" dirty="0">
                <a:solidFill>
                  <a:srgbClr val="0000FF"/>
                </a:solidFill>
                <a:latin typeface="Consolas" pitchFamily="49" charset="0"/>
                <a:cs typeface="Consolas" pitchFamily="49" charset="0"/>
              </a:rPr>
              <a:t>while</a:t>
            </a:r>
            <a:r>
              <a:rPr lang="en-US" sz="1400" dirty="0">
                <a:latin typeface="Consolas" pitchFamily="49" charset="0"/>
                <a:cs typeface="Consolas" pitchFamily="49" charset="0"/>
              </a:rPr>
              <a:t> ((</a:t>
            </a:r>
            <a:r>
              <a:rPr lang="en-US" sz="1400" dirty="0" err="1">
                <a:latin typeface="Consolas" pitchFamily="49" charset="0"/>
                <a:cs typeface="Consolas" pitchFamily="49" charset="0"/>
              </a:rPr>
              <a:t>numRead</a:t>
            </a:r>
            <a:r>
              <a:rPr lang="en-US" sz="1400" dirty="0">
                <a:latin typeface="Consolas" pitchFamily="49" charset="0"/>
                <a:cs typeface="Consolas" pitchFamily="49" charset="0"/>
              </a:rPr>
              <a:t> = </a:t>
            </a:r>
            <a:r>
              <a:rPr lang="en-US" sz="1400" dirty="0" err="1">
                <a:latin typeface="Consolas" pitchFamily="49" charset="0"/>
                <a:cs typeface="Consolas" pitchFamily="49" charset="0"/>
              </a:rPr>
              <a:t>source.Read</a:t>
            </a:r>
            <a:r>
              <a:rPr lang="en-US" sz="1400" dirty="0">
                <a:latin typeface="Consolas" pitchFamily="49" charset="0"/>
                <a:cs typeface="Consolas" pitchFamily="49" charset="0"/>
              </a:rPr>
              <a:t>(buffer, 0, </a:t>
            </a:r>
            <a:r>
              <a:rPr lang="en-US" sz="1400" dirty="0" err="1">
                <a:latin typeface="Consolas" pitchFamily="49" charset="0"/>
                <a:cs typeface="Consolas" pitchFamily="49" charset="0"/>
              </a:rPr>
              <a:t>buffer.Length</a:t>
            </a:r>
            <a:r>
              <a:rPr lang="en-US" sz="1400" dirty="0">
                <a:latin typeface="Consolas" pitchFamily="49" charset="0"/>
                <a:cs typeface="Consolas" pitchFamily="49" charset="0"/>
              </a:rPr>
              <a:t>)) != 0)</a:t>
            </a:r>
            <a:br>
              <a:rPr lang="en-US" sz="1400" dirty="0">
                <a:latin typeface="Consolas" pitchFamily="49" charset="0"/>
                <a:cs typeface="Consolas" pitchFamily="49" charset="0"/>
              </a:rPr>
            </a:br>
            <a:r>
              <a:rPr lang="en-US" sz="1400" dirty="0">
                <a:latin typeface="Consolas" pitchFamily="49" charset="0"/>
                <a:cs typeface="Consolas" pitchFamily="49" charset="0"/>
              </a:rPr>
              <a:t>    {</a:t>
            </a:r>
            <a:br>
              <a:rPr lang="en-US" sz="1400" dirty="0">
                <a:latin typeface="Consolas" pitchFamily="49" charset="0"/>
                <a:cs typeface="Consolas" pitchFamily="49" charset="0"/>
              </a:rPr>
            </a:br>
            <a:r>
              <a:rPr lang="en-US" sz="1400" dirty="0">
                <a:latin typeface="Consolas" pitchFamily="49" charset="0"/>
                <a:cs typeface="Consolas" pitchFamily="49" charset="0"/>
              </a:rPr>
              <a:t>        </a:t>
            </a:r>
            <a:r>
              <a:rPr lang="en-US" sz="1400" dirty="0" err="1">
                <a:latin typeface="Consolas" pitchFamily="49" charset="0"/>
                <a:cs typeface="Consolas" pitchFamily="49" charset="0"/>
              </a:rPr>
              <a:t>destination.Write</a:t>
            </a:r>
            <a:r>
              <a:rPr lang="en-US" sz="1400" dirty="0">
                <a:latin typeface="Consolas" pitchFamily="49" charset="0"/>
                <a:cs typeface="Consolas" pitchFamily="49" charset="0"/>
              </a:rPr>
              <a:t>(buffer, 0, </a:t>
            </a:r>
            <a:r>
              <a:rPr lang="en-US" sz="1400" dirty="0" err="1">
                <a:latin typeface="Consolas" pitchFamily="49" charset="0"/>
                <a:cs typeface="Consolas" pitchFamily="49" charset="0"/>
              </a:rPr>
              <a:t>numRead</a:t>
            </a:r>
            <a:r>
              <a:rPr lang="en-US" sz="1400" dirty="0">
                <a:latin typeface="Consolas" pitchFamily="49" charset="0"/>
                <a:cs typeface="Consolas" pitchFamily="49" charset="0"/>
              </a:rPr>
              <a:t>);</a:t>
            </a:r>
            <a:br>
              <a:rPr lang="en-US" sz="1400" dirty="0">
                <a:latin typeface="Consolas" pitchFamily="49" charset="0"/>
                <a:cs typeface="Consolas" pitchFamily="49" charset="0"/>
              </a:rPr>
            </a:br>
            <a:r>
              <a:rPr lang="en-US" sz="1400" dirty="0">
                <a:latin typeface="Consolas" pitchFamily="49" charset="0"/>
                <a:cs typeface="Consolas" pitchFamily="49" charset="0"/>
              </a:rPr>
              <a:t>    }</a:t>
            </a:r>
            <a:br>
              <a:rPr lang="en-US" sz="1400" dirty="0">
                <a:latin typeface="Consolas" pitchFamily="49" charset="0"/>
                <a:cs typeface="Consolas" pitchFamily="49" charset="0"/>
              </a:rPr>
            </a:br>
            <a:r>
              <a:rPr lang="en-US" sz="1400" dirty="0">
                <a:latin typeface="Consolas" pitchFamily="49" charset="0"/>
                <a:cs typeface="Consolas" pitchFamily="49" charset="0"/>
              </a:rPr>
              <a:t>}</a:t>
            </a:r>
          </a:p>
          <a:p>
            <a:pPr>
              <a:spcBef>
                <a:spcPct val="0"/>
              </a:spcBef>
            </a:pPr>
            <a:endParaRPr lang="en-US" sz="1400" dirty="0">
              <a:latin typeface="Consolas" pitchFamily="49" charset="0"/>
              <a:cs typeface="Consolas" pitchFamily="49" charset="0"/>
            </a:endParaRPr>
          </a:p>
        </p:txBody>
      </p:sp>
      <p:sp>
        <p:nvSpPr>
          <p:cNvPr id="7" name="Rectangle 6"/>
          <p:cNvSpPr/>
          <p:nvPr/>
        </p:nvSpPr>
        <p:spPr>
          <a:xfrm>
            <a:off x="7602780" y="685800"/>
            <a:ext cx="4586045" cy="5756910"/>
          </a:xfrm>
          <a:prstGeom prst="rect">
            <a:avLst/>
          </a:prstGeom>
        </p:spPr>
        <p:style>
          <a:lnRef idx="2">
            <a:schemeClr val="dk1"/>
          </a:lnRef>
          <a:fillRef idx="1">
            <a:schemeClr val="lt1"/>
          </a:fillRef>
          <a:effectRef idx="0">
            <a:schemeClr val="dk1"/>
          </a:effectRef>
          <a:fontRef idx="minor">
            <a:schemeClr val="dk1"/>
          </a:fontRef>
        </p:style>
        <p:txBody>
          <a:bodyPr wrap="square" lIns="54855" tIns="27427" rIns="54855" bIns="27427" numCol="1">
            <a:noAutofit/>
          </a:bodyPr>
          <a:lstStyle/>
          <a:p>
            <a:pPr algn="l"/>
            <a:r>
              <a:rPr lang="en-US" sz="600" dirty="0">
                <a:solidFill>
                  <a:srgbClr val="0000FF"/>
                </a:solidFill>
                <a:latin typeface="Consolas" pitchFamily="49" charset="0"/>
                <a:cs typeface="Consolas" pitchFamily="49" charset="0"/>
              </a:rPr>
              <a:t>public</a:t>
            </a:r>
            <a:r>
              <a:rPr lang="en-US" sz="600" dirty="0">
                <a:latin typeface="Consolas" pitchFamily="49" charset="0"/>
                <a:cs typeface="Consolas" pitchFamily="49" charset="0"/>
              </a:rPr>
              <a:t> </a:t>
            </a:r>
            <a:r>
              <a:rPr lang="en-US" sz="600" dirty="0" err="1">
                <a:solidFill>
                  <a:srgbClr val="2B91AF"/>
                </a:solidFill>
                <a:latin typeface="Consolas" pitchFamily="49" charset="0"/>
                <a:cs typeface="Consolas" pitchFamily="49" charset="0"/>
              </a:rPr>
              <a:t>IAsyncResult</a:t>
            </a:r>
            <a:r>
              <a:rPr lang="en-US" sz="600" dirty="0">
                <a:latin typeface="Consolas" pitchFamily="49" charset="0"/>
                <a:cs typeface="Consolas" pitchFamily="49" charset="0"/>
              </a:rPr>
              <a:t> </a:t>
            </a:r>
            <a:r>
              <a:rPr lang="en-US" sz="600" dirty="0" err="1">
                <a:latin typeface="Consolas" pitchFamily="49" charset="0"/>
                <a:cs typeface="Consolas" pitchFamily="49" charset="0"/>
              </a:rPr>
              <a:t>BeginCopyStreamToStream</a:t>
            </a:r>
            <a:r>
              <a:rPr lang="en-US" sz="600" dirty="0">
                <a:latin typeface="Consolas" pitchFamily="49" charset="0"/>
                <a:cs typeface="Consolas" pitchFamily="49" charset="0"/>
              </a:rPr>
              <a:t>(</a:t>
            </a:r>
          </a:p>
          <a:p>
            <a:pPr algn="l"/>
            <a:r>
              <a:rPr lang="en-US" sz="600" dirty="0">
                <a:solidFill>
                  <a:srgbClr val="2B91AF"/>
                </a:solidFill>
                <a:latin typeface="Consolas" pitchFamily="49" charset="0"/>
                <a:cs typeface="Consolas" pitchFamily="49" charset="0"/>
              </a:rPr>
              <a:t>    Stream</a:t>
            </a:r>
            <a:r>
              <a:rPr lang="en-US" sz="600" dirty="0">
                <a:latin typeface="Consolas" pitchFamily="49" charset="0"/>
                <a:cs typeface="Consolas" pitchFamily="49" charset="0"/>
              </a:rPr>
              <a:t> source, </a:t>
            </a:r>
            <a:r>
              <a:rPr lang="en-US" sz="600" dirty="0">
                <a:solidFill>
                  <a:srgbClr val="2B91AF"/>
                </a:solidFill>
                <a:latin typeface="Consolas" pitchFamily="49" charset="0"/>
                <a:cs typeface="Consolas" pitchFamily="49" charset="0"/>
              </a:rPr>
              <a:t>Stream</a:t>
            </a:r>
            <a:r>
              <a:rPr lang="en-US" sz="600" dirty="0">
                <a:latin typeface="Consolas" pitchFamily="49" charset="0"/>
                <a:cs typeface="Consolas" pitchFamily="49" charset="0"/>
              </a:rPr>
              <a:t> destination)</a:t>
            </a:r>
            <a:br>
              <a:rPr lang="en-US" sz="600" dirty="0">
                <a:latin typeface="Consolas" pitchFamily="49" charset="0"/>
                <a:cs typeface="Consolas" pitchFamily="49" charset="0"/>
              </a:rPr>
            </a:b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err="1">
                <a:solidFill>
                  <a:srgbClr val="0000FF"/>
                </a:solidFill>
                <a:latin typeface="Consolas" pitchFamily="49" charset="0"/>
                <a:cs typeface="Consolas" pitchFamily="49" charset="0"/>
              </a:rPr>
              <a:t>var</a:t>
            </a:r>
            <a:r>
              <a:rPr lang="en-US" sz="600" dirty="0">
                <a:latin typeface="Consolas" pitchFamily="49" charset="0"/>
                <a:cs typeface="Consolas" pitchFamily="49" charset="0"/>
              </a:rPr>
              <a:t> </a:t>
            </a:r>
            <a:r>
              <a:rPr lang="en-US" sz="600" dirty="0" err="1">
                <a:latin typeface="Consolas" pitchFamily="49" charset="0"/>
                <a:cs typeface="Consolas" pitchFamily="49" charset="0"/>
              </a:rPr>
              <a:t>tcs</a:t>
            </a:r>
            <a:r>
              <a:rPr lang="en-US" sz="600" dirty="0">
                <a:latin typeface="Consolas" pitchFamily="49" charset="0"/>
                <a:cs typeface="Consolas" pitchFamily="49" charset="0"/>
              </a:rPr>
              <a:t> = </a:t>
            </a:r>
            <a:r>
              <a:rPr lang="en-US" sz="600" dirty="0">
                <a:solidFill>
                  <a:srgbClr val="0000FF"/>
                </a:solidFill>
                <a:latin typeface="Consolas" pitchFamily="49" charset="0"/>
                <a:cs typeface="Consolas" pitchFamily="49" charset="0"/>
              </a:rPr>
              <a:t>new</a:t>
            </a:r>
            <a:r>
              <a:rPr lang="en-US" sz="600" dirty="0">
                <a:latin typeface="Consolas" pitchFamily="49" charset="0"/>
                <a:cs typeface="Consolas" pitchFamily="49" charset="0"/>
              </a:rPr>
              <a:t> </a:t>
            </a:r>
            <a:r>
              <a:rPr lang="en-US" sz="600" dirty="0" err="1">
                <a:solidFill>
                  <a:srgbClr val="2B91AF"/>
                </a:solidFill>
                <a:latin typeface="Consolas" pitchFamily="49" charset="0"/>
                <a:cs typeface="Consolas" pitchFamily="49" charset="0"/>
              </a:rPr>
              <a:t>TaskCompletionSource</a:t>
            </a:r>
            <a:r>
              <a:rPr lang="en-US" sz="600" dirty="0">
                <a:latin typeface="Consolas" pitchFamily="49" charset="0"/>
                <a:cs typeface="Consolas" pitchFamily="49" charset="0"/>
              </a:rPr>
              <a:t>&lt;</a:t>
            </a:r>
            <a:r>
              <a:rPr lang="en-US" sz="600" dirty="0">
                <a:solidFill>
                  <a:srgbClr val="0000FF"/>
                </a:solidFill>
                <a:latin typeface="Consolas" pitchFamily="49" charset="0"/>
                <a:cs typeface="Consolas" pitchFamily="49" charset="0"/>
              </a:rPr>
              <a:t>object</a:t>
            </a:r>
            <a:r>
              <a:rPr lang="en-US" sz="600" dirty="0">
                <a:latin typeface="Consolas" pitchFamily="49" charset="0"/>
                <a:cs typeface="Consolas" pitchFamily="49" charset="0"/>
              </a:rPr>
              <a:t>&gt;();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byte</a:t>
            </a:r>
            <a:r>
              <a:rPr lang="en-US" sz="600" dirty="0">
                <a:latin typeface="Consolas" pitchFamily="49" charset="0"/>
                <a:cs typeface="Consolas" pitchFamily="49" charset="0"/>
              </a:rPr>
              <a:t>[] buffer = </a:t>
            </a:r>
            <a:r>
              <a:rPr lang="en-US" sz="600" dirty="0">
                <a:solidFill>
                  <a:srgbClr val="0000FF"/>
                </a:solidFill>
                <a:latin typeface="Consolas" pitchFamily="49" charset="0"/>
                <a:cs typeface="Consolas" pitchFamily="49" charset="0"/>
              </a:rPr>
              <a:t>new</a:t>
            </a: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byte</a:t>
            </a:r>
            <a:r>
              <a:rPr lang="en-US" sz="600" dirty="0">
                <a:latin typeface="Consolas" pitchFamily="49" charset="0"/>
                <a:cs typeface="Consolas" pitchFamily="49" charset="0"/>
              </a:rPr>
              <a:t>[0x1000];</a:t>
            </a:r>
          </a:p>
          <a:p>
            <a:pPr algn="l"/>
            <a:r>
              <a:rPr lang="en-US" sz="600" dirty="0">
                <a:latin typeface="Consolas" pitchFamily="49" charset="0"/>
                <a:cs typeface="Consolas" pitchFamily="49" charset="0"/>
              </a:rPr>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2B91AF"/>
                </a:solidFill>
                <a:latin typeface="Consolas" pitchFamily="49" charset="0"/>
                <a:cs typeface="Consolas" pitchFamily="49" charset="0"/>
              </a:rPr>
              <a:t>Action</a:t>
            </a:r>
            <a:r>
              <a:rPr lang="en-US" sz="600" dirty="0">
                <a:latin typeface="Consolas" pitchFamily="49" charset="0"/>
                <a:cs typeface="Consolas" pitchFamily="49" charset="0"/>
              </a:rPr>
              <a:t>&lt;</a:t>
            </a:r>
            <a:r>
              <a:rPr lang="en-US" sz="600" dirty="0" err="1">
                <a:solidFill>
                  <a:srgbClr val="2B91AF"/>
                </a:solidFill>
                <a:latin typeface="Consolas" pitchFamily="49" charset="0"/>
                <a:cs typeface="Consolas" pitchFamily="49" charset="0"/>
              </a:rPr>
              <a:t>IAsyncResult</a:t>
            </a:r>
            <a:r>
              <a:rPr lang="en-US" sz="600" dirty="0">
                <a:latin typeface="Consolas" pitchFamily="49" charset="0"/>
                <a:cs typeface="Consolas" pitchFamily="49" charset="0"/>
              </a:rPr>
              <a:t>&gt; </a:t>
            </a:r>
            <a:r>
              <a:rPr lang="en-US" sz="600" dirty="0" err="1">
                <a:latin typeface="Consolas" pitchFamily="49" charset="0"/>
                <a:cs typeface="Consolas" pitchFamily="49" charset="0"/>
              </a:rPr>
              <a:t>readWriteLoop</a:t>
            </a:r>
            <a:r>
              <a:rPr lang="en-US" sz="600" dirty="0">
                <a:latin typeface="Consolas" pitchFamily="49" charset="0"/>
                <a:cs typeface="Consolas" pitchFamily="49" charset="0"/>
              </a:rPr>
              <a:t> = </a:t>
            </a:r>
            <a:r>
              <a:rPr lang="en-US" sz="600" dirty="0">
                <a:solidFill>
                  <a:srgbClr val="0000FF"/>
                </a:solidFill>
                <a:latin typeface="Consolas" pitchFamily="49" charset="0"/>
                <a:cs typeface="Consolas" pitchFamily="49" charset="0"/>
              </a:rPr>
              <a:t>null</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err="1">
                <a:latin typeface="Consolas" pitchFamily="49" charset="0"/>
                <a:cs typeface="Consolas" pitchFamily="49" charset="0"/>
              </a:rPr>
              <a:t>readWriteLoop</a:t>
            </a:r>
            <a:r>
              <a:rPr lang="en-US" sz="600" dirty="0">
                <a:latin typeface="Consolas" pitchFamily="49" charset="0"/>
                <a:cs typeface="Consolas" pitchFamily="49" charset="0"/>
              </a:rPr>
              <a:t> = </a:t>
            </a:r>
            <a:r>
              <a:rPr lang="en-US" sz="600" dirty="0" err="1">
                <a:latin typeface="Consolas" pitchFamily="49" charset="0"/>
                <a:cs typeface="Consolas" pitchFamily="49" charset="0"/>
              </a:rPr>
              <a:t>iar</a:t>
            </a:r>
            <a:r>
              <a:rPr lang="en-US" sz="600" dirty="0">
                <a:latin typeface="Consolas" pitchFamily="49" charset="0"/>
                <a:cs typeface="Consolas" pitchFamily="49" charset="0"/>
              </a:rPr>
              <a:t> =&gt;</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try</a:t>
            </a:r>
            <a:r>
              <a:rPr lang="en-US" sz="600" dirty="0">
                <a:latin typeface="Consolas" pitchFamily="49" charset="0"/>
                <a:cs typeface="Consolas" pitchFamily="49" charset="0"/>
              </a:rPr>
              <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for</a:t>
            </a:r>
            <a:r>
              <a:rPr lang="en-US" sz="600" dirty="0">
                <a:latin typeface="Consolas" pitchFamily="49" charset="0"/>
                <a:cs typeface="Consolas" pitchFamily="49" charset="0"/>
              </a:rPr>
              <a:t> (</a:t>
            </a:r>
            <a:r>
              <a:rPr lang="en-US" sz="600" dirty="0" err="1">
                <a:solidFill>
                  <a:srgbClr val="0000FF"/>
                </a:solidFill>
                <a:latin typeface="Consolas" pitchFamily="49" charset="0"/>
                <a:cs typeface="Consolas" pitchFamily="49" charset="0"/>
              </a:rPr>
              <a:t>bool</a:t>
            </a:r>
            <a:r>
              <a:rPr lang="en-US" sz="600" dirty="0">
                <a:latin typeface="Consolas" pitchFamily="49" charset="0"/>
                <a:cs typeface="Consolas" pitchFamily="49" charset="0"/>
              </a:rPr>
              <a:t> </a:t>
            </a:r>
            <a:r>
              <a:rPr lang="en-US" sz="600" dirty="0" err="1">
                <a:latin typeface="Consolas" pitchFamily="49" charset="0"/>
                <a:cs typeface="Consolas" pitchFamily="49" charset="0"/>
              </a:rPr>
              <a:t>isRead</a:t>
            </a:r>
            <a:r>
              <a:rPr lang="en-US" sz="600" dirty="0">
                <a:latin typeface="Consolas" pitchFamily="49" charset="0"/>
                <a:cs typeface="Consolas" pitchFamily="49" charset="0"/>
              </a:rPr>
              <a:t> = </a:t>
            </a:r>
            <a:r>
              <a:rPr lang="en-US" sz="600" dirty="0" err="1">
                <a:latin typeface="Consolas" pitchFamily="49" charset="0"/>
                <a:cs typeface="Consolas" pitchFamily="49" charset="0"/>
              </a:rPr>
              <a:t>iar</a:t>
            </a:r>
            <a:r>
              <a:rPr lang="en-US" sz="600" dirty="0">
                <a:latin typeface="Consolas" pitchFamily="49" charset="0"/>
                <a:cs typeface="Consolas" pitchFamily="49" charset="0"/>
              </a:rPr>
              <a:t> == </a:t>
            </a:r>
            <a:r>
              <a:rPr lang="en-US" sz="600" dirty="0">
                <a:solidFill>
                  <a:srgbClr val="0000FF"/>
                </a:solidFill>
                <a:latin typeface="Consolas" pitchFamily="49" charset="0"/>
                <a:cs typeface="Consolas" pitchFamily="49" charset="0"/>
              </a:rPr>
              <a:t>null</a:t>
            </a:r>
            <a:r>
              <a:rPr lang="en-US" sz="600" dirty="0">
                <a:latin typeface="Consolas" pitchFamily="49" charset="0"/>
                <a:cs typeface="Consolas" pitchFamily="49" charset="0"/>
              </a:rPr>
              <a:t>; ; </a:t>
            </a:r>
            <a:r>
              <a:rPr lang="en-US" sz="600" dirty="0" err="1">
                <a:latin typeface="Consolas" pitchFamily="49" charset="0"/>
                <a:cs typeface="Consolas" pitchFamily="49" charset="0"/>
              </a:rPr>
              <a:t>isRead</a:t>
            </a:r>
            <a:r>
              <a:rPr lang="en-US" sz="600" dirty="0">
                <a:latin typeface="Consolas" pitchFamily="49" charset="0"/>
                <a:cs typeface="Consolas" pitchFamily="49" charset="0"/>
              </a:rPr>
              <a:t> = !</a:t>
            </a:r>
            <a:r>
              <a:rPr lang="en-US" sz="600" dirty="0" err="1">
                <a:latin typeface="Consolas" pitchFamily="49" charset="0"/>
                <a:cs typeface="Consolas" pitchFamily="49" charset="0"/>
              </a:rPr>
              <a:t>isRead</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switch</a:t>
            </a:r>
            <a:r>
              <a:rPr lang="en-US" sz="600" dirty="0">
                <a:latin typeface="Consolas" pitchFamily="49" charset="0"/>
                <a:cs typeface="Consolas" pitchFamily="49" charset="0"/>
              </a:rPr>
              <a:t> (</a:t>
            </a:r>
            <a:r>
              <a:rPr lang="en-US" sz="600" dirty="0" err="1">
                <a:latin typeface="Consolas" pitchFamily="49" charset="0"/>
                <a:cs typeface="Consolas" pitchFamily="49" charset="0"/>
              </a:rPr>
              <a:t>isRead</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case</a:t>
            </a: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true</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err="1">
                <a:latin typeface="Consolas" pitchFamily="49" charset="0"/>
                <a:cs typeface="Consolas" pitchFamily="49" charset="0"/>
              </a:rPr>
              <a:t>iar</a:t>
            </a:r>
            <a:r>
              <a:rPr lang="en-US" sz="600" dirty="0">
                <a:latin typeface="Consolas" pitchFamily="49" charset="0"/>
                <a:cs typeface="Consolas" pitchFamily="49" charset="0"/>
              </a:rPr>
              <a:t> = </a:t>
            </a:r>
            <a:r>
              <a:rPr lang="en-US" sz="600" dirty="0" err="1">
                <a:latin typeface="Consolas" pitchFamily="49" charset="0"/>
                <a:cs typeface="Consolas" pitchFamily="49" charset="0"/>
              </a:rPr>
              <a:t>source.BeginRead</a:t>
            </a:r>
            <a:r>
              <a:rPr lang="en-US" sz="600" dirty="0">
                <a:latin typeface="Consolas" pitchFamily="49" charset="0"/>
                <a:cs typeface="Consolas" pitchFamily="49" charset="0"/>
              </a:rPr>
              <a:t>(buffer, 0, </a:t>
            </a:r>
            <a:r>
              <a:rPr lang="en-US" sz="600" dirty="0" err="1">
                <a:latin typeface="Consolas" pitchFamily="49" charset="0"/>
                <a:cs typeface="Consolas" pitchFamily="49" charset="0"/>
              </a:rPr>
              <a:t>buffer.Length</a:t>
            </a:r>
            <a:r>
              <a:rPr lang="en-US" sz="600" dirty="0">
                <a:latin typeface="Consolas" pitchFamily="49" charset="0"/>
                <a:cs typeface="Consolas" pitchFamily="49" charset="0"/>
              </a:rPr>
              <a:t>, </a:t>
            </a:r>
          </a:p>
          <a:p>
            <a:pPr algn="l"/>
            <a:r>
              <a:rPr lang="en-US" sz="600" dirty="0">
                <a:latin typeface="Consolas" pitchFamily="49" charset="0"/>
                <a:cs typeface="Consolas" pitchFamily="49" charset="0"/>
              </a:rPr>
              <a:t>                            </a:t>
            </a:r>
            <a:r>
              <a:rPr lang="en-US" sz="600" dirty="0" err="1">
                <a:latin typeface="Consolas" pitchFamily="49" charset="0"/>
                <a:cs typeface="Consolas" pitchFamily="49" charset="0"/>
              </a:rPr>
              <a:t>readResult</a:t>
            </a:r>
            <a:r>
              <a:rPr lang="en-US" sz="600" dirty="0">
                <a:latin typeface="Consolas" pitchFamily="49" charset="0"/>
                <a:cs typeface="Consolas" pitchFamily="49" charset="0"/>
              </a:rPr>
              <a:t> =&gt;</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if</a:t>
            </a:r>
            <a:r>
              <a:rPr lang="en-US" sz="600" dirty="0">
                <a:latin typeface="Consolas" pitchFamily="49" charset="0"/>
                <a:cs typeface="Consolas" pitchFamily="49" charset="0"/>
              </a:rPr>
              <a:t> (</a:t>
            </a:r>
            <a:r>
              <a:rPr lang="en-US" sz="600" dirty="0" err="1">
                <a:latin typeface="Consolas" pitchFamily="49" charset="0"/>
                <a:cs typeface="Consolas" pitchFamily="49" charset="0"/>
              </a:rPr>
              <a:t>readResult.CompletedSynchronously</a:t>
            </a: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return</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err="1">
                <a:latin typeface="Consolas" pitchFamily="49" charset="0"/>
                <a:cs typeface="Consolas" pitchFamily="49" charset="0"/>
              </a:rPr>
              <a:t>readWriteLoop</a:t>
            </a:r>
            <a:r>
              <a:rPr lang="en-US" sz="600" dirty="0">
                <a:latin typeface="Consolas" pitchFamily="49" charset="0"/>
                <a:cs typeface="Consolas" pitchFamily="49" charset="0"/>
              </a:rPr>
              <a:t>(</a:t>
            </a:r>
            <a:r>
              <a:rPr lang="en-US" sz="600" dirty="0" err="1">
                <a:latin typeface="Consolas" pitchFamily="49" charset="0"/>
                <a:cs typeface="Consolas" pitchFamily="49" charset="0"/>
              </a:rPr>
              <a:t>readResult</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 </a:t>
            </a:r>
            <a:r>
              <a:rPr lang="en-US" sz="600" dirty="0">
                <a:solidFill>
                  <a:srgbClr val="0000FF"/>
                </a:solidFill>
                <a:latin typeface="Consolas" pitchFamily="49" charset="0"/>
                <a:cs typeface="Consolas" pitchFamily="49" charset="0"/>
              </a:rPr>
              <a:t>null</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if</a:t>
            </a:r>
            <a:r>
              <a:rPr lang="en-US" sz="600" dirty="0">
                <a:latin typeface="Consolas" pitchFamily="49" charset="0"/>
                <a:cs typeface="Consolas" pitchFamily="49" charset="0"/>
              </a:rPr>
              <a:t> (!</a:t>
            </a:r>
            <a:r>
              <a:rPr lang="en-US" sz="600" dirty="0" err="1">
                <a:latin typeface="Consolas" pitchFamily="49" charset="0"/>
                <a:cs typeface="Consolas" pitchFamily="49" charset="0"/>
              </a:rPr>
              <a:t>iar.CompletedSynchronously</a:t>
            </a: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return</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break</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case</a:t>
            </a: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false</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err="1">
                <a:solidFill>
                  <a:srgbClr val="0000FF"/>
                </a:solidFill>
                <a:latin typeface="Consolas" pitchFamily="49" charset="0"/>
                <a:cs typeface="Consolas" pitchFamily="49" charset="0"/>
              </a:rPr>
              <a:t>int</a:t>
            </a:r>
            <a:r>
              <a:rPr lang="en-US" sz="600" dirty="0">
                <a:latin typeface="Consolas" pitchFamily="49" charset="0"/>
                <a:cs typeface="Consolas" pitchFamily="49" charset="0"/>
              </a:rPr>
              <a:t> </a:t>
            </a:r>
            <a:r>
              <a:rPr lang="en-US" sz="600" dirty="0" err="1">
                <a:latin typeface="Consolas" pitchFamily="49" charset="0"/>
                <a:cs typeface="Consolas" pitchFamily="49" charset="0"/>
              </a:rPr>
              <a:t>numRead</a:t>
            </a:r>
            <a:r>
              <a:rPr lang="en-US" sz="600" dirty="0">
                <a:latin typeface="Consolas" pitchFamily="49" charset="0"/>
                <a:cs typeface="Consolas" pitchFamily="49" charset="0"/>
              </a:rPr>
              <a:t> = </a:t>
            </a:r>
            <a:r>
              <a:rPr lang="en-US" sz="600" dirty="0" err="1">
                <a:latin typeface="Consolas" pitchFamily="49" charset="0"/>
                <a:cs typeface="Consolas" pitchFamily="49" charset="0"/>
              </a:rPr>
              <a:t>source.EndRead</a:t>
            </a:r>
            <a:r>
              <a:rPr lang="en-US" sz="600" dirty="0">
                <a:latin typeface="Consolas" pitchFamily="49" charset="0"/>
                <a:cs typeface="Consolas" pitchFamily="49" charset="0"/>
              </a:rPr>
              <a:t>(</a:t>
            </a:r>
            <a:r>
              <a:rPr lang="en-US" sz="600" dirty="0" err="1">
                <a:latin typeface="Consolas" pitchFamily="49" charset="0"/>
                <a:cs typeface="Consolas" pitchFamily="49" charset="0"/>
              </a:rPr>
              <a:t>iar</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if</a:t>
            </a:r>
            <a:r>
              <a:rPr lang="en-US" sz="600" dirty="0">
                <a:latin typeface="Consolas" pitchFamily="49" charset="0"/>
                <a:cs typeface="Consolas" pitchFamily="49" charset="0"/>
              </a:rPr>
              <a:t> (</a:t>
            </a:r>
            <a:r>
              <a:rPr lang="en-US" sz="600" dirty="0" err="1">
                <a:latin typeface="Consolas" pitchFamily="49" charset="0"/>
                <a:cs typeface="Consolas" pitchFamily="49" charset="0"/>
              </a:rPr>
              <a:t>numRead</a:t>
            </a:r>
            <a:r>
              <a:rPr lang="en-US" sz="600" dirty="0">
                <a:latin typeface="Consolas" pitchFamily="49" charset="0"/>
                <a:cs typeface="Consolas" pitchFamily="49" charset="0"/>
              </a:rPr>
              <a:t> == 0)</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err="1">
                <a:latin typeface="Consolas" pitchFamily="49" charset="0"/>
                <a:cs typeface="Consolas" pitchFamily="49" charset="0"/>
              </a:rPr>
              <a:t>tcs.TrySetResult</a:t>
            </a:r>
            <a:r>
              <a:rPr lang="en-US" sz="600" dirty="0">
                <a:latin typeface="Consolas" pitchFamily="49" charset="0"/>
                <a:cs typeface="Consolas" pitchFamily="49" charset="0"/>
              </a:rPr>
              <a:t>(</a:t>
            </a:r>
            <a:r>
              <a:rPr lang="en-US" sz="600" dirty="0">
                <a:solidFill>
                  <a:srgbClr val="0000FF"/>
                </a:solidFill>
                <a:latin typeface="Consolas" pitchFamily="49" charset="0"/>
                <a:cs typeface="Consolas" pitchFamily="49" charset="0"/>
              </a:rPr>
              <a:t>null</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return</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err="1">
                <a:latin typeface="Consolas" pitchFamily="49" charset="0"/>
                <a:cs typeface="Consolas" pitchFamily="49" charset="0"/>
              </a:rPr>
              <a:t>iar</a:t>
            </a:r>
            <a:r>
              <a:rPr lang="en-US" sz="600" dirty="0">
                <a:latin typeface="Consolas" pitchFamily="49" charset="0"/>
                <a:cs typeface="Consolas" pitchFamily="49" charset="0"/>
              </a:rPr>
              <a:t> = </a:t>
            </a:r>
            <a:r>
              <a:rPr lang="en-US" sz="600" dirty="0" err="1">
                <a:latin typeface="Consolas" pitchFamily="49" charset="0"/>
                <a:cs typeface="Consolas" pitchFamily="49" charset="0"/>
              </a:rPr>
              <a:t>destination.BeginWrite</a:t>
            </a:r>
            <a:r>
              <a:rPr lang="en-US" sz="600" dirty="0">
                <a:latin typeface="Consolas" pitchFamily="49" charset="0"/>
                <a:cs typeface="Consolas" pitchFamily="49" charset="0"/>
              </a:rPr>
              <a:t>(buffer, 0, </a:t>
            </a:r>
            <a:r>
              <a:rPr lang="en-US" sz="600" dirty="0" err="1">
                <a:latin typeface="Consolas" pitchFamily="49" charset="0"/>
                <a:cs typeface="Consolas" pitchFamily="49" charset="0"/>
              </a:rPr>
              <a:t>numRead</a:t>
            </a:r>
            <a:r>
              <a:rPr lang="en-US" sz="600" dirty="0">
                <a:latin typeface="Consolas" pitchFamily="49" charset="0"/>
                <a:cs typeface="Consolas" pitchFamily="49" charset="0"/>
              </a:rPr>
              <a:t>,</a:t>
            </a:r>
          </a:p>
          <a:p>
            <a:pPr algn="l"/>
            <a:r>
              <a:rPr lang="en-US" sz="600" dirty="0">
                <a:latin typeface="Consolas" pitchFamily="49" charset="0"/>
                <a:cs typeface="Consolas" pitchFamily="49" charset="0"/>
              </a:rPr>
              <a:t>                            </a:t>
            </a:r>
            <a:r>
              <a:rPr lang="en-US" sz="600" dirty="0" err="1">
                <a:latin typeface="Consolas" pitchFamily="49" charset="0"/>
                <a:cs typeface="Consolas" pitchFamily="49" charset="0"/>
              </a:rPr>
              <a:t>writeResult</a:t>
            </a:r>
            <a:r>
              <a:rPr lang="en-US" sz="600" dirty="0">
                <a:latin typeface="Consolas" pitchFamily="49" charset="0"/>
                <a:cs typeface="Consolas" pitchFamily="49" charset="0"/>
              </a:rPr>
              <a:t> =&gt;</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if</a:t>
            </a:r>
            <a:r>
              <a:rPr lang="en-US" sz="600" dirty="0">
                <a:latin typeface="Consolas" pitchFamily="49" charset="0"/>
                <a:cs typeface="Consolas" pitchFamily="49" charset="0"/>
              </a:rPr>
              <a:t> (</a:t>
            </a:r>
            <a:r>
              <a:rPr lang="en-US" sz="600" dirty="0" err="1">
                <a:latin typeface="Consolas" pitchFamily="49" charset="0"/>
                <a:cs typeface="Consolas" pitchFamily="49" charset="0"/>
              </a:rPr>
              <a:t>writeResult.CompletedSynchronously</a:t>
            </a:r>
            <a:r>
              <a:rPr lang="en-US" sz="600" dirty="0">
                <a:latin typeface="Consolas" pitchFamily="49" charset="0"/>
                <a:cs typeface="Consolas" pitchFamily="49" charset="0"/>
              </a:rPr>
              <a:t>) </a:t>
            </a:r>
          </a:p>
          <a:p>
            <a:pPr algn="l"/>
            <a:r>
              <a:rPr lang="en-US" sz="600" dirty="0">
                <a:solidFill>
                  <a:srgbClr val="0000FF"/>
                </a:solidFill>
                <a:latin typeface="Consolas" pitchFamily="49" charset="0"/>
                <a:cs typeface="Consolas" pitchFamily="49" charset="0"/>
              </a:rPr>
              <a:t>                                return</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err="1">
                <a:latin typeface="Consolas" pitchFamily="49" charset="0"/>
                <a:cs typeface="Consolas" pitchFamily="49" charset="0"/>
              </a:rPr>
              <a:t>destination.EndWrite</a:t>
            </a:r>
            <a:r>
              <a:rPr lang="en-US" sz="600" dirty="0">
                <a:latin typeface="Consolas" pitchFamily="49" charset="0"/>
                <a:cs typeface="Consolas" pitchFamily="49" charset="0"/>
              </a:rPr>
              <a:t>(</a:t>
            </a:r>
            <a:r>
              <a:rPr lang="en-US" sz="600" dirty="0" err="1">
                <a:latin typeface="Consolas" pitchFamily="49" charset="0"/>
                <a:cs typeface="Consolas" pitchFamily="49" charset="0"/>
              </a:rPr>
              <a:t>writeResult</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err="1">
                <a:latin typeface="Consolas" pitchFamily="49" charset="0"/>
                <a:cs typeface="Consolas" pitchFamily="49" charset="0"/>
              </a:rPr>
              <a:t>readWriteLoop</a:t>
            </a:r>
            <a:r>
              <a:rPr lang="en-US" sz="600" dirty="0">
                <a:latin typeface="Consolas" pitchFamily="49" charset="0"/>
                <a:cs typeface="Consolas" pitchFamily="49" charset="0"/>
              </a:rPr>
              <a:t>(</a:t>
            </a:r>
            <a:r>
              <a:rPr lang="en-US" sz="600" dirty="0">
                <a:solidFill>
                  <a:srgbClr val="0000FF"/>
                </a:solidFill>
                <a:latin typeface="Consolas" pitchFamily="49" charset="0"/>
                <a:cs typeface="Consolas" pitchFamily="49" charset="0"/>
              </a:rPr>
              <a:t>null</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 </a:t>
            </a:r>
            <a:r>
              <a:rPr lang="en-US" sz="600" dirty="0">
                <a:solidFill>
                  <a:srgbClr val="0000FF"/>
                </a:solidFill>
                <a:latin typeface="Consolas" pitchFamily="49" charset="0"/>
                <a:cs typeface="Consolas" pitchFamily="49" charset="0"/>
              </a:rPr>
              <a:t>null</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if</a:t>
            </a:r>
            <a:r>
              <a:rPr lang="en-US" sz="600" dirty="0">
                <a:latin typeface="Consolas" pitchFamily="49" charset="0"/>
                <a:cs typeface="Consolas" pitchFamily="49" charset="0"/>
              </a:rPr>
              <a:t> (!</a:t>
            </a:r>
            <a:r>
              <a:rPr lang="en-US" sz="600" dirty="0" err="1">
                <a:latin typeface="Consolas" pitchFamily="49" charset="0"/>
                <a:cs typeface="Consolas" pitchFamily="49" charset="0"/>
              </a:rPr>
              <a:t>iar.CompletedSynchronously</a:t>
            </a: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return</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err="1">
                <a:latin typeface="Consolas" pitchFamily="49" charset="0"/>
                <a:cs typeface="Consolas" pitchFamily="49" charset="0"/>
              </a:rPr>
              <a:t>destination.EndWrite</a:t>
            </a:r>
            <a:r>
              <a:rPr lang="en-US" sz="600" dirty="0">
                <a:latin typeface="Consolas" pitchFamily="49" charset="0"/>
                <a:cs typeface="Consolas" pitchFamily="49" charset="0"/>
              </a:rPr>
              <a:t>(</a:t>
            </a:r>
            <a:r>
              <a:rPr lang="en-US" sz="600" dirty="0" err="1">
                <a:latin typeface="Consolas" pitchFamily="49" charset="0"/>
                <a:cs typeface="Consolas" pitchFamily="49" charset="0"/>
              </a:rPr>
              <a:t>iar</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break</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catch</a:t>
            </a:r>
            <a:r>
              <a:rPr lang="en-US" sz="600" dirty="0">
                <a:latin typeface="Consolas" pitchFamily="49" charset="0"/>
                <a:cs typeface="Consolas" pitchFamily="49" charset="0"/>
              </a:rPr>
              <a:t> (</a:t>
            </a:r>
            <a:r>
              <a:rPr lang="en-US" sz="600" dirty="0">
                <a:solidFill>
                  <a:srgbClr val="2B91AF"/>
                </a:solidFill>
                <a:latin typeface="Consolas" pitchFamily="49" charset="0"/>
                <a:cs typeface="Consolas" pitchFamily="49" charset="0"/>
              </a:rPr>
              <a:t>Exception</a:t>
            </a:r>
            <a:r>
              <a:rPr lang="en-US" sz="600" dirty="0">
                <a:latin typeface="Consolas" pitchFamily="49" charset="0"/>
                <a:cs typeface="Consolas" pitchFamily="49" charset="0"/>
              </a:rPr>
              <a:t> e) { </a:t>
            </a:r>
            <a:r>
              <a:rPr lang="en-US" sz="600" dirty="0" err="1">
                <a:latin typeface="Consolas" pitchFamily="49" charset="0"/>
                <a:cs typeface="Consolas" pitchFamily="49" charset="0"/>
              </a:rPr>
              <a:t>tcs.TrySetException</a:t>
            </a:r>
            <a:r>
              <a:rPr lang="en-US" sz="600" dirty="0">
                <a:latin typeface="Consolas" pitchFamily="49" charset="0"/>
                <a:cs typeface="Consolas" pitchFamily="49" charset="0"/>
              </a:rPr>
              <a:t>(e); }</a:t>
            </a:r>
            <a:br>
              <a:rPr lang="en-US" sz="600" dirty="0">
                <a:latin typeface="Consolas" pitchFamily="49" charset="0"/>
                <a:cs typeface="Consolas" pitchFamily="49" charset="0"/>
              </a:rPr>
            </a:br>
            <a:r>
              <a:rPr lang="en-US" sz="600" dirty="0">
                <a:latin typeface="Consolas" pitchFamily="49" charset="0"/>
                <a:cs typeface="Consolas" pitchFamily="49" charset="0"/>
              </a:rPr>
              <a:t>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err="1">
                <a:latin typeface="Consolas" pitchFamily="49" charset="0"/>
                <a:cs typeface="Consolas" pitchFamily="49" charset="0"/>
              </a:rPr>
              <a:t>readWriteLoop</a:t>
            </a:r>
            <a:r>
              <a:rPr lang="en-US" sz="600" dirty="0">
                <a:latin typeface="Consolas" pitchFamily="49" charset="0"/>
                <a:cs typeface="Consolas" pitchFamily="49" charset="0"/>
              </a:rPr>
              <a:t>(</a:t>
            </a:r>
            <a:r>
              <a:rPr lang="en-US" sz="600" dirty="0">
                <a:solidFill>
                  <a:srgbClr val="0000FF"/>
                </a:solidFill>
                <a:latin typeface="Consolas" pitchFamily="49" charset="0"/>
                <a:cs typeface="Consolas" pitchFamily="49" charset="0"/>
              </a:rPr>
              <a:t>null</a:t>
            </a:r>
            <a:r>
              <a:rPr lang="en-US" sz="600" dirty="0">
                <a:latin typeface="Consolas" pitchFamily="49" charset="0"/>
                <a:cs typeface="Consolas" pitchFamily="49" charset="0"/>
              </a:rPr>
              <a:t>);</a:t>
            </a:r>
          </a:p>
          <a:p>
            <a:pPr algn="l"/>
            <a:r>
              <a:rPr lang="en-US" sz="600" dirty="0">
                <a:latin typeface="Consolas" pitchFamily="49" charset="0"/>
                <a:cs typeface="Consolas" pitchFamily="49" charset="0"/>
              </a:rPr>
              <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return</a:t>
            </a:r>
            <a:r>
              <a:rPr lang="en-US" sz="600" dirty="0">
                <a:latin typeface="Consolas" pitchFamily="49" charset="0"/>
                <a:cs typeface="Consolas" pitchFamily="49" charset="0"/>
              </a:rPr>
              <a:t> </a:t>
            </a:r>
            <a:r>
              <a:rPr lang="en-US" sz="600" dirty="0" err="1">
                <a:latin typeface="Consolas" pitchFamily="49" charset="0"/>
                <a:cs typeface="Consolas" pitchFamily="49" charset="0"/>
              </a:rPr>
              <a:t>tcs.Task</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a:t>
            </a:r>
            <a:endParaRPr lang="en-US" sz="600" dirty="0">
              <a:solidFill>
                <a:srgbClr val="0000FF"/>
              </a:solidFill>
              <a:latin typeface="Consolas" pitchFamily="49" charset="0"/>
              <a:cs typeface="Consolas" pitchFamily="49" charset="0"/>
            </a:endParaRPr>
          </a:p>
          <a:p>
            <a:pPr algn="l"/>
            <a:endParaRPr lang="en-US" sz="600" dirty="0">
              <a:solidFill>
                <a:srgbClr val="0000FF"/>
              </a:solidFill>
              <a:latin typeface="Consolas" pitchFamily="49" charset="0"/>
              <a:cs typeface="Consolas" pitchFamily="49" charset="0"/>
            </a:endParaRPr>
          </a:p>
          <a:p>
            <a:pPr algn="l"/>
            <a:r>
              <a:rPr lang="en-US" sz="600" dirty="0">
                <a:solidFill>
                  <a:srgbClr val="0000FF"/>
                </a:solidFill>
                <a:latin typeface="Consolas" pitchFamily="49" charset="0"/>
                <a:cs typeface="Consolas" pitchFamily="49" charset="0"/>
              </a:rPr>
              <a:t>public</a:t>
            </a:r>
            <a:r>
              <a:rPr lang="en-US" sz="600" dirty="0">
                <a:latin typeface="Consolas" pitchFamily="49" charset="0"/>
                <a:cs typeface="Consolas" pitchFamily="49" charset="0"/>
              </a:rPr>
              <a:t> </a:t>
            </a:r>
            <a:r>
              <a:rPr lang="en-US" sz="600" dirty="0">
                <a:solidFill>
                  <a:srgbClr val="0000FF"/>
                </a:solidFill>
                <a:latin typeface="Consolas" pitchFamily="49" charset="0"/>
                <a:cs typeface="Consolas" pitchFamily="49" charset="0"/>
              </a:rPr>
              <a:t>void</a:t>
            </a:r>
            <a:r>
              <a:rPr lang="en-US" sz="600" dirty="0">
                <a:latin typeface="Consolas" pitchFamily="49" charset="0"/>
                <a:cs typeface="Consolas" pitchFamily="49" charset="0"/>
              </a:rPr>
              <a:t> </a:t>
            </a:r>
            <a:r>
              <a:rPr lang="en-US" sz="600" dirty="0" err="1">
                <a:latin typeface="Consolas" pitchFamily="49" charset="0"/>
                <a:cs typeface="Consolas" pitchFamily="49" charset="0"/>
              </a:rPr>
              <a:t>EndCopyStreamToStream</a:t>
            </a:r>
            <a:r>
              <a:rPr lang="en-US" sz="600" dirty="0">
                <a:latin typeface="Consolas" pitchFamily="49" charset="0"/>
                <a:cs typeface="Consolas" pitchFamily="49" charset="0"/>
              </a:rPr>
              <a:t>(</a:t>
            </a:r>
            <a:r>
              <a:rPr lang="en-US" sz="600" dirty="0" err="1">
                <a:solidFill>
                  <a:srgbClr val="2B91AF"/>
                </a:solidFill>
                <a:latin typeface="Consolas" pitchFamily="49" charset="0"/>
                <a:cs typeface="Consolas" pitchFamily="49" charset="0"/>
              </a:rPr>
              <a:t>IAsyncResult</a:t>
            </a:r>
            <a:r>
              <a:rPr lang="en-US" sz="600" dirty="0">
                <a:latin typeface="Consolas" pitchFamily="49" charset="0"/>
                <a:cs typeface="Consolas" pitchFamily="49" charset="0"/>
              </a:rPr>
              <a:t> </a:t>
            </a:r>
            <a:r>
              <a:rPr lang="en-US" sz="600" dirty="0" err="1">
                <a:latin typeface="Consolas" pitchFamily="49" charset="0"/>
                <a:cs typeface="Consolas" pitchFamily="49" charset="0"/>
              </a:rPr>
              <a:t>asyncResult</a:t>
            </a: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a:t>
            </a:r>
            <a:br>
              <a:rPr lang="en-US" sz="600" dirty="0">
                <a:latin typeface="Consolas" pitchFamily="49" charset="0"/>
                <a:cs typeface="Consolas" pitchFamily="49" charset="0"/>
              </a:rPr>
            </a:br>
            <a:r>
              <a:rPr lang="en-US" sz="600" dirty="0">
                <a:latin typeface="Consolas" pitchFamily="49" charset="0"/>
                <a:cs typeface="Consolas" pitchFamily="49" charset="0"/>
              </a:rPr>
              <a:t>    ((</a:t>
            </a:r>
            <a:r>
              <a:rPr lang="en-US" sz="600" dirty="0">
                <a:solidFill>
                  <a:srgbClr val="2B91AF"/>
                </a:solidFill>
                <a:latin typeface="Consolas" pitchFamily="49" charset="0"/>
                <a:cs typeface="Consolas" pitchFamily="49" charset="0"/>
              </a:rPr>
              <a:t>Task</a:t>
            </a:r>
            <a:r>
              <a:rPr lang="en-US" sz="600" dirty="0">
                <a:latin typeface="Consolas" pitchFamily="49" charset="0"/>
                <a:cs typeface="Consolas" pitchFamily="49" charset="0"/>
              </a:rPr>
              <a:t>)</a:t>
            </a:r>
            <a:r>
              <a:rPr lang="en-US" sz="600" dirty="0" err="1">
                <a:latin typeface="Consolas" pitchFamily="49" charset="0"/>
                <a:cs typeface="Consolas" pitchFamily="49" charset="0"/>
              </a:rPr>
              <a:t>asyncResult</a:t>
            </a:r>
            <a:r>
              <a:rPr lang="en-US" sz="600" dirty="0">
                <a:latin typeface="Consolas" pitchFamily="49" charset="0"/>
                <a:cs typeface="Consolas" pitchFamily="49" charset="0"/>
              </a:rPr>
              <a:t>).Wait();</a:t>
            </a:r>
            <a:br>
              <a:rPr lang="en-US" sz="600" dirty="0">
                <a:latin typeface="Consolas" pitchFamily="49" charset="0"/>
                <a:cs typeface="Consolas" pitchFamily="49" charset="0"/>
              </a:rPr>
            </a:br>
            <a:r>
              <a:rPr lang="en-US" sz="600" dirty="0">
                <a:latin typeface="Consolas" pitchFamily="49" charset="0"/>
                <a:cs typeface="Consolas" pitchFamily="49" charset="0"/>
              </a:rPr>
              <a:t>}</a:t>
            </a:r>
          </a:p>
        </p:txBody>
      </p:sp>
      <p:sp>
        <p:nvSpPr>
          <p:cNvPr id="8" name="Bent-Up Arrow 7"/>
          <p:cNvSpPr/>
          <p:nvPr/>
        </p:nvSpPr>
        <p:spPr>
          <a:xfrm rot="5400000">
            <a:off x="6033586" y="3984022"/>
            <a:ext cx="1049656" cy="1585531"/>
          </a:xfrm>
          <a:prstGeom prst="bentUpArrow">
            <a:avLst/>
          </a:prstGeom>
          <a:solidFill>
            <a:srgbClr val="00B050"/>
          </a:solidFill>
        </p:spPr>
        <p:style>
          <a:lnRef idx="0">
            <a:schemeClr val="accent2"/>
          </a:lnRef>
          <a:fillRef idx="3">
            <a:schemeClr val="accent2"/>
          </a:fillRef>
          <a:effectRef idx="3">
            <a:schemeClr val="accent2"/>
          </a:effectRef>
          <a:fontRef idx="minor">
            <a:schemeClr val="lt1"/>
          </a:fontRef>
        </p:style>
        <p:txBody>
          <a:bodyPr lIns="54855" tIns="27427" rIns="54855" bIns="27427" rtlCol="0" anchor="ctr"/>
          <a:lstStyle/>
          <a:p>
            <a:pPr algn="ctr"/>
            <a:endParaRPr lang="en-US"/>
          </a:p>
        </p:txBody>
      </p:sp>
      <p:pic>
        <p:nvPicPr>
          <p:cNvPr id="12" name="Picture 11" descr="C:\Users\stoub\AppData\Local\Microsoft\Windows\Temporary Internet Files\Content.IE5\VLXEJNFX\MC90043958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5684" y="2557223"/>
            <a:ext cx="4320237" cy="274439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507868" y="230189"/>
            <a:ext cx="11173090" cy="1606594"/>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Visual Studio </a:t>
            </a:r>
            <a:r>
              <a:rPr lang="en-US" dirty="0" err="1" smtClean="0"/>
              <a:t>Async</a:t>
            </a:r>
            <a:r>
              <a:rPr lang="en-US" dirty="0" smtClean="0"/>
              <a:t/>
            </a:r>
            <a:br>
              <a:rPr lang="en-US" dirty="0" smtClean="0"/>
            </a:br>
            <a:r>
              <a:rPr lang="en-US" sz="3600" dirty="0" smtClean="0">
                <a:solidFill>
                  <a:schemeClr val="accent1">
                    <a:alpha val="99000"/>
                  </a:schemeClr>
                </a:solidFill>
              </a:rPr>
              <a:t>An expert’s asynchronous code</a:t>
            </a:r>
          </a:p>
          <a:p>
            <a:r>
              <a:rPr lang="en-US" sz="3600" dirty="0" smtClean="0">
                <a:solidFill>
                  <a:schemeClr val="accent1">
                    <a:alpha val="99000"/>
                  </a:schemeClr>
                </a:solidFill>
              </a:rPr>
              <a:t>With .NET 4</a:t>
            </a:r>
            <a:endParaRPr lang="en-US" sz="3600" dirty="0">
              <a:solidFill>
                <a:schemeClr val="accent1">
                  <a:alpha val="99000"/>
                </a:schemeClr>
              </a:solidFill>
            </a:endParaRPr>
          </a:p>
        </p:txBody>
      </p:sp>
    </p:spTree>
    <p:extLst>
      <p:ext uri="{BB962C8B-B14F-4D97-AF65-F5344CB8AC3E}">
        <p14:creationId xmlns:p14="http://schemas.microsoft.com/office/powerpoint/2010/main" val="306643360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TENA11_BreakoutSession_Template_16x9_Final</Template>
  <TotalTime>647</TotalTime>
  <Words>2359</Words>
  <Application>Microsoft Office PowerPoint</Application>
  <PresentationFormat>Custom</PresentationFormat>
  <Paragraphs>312</Paragraphs>
  <Slides>31</Slides>
  <Notes>20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34" baseType="lpstr">
      <vt:lpstr>TENA11_BreakoutSession_Template_16x9_Final_05132011</vt:lpstr>
      <vt:lpstr>1_White with Consolas font for code slides</vt:lpstr>
      <vt:lpstr>Visio.Drawing.11</vt:lpstr>
      <vt:lpstr>The Future of Parallel Programming in the Microsoft .NET Framework</vt:lpstr>
      <vt:lpstr>Disclaimer</vt:lpstr>
      <vt:lpstr>Agenda</vt:lpstr>
      <vt:lpstr>PowerPoint Presentation</vt:lpstr>
      <vt:lpstr>Agenda Checkpoint</vt:lpstr>
      <vt:lpstr>Visual Studio Async Trends</vt:lpstr>
      <vt:lpstr>PowerPoint Presentation</vt:lpstr>
      <vt:lpstr>PowerPoint Presentation</vt:lpstr>
      <vt:lpstr>PowerPoint Presentation</vt:lpstr>
      <vt:lpstr>PowerPoint Presentation</vt:lpstr>
      <vt:lpstr>Visual Studio Async Tasks and Language</vt:lpstr>
      <vt:lpstr>Visual Studio Async Related Additions</vt:lpstr>
      <vt:lpstr>PowerPoint Presentation</vt:lpstr>
      <vt:lpstr>Ants (Sleeping on the UI)</vt:lpstr>
      <vt:lpstr>Agenda Checkpoint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Related Content</vt:lpstr>
      <vt:lpstr>DEV Track Resources</vt:lpstr>
      <vt:lpstr>Resources</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DEV301: The Future of Parallel Programming in the Microsoft .NET Framework</dc:title>
  <dc:subject>Microsoft TechEd North America 2011</dc:subject>
  <dc:creator>Danny Shih</dc:creator>
  <dc:description>Template: Jordan Cayabyab
Formatting: Sam Moore, Silver Fox Productions
Event Date: May 16-19, 2011
Event Location: Atlanta
Audience Type:</dc:description>
  <cp:lastModifiedBy>Shows</cp:lastModifiedBy>
  <cp:revision>73</cp:revision>
  <cp:lastPrinted>2010-05-11T05:02:34Z</cp:lastPrinted>
  <dcterms:created xsi:type="dcterms:W3CDTF">2011-04-29T22:24:21Z</dcterms:created>
  <dcterms:modified xsi:type="dcterms:W3CDTF">2011-05-17T16:35:23Z</dcterms:modified>
</cp:coreProperties>
</file>