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4" r:id="rId2"/>
    <p:sldMasterId id="2147483724" r:id="rId3"/>
  </p:sldMasterIdLst>
  <p:notesMasterIdLst>
    <p:notesMasterId r:id="rId101"/>
  </p:notesMasterIdLst>
  <p:sldIdLst>
    <p:sldId id="470" r:id="rId4"/>
    <p:sldId id="448" r:id="rId5"/>
    <p:sldId id="390" r:id="rId6"/>
    <p:sldId id="314" r:id="rId7"/>
    <p:sldId id="346" r:id="rId8"/>
    <p:sldId id="347" r:id="rId9"/>
    <p:sldId id="355" r:id="rId10"/>
    <p:sldId id="343" r:id="rId11"/>
    <p:sldId id="467" r:id="rId12"/>
    <p:sldId id="468" r:id="rId13"/>
    <p:sldId id="316" r:id="rId14"/>
    <p:sldId id="366" r:id="rId15"/>
    <p:sldId id="397" r:id="rId16"/>
    <p:sldId id="320" r:id="rId17"/>
    <p:sldId id="464" r:id="rId18"/>
    <p:sldId id="368" r:id="rId19"/>
    <p:sldId id="369" r:id="rId20"/>
    <p:sldId id="411" r:id="rId21"/>
    <p:sldId id="398" r:id="rId22"/>
    <p:sldId id="376" r:id="rId23"/>
    <p:sldId id="373" r:id="rId24"/>
    <p:sldId id="396" r:id="rId25"/>
    <p:sldId id="370" r:id="rId26"/>
    <p:sldId id="395" r:id="rId27"/>
    <p:sldId id="375" r:id="rId28"/>
    <p:sldId id="412" r:id="rId29"/>
    <p:sldId id="469" r:id="rId30"/>
    <p:sldId id="379" r:id="rId31"/>
    <p:sldId id="449" r:id="rId32"/>
    <p:sldId id="377" r:id="rId33"/>
    <p:sldId id="413" r:id="rId34"/>
    <p:sldId id="371" r:id="rId35"/>
    <p:sldId id="452" r:id="rId36"/>
    <p:sldId id="394" r:id="rId37"/>
    <p:sldId id="393" r:id="rId38"/>
    <p:sldId id="414" r:id="rId39"/>
    <p:sldId id="337" r:id="rId40"/>
    <p:sldId id="399" r:id="rId41"/>
    <p:sldId id="453" r:id="rId42"/>
    <p:sldId id="333" r:id="rId43"/>
    <p:sldId id="415" r:id="rId44"/>
    <p:sldId id="381" r:id="rId45"/>
    <p:sldId id="416" r:id="rId46"/>
    <p:sldId id="382" r:id="rId47"/>
    <p:sldId id="454" r:id="rId48"/>
    <p:sldId id="417" r:id="rId49"/>
    <p:sldId id="400" r:id="rId50"/>
    <p:sldId id="341" r:id="rId51"/>
    <p:sldId id="342" r:id="rId52"/>
    <p:sldId id="339" r:id="rId53"/>
    <p:sldId id="311" r:id="rId54"/>
    <p:sldId id="463" r:id="rId55"/>
    <p:sldId id="465" r:id="rId56"/>
    <p:sldId id="438" r:id="rId57"/>
    <p:sldId id="425" r:id="rId58"/>
    <p:sldId id="356" r:id="rId59"/>
    <p:sldId id="351" r:id="rId60"/>
    <p:sldId id="418" r:id="rId61"/>
    <p:sldId id="426" r:id="rId62"/>
    <p:sldId id="427" r:id="rId63"/>
    <p:sldId id="432" r:id="rId64"/>
    <p:sldId id="455" r:id="rId65"/>
    <p:sldId id="340" r:id="rId66"/>
    <p:sldId id="420" r:id="rId67"/>
    <p:sldId id="326" r:id="rId68"/>
    <p:sldId id="428" r:id="rId69"/>
    <p:sldId id="429" r:id="rId70"/>
    <p:sldId id="441" r:id="rId71"/>
    <p:sldId id="421" r:id="rId72"/>
    <p:sldId id="319" r:id="rId73"/>
    <p:sldId id="334" r:id="rId74"/>
    <p:sldId id="456" r:id="rId75"/>
    <p:sldId id="422" r:id="rId76"/>
    <p:sldId id="433" r:id="rId77"/>
    <p:sldId id="434" r:id="rId78"/>
    <p:sldId id="403" r:id="rId79"/>
    <p:sldId id="404" r:id="rId80"/>
    <p:sldId id="335" r:id="rId81"/>
    <p:sldId id="405" r:id="rId82"/>
    <p:sldId id="423" r:id="rId83"/>
    <p:sldId id="440" r:id="rId84"/>
    <p:sldId id="439" r:id="rId85"/>
    <p:sldId id="436" r:id="rId86"/>
    <p:sldId id="437" r:id="rId87"/>
    <p:sldId id="310" r:id="rId88"/>
    <p:sldId id="364" r:id="rId89"/>
    <p:sldId id="365" r:id="rId90"/>
    <p:sldId id="424" r:id="rId91"/>
    <p:sldId id="435" r:id="rId92"/>
    <p:sldId id="431" r:id="rId93"/>
    <p:sldId id="457" r:id="rId94"/>
    <p:sldId id="471" r:id="rId95"/>
    <p:sldId id="472" r:id="rId96"/>
    <p:sldId id="473" r:id="rId97"/>
    <p:sldId id="474" r:id="rId98"/>
    <p:sldId id="462" r:id="rId99"/>
    <p:sldId id="450"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9" autoAdjust="0"/>
    <p:restoredTop sz="81420" autoAdjust="0"/>
  </p:normalViewPr>
  <p:slideViewPr>
    <p:cSldViewPr>
      <p:cViewPr varScale="1">
        <p:scale>
          <a:sx n="82" d="100"/>
          <a:sy n="82" d="100"/>
        </p:scale>
        <p:origin x="-1422" y="-78"/>
      </p:cViewPr>
      <p:guideLst>
        <p:guide orient="horz" pos="1620"/>
        <p:guide pos="2880"/>
      </p:guideLst>
    </p:cSldViewPr>
  </p:slideViewPr>
  <p:outlineViewPr>
    <p:cViewPr>
      <p:scale>
        <a:sx n="33" d="100"/>
        <a:sy n="33" d="100"/>
      </p:scale>
      <p:origin x="0" y="3942"/>
    </p:cViewPr>
  </p:outlineViewPr>
  <p:notesTextViewPr>
    <p:cViewPr>
      <p:scale>
        <a:sx n="1" d="1"/>
        <a:sy n="1" d="1"/>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8AAD59-8053-4B52-AD28-17F64B3A1E7D}" type="datetimeFigureOut">
              <a:rPr lang="en-US" smtClean="0"/>
              <a:pPr/>
              <a:t>5/16/2011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119A0C-E999-46FA-9B5E-2DB6754D27F5}" type="slidenum">
              <a:rPr lang="en-US" smtClean="0"/>
              <a:pPr/>
              <a:t>‹#›</a:t>
            </a:fld>
            <a:endParaRPr lang="en-US"/>
          </a:p>
        </p:txBody>
      </p:sp>
    </p:spTree>
    <p:extLst>
      <p:ext uri="{BB962C8B-B14F-4D97-AF65-F5344CB8AC3E}">
        <p14:creationId xmlns:p14="http://schemas.microsoft.com/office/powerpoint/2010/main" val="4250716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6:45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19</a:t>
            </a:fld>
            <a:endParaRPr lang="en-US"/>
          </a:p>
        </p:txBody>
      </p:sp>
    </p:spTree>
    <p:extLst>
      <p:ext uri="{BB962C8B-B14F-4D97-AF65-F5344CB8AC3E}">
        <p14:creationId xmlns:p14="http://schemas.microsoft.com/office/powerpoint/2010/main" val="237065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20</a:t>
            </a:fld>
            <a:endParaRPr lang="en-US"/>
          </a:p>
        </p:txBody>
      </p:sp>
    </p:spTree>
    <p:extLst>
      <p:ext uri="{BB962C8B-B14F-4D97-AF65-F5344CB8AC3E}">
        <p14:creationId xmlns:p14="http://schemas.microsoft.com/office/powerpoint/2010/main" val="161169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22</a:t>
            </a:fld>
            <a:endParaRPr lang="en-US"/>
          </a:p>
        </p:txBody>
      </p:sp>
    </p:spTree>
    <p:extLst>
      <p:ext uri="{BB962C8B-B14F-4D97-AF65-F5344CB8AC3E}">
        <p14:creationId xmlns:p14="http://schemas.microsoft.com/office/powerpoint/2010/main" val="1265501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24</a:t>
            </a:fld>
            <a:endParaRPr lang="en-US"/>
          </a:p>
        </p:txBody>
      </p:sp>
    </p:spTree>
    <p:extLst>
      <p:ext uri="{BB962C8B-B14F-4D97-AF65-F5344CB8AC3E}">
        <p14:creationId xmlns:p14="http://schemas.microsoft.com/office/powerpoint/2010/main" val="291506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19A0C-E999-46FA-9B5E-2DB6754D27F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27</a:t>
            </a:fld>
            <a:endParaRPr lang="en-US"/>
          </a:p>
        </p:txBody>
      </p:sp>
    </p:spTree>
    <p:extLst>
      <p:ext uri="{BB962C8B-B14F-4D97-AF65-F5344CB8AC3E}">
        <p14:creationId xmlns:p14="http://schemas.microsoft.com/office/powerpoint/2010/main" val="3760527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28</a:t>
            </a:fld>
            <a:endParaRPr lang="en-US"/>
          </a:p>
        </p:txBody>
      </p:sp>
    </p:spTree>
    <p:extLst>
      <p:ext uri="{BB962C8B-B14F-4D97-AF65-F5344CB8AC3E}">
        <p14:creationId xmlns:p14="http://schemas.microsoft.com/office/powerpoint/2010/main" val="1714492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29</a:t>
            </a:fld>
            <a:endParaRPr lang="en-US"/>
          </a:p>
        </p:txBody>
      </p:sp>
    </p:spTree>
    <p:extLst>
      <p:ext uri="{BB962C8B-B14F-4D97-AF65-F5344CB8AC3E}">
        <p14:creationId xmlns:p14="http://schemas.microsoft.com/office/powerpoint/2010/main" val="2682079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30</a:t>
            </a:fld>
            <a:endParaRPr lang="en-US"/>
          </a:p>
        </p:txBody>
      </p:sp>
    </p:spTree>
    <p:extLst>
      <p:ext uri="{BB962C8B-B14F-4D97-AF65-F5344CB8AC3E}">
        <p14:creationId xmlns:p14="http://schemas.microsoft.com/office/powerpoint/2010/main" val="168653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32</a:t>
            </a:fld>
            <a:endParaRPr lang="en-US"/>
          </a:p>
        </p:txBody>
      </p:sp>
    </p:spTree>
    <p:extLst>
      <p:ext uri="{BB962C8B-B14F-4D97-AF65-F5344CB8AC3E}">
        <p14:creationId xmlns:p14="http://schemas.microsoft.com/office/powerpoint/2010/main" val="1252619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6:45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34</a:t>
            </a:fld>
            <a:endParaRPr lang="en-US"/>
          </a:p>
        </p:txBody>
      </p:sp>
    </p:spTree>
    <p:extLst>
      <p:ext uri="{BB962C8B-B14F-4D97-AF65-F5344CB8AC3E}">
        <p14:creationId xmlns:p14="http://schemas.microsoft.com/office/powerpoint/2010/main" val="3901229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35</a:t>
            </a:fld>
            <a:endParaRPr lang="en-US"/>
          </a:p>
        </p:txBody>
      </p:sp>
    </p:spTree>
    <p:extLst>
      <p:ext uri="{BB962C8B-B14F-4D97-AF65-F5344CB8AC3E}">
        <p14:creationId xmlns:p14="http://schemas.microsoft.com/office/powerpoint/2010/main" val="3893525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37</a:t>
            </a:fld>
            <a:endParaRPr lang="en-US"/>
          </a:p>
        </p:txBody>
      </p:sp>
    </p:spTree>
    <p:extLst>
      <p:ext uri="{BB962C8B-B14F-4D97-AF65-F5344CB8AC3E}">
        <p14:creationId xmlns:p14="http://schemas.microsoft.com/office/powerpoint/2010/main" val="932374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6:45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40</a:t>
            </a:fld>
            <a:endParaRPr lang="en-US"/>
          </a:p>
        </p:txBody>
      </p:sp>
    </p:spTree>
    <p:extLst>
      <p:ext uri="{BB962C8B-B14F-4D97-AF65-F5344CB8AC3E}">
        <p14:creationId xmlns:p14="http://schemas.microsoft.com/office/powerpoint/2010/main" val="3240421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42</a:t>
            </a:fld>
            <a:endParaRPr lang="en-US"/>
          </a:p>
        </p:txBody>
      </p:sp>
    </p:spTree>
    <p:extLst>
      <p:ext uri="{BB962C8B-B14F-4D97-AF65-F5344CB8AC3E}">
        <p14:creationId xmlns:p14="http://schemas.microsoft.com/office/powerpoint/2010/main" val="1753247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44</a:t>
            </a:fld>
            <a:endParaRPr lang="en-US"/>
          </a:p>
        </p:txBody>
      </p:sp>
    </p:spTree>
    <p:extLst>
      <p:ext uri="{BB962C8B-B14F-4D97-AF65-F5344CB8AC3E}">
        <p14:creationId xmlns:p14="http://schemas.microsoft.com/office/powerpoint/2010/main" val="832999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6:45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48</a:t>
            </a:fld>
            <a:endParaRPr lang="en-US"/>
          </a:p>
        </p:txBody>
      </p:sp>
    </p:spTree>
    <p:extLst>
      <p:ext uri="{BB962C8B-B14F-4D97-AF65-F5344CB8AC3E}">
        <p14:creationId xmlns:p14="http://schemas.microsoft.com/office/powerpoint/2010/main" val="4035114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49</a:t>
            </a:fld>
            <a:endParaRPr lang="en-US"/>
          </a:p>
        </p:txBody>
      </p:sp>
    </p:spTree>
    <p:extLst>
      <p:ext uri="{BB962C8B-B14F-4D97-AF65-F5344CB8AC3E}">
        <p14:creationId xmlns:p14="http://schemas.microsoft.com/office/powerpoint/2010/main" val="3917337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52</a:t>
            </a:fld>
            <a:endParaRPr lang="en-US"/>
          </a:p>
        </p:txBody>
      </p:sp>
    </p:spTree>
    <p:extLst>
      <p:ext uri="{BB962C8B-B14F-4D97-AF65-F5344CB8AC3E}">
        <p14:creationId xmlns:p14="http://schemas.microsoft.com/office/powerpoint/2010/main" val="35283649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6:45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54</a:t>
            </a:fld>
            <a:endParaRPr lang="en-US"/>
          </a:p>
        </p:txBody>
      </p:sp>
    </p:spTree>
    <p:extLst>
      <p:ext uri="{BB962C8B-B14F-4D97-AF65-F5344CB8AC3E}">
        <p14:creationId xmlns:p14="http://schemas.microsoft.com/office/powerpoint/2010/main" val="86386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57</a:t>
            </a:fld>
            <a:endParaRPr lang="en-US"/>
          </a:p>
        </p:txBody>
      </p:sp>
    </p:spTree>
    <p:extLst>
      <p:ext uri="{BB962C8B-B14F-4D97-AF65-F5344CB8AC3E}">
        <p14:creationId xmlns:p14="http://schemas.microsoft.com/office/powerpoint/2010/main" val="34260471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59</a:t>
            </a:fld>
            <a:endParaRPr lang="en-US"/>
          </a:p>
        </p:txBody>
      </p:sp>
    </p:spTree>
    <p:extLst>
      <p:ext uri="{BB962C8B-B14F-4D97-AF65-F5344CB8AC3E}">
        <p14:creationId xmlns:p14="http://schemas.microsoft.com/office/powerpoint/2010/main" val="2980357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6:45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70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71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6:45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72</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83</a:t>
            </a:fld>
            <a:endParaRPr lang="en-US"/>
          </a:p>
        </p:txBody>
      </p:sp>
    </p:spTree>
    <p:extLst>
      <p:ext uri="{BB962C8B-B14F-4D97-AF65-F5344CB8AC3E}">
        <p14:creationId xmlns:p14="http://schemas.microsoft.com/office/powerpoint/2010/main" val="19220796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87</a:t>
            </a:fld>
            <a:endParaRPr lang="en-US"/>
          </a:p>
        </p:txBody>
      </p:sp>
    </p:spTree>
    <p:extLst>
      <p:ext uri="{BB962C8B-B14F-4D97-AF65-F5344CB8AC3E}">
        <p14:creationId xmlns:p14="http://schemas.microsoft.com/office/powerpoint/2010/main" val="18005746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6:45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6:45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6:45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6:45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5/16/2011 6:45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96</a:t>
            </a:fld>
            <a:endParaRPr lang="en-US" dirty="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97</a:t>
            </a:fld>
            <a:endParaRPr lang="en-US" dirty="0">
              <a:solidFill>
                <a:prstClr val="black"/>
              </a:solidFill>
            </a:endParaRPr>
          </a:p>
        </p:txBody>
      </p:sp>
    </p:spTree>
    <p:extLst>
      <p:ext uri="{BB962C8B-B14F-4D97-AF65-F5344CB8AC3E}">
        <p14:creationId xmlns:p14="http://schemas.microsoft.com/office/powerpoint/2010/main" val="215323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8</a:t>
            </a:fld>
            <a:endParaRPr lang="en-US"/>
          </a:p>
        </p:txBody>
      </p:sp>
    </p:spTree>
    <p:extLst>
      <p:ext uri="{BB962C8B-B14F-4D97-AF65-F5344CB8AC3E}">
        <p14:creationId xmlns:p14="http://schemas.microsoft.com/office/powerpoint/2010/main" val="3267767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11</a:t>
            </a:fld>
            <a:endParaRPr lang="en-US"/>
          </a:p>
        </p:txBody>
      </p:sp>
    </p:spTree>
    <p:extLst>
      <p:ext uri="{BB962C8B-B14F-4D97-AF65-F5344CB8AC3E}">
        <p14:creationId xmlns:p14="http://schemas.microsoft.com/office/powerpoint/2010/main" val="55071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12</a:t>
            </a:fld>
            <a:endParaRPr lang="en-US"/>
          </a:p>
        </p:txBody>
      </p:sp>
    </p:spTree>
    <p:extLst>
      <p:ext uri="{BB962C8B-B14F-4D97-AF65-F5344CB8AC3E}">
        <p14:creationId xmlns:p14="http://schemas.microsoft.com/office/powerpoint/2010/main" val="123445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19A0C-E999-46FA-9B5E-2DB6754D27F5}" type="slidenum">
              <a:rPr lang="en-US" smtClean="0"/>
              <a:pPr/>
              <a:t>13</a:t>
            </a:fld>
            <a:endParaRPr lang="en-US"/>
          </a:p>
        </p:txBody>
      </p:sp>
    </p:spTree>
    <p:extLst>
      <p:ext uri="{BB962C8B-B14F-4D97-AF65-F5344CB8AC3E}">
        <p14:creationId xmlns:p14="http://schemas.microsoft.com/office/powerpoint/2010/main" val="3514665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60653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41285"/>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3" y="3141858"/>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1"/>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1"/>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1"/>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1"/>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49"/>
            <a:ext cx="8363938" cy="1500411"/>
          </a:xfrm>
        </p:spPr>
        <p:txBody>
          <a:bodyPr/>
          <a:lstStyle>
            <a:lvl1pPr marL="345327" indent="-345327">
              <a:buFontTx/>
              <a:buBlip>
                <a:blip r:embed="rId3"/>
              </a:buBlip>
              <a:defRPr/>
            </a:lvl1pPr>
            <a:lvl2pPr marL="641833" indent="-296506">
              <a:buFontTx/>
              <a:buBlip>
                <a:blip r:embed="rId3"/>
              </a:buBlip>
              <a:defRPr/>
            </a:lvl2pPr>
            <a:lvl3pPr marL="944292" indent="-302459">
              <a:buFontTx/>
              <a:buBlip>
                <a:blip r:embed="rId3"/>
              </a:buBlip>
              <a:defRPr/>
            </a:lvl3pPr>
            <a:lvl4pPr marL="1203883" indent="-259591">
              <a:buFontTx/>
              <a:buBlip>
                <a:blip r:embed="rId3"/>
              </a:buBlip>
              <a:defRPr/>
            </a:lvl4pPr>
            <a:lvl5pPr marL="1456329" indent="-252446">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49"/>
            <a:ext cx="8363938" cy="1500411"/>
          </a:xfrm>
        </p:spPr>
        <p:txBody>
          <a:bodyPr/>
          <a:lstStyle>
            <a:lvl1pPr marL="345327" indent="-345327">
              <a:lnSpc>
                <a:spcPct val="90000"/>
              </a:lnSpc>
              <a:buFontTx/>
              <a:buBlip>
                <a:blip r:embed="rId2"/>
              </a:buBlip>
              <a:defRPr/>
            </a:lvl1pPr>
            <a:lvl2pPr marL="641833" indent="-296506">
              <a:lnSpc>
                <a:spcPct val="90000"/>
              </a:lnSpc>
              <a:buFontTx/>
              <a:buBlip>
                <a:blip r:embed="rId2"/>
              </a:buBlip>
              <a:defRPr/>
            </a:lvl2pPr>
            <a:lvl3pPr marL="944292" indent="-302459">
              <a:lnSpc>
                <a:spcPct val="90000"/>
              </a:lnSpc>
              <a:buFontTx/>
              <a:buBlip>
                <a:blip r:embed="rId2"/>
              </a:buBlip>
              <a:defRPr/>
            </a:lvl3pPr>
            <a:lvl4pPr marL="1203883" indent="-259591">
              <a:lnSpc>
                <a:spcPct val="90000"/>
              </a:lnSpc>
              <a:buFontTx/>
              <a:buBlip>
                <a:blip r:embed="rId2"/>
              </a:buBlip>
              <a:defRPr/>
            </a:lvl4pPr>
            <a:lvl5pPr marL="1456329" indent="-252446">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1"/>
            <a:ext cx="4115872" cy="1323439"/>
          </a:xfrm>
        </p:spPr>
        <p:txBody>
          <a:bodyPr/>
          <a:lstStyle>
            <a:lvl1pPr marL="255016" indent="-255016">
              <a:lnSpc>
                <a:spcPct val="90000"/>
              </a:lnSpc>
              <a:buFontTx/>
              <a:buBlip>
                <a:blip r:embed="rId2"/>
              </a:buBlip>
              <a:defRPr sz="2100"/>
            </a:lvl1pPr>
            <a:lvl2pPr marL="505071" indent="-244101">
              <a:lnSpc>
                <a:spcPct val="90000"/>
              </a:lnSpc>
              <a:buFontTx/>
              <a:buBlip>
                <a:blip r:embed="rId2"/>
              </a:buBlip>
              <a:defRPr sz="1800"/>
            </a:lvl2pPr>
            <a:lvl3pPr marL="715434" indent="-216317">
              <a:lnSpc>
                <a:spcPct val="90000"/>
              </a:lnSpc>
              <a:buFontTx/>
              <a:buBlip>
                <a:blip r:embed="rId2"/>
              </a:buBlip>
              <a:defRPr sz="1500"/>
            </a:lvl3pPr>
            <a:lvl4pPr marL="920836" indent="-205402">
              <a:lnSpc>
                <a:spcPct val="90000"/>
              </a:lnSpc>
              <a:buFontTx/>
              <a:buBlip>
                <a:blip r:embed="rId2"/>
              </a:buBlip>
              <a:defRPr sz="1400"/>
            </a:lvl4pPr>
            <a:lvl5pPr marL="1137153" indent="-210363">
              <a:lnSpc>
                <a:spcPct val="90000"/>
              </a:lnSpc>
              <a:buFontTx/>
              <a:buBlip>
                <a:blip r:embed="rId2"/>
              </a:buBlip>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1"/>
            <a:ext cx="4115872" cy="1323439"/>
          </a:xfrm>
        </p:spPr>
        <p:txBody>
          <a:bodyPr/>
          <a:lstStyle>
            <a:lvl1pPr marL="260970" indent="-260970">
              <a:lnSpc>
                <a:spcPct val="90000"/>
              </a:lnSpc>
              <a:buFontTx/>
              <a:buBlip>
                <a:blip r:embed="rId2"/>
              </a:buBlip>
              <a:defRPr sz="2100"/>
            </a:lvl1pPr>
            <a:lvl2pPr marL="505071" indent="-255016">
              <a:lnSpc>
                <a:spcPct val="90000"/>
              </a:lnSpc>
              <a:buFontTx/>
              <a:buBlip>
                <a:blip r:embed="rId2"/>
              </a:buBlip>
              <a:defRPr sz="1800"/>
            </a:lvl2pPr>
            <a:lvl3pPr marL="721388" indent="-227232">
              <a:lnSpc>
                <a:spcPct val="90000"/>
              </a:lnSpc>
              <a:buFontTx/>
              <a:buBlip>
                <a:blip r:embed="rId2"/>
              </a:buBlip>
              <a:defRPr sz="1500"/>
            </a:lvl3pPr>
            <a:lvl4pPr marL="920836" indent="-199449">
              <a:lnSpc>
                <a:spcPct val="90000"/>
              </a:lnSpc>
              <a:buFontTx/>
              <a:buBlip>
                <a:blip r:embed="rId2"/>
              </a:buBlip>
              <a:defRPr sz="1400"/>
            </a:lvl4pPr>
            <a:lvl5pPr marL="1137153" indent="-205402">
              <a:lnSpc>
                <a:spcPct val="90000"/>
              </a:lnSpc>
              <a:buFontTx/>
              <a:buBlip>
                <a:blip r:embed="rId2"/>
              </a:buBlip>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3"/>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0" y="1600200"/>
            <a:ext cx="4114800" cy="1166473"/>
          </a:xfrm>
        </p:spPr>
        <p:txBody>
          <a:bodyPr/>
          <a:lstStyle>
            <a:lvl1pPr marL="211356" indent="-211356">
              <a:buFontTx/>
              <a:buBlip>
                <a:blip r:embed="rId2"/>
              </a:buBlip>
              <a:defRPr sz="1700"/>
            </a:lvl1pPr>
            <a:lvl2pPr marL="421720" indent="-199449">
              <a:buFontTx/>
              <a:buBlip>
                <a:blip r:embed="rId2"/>
              </a:buBlip>
              <a:defRPr sz="1500"/>
            </a:lvl2pPr>
            <a:lvl3pPr marL="610253" indent="-182580">
              <a:buFontTx/>
              <a:buBlip>
                <a:blip r:embed="rId2"/>
              </a:buBlip>
              <a:defRPr sz="1400"/>
            </a:lvl3pPr>
            <a:lvl4pPr marL="787871" indent="-171665">
              <a:buFontTx/>
              <a:buBlip>
                <a:blip r:embed="rId2"/>
              </a:buBlip>
              <a:defRPr sz="1300"/>
            </a:lvl4pPr>
            <a:lvl5pPr marL="959535" indent="-154796">
              <a:buFontTx/>
              <a:buBlip>
                <a:blip r:embed="rId2"/>
              </a:buBlip>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3"/>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183964"/>
          </a:xfrm>
        </p:spPr>
        <p:txBody>
          <a:bodyPr/>
          <a:lstStyle>
            <a:lvl1pPr marL="222270" indent="-222270">
              <a:buFontTx/>
              <a:buBlip>
                <a:blip r:embed="rId2"/>
              </a:buBlip>
              <a:defRPr sz="1700"/>
            </a:lvl1pPr>
            <a:lvl2pPr marL="427673" indent="-205402">
              <a:buFontTx/>
              <a:buBlip>
                <a:blip r:embed="rId2"/>
              </a:buBlip>
              <a:defRPr sz="1500"/>
            </a:lvl2pPr>
            <a:lvl3pPr marL="616206" indent="-183572">
              <a:buFontTx/>
              <a:buBlip>
                <a:blip r:embed="rId2"/>
              </a:buBlip>
              <a:defRPr sz="1400"/>
            </a:lvl3pPr>
            <a:lvl4pPr marL="787871" indent="-177618">
              <a:buFontTx/>
              <a:buBlip>
                <a:blip r:embed="rId2"/>
              </a:buBlip>
              <a:defRPr sz="1300"/>
            </a:lvl4pPr>
            <a:lvl5pPr marL="959535" indent="-165711">
              <a:buFontTx/>
              <a:buBlip>
                <a:blip r:embed="rId2"/>
              </a:buBlip>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0355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311" tIns="57155" rIns="114311" bIns="57155"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2717014" y="1233488"/>
            <a:ext cx="1358507" cy="42624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smtClean="0">
              <a:solidFill>
                <a:schemeClr val="tx1">
                  <a:alpha val="99000"/>
                </a:schemeClr>
              </a:solidFill>
            </a:endParaRPr>
          </a:p>
        </p:txBody>
      </p:sp>
      <p:sp>
        <p:nvSpPr>
          <p:cNvPr id="2" name="Title 1"/>
          <p:cNvSpPr>
            <a:spLocks noGrp="1"/>
          </p:cNvSpPr>
          <p:nvPr>
            <p:ph type="ctrTitle" hasCustomPrompt="1"/>
          </p:nvPr>
        </p:nvSpPr>
        <p:spPr>
          <a:xfrm>
            <a:off x="727663" y="1699104"/>
            <a:ext cx="7683913" cy="1142623"/>
          </a:xfrm>
        </p:spPr>
        <p:txBody>
          <a:bodyPr anchor="ctr">
            <a:noAutofit/>
          </a:bodyPr>
          <a:lstStyle>
            <a:lvl1pPr>
              <a:lnSpc>
                <a:spcPct val="90000"/>
              </a:lnSpc>
              <a:defRPr sz="36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727662" y="3527905"/>
            <a:ext cx="7683914" cy="347441"/>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613" t="78783" r="37784"/>
          <a:stretch/>
        </p:blipFill>
        <p:spPr bwMode="auto">
          <a:xfrm rot="10800000">
            <a:off x="4072997" y="1233485"/>
            <a:ext cx="771726" cy="42624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2803756" y="1377975"/>
            <a:ext cx="1641654" cy="193899"/>
          </a:xfrm>
        </p:spPr>
        <p:txBody>
          <a:bodyPr/>
          <a:lstStyle>
            <a:lvl1pPr marL="0" indent="0">
              <a:buFont typeface="Arial" pitchFamily="34" charset="0"/>
              <a:buNone/>
              <a:defRPr sz="14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423866361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699104"/>
            <a:ext cx="7683913" cy="1142623"/>
          </a:xfrm>
        </p:spPr>
        <p:txBody>
          <a:bodyPr anchor="ctr">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727662" y="3527905"/>
            <a:ext cx="7683914" cy="347441"/>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627623" y="1823268"/>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6"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41285"/>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3" y="3141858"/>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454753"/>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3568" y="1329613"/>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73989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1"/>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1"/>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1"/>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1831631"/>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49"/>
            <a:ext cx="8363938" cy="1500411"/>
          </a:xfrm>
        </p:spPr>
        <p:txBody>
          <a:bodyPr/>
          <a:lstStyle>
            <a:lvl1pPr marL="345327" indent="-345327">
              <a:buFontTx/>
              <a:buBlip>
                <a:blip r:embed="rId3"/>
              </a:buBlip>
              <a:defRPr/>
            </a:lvl1pPr>
            <a:lvl2pPr marL="641833" indent="-296506">
              <a:buFontTx/>
              <a:buBlip>
                <a:blip r:embed="rId3"/>
              </a:buBlip>
              <a:defRPr/>
            </a:lvl2pPr>
            <a:lvl3pPr marL="944292" indent="-302459">
              <a:buFontTx/>
              <a:buBlip>
                <a:blip r:embed="rId3"/>
              </a:buBlip>
              <a:defRPr/>
            </a:lvl3pPr>
            <a:lvl4pPr marL="1203883" indent="-259591">
              <a:buFontTx/>
              <a:buBlip>
                <a:blip r:embed="rId3"/>
              </a:buBlip>
              <a:defRPr/>
            </a:lvl4pPr>
            <a:lvl5pPr marL="1456329" indent="-252446">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49"/>
            <a:ext cx="8363938" cy="1500411"/>
          </a:xfrm>
        </p:spPr>
        <p:txBody>
          <a:bodyPr/>
          <a:lstStyle>
            <a:lvl1pPr marL="345327" indent="-345327">
              <a:lnSpc>
                <a:spcPct val="90000"/>
              </a:lnSpc>
              <a:buFontTx/>
              <a:buBlip>
                <a:blip r:embed="rId2"/>
              </a:buBlip>
              <a:defRPr/>
            </a:lvl1pPr>
            <a:lvl2pPr marL="641833" indent="-296506">
              <a:lnSpc>
                <a:spcPct val="90000"/>
              </a:lnSpc>
              <a:buFontTx/>
              <a:buBlip>
                <a:blip r:embed="rId2"/>
              </a:buBlip>
              <a:defRPr/>
            </a:lvl2pPr>
            <a:lvl3pPr marL="944292" indent="-302459">
              <a:lnSpc>
                <a:spcPct val="90000"/>
              </a:lnSpc>
              <a:buFontTx/>
              <a:buBlip>
                <a:blip r:embed="rId2"/>
              </a:buBlip>
              <a:defRPr/>
            </a:lvl3pPr>
            <a:lvl4pPr marL="1203883" indent="-259591">
              <a:lnSpc>
                <a:spcPct val="90000"/>
              </a:lnSpc>
              <a:buFontTx/>
              <a:buBlip>
                <a:blip r:embed="rId2"/>
              </a:buBlip>
              <a:defRPr/>
            </a:lvl4pPr>
            <a:lvl5pPr marL="1456329" indent="-252446">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1"/>
            <a:ext cx="4115872" cy="1323439"/>
          </a:xfrm>
        </p:spPr>
        <p:txBody>
          <a:bodyPr/>
          <a:lstStyle>
            <a:lvl1pPr marL="255016" indent="-255016">
              <a:lnSpc>
                <a:spcPct val="90000"/>
              </a:lnSpc>
              <a:buFontTx/>
              <a:buBlip>
                <a:blip r:embed="rId2"/>
              </a:buBlip>
              <a:defRPr sz="2100"/>
            </a:lvl1pPr>
            <a:lvl2pPr marL="505071" indent="-244101">
              <a:lnSpc>
                <a:spcPct val="90000"/>
              </a:lnSpc>
              <a:buFontTx/>
              <a:buBlip>
                <a:blip r:embed="rId2"/>
              </a:buBlip>
              <a:defRPr sz="1800"/>
            </a:lvl2pPr>
            <a:lvl3pPr marL="715434" indent="-216317">
              <a:lnSpc>
                <a:spcPct val="90000"/>
              </a:lnSpc>
              <a:buFontTx/>
              <a:buBlip>
                <a:blip r:embed="rId2"/>
              </a:buBlip>
              <a:defRPr sz="1500"/>
            </a:lvl3pPr>
            <a:lvl4pPr marL="920836" indent="-205402">
              <a:lnSpc>
                <a:spcPct val="90000"/>
              </a:lnSpc>
              <a:buFontTx/>
              <a:buBlip>
                <a:blip r:embed="rId2"/>
              </a:buBlip>
              <a:defRPr sz="1400"/>
            </a:lvl4pPr>
            <a:lvl5pPr marL="1137153" indent="-210363">
              <a:lnSpc>
                <a:spcPct val="90000"/>
              </a:lnSpc>
              <a:buFontTx/>
              <a:buBlip>
                <a:blip r:embed="rId2"/>
              </a:buBlip>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1"/>
            <a:ext cx="4115872" cy="1323439"/>
          </a:xfrm>
        </p:spPr>
        <p:txBody>
          <a:bodyPr/>
          <a:lstStyle>
            <a:lvl1pPr marL="260970" indent="-260970">
              <a:lnSpc>
                <a:spcPct val="90000"/>
              </a:lnSpc>
              <a:buFontTx/>
              <a:buBlip>
                <a:blip r:embed="rId2"/>
              </a:buBlip>
              <a:defRPr sz="2100"/>
            </a:lvl1pPr>
            <a:lvl2pPr marL="505071" indent="-255016">
              <a:lnSpc>
                <a:spcPct val="90000"/>
              </a:lnSpc>
              <a:buFontTx/>
              <a:buBlip>
                <a:blip r:embed="rId2"/>
              </a:buBlip>
              <a:defRPr sz="1800"/>
            </a:lvl2pPr>
            <a:lvl3pPr marL="721388" indent="-227232">
              <a:lnSpc>
                <a:spcPct val="90000"/>
              </a:lnSpc>
              <a:buFontTx/>
              <a:buBlip>
                <a:blip r:embed="rId2"/>
              </a:buBlip>
              <a:defRPr sz="1500"/>
            </a:lvl3pPr>
            <a:lvl4pPr marL="920836" indent="-199449">
              <a:lnSpc>
                <a:spcPct val="90000"/>
              </a:lnSpc>
              <a:buFontTx/>
              <a:buBlip>
                <a:blip r:embed="rId2"/>
              </a:buBlip>
              <a:defRPr sz="1400"/>
            </a:lvl4pPr>
            <a:lvl5pPr marL="1137153" indent="-205402">
              <a:lnSpc>
                <a:spcPct val="90000"/>
              </a:lnSpc>
              <a:buFontTx/>
              <a:buBlip>
                <a:blip r:embed="rId2"/>
              </a:buBlip>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3"/>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0" y="1600200"/>
            <a:ext cx="4114800" cy="1166473"/>
          </a:xfrm>
        </p:spPr>
        <p:txBody>
          <a:bodyPr/>
          <a:lstStyle>
            <a:lvl1pPr marL="211356" indent="-211356">
              <a:buFontTx/>
              <a:buBlip>
                <a:blip r:embed="rId2"/>
              </a:buBlip>
              <a:defRPr sz="1700"/>
            </a:lvl1pPr>
            <a:lvl2pPr marL="421720" indent="-199449">
              <a:buFontTx/>
              <a:buBlip>
                <a:blip r:embed="rId2"/>
              </a:buBlip>
              <a:defRPr sz="1500"/>
            </a:lvl2pPr>
            <a:lvl3pPr marL="610253" indent="-182580">
              <a:buFontTx/>
              <a:buBlip>
                <a:blip r:embed="rId2"/>
              </a:buBlip>
              <a:defRPr sz="1400"/>
            </a:lvl3pPr>
            <a:lvl4pPr marL="787871" indent="-171665">
              <a:buFontTx/>
              <a:buBlip>
                <a:blip r:embed="rId2"/>
              </a:buBlip>
              <a:defRPr sz="1300"/>
            </a:lvl4pPr>
            <a:lvl5pPr marL="959535" indent="-154796">
              <a:buFontTx/>
              <a:buBlip>
                <a:blip r:embed="rId2"/>
              </a:buBlip>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3"/>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183964"/>
          </a:xfrm>
        </p:spPr>
        <p:txBody>
          <a:bodyPr/>
          <a:lstStyle>
            <a:lvl1pPr marL="222270" indent="-222270">
              <a:buFontTx/>
              <a:buBlip>
                <a:blip r:embed="rId2"/>
              </a:buBlip>
              <a:defRPr sz="1700"/>
            </a:lvl1pPr>
            <a:lvl2pPr marL="427673" indent="-205402">
              <a:buFontTx/>
              <a:buBlip>
                <a:blip r:embed="rId2"/>
              </a:buBlip>
              <a:defRPr sz="1500"/>
            </a:lvl2pPr>
            <a:lvl3pPr marL="616206" indent="-183572">
              <a:buFontTx/>
              <a:buBlip>
                <a:blip r:embed="rId2"/>
              </a:buBlip>
              <a:defRPr sz="1400"/>
            </a:lvl3pPr>
            <a:lvl4pPr marL="787871" indent="-177618">
              <a:buFontTx/>
              <a:buBlip>
                <a:blip r:embed="rId2"/>
              </a:buBlip>
              <a:defRPr sz="1300"/>
            </a:lvl4pPr>
            <a:lvl5pPr marL="959535" indent="-165711">
              <a:buFontTx/>
              <a:buBlip>
                <a:blip r:embed="rId2"/>
              </a:buBlip>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4001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311" tIns="57155" rIns="114311" bIns="57155"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0" y="0"/>
            <a:ext cx="8753373"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4539755" y="1456483"/>
            <a:ext cx="3086904" cy="332399"/>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659078" y="4227803"/>
            <a:ext cx="1702409" cy="74118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685666" fontAlgn="base">
                <a:spcBef>
                  <a:spcPct val="0"/>
                </a:spcBef>
                <a:spcAft>
                  <a:spcPct val="0"/>
                </a:spcAft>
              </a:pPr>
              <a:endParaRPr lang="en-US" sz="17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27521" y="118852"/>
            <a:ext cx="2339484" cy="2077492"/>
          </a:xfrm>
          <a:prstGeom prst="rect">
            <a:avLst/>
          </a:prstGeom>
          <a:noFill/>
        </p:spPr>
        <p:txBody>
          <a:bodyPr wrap="square" lIns="0" tIns="0" rIns="0" bIns="0" rtlCol="0">
            <a:spAutoFit/>
          </a:bodyPr>
          <a:lstStyle/>
          <a:p>
            <a:pPr algn="l"/>
            <a:r>
              <a:rPr lang="en-US" sz="2700" b="1" dirty="0" smtClean="0">
                <a:solidFill>
                  <a:schemeClr val="bg2">
                    <a:alpha val="99000"/>
                  </a:schemeClr>
                </a:solidFill>
              </a:rPr>
              <a:t>Scan the Tag </a:t>
            </a:r>
            <a:r>
              <a:rPr lang="en-US" sz="2700" b="1" dirty="0" smtClean="0">
                <a:solidFill>
                  <a:schemeClr val="accent1">
                    <a:alpha val="99000"/>
                  </a:schemeClr>
                </a:solidFill>
              </a:rPr>
              <a:t/>
            </a:r>
            <a:br>
              <a:rPr lang="en-US" sz="2700" b="1" dirty="0" smtClean="0">
                <a:solidFill>
                  <a:schemeClr val="accent1">
                    <a:alpha val="99000"/>
                  </a:schemeClr>
                </a:solidFill>
              </a:rPr>
            </a:br>
            <a:r>
              <a:rPr lang="en-US" sz="2700" dirty="0" smtClean="0">
                <a:solidFill>
                  <a:schemeClr val="bg1">
                    <a:lumMod val="50000"/>
                    <a:lumOff val="50000"/>
                    <a:alpha val="99000"/>
                  </a:schemeClr>
                </a:solidFill>
              </a:rPr>
              <a:t>to evaluate this session now on </a:t>
            </a:r>
            <a:r>
              <a:rPr lang="en-US" sz="2700" b="1" dirty="0" err="1" smtClean="0">
                <a:solidFill>
                  <a:schemeClr val="bg2">
                    <a:alpha val="99000"/>
                  </a:schemeClr>
                </a:solidFill>
              </a:rPr>
              <a:t>myTech•Ed</a:t>
            </a:r>
            <a:r>
              <a:rPr lang="en-US" sz="2700" b="1" dirty="0" smtClean="0">
                <a:solidFill>
                  <a:schemeClr val="bg2">
                    <a:alpha val="99000"/>
                  </a:schemeClr>
                </a:solidFill>
              </a:rPr>
              <a:t> Mobile</a:t>
            </a:r>
            <a:endParaRPr lang="en-US" sz="2700" b="1" dirty="0" smtClean="0">
              <a:solidFill>
                <a:srgbClr val="F09A1F"/>
              </a:solidFill>
            </a:endParaRPr>
          </a:p>
        </p:txBody>
      </p:sp>
      <p:sp>
        <p:nvSpPr>
          <p:cNvPr id="9" name="Isosceles Triangle 8"/>
          <p:cNvSpPr/>
          <p:nvPr userDrawn="1"/>
        </p:nvSpPr>
        <p:spPr bwMode="auto">
          <a:xfrm rot="16200000">
            <a:off x="2238072" y="2253292"/>
            <a:ext cx="3098491" cy="1504874"/>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2360907" y="2077232"/>
            <a:ext cx="1017755" cy="198198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401681" y="372891"/>
            <a:ext cx="1703913" cy="608621"/>
          </a:xfrm>
          <a:prstGeom prst="rect">
            <a:avLst/>
          </a:prstGeom>
        </p:spPr>
      </p:pic>
    </p:spTree>
    <p:extLst>
      <p:ext uri="{BB962C8B-B14F-4D97-AF65-F5344CB8AC3E}">
        <p14:creationId xmlns:p14="http://schemas.microsoft.com/office/powerpoint/2010/main" val="316103733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99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78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627623" y="1823268"/>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6"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699104"/>
            <a:ext cx="7683913" cy="1142623"/>
          </a:xfrm>
        </p:spPr>
        <p:txBody>
          <a:bodyPr anchor="ctr">
            <a:noAutofit/>
          </a:bodyPr>
          <a:lstStyle>
            <a:lvl1pPr>
              <a:lnSpc>
                <a:spcPct val="90000"/>
              </a:lnSpc>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727662" y="3527905"/>
            <a:ext cx="7683914" cy="347441"/>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799117" y="3657600"/>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627623" y="1823268"/>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6" name="Subtitle 2"/>
          <p:cNvSpPr>
            <a:spLocks noGrp="1"/>
          </p:cNvSpPr>
          <p:nvPr>
            <p:ph type="subTitle" idx="1"/>
          </p:nvPr>
        </p:nvSpPr>
        <p:spPr>
          <a:xfrm>
            <a:off x="627623" y="3143250"/>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image" Target="../media/image3.jpe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image" Target="../media/image3.jpe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583574"/>
          </a:xfrm>
          <a:prstGeom prst="rect">
            <a:avLst/>
          </a:prstGeom>
        </p:spPr>
        <p:txBody>
          <a:bodyPr vert="horz" lIns="91440" tIns="45720" rIns="91440" bIns="45720" rtlCol="0" anchor="ctr">
            <a:normAutofit/>
          </a:bodyPr>
          <a:lstStyle/>
          <a:p>
            <a:r>
              <a:rPr lang="en-US" dirty="0" smtClean="0"/>
              <a:t>Title Here</a:t>
            </a:r>
            <a:endParaRPr lang="en-US" dirty="0"/>
          </a:p>
        </p:txBody>
      </p:sp>
      <p:sp>
        <p:nvSpPr>
          <p:cNvPr id="3" name="Text Placeholder 2"/>
          <p:cNvSpPr>
            <a:spLocks noGrp="1"/>
          </p:cNvSpPr>
          <p:nvPr>
            <p:ph type="body" idx="1"/>
          </p:nvPr>
        </p:nvSpPr>
        <p:spPr>
          <a:xfrm>
            <a:off x="457200" y="1059582"/>
            <a:ext cx="8229600" cy="388843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7283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7" r:id="rId6"/>
    <p:sldLayoutId id="2147483723" r:id="rId7"/>
  </p:sldLayoutIdLst>
  <p:txStyles>
    <p:titleStyle>
      <a:lvl1pPr algn="l" defTabSz="914400" rtl="0" eaLnBrk="1" latinLnBrk="0" hangingPunct="1">
        <a:spcBef>
          <a:spcPct val="0"/>
        </a:spcBef>
        <a:buNone/>
        <a:defRPr sz="4000" b="1" kern="1200">
          <a:solidFill>
            <a:schemeClr val="tx1">
              <a:lumMod val="65000"/>
              <a:lumOff val="35000"/>
            </a:schemeClr>
          </a:solidFill>
          <a:effectLst>
            <a:outerShdw blurRad="38100" dist="38100" dir="2700000" algn="tl">
              <a:srgbClr val="000000">
                <a:alpha val="43137"/>
              </a:srgbClr>
            </a:outerShdw>
          </a:effectLst>
          <a:latin typeface="Segoe UI" pitchFamily="34" charset="0"/>
          <a:ea typeface="Segoe UI" pitchFamily="34" charset="0"/>
          <a:cs typeface="+mj-cs"/>
        </a:defRPr>
      </a:lvl1pPr>
    </p:titleStyle>
    <p:bodyStyle>
      <a:lvl1pPr marL="342900" indent="-342900" algn="l" defTabSz="914400" rtl="0" eaLnBrk="1" latinLnBrk="0" hangingPunct="1">
        <a:lnSpc>
          <a:spcPct val="150000"/>
        </a:lnSpc>
        <a:spcBef>
          <a:spcPct val="20000"/>
        </a:spcBef>
        <a:buSzPct val="52000"/>
        <a:buFontTx/>
        <a:buBlip>
          <a:blip r:embed="rId9"/>
        </a:buBlip>
        <a:defRPr sz="3200" kern="1200">
          <a:solidFill>
            <a:schemeClr val="tx1">
              <a:lumMod val="65000"/>
              <a:lumOff val="35000"/>
            </a:schemeClr>
          </a:solidFill>
          <a:latin typeface="Segoe UI" pitchFamily="34" charset="0"/>
          <a:ea typeface="Segoe UI" pitchFamily="34" charset="0"/>
          <a:cs typeface="Arial" pitchFamily="34" charset="0"/>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lumMod val="65000"/>
              <a:lumOff val="35000"/>
            </a:schemeClr>
          </a:solidFill>
          <a:latin typeface="Segoe UI" pitchFamily="34" charset="0"/>
          <a:ea typeface="Segoe UI" pitchFamily="34" charset="0"/>
          <a:cs typeface="Arial" pitchFamily="34" charset="0"/>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lumMod val="65000"/>
              <a:lumOff val="35000"/>
            </a:schemeClr>
          </a:solidFill>
          <a:latin typeface="Segoe UI" pitchFamily="34" charset="0"/>
          <a:ea typeface="Segoe UI" pitchFamily="34" charset="0"/>
          <a:cs typeface="Arial" pitchFamily="34" charset="0"/>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lumMod val="65000"/>
              <a:lumOff val="35000"/>
            </a:schemeClr>
          </a:solidFill>
          <a:latin typeface="Segoe UI" pitchFamily="34" charset="0"/>
          <a:ea typeface="Segoe UI" pitchFamily="34" charset="0"/>
          <a:cs typeface="Arial" pitchFamily="34" charset="0"/>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lumMod val="65000"/>
              <a:lumOff val="35000"/>
            </a:schemeClr>
          </a:solidFill>
          <a:latin typeface="Segoe UI" pitchFamily="34" charset="0"/>
          <a:ea typeface="Segoe UI"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0"/>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43" r:id="rId19"/>
  </p:sldLayoutIdLst>
  <p:transition>
    <p:fade/>
  </p:transition>
  <p:txStyles>
    <p:titleStyle>
      <a:lvl1pPr algn="l" defTabSz="68586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327" indent="-345327" algn="l" defTabSz="685864"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1pPr>
      <a:lvl2pPr marL="641833" indent="-296506" algn="l" defTabSz="685864" rtl="0" eaLnBrk="1" latinLnBrk="0" hangingPunct="1">
        <a:lnSpc>
          <a:spcPct val="90000"/>
        </a:lnSpc>
        <a:spcBef>
          <a:spcPct val="20000"/>
        </a:spcBef>
        <a:buSzPct val="90000"/>
        <a:buFontTx/>
        <a:buBlip>
          <a:blip r:embed="rId22"/>
        </a:buBlip>
        <a:defRPr sz="2100" kern="1200">
          <a:gradFill>
            <a:gsLst>
              <a:gs pos="0">
                <a:schemeClr val="tx1"/>
              </a:gs>
              <a:gs pos="86000">
                <a:schemeClr val="tx1"/>
              </a:gs>
            </a:gsLst>
            <a:lin ang="5400000" scaled="0"/>
          </a:gradFill>
          <a:latin typeface="+mn-lt"/>
          <a:ea typeface="+mn-ea"/>
          <a:cs typeface="+mn-cs"/>
        </a:defRPr>
      </a:lvl2pPr>
      <a:lvl3pPr marL="944292" indent="-302459" algn="l" defTabSz="685864"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mn-lt"/>
          <a:ea typeface="+mn-ea"/>
          <a:cs typeface="+mn-cs"/>
        </a:defRPr>
      </a:lvl3pPr>
      <a:lvl4pPr marL="1203883" indent="-259591" algn="l" defTabSz="685864" rtl="0" eaLnBrk="1" latinLnBrk="0" hangingPunct="1">
        <a:lnSpc>
          <a:spcPct val="90000"/>
        </a:lnSpc>
        <a:spcBef>
          <a:spcPct val="20000"/>
        </a:spcBef>
        <a:buSzPct val="90000"/>
        <a:buFontTx/>
        <a:buBlip>
          <a:blip r:embed="rId22"/>
        </a:buBlip>
        <a:defRPr sz="1500" kern="1200">
          <a:gradFill>
            <a:gsLst>
              <a:gs pos="0">
                <a:schemeClr val="tx1"/>
              </a:gs>
              <a:gs pos="86000">
                <a:schemeClr val="tx1"/>
              </a:gs>
            </a:gsLst>
            <a:lin ang="5400000" scaled="0"/>
          </a:gradFill>
          <a:latin typeface="+mn-lt"/>
          <a:ea typeface="+mn-ea"/>
          <a:cs typeface="+mn-cs"/>
        </a:defRPr>
      </a:lvl4pPr>
      <a:lvl5pPr marL="1456329" indent="-252446" algn="l" defTabSz="685864" rtl="0" eaLnBrk="1" latinLnBrk="0" hangingPunct="1">
        <a:lnSpc>
          <a:spcPct val="90000"/>
        </a:lnSpc>
        <a:spcBef>
          <a:spcPct val="20000"/>
        </a:spcBef>
        <a:buSzPct val="90000"/>
        <a:buFontTx/>
        <a:buBlip>
          <a:blip r:embed="rId22"/>
        </a:buBlip>
        <a:defRPr sz="1500" kern="1200">
          <a:gradFill>
            <a:gsLst>
              <a:gs pos="0">
                <a:schemeClr val="tx1"/>
              </a:gs>
              <a:gs pos="86000">
                <a:schemeClr val="tx1"/>
              </a:gs>
            </a:gsLst>
            <a:lin ang="5400000" scaled="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0"/>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4" r:id="rId19"/>
  </p:sldLayoutIdLst>
  <p:transition>
    <p:fade/>
  </p:transition>
  <p:txStyles>
    <p:titleStyle>
      <a:lvl1pPr algn="l" defTabSz="68586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327" indent="-345327" algn="l" defTabSz="685864"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1pPr>
      <a:lvl2pPr marL="641833" indent="-296506" algn="l" defTabSz="685864" rtl="0" eaLnBrk="1" latinLnBrk="0" hangingPunct="1">
        <a:lnSpc>
          <a:spcPct val="90000"/>
        </a:lnSpc>
        <a:spcBef>
          <a:spcPct val="20000"/>
        </a:spcBef>
        <a:buSzPct val="90000"/>
        <a:buFontTx/>
        <a:buBlip>
          <a:blip r:embed="rId22"/>
        </a:buBlip>
        <a:defRPr sz="2100" kern="1200">
          <a:gradFill>
            <a:gsLst>
              <a:gs pos="0">
                <a:schemeClr val="tx1"/>
              </a:gs>
              <a:gs pos="86000">
                <a:schemeClr val="tx1"/>
              </a:gs>
            </a:gsLst>
            <a:lin ang="5400000" scaled="0"/>
          </a:gradFill>
          <a:latin typeface="+mn-lt"/>
          <a:ea typeface="+mn-ea"/>
          <a:cs typeface="+mn-cs"/>
        </a:defRPr>
      </a:lvl2pPr>
      <a:lvl3pPr marL="944292" indent="-302459" algn="l" defTabSz="685864" rtl="0" eaLnBrk="1" latinLnBrk="0" hangingPunct="1">
        <a:lnSpc>
          <a:spcPct val="90000"/>
        </a:lnSpc>
        <a:spcBef>
          <a:spcPct val="20000"/>
        </a:spcBef>
        <a:buSzPct val="90000"/>
        <a:buFontTx/>
        <a:buBlip>
          <a:blip r:embed="rId22"/>
        </a:buBlip>
        <a:defRPr sz="1800" kern="1200">
          <a:gradFill>
            <a:gsLst>
              <a:gs pos="0">
                <a:schemeClr val="tx1"/>
              </a:gs>
              <a:gs pos="86000">
                <a:schemeClr val="tx1"/>
              </a:gs>
            </a:gsLst>
            <a:lin ang="5400000" scaled="0"/>
          </a:gradFill>
          <a:latin typeface="+mn-lt"/>
          <a:ea typeface="+mn-ea"/>
          <a:cs typeface="+mn-cs"/>
        </a:defRPr>
      </a:lvl3pPr>
      <a:lvl4pPr marL="1203883" indent="-259591" algn="l" defTabSz="685864" rtl="0" eaLnBrk="1" latinLnBrk="0" hangingPunct="1">
        <a:lnSpc>
          <a:spcPct val="90000"/>
        </a:lnSpc>
        <a:spcBef>
          <a:spcPct val="20000"/>
        </a:spcBef>
        <a:buSzPct val="90000"/>
        <a:buFontTx/>
        <a:buBlip>
          <a:blip r:embed="rId22"/>
        </a:buBlip>
        <a:defRPr sz="1500" kern="1200">
          <a:gradFill>
            <a:gsLst>
              <a:gs pos="0">
                <a:schemeClr val="tx1"/>
              </a:gs>
              <a:gs pos="86000">
                <a:schemeClr val="tx1"/>
              </a:gs>
            </a:gsLst>
            <a:lin ang="5400000" scaled="0"/>
          </a:gradFill>
          <a:latin typeface="+mn-lt"/>
          <a:ea typeface="+mn-ea"/>
          <a:cs typeface="+mn-cs"/>
        </a:defRPr>
      </a:lvl4pPr>
      <a:lvl5pPr marL="1456329" indent="-252446" algn="l" defTabSz="685864" rtl="0" eaLnBrk="1" latinLnBrk="0" hangingPunct="1">
        <a:lnSpc>
          <a:spcPct val="90000"/>
        </a:lnSpc>
        <a:spcBef>
          <a:spcPct val="20000"/>
        </a:spcBef>
        <a:buSzPct val="90000"/>
        <a:buFontTx/>
        <a:buBlip>
          <a:blip r:embed="rId22"/>
        </a:buBlip>
        <a:defRPr sz="1500" kern="1200">
          <a:gradFill>
            <a:gsLst>
              <a:gs pos="0">
                <a:schemeClr val="tx1"/>
              </a:gs>
              <a:gs pos="86000">
                <a:schemeClr val="tx1"/>
              </a:gs>
            </a:gsLst>
            <a:lin ang="5400000" scaled="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upport.microsoft.com/kb/98267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msdn.microsoft.com/en-us/library/cc656912.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msdn.microsoft.com/en-us/library/s57a598e.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msdn.microsoft.com/en-us/library/system.web.ui.datavisualization.charting.aspx" TargetMode="External"/><Relationship Id="rId4" Type="http://schemas.openxmlformats.org/officeDocument/2006/relationships/hyperlink" Target="http://msdn.microsoft.com/en-us/library/dd489065.aspx"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section508.gov/index.cfm?fuseAction=BuyAccessible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hyperlink" Target="http://www.asp.net/learn/whitepapers/aspnet4"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msdn.microsoft.com/en-us/library/ee845452.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microsoft.com/downloads/en/details.aspx?FamilyID=2bfc3187-74aa-4154-a670-76ef8bc2a0b4&amp;displaylang=en"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msdn.microsoft.com/en-us/library/aa970060.asp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msdn.microsoft.com/en-us/library/ee354381.asp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msdn.microsoft.com/en-us/library/dd489441.asp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blogs.msdn.com/b/adonet/archive/2011/04/11/ef-4-1-released.asp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msdn.microsoft.com/en-us/data/ff478141.aspx"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msdn.microsoft.com/en-us/library/cc668792.asp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code.msdn.microsoft.com/twitter" TargetMode="External"/><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msdn.microsoft.com/en-us/library/dd460693.aspx"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msdn.microsoft.com/en-us/library/ee518876(VS.100).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www.microsoft.com/downloads/en/details.aspx?FamilyID=18712f38-fcd2-4e9f-9028-8373dc5732b2&amp;displaylang=en"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39.xml"/></Relationships>
</file>

<file path=ppt/slides/_rels/slide92.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35.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9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3.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49.xml"/><Relationship Id="rId1" Type="http://schemas.openxmlformats.org/officeDocument/2006/relationships/slideLayout" Target="../slideLayouts/slideLayout39.xml"/><Relationship Id="rId6" Type="http://schemas.openxmlformats.org/officeDocument/2006/relationships/hyperlink" Target="http://microsoft.com/technet" TargetMode="External"/><Relationship Id="rId11" Type="http://schemas.openxmlformats.org/officeDocument/2006/relationships/image" Target="../media/image52.png"/><Relationship Id="rId5" Type="http://schemas.openxmlformats.org/officeDocument/2006/relationships/hyperlink" Target="http://www.microsoft.com/learning" TargetMode="External"/><Relationship Id="rId10" Type="http://schemas.openxmlformats.org/officeDocument/2006/relationships/image" Target="../media/image51.emf"/><Relationship Id="rId4" Type="http://schemas.openxmlformats.org/officeDocument/2006/relationships/image" Target="../media/image48.png"/><Relationship Id="rId9" Type="http://schemas.openxmlformats.org/officeDocument/2006/relationships/image" Target="../media/image50.png"/><Relationship Id="rId14" Type="http://schemas.microsoft.com/office/2007/relationships/hdphoto" Target="../media/hdphoto2.wdp"/></Relationships>
</file>

<file path=ppt/slides/_rels/slide9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notesSlide" Target="../notesSlides/notesSlide50.xml"/><Relationship Id="rId1" Type="http://schemas.openxmlformats.org/officeDocument/2006/relationships/slideLayout" Target="../slideLayouts/slideLayout40.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9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1.xml"/><Relationship Id="rId1" Type="http://schemas.openxmlformats.org/officeDocument/2006/relationships/slideLayout" Target="../slideLayouts/slideLayout45.xml"/></Relationships>
</file>

<file path=ppt/slides/_rels/slide9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2.xml"/><Relationship Id="rId1" Type="http://schemas.openxmlformats.org/officeDocument/2006/relationships/slideLayout" Target="../slideLayouts/slideLayout4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can .NET 4 do for me?</a:t>
            </a:r>
          </a:p>
        </p:txBody>
      </p:sp>
      <p:sp>
        <p:nvSpPr>
          <p:cNvPr id="3" name="Subtitle 2"/>
          <p:cNvSpPr>
            <a:spLocks noGrp="1"/>
          </p:cNvSpPr>
          <p:nvPr>
            <p:ph type="subTitle" idx="1"/>
          </p:nvPr>
        </p:nvSpPr>
        <p:spPr/>
        <p:txBody>
          <a:bodyPr/>
          <a:lstStyle/>
          <a:p>
            <a:r>
              <a:rPr lang="en-US" dirty="0"/>
              <a:t>Shy Cohen</a:t>
            </a:r>
          </a:p>
          <a:p>
            <a:r>
              <a:rPr lang="en-US" dirty="0"/>
              <a:t>Principal</a:t>
            </a:r>
          </a:p>
          <a:p>
            <a:r>
              <a:rPr lang="en-US" dirty="0"/>
              <a:t>Shy Cohen Consulting</a:t>
            </a:r>
          </a:p>
        </p:txBody>
      </p:sp>
      <p:sp>
        <p:nvSpPr>
          <p:cNvPr id="6" name="Text Placeholder 5"/>
          <p:cNvSpPr>
            <a:spLocks noGrp="1"/>
          </p:cNvSpPr>
          <p:nvPr>
            <p:ph type="body" sz="quarter" idx="10"/>
          </p:nvPr>
        </p:nvSpPr>
        <p:spPr>
          <a:xfrm>
            <a:off x="2803756" y="1377975"/>
            <a:ext cx="1641654" cy="193899"/>
          </a:xfrm>
        </p:spPr>
        <p:txBody>
          <a:bodyPr/>
          <a:lstStyle/>
          <a:p>
            <a:r>
              <a:rPr lang="en-US" dirty="0"/>
              <a:t>DEV208</a:t>
            </a:r>
          </a:p>
        </p:txBody>
      </p:sp>
      <p:grpSp>
        <p:nvGrpSpPr>
          <p:cNvPr id="5" name="Group 4"/>
          <p:cNvGrpSpPr/>
          <p:nvPr/>
        </p:nvGrpSpPr>
        <p:grpSpPr>
          <a:xfrm>
            <a:off x="4586969" y="2364927"/>
            <a:ext cx="3352914" cy="998911"/>
            <a:chOff x="4250825" y="2060848"/>
            <a:chExt cx="3352914" cy="1331884"/>
          </a:xfrm>
        </p:grpSpPr>
        <p:cxnSp>
          <p:nvCxnSpPr>
            <p:cNvPr id="7" name="Straight Connector 6"/>
            <p:cNvCxnSpPr/>
            <p:nvPr/>
          </p:nvCxnSpPr>
          <p:spPr>
            <a:xfrm flipV="1">
              <a:off x="4569619" y="2060848"/>
              <a:ext cx="1226517" cy="854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96136" y="2060849"/>
              <a:ext cx="1440160" cy="2160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rot="20773314">
              <a:off x="4250825" y="2448883"/>
              <a:ext cx="3352914" cy="943849"/>
            </a:xfrm>
            <a:prstGeom prst="rect">
              <a:avLst/>
            </a:prstGeom>
            <a:solidFill>
              <a:srgbClr val="00B05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sz="2000" dirty="0" smtClean="0"/>
                <a:t>16 Great Reasons to</a:t>
              </a:r>
              <a:br>
                <a:rPr lang="en-US" sz="2000" dirty="0" smtClean="0"/>
              </a:br>
              <a:r>
                <a:rPr lang="en-US" sz="2000" dirty="0" smtClean="0"/>
                <a:t>Adopt </a:t>
              </a:r>
              <a:r>
                <a:rPr lang="en-US" sz="2000" dirty="0"/>
                <a:t>and </a:t>
              </a:r>
              <a:r>
                <a:rPr lang="en-US" sz="2000" dirty="0" smtClean="0"/>
                <a:t>Leverage .NET </a:t>
              </a:r>
              <a:r>
                <a:rPr lang="en-US" sz="2000" dirty="0"/>
                <a:t>4</a:t>
              </a:r>
            </a:p>
          </p:txBody>
        </p:sp>
      </p:grpSp>
    </p:spTree>
    <p:extLst>
      <p:ext uri="{BB962C8B-B14F-4D97-AF65-F5344CB8AC3E}">
        <p14:creationId xmlns:p14="http://schemas.microsoft.com/office/powerpoint/2010/main" val="2911081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Benefits of the New </a:t>
            </a:r>
            <a:r>
              <a:rPr lang="en-US" dirty="0" err="1" smtClean="0"/>
              <a:t>SxS</a:t>
            </a:r>
            <a:r>
              <a:rPr lang="en-US" dirty="0" smtClean="0"/>
              <a:t> </a:t>
            </a:r>
            <a:r>
              <a:rPr lang="en-US" dirty="0"/>
              <a:t>M</a:t>
            </a:r>
            <a:r>
              <a:rPr lang="en-US" dirty="0" smtClean="0"/>
              <a:t>odel (2/2)</a:t>
            </a:r>
            <a:endParaRPr lang="en-US" dirty="0"/>
          </a:p>
        </p:txBody>
      </p:sp>
      <p:sp>
        <p:nvSpPr>
          <p:cNvPr id="3" name="Content Placeholder 2"/>
          <p:cNvSpPr>
            <a:spLocks noGrp="1"/>
          </p:cNvSpPr>
          <p:nvPr>
            <p:ph idx="1"/>
          </p:nvPr>
        </p:nvSpPr>
        <p:spPr>
          <a:xfrm>
            <a:off x="457200" y="1059582"/>
            <a:ext cx="8229600" cy="4083918"/>
          </a:xfrm>
        </p:spPr>
        <p:txBody>
          <a:bodyPr>
            <a:normAutofit fontScale="70000" lnSpcReduction="20000"/>
          </a:bodyPr>
          <a:lstStyle/>
          <a:p>
            <a:pPr lvl="0"/>
            <a:r>
              <a:rPr lang="en-US" b="1" dirty="0" smtClean="0"/>
              <a:t>Library developers </a:t>
            </a:r>
            <a:r>
              <a:rPr lang="en-US" dirty="0" smtClean="0"/>
              <a:t>and </a:t>
            </a:r>
            <a:r>
              <a:rPr lang="en-US" b="1" dirty="0" smtClean="0"/>
              <a:t>consumers</a:t>
            </a:r>
          </a:p>
          <a:p>
            <a:pPr lvl="1"/>
            <a:r>
              <a:rPr lang="en-US" dirty="0" err="1" smtClean="0"/>
              <a:t>SxS</a:t>
            </a:r>
            <a:r>
              <a:rPr lang="en-US" dirty="0" smtClean="0"/>
              <a:t> doesn’t solve the library compatibility problems</a:t>
            </a:r>
          </a:p>
          <a:p>
            <a:pPr lvl="1"/>
            <a:r>
              <a:rPr lang="en-US" dirty="0" smtClean="0"/>
              <a:t>Libraries continue to use the runtime of the </a:t>
            </a:r>
            <a:r>
              <a:rPr lang="en-US" dirty="0" err="1" smtClean="0"/>
              <a:t>AppDomain</a:t>
            </a:r>
            <a:r>
              <a:rPr lang="en-US" dirty="0" smtClean="0"/>
              <a:t> they’re is loaded into</a:t>
            </a:r>
          </a:p>
          <a:p>
            <a:pPr lvl="1"/>
            <a:r>
              <a:rPr lang="en-US" dirty="0" smtClean="0"/>
              <a:t>However, if an app was built using an earlier runtime, and the library was built using.NET 4, you must force the app to also use the .NET 4</a:t>
            </a:r>
          </a:p>
          <a:p>
            <a:pPr lvl="0"/>
            <a:r>
              <a:rPr lang="en-US" b="1" dirty="0" smtClean="0"/>
              <a:t>Managed COM component developers</a:t>
            </a:r>
          </a:p>
          <a:p>
            <a:pPr lvl="1"/>
            <a:r>
              <a:rPr lang="en-US" dirty="0" smtClean="0"/>
              <a:t>In the past: managed COM components automatically ran using the latest version of the runtime installed</a:t>
            </a:r>
          </a:p>
          <a:p>
            <a:pPr lvl="1"/>
            <a:r>
              <a:rPr lang="en-US" dirty="0" smtClean="0"/>
              <a:t>Now: You can run COM components against the </a:t>
            </a:r>
            <a:r>
              <a:rPr lang="en-US" dirty="0"/>
              <a:t>runtime </a:t>
            </a:r>
            <a:r>
              <a:rPr lang="en-US" dirty="0" smtClean="0"/>
              <a:t>they were built with</a:t>
            </a:r>
            <a:endParaRPr lang="en-US" dirty="0"/>
          </a:p>
        </p:txBody>
      </p:sp>
    </p:spTree>
    <p:extLst>
      <p:ext uri="{BB962C8B-B14F-4D97-AF65-F5344CB8AC3E}">
        <p14:creationId xmlns:p14="http://schemas.microsoft.com/office/powerpoint/2010/main" val="161886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061" y="1059582"/>
            <a:ext cx="4032448" cy="6099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Current Investments</a:t>
            </a:r>
            <a:endParaRPr lang="en-US" dirty="0"/>
          </a:p>
        </p:txBody>
      </p:sp>
      <p:sp>
        <p:nvSpPr>
          <p:cNvPr id="3" name="Content Placeholder 2"/>
          <p:cNvSpPr>
            <a:spLocks noGrp="1"/>
          </p:cNvSpPr>
          <p:nvPr>
            <p:ph idx="1"/>
          </p:nvPr>
        </p:nvSpPr>
        <p:spPr/>
        <p:txBody>
          <a:bodyPr>
            <a:normAutofit/>
          </a:bodyPr>
          <a:lstStyle/>
          <a:p>
            <a:r>
              <a:rPr lang="en-US" dirty="0" smtClean="0"/>
              <a:t>Base Class Library</a:t>
            </a:r>
          </a:p>
          <a:p>
            <a:r>
              <a:rPr lang="en-US" dirty="0" smtClean="0"/>
              <a:t>Client Profile</a:t>
            </a:r>
          </a:p>
          <a:p>
            <a:r>
              <a:rPr lang="en-US" dirty="0" smtClean="0"/>
              <a:t>Web </a:t>
            </a:r>
            <a:r>
              <a:rPr lang="en-US" dirty="0"/>
              <a:t>Applications</a:t>
            </a:r>
            <a:endParaRPr lang="en-US" dirty="0" smtClean="0"/>
          </a:p>
          <a:p>
            <a:r>
              <a:rPr lang="en-US" dirty="0" smtClean="0"/>
              <a:t>Client Applications (</a:t>
            </a:r>
            <a:r>
              <a:rPr lang="en-US" dirty="0"/>
              <a:t>WPF</a:t>
            </a:r>
            <a:r>
              <a:rPr lang="en-US" dirty="0" smtClean="0"/>
              <a:t>)</a:t>
            </a:r>
          </a:p>
          <a:p>
            <a:r>
              <a:rPr lang="en-US" dirty="0"/>
              <a:t>Frameworks (WCF, WF, EF)</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Investing in Basics: </a:t>
            </a:r>
            <a:r>
              <a:rPr lang="en-US" sz="3600" dirty="0" smtClean="0"/>
              <a:t>BCL Improvements</a:t>
            </a:r>
            <a:endParaRPr lang="en-US" dirty="0"/>
          </a:p>
        </p:txBody>
      </p:sp>
      <p:sp>
        <p:nvSpPr>
          <p:cNvPr id="3" name="Content Placeholder 2"/>
          <p:cNvSpPr>
            <a:spLocks noGrp="1"/>
          </p:cNvSpPr>
          <p:nvPr>
            <p:ph idx="1"/>
          </p:nvPr>
        </p:nvSpPr>
        <p:spPr/>
        <p:txBody>
          <a:bodyPr>
            <a:normAutofit fontScale="55000" lnSpcReduction="20000"/>
          </a:bodyPr>
          <a:lstStyle/>
          <a:p>
            <a:r>
              <a:rPr lang="en-US" b="1" dirty="0" smtClean="0"/>
              <a:t>Garbage Collection</a:t>
            </a:r>
            <a:r>
              <a:rPr lang="en-US" dirty="0" smtClean="0"/>
              <a:t>: Background GC replacing Concurrent GC</a:t>
            </a:r>
          </a:p>
          <a:p>
            <a:pPr lvl="1"/>
            <a:r>
              <a:rPr lang="en-US" dirty="0" smtClean="0"/>
              <a:t>Memory intensive apps are more responsive</a:t>
            </a:r>
          </a:p>
          <a:p>
            <a:r>
              <a:rPr lang="en-US" b="1" dirty="0" smtClean="0"/>
              <a:t>Networking</a:t>
            </a:r>
            <a:r>
              <a:rPr lang="en-US" dirty="0" smtClean="0"/>
              <a:t> improvements</a:t>
            </a:r>
          </a:p>
          <a:p>
            <a:pPr lvl="1"/>
            <a:r>
              <a:rPr lang="en-US" dirty="0" smtClean="0"/>
              <a:t>NAT traversal via IPv6 &amp; </a:t>
            </a:r>
            <a:r>
              <a:rPr lang="en-US" dirty="0" err="1" smtClean="0"/>
              <a:t>Teredo</a:t>
            </a:r>
            <a:endParaRPr lang="en-US" dirty="0" smtClean="0"/>
          </a:p>
          <a:p>
            <a:r>
              <a:rPr lang="en-US" b="1" dirty="0" smtClean="0"/>
              <a:t>File system</a:t>
            </a:r>
            <a:r>
              <a:rPr lang="en-US" dirty="0" smtClean="0"/>
              <a:t> access improvements</a:t>
            </a:r>
          </a:p>
          <a:p>
            <a:r>
              <a:rPr lang="en-US" b="1" dirty="0" smtClean="0"/>
              <a:t>Memory mapped files</a:t>
            </a:r>
          </a:p>
          <a:p>
            <a:r>
              <a:rPr lang="en-US" dirty="0" smtClean="0"/>
              <a:t>Arbitrary-precision math &amp; complex numbers</a:t>
            </a:r>
          </a:p>
          <a:p>
            <a:r>
              <a:rPr lang="en-US" dirty="0" smtClean="0"/>
              <a:t>Globalization</a:t>
            </a:r>
          </a:p>
          <a:p>
            <a:r>
              <a:rPr lang="en-US" dirty="0" smtClean="0"/>
              <a:t>Many more improvements and additions across the board…</a:t>
            </a:r>
          </a:p>
          <a:p>
            <a:pPr lvl="1"/>
            <a:r>
              <a:rPr lang="en-US" dirty="0" err="1" smtClean="0">
                <a:solidFill>
                  <a:schemeClr val="bg1">
                    <a:lumMod val="65000"/>
                  </a:schemeClr>
                </a:solidFill>
              </a:rPr>
              <a:t>TimeSpan</a:t>
            </a:r>
            <a:r>
              <a:rPr lang="en-US" dirty="0" smtClean="0">
                <a:solidFill>
                  <a:schemeClr val="bg1">
                    <a:lumMod val="65000"/>
                  </a:schemeClr>
                </a:solidFill>
              </a:rPr>
              <a:t>, String, </a:t>
            </a:r>
            <a:r>
              <a:rPr lang="en-US" dirty="0" err="1" smtClean="0">
                <a:solidFill>
                  <a:schemeClr val="bg1">
                    <a:lumMod val="65000"/>
                  </a:schemeClr>
                </a:solidFill>
              </a:rPr>
              <a:t>StringBuilder</a:t>
            </a:r>
            <a:r>
              <a:rPr lang="en-US" dirty="0" smtClean="0">
                <a:solidFill>
                  <a:schemeClr val="bg1">
                    <a:lumMod val="65000"/>
                  </a:schemeClr>
                </a:solidFill>
              </a:rPr>
              <a:t>, Stopwatch, </a:t>
            </a:r>
            <a:r>
              <a:rPr lang="en-US" dirty="0" err="1" smtClean="0">
                <a:solidFill>
                  <a:schemeClr val="bg1">
                    <a:lumMod val="65000"/>
                  </a:schemeClr>
                </a:solidFill>
              </a:rPr>
              <a:t>Enum</a:t>
            </a:r>
            <a:r>
              <a:rPr lang="en-US" dirty="0" smtClean="0">
                <a:solidFill>
                  <a:schemeClr val="bg1">
                    <a:lumMod val="65000"/>
                  </a:schemeClr>
                </a:solidFill>
              </a:rPr>
              <a:t>, </a:t>
            </a:r>
            <a:r>
              <a:rPr lang="en-US" dirty="0" err="1" smtClean="0">
                <a:solidFill>
                  <a:schemeClr val="bg1">
                    <a:lumMod val="65000"/>
                  </a:schemeClr>
                </a:solidFill>
              </a:rPr>
              <a:t>SpecialFolder</a:t>
            </a:r>
            <a:r>
              <a:rPr lang="en-US" dirty="0" smtClean="0">
                <a:solidFill>
                  <a:schemeClr val="bg1">
                    <a:lumMod val="65000"/>
                  </a:schemeClr>
                </a:solidFill>
              </a:rPr>
              <a:t>, Stream, Path, </a:t>
            </a:r>
            <a:r>
              <a:rPr lang="en-US" dirty="0" err="1" smtClean="0">
                <a:solidFill>
                  <a:schemeClr val="bg1">
                    <a:lumMod val="65000"/>
                  </a:schemeClr>
                </a:solidFill>
              </a:rPr>
              <a:t>IObservable</a:t>
            </a:r>
            <a:r>
              <a:rPr lang="en-US" dirty="0" smtClean="0">
                <a:solidFill>
                  <a:schemeClr val="bg1">
                    <a:lumMod val="65000"/>
                  </a:schemeClr>
                </a:solidFill>
              </a:rPr>
              <a:t>&lt;T&gt; and </a:t>
            </a:r>
            <a:r>
              <a:rPr lang="en-US" dirty="0" err="1" smtClean="0">
                <a:solidFill>
                  <a:schemeClr val="bg1">
                    <a:lumMod val="65000"/>
                  </a:schemeClr>
                </a:solidFill>
              </a:rPr>
              <a:t>System.IObserver</a:t>
            </a:r>
            <a:r>
              <a:rPr lang="en-US" dirty="0" smtClean="0">
                <a:solidFill>
                  <a:schemeClr val="bg1">
                    <a:lumMod val="65000"/>
                  </a:schemeClr>
                </a:solidFill>
              </a:rPr>
              <a:t>&lt;T&gt;,</a:t>
            </a:r>
            <a:r>
              <a:rPr lang="en-US" baseline="0" dirty="0" smtClean="0">
                <a:solidFill>
                  <a:schemeClr val="bg1">
                    <a:lumMod val="65000"/>
                  </a:schemeClr>
                </a:solidFill>
              </a:rPr>
              <a:t> </a:t>
            </a:r>
            <a:r>
              <a:rPr lang="en-US" dirty="0" err="1" smtClean="0">
                <a:solidFill>
                  <a:schemeClr val="bg1">
                    <a:lumMod val="65000"/>
                  </a:schemeClr>
                </a:solidFill>
              </a:rPr>
              <a:t>IntPtr</a:t>
            </a:r>
            <a:r>
              <a:rPr lang="en-US" dirty="0" smtClean="0">
                <a:solidFill>
                  <a:schemeClr val="bg1">
                    <a:lumMod val="65000"/>
                  </a:schemeClr>
                </a:solidFill>
              </a:rPr>
              <a:t> and </a:t>
            </a:r>
            <a:r>
              <a:rPr lang="en-US" dirty="0" err="1" smtClean="0">
                <a:solidFill>
                  <a:schemeClr val="bg1">
                    <a:lumMod val="65000"/>
                  </a:schemeClr>
                </a:solidFill>
              </a:rPr>
              <a:t>UIntPtr</a:t>
            </a:r>
            <a:r>
              <a:rPr lang="en-US" dirty="0" smtClean="0">
                <a:solidFill>
                  <a:schemeClr val="bg1">
                    <a:lumMod val="65000"/>
                  </a:schemeClr>
                </a:solidFill>
              </a:rPr>
              <a:t>, Lazy&lt;T&gt;, </a:t>
            </a:r>
            <a:r>
              <a:rPr lang="en-US" dirty="0" err="1" smtClean="0">
                <a:solidFill>
                  <a:schemeClr val="bg1">
                    <a:lumMod val="65000"/>
                  </a:schemeClr>
                </a:solidFill>
              </a:rPr>
              <a:t>SortedSet</a:t>
            </a:r>
            <a:r>
              <a:rPr lang="en-US" dirty="0" smtClean="0">
                <a:solidFill>
                  <a:schemeClr val="bg1">
                    <a:lumMod val="65000"/>
                  </a:schemeClr>
                </a:solidFill>
              </a:rPr>
              <a:t>&lt;T&gt;, </a:t>
            </a:r>
            <a:r>
              <a:rPr lang="en-US" dirty="0" err="1" smtClean="0">
                <a:solidFill>
                  <a:schemeClr val="bg1">
                    <a:lumMod val="65000"/>
                  </a:schemeClr>
                </a:solidFill>
              </a:rPr>
              <a:t>ISet</a:t>
            </a:r>
            <a:r>
              <a:rPr lang="en-US" dirty="0" smtClean="0">
                <a:solidFill>
                  <a:schemeClr val="bg1">
                    <a:lumMod val="65000"/>
                  </a:schemeClr>
                </a:solidFill>
              </a:rPr>
              <a:t>&lt;T&gt;, </a:t>
            </a:r>
            <a:r>
              <a:rPr lang="en-US" dirty="0" err="1" smtClean="0">
                <a:solidFill>
                  <a:schemeClr val="bg1">
                    <a:lumMod val="65000"/>
                  </a:schemeClr>
                </a:solidFill>
              </a:rPr>
              <a:t>DeflateStream</a:t>
            </a:r>
            <a:r>
              <a:rPr lang="en-US" dirty="0" smtClean="0">
                <a:solidFill>
                  <a:schemeClr val="bg1">
                    <a:lumMod val="65000"/>
                  </a:schemeClr>
                </a:solidFill>
              </a:rPr>
              <a:t> and </a:t>
            </a:r>
            <a:r>
              <a:rPr lang="en-US" dirty="0" err="1" smtClean="0">
                <a:solidFill>
                  <a:schemeClr val="bg1">
                    <a:lumMod val="65000"/>
                  </a:schemeClr>
                </a:solidFill>
              </a:rPr>
              <a:t>GZipStream</a:t>
            </a:r>
            <a:r>
              <a:rPr lang="en-US" dirty="0" smtClean="0">
                <a:solidFill>
                  <a:schemeClr val="bg1">
                    <a:lumMod val="65000"/>
                  </a:schemeClr>
                </a:solidFill>
              </a:rPr>
              <a:t>, Monitor, </a:t>
            </a:r>
            <a:r>
              <a:rPr lang="en-US" dirty="0" err="1" smtClean="0">
                <a:solidFill>
                  <a:schemeClr val="bg1">
                    <a:lumMod val="65000"/>
                  </a:schemeClr>
                </a:solidFill>
              </a:rPr>
              <a:t>Thread.Yield</a:t>
            </a:r>
            <a:r>
              <a:rPr lang="en-US" dirty="0" smtClean="0">
                <a:solidFill>
                  <a:schemeClr val="bg1">
                    <a:lumMod val="65000"/>
                  </a:schemeClr>
                </a:solidFill>
              </a:rPr>
              <a:t>, </a:t>
            </a:r>
            <a:r>
              <a:rPr lang="en-US" dirty="0" err="1" smtClean="0">
                <a:solidFill>
                  <a:schemeClr val="bg1">
                    <a:lumMod val="65000"/>
                  </a:schemeClr>
                </a:solidFill>
              </a:rPr>
              <a:t>Guid</a:t>
            </a:r>
            <a:r>
              <a:rPr lang="en-US" dirty="0" smtClean="0">
                <a:solidFill>
                  <a:schemeClr val="bg1">
                    <a:lumMod val="65000"/>
                  </a:schemeClr>
                </a:solidFill>
              </a:rPr>
              <a:t>, </a:t>
            </a:r>
            <a:r>
              <a:rPr lang="en-US" dirty="0" err="1" smtClean="0">
                <a:solidFill>
                  <a:schemeClr val="bg1">
                    <a:lumMod val="65000"/>
                  </a:schemeClr>
                </a:solidFill>
              </a:rPr>
              <a:t>RegistryOptions</a:t>
            </a:r>
            <a:r>
              <a:rPr lang="en-US" dirty="0" smtClean="0">
                <a:solidFill>
                  <a:schemeClr val="bg1">
                    <a:lumMod val="65000"/>
                  </a:schemeClr>
                </a:solidFill>
              </a:rPr>
              <a:t>,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022" y="1761660"/>
            <a:ext cx="4032448" cy="5400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Current Investments</a:t>
            </a:r>
            <a:endParaRPr lang="en-US" dirty="0"/>
          </a:p>
        </p:txBody>
      </p:sp>
      <p:sp>
        <p:nvSpPr>
          <p:cNvPr id="3" name="Content Placeholder 2"/>
          <p:cNvSpPr>
            <a:spLocks noGrp="1"/>
          </p:cNvSpPr>
          <p:nvPr>
            <p:ph idx="1"/>
          </p:nvPr>
        </p:nvSpPr>
        <p:spPr/>
        <p:txBody>
          <a:bodyPr>
            <a:normAutofit/>
          </a:bodyPr>
          <a:lstStyle/>
          <a:p>
            <a:r>
              <a:rPr lang="en-US" dirty="0" smtClean="0"/>
              <a:t>Base Class Library</a:t>
            </a:r>
          </a:p>
          <a:p>
            <a:r>
              <a:rPr lang="en-US" dirty="0" smtClean="0"/>
              <a:t>Client Profile</a:t>
            </a:r>
          </a:p>
          <a:p>
            <a:r>
              <a:rPr lang="en-US" dirty="0" smtClean="0"/>
              <a:t>Web </a:t>
            </a:r>
            <a:r>
              <a:rPr lang="en-US" dirty="0"/>
              <a:t>Applications</a:t>
            </a:r>
            <a:endParaRPr lang="en-US" dirty="0" smtClean="0"/>
          </a:p>
          <a:p>
            <a:r>
              <a:rPr lang="en-US" dirty="0" smtClean="0"/>
              <a:t>Client Applications (</a:t>
            </a:r>
            <a:r>
              <a:rPr lang="en-US" dirty="0"/>
              <a:t>WPF</a:t>
            </a:r>
            <a:r>
              <a:rPr lang="en-US" dirty="0" smtClean="0"/>
              <a:t>)</a:t>
            </a:r>
          </a:p>
          <a:p>
            <a:r>
              <a:rPr lang="en-US" dirty="0"/>
              <a:t>Frameworks (WCF, WF, EF)</a:t>
            </a:r>
          </a:p>
        </p:txBody>
      </p:sp>
    </p:spTree>
    <p:extLst>
      <p:ext uri="{BB962C8B-B14F-4D97-AF65-F5344CB8AC3E}">
        <p14:creationId xmlns:p14="http://schemas.microsoft.com/office/powerpoint/2010/main" val="61176375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Client Profile</a:t>
            </a:r>
            <a:endParaRPr lang="en-US" dirty="0"/>
          </a:p>
        </p:txBody>
      </p:sp>
      <p:sp>
        <p:nvSpPr>
          <p:cNvPr id="3" name="Content Placeholder 2"/>
          <p:cNvSpPr>
            <a:spLocks noGrp="1"/>
          </p:cNvSpPr>
          <p:nvPr>
            <p:ph idx="1"/>
          </p:nvPr>
        </p:nvSpPr>
        <p:spPr>
          <a:xfrm>
            <a:off x="457200" y="1059582"/>
            <a:ext cx="8363272" cy="3888432"/>
          </a:xfrm>
        </p:spPr>
        <p:txBody>
          <a:bodyPr>
            <a:normAutofit/>
          </a:bodyPr>
          <a:lstStyle/>
          <a:p>
            <a:pPr lvl="0"/>
            <a:r>
              <a:rPr lang="en-US" dirty="0" smtClean="0"/>
              <a:t>“Minified” version of .NET</a:t>
            </a:r>
          </a:p>
          <a:p>
            <a:r>
              <a:rPr lang="en-US" dirty="0" smtClean="0"/>
              <a:t>Slightly faster deployment experience</a:t>
            </a:r>
          </a:p>
          <a:p>
            <a:r>
              <a:rPr lang="en-US" dirty="0" smtClean="0"/>
              <a:t>Has only the pieces client apps care about</a:t>
            </a:r>
          </a:p>
          <a:p>
            <a:r>
              <a:rPr lang="en-US" dirty="0" smtClean="0"/>
              <a:t>No “server stuff” or deprecated features</a:t>
            </a:r>
          </a:p>
        </p:txBody>
      </p:sp>
      <p:sp>
        <p:nvSpPr>
          <p:cNvPr id="8" name="Rectangle 7"/>
          <p:cNvSpPr/>
          <p:nvPr/>
        </p:nvSpPr>
        <p:spPr>
          <a:xfrm>
            <a:off x="6300192" y="735546"/>
            <a:ext cx="2808312" cy="646331"/>
          </a:xfrm>
          <a:prstGeom prst="rect">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15% Smaller installer</a:t>
            </a:r>
          </a:p>
          <a:p>
            <a:pPr algn="ctr"/>
            <a:r>
              <a:rPr lang="en-US" dirty="0"/>
              <a:t>41MB vs. 48MB</a:t>
            </a:r>
          </a:p>
        </p:txBody>
      </p:sp>
      <p:sp>
        <p:nvSpPr>
          <p:cNvPr id="9" name="Right Arrow 8"/>
          <p:cNvSpPr/>
          <p:nvPr/>
        </p:nvSpPr>
        <p:spPr>
          <a:xfrm rot="20239607">
            <a:off x="5531151" y="1064683"/>
            <a:ext cx="840248" cy="216024"/>
          </a:xfrm>
          <a:prstGeom prst="rightArrow">
            <a:avLst/>
          </a:prstGeom>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ent Arrow 18"/>
          <p:cNvSpPr/>
          <p:nvPr/>
        </p:nvSpPr>
        <p:spPr bwMode="auto">
          <a:xfrm rot="5400000">
            <a:off x="5103427" y="726916"/>
            <a:ext cx="1339803" cy="2061837"/>
          </a:xfrm>
          <a:prstGeom prst="bentArrow">
            <a:avLst>
              <a:gd name="adj1" fmla="val 25000"/>
              <a:gd name="adj2" fmla="val 20781"/>
              <a:gd name="adj3" fmla="val 25000"/>
              <a:gd name="adj4" fmla="val 43750"/>
            </a:avLst>
          </a:prstGeom>
          <a:solidFill>
            <a:schemeClr val="bg1"/>
          </a:solidFill>
          <a:ln>
            <a:solidFill>
              <a:schemeClr val="tx1">
                <a:lumMod val="50000"/>
                <a:lumOff val="50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21" tIns="45712" rIns="91421" bIns="45712" numCol="1" rtlCol="0" anchor="ctr" anchorCtr="0" compatLnSpc="1">
            <a:prstTxWarp prst="textNoShape">
              <a:avLst/>
            </a:prstTxWarp>
          </a:bodyPr>
          <a:lstStyle/>
          <a:p>
            <a:pPr algn="ctr" defTabSz="913953" fontAlgn="base">
              <a:spcBef>
                <a:spcPct val="0"/>
              </a:spcBef>
              <a:spcAft>
                <a:spcPct val="0"/>
              </a:spcAft>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44" name="Rounded Rectangle 43"/>
          <p:cNvSpPr/>
          <p:nvPr/>
        </p:nvSpPr>
        <p:spPr bwMode="auto">
          <a:xfrm>
            <a:off x="611560" y="267494"/>
            <a:ext cx="4438996" cy="2313016"/>
          </a:xfrm>
          <a:prstGeom prst="roundRect">
            <a:avLst>
              <a:gd name="adj" fmla="val 5448"/>
            </a:avLst>
          </a:prstGeom>
          <a:solidFill>
            <a:schemeClr val="bg1"/>
          </a:solidFill>
          <a:ln>
            <a:solidFill>
              <a:schemeClr val="tx1">
                <a:lumMod val="50000"/>
                <a:lumOff val="50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3953" fontAlgn="base">
              <a:spcBef>
                <a:spcPct val="0"/>
              </a:spcBef>
              <a:spcAft>
                <a:spcPct val="0"/>
              </a:spcAft>
            </a:pPr>
            <a:r>
              <a:rPr lang="en-US" sz="3200" b="1" dirty="0" smtClean="0">
                <a:solidFill>
                  <a:schemeClr val="tx1">
                    <a:lumMod val="65000"/>
                    <a:lumOff val="35000"/>
                  </a:schemeClr>
                </a:solidFill>
                <a:effectLst>
                  <a:outerShdw blurRad="38100" dist="38100" dir="2700000" algn="tl">
                    <a:srgbClr val="000000">
                      <a:alpha val="43137"/>
                    </a:srgbClr>
                  </a:outerShdw>
                </a:effectLst>
                <a:latin typeface="Segoe" pitchFamily="34" charset="0"/>
              </a:rPr>
              <a:t>Client Profile</a:t>
            </a:r>
            <a:endParaRPr lang="en-US" sz="3200" b="1" dirty="0">
              <a:solidFill>
                <a:schemeClr val="tx1">
                  <a:lumMod val="65000"/>
                  <a:lumOff val="35000"/>
                </a:schemeClr>
              </a:solidFill>
              <a:effectLst>
                <a:outerShdw blurRad="38100" dist="38100" dir="2700000" algn="tl">
                  <a:srgbClr val="000000">
                    <a:alpha val="43137"/>
                  </a:srgbClr>
                </a:outerShdw>
              </a:effectLst>
              <a:latin typeface="Segoe" pitchFamily="34" charset="0"/>
            </a:endParaRPr>
          </a:p>
        </p:txBody>
      </p:sp>
      <p:sp>
        <p:nvSpPr>
          <p:cNvPr id="3" name="Rounded Rectangle 2"/>
          <p:cNvSpPr/>
          <p:nvPr/>
        </p:nvSpPr>
        <p:spPr bwMode="auto">
          <a:xfrm>
            <a:off x="611560" y="267494"/>
            <a:ext cx="4438996" cy="2313016"/>
          </a:xfrm>
          <a:prstGeom prst="roundRect">
            <a:avLst>
              <a:gd name="adj" fmla="val 5448"/>
            </a:avLst>
          </a:prstGeom>
          <a:solidFill>
            <a:schemeClr val="bg1"/>
          </a:solidFill>
          <a:ln>
            <a:solidFill>
              <a:schemeClr val="tx1">
                <a:lumMod val="50000"/>
                <a:lumOff val="50000"/>
              </a:schemeClr>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t" anchorCtr="0" compatLnSpc="1">
            <a:prstTxWarp prst="textNoShape">
              <a:avLst/>
            </a:prstTxWarp>
          </a:bodyPr>
          <a:lstStyle/>
          <a:p>
            <a:pPr algn="ctr" defTabSz="913953" fontAlgn="base">
              <a:spcBef>
                <a:spcPct val="0"/>
              </a:spcBef>
              <a:spcAft>
                <a:spcPct val="0"/>
              </a:spcAft>
            </a:pPr>
            <a:r>
              <a:rPr lang="en-US" sz="3200" b="1" dirty="0">
                <a:solidFill>
                  <a:schemeClr val="tx1">
                    <a:lumMod val="65000"/>
                    <a:lumOff val="35000"/>
                  </a:schemeClr>
                </a:solidFill>
                <a:effectLst>
                  <a:outerShdw blurRad="38100" dist="38100" dir="2700000" algn="tl">
                    <a:srgbClr val="000000">
                      <a:alpha val="43137"/>
                    </a:srgbClr>
                  </a:outerShdw>
                </a:effectLst>
                <a:latin typeface="Segoe" pitchFamily="34" charset="0"/>
              </a:rPr>
              <a:t>Full Framework</a:t>
            </a:r>
          </a:p>
        </p:txBody>
      </p:sp>
      <p:sp>
        <p:nvSpPr>
          <p:cNvPr id="7" name="Rounded Rectangle 6"/>
          <p:cNvSpPr/>
          <p:nvPr/>
        </p:nvSpPr>
        <p:spPr bwMode="auto">
          <a:xfrm>
            <a:off x="700506" y="2208515"/>
            <a:ext cx="4261104" cy="30042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3953" fontAlgn="base">
              <a:spcBef>
                <a:spcPct val="0"/>
              </a:spcBef>
              <a:spcAft>
                <a:spcPct val="0"/>
              </a:spcAft>
            </a:pPr>
            <a:r>
              <a:rPr lang="en-US" dirty="0">
                <a:solidFill>
                  <a:schemeClr val="accent1">
                    <a:lumMod val="50000"/>
                  </a:schemeClr>
                </a:solidFill>
                <a:latin typeface="Segoe" pitchFamily="34" charset="0"/>
              </a:rPr>
              <a:t>CLR v4</a:t>
            </a:r>
          </a:p>
        </p:txBody>
      </p:sp>
      <p:sp>
        <p:nvSpPr>
          <p:cNvPr id="20" name="Rounded Rectangle 19"/>
          <p:cNvSpPr/>
          <p:nvPr/>
        </p:nvSpPr>
        <p:spPr bwMode="auto">
          <a:xfrm>
            <a:off x="700506" y="1879902"/>
            <a:ext cx="2103120" cy="30175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3953" fontAlgn="base">
              <a:spcBef>
                <a:spcPct val="0"/>
              </a:spcBef>
              <a:spcAft>
                <a:spcPct val="0"/>
              </a:spcAft>
            </a:pPr>
            <a:r>
              <a:rPr lang="en-US" dirty="0">
                <a:solidFill>
                  <a:schemeClr val="accent1">
                    <a:lumMod val="50000"/>
                  </a:schemeClr>
                </a:solidFill>
                <a:latin typeface="Segoe" pitchFamily="34" charset="0"/>
              </a:rPr>
              <a:t>WCF (Client)</a:t>
            </a:r>
          </a:p>
        </p:txBody>
      </p:sp>
      <p:sp>
        <p:nvSpPr>
          <p:cNvPr id="21" name="Rounded Rectangle 20"/>
          <p:cNvSpPr/>
          <p:nvPr/>
        </p:nvSpPr>
        <p:spPr bwMode="auto">
          <a:xfrm>
            <a:off x="2858490" y="1879902"/>
            <a:ext cx="2103120" cy="30175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3953" fontAlgn="base">
              <a:spcBef>
                <a:spcPct val="0"/>
              </a:spcBef>
              <a:spcAft>
                <a:spcPct val="0"/>
              </a:spcAft>
            </a:pPr>
            <a:r>
              <a:rPr lang="en-US" dirty="0">
                <a:solidFill>
                  <a:schemeClr val="accent1">
                    <a:lumMod val="50000"/>
                  </a:schemeClr>
                </a:solidFill>
                <a:latin typeface="Segoe" pitchFamily="34" charset="0"/>
              </a:rPr>
              <a:t>WCF (Server)</a:t>
            </a:r>
          </a:p>
        </p:txBody>
      </p:sp>
      <p:sp>
        <p:nvSpPr>
          <p:cNvPr id="22" name="Rounded Rectangle 21"/>
          <p:cNvSpPr/>
          <p:nvPr/>
        </p:nvSpPr>
        <p:spPr bwMode="auto">
          <a:xfrm>
            <a:off x="710031" y="1544146"/>
            <a:ext cx="2103120" cy="30175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3953" fontAlgn="base">
              <a:spcBef>
                <a:spcPct val="0"/>
              </a:spcBef>
              <a:spcAft>
                <a:spcPct val="0"/>
              </a:spcAft>
            </a:pPr>
            <a:r>
              <a:rPr lang="en-US" dirty="0" smtClean="0">
                <a:solidFill>
                  <a:schemeClr val="accent1">
                    <a:lumMod val="50000"/>
                  </a:schemeClr>
                </a:solidFill>
                <a:latin typeface="Segoe" pitchFamily="34" charset="0"/>
              </a:rPr>
              <a:t>Entity Framework</a:t>
            </a:r>
          </a:p>
        </p:txBody>
      </p:sp>
      <p:sp>
        <p:nvSpPr>
          <p:cNvPr id="24" name="Rounded Rectangle 23"/>
          <p:cNvSpPr/>
          <p:nvPr/>
        </p:nvSpPr>
        <p:spPr bwMode="auto">
          <a:xfrm>
            <a:off x="2862681" y="861917"/>
            <a:ext cx="2103120" cy="30175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3953" fontAlgn="base">
              <a:spcBef>
                <a:spcPct val="0"/>
              </a:spcBef>
              <a:spcAft>
                <a:spcPct val="0"/>
              </a:spcAft>
            </a:pPr>
            <a:r>
              <a:rPr lang="en-US" dirty="0">
                <a:solidFill>
                  <a:schemeClr val="accent1">
                    <a:lumMod val="50000"/>
                  </a:schemeClr>
                </a:solidFill>
                <a:latin typeface="Segoe" pitchFamily="34" charset="0"/>
              </a:rPr>
              <a:t>LINQ</a:t>
            </a:r>
          </a:p>
        </p:txBody>
      </p:sp>
      <p:sp>
        <p:nvSpPr>
          <p:cNvPr id="25" name="Rounded Rectangle 24"/>
          <p:cNvSpPr/>
          <p:nvPr/>
        </p:nvSpPr>
        <p:spPr bwMode="auto">
          <a:xfrm>
            <a:off x="2853156" y="1544146"/>
            <a:ext cx="2103120" cy="30175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3953" fontAlgn="base">
              <a:spcBef>
                <a:spcPct val="0"/>
              </a:spcBef>
              <a:spcAft>
                <a:spcPct val="0"/>
              </a:spcAft>
            </a:pPr>
            <a:r>
              <a:rPr lang="en-US" dirty="0" smtClean="0">
                <a:solidFill>
                  <a:schemeClr val="accent1">
                    <a:lumMod val="50000"/>
                  </a:schemeClr>
                </a:solidFill>
                <a:latin typeface="Segoe" pitchFamily="34" charset="0"/>
              </a:rPr>
              <a:t>WF 3.5 + 4</a:t>
            </a:r>
            <a:endParaRPr lang="en-US" dirty="0">
              <a:solidFill>
                <a:schemeClr val="accent1">
                  <a:lumMod val="50000"/>
                </a:schemeClr>
              </a:solidFill>
              <a:latin typeface="Segoe" pitchFamily="34" charset="0"/>
            </a:endParaRPr>
          </a:p>
        </p:txBody>
      </p:sp>
      <p:sp>
        <p:nvSpPr>
          <p:cNvPr id="26" name="Rounded Rectangle 25"/>
          <p:cNvSpPr/>
          <p:nvPr/>
        </p:nvSpPr>
        <p:spPr bwMode="auto">
          <a:xfrm>
            <a:off x="710031" y="1208389"/>
            <a:ext cx="2103120" cy="30175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3953" fontAlgn="base">
              <a:spcBef>
                <a:spcPct val="0"/>
              </a:spcBef>
              <a:spcAft>
                <a:spcPct val="0"/>
              </a:spcAft>
            </a:pPr>
            <a:r>
              <a:rPr lang="en-US" dirty="0">
                <a:solidFill>
                  <a:schemeClr val="accent1">
                    <a:lumMod val="50000"/>
                  </a:schemeClr>
                </a:solidFill>
                <a:latin typeface="Segoe" pitchFamily="34" charset="0"/>
              </a:rPr>
              <a:t>ADO.NET</a:t>
            </a:r>
          </a:p>
        </p:txBody>
      </p:sp>
      <p:sp>
        <p:nvSpPr>
          <p:cNvPr id="27" name="Rounded Rectangle 26"/>
          <p:cNvSpPr/>
          <p:nvPr/>
        </p:nvSpPr>
        <p:spPr bwMode="auto">
          <a:xfrm>
            <a:off x="2862681" y="1208389"/>
            <a:ext cx="2103120" cy="30175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3953" fontAlgn="base">
              <a:spcBef>
                <a:spcPct val="0"/>
              </a:spcBef>
              <a:spcAft>
                <a:spcPct val="0"/>
              </a:spcAft>
            </a:pPr>
            <a:r>
              <a:rPr lang="en-US" dirty="0">
                <a:solidFill>
                  <a:schemeClr val="accent1">
                    <a:lumMod val="50000"/>
                  </a:schemeClr>
                </a:solidFill>
                <a:latin typeface="Segoe" pitchFamily="34" charset="0"/>
              </a:rPr>
              <a:t>ASP.NET</a:t>
            </a:r>
          </a:p>
        </p:txBody>
      </p:sp>
      <p:sp>
        <p:nvSpPr>
          <p:cNvPr id="28" name="Rounded Rectangle 27"/>
          <p:cNvSpPr/>
          <p:nvPr/>
        </p:nvSpPr>
        <p:spPr bwMode="auto">
          <a:xfrm>
            <a:off x="710031" y="861917"/>
            <a:ext cx="2103120" cy="30175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3953" fontAlgn="base">
              <a:spcBef>
                <a:spcPct val="0"/>
              </a:spcBef>
              <a:spcAft>
                <a:spcPct val="0"/>
              </a:spcAft>
            </a:pPr>
            <a:r>
              <a:rPr lang="en-US" dirty="0" smtClean="0">
                <a:solidFill>
                  <a:schemeClr val="accent1">
                    <a:lumMod val="50000"/>
                  </a:schemeClr>
                </a:solidFill>
                <a:latin typeface="Segoe" pitchFamily="34" charset="0"/>
              </a:rPr>
              <a:t>WPF + </a:t>
            </a:r>
            <a:r>
              <a:rPr lang="en-US" dirty="0" err="1" smtClean="0">
                <a:solidFill>
                  <a:schemeClr val="accent1">
                    <a:lumMod val="50000"/>
                  </a:schemeClr>
                </a:solidFill>
                <a:latin typeface="Segoe" pitchFamily="34" charset="0"/>
              </a:rPr>
              <a:t>WinForms</a:t>
            </a:r>
            <a:endParaRPr lang="en-US" dirty="0">
              <a:solidFill>
                <a:schemeClr val="accent1">
                  <a:lumMod val="50000"/>
                </a:schemeClr>
              </a:solidFill>
              <a:latin typeface="Segoe" pitchFamily="34" charset="0"/>
            </a:endParaRPr>
          </a:p>
        </p:txBody>
      </p:sp>
      <p:sp>
        <p:nvSpPr>
          <p:cNvPr id="23" name="Rounded Rectangle 22"/>
          <p:cNvSpPr/>
          <p:nvPr/>
        </p:nvSpPr>
        <p:spPr bwMode="auto">
          <a:xfrm>
            <a:off x="2856849" y="1547765"/>
            <a:ext cx="2103120" cy="30175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3953" fontAlgn="base">
              <a:spcBef>
                <a:spcPct val="0"/>
              </a:spcBef>
              <a:spcAft>
                <a:spcPct val="0"/>
              </a:spcAft>
            </a:pPr>
            <a:r>
              <a:rPr lang="en-US" dirty="0" smtClean="0">
                <a:solidFill>
                  <a:schemeClr val="accent1">
                    <a:lumMod val="50000"/>
                  </a:schemeClr>
                </a:solidFill>
                <a:latin typeface="Segoe" pitchFamily="34" charset="0"/>
              </a:rPr>
              <a:t>WF 3.5</a:t>
            </a:r>
            <a:endParaRPr lang="en-US" dirty="0">
              <a:solidFill>
                <a:schemeClr val="accent1">
                  <a:lumMod val="50000"/>
                </a:schemeClr>
              </a:solidFill>
              <a:latin typeface="Segoe" pitchFamily="34" charset="0"/>
            </a:endParaRPr>
          </a:p>
        </p:txBody>
      </p:sp>
      <p:grpSp>
        <p:nvGrpSpPr>
          <p:cNvPr id="31" name="Group 30"/>
          <p:cNvGrpSpPr/>
          <p:nvPr/>
        </p:nvGrpSpPr>
        <p:grpSpPr>
          <a:xfrm>
            <a:off x="5724128" y="2842505"/>
            <a:ext cx="748875" cy="449325"/>
            <a:chOff x="163874" y="365"/>
            <a:chExt cx="748875" cy="449325"/>
          </a:xfrm>
          <a:scene3d>
            <a:camera prst="orthographicFront"/>
            <a:lightRig rig="threePt" dir="t">
              <a:rot lat="0" lon="0" rev="7500000"/>
            </a:lightRig>
          </a:scene3d>
        </p:grpSpPr>
        <p:sp>
          <p:nvSpPr>
            <p:cNvPr id="34" name="Rectangle 33"/>
            <p:cNvSpPr/>
            <p:nvPr/>
          </p:nvSpPr>
          <p:spPr>
            <a:xfrm>
              <a:off x="163874" y="365"/>
              <a:ext cx="748875" cy="449325"/>
            </a:xfrm>
            <a:prstGeom prst="rect">
              <a:avLst/>
            </a:prstGeom>
          </p:spPr>
          <p:style>
            <a:lnRef idx="2">
              <a:schemeClr val="accent3"/>
            </a:lnRef>
            <a:fillRef idx="1">
              <a:schemeClr val="lt1"/>
            </a:fillRef>
            <a:effectRef idx="0">
              <a:schemeClr val="accent3"/>
            </a:effectRef>
            <a:fontRef idx="minor">
              <a:schemeClr val="dk1"/>
            </a:fontRef>
          </p:style>
        </p:sp>
        <p:sp>
          <p:nvSpPr>
            <p:cNvPr id="35" name="Rectangle 34"/>
            <p:cNvSpPr/>
            <p:nvPr/>
          </p:nvSpPr>
          <p:spPr>
            <a:xfrm>
              <a:off x="163874" y="365"/>
              <a:ext cx="748875" cy="449325"/>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effectLst>
                    <a:outerShdw blurRad="38100" dist="38100" dir="2700000" algn="tl">
                      <a:srgbClr val="000000">
                        <a:alpha val="43137"/>
                      </a:srgbClr>
                    </a:outerShdw>
                  </a:effectLst>
                </a:rPr>
                <a:t>X86</a:t>
              </a:r>
              <a:endParaRPr lang="en-US" sz="2000" b="1" kern="1200" dirty="0">
                <a:solidFill>
                  <a:srgbClr val="000000"/>
                </a:solidFill>
                <a:effectLst>
                  <a:outerShdw blurRad="38100" dist="38100" dir="2700000" algn="tl">
                    <a:srgbClr val="000000">
                      <a:alpha val="43137"/>
                    </a:srgbClr>
                  </a:outerShdw>
                </a:effectLst>
              </a:endParaRPr>
            </a:p>
          </p:txBody>
        </p:sp>
      </p:grpSp>
      <p:grpSp>
        <p:nvGrpSpPr>
          <p:cNvPr id="36" name="Group 35"/>
          <p:cNvGrpSpPr/>
          <p:nvPr/>
        </p:nvGrpSpPr>
        <p:grpSpPr>
          <a:xfrm>
            <a:off x="6559429" y="2842505"/>
            <a:ext cx="748875" cy="449325"/>
            <a:chOff x="163874" y="365"/>
            <a:chExt cx="748875" cy="449325"/>
          </a:xfrm>
          <a:scene3d>
            <a:camera prst="orthographicFront"/>
            <a:lightRig rig="threePt" dir="t">
              <a:rot lat="0" lon="0" rev="7500000"/>
            </a:lightRig>
          </a:scene3d>
        </p:grpSpPr>
        <p:sp>
          <p:nvSpPr>
            <p:cNvPr id="37" name="Rectangle 36"/>
            <p:cNvSpPr/>
            <p:nvPr/>
          </p:nvSpPr>
          <p:spPr>
            <a:xfrm>
              <a:off x="163874" y="365"/>
              <a:ext cx="748875" cy="449325"/>
            </a:xfrm>
            <a:prstGeom prst="rect">
              <a:avLst/>
            </a:prstGeom>
          </p:spPr>
          <p:style>
            <a:lnRef idx="2">
              <a:schemeClr val="accent3"/>
            </a:lnRef>
            <a:fillRef idx="1">
              <a:schemeClr val="lt1"/>
            </a:fillRef>
            <a:effectRef idx="0">
              <a:schemeClr val="accent3"/>
            </a:effectRef>
            <a:fontRef idx="minor">
              <a:schemeClr val="dk1"/>
            </a:fontRef>
          </p:style>
        </p:sp>
        <p:sp>
          <p:nvSpPr>
            <p:cNvPr id="38" name="Rectangle 37"/>
            <p:cNvSpPr/>
            <p:nvPr/>
          </p:nvSpPr>
          <p:spPr>
            <a:xfrm>
              <a:off x="163874" y="365"/>
              <a:ext cx="748875" cy="449325"/>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effectLst>
                    <a:outerShdw blurRad="38100" dist="38100" dir="2700000" algn="tl">
                      <a:srgbClr val="000000">
                        <a:alpha val="43137"/>
                      </a:srgbClr>
                    </a:outerShdw>
                  </a:effectLst>
                </a:rPr>
                <a:t>X64</a:t>
              </a:r>
              <a:endParaRPr lang="en-US" sz="2000" b="1" kern="1200" dirty="0">
                <a:solidFill>
                  <a:srgbClr val="000000"/>
                </a:solidFill>
                <a:effectLst>
                  <a:outerShdw blurRad="38100" dist="38100" dir="2700000" algn="tl">
                    <a:srgbClr val="000000">
                      <a:alpha val="43137"/>
                    </a:srgbClr>
                  </a:outerShdw>
                </a:effectLst>
              </a:endParaRPr>
            </a:p>
          </p:txBody>
        </p:sp>
      </p:grpSp>
      <p:grpSp>
        <p:nvGrpSpPr>
          <p:cNvPr id="40" name="Group 39"/>
          <p:cNvGrpSpPr/>
          <p:nvPr/>
        </p:nvGrpSpPr>
        <p:grpSpPr>
          <a:xfrm>
            <a:off x="7380312" y="2842505"/>
            <a:ext cx="748875" cy="449325"/>
            <a:chOff x="163874" y="365"/>
            <a:chExt cx="748875" cy="449325"/>
          </a:xfrm>
          <a:scene3d>
            <a:camera prst="orthographicFront"/>
            <a:lightRig rig="threePt" dir="t">
              <a:rot lat="0" lon="0" rev="7500000"/>
            </a:lightRig>
          </a:scene3d>
        </p:grpSpPr>
        <p:sp>
          <p:nvSpPr>
            <p:cNvPr id="41" name="Rectangle 40"/>
            <p:cNvSpPr/>
            <p:nvPr/>
          </p:nvSpPr>
          <p:spPr>
            <a:xfrm>
              <a:off x="163874" y="365"/>
              <a:ext cx="748875" cy="449325"/>
            </a:xfrm>
            <a:prstGeom prst="rect">
              <a:avLst/>
            </a:prstGeom>
          </p:spPr>
          <p:style>
            <a:lnRef idx="2">
              <a:schemeClr val="accent6"/>
            </a:lnRef>
            <a:fillRef idx="1">
              <a:schemeClr val="lt1"/>
            </a:fillRef>
            <a:effectRef idx="0">
              <a:schemeClr val="accent6"/>
            </a:effectRef>
            <a:fontRef idx="minor">
              <a:schemeClr val="dk1"/>
            </a:fontRef>
          </p:style>
        </p:sp>
        <p:sp>
          <p:nvSpPr>
            <p:cNvPr id="42" name="Rectangle 41"/>
            <p:cNvSpPr/>
            <p:nvPr/>
          </p:nvSpPr>
          <p:spPr>
            <a:xfrm>
              <a:off x="163874" y="365"/>
              <a:ext cx="748875" cy="44932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dirty="0" smtClean="0">
                  <a:solidFill>
                    <a:srgbClr val="000000"/>
                  </a:solidFill>
                  <a:effectLst>
                    <a:outerShdw blurRad="38100" dist="38100" dir="2700000" algn="tl">
                      <a:srgbClr val="000000">
                        <a:alpha val="43137"/>
                      </a:srgbClr>
                    </a:outerShdw>
                  </a:effectLst>
                </a:rPr>
                <a:t>IA64</a:t>
              </a:r>
              <a:endParaRPr lang="en-US" sz="2000" b="1" kern="1200" dirty="0">
                <a:solidFill>
                  <a:srgbClr val="000000"/>
                </a:solidFill>
                <a:effectLst>
                  <a:outerShdw blurRad="38100" dist="38100" dir="2700000" algn="tl">
                    <a:srgbClr val="000000">
                      <a:alpha val="43137"/>
                    </a:srgbClr>
                  </a:outerShdw>
                </a:effectLst>
              </a:endParaRPr>
            </a:p>
          </p:txBody>
        </p:sp>
      </p:grpSp>
      <p:sp>
        <p:nvSpPr>
          <p:cNvPr id="39" name="Rectangle 38"/>
          <p:cNvSpPr/>
          <p:nvPr/>
        </p:nvSpPr>
        <p:spPr bwMode="auto">
          <a:xfrm>
            <a:off x="316027" y="3291830"/>
            <a:ext cx="8499108" cy="1552085"/>
          </a:xfrm>
          <a:prstGeom prst="rect">
            <a:avLst/>
          </a:prstGeom>
          <a:solidFill>
            <a:schemeClr val="bg1"/>
          </a:solidFill>
          <a:ln>
            <a:solidFill>
              <a:schemeClr val="tx1">
                <a:lumMod val="50000"/>
                <a:lumOff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21" tIns="45712" rIns="91421" bIns="45712" numCol="1" rtlCol="0" anchor="ctr" anchorCtr="0" compatLnSpc="1">
            <a:prstTxWarp prst="textNoShape">
              <a:avLst/>
            </a:prstTxWarp>
          </a:bodyPr>
          <a:lstStyle/>
          <a:p>
            <a:pPr algn="ctr" defTabSz="913953" fontAlgn="base">
              <a:spcBef>
                <a:spcPct val="0"/>
              </a:spcBef>
              <a:spcAft>
                <a:spcPct val="0"/>
              </a:spcAft>
            </a:pPr>
            <a:endParaRPr lang="en-US" sz="2400" dirty="0">
              <a:solidFill>
                <a:srgbClr val="FFFFFF"/>
              </a:solidFill>
              <a:effectLst>
                <a:outerShdw blurRad="38100" dist="38100" dir="2700000" algn="tl">
                  <a:srgbClr val="000000">
                    <a:alpha val="43137"/>
                  </a:srgbClr>
                </a:outerShdw>
              </a:effectLst>
              <a:latin typeface="Segoe" pitchFamily="34" charset="0"/>
            </a:endParaRPr>
          </a:p>
        </p:txBody>
      </p:sp>
      <p:pic>
        <p:nvPicPr>
          <p:cNvPr id="29" name="Picture 28" descr="WVista_v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5776" y="3795886"/>
            <a:ext cx="1834789" cy="774611"/>
          </a:xfrm>
          <a:prstGeom prst="rect">
            <a:avLst/>
          </a:prstGeom>
          <a:noFill/>
          <a:ln>
            <a:noFill/>
          </a:ln>
        </p:spPr>
      </p:pic>
      <p:pic>
        <p:nvPicPr>
          <p:cNvPr id="32" name="Picture 5" descr="\\cpzaw-pro-05\Mydocs1\rabis\My Pictures\windows_xp.png"/>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83568" y="3723878"/>
            <a:ext cx="1440160" cy="1009860"/>
          </a:xfrm>
          <a:prstGeom prst="rect">
            <a:avLst/>
          </a:prstGeom>
          <a:noFill/>
          <a:ln>
            <a:noFill/>
          </a:ln>
        </p:spPr>
      </p:pic>
      <p:pic>
        <p:nvPicPr>
          <p:cNvPr id="33" name="Picture 6" descr="\\cpzaw-pro-05\Mydocs1\rabis\My Pictures\Win 2008.png"/>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4716015" y="3795886"/>
            <a:ext cx="2493105" cy="792088"/>
          </a:xfrm>
          <a:prstGeom prst="rect">
            <a:avLst/>
          </a:prstGeom>
          <a:noFill/>
          <a:ln>
            <a:noFill/>
          </a:ln>
        </p:spPr>
      </p:pic>
      <p:pic>
        <p:nvPicPr>
          <p:cNvPr id="4098" name="Picture 2" descr="http://www.techtosolutions.com/assets/images/96dpi/win7-logo.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80312" y="3823334"/>
            <a:ext cx="1224136" cy="75751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27">
                                            <p:txEl>
                                              <p:charRg st="4294967295" end="4294967295"/>
                                            </p:txEl>
                                          </p:spTgt>
                                        </p:tgtEl>
                                      </p:cBhvr>
                                    </p:animEffect>
                                    <p:animScale>
                                      <p:cBhvr>
                                        <p:cTn id="12" dur="250" autoRev="1" fill="hold"/>
                                        <p:tgtEl>
                                          <p:spTgt spid="27">
                                            <p:txEl>
                                              <p:charRg st="4294967295" end="4294967295"/>
                                            </p:txEl>
                                          </p:spTgt>
                                        </p:tgtEl>
                                      </p:cBhvr>
                                      <p:by x="105000" y="105000"/>
                                    </p:animScale>
                                  </p:childTnLst>
                                </p:cTn>
                              </p:par>
                              <p:par>
                                <p:cTn id="13" presetID="26" presetClass="emph" presetSubtype="0" fill="hold" grpId="1" nodeType="withEffect">
                                  <p:stCondLst>
                                    <p:cond delay="0"/>
                                  </p:stCondLst>
                                  <p:childTnLst>
                                    <p:animEffect transition="out" filter="fade">
                                      <p:cBhvr>
                                        <p:cTn id="14" dur="500" tmFilter="0, 0; .2, .5; .8, .5; 1, 0"/>
                                        <p:tgtEl>
                                          <p:spTgt spid="21">
                                            <p:txEl>
                                              <p:charRg st="4294967295" end="4294967295"/>
                                            </p:txEl>
                                          </p:spTgt>
                                        </p:tgtEl>
                                      </p:cBhvr>
                                    </p:animEffect>
                                    <p:animScale>
                                      <p:cBhvr>
                                        <p:cTn id="15" dur="250" autoRev="1" fill="hold"/>
                                        <p:tgtEl>
                                          <p:spTgt spid="21">
                                            <p:txEl>
                                              <p:charRg st="4294967295" end="4294967295"/>
                                            </p:txEl>
                                          </p:spTgt>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53" presetClass="exit" presetSubtype="0" fill="hold" grpId="0" nodeType="clickEffect">
                                  <p:stCondLst>
                                    <p:cond delay="0"/>
                                  </p:stCondLst>
                                  <p:childTnLst>
                                    <p:anim calcmode="lin" valueType="num">
                                      <p:cBhvr>
                                        <p:cTn id="19" dur="500"/>
                                        <p:tgtEl>
                                          <p:spTgt spid="27"/>
                                        </p:tgtEl>
                                        <p:attrNameLst>
                                          <p:attrName>ppt_w</p:attrName>
                                        </p:attrNameLst>
                                      </p:cBhvr>
                                      <p:tavLst>
                                        <p:tav tm="0">
                                          <p:val>
                                            <p:strVal val="ppt_w"/>
                                          </p:val>
                                        </p:tav>
                                        <p:tav tm="100000">
                                          <p:val>
                                            <p:fltVal val="0"/>
                                          </p:val>
                                        </p:tav>
                                      </p:tavLst>
                                    </p:anim>
                                    <p:anim calcmode="lin" valueType="num">
                                      <p:cBhvr>
                                        <p:cTn id="20" dur="500"/>
                                        <p:tgtEl>
                                          <p:spTgt spid="27"/>
                                        </p:tgtEl>
                                        <p:attrNameLst>
                                          <p:attrName>ppt_h</p:attrName>
                                        </p:attrNameLst>
                                      </p:cBhvr>
                                      <p:tavLst>
                                        <p:tav tm="0">
                                          <p:val>
                                            <p:strVal val="ppt_h"/>
                                          </p:val>
                                        </p:tav>
                                        <p:tav tm="100000">
                                          <p:val>
                                            <p:fltVal val="0"/>
                                          </p:val>
                                        </p:tav>
                                      </p:tavLst>
                                    </p:anim>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53" presetClass="exit" presetSubtype="0" fill="hold" grpId="0" nodeType="with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25">
                                            <p:txEl>
                                              <p:charRg st="4294967295" end="4294967295"/>
                                            </p:txEl>
                                          </p:spTgt>
                                        </p:tgtEl>
                                      </p:cBhvr>
                                    </p:animEffect>
                                    <p:animScale>
                                      <p:cBhvr>
                                        <p:cTn id="32" dur="250" autoRev="1" fill="hold"/>
                                        <p:tgtEl>
                                          <p:spTgt spid="25">
                                            <p:txEl>
                                              <p:charRg st="4294967295" end="4294967295"/>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40"/>
                                        </p:tgtEl>
                                      </p:cBhvr>
                                    </p:animEffect>
                                    <p:animScale>
                                      <p:cBhvr>
                                        <p:cTn id="42" dur="250" autoRev="1" fill="hold"/>
                                        <p:tgtEl>
                                          <p:spTgt spid="40"/>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53" presetClass="exit" presetSubtype="0" fill="hold" nodeType="clickEffect">
                                  <p:stCondLst>
                                    <p:cond delay="0"/>
                                  </p:stCondLst>
                                  <p:childTnLst>
                                    <p:anim calcmode="lin" valueType="num">
                                      <p:cBhvr>
                                        <p:cTn id="46" dur="500"/>
                                        <p:tgtEl>
                                          <p:spTgt spid="40"/>
                                        </p:tgtEl>
                                        <p:attrNameLst>
                                          <p:attrName>ppt_w</p:attrName>
                                        </p:attrNameLst>
                                      </p:cBhvr>
                                      <p:tavLst>
                                        <p:tav tm="0">
                                          <p:val>
                                            <p:strVal val="ppt_w"/>
                                          </p:val>
                                        </p:tav>
                                        <p:tav tm="100000">
                                          <p:val>
                                            <p:fltVal val="0"/>
                                          </p:val>
                                        </p:tav>
                                      </p:tavLst>
                                    </p:anim>
                                    <p:anim calcmode="lin" valueType="num">
                                      <p:cBhvr>
                                        <p:cTn id="47" dur="500"/>
                                        <p:tgtEl>
                                          <p:spTgt spid="40"/>
                                        </p:tgtEl>
                                        <p:attrNameLst>
                                          <p:attrName>ppt_h</p:attrName>
                                        </p:attrNameLst>
                                      </p:cBhvr>
                                      <p:tavLst>
                                        <p:tav tm="0">
                                          <p:val>
                                            <p:strVal val="ppt_h"/>
                                          </p:val>
                                        </p:tav>
                                        <p:tav tm="100000">
                                          <p:val>
                                            <p:fltVal val="0"/>
                                          </p:val>
                                        </p:tav>
                                      </p:tavLst>
                                    </p:anim>
                                    <p:animEffect transition="out" filter="fade">
                                      <p:cBhvr>
                                        <p:cTn id="48" dur="500"/>
                                        <p:tgtEl>
                                          <p:spTgt spid="40"/>
                                        </p:tgtEl>
                                      </p:cBhvr>
                                    </p:animEffect>
                                    <p:set>
                                      <p:cBhvr>
                                        <p:cTn id="49"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1" grpId="1" autoUpdateAnimBg="0"/>
      <p:bldP spid="25" grpId="0" autoUpdateAnimBg="0"/>
      <p:bldP spid="27" grpId="0" animBg="1"/>
      <p:bldP spid="27" grpId="1" autoUpdateAnimBg="0"/>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15% Smaller? Why Should I Care?</a:t>
            </a:r>
            <a:endParaRPr lang="en-US" dirty="0"/>
          </a:p>
        </p:txBody>
      </p:sp>
      <p:sp>
        <p:nvSpPr>
          <p:cNvPr id="3" name="Content Placeholder 2"/>
          <p:cNvSpPr>
            <a:spLocks noGrp="1"/>
          </p:cNvSpPr>
          <p:nvPr>
            <p:ph idx="1"/>
          </p:nvPr>
        </p:nvSpPr>
        <p:spPr/>
        <p:txBody>
          <a:bodyPr>
            <a:normAutofit fontScale="70000" lnSpcReduction="20000"/>
          </a:bodyPr>
          <a:lstStyle/>
          <a:p>
            <a:r>
              <a:rPr lang="en-US" sz="3500" b="1" dirty="0" smtClean="0"/>
              <a:t>It’s what your users probably have!</a:t>
            </a:r>
          </a:p>
          <a:p>
            <a:r>
              <a:rPr lang="en-US" dirty="0" smtClean="0"/>
              <a:t>Distributed via Windows Update</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1" dirty="0" smtClean="0"/>
              <a:t>The Benefit</a:t>
            </a:r>
            <a:r>
              <a:rPr lang="en-US" dirty="0" smtClean="0"/>
              <a:t>: Smaller installer for your apps, and</a:t>
            </a:r>
            <a:br>
              <a:rPr lang="en-US" dirty="0" smtClean="0"/>
            </a:br>
            <a:r>
              <a:rPr lang="en-US" dirty="0" smtClean="0"/>
              <a:t>fewer framework deployment failures</a:t>
            </a:r>
          </a:p>
        </p:txBody>
      </p:sp>
      <p:pic>
        <p:nvPicPr>
          <p:cNvPr id="4" name="Picture 2" descr="image"/>
          <p:cNvPicPr>
            <a:picLocks noChangeAspect="1" noChangeArrowheads="1"/>
          </p:cNvPicPr>
          <p:nvPr/>
        </p:nvPicPr>
        <p:blipFill>
          <a:blip r:embed="rId3" cstate="print"/>
          <a:srcRect/>
          <a:stretch>
            <a:fillRect/>
          </a:stretch>
        </p:blipFill>
        <p:spPr bwMode="auto">
          <a:xfrm>
            <a:off x="2794624" y="1923678"/>
            <a:ext cx="4142280" cy="1512168"/>
          </a:xfrm>
          <a:prstGeom prst="rect">
            <a:avLst/>
          </a:prstGeom>
          <a:ln>
            <a:noFill/>
          </a:ln>
          <a:effectLst/>
        </p:spPr>
      </p:pic>
      <p:sp>
        <p:nvSpPr>
          <p:cNvPr id="5" name="Rectangular Callout 4"/>
          <p:cNvSpPr/>
          <p:nvPr/>
        </p:nvSpPr>
        <p:spPr>
          <a:xfrm>
            <a:off x="3707904" y="3543858"/>
            <a:ext cx="1368152" cy="540060"/>
          </a:xfrm>
          <a:prstGeom prst="wedgeRectCallout">
            <a:avLst>
              <a:gd name="adj1" fmla="val 48787"/>
              <a:gd name="adj2" fmla="val -97934"/>
            </a:avLst>
          </a:prstGeom>
          <a:effectLst>
            <a:outerShdw blurRad="190500" dist="1905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Shipped w/ Windows 7</a:t>
            </a:r>
            <a:endParaRPr lang="en-US" dirty="0"/>
          </a:p>
        </p:txBody>
      </p:sp>
      <p:sp>
        <p:nvSpPr>
          <p:cNvPr id="6" name="Rectangular Callout 5"/>
          <p:cNvSpPr/>
          <p:nvPr/>
        </p:nvSpPr>
        <p:spPr>
          <a:xfrm>
            <a:off x="5724128" y="3543858"/>
            <a:ext cx="1728192" cy="540060"/>
          </a:xfrm>
          <a:prstGeom prst="wedgeRectCallout">
            <a:avLst>
              <a:gd name="adj1" fmla="val -22864"/>
              <a:gd name="adj2" fmla="val -93965"/>
            </a:avLst>
          </a:prstGeom>
          <a:effectLst>
            <a:outerShdw blurRad="190500" dist="1905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“Recommended Update”</a:t>
            </a:r>
            <a:endParaRPr lang="en-US" dirty="0"/>
          </a:p>
        </p:txBody>
      </p:sp>
      <p:sp>
        <p:nvSpPr>
          <p:cNvPr id="7" name="Rectangle 6"/>
          <p:cNvSpPr/>
          <p:nvPr/>
        </p:nvSpPr>
        <p:spPr>
          <a:xfrm>
            <a:off x="7994326" y="1545636"/>
            <a:ext cx="1149674" cy="400110"/>
          </a:xfrm>
          <a:prstGeom prst="rect">
            <a:avLst/>
          </a:prstGeom>
          <a:effectLst>
            <a:outerShdw blurRad="127000" dist="1524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dirty="0">
                <a:hlinkClick r:id="rId4"/>
              </a:rPr>
              <a:t>kb article</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250" fill="hold"/>
                                        <p:tgtEl>
                                          <p:spTgt spid="7"/>
                                        </p:tgtEl>
                                        <p:attrNameLst>
                                          <p:attrName>ppt_x</p:attrName>
                                        </p:attrNameLst>
                                      </p:cBhvr>
                                      <p:tavLst>
                                        <p:tav tm="0">
                                          <p:val>
                                            <p:strVal val="1+#ppt_w/2"/>
                                          </p:val>
                                        </p:tav>
                                        <p:tav tm="100000">
                                          <p:val>
                                            <p:strVal val="#ppt_x"/>
                                          </p:val>
                                        </p:tav>
                                      </p:tavLst>
                                    </p:anim>
                                    <p:anim calcmode="lin" valueType="num">
                                      <p:cBhvr additive="base">
                                        <p:cTn id="22" dur="2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Benefits of the Client Profile</a:t>
            </a:r>
            <a:endParaRPr lang="en-US" dirty="0"/>
          </a:p>
        </p:txBody>
      </p:sp>
      <p:sp>
        <p:nvSpPr>
          <p:cNvPr id="3" name="Content Placeholder 2"/>
          <p:cNvSpPr>
            <a:spLocks noGrp="1"/>
          </p:cNvSpPr>
          <p:nvPr>
            <p:ph idx="1"/>
          </p:nvPr>
        </p:nvSpPr>
        <p:spPr>
          <a:xfrm>
            <a:off x="457200" y="1059583"/>
            <a:ext cx="8229600" cy="3600400"/>
          </a:xfrm>
        </p:spPr>
        <p:txBody>
          <a:bodyPr>
            <a:normAutofit fontScale="92500" lnSpcReduction="20000"/>
          </a:bodyPr>
          <a:lstStyle/>
          <a:p>
            <a:r>
              <a:rPr lang="en-US" dirty="0"/>
              <a:t>Safer for client machines</a:t>
            </a:r>
          </a:p>
          <a:p>
            <a:pPr lvl="1"/>
            <a:r>
              <a:rPr lang="en-US" dirty="0"/>
              <a:t>No ASP.NET = </a:t>
            </a:r>
            <a:r>
              <a:rPr lang="en-US" dirty="0" smtClean="0"/>
              <a:t>reduced </a:t>
            </a:r>
            <a:r>
              <a:rPr lang="en-US" dirty="0"/>
              <a:t>machine attack </a:t>
            </a:r>
            <a:r>
              <a:rPr lang="en-US" dirty="0" smtClean="0"/>
              <a:t>surface</a:t>
            </a:r>
          </a:p>
          <a:p>
            <a:r>
              <a:rPr lang="en-US" dirty="0" smtClean="0"/>
              <a:t>Fewer </a:t>
            </a:r>
            <a:r>
              <a:rPr lang="en-US" dirty="0"/>
              <a:t>servicing </a:t>
            </a:r>
            <a:r>
              <a:rPr lang="en-US" dirty="0" smtClean="0"/>
              <a:t>events (updates, etc.)</a:t>
            </a:r>
            <a:endParaRPr lang="en-US" dirty="0"/>
          </a:p>
          <a:p>
            <a:pPr lvl="1"/>
            <a:endParaRPr lang="en-US" dirty="0" smtClean="0"/>
          </a:p>
          <a:p>
            <a:r>
              <a:rPr lang="en-US" dirty="0" smtClean="0"/>
              <a:t>Broad OS support</a:t>
            </a:r>
          </a:p>
          <a:p>
            <a:pPr lvl="1"/>
            <a:r>
              <a:rPr lang="en-US" b="1" dirty="0" smtClean="0"/>
              <a:t>3.5 Client</a:t>
            </a:r>
            <a:r>
              <a:rPr lang="en-US" dirty="0" smtClean="0"/>
              <a:t>: Windows XP </a:t>
            </a:r>
            <a:r>
              <a:rPr lang="en-US" dirty="0"/>
              <a:t>SP2 or SP3 </a:t>
            </a:r>
            <a:r>
              <a:rPr lang="en-US" dirty="0" smtClean="0"/>
              <a:t>(x86) w/o .NET</a:t>
            </a:r>
          </a:p>
          <a:p>
            <a:pPr lvl="1"/>
            <a:r>
              <a:rPr lang="en-US" b="1" dirty="0" smtClean="0"/>
              <a:t>4 Client</a:t>
            </a:r>
            <a:r>
              <a:rPr lang="en-US" dirty="0" smtClean="0"/>
              <a:t>: Everywhere .NET can run (except IA64)</a:t>
            </a:r>
          </a:p>
        </p:txBody>
      </p:sp>
      <p:sp>
        <p:nvSpPr>
          <p:cNvPr id="4" name="Rectangle 3"/>
          <p:cNvSpPr/>
          <p:nvPr/>
        </p:nvSpPr>
        <p:spPr>
          <a:xfrm>
            <a:off x="2915816" y="4731990"/>
            <a:ext cx="6030416" cy="338554"/>
          </a:xfrm>
          <a:prstGeom prst="rect">
            <a:avLst/>
          </a:prstGeom>
          <a:effectLst>
            <a:outerShdw blurRad="127000" dist="1524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a:t>More details: </a:t>
            </a:r>
            <a:r>
              <a:rPr lang="en-US" sz="1600" dirty="0">
                <a:hlinkClick r:id="rId3"/>
              </a:rPr>
              <a:t>http://msdn.microsoft.com/en-us/library/cc656912.aspx</a:t>
            </a:r>
            <a:r>
              <a:rPr lang="en-US" sz="16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ppt_x"/>
                                          </p:val>
                                        </p:tav>
                                        <p:tav tm="100000">
                                          <p:val>
                                            <p:strVal val="#ppt_x"/>
                                          </p:val>
                                        </p:tav>
                                      </p:tavLst>
                                    </p:anim>
                                    <p:anim calcmode="lin" valueType="num">
                                      <p:cBhvr additive="base">
                                        <p:cTn id="26" dur="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9856" y="444829"/>
            <a:ext cx="7772400" cy="1102519"/>
          </a:xfrm>
        </p:spPr>
        <p:txBody>
          <a:bodyPr/>
          <a:lstStyle/>
          <a:p>
            <a:r>
              <a:rPr lang="en-US" dirty="0" smtClean="0"/>
              <a:t>Why move to .NET 4?</a:t>
            </a:r>
            <a:endParaRPr lang="en-US" dirty="0"/>
          </a:p>
        </p:txBody>
      </p:sp>
      <p:sp>
        <p:nvSpPr>
          <p:cNvPr id="5" name="Subtitle 4"/>
          <p:cNvSpPr>
            <a:spLocks noGrp="1"/>
          </p:cNvSpPr>
          <p:nvPr>
            <p:ph type="subTitle" idx="1"/>
          </p:nvPr>
        </p:nvSpPr>
        <p:spPr>
          <a:xfrm>
            <a:off x="1394112" y="2355726"/>
            <a:ext cx="7304856" cy="1314450"/>
          </a:xfrm>
        </p:spPr>
        <p:txBody>
          <a:bodyPr vert="horz" lIns="91440" tIns="45720" rIns="91440" bIns="45720" rtlCol="0" anchor="ctr">
            <a:noAutofit/>
          </a:bodyPr>
          <a:lstStyle/>
          <a:p>
            <a:pPr algn="l">
              <a:lnSpc>
                <a:spcPct val="100000"/>
              </a:lnSpc>
              <a:spcBef>
                <a:spcPct val="0"/>
              </a:spcBef>
            </a:pPr>
            <a:r>
              <a:rPr lang="en-US" sz="6000" b="1" dirty="0" smtClean="0">
                <a:solidFill>
                  <a:srgbClr val="0070C0"/>
                </a:solidFill>
                <a:effectLst>
                  <a:outerShdw blurRad="38100" dist="38100" dir="2700000" algn="tl">
                    <a:srgbClr val="000000">
                      <a:alpha val="43137"/>
                    </a:srgbClr>
                  </a:outerShdw>
                </a:effectLst>
                <a:cs typeface="+mj-cs"/>
              </a:rPr>
              <a:t>Because It’s Everywhere!</a:t>
            </a:r>
            <a:endParaRPr lang="en-US" sz="6000" b="1" dirty="0">
              <a:solidFill>
                <a:srgbClr val="0070C0"/>
              </a:solidFill>
              <a:effectLst>
                <a:outerShdw blurRad="38100" dist="38100" dir="2700000" algn="tl">
                  <a:srgbClr val="000000">
                    <a:alpha val="43137"/>
                  </a:srgbClr>
                </a:outerShdw>
              </a:effectLst>
              <a:cs typeface="+mj-cs"/>
            </a:endParaRPr>
          </a:p>
        </p:txBody>
      </p:sp>
      <p:sp>
        <p:nvSpPr>
          <p:cNvPr id="2" name="TextBox 1"/>
          <p:cNvSpPr txBox="1"/>
          <p:nvPr/>
        </p:nvSpPr>
        <p:spPr>
          <a:xfrm rot="20075079">
            <a:off x="592432" y="1716354"/>
            <a:ext cx="1603360"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Reason 1</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20172539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061" y="2444409"/>
            <a:ext cx="4032448" cy="5400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Current Investments</a:t>
            </a:r>
            <a:endParaRPr lang="en-US" dirty="0"/>
          </a:p>
        </p:txBody>
      </p:sp>
      <p:sp>
        <p:nvSpPr>
          <p:cNvPr id="3" name="Content Placeholder 2"/>
          <p:cNvSpPr>
            <a:spLocks noGrp="1"/>
          </p:cNvSpPr>
          <p:nvPr>
            <p:ph idx="1"/>
          </p:nvPr>
        </p:nvSpPr>
        <p:spPr/>
        <p:txBody>
          <a:bodyPr>
            <a:normAutofit/>
          </a:bodyPr>
          <a:lstStyle/>
          <a:p>
            <a:r>
              <a:rPr lang="en-US" dirty="0" smtClean="0"/>
              <a:t>Base Class Library</a:t>
            </a:r>
          </a:p>
          <a:p>
            <a:r>
              <a:rPr lang="en-US" dirty="0" smtClean="0"/>
              <a:t>Client Profile</a:t>
            </a:r>
          </a:p>
          <a:p>
            <a:r>
              <a:rPr lang="en-US" dirty="0" smtClean="0"/>
              <a:t>Web Applications</a:t>
            </a:r>
          </a:p>
          <a:p>
            <a:r>
              <a:rPr lang="en-US" dirty="0" smtClean="0"/>
              <a:t>Client Applications (</a:t>
            </a:r>
            <a:r>
              <a:rPr lang="en-US" dirty="0"/>
              <a:t>WPF</a:t>
            </a:r>
            <a:r>
              <a:rPr lang="en-US" dirty="0" smtClean="0"/>
              <a:t>)</a:t>
            </a:r>
          </a:p>
          <a:p>
            <a:r>
              <a:rPr lang="en-US" dirty="0"/>
              <a:t>Frameworks (WCF, WF, EF)</a:t>
            </a:r>
          </a:p>
        </p:txBody>
      </p:sp>
    </p:spTree>
    <p:extLst>
      <p:ext uri="{BB962C8B-B14F-4D97-AF65-F5344CB8AC3E}">
        <p14:creationId xmlns:p14="http://schemas.microsoft.com/office/powerpoint/2010/main" val="383740859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C:\Users\Shy\FolderShare\My Documents\ShyCohen.com\images\Logo200x20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7169" y="2761172"/>
            <a:ext cx="1499614" cy="16419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40494" y="2606040"/>
            <a:ext cx="6417756" cy="1929099"/>
          </a:xfrm>
          <a:prstGeom prst="rect">
            <a:avLst/>
          </a:prstGeom>
          <a:noFill/>
        </p:spPr>
        <p:txBody>
          <a:bodyPr wrap="square" lIns="81642" tIns="40821" rIns="81642" bIns="40821" rtlCol="0">
            <a:spAutoFit/>
          </a:bodyPr>
          <a:lstStyle/>
          <a:p>
            <a:pPr algn="l"/>
            <a:r>
              <a:rPr lang="en-US" sz="2400" dirty="0">
                <a:latin typeface="+mj-lt"/>
              </a:rPr>
              <a:t>Microsoft MVP</a:t>
            </a:r>
          </a:p>
          <a:p>
            <a:pPr algn="l"/>
            <a:r>
              <a:rPr lang="en-US" sz="2400" dirty="0">
                <a:latin typeface="+mj-lt"/>
              </a:rPr>
              <a:t>Technology Consulting</a:t>
            </a:r>
          </a:p>
          <a:p>
            <a:pPr algn="l"/>
            <a:r>
              <a:rPr lang="en-US" sz="2400" dirty="0" smtClean="0">
                <a:latin typeface="+mj-lt"/>
              </a:rPr>
              <a:t>Special “Ninja” Projects</a:t>
            </a:r>
            <a:endParaRPr lang="en-US" sz="2400" dirty="0">
              <a:latin typeface="+mj-lt"/>
            </a:endParaRPr>
          </a:p>
          <a:p>
            <a:pPr algn="l"/>
            <a:r>
              <a:rPr lang="en-US" sz="2400" dirty="0" smtClean="0">
                <a:latin typeface="+mj-lt"/>
              </a:rPr>
              <a:t>Entrepreneurship</a:t>
            </a:r>
            <a:endParaRPr lang="en-US" sz="2400" dirty="0">
              <a:latin typeface="+mj-lt"/>
            </a:endParaRPr>
          </a:p>
          <a:p>
            <a:pPr algn="l"/>
            <a:r>
              <a:rPr lang="en-US" sz="2400" b="1" dirty="0">
                <a:solidFill>
                  <a:srgbClr val="00B050"/>
                </a:solidFill>
                <a:latin typeface="+mj-lt"/>
              </a:rPr>
              <a:t>www.ShyCohen.com</a:t>
            </a:r>
          </a:p>
        </p:txBody>
      </p:sp>
      <p:sp>
        <p:nvSpPr>
          <p:cNvPr id="4" name="Rectangle 3"/>
          <p:cNvSpPr/>
          <p:nvPr/>
        </p:nvSpPr>
        <p:spPr>
          <a:xfrm>
            <a:off x="2446020" y="1097385"/>
            <a:ext cx="6534965" cy="1190435"/>
          </a:xfrm>
          <a:prstGeom prst="rect">
            <a:avLst/>
          </a:prstGeom>
        </p:spPr>
        <p:txBody>
          <a:bodyPr wrap="square" lIns="81642" tIns="40821" rIns="81642" bIns="40821">
            <a:spAutoFit/>
          </a:bodyPr>
          <a:lstStyle/>
          <a:p>
            <a:pPr algn="l"/>
            <a:r>
              <a:rPr lang="en-US" sz="2400" dirty="0">
                <a:latin typeface="+mj-lt"/>
              </a:rPr>
              <a:t>Worked for 13 Years at </a:t>
            </a:r>
            <a:r>
              <a:rPr lang="en-US" sz="2400" dirty="0" smtClean="0">
                <a:latin typeface="+mj-lt"/>
              </a:rPr>
              <a:t>Microsoft</a:t>
            </a:r>
          </a:p>
          <a:p>
            <a:r>
              <a:rPr lang="en-US" sz="2400" dirty="0" smtClean="0">
                <a:latin typeface="+mj-lt"/>
              </a:rPr>
              <a:t>.NET 3.0, </a:t>
            </a:r>
            <a:r>
              <a:rPr lang="en-US" sz="2400" dirty="0"/>
              <a:t>.NET </a:t>
            </a:r>
            <a:r>
              <a:rPr lang="en-US" sz="2400" dirty="0" smtClean="0">
                <a:latin typeface="+mj-lt"/>
              </a:rPr>
              <a:t>3.5 </a:t>
            </a:r>
            <a:r>
              <a:rPr lang="en-US" sz="2400" dirty="0" smtClean="0">
                <a:latin typeface="+mj-lt"/>
                <a:sym typeface="Wingdings" pitchFamily="2" charset="2"/>
              </a:rPr>
              <a:t> </a:t>
            </a:r>
            <a:r>
              <a:rPr lang="en-US" sz="2400" dirty="0"/>
              <a:t>WCF (5 years)</a:t>
            </a:r>
            <a:endParaRPr lang="en-US" sz="2400" dirty="0">
              <a:latin typeface="+mj-lt"/>
            </a:endParaRPr>
          </a:p>
          <a:p>
            <a:pPr algn="l"/>
            <a:r>
              <a:rPr lang="en-US" sz="2400" dirty="0">
                <a:latin typeface="+mj-lt"/>
              </a:rPr>
              <a:t>ISA, Windows, MSMQ, </a:t>
            </a:r>
            <a:r>
              <a:rPr lang="en-US" sz="2400" dirty="0" smtClean="0">
                <a:latin typeface="+mj-lt"/>
              </a:rPr>
              <a:t>MSN …</a:t>
            </a:r>
            <a:endParaRPr lang="en-US" sz="2400" dirty="0">
              <a:latin typeface="+mj-lt"/>
            </a:endParaRPr>
          </a:p>
        </p:txBody>
      </p:sp>
      <p:pic>
        <p:nvPicPr>
          <p:cNvPr id="5" name="Picture 2" descr="http://globalgenealogy.com/admin/images/microsoft-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7170" y="761965"/>
            <a:ext cx="1499614" cy="1501175"/>
          </a:xfrm>
          <a:prstGeom prst="rect">
            <a:avLst/>
          </a:prstGeom>
          <a:noFill/>
        </p:spPr>
      </p:pic>
      <p:sp>
        <p:nvSpPr>
          <p:cNvPr id="7" name="Title 6"/>
          <p:cNvSpPr>
            <a:spLocks noGrp="1"/>
          </p:cNvSpPr>
          <p:nvPr>
            <p:ph type="title"/>
          </p:nvPr>
        </p:nvSpPr>
        <p:spPr/>
        <p:txBody>
          <a:bodyPr>
            <a:normAutofit fontScale="90000"/>
          </a:bodyPr>
          <a:lstStyle/>
          <a:p>
            <a:pPr algn="ctr"/>
            <a:r>
              <a:rPr lang="en-US" dirty="0" smtClean="0"/>
              <a:t>Who Am I?</a:t>
            </a:r>
            <a:endParaRPr lang="en-US" dirty="0"/>
          </a:p>
        </p:txBody>
      </p:sp>
      <p:pic>
        <p:nvPicPr>
          <p:cNvPr id="8" name="Picture 2" descr="https://mvp.support.microsoft.com/library/images/support/en-US/MVPLogo.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06740" y="2606040"/>
            <a:ext cx="548640" cy="858517"/>
          </a:xfrm>
          <a:prstGeom prst="rect">
            <a:avLst/>
          </a:prstGeom>
          <a:noFill/>
        </p:spPr>
      </p:pic>
      <p:pic>
        <p:nvPicPr>
          <p:cNvPr id="10"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68344" y="3723878"/>
            <a:ext cx="1109206" cy="49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94771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12" presetClass="entr" presetSubtype="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ppt_x</p:attrName>
                                        </p:attrNameLst>
                                      </p:cBhvr>
                                      <p:tavLst>
                                        <p:tav tm="0">
                                          <p:val>
                                            <p:strVal val="#ppt_x+#ppt_w*1.125000"/>
                                          </p:val>
                                        </p:tav>
                                        <p:tav tm="100000">
                                          <p:val>
                                            <p:strVal val="#ppt_x"/>
                                          </p:val>
                                        </p:tav>
                                      </p:tavLst>
                                    </p:anim>
                                    <p:animEffect transition="in" filter="wipe(left)">
                                      <p:cBhvr>
                                        <p:cTn id="22" dur="500"/>
                                        <p:tgtEl>
                                          <p:spTgt spid="3"/>
                                        </p:tgtEl>
                                      </p:cBhvr>
                                    </p:animEffect>
                                  </p:childTnLst>
                                </p:cTn>
                              </p:par>
                            </p:childTnLst>
                          </p:cTn>
                        </p:par>
                        <p:par>
                          <p:cTn id="23" fill="hold">
                            <p:stCondLst>
                              <p:cond delay="500"/>
                            </p:stCondLst>
                            <p:childTnLst>
                              <p:par>
                                <p:cTn id="24" presetID="1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p:tgtEl>
                                          <p:spTgt spid="8"/>
                                        </p:tgtEl>
                                        <p:attrNameLst>
                                          <p:attrName>ppt_x</p:attrName>
                                        </p:attrNameLst>
                                      </p:cBhvr>
                                      <p:tavLst>
                                        <p:tav tm="0">
                                          <p:val>
                                            <p:strVal val="#ppt_x+#ppt_w*1.125000"/>
                                          </p:val>
                                        </p:tav>
                                        <p:tav tm="100000">
                                          <p:val>
                                            <p:strVal val="#ppt_x"/>
                                          </p:val>
                                        </p:tav>
                                      </p:tavLst>
                                    </p:anim>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Migration Path to the Future</a:t>
            </a:r>
            <a:endParaRPr lang="en-US" dirty="0"/>
          </a:p>
        </p:txBody>
      </p:sp>
      <p:sp>
        <p:nvSpPr>
          <p:cNvPr id="3" name="Content Placeholder 2"/>
          <p:cNvSpPr>
            <a:spLocks noGrp="1"/>
          </p:cNvSpPr>
          <p:nvPr>
            <p:ph idx="1"/>
          </p:nvPr>
        </p:nvSpPr>
        <p:spPr/>
        <p:txBody>
          <a:bodyPr>
            <a:normAutofit/>
          </a:bodyPr>
          <a:lstStyle/>
          <a:p>
            <a:r>
              <a:rPr lang="en-US" dirty="0" smtClean="0"/>
              <a:t>ASP.NET </a:t>
            </a:r>
            <a:r>
              <a:rPr lang="en-US" dirty="0" err="1" smtClean="0"/>
              <a:t>WebForms</a:t>
            </a:r>
            <a:r>
              <a:rPr lang="en-US" dirty="0" smtClean="0"/>
              <a:t> and MVC2 / MVC3</a:t>
            </a:r>
          </a:p>
          <a:p>
            <a:pPr lvl="1"/>
            <a:r>
              <a:rPr lang="en-US" dirty="0" smtClean="0"/>
              <a:t>Running side by side</a:t>
            </a:r>
          </a:p>
          <a:p>
            <a:pPr lvl="1"/>
            <a:r>
              <a:rPr lang="en-US" dirty="0" smtClean="0"/>
              <a:t>Even in the same app</a:t>
            </a:r>
          </a:p>
          <a:p>
            <a:pPr lvl="1"/>
            <a:r>
              <a:rPr lang="en-US" dirty="0" smtClean="0"/>
              <a:t>Great migration path</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Application Usability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Embraces </a:t>
            </a:r>
            <a:r>
              <a:rPr lang="en-US" b="1" dirty="0" smtClean="0"/>
              <a:t>jQuery</a:t>
            </a:r>
          </a:p>
          <a:p>
            <a:pPr lvl="1"/>
            <a:r>
              <a:rPr lang="en-US" dirty="0" smtClean="0"/>
              <a:t>Included in web apps by default</a:t>
            </a:r>
          </a:p>
          <a:p>
            <a:pPr lvl="1"/>
            <a:r>
              <a:rPr lang="en-US" dirty="0" smtClean="0"/>
              <a:t>Serve it from your own server, OR</a:t>
            </a:r>
          </a:p>
          <a:p>
            <a:pPr lvl="1"/>
            <a:r>
              <a:rPr lang="en-US" dirty="0" smtClean="0"/>
              <a:t>Use the Microsoft CDN for free!</a:t>
            </a:r>
          </a:p>
          <a:p>
            <a:pPr lvl="1"/>
            <a:endParaRPr lang="en-US" dirty="0" smtClean="0"/>
          </a:p>
          <a:p>
            <a:pPr lvl="0"/>
            <a:r>
              <a:rPr lang="en-US" dirty="0" smtClean="0"/>
              <a:t>Intelligently target specific Browsers</a:t>
            </a:r>
            <a:br>
              <a:rPr lang="en-US" dirty="0" smtClean="0"/>
            </a:br>
            <a:r>
              <a:rPr lang="en-US" dirty="0" smtClean="0"/>
              <a:t>and Devices</a:t>
            </a:r>
          </a:p>
          <a:p>
            <a:pPr lvl="1"/>
            <a:r>
              <a:rPr lang="en-US" dirty="0" err="1" smtClean="0"/>
              <a:t>iPhone</a:t>
            </a:r>
            <a:r>
              <a:rPr lang="en-US" dirty="0" smtClean="0"/>
              <a:t>, Google Chrome, etc.</a:t>
            </a:r>
          </a:p>
          <a:p>
            <a:pPr lvl="1"/>
            <a:endParaRPr lang="en-US" dirty="0" smtClean="0"/>
          </a:p>
          <a:p>
            <a:r>
              <a:rPr lang="en-US" dirty="0" smtClean="0"/>
              <a:t>Create more memorable, user-friendly URLs</a:t>
            </a:r>
          </a:p>
          <a:p>
            <a:pPr lvl="1"/>
            <a:r>
              <a:rPr lang="en-US" dirty="0" smtClean="0"/>
              <a:t>Routing improvements</a:t>
            </a:r>
          </a:p>
          <a:p>
            <a:pPr lvl="1"/>
            <a:r>
              <a:rPr lang="en-US" dirty="0" smtClean="0"/>
              <a:t>And improve SEO</a:t>
            </a:r>
            <a:r>
              <a:rPr lang="en-US" dirty="0"/>
              <a:t> </a:t>
            </a:r>
            <a:r>
              <a:rPr lang="en-US" dirty="0" smtClean="0"/>
              <a:t>while at it</a:t>
            </a:r>
          </a:p>
        </p:txBody>
      </p:sp>
      <p:sp>
        <p:nvSpPr>
          <p:cNvPr id="4" name="Rectangle 3"/>
          <p:cNvSpPr/>
          <p:nvPr/>
        </p:nvSpPr>
        <p:spPr>
          <a:xfrm>
            <a:off x="6095156" y="2571750"/>
            <a:ext cx="2843808"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smtClean="0"/>
              <a:t>You can also get the AJAX libraries and other ASP.NET framework JavaScript files from it!</a:t>
            </a:r>
          </a:p>
          <a:p>
            <a:r>
              <a:rPr lang="en-US" b="1" dirty="0" smtClean="0"/>
              <a:t>The benefits:</a:t>
            </a:r>
            <a:br>
              <a:rPr lang="en-US" b="1" dirty="0" smtClean="0"/>
            </a:br>
            <a:r>
              <a:rPr lang="en-US" dirty="0" smtClean="0"/>
              <a:t>Lower server load +</a:t>
            </a:r>
            <a:r>
              <a:rPr lang="en-US" b="1" dirty="0"/>
              <a:t/>
            </a:r>
            <a:br>
              <a:rPr lang="en-US" b="1" dirty="0"/>
            </a:br>
            <a:r>
              <a:rPr lang="en-US" i="1" dirty="0" smtClean="0"/>
              <a:t>Dramatic </a:t>
            </a:r>
            <a:r>
              <a:rPr lang="en-US" dirty="0" smtClean="0"/>
              <a:t>speedup for remote audiences</a:t>
            </a:r>
            <a:endParaRPr lang="en-US" dirty="0"/>
          </a:p>
        </p:txBody>
      </p:sp>
      <p:sp>
        <p:nvSpPr>
          <p:cNvPr id="5" name="Right Arrow 4"/>
          <p:cNvSpPr/>
          <p:nvPr/>
        </p:nvSpPr>
        <p:spPr>
          <a:xfrm rot="1457480">
            <a:off x="4715618" y="2318147"/>
            <a:ext cx="1368524" cy="366832"/>
          </a:xfrm>
          <a:prstGeom prst="rightArrow">
            <a:avLst/>
          </a:prstGeom>
        </p:spPr>
        <p:style>
          <a:lnRef idx="1">
            <a:schemeClr val="accent4"/>
          </a:lnRef>
          <a:fillRef idx="2">
            <a:schemeClr val="accent4"/>
          </a:fillRef>
          <a:effectRef idx="1">
            <a:schemeClr val="accent4"/>
          </a:effectRef>
          <a:fontRef idx="minor">
            <a:schemeClr val="dk1"/>
          </a:fontRef>
        </p:style>
        <p:txBody>
          <a:bodyPr wrap="square">
            <a:noAutofit/>
          </a:bodyPr>
          <a:lstStyle/>
          <a:p>
            <a:endParaRPr lang="en-US" dirty="0">
              <a:solidFill>
                <a:schemeClr val="dk1"/>
              </a:solidFill>
            </a:endParaRPr>
          </a:p>
        </p:txBody>
      </p:sp>
      <p:sp>
        <p:nvSpPr>
          <p:cNvPr id="6" name="Rectangle 5"/>
          <p:cNvSpPr/>
          <p:nvPr/>
        </p:nvSpPr>
        <p:spPr>
          <a:xfrm>
            <a:off x="5338564" y="987574"/>
            <a:ext cx="36004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a:t>A fast, concise, </a:t>
            </a:r>
            <a:r>
              <a:rPr lang="en-US" dirty="0" smtClean="0"/>
              <a:t>cross-browser library </a:t>
            </a:r>
            <a:r>
              <a:rPr lang="en-US" dirty="0"/>
              <a:t>that simplifies </a:t>
            </a:r>
            <a:r>
              <a:rPr lang="en-US" dirty="0" smtClean="0"/>
              <a:t>traversing </a:t>
            </a:r>
            <a:r>
              <a:rPr lang="en-US" dirty="0"/>
              <a:t>HTML documents, </a:t>
            </a:r>
            <a:r>
              <a:rPr lang="en-US" dirty="0" smtClean="0"/>
              <a:t>event handling, animations</a:t>
            </a:r>
            <a:r>
              <a:rPr lang="en-US" dirty="0"/>
              <a:t>, and </a:t>
            </a:r>
            <a:r>
              <a:rPr lang="en-US" dirty="0" smtClean="0"/>
              <a:t>using AJAX.</a:t>
            </a:r>
            <a:endParaRPr lang="en-US" dirty="0"/>
          </a:p>
        </p:txBody>
      </p:sp>
      <p:sp>
        <p:nvSpPr>
          <p:cNvPr id="7" name="Right Arrow 6"/>
          <p:cNvSpPr/>
          <p:nvPr/>
        </p:nvSpPr>
        <p:spPr>
          <a:xfrm>
            <a:off x="2987824" y="1057176"/>
            <a:ext cx="2232248" cy="366832"/>
          </a:xfrm>
          <a:prstGeom prst="rightArrow">
            <a:avLst/>
          </a:prstGeom>
        </p:spPr>
        <p:style>
          <a:lnRef idx="1">
            <a:schemeClr val="accent4"/>
          </a:lnRef>
          <a:fillRef idx="2">
            <a:schemeClr val="accent4"/>
          </a:fillRef>
          <a:effectRef idx="1">
            <a:schemeClr val="accent4"/>
          </a:effectRef>
          <a:fontRef idx="minor">
            <a:schemeClr val="dk1"/>
          </a:fontRef>
        </p:style>
        <p:txBody>
          <a:bodyPr wrap="square">
            <a:noAutofit/>
          </a:bodyPr>
          <a:lstStyle/>
          <a:p>
            <a:endParaRPr lang="en-US" dirty="0">
              <a:solidFill>
                <a:schemeClr val="dk1"/>
              </a:solidFill>
            </a:endParaRPr>
          </a:p>
        </p:txBody>
      </p:sp>
      <p:sp>
        <p:nvSpPr>
          <p:cNvPr id="8" name="Rectangle 7"/>
          <p:cNvSpPr/>
          <p:nvPr/>
        </p:nvSpPr>
        <p:spPr>
          <a:xfrm>
            <a:off x="7644743" y="267494"/>
            <a:ext cx="1499257" cy="400110"/>
          </a:xfrm>
          <a:prstGeom prst="rect">
            <a:avLst/>
          </a:prstGeom>
          <a:effectLst>
            <a:outerShdw blurRad="127000" dist="1524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dirty="0">
                <a:hlinkClick r:id="rId3"/>
              </a:rPr>
              <a:t>More details</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50"/>
                                        <p:tgtEl>
                                          <p:spTgt spid="5"/>
                                        </p:tgtEl>
                                      </p:cBhvr>
                                    </p:animEffect>
                                  </p:childTnLst>
                                </p:cTn>
                              </p:par>
                            </p:childTnLst>
                          </p:cTn>
                        </p:par>
                        <p:par>
                          <p:cTn id="16" fill="hold">
                            <p:stCondLst>
                              <p:cond delay="250"/>
                            </p:stCondLst>
                            <p:childTnLst>
                              <p:par>
                                <p:cTn id="17" presetID="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1+#ppt_w/2"/>
                                          </p:val>
                                        </p:tav>
                                        <p:tav tm="100000">
                                          <p:val>
                                            <p:strVal val="#ppt_x"/>
                                          </p:val>
                                        </p:tav>
                                      </p:tavLst>
                                    </p:anim>
                                    <p:anim calcmode="lin" valueType="num">
                                      <p:cBhvr additive="base">
                                        <p:cTn id="38" dur="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579296" cy="583574"/>
          </a:xfrm>
        </p:spPr>
        <p:txBody>
          <a:bodyPr>
            <a:normAutofit fontScale="90000"/>
          </a:bodyPr>
          <a:lstStyle/>
          <a:p>
            <a:r>
              <a:rPr lang="en-US" dirty="0" smtClean="0"/>
              <a:t>Web: More Useful Apps</a:t>
            </a:r>
            <a:endParaRPr lang="en-US" dirty="0"/>
          </a:p>
        </p:txBody>
      </p:sp>
      <p:sp>
        <p:nvSpPr>
          <p:cNvPr id="3" name="Content Placeholder 2"/>
          <p:cNvSpPr>
            <a:spLocks noGrp="1"/>
          </p:cNvSpPr>
          <p:nvPr>
            <p:ph idx="1"/>
          </p:nvPr>
        </p:nvSpPr>
        <p:spPr>
          <a:xfrm>
            <a:off x="457200" y="1059582"/>
            <a:ext cx="8229600" cy="1080120"/>
          </a:xfrm>
        </p:spPr>
        <p:txBody>
          <a:bodyPr>
            <a:normAutofit/>
          </a:bodyPr>
          <a:lstStyle/>
          <a:p>
            <a:pPr marL="0" indent="0">
              <a:buNone/>
            </a:pPr>
            <a:r>
              <a:rPr lang="en-US" sz="2400" dirty="0" smtClean="0"/>
              <a:t>ASP.NET </a:t>
            </a:r>
            <a:r>
              <a:rPr lang="en-US" sz="2400" i="1" dirty="0" smtClean="0"/>
              <a:t>Chart</a:t>
            </a:r>
            <a:r>
              <a:rPr lang="en-US" sz="2400" dirty="0" smtClean="0"/>
              <a:t> control </a:t>
            </a:r>
          </a:p>
          <a:p>
            <a:r>
              <a:rPr lang="en-US" sz="2400" dirty="0" smtClean="0"/>
              <a:t>Add-on to .NET 3.5 SP1, built-in in .NET 4</a:t>
            </a:r>
          </a:p>
        </p:txBody>
      </p:sp>
      <p:sp>
        <p:nvSpPr>
          <p:cNvPr id="4" name="Rectangle 3"/>
          <p:cNvSpPr/>
          <p:nvPr/>
        </p:nvSpPr>
        <p:spPr>
          <a:xfrm>
            <a:off x="3347864" y="2139702"/>
            <a:ext cx="5688632" cy="2088232"/>
          </a:xfrm>
          <a:prstGeom prst="rect">
            <a:avLst/>
          </a:prstGeom>
        </p:spPr>
        <p:txBody>
          <a:bodyPr wrap="square">
            <a:normAutofit fontScale="85000" lnSpcReduction="10000"/>
          </a:bodyPr>
          <a:lstStyle/>
          <a:p>
            <a:pPr marL="285750" indent="-285750">
              <a:buFont typeface="Arial" pitchFamily="34" charset="0"/>
              <a:buChar char="•"/>
            </a:pPr>
            <a:r>
              <a:rPr lang="en-US" sz="1400" dirty="0" smtClean="0">
                <a:solidFill>
                  <a:schemeClr val="tx1">
                    <a:lumMod val="50000"/>
                    <a:lumOff val="50000"/>
                  </a:schemeClr>
                </a:solidFill>
              </a:rPr>
              <a:t>35 distinct chart types</a:t>
            </a:r>
          </a:p>
          <a:p>
            <a:pPr marL="285750" indent="-285750">
              <a:buFont typeface="Arial" pitchFamily="34" charset="0"/>
              <a:buChar char="•"/>
            </a:pPr>
            <a:r>
              <a:rPr lang="en-US" sz="1400" dirty="0" smtClean="0">
                <a:solidFill>
                  <a:schemeClr val="tx1">
                    <a:lumMod val="50000"/>
                    <a:lumOff val="50000"/>
                  </a:schemeClr>
                </a:solidFill>
              </a:rPr>
              <a:t>An unlimited number of chart areas, titles, legends, and annotations</a:t>
            </a:r>
          </a:p>
          <a:p>
            <a:pPr marL="285750" indent="-285750">
              <a:buFont typeface="Arial" pitchFamily="34" charset="0"/>
              <a:buChar char="•"/>
            </a:pPr>
            <a:r>
              <a:rPr lang="en-US" sz="1400" dirty="0" smtClean="0">
                <a:solidFill>
                  <a:schemeClr val="tx1">
                    <a:lumMod val="50000"/>
                    <a:lumOff val="50000"/>
                  </a:schemeClr>
                </a:solidFill>
              </a:rPr>
              <a:t>A wide variety of appearance settings for all chart elements</a:t>
            </a:r>
          </a:p>
          <a:p>
            <a:pPr marL="285750" indent="-285750">
              <a:buFont typeface="Arial" pitchFamily="34" charset="0"/>
              <a:buChar char="•"/>
            </a:pPr>
            <a:r>
              <a:rPr lang="en-US" sz="1400" dirty="0" smtClean="0">
                <a:solidFill>
                  <a:schemeClr val="tx1">
                    <a:lumMod val="50000"/>
                    <a:lumOff val="50000"/>
                  </a:schemeClr>
                </a:solidFill>
              </a:rPr>
              <a:t>3-D support for most chart types</a:t>
            </a:r>
          </a:p>
          <a:p>
            <a:pPr marL="285750" indent="-285750">
              <a:buFont typeface="Arial" pitchFamily="34" charset="0"/>
              <a:buChar char="•"/>
            </a:pPr>
            <a:r>
              <a:rPr lang="en-US" sz="1400" dirty="0" smtClean="0">
                <a:solidFill>
                  <a:schemeClr val="tx1">
                    <a:lumMod val="50000"/>
                    <a:lumOff val="50000"/>
                  </a:schemeClr>
                </a:solidFill>
              </a:rPr>
              <a:t>Smart data labels that can automatically fit around data points</a:t>
            </a:r>
          </a:p>
          <a:p>
            <a:pPr marL="285750" indent="-285750">
              <a:buFont typeface="Arial" pitchFamily="34" charset="0"/>
              <a:buChar char="•"/>
            </a:pPr>
            <a:r>
              <a:rPr lang="en-US" sz="1400" dirty="0" smtClean="0">
                <a:solidFill>
                  <a:schemeClr val="tx1">
                    <a:lumMod val="50000"/>
                    <a:lumOff val="50000"/>
                  </a:schemeClr>
                </a:solidFill>
              </a:rPr>
              <a:t>Strip lines, scale breaks, and logarithmic scaling</a:t>
            </a:r>
          </a:p>
          <a:p>
            <a:pPr marL="285750" indent="-285750">
              <a:buFont typeface="Arial" pitchFamily="34" charset="0"/>
              <a:buChar char="•"/>
            </a:pPr>
            <a:r>
              <a:rPr lang="en-US" sz="1400" dirty="0" smtClean="0">
                <a:solidFill>
                  <a:schemeClr val="tx1">
                    <a:lumMod val="50000"/>
                    <a:lumOff val="50000"/>
                  </a:schemeClr>
                </a:solidFill>
              </a:rPr>
              <a:t>More than 50 financial and statistical formulas for data analysis and transformation</a:t>
            </a:r>
          </a:p>
          <a:p>
            <a:pPr marL="285750" indent="-285750">
              <a:buFont typeface="Arial" pitchFamily="34" charset="0"/>
              <a:buChar char="•"/>
            </a:pPr>
            <a:r>
              <a:rPr lang="en-US" sz="1400" dirty="0" smtClean="0">
                <a:solidFill>
                  <a:schemeClr val="tx1">
                    <a:lumMod val="50000"/>
                    <a:lumOff val="50000"/>
                  </a:schemeClr>
                </a:solidFill>
              </a:rPr>
              <a:t>Simple binding and manipulation of chart data</a:t>
            </a:r>
          </a:p>
          <a:p>
            <a:pPr marL="285750" indent="-285750">
              <a:buFont typeface="Arial" pitchFamily="34" charset="0"/>
              <a:buChar char="•"/>
            </a:pPr>
            <a:r>
              <a:rPr lang="en-US" sz="1400" dirty="0" smtClean="0">
                <a:solidFill>
                  <a:schemeClr val="tx1">
                    <a:lumMod val="50000"/>
                    <a:lumOff val="50000"/>
                  </a:schemeClr>
                </a:solidFill>
              </a:rPr>
              <a:t>Support for common data formats such as dates, times, and currency</a:t>
            </a:r>
          </a:p>
          <a:p>
            <a:pPr marL="285750" indent="-285750">
              <a:buFont typeface="Arial" pitchFamily="34" charset="0"/>
              <a:buChar char="•"/>
            </a:pPr>
            <a:r>
              <a:rPr lang="en-US" sz="1400" dirty="0" smtClean="0">
                <a:solidFill>
                  <a:schemeClr val="tx1">
                    <a:lumMod val="50000"/>
                    <a:lumOff val="50000"/>
                  </a:schemeClr>
                </a:solidFill>
              </a:rPr>
              <a:t>Support for interactivity and event-driven customization using Ajax</a:t>
            </a:r>
          </a:p>
          <a:p>
            <a:pPr marL="285750" indent="-285750">
              <a:buFont typeface="Arial" pitchFamily="34" charset="0"/>
              <a:buChar char="•"/>
            </a:pPr>
            <a:r>
              <a:rPr lang="en-US" sz="1400" dirty="0" smtClean="0">
                <a:solidFill>
                  <a:schemeClr val="tx1">
                    <a:lumMod val="50000"/>
                    <a:lumOff val="50000"/>
                  </a:schemeClr>
                </a:solidFill>
              </a:rPr>
              <a:t>State management</a:t>
            </a:r>
          </a:p>
          <a:p>
            <a:pPr marL="285750" indent="-285750">
              <a:buFont typeface="Arial" pitchFamily="34" charset="0"/>
              <a:buChar char="•"/>
            </a:pPr>
            <a:r>
              <a:rPr lang="en-US" sz="1400" dirty="0" smtClean="0">
                <a:solidFill>
                  <a:schemeClr val="tx1">
                    <a:lumMod val="50000"/>
                    <a:lumOff val="50000"/>
                  </a:schemeClr>
                </a:solidFill>
              </a:rPr>
              <a:t>Binary streaming</a:t>
            </a:r>
            <a:endParaRPr lang="en-US" sz="1400" dirty="0">
              <a:solidFill>
                <a:schemeClr val="tx1">
                  <a:lumMod val="50000"/>
                  <a:lumOff val="50000"/>
                </a:schemeClr>
              </a:solidFill>
            </a:endParaRPr>
          </a:p>
        </p:txBody>
      </p:sp>
      <p:pic>
        <p:nvPicPr>
          <p:cNvPr id="1026" name="Picture 2" descr="http://static.asp.net/asp.net/images/whitepapers/aspnet40/ASPNET4B1-image2.png"/>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11029" y="2139703"/>
            <a:ext cx="2692819" cy="216023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79512" y="4497169"/>
            <a:ext cx="8856984" cy="522853"/>
          </a:xfrm>
          <a:prstGeom prst="rect">
            <a:avLst/>
          </a:prstGeom>
        </p:spPr>
        <p:txBody>
          <a:bodyPr vert="horz" lIns="91440" tIns="45720" rIns="91440" bIns="45720" rtlCol="0">
            <a:normAutofit/>
          </a:bodyPr>
          <a:lstStyle/>
          <a:p>
            <a:pPr>
              <a:lnSpc>
                <a:spcPct val="114000"/>
              </a:lnSpc>
              <a:spcBef>
                <a:spcPct val="20000"/>
              </a:spcBef>
              <a:buSzPct val="52000"/>
            </a:pPr>
            <a:r>
              <a:rPr lang="en-US" sz="2000" dirty="0" smtClean="0">
                <a:solidFill>
                  <a:schemeClr val="tx1">
                    <a:lumMod val="65000"/>
                    <a:lumOff val="35000"/>
                  </a:schemeClr>
                </a:solidFill>
                <a:latin typeface="Segoe UI" pitchFamily="34" charset="0"/>
                <a:ea typeface="Segoe UI" pitchFamily="34" charset="0"/>
                <a:cs typeface="Arial" pitchFamily="34" charset="0"/>
              </a:rPr>
              <a:t>.NET 4 also includes charting components for use in </a:t>
            </a:r>
            <a:r>
              <a:rPr lang="en-US" sz="2000" dirty="0" err="1" smtClean="0">
                <a:solidFill>
                  <a:schemeClr val="tx1">
                    <a:lumMod val="65000"/>
                    <a:lumOff val="35000"/>
                  </a:schemeClr>
                </a:solidFill>
                <a:latin typeface="Segoe UI" pitchFamily="34" charset="0"/>
                <a:ea typeface="Segoe UI" pitchFamily="34" charset="0"/>
                <a:cs typeface="Arial" pitchFamily="34" charset="0"/>
              </a:rPr>
              <a:t>WinForms</a:t>
            </a:r>
            <a:r>
              <a:rPr lang="en-US" sz="2000" dirty="0" smtClean="0">
                <a:solidFill>
                  <a:schemeClr val="tx1">
                    <a:lumMod val="65000"/>
                    <a:lumOff val="35000"/>
                  </a:schemeClr>
                </a:solidFill>
                <a:latin typeface="Segoe UI" pitchFamily="34" charset="0"/>
                <a:ea typeface="Segoe UI" pitchFamily="34" charset="0"/>
                <a:cs typeface="Arial" pitchFamily="34" charset="0"/>
              </a:rPr>
              <a:t> &amp; WPF apps</a:t>
            </a:r>
          </a:p>
        </p:txBody>
      </p:sp>
      <p:sp>
        <p:nvSpPr>
          <p:cNvPr id="8" name="Rectangle 7"/>
          <p:cNvSpPr/>
          <p:nvPr/>
        </p:nvSpPr>
        <p:spPr>
          <a:xfrm>
            <a:off x="7778562" y="4146634"/>
            <a:ext cx="1365438" cy="369332"/>
          </a:xfrm>
          <a:prstGeom prst="rect">
            <a:avLst/>
          </a:prstGeom>
          <a:effectLst>
            <a:outerShdw blurRad="127000" dist="1524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hlinkClick r:id="rId4"/>
              </a:rPr>
              <a:t>More details</a:t>
            </a:r>
            <a:endParaRPr lang="en-US" dirty="0"/>
          </a:p>
        </p:txBody>
      </p:sp>
      <p:sp>
        <p:nvSpPr>
          <p:cNvPr id="9" name="Rectangle 8"/>
          <p:cNvSpPr/>
          <p:nvPr/>
        </p:nvSpPr>
        <p:spPr>
          <a:xfrm>
            <a:off x="7778562" y="1131590"/>
            <a:ext cx="1365438" cy="369332"/>
          </a:xfrm>
          <a:prstGeom prst="rect">
            <a:avLst/>
          </a:prstGeom>
          <a:effectLst>
            <a:outerShdw blurRad="127000" dist="1524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hlinkClick r:id="rId5"/>
              </a:rPr>
              <a:t>More details</a:t>
            </a:r>
            <a:endParaRPr lang="en-US" dirty="0"/>
          </a:p>
        </p:txBody>
      </p:sp>
    </p:spTree>
    <p:extLst>
      <p:ext uri="{BB962C8B-B14F-4D97-AF65-F5344CB8AC3E}">
        <p14:creationId xmlns:p14="http://schemas.microsoft.com/office/powerpoint/2010/main" val="15667963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Web:</a:t>
            </a:r>
            <a:r>
              <a:rPr lang="en-US" baseline="0" dirty="0" smtClean="0"/>
              <a:t> </a:t>
            </a:r>
            <a:r>
              <a:rPr lang="en-US" dirty="0" smtClean="0"/>
              <a:t>Performance Improvements</a:t>
            </a:r>
            <a:endParaRPr lang="en-US" dirty="0"/>
          </a:p>
        </p:txBody>
      </p:sp>
      <p:sp>
        <p:nvSpPr>
          <p:cNvPr id="3" name="Content Placeholder 2"/>
          <p:cNvSpPr>
            <a:spLocks noGrp="1"/>
          </p:cNvSpPr>
          <p:nvPr>
            <p:ph idx="1"/>
          </p:nvPr>
        </p:nvSpPr>
        <p:spPr>
          <a:xfrm>
            <a:off x="457200" y="1059582"/>
            <a:ext cx="8507288" cy="3888432"/>
          </a:xfrm>
        </p:spPr>
        <p:txBody>
          <a:bodyPr>
            <a:normAutofit fontScale="92500" lnSpcReduction="10000"/>
          </a:bodyPr>
          <a:lstStyle/>
          <a:p>
            <a:pPr lvl="0"/>
            <a:r>
              <a:rPr lang="en-US" dirty="0" smtClean="0"/>
              <a:t>Support for session-state compression</a:t>
            </a:r>
          </a:p>
          <a:p>
            <a:r>
              <a:rPr lang="en-US" dirty="0" smtClean="0"/>
              <a:t>Permanently redirecting pages</a:t>
            </a:r>
          </a:p>
          <a:p>
            <a:r>
              <a:rPr lang="en-US" dirty="0" smtClean="0"/>
              <a:t>Extensible ASP.NET Output Caching</a:t>
            </a:r>
          </a:p>
          <a:p>
            <a:r>
              <a:rPr lang="en-US" dirty="0" smtClean="0"/>
              <a:t>Cleaner markup</a:t>
            </a:r>
          </a:p>
          <a:p>
            <a:pPr lvl="1"/>
            <a:r>
              <a:rPr lang="en-US" dirty="0" smtClean="0"/>
              <a:t>Smaller HTML = quicker download</a:t>
            </a:r>
          </a:p>
          <a:p>
            <a:pPr lvl="1"/>
            <a:r>
              <a:rPr lang="en-US" dirty="0" smtClean="0"/>
              <a:t>Easier to use w/ things like </a:t>
            </a:r>
            <a:r>
              <a:rPr lang="en-US" dirty="0" err="1" smtClean="0"/>
              <a:t>jQuery</a:t>
            </a:r>
            <a:endParaRPr lang="en-US" dirty="0" smtClean="0"/>
          </a:p>
          <a:p>
            <a:r>
              <a:rPr lang="en-US" dirty="0" smtClean="0"/>
              <a:t>Fine grained control over AJAX script download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Fine Grained Control over AJAX</a:t>
            </a:r>
            <a:endParaRPr lang="en-US" dirty="0"/>
          </a:p>
        </p:txBody>
      </p:sp>
      <p:sp>
        <p:nvSpPr>
          <p:cNvPr id="7" name="Rectangle 6"/>
          <p:cNvSpPr/>
          <p:nvPr/>
        </p:nvSpPr>
        <p:spPr>
          <a:xfrm>
            <a:off x="251520" y="1113588"/>
            <a:ext cx="8568952" cy="3690410"/>
          </a:xfrm>
          <a:prstGeom prst="rect">
            <a:avLst/>
          </a:prstGeom>
          <a:effectLst>
            <a:outerShdw blurRad="139700" dist="1524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nchor="ctr" anchorCtr="0">
            <a:normAutofit fontScale="92500" lnSpcReduction="10000"/>
          </a:bodyPr>
          <a:lstStyle/>
          <a:p>
            <a:pPr lvl="0">
              <a:lnSpc>
                <a:spcPct val="114000"/>
              </a:lnSpc>
              <a:spcBef>
                <a:spcPct val="20000"/>
              </a:spcBef>
              <a:buSzPct val="52000"/>
            </a:pPr>
            <a:r>
              <a:rPr lang="en-US" dirty="0">
                <a:solidFill>
                  <a:prstClr val="black">
                    <a:lumMod val="65000"/>
                    <a:lumOff val="35000"/>
                  </a:prstClr>
                </a:solidFill>
                <a:latin typeface="Segoe UI Mono" pitchFamily="49" charset="0"/>
                <a:ea typeface="Segoe UI" pitchFamily="34" charset="0"/>
                <a:cs typeface="Arial" pitchFamily="34" charset="0"/>
              </a:rPr>
              <a:t>&lt;</a:t>
            </a:r>
            <a:r>
              <a:rPr lang="en-US" dirty="0" err="1">
                <a:solidFill>
                  <a:prstClr val="black">
                    <a:lumMod val="65000"/>
                    <a:lumOff val="35000"/>
                  </a:prstClr>
                </a:solidFill>
                <a:latin typeface="Segoe UI Mono" pitchFamily="49" charset="0"/>
                <a:ea typeface="Segoe UI" pitchFamily="34" charset="0"/>
                <a:cs typeface="Arial" pitchFamily="34" charset="0"/>
              </a:rPr>
              <a:t>asp:ScriptManager</a:t>
            </a:r>
            <a:r>
              <a:rPr lang="en-US" dirty="0">
                <a:solidFill>
                  <a:prstClr val="black">
                    <a:lumMod val="65000"/>
                    <a:lumOff val="35000"/>
                  </a:prstClr>
                </a:solidFill>
                <a:latin typeface="Segoe UI Mono" pitchFamily="49" charset="0"/>
                <a:ea typeface="Segoe UI" pitchFamily="34" charset="0"/>
                <a:cs typeface="Arial" pitchFamily="34" charset="0"/>
              </a:rPr>
              <a:t> ID="</a:t>
            </a:r>
            <a:r>
              <a:rPr lang="en-US" dirty="0" smtClean="0">
                <a:solidFill>
                  <a:prstClr val="black">
                    <a:lumMod val="65000"/>
                    <a:lumOff val="35000"/>
                  </a:prstClr>
                </a:solidFill>
                <a:latin typeface="Segoe UI Mono" pitchFamily="49" charset="0"/>
                <a:ea typeface="Segoe UI" pitchFamily="34" charset="0"/>
                <a:cs typeface="Arial" pitchFamily="34" charset="0"/>
              </a:rPr>
              <a:t>sm1"</a:t>
            </a:r>
          </a:p>
          <a:p>
            <a:pPr lvl="0">
              <a:lnSpc>
                <a:spcPct val="114000"/>
              </a:lnSpc>
              <a:spcBef>
                <a:spcPct val="20000"/>
              </a:spcBef>
              <a:buSzPct val="52000"/>
            </a:pPr>
            <a:r>
              <a:rPr lang="en-US" dirty="0">
                <a:solidFill>
                  <a:prstClr val="black">
                    <a:lumMod val="65000"/>
                    <a:lumOff val="35000"/>
                  </a:prstClr>
                </a:solidFill>
                <a:latin typeface="Segoe UI Mono" pitchFamily="49" charset="0"/>
                <a:ea typeface="Segoe UI" pitchFamily="34" charset="0"/>
                <a:cs typeface="Arial" pitchFamily="34" charset="0"/>
              </a:rPr>
              <a:t> </a:t>
            </a:r>
            <a:r>
              <a:rPr lang="en-US" dirty="0" smtClean="0">
                <a:solidFill>
                  <a:prstClr val="black">
                    <a:lumMod val="65000"/>
                    <a:lumOff val="35000"/>
                  </a:prstClr>
                </a:solidFill>
                <a:latin typeface="Segoe UI Mono" pitchFamily="49" charset="0"/>
                <a:ea typeface="Segoe UI" pitchFamily="34" charset="0"/>
                <a:cs typeface="Arial" pitchFamily="34" charset="0"/>
              </a:rPr>
              <a:t>    </a:t>
            </a:r>
            <a:r>
              <a:rPr lang="en-US" dirty="0" err="1" smtClean="0">
                <a:solidFill>
                  <a:prstClr val="black">
                    <a:lumMod val="65000"/>
                    <a:lumOff val="35000"/>
                  </a:prstClr>
                </a:solidFill>
                <a:latin typeface="Segoe UI Mono" pitchFamily="49" charset="0"/>
                <a:ea typeface="Segoe UI" pitchFamily="34" charset="0"/>
                <a:cs typeface="Arial" pitchFamily="34" charset="0"/>
              </a:rPr>
              <a:t>AjaxFrameworkMode</a:t>
            </a:r>
            <a:r>
              <a:rPr lang="en-US" dirty="0">
                <a:solidFill>
                  <a:prstClr val="black">
                    <a:lumMod val="65000"/>
                    <a:lumOff val="35000"/>
                  </a:prstClr>
                </a:solidFill>
                <a:latin typeface="Segoe UI Mono" pitchFamily="49" charset="0"/>
                <a:ea typeface="Segoe UI" pitchFamily="34" charset="0"/>
                <a:cs typeface="Arial" pitchFamily="34" charset="0"/>
              </a:rPr>
              <a:t>="</a:t>
            </a:r>
            <a:r>
              <a:rPr lang="en-US" b="1" dirty="0">
                <a:solidFill>
                  <a:prstClr val="black">
                    <a:lumMod val="65000"/>
                    <a:lumOff val="35000"/>
                  </a:prstClr>
                </a:solidFill>
                <a:latin typeface="Segoe UI Mono" pitchFamily="49" charset="0"/>
                <a:ea typeface="Segoe UI" pitchFamily="34" charset="0"/>
                <a:cs typeface="Arial" pitchFamily="34" charset="0"/>
              </a:rPr>
              <a:t>Explicit</a:t>
            </a:r>
            <a:r>
              <a:rPr lang="en-US" dirty="0">
                <a:solidFill>
                  <a:prstClr val="black">
                    <a:lumMod val="65000"/>
                    <a:lumOff val="35000"/>
                  </a:prstClr>
                </a:solidFill>
                <a:latin typeface="Segoe UI Mono" pitchFamily="49" charset="0"/>
                <a:ea typeface="Segoe UI" pitchFamily="34" charset="0"/>
                <a:cs typeface="Arial" pitchFamily="34" charset="0"/>
              </a:rPr>
              <a:t>" </a:t>
            </a:r>
            <a:r>
              <a:rPr lang="en-US" dirty="0" err="1">
                <a:solidFill>
                  <a:prstClr val="black">
                    <a:lumMod val="65000"/>
                    <a:lumOff val="35000"/>
                  </a:prstClr>
                </a:solidFill>
                <a:latin typeface="Segoe UI Mono" pitchFamily="49" charset="0"/>
                <a:ea typeface="Segoe UI" pitchFamily="34" charset="0"/>
                <a:cs typeface="Arial" pitchFamily="34" charset="0"/>
              </a:rPr>
              <a:t>runat</a:t>
            </a:r>
            <a:r>
              <a:rPr lang="en-US" dirty="0">
                <a:solidFill>
                  <a:prstClr val="black">
                    <a:lumMod val="65000"/>
                    <a:lumOff val="35000"/>
                  </a:prstClr>
                </a:solidFill>
                <a:latin typeface="Segoe UI Mono" pitchFamily="49" charset="0"/>
                <a:ea typeface="Segoe UI" pitchFamily="34" charset="0"/>
                <a:cs typeface="Arial" pitchFamily="34" charset="0"/>
              </a:rPr>
              <a:t>="server</a:t>
            </a:r>
            <a:r>
              <a:rPr lang="en-US" dirty="0" smtClean="0">
                <a:solidFill>
                  <a:prstClr val="black">
                    <a:lumMod val="65000"/>
                    <a:lumOff val="35000"/>
                  </a:prstClr>
                </a:solidFill>
                <a:latin typeface="Segoe UI Mono" pitchFamily="49" charset="0"/>
                <a:ea typeface="Segoe UI" pitchFamily="34" charset="0"/>
                <a:cs typeface="Arial" pitchFamily="34" charset="0"/>
              </a:rPr>
              <a:t>"&gt;</a:t>
            </a:r>
          </a:p>
          <a:p>
            <a:pPr lvl="0">
              <a:lnSpc>
                <a:spcPct val="114000"/>
              </a:lnSpc>
              <a:spcBef>
                <a:spcPct val="20000"/>
              </a:spcBef>
              <a:buSzPct val="52000"/>
            </a:pPr>
            <a:endParaRPr lang="en-US" dirty="0" smtClean="0">
              <a:solidFill>
                <a:prstClr val="black">
                  <a:lumMod val="65000"/>
                  <a:lumOff val="35000"/>
                </a:prstClr>
              </a:solidFill>
              <a:latin typeface="Segoe UI Mono" pitchFamily="49" charset="0"/>
              <a:ea typeface="Segoe UI" pitchFamily="34" charset="0"/>
              <a:cs typeface="Arial" pitchFamily="34" charset="0"/>
            </a:endParaRPr>
          </a:p>
          <a:p>
            <a:pPr lvl="0">
              <a:lnSpc>
                <a:spcPct val="114000"/>
              </a:lnSpc>
              <a:spcBef>
                <a:spcPct val="20000"/>
              </a:spcBef>
              <a:buSzPct val="52000"/>
            </a:pPr>
            <a:r>
              <a:rPr lang="en-US" dirty="0" smtClean="0">
                <a:solidFill>
                  <a:prstClr val="black">
                    <a:lumMod val="65000"/>
                    <a:lumOff val="35000"/>
                  </a:prstClr>
                </a:solidFill>
                <a:latin typeface="Segoe UI Mono" pitchFamily="49" charset="0"/>
                <a:ea typeface="Segoe UI" pitchFamily="34" charset="0"/>
                <a:cs typeface="Arial" pitchFamily="34" charset="0"/>
              </a:rPr>
              <a:t>&lt;</a:t>
            </a:r>
            <a:r>
              <a:rPr lang="en-US" dirty="0">
                <a:solidFill>
                  <a:prstClr val="black">
                    <a:lumMod val="65000"/>
                    <a:lumOff val="35000"/>
                  </a:prstClr>
                </a:solidFill>
                <a:latin typeface="Segoe UI Mono" pitchFamily="49" charset="0"/>
                <a:ea typeface="Segoe UI" pitchFamily="34" charset="0"/>
                <a:cs typeface="Arial" pitchFamily="34" charset="0"/>
              </a:rPr>
              <a:t>Scripts</a:t>
            </a:r>
            <a:r>
              <a:rPr lang="en-US" dirty="0" smtClean="0">
                <a:solidFill>
                  <a:prstClr val="black">
                    <a:lumMod val="65000"/>
                    <a:lumOff val="35000"/>
                  </a:prstClr>
                </a:solidFill>
                <a:latin typeface="Segoe UI Mono" pitchFamily="49" charset="0"/>
                <a:ea typeface="Segoe UI" pitchFamily="34" charset="0"/>
                <a:cs typeface="Arial" pitchFamily="34" charset="0"/>
              </a:rPr>
              <a:t>&gt;</a:t>
            </a:r>
          </a:p>
          <a:p>
            <a:pPr lvl="0">
              <a:lnSpc>
                <a:spcPct val="114000"/>
              </a:lnSpc>
              <a:spcBef>
                <a:spcPct val="20000"/>
              </a:spcBef>
              <a:buSzPct val="52000"/>
            </a:pPr>
            <a:r>
              <a:rPr lang="en-US" dirty="0" smtClean="0">
                <a:solidFill>
                  <a:prstClr val="black">
                    <a:lumMod val="65000"/>
                    <a:lumOff val="35000"/>
                  </a:prstClr>
                </a:solidFill>
                <a:latin typeface="Segoe UI Mono" pitchFamily="49" charset="0"/>
                <a:ea typeface="Segoe UI" pitchFamily="34" charset="0"/>
                <a:cs typeface="Arial" pitchFamily="34" charset="0"/>
              </a:rPr>
              <a:t>&lt;</a:t>
            </a:r>
            <a:r>
              <a:rPr lang="en-US" dirty="0" err="1">
                <a:solidFill>
                  <a:prstClr val="black">
                    <a:lumMod val="65000"/>
                    <a:lumOff val="35000"/>
                  </a:prstClr>
                </a:solidFill>
                <a:latin typeface="Segoe UI Mono" pitchFamily="49" charset="0"/>
                <a:ea typeface="Segoe UI" pitchFamily="34" charset="0"/>
                <a:cs typeface="Arial" pitchFamily="34" charset="0"/>
              </a:rPr>
              <a:t>asp:ScriptReference</a:t>
            </a:r>
            <a:r>
              <a:rPr lang="en-US" dirty="0">
                <a:solidFill>
                  <a:prstClr val="black">
                    <a:lumMod val="65000"/>
                    <a:lumOff val="35000"/>
                  </a:prstClr>
                </a:solidFill>
                <a:latin typeface="Segoe UI Mono" pitchFamily="49" charset="0"/>
                <a:ea typeface="Segoe UI" pitchFamily="34" charset="0"/>
                <a:cs typeface="Arial" pitchFamily="34" charset="0"/>
              </a:rPr>
              <a:t> Name="MicrosoftAjax</a:t>
            </a:r>
            <a:r>
              <a:rPr lang="en-US" b="1" dirty="0">
                <a:solidFill>
                  <a:prstClr val="black">
                    <a:lumMod val="65000"/>
                    <a:lumOff val="35000"/>
                  </a:prstClr>
                </a:solidFill>
                <a:latin typeface="Segoe UI Mono" pitchFamily="49" charset="0"/>
                <a:ea typeface="Segoe UI" pitchFamily="34" charset="0"/>
                <a:cs typeface="Arial" pitchFamily="34" charset="0"/>
              </a:rPr>
              <a:t>Core</a:t>
            </a:r>
            <a:r>
              <a:rPr lang="en-US" dirty="0">
                <a:solidFill>
                  <a:prstClr val="black">
                    <a:lumMod val="65000"/>
                    <a:lumOff val="35000"/>
                  </a:prstClr>
                </a:solidFill>
                <a:latin typeface="Segoe UI Mono" pitchFamily="49" charset="0"/>
                <a:ea typeface="Segoe UI" pitchFamily="34" charset="0"/>
                <a:cs typeface="Arial" pitchFamily="34" charset="0"/>
              </a:rPr>
              <a:t>.js" </a:t>
            </a:r>
            <a:r>
              <a:rPr lang="en-US" dirty="0" smtClean="0">
                <a:solidFill>
                  <a:prstClr val="black">
                    <a:lumMod val="65000"/>
                    <a:lumOff val="35000"/>
                  </a:prstClr>
                </a:solidFill>
                <a:latin typeface="Segoe UI Mono" pitchFamily="49" charset="0"/>
                <a:ea typeface="Segoe UI" pitchFamily="34" charset="0"/>
                <a:cs typeface="Arial" pitchFamily="34" charset="0"/>
              </a:rPr>
              <a:t>/&gt;</a:t>
            </a:r>
          </a:p>
          <a:p>
            <a:pPr lvl="0">
              <a:lnSpc>
                <a:spcPct val="114000"/>
              </a:lnSpc>
              <a:spcBef>
                <a:spcPct val="20000"/>
              </a:spcBef>
              <a:buSzPct val="52000"/>
            </a:pPr>
            <a:r>
              <a:rPr lang="en-US" dirty="0" smtClean="0">
                <a:solidFill>
                  <a:prstClr val="black">
                    <a:lumMod val="65000"/>
                    <a:lumOff val="35000"/>
                  </a:prstClr>
                </a:solidFill>
                <a:latin typeface="Segoe UI Mono" pitchFamily="49" charset="0"/>
                <a:ea typeface="Segoe UI" pitchFamily="34" charset="0"/>
                <a:cs typeface="Arial" pitchFamily="34" charset="0"/>
              </a:rPr>
              <a:t>&lt;</a:t>
            </a:r>
            <a:r>
              <a:rPr lang="en-US" dirty="0" err="1">
                <a:solidFill>
                  <a:prstClr val="black">
                    <a:lumMod val="65000"/>
                    <a:lumOff val="35000"/>
                  </a:prstClr>
                </a:solidFill>
                <a:latin typeface="Segoe UI Mono" pitchFamily="49" charset="0"/>
                <a:ea typeface="Segoe UI" pitchFamily="34" charset="0"/>
                <a:cs typeface="Arial" pitchFamily="34" charset="0"/>
              </a:rPr>
              <a:t>asp:ScriptReference</a:t>
            </a:r>
            <a:r>
              <a:rPr lang="en-US" dirty="0">
                <a:solidFill>
                  <a:prstClr val="black">
                    <a:lumMod val="65000"/>
                    <a:lumOff val="35000"/>
                  </a:prstClr>
                </a:solidFill>
                <a:latin typeface="Segoe UI Mono" pitchFamily="49" charset="0"/>
                <a:ea typeface="Segoe UI" pitchFamily="34" charset="0"/>
                <a:cs typeface="Arial" pitchFamily="34" charset="0"/>
              </a:rPr>
              <a:t> Name="MicrosoftAjax</a:t>
            </a:r>
            <a:r>
              <a:rPr lang="en-US" b="1" dirty="0">
                <a:solidFill>
                  <a:prstClr val="black">
                    <a:lumMod val="65000"/>
                    <a:lumOff val="35000"/>
                  </a:prstClr>
                </a:solidFill>
                <a:latin typeface="Segoe UI Mono" pitchFamily="49" charset="0"/>
                <a:ea typeface="Segoe UI" pitchFamily="34" charset="0"/>
                <a:cs typeface="Arial" pitchFamily="34" charset="0"/>
              </a:rPr>
              <a:t>ComponentModel</a:t>
            </a:r>
            <a:r>
              <a:rPr lang="en-US" dirty="0">
                <a:solidFill>
                  <a:prstClr val="black">
                    <a:lumMod val="65000"/>
                    <a:lumOff val="35000"/>
                  </a:prstClr>
                </a:solidFill>
                <a:latin typeface="Segoe UI Mono" pitchFamily="49" charset="0"/>
                <a:ea typeface="Segoe UI" pitchFamily="34" charset="0"/>
                <a:cs typeface="Arial" pitchFamily="34" charset="0"/>
              </a:rPr>
              <a:t>.js" /&gt; &lt;</a:t>
            </a:r>
            <a:r>
              <a:rPr lang="en-US" dirty="0" err="1">
                <a:solidFill>
                  <a:prstClr val="black">
                    <a:lumMod val="65000"/>
                    <a:lumOff val="35000"/>
                  </a:prstClr>
                </a:solidFill>
                <a:latin typeface="Segoe UI Mono" pitchFamily="49" charset="0"/>
                <a:ea typeface="Segoe UI" pitchFamily="34" charset="0"/>
                <a:cs typeface="Arial" pitchFamily="34" charset="0"/>
              </a:rPr>
              <a:t>asp:ScriptReference</a:t>
            </a:r>
            <a:r>
              <a:rPr lang="en-US" dirty="0">
                <a:solidFill>
                  <a:prstClr val="black">
                    <a:lumMod val="65000"/>
                    <a:lumOff val="35000"/>
                  </a:prstClr>
                </a:solidFill>
                <a:latin typeface="Segoe UI Mono" pitchFamily="49" charset="0"/>
                <a:ea typeface="Segoe UI" pitchFamily="34" charset="0"/>
                <a:cs typeface="Arial" pitchFamily="34" charset="0"/>
              </a:rPr>
              <a:t> Name="MicrosoftAjax</a:t>
            </a:r>
            <a:r>
              <a:rPr lang="en-US" b="1" dirty="0">
                <a:solidFill>
                  <a:prstClr val="black">
                    <a:lumMod val="65000"/>
                    <a:lumOff val="35000"/>
                  </a:prstClr>
                </a:solidFill>
                <a:latin typeface="Segoe UI Mono" pitchFamily="49" charset="0"/>
                <a:ea typeface="Segoe UI" pitchFamily="34" charset="0"/>
                <a:cs typeface="Arial" pitchFamily="34" charset="0"/>
              </a:rPr>
              <a:t>Serialization</a:t>
            </a:r>
            <a:r>
              <a:rPr lang="en-US" dirty="0">
                <a:solidFill>
                  <a:prstClr val="black">
                    <a:lumMod val="65000"/>
                    <a:lumOff val="35000"/>
                  </a:prstClr>
                </a:solidFill>
                <a:latin typeface="Segoe UI Mono" pitchFamily="49" charset="0"/>
                <a:ea typeface="Segoe UI" pitchFamily="34" charset="0"/>
                <a:cs typeface="Arial" pitchFamily="34" charset="0"/>
              </a:rPr>
              <a:t>.js" /&gt; &lt;</a:t>
            </a:r>
            <a:r>
              <a:rPr lang="en-US" dirty="0" err="1">
                <a:solidFill>
                  <a:prstClr val="black">
                    <a:lumMod val="65000"/>
                    <a:lumOff val="35000"/>
                  </a:prstClr>
                </a:solidFill>
                <a:latin typeface="Segoe UI Mono" pitchFamily="49" charset="0"/>
                <a:ea typeface="Segoe UI" pitchFamily="34" charset="0"/>
                <a:cs typeface="Arial" pitchFamily="34" charset="0"/>
              </a:rPr>
              <a:t>asp:ScriptReference</a:t>
            </a:r>
            <a:r>
              <a:rPr lang="en-US" dirty="0">
                <a:solidFill>
                  <a:prstClr val="black">
                    <a:lumMod val="65000"/>
                    <a:lumOff val="35000"/>
                  </a:prstClr>
                </a:solidFill>
                <a:latin typeface="Segoe UI Mono" pitchFamily="49" charset="0"/>
                <a:ea typeface="Segoe UI" pitchFamily="34" charset="0"/>
                <a:cs typeface="Arial" pitchFamily="34" charset="0"/>
              </a:rPr>
              <a:t> Name="MicrosoftAjax</a:t>
            </a:r>
            <a:r>
              <a:rPr lang="en-US" b="1" dirty="0">
                <a:solidFill>
                  <a:prstClr val="black">
                    <a:lumMod val="65000"/>
                    <a:lumOff val="35000"/>
                  </a:prstClr>
                </a:solidFill>
                <a:latin typeface="Segoe UI Mono" pitchFamily="49" charset="0"/>
                <a:ea typeface="Segoe UI" pitchFamily="34" charset="0"/>
                <a:cs typeface="Arial" pitchFamily="34" charset="0"/>
              </a:rPr>
              <a:t>Network</a:t>
            </a:r>
            <a:r>
              <a:rPr lang="en-US" dirty="0">
                <a:solidFill>
                  <a:prstClr val="black">
                    <a:lumMod val="65000"/>
                    <a:lumOff val="35000"/>
                  </a:prstClr>
                </a:solidFill>
                <a:latin typeface="Segoe UI Mono" pitchFamily="49" charset="0"/>
                <a:ea typeface="Segoe UI" pitchFamily="34" charset="0"/>
                <a:cs typeface="Arial" pitchFamily="34" charset="0"/>
              </a:rPr>
              <a:t>.js" </a:t>
            </a:r>
            <a:r>
              <a:rPr lang="en-US" dirty="0" smtClean="0">
                <a:solidFill>
                  <a:prstClr val="black">
                    <a:lumMod val="65000"/>
                    <a:lumOff val="35000"/>
                  </a:prstClr>
                </a:solidFill>
                <a:latin typeface="Segoe UI Mono" pitchFamily="49" charset="0"/>
                <a:ea typeface="Segoe UI" pitchFamily="34" charset="0"/>
                <a:cs typeface="Arial" pitchFamily="34" charset="0"/>
              </a:rPr>
              <a:t>/&gt;</a:t>
            </a:r>
          </a:p>
          <a:p>
            <a:pPr lvl="0">
              <a:lnSpc>
                <a:spcPct val="114000"/>
              </a:lnSpc>
              <a:spcBef>
                <a:spcPct val="20000"/>
              </a:spcBef>
              <a:buSzPct val="52000"/>
            </a:pPr>
            <a:r>
              <a:rPr lang="en-US" dirty="0" smtClean="0">
                <a:solidFill>
                  <a:prstClr val="black">
                    <a:lumMod val="65000"/>
                    <a:lumOff val="35000"/>
                  </a:prstClr>
                </a:solidFill>
                <a:latin typeface="Segoe UI Mono" pitchFamily="49" charset="0"/>
                <a:ea typeface="Segoe UI" pitchFamily="34" charset="0"/>
                <a:cs typeface="Arial" pitchFamily="34" charset="0"/>
              </a:rPr>
              <a:t>&lt;/</a:t>
            </a:r>
            <a:r>
              <a:rPr lang="en-US" dirty="0">
                <a:solidFill>
                  <a:prstClr val="black">
                    <a:lumMod val="65000"/>
                    <a:lumOff val="35000"/>
                  </a:prstClr>
                </a:solidFill>
                <a:latin typeface="Segoe UI Mono" pitchFamily="49" charset="0"/>
                <a:ea typeface="Segoe UI" pitchFamily="34" charset="0"/>
                <a:cs typeface="Arial" pitchFamily="34" charset="0"/>
              </a:rPr>
              <a:t>Scripts</a:t>
            </a:r>
            <a:r>
              <a:rPr lang="en-US" dirty="0" smtClean="0">
                <a:solidFill>
                  <a:prstClr val="black">
                    <a:lumMod val="65000"/>
                    <a:lumOff val="35000"/>
                  </a:prstClr>
                </a:solidFill>
                <a:latin typeface="Segoe UI Mono" pitchFamily="49" charset="0"/>
                <a:ea typeface="Segoe UI" pitchFamily="34" charset="0"/>
                <a:cs typeface="Arial" pitchFamily="34" charset="0"/>
              </a:rPr>
              <a:t>&gt;</a:t>
            </a:r>
          </a:p>
          <a:p>
            <a:pPr lvl="0">
              <a:lnSpc>
                <a:spcPct val="114000"/>
              </a:lnSpc>
              <a:spcBef>
                <a:spcPct val="20000"/>
              </a:spcBef>
              <a:buSzPct val="52000"/>
            </a:pPr>
            <a:endParaRPr lang="en-US" dirty="0">
              <a:solidFill>
                <a:prstClr val="black">
                  <a:lumMod val="65000"/>
                  <a:lumOff val="35000"/>
                </a:prstClr>
              </a:solidFill>
              <a:latin typeface="Segoe UI Mono" pitchFamily="49" charset="0"/>
              <a:ea typeface="Segoe UI" pitchFamily="34" charset="0"/>
              <a:cs typeface="Arial" pitchFamily="34" charset="0"/>
            </a:endParaRPr>
          </a:p>
          <a:p>
            <a:pPr lvl="0">
              <a:lnSpc>
                <a:spcPct val="114000"/>
              </a:lnSpc>
              <a:spcBef>
                <a:spcPct val="20000"/>
              </a:spcBef>
              <a:buSzPct val="52000"/>
            </a:pPr>
            <a:r>
              <a:rPr lang="en-US" dirty="0" smtClean="0">
                <a:solidFill>
                  <a:prstClr val="black">
                    <a:lumMod val="65000"/>
                    <a:lumOff val="35000"/>
                  </a:prstClr>
                </a:solidFill>
                <a:latin typeface="Segoe UI Mono" pitchFamily="49" charset="0"/>
                <a:ea typeface="Segoe UI" pitchFamily="34" charset="0"/>
                <a:cs typeface="Arial" pitchFamily="34" charset="0"/>
              </a:rPr>
              <a:t>&lt;/</a:t>
            </a:r>
            <a:r>
              <a:rPr lang="en-US" dirty="0" err="1">
                <a:solidFill>
                  <a:prstClr val="black">
                    <a:lumMod val="65000"/>
                    <a:lumOff val="35000"/>
                  </a:prstClr>
                </a:solidFill>
                <a:latin typeface="Segoe UI Mono" pitchFamily="49" charset="0"/>
                <a:ea typeface="Segoe UI" pitchFamily="34" charset="0"/>
                <a:cs typeface="Arial" pitchFamily="34" charset="0"/>
              </a:rPr>
              <a:t>asp:ScriptManager</a:t>
            </a:r>
            <a:r>
              <a:rPr lang="en-US" dirty="0">
                <a:solidFill>
                  <a:prstClr val="black">
                    <a:lumMod val="65000"/>
                    <a:lumOff val="35000"/>
                  </a:prstClr>
                </a:solidFill>
                <a:latin typeface="Segoe UI Mono" pitchFamily="49" charset="0"/>
                <a:ea typeface="Segoe UI" pitchFamily="34" charset="0"/>
                <a:cs typeface="Arial" pitchFamily="34" charset="0"/>
              </a:rPr>
              <a:t>&gt; </a:t>
            </a:r>
          </a:p>
        </p:txBody>
      </p:sp>
    </p:spTree>
    <p:extLst>
      <p:ext uri="{BB962C8B-B14F-4D97-AF65-F5344CB8AC3E}">
        <p14:creationId xmlns:p14="http://schemas.microsoft.com/office/powerpoint/2010/main" val="414387859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Standard Compliance</a:t>
            </a:r>
            <a:endParaRPr lang="en-US" dirty="0"/>
          </a:p>
        </p:txBody>
      </p:sp>
      <p:sp>
        <p:nvSpPr>
          <p:cNvPr id="3" name="Content Placeholder 2"/>
          <p:cNvSpPr>
            <a:spLocks noGrp="1"/>
          </p:cNvSpPr>
          <p:nvPr>
            <p:ph idx="1"/>
          </p:nvPr>
        </p:nvSpPr>
        <p:spPr>
          <a:xfrm>
            <a:off x="323528" y="1059582"/>
            <a:ext cx="8507288" cy="3888432"/>
          </a:xfrm>
        </p:spPr>
        <p:txBody>
          <a:bodyPr>
            <a:normAutofit/>
          </a:bodyPr>
          <a:lstStyle/>
          <a:p>
            <a:pPr lvl="0"/>
            <a:r>
              <a:rPr lang="en-US" dirty="0" smtClean="0"/>
              <a:t>Enhanced support for Web standards</a:t>
            </a:r>
          </a:p>
          <a:p>
            <a:pPr lvl="1"/>
            <a:r>
              <a:rPr lang="en-US" dirty="0" smtClean="0"/>
              <a:t>Esp. around accessibility (</a:t>
            </a:r>
            <a:r>
              <a:rPr lang="en-US" dirty="0" smtClean="0">
                <a:hlinkClick r:id="rId3"/>
              </a:rPr>
              <a:t>Section 508</a:t>
            </a:r>
            <a:r>
              <a:rPr lang="en-US" dirty="0" smtClean="0"/>
              <a:t>)</a:t>
            </a:r>
          </a:p>
          <a:p>
            <a:pPr lvl="0"/>
            <a:r>
              <a:rPr lang="en-US" dirty="0" smtClean="0"/>
              <a:t>Enhanced CSS compatibility</a:t>
            </a:r>
          </a:p>
          <a:p>
            <a:pPr lvl="1"/>
            <a:r>
              <a:rPr lang="en-US" dirty="0" smtClean="0"/>
              <a:t>Many </a:t>
            </a:r>
            <a:r>
              <a:rPr lang="en-US" dirty="0"/>
              <a:t>more </a:t>
            </a:r>
            <a:r>
              <a:rPr lang="en-US" dirty="0" smtClean="0"/>
              <a:t>ASP.NET controls are CSS enabled</a:t>
            </a:r>
          </a:p>
          <a:p>
            <a:pPr lvl="1"/>
            <a:r>
              <a:rPr lang="en-US" dirty="0" smtClean="0"/>
              <a:t>Error messages don’t have to be red anymore </a:t>
            </a:r>
            <a:r>
              <a:rPr lang="en-US" dirty="0" smtClean="0">
                <a:sym typeface="Wingdings" pitchFamily="2" charset="2"/>
              </a:rPr>
              <a:t></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9856" y="444829"/>
            <a:ext cx="7772400" cy="1102519"/>
          </a:xfrm>
        </p:spPr>
        <p:txBody>
          <a:bodyPr/>
          <a:lstStyle/>
          <a:p>
            <a:r>
              <a:rPr lang="en-US" dirty="0" smtClean="0"/>
              <a:t>Why move to .NET 4?</a:t>
            </a:r>
            <a:endParaRPr lang="en-US" dirty="0"/>
          </a:p>
        </p:txBody>
      </p:sp>
      <p:sp>
        <p:nvSpPr>
          <p:cNvPr id="5" name="Subtitle 4"/>
          <p:cNvSpPr>
            <a:spLocks noGrp="1"/>
          </p:cNvSpPr>
          <p:nvPr>
            <p:ph type="subTitle" idx="1"/>
          </p:nvPr>
        </p:nvSpPr>
        <p:spPr>
          <a:xfrm>
            <a:off x="1475656" y="2625452"/>
            <a:ext cx="7304856" cy="1314450"/>
          </a:xfrm>
        </p:spPr>
        <p:txBody>
          <a:bodyPr vert="horz" lIns="91440" tIns="45720" rIns="91440" bIns="45720" rtlCol="0" anchor="ctr">
            <a:noAutofit/>
          </a:bodyPr>
          <a:lstStyle/>
          <a:p>
            <a:pPr algn="l">
              <a:lnSpc>
                <a:spcPct val="100000"/>
              </a:lnSpc>
              <a:spcBef>
                <a:spcPct val="0"/>
              </a:spcBef>
            </a:pPr>
            <a:r>
              <a:rPr lang="en-US" sz="6000" b="1" dirty="0" smtClean="0">
                <a:solidFill>
                  <a:srgbClr val="0070C0"/>
                </a:solidFill>
                <a:effectLst>
                  <a:outerShdw blurRad="38100" dist="38100" dir="2700000" algn="tl">
                    <a:srgbClr val="000000">
                      <a:alpha val="43137"/>
                    </a:srgbClr>
                  </a:outerShdw>
                </a:effectLst>
                <a:cs typeface="+mj-cs"/>
              </a:rPr>
              <a:t>Because It Makes Web Apps Shine Brighter!</a:t>
            </a:r>
            <a:endParaRPr lang="en-US" sz="6000" b="1" dirty="0">
              <a:solidFill>
                <a:srgbClr val="0070C0"/>
              </a:solidFill>
              <a:effectLst>
                <a:outerShdw blurRad="38100" dist="38100" dir="2700000" algn="tl">
                  <a:srgbClr val="000000">
                    <a:alpha val="43137"/>
                  </a:srgbClr>
                </a:outerShdw>
              </a:effectLst>
              <a:cs typeface="+mj-cs"/>
            </a:endParaRPr>
          </a:p>
        </p:txBody>
      </p:sp>
      <p:sp>
        <p:nvSpPr>
          <p:cNvPr id="6" name="TextBox 5"/>
          <p:cNvSpPr txBox="1"/>
          <p:nvPr/>
        </p:nvSpPr>
        <p:spPr>
          <a:xfrm rot="20075079">
            <a:off x="592432" y="1644346"/>
            <a:ext cx="1603360"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Reason 2</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60228438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Deployment</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Automation </a:t>
            </a:r>
            <a:r>
              <a:rPr lang="en-US" dirty="0"/>
              <a:t>of many common  deployment tasks</a:t>
            </a:r>
          </a:p>
          <a:p>
            <a:pPr lvl="1"/>
            <a:r>
              <a:rPr lang="en-US" dirty="0"/>
              <a:t>Reduced deployment time</a:t>
            </a:r>
          </a:p>
          <a:p>
            <a:pPr lvl="1"/>
            <a:r>
              <a:rPr lang="en-US" dirty="0"/>
              <a:t>Reduced deployment </a:t>
            </a:r>
            <a:r>
              <a:rPr lang="en-US" dirty="0" smtClean="0"/>
              <a:t>errors</a:t>
            </a:r>
          </a:p>
          <a:p>
            <a:r>
              <a:rPr lang="en-US" dirty="0" smtClean="0"/>
              <a:t>Deploying an application</a:t>
            </a:r>
            <a:endParaRPr lang="en-US" dirty="0"/>
          </a:p>
          <a:p>
            <a:pPr lvl="1"/>
            <a:r>
              <a:rPr lang="en-US" dirty="0" smtClean="0"/>
              <a:t>Web </a:t>
            </a:r>
            <a:r>
              <a:rPr lang="en-US" dirty="0"/>
              <a:t>packaging</a:t>
            </a:r>
          </a:p>
          <a:p>
            <a:pPr lvl="1"/>
            <a:r>
              <a:rPr lang="en-US" dirty="0" err="1" smtClean="0"/>
              <a:t>Web.config</a:t>
            </a:r>
            <a:r>
              <a:rPr lang="en-US" dirty="0" smtClean="0"/>
              <a:t> </a:t>
            </a:r>
            <a:r>
              <a:rPr lang="en-US" dirty="0"/>
              <a:t>transformation</a:t>
            </a:r>
          </a:p>
          <a:p>
            <a:pPr lvl="1"/>
            <a:r>
              <a:rPr lang="en-US" dirty="0" smtClean="0"/>
              <a:t>Database </a:t>
            </a:r>
            <a:r>
              <a:rPr lang="en-US" dirty="0"/>
              <a:t>deployment</a:t>
            </a:r>
          </a:p>
          <a:p>
            <a:pPr lvl="1"/>
            <a:r>
              <a:rPr lang="en-US" dirty="0" smtClean="0"/>
              <a:t>One-click </a:t>
            </a:r>
            <a:r>
              <a:rPr lang="en-US" dirty="0"/>
              <a:t>publish for Web applications</a:t>
            </a:r>
          </a:p>
          <a:p>
            <a:endParaRPr lang="en-US" dirty="0"/>
          </a:p>
        </p:txBody>
      </p:sp>
    </p:spTree>
    <p:extLst>
      <p:ext uri="{BB962C8B-B14F-4D97-AF65-F5344CB8AC3E}">
        <p14:creationId xmlns:p14="http://schemas.microsoft.com/office/powerpoint/2010/main" val="396273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413264" y="303498"/>
            <a:ext cx="6173456" cy="4644516"/>
          </a:xfrm>
          <a:prstGeom prst="rect">
            <a:avLst/>
          </a:prstGeom>
          <a:noFill/>
          <a:ln>
            <a:noFill/>
          </a:ln>
        </p:spPr>
      </p:pic>
      <p:pic>
        <p:nvPicPr>
          <p:cNvPr id="88067" name="Picture 3"/>
          <p:cNvPicPr>
            <a:picLocks noChangeAspect="1" noChangeArrowheads="1"/>
          </p:cNvPicPr>
          <p:nvPr/>
        </p:nvPicPr>
        <p:blipFill>
          <a:blip r:embed="rId4" cstate="print"/>
          <a:stretch>
            <a:fillRect/>
          </a:stretch>
        </p:blipFill>
        <p:spPr bwMode="auto">
          <a:xfrm>
            <a:off x="2747987" y="1354088"/>
            <a:ext cx="2736304" cy="573389"/>
          </a:xfrm>
          <a:prstGeom prst="rect">
            <a:avLst/>
          </a:prstGeom>
          <a:noFill/>
          <a:ln>
            <a:noFill/>
          </a:ln>
        </p:spPr>
      </p:pic>
      <p:sp>
        <p:nvSpPr>
          <p:cNvPr id="8" name="Left Arrow 7"/>
          <p:cNvSpPr/>
          <p:nvPr/>
        </p:nvSpPr>
        <p:spPr>
          <a:xfrm>
            <a:off x="5417956" y="3813888"/>
            <a:ext cx="576064" cy="270030"/>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Left Arrow 8"/>
          <p:cNvSpPr/>
          <p:nvPr/>
        </p:nvSpPr>
        <p:spPr>
          <a:xfrm>
            <a:off x="4694279" y="3021594"/>
            <a:ext cx="576064" cy="270030"/>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Rectangle 1"/>
          <p:cNvSpPr/>
          <p:nvPr/>
        </p:nvSpPr>
        <p:spPr>
          <a:xfrm>
            <a:off x="1413264" y="951570"/>
            <a:ext cx="1142512" cy="2700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80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806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030696" y="11894"/>
            <a:ext cx="4780902" cy="5131606"/>
          </a:xfrm>
          <a:prstGeom prst="rect">
            <a:avLst/>
          </a:prstGeom>
          <a:noFill/>
          <a:ln>
            <a:noFill/>
          </a:ln>
        </p:spPr>
      </p:pic>
      <p:pic>
        <p:nvPicPr>
          <p:cNvPr id="89092"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3015276" y="3295914"/>
            <a:ext cx="3487266" cy="391480"/>
          </a:xfrm>
          <a:prstGeom prst="rect">
            <a:avLst/>
          </a:prstGeom>
          <a:noFill/>
          <a:ln>
            <a:noFill/>
          </a:ln>
        </p:spPr>
      </p:pic>
      <p:sp>
        <p:nvSpPr>
          <p:cNvPr id="7" name="Left Arrow 6"/>
          <p:cNvSpPr/>
          <p:nvPr/>
        </p:nvSpPr>
        <p:spPr>
          <a:xfrm>
            <a:off x="4046920" y="762549"/>
            <a:ext cx="576064" cy="270030"/>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Left Arrow 10"/>
          <p:cNvSpPr/>
          <p:nvPr/>
        </p:nvSpPr>
        <p:spPr>
          <a:xfrm>
            <a:off x="5926478" y="1987600"/>
            <a:ext cx="576064" cy="270030"/>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Left Arrow 11"/>
          <p:cNvSpPr/>
          <p:nvPr/>
        </p:nvSpPr>
        <p:spPr>
          <a:xfrm>
            <a:off x="4622984" y="2554959"/>
            <a:ext cx="576064" cy="270030"/>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3" name="Left Arrow 12"/>
          <p:cNvSpPr/>
          <p:nvPr/>
        </p:nvSpPr>
        <p:spPr>
          <a:xfrm>
            <a:off x="5885220" y="4257707"/>
            <a:ext cx="576064" cy="270030"/>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Rectangle 1"/>
          <p:cNvSpPr/>
          <p:nvPr/>
        </p:nvSpPr>
        <p:spPr>
          <a:xfrm>
            <a:off x="2019783" y="676306"/>
            <a:ext cx="803001" cy="1672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5171052" y="2893401"/>
            <a:ext cx="576064" cy="270030"/>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Left Arrow 9"/>
          <p:cNvSpPr/>
          <p:nvPr/>
        </p:nvSpPr>
        <p:spPr>
          <a:xfrm>
            <a:off x="4955138" y="4680137"/>
            <a:ext cx="576064" cy="270030"/>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03371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890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89092"/>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1" grpId="1" animBg="1"/>
      <p:bldP spid="12" grpId="0" animBg="1"/>
      <p:bldP spid="12" grpId="1" animBg="1"/>
      <p:bldP spid="13" grpId="0" animBg="1"/>
      <p:bldP spid="2" grpId="0" animBg="1"/>
      <p:bldP spid="9" grpId="0" animBg="1"/>
      <p:bldP spid="9" grpId="1"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52530" y="627535"/>
            <a:ext cx="2438998" cy="4130780"/>
          </a:xfrm>
          <a:prstGeom prst="rect">
            <a:avLst/>
          </a:prstGeom>
          <a:noFill/>
          <a:ln w="9525">
            <a:noFill/>
            <a:miter lim="800000"/>
            <a:headEnd/>
            <a:tailEnd/>
          </a:ln>
        </p:spPr>
      </p:pic>
      <p:sp>
        <p:nvSpPr>
          <p:cNvPr id="3" name="Up-Down Arrow 2"/>
          <p:cNvSpPr/>
          <p:nvPr/>
        </p:nvSpPr>
        <p:spPr>
          <a:xfrm rot="21178339">
            <a:off x="6645513" y="1263245"/>
            <a:ext cx="662032" cy="31863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15 minutes</a:t>
            </a:r>
            <a:endParaRPr lang="en-US" dirty="0"/>
          </a:p>
        </p:txBody>
      </p:sp>
      <p:pic>
        <p:nvPicPr>
          <p:cNvPr id="90117" name="Picture 5" descr="C:\Users\Shy\AppData\Local\Microsoft\Windows\Temporary Internet Files\Content.IE5\POX31MO7\MC900433856[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50328" y="4407954"/>
            <a:ext cx="662032" cy="648072"/>
          </a:xfrm>
          <a:prstGeom prst="rect">
            <a:avLst/>
          </a:prstGeom>
          <a:noFill/>
        </p:spPr>
      </p:pic>
      <p:pic>
        <p:nvPicPr>
          <p:cNvPr id="90118" name="Picture 6" descr="C:\Users\Shy\AppData\Local\Microsoft\Windows\Temporary Internet Files\Content.IE5\POX31MO7\MC900434847[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41617" y="573528"/>
            <a:ext cx="909277" cy="890104"/>
          </a:xfrm>
          <a:prstGeom prst="rect">
            <a:avLst/>
          </a:prstGeom>
          <a:noFill/>
        </p:spPr>
      </p:pic>
      <p:sp>
        <p:nvSpPr>
          <p:cNvPr id="9" name="Title 8"/>
          <p:cNvSpPr>
            <a:spLocks noGrp="1"/>
          </p:cNvSpPr>
          <p:nvPr>
            <p:ph type="title"/>
          </p:nvPr>
        </p:nvSpPr>
        <p:spPr/>
        <p:txBody>
          <a:bodyPr>
            <a:normAutofit fontScale="90000"/>
          </a:bodyPr>
          <a:lstStyle/>
          <a:p>
            <a:r>
              <a:rPr lang="en-US" dirty="0" smtClean="0"/>
              <a:t>Microsoft and Me</a:t>
            </a:r>
            <a:endParaRPr lang="en-US" dirty="0"/>
          </a:p>
        </p:txBody>
      </p:sp>
      <p:sp>
        <p:nvSpPr>
          <p:cNvPr id="10" name="Content Placeholder 9"/>
          <p:cNvSpPr>
            <a:spLocks noGrp="1"/>
          </p:cNvSpPr>
          <p:nvPr>
            <p:ph idx="1"/>
          </p:nvPr>
        </p:nvSpPr>
        <p:spPr>
          <a:xfrm>
            <a:off x="457200" y="1059582"/>
            <a:ext cx="4618856" cy="3888432"/>
          </a:xfrm>
        </p:spPr>
        <p:txBody>
          <a:bodyPr/>
          <a:lstStyle/>
          <a:p>
            <a:r>
              <a:rPr lang="en-US" dirty="0" smtClean="0"/>
              <a:t>Advisory Boards</a:t>
            </a:r>
          </a:p>
          <a:p>
            <a:r>
              <a:rPr lang="en-US" dirty="0" smtClean="0"/>
              <a:t>Design Reviews</a:t>
            </a:r>
          </a:p>
          <a:p>
            <a:r>
              <a:rPr lang="en-US" dirty="0" smtClean="0"/>
              <a:t>Conferences</a:t>
            </a:r>
          </a:p>
          <a:p>
            <a:r>
              <a:rPr lang="en-US" dirty="0" smtClean="0"/>
              <a:t>Projects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Deployment Automation - Summary</a:t>
            </a:r>
            <a:endParaRPr lang="en-US" dirty="0"/>
          </a:p>
        </p:txBody>
      </p:sp>
      <p:sp>
        <p:nvSpPr>
          <p:cNvPr id="3" name="Content Placeholder 2"/>
          <p:cNvSpPr>
            <a:spLocks noGrp="1"/>
          </p:cNvSpPr>
          <p:nvPr>
            <p:ph idx="1"/>
          </p:nvPr>
        </p:nvSpPr>
        <p:spPr/>
        <p:txBody>
          <a:bodyPr>
            <a:normAutofit fontScale="85000" lnSpcReduction="10000"/>
          </a:bodyPr>
          <a:lstStyle/>
          <a:p>
            <a:pPr lvl="0"/>
            <a:r>
              <a:rPr lang="en-US" b="1" dirty="0" smtClean="0"/>
              <a:t>Create</a:t>
            </a:r>
            <a:r>
              <a:rPr lang="en-US" dirty="0" smtClean="0"/>
              <a:t> an IIS apps on destination server</a:t>
            </a:r>
          </a:p>
          <a:p>
            <a:pPr lvl="0"/>
            <a:r>
              <a:rPr lang="en-US" b="1" dirty="0" smtClean="0"/>
              <a:t>Configure</a:t>
            </a:r>
            <a:r>
              <a:rPr lang="en-US" dirty="0" smtClean="0"/>
              <a:t> IIS settings</a:t>
            </a:r>
          </a:p>
          <a:p>
            <a:pPr lvl="0"/>
            <a:r>
              <a:rPr lang="en-US" b="1" dirty="0" smtClean="0"/>
              <a:t>Copy</a:t>
            </a:r>
            <a:r>
              <a:rPr lang="en-US" dirty="0" smtClean="0"/>
              <a:t> files to the destination server</a:t>
            </a:r>
          </a:p>
          <a:p>
            <a:pPr lvl="0"/>
            <a:r>
              <a:rPr lang="en-US" b="1" dirty="0" smtClean="0"/>
              <a:t>Change</a:t>
            </a:r>
            <a:r>
              <a:rPr lang="en-US" dirty="0" smtClean="0"/>
              <a:t> </a:t>
            </a:r>
            <a:r>
              <a:rPr lang="en-US" dirty="0" err="1" smtClean="0"/>
              <a:t>Web.config</a:t>
            </a:r>
            <a:r>
              <a:rPr lang="en-US" dirty="0" smtClean="0"/>
              <a:t> settings that must be different in the destination environment</a:t>
            </a:r>
          </a:p>
          <a:p>
            <a:pPr lvl="1"/>
            <a:r>
              <a:rPr lang="en-US" dirty="0" smtClean="0"/>
              <a:t>E.g. database connection string</a:t>
            </a:r>
          </a:p>
          <a:p>
            <a:pPr lvl="0"/>
            <a:r>
              <a:rPr lang="en-US" dirty="0" smtClean="0"/>
              <a:t>Provide </a:t>
            </a:r>
            <a:r>
              <a:rPr lang="en-US" b="1" dirty="0" smtClean="0"/>
              <a:t>data</a:t>
            </a:r>
            <a:r>
              <a:rPr lang="en-US" dirty="0" smtClean="0"/>
              <a:t> and/or </a:t>
            </a:r>
            <a:r>
              <a:rPr lang="en-US" b="1" dirty="0" smtClean="0"/>
              <a:t>schemas</a:t>
            </a:r>
            <a:r>
              <a:rPr lang="en-US" dirty="0" smtClean="0"/>
              <a:t> for the</a:t>
            </a:r>
            <a:br>
              <a:rPr lang="en-US" dirty="0" smtClean="0"/>
            </a:br>
            <a:r>
              <a:rPr lang="en-US" dirty="0" smtClean="0"/>
              <a:t>SQL Server databases used by the app</a:t>
            </a:r>
          </a:p>
        </p:txBody>
      </p:sp>
      <p:sp>
        <p:nvSpPr>
          <p:cNvPr id="4" name="Rectangle 3"/>
          <p:cNvSpPr/>
          <p:nvPr/>
        </p:nvSpPr>
        <p:spPr>
          <a:xfrm>
            <a:off x="7644741" y="4659982"/>
            <a:ext cx="1499257" cy="400110"/>
          </a:xfrm>
          <a:prstGeom prst="rect">
            <a:avLst/>
          </a:prstGeom>
          <a:effectLst>
            <a:outerShdw blurRad="127000" dist="1524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dirty="0">
                <a:hlinkClick r:id="rId3"/>
              </a:rPr>
              <a:t>More details</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1+#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9856" y="444829"/>
            <a:ext cx="7772400" cy="1102519"/>
          </a:xfrm>
        </p:spPr>
        <p:txBody>
          <a:bodyPr/>
          <a:lstStyle/>
          <a:p>
            <a:r>
              <a:rPr lang="en-US" dirty="0" smtClean="0"/>
              <a:t>Why move to .NET 4?</a:t>
            </a:r>
            <a:endParaRPr lang="en-US" dirty="0"/>
          </a:p>
        </p:txBody>
      </p:sp>
      <p:sp>
        <p:nvSpPr>
          <p:cNvPr id="5" name="Subtitle 4"/>
          <p:cNvSpPr>
            <a:spLocks noGrp="1"/>
          </p:cNvSpPr>
          <p:nvPr>
            <p:ph type="subTitle" idx="1"/>
          </p:nvPr>
        </p:nvSpPr>
        <p:spPr>
          <a:xfrm>
            <a:off x="1475656" y="2409428"/>
            <a:ext cx="7304856" cy="1314450"/>
          </a:xfrm>
        </p:spPr>
        <p:txBody>
          <a:bodyPr vert="horz" lIns="91440" tIns="45720" rIns="91440" bIns="45720" rtlCol="0" anchor="ctr">
            <a:noAutofit/>
          </a:bodyPr>
          <a:lstStyle/>
          <a:p>
            <a:pPr algn="l">
              <a:lnSpc>
                <a:spcPct val="100000"/>
              </a:lnSpc>
              <a:spcBef>
                <a:spcPct val="0"/>
              </a:spcBef>
            </a:pPr>
            <a:r>
              <a:rPr lang="en-US" sz="6000" b="1" dirty="0" smtClean="0">
                <a:solidFill>
                  <a:srgbClr val="0070C0"/>
                </a:solidFill>
                <a:effectLst>
                  <a:outerShdw blurRad="38100" dist="38100" dir="2700000" algn="tl">
                    <a:srgbClr val="000000">
                      <a:alpha val="43137"/>
                    </a:srgbClr>
                  </a:outerShdw>
                </a:effectLst>
                <a:cs typeface="+mj-cs"/>
              </a:rPr>
              <a:t>Because It Makes Web Deployment </a:t>
            </a:r>
            <a:r>
              <a:rPr lang="en-US" sz="6000" b="1" u="sng" dirty="0" smtClean="0">
                <a:solidFill>
                  <a:srgbClr val="0070C0"/>
                </a:solidFill>
                <a:effectLst>
                  <a:outerShdw blurRad="38100" dist="38100" dir="2700000" algn="tl">
                    <a:srgbClr val="000000">
                      <a:alpha val="43137"/>
                    </a:srgbClr>
                  </a:outerShdw>
                </a:effectLst>
                <a:cs typeface="+mj-cs"/>
              </a:rPr>
              <a:t>Really</a:t>
            </a:r>
            <a:r>
              <a:rPr lang="en-US" sz="6000" b="1" dirty="0" smtClean="0">
                <a:solidFill>
                  <a:srgbClr val="0070C0"/>
                </a:solidFill>
                <a:effectLst>
                  <a:outerShdw blurRad="38100" dist="38100" dir="2700000" algn="tl">
                    <a:srgbClr val="000000">
                      <a:alpha val="43137"/>
                    </a:srgbClr>
                  </a:outerShdw>
                </a:effectLst>
                <a:cs typeface="+mj-cs"/>
              </a:rPr>
              <a:t> Easy!</a:t>
            </a:r>
            <a:endParaRPr lang="en-US" sz="6000" b="1" dirty="0">
              <a:solidFill>
                <a:srgbClr val="0070C0"/>
              </a:solidFill>
              <a:effectLst>
                <a:outerShdw blurRad="38100" dist="38100" dir="2700000" algn="tl">
                  <a:srgbClr val="000000">
                    <a:alpha val="43137"/>
                  </a:srgbClr>
                </a:outerShdw>
              </a:effectLst>
              <a:cs typeface="+mj-cs"/>
            </a:endParaRPr>
          </a:p>
        </p:txBody>
      </p:sp>
      <p:sp>
        <p:nvSpPr>
          <p:cNvPr id="6" name="TextBox 5"/>
          <p:cNvSpPr txBox="1"/>
          <p:nvPr/>
        </p:nvSpPr>
        <p:spPr>
          <a:xfrm rot="20075079">
            <a:off x="200994" y="1572338"/>
            <a:ext cx="1603360"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Reason 3</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18141821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Developers Productivity</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JavaScript IntelliSense support</a:t>
            </a:r>
          </a:p>
          <a:p>
            <a:pPr lvl="0"/>
            <a:r>
              <a:rPr lang="en-US" dirty="0" smtClean="0"/>
              <a:t>Auto-complete snippets</a:t>
            </a:r>
          </a:p>
          <a:p>
            <a:pPr lvl="1"/>
            <a:r>
              <a:rPr lang="en-US" dirty="0" smtClean="0"/>
              <a:t>HTML and ASP.NET</a:t>
            </a:r>
          </a:p>
          <a:p>
            <a:pPr lvl="0"/>
            <a:r>
              <a:rPr lang="en-US" dirty="0" smtClean="0"/>
              <a:t>Dynamic Data</a:t>
            </a:r>
          </a:p>
          <a:p>
            <a:pPr lvl="1"/>
            <a:r>
              <a:rPr lang="en-US" dirty="0" smtClean="0"/>
              <a:t>RAD experience for data-driven Web sites</a:t>
            </a:r>
          </a:p>
          <a:p>
            <a:pPr lvl="1"/>
            <a:r>
              <a:rPr lang="en-US" dirty="0" smtClean="0"/>
              <a:t>Introduced in .NET 3.5 SP1 (mid-2008)</a:t>
            </a:r>
          </a:p>
          <a:p>
            <a:pPr lvl="1"/>
            <a:r>
              <a:rPr lang="en-US" dirty="0" smtClean="0"/>
              <a:t>Improved on in .NET 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115616" y="3651870"/>
            <a:ext cx="7683914" cy="1033983"/>
          </a:xfrm>
        </p:spPr>
        <p:txBody>
          <a:bodyPr/>
          <a:lstStyle/>
          <a:p>
            <a:r>
              <a:rPr lang="en-US" b="1"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demo</a:t>
            </a:r>
            <a:endParaRPr lang="en-US" b="1"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Freeform 4"/>
          <p:cNvSpPr/>
          <p:nvPr/>
        </p:nvSpPr>
        <p:spPr>
          <a:xfrm flipH="1">
            <a:off x="683568" y="915566"/>
            <a:ext cx="7272808" cy="3420380"/>
          </a:xfrm>
          <a:custGeom>
            <a:avLst/>
            <a:gdLst>
              <a:gd name="connsiteX0" fmla="*/ 63374 w 5232903"/>
              <a:gd name="connsiteY0" fmla="*/ 0 h 1484768"/>
              <a:gd name="connsiteX1" fmla="*/ 1937442 w 5232903"/>
              <a:gd name="connsiteY1" fmla="*/ 36214 h 1484768"/>
              <a:gd name="connsiteX2" fmla="*/ 3186820 w 5232903"/>
              <a:gd name="connsiteY2" fmla="*/ 9053 h 1484768"/>
              <a:gd name="connsiteX3" fmla="*/ 4544840 w 5232903"/>
              <a:gd name="connsiteY3" fmla="*/ 18107 h 1484768"/>
              <a:gd name="connsiteX4" fmla="*/ 5223850 w 5232903"/>
              <a:gd name="connsiteY4" fmla="*/ 36214 h 1484768"/>
              <a:gd name="connsiteX5" fmla="*/ 5232903 w 5232903"/>
              <a:gd name="connsiteY5" fmla="*/ 298764 h 1484768"/>
              <a:gd name="connsiteX6" fmla="*/ 5214796 w 5232903"/>
              <a:gd name="connsiteY6" fmla="*/ 959667 h 1484768"/>
              <a:gd name="connsiteX7" fmla="*/ 5223850 w 5232903"/>
              <a:gd name="connsiteY7" fmla="*/ 1041148 h 1484768"/>
              <a:gd name="connsiteX8" fmla="*/ 4037846 w 5232903"/>
              <a:gd name="connsiteY8" fmla="*/ 1041148 h 1484768"/>
              <a:gd name="connsiteX9" fmla="*/ 3385996 w 5232903"/>
              <a:gd name="connsiteY9" fmla="*/ 1068309 h 1484768"/>
              <a:gd name="connsiteX10" fmla="*/ 1674891 w 5232903"/>
              <a:gd name="connsiteY10" fmla="*/ 1041148 h 1484768"/>
              <a:gd name="connsiteX11" fmla="*/ 1303699 w 5232903"/>
              <a:gd name="connsiteY11" fmla="*/ 1032095 h 1484768"/>
              <a:gd name="connsiteX12" fmla="*/ 615636 w 5232903"/>
              <a:gd name="connsiteY12" fmla="*/ 1032095 h 1484768"/>
              <a:gd name="connsiteX13" fmla="*/ 0 w 5232903"/>
              <a:gd name="connsiteY13" fmla="*/ 1484768 h 1484768"/>
              <a:gd name="connsiteX14" fmla="*/ 72428 w 5232903"/>
              <a:gd name="connsiteY14" fmla="*/ 1023041 h 1484768"/>
              <a:gd name="connsiteX15" fmla="*/ 36214 w 5232903"/>
              <a:gd name="connsiteY15" fmla="*/ 253497 h 1484768"/>
              <a:gd name="connsiteX16" fmla="*/ 63374 w 5232903"/>
              <a:gd name="connsiteY16" fmla="*/ 0 h 148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2903" h="1484768">
                <a:moveTo>
                  <a:pt x="63374" y="0"/>
                </a:moveTo>
                <a:lnTo>
                  <a:pt x="1937442" y="36214"/>
                </a:lnTo>
                <a:lnTo>
                  <a:pt x="3186820" y="9053"/>
                </a:lnTo>
                <a:lnTo>
                  <a:pt x="4544840" y="18107"/>
                </a:lnTo>
                <a:lnTo>
                  <a:pt x="5223850" y="36214"/>
                </a:lnTo>
                <a:lnTo>
                  <a:pt x="5232903" y="298764"/>
                </a:lnTo>
                <a:lnTo>
                  <a:pt x="5214796" y="959667"/>
                </a:lnTo>
                <a:lnTo>
                  <a:pt x="5223850" y="1041148"/>
                </a:lnTo>
                <a:lnTo>
                  <a:pt x="4037846" y="1041148"/>
                </a:lnTo>
                <a:lnTo>
                  <a:pt x="3385996" y="1068309"/>
                </a:lnTo>
                <a:lnTo>
                  <a:pt x="1674891" y="1041148"/>
                </a:lnTo>
                <a:lnTo>
                  <a:pt x="1303699" y="1032095"/>
                </a:lnTo>
                <a:lnTo>
                  <a:pt x="615636" y="1032095"/>
                </a:lnTo>
                <a:lnTo>
                  <a:pt x="0" y="1484768"/>
                </a:lnTo>
                <a:lnTo>
                  <a:pt x="72428" y="1023041"/>
                </a:lnTo>
                <a:lnTo>
                  <a:pt x="36214" y="253497"/>
                </a:lnTo>
                <a:lnTo>
                  <a:pt x="63374" y="0"/>
                </a:lnTo>
                <a:close/>
              </a:path>
            </a:pathLst>
          </a:custGeom>
          <a:solidFill>
            <a:srgbClr val="4E4E4E"/>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Title 1"/>
          <p:cNvSpPr txBox="1">
            <a:spLocks/>
          </p:cNvSpPr>
          <p:nvPr/>
        </p:nvSpPr>
        <p:spPr>
          <a:xfrm>
            <a:off x="899592" y="1239602"/>
            <a:ext cx="6768752" cy="1944216"/>
          </a:xfrm>
          <a:prstGeom prst="rect">
            <a:avLst/>
          </a:prstGeom>
        </p:spPr>
        <p:txBody>
          <a:bodyPr/>
          <a:lstStyle>
            <a:lvl1pPr algn="l" defTabSz="914400" rtl="0" eaLnBrk="1" latinLnBrk="0" hangingPunct="1">
              <a:spcBef>
                <a:spcPct val="0"/>
              </a:spcBef>
              <a:buNone/>
              <a:defRPr sz="4000" kern="1200">
                <a:solidFill>
                  <a:schemeClr val="tx1">
                    <a:lumMod val="65000"/>
                    <a:lumOff val="35000"/>
                  </a:schemeClr>
                </a:solidFill>
                <a:latin typeface="Arial Black" pitchFamily="34" charset="0"/>
                <a:ea typeface="+mj-ea"/>
                <a:cs typeface="+mj-cs"/>
              </a:defRPr>
            </a:lvl1pPr>
          </a:lstStyle>
          <a:p>
            <a:pPr algn="ctr"/>
            <a:r>
              <a:rPr lang="en-US" sz="4800" dirty="0" smtClean="0">
                <a:solidFill>
                  <a:schemeClr val="bg1">
                    <a:lumMod val="95000"/>
                  </a:schemeClr>
                </a:solidFill>
                <a:cs typeface="+mn-cs"/>
              </a:rPr>
              <a:t>“Instant CRUD”</a:t>
            </a:r>
          </a:p>
          <a:p>
            <a:pPr algn="ctr"/>
            <a:r>
              <a:rPr lang="en-US" sz="2800" dirty="0" smtClean="0">
                <a:solidFill>
                  <a:schemeClr val="bg1">
                    <a:lumMod val="95000"/>
                  </a:schemeClr>
                </a:solidFill>
                <a:cs typeface="+mn-cs"/>
              </a:rPr>
              <a:t>Using</a:t>
            </a:r>
          </a:p>
          <a:p>
            <a:pPr algn="ctr"/>
            <a:r>
              <a:rPr lang="en-US" sz="4800" dirty="0" smtClean="0">
                <a:solidFill>
                  <a:schemeClr val="bg1">
                    <a:lumMod val="95000"/>
                  </a:schemeClr>
                </a:solidFill>
                <a:cs typeface="+mn-cs"/>
              </a:rPr>
              <a:t>Dynamic Data</a:t>
            </a:r>
            <a:endParaRPr lang="he-IL" sz="4800" dirty="0">
              <a:solidFill>
                <a:schemeClr val="bg1">
                  <a:lumMod val="95000"/>
                </a:schemeClr>
              </a:solidFill>
              <a:cs typeface="+mn-cs"/>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Dynamic Data in .NET 3.5 SP1</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Customizations</a:t>
            </a:r>
          </a:p>
          <a:p>
            <a:pPr lvl="1"/>
            <a:r>
              <a:rPr lang="en-US" dirty="0" smtClean="0"/>
              <a:t>Optional control of markup using templates</a:t>
            </a:r>
          </a:p>
          <a:p>
            <a:pPr lvl="1"/>
            <a:r>
              <a:rPr lang="en-US" dirty="0" smtClean="0"/>
              <a:t>Validation using attributes on data classes</a:t>
            </a:r>
          </a:p>
          <a:p>
            <a:pPr lvl="2"/>
            <a:r>
              <a:rPr lang="en-US" dirty="0" smtClean="0"/>
              <a:t>Required fields, range checking, type checking, pattern matching (</a:t>
            </a:r>
            <a:r>
              <a:rPr lang="en-US" dirty="0" err="1" smtClean="0"/>
              <a:t>RegEx</a:t>
            </a:r>
            <a:r>
              <a:rPr lang="en-US" dirty="0" smtClean="0"/>
              <a:t>), custom validation</a:t>
            </a:r>
          </a:p>
          <a:p>
            <a:endParaRPr lang="en-US" dirty="0" smtClean="0"/>
          </a:p>
          <a:p>
            <a:r>
              <a:rPr lang="en-US" dirty="0" smtClean="0"/>
              <a:t>Limitations</a:t>
            </a:r>
          </a:p>
          <a:p>
            <a:pPr lvl="1"/>
            <a:r>
              <a:rPr lang="en-US" dirty="0" smtClean="0"/>
              <a:t>Data access must be based on EF or LINQ to SQL</a:t>
            </a:r>
          </a:p>
          <a:p>
            <a:pPr lvl="1"/>
            <a:r>
              <a:rPr lang="en-US" dirty="0" smtClean="0"/>
              <a:t>Web project must be created using the Dynamic Data or Dynamic Data Entities templates</a:t>
            </a:r>
          </a:p>
        </p:txBody>
      </p:sp>
    </p:spTree>
    <p:extLst>
      <p:ext uri="{BB962C8B-B14F-4D97-AF65-F5344CB8AC3E}">
        <p14:creationId xmlns:p14="http://schemas.microsoft.com/office/powerpoint/2010/main" val="2625565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Data in .NET 4</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Enables </a:t>
            </a:r>
            <a:r>
              <a:rPr lang="en-US" dirty="0"/>
              <a:t>D</a:t>
            </a:r>
            <a:r>
              <a:rPr lang="en-US" dirty="0" smtClean="0"/>
              <a:t>ynamic </a:t>
            </a:r>
            <a:r>
              <a:rPr lang="en-US" dirty="0"/>
              <a:t>D</a:t>
            </a:r>
            <a:r>
              <a:rPr lang="en-US" dirty="0" smtClean="0"/>
              <a:t>ata </a:t>
            </a:r>
            <a:r>
              <a:rPr lang="en-US" b="1" dirty="0" smtClean="0"/>
              <a:t>for existing projects</a:t>
            </a:r>
          </a:p>
          <a:p>
            <a:r>
              <a:rPr lang="en-US" b="1" dirty="0" smtClean="0"/>
              <a:t>Customization</a:t>
            </a:r>
            <a:r>
              <a:rPr lang="en-US" dirty="0" smtClean="0"/>
              <a:t> enhancements</a:t>
            </a:r>
          </a:p>
          <a:p>
            <a:pPr lvl="1"/>
            <a:r>
              <a:rPr lang="en-US" dirty="0" smtClean="0"/>
              <a:t>Entity templates</a:t>
            </a:r>
          </a:p>
          <a:p>
            <a:pPr lvl="1"/>
            <a:r>
              <a:rPr lang="en-US" dirty="0" smtClean="0"/>
              <a:t>New field templates for URLs &amp; e-mail addresses</a:t>
            </a:r>
          </a:p>
          <a:p>
            <a:pPr lvl="1"/>
            <a:r>
              <a:rPr lang="en-US" dirty="0" smtClean="0"/>
              <a:t>Creating links</a:t>
            </a:r>
          </a:p>
          <a:p>
            <a:pPr lvl="1"/>
            <a:r>
              <a:rPr lang="en-US" dirty="0" smtClean="0"/>
              <a:t>More … </a:t>
            </a:r>
          </a:p>
          <a:p>
            <a:r>
              <a:rPr lang="en-US" dirty="0" smtClean="0"/>
              <a:t>Enhancements in the data model</a:t>
            </a:r>
          </a:p>
          <a:p>
            <a:pPr lvl="1"/>
            <a:r>
              <a:rPr lang="en-US" dirty="0"/>
              <a:t>Inheritance in the Data Model</a:t>
            </a:r>
          </a:p>
          <a:p>
            <a:pPr lvl="1"/>
            <a:r>
              <a:rPr lang="en-US" dirty="0"/>
              <a:t>Support for Many-to-Many Relationships</a:t>
            </a:r>
            <a:endParaRPr lang="en-US" dirty="0" smtClean="0"/>
          </a:p>
        </p:txBody>
      </p:sp>
      <p:sp>
        <p:nvSpPr>
          <p:cNvPr id="4" name="Rectangle 3"/>
          <p:cNvSpPr/>
          <p:nvPr/>
        </p:nvSpPr>
        <p:spPr>
          <a:xfrm>
            <a:off x="7644741" y="4659982"/>
            <a:ext cx="1499257" cy="400110"/>
          </a:xfrm>
          <a:prstGeom prst="rect">
            <a:avLst/>
          </a:prstGeom>
          <a:effectLst>
            <a:outerShdw blurRad="127000" dist="1524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dirty="0">
                <a:hlinkClick r:id="rId3"/>
              </a:rPr>
              <a:t>More details</a:t>
            </a:r>
            <a:endParaRPr lang="en-US" sz="2000" dirty="0"/>
          </a:p>
        </p:txBody>
      </p:sp>
    </p:spTree>
    <p:extLst>
      <p:ext uri="{BB962C8B-B14F-4D97-AF65-F5344CB8AC3E}">
        <p14:creationId xmlns:p14="http://schemas.microsoft.com/office/powerpoint/2010/main" val="2915197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250" fill="hold"/>
                                        <p:tgtEl>
                                          <p:spTgt spid="4"/>
                                        </p:tgtEl>
                                        <p:attrNameLst>
                                          <p:attrName>ppt_x</p:attrName>
                                        </p:attrNameLst>
                                      </p:cBhvr>
                                      <p:tavLst>
                                        <p:tav tm="0">
                                          <p:val>
                                            <p:strVal val="1+#ppt_w/2"/>
                                          </p:val>
                                        </p:tav>
                                        <p:tav tm="100000">
                                          <p:val>
                                            <p:strVal val="#ppt_x"/>
                                          </p:val>
                                        </p:tav>
                                      </p:tavLst>
                                    </p:anim>
                                    <p:anim calcmode="lin" valueType="num">
                                      <p:cBhvr additive="base">
                                        <p:cTn id="32" dur="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9856" y="444829"/>
            <a:ext cx="7772400" cy="1102519"/>
          </a:xfrm>
        </p:spPr>
        <p:txBody>
          <a:bodyPr/>
          <a:lstStyle/>
          <a:p>
            <a:r>
              <a:rPr lang="en-US" dirty="0" smtClean="0"/>
              <a:t>Why move to .NET 4?</a:t>
            </a:r>
            <a:endParaRPr lang="en-US" dirty="0"/>
          </a:p>
        </p:txBody>
      </p:sp>
      <p:sp>
        <p:nvSpPr>
          <p:cNvPr id="5" name="Subtitle 4"/>
          <p:cNvSpPr>
            <a:spLocks noGrp="1"/>
          </p:cNvSpPr>
          <p:nvPr>
            <p:ph type="subTitle" idx="1"/>
          </p:nvPr>
        </p:nvSpPr>
        <p:spPr>
          <a:xfrm>
            <a:off x="1475656" y="2337420"/>
            <a:ext cx="7304856" cy="1314450"/>
          </a:xfrm>
        </p:spPr>
        <p:txBody>
          <a:bodyPr vert="horz" lIns="91440" tIns="45720" rIns="91440" bIns="45720" rtlCol="0" anchor="ctr">
            <a:noAutofit/>
          </a:bodyPr>
          <a:lstStyle/>
          <a:p>
            <a:pPr algn="l">
              <a:lnSpc>
                <a:spcPct val="100000"/>
              </a:lnSpc>
              <a:spcBef>
                <a:spcPct val="0"/>
              </a:spcBef>
            </a:pPr>
            <a:r>
              <a:rPr lang="en-US" sz="6000" b="1" dirty="0" smtClean="0">
                <a:solidFill>
                  <a:srgbClr val="0070C0"/>
                </a:solidFill>
                <a:effectLst>
                  <a:outerShdw blurRad="38100" dist="38100" dir="2700000" algn="tl">
                    <a:srgbClr val="000000">
                      <a:alpha val="43137"/>
                    </a:srgbClr>
                  </a:outerShdw>
                </a:effectLst>
                <a:cs typeface="+mj-cs"/>
              </a:rPr>
              <a:t>Because It Saves Me TONS Of Time!</a:t>
            </a:r>
            <a:endParaRPr lang="en-US" sz="6000" b="1" dirty="0">
              <a:solidFill>
                <a:srgbClr val="0070C0"/>
              </a:solidFill>
              <a:effectLst>
                <a:outerShdw blurRad="38100" dist="38100" dir="2700000" algn="tl">
                  <a:srgbClr val="000000">
                    <a:alpha val="43137"/>
                  </a:srgbClr>
                </a:outerShdw>
              </a:effectLst>
              <a:cs typeface="+mj-cs"/>
            </a:endParaRPr>
          </a:p>
        </p:txBody>
      </p:sp>
      <p:sp>
        <p:nvSpPr>
          <p:cNvPr id="6" name="TextBox 5"/>
          <p:cNvSpPr txBox="1"/>
          <p:nvPr/>
        </p:nvSpPr>
        <p:spPr>
          <a:xfrm rot="20075079">
            <a:off x="592432" y="1885361"/>
            <a:ext cx="1603360"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Reason 4</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18141821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7624"/>
            <a:ext cx="8229600" cy="3366374"/>
          </a:xfrm>
        </p:spPr>
        <p:txBody>
          <a:bodyPr>
            <a:normAutofit/>
          </a:bodyPr>
          <a:lstStyle/>
          <a:p>
            <a:pPr lvl="0"/>
            <a:r>
              <a:rPr lang="en-US" dirty="0" smtClean="0"/>
              <a:t>Create more usable applications</a:t>
            </a:r>
          </a:p>
          <a:p>
            <a:pPr lvl="0"/>
            <a:r>
              <a:rPr lang="en-US" dirty="0" smtClean="0"/>
              <a:t>Improve application performance</a:t>
            </a:r>
          </a:p>
          <a:p>
            <a:r>
              <a:rPr lang="en-US" dirty="0" smtClean="0"/>
              <a:t>Be more</a:t>
            </a:r>
            <a:r>
              <a:rPr lang="en-US" baseline="0" dirty="0" smtClean="0"/>
              <a:t> standard compliant</a:t>
            </a:r>
          </a:p>
          <a:p>
            <a:r>
              <a:rPr lang="en-US" baseline="0" dirty="0" smtClean="0"/>
              <a:t>Deploy more efficiently</a:t>
            </a:r>
            <a:endParaRPr lang="en-US" dirty="0" smtClean="0"/>
          </a:p>
          <a:p>
            <a:r>
              <a:rPr lang="en-US" dirty="0" smtClean="0"/>
              <a:t>Make developers more productive</a:t>
            </a:r>
          </a:p>
        </p:txBody>
      </p:sp>
      <p:sp>
        <p:nvSpPr>
          <p:cNvPr id="5" name="Rectangle 4"/>
          <p:cNvSpPr/>
          <p:nvPr/>
        </p:nvSpPr>
        <p:spPr>
          <a:xfrm>
            <a:off x="467544" y="195487"/>
            <a:ext cx="8208912" cy="1323439"/>
          </a:xfrm>
          <a:prstGeom prst="rect">
            <a:avLst/>
          </a:prstGeom>
        </p:spPr>
        <p:txBody>
          <a:bodyPr wrap="square">
            <a:spAutoFit/>
          </a:bodyPr>
          <a:lstStyle/>
          <a:p>
            <a:r>
              <a:rPr lang="en-US" sz="4000" b="1" dirty="0">
                <a:solidFill>
                  <a:prstClr val="black">
                    <a:lumMod val="65000"/>
                    <a:lumOff val="35000"/>
                  </a:prstClr>
                </a:solidFill>
                <a:effectLst>
                  <a:outerShdw blurRad="38100" dist="38100" dir="2700000" algn="tl">
                    <a:srgbClr val="000000">
                      <a:alpha val="43137"/>
                    </a:srgbClr>
                  </a:outerShdw>
                </a:effectLst>
                <a:latin typeface="Segoe UI" pitchFamily="34" charset="0"/>
                <a:ea typeface="Segoe UI" pitchFamily="34" charset="0"/>
                <a:cs typeface="+mj-cs"/>
              </a:rPr>
              <a:t>What Can .NET 4 Do </a:t>
            </a:r>
            <a:r>
              <a:rPr lang="en-US" sz="4000" b="1" dirty="0" smtClean="0">
                <a:solidFill>
                  <a:prstClr val="black">
                    <a:lumMod val="65000"/>
                    <a:lumOff val="35000"/>
                  </a:prstClr>
                </a:solidFill>
                <a:effectLst>
                  <a:outerShdw blurRad="38100" dist="38100" dir="2700000" algn="tl">
                    <a:srgbClr val="000000">
                      <a:alpha val="43137"/>
                    </a:srgbClr>
                  </a:outerShdw>
                </a:effectLst>
                <a:latin typeface="Segoe UI" pitchFamily="34" charset="0"/>
                <a:ea typeface="Segoe UI" pitchFamily="34" charset="0"/>
                <a:cs typeface="+mj-cs"/>
              </a:rPr>
              <a:t>For Your </a:t>
            </a:r>
            <a:r>
              <a:rPr lang="en-US" sz="4000" b="1" dirty="0">
                <a:solidFill>
                  <a:prstClr val="black">
                    <a:lumMod val="65000"/>
                    <a:lumOff val="35000"/>
                  </a:prstClr>
                </a:solidFill>
                <a:effectLst>
                  <a:outerShdw blurRad="38100" dist="38100" dir="2700000" algn="tl">
                    <a:srgbClr val="000000">
                      <a:alpha val="43137"/>
                    </a:srgbClr>
                  </a:outerShdw>
                </a:effectLst>
                <a:latin typeface="Segoe UI" pitchFamily="34" charset="0"/>
                <a:ea typeface="Segoe UI" pitchFamily="34" charset="0"/>
                <a:cs typeface="+mj-cs"/>
              </a:rPr>
              <a:t>Web Apps</a:t>
            </a:r>
            <a:r>
              <a:rPr lang="en-US" sz="4000" b="1" dirty="0" smtClean="0">
                <a:solidFill>
                  <a:prstClr val="black">
                    <a:lumMod val="65000"/>
                    <a:lumOff val="35000"/>
                  </a:prstClr>
                </a:solidFill>
                <a:effectLst>
                  <a:outerShdw blurRad="38100" dist="38100" dir="2700000" algn="tl">
                    <a:srgbClr val="000000">
                      <a:alpha val="43137"/>
                    </a:srgbClr>
                  </a:outerShdw>
                </a:effectLst>
                <a:latin typeface="Segoe UI" pitchFamily="34" charset="0"/>
                <a:ea typeface="Segoe UI" pitchFamily="34" charset="0"/>
                <a:cs typeface="+mj-cs"/>
              </a:rPr>
              <a:t>? - Summary</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075806"/>
            <a:ext cx="5256584" cy="5400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Current Investments</a:t>
            </a:r>
            <a:endParaRPr lang="en-US" dirty="0"/>
          </a:p>
        </p:txBody>
      </p:sp>
      <p:sp>
        <p:nvSpPr>
          <p:cNvPr id="3" name="Content Placeholder 2"/>
          <p:cNvSpPr>
            <a:spLocks noGrp="1"/>
          </p:cNvSpPr>
          <p:nvPr>
            <p:ph idx="1"/>
          </p:nvPr>
        </p:nvSpPr>
        <p:spPr/>
        <p:txBody>
          <a:bodyPr>
            <a:normAutofit/>
          </a:bodyPr>
          <a:lstStyle/>
          <a:p>
            <a:r>
              <a:rPr lang="en-US" dirty="0" smtClean="0"/>
              <a:t>Base Class Library</a:t>
            </a:r>
          </a:p>
          <a:p>
            <a:r>
              <a:rPr lang="en-US" dirty="0" smtClean="0"/>
              <a:t>Client Profile</a:t>
            </a:r>
          </a:p>
          <a:p>
            <a:r>
              <a:rPr lang="en-US" dirty="0" smtClean="0"/>
              <a:t>Web </a:t>
            </a:r>
            <a:r>
              <a:rPr lang="en-US" dirty="0"/>
              <a:t>Applications</a:t>
            </a:r>
            <a:endParaRPr lang="en-US" dirty="0" smtClean="0"/>
          </a:p>
          <a:p>
            <a:r>
              <a:rPr lang="en-US" dirty="0" smtClean="0"/>
              <a:t>Client Applications (</a:t>
            </a:r>
            <a:r>
              <a:rPr lang="en-US" dirty="0"/>
              <a:t>WPF</a:t>
            </a:r>
            <a:r>
              <a:rPr lang="en-US" dirty="0" smtClean="0"/>
              <a:t>)</a:t>
            </a:r>
          </a:p>
          <a:p>
            <a:r>
              <a:rPr lang="en-US" dirty="0"/>
              <a:t>Frameworks (WCF, WF, EF)</a:t>
            </a:r>
          </a:p>
        </p:txBody>
      </p:sp>
    </p:spTree>
    <p:extLst>
      <p:ext uri="{BB962C8B-B14F-4D97-AF65-F5344CB8AC3E}">
        <p14:creationId xmlns:p14="http://schemas.microsoft.com/office/powerpoint/2010/main" val="166887048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115616" y="3651870"/>
            <a:ext cx="7683914" cy="1033983"/>
          </a:xfrm>
        </p:spPr>
        <p:txBody>
          <a:bodyPr/>
          <a:lstStyle/>
          <a:p>
            <a:r>
              <a:rPr lang="en-US" b="1"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demo</a:t>
            </a:r>
            <a:endParaRPr lang="en-US" b="1"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Freeform 4"/>
          <p:cNvSpPr/>
          <p:nvPr/>
        </p:nvSpPr>
        <p:spPr>
          <a:xfrm flipH="1">
            <a:off x="683568" y="1779662"/>
            <a:ext cx="7776864" cy="2556284"/>
          </a:xfrm>
          <a:custGeom>
            <a:avLst/>
            <a:gdLst>
              <a:gd name="connsiteX0" fmla="*/ 63374 w 5232903"/>
              <a:gd name="connsiteY0" fmla="*/ 0 h 1484768"/>
              <a:gd name="connsiteX1" fmla="*/ 1937442 w 5232903"/>
              <a:gd name="connsiteY1" fmla="*/ 36214 h 1484768"/>
              <a:gd name="connsiteX2" fmla="*/ 3186820 w 5232903"/>
              <a:gd name="connsiteY2" fmla="*/ 9053 h 1484768"/>
              <a:gd name="connsiteX3" fmla="*/ 4544840 w 5232903"/>
              <a:gd name="connsiteY3" fmla="*/ 18107 h 1484768"/>
              <a:gd name="connsiteX4" fmla="*/ 5223850 w 5232903"/>
              <a:gd name="connsiteY4" fmla="*/ 36214 h 1484768"/>
              <a:gd name="connsiteX5" fmla="*/ 5232903 w 5232903"/>
              <a:gd name="connsiteY5" fmla="*/ 298764 h 1484768"/>
              <a:gd name="connsiteX6" fmla="*/ 5214796 w 5232903"/>
              <a:gd name="connsiteY6" fmla="*/ 959667 h 1484768"/>
              <a:gd name="connsiteX7" fmla="*/ 5223850 w 5232903"/>
              <a:gd name="connsiteY7" fmla="*/ 1041148 h 1484768"/>
              <a:gd name="connsiteX8" fmla="*/ 4037846 w 5232903"/>
              <a:gd name="connsiteY8" fmla="*/ 1041148 h 1484768"/>
              <a:gd name="connsiteX9" fmla="*/ 3385996 w 5232903"/>
              <a:gd name="connsiteY9" fmla="*/ 1068309 h 1484768"/>
              <a:gd name="connsiteX10" fmla="*/ 1674891 w 5232903"/>
              <a:gd name="connsiteY10" fmla="*/ 1041148 h 1484768"/>
              <a:gd name="connsiteX11" fmla="*/ 1303699 w 5232903"/>
              <a:gd name="connsiteY11" fmla="*/ 1032095 h 1484768"/>
              <a:gd name="connsiteX12" fmla="*/ 615636 w 5232903"/>
              <a:gd name="connsiteY12" fmla="*/ 1032095 h 1484768"/>
              <a:gd name="connsiteX13" fmla="*/ 0 w 5232903"/>
              <a:gd name="connsiteY13" fmla="*/ 1484768 h 1484768"/>
              <a:gd name="connsiteX14" fmla="*/ 72428 w 5232903"/>
              <a:gd name="connsiteY14" fmla="*/ 1023041 h 1484768"/>
              <a:gd name="connsiteX15" fmla="*/ 36214 w 5232903"/>
              <a:gd name="connsiteY15" fmla="*/ 253497 h 1484768"/>
              <a:gd name="connsiteX16" fmla="*/ 63374 w 5232903"/>
              <a:gd name="connsiteY16" fmla="*/ 0 h 148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2903" h="1484768">
                <a:moveTo>
                  <a:pt x="63374" y="0"/>
                </a:moveTo>
                <a:lnTo>
                  <a:pt x="1937442" y="36214"/>
                </a:lnTo>
                <a:lnTo>
                  <a:pt x="3186820" y="9053"/>
                </a:lnTo>
                <a:lnTo>
                  <a:pt x="4544840" y="18107"/>
                </a:lnTo>
                <a:lnTo>
                  <a:pt x="5223850" y="36214"/>
                </a:lnTo>
                <a:lnTo>
                  <a:pt x="5232903" y="298764"/>
                </a:lnTo>
                <a:lnTo>
                  <a:pt x="5214796" y="959667"/>
                </a:lnTo>
                <a:lnTo>
                  <a:pt x="5223850" y="1041148"/>
                </a:lnTo>
                <a:lnTo>
                  <a:pt x="4037846" y="1041148"/>
                </a:lnTo>
                <a:lnTo>
                  <a:pt x="3385996" y="1068309"/>
                </a:lnTo>
                <a:lnTo>
                  <a:pt x="1674891" y="1041148"/>
                </a:lnTo>
                <a:lnTo>
                  <a:pt x="1303699" y="1032095"/>
                </a:lnTo>
                <a:lnTo>
                  <a:pt x="615636" y="1032095"/>
                </a:lnTo>
                <a:lnTo>
                  <a:pt x="0" y="1484768"/>
                </a:lnTo>
                <a:lnTo>
                  <a:pt x="72428" y="1023041"/>
                </a:lnTo>
                <a:lnTo>
                  <a:pt x="36214" y="253497"/>
                </a:lnTo>
                <a:lnTo>
                  <a:pt x="63374" y="0"/>
                </a:lnTo>
                <a:close/>
              </a:path>
            </a:pathLst>
          </a:custGeom>
          <a:solidFill>
            <a:srgbClr val="4E4E4E"/>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Title 1"/>
          <p:cNvSpPr txBox="1">
            <a:spLocks/>
          </p:cNvSpPr>
          <p:nvPr/>
        </p:nvSpPr>
        <p:spPr>
          <a:xfrm>
            <a:off x="1259632" y="2171310"/>
            <a:ext cx="6768752" cy="1102519"/>
          </a:xfrm>
          <a:prstGeom prst="rect">
            <a:avLst/>
          </a:prstGeom>
        </p:spPr>
        <p:txBody>
          <a:bodyPr/>
          <a:lstStyle>
            <a:lvl1pPr algn="l" defTabSz="914400" rtl="0" eaLnBrk="1" latinLnBrk="0" hangingPunct="1">
              <a:spcBef>
                <a:spcPct val="0"/>
              </a:spcBef>
              <a:buNone/>
              <a:defRPr sz="4000" kern="1200">
                <a:solidFill>
                  <a:schemeClr val="tx1">
                    <a:lumMod val="65000"/>
                    <a:lumOff val="35000"/>
                  </a:schemeClr>
                </a:solidFill>
                <a:latin typeface="Arial Black" pitchFamily="34" charset="0"/>
                <a:ea typeface="+mj-ea"/>
                <a:cs typeface="+mj-cs"/>
              </a:defRPr>
            </a:lvl1pPr>
          </a:lstStyle>
          <a:p>
            <a:r>
              <a:rPr lang="en-US" sz="5400" dirty="0" smtClean="0">
                <a:solidFill>
                  <a:schemeClr val="bg1">
                    <a:lumMod val="95000"/>
                  </a:schemeClr>
                </a:solidFill>
                <a:cs typeface="+mn-cs"/>
              </a:rPr>
              <a:t>WPF 4 + Win7 = </a:t>
            </a:r>
            <a:endParaRPr lang="he-IL" sz="5400" dirty="0">
              <a:solidFill>
                <a:schemeClr val="bg1">
                  <a:lumMod val="95000"/>
                </a:schemeClr>
              </a:solidFill>
              <a:cs typeface="+mn-cs"/>
            </a:endParaRPr>
          </a:p>
        </p:txBody>
      </p:sp>
      <p:pic>
        <p:nvPicPr>
          <p:cNvPr id="8" name="Picture 7" descr="http://members.shaw.ca/vhhh-floppy/images/heart%20transparent.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36296" y="2283718"/>
            <a:ext cx="980108" cy="735081"/>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55576" y="2139702"/>
            <a:ext cx="1368152" cy="1811815"/>
            <a:chOff x="827584" y="3933056"/>
            <a:chExt cx="1368152" cy="2415753"/>
          </a:xfrm>
        </p:grpSpPr>
        <p:sp>
          <p:nvSpPr>
            <p:cNvPr id="2" name="Rectangle 1"/>
            <p:cNvSpPr/>
            <p:nvPr/>
          </p:nvSpPr>
          <p:spPr>
            <a:xfrm>
              <a:off x="827584" y="4725144"/>
              <a:ext cx="136815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CLR 1.0</a:t>
              </a:r>
              <a:endParaRPr lang="en-US" dirty="0"/>
            </a:p>
          </p:txBody>
        </p:sp>
        <p:sp>
          <p:nvSpPr>
            <p:cNvPr id="6" name="Rectangle 5"/>
            <p:cNvSpPr/>
            <p:nvPr/>
          </p:nvSpPr>
          <p:spPr>
            <a:xfrm>
              <a:off x="827584" y="3933056"/>
              <a:ext cx="1368152"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.NET 1.0</a:t>
              </a:r>
              <a:endParaRPr lang="en-US" dirty="0"/>
            </a:p>
          </p:txBody>
        </p:sp>
        <p:sp>
          <p:nvSpPr>
            <p:cNvPr id="7" name="TextBox 6"/>
            <p:cNvSpPr txBox="1"/>
            <p:nvPr/>
          </p:nvSpPr>
          <p:spPr>
            <a:xfrm>
              <a:off x="1043608" y="5733256"/>
              <a:ext cx="806631" cy="615553"/>
            </a:xfrm>
            <a:prstGeom prst="rect">
              <a:avLst/>
            </a:prstGeom>
            <a:noFill/>
          </p:spPr>
          <p:txBody>
            <a:bodyPr wrap="none" rtlCol="0">
              <a:spAutoFit/>
            </a:bodyPr>
            <a:lstStyle/>
            <a:p>
              <a:r>
                <a:rPr lang="en-US" sz="2400" b="1" dirty="0" smtClean="0"/>
                <a:t>2002</a:t>
              </a:r>
              <a:endParaRPr lang="en-US" sz="2400" b="1" dirty="0"/>
            </a:p>
          </p:txBody>
        </p:sp>
      </p:grpSp>
      <p:grpSp>
        <p:nvGrpSpPr>
          <p:cNvPr id="22" name="Group 21"/>
          <p:cNvGrpSpPr/>
          <p:nvPr/>
        </p:nvGrpSpPr>
        <p:grpSpPr>
          <a:xfrm>
            <a:off x="2339752" y="2139702"/>
            <a:ext cx="1368152" cy="1811815"/>
            <a:chOff x="2411760" y="3933056"/>
            <a:chExt cx="1368152" cy="2415753"/>
          </a:xfrm>
        </p:grpSpPr>
        <p:sp>
          <p:nvSpPr>
            <p:cNvPr id="3" name="Rectangle 2"/>
            <p:cNvSpPr/>
            <p:nvPr/>
          </p:nvSpPr>
          <p:spPr>
            <a:xfrm>
              <a:off x="2411760" y="4725144"/>
              <a:ext cx="136815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CLR 1.1</a:t>
              </a:r>
              <a:endParaRPr lang="en-US" dirty="0"/>
            </a:p>
          </p:txBody>
        </p:sp>
        <p:sp>
          <p:nvSpPr>
            <p:cNvPr id="8" name="TextBox 7"/>
            <p:cNvSpPr txBox="1"/>
            <p:nvPr/>
          </p:nvSpPr>
          <p:spPr>
            <a:xfrm>
              <a:off x="2699792" y="5733256"/>
              <a:ext cx="806631" cy="615553"/>
            </a:xfrm>
            <a:prstGeom prst="rect">
              <a:avLst/>
            </a:prstGeom>
            <a:noFill/>
          </p:spPr>
          <p:txBody>
            <a:bodyPr wrap="none" rtlCol="0">
              <a:spAutoFit/>
            </a:bodyPr>
            <a:lstStyle/>
            <a:p>
              <a:r>
                <a:rPr lang="en-US" sz="2400" b="1" dirty="0" smtClean="0"/>
                <a:t>2003</a:t>
              </a:r>
              <a:endParaRPr lang="en-US" sz="2400" b="1" dirty="0"/>
            </a:p>
          </p:txBody>
        </p:sp>
        <p:sp>
          <p:nvSpPr>
            <p:cNvPr id="11" name="Rectangle 10"/>
            <p:cNvSpPr/>
            <p:nvPr/>
          </p:nvSpPr>
          <p:spPr>
            <a:xfrm>
              <a:off x="2411760" y="3933056"/>
              <a:ext cx="1368152"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.NET 1.1</a:t>
              </a:r>
              <a:endParaRPr lang="en-US" dirty="0"/>
            </a:p>
          </p:txBody>
        </p:sp>
      </p:grpSp>
      <p:grpSp>
        <p:nvGrpSpPr>
          <p:cNvPr id="25" name="Group 24"/>
          <p:cNvGrpSpPr/>
          <p:nvPr/>
        </p:nvGrpSpPr>
        <p:grpSpPr>
          <a:xfrm>
            <a:off x="3851920" y="2139702"/>
            <a:ext cx="1523174" cy="1811815"/>
            <a:chOff x="3995936" y="3933056"/>
            <a:chExt cx="1523174" cy="2415753"/>
          </a:xfrm>
        </p:grpSpPr>
        <p:sp>
          <p:nvSpPr>
            <p:cNvPr id="4" name="Rectangle 3"/>
            <p:cNvSpPr/>
            <p:nvPr/>
          </p:nvSpPr>
          <p:spPr>
            <a:xfrm>
              <a:off x="4073447" y="4725144"/>
              <a:ext cx="136815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CLR 2.0</a:t>
              </a:r>
              <a:endParaRPr lang="en-US" dirty="0"/>
            </a:p>
          </p:txBody>
        </p:sp>
        <p:sp>
          <p:nvSpPr>
            <p:cNvPr id="9" name="TextBox 8"/>
            <p:cNvSpPr txBox="1"/>
            <p:nvPr/>
          </p:nvSpPr>
          <p:spPr>
            <a:xfrm>
              <a:off x="3995936" y="5733256"/>
              <a:ext cx="1523174" cy="615553"/>
            </a:xfrm>
            <a:prstGeom prst="rect">
              <a:avLst/>
            </a:prstGeom>
            <a:noFill/>
          </p:spPr>
          <p:txBody>
            <a:bodyPr wrap="none" rtlCol="0">
              <a:spAutoFit/>
            </a:bodyPr>
            <a:lstStyle/>
            <a:p>
              <a:r>
                <a:rPr lang="en-US" sz="2400" b="1" dirty="0" smtClean="0"/>
                <a:t>2005-2008</a:t>
              </a:r>
              <a:endParaRPr lang="en-US" sz="2400" b="1" dirty="0"/>
            </a:p>
          </p:txBody>
        </p:sp>
        <p:sp>
          <p:nvSpPr>
            <p:cNvPr id="12" name="Rectangle 11"/>
            <p:cNvSpPr/>
            <p:nvPr/>
          </p:nvSpPr>
          <p:spPr>
            <a:xfrm>
              <a:off x="4073447" y="3933056"/>
              <a:ext cx="1368152"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.NET 2.0</a:t>
              </a:r>
              <a:endParaRPr lang="en-US" dirty="0"/>
            </a:p>
          </p:txBody>
        </p:sp>
      </p:grpSp>
      <p:sp>
        <p:nvSpPr>
          <p:cNvPr id="13" name="Rectangle 12"/>
          <p:cNvSpPr/>
          <p:nvPr/>
        </p:nvSpPr>
        <p:spPr>
          <a:xfrm>
            <a:off x="4067944" y="1815666"/>
            <a:ext cx="1080120" cy="3240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3.0</a:t>
            </a:r>
            <a:endParaRPr lang="en-US" dirty="0"/>
          </a:p>
        </p:txBody>
      </p:sp>
      <p:sp>
        <p:nvSpPr>
          <p:cNvPr id="14" name="Rectangle 13"/>
          <p:cNvSpPr/>
          <p:nvPr/>
        </p:nvSpPr>
        <p:spPr>
          <a:xfrm>
            <a:off x="4211960" y="1491630"/>
            <a:ext cx="792088" cy="3240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3.5</a:t>
            </a:r>
            <a:endParaRPr lang="en-US" dirty="0"/>
          </a:p>
        </p:txBody>
      </p:sp>
      <p:sp>
        <p:nvSpPr>
          <p:cNvPr id="15" name="Rectangle 14"/>
          <p:cNvSpPr/>
          <p:nvPr/>
        </p:nvSpPr>
        <p:spPr>
          <a:xfrm>
            <a:off x="4283968" y="1167594"/>
            <a:ext cx="648072" cy="3240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SP1</a:t>
            </a:r>
            <a:endParaRPr lang="en-US" dirty="0"/>
          </a:p>
        </p:txBody>
      </p:sp>
      <p:grpSp>
        <p:nvGrpSpPr>
          <p:cNvPr id="23" name="Group 22"/>
          <p:cNvGrpSpPr/>
          <p:nvPr/>
        </p:nvGrpSpPr>
        <p:grpSpPr>
          <a:xfrm>
            <a:off x="5508104" y="2139702"/>
            <a:ext cx="1368152" cy="1811815"/>
            <a:chOff x="5580112" y="3933056"/>
            <a:chExt cx="1368152" cy="2415753"/>
          </a:xfrm>
        </p:grpSpPr>
        <p:sp>
          <p:nvSpPr>
            <p:cNvPr id="5" name="Rectangle 4"/>
            <p:cNvSpPr/>
            <p:nvPr/>
          </p:nvSpPr>
          <p:spPr>
            <a:xfrm>
              <a:off x="5580112" y="4725144"/>
              <a:ext cx="136815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CLR 4</a:t>
              </a:r>
              <a:endParaRPr lang="en-US" dirty="0"/>
            </a:p>
          </p:txBody>
        </p:sp>
        <p:sp>
          <p:nvSpPr>
            <p:cNvPr id="10" name="TextBox 9"/>
            <p:cNvSpPr txBox="1"/>
            <p:nvPr/>
          </p:nvSpPr>
          <p:spPr>
            <a:xfrm>
              <a:off x="5868144" y="5733256"/>
              <a:ext cx="806631" cy="615553"/>
            </a:xfrm>
            <a:prstGeom prst="rect">
              <a:avLst/>
            </a:prstGeom>
            <a:noFill/>
          </p:spPr>
          <p:txBody>
            <a:bodyPr wrap="none" rtlCol="0">
              <a:spAutoFit/>
            </a:bodyPr>
            <a:lstStyle/>
            <a:p>
              <a:r>
                <a:rPr lang="en-US" sz="2400" b="1" dirty="0" smtClean="0"/>
                <a:t>2010</a:t>
              </a:r>
              <a:endParaRPr lang="en-US" sz="2400" b="1" dirty="0"/>
            </a:p>
          </p:txBody>
        </p:sp>
        <p:sp>
          <p:nvSpPr>
            <p:cNvPr id="16" name="Rectangle 15"/>
            <p:cNvSpPr/>
            <p:nvPr/>
          </p:nvSpPr>
          <p:spPr>
            <a:xfrm>
              <a:off x="5580112" y="3933056"/>
              <a:ext cx="1368152"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.NET 4</a:t>
              </a:r>
              <a:endParaRPr lang="en-US" dirty="0"/>
            </a:p>
          </p:txBody>
        </p:sp>
      </p:grpSp>
      <p:sp>
        <p:nvSpPr>
          <p:cNvPr id="17" name="Title 16"/>
          <p:cNvSpPr>
            <a:spLocks noGrp="1"/>
          </p:cNvSpPr>
          <p:nvPr>
            <p:ph type="title"/>
          </p:nvPr>
        </p:nvSpPr>
        <p:spPr/>
        <p:txBody>
          <a:bodyPr>
            <a:normAutofit fontScale="90000"/>
          </a:bodyPr>
          <a:lstStyle/>
          <a:p>
            <a:r>
              <a:rPr lang="en-US" dirty="0" smtClean="0"/>
              <a:t>How We Got to .NET 4</a:t>
            </a:r>
            <a:endParaRPr lang="en-US" dirty="0"/>
          </a:p>
        </p:txBody>
      </p:sp>
      <p:grpSp>
        <p:nvGrpSpPr>
          <p:cNvPr id="24" name="Group 23"/>
          <p:cNvGrpSpPr/>
          <p:nvPr/>
        </p:nvGrpSpPr>
        <p:grpSpPr>
          <a:xfrm>
            <a:off x="7092280" y="2139701"/>
            <a:ext cx="1368152" cy="1811813"/>
            <a:chOff x="7164288" y="3933056"/>
            <a:chExt cx="1368152" cy="2415751"/>
          </a:xfrm>
        </p:grpSpPr>
        <p:sp>
          <p:nvSpPr>
            <p:cNvPr id="18" name="Rectangle 17"/>
            <p:cNvSpPr/>
            <p:nvPr/>
          </p:nvSpPr>
          <p:spPr>
            <a:xfrm>
              <a:off x="7164288" y="4725144"/>
              <a:ext cx="136815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CLR </a:t>
              </a:r>
              <a:r>
                <a:rPr lang="en-US" dirty="0" err="1" smtClean="0"/>
                <a:t>vNext</a:t>
              </a:r>
              <a:r>
                <a:rPr lang="en-US" dirty="0" smtClean="0"/>
                <a:t>?</a:t>
              </a:r>
              <a:endParaRPr lang="en-US" dirty="0"/>
            </a:p>
          </p:txBody>
        </p:sp>
        <p:sp>
          <p:nvSpPr>
            <p:cNvPr id="19" name="TextBox 18"/>
            <p:cNvSpPr txBox="1"/>
            <p:nvPr/>
          </p:nvSpPr>
          <p:spPr>
            <a:xfrm>
              <a:off x="7336172" y="5733254"/>
              <a:ext cx="1024383" cy="615553"/>
            </a:xfrm>
            <a:prstGeom prst="rect">
              <a:avLst/>
            </a:prstGeom>
            <a:noFill/>
          </p:spPr>
          <p:txBody>
            <a:bodyPr wrap="none" rtlCol="0">
              <a:spAutoFit/>
            </a:bodyPr>
            <a:lstStyle/>
            <a:p>
              <a:r>
                <a:rPr lang="en-US" sz="2400" b="1" dirty="0" smtClean="0"/>
                <a:t>Future</a:t>
              </a:r>
              <a:endParaRPr lang="en-US" sz="2400" b="1" dirty="0"/>
            </a:p>
          </p:txBody>
        </p:sp>
        <p:sp>
          <p:nvSpPr>
            <p:cNvPr id="20" name="Rectangle 19"/>
            <p:cNvSpPr/>
            <p:nvPr/>
          </p:nvSpPr>
          <p:spPr>
            <a:xfrm>
              <a:off x="7164288" y="3933056"/>
              <a:ext cx="1368152"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.NET </a:t>
              </a:r>
              <a:r>
                <a:rPr lang="en-US" dirty="0" err="1" smtClean="0"/>
                <a:t>vNext</a:t>
              </a:r>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WPF 4 = More Compelling Apps</a:t>
            </a:r>
            <a:endParaRPr lang="en-US" dirty="0"/>
          </a:p>
        </p:txBody>
      </p:sp>
      <p:sp>
        <p:nvSpPr>
          <p:cNvPr id="3" name="Content Placeholder 2"/>
          <p:cNvSpPr>
            <a:spLocks noGrp="1"/>
          </p:cNvSpPr>
          <p:nvPr>
            <p:ph idx="1"/>
          </p:nvPr>
        </p:nvSpPr>
        <p:spPr>
          <a:xfrm>
            <a:off x="457200" y="1059582"/>
            <a:ext cx="8229600" cy="1080120"/>
          </a:xfrm>
        </p:spPr>
        <p:txBody>
          <a:bodyPr>
            <a:normAutofit fontScale="92500" lnSpcReduction="20000"/>
          </a:bodyPr>
          <a:lstStyle/>
          <a:p>
            <a:r>
              <a:rPr lang="en-US" dirty="0" smtClean="0"/>
              <a:t>Leverage multi-touch support on Win7</a:t>
            </a:r>
          </a:p>
          <a:p>
            <a:r>
              <a:rPr lang="en-US" dirty="0" smtClean="0"/>
              <a:t>Create Office-looking applications</a:t>
            </a:r>
          </a:p>
        </p:txBody>
      </p:sp>
      <p:pic>
        <p:nvPicPr>
          <p:cNvPr id="2050" name="Picture 2" descr="Screen shot of a ribbon  "/>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403648" y="2211710"/>
            <a:ext cx="5760640" cy="23674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93340" y="4578682"/>
            <a:ext cx="4850660" cy="369332"/>
          </a:xfrm>
          <a:prstGeom prst="rect">
            <a:avLst/>
          </a:prstGeom>
          <a:effectLst>
            <a:outerShdw blurRad="127000" dist="1524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a:defRPr sz="2000"/>
            </a:lvl1pPr>
          </a:lstStyle>
          <a:p>
            <a:r>
              <a:rPr lang="en-US" sz="1800" dirty="0">
                <a:hlinkClick r:id="rId4"/>
              </a:rPr>
              <a:t>Ribbon download link (it's an out-of-band release)</a:t>
            </a:r>
            <a:endParaRPr lang="en-US"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fill="hold"/>
                                        <p:tgtEl>
                                          <p:spTgt spid="5"/>
                                        </p:tgtEl>
                                        <p:attrNameLst>
                                          <p:attrName>ppt_x</p:attrName>
                                        </p:attrNameLst>
                                      </p:cBhvr>
                                      <p:tavLst>
                                        <p:tav tm="0">
                                          <p:val>
                                            <p:strVal val="#ppt_x"/>
                                          </p:val>
                                        </p:tav>
                                        <p:tav tm="100000">
                                          <p:val>
                                            <p:strVal val="#ppt_x"/>
                                          </p:val>
                                        </p:tav>
                                      </p:tavLst>
                                    </p:anim>
                                    <p:anim calcmode="lin" valueType="num">
                                      <p:cBhvr additive="base">
                                        <p:cTn id="18" dur="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9856" y="444829"/>
            <a:ext cx="7772400" cy="1102519"/>
          </a:xfrm>
        </p:spPr>
        <p:txBody>
          <a:bodyPr/>
          <a:lstStyle/>
          <a:p>
            <a:r>
              <a:rPr lang="en-US" dirty="0" smtClean="0"/>
              <a:t>Why move to .NET 4?</a:t>
            </a:r>
            <a:endParaRPr lang="en-US" dirty="0"/>
          </a:p>
        </p:txBody>
      </p:sp>
      <p:sp>
        <p:nvSpPr>
          <p:cNvPr id="5" name="Subtitle 4"/>
          <p:cNvSpPr>
            <a:spLocks noGrp="1"/>
          </p:cNvSpPr>
          <p:nvPr>
            <p:ph type="subTitle" idx="1"/>
          </p:nvPr>
        </p:nvSpPr>
        <p:spPr>
          <a:xfrm>
            <a:off x="1475656" y="2481436"/>
            <a:ext cx="7304856" cy="1314450"/>
          </a:xfrm>
        </p:spPr>
        <p:txBody>
          <a:bodyPr vert="horz" lIns="91440" tIns="45720" rIns="91440" bIns="45720" rtlCol="0" anchor="ctr">
            <a:noAutofit/>
          </a:bodyPr>
          <a:lstStyle/>
          <a:p>
            <a:pPr algn="l">
              <a:lnSpc>
                <a:spcPct val="100000"/>
              </a:lnSpc>
              <a:spcBef>
                <a:spcPct val="0"/>
              </a:spcBef>
            </a:pPr>
            <a:r>
              <a:rPr lang="en-US" sz="6000" b="1" dirty="0" smtClean="0">
                <a:solidFill>
                  <a:srgbClr val="0070C0"/>
                </a:solidFill>
                <a:effectLst>
                  <a:outerShdw blurRad="38100" dist="38100" dir="2700000" algn="tl">
                    <a:srgbClr val="000000">
                      <a:alpha val="43137"/>
                    </a:srgbClr>
                  </a:outerShdw>
                </a:effectLst>
                <a:cs typeface="+mj-cs"/>
              </a:rPr>
              <a:t>Because It Makes My Apps Shine on Windows 7!</a:t>
            </a:r>
            <a:endParaRPr lang="en-US" sz="6000" b="1" dirty="0">
              <a:solidFill>
                <a:srgbClr val="0070C0"/>
              </a:solidFill>
              <a:effectLst>
                <a:outerShdw blurRad="38100" dist="38100" dir="2700000" algn="tl">
                  <a:srgbClr val="000000">
                    <a:alpha val="43137"/>
                  </a:srgbClr>
                </a:outerShdw>
              </a:effectLst>
              <a:cs typeface="+mj-cs"/>
            </a:endParaRPr>
          </a:p>
        </p:txBody>
      </p:sp>
      <p:sp>
        <p:nvSpPr>
          <p:cNvPr id="6" name="TextBox 5"/>
          <p:cNvSpPr txBox="1"/>
          <p:nvPr/>
        </p:nvSpPr>
        <p:spPr>
          <a:xfrm rot="20075079">
            <a:off x="489025" y="1669336"/>
            <a:ext cx="1603360"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Reason 5</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18141821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WPF 4 Productivity &amp; Usability</a:t>
            </a:r>
            <a:endParaRPr lang="en-US" dirty="0"/>
          </a:p>
        </p:txBody>
      </p:sp>
      <p:sp>
        <p:nvSpPr>
          <p:cNvPr id="3" name="Content Placeholder 2"/>
          <p:cNvSpPr>
            <a:spLocks noGrp="1"/>
          </p:cNvSpPr>
          <p:nvPr>
            <p:ph idx="1"/>
          </p:nvPr>
        </p:nvSpPr>
        <p:spPr/>
        <p:txBody>
          <a:bodyPr/>
          <a:lstStyle/>
          <a:p>
            <a:r>
              <a:rPr lang="en-US" dirty="0" smtClean="0"/>
              <a:t>Improved Visual Studio 2010 designer</a:t>
            </a:r>
          </a:p>
          <a:p>
            <a:pPr lvl="0"/>
            <a:r>
              <a:rPr lang="en-US" dirty="0" smtClean="0"/>
              <a:t>Customization of control’s look by its state</a:t>
            </a:r>
          </a:p>
          <a:p>
            <a:pPr lvl="0"/>
            <a:r>
              <a:rPr lang="en-US" dirty="0" smtClean="0"/>
              <a:t>Calendar, </a:t>
            </a:r>
            <a:r>
              <a:rPr lang="en-US" dirty="0" err="1" smtClean="0"/>
              <a:t>DataGrid</a:t>
            </a:r>
            <a:r>
              <a:rPr lang="en-US" dirty="0" smtClean="0"/>
              <a:t>, and </a:t>
            </a:r>
            <a:r>
              <a:rPr lang="en-US" dirty="0" err="1" smtClean="0"/>
              <a:t>DatePicker</a:t>
            </a:r>
            <a:endParaRPr lang="en-US" dirty="0" smtClean="0"/>
          </a:p>
          <a:p>
            <a:pPr lvl="0"/>
            <a:r>
              <a:rPr lang="en-US" dirty="0" smtClean="0"/>
              <a:t>Improved animation support</a:t>
            </a:r>
          </a:p>
          <a:p>
            <a:pPr lvl="0"/>
            <a:r>
              <a:rPr lang="en-US" dirty="0" smtClean="0"/>
              <a:t>Improved text rendering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9856" y="444829"/>
            <a:ext cx="7772400" cy="1102519"/>
          </a:xfrm>
        </p:spPr>
        <p:txBody>
          <a:bodyPr/>
          <a:lstStyle/>
          <a:p>
            <a:r>
              <a:rPr lang="en-US" dirty="0" smtClean="0"/>
              <a:t>Why move to .NET 4?</a:t>
            </a:r>
            <a:endParaRPr lang="en-US" dirty="0"/>
          </a:p>
        </p:txBody>
      </p:sp>
      <p:sp>
        <p:nvSpPr>
          <p:cNvPr id="5" name="Subtitle 4"/>
          <p:cNvSpPr>
            <a:spLocks noGrp="1"/>
          </p:cNvSpPr>
          <p:nvPr>
            <p:ph type="subTitle" idx="1"/>
          </p:nvPr>
        </p:nvSpPr>
        <p:spPr>
          <a:xfrm>
            <a:off x="1475656" y="2697460"/>
            <a:ext cx="7304856" cy="1314450"/>
          </a:xfrm>
        </p:spPr>
        <p:txBody>
          <a:bodyPr vert="horz" lIns="91440" tIns="45720" rIns="91440" bIns="45720" rtlCol="0" anchor="ctr">
            <a:noAutofit/>
          </a:bodyPr>
          <a:lstStyle/>
          <a:p>
            <a:pPr algn="l">
              <a:lnSpc>
                <a:spcPct val="100000"/>
              </a:lnSpc>
              <a:spcBef>
                <a:spcPct val="0"/>
              </a:spcBef>
            </a:pPr>
            <a:r>
              <a:rPr lang="en-US" sz="6000" b="1" dirty="0" smtClean="0">
                <a:solidFill>
                  <a:srgbClr val="0070C0"/>
                </a:solidFill>
                <a:effectLst>
                  <a:outerShdw blurRad="38100" dist="38100" dir="2700000" algn="tl">
                    <a:srgbClr val="000000">
                      <a:alpha val="43137"/>
                    </a:srgbClr>
                  </a:outerShdw>
                </a:effectLst>
                <a:cs typeface="+mj-cs"/>
              </a:rPr>
              <a:t>Because It Makes My Desktop Apps Rock!</a:t>
            </a:r>
            <a:endParaRPr lang="en-US" sz="6000" b="1" dirty="0">
              <a:solidFill>
                <a:srgbClr val="0070C0"/>
              </a:solidFill>
              <a:effectLst>
                <a:outerShdw blurRad="38100" dist="38100" dir="2700000" algn="tl">
                  <a:srgbClr val="000000">
                    <a:alpha val="43137"/>
                  </a:srgbClr>
                </a:outerShdw>
              </a:effectLst>
              <a:cs typeface="+mj-cs"/>
            </a:endParaRPr>
          </a:p>
        </p:txBody>
      </p:sp>
      <p:sp>
        <p:nvSpPr>
          <p:cNvPr id="6" name="TextBox 5"/>
          <p:cNvSpPr txBox="1"/>
          <p:nvPr/>
        </p:nvSpPr>
        <p:spPr>
          <a:xfrm rot="20075079">
            <a:off x="629778" y="1701879"/>
            <a:ext cx="1670812"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Reason 6</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18141821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Easy Deployment, Same Power</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smtClean="0"/>
              <a:t>XAML browser applications (XBAPs)</a:t>
            </a:r>
          </a:p>
          <a:p>
            <a:pPr lvl="1"/>
            <a:r>
              <a:rPr lang="en-US" dirty="0" smtClean="0"/>
              <a:t>WPF apps running in a browser</a:t>
            </a:r>
          </a:p>
          <a:p>
            <a:pPr lvl="1"/>
            <a:r>
              <a:rPr lang="en-US" dirty="0" smtClean="0"/>
              <a:t>Introduced in .NET 3.0</a:t>
            </a:r>
          </a:p>
          <a:p>
            <a:r>
              <a:rPr lang="en-US" dirty="0" smtClean="0"/>
              <a:t>The benefits of XBAP</a:t>
            </a:r>
          </a:p>
          <a:p>
            <a:pPr lvl="1"/>
            <a:r>
              <a:rPr lang="en-US" i="1" dirty="0" smtClean="0"/>
              <a:t>Over Silverlight:</a:t>
            </a:r>
            <a:r>
              <a:rPr lang="en-US" dirty="0" smtClean="0"/>
              <a:t> Full access to all of .NET </a:t>
            </a:r>
            <a:r>
              <a:rPr lang="en-US" dirty="0"/>
              <a:t>(partial trust)</a:t>
            </a:r>
            <a:endParaRPr lang="en-US" dirty="0" smtClean="0"/>
          </a:p>
          <a:p>
            <a:pPr lvl="1"/>
            <a:r>
              <a:rPr lang="en-US" i="1" dirty="0" smtClean="0"/>
              <a:t>Over other EXEs:</a:t>
            </a:r>
            <a:r>
              <a:rPr lang="en-US" dirty="0" smtClean="0"/>
              <a:t> Runs from the web page</a:t>
            </a:r>
          </a:p>
          <a:p>
            <a:pPr lvl="1"/>
            <a:endParaRPr lang="en-US" dirty="0" smtClean="0"/>
          </a:p>
          <a:p>
            <a:pPr lvl="0"/>
            <a:r>
              <a:rPr lang="en-US" dirty="0" smtClean="0"/>
              <a:t>.NET 4 Enhancements</a:t>
            </a:r>
          </a:p>
          <a:p>
            <a:pPr lvl="1"/>
            <a:r>
              <a:rPr lang="en-US" dirty="0" smtClean="0"/>
              <a:t>Full-trust deployment</a:t>
            </a:r>
          </a:p>
          <a:p>
            <a:pPr lvl="2"/>
            <a:r>
              <a:rPr lang="en-US" dirty="0" smtClean="0"/>
              <a:t>WCF, local file system, registry, etc.</a:t>
            </a:r>
          </a:p>
          <a:p>
            <a:pPr lvl="1"/>
            <a:r>
              <a:rPr lang="en-US" dirty="0" smtClean="0"/>
              <a:t>Interaction with the hosting Web page</a:t>
            </a:r>
          </a:p>
        </p:txBody>
      </p:sp>
      <p:sp>
        <p:nvSpPr>
          <p:cNvPr id="4" name="Rectangle 3"/>
          <p:cNvSpPr/>
          <p:nvPr/>
        </p:nvSpPr>
        <p:spPr>
          <a:xfrm>
            <a:off x="7644741" y="4659982"/>
            <a:ext cx="1499257" cy="400110"/>
          </a:xfrm>
          <a:prstGeom prst="rect">
            <a:avLst/>
          </a:prstGeom>
          <a:effectLst>
            <a:outerShdw blurRad="127000" dist="1524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dirty="0">
                <a:hlinkClick r:id="rId3"/>
              </a:rPr>
              <a:t>More details</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250" fill="hold"/>
                                        <p:tgtEl>
                                          <p:spTgt spid="4"/>
                                        </p:tgtEl>
                                        <p:attrNameLst>
                                          <p:attrName>ppt_x</p:attrName>
                                        </p:attrNameLst>
                                      </p:cBhvr>
                                      <p:tavLst>
                                        <p:tav tm="0">
                                          <p:val>
                                            <p:strVal val="1+#ppt_w/2"/>
                                          </p:val>
                                        </p:tav>
                                        <p:tav tm="100000">
                                          <p:val>
                                            <p:strVal val="#ppt_x"/>
                                          </p:val>
                                        </p:tav>
                                      </p:tavLst>
                                    </p:anim>
                                    <p:anim calcmode="lin" valueType="num">
                                      <p:cBhvr additive="base">
                                        <p:cTn id="32" dur="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115616" y="3651870"/>
            <a:ext cx="7683914" cy="1033983"/>
          </a:xfrm>
        </p:spPr>
        <p:txBody>
          <a:bodyPr/>
          <a:lstStyle/>
          <a:p>
            <a:r>
              <a:rPr lang="en-US" b="1"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demo</a:t>
            </a:r>
            <a:endParaRPr lang="en-US" b="1"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Freeform 4"/>
          <p:cNvSpPr/>
          <p:nvPr/>
        </p:nvSpPr>
        <p:spPr>
          <a:xfrm flipH="1">
            <a:off x="683568" y="1779662"/>
            <a:ext cx="7776864" cy="2556284"/>
          </a:xfrm>
          <a:custGeom>
            <a:avLst/>
            <a:gdLst>
              <a:gd name="connsiteX0" fmla="*/ 63374 w 5232903"/>
              <a:gd name="connsiteY0" fmla="*/ 0 h 1484768"/>
              <a:gd name="connsiteX1" fmla="*/ 1937442 w 5232903"/>
              <a:gd name="connsiteY1" fmla="*/ 36214 h 1484768"/>
              <a:gd name="connsiteX2" fmla="*/ 3186820 w 5232903"/>
              <a:gd name="connsiteY2" fmla="*/ 9053 h 1484768"/>
              <a:gd name="connsiteX3" fmla="*/ 4544840 w 5232903"/>
              <a:gd name="connsiteY3" fmla="*/ 18107 h 1484768"/>
              <a:gd name="connsiteX4" fmla="*/ 5223850 w 5232903"/>
              <a:gd name="connsiteY4" fmla="*/ 36214 h 1484768"/>
              <a:gd name="connsiteX5" fmla="*/ 5232903 w 5232903"/>
              <a:gd name="connsiteY5" fmla="*/ 298764 h 1484768"/>
              <a:gd name="connsiteX6" fmla="*/ 5214796 w 5232903"/>
              <a:gd name="connsiteY6" fmla="*/ 959667 h 1484768"/>
              <a:gd name="connsiteX7" fmla="*/ 5223850 w 5232903"/>
              <a:gd name="connsiteY7" fmla="*/ 1041148 h 1484768"/>
              <a:gd name="connsiteX8" fmla="*/ 4037846 w 5232903"/>
              <a:gd name="connsiteY8" fmla="*/ 1041148 h 1484768"/>
              <a:gd name="connsiteX9" fmla="*/ 3385996 w 5232903"/>
              <a:gd name="connsiteY9" fmla="*/ 1068309 h 1484768"/>
              <a:gd name="connsiteX10" fmla="*/ 1674891 w 5232903"/>
              <a:gd name="connsiteY10" fmla="*/ 1041148 h 1484768"/>
              <a:gd name="connsiteX11" fmla="*/ 1303699 w 5232903"/>
              <a:gd name="connsiteY11" fmla="*/ 1032095 h 1484768"/>
              <a:gd name="connsiteX12" fmla="*/ 615636 w 5232903"/>
              <a:gd name="connsiteY12" fmla="*/ 1032095 h 1484768"/>
              <a:gd name="connsiteX13" fmla="*/ 0 w 5232903"/>
              <a:gd name="connsiteY13" fmla="*/ 1484768 h 1484768"/>
              <a:gd name="connsiteX14" fmla="*/ 72428 w 5232903"/>
              <a:gd name="connsiteY14" fmla="*/ 1023041 h 1484768"/>
              <a:gd name="connsiteX15" fmla="*/ 36214 w 5232903"/>
              <a:gd name="connsiteY15" fmla="*/ 253497 h 1484768"/>
              <a:gd name="connsiteX16" fmla="*/ 63374 w 5232903"/>
              <a:gd name="connsiteY16" fmla="*/ 0 h 148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2903" h="1484768">
                <a:moveTo>
                  <a:pt x="63374" y="0"/>
                </a:moveTo>
                <a:lnTo>
                  <a:pt x="1937442" y="36214"/>
                </a:lnTo>
                <a:lnTo>
                  <a:pt x="3186820" y="9053"/>
                </a:lnTo>
                <a:lnTo>
                  <a:pt x="4544840" y="18107"/>
                </a:lnTo>
                <a:lnTo>
                  <a:pt x="5223850" y="36214"/>
                </a:lnTo>
                <a:lnTo>
                  <a:pt x="5232903" y="298764"/>
                </a:lnTo>
                <a:lnTo>
                  <a:pt x="5214796" y="959667"/>
                </a:lnTo>
                <a:lnTo>
                  <a:pt x="5223850" y="1041148"/>
                </a:lnTo>
                <a:lnTo>
                  <a:pt x="4037846" y="1041148"/>
                </a:lnTo>
                <a:lnTo>
                  <a:pt x="3385996" y="1068309"/>
                </a:lnTo>
                <a:lnTo>
                  <a:pt x="1674891" y="1041148"/>
                </a:lnTo>
                <a:lnTo>
                  <a:pt x="1303699" y="1032095"/>
                </a:lnTo>
                <a:lnTo>
                  <a:pt x="615636" y="1032095"/>
                </a:lnTo>
                <a:lnTo>
                  <a:pt x="0" y="1484768"/>
                </a:lnTo>
                <a:lnTo>
                  <a:pt x="72428" y="1023041"/>
                </a:lnTo>
                <a:lnTo>
                  <a:pt x="36214" y="253497"/>
                </a:lnTo>
                <a:lnTo>
                  <a:pt x="63374" y="0"/>
                </a:lnTo>
                <a:close/>
              </a:path>
            </a:pathLst>
          </a:custGeom>
          <a:solidFill>
            <a:srgbClr val="4E4E4E"/>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Title 1"/>
          <p:cNvSpPr txBox="1">
            <a:spLocks/>
          </p:cNvSpPr>
          <p:nvPr/>
        </p:nvSpPr>
        <p:spPr>
          <a:xfrm>
            <a:off x="1248395" y="2283580"/>
            <a:ext cx="6768752" cy="1102519"/>
          </a:xfrm>
          <a:prstGeom prst="rect">
            <a:avLst/>
          </a:prstGeom>
        </p:spPr>
        <p:txBody>
          <a:bodyPr/>
          <a:lstStyle>
            <a:lvl1pPr algn="l" defTabSz="914400" rtl="0" eaLnBrk="1" latinLnBrk="0" hangingPunct="1">
              <a:spcBef>
                <a:spcPct val="0"/>
              </a:spcBef>
              <a:buNone/>
              <a:defRPr sz="4000" kern="1200">
                <a:solidFill>
                  <a:schemeClr val="tx1">
                    <a:lumMod val="65000"/>
                    <a:lumOff val="35000"/>
                  </a:schemeClr>
                </a:solidFill>
                <a:latin typeface="Arial Black" pitchFamily="34" charset="0"/>
                <a:ea typeface="+mj-ea"/>
                <a:cs typeface="+mj-cs"/>
              </a:defRPr>
            </a:lvl1pPr>
          </a:lstStyle>
          <a:p>
            <a:r>
              <a:rPr lang="en-US" sz="5400" dirty="0" smtClean="0">
                <a:solidFill>
                  <a:schemeClr val="bg1">
                    <a:lumMod val="95000"/>
                  </a:schemeClr>
                </a:solidFill>
                <a:cs typeface="+mn-cs"/>
              </a:rPr>
              <a:t>XBAP + WCF = </a:t>
            </a:r>
            <a:endParaRPr lang="he-IL" sz="5400" dirty="0">
              <a:solidFill>
                <a:schemeClr val="bg1">
                  <a:lumMod val="95000"/>
                </a:schemeClr>
              </a:solidFill>
              <a:cs typeface="+mn-cs"/>
            </a:endParaRPr>
          </a:p>
        </p:txBody>
      </p:sp>
      <p:pic>
        <p:nvPicPr>
          <p:cNvPr id="9" name="Picture 2" descr="C:\Users\Shy\AppData\Local\Microsoft\Windows\Temporary Internet Files\Content.IE5\4DDHNF09\MC900057416[1].wmf"/>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588224" y="1995686"/>
            <a:ext cx="1815084" cy="1439266"/>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9856" y="444829"/>
            <a:ext cx="7772400" cy="1102519"/>
          </a:xfrm>
        </p:spPr>
        <p:txBody>
          <a:bodyPr/>
          <a:lstStyle/>
          <a:p>
            <a:r>
              <a:rPr lang="en-US" dirty="0" smtClean="0"/>
              <a:t>Why move to .NET 4?</a:t>
            </a:r>
            <a:endParaRPr lang="en-US" dirty="0"/>
          </a:p>
        </p:txBody>
      </p:sp>
      <p:sp>
        <p:nvSpPr>
          <p:cNvPr id="5" name="Subtitle 4"/>
          <p:cNvSpPr>
            <a:spLocks noGrp="1"/>
          </p:cNvSpPr>
          <p:nvPr>
            <p:ph type="subTitle" idx="1"/>
          </p:nvPr>
        </p:nvSpPr>
        <p:spPr>
          <a:xfrm>
            <a:off x="1187624" y="2643758"/>
            <a:ext cx="7304856" cy="1314450"/>
          </a:xfrm>
        </p:spPr>
        <p:txBody>
          <a:bodyPr vert="horz" lIns="91440" tIns="45720" rIns="91440" bIns="45720" rtlCol="0" anchor="ctr">
            <a:noAutofit/>
          </a:bodyPr>
          <a:lstStyle/>
          <a:p>
            <a:pPr algn="l">
              <a:lnSpc>
                <a:spcPct val="100000"/>
              </a:lnSpc>
              <a:spcBef>
                <a:spcPct val="0"/>
              </a:spcBef>
            </a:pPr>
            <a:r>
              <a:rPr lang="en-US" sz="6000" b="1" dirty="0" smtClean="0">
                <a:solidFill>
                  <a:srgbClr val="0070C0"/>
                </a:solidFill>
                <a:effectLst>
                  <a:outerShdw blurRad="38100" dist="38100" dir="2700000" algn="tl">
                    <a:srgbClr val="000000">
                      <a:alpha val="43137"/>
                    </a:srgbClr>
                  </a:outerShdw>
                </a:effectLst>
                <a:cs typeface="+mj-cs"/>
              </a:rPr>
              <a:t>Because It Unleashes </a:t>
            </a:r>
            <a:r>
              <a:rPr lang="en-US" sz="6000" b="1" dirty="0">
                <a:solidFill>
                  <a:srgbClr val="0070C0"/>
                </a:solidFill>
                <a:effectLst>
                  <a:outerShdw blurRad="38100" dist="38100" dir="2700000" algn="tl">
                    <a:srgbClr val="000000">
                      <a:alpha val="43137"/>
                    </a:srgbClr>
                  </a:outerShdw>
                </a:effectLst>
                <a:cs typeface="+mj-cs"/>
              </a:rPr>
              <a:t>t</a:t>
            </a:r>
            <a:r>
              <a:rPr lang="en-US" sz="6000" b="1" dirty="0" smtClean="0">
                <a:solidFill>
                  <a:srgbClr val="0070C0"/>
                </a:solidFill>
                <a:effectLst>
                  <a:outerShdw blurRad="38100" dist="38100" dir="2700000" algn="tl">
                    <a:srgbClr val="000000">
                      <a:alpha val="43137"/>
                    </a:srgbClr>
                  </a:outerShdw>
                </a:effectLst>
                <a:cs typeface="+mj-cs"/>
              </a:rPr>
              <a:t>he Potential of XBAP!</a:t>
            </a:r>
            <a:endParaRPr lang="en-US" sz="6000" b="1" dirty="0">
              <a:solidFill>
                <a:srgbClr val="0070C0"/>
              </a:solidFill>
              <a:effectLst>
                <a:outerShdw blurRad="38100" dist="38100" dir="2700000" algn="tl">
                  <a:srgbClr val="000000">
                    <a:alpha val="43137"/>
                  </a:srgbClr>
                </a:outerShdw>
              </a:effectLst>
              <a:cs typeface="+mj-cs"/>
            </a:endParaRPr>
          </a:p>
        </p:txBody>
      </p:sp>
      <p:sp>
        <p:nvSpPr>
          <p:cNvPr id="6" name="TextBox 5"/>
          <p:cNvSpPr txBox="1"/>
          <p:nvPr/>
        </p:nvSpPr>
        <p:spPr>
          <a:xfrm rot="20075079">
            <a:off x="128987" y="1669337"/>
            <a:ext cx="1603360"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Reason 7</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18141821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723878"/>
            <a:ext cx="5472608" cy="54006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Current Investments</a:t>
            </a:r>
            <a:endParaRPr lang="en-US" dirty="0"/>
          </a:p>
        </p:txBody>
      </p:sp>
      <p:sp>
        <p:nvSpPr>
          <p:cNvPr id="3" name="Content Placeholder 2"/>
          <p:cNvSpPr>
            <a:spLocks noGrp="1"/>
          </p:cNvSpPr>
          <p:nvPr>
            <p:ph idx="1"/>
          </p:nvPr>
        </p:nvSpPr>
        <p:spPr/>
        <p:txBody>
          <a:bodyPr>
            <a:normAutofit/>
          </a:bodyPr>
          <a:lstStyle/>
          <a:p>
            <a:r>
              <a:rPr lang="en-US" dirty="0" smtClean="0"/>
              <a:t>Base Class Library</a:t>
            </a:r>
          </a:p>
          <a:p>
            <a:r>
              <a:rPr lang="en-US" dirty="0" smtClean="0"/>
              <a:t>Client Profile</a:t>
            </a:r>
          </a:p>
          <a:p>
            <a:r>
              <a:rPr lang="en-US" dirty="0" smtClean="0"/>
              <a:t>Web </a:t>
            </a:r>
            <a:r>
              <a:rPr lang="en-US" dirty="0"/>
              <a:t>Applications</a:t>
            </a:r>
            <a:endParaRPr lang="en-US" dirty="0" smtClean="0"/>
          </a:p>
          <a:p>
            <a:r>
              <a:rPr lang="en-US" dirty="0" smtClean="0"/>
              <a:t>Client Applications (</a:t>
            </a:r>
            <a:r>
              <a:rPr lang="en-US" dirty="0"/>
              <a:t>WPF</a:t>
            </a:r>
            <a:r>
              <a:rPr lang="en-US" dirty="0" smtClean="0"/>
              <a:t>)</a:t>
            </a:r>
          </a:p>
          <a:p>
            <a:r>
              <a:rPr lang="en-US" dirty="0"/>
              <a:t>Frameworks (WCF, WF, EF)</a:t>
            </a:r>
          </a:p>
        </p:txBody>
      </p:sp>
    </p:spTree>
    <p:extLst>
      <p:ext uri="{BB962C8B-B14F-4D97-AF65-F5344CB8AC3E}">
        <p14:creationId xmlns:p14="http://schemas.microsoft.com/office/powerpoint/2010/main" val="188519274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8"/>
            <a:ext cx="8363272" cy="583574"/>
          </a:xfrm>
        </p:spPr>
        <p:txBody>
          <a:bodyPr>
            <a:normAutofit fontScale="90000"/>
          </a:bodyPr>
          <a:lstStyle/>
          <a:p>
            <a:pPr lvl="0"/>
            <a:r>
              <a:rPr lang="en-US" dirty="0" smtClean="0"/>
              <a:t>Windows Communication Foundation</a:t>
            </a:r>
            <a:endParaRPr lang="en-US" dirty="0"/>
          </a:p>
        </p:txBody>
      </p:sp>
      <p:sp>
        <p:nvSpPr>
          <p:cNvPr id="3" name="Content Placeholder 2"/>
          <p:cNvSpPr>
            <a:spLocks noGrp="1"/>
          </p:cNvSpPr>
          <p:nvPr>
            <p:ph idx="1"/>
          </p:nvPr>
        </p:nvSpPr>
        <p:spPr/>
        <p:txBody>
          <a:bodyPr>
            <a:normAutofit fontScale="47500" lnSpcReduction="20000"/>
          </a:bodyPr>
          <a:lstStyle/>
          <a:p>
            <a:pPr lvl="0"/>
            <a:endParaRPr lang="en-US" dirty="0" smtClean="0"/>
          </a:p>
          <a:p>
            <a:pPr lvl="0"/>
            <a:r>
              <a:rPr lang="en-US" b="1" dirty="0" smtClean="0"/>
              <a:t>Routing</a:t>
            </a:r>
            <a:r>
              <a:rPr lang="en-US" dirty="0" smtClean="0"/>
              <a:t> Service</a:t>
            </a:r>
          </a:p>
          <a:p>
            <a:pPr lvl="1"/>
            <a:r>
              <a:rPr lang="en-US" dirty="0" smtClean="0"/>
              <a:t>Route messages based on content</a:t>
            </a:r>
          </a:p>
          <a:p>
            <a:pPr lvl="0"/>
            <a:r>
              <a:rPr lang="en-US" dirty="0" smtClean="0"/>
              <a:t>Support for </a:t>
            </a:r>
            <a:r>
              <a:rPr lang="en-US" b="1" dirty="0" smtClean="0"/>
              <a:t>WS-Discovery</a:t>
            </a:r>
          </a:p>
          <a:p>
            <a:pPr lvl="1"/>
            <a:r>
              <a:rPr lang="en-US" dirty="0" smtClean="0"/>
              <a:t>Create and search for discoverable services</a:t>
            </a:r>
          </a:p>
          <a:p>
            <a:pPr lvl="0"/>
            <a:r>
              <a:rPr lang="en-US" dirty="0" smtClean="0"/>
              <a:t>Various WCF </a:t>
            </a:r>
            <a:r>
              <a:rPr lang="en-US" b="1" dirty="0" smtClean="0"/>
              <a:t>REST</a:t>
            </a:r>
            <a:r>
              <a:rPr lang="en-US" dirty="0" smtClean="0"/>
              <a:t> enhancements</a:t>
            </a:r>
          </a:p>
          <a:p>
            <a:pPr lvl="1"/>
            <a:r>
              <a:rPr lang="en-US" dirty="0" smtClean="0"/>
              <a:t>Integration with </a:t>
            </a:r>
            <a:r>
              <a:rPr lang="en-US" dirty="0" err="1" smtClean="0"/>
              <a:t>System.Web.Routing</a:t>
            </a:r>
            <a:r>
              <a:rPr lang="en-US" dirty="0" smtClean="0"/>
              <a:t>, Caching, Formats Support, HTTP REST Error Handling, Cross Domain JavaScript (JASONP), WCF REST Service Help Page</a:t>
            </a:r>
          </a:p>
          <a:p>
            <a:r>
              <a:rPr lang="en-US" dirty="0" smtClean="0"/>
              <a:t>Better integration with IIS</a:t>
            </a:r>
          </a:p>
          <a:p>
            <a:pPr lvl="1"/>
            <a:r>
              <a:rPr lang="en-US" dirty="0" smtClean="0"/>
              <a:t>Support for HTTP Decompression</a:t>
            </a:r>
          </a:p>
          <a:p>
            <a:pPr lvl="1"/>
            <a:r>
              <a:rPr lang="en-US" dirty="0" smtClean="0"/>
              <a:t>Multiple IIS Site Bindings Support</a:t>
            </a:r>
          </a:p>
          <a:p>
            <a:pPr lvl="0"/>
            <a:r>
              <a:rPr lang="en-US" dirty="0" smtClean="0"/>
              <a:t>Simplified </a:t>
            </a:r>
            <a:r>
              <a:rPr lang="en-US" b="1" dirty="0" smtClean="0"/>
              <a:t>configuration</a:t>
            </a:r>
          </a:p>
          <a:p>
            <a:pPr lvl="1"/>
            <a:r>
              <a:rPr lang="en-US" dirty="0" smtClean="0"/>
              <a:t>Reduces the likelihood of configuration errors</a:t>
            </a:r>
          </a:p>
          <a:p>
            <a:pPr lvl="1"/>
            <a:r>
              <a:rPr lang="en-US" b="1" dirty="0" smtClean="0"/>
              <a:t>Default Endpoints </a:t>
            </a:r>
            <a:r>
              <a:rPr lang="en-US" dirty="0" smtClean="0"/>
              <a:t>(based on the URI), </a:t>
            </a:r>
            <a:r>
              <a:rPr lang="en-US" b="1" dirty="0" smtClean="0"/>
              <a:t>Standard </a:t>
            </a:r>
            <a:r>
              <a:rPr lang="en-US" b="1" dirty="0"/>
              <a:t>Endpoints </a:t>
            </a:r>
            <a:r>
              <a:rPr lang="en-US" dirty="0"/>
              <a:t>(</a:t>
            </a:r>
            <a:r>
              <a:rPr lang="en-US" dirty="0" err="1" smtClean="0"/>
              <a:t>mexEndpoint</a:t>
            </a:r>
            <a:r>
              <a:rPr lang="en-US" dirty="0"/>
              <a:t>, </a:t>
            </a:r>
            <a:r>
              <a:rPr lang="en-US" dirty="0" err="1" smtClean="0"/>
              <a:t>discoveryEndpoint</a:t>
            </a:r>
            <a:r>
              <a:rPr lang="en-US" dirty="0" smtClean="0"/>
              <a:t>), </a:t>
            </a:r>
          </a:p>
          <a:p>
            <a:r>
              <a:rPr lang="en-US" dirty="0" smtClean="0"/>
              <a:t>Configuration Based </a:t>
            </a:r>
            <a:r>
              <a:rPr lang="en-US" b="1" dirty="0" smtClean="0"/>
              <a:t>Activation</a:t>
            </a:r>
          </a:p>
          <a:p>
            <a:pPr lvl="1"/>
            <a:r>
              <a:rPr lang="en-US" dirty="0" smtClean="0"/>
              <a:t>.SVC file no longer required</a:t>
            </a:r>
          </a:p>
        </p:txBody>
      </p:sp>
      <p:sp>
        <p:nvSpPr>
          <p:cNvPr id="5" name="Rectangle 4"/>
          <p:cNvSpPr/>
          <p:nvPr/>
        </p:nvSpPr>
        <p:spPr>
          <a:xfrm>
            <a:off x="683568" y="658848"/>
            <a:ext cx="8280920" cy="653705"/>
          </a:xfrm>
          <a:prstGeom prst="rect">
            <a:avLst/>
          </a:prstGeom>
        </p:spPr>
        <p:txBody>
          <a:bodyPr wrap="square">
            <a:spAutoFit/>
          </a:bodyPr>
          <a:lstStyle/>
          <a:p>
            <a:pPr lvl="0" algn="r">
              <a:lnSpc>
                <a:spcPct val="114000"/>
              </a:lnSpc>
              <a:spcBef>
                <a:spcPct val="20000"/>
              </a:spcBef>
              <a:buSzPct val="52000"/>
            </a:pPr>
            <a:r>
              <a:rPr lang="en-US" sz="3200" dirty="0" smtClean="0">
                <a:solidFill>
                  <a:prstClr val="black">
                    <a:lumMod val="65000"/>
                    <a:lumOff val="35000"/>
                  </a:prstClr>
                </a:solidFill>
                <a:effectLst>
                  <a:outerShdw blurRad="38100" dist="38100" dir="2700000" algn="tl">
                    <a:srgbClr val="000000">
                      <a:alpha val="43137"/>
                    </a:srgbClr>
                  </a:outerShdw>
                </a:effectLst>
                <a:latin typeface="Segoe UI" pitchFamily="34" charset="0"/>
                <a:ea typeface="Segoe UI" pitchFamily="34" charset="0"/>
                <a:cs typeface="Arial" pitchFamily="34" charset="0"/>
              </a:rPr>
              <a:t>A unified communication API</a:t>
            </a:r>
            <a:endParaRPr lang="en-US" sz="3200" dirty="0">
              <a:solidFill>
                <a:prstClr val="black">
                  <a:lumMod val="65000"/>
                  <a:lumOff val="35000"/>
                </a:prstClr>
              </a:solidFill>
              <a:effectLst>
                <a:outerShdw blurRad="38100" dist="38100" dir="2700000" algn="tl">
                  <a:srgbClr val="000000">
                    <a:alpha val="43137"/>
                  </a:srgbClr>
                </a:outerShdw>
              </a:effectLst>
              <a:latin typeface="Segoe UI" pitchFamily="34" charset="0"/>
              <a:ea typeface="Segoe UI" pitchFamily="34" charset="0"/>
              <a:cs typeface="Arial" pitchFamily="34" charset="0"/>
            </a:endParaRPr>
          </a:p>
        </p:txBody>
      </p:sp>
      <p:sp>
        <p:nvSpPr>
          <p:cNvPr id="6" name="Rectangle 5"/>
          <p:cNvSpPr/>
          <p:nvPr/>
        </p:nvSpPr>
        <p:spPr>
          <a:xfrm>
            <a:off x="7644741" y="4659982"/>
            <a:ext cx="1499257" cy="400110"/>
          </a:xfrm>
          <a:prstGeom prst="rect">
            <a:avLst/>
          </a:prstGeom>
          <a:effectLst>
            <a:outerShdw blurRad="127000" dist="1524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dirty="0">
                <a:hlinkClick r:id="rId3"/>
              </a:rPr>
              <a:t>More details</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250" fill="hold"/>
                                        <p:tgtEl>
                                          <p:spTgt spid="6"/>
                                        </p:tgtEl>
                                        <p:attrNameLst>
                                          <p:attrName>ppt_x</p:attrName>
                                        </p:attrNameLst>
                                      </p:cBhvr>
                                      <p:tavLst>
                                        <p:tav tm="0">
                                          <p:val>
                                            <p:strVal val="1+#ppt_w/2"/>
                                          </p:val>
                                        </p:tav>
                                        <p:tav tm="100000">
                                          <p:val>
                                            <p:strVal val="#ppt_x"/>
                                          </p:val>
                                        </p:tav>
                                      </p:tavLst>
                                    </p:anim>
                                    <p:anim calcmode="lin" valueType="num">
                                      <p:cBhvr additive="base">
                                        <p:cTn id="48" dur="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Windows Workflow Foundation </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b="1" dirty="0" smtClean="0"/>
              <a:t>It’s rewritten &amp; significantly better!</a:t>
            </a:r>
          </a:p>
          <a:p>
            <a:pPr lvl="1"/>
            <a:r>
              <a:rPr lang="en-US" dirty="0" smtClean="0"/>
              <a:t>Redesigned activity &amp; data models</a:t>
            </a:r>
          </a:p>
          <a:p>
            <a:pPr lvl="1"/>
            <a:r>
              <a:rPr lang="en-US" dirty="0" smtClean="0"/>
              <a:t>New flow-control activities</a:t>
            </a:r>
          </a:p>
          <a:p>
            <a:pPr lvl="1"/>
            <a:r>
              <a:rPr lang="en-US" dirty="0" smtClean="0"/>
              <a:t>Expanded built-in activity library</a:t>
            </a:r>
          </a:p>
          <a:p>
            <a:pPr lvl="1"/>
            <a:r>
              <a:rPr lang="en-US" dirty="0" smtClean="0"/>
              <a:t>WPF-based designer</a:t>
            </a:r>
          </a:p>
          <a:p>
            <a:r>
              <a:rPr lang="en-US" dirty="0" smtClean="0"/>
              <a:t>WF 3.5 included in Full for backwards compatibility</a:t>
            </a:r>
          </a:p>
          <a:p>
            <a:pPr lvl="1"/>
            <a:r>
              <a:rPr lang="en-US" dirty="0" smtClean="0"/>
              <a:t>Your current WF app will just work - no need to port</a:t>
            </a:r>
          </a:p>
          <a:p>
            <a:pPr marL="0" indent="0">
              <a:buNone/>
            </a:pPr>
            <a:endParaRPr lang="en-US" dirty="0"/>
          </a:p>
        </p:txBody>
      </p:sp>
      <p:sp>
        <p:nvSpPr>
          <p:cNvPr id="4" name="Rectangle 3"/>
          <p:cNvSpPr/>
          <p:nvPr/>
        </p:nvSpPr>
        <p:spPr>
          <a:xfrm>
            <a:off x="2987824" y="681541"/>
            <a:ext cx="5984780" cy="569387"/>
          </a:xfrm>
          <a:prstGeom prst="rect">
            <a:avLst/>
          </a:prstGeom>
        </p:spPr>
        <p:txBody>
          <a:bodyPr wrap="square">
            <a:spAutoFit/>
          </a:bodyPr>
          <a:lstStyle/>
          <a:p>
            <a:pPr algn="r"/>
            <a:r>
              <a:rPr lang="en-US" sz="3100" dirty="0">
                <a:solidFill>
                  <a:prstClr val="black">
                    <a:lumMod val="65000"/>
                    <a:lumOff val="35000"/>
                  </a:prstClr>
                </a:solidFill>
                <a:effectLst>
                  <a:outerShdw blurRad="38100" dist="38100" dir="2700000" algn="tl">
                    <a:srgbClr val="000000">
                      <a:alpha val="43137"/>
                    </a:srgbClr>
                  </a:outerShdw>
                </a:effectLst>
                <a:latin typeface="Segoe UI" pitchFamily="34" charset="0"/>
                <a:ea typeface="Segoe UI" pitchFamily="34" charset="0"/>
                <a:cs typeface="+mj-cs"/>
              </a:rPr>
              <a:t>An embeddable workflow engine</a:t>
            </a:r>
          </a:p>
        </p:txBody>
      </p:sp>
      <p:sp>
        <p:nvSpPr>
          <p:cNvPr id="5" name="Rectangle 4"/>
          <p:cNvSpPr/>
          <p:nvPr/>
        </p:nvSpPr>
        <p:spPr>
          <a:xfrm>
            <a:off x="7644741" y="1563638"/>
            <a:ext cx="1499257" cy="400110"/>
          </a:xfrm>
          <a:prstGeom prst="rect">
            <a:avLst/>
          </a:prstGeom>
          <a:effectLst>
            <a:outerShdw blurRad="127000" dist="1524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dirty="0">
                <a:hlinkClick r:id="rId3"/>
              </a:rPr>
              <a:t>More details</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50" fill="hold"/>
                                        <p:tgtEl>
                                          <p:spTgt spid="5"/>
                                        </p:tgtEl>
                                        <p:attrNameLst>
                                          <p:attrName>ppt_x</p:attrName>
                                        </p:attrNameLst>
                                      </p:cBhvr>
                                      <p:tavLst>
                                        <p:tav tm="0">
                                          <p:val>
                                            <p:strVal val="1+#ppt_w/2"/>
                                          </p:val>
                                        </p:tav>
                                        <p:tav tm="100000">
                                          <p:val>
                                            <p:strVal val="#ppt_x"/>
                                          </p:val>
                                        </p:tav>
                                      </p:tavLst>
                                    </p:anim>
                                    <p:anim calcmode="lin" valueType="num">
                                      <p:cBhvr additive="base">
                                        <p:cTn id="26"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Themes for This Talk</a:t>
            </a:r>
            <a:endParaRPr lang="en-US" dirty="0"/>
          </a:p>
        </p:txBody>
      </p:sp>
      <p:sp>
        <p:nvSpPr>
          <p:cNvPr id="3" name="Content Placeholder 2"/>
          <p:cNvSpPr>
            <a:spLocks noGrp="1"/>
          </p:cNvSpPr>
          <p:nvPr>
            <p:ph idx="1"/>
          </p:nvPr>
        </p:nvSpPr>
        <p:spPr/>
        <p:txBody>
          <a:bodyPr/>
          <a:lstStyle/>
          <a:p>
            <a:r>
              <a:rPr lang="en-US" dirty="0" smtClean="0"/>
              <a:t>.NET 4 enhances your </a:t>
            </a:r>
            <a:r>
              <a:rPr lang="en-US" b="1" dirty="0" smtClean="0">
                <a:effectLst>
                  <a:outerShdw blurRad="38100" dist="38100" dir="2700000" algn="tl">
                    <a:srgbClr val="000000">
                      <a:alpha val="43137"/>
                    </a:srgbClr>
                  </a:outerShdw>
                </a:effectLst>
              </a:rPr>
              <a:t>Current</a:t>
            </a:r>
            <a:r>
              <a:rPr lang="en-US" dirty="0" smtClean="0">
                <a:effectLst>
                  <a:outerShdw blurRad="38100" dist="38100" dir="2700000" algn="tl">
                    <a:srgbClr val="000000">
                      <a:alpha val="43137"/>
                    </a:srgbClr>
                  </a:outerShdw>
                </a:effectLst>
              </a:rPr>
              <a:t> </a:t>
            </a:r>
            <a:r>
              <a:rPr lang="en-US" dirty="0" smtClean="0"/>
              <a:t>investments</a:t>
            </a:r>
          </a:p>
          <a:p>
            <a:r>
              <a:rPr lang="en-US" dirty="0"/>
              <a:t>.NET 4 </a:t>
            </a:r>
            <a:r>
              <a:rPr lang="en-US" dirty="0" smtClean="0"/>
              <a:t>gives you </a:t>
            </a:r>
            <a:r>
              <a:rPr lang="en-US" b="1" dirty="0" smtClean="0">
                <a:effectLst>
                  <a:outerShdw blurRad="38100" dist="38100" dir="2700000" algn="tl">
                    <a:srgbClr val="000000">
                      <a:alpha val="43137"/>
                    </a:srgbClr>
                  </a:outerShdw>
                </a:effectLst>
              </a:rPr>
              <a:t>New</a:t>
            </a:r>
            <a:r>
              <a:rPr lang="en-US" dirty="0" smtClean="0">
                <a:effectLst>
                  <a:outerShdw blurRad="38100" dist="38100" dir="2700000" algn="tl">
                    <a:srgbClr val="000000">
                      <a:alpha val="43137"/>
                    </a:srgbClr>
                  </a:outerShdw>
                </a:effectLst>
              </a:rPr>
              <a:t> </a:t>
            </a:r>
            <a:r>
              <a:rPr lang="en-US" dirty="0" smtClean="0"/>
              <a:t>tools</a:t>
            </a:r>
          </a:p>
          <a:p>
            <a:r>
              <a:rPr lang="en-US" dirty="0"/>
              <a:t>.NET 4 </a:t>
            </a:r>
            <a:r>
              <a:rPr lang="en-US" dirty="0" smtClean="0"/>
              <a:t>prepares you for the </a:t>
            </a:r>
            <a:r>
              <a:rPr lang="en-US" b="1" dirty="0" smtClean="0">
                <a:effectLst>
                  <a:outerShdw blurRad="38100" dist="38100" dir="2700000" algn="tl">
                    <a:srgbClr val="000000">
                      <a:alpha val="43137"/>
                    </a:srgbClr>
                  </a:outerShdw>
                </a:effectLst>
              </a:rPr>
              <a:t>Future</a:t>
            </a:r>
            <a:endParaRPr lang="en-US"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Entity Framework 4</a:t>
            </a:r>
            <a:endParaRPr lang="en-US" b="0"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Easily migrate from (or leverage) T-SQL</a:t>
            </a:r>
          </a:p>
          <a:p>
            <a:endParaRPr lang="en-US" dirty="0"/>
          </a:p>
          <a:p>
            <a:endParaRPr lang="en-US" dirty="0" smtClean="0"/>
          </a:p>
          <a:p>
            <a:endParaRPr lang="en-US" dirty="0" smtClean="0"/>
          </a:p>
          <a:p>
            <a:r>
              <a:rPr lang="en-US" dirty="0" smtClean="0"/>
              <a:t>Leverage your existing data model investments</a:t>
            </a:r>
          </a:p>
          <a:p>
            <a:pPr lvl="1"/>
            <a:r>
              <a:rPr lang="en-US" dirty="0" smtClean="0"/>
              <a:t>e.g. SPROCs</a:t>
            </a:r>
          </a:p>
          <a:p>
            <a:r>
              <a:rPr lang="en-US" b="1" dirty="0" smtClean="0"/>
              <a:t>Data</a:t>
            </a:r>
            <a:r>
              <a:rPr lang="en-US" dirty="0" smtClean="0"/>
              <a:t>-first, </a:t>
            </a:r>
            <a:r>
              <a:rPr lang="en-US" b="1" dirty="0" smtClean="0"/>
              <a:t>Model</a:t>
            </a:r>
            <a:r>
              <a:rPr lang="en-US" dirty="0" smtClean="0"/>
              <a:t>-first*, and </a:t>
            </a:r>
            <a:r>
              <a:rPr lang="en-US" b="1" dirty="0" smtClean="0"/>
              <a:t>Code</a:t>
            </a:r>
            <a:r>
              <a:rPr lang="en-US" dirty="0" smtClean="0"/>
              <a:t>-first **</a:t>
            </a:r>
          </a:p>
          <a:p>
            <a:r>
              <a:rPr lang="en-US" dirty="0" smtClean="0"/>
              <a:t>Better performance and testability</a:t>
            </a:r>
          </a:p>
        </p:txBody>
      </p:sp>
      <p:sp>
        <p:nvSpPr>
          <p:cNvPr id="4" name="Rectangle 3"/>
          <p:cNvSpPr/>
          <p:nvPr/>
        </p:nvSpPr>
        <p:spPr>
          <a:xfrm>
            <a:off x="1086297" y="1995686"/>
            <a:ext cx="7668344" cy="116955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400" dirty="0">
                <a:solidFill>
                  <a:srgbClr val="0000FF"/>
                </a:solidFill>
                <a:latin typeface="Segoe UI Mono" pitchFamily="49" charset="0"/>
              </a:rPr>
              <a:t>foreach</a:t>
            </a:r>
            <a:r>
              <a:rPr lang="en-US" sz="1400" dirty="0">
                <a:solidFill>
                  <a:srgbClr val="000000"/>
                </a:solidFill>
                <a:latin typeface="Segoe UI Mono" pitchFamily="49" charset="0"/>
              </a:rPr>
              <a:t> (</a:t>
            </a:r>
            <a:r>
              <a:rPr lang="en-US" sz="1400" dirty="0">
                <a:solidFill>
                  <a:srgbClr val="0000FF"/>
                </a:solidFill>
                <a:latin typeface="Segoe UI Mono" pitchFamily="49" charset="0"/>
              </a:rPr>
              <a:t>string</a:t>
            </a:r>
            <a:r>
              <a:rPr lang="en-US" sz="1400" dirty="0">
                <a:solidFill>
                  <a:srgbClr val="000000"/>
                </a:solidFill>
                <a:latin typeface="Segoe UI Mono" pitchFamily="49" charset="0"/>
              </a:rPr>
              <a:t> name </a:t>
            </a:r>
            <a:r>
              <a:rPr lang="en-US" sz="1400" dirty="0">
                <a:solidFill>
                  <a:srgbClr val="0000FF"/>
                </a:solidFill>
                <a:latin typeface="Segoe UI Mono" pitchFamily="49" charset="0"/>
              </a:rPr>
              <a:t>in</a:t>
            </a:r>
            <a:r>
              <a:rPr lang="en-US" sz="1400" dirty="0">
                <a:solidFill>
                  <a:srgbClr val="000000"/>
                </a:solidFill>
                <a:latin typeface="Segoe UI Mono" pitchFamily="49" charset="0"/>
              </a:rPr>
              <a:t> </a:t>
            </a:r>
            <a:r>
              <a:rPr lang="en-US" sz="1400" dirty="0" err="1">
                <a:solidFill>
                  <a:srgbClr val="000000"/>
                </a:solidFill>
                <a:latin typeface="Segoe UI Mono" pitchFamily="49" charset="0"/>
              </a:rPr>
              <a:t>context.ExecuteStoreQuery</a:t>
            </a:r>
            <a:r>
              <a:rPr lang="en-US" sz="1400" dirty="0">
                <a:solidFill>
                  <a:srgbClr val="000000"/>
                </a:solidFill>
                <a:latin typeface="Segoe UI Mono" pitchFamily="49" charset="0"/>
              </a:rPr>
              <a:t>&lt;</a:t>
            </a:r>
            <a:r>
              <a:rPr lang="en-US" sz="1400" dirty="0">
                <a:solidFill>
                  <a:srgbClr val="0000FF"/>
                </a:solidFill>
                <a:latin typeface="Segoe UI Mono" pitchFamily="49" charset="0"/>
              </a:rPr>
              <a:t>string</a:t>
            </a:r>
            <a:r>
              <a:rPr lang="en-US" sz="1400" dirty="0" smtClean="0">
                <a:solidFill>
                  <a:srgbClr val="000000"/>
                </a:solidFill>
                <a:latin typeface="Segoe UI Mono" pitchFamily="49" charset="0"/>
              </a:rPr>
              <a:t>&gt;</a:t>
            </a:r>
          </a:p>
          <a:p>
            <a:r>
              <a:rPr lang="en-US" sz="1400" dirty="0">
                <a:solidFill>
                  <a:srgbClr val="000000"/>
                </a:solidFill>
                <a:latin typeface="Segoe UI Mono" pitchFamily="49" charset="0"/>
              </a:rPr>
              <a:t> </a:t>
            </a:r>
            <a:r>
              <a:rPr lang="en-US" sz="1400" dirty="0" smtClean="0">
                <a:solidFill>
                  <a:srgbClr val="000000"/>
                </a:solidFill>
                <a:latin typeface="Segoe UI Mono" pitchFamily="49" charset="0"/>
              </a:rPr>
              <a:t> (</a:t>
            </a:r>
            <a:r>
              <a:rPr lang="en-US" sz="1400" dirty="0" smtClean="0">
                <a:solidFill>
                  <a:srgbClr val="A31515"/>
                </a:solidFill>
                <a:latin typeface="Segoe UI Mono" pitchFamily="49" charset="0"/>
              </a:rPr>
              <a:t>"</a:t>
            </a:r>
            <a:r>
              <a:rPr lang="en-US" sz="1400" dirty="0">
                <a:solidFill>
                  <a:srgbClr val="A31515"/>
                </a:solidFill>
                <a:latin typeface="Segoe UI Mono" pitchFamily="49" charset="0"/>
              </a:rPr>
              <a:t>Select Name from Department where </a:t>
            </a:r>
            <a:r>
              <a:rPr lang="en-US" sz="1400" dirty="0" err="1">
                <a:solidFill>
                  <a:srgbClr val="A31515"/>
                </a:solidFill>
                <a:latin typeface="Segoe UI Mono" pitchFamily="49" charset="0"/>
              </a:rPr>
              <a:t>DepartmentID</a:t>
            </a:r>
            <a:r>
              <a:rPr lang="en-US" sz="1400" dirty="0">
                <a:solidFill>
                  <a:srgbClr val="A31515"/>
                </a:solidFill>
                <a:latin typeface="Segoe UI Mono" pitchFamily="49" charset="0"/>
              </a:rPr>
              <a:t> &lt; {0}"</a:t>
            </a:r>
            <a:r>
              <a:rPr lang="en-US" sz="1400" dirty="0">
                <a:solidFill>
                  <a:srgbClr val="000000"/>
                </a:solidFill>
                <a:latin typeface="Segoe UI Mono" pitchFamily="49" charset="0"/>
              </a:rPr>
              <a:t>, 5</a:t>
            </a:r>
            <a:r>
              <a:rPr lang="en-US" sz="1400" dirty="0" smtClean="0">
                <a:solidFill>
                  <a:srgbClr val="000000"/>
                </a:solidFill>
                <a:latin typeface="Segoe UI Mono" pitchFamily="49" charset="0"/>
              </a:rPr>
              <a:t>))</a:t>
            </a:r>
          </a:p>
          <a:p>
            <a:r>
              <a:rPr lang="en-US" sz="1400" dirty="0" smtClean="0">
                <a:solidFill>
                  <a:srgbClr val="000000"/>
                </a:solidFill>
                <a:latin typeface="Segoe UI Mono" pitchFamily="49" charset="0"/>
              </a:rPr>
              <a:t>{</a:t>
            </a:r>
          </a:p>
          <a:p>
            <a:r>
              <a:rPr lang="en-US" sz="1400" dirty="0">
                <a:solidFill>
                  <a:srgbClr val="000000"/>
                </a:solidFill>
                <a:latin typeface="Segoe UI Mono" pitchFamily="49" charset="0"/>
              </a:rPr>
              <a:t> </a:t>
            </a:r>
            <a:r>
              <a:rPr lang="en-US" sz="1400" dirty="0" smtClean="0">
                <a:solidFill>
                  <a:srgbClr val="000000"/>
                </a:solidFill>
                <a:latin typeface="Segoe UI Mono" pitchFamily="49" charset="0"/>
              </a:rPr>
              <a:t>  </a:t>
            </a:r>
            <a:r>
              <a:rPr lang="en-US" sz="1400" dirty="0" err="1" smtClean="0">
                <a:solidFill>
                  <a:srgbClr val="000000"/>
                </a:solidFill>
                <a:latin typeface="Segoe UI Mono" pitchFamily="49" charset="0"/>
              </a:rPr>
              <a:t>Console.WriteLine</a:t>
            </a:r>
            <a:r>
              <a:rPr lang="en-US" sz="1400" dirty="0" smtClean="0">
                <a:solidFill>
                  <a:srgbClr val="000000"/>
                </a:solidFill>
                <a:latin typeface="Segoe UI Mono" pitchFamily="49" charset="0"/>
              </a:rPr>
              <a:t>(name);</a:t>
            </a:r>
          </a:p>
          <a:p>
            <a:r>
              <a:rPr lang="en-US" sz="1400" dirty="0" smtClean="0">
                <a:solidFill>
                  <a:srgbClr val="000000"/>
                </a:solidFill>
                <a:latin typeface="Segoe UI Mono" pitchFamily="49" charset="0"/>
              </a:rPr>
              <a:t>} </a:t>
            </a:r>
            <a:endParaRPr lang="en-US" sz="1400" dirty="0">
              <a:latin typeface="Segoe UI Mono" pitchFamily="49" charset="0"/>
            </a:endParaRPr>
          </a:p>
        </p:txBody>
      </p:sp>
      <p:sp>
        <p:nvSpPr>
          <p:cNvPr id="6" name="Rectangle 5"/>
          <p:cNvSpPr/>
          <p:nvPr/>
        </p:nvSpPr>
        <p:spPr>
          <a:xfrm>
            <a:off x="2339752" y="681541"/>
            <a:ext cx="6570984" cy="569387"/>
          </a:xfrm>
          <a:prstGeom prst="rect">
            <a:avLst/>
          </a:prstGeom>
        </p:spPr>
        <p:txBody>
          <a:bodyPr wrap="square">
            <a:spAutoFit/>
          </a:bodyPr>
          <a:lstStyle/>
          <a:p>
            <a:pPr algn="r"/>
            <a:r>
              <a:rPr lang="en-US" sz="3100" dirty="0">
                <a:solidFill>
                  <a:prstClr val="black">
                    <a:lumMod val="65000"/>
                    <a:lumOff val="35000"/>
                  </a:prstClr>
                </a:solidFill>
                <a:effectLst>
                  <a:outerShdw blurRad="38100" dist="38100" dir="2700000" algn="tl">
                    <a:srgbClr val="000000">
                      <a:alpha val="43137"/>
                    </a:srgbClr>
                  </a:outerShdw>
                </a:effectLst>
                <a:latin typeface="Segoe UI" pitchFamily="34" charset="0"/>
                <a:ea typeface="Segoe UI" pitchFamily="34" charset="0"/>
                <a:cs typeface="+mj-cs"/>
              </a:rPr>
              <a:t>A bridge </a:t>
            </a:r>
            <a:r>
              <a:rPr lang="en-US" sz="3100" dirty="0" smtClean="0">
                <a:solidFill>
                  <a:prstClr val="black">
                    <a:lumMod val="65000"/>
                    <a:lumOff val="35000"/>
                  </a:prstClr>
                </a:solidFill>
                <a:effectLst>
                  <a:outerShdw blurRad="38100" dist="38100" dir="2700000" algn="tl">
                    <a:srgbClr val="000000">
                      <a:alpha val="43137"/>
                    </a:srgbClr>
                  </a:outerShdw>
                </a:effectLst>
                <a:latin typeface="Segoe UI" pitchFamily="34" charset="0"/>
                <a:ea typeface="Segoe UI" pitchFamily="34" charset="0"/>
                <a:cs typeface="+mj-cs"/>
              </a:rPr>
              <a:t>between data and </a:t>
            </a:r>
            <a:r>
              <a:rPr lang="en-US" sz="3100" dirty="0">
                <a:solidFill>
                  <a:prstClr val="black">
                    <a:lumMod val="65000"/>
                    <a:lumOff val="35000"/>
                  </a:prstClr>
                </a:solidFill>
                <a:effectLst>
                  <a:outerShdw blurRad="38100" dist="38100" dir="2700000" algn="tl">
                    <a:srgbClr val="000000">
                      <a:alpha val="43137"/>
                    </a:srgbClr>
                  </a:outerShdw>
                </a:effectLst>
                <a:latin typeface="Segoe UI" pitchFamily="34" charset="0"/>
                <a:ea typeface="Segoe UI" pitchFamily="34" charset="0"/>
                <a:cs typeface="+mj-cs"/>
              </a:rPr>
              <a:t>objects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 4.0 Enhancements</a:t>
            </a:r>
            <a:endParaRPr lang="en-US" dirty="0"/>
          </a:p>
        </p:txBody>
      </p:sp>
      <p:sp>
        <p:nvSpPr>
          <p:cNvPr id="3" name="Content Placeholder 2"/>
          <p:cNvSpPr>
            <a:spLocks noGrp="1"/>
          </p:cNvSpPr>
          <p:nvPr>
            <p:ph idx="1"/>
          </p:nvPr>
        </p:nvSpPr>
        <p:spPr/>
        <p:txBody>
          <a:bodyPr>
            <a:normAutofit fontScale="40000" lnSpcReduction="20000"/>
          </a:bodyPr>
          <a:lstStyle/>
          <a:p>
            <a:r>
              <a:rPr lang="en-US" b="1" dirty="0" smtClean="0"/>
              <a:t>Model-First </a:t>
            </a:r>
            <a:r>
              <a:rPr lang="en-US" dirty="0" smtClean="0"/>
              <a:t>Support</a:t>
            </a:r>
          </a:p>
          <a:p>
            <a:r>
              <a:rPr lang="en-US" dirty="0" smtClean="0"/>
              <a:t>Foreign </a:t>
            </a:r>
            <a:r>
              <a:rPr lang="en-US" dirty="0"/>
              <a:t>Keys in the Conceptual Model</a:t>
            </a:r>
          </a:p>
          <a:p>
            <a:r>
              <a:rPr lang="en-US" dirty="0" smtClean="0"/>
              <a:t>Self-Tracking </a:t>
            </a:r>
            <a:r>
              <a:rPr lang="en-US" dirty="0"/>
              <a:t>Entities for N-Tier Application Development</a:t>
            </a:r>
          </a:p>
          <a:p>
            <a:r>
              <a:rPr lang="en-US" dirty="0" smtClean="0"/>
              <a:t>New </a:t>
            </a:r>
            <a:r>
              <a:rPr lang="en-US" dirty="0"/>
              <a:t>Methods for N-Tier Application Development</a:t>
            </a:r>
          </a:p>
          <a:p>
            <a:r>
              <a:rPr lang="en-US" dirty="0" err="1" smtClean="0"/>
              <a:t>EntityDataSource</a:t>
            </a:r>
            <a:r>
              <a:rPr lang="en-US" dirty="0" smtClean="0"/>
              <a:t> </a:t>
            </a:r>
            <a:r>
              <a:rPr lang="en-US" dirty="0"/>
              <a:t>Support for the </a:t>
            </a:r>
            <a:r>
              <a:rPr lang="en-US" dirty="0" err="1"/>
              <a:t>QueryExtender</a:t>
            </a:r>
            <a:r>
              <a:rPr lang="en-US" dirty="0"/>
              <a:t> Control</a:t>
            </a:r>
          </a:p>
          <a:p>
            <a:r>
              <a:rPr lang="en-US" b="1" dirty="0" smtClean="0"/>
              <a:t>Testability</a:t>
            </a:r>
            <a:r>
              <a:rPr lang="en-US" dirty="0" smtClean="0"/>
              <a:t> </a:t>
            </a:r>
            <a:r>
              <a:rPr lang="en-US" dirty="0"/>
              <a:t>with </a:t>
            </a:r>
            <a:r>
              <a:rPr lang="en-US" dirty="0" err="1"/>
              <a:t>IObjectSet</a:t>
            </a:r>
            <a:r>
              <a:rPr lang="en-US" dirty="0"/>
              <a:t>&lt;T&gt;</a:t>
            </a:r>
          </a:p>
          <a:p>
            <a:r>
              <a:rPr lang="en-US" dirty="0" smtClean="0"/>
              <a:t>Direct </a:t>
            </a:r>
            <a:r>
              <a:rPr lang="en-US" dirty="0"/>
              <a:t>Execution of Store Commands</a:t>
            </a:r>
          </a:p>
          <a:p>
            <a:r>
              <a:rPr lang="en-US" dirty="0" smtClean="0"/>
              <a:t>Persistence-Ignorant </a:t>
            </a:r>
            <a:r>
              <a:rPr lang="en-US" dirty="0"/>
              <a:t>Objects</a:t>
            </a:r>
          </a:p>
          <a:p>
            <a:r>
              <a:rPr lang="en-US" b="1" dirty="0" smtClean="0"/>
              <a:t>Lazy </a:t>
            </a:r>
            <a:r>
              <a:rPr lang="en-US" b="1" dirty="0"/>
              <a:t>Loading </a:t>
            </a:r>
            <a:r>
              <a:rPr lang="en-US" dirty="0"/>
              <a:t>of Related Objects</a:t>
            </a:r>
          </a:p>
          <a:p>
            <a:r>
              <a:rPr lang="en-US" dirty="0" smtClean="0"/>
              <a:t>Functions </a:t>
            </a:r>
            <a:r>
              <a:rPr lang="en-US" dirty="0"/>
              <a:t>in LINQ to Entities </a:t>
            </a:r>
            <a:r>
              <a:rPr lang="en-US" dirty="0" smtClean="0"/>
              <a:t>Queries</a:t>
            </a:r>
          </a:p>
          <a:p>
            <a:pPr lvl="1"/>
            <a:r>
              <a:rPr lang="en-US" dirty="0"/>
              <a:t>SPROCs, </a:t>
            </a:r>
            <a:r>
              <a:rPr lang="en-US" dirty="0" smtClean="0"/>
              <a:t>canonical, database, and more</a:t>
            </a:r>
            <a:endParaRPr lang="en-US" dirty="0"/>
          </a:p>
          <a:p>
            <a:r>
              <a:rPr lang="en-US" dirty="0" smtClean="0"/>
              <a:t>Complex </a:t>
            </a:r>
            <a:r>
              <a:rPr lang="en-US" dirty="0"/>
              <a:t>Type Support</a:t>
            </a:r>
          </a:p>
          <a:p>
            <a:r>
              <a:rPr lang="en-US" dirty="0" smtClean="0"/>
              <a:t>Improved </a:t>
            </a:r>
            <a:r>
              <a:rPr lang="en-US" dirty="0"/>
              <a:t>Model Browser Functionality</a:t>
            </a:r>
          </a:p>
          <a:p>
            <a:r>
              <a:rPr lang="en-US" dirty="0" smtClean="0"/>
              <a:t>Entity </a:t>
            </a:r>
            <a:r>
              <a:rPr lang="en-US" b="1" dirty="0"/>
              <a:t>Designer </a:t>
            </a:r>
            <a:r>
              <a:rPr lang="en-US" b="1" dirty="0" smtClean="0"/>
              <a:t>Extensibility</a:t>
            </a:r>
          </a:p>
          <a:p>
            <a:pPr lvl="1"/>
            <a:r>
              <a:rPr lang="en-US" dirty="0" smtClean="0"/>
              <a:t>Extend </a:t>
            </a:r>
            <a:r>
              <a:rPr lang="en-US" dirty="0"/>
              <a:t>the .</a:t>
            </a:r>
            <a:r>
              <a:rPr lang="en-US" dirty="0" err="1"/>
              <a:t>edmx</a:t>
            </a:r>
            <a:r>
              <a:rPr lang="en-US" dirty="0"/>
              <a:t> file generation </a:t>
            </a:r>
            <a:r>
              <a:rPr lang="en-US" dirty="0" smtClean="0"/>
              <a:t>process, the </a:t>
            </a:r>
            <a:r>
              <a:rPr lang="en-US" dirty="0"/>
              <a:t>.</a:t>
            </a:r>
            <a:r>
              <a:rPr lang="en-US" dirty="0" err="1"/>
              <a:t>edmx</a:t>
            </a:r>
            <a:r>
              <a:rPr lang="en-US" dirty="0"/>
              <a:t> file update </a:t>
            </a:r>
            <a:r>
              <a:rPr lang="en-US" dirty="0" smtClean="0"/>
              <a:t>process, add </a:t>
            </a:r>
            <a:r>
              <a:rPr lang="en-US" dirty="0"/>
              <a:t>custom properties to </a:t>
            </a:r>
            <a:r>
              <a:rPr lang="en-US" dirty="0" smtClean="0"/>
              <a:t>objects, load </a:t>
            </a:r>
            <a:r>
              <a:rPr lang="en-US" dirty="0"/>
              <a:t>and save custom file </a:t>
            </a:r>
            <a:r>
              <a:rPr lang="en-US" dirty="0" smtClean="0"/>
              <a:t>formats, extend </a:t>
            </a:r>
            <a:r>
              <a:rPr lang="en-US" dirty="0"/>
              <a:t>the .</a:t>
            </a:r>
            <a:r>
              <a:rPr lang="en-US" dirty="0" err="1"/>
              <a:t>edmx</a:t>
            </a:r>
            <a:r>
              <a:rPr lang="en-US" dirty="0"/>
              <a:t> file loading and saving processes</a:t>
            </a:r>
            <a:r>
              <a:rPr lang="en-US" dirty="0" smtClean="0"/>
              <a:t>.</a:t>
            </a:r>
          </a:p>
          <a:p>
            <a:r>
              <a:rPr lang="en-US" dirty="0" smtClean="0"/>
              <a:t>And </a:t>
            </a:r>
            <a:r>
              <a:rPr lang="en-US" b="1" i="1" dirty="0" smtClean="0"/>
              <a:t>many</a:t>
            </a:r>
            <a:r>
              <a:rPr lang="en-US" dirty="0" smtClean="0"/>
              <a:t> more!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 4.1</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RTW on April 11</a:t>
            </a:r>
            <a:r>
              <a:rPr lang="en-US" baseline="30000" dirty="0" smtClean="0"/>
              <a:t>th</a:t>
            </a:r>
            <a:r>
              <a:rPr lang="en-US" dirty="0" smtClean="0"/>
              <a:t>, 2011 </a:t>
            </a:r>
            <a:endParaRPr lang="en-US" b="1" dirty="0" smtClean="0"/>
          </a:p>
          <a:p>
            <a:r>
              <a:rPr lang="en-US" b="1" dirty="0" smtClean="0"/>
              <a:t>Code First</a:t>
            </a:r>
            <a:r>
              <a:rPr lang="en-US" dirty="0" smtClean="0"/>
              <a:t> Support</a:t>
            </a:r>
          </a:p>
          <a:p>
            <a:pPr lvl="1"/>
            <a:r>
              <a:rPr lang="en-US" dirty="0" smtClean="0"/>
              <a:t>Define your model using C#/VB.NET classes</a:t>
            </a:r>
          </a:p>
          <a:p>
            <a:pPr lvl="1"/>
            <a:r>
              <a:rPr lang="en-US" dirty="0" smtClean="0"/>
              <a:t>Map them to an existing database, OR</a:t>
            </a:r>
          </a:p>
          <a:p>
            <a:pPr lvl="1"/>
            <a:r>
              <a:rPr lang="en-US" dirty="0" smtClean="0"/>
              <a:t>Generate a database schema</a:t>
            </a:r>
          </a:p>
          <a:p>
            <a:r>
              <a:rPr lang="en-US" b="1" dirty="0" err="1" smtClean="0"/>
              <a:t>DbContext</a:t>
            </a:r>
            <a:r>
              <a:rPr lang="en-US" b="1" dirty="0" smtClean="0"/>
              <a:t> API</a:t>
            </a:r>
            <a:r>
              <a:rPr lang="en-US" dirty="0" smtClean="0"/>
              <a:t> </a:t>
            </a:r>
          </a:p>
          <a:p>
            <a:pPr lvl="1"/>
            <a:r>
              <a:rPr lang="en-US" dirty="0" smtClean="0"/>
              <a:t>A simplified abstraction over </a:t>
            </a:r>
            <a:r>
              <a:rPr lang="en-US" dirty="0" err="1" smtClean="0"/>
              <a:t>ObjectContext</a:t>
            </a:r>
            <a:endParaRPr lang="en-US" dirty="0" smtClean="0"/>
          </a:p>
          <a:p>
            <a:pPr lvl="1"/>
            <a:r>
              <a:rPr lang="en-US" dirty="0" smtClean="0"/>
              <a:t>Optimized for common tasks and coding patterns</a:t>
            </a:r>
          </a:p>
          <a:p>
            <a:pPr lvl="1"/>
            <a:r>
              <a:rPr lang="en-US" dirty="0" smtClean="0"/>
              <a:t>Can be used with Database First, Model First &amp; Code First</a:t>
            </a:r>
          </a:p>
        </p:txBody>
      </p:sp>
      <p:sp>
        <p:nvSpPr>
          <p:cNvPr id="4" name="TextBox 3"/>
          <p:cNvSpPr txBox="1"/>
          <p:nvPr/>
        </p:nvSpPr>
        <p:spPr>
          <a:xfrm>
            <a:off x="6145210" y="411510"/>
            <a:ext cx="2998790" cy="369332"/>
          </a:xfrm>
          <a:prstGeom prst="rect">
            <a:avLst/>
          </a:prstGeom>
          <a:effectLst>
            <a:outerShdw blurRad="127000" dist="1524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a:defRPr sz="2000"/>
            </a:lvl1pPr>
          </a:lstStyle>
          <a:p>
            <a:r>
              <a:rPr lang="en-US" sz="1800" dirty="0">
                <a:hlinkClick r:id="rId3"/>
              </a:rPr>
              <a:t>More details + download links</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1+#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115616" y="3651870"/>
            <a:ext cx="7683914" cy="1033983"/>
          </a:xfrm>
        </p:spPr>
        <p:txBody>
          <a:bodyPr/>
          <a:lstStyle/>
          <a:p>
            <a:r>
              <a:rPr lang="en-US" b="1"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demo</a:t>
            </a:r>
            <a:endParaRPr lang="en-US" b="1"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Freeform 4"/>
          <p:cNvSpPr/>
          <p:nvPr/>
        </p:nvSpPr>
        <p:spPr>
          <a:xfrm flipH="1">
            <a:off x="683568" y="1419622"/>
            <a:ext cx="7776864" cy="2916324"/>
          </a:xfrm>
          <a:custGeom>
            <a:avLst/>
            <a:gdLst>
              <a:gd name="connsiteX0" fmla="*/ 63374 w 5232903"/>
              <a:gd name="connsiteY0" fmla="*/ 0 h 1484768"/>
              <a:gd name="connsiteX1" fmla="*/ 1937442 w 5232903"/>
              <a:gd name="connsiteY1" fmla="*/ 36214 h 1484768"/>
              <a:gd name="connsiteX2" fmla="*/ 3186820 w 5232903"/>
              <a:gd name="connsiteY2" fmla="*/ 9053 h 1484768"/>
              <a:gd name="connsiteX3" fmla="*/ 4544840 w 5232903"/>
              <a:gd name="connsiteY3" fmla="*/ 18107 h 1484768"/>
              <a:gd name="connsiteX4" fmla="*/ 5223850 w 5232903"/>
              <a:gd name="connsiteY4" fmla="*/ 36214 h 1484768"/>
              <a:gd name="connsiteX5" fmla="*/ 5232903 w 5232903"/>
              <a:gd name="connsiteY5" fmla="*/ 298764 h 1484768"/>
              <a:gd name="connsiteX6" fmla="*/ 5214796 w 5232903"/>
              <a:gd name="connsiteY6" fmla="*/ 959667 h 1484768"/>
              <a:gd name="connsiteX7" fmla="*/ 5223850 w 5232903"/>
              <a:gd name="connsiteY7" fmla="*/ 1041148 h 1484768"/>
              <a:gd name="connsiteX8" fmla="*/ 4037846 w 5232903"/>
              <a:gd name="connsiteY8" fmla="*/ 1041148 h 1484768"/>
              <a:gd name="connsiteX9" fmla="*/ 3385996 w 5232903"/>
              <a:gd name="connsiteY9" fmla="*/ 1068309 h 1484768"/>
              <a:gd name="connsiteX10" fmla="*/ 1674891 w 5232903"/>
              <a:gd name="connsiteY10" fmla="*/ 1041148 h 1484768"/>
              <a:gd name="connsiteX11" fmla="*/ 1303699 w 5232903"/>
              <a:gd name="connsiteY11" fmla="*/ 1032095 h 1484768"/>
              <a:gd name="connsiteX12" fmla="*/ 615636 w 5232903"/>
              <a:gd name="connsiteY12" fmla="*/ 1032095 h 1484768"/>
              <a:gd name="connsiteX13" fmla="*/ 0 w 5232903"/>
              <a:gd name="connsiteY13" fmla="*/ 1484768 h 1484768"/>
              <a:gd name="connsiteX14" fmla="*/ 72428 w 5232903"/>
              <a:gd name="connsiteY14" fmla="*/ 1023041 h 1484768"/>
              <a:gd name="connsiteX15" fmla="*/ 36214 w 5232903"/>
              <a:gd name="connsiteY15" fmla="*/ 253497 h 1484768"/>
              <a:gd name="connsiteX16" fmla="*/ 63374 w 5232903"/>
              <a:gd name="connsiteY16" fmla="*/ 0 h 148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2903" h="1484768">
                <a:moveTo>
                  <a:pt x="63374" y="0"/>
                </a:moveTo>
                <a:lnTo>
                  <a:pt x="1937442" y="36214"/>
                </a:lnTo>
                <a:lnTo>
                  <a:pt x="3186820" y="9053"/>
                </a:lnTo>
                <a:lnTo>
                  <a:pt x="4544840" y="18107"/>
                </a:lnTo>
                <a:lnTo>
                  <a:pt x="5223850" y="36214"/>
                </a:lnTo>
                <a:lnTo>
                  <a:pt x="5232903" y="298764"/>
                </a:lnTo>
                <a:lnTo>
                  <a:pt x="5214796" y="959667"/>
                </a:lnTo>
                <a:lnTo>
                  <a:pt x="5223850" y="1041148"/>
                </a:lnTo>
                <a:lnTo>
                  <a:pt x="4037846" y="1041148"/>
                </a:lnTo>
                <a:lnTo>
                  <a:pt x="3385996" y="1068309"/>
                </a:lnTo>
                <a:lnTo>
                  <a:pt x="1674891" y="1041148"/>
                </a:lnTo>
                <a:lnTo>
                  <a:pt x="1303699" y="1032095"/>
                </a:lnTo>
                <a:lnTo>
                  <a:pt x="615636" y="1032095"/>
                </a:lnTo>
                <a:lnTo>
                  <a:pt x="0" y="1484768"/>
                </a:lnTo>
                <a:lnTo>
                  <a:pt x="72428" y="1023041"/>
                </a:lnTo>
                <a:lnTo>
                  <a:pt x="36214" y="253497"/>
                </a:lnTo>
                <a:lnTo>
                  <a:pt x="63374" y="0"/>
                </a:lnTo>
                <a:close/>
              </a:path>
            </a:pathLst>
          </a:custGeom>
          <a:solidFill>
            <a:srgbClr val="4E4E4E"/>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Title 1"/>
          <p:cNvSpPr txBox="1">
            <a:spLocks/>
          </p:cNvSpPr>
          <p:nvPr/>
        </p:nvSpPr>
        <p:spPr>
          <a:xfrm>
            <a:off x="1259632" y="1635646"/>
            <a:ext cx="6768752" cy="1656184"/>
          </a:xfrm>
          <a:prstGeom prst="rect">
            <a:avLst/>
          </a:prstGeom>
        </p:spPr>
        <p:txBody>
          <a:bodyPr/>
          <a:lstStyle>
            <a:lvl1pPr algn="l" defTabSz="914400" rtl="0" eaLnBrk="1" latinLnBrk="0" hangingPunct="1">
              <a:spcBef>
                <a:spcPct val="0"/>
              </a:spcBef>
              <a:buNone/>
              <a:defRPr sz="4000" kern="1200">
                <a:solidFill>
                  <a:schemeClr val="tx1">
                    <a:lumMod val="65000"/>
                    <a:lumOff val="35000"/>
                  </a:schemeClr>
                </a:solidFill>
                <a:latin typeface="Arial Black" pitchFamily="34" charset="0"/>
                <a:ea typeface="+mj-ea"/>
                <a:cs typeface="+mj-cs"/>
              </a:defRPr>
            </a:lvl1pPr>
          </a:lstStyle>
          <a:p>
            <a:r>
              <a:rPr lang="en-US" sz="5400" dirty="0" smtClean="0">
                <a:solidFill>
                  <a:schemeClr val="bg1">
                    <a:lumMod val="95000"/>
                  </a:schemeClr>
                </a:solidFill>
                <a:cs typeface="+mn-cs"/>
              </a:rPr>
              <a:t>MVC3 + EF 4.1 = Awesome 7.1</a:t>
            </a:r>
            <a:endParaRPr lang="he-IL" sz="5400" dirty="0">
              <a:solidFill>
                <a:schemeClr val="bg1">
                  <a:lumMod val="95000"/>
                </a:schemeClr>
              </a:solidFill>
              <a:cs typeface="+mn-cs"/>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9328" y="1923678"/>
            <a:ext cx="5410944" cy="2700300"/>
          </a:xfrm>
        </p:spPr>
        <p:txBody>
          <a:bodyPr>
            <a:normAutofit/>
          </a:bodyPr>
          <a:lstStyle/>
          <a:p>
            <a:pPr marL="0" indent="0" algn="ctr">
              <a:buNone/>
            </a:pPr>
            <a:r>
              <a:rPr lang="en-US" sz="4000" dirty="0" smtClean="0"/>
              <a:t>The .NET platform</a:t>
            </a:r>
          </a:p>
          <a:p>
            <a:pPr marL="0" indent="0" algn="ctr">
              <a:buNone/>
            </a:pPr>
            <a:r>
              <a:rPr lang="en-US" sz="4000" dirty="0" smtClean="0"/>
              <a:t>Web &amp; Client apps</a:t>
            </a:r>
          </a:p>
          <a:p>
            <a:pPr marL="0" indent="0" algn="ctr">
              <a:buNone/>
            </a:pPr>
            <a:r>
              <a:rPr lang="en-US" sz="4000" dirty="0" smtClean="0"/>
              <a:t>Frameworks</a:t>
            </a:r>
          </a:p>
        </p:txBody>
      </p:sp>
      <p:sp>
        <p:nvSpPr>
          <p:cNvPr id="7" name="Rectangle 6"/>
          <p:cNvSpPr/>
          <p:nvPr/>
        </p:nvSpPr>
        <p:spPr>
          <a:xfrm>
            <a:off x="467544" y="195487"/>
            <a:ext cx="8352928" cy="1323439"/>
          </a:xfrm>
          <a:prstGeom prst="rect">
            <a:avLst/>
          </a:prstGeom>
        </p:spPr>
        <p:txBody>
          <a:bodyPr wrap="square">
            <a:spAutoFit/>
          </a:bodyPr>
          <a:lstStyle/>
          <a:p>
            <a:r>
              <a:rPr lang="en-US" sz="4000" b="1" dirty="0">
                <a:solidFill>
                  <a:prstClr val="black">
                    <a:lumMod val="65000"/>
                    <a:lumOff val="35000"/>
                  </a:prstClr>
                </a:solidFill>
                <a:effectLst>
                  <a:outerShdw blurRad="38100" dist="38100" dir="2700000" algn="tl">
                    <a:srgbClr val="000000">
                      <a:alpha val="43137"/>
                    </a:srgbClr>
                  </a:outerShdw>
                </a:effectLst>
                <a:latin typeface="Segoe UI" pitchFamily="34" charset="0"/>
                <a:ea typeface="Segoe UI" pitchFamily="34" charset="0"/>
                <a:cs typeface="+mj-cs"/>
              </a:rPr>
              <a:t>.NET 4 is Enhancing </a:t>
            </a:r>
            <a:r>
              <a:rPr lang="en-US" sz="4000" b="1" dirty="0" smtClean="0">
                <a:solidFill>
                  <a:prstClr val="black">
                    <a:lumMod val="65000"/>
                    <a:lumOff val="35000"/>
                  </a:prstClr>
                </a:solidFill>
                <a:effectLst>
                  <a:outerShdw blurRad="38100" dist="38100" dir="2700000" algn="tl">
                    <a:srgbClr val="000000">
                      <a:alpha val="43137"/>
                    </a:srgbClr>
                  </a:outerShdw>
                </a:effectLst>
                <a:latin typeface="Segoe UI" pitchFamily="34" charset="0"/>
                <a:ea typeface="Segoe UI" pitchFamily="34" charset="0"/>
                <a:cs typeface="+mj-cs"/>
              </a:rPr>
              <a:t>Your</a:t>
            </a:r>
          </a:p>
          <a:p>
            <a:pPr algn="r"/>
            <a:r>
              <a:rPr lang="en-US" sz="4000" b="1" dirty="0" smtClean="0">
                <a:solidFill>
                  <a:prstClr val="black">
                    <a:lumMod val="65000"/>
                    <a:lumOff val="35000"/>
                  </a:prstClr>
                </a:solidFill>
                <a:effectLst>
                  <a:outerShdw blurRad="38100" dist="38100" dir="2700000" algn="tl">
                    <a:srgbClr val="000000">
                      <a:alpha val="43137"/>
                    </a:srgbClr>
                  </a:outerShdw>
                </a:effectLst>
                <a:latin typeface="Segoe UI" pitchFamily="34" charset="0"/>
                <a:ea typeface="Segoe UI" pitchFamily="34" charset="0"/>
                <a:cs typeface="+mj-cs"/>
              </a:rPr>
              <a:t>Current Investments</a:t>
            </a:r>
            <a:endParaRPr lang="en-US" dirty="0"/>
          </a:p>
        </p:txBody>
      </p:sp>
    </p:spTree>
    <p:extLst>
      <p:ext uri="{BB962C8B-B14F-4D97-AF65-F5344CB8AC3E}">
        <p14:creationId xmlns:p14="http://schemas.microsoft.com/office/powerpoint/2010/main" val="259604190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9856" y="444829"/>
            <a:ext cx="7772400" cy="1102519"/>
          </a:xfrm>
        </p:spPr>
        <p:txBody>
          <a:bodyPr/>
          <a:lstStyle/>
          <a:p>
            <a:r>
              <a:rPr lang="en-US" dirty="0" smtClean="0"/>
              <a:t>Why move to .NET 4?</a:t>
            </a:r>
            <a:endParaRPr lang="en-US" dirty="0"/>
          </a:p>
        </p:txBody>
      </p:sp>
      <p:sp>
        <p:nvSpPr>
          <p:cNvPr id="5" name="Subtitle 4"/>
          <p:cNvSpPr>
            <a:spLocks noGrp="1"/>
          </p:cNvSpPr>
          <p:nvPr>
            <p:ph type="subTitle" idx="1"/>
          </p:nvPr>
        </p:nvSpPr>
        <p:spPr>
          <a:xfrm>
            <a:off x="827584" y="2355726"/>
            <a:ext cx="7992888" cy="1314450"/>
          </a:xfrm>
        </p:spPr>
        <p:txBody>
          <a:bodyPr vert="horz" lIns="91440" tIns="45720" rIns="91440" bIns="45720" rtlCol="0" anchor="ctr">
            <a:noAutofit/>
          </a:bodyPr>
          <a:lstStyle/>
          <a:p>
            <a:pPr algn="l">
              <a:lnSpc>
                <a:spcPct val="100000"/>
              </a:lnSpc>
              <a:spcBef>
                <a:spcPct val="0"/>
              </a:spcBef>
            </a:pPr>
            <a:r>
              <a:rPr lang="en-US" sz="6000" b="1" dirty="0" smtClean="0">
                <a:solidFill>
                  <a:srgbClr val="0070C0"/>
                </a:solidFill>
                <a:effectLst>
                  <a:outerShdw blurRad="38100" dist="38100" dir="2700000" algn="tl">
                    <a:srgbClr val="000000">
                      <a:alpha val="43137"/>
                    </a:srgbClr>
                  </a:outerShdw>
                </a:effectLst>
                <a:cs typeface="+mj-cs"/>
              </a:rPr>
              <a:t>Because It Gives Me More of What I Love!</a:t>
            </a:r>
            <a:endParaRPr lang="en-US" sz="6000" b="1" dirty="0">
              <a:solidFill>
                <a:srgbClr val="0070C0"/>
              </a:solidFill>
              <a:effectLst>
                <a:outerShdw blurRad="38100" dist="38100" dir="2700000" algn="tl">
                  <a:srgbClr val="000000">
                    <a:alpha val="43137"/>
                  </a:srgbClr>
                </a:outerShdw>
              </a:effectLst>
              <a:cs typeface="+mj-cs"/>
            </a:endParaRPr>
          </a:p>
        </p:txBody>
      </p:sp>
      <p:sp>
        <p:nvSpPr>
          <p:cNvPr id="6" name="TextBox 5"/>
          <p:cNvSpPr txBox="1"/>
          <p:nvPr/>
        </p:nvSpPr>
        <p:spPr>
          <a:xfrm rot="20075079">
            <a:off x="200993" y="1597329"/>
            <a:ext cx="1603360"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Reason 8</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51733890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Tools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Major </a:t>
            </a:r>
            <a:r>
              <a:rPr lang="en-US" dirty="0" smtClean="0"/>
              <a:t>Improvements </a:t>
            </a:r>
            <a:r>
              <a:rPr lang="en-US" dirty="0"/>
              <a:t>in COM </a:t>
            </a:r>
            <a:r>
              <a:rPr lang="en-US" dirty="0" err="1"/>
              <a:t>I</a:t>
            </a:r>
            <a:r>
              <a:rPr lang="en-US" dirty="0" err="1" smtClean="0"/>
              <a:t>nterop</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Type Embedding</a:t>
            </a:r>
          </a:p>
          <a:p>
            <a:pPr lvl="1"/>
            <a:r>
              <a:rPr lang="en-US" dirty="0" err="1"/>
              <a:t>Interop</a:t>
            </a:r>
            <a:r>
              <a:rPr lang="en-US" dirty="0"/>
              <a:t> Assemblies </a:t>
            </a:r>
            <a:r>
              <a:rPr lang="en-US" dirty="0" smtClean="0"/>
              <a:t>are now Design-Time-Only</a:t>
            </a:r>
          </a:p>
          <a:p>
            <a:pPr lvl="1"/>
            <a:r>
              <a:rPr lang="en-US" dirty="0" smtClean="0"/>
              <a:t>No more PIA      Significantly smaller deployments!</a:t>
            </a:r>
          </a:p>
          <a:p>
            <a:r>
              <a:rPr lang="en-US" dirty="0" smtClean="0"/>
              <a:t>Type Equivalence</a:t>
            </a:r>
          </a:p>
          <a:p>
            <a:pPr lvl="1"/>
            <a:r>
              <a:rPr lang="en-US" dirty="0"/>
              <a:t>Target </a:t>
            </a:r>
            <a:r>
              <a:rPr lang="en-US" dirty="0" smtClean="0"/>
              <a:t>multiple Office </a:t>
            </a:r>
            <a:r>
              <a:rPr lang="en-US" dirty="0"/>
              <a:t>version </a:t>
            </a:r>
            <a:r>
              <a:rPr lang="en-US" dirty="0" smtClean="0"/>
              <a:t>from a</a:t>
            </a:r>
            <a:br>
              <a:rPr lang="en-US" dirty="0" smtClean="0"/>
            </a:br>
            <a:r>
              <a:rPr lang="en-US" dirty="0" smtClean="0"/>
              <a:t>single add-in!</a:t>
            </a:r>
          </a:p>
          <a:p>
            <a:r>
              <a:rPr lang="en-US" dirty="0"/>
              <a:t>Optional &amp; Named Parameters </a:t>
            </a:r>
            <a:r>
              <a:rPr lang="en-US" dirty="0" smtClean="0"/>
              <a:t>in C#</a:t>
            </a:r>
          </a:p>
          <a:p>
            <a:pPr lvl="1"/>
            <a:r>
              <a:rPr lang="en-US" dirty="0" smtClean="0"/>
              <a:t>Clean up you COM-calls code</a:t>
            </a:r>
          </a:p>
          <a:p>
            <a:pPr lvl="1"/>
            <a:r>
              <a:rPr lang="en-US" dirty="0"/>
              <a:t>F</a:t>
            </a:r>
            <a:r>
              <a:rPr lang="en-US" dirty="0" smtClean="0"/>
              <a:t>ewer bugs, easier maintenance</a:t>
            </a:r>
            <a:endParaRPr lang="en-US" dirty="0"/>
          </a:p>
          <a:p>
            <a:r>
              <a:rPr lang="en-US" dirty="0"/>
              <a:t>Faster </a:t>
            </a:r>
            <a:r>
              <a:rPr lang="en-US" dirty="0" err="1"/>
              <a:t>interop</a:t>
            </a:r>
            <a:r>
              <a:rPr lang="en-US" dirty="0"/>
              <a:t> </a:t>
            </a:r>
            <a:r>
              <a:rPr lang="en-US" dirty="0" smtClean="0"/>
              <a:t>marshaling</a:t>
            </a:r>
          </a:p>
          <a:p>
            <a:pPr lvl="1"/>
            <a:r>
              <a:rPr lang="en-US" dirty="0" smtClean="0"/>
              <a:t>The </a:t>
            </a:r>
            <a:r>
              <a:rPr lang="en-US" dirty="0"/>
              <a:t>more complex the </a:t>
            </a:r>
            <a:r>
              <a:rPr lang="en-US" dirty="0" smtClean="0"/>
              <a:t>function</a:t>
            </a:r>
            <a:br>
              <a:rPr lang="en-US" dirty="0" smtClean="0"/>
            </a:br>
            <a:r>
              <a:rPr lang="en-US" dirty="0" smtClean="0"/>
              <a:t>signature, the </a:t>
            </a:r>
            <a:r>
              <a:rPr lang="en-US" dirty="0"/>
              <a:t>greater the </a:t>
            </a:r>
            <a:r>
              <a:rPr lang="en-US" dirty="0" smtClean="0"/>
              <a:t>speed-up</a:t>
            </a:r>
            <a:endParaRPr lang="en-US" dirty="0"/>
          </a:p>
        </p:txBody>
      </p:sp>
      <p:sp>
        <p:nvSpPr>
          <p:cNvPr id="5" name="Right Arrow 4"/>
          <p:cNvSpPr/>
          <p:nvPr/>
        </p:nvSpPr>
        <p:spPr>
          <a:xfrm>
            <a:off x="2627784" y="1795230"/>
            <a:ext cx="288032" cy="162018"/>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Rectangle 6"/>
          <p:cNvSpPr/>
          <p:nvPr/>
        </p:nvSpPr>
        <p:spPr>
          <a:xfrm>
            <a:off x="5220072" y="2571750"/>
            <a:ext cx="3744416" cy="25545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800" dirty="0" smtClean="0">
                <a:solidFill>
                  <a:srgbClr val="0000FF"/>
                </a:solidFill>
                <a:latin typeface="Consolas"/>
              </a:rPr>
              <a:t>class</a:t>
            </a:r>
            <a:r>
              <a:rPr lang="en-US" sz="800" dirty="0" smtClean="0">
                <a:solidFill>
                  <a:prstClr val="black"/>
                </a:solidFill>
                <a:latin typeface="Consolas"/>
              </a:rPr>
              <a:t> </a:t>
            </a:r>
            <a:r>
              <a:rPr lang="en-US" sz="800" dirty="0">
                <a:solidFill>
                  <a:srgbClr val="2B91AF"/>
                </a:solidFill>
                <a:latin typeface="Consolas"/>
              </a:rPr>
              <a:t>Program</a:t>
            </a:r>
            <a:endParaRPr lang="en-US" sz="800" dirty="0">
              <a:solidFill>
                <a:prstClr val="black"/>
              </a:solidFill>
              <a:latin typeface="Consolas"/>
            </a:endParaRPr>
          </a:p>
          <a:p>
            <a:r>
              <a:rPr lang="en-US" sz="800" dirty="0" smtClean="0">
                <a:solidFill>
                  <a:prstClr val="black"/>
                </a:solidFill>
                <a:latin typeface="Consolas"/>
              </a:rPr>
              <a:t>{</a:t>
            </a:r>
            <a:endParaRPr lang="en-US" sz="800" dirty="0">
              <a:solidFill>
                <a:prstClr val="black"/>
              </a:solidFill>
              <a:latin typeface="Consolas"/>
            </a:endParaRPr>
          </a:p>
          <a:p>
            <a:r>
              <a:rPr lang="en-US" sz="800" dirty="0" smtClean="0">
                <a:solidFill>
                  <a:srgbClr val="0000FF"/>
                </a:solidFill>
                <a:latin typeface="Consolas"/>
              </a:rPr>
              <a:t>  static</a:t>
            </a:r>
            <a:r>
              <a:rPr lang="en-US" sz="800" dirty="0" smtClean="0">
                <a:solidFill>
                  <a:prstClr val="black"/>
                </a:solidFill>
                <a:latin typeface="Consolas"/>
              </a:rPr>
              <a:t> </a:t>
            </a:r>
            <a:r>
              <a:rPr lang="en-US" sz="800" dirty="0">
                <a:solidFill>
                  <a:srgbClr val="0000FF"/>
                </a:solidFill>
                <a:latin typeface="Consolas"/>
              </a:rPr>
              <a:t>void</a:t>
            </a:r>
            <a:r>
              <a:rPr lang="en-US" sz="800" dirty="0">
                <a:solidFill>
                  <a:prstClr val="black"/>
                </a:solidFill>
                <a:latin typeface="Consolas"/>
              </a:rPr>
              <a:t> Main(</a:t>
            </a:r>
            <a:r>
              <a:rPr lang="en-US" sz="800" dirty="0">
                <a:solidFill>
                  <a:srgbClr val="0000FF"/>
                </a:solidFill>
                <a:latin typeface="Consolas"/>
              </a:rPr>
              <a:t>string</a:t>
            </a:r>
            <a:r>
              <a:rPr lang="en-US" sz="800" dirty="0">
                <a:solidFill>
                  <a:prstClr val="black"/>
                </a:solidFill>
                <a:latin typeface="Consolas"/>
              </a:rPr>
              <a:t>[] </a:t>
            </a:r>
            <a:r>
              <a:rPr lang="en-US" sz="800" dirty="0" err="1">
                <a:solidFill>
                  <a:prstClr val="black"/>
                </a:solidFill>
                <a:latin typeface="Consolas"/>
              </a:rPr>
              <a:t>args</a:t>
            </a:r>
            <a:r>
              <a:rPr lang="en-US" sz="800" dirty="0">
                <a:solidFill>
                  <a:prstClr val="black"/>
                </a:solidFill>
                <a:latin typeface="Consolas"/>
              </a:rPr>
              <a:t>)</a:t>
            </a:r>
          </a:p>
          <a:p>
            <a:r>
              <a:rPr lang="en-US" sz="800" dirty="0">
                <a:solidFill>
                  <a:prstClr val="black"/>
                </a:solidFill>
                <a:latin typeface="Consolas"/>
              </a:rPr>
              <a:t>  </a:t>
            </a:r>
            <a:r>
              <a:rPr lang="en-US" sz="800" dirty="0" smtClean="0">
                <a:solidFill>
                  <a:prstClr val="black"/>
                </a:solidFill>
                <a:latin typeface="Consolas"/>
              </a:rPr>
              <a:t>{</a:t>
            </a:r>
            <a:endParaRPr lang="en-US" sz="800" dirty="0">
              <a:solidFill>
                <a:prstClr val="black"/>
              </a:solidFill>
              <a:latin typeface="Consolas"/>
            </a:endParaRPr>
          </a:p>
          <a:p>
            <a:r>
              <a:rPr lang="en-US" sz="800" dirty="0" smtClean="0">
                <a:solidFill>
                  <a:srgbClr val="2B91AF"/>
                </a:solidFill>
                <a:latin typeface="Consolas"/>
              </a:rPr>
              <a:t>    </a:t>
            </a:r>
            <a:r>
              <a:rPr lang="en-US" sz="800" dirty="0" err="1" smtClean="0">
                <a:solidFill>
                  <a:srgbClr val="2B91AF"/>
                </a:solidFill>
                <a:latin typeface="Consolas"/>
              </a:rPr>
              <a:t>Utils</a:t>
            </a:r>
            <a:r>
              <a:rPr lang="en-US" sz="800" dirty="0" err="1" smtClean="0">
                <a:solidFill>
                  <a:prstClr val="black"/>
                </a:solidFill>
                <a:latin typeface="Consolas"/>
              </a:rPr>
              <a:t>.Alert</a:t>
            </a:r>
            <a:r>
              <a:rPr lang="en-US" sz="800" dirty="0">
                <a:solidFill>
                  <a:prstClr val="black"/>
                </a:solidFill>
                <a:latin typeface="Consolas"/>
              </a:rPr>
              <a:t>(</a:t>
            </a:r>
            <a:r>
              <a:rPr lang="en-US" sz="800" dirty="0">
                <a:solidFill>
                  <a:srgbClr val="A31515"/>
                </a:solidFill>
                <a:latin typeface="Consolas"/>
              </a:rPr>
              <a:t>"Warning"</a:t>
            </a:r>
            <a:r>
              <a:rPr lang="en-US" sz="800" dirty="0">
                <a:solidFill>
                  <a:prstClr val="black"/>
                </a:solidFill>
                <a:latin typeface="Consolas"/>
              </a:rPr>
              <a:t>);</a:t>
            </a:r>
          </a:p>
          <a:p>
            <a:r>
              <a:rPr lang="en-US" sz="800" dirty="0" smtClean="0">
                <a:solidFill>
                  <a:srgbClr val="2B91AF"/>
                </a:solidFill>
                <a:latin typeface="Consolas"/>
              </a:rPr>
              <a:t>    </a:t>
            </a:r>
            <a:r>
              <a:rPr lang="en-US" sz="800" dirty="0" err="1" smtClean="0">
                <a:solidFill>
                  <a:srgbClr val="2B91AF"/>
                </a:solidFill>
                <a:latin typeface="Consolas"/>
              </a:rPr>
              <a:t>Utils</a:t>
            </a:r>
            <a:r>
              <a:rPr lang="en-US" sz="800" dirty="0" err="1" smtClean="0">
                <a:solidFill>
                  <a:prstClr val="black"/>
                </a:solidFill>
                <a:latin typeface="Consolas"/>
              </a:rPr>
              <a:t>.Alert</a:t>
            </a:r>
            <a:r>
              <a:rPr lang="en-US" sz="800" dirty="0" smtClean="0">
                <a:solidFill>
                  <a:prstClr val="black"/>
                </a:solidFill>
                <a:latin typeface="Consolas"/>
              </a:rPr>
              <a:t>(</a:t>
            </a:r>
            <a:r>
              <a:rPr lang="en-US" sz="800" dirty="0" smtClean="0">
                <a:solidFill>
                  <a:srgbClr val="A31515"/>
                </a:solidFill>
                <a:latin typeface="Consolas"/>
              </a:rPr>
              <a:t>"Error"</a:t>
            </a:r>
            <a:r>
              <a:rPr lang="en-US" sz="800" dirty="0" smtClean="0">
                <a:solidFill>
                  <a:prstClr val="black"/>
                </a:solidFill>
                <a:latin typeface="Consolas"/>
              </a:rPr>
              <a:t>, </a:t>
            </a:r>
            <a:r>
              <a:rPr lang="en-US" sz="800" dirty="0" err="1" smtClean="0">
                <a:solidFill>
                  <a:prstClr val="black"/>
                </a:solidFill>
                <a:latin typeface="Consolas"/>
              </a:rPr>
              <a:t>beep:</a:t>
            </a:r>
            <a:r>
              <a:rPr lang="en-US" sz="800" dirty="0" err="1" smtClean="0">
                <a:solidFill>
                  <a:srgbClr val="0000FF"/>
                </a:solidFill>
                <a:latin typeface="Consolas"/>
              </a:rPr>
              <a:t>true</a:t>
            </a:r>
            <a:r>
              <a:rPr lang="en-US" sz="800" dirty="0">
                <a:latin typeface="Consolas"/>
              </a:rPr>
              <a:t>, </a:t>
            </a:r>
            <a:r>
              <a:rPr lang="en-US" sz="800" dirty="0" err="1">
                <a:latin typeface="Consolas"/>
              </a:rPr>
              <a:t>prefix:</a:t>
            </a:r>
            <a:r>
              <a:rPr lang="en-US" sz="800" dirty="0" err="1">
                <a:solidFill>
                  <a:srgbClr val="A31515"/>
                </a:solidFill>
                <a:latin typeface="Consolas"/>
              </a:rPr>
              <a:t>"Sys</a:t>
            </a:r>
            <a:r>
              <a:rPr lang="en-US" sz="800" dirty="0" smtClean="0">
                <a:solidFill>
                  <a:srgbClr val="A31515"/>
                </a:solidFill>
                <a:latin typeface="Consolas"/>
              </a:rPr>
              <a:t>"</a:t>
            </a:r>
            <a:r>
              <a:rPr lang="en-US" sz="800" dirty="0" smtClean="0">
                <a:solidFill>
                  <a:prstClr val="black"/>
                </a:solidFill>
                <a:latin typeface="Consolas"/>
              </a:rPr>
              <a:t>);</a:t>
            </a:r>
          </a:p>
          <a:p>
            <a:r>
              <a:rPr lang="en-US" sz="800" dirty="0" smtClean="0">
                <a:solidFill>
                  <a:prstClr val="black"/>
                </a:solidFill>
                <a:latin typeface="Consolas"/>
              </a:rPr>
              <a:t>  }</a:t>
            </a:r>
            <a:endParaRPr lang="en-US" sz="800" dirty="0">
              <a:solidFill>
                <a:prstClr val="black"/>
              </a:solidFill>
              <a:latin typeface="Consolas"/>
            </a:endParaRPr>
          </a:p>
          <a:p>
            <a:r>
              <a:rPr lang="en-US" sz="800" dirty="0" smtClean="0">
                <a:solidFill>
                  <a:prstClr val="black"/>
                </a:solidFill>
                <a:latin typeface="Consolas"/>
              </a:rPr>
              <a:t>}</a:t>
            </a:r>
            <a:endParaRPr lang="en-US" sz="800" dirty="0">
              <a:solidFill>
                <a:prstClr val="black"/>
              </a:solidFill>
              <a:latin typeface="Consolas"/>
            </a:endParaRPr>
          </a:p>
          <a:p>
            <a:r>
              <a:rPr lang="en-US" sz="800" dirty="0" smtClean="0">
                <a:solidFill>
                  <a:srgbClr val="0000FF"/>
                </a:solidFill>
                <a:latin typeface="Consolas"/>
              </a:rPr>
              <a:t>class</a:t>
            </a:r>
            <a:r>
              <a:rPr lang="en-US" sz="800" dirty="0" smtClean="0">
                <a:solidFill>
                  <a:prstClr val="black"/>
                </a:solidFill>
                <a:latin typeface="Consolas"/>
              </a:rPr>
              <a:t> </a:t>
            </a:r>
            <a:r>
              <a:rPr lang="en-US" sz="800" dirty="0" err="1">
                <a:solidFill>
                  <a:srgbClr val="2B91AF"/>
                </a:solidFill>
                <a:latin typeface="Consolas"/>
              </a:rPr>
              <a:t>Utils</a:t>
            </a:r>
            <a:endParaRPr lang="en-US" sz="800" dirty="0">
              <a:solidFill>
                <a:prstClr val="black"/>
              </a:solidFill>
              <a:latin typeface="Consolas"/>
            </a:endParaRPr>
          </a:p>
          <a:p>
            <a:r>
              <a:rPr lang="en-US" sz="800" dirty="0" smtClean="0">
                <a:solidFill>
                  <a:prstClr val="black"/>
                </a:solidFill>
                <a:latin typeface="Consolas"/>
              </a:rPr>
              <a:t>{</a:t>
            </a:r>
            <a:endParaRPr lang="en-US" sz="800" dirty="0">
              <a:solidFill>
                <a:prstClr val="black"/>
              </a:solidFill>
              <a:latin typeface="Consolas"/>
            </a:endParaRPr>
          </a:p>
          <a:p>
            <a:r>
              <a:rPr lang="en-US" sz="800" dirty="0" smtClean="0">
                <a:solidFill>
                  <a:srgbClr val="0000FF"/>
                </a:solidFill>
                <a:latin typeface="Consolas"/>
              </a:rPr>
              <a:t>  public</a:t>
            </a:r>
            <a:r>
              <a:rPr lang="en-US" sz="800" dirty="0" smtClean="0">
                <a:solidFill>
                  <a:prstClr val="black"/>
                </a:solidFill>
                <a:latin typeface="Consolas"/>
              </a:rPr>
              <a:t> </a:t>
            </a:r>
            <a:r>
              <a:rPr lang="en-US" sz="800" dirty="0">
                <a:solidFill>
                  <a:srgbClr val="0000FF"/>
                </a:solidFill>
                <a:latin typeface="Consolas"/>
              </a:rPr>
              <a:t>static</a:t>
            </a:r>
            <a:r>
              <a:rPr lang="en-US" sz="800" dirty="0">
                <a:solidFill>
                  <a:prstClr val="black"/>
                </a:solidFill>
                <a:latin typeface="Consolas"/>
              </a:rPr>
              <a:t> </a:t>
            </a:r>
            <a:r>
              <a:rPr lang="en-US" sz="800" dirty="0">
                <a:solidFill>
                  <a:srgbClr val="0000FF"/>
                </a:solidFill>
                <a:latin typeface="Consolas"/>
              </a:rPr>
              <a:t>void</a:t>
            </a:r>
            <a:r>
              <a:rPr lang="en-US" sz="800" dirty="0">
                <a:solidFill>
                  <a:prstClr val="black"/>
                </a:solidFill>
                <a:latin typeface="Consolas"/>
              </a:rPr>
              <a:t> Alert(</a:t>
            </a:r>
            <a:r>
              <a:rPr lang="en-US" sz="800" dirty="0">
                <a:solidFill>
                  <a:srgbClr val="0000FF"/>
                </a:solidFill>
                <a:latin typeface="Consolas"/>
              </a:rPr>
              <a:t>string</a:t>
            </a:r>
            <a:r>
              <a:rPr lang="en-US" sz="800" dirty="0">
                <a:solidFill>
                  <a:prstClr val="black"/>
                </a:solidFill>
                <a:latin typeface="Consolas"/>
              </a:rPr>
              <a:t> </a:t>
            </a:r>
            <a:r>
              <a:rPr lang="en-US" sz="800" dirty="0" smtClean="0">
                <a:solidFill>
                  <a:prstClr val="black"/>
                </a:solidFill>
                <a:latin typeface="Consolas"/>
              </a:rPr>
              <a:t>content,</a:t>
            </a:r>
          </a:p>
          <a:p>
            <a:r>
              <a:rPr lang="en-US" sz="800" dirty="0">
                <a:solidFill>
                  <a:prstClr val="black"/>
                </a:solidFill>
                <a:latin typeface="Consolas"/>
              </a:rPr>
              <a:t> </a:t>
            </a:r>
            <a:r>
              <a:rPr lang="en-US" sz="800" dirty="0" smtClean="0">
                <a:solidFill>
                  <a:prstClr val="black"/>
                </a:solidFill>
                <a:latin typeface="Consolas"/>
              </a:rPr>
              <a:t>                          </a:t>
            </a:r>
            <a:r>
              <a:rPr lang="en-US" sz="800" dirty="0" smtClean="0">
                <a:solidFill>
                  <a:srgbClr val="0000FF"/>
                </a:solidFill>
                <a:latin typeface="Consolas"/>
              </a:rPr>
              <a:t>string</a:t>
            </a:r>
            <a:r>
              <a:rPr lang="en-US" sz="800" dirty="0" smtClean="0">
                <a:solidFill>
                  <a:prstClr val="black"/>
                </a:solidFill>
                <a:latin typeface="Consolas"/>
              </a:rPr>
              <a:t> </a:t>
            </a:r>
            <a:r>
              <a:rPr lang="en-US" sz="800" dirty="0">
                <a:solidFill>
                  <a:prstClr val="black"/>
                </a:solidFill>
                <a:latin typeface="Consolas"/>
              </a:rPr>
              <a:t>prefix = </a:t>
            </a:r>
            <a:r>
              <a:rPr lang="en-US" sz="800" dirty="0" smtClean="0">
                <a:solidFill>
                  <a:srgbClr val="A31515"/>
                </a:solidFill>
                <a:latin typeface="Consolas"/>
              </a:rPr>
              <a:t>""</a:t>
            </a:r>
            <a:r>
              <a:rPr lang="en-US" sz="800" dirty="0" smtClean="0">
                <a:solidFill>
                  <a:prstClr val="black"/>
                </a:solidFill>
                <a:latin typeface="Consolas"/>
              </a:rPr>
              <a:t>,</a:t>
            </a:r>
          </a:p>
          <a:p>
            <a:r>
              <a:rPr lang="en-US" sz="800" dirty="0">
                <a:solidFill>
                  <a:prstClr val="black"/>
                </a:solidFill>
                <a:latin typeface="Consolas"/>
              </a:rPr>
              <a:t> </a:t>
            </a:r>
            <a:r>
              <a:rPr lang="en-US" sz="800" dirty="0" smtClean="0">
                <a:solidFill>
                  <a:prstClr val="black"/>
                </a:solidFill>
                <a:latin typeface="Consolas"/>
              </a:rPr>
              <a:t>                          </a:t>
            </a:r>
            <a:r>
              <a:rPr lang="en-US" sz="800" dirty="0" err="1" smtClean="0">
                <a:solidFill>
                  <a:srgbClr val="0000FF"/>
                </a:solidFill>
                <a:latin typeface="Consolas"/>
              </a:rPr>
              <a:t>bool</a:t>
            </a:r>
            <a:r>
              <a:rPr lang="en-US" sz="800" dirty="0" smtClean="0">
                <a:solidFill>
                  <a:prstClr val="black"/>
                </a:solidFill>
                <a:latin typeface="Consolas"/>
              </a:rPr>
              <a:t> </a:t>
            </a:r>
            <a:r>
              <a:rPr lang="en-US" sz="800" dirty="0">
                <a:solidFill>
                  <a:prstClr val="black"/>
                </a:solidFill>
                <a:latin typeface="Consolas"/>
              </a:rPr>
              <a:t>beep = </a:t>
            </a:r>
            <a:r>
              <a:rPr lang="en-US" sz="800" dirty="0">
                <a:solidFill>
                  <a:srgbClr val="0000FF"/>
                </a:solidFill>
                <a:latin typeface="Consolas"/>
              </a:rPr>
              <a:t>false</a:t>
            </a:r>
            <a:r>
              <a:rPr lang="en-US" sz="800" dirty="0">
                <a:solidFill>
                  <a:prstClr val="black"/>
                </a:solidFill>
                <a:latin typeface="Consolas"/>
              </a:rPr>
              <a:t>)</a:t>
            </a:r>
          </a:p>
          <a:p>
            <a:r>
              <a:rPr lang="en-US" sz="800" dirty="0" smtClean="0">
                <a:solidFill>
                  <a:prstClr val="black"/>
                </a:solidFill>
                <a:latin typeface="Consolas"/>
              </a:rPr>
              <a:t>  {</a:t>
            </a:r>
            <a:endParaRPr lang="en-US" sz="800" dirty="0">
              <a:solidFill>
                <a:prstClr val="black"/>
              </a:solidFill>
              <a:latin typeface="Consolas"/>
            </a:endParaRPr>
          </a:p>
          <a:p>
            <a:r>
              <a:rPr lang="en-US" sz="800" dirty="0" smtClean="0">
                <a:solidFill>
                  <a:srgbClr val="2B91AF"/>
                </a:solidFill>
                <a:latin typeface="Consolas"/>
              </a:rPr>
              <a:t>    </a:t>
            </a:r>
            <a:r>
              <a:rPr lang="en-US" sz="800" dirty="0" err="1" smtClean="0">
                <a:solidFill>
                  <a:srgbClr val="2B91AF"/>
                </a:solidFill>
                <a:latin typeface="Consolas"/>
              </a:rPr>
              <a:t>Console</a:t>
            </a:r>
            <a:r>
              <a:rPr lang="en-US" sz="800" dirty="0" err="1" smtClean="0">
                <a:solidFill>
                  <a:prstClr val="black"/>
                </a:solidFill>
                <a:latin typeface="Consolas"/>
              </a:rPr>
              <a:t>.WriteLine</a:t>
            </a:r>
            <a:r>
              <a:rPr lang="en-US" sz="800" dirty="0">
                <a:solidFill>
                  <a:prstClr val="black"/>
                </a:solidFill>
                <a:latin typeface="Consolas"/>
              </a:rPr>
              <a:t>(</a:t>
            </a:r>
            <a:r>
              <a:rPr lang="en-US" sz="800" dirty="0">
                <a:solidFill>
                  <a:srgbClr val="A31515"/>
                </a:solidFill>
                <a:latin typeface="Consolas"/>
              </a:rPr>
              <a:t>"{0}{1} {2}"</a:t>
            </a:r>
            <a:r>
              <a:rPr lang="en-US" sz="800" dirty="0">
                <a:solidFill>
                  <a:prstClr val="black"/>
                </a:solidFill>
                <a:latin typeface="Consolas"/>
              </a:rPr>
              <a:t>, </a:t>
            </a:r>
            <a:r>
              <a:rPr lang="en-US" sz="800" dirty="0" smtClean="0">
                <a:solidFill>
                  <a:prstClr val="black"/>
                </a:solidFill>
                <a:latin typeface="Consolas"/>
              </a:rPr>
              <a:t>prefix,</a:t>
            </a:r>
            <a:br>
              <a:rPr lang="en-US" sz="800" dirty="0" smtClean="0">
                <a:solidFill>
                  <a:prstClr val="black"/>
                </a:solidFill>
                <a:latin typeface="Consolas"/>
              </a:rPr>
            </a:br>
            <a:r>
              <a:rPr lang="en-US" sz="800" dirty="0" smtClean="0">
                <a:solidFill>
                  <a:prstClr val="black"/>
                </a:solidFill>
                <a:latin typeface="Consolas"/>
              </a:rPr>
              <a:t>                                    </a:t>
            </a:r>
            <a:r>
              <a:rPr lang="en-US" sz="800" dirty="0" err="1" smtClean="0">
                <a:solidFill>
                  <a:prstClr val="black"/>
                </a:solidFill>
                <a:latin typeface="Consolas"/>
              </a:rPr>
              <a:t>prefix.Length</a:t>
            </a:r>
            <a:r>
              <a:rPr lang="en-US" sz="800" dirty="0" smtClean="0">
                <a:solidFill>
                  <a:prstClr val="black"/>
                </a:solidFill>
                <a:latin typeface="Consolas"/>
              </a:rPr>
              <a:t>&gt;0 </a:t>
            </a:r>
            <a:r>
              <a:rPr lang="en-US" sz="800" dirty="0">
                <a:solidFill>
                  <a:prstClr val="black"/>
                </a:solidFill>
                <a:latin typeface="Consolas"/>
              </a:rPr>
              <a:t>? </a:t>
            </a:r>
            <a:r>
              <a:rPr lang="en-US" sz="800" dirty="0">
                <a:solidFill>
                  <a:srgbClr val="A31515"/>
                </a:solidFill>
                <a:latin typeface="Consolas"/>
              </a:rPr>
              <a:t>"&gt;"</a:t>
            </a:r>
            <a:r>
              <a:rPr lang="en-US" sz="800" dirty="0">
                <a:solidFill>
                  <a:prstClr val="black"/>
                </a:solidFill>
                <a:latin typeface="Consolas"/>
              </a:rPr>
              <a:t> : </a:t>
            </a:r>
            <a:r>
              <a:rPr lang="en-US" sz="800" dirty="0" smtClean="0">
                <a:solidFill>
                  <a:srgbClr val="A31515"/>
                </a:solidFill>
                <a:latin typeface="Consolas"/>
              </a:rPr>
              <a:t>""</a:t>
            </a:r>
            <a:r>
              <a:rPr lang="en-US" sz="800" dirty="0" smtClean="0">
                <a:solidFill>
                  <a:prstClr val="black"/>
                </a:solidFill>
                <a:latin typeface="Consolas"/>
              </a:rPr>
              <a:t>,</a:t>
            </a:r>
          </a:p>
          <a:p>
            <a:r>
              <a:rPr lang="en-US" sz="800" dirty="0">
                <a:solidFill>
                  <a:prstClr val="black"/>
                </a:solidFill>
                <a:latin typeface="Consolas"/>
              </a:rPr>
              <a:t> </a:t>
            </a:r>
            <a:r>
              <a:rPr lang="en-US" sz="800" dirty="0" smtClean="0">
                <a:solidFill>
                  <a:prstClr val="black"/>
                </a:solidFill>
                <a:latin typeface="Consolas"/>
              </a:rPr>
              <a:t>                                   content</a:t>
            </a:r>
            <a:r>
              <a:rPr lang="en-US" sz="800" dirty="0">
                <a:solidFill>
                  <a:prstClr val="black"/>
                </a:solidFill>
                <a:latin typeface="Consolas"/>
              </a:rPr>
              <a:t>);</a:t>
            </a:r>
          </a:p>
          <a:p>
            <a:r>
              <a:rPr lang="en-US" sz="800" dirty="0" smtClean="0">
                <a:solidFill>
                  <a:srgbClr val="0000FF"/>
                </a:solidFill>
                <a:latin typeface="Consolas"/>
              </a:rPr>
              <a:t>    if</a:t>
            </a:r>
            <a:r>
              <a:rPr lang="en-US" sz="800" dirty="0" smtClean="0">
                <a:solidFill>
                  <a:prstClr val="black"/>
                </a:solidFill>
                <a:latin typeface="Consolas"/>
              </a:rPr>
              <a:t> </a:t>
            </a:r>
            <a:r>
              <a:rPr lang="en-US" sz="800" dirty="0">
                <a:solidFill>
                  <a:prstClr val="black"/>
                </a:solidFill>
                <a:latin typeface="Consolas"/>
              </a:rPr>
              <a:t>(beep) </a:t>
            </a:r>
            <a:r>
              <a:rPr lang="en-US" sz="800" dirty="0" err="1">
                <a:solidFill>
                  <a:srgbClr val="2B91AF"/>
                </a:solidFill>
                <a:latin typeface="Consolas"/>
              </a:rPr>
              <a:t>Console</a:t>
            </a:r>
            <a:r>
              <a:rPr lang="en-US" sz="800" dirty="0" err="1">
                <a:solidFill>
                  <a:prstClr val="black"/>
                </a:solidFill>
                <a:latin typeface="Consolas"/>
              </a:rPr>
              <a:t>.Beep</a:t>
            </a:r>
            <a:r>
              <a:rPr lang="en-US" sz="800" dirty="0">
                <a:solidFill>
                  <a:prstClr val="black"/>
                </a:solidFill>
                <a:latin typeface="Consolas"/>
              </a:rPr>
              <a:t>();</a:t>
            </a:r>
          </a:p>
          <a:p>
            <a:r>
              <a:rPr lang="en-US" sz="800" dirty="0" smtClean="0">
                <a:solidFill>
                  <a:prstClr val="black"/>
                </a:solidFill>
                <a:latin typeface="Consolas"/>
              </a:rPr>
              <a:t>  }</a:t>
            </a:r>
            <a:endParaRPr lang="en-US" sz="800" dirty="0">
              <a:solidFill>
                <a:prstClr val="black"/>
              </a:solidFill>
              <a:latin typeface="Consolas"/>
            </a:endParaRPr>
          </a:p>
          <a:p>
            <a:r>
              <a:rPr lang="en-US" sz="800" dirty="0" smtClean="0">
                <a:solidFill>
                  <a:prstClr val="black"/>
                </a:solidFill>
                <a:latin typeface="Consolas"/>
              </a:rPr>
              <a:t>}</a:t>
            </a:r>
            <a:endParaRPr lang="en-US" sz="800" dirty="0"/>
          </a:p>
        </p:txBody>
      </p:sp>
      <p:sp>
        <p:nvSpPr>
          <p:cNvPr id="10" name="Freeform 9"/>
          <p:cNvSpPr/>
          <p:nvPr/>
        </p:nvSpPr>
        <p:spPr>
          <a:xfrm>
            <a:off x="7537838" y="3395207"/>
            <a:ext cx="675882" cy="636104"/>
          </a:xfrm>
          <a:custGeom>
            <a:avLst/>
            <a:gdLst>
              <a:gd name="connsiteX0" fmla="*/ 0 w 643657"/>
              <a:gd name="connsiteY0" fmla="*/ 2400 h 657715"/>
              <a:gd name="connsiteX1" fmla="*/ 540688 w 643657"/>
              <a:gd name="connsiteY1" fmla="*/ 89864 h 657715"/>
              <a:gd name="connsiteX2" fmla="*/ 628153 w 643657"/>
              <a:gd name="connsiteY2" fmla="*/ 590796 h 657715"/>
              <a:gd name="connsiteX3" fmla="*/ 341906 w 643657"/>
              <a:gd name="connsiteY3" fmla="*/ 638504 h 657715"/>
              <a:gd name="connsiteX0" fmla="*/ 0 w 631662"/>
              <a:gd name="connsiteY0" fmla="*/ 72 h 643915"/>
              <a:gd name="connsiteX1" fmla="*/ 151074 w 631662"/>
              <a:gd name="connsiteY1" fmla="*/ 381734 h 643915"/>
              <a:gd name="connsiteX2" fmla="*/ 628153 w 631662"/>
              <a:gd name="connsiteY2" fmla="*/ 588468 h 643915"/>
              <a:gd name="connsiteX3" fmla="*/ 341906 w 631662"/>
              <a:gd name="connsiteY3" fmla="*/ 636176 h 643915"/>
              <a:gd name="connsiteX0" fmla="*/ 0 w 687321"/>
              <a:gd name="connsiteY0" fmla="*/ 66 h 643091"/>
              <a:gd name="connsiteX1" fmla="*/ 151074 w 687321"/>
              <a:gd name="connsiteY1" fmla="*/ 381728 h 643091"/>
              <a:gd name="connsiteX2" fmla="*/ 644055 w 687321"/>
              <a:gd name="connsiteY2" fmla="*/ 421485 h 643091"/>
              <a:gd name="connsiteX3" fmla="*/ 628153 w 687321"/>
              <a:gd name="connsiteY3" fmla="*/ 588462 h 643091"/>
              <a:gd name="connsiteX4" fmla="*/ 341906 w 687321"/>
              <a:gd name="connsiteY4" fmla="*/ 636170 h 643091"/>
              <a:gd name="connsiteX0" fmla="*/ 0 w 687321"/>
              <a:gd name="connsiteY0" fmla="*/ 0 h 643025"/>
              <a:gd name="connsiteX1" fmla="*/ 151074 w 687321"/>
              <a:gd name="connsiteY1" fmla="*/ 381662 h 643025"/>
              <a:gd name="connsiteX2" fmla="*/ 644055 w 687321"/>
              <a:gd name="connsiteY2" fmla="*/ 421419 h 643025"/>
              <a:gd name="connsiteX3" fmla="*/ 628153 w 687321"/>
              <a:gd name="connsiteY3" fmla="*/ 588396 h 643025"/>
              <a:gd name="connsiteX4" fmla="*/ 341906 w 687321"/>
              <a:gd name="connsiteY4" fmla="*/ 636104 h 643025"/>
              <a:gd name="connsiteX0" fmla="*/ 0 w 687321"/>
              <a:gd name="connsiteY0" fmla="*/ 0 h 636104"/>
              <a:gd name="connsiteX1" fmla="*/ 151074 w 687321"/>
              <a:gd name="connsiteY1" fmla="*/ 381662 h 636104"/>
              <a:gd name="connsiteX2" fmla="*/ 644055 w 687321"/>
              <a:gd name="connsiteY2" fmla="*/ 421419 h 636104"/>
              <a:gd name="connsiteX3" fmla="*/ 628153 w 687321"/>
              <a:gd name="connsiteY3" fmla="*/ 588396 h 636104"/>
              <a:gd name="connsiteX4" fmla="*/ 341906 w 687321"/>
              <a:gd name="connsiteY4" fmla="*/ 636104 h 636104"/>
              <a:gd name="connsiteX0" fmla="*/ 0 w 646639"/>
              <a:gd name="connsiteY0" fmla="*/ 0 h 636104"/>
              <a:gd name="connsiteX1" fmla="*/ 151074 w 646639"/>
              <a:gd name="connsiteY1" fmla="*/ 381662 h 636104"/>
              <a:gd name="connsiteX2" fmla="*/ 644055 w 646639"/>
              <a:gd name="connsiteY2" fmla="*/ 421419 h 636104"/>
              <a:gd name="connsiteX3" fmla="*/ 341906 w 646639"/>
              <a:gd name="connsiteY3" fmla="*/ 636104 h 636104"/>
              <a:gd name="connsiteX0" fmla="*/ 0 w 675882"/>
              <a:gd name="connsiteY0" fmla="*/ 0 h 636104"/>
              <a:gd name="connsiteX1" fmla="*/ 151074 w 675882"/>
              <a:gd name="connsiteY1" fmla="*/ 381662 h 636104"/>
              <a:gd name="connsiteX2" fmla="*/ 644055 w 675882"/>
              <a:gd name="connsiteY2" fmla="*/ 421419 h 636104"/>
              <a:gd name="connsiteX3" fmla="*/ 341906 w 675882"/>
              <a:gd name="connsiteY3" fmla="*/ 636104 h 636104"/>
              <a:gd name="connsiteX0" fmla="*/ 0 w 675882"/>
              <a:gd name="connsiteY0" fmla="*/ 0 h 636104"/>
              <a:gd name="connsiteX1" fmla="*/ 151074 w 675882"/>
              <a:gd name="connsiteY1" fmla="*/ 381662 h 636104"/>
              <a:gd name="connsiteX2" fmla="*/ 644055 w 675882"/>
              <a:gd name="connsiteY2" fmla="*/ 421419 h 636104"/>
              <a:gd name="connsiteX3" fmla="*/ 341906 w 675882"/>
              <a:gd name="connsiteY3" fmla="*/ 636104 h 636104"/>
              <a:gd name="connsiteX0" fmla="*/ 0 w 675882"/>
              <a:gd name="connsiteY0" fmla="*/ 0 h 636104"/>
              <a:gd name="connsiteX1" fmla="*/ 151074 w 675882"/>
              <a:gd name="connsiteY1" fmla="*/ 381662 h 636104"/>
              <a:gd name="connsiteX2" fmla="*/ 644055 w 675882"/>
              <a:gd name="connsiteY2" fmla="*/ 421419 h 636104"/>
              <a:gd name="connsiteX3" fmla="*/ 341906 w 675882"/>
              <a:gd name="connsiteY3" fmla="*/ 636104 h 636104"/>
              <a:gd name="connsiteX0" fmla="*/ 0 w 675882"/>
              <a:gd name="connsiteY0" fmla="*/ 0 h 636104"/>
              <a:gd name="connsiteX1" fmla="*/ 151074 w 675882"/>
              <a:gd name="connsiteY1" fmla="*/ 381662 h 636104"/>
              <a:gd name="connsiteX2" fmla="*/ 644055 w 675882"/>
              <a:gd name="connsiteY2" fmla="*/ 421419 h 636104"/>
              <a:gd name="connsiteX3" fmla="*/ 341906 w 675882"/>
              <a:gd name="connsiteY3" fmla="*/ 636104 h 636104"/>
            </a:gdLst>
            <a:ahLst/>
            <a:cxnLst>
              <a:cxn ang="0">
                <a:pos x="connsiteX0" y="connsiteY0"/>
              </a:cxn>
              <a:cxn ang="0">
                <a:pos x="connsiteX1" y="connsiteY1"/>
              </a:cxn>
              <a:cxn ang="0">
                <a:pos x="connsiteX2" y="connsiteY2"/>
              </a:cxn>
              <a:cxn ang="0">
                <a:pos x="connsiteX3" y="connsiteY3"/>
              </a:cxn>
            </a:cxnLst>
            <a:rect l="l" t="t" r="r" b="b"/>
            <a:pathLst>
              <a:path w="675882" h="636104">
                <a:moveTo>
                  <a:pt x="0" y="0"/>
                </a:moveTo>
                <a:cubicBezTo>
                  <a:pt x="3313" y="201433"/>
                  <a:pt x="43732" y="311426"/>
                  <a:pt x="151074" y="381662"/>
                </a:cubicBezTo>
                <a:cubicBezTo>
                  <a:pt x="258417" y="451899"/>
                  <a:pt x="548640" y="275644"/>
                  <a:pt x="644055" y="421419"/>
                </a:cubicBezTo>
                <a:cubicBezTo>
                  <a:pt x="787179" y="662609"/>
                  <a:pt x="404854" y="591378"/>
                  <a:pt x="341906" y="636104"/>
                </a:cubicBezTo>
              </a:path>
            </a:pathLst>
          </a:custGeom>
          <a:ln>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6648619" y="3347499"/>
            <a:ext cx="2088228" cy="863060"/>
          </a:xfrm>
          <a:custGeom>
            <a:avLst/>
            <a:gdLst>
              <a:gd name="connsiteX0" fmla="*/ 157698 w 2088228"/>
              <a:gd name="connsiteY0" fmla="*/ 0 h 863060"/>
              <a:gd name="connsiteX1" fmla="*/ 173600 w 2088228"/>
              <a:gd name="connsiteY1" fmla="*/ 254442 h 863060"/>
              <a:gd name="connsiteX2" fmla="*/ 1922887 w 2088228"/>
              <a:gd name="connsiteY2" fmla="*/ 270344 h 863060"/>
              <a:gd name="connsiteX3" fmla="*/ 1938790 w 2088228"/>
              <a:gd name="connsiteY3" fmla="*/ 811033 h 863060"/>
              <a:gd name="connsiteX4" fmla="*/ 1247026 w 2088228"/>
              <a:gd name="connsiteY4" fmla="*/ 811033 h 863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228" h="863060">
                <a:moveTo>
                  <a:pt x="157698" y="0"/>
                </a:moveTo>
                <a:cubicBezTo>
                  <a:pt x="18550" y="104692"/>
                  <a:pt x="-120598" y="209385"/>
                  <a:pt x="173600" y="254442"/>
                </a:cubicBezTo>
                <a:cubicBezTo>
                  <a:pt x="467798" y="299499"/>
                  <a:pt x="1628689" y="177579"/>
                  <a:pt x="1922887" y="270344"/>
                </a:cubicBezTo>
                <a:cubicBezTo>
                  <a:pt x="2217085" y="363109"/>
                  <a:pt x="2051433" y="720918"/>
                  <a:pt x="1938790" y="811033"/>
                </a:cubicBezTo>
                <a:cubicBezTo>
                  <a:pt x="1826147" y="901148"/>
                  <a:pt x="1536586" y="856090"/>
                  <a:pt x="1247026" y="811033"/>
                </a:cubicBezTo>
              </a:path>
            </a:pathLst>
          </a:custGeom>
          <a:ln>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9856" y="444829"/>
            <a:ext cx="7772400" cy="1102519"/>
          </a:xfrm>
        </p:spPr>
        <p:txBody>
          <a:bodyPr/>
          <a:lstStyle/>
          <a:p>
            <a:r>
              <a:rPr lang="en-US" dirty="0" smtClean="0"/>
              <a:t>Why move to .NET 4?</a:t>
            </a:r>
            <a:endParaRPr lang="en-US" dirty="0"/>
          </a:p>
        </p:txBody>
      </p:sp>
      <p:sp>
        <p:nvSpPr>
          <p:cNvPr id="5" name="Subtitle 4"/>
          <p:cNvSpPr>
            <a:spLocks noGrp="1"/>
          </p:cNvSpPr>
          <p:nvPr>
            <p:ph type="subTitle" idx="1"/>
          </p:nvPr>
        </p:nvSpPr>
        <p:spPr>
          <a:xfrm>
            <a:off x="755576" y="2571750"/>
            <a:ext cx="8024936" cy="1314450"/>
          </a:xfrm>
        </p:spPr>
        <p:txBody>
          <a:bodyPr vert="horz" lIns="91440" tIns="45720" rIns="91440" bIns="45720" rtlCol="0" anchor="ctr">
            <a:noAutofit/>
          </a:bodyPr>
          <a:lstStyle/>
          <a:p>
            <a:pPr algn="l">
              <a:lnSpc>
                <a:spcPct val="100000"/>
              </a:lnSpc>
              <a:spcBef>
                <a:spcPct val="0"/>
              </a:spcBef>
            </a:pPr>
            <a:r>
              <a:rPr lang="en-US" sz="6000" b="1" dirty="0" smtClean="0">
                <a:solidFill>
                  <a:srgbClr val="0070C0"/>
                </a:solidFill>
                <a:effectLst>
                  <a:outerShdw blurRad="38100" dist="38100" dir="2700000" algn="tl">
                    <a:srgbClr val="000000">
                      <a:alpha val="43137"/>
                    </a:srgbClr>
                  </a:outerShdw>
                </a:effectLst>
                <a:cs typeface="+mj-cs"/>
              </a:rPr>
              <a:t>Because It Makes It Easy To Leverage The Office Platform!</a:t>
            </a:r>
            <a:endParaRPr lang="en-US" sz="6000" b="1" dirty="0">
              <a:solidFill>
                <a:srgbClr val="0070C0"/>
              </a:solidFill>
              <a:effectLst>
                <a:outerShdw blurRad="38100" dist="38100" dir="2700000" algn="tl">
                  <a:srgbClr val="000000">
                    <a:alpha val="43137"/>
                  </a:srgbClr>
                </a:outerShdw>
              </a:effectLst>
              <a:cs typeface="+mj-cs"/>
            </a:endParaRPr>
          </a:p>
        </p:txBody>
      </p:sp>
      <p:sp>
        <p:nvSpPr>
          <p:cNvPr id="6" name="TextBox 5"/>
          <p:cNvSpPr txBox="1"/>
          <p:nvPr/>
        </p:nvSpPr>
        <p:spPr>
          <a:xfrm rot="20075079">
            <a:off x="213992" y="1453313"/>
            <a:ext cx="1603360"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Reason 9</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18141821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SharePoint </a:t>
            </a:r>
            <a:r>
              <a:rPr lang="en-US" dirty="0" smtClean="0"/>
              <a:t>Development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SharePoint 2010 developer deployment</a:t>
            </a:r>
            <a:endParaRPr lang="en-US" dirty="0"/>
          </a:p>
          <a:p>
            <a:pPr lvl="1"/>
            <a:r>
              <a:rPr lang="en-US" dirty="0" smtClean="0"/>
              <a:t>A local copy of SharePoint</a:t>
            </a:r>
          </a:p>
          <a:p>
            <a:pPr lvl="1"/>
            <a:r>
              <a:rPr lang="en-US" dirty="0" smtClean="0"/>
              <a:t>No </a:t>
            </a:r>
            <a:r>
              <a:rPr lang="en-US" dirty="0"/>
              <a:t>need to run a server OS on the </a:t>
            </a:r>
            <a:r>
              <a:rPr lang="en-US" dirty="0" err="1"/>
              <a:t>dev</a:t>
            </a:r>
            <a:r>
              <a:rPr lang="en-US" dirty="0"/>
              <a:t> box</a:t>
            </a:r>
          </a:p>
          <a:p>
            <a:pPr lvl="1"/>
            <a:r>
              <a:rPr lang="en-US" dirty="0"/>
              <a:t>No need to have a server for </a:t>
            </a:r>
            <a:r>
              <a:rPr lang="en-US" dirty="0" err="1"/>
              <a:t>dev</a:t>
            </a:r>
            <a:r>
              <a:rPr lang="en-US" dirty="0"/>
              <a:t> testing</a:t>
            </a:r>
          </a:p>
          <a:p>
            <a:r>
              <a:rPr lang="en-US" dirty="0"/>
              <a:t>Integrated with VS 2010 F5 experience</a:t>
            </a:r>
          </a:p>
          <a:p>
            <a:pPr lvl="1"/>
            <a:r>
              <a:rPr lang="en-US" dirty="0"/>
              <a:t>Auto </a:t>
            </a:r>
            <a:r>
              <a:rPr lang="en-US" dirty="0" smtClean="0"/>
              <a:t>deployment</a:t>
            </a:r>
          </a:p>
          <a:p>
            <a:pPr lvl="1"/>
            <a:r>
              <a:rPr lang="en-US" dirty="0"/>
              <a:t>S</a:t>
            </a:r>
            <a:r>
              <a:rPr lang="en-US" dirty="0" smtClean="0"/>
              <a:t>ource-level debugging</a:t>
            </a:r>
          </a:p>
          <a:p>
            <a:pPr lvl="1"/>
            <a:r>
              <a:rPr lang="en-US" dirty="0" smtClean="0"/>
              <a:t>etc.</a:t>
            </a:r>
            <a:endParaRPr lang="en-US" dirty="0"/>
          </a:p>
        </p:txBody>
      </p:sp>
    </p:spTree>
    <p:extLst>
      <p:ext uri="{BB962C8B-B14F-4D97-AF65-F5344CB8AC3E}">
        <p14:creationId xmlns:p14="http://schemas.microsoft.com/office/powerpoint/2010/main" val="2943469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Developers, Developers, Developers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Visual </a:t>
            </a:r>
            <a:r>
              <a:rPr lang="en-US" dirty="0"/>
              <a:t>Studio 2010</a:t>
            </a:r>
            <a:endParaRPr lang="en-US" dirty="0" smtClean="0"/>
          </a:p>
          <a:p>
            <a:pPr lvl="1"/>
            <a:r>
              <a:rPr lang="en-US" dirty="0" smtClean="0"/>
              <a:t>New, WPF based IDE</a:t>
            </a:r>
          </a:p>
          <a:p>
            <a:pPr lvl="1"/>
            <a:r>
              <a:rPr lang="en-US" dirty="0" smtClean="0"/>
              <a:t>Multi-monitor support, </a:t>
            </a:r>
            <a:r>
              <a:rPr lang="en-US" dirty="0"/>
              <a:t>b</a:t>
            </a:r>
            <a:r>
              <a:rPr lang="en-US" dirty="0" smtClean="0"/>
              <a:t>etter navigation, etc.</a:t>
            </a:r>
          </a:p>
          <a:p>
            <a:pPr lvl="1"/>
            <a:r>
              <a:rPr lang="en-US" dirty="0" smtClean="0"/>
              <a:t>Highly customizable</a:t>
            </a:r>
          </a:p>
          <a:p>
            <a:pPr lvl="0"/>
            <a:r>
              <a:rPr lang="en-US" dirty="0" smtClean="0"/>
              <a:t>Multi-targeting improvements</a:t>
            </a:r>
          </a:p>
          <a:p>
            <a:r>
              <a:rPr lang="en-US" dirty="0" smtClean="0"/>
              <a:t>One IDE, Multiple Platforms</a:t>
            </a:r>
          </a:p>
          <a:p>
            <a:pPr lvl="1"/>
            <a:r>
              <a:rPr lang="en-US" dirty="0" smtClean="0"/>
              <a:t>Windows, Web</a:t>
            </a:r>
            <a:r>
              <a:rPr lang="en-US" dirty="0"/>
              <a:t>, </a:t>
            </a:r>
            <a:r>
              <a:rPr lang="en-US" dirty="0" smtClean="0"/>
              <a:t>Phone, Cloud</a:t>
            </a:r>
          </a:p>
          <a:p>
            <a:pPr lvl="1"/>
            <a:r>
              <a:rPr lang="en-US" dirty="0" smtClean="0"/>
              <a:t>Office 2010, SharePoint 2010</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9856" y="444829"/>
            <a:ext cx="7772400" cy="1102519"/>
          </a:xfrm>
        </p:spPr>
        <p:txBody>
          <a:bodyPr/>
          <a:lstStyle/>
          <a:p>
            <a:r>
              <a:rPr lang="en-US" dirty="0" smtClean="0"/>
              <a:t>Why move to .NET 4?</a:t>
            </a:r>
            <a:endParaRPr lang="en-US" dirty="0"/>
          </a:p>
        </p:txBody>
      </p:sp>
      <p:sp>
        <p:nvSpPr>
          <p:cNvPr id="5" name="Subtitle 4"/>
          <p:cNvSpPr>
            <a:spLocks noGrp="1"/>
          </p:cNvSpPr>
          <p:nvPr>
            <p:ph type="subTitle" idx="1"/>
          </p:nvPr>
        </p:nvSpPr>
        <p:spPr>
          <a:xfrm>
            <a:off x="1187624" y="2445432"/>
            <a:ext cx="7304856" cy="1314450"/>
          </a:xfrm>
        </p:spPr>
        <p:txBody>
          <a:bodyPr vert="horz" lIns="91440" tIns="45720" rIns="91440" bIns="45720" rtlCol="0" anchor="ctr">
            <a:noAutofit/>
          </a:bodyPr>
          <a:lstStyle/>
          <a:p>
            <a:pPr algn="l">
              <a:lnSpc>
                <a:spcPct val="100000"/>
              </a:lnSpc>
              <a:spcBef>
                <a:spcPct val="0"/>
              </a:spcBef>
            </a:pPr>
            <a:r>
              <a:rPr lang="en-US" sz="4800" b="1" dirty="0" smtClean="0">
                <a:solidFill>
                  <a:srgbClr val="0070C0"/>
                </a:solidFill>
                <a:effectLst>
                  <a:outerShdw blurRad="38100" dist="38100" dir="2700000" algn="tl">
                    <a:srgbClr val="000000">
                      <a:alpha val="43137"/>
                    </a:srgbClr>
                  </a:outerShdw>
                </a:effectLst>
                <a:cs typeface="+mj-cs"/>
              </a:rPr>
              <a:t>Because It Makes It So Much Easier to Develop SharePoint Apps!</a:t>
            </a:r>
            <a:endParaRPr lang="en-US" sz="4800" b="1" dirty="0">
              <a:solidFill>
                <a:srgbClr val="0070C0"/>
              </a:solidFill>
              <a:effectLst>
                <a:outerShdw blurRad="38100" dist="38100" dir="2700000" algn="tl">
                  <a:srgbClr val="000000">
                    <a:alpha val="43137"/>
                  </a:srgbClr>
                </a:outerShdw>
              </a:effectLst>
              <a:cs typeface="+mj-cs"/>
            </a:endParaRPr>
          </a:p>
        </p:txBody>
      </p:sp>
      <p:sp>
        <p:nvSpPr>
          <p:cNvPr id="6" name="TextBox 5"/>
          <p:cNvSpPr txBox="1"/>
          <p:nvPr/>
        </p:nvSpPr>
        <p:spPr>
          <a:xfrm rot="20075079">
            <a:off x="192381" y="1707537"/>
            <a:ext cx="1781372"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Reason 10</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63070385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WCF Data Services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Safe CRUD over data sources</a:t>
            </a:r>
          </a:p>
          <a:p>
            <a:r>
              <a:rPr lang="en-US" dirty="0" smtClean="0"/>
              <a:t>Implements OData</a:t>
            </a:r>
          </a:p>
          <a:p>
            <a:pPr lvl="1"/>
            <a:r>
              <a:rPr lang="en-US" dirty="0" smtClean="0"/>
              <a:t>Open Source, REST-based protocol</a:t>
            </a:r>
          </a:p>
          <a:p>
            <a:r>
              <a:rPr lang="en-US" dirty="0" smtClean="0"/>
              <a:t>Self describing data model</a:t>
            </a:r>
          </a:p>
          <a:p>
            <a:r>
              <a:rPr lang="en-US" dirty="0" smtClean="0"/>
              <a:t>Broadly accessible</a:t>
            </a:r>
          </a:p>
          <a:p>
            <a:pPr lvl="1"/>
            <a:r>
              <a:rPr lang="en-US" dirty="0" smtClean="0"/>
              <a:t>Browsers</a:t>
            </a:r>
          </a:p>
          <a:p>
            <a:pPr lvl="1"/>
            <a:r>
              <a:rPr lang="en-US" dirty="0" smtClean="0"/>
              <a:t>Client applications</a:t>
            </a:r>
          </a:p>
          <a:p>
            <a:pPr lvl="1"/>
            <a:r>
              <a:rPr lang="en-US" dirty="0" smtClean="0"/>
              <a:t>Server applications</a:t>
            </a:r>
          </a:p>
        </p:txBody>
      </p:sp>
      <p:sp>
        <p:nvSpPr>
          <p:cNvPr id="4" name="TextBox 3"/>
          <p:cNvSpPr txBox="1"/>
          <p:nvPr/>
        </p:nvSpPr>
        <p:spPr>
          <a:xfrm>
            <a:off x="7020272" y="1731607"/>
            <a:ext cx="2137829" cy="400110"/>
          </a:xfrm>
          <a:prstGeom prst="rect">
            <a:avLst/>
          </a:prstGeom>
          <a:effectLst>
            <a:outerShdw blurRad="127000" dist="1524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a:defRPr sz="2000"/>
            </a:lvl1pPr>
          </a:lstStyle>
          <a:p>
            <a:r>
              <a:rPr lang="en-US" dirty="0">
                <a:hlinkClick r:id="rId2"/>
              </a:rPr>
              <a:t>More about OData</a:t>
            </a:r>
            <a:endParaRPr lang="en-US" dirty="0"/>
          </a:p>
        </p:txBody>
      </p:sp>
      <p:sp>
        <p:nvSpPr>
          <p:cNvPr id="5" name="Rectangle 4"/>
          <p:cNvSpPr/>
          <p:nvPr/>
        </p:nvSpPr>
        <p:spPr>
          <a:xfrm>
            <a:off x="5162872" y="3579862"/>
            <a:ext cx="3672408" cy="1323439"/>
          </a:xfrm>
          <a:prstGeom prst="rect">
            <a:avLst/>
          </a:prstGeom>
          <a:effectLst>
            <a:outerShdw blurRad="127000" dist="2286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000" dirty="0" smtClean="0"/>
              <a:t>.</a:t>
            </a:r>
            <a:r>
              <a:rPr lang="en-US" sz="2000" dirty="0"/>
              <a:t>NET </a:t>
            </a:r>
            <a:r>
              <a:rPr lang="en-US" sz="2000" dirty="0" smtClean="0"/>
              <a:t>3.51 &amp; 4, Silverlight 3 &amp; 4,</a:t>
            </a:r>
          </a:p>
          <a:p>
            <a:r>
              <a:rPr lang="en-US" sz="2000" dirty="0" smtClean="0"/>
              <a:t>JavaScript (including </a:t>
            </a:r>
            <a:r>
              <a:rPr lang="en-US" sz="2000" dirty="0" err="1" smtClean="0"/>
              <a:t>jQuery</a:t>
            </a:r>
            <a:r>
              <a:rPr lang="en-US" sz="2000" dirty="0" smtClean="0"/>
              <a:t>),</a:t>
            </a:r>
          </a:p>
          <a:p>
            <a:r>
              <a:rPr lang="en-US" sz="2000" dirty="0"/>
              <a:t>Excel 2010 </a:t>
            </a:r>
            <a:r>
              <a:rPr lang="en-US" sz="2000" dirty="0" smtClean="0"/>
              <a:t>PowerPivot, Java</a:t>
            </a:r>
            <a:r>
              <a:rPr lang="en-US" sz="2000" dirty="0"/>
              <a:t>, </a:t>
            </a:r>
            <a:r>
              <a:rPr lang="en-US" sz="2000" dirty="0" smtClean="0"/>
              <a:t>PHP, AJAX</a:t>
            </a:r>
            <a:r>
              <a:rPr lang="en-US" sz="2000" dirty="0"/>
              <a:t> , </a:t>
            </a:r>
            <a:r>
              <a:rPr lang="en-US" sz="2000" dirty="0" smtClean="0"/>
              <a:t>…</a:t>
            </a:r>
            <a:endParaRPr lang="en-US" sz="2000" dirty="0"/>
          </a:p>
        </p:txBody>
      </p:sp>
      <p:sp>
        <p:nvSpPr>
          <p:cNvPr id="6" name="Rectangle 5"/>
          <p:cNvSpPr/>
          <p:nvPr/>
        </p:nvSpPr>
        <p:spPr>
          <a:xfrm>
            <a:off x="0" y="1"/>
            <a:ext cx="8316416" cy="307777"/>
          </a:xfrm>
          <a:prstGeom prst="rect">
            <a:avLst/>
          </a:prstGeom>
        </p:spPr>
        <p:txBody>
          <a:bodyPr wrap="square">
            <a:spAutoFit/>
          </a:bodyPr>
          <a:lstStyle/>
          <a:p>
            <a:pPr lvl="0"/>
            <a:r>
              <a:rPr lang="en-US" sz="1400" i="1" dirty="0" smtClean="0">
                <a:solidFill>
                  <a:schemeClr val="bg1">
                    <a:lumMod val="50000"/>
                  </a:schemeClr>
                </a:solidFill>
              </a:rPr>
              <a:t>Formerly codenamed “Astoria”, then ADO.NET </a:t>
            </a:r>
            <a:r>
              <a:rPr lang="en-US" sz="1400" i="1" dirty="0">
                <a:solidFill>
                  <a:schemeClr val="bg1">
                    <a:lumMod val="50000"/>
                  </a:schemeClr>
                </a:solidFill>
              </a:rPr>
              <a:t>Data </a:t>
            </a:r>
            <a:r>
              <a:rPr lang="en-US" sz="1400" i="1" dirty="0" smtClean="0">
                <a:solidFill>
                  <a:schemeClr val="bg1">
                    <a:lumMod val="50000"/>
                  </a:schemeClr>
                </a:solidFill>
              </a:rPr>
              <a:t>Service, </a:t>
            </a:r>
            <a:r>
              <a:rPr lang="en-US" sz="1400" i="1" dirty="0">
                <a:solidFill>
                  <a:schemeClr val="bg1">
                    <a:lumMod val="50000"/>
                  </a:schemeClr>
                </a:solidFill>
              </a:rPr>
              <a:t>a</a:t>
            </a:r>
            <a:r>
              <a:rPr lang="en-US" sz="1400" i="1" dirty="0" smtClean="0">
                <a:solidFill>
                  <a:schemeClr val="bg1">
                    <a:lumMod val="50000"/>
                  </a:schemeClr>
                </a:solidFill>
              </a:rPr>
              <a:t>nd now</a:t>
            </a:r>
            <a:endParaRPr lang="en-US" sz="1400" i="1" dirty="0">
              <a:solidFill>
                <a:schemeClr val="bg1">
                  <a:lumMod val="50000"/>
                </a:schemeClr>
              </a:solidFill>
            </a:endParaRPr>
          </a:p>
        </p:txBody>
      </p:sp>
    </p:spTree>
    <p:extLst>
      <p:ext uri="{BB962C8B-B14F-4D97-AF65-F5344CB8AC3E}">
        <p14:creationId xmlns:p14="http://schemas.microsoft.com/office/powerpoint/2010/main" val="15607856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50" fill="hold"/>
                                        <p:tgtEl>
                                          <p:spTgt spid="4"/>
                                        </p:tgtEl>
                                        <p:attrNameLst>
                                          <p:attrName>ppt_x</p:attrName>
                                        </p:attrNameLst>
                                      </p:cBhvr>
                                      <p:tavLst>
                                        <p:tav tm="0">
                                          <p:val>
                                            <p:strVal val="1+#ppt_w/2"/>
                                          </p:val>
                                        </p:tav>
                                        <p:tav tm="100000">
                                          <p:val>
                                            <p:strVal val="#ppt_x"/>
                                          </p:val>
                                        </p:tav>
                                      </p:tavLst>
                                    </p:anim>
                                    <p:anim calcmode="lin" valueType="num">
                                      <p:cBhvr additive="base">
                                        <p:cTn id="18" dur="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115616" y="3651870"/>
            <a:ext cx="7683914" cy="1033983"/>
          </a:xfrm>
        </p:spPr>
        <p:txBody>
          <a:bodyPr/>
          <a:lstStyle/>
          <a:p>
            <a:r>
              <a:rPr lang="en-US" b="1"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demo</a:t>
            </a:r>
            <a:endParaRPr lang="en-US" b="1"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Freeform 4"/>
          <p:cNvSpPr/>
          <p:nvPr/>
        </p:nvSpPr>
        <p:spPr>
          <a:xfrm flipH="1">
            <a:off x="683568" y="1275606"/>
            <a:ext cx="7272808" cy="3060340"/>
          </a:xfrm>
          <a:custGeom>
            <a:avLst/>
            <a:gdLst>
              <a:gd name="connsiteX0" fmla="*/ 63374 w 5232903"/>
              <a:gd name="connsiteY0" fmla="*/ 0 h 1484768"/>
              <a:gd name="connsiteX1" fmla="*/ 1937442 w 5232903"/>
              <a:gd name="connsiteY1" fmla="*/ 36214 h 1484768"/>
              <a:gd name="connsiteX2" fmla="*/ 3186820 w 5232903"/>
              <a:gd name="connsiteY2" fmla="*/ 9053 h 1484768"/>
              <a:gd name="connsiteX3" fmla="*/ 4544840 w 5232903"/>
              <a:gd name="connsiteY3" fmla="*/ 18107 h 1484768"/>
              <a:gd name="connsiteX4" fmla="*/ 5223850 w 5232903"/>
              <a:gd name="connsiteY4" fmla="*/ 36214 h 1484768"/>
              <a:gd name="connsiteX5" fmla="*/ 5232903 w 5232903"/>
              <a:gd name="connsiteY5" fmla="*/ 298764 h 1484768"/>
              <a:gd name="connsiteX6" fmla="*/ 5214796 w 5232903"/>
              <a:gd name="connsiteY6" fmla="*/ 959667 h 1484768"/>
              <a:gd name="connsiteX7" fmla="*/ 5223850 w 5232903"/>
              <a:gd name="connsiteY7" fmla="*/ 1041148 h 1484768"/>
              <a:gd name="connsiteX8" fmla="*/ 4037846 w 5232903"/>
              <a:gd name="connsiteY8" fmla="*/ 1041148 h 1484768"/>
              <a:gd name="connsiteX9" fmla="*/ 3385996 w 5232903"/>
              <a:gd name="connsiteY9" fmla="*/ 1068309 h 1484768"/>
              <a:gd name="connsiteX10" fmla="*/ 1674891 w 5232903"/>
              <a:gd name="connsiteY10" fmla="*/ 1041148 h 1484768"/>
              <a:gd name="connsiteX11" fmla="*/ 1303699 w 5232903"/>
              <a:gd name="connsiteY11" fmla="*/ 1032095 h 1484768"/>
              <a:gd name="connsiteX12" fmla="*/ 615636 w 5232903"/>
              <a:gd name="connsiteY12" fmla="*/ 1032095 h 1484768"/>
              <a:gd name="connsiteX13" fmla="*/ 0 w 5232903"/>
              <a:gd name="connsiteY13" fmla="*/ 1484768 h 1484768"/>
              <a:gd name="connsiteX14" fmla="*/ 72428 w 5232903"/>
              <a:gd name="connsiteY14" fmla="*/ 1023041 h 1484768"/>
              <a:gd name="connsiteX15" fmla="*/ 36214 w 5232903"/>
              <a:gd name="connsiteY15" fmla="*/ 253497 h 1484768"/>
              <a:gd name="connsiteX16" fmla="*/ 63374 w 5232903"/>
              <a:gd name="connsiteY16" fmla="*/ 0 h 148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2903" h="1484768">
                <a:moveTo>
                  <a:pt x="63374" y="0"/>
                </a:moveTo>
                <a:lnTo>
                  <a:pt x="1937442" y="36214"/>
                </a:lnTo>
                <a:lnTo>
                  <a:pt x="3186820" y="9053"/>
                </a:lnTo>
                <a:lnTo>
                  <a:pt x="4544840" y="18107"/>
                </a:lnTo>
                <a:lnTo>
                  <a:pt x="5223850" y="36214"/>
                </a:lnTo>
                <a:lnTo>
                  <a:pt x="5232903" y="298764"/>
                </a:lnTo>
                <a:lnTo>
                  <a:pt x="5214796" y="959667"/>
                </a:lnTo>
                <a:lnTo>
                  <a:pt x="5223850" y="1041148"/>
                </a:lnTo>
                <a:lnTo>
                  <a:pt x="4037846" y="1041148"/>
                </a:lnTo>
                <a:lnTo>
                  <a:pt x="3385996" y="1068309"/>
                </a:lnTo>
                <a:lnTo>
                  <a:pt x="1674891" y="1041148"/>
                </a:lnTo>
                <a:lnTo>
                  <a:pt x="1303699" y="1032095"/>
                </a:lnTo>
                <a:lnTo>
                  <a:pt x="615636" y="1032095"/>
                </a:lnTo>
                <a:lnTo>
                  <a:pt x="0" y="1484768"/>
                </a:lnTo>
                <a:lnTo>
                  <a:pt x="72428" y="1023041"/>
                </a:lnTo>
                <a:lnTo>
                  <a:pt x="36214" y="253497"/>
                </a:lnTo>
                <a:lnTo>
                  <a:pt x="63374" y="0"/>
                </a:lnTo>
                <a:close/>
              </a:path>
            </a:pathLst>
          </a:custGeom>
          <a:solidFill>
            <a:srgbClr val="4E4E4E"/>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Title 1"/>
          <p:cNvSpPr txBox="1">
            <a:spLocks/>
          </p:cNvSpPr>
          <p:nvPr/>
        </p:nvSpPr>
        <p:spPr>
          <a:xfrm>
            <a:off x="899592" y="1563638"/>
            <a:ext cx="6768752" cy="900100"/>
          </a:xfrm>
          <a:prstGeom prst="rect">
            <a:avLst/>
          </a:prstGeom>
        </p:spPr>
        <p:txBody>
          <a:bodyPr/>
          <a:lstStyle>
            <a:lvl1pPr algn="l" defTabSz="914400" rtl="0" eaLnBrk="1" latinLnBrk="0" hangingPunct="1">
              <a:spcBef>
                <a:spcPct val="0"/>
              </a:spcBef>
              <a:buNone/>
              <a:defRPr sz="4000" kern="1200">
                <a:solidFill>
                  <a:schemeClr val="tx1">
                    <a:lumMod val="65000"/>
                    <a:lumOff val="35000"/>
                  </a:schemeClr>
                </a:solidFill>
                <a:latin typeface="Arial Black" pitchFamily="34" charset="0"/>
                <a:ea typeface="+mj-ea"/>
                <a:cs typeface="+mj-cs"/>
              </a:defRPr>
            </a:lvl1pPr>
          </a:lstStyle>
          <a:p>
            <a:pPr algn="ctr"/>
            <a:r>
              <a:rPr lang="en-US" sz="5400" dirty="0" smtClean="0">
                <a:solidFill>
                  <a:schemeClr val="bg1">
                    <a:lumMod val="95000"/>
                  </a:schemeClr>
                </a:solidFill>
              </a:rPr>
              <a:t>WCF Data Services</a:t>
            </a:r>
            <a:endParaRPr lang="he-IL" sz="5400" dirty="0" smtClean="0">
              <a:solidFill>
                <a:schemeClr val="bg1">
                  <a:lumMod val="95000"/>
                </a:schemeClr>
              </a:solidFill>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WCF Data Services Improvements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smtClean="0"/>
              <a:t>Support for OData 2.0 </a:t>
            </a:r>
            <a:r>
              <a:rPr lang="en-US" dirty="0"/>
              <a:t>functionality </a:t>
            </a:r>
            <a:endParaRPr lang="en-US" dirty="0" smtClean="0"/>
          </a:p>
          <a:p>
            <a:pPr lvl="1"/>
            <a:r>
              <a:rPr lang="en-US" dirty="0" smtClean="0"/>
              <a:t>Counting </a:t>
            </a:r>
            <a:r>
              <a:rPr lang="en-US" dirty="0"/>
              <a:t>entities in an entity set </a:t>
            </a:r>
          </a:p>
          <a:p>
            <a:pPr lvl="2"/>
            <a:r>
              <a:rPr lang="en-US" dirty="0" smtClean="0"/>
              <a:t>$count, $</a:t>
            </a:r>
            <a:r>
              <a:rPr lang="en-US" dirty="0" err="1" smtClean="0"/>
              <a:t>inlinecount</a:t>
            </a:r>
            <a:endParaRPr lang="en-US" dirty="0"/>
          </a:p>
          <a:p>
            <a:pPr lvl="1"/>
            <a:r>
              <a:rPr lang="en-US" dirty="0" smtClean="0"/>
              <a:t>Query </a:t>
            </a:r>
            <a:r>
              <a:rPr lang="en-US" dirty="0"/>
              <a:t>Projections </a:t>
            </a:r>
          </a:p>
          <a:p>
            <a:pPr lvl="2"/>
            <a:r>
              <a:rPr lang="en-US" dirty="0" smtClean="0"/>
              <a:t>$select</a:t>
            </a:r>
            <a:endParaRPr lang="en-US" dirty="0"/>
          </a:p>
          <a:p>
            <a:pPr lvl="1"/>
            <a:r>
              <a:rPr lang="en-US" dirty="0"/>
              <a:t>Partial Entity Sets </a:t>
            </a:r>
          </a:p>
          <a:p>
            <a:pPr lvl="2"/>
            <a:r>
              <a:rPr lang="en-US" dirty="0" smtClean="0"/>
              <a:t>$</a:t>
            </a:r>
            <a:r>
              <a:rPr lang="en-US" dirty="0" err="1" smtClean="0"/>
              <a:t>skiptoken</a:t>
            </a:r>
            <a:endParaRPr lang="en-US" dirty="0"/>
          </a:p>
          <a:p>
            <a:pPr lvl="0"/>
            <a:r>
              <a:rPr lang="en-US" dirty="0" smtClean="0"/>
              <a:t>New features</a:t>
            </a:r>
            <a:endParaRPr lang="en-US" dirty="0"/>
          </a:p>
          <a:p>
            <a:pPr lvl="1"/>
            <a:r>
              <a:rPr lang="en-US" dirty="0" smtClean="0"/>
              <a:t>Server-driven </a:t>
            </a:r>
            <a:r>
              <a:rPr lang="en-US" dirty="0"/>
              <a:t>paging </a:t>
            </a:r>
          </a:p>
          <a:p>
            <a:pPr lvl="1"/>
            <a:r>
              <a:rPr lang="en-US" dirty="0" smtClean="0"/>
              <a:t>Data </a:t>
            </a:r>
            <a:r>
              <a:rPr lang="en-US" dirty="0"/>
              <a:t>binding </a:t>
            </a:r>
          </a:p>
          <a:p>
            <a:pPr lvl="1"/>
            <a:r>
              <a:rPr lang="en-US" dirty="0" smtClean="0"/>
              <a:t>Streaming </a:t>
            </a:r>
            <a:r>
              <a:rPr lang="en-US" dirty="0"/>
              <a:t>of binary resources </a:t>
            </a:r>
          </a:p>
          <a:p>
            <a:pPr lvl="1"/>
            <a:r>
              <a:rPr lang="en-US" dirty="0" smtClean="0"/>
              <a:t>Custom </a:t>
            </a:r>
            <a:r>
              <a:rPr lang="en-US" dirty="0"/>
              <a:t>data service providers </a:t>
            </a:r>
          </a:p>
        </p:txBody>
      </p:sp>
      <p:sp>
        <p:nvSpPr>
          <p:cNvPr id="4" name="TextBox 3"/>
          <p:cNvSpPr txBox="1"/>
          <p:nvPr/>
        </p:nvSpPr>
        <p:spPr>
          <a:xfrm>
            <a:off x="6012160" y="4443958"/>
            <a:ext cx="3131840" cy="369332"/>
          </a:xfrm>
          <a:prstGeom prst="rect">
            <a:avLst/>
          </a:prstGeom>
          <a:effectLst>
            <a:outerShdw blurRad="127000" dist="1524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vl1pPr>
              <a:defRPr sz="2000"/>
            </a:lvl1pPr>
          </a:lstStyle>
          <a:p>
            <a:r>
              <a:rPr lang="en-US" sz="1800" dirty="0">
                <a:hlinkClick r:id="rId2"/>
              </a:rPr>
              <a:t>More about WCF Data Services</a:t>
            </a:r>
            <a:endParaRPr lang="en-US"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50" fill="hold"/>
                                        <p:tgtEl>
                                          <p:spTgt spid="4"/>
                                        </p:tgtEl>
                                        <p:attrNameLst>
                                          <p:attrName>ppt_x</p:attrName>
                                        </p:attrNameLst>
                                      </p:cBhvr>
                                      <p:tavLst>
                                        <p:tav tm="0">
                                          <p:val>
                                            <p:strVal val="1+#ppt_w/2"/>
                                          </p:val>
                                        </p:tav>
                                        <p:tav tm="100000">
                                          <p:val>
                                            <p:strVal val="#ppt_x"/>
                                          </p:val>
                                        </p:tav>
                                      </p:tavLst>
                                    </p:anim>
                                    <p:anim calcmode="lin" valueType="num">
                                      <p:cBhvr additive="base">
                                        <p:cTn id="20" dur="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9856" y="444829"/>
            <a:ext cx="7772400" cy="1102519"/>
          </a:xfrm>
        </p:spPr>
        <p:txBody>
          <a:bodyPr/>
          <a:lstStyle/>
          <a:p>
            <a:r>
              <a:rPr lang="en-US" dirty="0" smtClean="0"/>
              <a:t>Why move to .NET 4?</a:t>
            </a:r>
            <a:endParaRPr lang="en-US" dirty="0"/>
          </a:p>
        </p:txBody>
      </p:sp>
      <p:sp>
        <p:nvSpPr>
          <p:cNvPr id="5" name="Subtitle 4"/>
          <p:cNvSpPr>
            <a:spLocks noGrp="1"/>
          </p:cNvSpPr>
          <p:nvPr>
            <p:ph type="subTitle" idx="1"/>
          </p:nvPr>
        </p:nvSpPr>
        <p:spPr>
          <a:xfrm>
            <a:off x="1478707" y="2643758"/>
            <a:ext cx="7304856" cy="1314450"/>
          </a:xfrm>
        </p:spPr>
        <p:txBody>
          <a:bodyPr vert="horz" lIns="91440" tIns="45720" rIns="91440" bIns="45720" rtlCol="0" anchor="ctr">
            <a:noAutofit/>
          </a:bodyPr>
          <a:lstStyle/>
          <a:p>
            <a:pPr algn="l">
              <a:lnSpc>
                <a:spcPct val="100000"/>
              </a:lnSpc>
              <a:spcBef>
                <a:spcPct val="0"/>
              </a:spcBef>
            </a:pPr>
            <a:r>
              <a:rPr lang="en-US" sz="6000" b="1" dirty="0" smtClean="0">
                <a:solidFill>
                  <a:srgbClr val="0070C0"/>
                </a:solidFill>
                <a:effectLst>
                  <a:outerShdw blurRad="38100" dist="38100" dir="2700000" algn="tl">
                    <a:srgbClr val="000000">
                      <a:alpha val="43137"/>
                    </a:srgbClr>
                  </a:outerShdw>
                </a:effectLst>
                <a:cs typeface="+mj-cs"/>
              </a:rPr>
              <a:t>Because It Lets Me Set My Data </a:t>
            </a:r>
            <a:r>
              <a:rPr lang="en-US" sz="6000" b="1" dirty="0" smtClean="0">
                <a:solidFill>
                  <a:srgbClr val="0070C0"/>
                </a:solidFill>
                <a:effectLst>
                  <a:outerShdw blurRad="38100" dist="38100" dir="2700000" algn="tl">
                    <a:srgbClr val="000000">
                      <a:alpha val="43137"/>
                    </a:srgbClr>
                  </a:outerShdw>
                </a:effectLst>
              </a:rPr>
              <a:t>Free</a:t>
            </a:r>
            <a:r>
              <a:rPr lang="en-US" sz="6000" b="1" dirty="0" smtClean="0">
                <a:solidFill>
                  <a:srgbClr val="0070C0"/>
                </a:solidFill>
                <a:effectLst>
                  <a:outerShdw blurRad="38100" dist="38100" dir="2700000" algn="tl">
                    <a:srgbClr val="000000">
                      <a:alpha val="43137"/>
                    </a:srgbClr>
                  </a:outerShdw>
                </a:effectLst>
                <a:cs typeface="+mj-cs"/>
              </a:rPr>
              <a:t>!</a:t>
            </a:r>
            <a:endParaRPr lang="en-US" sz="6000" b="1" dirty="0">
              <a:solidFill>
                <a:srgbClr val="0070C0"/>
              </a:solidFill>
              <a:effectLst>
                <a:outerShdw blurRad="38100" dist="38100" dir="2700000" algn="tl">
                  <a:srgbClr val="000000">
                    <a:alpha val="43137"/>
                  </a:srgbClr>
                </a:outerShdw>
              </a:effectLst>
              <a:cs typeface="+mj-cs"/>
            </a:endParaRPr>
          </a:p>
        </p:txBody>
      </p:sp>
      <p:sp>
        <p:nvSpPr>
          <p:cNvPr id="6" name="TextBox 5"/>
          <p:cNvSpPr txBox="1"/>
          <p:nvPr/>
        </p:nvSpPr>
        <p:spPr>
          <a:xfrm rot="20075079">
            <a:off x="194912" y="2292169"/>
            <a:ext cx="1792097"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Reason 11</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18141821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Dynamic Language Runtime</a:t>
            </a:r>
            <a:endParaRPr lang="en-US" dirty="0"/>
          </a:p>
        </p:txBody>
      </p:sp>
      <p:sp>
        <p:nvSpPr>
          <p:cNvPr id="3" name="Content Placeholder 2"/>
          <p:cNvSpPr>
            <a:spLocks noGrp="1"/>
          </p:cNvSpPr>
          <p:nvPr>
            <p:ph idx="1"/>
          </p:nvPr>
        </p:nvSpPr>
        <p:spPr/>
        <p:txBody>
          <a:bodyPr>
            <a:normAutofit/>
          </a:bodyPr>
          <a:lstStyle/>
          <a:p>
            <a:pPr lvl="0"/>
            <a:r>
              <a:rPr lang="en-US" sz="2800" dirty="0" smtClean="0"/>
              <a:t>A new runtime environment that adds a set of services for dynamic languages on the CLR</a:t>
            </a:r>
          </a:p>
        </p:txBody>
      </p:sp>
      <p:pic>
        <p:nvPicPr>
          <p:cNvPr id="6146" name="Picture 2" descr="Dynamic Language Runtime Architecture Overview"/>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39752" y="2625756"/>
            <a:ext cx="4824536" cy="1971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DLR Provide?</a:t>
            </a:r>
            <a:endParaRPr lang="en-US" dirty="0"/>
          </a:p>
        </p:txBody>
      </p:sp>
      <p:sp>
        <p:nvSpPr>
          <p:cNvPr id="3" name="Content Placeholder 2"/>
          <p:cNvSpPr>
            <a:spLocks noGrp="1"/>
          </p:cNvSpPr>
          <p:nvPr>
            <p:ph idx="1"/>
          </p:nvPr>
        </p:nvSpPr>
        <p:spPr>
          <a:xfrm>
            <a:off x="323528" y="1059582"/>
            <a:ext cx="8507288" cy="3888432"/>
          </a:xfrm>
        </p:spPr>
        <p:txBody>
          <a:bodyPr>
            <a:normAutofit fontScale="92500" lnSpcReduction="20000"/>
          </a:bodyPr>
          <a:lstStyle/>
          <a:p>
            <a:r>
              <a:rPr lang="en-US" dirty="0" smtClean="0"/>
              <a:t>For languages, it makes </a:t>
            </a:r>
            <a:r>
              <a:rPr lang="en-US" dirty="0"/>
              <a:t>it easier </a:t>
            </a:r>
            <a:r>
              <a:rPr lang="en-US" dirty="0" smtClean="0"/>
              <a:t>to:</a:t>
            </a:r>
            <a:endParaRPr lang="en-US" dirty="0"/>
          </a:p>
          <a:p>
            <a:pPr lvl="1"/>
            <a:r>
              <a:rPr lang="en-US" dirty="0"/>
              <a:t>Develop dynamic languages </a:t>
            </a:r>
            <a:r>
              <a:rPr lang="en-US" dirty="0" smtClean="0"/>
              <a:t>on .NET</a:t>
            </a:r>
            <a:endParaRPr lang="en-US" dirty="0"/>
          </a:p>
          <a:p>
            <a:pPr lvl="1"/>
            <a:r>
              <a:rPr lang="en-US" dirty="0"/>
              <a:t>Add dynamic features to </a:t>
            </a:r>
            <a:r>
              <a:rPr lang="en-US" dirty="0" smtClean="0"/>
              <a:t>static languages</a:t>
            </a:r>
          </a:p>
          <a:p>
            <a:pPr lvl="1"/>
            <a:endParaRPr lang="en-US" dirty="0"/>
          </a:p>
          <a:p>
            <a:r>
              <a:rPr lang="en-US" dirty="0" smtClean="0"/>
              <a:t>For apps, it makes it easier to integrate with:</a:t>
            </a:r>
            <a:endParaRPr lang="en-US" dirty="0"/>
          </a:p>
          <a:p>
            <a:pPr lvl="1"/>
            <a:r>
              <a:rPr lang="en-US" dirty="0"/>
              <a:t>Dynamic </a:t>
            </a:r>
            <a:r>
              <a:rPr lang="en-US" dirty="0" smtClean="0"/>
              <a:t>languages (</a:t>
            </a:r>
            <a:r>
              <a:rPr lang="en-US" dirty="0" err="1" smtClean="0"/>
              <a:t>IronPython</a:t>
            </a:r>
            <a:r>
              <a:rPr lang="en-US" dirty="0" smtClean="0"/>
              <a:t>, </a:t>
            </a:r>
            <a:r>
              <a:rPr lang="en-US" dirty="0" err="1" smtClean="0"/>
              <a:t>IronRuby</a:t>
            </a:r>
            <a:r>
              <a:rPr lang="en-US" dirty="0" smtClean="0"/>
              <a:t>, …)</a:t>
            </a:r>
          </a:p>
          <a:p>
            <a:pPr lvl="1"/>
            <a:r>
              <a:rPr lang="en-US" dirty="0" smtClean="0"/>
              <a:t>Dynamic objects (</a:t>
            </a:r>
            <a:r>
              <a:rPr lang="en-US" dirty="0" err="1" smtClean="0"/>
              <a:t>expandos</a:t>
            </a:r>
            <a:r>
              <a:rPr lang="en-US" dirty="0" smtClean="0"/>
              <a:t>) built in C# or VB</a:t>
            </a:r>
            <a:endParaRPr lang="en-US" dirty="0"/>
          </a:p>
          <a:p>
            <a:pPr lvl="1"/>
            <a:r>
              <a:rPr lang="en-US" dirty="0" smtClean="0"/>
              <a:t>Anything that implements </a:t>
            </a:r>
            <a:r>
              <a:rPr lang="en-US" dirty="0" err="1" smtClean="0"/>
              <a:t>IDispatch</a:t>
            </a:r>
            <a:r>
              <a:rPr lang="en-US" dirty="0" smtClean="0"/>
              <a:t> (COM)</a:t>
            </a:r>
            <a:endParaRPr lang="en-US" dirty="0"/>
          </a:p>
        </p:txBody>
      </p:sp>
    </p:spTree>
    <p:extLst>
      <p:ext uri="{BB962C8B-B14F-4D97-AF65-F5344CB8AC3E}">
        <p14:creationId xmlns:p14="http://schemas.microsoft.com/office/powerpoint/2010/main" val="39633526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Seriously, What Is It Good For?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Access stuff in a simple, familiar, uniform way</a:t>
            </a:r>
          </a:p>
          <a:p>
            <a:pPr lvl="1"/>
            <a:r>
              <a:rPr lang="en-US" dirty="0" smtClean="0"/>
              <a:t>HTML, DOM</a:t>
            </a:r>
          </a:p>
          <a:p>
            <a:pPr lvl="1"/>
            <a:r>
              <a:rPr lang="en-US" dirty="0" smtClean="0"/>
              <a:t>Office</a:t>
            </a:r>
          </a:p>
          <a:p>
            <a:pPr lvl="1"/>
            <a:r>
              <a:rPr lang="en-US" dirty="0" smtClean="0"/>
              <a:t>.NET reflection</a:t>
            </a:r>
          </a:p>
          <a:p>
            <a:pPr lvl="1"/>
            <a:r>
              <a:rPr lang="en-US" dirty="0" smtClean="0"/>
              <a:t>Dynamic languages</a:t>
            </a:r>
          </a:p>
          <a:p>
            <a:pPr lvl="1"/>
            <a:r>
              <a:rPr lang="en-US" dirty="0" smtClean="0"/>
              <a:t>And more…</a:t>
            </a:r>
          </a:p>
          <a:p>
            <a:pPr lvl="1"/>
            <a:endParaRPr lang="en-US" dirty="0" smtClean="0"/>
          </a:p>
          <a:p>
            <a:r>
              <a:rPr lang="en-US" dirty="0" smtClean="0"/>
              <a:t>Easily add scripting support to apps</a:t>
            </a:r>
          </a:p>
          <a:p>
            <a:pPr lvl="1"/>
            <a:r>
              <a:rPr lang="en-US" dirty="0" smtClean="0"/>
              <a:t>Customizations and extensions</a:t>
            </a:r>
          </a:p>
          <a:p>
            <a:pPr lvl="1"/>
            <a:r>
              <a:rPr lang="en-US" dirty="0" smtClean="0"/>
              <a:t>Complex things that are better done using text</a:t>
            </a:r>
          </a:p>
        </p:txBody>
      </p:sp>
      <p:pic>
        <p:nvPicPr>
          <p:cNvPr id="7173"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79913" y="1892692"/>
            <a:ext cx="5193779" cy="1219118"/>
          </a:xfrm>
          <a:prstGeom prst="rect">
            <a:avLst/>
          </a:prstGeom>
          <a:ln w="9525">
            <a:solidFill>
              <a:schemeClr val="tx1"/>
            </a:solidFill>
            <a:miter lim="800000"/>
            <a:headEnd/>
            <a:tailEnd/>
          </a:ln>
          <a:effectLst>
            <a:outerShdw blurRad="127000" dist="2286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8" name="Straight Connector 7"/>
          <p:cNvCxnSpPr/>
          <p:nvPr/>
        </p:nvCxnSpPr>
        <p:spPr>
          <a:xfrm>
            <a:off x="4860032" y="3057804"/>
            <a:ext cx="3312368" cy="0"/>
          </a:xfrm>
          <a:prstGeom prst="line">
            <a:avLst/>
          </a:prstGeom>
          <a:ln w="190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3918595" y="2222283"/>
            <a:ext cx="576064" cy="0"/>
          </a:xfrm>
          <a:prstGeom prst="line">
            <a:avLst/>
          </a:prstGeom>
          <a:ln w="19050">
            <a:solidFill>
              <a:srgbClr val="FF0000"/>
            </a:solidFill>
          </a:ln>
        </p:spPr>
        <p:style>
          <a:lnRef idx="3">
            <a:schemeClr val="accent2"/>
          </a:lnRef>
          <a:fillRef idx="0">
            <a:schemeClr val="accent2"/>
          </a:fillRef>
          <a:effectRef idx="2">
            <a:schemeClr val="accent2"/>
          </a:effectRef>
          <a:fontRef idx="minor">
            <a:schemeClr val="tx1"/>
          </a:fontRef>
        </p:style>
      </p:cxnSp>
      <p:sp>
        <p:nvSpPr>
          <p:cNvPr id="11" name="Rectangular Callout 10"/>
          <p:cNvSpPr/>
          <p:nvPr/>
        </p:nvSpPr>
        <p:spPr>
          <a:xfrm>
            <a:off x="4427985" y="3219822"/>
            <a:ext cx="758751" cy="270030"/>
          </a:xfrm>
          <a:prstGeom prst="wedgeRectCallout">
            <a:avLst>
              <a:gd name="adj1" fmla="val 35658"/>
              <a:gd name="adj2" fmla="val -9788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DOM</a:t>
            </a:r>
            <a:endParaRPr lang="en-US" dirty="0"/>
          </a:p>
        </p:txBody>
      </p:sp>
      <p:sp>
        <p:nvSpPr>
          <p:cNvPr id="17" name="Rectangular Callout 16"/>
          <p:cNvSpPr/>
          <p:nvPr/>
        </p:nvSpPr>
        <p:spPr>
          <a:xfrm>
            <a:off x="5332686" y="3219822"/>
            <a:ext cx="1975619" cy="270030"/>
          </a:xfrm>
          <a:prstGeom prst="wedgeRectCallout">
            <a:avLst>
              <a:gd name="adj1" fmla="val 10184"/>
              <a:gd name="adj2" fmla="val -10064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JavaScript function</a:t>
            </a:r>
            <a:endParaRPr lang="en-US" dirty="0"/>
          </a:p>
        </p:txBody>
      </p:sp>
      <p:sp>
        <p:nvSpPr>
          <p:cNvPr id="18" name="Rectangular Callout 17"/>
          <p:cNvSpPr/>
          <p:nvPr/>
        </p:nvSpPr>
        <p:spPr>
          <a:xfrm>
            <a:off x="7524328" y="3219822"/>
            <a:ext cx="1224136" cy="270030"/>
          </a:xfrm>
          <a:prstGeom prst="wedgeRectCallout">
            <a:avLst>
              <a:gd name="adj1" fmla="val -49881"/>
              <a:gd name="adj2" fmla="val -1045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CLR string</a:t>
            </a:r>
            <a:endParaRPr lang="en-US" dirty="0"/>
          </a:p>
        </p:txBody>
      </p:sp>
      <p:sp>
        <p:nvSpPr>
          <p:cNvPr id="19" name="Rectangular Callout 18"/>
          <p:cNvSpPr/>
          <p:nvPr/>
        </p:nvSpPr>
        <p:spPr>
          <a:xfrm>
            <a:off x="5724129" y="1545636"/>
            <a:ext cx="3328069" cy="270030"/>
          </a:xfrm>
          <a:prstGeom prst="wedgeRectCallout">
            <a:avLst>
              <a:gd name="adj1" fmla="val -14402"/>
              <a:gd name="adj2" fmla="val 14936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Reaching into the browser’s DOM</a:t>
            </a:r>
            <a:endParaRPr lang="en-US" dirty="0"/>
          </a:p>
        </p:txBody>
      </p:sp>
    </p:spTree>
    <p:extLst>
      <p:ext uri="{BB962C8B-B14F-4D97-AF65-F5344CB8AC3E}">
        <p14:creationId xmlns:p14="http://schemas.microsoft.com/office/powerpoint/2010/main" val="2004960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P spid="1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9794" y="179506"/>
            <a:ext cx="8562686" cy="4552483"/>
          </a:xfrm>
          <a:prstGeom prst="rect">
            <a:avLst/>
          </a:prstGeom>
          <a:noFill/>
          <a:ln w="3175">
            <a:solidFill>
              <a:srgbClr val="7030A0"/>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2490035" y="4547323"/>
            <a:ext cx="4036233" cy="369332"/>
          </a:xfrm>
          <a:prstGeom prst="rect">
            <a:avLst/>
          </a:prstGeom>
          <a:effectLst>
            <a:outerShdw blurRad="127000" dist="1524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hlinkClick r:id="rId3"/>
              </a:rPr>
              <a:t>http://code.msdn.microsoft.com/twitter</a:t>
            </a:r>
            <a:r>
              <a:rPr lang="en-US" dirty="0"/>
              <a:t> </a:t>
            </a:r>
          </a:p>
        </p:txBody>
      </p:sp>
      <p:sp>
        <p:nvSpPr>
          <p:cNvPr id="5" name="Rectangle 4"/>
          <p:cNvSpPr/>
          <p:nvPr/>
        </p:nvSpPr>
        <p:spPr>
          <a:xfrm>
            <a:off x="1409914" y="1636739"/>
            <a:ext cx="5116354" cy="1620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24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50" fill="hold"/>
                                        <p:tgtEl>
                                          <p:spTgt spid="4"/>
                                        </p:tgtEl>
                                        <p:attrNameLst>
                                          <p:attrName>ppt_x</p:attrName>
                                        </p:attrNameLst>
                                      </p:cBhvr>
                                      <p:tavLst>
                                        <p:tav tm="0">
                                          <p:val>
                                            <p:strVal val="#ppt_x"/>
                                          </p:val>
                                        </p:tav>
                                        <p:tav tm="100000">
                                          <p:val>
                                            <p:strVal val="#ppt_x"/>
                                          </p:val>
                                        </p:tav>
                                      </p:tavLst>
                                    </p:anim>
                                    <p:anim calcmode="lin" valueType="num">
                                      <p:cBhvr additive="base">
                                        <p:cTn id="12" dur="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9856" y="444829"/>
            <a:ext cx="7772400" cy="1102519"/>
          </a:xfrm>
        </p:spPr>
        <p:txBody>
          <a:bodyPr/>
          <a:lstStyle/>
          <a:p>
            <a:r>
              <a:rPr lang="en-US" dirty="0" smtClean="0"/>
              <a:t>Why move to .NET 4?</a:t>
            </a:r>
            <a:endParaRPr lang="en-US" dirty="0"/>
          </a:p>
        </p:txBody>
      </p:sp>
      <p:sp>
        <p:nvSpPr>
          <p:cNvPr id="5" name="Subtitle 4"/>
          <p:cNvSpPr>
            <a:spLocks noGrp="1"/>
          </p:cNvSpPr>
          <p:nvPr>
            <p:ph type="subTitle" idx="1"/>
          </p:nvPr>
        </p:nvSpPr>
        <p:spPr>
          <a:xfrm>
            <a:off x="539552" y="2553444"/>
            <a:ext cx="8136904" cy="1314450"/>
          </a:xfrm>
        </p:spPr>
        <p:txBody>
          <a:bodyPr vert="horz" lIns="91440" tIns="45720" rIns="91440" bIns="45720" rtlCol="0" anchor="ctr">
            <a:noAutofit/>
          </a:bodyPr>
          <a:lstStyle/>
          <a:p>
            <a:pPr>
              <a:lnSpc>
                <a:spcPct val="100000"/>
              </a:lnSpc>
              <a:spcBef>
                <a:spcPct val="0"/>
              </a:spcBef>
            </a:pPr>
            <a:r>
              <a:rPr lang="en-US" sz="4800" b="1" dirty="0" smtClean="0">
                <a:solidFill>
                  <a:srgbClr val="0070C0"/>
                </a:solidFill>
                <a:effectLst>
                  <a:outerShdw blurRad="38100" dist="38100" dir="2700000" algn="tl">
                    <a:srgbClr val="000000">
                      <a:alpha val="43137"/>
                    </a:srgbClr>
                  </a:outerShdw>
                </a:effectLst>
                <a:cs typeface="+mj-cs"/>
              </a:rPr>
              <a:t>Because It Helps Me Bridge the</a:t>
            </a:r>
            <a:br>
              <a:rPr lang="en-US" sz="4800" b="1" dirty="0" smtClean="0">
                <a:solidFill>
                  <a:srgbClr val="0070C0"/>
                </a:solidFill>
                <a:effectLst>
                  <a:outerShdw blurRad="38100" dist="38100" dir="2700000" algn="tl">
                    <a:srgbClr val="000000">
                      <a:alpha val="43137"/>
                    </a:srgbClr>
                  </a:outerShdw>
                </a:effectLst>
                <a:cs typeface="+mj-cs"/>
              </a:rPr>
            </a:br>
            <a:r>
              <a:rPr lang="en-US" sz="4800" b="1" dirty="0" smtClean="0">
                <a:solidFill>
                  <a:srgbClr val="0070C0"/>
                </a:solidFill>
                <a:effectLst>
                  <a:outerShdw blurRad="38100" dist="38100" dir="2700000" algn="tl">
                    <a:srgbClr val="000000">
                      <a:alpha val="43137"/>
                    </a:srgbClr>
                  </a:outerShdw>
                </a:effectLst>
                <a:cs typeface="+mj-cs"/>
              </a:rPr>
              <a:t>“Dynamic-to-Static Gap”!</a:t>
            </a:r>
            <a:endParaRPr lang="en-US" sz="4800" b="1" dirty="0">
              <a:solidFill>
                <a:srgbClr val="0070C0"/>
              </a:solidFill>
              <a:effectLst>
                <a:outerShdw blurRad="38100" dist="38100" dir="2700000" algn="tl">
                  <a:srgbClr val="000000">
                    <a:alpha val="43137"/>
                  </a:srgbClr>
                </a:outerShdw>
              </a:effectLst>
              <a:cs typeface="+mj-cs"/>
            </a:endParaRPr>
          </a:p>
        </p:txBody>
      </p:sp>
      <p:sp>
        <p:nvSpPr>
          <p:cNvPr id="6" name="TextBox 5"/>
          <p:cNvSpPr txBox="1"/>
          <p:nvPr/>
        </p:nvSpPr>
        <p:spPr>
          <a:xfrm rot="20075079">
            <a:off x="191861" y="1518084"/>
            <a:ext cx="1792097"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Reason 12</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18141821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Your current investments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tashadean.com/wp-content/uploads/2009/10/usb_lego_hub.jpg"/>
          <p:cNvPicPr>
            <a:picLocks noChangeAspect="1" noChangeArrowheads="1"/>
          </p:cNvPicPr>
          <p:nvPr/>
        </p:nvPicPr>
        <p:blipFill>
          <a:blip r:embed="rId3" cstate="print"/>
          <a:stretch>
            <a:fillRect/>
          </a:stretch>
        </p:blipFill>
        <p:spPr bwMode="auto">
          <a:xfrm>
            <a:off x="5436096" y="1112241"/>
            <a:ext cx="3512840" cy="3729015"/>
          </a:xfrm>
          <a:prstGeom prst="rect">
            <a:avLst/>
          </a:prstGeom>
          <a:noFill/>
          <a:ln>
            <a:noFill/>
          </a:ln>
        </p:spPr>
      </p:pic>
      <p:sp>
        <p:nvSpPr>
          <p:cNvPr id="2" name="Title 1"/>
          <p:cNvSpPr>
            <a:spLocks noGrp="1"/>
          </p:cNvSpPr>
          <p:nvPr>
            <p:ph type="title"/>
          </p:nvPr>
        </p:nvSpPr>
        <p:spPr>
          <a:xfrm>
            <a:off x="35496" y="1112241"/>
            <a:ext cx="3960440" cy="3511737"/>
          </a:xfrm>
        </p:spPr>
        <p:txBody>
          <a:bodyPr>
            <a:normAutofit fontScale="90000"/>
          </a:bodyPr>
          <a:lstStyle/>
          <a:p>
            <a:pPr algn="ctr"/>
            <a:r>
              <a:rPr lang="en-US" sz="4800" dirty="0" smtClean="0">
                <a:solidFill>
                  <a:srgbClr val="00B050"/>
                </a:solidFill>
              </a:rPr>
              <a:t>M</a:t>
            </a:r>
            <a:r>
              <a:rPr lang="en-US" sz="4800" dirty="0" smtClean="0"/>
              <a:t>anaged </a:t>
            </a:r>
            <a:r>
              <a:rPr lang="en-US" sz="4800" dirty="0" smtClean="0">
                <a:solidFill>
                  <a:srgbClr val="00B050"/>
                </a:solidFill>
              </a:rPr>
              <a:t>E</a:t>
            </a:r>
            <a:r>
              <a:rPr lang="en-US" sz="4800" dirty="0" smtClean="0"/>
              <a:t>xtensibility </a:t>
            </a:r>
            <a:r>
              <a:rPr lang="en-US" sz="4800" dirty="0" smtClean="0">
                <a:solidFill>
                  <a:srgbClr val="00B050"/>
                </a:solidFill>
              </a:rPr>
              <a:t>F</a:t>
            </a:r>
            <a:r>
              <a:rPr lang="en-US" sz="4800" dirty="0" smtClean="0"/>
              <a:t>ramework</a:t>
            </a:r>
            <a:r>
              <a:rPr lang="en-US" sz="3200" dirty="0" smtClean="0"/>
              <a:t/>
            </a:r>
            <a:br>
              <a:rPr lang="en-US" sz="3200" dirty="0" smtClean="0"/>
            </a:br>
            <a:r>
              <a:rPr lang="en-US" sz="6600" dirty="0" smtClean="0"/>
              <a:t>=</a:t>
            </a:r>
            <a:r>
              <a:rPr lang="en-US" sz="3200" dirty="0" smtClean="0"/>
              <a:t/>
            </a:r>
            <a:br>
              <a:rPr lang="en-US" sz="3200" dirty="0" smtClean="0"/>
            </a:br>
            <a:r>
              <a:rPr lang="en-US" sz="4800" dirty="0" smtClean="0"/>
              <a:t>USB </a:t>
            </a:r>
            <a:r>
              <a:rPr lang="en-US" dirty="0" smtClean="0"/>
              <a:t>for</a:t>
            </a:r>
            <a:r>
              <a:rPr lang="en-US" sz="4800" dirty="0" smtClean="0"/>
              <a:t> Code</a:t>
            </a:r>
            <a:endParaRPr lang="en-US" sz="4400" dirty="0"/>
          </a:p>
        </p:txBody>
      </p:sp>
      <p:sp>
        <p:nvSpPr>
          <p:cNvPr id="4" name="Rectangle 3"/>
          <p:cNvSpPr/>
          <p:nvPr/>
        </p:nvSpPr>
        <p:spPr>
          <a:xfrm>
            <a:off x="5508104" y="4894008"/>
            <a:ext cx="3275856" cy="215444"/>
          </a:xfrm>
          <a:prstGeom prst="rect">
            <a:avLst/>
          </a:prstGeom>
        </p:spPr>
        <p:txBody>
          <a:bodyPr wrap="square">
            <a:spAutoFit/>
          </a:bodyPr>
          <a:lstStyle/>
          <a:p>
            <a:r>
              <a:rPr lang="en-US" sz="800" dirty="0" smtClean="0"/>
              <a:t>http://tashadean.com/wp-content/uploads/2009/10/usb_lego_hub.jpg</a:t>
            </a:r>
            <a:endParaRPr lang="en-US" sz="800"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MEF</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Helps you build extensible and </a:t>
            </a:r>
            <a:r>
              <a:rPr lang="en-US" dirty="0" err="1" smtClean="0"/>
              <a:t>composable</a:t>
            </a:r>
            <a:r>
              <a:rPr lang="en-US" dirty="0" smtClean="0"/>
              <a:t> apps</a:t>
            </a:r>
          </a:p>
          <a:p>
            <a:pPr lvl="1"/>
            <a:r>
              <a:rPr lang="en-US" i="1" dirty="0" smtClean="0"/>
              <a:t>By adhering to the Opened-Closed Principle</a:t>
            </a:r>
          </a:p>
          <a:p>
            <a:pPr lvl="1"/>
            <a:r>
              <a:rPr lang="en-US" dirty="0" smtClean="0"/>
              <a:t>Opens your applications for extension</a:t>
            </a:r>
          </a:p>
          <a:p>
            <a:pPr lvl="1"/>
            <a:r>
              <a:rPr lang="en-US" dirty="0" smtClean="0"/>
              <a:t>Keep them closed to modification</a:t>
            </a:r>
          </a:p>
          <a:p>
            <a:r>
              <a:rPr lang="en-US" dirty="0" smtClean="0"/>
              <a:t>“Plug-and-Play” integration</a:t>
            </a:r>
          </a:p>
          <a:p>
            <a:pPr lvl="1"/>
            <a:r>
              <a:rPr lang="en-US" dirty="0" smtClean="0"/>
              <a:t>Specify points where an app can be extended</a:t>
            </a:r>
          </a:p>
          <a:p>
            <a:pPr lvl="1"/>
            <a:r>
              <a:rPr lang="en-US" dirty="0" smtClean="0"/>
              <a:t>Offer services to extensible applications</a:t>
            </a:r>
          </a:p>
          <a:p>
            <a:pPr lvl="1"/>
            <a:r>
              <a:rPr lang="en-US" dirty="0" smtClean="0"/>
              <a:t>MEF hooks things up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115616" y="3651870"/>
            <a:ext cx="7683914" cy="1033983"/>
          </a:xfrm>
        </p:spPr>
        <p:txBody>
          <a:bodyPr/>
          <a:lstStyle/>
          <a:p>
            <a:r>
              <a:rPr lang="en-US" b="1"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demo</a:t>
            </a:r>
            <a:endParaRPr lang="en-US" b="1"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Freeform 4"/>
          <p:cNvSpPr/>
          <p:nvPr/>
        </p:nvSpPr>
        <p:spPr>
          <a:xfrm flipH="1">
            <a:off x="683568" y="1707654"/>
            <a:ext cx="7272808" cy="2628292"/>
          </a:xfrm>
          <a:custGeom>
            <a:avLst/>
            <a:gdLst>
              <a:gd name="connsiteX0" fmla="*/ 63374 w 5232903"/>
              <a:gd name="connsiteY0" fmla="*/ 0 h 1484768"/>
              <a:gd name="connsiteX1" fmla="*/ 1937442 w 5232903"/>
              <a:gd name="connsiteY1" fmla="*/ 36214 h 1484768"/>
              <a:gd name="connsiteX2" fmla="*/ 3186820 w 5232903"/>
              <a:gd name="connsiteY2" fmla="*/ 9053 h 1484768"/>
              <a:gd name="connsiteX3" fmla="*/ 4544840 w 5232903"/>
              <a:gd name="connsiteY3" fmla="*/ 18107 h 1484768"/>
              <a:gd name="connsiteX4" fmla="*/ 5223850 w 5232903"/>
              <a:gd name="connsiteY4" fmla="*/ 36214 h 1484768"/>
              <a:gd name="connsiteX5" fmla="*/ 5232903 w 5232903"/>
              <a:gd name="connsiteY5" fmla="*/ 298764 h 1484768"/>
              <a:gd name="connsiteX6" fmla="*/ 5214796 w 5232903"/>
              <a:gd name="connsiteY6" fmla="*/ 959667 h 1484768"/>
              <a:gd name="connsiteX7" fmla="*/ 5223850 w 5232903"/>
              <a:gd name="connsiteY7" fmla="*/ 1041148 h 1484768"/>
              <a:gd name="connsiteX8" fmla="*/ 4037846 w 5232903"/>
              <a:gd name="connsiteY8" fmla="*/ 1041148 h 1484768"/>
              <a:gd name="connsiteX9" fmla="*/ 3385996 w 5232903"/>
              <a:gd name="connsiteY9" fmla="*/ 1068309 h 1484768"/>
              <a:gd name="connsiteX10" fmla="*/ 1674891 w 5232903"/>
              <a:gd name="connsiteY10" fmla="*/ 1041148 h 1484768"/>
              <a:gd name="connsiteX11" fmla="*/ 1303699 w 5232903"/>
              <a:gd name="connsiteY11" fmla="*/ 1032095 h 1484768"/>
              <a:gd name="connsiteX12" fmla="*/ 615636 w 5232903"/>
              <a:gd name="connsiteY12" fmla="*/ 1032095 h 1484768"/>
              <a:gd name="connsiteX13" fmla="*/ 0 w 5232903"/>
              <a:gd name="connsiteY13" fmla="*/ 1484768 h 1484768"/>
              <a:gd name="connsiteX14" fmla="*/ 72428 w 5232903"/>
              <a:gd name="connsiteY14" fmla="*/ 1023041 h 1484768"/>
              <a:gd name="connsiteX15" fmla="*/ 36214 w 5232903"/>
              <a:gd name="connsiteY15" fmla="*/ 253497 h 1484768"/>
              <a:gd name="connsiteX16" fmla="*/ 63374 w 5232903"/>
              <a:gd name="connsiteY16" fmla="*/ 0 h 148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2903" h="1484768">
                <a:moveTo>
                  <a:pt x="63374" y="0"/>
                </a:moveTo>
                <a:lnTo>
                  <a:pt x="1937442" y="36214"/>
                </a:lnTo>
                <a:lnTo>
                  <a:pt x="3186820" y="9053"/>
                </a:lnTo>
                <a:lnTo>
                  <a:pt x="4544840" y="18107"/>
                </a:lnTo>
                <a:lnTo>
                  <a:pt x="5223850" y="36214"/>
                </a:lnTo>
                <a:lnTo>
                  <a:pt x="5232903" y="298764"/>
                </a:lnTo>
                <a:lnTo>
                  <a:pt x="5214796" y="959667"/>
                </a:lnTo>
                <a:lnTo>
                  <a:pt x="5223850" y="1041148"/>
                </a:lnTo>
                <a:lnTo>
                  <a:pt x="4037846" y="1041148"/>
                </a:lnTo>
                <a:lnTo>
                  <a:pt x="3385996" y="1068309"/>
                </a:lnTo>
                <a:lnTo>
                  <a:pt x="1674891" y="1041148"/>
                </a:lnTo>
                <a:lnTo>
                  <a:pt x="1303699" y="1032095"/>
                </a:lnTo>
                <a:lnTo>
                  <a:pt x="615636" y="1032095"/>
                </a:lnTo>
                <a:lnTo>
                  <a:pt x="0" y="1484768"/>
                </a:lnTo>
                <a:lnTo>
                  <a:pt x="72428" y="1023041"/>
                </a:lnTo>
                <a:lnTo>
                  <a:pt x="36214" y="253497"/>
                </a:lnTo>
                <a:lnTo>
                  <a:pt x="63374" y="0"/>
                </a:lnTo>
                <a:close/>
              </a:path>
            </a:pathLst>
          </a:custGeom>
          <a:solidFill>
            <a:srgbClr val="4E4E4E"/>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Title 1"/>
          <p:cNvSpPr txBox="1">
            <a:spLocks/>
          </p:cNvSpPr>
          <p:nvPr/>
        </p:nvSpPr>
        <p:spPr>
          <a:xfrm>
            <a:off x="899592" y="2103698"/>
            <a:ext cx="6768752" cy="900100"/>
          </a:xfrm>
          <a:prstGeom prst="rect">
            <a:avLst/>
          </a:prstGeom>
        </p:spPr>
        <p:txBody>
          <a:bodyPr/>
          <a:lstStyle>
            <a:lvl1pPr algn="l" defTabSz="914400" rtl="0" eaLnBrk="1" latinLnBrk="0" hangingPunct="1">
              <a:spcBef>
                <a:spcPct val="0"/>
              </a:spcBef>
              <a:buNone/>
              <a:defRPr sz="4000" kern="1200">
                <a:solidFill>
                  <a:schemeClr val="tx1">
                    <a:lumMod val="65000"/>
                    <a:lumOff val="35000"/>
                  </a:schemeClr>
                </a:solidFill>
                <a:latin typeface="Arial Black" pitchFamily="34" charset="0"/>
                <a:ea typeface="+mj-ea"/>
                <a:cs typeface="+mj-cs"/>
              </a:defRPr>
            </a:lvl1pPr>
          </a:lstStyle>
          <a:p>
            <a:pPr algn="ctr"/>
            <a:r>
              <a:rPr lang="en-US" sz="6000" dirty="0" smtClean="0">
                <a:solidFill>
                  <a:schemeClr val="bg1">
                    <a:lumMod val="95000"/>
                  </a:schemeClr>
                </a:solidFill>
              </a:rPr>
              <a:t>MEF in Action</a:t>
            </a:r>
            <a:endParaRPr lang="he-IL" sz="6000" dirty="0" smtClean="0">
              <a:solidFill>
                <a:schemeClr val="bg1">
                  <a:lumMod val="95000"/>
                </a:schemeClr>
              </a:solidFill>
            </a:endParaRP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9856" y="444829"/>
            <a:ext cx="7772400" cy="1102519"/>
          </a:xfrm>
        </p:spPr>
        <p:txBody>
          <a:bodyPr/>
          <a:lstStyle/>
          <a:p>
            <a:r>
              <a:rPr lang="en-US" dirty="0" smtClean="0"/>
              <a:t>Why move to .NET 4?</a:t>
            </a:r>
            <a:endParaRPr lang="en-US" dirty="0"/>
          </a:p>
        </p:txBody>
      </p:sp>
      <p:sp>
        <p:nvSpPr>
          <p:cNvPr id="5" name="Subtitle 4"/>
          <p:cNvSpPr>
            <a:spLocks noGrp="1"/>
          </p:cNvSpPr>
          <p:nvPr>
            <p:ph type="subTitle" idx="1"/>
          </p:nvPr>
        </p:nvSpPr>
        <p:spPr>
          <a:xfrm>
            <a:off x="1475656" y="2481436"/>
            <a:ext cx="7304856" cy="1314450"/>
          </a:xfrm>
        </p:spPr>
        <p:txBody>
          <a:bodyPr vert="horz" lIns="91440" tIns="45720" rIns="91440" bIns="45720" rtlCol="0" anchor="ctr">
            <a:noAutofit/>
          </a:bodyPr>
          <a:lstStyle/>
          <a:p>
            <a:pPr algn="l">
              <a:lnSpc>
                <a:spcPct val="100000"/>
              </a:lnSpc>
              <a:spcBef>
                <a:spcPct val="0"/>
              </a:spcBef>
            </a:pPr>
            <a:r>
              <a:rPr lang="en-US" sz="6000" b="1" dirty="0" smtClean="0">
                <a:solidFill>
                  <a:srgbClr val="0070C0"/>
                </a:solidFill>
                <a:effectLst>
                  <a:outerShdw blurRad="38100" dist="38100" dir="2700000" algn="tl">
                    <a:srgbClr val="000000">
                      <a:alpha val="43137"/>
                    </a:srgbClr>
                  </a:outerShdw>
                </a:effectLst>
                <a:cs typeface="+mj-cs"/>
              </a:rPr>
              <a:t>Because It Takes The Hassle Out Of App Extensibility!</a:t>
            </a:r>
            <a:endParaRPr lang="en-US" sz="6000" b="1" dirty="0">
              <a:solidFill>
                <a:srgbClr val="0070C0"/>
              </a:solidFill>
              <a:effectLst>
                <a:outerShdw blurRad="38100" dist="38100" dir="2700000" algn="tl">
                  <a:srgbClr val="000000">
                    <a:alpha val="43137"/>
                  </a:srgbClr>
                </a:outerShdw>
              </a:effectLst>
              <a:cs typeface="+mj-cs"/>
            </a:endParaRPr>
          </a:p>
        </p:txBody>
      </p:sp>
      <p:sp>
        <p:nvSpPr>
          <p:cNvPr id="6" name="TextBox 5"/>
          <p:cNvSpPr txBox="1"/>
          <p:nvPr/>
        </p:nvSpPr>
        <p:spPr>
          <a:xfrm rot="20075079">
            <a:off x="191861" y="1675853"/>
            <a:ext cx="1792097"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Reason 13</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181418212"/>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Multi-Core is Here!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1150694" y="922933"/>
            <a:ext cx="6886550" cy="3979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35140" y="1506733"/>
            <a:ext cx="340158" cy="461665"/>
          </a:xfrm>
          <a:prstGeom prst="rect">
            <a:avLst/>
          </a:prstGeom>
          <a:noFill/>
        </p:spPr>
        <p:txBody>
          <a:bodyPr wrap="none" rtlCol="0">
            <a:spAutoFit/>
          </a:bodyPr>
          <a:lstStyle/>
          <a:p>
            <a:r>
              <a:rPr lang="en-US" sz="2400" b="1" dirty="0" smtClean="0">
                <a:solidFill>
                  <a:srgbClr val="00B0F0"/>
                </a:solidFill>
                <a:latin typeface="Buxton Sketch" pitchFamily="66" charset="0"/>
              </a:rPr>
              <a:t>Z</a:t>
            </a:r>
            <a:endParaRPr lang="en-US" sz="2400" b="1" dirty="0">
              <a:solidFill>
                <a:srgbClr val="00B0F0"/>
              </a:solidFill>
              <a:latin typeface="Buxton Sketch" pitchFamily="66" charset="0"/>
            </a:endParaRPr>
          </a:p>
        </p:txBody>
      </p:sp>
      <p:sp>
        <p:nvSpPr>
          <p:cNvPr id="6" name="TextBox 5"/>
          <p:cNvSpPr txBox="1"/>
          <p:nvPr/>
        </p:nvSpPr>
        <p:spPr>
          <a:xfrm>
            <a:off x="6338458" y="1169213"/>
            <a:ext cx="418704" cy="646331"/>
          </a:xfrm>
          <a:prstGeom prst="rect">
            <a:avLst/>
          </a:prstGeom>
          <a:noFill/>
        </p:spPr>
        <p:txBody>
          <a:bodyPr wrap="none" rtlCol="0">
            <a:spAutoFit/>
          </a:bodyPr>
          <a:lstStyle/>
          <a:p>
            <a:r>
              <a:rPr lang="en-US" sz="3600" b="1" dirty="0" smtClean="0">
                <a:solidFill>
                  <a:srgbClr val="00B0F0"/>
                </a:solidFill>
                <a:latin typeface="Buxton Sketch" pitchFamily="66" charset="0"/>
              </a:rPr>
              <a:t>Z</a:t>
            </a:r>
            <a:endParaRPr lang="en-US" sz="3600" b="1" dirty="0">
              <a:solidFill>
                <a:srgbClr val="00B0F0"/>
              </a:solidFill>
              <a:latin typeface="Buxton Sketch" pitchFamily="66" charset="0"/>
            </a:endParaRPr>
          </a:p>
        </p:txBody>
      </p:sp>
      <p:sp>
        <p:nvSpPr>
          <p:cNvPr id="7" name="TextBox 6"/>
          <p:cNvSpPr txBox="1"/>
          <p:nvPr/>
        </p:nvSpPr>
        <p:spPr>
          <a:xfrm>
            <a:off x="6813931" y="752268"/>
            <a:ext cx="535724" cy="923330"/>
          </a:xfrm>
          <a:prstGeom prst="rect">
            <a:avLst/>
          </a:prstGeom>
          <a:noFill/>
        </p:spPr>
        <p:txBody>
          <a:bodyPr wrap="none" rtlCol="0">
            <a:spAutoFit/>
          </a:bodyPr>
          <a:lstStyle/>
          <a:p>
            <a:r>
              <a:rPr lang="en-US" sz="5400" b="1" dirty="0" smtClean="0">
                <a:solidFill>
                  <a:srgbClr val="00B0F0"/>
                </a:solidFill>
                <a:latin typeface="Buxton Sketch" pitchFamily="66" charset="0"/>
              </a:rPr>
              <a:t>Z</a:t>
            </a:r>
            <a:endParaRPr lang="en-US" sz="5400" b="1" dirty="0">
              <a:solidFill>
                <a:srgbClr val="00B0F0"/>
              </a:solidFill>
              <a:latin typeface="Buxton Sketch" pitchFamily="66" charset="0"/>
            </a:endParaRPr>
          </a:p>
        </p:txBody>
      </p:sp>
      <p:sp>
        <p:nvSpPr>
          <p:cNvPr id="8" name="TextBox 7"/>
          <p:cNvSpPr txBox="1"/>
          <p:nvPr/>
        </p:nvSpPr>
        <p:spPr>
          <a:xfrm>
            <a:off x="7384501" y="322769"/>
            <a:ext cx="652743" cy="1200329"/>
          </a:xfrm>
          <a:prstGeom prst="rect">
            <a:avLst/>
          </a:prstGeom>
          <a:noFill/>
        </p:spPr>
        <p:txBody>
          <a:bodyPr wrap="none" rtlCol="0">
            <a:spAutoFit/>
          </a:bodyPr>
          <a:lstStyle/>
          <a:p>
            <a:r>
              <a:rPr lang="en-US" sz="7200" b="1" dirty="0" smtClean="0">
                <a:solidFill>
                  <a:srgbClr val="00B0F0"/>
                </a:solidFill>
                <a:latin typeface="Buxton Sketch" pitchFamily="66" charset="0"/>
              </a:rPr>
              <a:t>Z</a:t>
            </a:r>
            <a:endParaRPr lang="en-US" sz="7200" b="1" dirty="0">
              <a:solidFill>
                <a:srgbClr val="00B0F0"/>
              </a:solidFill>
              <a:latin typeface="Buxton Sketch" pitchFamily="66" charset="0"/>
            </a:endParaRPr>
          </a:p>
        </p:txBody>
      </p:sp>
    </p:spTree>
    <p:extLst>
      <p:ext uri="{BB962C8B-B14F-4D97-AF65-F5344CB8AC3E}">
        <p14:creationId xmlns:p14="http://schemas.microsoft.com/office/powerpoint/2010/main" val="3936768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childTnLst>
                                </p:cTn>
                              </p:par>
                            </p:childTnLst>
                          </p:cTn>
                        </p:par>
                        <p:par>
                          <p:cTn id="12" fill="hold">
                            <p:stCondLst>
                              <p:cond delay="2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laurathomas.co.uk/public/gallery/resonate/thread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41" y="0"/>
            <a:ext cx="9252354"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217" y="4948014"/>
            <a:ext cx="4572000" cy="215444"/>
          </a:xfrm>
          <a:prstGeom prst="rect">
            <a:avLst/>
          </a:prstGeom>
        </p:spPr>
        <p:txBody>
          <a:bodyPr>
            <a:spAutoFit/>
          </a:bodyPr>
          <a:lstStyle/>
          <a:p>
            <a:r>
              <a:rPr lang="en-US" sz="800" dirty="0"/>
              <a:t>http://www.laurathomas.co.uk/public/gallery/resonate/thread1.jpg</a:t>
            </a:r>
          </a:p>
        </p:txBody>
      </p:sp>
    </p:spTree>
    <p:extLst>
      <p:ext uri="{BB962C8B-B14F-4D97-AF65-F5344CB8AC3E}">
        <p14:creationId xmlns:p14="http://schemas.microsoft.com/office/powerpoint/2010/main" val="2114403410"/>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Problem With Threads</a:t>
            </a:r>
            <a:endParaRPr lang="en-US" dirty="0"/>
          </a:p>
        </p:txBody>
      </p:sp>
      <p:sp>
        <p:nvSpPr>
          <p:cNvPr id="5" name="Content Placeholder 4"/>
          <p:cNvSpPr>
            <a:spLocks noGrp="1"/>
          </p:cNvSpPr>
          <p:nvPr>
            <p:ph idx="1"/>
          </p:nvPr>
        </p:nvSpPr>
        <p:spPr/>
        <p:txBody>
          <a:bodyPr>
            <a:normAutofit fontScale="62500" lnSpcReduction="20000"/>
          </a:bodyPr>
          <a:lstStyle/>
          <a:p>
            <a:pPr lvl="0"/>
            <a:r>
              <a:rPr lang="en-US" dirty="0" smtClean="0"/>
              <a:t>Threads are heavyweight</a:t>
            </a:r>
          </a:p>
          <a:p>
            <a:pPr lvl="1"/>
            <a:r>
              <a:rPr lang="en-US" dirty="0" smtClean="0"/>
              <a:t>Threads take a relatively long time to create</a:t>
            </a:r>
          </a:p>
          <a:p>
            <a:pPr lvl="1"/>
            <a:r>
              <a:rPr lang="en-US" dirty="0" smtClean="0"/>
              <a:t>Each thread is allocated 1 MB of VM for its stack</a:t>
            </a:r>
          </a:p>
          <a:p>
            <a:pPr lvl="1"/>
            <a:r>
              <a:rPr lang="en-US" dirty="0" smtClean="0"/>
              <a:t>Context switching is expensive</a:t>
            </a:r>
          </a:p>
          <a:p>
            <a:pPr lvl="1"/>
            <a:r>
              <a:rPr lang="en-US" dirty="0" smtClean="0"/>
              <a:t>Optimizing threads usage is not trivial</a:t>
            </a:r>
          </a:p>
          <a:p>
            <a:pPr lvl="1"/>
            <a:r>
              <a:rPr lang="en-US" dirty="0" smtClean="0"/>
              <a:t>Not so good for “quick” parallelism</a:t>
            </a:r>
          </a:p>
          <a:p>
            <a:pPr lvl="1"/>
            <a:endParaRPr lang="en-US" dirty="0" smtClean="0"/>
          </a:p>
          <a:p>
            <a:pPr lvl="0"/>
            <a:r>
              <a:rPr lang="en-US" dirty="0" smtClean="0"/>
              <a:t>Threads are hard to compose</a:t>
            </a:r>
          </a:p>
          <a:p>
            <a:pPr lvl="1"/>
            <a:r>
              <a:rPr lang="en-US" dirty="0" smtClean="0"/>
              <a:t>Passing data to and from threads is not simple</a:t>
            </a:r>
          </a:p>
          <a:p>
            <a:pPr lvl="1"/>
            <a:r>
              <a:rPr lang="en-US" dirty="0" smtClean="0"/>
              <a:t>Managing errors that happen on other threads is not trivial</a:t>
            </a:r>
          </a:p>
          <a:p>
            <a:pPr lvl="1"/>
            <a:r>
              <a:rPr lang="en-US" dirty="0" smtClean="0"/>
              <a:t>Coordinating the work of multiple threads is not simple</a:t>
            </a:r>
          </a:p>
          <a:p>
            <a:pPr lvl="2"/>
            <a:r>
              <a:rPr lang="en-US" dirty="0" smtClean="0"/>
              <a:t>Especially when you need to stop/cancel work</a:t>
            </a:r>
          </a:p>
        </p:txBody>
      </p:sp>
    </p:spTree>
    <p:extLst>
      <p:ext uri="{BB962C8B-B14F-4D97-AF65-F5344CB8AC3E}">
        <p14:creationId xmlns:p14="http://schemas.microsoft.com/office/powerpoint/2010/main" val="27190790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Ok, What’s The Alternative?</a:t>
            </a:r>
            <a:endParaRPr lang="en-US" dirty="0"/>
          </a:p>
        </p:txBody>
      </p:sp>
      <p:sp>
        <p:nvSpPr>
          <p:cNvPr id="3" name="Content Placeholder 2"/>
          <p:cNvSpPr>
            <a:spLocks noGrp="1"/>
          </p:cNvSpPr>
          <p:nvPr>
            <p:ph idx="1"/>
          </p:nvPr>
        </p:nvSpPr>
        <p:spPr>
          <a:xfrm>
            <a:off x="457200" y="1059582"/>
            <a:ext cx="8229600" cy="1296144"/>
          </a:xfrm>
        </p:spPr>
        <p:txBody>
          <a:bodyPr>
            <a:normAutofit fontScale="77500" lnSpcReduction="20000"/>
          </a:bodyPr>
          <a:lstStyle/>
          <a:p>
            <a:pPr lvl="0"/>
            <a:r>
              <a:rPr lang="en-US" b="1" dirty="0" smtClean="0"/>
              <a:t>Declarative</a:t>
            </a:r>
            <a:r>
              <a:rPr lang="en-US" dirty="0" smtClean="0"/>
              <a:t>: Parallel LINQ (PLINQ)</a:t>
            </a:r>
          </a:p>
          <a:p>
            <a:pPr lvl="0"/>
            <a:r>
              <a:rPr lang="en-US" b="1" dirty="0" smtClean="0"/>
              <a:t>Imperative</a:t>
            </a:r>
            <a:r>
              <a:rPr lang="en-US" dirty="0" smtClean="0"/>
              <a:t>: A Task-oriented Parallel Library (TPL) +</a:t>
            </a:r>
            <a:r>
              <a:rPr lang="en-US" dirty="0"/>
              <a:t> </a:t>
            </a:r>
            <a:r>
              <a:rPr lang="en-US" dirty="0" smtClean="0"/>
              <a:t>Parallel-Safe Data Structures</a:t>
            </a:r>
          </a:p>
        </p:txBody>
      </p:sp>
      <p:pic>
        <p:nvPicPr>
          <p:cNvPr id="4098" name="Picture 2" descr=".NET Parallel Programming Architecture"/>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3995936" y="2406487"/>
            <a:ext cx="5082802" cy="271536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079" y="4650690"/>
            <a:ext cx="4249690" cy="369332"/>
          </a:xfrm>
          <a:prstGeom prst="rect">
            <a:avLst/>
          </a:prstGeom>
          <a:effectLst>
            <a:outerShdw blurRad="127000" dist="1524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defPPr>
              <a:defRPr lang="en-US"/>
            </a:defPPr>
          </a:lstStyle>
          <a:p>
            <a:r>
              <a:rPr lang="en-US" dirty="0">
                <a:hlinkClick r:id="rId3"/>
              </a:rPr>
              <a:t>More about parallel programming in .NET 4</a:t>
            </a:r>
            <a:endParaRPr lang="en-US" dirty="0"/>
          </a:p>
        </p:txBody>
      </p:sp>
    </p:spTree>
    <p:extLst>
      <p:ext uri="{BB962C8B-B14F-4D97-AF65-F5344CB8AC3E}">
        <p14:creationId xmlns:p14="http://schemas.microsoft.com/office/powerpoint/2010/main" val="10728690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Task Parallel Library</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A new programming model for writing multithreaded and asynchronous code</a:t>
            </a:r>
          </a:p>
          <a:p>
            <a:pPr lvl="1"/>
            <a:r>
              <a:rPr lang="en-US" dirty="0" smtClean="0"/>
              <a:t>Efficient, fine-grained, and scalable</a:t>
            </a:r>
          </a:p>
          <a:p>
            <a:endParaRPr lang="en-US" dirty="0" smtClean="0"/>
          </a:p>
          <a:p>
            <a:r>
              <a:rPr lang="en-US" dirty="0" smtClean="0"/>
              <a:t>Simplifies the work of app and library developers</a:t>
            </a:r>
          </a:p>
          <a:p>
            <a:pPr lvl="1"/>
            <a:r>
              <a:rPr lang="en-US" dirty="0" smtClean="0"/>
              <a:t>Makes it easy to use and compose </a:t>
            </a:r>
            <a:r>
              <a:rPr lang="en-US" dirty="0" err="1" smtClean="0"/>
              <a:t>async</a:t>
            </a:r>
            <a:r>
              <a:rPr lang="en-US" dirty="0" smtClean="0"/>
              <a:t> operations</a:t>
            </a:r>
          </a:p>
          <a:p>
            <a:pPr lvl="1"/>
            <a:r>
              <a:rPr lang="en-US" dirty="0" smtClean="0"/>
              <a:t>Makes it easy to create </a:t>
            </a:r>
            <a:r>
              <a:rPr lang="en-US" dirty="0" err="1" smtClean="0"/>
              <a:t>async</a:t>
            </a:r>
            <a:r>
              <a:rPr lang="en-US" dirty="0" smtClean="0"/>
              <a:t> operations</a:t>
            </a:r>
          </a:p>
          <a:p>
            <a:endParaRPr lang="en-US" dirty="0" smtClean="0"/>
          </a:p>
          <a:p>
            <a:r>
              <a:rPr lang="en-US" dirty="0" smtClean="0"/>
              <a:t>Shields developers from threads &amp; the thread pool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What Can the TPL Do For Me?</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smtClean="0"/>
              <a:t>It makes parallelism </a:t>
            </a:r>
            <a:r>
              <a:rPr lang="en-US" b="1" dirty="0" smtClean="0"/>
              <a:t>Simpler</a:t>
            </a:r>
          </a:p>
          <a:p>
            <a:pPr lvl="1"/>
            <a:r>
              <a:rPr lang="en-US" dirty="0" smtClean="0"/>
              <a:t>Implementing common scenarios</a:t>
            </a:r>
          </a:p>
          <a:p>
            <a:pPr lvl="1"/>
            <a:r>
              <a:rPr lang="en-US" dirty="0" smtClean="0"/>
              <a:t>Passing data in &amp; out of parallel operations</a:t>
            </a:r>
          </a:p>
          <a:p>
            <a:pPr lvl="1"/>
            <a:r>
              <a:rPr lang="en-US" dirty="0" smtClean="0"/>
              <a:t>Handling errors in parallel operations</a:t>
            </a:r>
          </a:p>
          <a:p>
            <a:pPr lvl="1"/>
            <a:r>
              <a:rPr lang="en-US" dirty="0" smtClean="0"/>
              <a:t>Interrupting work in progress</a:t>
            </a:r>
          </a:p>
          <a:p>
            <a:pPr lvl="0"/>
            <a:r>
              <a:rPr lang="en-US" dirty="0" smtClean="0"/>
              <a:t>It makes parallelism </a:t>
            </a:r>
            <a:r>
              <a:rPr lang="en-US" b="1" dirty="0" smtClean="0"/>
              <a:t>Efficient</a:t>
            </a:r>
          </a:p>
          <a:p>
            <a:pPr lvl="1"/>
            <a:r>
              <a:rPr lang="en-US" dirty="0" smtClean="0"/>
              <a:t>Work stealing and variable work-chunk sizes</a:t>
            </a:r>
          </a:p>
          <a:p>
            <a:pPr lvl="1"/>
            <a:r>
              <a:rPr lang="en-US" dirty="0" smtClean="0"/>
              <a:t>Auto-adjusting the thread-pool to address varying loads</a:t>
            </a:r>
          </a:p>
          <a:p>
            <a:pPr lvl="1"/>
            <a:r>
              <a:rPr lang="en-US" dirty="0" smtClean="0"/>
              <a:t>Reduced overhead for parallel work</a:t>
            </a:r>
          </a:p>
          <a:p>
            <a:pPr lvl="0"/>
            <a:r>
              <a:rPr lang="en-US" dirty="0" smtClean="0"/>
              <a:t> It gives me </a:t>
            </a:r>
            <a:r>
              <a:rPr lang="en-US" b="1" dirty="0" smtClean="0"/>
              <a:t>Control</a:t>
            </a:r>
            <a:r>
              <a:rPr lang="en-US" dirty="0" smtClean="0"/>
              <a:t>, if I want it</a:t>
            </a:r>
          </a:p>
          <a:p>
            <a:pPr lvl="1"/>
            <a:r>
              <a:rPr lang="en-US" dirty="0" smtClean="0"/>
              <a:t>Creation and continuation options</a:t>
            </a:r>
          </a:p>
          <a:p>
            <a:pPr lvl="1"/>
            <a:r>
              <a:rPr lang="en-US" dirty="0" smtClean="0"/>
              <a:t>Scheduling tasks outside of the thread-pool</a:t>
            </a:r>
          </a:p>
        </p:txBody>
      </p:sp>
    </p:spTree>
    <p:extLst>
      <p:ext uri="{BB962C8B-B14F-4D97-AF65-F5344CB8AC3E}">
        <p14:creationId xmlns:p14="http://schemas.microsoft.com/office/powerpoint/2010/main" val="346195242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Existing “Stuff” Keeps Working</a:t>
            </a:r>
            <a:endParaRPr lang="en-US" dirty="0"/>
          </a:p>
        </p:txBody>
      </p:sp>
      <p:sp>
        <p:nvSpPr>
          <p:cNvPr id="3" name="Content Placeholder 2"/>
          <p:cNvSpPr>
            <a:spLocks noGrp="1"/>
          </p:cNvSpPr>
          <p:nvPr>
            <p:ph idx="1"/>
          </p:nvPr>
        </p:nvSpPr>
        <p:spPr/>
        <p:txBody>
          <a:bodyPr>
            <a:normAutofit/>
          </a:bodyPr>
          <a:lstStyle/>
          <a:p>
            <a:pPr lvl="0"/>
            <a:r>
              <a:rPr lang="en-US" dirty="0" smtClean="0"/>
              <a:t>In-Process Side-by-Side Execution</a:t>
            </a:r>
          </a:p>
          <a:p>
            <a:pPr lvl="1"/>
            <a:r>
              <a:rPr lang="en-US" dirty="0" smtClean="0"/>
              <a:t>Starting in .NET 4, apps can load and start multiple versions of the .NET Framework </a:t>
            </a:r>
            <a:r>
              <a:rPr lang="en-US" u="sng" dirty="0" smtClean="0"/>
              <a:t>in the same process</a:t>
            </a:r>
          </a:p>
          <a:p>
            <a:pPr lvl="1"/>
            <a:r>
              <a:rPr lang="en-US" dirty="0" smtClean="0"/>
              <a:t>.NET 4 offers finer control over which version of .NET will be used in mixed-version cases</a:t>
            </a:r>
          </a:p>
        </p:txBody>
      </p:sp>
      <p:sp>
        <p:nvSpPr>
          <p:cNvPr id="5" name="Rectangle 4"/>
          <p:cNvSpPr/>
          <p:nvPr/>
        </p:nvSpPr>
        <p:spPr>
          <a:xfrm>
            <a:off x="7644742" y="1131590"/>
            <a:ext cx="1499257" cy="400110"/>
          </a:xfrm>
          <a:prstGeom prst="rect">
            <a:avLst/>
          </a:prstGeom>
          <a:effectLst>
            <a:outerShdw blurRad="127000" dist="1524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dirty="0">
                <a:hlinkClick r:id="rId3"/>
              </a:rPr>
              <a:t>More details</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1+#ppt_w/2"/>
                                          </p:val>
                                        </p:tav>
                                        <p:tav tm="100000">
                                          <p:val>
                                            <p:strVal val="#ppt_x"/>
                                          </p:val>
                                        </p:tav>
                                      </p:tavLst>
                                    </p:anim>
                                    <p:anim calcmode="lin" valueType="num">
                                      <p:cBhvr additive="base">
                                        <p:cTn id="20"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9856" y="444829"/>
            <a:ext cx="7772400" cy="1102519"/>
          </a:xfrm>
        </p:spPr>
        <p:txBody>
          <a:bodyPr/>
          <a:lstStyle/>
          <a:p>
            <a:r>
              <a:rPr lang="en-US" dirty="0" smtClean="0"/>
              <a:t>Why move to .NET 4?</a:t>
            </a:r>
            <a:endParaRPr lang="en-US" dirty="0"/>
          </a:p>
        </p:txBody>
      </p:sp>
      <p:sp>
        <p:nvSpPr>
          <p:cNvPr id="5" name="Subtitle 4"/>
          <p:cNvSpPr>
            <a:spLocks noGrp="1"/>
          </p:cNvSpPr>
          <p:nvPr>
            <p:ph type="subTitle" idx="1"/>
          </p:nvPr>
        </p:nvSpPr>
        <p:spPr>
          <a:xfrm>
            <a:off x="755576" y="2769468"/>
            <a:ext cx="8136904" cy="1314450"/>
          </a:xfrm>
        </p:spPr>
        <p:txBody>
          <a:bodyPr vert="horz" lIns="91440" tIns="45720" rIns="91440" bIns="45720" rtlCol="0" anchor="ctr">
            <a:noAutofit/>
          </a:bodyPr>
          <a:lstStyle/>
          <a:p>
            <a:pPr algn="l">
              <a:lnSpc>
                <a:spcPct val="100000"/>
              </a:lnSpc>
              <a:spcBef>
                <a:spcPct val="0"/>
              </a:spcBef>
            </a:pPr>
            <a:r>
              <a:rPr lang="en-US" sz="5400" b="1" dirty="0" smtClean="0">
                <a:solidFill>
                  <a:srgbClr val="0070C0"/>
                </a:solidFill>
                <a:effectLst>
                  <a:outerShdw blurRad="38100" dist="38100" dir="2700000" algn="tl">
                    <a:srgbClr val="000000">
                      <a:alpha val="43137"/>
                    </a:srgbClr>
                  </a:outerShdw>
                </a:effectLst>
                <a:cs typeface="+mj-cs"/>
              </a:rPr>
              <a:t>Because It Helps Me Leverage Multi-Core and Hyper-Threading!</a:t>
            </a:r>
            <a:endParaRPr lang="en-US" sz="5400" b="1" dirty="0">
              <a:solidFill>
                <a:srgbClr val="0070C0"/>
              </a:solidFill>
              <a:effectLst>
                <a:outerShdw blurRad="38100" dist="38100" dir="2700000" algn="tl">
                  <a:srgbClr val="000000">
                    <a:alpha val="43137"/>
                  </a:srgbClr>
                </a:outerShdw>
              </a:effectLst>
              <a:cs typeface="+mj-cs"/>
            </a:endParaRPr>
          </a:p>
        </p:txBody>
      </p:sp>
      <p:sp>
        <p:nvSpPr>
          <p:cNvPr id="6" name="TextBox 5"/>
          <p:cNvSpPr txBox="1"/>
          <p:nvPr/>
        </p:nvSpPr>
        <p:spPr>
          <a:xfrm rot="20075079">
            <a:off x="191861" y="1747861"/>
            <a:ext cx="1792097"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Reason 14</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181418212"/>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Tools - Summary</a:t>
            </a:r>
            <a:endParaRPr lang="en-US" dirty="0"/>
          </a:p>
        </p:txBody>
      </p:sp>
      <p:sp>
        <p:nvSpPr>
          <p:cNvPr id="3" name="Content Placeholder 2"/>
          <p:cNvSpPr>
            <a:spLocks noGrp="1"/>
          </p:cNvSpPr>
          <p:nvPr>
            <p:ph idx="1"/>
          </p:nvPr>
        </p:nvSpPr>
        <p:spPr/>
        <p:txBody>
          <a:bodyPr>
            <a:normAutofit/>
          </a:bodyPr>
          <a:lstStyle/>
          <a:p>
            <a:r>
              <a:rPr lang="en-US" dirty="0" smtClean="0"/>
              <a:t>Office &amp; SharePoint Development</a:t>
            </a:r>
          </a:p>
          <a:p>
            <a:r>
              <a:rPr lang="en-US" dirty="0" smtClean="0"/>
              <a:t>WCF Data Services &amp; OData</a:t>
            </a:r>
          </a:p>
          <a:p>
            <a:r>
              <a:rPr lang="en-US" dirty="0" smtClean="0"/>
              <a:t>Dynamic Language Runtime</a:t>
            </a:r>
          </a:p>
          <a:p>
            <a:r>
              <a:rPr lang="en-US" dirty="0" smtClean="0"/>
              <a:t>Manages Extensibility Framework (MEF)</a:t>
            </a:r>
          </a:p>
          <a:p>
            <a:r>
              <a:rPr lang="en-US" dirty="0" smtClean="0"/>
              <a:t>Task Parallel Library (TPL)</a:t>
            </a:r>
          </a:p>
        </p:txBody>
      </p:sp>
    </p:spTree>
    <p:extLst>
      <p:ext uri="{BB962C8B-B14F-4D97-AF65-F5344CB8AC3E}">
        <p14:creationId xmlns:p14="http://schemas.microsoft.com/office/powerpoint/2010/main" val="212119887"/>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Future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121697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Generation Platforms</a:t>
            </a:r>
            <a:endParaRPr lang="en-US" dirty="0"/>
          </a:p>
        </p:txBody>
      </p:sp>
      <p:sp>
        <p:nvSpPr>
          <p:cNvPr id="3" name="Content Placeholder 2"/>
          <p:cNvSpPr>
            <a:spLocks noGrp="1"/>
          </p:cNvSpPr>
          <p:nvPr>
            <p:ph idx="1"/>
          </p:nvPr>
        </p:nvSpPr>
        <p:spPr>
          <a:xfrm>
            <a:off x="457200" y="1059582"/>
            <a:ext cx="4258816" cy="648072"/>
          </a:xfrm>
        </p:spPr>
        <p:txBody>
          <a:bodyPr/>
          <a:lstStyle/>
          <a:p>
            <a:pPr marL="0" indent="0">
              <a:buNone/>
            </a:pPr>
            <a:r>
              <a:rPr lang="en-US" dirty="0" smtClean="0"/>
              <a:t>        </a:t>
            </a:r>
            <a:r>
              <a:rPr lang="en-US" dirty="0"/>
              <a:t>The </a:t>
            </a:r>
            <a:r>
              <a:rPr lang="en-US" dirty="0" smtClean="0"/>
              <a:t>Cloud</a:t>
            </a:r>
            <a:endParaRPr lang="en-US" dirty="0"/>
          </a:p>
        </p:txBody>
      </p:sp>
      <p:pic>
        <p:nvPicPr>
          <p:cNvPr id="4099"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029199" y="1791657"/>
            <a:ext cx="1390008" cy="25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a:off x="467544" y="2031691"/>
            <a:ext cx="3672408" cy="1890210"/>
          </a:xfrm>
          <a:prstGeom prst="cloudCallout">
            <a:avLst>
              <a:gd name="adj1" fmla="val -11344"/>
              <a:gd name="adj2" fmla="val 19403"/>
            </a:avLst>
          </a:prstGeom>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73835" y="4249876"/>
            <a:ext cx="2909386" cy="830997"/>
          </a:xfrm>
          <a:prstGeom prst="rect">
            <a:avLst/>
          </a:prstGeom>
          <a:noFill/>
        </p:spPr>
        <p:txBody>
          <a:bodyPr wrap="none" rtlCol="0">
            <a:spAutoFit/>
          </a:bodyPr>
          <a:lstStyle/>
          <a:p>
            <a:r>
              <a:rPr lang="en-US" sz="2400" b="1" dirty="0" smtClean="0"/>
              <a:t>Windows Azure Tools</a:t>
            </a:r>
          </a:p>
          <a:p>
            <a:pPr algn="ctr"/>
            <a:r>
              <a:rPr lang="en-US" sz="2400" b="1" dirty="0" smtClean="0"/>
              <a:t>for Visual Studio</a:t>
            </a:r>
            <a:endParaRPr lang="en-US" sz="2400" b="1" dirty="0"/>
          </a:p>
        </p:txBody>
      </p:sp>
      <p:sp>
        <p:nvSpPr>
          <p:cNvPr id="8" name="TextBox 7"/>
          <p:cNvSpPr txBox="1"/>
          <p:nvPr/>
        </p:nvSpPr>
        <p:spPr>
          <a:xfrm>
            <a:off x="4572001" y="4388376"/>
            <a:ext cx="4376711" cy="461665"/>
          </a:xfrm>
          <a:prstGeom prst="rect">
            <a:avLst/>
          </a:prstGeom>
          <a:noFill/>
        </p:spPr>
        <p:txBody>
          <a:bodyPr wrap="none" rtlCol="0">
            <a:spAutoFit/>
          </a:bodyPr>
          <a:lstStyle/>
          <a:p>
            <a:r>
              <a:rPr lang="en-US" sz="2400" b="1" dirty="0" smtClean="0"/>
              <a:t>Windows Phone Developer Tools</a:t>
            </a:r>
            <a:endParaRPr lang="en-US" sz="2400" b="1" dirty="0"/>
          </a:p>
        </p:txBody>
      </p:sp>
      <p:sp>
        <p:nvSpPr>
          <p:cNvPr id="7" name="Rectangle 6"/>
          <p:cNvSpPr/>
          <p:nvPr/>
        </p:nvSpPr>
        <p:spPr>
          <a:xfrm>
            <a:off x="5924229" y="1059583"/>
            <a:ext cx="1672253" cy="584775"/>
          </a:xfrm>
          <a:prstGeom prst="rect">
            <a:avLst/>
          </a:prstGeom>
        </p:spPr>
        <p:txBody>
          <a:bodyPr wrap="none">
            <a:spAutoFit/>
          </a:bodyPr>
          <a:lstStyle/>
          <a:p>
            <a:r>
              <a:rPr lang="en-US" sz="3200" dirty="0" smtClean="0">
                <a:solidFill>
                  <a:prstClr val="black">
                    <a:lumMod val="65000"/>
                    <a:lumOff val="35000"/>
                  </a:prstClr>
                </a:solidFill>
                <a:latin typeface="Segoe UI" pitchFamily="34" charset="0"/>
                <a:ea typeface="Segoe UI" pitchFamily="34" charset="0"/>
                <a:cs typeface="Arial" pitchFamily="34" charset="0"/>
              </a:rPr>
              <a:t>Mobility</a:t>
            </a:r>
            <a:endParaRPr lang="en-US" dirty="0"/>
          </a:p>
        </p:txBody>
      </p:sp>
    </p:spTree>
    <p:extLst>
      <p:ext uri="{BB962C8B-B14F-4D97-AF65-F5344CB8AC3E}">
        <p14:creationId xmlns:p14="http://schemas.microsoft.com/office/powerpoint/2010/main" val="3578968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fade">
                                      <p:cBhvr>
                                        <p:cTn id="18" dur="500"/>
                                        <p:tgtEl>
                                          <p:spTgt spid="409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P spid="8" grpId="0"/>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9856" y="444829"/>
            <a:ext cx="7772400" cy="1102519"/>
          </a:xfrm>
        </p:spPr>
        <p:txBody>
          <a:bodyPr/>
          <a:lstStyle/>
          <a:p>
            <a:r>
              <a:rPr lang="en-US" dirty="0" smtClean="0"/>
              <a:t>Why move to .NET 4?</a:t>
            </a:r>
            <a:endParaRPr lang="en-US" dirty="0"/>
          </a:p>
        </p:txBody>
      </p:sp>
      <p:sp>
        <p:nvSpPr>
          <p:cNvPr id="5" name="Subtitle 4"/>
          <p:cNvSpPr>
            <a:spLocks noGrp="1"/>
          </p:cNvSpPr>
          <p:nvPr>
            <p:ph type="subTitle" idx="1"/>
          </p:nvPr>
        </p:nvSpPr>
        <p:spPr>
          <a:xfrm>
            <a:off x="971600" y="2409428"/>
            <a:ext cx="7560840" cy="1314450"/>
          </a:xfrm>
        </p:spPr>
        <p:txBody>
          <a:bodyPr vert="horz" lIns="91440" tIns="45720" rIns="91440" bIns="45720" rtlCol="0" anchor="ctr">
            <a:noAutofit/>
          </a:bodyPr>
          <a:lstStyle/>
          <a:p>
            <a:pPr algn="l">
              <a:lnSpc>
                <a:spcPct val="100000"/>
              </a:lnSpc>
              <a:spcBef>
                <a:spcPct val="0"/>
              </a:spcBef>
            </a:pPr>
            <a:r>
              <a:rPr lang="en-US" sz="6000" b="1" dirty="0" smtClean="0">
                <a:solidFill>
                  <a:srgbClr val="0070C0"/>
                </a:solidFill>
                <a:effectLst>
                  <a:outerShdw blurRad="38100" dist="38100" dir="2700000" algn="tl">
                    <a:srgbClr val="000000">
                      <a:alpha val="43137"/>
                    </a:srgbClr>
                  </a:outerShdw>
                </a:effectLst>
                <a:cs typeface="+mj-cs"/>
              </a:rPr>
              <a:t>Because It Take My Apps to New Places!</a:t>
            </a:r>
            <a:endParaRPr lang="en-US" sz="6000" b="1" dirty="0">
              <a:solidFill>
                <a:srgbClr val="0070C0"/>
              </a:solidFill>
              <a:effectLst>
                <a:outerShdw blurRad="38100" dist="38100" dir="2700000" algn="tl">
                  <a:srgbClr val="000000">
                    <a:alpha val="43137"/>
                  </a:srgbClr>
                </a:outerShdw>
              </a:effectLst>
              <a:cs typeface="+mj-cs"/>
            </a:endParaRPr>
          </a:p>
        </p:txBody>
      </p:sp>
      <p:sp>
        <p:nvSpPr>
          <p:cNvPr id="6" name="TextBox 5"/>
          <p:cNvSpPr txBox="1"/>
          <p:nvPr/>
        </p:nvSpPr>
        <p:spPr>
          <a:xfrm rot="20075079">
            <a:off x="191861" y="1747861"/>
            <a:ext cx="1792097"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Reason 15</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346232440"/>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Future of Parallel Computing</a:t>
            </a:r>
            <a:endParaRPr lang="en-US" dirty="0"/>
          </a:p>
        </p:txBody>
      </p:sp>
      <p:sp>
        <p:nvSpPr>
          <p:cNvPr id="3" name="Content Placeholder 2"/>
          <p:cNvSpPr>
            <a:spLocks noGrp="1"/>
          </p:cNvSpPr>
          <p:nvPr>
            <p:ph idx="1"/>
          </p:nvPr>
        </p:nvSpPr>
        <p:spPr/>
        <p:txBody>
          <a:bodyPr>
            <a:normAutofit lnSpcReduction="10000"/>
          </a:bodyPr>
          <a:lstStyle/>
          <a:p>
            <a:r>
              <a:rPr lang="en-US" dirty="0" err="1" smtClean="0"/>
              <a:t>Async</a:t>
            </a:r>
            <a:r>
              <a:rPr lang="en-US" dirty="0" smtClean="0"/>
              <a:t> Programming Model</a:t>
            </a:r>
          </a:p>
          <a:p>
            <a:pPr lvl="1"/>
            <a:r>
              <a:rPr lang="en-US" dirty="0" smtClean="0"/>
              <a:t>Announced at the last PDC (October, 2010)</a:t>
            </a:r>
          </a:p>
          <a:p>
            <a:pPr lvl="1"/>
            <a:r>
              <a:rPr lang="en-US" dirty="0" smtClean="0"/>
              <a:t>Powered by the TPL</a:t>
            </a:r>
          </a:p>
          <a:p>
            <a:pPr marL="457200" lvl="1" indent="0">
              <a:buNone/>
            </a:pPr>
            <a:endParaRPr lang="en-US" dirty="0" smtClean="0"/>
          </a:p>
          <a:p>
            <a:pPr marL="457200" lvl="1" indent="0">
              <a:buNone/>
            </a:pPr>
            <a:endParaRPr lang="en-US" dirty="0" smtClean="0"/>
          </a:p>
          <a:p>
            <a:r>
              <a:rPr lang="en-US" dirty="0" smtClean="0"/>
              <a:t>.NET </a:t>
            </a:r>
            <a:r>
              <a:rPr lang="en-US" dirty="0"/>
              <a:t>F</a:t>
            </a:r>
            <a:r>
              <a:rPr lang="en-US" dirty="0" smtClean="0"/>
              <a:t>ramework is aligning with this!</a:t>
            </a:r>
          </a:p>
          <a:p>
            <a:pPr lvl="1"/>
            <a:r>
              <a:rPr lang="en-US" dirty="0" smtClean="0"/>
              <a:t>WCF, ADO.NET, …</a:t>
            </a:r>
          </a:p>
        </p:txBody>
      </p:sp>
      <p:sp>
        <p:nvSpPr>
          <p:cNvPr id="4" name="TextBox 3"/>
          <p:cNvSpPr txBox="1"/>
          <p:nvPr/>
        </p:nvSpPr>
        <p:spPr>
          <a:xfrm>
            <a:off x="5868144" y="2564781"/>
            <a:ext cx="2995820"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hlinkClick r:id="rId2"/>
              </a:rPr>
              <a:t>Download the </a:t>
            </a:r>
            <a:r>
              <a:rPr lang="en-US" dirty="0" err="1" smtClean="0">
                <a:hlinkClick r:id="rId2"/>
              </a:rPr>
              <a:t>Async</a:t>
            </a:r>
            <a:r>
              <a:rPr lang="en-US" dirty="0" smtClean="0">
                <a:hlinkClick r:id="rId2"/>
              </a:rPr>
              <a:t> CTP here</a:t>
            </a:r>
            <a:endParaRPr lang="en-US" dirty="0"/>
          </a:p>
        </p:txBody>
      </p:sp>
    </p:spTree>
    <p:extLst>
      <p:ext uri="{BB962C8B-B14F-4D97-AF65-F5344CB8AC3E}">
        <p14:creationId xmlns:p14="http://schemas.microsoft.com/office/powerpoint/2010/main" val="212619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205978"/>
            <a:ext cx="8579297" cy="583574"/>
          </a:xfrm>
        </p:spPr>
        <p:txBody>
          <a:bodyPr>
            <a:normAutofit fontScale="90000"/>
          </a:bodyPr>
          <a:lstStyle/>
          <a:p>
            <a:r>
              <a:rPr lang="en-US" dirty="0" err="1" smtClean="0"/>
              <a:t>Async</a:t>
            </a:r>
            <a:r>
              <a:rPr lang="en-US" dirty="0" smtClean="0"/>
              <a:t> Programming Model</a:t>
            </a:r>
            <a:endParaRPr lang="en-US" dirty="0"/>
          </a:p>
        </p:txBody>
      </p:sp>
      <p:cxnSp>
        <p:nvCxnSpPr>
          <p:cNvPr id="4" name="Straight Connector 3"/>
          <p:cNvCxnSpPr>
            <a:stCxn id="10" idx="0"/>
            <a:endCxn id="8" idx="2"/>
          </p:cNvCxnSpPr>
          <p:nvPr/>
        </p:nvCxnSpPr>
        <p:spPr>
          <a:xfrm flipV="1">
            <a:off x="3270076" y="1729662"/>
            <a:ext cx="952500" cy="3429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11" idx="0"/>
            <a:endCxn id="8" idx="2"/>
          </p:cNvCxnSpPr>
          <p:nvPr/>
        </p:nvCxnSpPr>
        <p:spPr>
          <a:xfrm flipH="1" flipV="1">
            <a:off x="4222576" y="1729662"/>
            <a:ext cx="952500" cy="3429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9" idx="0"/>
            <a:endCxn id="8" idx="2"/>
          </p:cNvCxnSpPr>
          <p:nvPr/>
        </p:nvCxnSpPr>
        <p:spPr>
          <a:xfrm flipV="1">
            <a:off x="1365076" y="1729662"/>
            <a:ext cx="2857500" cy="3429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8" idx="2"/>
            <a:endCxn id="12" idx="0"/>
          </p:cNvCxnSpPr>
          <p:nvPr/>
        </p:nvCxnSpPr>
        <p:spPr>
          <a:xfrm>
            <a:off x="4222576" y="1729662"/>
            <a:ext cx="2857500" cy="3429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auto">
          <a:xfrm>
            <a:off x="488776" y="1329612"/>
            <a:ext cx="7467600" cy="40005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Tasks &amp; The </a:t>
            </a:r>
            <a:r>
              <a:rPr lang="en-US" sz="2200" dirty="0" err="1" smtClean="0">
                <a:gradFill>
                  <a:gsLst>
                    <a:gs pos="0">
                      <a:srgbClr val="FFFFFF"/>
                    </a:gs>
                    <a:gs pos="100000">
                      <a:srgbClr val="FFFFFF"/>
                    </a:gs>
                  </a:gsLst>
                  <a:lin ang="5400000" scaled="0"/>
                </a:gradFill>
              </a:rPr>
              <a:t>Async</a:t>
            </a:r>
            <a:r>
              <a:rPr lang="en-US" sz="2200" dirty="0" smtClean="0">
                <a:gradFill>
                  <a:gsLst>
                    <a:gs pos="0">
                      <a:srgbClr val="FFFFFF"/>
                    </a:gs>
                    <a:gs pos="100000">
                      <a:srgbClr val="FFFFFF"/>
                    </a:gs>
                  </a:gsLst>
                  <a:lin ang="5400000" scaled="0"/>
                </a:gradFill>
              </a:rPr>
              <a:t> Programming Model</a:t>
            </a:r>
          </a:p>
        </p:txBody>
      </p:sp>
      <p:sp>
        <p:nvSpPr>
          <p:cNvPr id="9" name="Rectangle 8"/>
          <p:cNvSpPr/>
          <p:nvPr/>
        </p:nvSpPr>
        <p:spPr bwMode="auto">
          <a:xfrm>
            <a:off x="488776" y="2072562"/>
            <a:ext cx="1752600" cy="40005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CPU</a:t>
            </a:r>
          </a:p>
        </p:txBody>
      </p:sp>
      <p:sp>
        <p:nvSpPr>
          <p:cNvPr id="10" name="Rectangle 9"/>
          <p:cNvSpPr/>
          <p:nvPr/>
        </p:nvSpPr>
        <p:spPr bwMode="auto">
          <a:xfrm>
            <a:off x="2393776" y="2072562"/>
            <a:ext cx="1752600" cy="40005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Network</a:t>
            </a:r>
          </a:p>
        </p:txBody>
      </p:sp>
      <p:sp>
        <p:nvSpPr>
          <p:cNvPr id="11" name="Rectangle 10"/>
          <p:cNvSpPr/>
          <p:nvPr/>
        </p:nvSpPr>
        <p:spPr bwMode="auto">
          <a:xfrm>
            <a:off x="4298776" y="2072562"/>
            <a:ext cx="1752600" cy="40005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Disk</a:t>
            </a:r>
          </a:p>
        </p:txBody>
      </p:sp>
      <p:sp>
        <p:nvSpPr>
          <p:cNvPr id="12" name="Rectangle 11"/>
          <p:cNvSpPr/>
          <p:nvPr/>
        </p:nvSpPr>
        <p:spPr bwMode="auto">
          <a:xfrm>
            <a:off x="6203776" y="2072562"/>
            <a:ext cx="1752600" cy="40005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Composite</a:t>
            </a:r>
          </a:p>
        </p:txBody>
      </p:sp>
      <p:sp>
        <p:nvSpPr>
          <p:cNvPr id="14" name="Text Placeholder 3"/>
          <p:cNvSpPr txBox="1">
            <a:spLocks/>
          </p:cNvSpPr>
          <p:nvPr/>
        </p:nvSpPr>
        <p:spPr>
          <a:xfrm>
            <a:off x="519113" y="2895786"/>
            <a:ext cx="8373368" cy="2160240"/>
          </a:xfrm>
          <a:prstGeom prst="rect">
            <a:avLst/>
          </a:prstGeom>
        </p:spPr>
        <p:txBody>
          <a:bodyPr/>
          <a:lstStyle/>
          <a:p>
            <a:pPr marL="342900" marR="0" lvl="0" indent="-342900" algn="l" defTabSz="914400" rtl="0" eaLnBrk="1" fontAlgn="auto" latinLnBrk="0" hangingPunct="1">
              <a:spcAft>
                <a:spcPts val="0"/>
              </a:spcAft>
              <a:buClrTx/>
              <a:buSzPct val="52000"/>
              <a:buFontTx/>
              <a:buBlip>
                <a:blip r:embed="rId2"/>
              </a:buBlip>
              <a:tabLst/>
              <a:defRPr/>
            </a:pPr>
            <a:r>
              <a:rPr kumimoji="0" lang="en-US" sz="2400" b="0" i="0" u="none" strike="noStrike" kern="1200" cap="none" spc="0" normalizeH="0" baseline="0" noProof="0" dirty="0" smtClean="0">
                <a:ln>
                  <a:noFill/>
                </a:ln>
                <a:solidFill>
                  <a:schemeClr val="tx1">
                    <a:lumMod val="65000"/>
                    <a:lumOff val="35000"/>
                  </a:schemeClr>
                </a:solidFill>
                <a:effectLst/>
                <a:uLnTx/>
                <a:uFillTx/>
                <a:latin typeface="Segoe UI" pitchFamily="34" charset="0"/>
                <a:ea typeface="Segoe UI" pitchFamily="34" charset="0"/>
                <a:cs typeface="Arial" pitchFamily="34" charset="0"/>
              </a:rPr>
              <a:t>An asynchronous scenario</a:t>
            </a:r>
          </a:p>
          <a:p>
            <a:pPr marL="742950" marR="0" lvl="1" indent="-285750" algn="l" defTabSz="914400" rtl="0" eaLnBrk="1" fontAlgn="auto" latinLnBrk="0" hangingPunct="1">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Segoe UI" pitchFamily="34" charset="0"/>
                <a:ea typeface="Segoe UI" pitchFamily="34" charset="0"/>
                <a:cs typeface="Arial" pitchFamily="34" charset="0"/>
              </a:rPr>
              <a:t>User clicks a button</a:t>
            </a:r>
          </a:p>
          <a:p>
            <a:pPr marL="742950" marR="0" lvl="1" indent="-285750" algn="l" defTabSz="914400" rtl="0" eaLnBrk="1" fontAlgn="auto" latinLnBrk="0" hangingPunct="1">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Segoe UI" pitchFamily="34" charset="0"/>
                <a:ea typeface="Segoe UI" pitchFamily="34" charset="0"/>
                <a:cs typeface="Arial" pitchFamily="34" charset="0"/>
              </a:rPr>
              <a:t>Search YouTube for video links</a:t>
            </a:r>
          </a:p>
          <a:p>
            <a:pPr marL="742950" marR="0" lvl="1" indent="-285750" algn="l" defTabSz="914400" rtl="0" eaLnBrk="1" fontAlgn="auto" latinLnBrk="0" hangingPunct="1">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Segoe UI" pitchFamily="34" charset="0"/>
                <a:ea typeface="Segoe UI" pitchFamily="34" charset="0"/>
                <a:cs typeface="Arial" pitchFamily="34" charset="0"/>
              </a:rPr>
              <a:t>Download two videos (concurrently)</a:t>
            </a:r>
          </a:p>
          <a:p>
            <a:pPr marL="742950" marR="0" lvl="1" indent="-285750" algn="l" defTabSz="914400" rtl="0" eaLnBrk="1" fontAlgn="auto" latinLnBrk="0" hangingPunct="1">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Segoe UI" pitchFamily="34" charset="0"/>
                <a:ea typeface="Segoe UI" pitchFamily="34" charset="0"/>
                <a:cs typeface="Arial" pitchFamily="34" charset="0"/>
              </a:rPr>
              <a:t>Create a </a:t>
            </a:r>
            <a:r>
              <a:rPr kumimoji="0" lang="en-US" sz="2000" b="0" i="0" u="none" strike="noStrike" kern="1200" cap="none" spc="0" normalizeH="0" baseline="0" noProof="0" dirty="0" err="1" smtClean="0">
                <a:ln>
                  <a:noFill/>
                </a:ln>
                <a:solidFill>
                  <a:schemeClr val="tx1">
                    <a:lumMod val="65000"/>
                    <a:lumOff val="35000"/>
                  </a:schemeClr>
                </a:solidFill>
                <a:effectLst/>
                <a:uLnTx/>
                <a:uFillTx/>
                <a:latin typeface="Segoe UI" pitchFamily="34" charset="0"/>
                <a:ea typeface="Segoe UI" pitchFamily="34" charset="0"/>
                <a:cs typeface="Arial" pitchFamily="34" charset="0"/>
              </a:rPr>
              <a:t>mashup</a:t>
            </a:r>
            <a:r>
              <a:rPr kumimoji="0" lang="en-US" sz="2000" b="0" i="0" u="none" strike="noStrike" kern="1200" cap="none" spc="0" normalizeH="0" baseline="0" noProof="0" dirty="0" smtClean="0">
                <a:ln>
                  <a:noFill/>
                </a:ln>
                <a:solidFill>
                  <a:schemeClr val="tx1">
                    <a:lumMod val="65000"/>
                    <a:lumOff val="35000"/>
                  </a:schemeClr>
                </a:solidFill>
                <a:effectLst/>
                <a:uLnTx/>
                <a:uFillTx/>
                <a:latin typeface="Segoe UI" pitchFamily="34" charset="0"/>
                <a:ea typeface="Segoe UI" pitchFamily="34" charset="0"/>
                <a:cs typeface="Arial" pitchFamily="34" charset="0"/>
              </a:rPr>
              <a:t> from downloaded videos</a:t>
            </a:r>
          </a:p>
          <a:p>
            <a:pPr marL="742950" marR="0" lvl="1" indent="-285750" algn="l" defTabSz="914400" rtl="0" eaLnBrk="1" fontAlgn="auto" latinLnBrk="0" hangingPunct="1">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lumMod val="65000"/>
                    <a:lumOff val="35000"/>
                  </a:schemeClr>
                </a:solidFill>
                <a:effectLst/>
                <a:uLnTx/>
                <a:uFillTx/>
                <a:latin typeface="Segoe UI" pitchFamily="34" charset="0"/>
                <a:ea typeface="Segoe UI" pitchFamily="34" charset="0"/>
                <a:cs typeface="Arial" pitchFamily="34" charset="0"/>
              </a:rPr>
              <a:t>Save the resulting video</a:t>
            </a:r>
            <a:endParaRPr kumimoji="0" lang="en-US" sz="2000" b="0" i="0" u="none" strike="noStrike" kern="1200" cap="none" spc="0" normalizeH="0" baseline="0" noProof="0" dirty="0">
              <a:ln>
                <a:noFill/>
              </a:ln>
              <a:solidFill>
                <a:schemeClr val="tx1">
                  <a:lumMod val="65000"/>
                  <a:lumOff val="35000"/>
                </a:schemeClr>
              </a:solidFill>
              <a:effectLst/>
              <a:uLnTx/>
              <a:uFillTx/>
              <a:latin typeface="Segoe UI" pitchFamily="34" charset="0"/>
              <a:ea typeface="Segoe UI"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fade">
                                      <p:cBhvr>
                                        <p:cTn id="41" dur="500"/>
                                        <p:tgtEl>
                                          <p:spTgt spid="14">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xEl>
                                              <p:pRg st="1" end="1"/>
                                            </p:txEl>
                                          </p:spTgt>
                                        </p:tgtEl>
                                        <p:attrNameLst>
                                          <p:attrName>style.visibility</p:attrName>
                                        </p:attrNameLst>
                                      </p:cBhvr>
                                      <p:to>
                                        <p:strVal val="visible"/>
                                      </p:to>
                                    </p:set>
                                    <p:animEffect transition="in" filter="fade">
                                      <p:cBhvr>
                                        <p:cTn id="44" dur="500"/>
                                        <p:tgtEl>
                                          <p:spTgt spid="14">
                                            <p:txEl>
                                              <p:pRg st="1" end="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animEffect transition="in" filter="fade">
                                      <p:cBhvr>
                                        <p:cTn id="47" dur="500"/>
                                        <p:tgtEl>
                                          <p:spTgt spid="14">
                                            <p:txEl>
                                              <p:pRg st="2" end="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xEl>
                                              <p:pRg st="3" end="3"/>
                                            </p:txEl>
                                          </p:spTgt>
                                        </p:tgtEl>
                                        <p:attrNameLst>
                                          <p:attrName>style.visibility</p:attrName>
                                        </p:attrNameLst>
                                      </p:cBhvr>
                                      <p:to>
                                        <p:strVal val="visible"/>
                                      </p:to>
                                    </p:set>
                                    <p:animEffect transition="in" filter="fade">
                                      <p:cBhvr>
                                        <p:cTn id="50" dur="500"/>
                                        <p:tgtEl>
                                          <p:spTgt spid="14">
                                            <p:txEl>
                                              <p:pRg st="3" end="3"/>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xEl>
                                              <p:pRg st="4" end="4"/>
                                            </p:txEl>
                                          </p:spTgt>
                                        </p:tgtEl>
                                        <p:attrNameLst>
                                          <p:attrName>style.visibility</p:attrName>
                                        </p:attrNameLst>
                                      </p:cBhvr>
                                      <p:to>
                                        <p:strVal val="visible"/>
                                      </p:to>
                                    </p:set>
                                    <p:animEffect transition="in" filter="fade">
                                      <p:cBhvr>
                                        <p:cTn id="53" dur="500"/>
                                        <p:tgtEl>
                                          <p:spTgt spid="14">
                                            <p:txEl>
                                              <p:pRg st="4" end="4"/>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4">
                                            <p:txEl>
                                              <p:pRg st="5" end="5"/>
                                            </p:txEl>
                                          </p:spTgt>
                                        </p:tgtEl>
                                        <p:attrNameLst>
                                          <p:attrName>style.visibility</p:attrName>
                                        </p:attrNameLst>
                                      </p:cBhvr>
                                      <p:to>
                                        <p:strVal val="visible"/>
                                      </p:to>
                                    </p:set>
                                    <p:animEffect transition="in" filter="fade">
                                      <p:cBhvr>
                                        <p:cTn id="56"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2571750"/>
            <a:ext cx="9180512" cy="2646878"/>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wrap="square" lIns="182880" tIns="91440" rIns="182880" bIns="91440" rtlCol="0" anchor="t" anchorCtr="0">
            <a:spAutoFit/>
          </a:bodyPr>
          <a:lstStyle/>
          <a:p>
            <a:r>
              <a:rPr lang="en-US" sz="1400" dirty="0" smtClean="0">
                <a:solidFill>
                  <a:srgbClr val="0000FF"/>
                </a:solidFill>
                <a:latin typeface="Consolas"/>
                <a:ea typeface="Calibri"/>
                <a:cs typeface="Times New Roman"/>
              </a:rPr>
              <a:t> try</a:t>
            </a:r>
            <a:r>
              <a:rPr lang="en-US" sz="1400" dirty="0" smtClean="0">
                <a:latin typeface="Consolas"/>
                <a:ea typeface="Calibri"/>
                <a:cs typeface="Times New Roman"/>
              </a:rPr>
              <a:t> {</a:t>
            </a:r>
            <a:endParaRPr lang="en-US" sz="1200" dirty="0" smtClean="0">
              <a:latin typeface="Calibri"/>
              <a:ea typeface="Calibri"/>
              <a:cs typeface="Times New Roman"/>
            </a:endParaRPr>
          </a:p>
          <a:p>
            <a:r>
              <a:rPr lang="en-US" sz="1400" dirty="0" smtClean="0">
                <a:latin typeface="Consolas"/>
                <a:ea typeface="Calibri"/>
                <a:cs typeface="Times New Roman"/>
              </a:rPr>
              <a:t>     </a:t>
            </a:r>
            <a:r>
              <a:rPr lang="en-US" sz="1400" dirty="0" smtClean="0">
                <a:solidFill>
                  <a:srgbClr val="0000FF"/>
                </a:solidFill>
                <a:latin typeface="Consolas"/>
                <a:ea typeface="Calibri"/>
                <a:cs typeface="Times New Roman"/>
              </a:rPr>
              <a:t>string</a:t>
            </a:r>
            <a:r>
              <a:rPr lang="en-US" sz="1400" dirty="0" smtClean="0">
                <a:latin typeface="Consolas"/>
                <a:ea typeface="Calibri"/>
                <a:cs typeface="Times New Roman"/>
              </a:rPr>
              <a:t>[] </a:t>
            </a:r>
            <a:r>
              <a:rPr lang="en-US" sz="1400" dirty="0" err="1" smtClean="0">
                <a:latin typeface="Consolas"/>
                <a:ea typeface="Calibri"/>
                <a:cs typeface="Times New Roman"/>
              </a:rPr>
              <a:t>videoUrls</a:t>
            </a:r>
            <a:r>
              <a:rPr lang="en-US" sz="1400" dirty="0" smtClean="0">
                <a:latin typeface="Consolas"/>
                <a:ea typeface="Calibri"/>
                <a:cs typeface="Times New Roman"/>
              </a:rPr>
              <a:t> = </a:t>
            </a:r>
            <a:r>
              <a:rPr lang="en-US" sz="1400" dirty="0" smtClean="0">
                <a:solidFill>
                  <a:srgbClr val="0000FF"/>
                </a:solidFill>
                <a:latin typeface="Consolas"/>
                <a:ea typeface="Calibri"/>
                <a:cs typeface="Times New Roman"/>
              </a:rPr>
              <a:t>await</a:t>
            </a:r>
            <a:r>
              <a:rPr lang="en-US" sz="1400" dirty="0" smtClean="0">
                <a:latin typeface="Consolas"/>
                <a:ea typeface="Calibri"/>
                <a:cs typeface="Times New Roman"/>
              </a:rPr>
              <a:t> </a:t>
            </a:r>
            <a:r>
              <a:rPr lang="en-US" sz="1400" dirty="0" err="1" smtClean="0">
                <a:latin typeface="Consolas"/>
                <a:ea typeface="Calibri"/>
                <a:cs typeface="Times New Roman"/>
              </a:rPr>
              <a:t>SearchYoutubeAsync</a:t>
            </a:r>
            <a:r>
              <a:rPr lang="en-US" sz="1400" dirty="0" smtClean="0">
                <a:latin typeface="Consolas"/>
                <a:ea typeface="Calibri"/>
                <a:cs typeface="Times New Roman"/>
              </a:rPr>
              <a:t>(</a:t>
            </a:r>
            <a:r>
              <a:rPr lang="en-US" sz="1400" dirty="0" err="1" smtClean="0">
                <a:latin typeface="Consolas"/>
                <a:ea typeface="Calibri"/>
                <a:cs typeface="Times New Roman"/>
              </a:rPr>
              <a:t>url</a:t>
            </a:r>
            <a:r>
              <a:rPr lang="en-US" sz="1400" dirty="0" smtClean="0">
                <a:latin typeface="Consolas"/>
                <a:ea typeface="Calibri"/>
                <a:cs typeface="Times New Roman"/>
              </a:rPr>
              <a:t>);  </a:t>
            </a:r>
            <a:r>
              <a:rPr lang="en-US" sz="1400" dirty="0" smtClean="0">
                <a:solidFill>
                  <a:srgbClr val="008000"/>
                </a:solidFill>
                <a:latin typeface="Consolas"/>
                <a:ea typeface="Calibri"/>
                <a:cs typeface="Times New Roman"/>
              </a:rPr>
              <a:t>// Network-bound</a:t>
            </a:r>
            <a:endParaRPr lang="en-US" sz="1200" dirty="0" smtClean="0">
              <a:latin typeface="Calibri"/>
              <a:ea typeface="Calibri"/>
              <a:cs typeface="Times New Roman"/>
            </a:endParaRPr>
          </a:p>
          <a:p>
            <a:r>
              <a:rPr lang="en-US" sz="1400" dirty="0" smtClean="0">
                <a:latin typeface="Consolas"/>
                <a:ea typeface="Calibri"/>
                <a:cs typeface="Times New Roman"/>
              </a:rPr>
              <a:t>     </a:t>
            </a:r>
            <a:r>
              <a:rPr lang="en-US" sz="1400" dirty="0" smtClean="0">
                <a:solidFill>
                  <a:srgbClr val="2B91AF"/>
                </a:solidFill>
                <a:latin typeface="Consolas"/>
                <a:ea typeface="Calibri"/>
                <a:cs typeface="Times New Roman"/>
              </a:rPr>
              <a:t>Task</a:t>
            </a:r>
            <a:r>
              <a:rPr lang="en-US" sz="1400" dirty="0" smtClean="0">
                <a:latin typeface="Consolas"/>
                <a:ea typeface="Calibri"/>
                <a:cs typeface="Times New Roman"/>
              </a:rPr>
              <a:t>&lt;</a:t>
            </a:r>
            <a:r>
              <a:rPr lang="en-US" sz="1400" dirty="0" smtClean="0">
                <a:solidFill>
                  <a:srgbClr val="2B91AF"/>
                </a:solidFill>
                <a:latin typeface="Consolas"/>
                <a:ea typeface="Calibri"/>
                <a:cs typeface="Times New Roman"/>
              </a:rPr>
              <a:t>Video</a:t>
            </a:r>
            <a:r>
              <a:rPr lang="en-US" sz="1400" dirty="0" smtClean="0">
                <a:latin typeface="Consolas"/>
                <a:ea typeface="Calibri"/>
                <a:cs typeface="Times New Roman"/>
              </a:rPr>
              <a:t>&gt; t1 = </a:t>
            </a:r>
            <a:r>
              <a:rPr lang="en-US" sz="1400" dirty="0" err="1" smtClean="0">
                <a:latin typeface="Consolas"/>
                <a:ea typeface="Calibri"/>
                <a:cs typeface="Times New Roman"/>
              </a:rPr>
              <a:t>DownloadVideoAsync</a:t>
            </a:r>
            <a:r>
              <a:rPr lang="en-US" sz="1400" dirty="0" smtClean="0">
                <a:latin typeface="Consolas"/>
                <a:ea typeface="Calibri"/>
                <a:cs typeface="Times New Roman"/>
              </a:rPr>
              <a:t>(</a:t>
            </a:r>
            <a:r>
              <a:rPr lang="en-US" sz="1400" dirty="0" err="1" smtClean="0">
                <a:latin typeface="Consolas"/>
                <a:ea typeface="Calibri"/>
                <a:cs typeface="Times New Roman"/>
              </a:rPr>
              <a:t>videoUrls</a:t>
            </a:r>
            <a:r>
              <a:rPr lang="en-US" sz="1400" dirty="0" smtClean="0">
                <a:latin typeface="Consolas"/>
                <a:ea typeface="Calibri"/>
                <a:cs typeface="Times New Roman"/>
              </a:rPr>
              <a:t>[0]);</a:t>
            </a:r>
            <a:r>
              <a:rPr lang="en-US" sz="1400" dirty="0" smtClean="0">
                <a:solidFill>
                  <a:srgbClr val="000000"/>
                </a:solidFill>
                <a:latin typeface="Consolas"/>
                <a:ea typeface="Calibri"/>
                <a:cs typeface="Times New Roman"/>
              </a:rPr>
              <a:t>   </a:t>
            </a:r>
            <a:r>
              <a:rPr lang="en-US" sz="1400" dirty="0" smtClean="0">
                <a:solidFill>
                  <a:srgbClr val="008000"/>
                </a:solidFill>
                <a:latin typeface="Consolas"/>
                <a:ea typeface="Calibri"/>
                <a:cs typeface="Times New Roman"/>
              </a:rPr>
              <a:t>// Start 2 downloads</a:t>
            </a:r>
            <a:endParaRPr lang="en-US" sz="1200" dirty="0" smtClean="0">
              <a:latin typeface="Calibri"/>
              <a:ea typeface="Calibri"/>
              <a:cs typeface="Times New Roman"/>
            </a:endParaRPr>
          </a:p>
          <a:p>
            <a:r>
              <a:rPr lang="en-US" sz="1400" dirty="0" smtClean="0">
                <a:latin typeface="Consolas"/>
                <a:ea typeface="Calibri"/>
                <a:cs typeface="Times New Roman"/>
              </a:rPr>
              <a:t>     </a:t>
            </a:r>
            <a:r>
              <a:rPr lang="en-US" sz="1400" dirty="0" smtClean="0">
                <a:solidFill>
                  <a:srgbClr val="2B91AF"/>
                </a:solidFill>
                <a:latin typeface="Consolas"/>
                <a:ea typeface="Calibri"/>
                <a:cs typeface="Times New Roman"/>
              </a:rPr>
              <a:t>Task</a:t>
            </a:r>
            <a:r>
              <a:rPr lang="en-US" sz="1400" dirty="0" smtClean="0">
                <a:latin typeface="Consolas"/>
                <a:ea typeface="Calibri"/>
                <a:cs typeface="Times New Roman"/>
              </a:rPr>
              <a:t>&lt;</a:t>
            </a:r>
            <a:r>
              <a:rPr lang="en-US" sz="1400" dirty="0" smtClean="0">
                <a:solidFill>
                  <a:srgbClr val="2B91AF"/>
                </a:solidFill>
                <a:latin typeface="Consolas"/>
                <a:ea typeface="Calibri"/>
                <a:cs typeface="Times New Roman"/>
              </a:rPr>
              <a:t>Video</a:t>
            </a:r>
            <a:r>
              <a:rPr lang="en-US" sz="1400" dirty="0" smtClean="0">
                <a:latin typeface="Consolas"/>
                <a:ea typeface="Calibri"/>
                <a:cs typeface="Times New Roman"/>
              </a:rPr>
              <a:t>&gt; t2 = </a:t>
            </a:r>
            <a:r>
              <a:rPr lang="en-US" sz="1400" dirty="0" err="1" smtClean="0">
                <a:latin typeface="Consolas"/>
                <a:ea typeface="Calibri"/>
                <a:cs typeface="Times New Roman"/>
              </a:rPr>
              <a:t>DownloadVideoAsync</a:t>
            </a:r>
            <a:r>
              <a:rPr lang="en-US" sz="1400" dirty="0" smtClean="0">
                <a:latin typeface="Consolas"/>
                <a:ea typeface="Calibri"/>
                <a:cs typeface="Times New Roman"/>
              </a:rPr>
              <a:t>(</a:t>
            </a:r>
            <a:r>
              <a:rPr lang="en-US" sz="1400" dirty="0" err="1" smtClean="0">
                <a:latin typeface="Consolas"/>
                <a:ea typeface="Calibri"/>
                <a:cs typeface="Times New Roman"/>
              </a:rPr>
              <a:t>videoUrls</a:t>
            </a:r>
            <a:r>
              <a:rPr lang="en-US" sz="1400" dirty="0" smtClean="0">
                <a:latin typeface="Consolas"/>
                <a:ea typeface="Calibri"/>
                <a:cs typeface="Times New Roman"/>
              </a:rPr>
              <a:t>[1]);</a:t>
            </a:r>
            <a:endParaRPr lang="en-US" sz="1200" dirty="0" smtClean="0">
              <a:latin typeface="Calibri"/>
              <a:ea typeface="Calibri"/>
              <a:cs typeface="Times New Roman"/>
            </a:endParaRPr>
          </a:p>
          <a:p>
            <a:r>
              <a:rPr lang="en-US" sz="1400" dirty="0" smtClean="0">
                <a:latin typeface="Consolas"/>
                <a:ea typeface="Calibri"/>
                <a:cs typeface="Times New Roman"/>
              </a:rPr>
              <a:t>     </a:t>
            </a:r>
            <a:r>
              <a:rPr lang="en-US" sz="1400" dirty="0" smtClean="0">
                <a:solidFill>
                  <a:srgbClr val="2B91AF"/>
                </a:solidFill>
                <a:latin typeface="Consolas"/>
                <a:ea typeface="Calibri"/>
                <a:cs typeface="Times New Roman"/>
              </a:rPr>
              <a:t>Video</a:t>
            </a:r>
            <a:r>
              <a:rPr lang="en-US" sz="1400" dirty="0" smtClean="0">
                <a:latin typeface="Consolas"/>
                <a:ea typeface="Calibri"/>
                <a:cs typeface="Times New Roman"/>
              </a:rPr>
              <a:t>[] vids = </a:t>
            </a:r>
            <a:r>
              <a:rPr lang="en-US" sz="1400" dirty="0" smtClean="0">
                <a:solidFill>
                  <a:srgbClr val="0000FF"/>
                </a:solidFill>
                <a:latin typeface="Consolas"/>
                <a:ea typeface="Calibri"/>
                <a:cs typeface="Times New Roman"/>
              </a:rPr>
              <a:t>await</a:t>
            </a:r>
            <a:r>
              <a:rPr lang="en-US" sz="1400" dirty="0" smtClean="0">
                <a:latin typeface="Consolas"/>
                <a:ea typeface="Calibri"/>
                <a:cs typeface="Times New Roman"/>
              </a:rPr>
              <a:t> </a:t>
            </a:r>
            <a:r>
              <a:rPr lang="en-US" sz="1400" dirty="0" err="1" smtClean="0">
                <a:solidFill>
                  <a:srgbClr val="2B91AF"/>
                </a:solidFill>
                <a:latin typeface="Consolas"/>
                <a:ea typeface="Calibri"/>
                <a:cs typeface="Times New Roman"/>
              </a:rPr>
              <a:t>Task</a:t>
            </a:r>
            <a:r>
              <a:rPr lang="en-US" sz="1400" dirty="0" err="1" smtClean="0">
                <a:latin typeface="Consolas"/>
                <a:ea typeface="Calibri"/>
                <a:cs typeface="Times New Roman"/>
              </a:rPr>
              <a:t>.WhenAll</a:t>
            </a:r>
            <a:r>
              <a:rPr lang="en-US" sz="1400" dirty="0" smtClean="0">
                <a:latin typeface="Consolas"/>
                <a:ea typeface="Calibri"/>
                <a:cs typeface="Times New Roman"/>
              </a:rPr>
              <a:t>(t1, t2);           </a:t>
            </a:r>
            <a:r>
              <a:rPr lang="en-US" sz="1400" dirty="0" smtClean="0">
                <a:solidFill>
                  <a:srgbClr val="008000"/>
                </a:solidFill>
                <a:latin typeface="Consolas"/>
                <a:ea typeface="Calibri"/>
                <a:cs typeface="Times New Roman"/>
              </a:rPr>
              <a:t>// Wait for both</a:t>
            </a:r>
            <a:endParaRPr lang="en-US" sz="1200" dirty="0" smtClean="0">
              <a:latin typeface="Calibri"/>
              <a:ea typeface="Calibri"/>
              <a:cs typeface="Times New Roman"/>
            </a:endParaRPr>
          </a:p>
          <a:p>
            <a:r>
              <a:rPr lang="en-US" sz="1400" dirty="0" smtClean="0">
                <a:latin typeface="Consolas"/>
                <a:ea typeface="Calibri"/>
                <a:cs typeface="Times New Roman"/>
              </a:rPr>
              <a:t>     </a:t>
            </a:r>
            <a:r>
              <a:rPr lang="en-US" sz="1400" dirty="0" smtClean="0">
                <a:solidFill>
                  <a:srgbClr val="2B91AF"/>
                </a:solidFill>
                <a:latin typeface="Consolas"/>
                <a:ea typeface="Calibri"/>
                <a:cs typeface="Times New Roman"/>
              </a:rPr>
              <a:t>Video</a:t>
            </a:r>
            <a:r>
              <a:rPr lang="en-US" sz="1400" dirty="0" smtClean="0">
                <a:latin typeface="Consolas"/>
                <a:ea typeface="Calibri"/>
                <a:cs typeface="Times New Roman"/>
              </a:rPr>
              <a:t> v = </a:t>
            </a:r>
            <a:r>
              <a:rPr lang="en-US" sz="1400" dirty="0" smtClean="0">
                <a:solidFill>
                  <a:srgbClr val="0000FF"/>
                </a:solidFill>
                <a:latin typeface="Consolas"/>
                <a:ea typeface="Calibri"/>
                <a:cs typeface="Times New Roman"/>
              </a:rPr>
              <a:t>await</a:t>
            </a:r>
            <a:r>
              <a:rPr lang="en-US" sz="1400" dirty="0" smtClean="0">
                <a:latin typeface="Consolas"/>
                <a:ea typeface="Calibri"/>
                <a:cs typeface="Times New Roman"/>
              </a:rPr>
              <a:t> </a:t>
            </a:r>
            <a:r>
              <a:rPr lang="en-US" sz="1400" dirty="0" err="1" smtClean="0">
                <a:latin typeface="Consolas"/>
                <a:ea typeface="Calibri"/>
                <a:cs typeface="Times New Roman"/>
              </a:rPr>
              <a:t>MashupVideosAsync</a:t>
            </a:r>
            <a:r>
              <a:rPr lang="en-US" sz="1400" dirty="0" smtClean="0">
                <a:latin typeface="Consolas"/>
                <a:ea typeface="Calibri"/>
                <a:cs typeface="Times New Roman"/>
              </a:rPr>
              <a:t>(vids[0], vids[1]); </a:t>
            </a:r>
            <a:r>
              <a:rPr lang="en-US" sz="1400" dirty="0" smtClean="0">
                <a:solidFill>
                  <a:srgbClr val="008000"/>
                </a:solidFill>
                <a:latin typeface="Consolas"/>
                <a:ea typeface="Calibri"/>
                <a:cs typeface="Times New Roman"/>
              </a:rPr>
              <a:t>// CPU-bound</a:t>
            </a:r>
            <a:endParaRPr lang="en-US" sz="1200" dirty="0" smtClean="0">
              <a:latin typeface="Calibri"/>
              <a:ea typeface="Calibri"/>
              <a:cs typeface="Times New Roman"/>
            </a:endParaRPr>
          </a:p>
          <a:p>
            <a:r>
              <a:rPr lang="en-US" sz="1400" dirty="0" smtClean="0">
                <a:latin typeface="Consolas"/>
                <a:ea typeface="Calibri"/>
                <a:cs typeface="Times New Roman"/>
              </a:rPr>
              <a:t>     </a:t>
            </a:r>
            <a:r>
              <a:rPr lang="en-US" sz="1400" dirty="0" smtClean="0">
                <a:solidFill>
                  <a:srgbClr val="0000FF"/>
                </a:solidFill>
                <a:latin typeface="Consolas"/>
                <a:ea typeface="Calibri"/>
                <a:cs typeface="Times New Roman"/>
              </a:rPr>
              <a:t>await</a:t>
            </a:r>
            <a:r>
              <a:rPr lang="en-US" sz="1400" dirty="0" smtClean="0">
                <a:latin typeface="Consolas"/>
                <a:ea typeface="Calibri"/>
                <a:cs typeface="Times New Roman"/>
              </a:rPr>
              <a:t> </a:t>
            </a:r>
            <a:r>
              <a:rPr lang="en-US" sz="1400" dirty="0" err="1" smtClean="0">
                <a:latin typeface="Consolas"/>
                <a:ea typeface="Calibri"/>
                <a:cs typeface="Times New Roman"/>
              </a:rPr>
              <a:t>v.SaveAsync</a:t>
            </a:r>
            <a:r>
              <a:rPr lang="en-US" sz="1400" dirty="0" smtClean="0">
                <a:latin typeface="Consolas"/>
                <a:ea typeface="Calibri"/>
                <a:cs typeface="Times New Roman"/>
              </a:rPr>
              <a:t>(</a:t>
            </a:r>
            <a:r>
              <a:rPr lang="en-US" sz="1400" dirty="0" err="1" smtClean="0">
                <a:latin typeface="Consolas"/>
                <a:ea typeface="Calibri"/>
                <a:cs typeface="Times New Roman"/>
              </a:rPr>
              <a:t>textbox.Text</a:t>
            </a:r>
            <a:r>
              <a:rPr lang="en-US" sz="1400" dirty="0" smtClean="0">
                <a:latin typeface="Consolas"/>
                <a:ea typeface="Calibri"/>
                <a:cs typeface="Times New Roman"/>
              </a:rPr>
              <a:t>);                     </a:t>
            </a:r>
            <a:r>
              <a:rPr lang="en-US" sz="1400" dirty="0" smtClean="0">
                <a:solidFill>
                  <a:srgbClr val="008000"/>
                </a:solidFill>
                <a:latin typeface="Consolas"/>
                <a:ea typeface="Calibri"/>
                <a:cs typeface="Times New Roman"/>
              </a:rPr>
              <a:t>// Disk-bound</a:t>
            </a:r>
            <a:endParaRPr lang="en-US" sz="1200" dirty="0" smtClean="0">
              <a:latin typeface="Calibri"/>
              <a:ea typeface="Calibri"/>
              <a:cs typeface="Times New Roman"/>
            </a:endParaRPr>
          </a:p>
          <a:p>
            <a:r>
              <a:rPr lang="en-US" sz="1400" dirty="0" smtClean="0">
                <a:latin typeface="Consolas"/>
                <a:ea typeface="Calibri"/>
                <a:cs typeface="Times New Roman"/>
              </a:rPr>
              <a:t> }</a:t>
            </a:r>
            <a:endParaRPr lang="en-US" sz="1200" dirty="0" smtClean="0">
              <a:latin typeface="Calibri"/>
              <a:ea typeface="Calibri"/>
              <a:cs typeface="Times New Roman"/>
            </a:endParaRPr>
          </a:p>
          <a:p>
            <a:r>
              <a:rPr lang="en-US" sz="1400" dirty="0" smtClean="0">
                <a:solidFill>
                  <a:srgbClr val="0000FF"/>
                </a:solidFill>
                <a:latin typeface="Consolas"/>
                <a:ea typeface="Calibri"/>
                <a:cs typeface="Times New Roman"/>
              </a:rPr>
              <a:t> catch</a:t>
            </a:r>
            <a:r>
              <a:rPr lang="en-US" sz="1400" dirty="0" smtClean="0">
                <a:latin typeface="Consolas"/>
                <a:ea typeface="Calibri"/>
                <a:cs typeface="Times New Roman"/>
              </a:rPr>
              <a:t> (</a:t>
            </a:r>
            <a:r>
              <a:rPr lang="en-US" sz="1400" dirty="0" err="1" smtClean="0">
                <a:solidFill>
                  <a:srgbClr val="2B91AF"/>
                </a:solidFill>
                <a:latin typeface="Consolas"/>
                <a:ea typeface="Calibri"/>
                <a:cs typeface="Times New Roman"/>
              </a:rPr>
              <a:t>WebException</a:t>
            </a:r>
            <a:r>
              <a:rPr lang="en-US" sz="1400" dirty="0" smtClean="0">
                <a:latin typeface="Consolas"/>
                <a:ea typeface="Calibri"/>
                <a:cs typeface="Times New Roman"/>
              </a:rPr>
              <a:t> ex) {</a:t>
            </a:r>
            <a:endParaRPr lang="en-US" sz="1200" dirty="0" smtClean="0">
              <a:latin typeface="Calibri"/>
              <a:ea typeface="Calibri"/>
              <a:cs typeface="Times New Roman"/>
            </a:endParaRPr>
          </a:p>
          <a:p>
            <a:r>
              <a:rPr lang="en-US" sz="1400" dirty="0" smtClean="0">
                <a:latin typeface="Consolas"/>
                <a:ea typeface="Calibri"/>
                <a:cs typeface="Times New Roman"/>
              </a:rPr>
              <a:t>     </a:t>
            </a:r>
            <a:r>
              <a:rPr lang="en-US" sz="1400" dirty="0" err="1" smtClean="0">
                <a:latin typeface="Consolas"/>
                <a:ea typeface="Calibri"/>
                <a:cs typeface="Times New Roman"/>
              </a:rPr>
              <a:t>ReportError</a:t>
            </a:r>
            <a:r>
              <a:rPr lang="en-US" sz="1400" dirty="0" smtClean="0">
                <a:latin typeface="Consolas"/>
                <a:ea typeface="Calibri"/>
                <a:cs typeface="Times New Roman"/>
              </a:rPr>
              <a:t>(ex);`</a:t>
            </a:r>
            <a:endParaRPr lang="en-US" sz="1200" dirty="0" smtClean="0">
              <a:latin typeface="Calibri"/>
              <a:ea typeface="Calibri"/>
              <a:cs typeface="Times New Roman"/>
            </a:endParaRPr>
          </a:p>
          <a:p>
            <a:r>
              <a:rPr lang="en-US" sz="1400" dirty="0" smtClean="0">
                <a:latin typeface="Consolas"/>
                <a:ea typeface="Calibri"/>
                <a:cs typeface="Times New Roman"/>
              </a:rPr>
              <a:t> }</a:t>
            </a:r>
            <a:endParaRPr lang="en-US" sz="1200" dirty="0" smtClean="0">
              <a:latin typeface="Calibri"/>
              <a:ea typeface="Calibri"/>
              <a:cs typeface="Times New Roman"/>
            </a:endParaRPr>
          </a:p>
        </p:txBody>
      </p:sp>
      <p:cxnSp>
        <p:nvCxnSpPr>
          <p:cNvPr id="5" name="Straight Connector 4"/>
          <p:cNvCxnSpPr>
            <a:stCxn id="11" idx="0"/>
            <a:endCxn id="9" idx="2"/>
          </p:cNvCxnSpPr>
          <p:nvPr/>
        </p:nvCxnSpPr>
        <p:spPr>
          <a:xfrm flipV="1">
            <a:off x="3270076" y="1729662"/>
            <a:ext cx="952500" cy="3429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12" idx="0"/>
            <a:endCxn id="9" idx="2"/>
          </p:cNvCxnSpPr>
          <p:nvPr/>
        </p:nvCxnSpPr>
        <p:spPr>
          <a:xfrm flipH="1" flipV="1">
            <a:off x="4222576" y="1729662"/>
            <a:ext cx="952500" cy="3429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0" idx="0"/>
            <a:endCxn id="9" idx="2"/>
          </p:cNvCxnSpPr>
          <p:nvPr/>
        </p:nvCxnSpPr>
        <p:spPr>
          <a:xfrm flipV="1">
            <a:off x="1365076" y="1729662"/>
            <a:ext cx="2857500" cy="3429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9" idx="2"/>
            <a:endCxn id="13" idx="0"/>
          </p:cNvCxnSpPr>
          <p:nvPr/>
        </p:nvCxnSpPr>
        <p:spPr>
          <a:xfrm>
            <a:off x="4222576" y="1729662"/>
            <a:ext cx="2857500" cy="3429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488776" y="1329612"/>
            <a:ext cx="7467600" cy="40005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rPr>
              <a:t>Tasks &amp; The </a:t>
            </a:r>
            <a:r>
              <a:rPr lang="en-US" sz="2200" dirty="0" err="1">
                <a:gradFill>
                  <a:gsLst>
                    <a:gs pos="0">
                      <a:srgbClr val="FFFFFF"/>
                    </a:gs>
                    <a:gs pos="100000">
                      <a:srgbClr val="FFFFFF"/>
                    </a:gs>
                  </a:gsLst>
                  <a:lin ang="5400000" scaled="0"/>
                </a:gradFill>
              </a:rPr>
              <a:t>Async</a:t>
            </a:r>
            <a:r>
              <a:rPr lang="en-US" sz="2200" dirty="0">
                <a:gradFill>
                  <a:gsLst>
                    <a:gs pos="0">
                      <a:srgbClr val="FFFFFF"/>
                    </a:gs>
                    <a:gs pos="100000">
                      <a:srgbClr val="FFFFFF"/>
                    </a:gs>
                  </a:gsLst>
                  <a:lin ang="5400000" scaled="0"/>
                </a:gradFill>
              </a:rPr>
              <a:t> Programming </a:t>
            </a:r>
            <a:r>
              <a:rPr lang="en-US" sz="2200" dirty="0" smtClean="0">
                <a:gradFill>
                  <a:gsLst>
                    <a:gs pos="0">
                      <a:srgbClr val="FFFFFF"/>
                    </a:gs>
                    <a:gs pos="100000">
                      <a:srgbClr val="FFFFFF"/>
                    </a:gs>
                  </a:gsLst>
                  <a:lin ang="5400000" scaled="0"/>
                </a:gradFill>
              </a:rPr>
              <a:t>Model</a:t>
            </a:r>
            <a:endParaRPr lang="en-US" sz="2200" dirty="0">
              <a:gradFill>
                <a:gsLst>
                  <a:gs pos="0">
                    <a:srgbClr val="FFFFFF"/>
                  </a:gs>
                  <a:gs pos="100000">
                    <a:srgbClr val="FFFFFF"/>
                  </a:gs>
                </a:gsLst>
                <a:lin ang="5400000" scaled="0"/>
              </a:gradFill>
            </a:endParaRPr>
          </a:p>
        </p:txBody>
      </p:sp>
      <p:sp>
        <p:nvSpPr>
          <p:cNvPr id="10" name="Rectangle 9"/>
          <p:cNvSpPr/>
          <p:nvPr/>
        </p:nvSpPr>
        <p:spPr bwMode="auto">
          <a:xfrm>
            <a:off x="488776" y="2072562"/>
            <a:ext cx="1752600" cy="40005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CPU</a:t>
            </a:r>
          </a:p>
        </p:txBody>
      </p:sp>
      <p:sp>
        <p:nvSpPr>
          <p:cNvPr id="11" name="Rectangle 10"/>
          <p:cNvSpPr/>
          <p:nvPr/>
        </p:nvSpPr>
        <p:spPr bwMode="auto">
          <a:xfrm>
            <a:off x="2393776" y="2072562"/>
            <a:ext cx="1752600" cy="40005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Network</a:t>
            </a:r>
          </a:p>
        </p:txBody>
      </p:sp>
      <p:sp>
        <p:nvSpPr>
          <p:cNvPr id="12" name="Rectangle 11"/>
          <p:cNvSpPr/>
          <p:nvPr/>
        </p:nvSpPr>
        <p:spPr bwMode="auto">
          <a:xfrm>
            <a:off x="4298776" y="2072562"/>
            <a:ext cx="1752600" cy="40005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Disk</a:t>
            </a:r>
          </a:p>
        </p:txBody>
      </p:sp>
      <p:sp>
        <p:nvSpPr>
          <p:cNvPr id="13" name="Rectangle 12"/>
          <p:cNvSpPr/>
          <p:nvPr/>
        </p:nvSpPr>
        <p:spPr bwMode="auto">
          <a:xfrm>
            <a:off x="6203776" y="2072562"/>
            <a:ext cx="1752600" cy="40005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Composite</a:t>
            </a:r>
          </a:p>
        </p:txBody>
      </p:sp>
      <p:sp>
        <p:nvSpPr>
          <p:cNvPr id="23" name="Rectangle 22"/>
          <p:cNvSpPr/>
          <p:nvPr/>
        </p:nvSpPr>
        <p:spPr>
          <a:xfrm>
            <a:off x="467544" y="87475"/>
            <a:ext cx="8208912" cy="1323439"/>
          </a:xfrm>
          <a:prstGeom prst="rect">
            <a:avLst/>
          </a:prstGeom>
        </p:spPr>
        <p:txBody>
          <a:bodyPr wrap="square">
            <a:spAutoFit/>
          </a:bodyPr>
          <a:lstStyle/>
          <a:p>
            <a:r>
              <a:rPr lang="en-US" sz="4000" b="1" dirty="0">
                <a:solidFill>
                  <a:prstClr val="black">
                    <a:lumMod val="65000"/>
                    <a:lumOff val="35000"/>
                  </a:prstClr>
                </a:solidFill>
                <a:effectLst>
                  <a:outerShdw blurRad="38100" dist="38100" dir="2700000" algn="tl">
                    <a:srgbClr val="000000">
                      <a:alpha val="43137"/>
                    </a:srgbClr>
                  </a:outerShdw>
                </a:effectLst>
                <a:latin typeface="Segoe UI" pitchFamily="34" charset="0"/>
                <a:ea typeface="Segoe UI" pitchFamily="34" charset="0"/>
                <a:cs typeface="+mj-cs"/>
              </a:rPr>
              <a:t>Linear Logic</a:t>
            </a:r>
            <a:r>
              <a:rPr lang="en-US" sz="4000" b="1" dirty="0" smtClean="0">
                <a:solidFill>
                  <a:prstClr val="black">
                    <a:lumMod val="65000"/>
                    <a:lumOff val="35000"/>
                  </a:prstClr>
                </a:solidFill>
                <a:effectLst>
                  <a:outerShdw blurRad="38100" dist="38100" dir="2700000" algn="tl">
                    <a:srgbClr val="000000">
                      <a:alpha val="43137"/>
                    </a:srgbClr>
                  </a:outerShdw>
                </a:effectLst>
                <a:latin typeface="Segoe UI" pitchFamily="34" charset="0"/>
                <a:ea typeface="Segoe UI" pitchFamily="34" charset="0"/>
                <a:cs typeface="+mj-cs"/>
              </a:rPr>
              <a:t>,</a:t>
            </a:r>
          </a:p>
          <a:p>
            <a:pPr algn="r"/>
            <a:r>
              <a:rPr lang="en-US" sz="4000" b="1" dirty="0" smtClean="0">
                <a:solidFill>
                  <a:prstClr val="black">
                    <a:lumMod val="65000"/>
                    <a:lumOff val="35000"/>
                  </a:prstClr>
                </a:solidFill>
                <a:effectLst>
                  <a:outerShdw blurRad="38100" dist="38100" dir="2700000" algn="tl">
                    <a:srgbClr val="000000">
                      <a:alpha val="43137"/>
                    </a:srgbClr>
                  </a:outerShdw>
                </a:effectLst>
                <a:latin typeface="Segoe UI" pitchFamily="34" charset="0"/>
                <a:ea typeface="Segoe UI" pitchFamily="34" charset="0"/>
                <a:cs typeface="+mj-cs"/>
              </a:rPr>
              <a:t>Executing </a:t>
            </a:r>
            <a:r>
              <a:rPr lang="en-US" sz="4000" b="1" dirty="0">
                <a:solidFill>
                  <a:prstClr val="black">
                    <a:lumMod val="65000"/>
                    <a:lumOff val="35000"/>
                  </a:prstClr>
                </a:solidFill>
                <a:effectLst>
                  <a:outerShdw blurRad="38100" dist="38100" dir="2700000" algn="tl">
                    <a:srgbClr val="000000">
                      <a:alpha val="43137"/>
                    </a:srgbClr>
                  </a:outerShdw>
                </a:effectLst>
                <a:latin typeface="Segoe UI" pitchFamily="34" charset="0"/>
                <a:ea typeface="Segoe UI" pitchFamily="34" charset="0"/>
                <a:cs typeface="+mj-cs"/>
              </a:rPr>
              <a:t>Asynchronously</a:t>
            </a:r>
            <a:endParaRPr lang="en-US" dirty="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9856" y="444829"/>
            <a:ext cx="7772400" cy="1102519"/>
          </a:xfrm>
        </p:spPr>
        <p:txBody>
          <a:bodyPr/>
          <a:lstStyle/>
          <a:p>
            <a:r>
              <a:rPr lang="en-US" dirty="0" smtClean="0"/>
              <a:t>Why move to .NET 4?</a:t>
            </a:r>
            <a:endParaRPr lang="en-US" dirty="0"/>
          </a:p>
        </p:txBody>
      </p:sp>
      <p:sp>
        <p:nvSpPr>
          <p:cNvPr id="5" name="Subtitle 4"/>
          <p:cNvSpPr>
            <a:spLocks noGrp="1"/>
          </p:cNvSpPr>
          <p:nvPr>
            <p:ph type="subTitle" idx="1"/>
          </p:nvPr>
        </p:nvSpPr>
        <p:spPr>
          <a:xfrm>
            <a:off x="971600" y="2625452"/>
            <a:ext cx="7304856" cy="1314450"/>
          </a:xfrm>
        </p:spPr>
        <p:txBody>
          <a:bodyPr vert="horz" lIns="91440" tIns="45720" rIns="91440" bIns="45720" rtlCol="0" anchor="ctr">
            <a:noAutofit/>
          </a:bodyPr>
          <a:lstStyle/>
          <a:p>
            <a:pPr algn="l">
              <a:lnSpc>
                <a:spcPct val="100000"/>
              </a:lnSpc>
              <a:spcBef>
                <a:spcPct val="0"/>
              </a:spcBef>
            </a:pPr>
            <a:r>
              <a:rPr lang="en-US" sz="6000" b="1" dirty="0" smtClean="0">
                <a:solidFill>
                  <a:srgbClr val="0070C0"/>
                </a:solidFill>
                <a:effectLst>
                  <a:outerShdw blurRad="38100" dist="38100" dir="2700000" algn="tl">
                    <a:srgbClr val="000000">
                      <a:alpha val="43137"/>
                    </a:srgbClr>
                  </a:outerShdw>
                </a:effectLst>
                <a:cs typeface="+mj-cs"/>
              </a:rPr>
              <a:t>Because It Prepares Me For The Future!</a:t>
            </a:r>
            <a:endParaRPr lang="en-US" sz="6000" b="1" dirty="0">
              <a:solidFill>
                <a:srgbClr val="0070C0"/>
              </a:solidFill>
              <a:effectLst>
                <a:outerShdw blurRad="38100" dist="38100" dir="2700000" algn="tl">
                  <a:srgbClr val="000000">
                    <a:alpha val="43137"/>
                  </a:srgbClr>
                </a:outerShdw>
              </a:effectLst>
              <a:cs typeface="+mj-cs"/>
            </a:endParaRPr>
          </a:p>
        </p:txBody>
      </p:sp>
      <p:sp>
        <p:nvSpPr>
          <p:cNvPr id="6" name="TextBox 5"/>
          <p:cNvSpPr txBox="1"/>
          <p:nvPr/>
        </p:nvSpPr>
        <p:spPr>
          <a:xfrm rot="20075079">
            <a:off x="191861" y="1891877"/>
            <a:ext cx="1792097" cy="46166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Reason 16</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181418212"/>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Move to .NET 4?</a:t>
            </a:r>
            <a:endParaRPr lang="en-US" dirty="0"/>
          </a:p>
        </p:txBody>
      </p:sp>
      <p:sp>
        <p:nvSpPr>
          <p:cNvPr id="3" name="Content Placeholder 2"/>
          <p:cNvSpPr>
            <a:spLocks noGrp="1"/>
          </p:cNvSpPr>
          <p:nvPr>
            <p:ph idx="1"/>
          </p:nvPr>
        </p:nvSpPr>
        <p:spPr>
          <a:xfrm>
            <a:off x="457200" y="951570"/>
            <a:ext cx="8229600" cy="3942438"/>
          </a:xfrm>
        </p:spPr>
        <p:txBody>
          <a:bodyPr>
            <a:normAutofit fontScale="40000" lnSpcReduction="20000"/>
          </a:bodyPr>
          <a:lstStyle/>
          <a:p>
            <a:r>
              <a:rPr lang="en-US" dirty="0"/>
              <a:t>Because it’s </a:t>
            </a:r>
            <a:r>
              <a:rPr lang="en-US" dirty="0" smtClean="0"/>
              <a:t>everywhere</a:t>
            </a:r>
            <a:endParaRPr lang="en-US" dirty="0"/>
          </a:p>
          <a:p>
            <a:r>
              <a:rPr lang="en-US" dirty="0"/>
              <a:t>Because it makes web apps </a:t>
            </a:r>
            <a:r>
              <a:rPr lang="en-US" dirty="0" smtClean="0"/>
              <a:t>shine</a:t>
            </a:r>
            <a:endParaRPr lang="en-US" dirty="0"/>
          </a:p>
          <a:p>
            <a:r>
              <a:rPr lang="en-US" dirty="0"/>
              <a:t>Because it makes web deployment really </a:t>
            </a:r>
            <a:r>
              <a:rPr lang="en-US" dirty="0" smtClean="0"/>
              <a:t>easy</a:t>
            </a:r>
            <a:endParaRPr lang="en-US" dirty="0"/>
          </a:p>
          <a:p>
            <a:r>
              <a:rPr lang="en-US" dirty="0"/>
              <a:t>Because it saves me tons of </a:t>
            </a:r>
            <a:r>
              <a:rPr lang="en-US" dirty="0" smtClean="0"/>
              <a:t>time</a:t>
            </a:r>
            <a:endParaRPr lang="en-US" dirty="0"/>
          </a:p>
          <a:p>
            <a:r>
              <a:rPr lang="en-US" dirty="0"/>
              <a:t>Because it makes my apps shine on windows </a:t>
            </a:r>
            <a:r>
              <a:rPr lang="en-US" dirty="0" smtClean="0"/>
              <a:t>7</a:t>
            </a:r>
          </a:p>
          <a:p>
            <a:r>
              <a:rPr lang="en-US" dirty="0" smtClean="0"/>
              <a:t>Because it makes my desktop apps rock</a:t>
            </a:r>
            <a:endParaRPr lang="en-US" dirty="0"/>
          </a:p>
          <a:p>
            <a:r>
              <a:rPr lang="en-US" dirty="0"/>
              <a:t>Because it unleashes the potential of </a:t>
            </a:r>
            <a:r>
              <a:rPr lang="en-US" dirty="0" smtClean="0"/>
              <a:t>XBAP</a:t>
            </a:r>
            <a:endParaRPr lang="en-US" dirty="0"/>
          </a:p>
          <a:p>
            <a:r>
              <a:rPr lang="en-US" dirty="0"/>
              <a:t>Because it gives me more of what i </a:t>
            </a:r>
            <a:r>
              <a:rPr lang="en-US" dirty="0" smtClean="0"/>
              <a:t>love</a:t>
            </a:r>
            <a:endParaRPr lang="en-US" dirty="0"/>
          </a:p>
          <a:p>
            <a:r>
              <a:rPr lang="en-US" dirty="0"/>
              <a:t>Because it makes it easy to </a:t>
            </a:r>
            <a:r>
              <a:rPr lang="en-US" dirty="0" smtClean="0"/>
              <a:t>leverage </a:t>
            </a:r>
            <a:r>
              <a:rPr lang="en-US" dirty="0"/>
              <a:t>the office </a:t>
            </a:r>
            <a:r>
              <a:rPr lang="en-US" dirty="0" smtClean="0"/>
              <a:t>platform</a:t>
            </a:r>
            <a:endParaRPr lang="en-US" dirty="0"/>
          </a:p>
          <a:p>
            <a:r>
              <a:rPr lang="en-US" dirty="0"/>
              <a:t>Because it makes it so much easier to develop SharePoint </a:t>
            </a:r>
            <a:r>
              <a:rPr lang="en-US" dirty="0" smtClean="0"/>
              <a:t>apps</a:t>
            </a:r>
            <a:endParaRPr lang="en-US" dirty="0"/>
          </a:p>
          <a:p>
            <a:r>
              <a:rPr lang="en-US" dirty="0"/>
              <a:t>Because it lets me set my data </a:t>
            </a:r>
            <a:r>
              <a:rPr lang="en-US" dirty="0" smtClean="0"/>
              <a:t>free</a:t>
            </a:r>
            <a:endParaRPr lang="en-US" dirty="0"/>
          </a:p>
          <a:p>
            <a:r>
              <a:rPr lang="en-US" dirty="0"/>
              <a:t>Because It </a:t>
            </a:r>
            <a:r>
              <a:rPr lang="en-US" dirty="0" smtClean="0"/>
              <a:t>help me bridge the “dynamic-to-static gap”!</a:t>
            </a:r>
          </a:p>
          <a:p>
            <a:r>
              <a:rPr lang="en-US" dirty="0" smtClean="0"/>
              <a:t>Because </a:t>
            </a:r>
            <a:r>
              <a:rPr lang="en-US" dirty="0"/>
              <a:t>it takes the hassle out of </a:t>
            </a:r>
            <a:r>
              <a:rPr lang="en-US" dirty="0" smtClean="0"/>
              <a:t>application extensibility</a:t>
            </a:r>
            <a:endParaRPr lang="en-US" dirty="0"/>
          </a:p>
          <a:p>
            <a:r>
              <a:rPr lang="en-US" dirty="0"/>
              <a:t>Because it helps me leverage multi-core and </a:t>
            </a:r>
            <a:r>
              <a:rPr lang="en-US" dirty="0" smtClean="0"/>
              <a:t>hyper-threading</a:t>
            </a:r>
            <a:endParaRPr lang="en-US" dirty="0"/>
          </a:p>
          <a:p>
            <a:r>
              <a:rPr lang="en-US" dirty="0" smtClean="0"/>
              <a:t>Because it takes my apps to new places</a:t>
            </a:r>
          </a:p>
          <a:p>
            <a:r>
              <a:rPr lang="en-US" dirty="0" smtClean="0"/>
              <a:t>Because it prepares me for the future</a:t>
            </a:r>
            <a:endParaRPr lang="en-US" dirty="0"/>
          </a:p>
        </p:txBody>
      </p:sp>
      <p:sp>
        <p:nvSpPr>
          <p:cNvPr id="4" name="TextBox 3"/>
          <p:cNvSpPr txBox="1"/>
          <p:nvPr/>
        </p:nvSpPr>
        <p:spPr>
          <a:xfrm rot="738711">
            <a:off x="4438754" y="1315034"/>
            <a:ext cx="4485246"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Least 16 Reasons!</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6062152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Benefits of the New </a:t>
            </a:r>
            <a:r>
              <a:rPr lang="en-US" dirty="0" err="1" smtClean="0"/>
              <a:t>SxS</a:t>
            </a:r>
            <a:r>
              <a:rPr lang="en-US" dirty="0" smtClean="0"/>
              <a:t> Model (1/2)</a:t>
            </a:r>
            <a:endParaRPr lang="en-US" dirty="0"/>
          </a:p>
        </p:txBody>
      </p:sp>
      <p:sp>
        <p:nvSpPr>
          <p:cNvPr id="3" name="Content Placeholder 2"/>
          <p:cNvSpPr>
            <a:spLocks noGrp="1"/>
          </p:cNvSpPr>
          <p:nvPr>
            <p:ph idx="1"/>
          </p:nvPr>
        </p:nvSpPr>
        <p:spPr>
          <a:xfrm>
            <a:off x="457200" y="1059582"/>
            <a:ext cx="8229600" cy="4083918"/>
          </a:xfrm>
        </p:spPr>
        <p:txBody>
          <a:bodyPr>
            <a:normAutofit fontScale="85000" lnSpcReduction="10000"/>
          </a:bodyPr>
          <a:lstStyle/>
          <a:p>
            <a:pPr lvl="0"/>
            <a:r>
              <a:rPr lang="en-US" b="1" dirty="0" smtClean="0"/>
              <a:t>End users </a:t>
            </a:r>
            <a:r>
              <a:rPr lang="en-US" dirty="0" smtClean="0"/>
              <a:t>and </a:t>
            </a:r>
            <a:r>
              <a:rPr lang="en-US" b="1" dirty="0" smtClean="0"/>
              <a:t>system administrators</a:t>
            </a:r>
          </a:p>
          <a:p>
            <a:pPr lvl="1"/>
            <a:r>
              <a:rPr lang="en-US" dirty="0" smtClean="0"/>
              <a:t>Existing apps continue to run as they did after upgrading the runtime</a:t>
            </a:r>
          </a:p>
          <a:p>
            <a:pPr lvl="0"/>
            <a:r>
              <a:rPr lang="en-US" b="1" dirty="0" smtClean="0"/>
              <a:t>Application developers</a:t>
            </a:r>
          </a:p>
          <a:p>
            <a:pPr lvl="1"/>
            <a:r>
              <a:rPr lang="en-US" dirty="0" err="1" smtClean="0"/>
              <a:t>SxS</a:t>
            </a:r>
            <a:r>
              <a:rPr lang="en-US" dirty="0" smtClean="0"/>
              <a:t> has almost no effect on application developers</a:t>
            </a:r>
          </a:p>
          <a:p>
            <a:pPr lvl="1"/>
            <a:r>
              <a:rPr lang="en-US" dirty="0" smtClean="0"/>
              <a:t>By default, apps run against the version of the .NET Framework they were built on</a:t>
            </a:r>
          </a:p>
          <a:p>
            <a:pPr lvl="1"/>
            <a:r>
              <a:rPr lang="en-US" dirty="0" smtClean="0"/>
              <a:t>But you can override this and tell an app to run under a newer version of .NET</a:t>
            </a:r>
          </a:p>
        </p:txBody>
      </p:sp>
    </p:spTree>
    <p:extLst>
      <p:ext uri="{BB962C8B-B14F-4D97-AF65-F5344CB8AC3E}">
        <p14:creationId xmlns:p14="http://schemas.microsoft.com/office/powerpoint/2010/main" val="1618861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 4</a:t>
            </a:r>
            <a:endParaRPr lang="en-US" dirty="0"/>
          </a:p>
        </p:txBody>
      </p:sp>
      <p:sp>
        <p:nvSpPr>
          <p:cNvPr id="3" name="Content Placeholder 2"/>
          <p:cNvSpPr>
            <a:spLocks noGrp="1"/>
          </p:cNvSpPr>
          <p:nvPr>
            <p:ph idx="1"/>
          </p:nvPr>
        </p:nvSpPr>
        <p:spPr/>
        <p:txBody>
          <a:bodyPr>
            <a:normAutofit/>
          </a:bodyPr>
          <a:lstStyle/>
          <a:p>
            <a:r>
              <a:rPr lang="en-US" dirty="0" smtClean="0"/>
              <a:t>Provides tons of value</a:t>
            </a:r>
          </a:p>
          <a:p>
            <a:pPr lvl="1"/>
            <a:r>
              <a:rPr lang="en-US" dirty="0" smtClean="0"/>
              <a:t>It enhances your </a:t>
            </a:r>
            <a:r>
              <a:rPr lang="en-US" b="1" dirty="0" smtClean="0"/>
              <a:t>Current</a:t>
            </a:r>
            <a:r>
              <a:rPr lang="en-US" dirty="0" smtClean="0"/>
              <a:t> investments</a:t>
            </a:r>
          </a:p>
          <a:p>
            <a:pPr lvl="1"/>
            <a:r>
              <a:rPr lang="en-US" dirty="0" smtClean="0"/>
              <a:t>It gives you </a:t>
            </a:r>
            <a:r>
              <a:rPr lang="en-US" b="1" dirty="0" smtClean="0"/>
              <a:t>New</a:t>
            </a:r>
            <a:r>
              <a:rPr lang="en-US" dirty="0" smtClean="0"/>
              <a:t> powerful tools</a:t>
            </a:r>
          </a:p>
          <a:p>
            <a:pPr lvl="1"/>
            <a:r>
              <a:rPr lang="en-US" dirty="0" smtClean="0"/>
              <a:t>It prepares you for the </a:t>
            </a:r>
            <a:r>
              <a:rPr lang="en-US" b="1" dirty="0" smtClean="0"/>
              <a:t>Future</a:t>
            </a:r>
          </a:p>
          <a:p>
            <a:r>
              <a:rPr lang="en-US" dirty="0" smtClean="0"/>
              <a:t>Adopt it today &amp; leverage the benefits</a:t>
            </a:r>
          </a:p>
          <a:p>
            <a:r>
              <a:rPr lang="en-US" dirty="0" smtClean="0"/>
              <a:t>Go forth and innovate! </a:t>
            </a:r>
            <a:r>
              <a:rPr lang="en-US" dirty="0" smtClean="0">
                <a:sym typeface="Wingdings" pitchFamily="2" charset="2"/>
              </a:rPr>
              <a:t></a:t>
            </a:r>
            <a:endParaRPr lang="en-US" dirty="0"/>
          </a:p>
        </p:txBody>
      </p:sp>
    </p:spTree>
    <p:extLst>
      <p:ext uri="{BB962C8B-B14F-4D97-AF65-F5344CB8AC3E}">
        <p14:creationId xmlns:p14="http://schemas.microsoft.com/office/powerpoint/2010/main" val="2215075639"/>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Related Content</a:t>
            </a:r>
            <a:endParaRPr lang="en-US" dirty="0"/>
          </a:p>
        </p:txBody>
      </p:sp>
      <p:sp>
        <p:nvSpPr>
          <p:cNvPr id="9" name="Rectangle 8"/>
          <p:cNvSpPr/>
          <p:nvPr/>
        </p:nvSpPr>
        <p:spPr bwMode="auto">
          <a:xfrm>
            <a:off x="381000" y="909829"/>
            <a:ext cx="8382000" cy="457049"/>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102880" rIns="68583" bIns="102880" numCol="1" rtlCol="0" anchor="t" anchorCtr="0" compatLnSpc="1">
            <a:prstTxWarp prst="textNoShape">
              <a:avLst/>
            </a:prstTxWarp>
            <a:spAutoFit/>
          </a:bodyPr>
          <a:lstStyle/>
          <a:p>
            <a:pPr marL="345312" indent="-345312" defTabSz="685835">
              <a:lnSpc>
                <a:spcPct val="90000"/>
              </a:lnSpc>
              <a:spcBef>
                <a:spcPct val="20000"/>
              </a:spcBef>
              <a:buSzPct val="90000"/>
              <a:buBlip>
                <a:blip r:embed="rId3"/>
              </a:buBlip>
            </a:pPr>
            <a:r>
              <a:rPr lang="en-US" dirty="0">
                <a:solidFill>
                  <a:srgbClr val="FFFF00"/>
                </a:solidFill>
              </a:rPr>
              <a:t>DEV317</a:t>
            </a:r>
            <a:r>
              <a:rPr lang="en-US" dirty="0">
                <a:gradFill>
                  <a:gsLst>
                    <a:gs pos="0">
                      <a:srgbClr val="FFFFFF"/>
                    </a:gs>
                    <a:gs pos="100000">
                      <a:srgbClr val="FFFFFF"/>
                    </a:gs>
                  </a:gsLst>
                  <a:lin ang="5400000" scaled="0"/>
                </a:gradFill>
              </a:rPr>
              <a:t> | Using Microsoft Visual Basic to Build Windows Phone Applications</a:t>
            </a:r>
          </a:p>
        </p:txBody>
      </p:sp>
      <p:sp>
        <p:nvSpPr>
          <p:cNvPr id="10" name="Rectangle 9"/>
          <p:cNvSpPr/>
          <p:nvPr/>
        </p:nvSpPr>
        <p:spPr bwMode="auto">
          <a:xfrm>
            <a:off x="381000" y="1460976"/>
            <a:ext cx="8382000" cy="457049"/>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102880" rIns="68583" bIns="102880" numCol="1" rtlCol="0" anchor="t" anchorCtr="0" compatLnSpc="1">
            <a:prstTxWarp prst="textNoShape">
              <a:avLst/>
            </a:prstTxWarp>
            <a:spAutoFit/>
          </a:bodyPr>
          <a:lstStyle/>
          <a:p>
            <a:pPr marL="345312" indent="-345312" defTabSz="685835">
              <a:lnSpc>
                <a:spcPct val="90000"/>
              </a:lnSpc>
              <a:spcBef>
                <a:spcPct val="20000"/>
              </a:spcBef>
              <a:buSzPct val="90000"/>
              <a:buBlip>
                <a:blip r:embed="rId3"/>
              </a:buBlip>
            </a:pPr>
            <a:r>
              <a:rPr lang="en-US" dirty="0">
                <a:solidFill>
                  <a:srgbClr val="FFFF00"/>
                </a:solidFill>
              </a:rPr>
              <a:t>DEV324</a:t>
            </a:r>
            <a:r>
              <a:rPr lang="en-US" dirty="0">
                <a:gradFill>
                  <a:gsLst>
                    <a:gs pos="0">
                      <a:srgbClr val="FFFFFF"/>
                    </a:gs>
                    <a:gs pos="100000">
                      <a:srgbClr val="FFFFFF"/>
                    </a:gs>
                  </a:gsLst>
                  <a:lin ang="5400000" scaled="0"/>
                </a:gradFill>
              </a:rPr>
              <a:t> | C# and Visual Basic Future: </a:t>
            </a:r>
            <a:r>
              <a:rPr lang="en-US" dirty="0" err="1">
                <a:gradFill>
                  <a:gsLst>
                    <a:gs pos="0">
                      <a:srgbClr val="FFFFFF"/>
                    </a:gs>
                    <a:gs pos="100000">
                      <a:srgbClr val="FFFFFF"/>
                    </a:gs>
                  </a:gsLst>
                  <a:lin ang="5400000" scaled="0"/>
                </a:gradFill>
              </a:rPr>
              <a:t>Async</a:t>
            </a:r>
            <a:r>
              <a:rPr lang="en-US" dirty="0">
                <a:gradFill>
                  <a:gsLst>
                    <a:gs pos="0">
                      <a:srgbClr val="FFFFFF"/>
                    </a:gs>
                    <a:gs pos="100000">
                      <a:srgbClr val="FFFFFF"/>
                    </a:gs>
                  </a:gsLst>
                  <a:lin ang="5400000" scaled="0"/>
                </a:gradFill>
              </a:rPr>
              <a:t> Made Simple </a:t>
            </a:r>
          </a:p>
        </p:txBody>
      </p:sp>
      <p:sp>
        <p:nvSpPr>
          <p:cNvPr id="11" name="Rectangle 10"/>
          <p:cNvSpPr/>
          <p:nvPr/>
        </p:nvSpPr>
        <p:spPr bwMode="auto">
          <a:xfrm>
            <a:off x="381000" y="2012123"/>
            <a:ext cx="8382000" cy="706367"/>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102880" rIns="68583" bIns="102880" numCol="1" rtlCol="0" anchor="t" anchorCtr="0" compatLnSpc="1">
            <a:prstTxWarp prst="textNoShape">
              <a:avLst/>
            </a:prstTxWarp>
            <a:spAutoFit/>
          </a:bodyPr>
          <a:lstStyle/>
          <a:p>
            <a:pPr marL="345312" indent="-345312" defTabSz="685835">
              <a:lnSpc>
                <a:spcPct val="90000"/>
              </a:lnSpc>
              <a:spcBef>
                <a:spcPct val="20000"/>
              </a:spcBef>
              <a:buSzPct val="90000"/>
              <a:buBlip>
                <a:blip r:embed="rId3"/>
              </a:buBlip>
            </a:pPr>
            <a:r>
              <a:rPr lang="en-US" dirty="0">
                <a:solidFill>
                  <a:srgbClr val="FFFF00"/>
                </a:solidFill>
              </a:rPr>
              <a:t>DEV203</a:t>
            </a:r>
            <a:r>
              <a:rPr lang="en-US" dirty="0">
                <a:gradFill>
                  <a:gsLst>
                    <a:gs pos="0">
                      <a:srgbClr val="FFFFFF"/>
                    </a:gs>
                    <a:gs pos="100000">
                      <a:srgbClr val="FFFFFF"/>
                    </a:gs>
                  </a:gsLst>
                  <a:lin ang="5400000" scaled="0"/>
                </a:gradFill>
              </a:rPr>
              <a:t> | Introduction to SharePoint Development with Microsoft Visual Studio 2010</a:t>
            </a:r>
          </a:p>
        </p:txBody>
      </p:sp>
      <p:sp>
        <p:nvSpPr>
          <p:cNvPr id="14" name="Rectangle 13"/>
          <p:cNvSpPr/>
          <p:nvPr/>
        </p:nvSpPr>
        <p:spPr bwMode="auto">
          <a:xfrm>
            <a:off x="381000" y="2812588"/>
            <a:ext cx="8382000" cy="457049"/>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102880" rIns="68583" bIns="102880" numCol="1" rtlCol="0" anchor="t" anchorCtr="0" compatLnSpc="1">
            <a:prstTxWarp prst="textNoShape">
              <a:avLst/>
            </a:prstTxWarp>
            <a:spAutoFit/>
          </a:bodyPr>
          <a:lstStyle/>
          <a:p>
            <a:pPr marL="345312" indent="-345312" defTabSz="685835">
              <a:lnSpc>
                <a:spcPct val="90000"/>
              </a:lnSpc>
              <a:spcBef>
                <a:spcPct val="20000"/>
              </a:spcBef>
              <a:buSzPct val="90000"/>
              <a:buBlip>
                <a:blip r:embed="rId3"/>
              </a:buBlip>
            </a:pPr>
            <a:r>
              <a:rPr lang="en-US" dirty="0">
                <a:solidFill>
                  <a:srgbClr val="FFFF00"/>
                </a:solidFill>
              </a:rPr>
              <a:t>DEV279-HOL </a:t>
            </a:r>
            <a:r>
              <a:rPr lang="en-US" dirty="0">
                <a:gradFill>
                  <a:gsLst>
                    <a:gs pos="0">
                      <a:srgbClr val="FFFFFF"/>
                    </a:gs>
                    <a:gs pos="100000">
                      <a:srgbClr val="FFFFFF"/>
                    </a:gs>
                  </a:gsLst>
                  <a:lin ang="5400000" scaled="0"/>
                </a:gradFill>
              </a:rPr>
              <a:t>| </a:t>
            </a:r>
            <a:r>
              <a:rPr lang="en-US" dirty="0" smtClean="0">
                <a:gradFill>
                  <a:gsLst>
                    <a:gs pos="0">
                      <a:srgbClr val="FFFFFF"/>
                    </a:gs>
                    <a:gs pos="100000">
                      <a:srgbClr val="FFFFFF"/>
                    </a:gs>
                  </a:gsLst>
                  <a:lin ang="5400000" scaled="0"/>
                </a:gradFill>
              </a:rPr>
              <a:t>Introduction </a:t>
            </a:r>
            <a:r>
              <a:rPr lang="en-US" dirty="0">
                <a:gradFill>
                  <a:gsLst>
                    <a:gs pos="0">
                      <a:srgbClr val="FFFFFF"/>
                    </a:gs>
                    <a:gs pos="100000">
                      <a:srgbClr val="FFFFFF"/>
                    </a:gs>
                  </a:gsLst>
                  <a:lin ang="5400000" scaled="0"/>
                </a:gradFill>
              </a:rPr>
              <a:t>to the Managed Extensibility Framework</a:t>
            </a:r>
          </a:p>
        </p:txBody>
      </p:sp>
      <p:sp>
        <p:nvSpPr>
          <p:cNvPr id="15" name="Rectangle 14"/>
          <p:cNvSpPr/>
          <p:nvPr/>
        </p:nvSpPr>
        <p:spPr bwMode="auto">
          <a:xfrm>
            <a:off x="381000" y="4587974"/>
            <a:ext cx="8382000" cy="457049"/>
          </a:xfrm>
          <a:prstGeom prst="rect">
            <a:avLst/>
          </a:prstGeom>
          <a:solidFill>
            <a:schemeClr val="bg2">
              <a:lumMod val="75000"/>
            </a:schemeClr>
          </a:solid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102880" rIns="68583" bIns="102880" numCol="1" rtlCol="0" anchor="t" anchorCtr="0" compatLnSpc="1">
            <a:prstTxWarp prst="textNoShape">
              <a:avLst/>
            </a:prstTxWarp>
            <a:spAutoFit/>
          </a:bodyPr>
          <a:lstStyle/>
          <a:p>
            <a:pPr marL="345312" indent="-345312" defTabSz="685835">
              <a:lnSpc>
                <a:spcPct val="90000"/>
              </a:lnSpc>
              <a:spcBef>
                <a:spcPct val="20000"/>
              </a:spcBef>
              <a:buSzPct val="90000"/>
              <a:buBlip>
                <a:blip r:embed="rId3"/>
              </a:buBlip>
            </a:pPr>
            <a:r>
              <a:rPr lang="en-US" dirty="0">
                <a:solidFill>
                  <a:srgbClr val="FFFF00"/>
                </a:solidFill>
              </a:rPr>
              <a:t>Find </a:t>
            </a:r>
            <a:r>
              <a:rPr lang="en-US" dirty="0" smtClean="0">
                <a:solidFill>
                  <a:srgbClr val="FFFF00"/>
                </a:solidFill>
              </a:rPr>
              <a:t>me </a:t>
            </a:r>
            <a:r>
              <a:rPr lang="en-US" dirty="0">
                <a:solidFill>
                  <a:srgbClr val="FFFF00"/>
                </a:solidFill>
              </a:rPr>
              <a:t>l</a:t>
            </a:r>
            <a:r>
              <a:rPr lang="en-US" dirty="0" smtClean="0">
                <a:solidFill>
                  <a:srgbClr val="FFFF00"/>
                </a:solidFill>
              </a:rPr>
              <a:t>ater </a:t>
            </a:r>
            <a:r>
              <a:rPr lang="en-US" dirty="0">
                <a:solidFill>
                  <a:srgbClr val="FFFF00"/>
                </a:solidFill>
              </a:rPr>
              <a:t>a</a:t>
            </a:r>
            <a:r>
              <a:rPr lang="en-US" dirty="0" smtClean="0">
                <a:solidFill>
                  <a:srgbClr val="FFFF00"/>
                </a:solidFill>
              </a:rPr>
              <a:t>t the Visual Studio booth (TLC) or </a:t>
            </a:r>
            <a:r>
              <a:rPr lang="en-US" dirty="0">
                <a:solidFill>
                  <a:srgbClr val="FFFF00"/>
                </a:solidFill>
              </a:rPr>
              <a:t>the CloudValue booth (</a:t>
            </a:r>
            <a:r>
              <a:rPr lang="en-US" dirty="0" smtClean="0">
                <a:solidFill>
                  <a:srgbClr val="FFFF00"/>
                </a:solidFill>
              </a:rPr>
              <a:t>1050)</a:t>
            </a:r>
            <a:endParaRPr lang="en-US" dirty="0">
              <a:solidFill>
                <a:srgbClr val="FFFF00"/>
              </a:solidFill>
            </a:endParaRPr>
          </a:p>
        </p:txBody>
      </p:sp>
      <p:sp>
        <p:nvSpPr>
          <p:cNvPr id="13" name="Rectangle 12"/>
          <p:cNvSpPr/>
          <p:nvPr/>
        </p:nvSpPr>
        <p:spPr bwMode="auto">
          <a:xfrm>
            <a:off x="381000" y="3363735"/>
            <a:ext cx="8382000" cy="457049"/>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102880" rIns="68583" bIns="102880" numCol="1" rtlCol="0" anchor="t" anchorCtr="0" compatLnSpc="1">
            <a:prstTxWarp prst="textNoShape">
              <a:avLst/>
            </a:prstTxWarp>
            <a:spAutoFit/>
          </a:bodyPr>
          <a:lstStyle/>
          <a:p>
            <a:pPr marL="345312" indent="-345312" defTabSz="685835">
              <a:lnSpc>
                <a:spcPct val="90000"/>
              </a:lnSpc>
              <a:spcBef>
                <a:spcPct val="20000"/>
              </a:spcBef>
              <a:buSzPct val="90000"/>
              <a:buBlip>
                <a:blip r:embed="rId3"/>
              </a:buBlip>
            </a:pPr>
            <a:r>
              <a:rPr lang="en-US" dirty="0">
                <a:solidFill>
                  <a:srgbClr val="FFFF00"/>
                </a:solidFill>
              </a:rPr>
              <a:t>DEV308</a:t>
            </a:r>
            <a:r>
              <a:rPr lang="en-US" dirty="0">
                <a:gradFill>
                  <a:gsLst>
                    <a:gs pos="0">
                      <a:srgbClr val="FFFFFF"/>
                    </a:gs>
                    <a:gs pos="100000">
                      <a:srgbClr val="FFFFFF"/>
                    </a:gs>
                  </a:gsLst>
                  <a:lin ang="5400000" scaled="0"/>
                </a:gradFill>
              </a:rPr>
              <a:t> | Creating and Consuming Open Data Protocol (OData) Services </a:t>
            </a:r>
          </a:p>
        </p:txBody>
      </p:sp>
      <p:sp>
        <p:nvSpPr>
          <p:cNvPr id="18" name="Rectangle 17"/>
          <p:cNvSpPr/>
          <p:nvPr/>
        </p:nvSpPr>
        <p:spPr bwMode="auto">
          <a:xfrm>
            <a:off x="381000" y="3914882"/>
            <a:ext cx="8382000" cy="45706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3" tIns="102880" rIns="68583" bIns="102880" numCol="1" rtlCol="0" anchor="t" anchorCtr="0" compatLnSpc="1">
            <a:prstTxWarp prst="textNoShape">
              <a:avLst/>
            </a:prstTxWarp>
            <a:spAutoFit/>
          </a:bodyPr>
          <a:lstStyle/>
          <a:p>
            <a:pPr marL="345312" indent="-345312" defTabSz="685835">
              <a:lnSpc>
                <a:spcPct val="90000"/>
              </a:lnSpc>
              <a:spcBef>
                <a:spcPct val="20000"/>
              </a:spcBef>
              <a:buSzPct val="90000"/>
              <a:buBlip>
                <a:blip r:embed="rId3"/>
              </a:buBlip>
            </a:pPr>
            <a:r>
              <a:rPr lang="en-US" dirty="0" smtClean="0">
                <a:solidFill>
                  <a:srgbClr val="FFFF00"/>
                </a:solidFill>
              </a:rPr>
              <a:t>DEV304</a:t>
            </a:r>
            <a:r>
              <a:rPr lang="en-US" dirty="0" smtClean="0">
                <a:gradFill>
                  <a:gsLst>
                    <a:gs pos="0">
                      <a:srgbClr val="FFFFFF"/>
                    </a:gs>
                    <a:gs pos="100000">
                      <a:srgbClr val="FFFFFF"/>
                    </a:gs>
                  </a:gsLst>
                  <a:lin ang="5400000" scaled="0"/>
                </a:gradFill>
              </a:rPr>
              <a:t> | </a:t>
            </a:r>
            <a:r>
              <a:rPr lang="en-US" dirty="0">
                <a:gradFill>
                  <a:gsLst>
                    <a:gs pos="0">
                      <a:srgbClr val="FFFFFF"/>
                    </a:gs>
                    <a:gs pos="100000">
                      <a:srgbClr val="FFFFFF"/>
                    </a:gs>
                  </a:gsLst>
                  <a:lin ang="5400000" scaled="0"/>
                </a:gradFill>
              </a:rPr>
              <a:t>Advanced Programming Patterns for Windows </a:t>
            </a:r>
            <a:r>
              <a:rPr lang="en-US" dirty="0" smtClean="0">
                <a:gradFill>
                  <a:gsLst>
                    <a:gs pos="0">
                      <a:srgbClr val="FFFFFF"/>
                    </a:gs>
                    <a:gs pos="100000">
                      <a:srgbClr val="FFFFFF"/>
                    </a:gs>
                  </a:gsLst>
                  <a:lin ang="5400000" scaled="0"/>
                </a:gradFill>
              </a:rPr>
              <a:t>7</a:t>
            </a:r>
            <a:endParaRPr lang="en-US"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DEV Track Resources</a:t>
            </a:r>
            <a:endParaRPr lang="en-US" dirty="0"/>
          </a:p>
        </p:txBody>
      </p:sp>
      <p:sp>
        <p:nvSpPr>
          <p:cNvPr id="5" name="Content Placeholder 4"/>
          <p:cNvSpPr>
            <a:spLocks noGrp="1"/>
          </p:cNvSpPr>
          <p:nvPr>
            <p:ph type="body" sz="quarter" idx="10"/>
          </p:nvPr>
        </p:nvSpPr>
        <p:spPr>
          <a:xfrm>
            <a:off x="389436" y="1085849"/>
            <a:ext cx="8363938" cy="3176254"/>
          </a:xfrm>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235468025"/>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381000" y="2075338"/>
            <a:ext cx="4010025" cy="1397794"/>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6" name="Rectangle 5"/>
          <p:cNvSpPr/>
          <p:nvPr/>
        </p:nvSpPr>
        <p:spPr bwMode="white">
          <a:xfrm>
            <a:off x="381001" y="3180290"/>
            <a:ext cx="4000500" cy="346259"/>
          </a:xfrm>
          <a:prstGeom prst="rect">
            <a:avLst/>
          </a:prstGeom>
        </p:spPr>
        <p:txBody>
          <a:bodyPr wrap="square" lIns="68589" tIns="34295" rIns="68589" bIns="34295">
            <a:spAutoFit/>
          </a:bodyPr>
          <a:lstStyle/>
          <a:p>
            <a:pPr algn="ctr"/>
            <a:r>
              <a:rPr lang="en-US" dirty="0" smtClean="0">
                <a:solidFill>
                  <a:srgbClr val="FFFFFF"/>
                </a:solidFill>
                <a:hlinkClick r:id="rId3"/>
              </a:rPr>
              <a:t>www.microsoft.com/teched</a:t>
            </a:r>
            <a:endParaRPr lang="en-US" sz="1200" dirty="0">
              <a:solidFill>
                <a:srgbClr val="FFFFFF"/>
              </a:solidFill>
            </a:endParaRPr>
          </a:p>
        </p:txBody>
      </p:sp>
      <p:sp>
        <p:nvSpPr>
          <p:cNvPr id="8" name="Rectangle 7"/>
          <p:cNvSpPr/>
          <p:nvPr/>
        </p:nvSpPr>
        <p:spPr bwMode="auto">
          <a:xfrm>
            <a:off x="381000" y="2887344"/>
            <a:ext cx="4010025" cy="292894"/>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7" name="Rectangle 6"/>
          <p:cNvSpPr/>
          <p:nvPr/>
        </p:nvSpPr>
        <p:spPr>
          <a:xfrm>
            <a:off x="371475" y="2903335"/>
            <a:ext cx="4010025" cy="253916"/>
          </a:xfrm>
          <a:prstGeom prst="rect">
            <a:avLst/>
          </a:prstGeom>
        </p:spPr>
        <p:txBody>
          <a:bodyPr wrap="square" lIns="68589" tIns="34295" rIns="68589" bIns="34295">
            <a:spAutoFit/>
          </a:bodyPr>
          <a:lstStyle/>
          <a:p>
            <a:pPr marL="0" lvl="1" algn="ctr">
              <a:tabLst>
                <a:tab pos="1371783" algn="l"/>
              </a:tabLst>
            </a:pPr>
            <a:r>
              <a:rPr lang="en-US" sz="1200" dirty="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482094" y="2122986"/>
            <a:ext cx="1807840" cy="807244"/>
          </a:xfrm>
          <a:prstGeom prst="rect">
            <a:avLst/>
          </a:prstGeom>
          <a:noFill/>
          <a:ln>
            <a:noFill/>
          </a:ln>
        </p:spPr>
      </p:pic>
      <p:sp>
        <p:nvSpPr>
          <p:cNvPr id="10" name="Rounded Rectangle 9"/>
          <p:cNvSpPr/>
          <p:nvPr/>
        </p:nvSpPr>
        <p:spPr bwMode="ltGray">
          <a:xfrm>
            <a:off x="4752975" y="2075338"/>
            <a:ext cx="4010025" cy="1397794"/>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2" name="Rectangle 11"/>
          <p:cNvSpPr/>
          <p:nvPr/>
        </p:nvSpPr>
        <p:spPr bwMode="auto">
          <a:xfrm>
            <a:off x="4752975" y="2887344"/>
            <a:ext cx="4010025" cy="292894"/>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3" name="Rectangle 12"/>
          <p:cNvSpPr/>
          <p:nvPr/>
        </p:nvSpPr>
        <p:spPr>
          <a:xfrm>
            <a:off x="4743450" y="2903335"/>
            <a:ext cx="4010025" cy="253916"/>
          </a:xfrm>
          <a:prstGeom prst="rect">
            <a:avLst/>
          </a:prstGeom>
        </p:spPr>
        <p:txBody>
          <a:bodyPr wrap="square" lIns="68589" tIns="34295" rIns="68589" bIns="34295">
            <a:spAutoFit/>
          </a:bodyPr>
          <a:lstStyle/>
          <a:p>
            <a:pPr marL="0" lvl="1" algn="ctr">
              <a:tabLst>
                <a:tab pos="1371783" algn="l"/>
              </a:tabLst>
            </a:pPr>
            <a:r>
              <a:rPr lang="en-US" sz="1200" dirty="0">
                <a:solidFill>
                  <a:srgbClr val="000000">
                    <a:lumMod val="65000"/>
                    <a:lumOff val="35000"/>
                    <a:alpha val="99000"/>
                  </a:srgbClr>
                </a:solidFill>
              </a:rPr>
              <a:t>Microsoft Certification &amp; Training Resources</a:t>
            </a:r>
          </a:p>
        </p:txBody>
      </p:sp>
      <p:sp>
        <p:nvSpPr>
          <p:cNvPr id="15" name="Rounded Rectangle 14"/>
          <p:cNvSpPr/>
          <p:nvPr/>
        </p:nvSpPr>
        <p:spPr bwMode="ltGray">
          <a:xfrm>
            <a:off x="381000" y="3609681"/>
            <a:ext cx="4010025" cy="1397794"/>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7" name="Rectangle 16"/>
          <p:cNvSpPr/>
          <p:nvPr/>
        </p:nvSpPr>
        <p:spPr bwMode="auto">
          <a:xfrm>
            <a:off x="381000" y="4421687"/>
            <a:ext cx="4010025" cy="292894"/>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8" name="Rectangle 17"/>
          <p:cNvSpPr/>
          <p:nvPr/>
        </p:nvSpPr>
        <p:spPr>
          <a:xfrm>
            <a:off x="371475" y="4437677"/>
            <a:ext cx="4010025" cy="253916"/>
          </a:xfrm>
          <a:prstGeom prst="rect">
            <a:avLst/>
          </a:prstGeom>
        </p:spPr>
        <p:txBody>
          <a:bodyPr wrap="square" lIns="68589" tIns="34295" rIns="68589" bIns="34295">
            <a:spAutoFit/>
          </a:bodyPr>
          <a:lstStyle/>
          <a:p>
            <a:pPr marL="0" lvl="1" algn="ctr">
              <a:tabLst>
                <a:tab pos="1371783" algn="l"/>
              </a:tabLst>
            </a:pPr>
            <a:r>
              <a:rPr lang="en-US" sz="1200" dirty="0">
                <a:solidFill>
                  <a:srgbClr val="000000">
                    <a:lumMod val="65000"/>
                    <a:lumOff val="35000"/>
                    <a:alpha val="99000"/>
                  </a:srgbClr>
                </a:solidFill>
              </a:rPr>
              <a:t>Resources for IT Professionals</a:t>
            </a:r>
          </a:p>
        </p:txBody>
      </p:sp>
      <p:sp>
        <p:nvSpPr>
          <p:cNvPr id="20" name="Rounded Rectangle 19"/>
          <p:cNvSpPr/>
          <p:nvPr/>
        </p:nvSpPr>
        <p:spPr bwMode="ltGray">
          <a:xfrm>
            <a:off x="4752975" y="3609681"/>
            <a:ext cx="4010025" cy="1397794"/>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2" name="Rectangle 21"/>
          <p:cNvSpPr/>
          <p:nvPr/>
        </p:nvSpPr>
        <p:spPr bwMode="auto">
          <a:xfrm>
            <a:off x="4752975" y="4421687"/>
            <a:ext cx="4010025" cy="292894"/>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3" name="Rectangle 22"/>
          <p:cNvSpPr/>
          <p:nvPr/>
        </p:nvSpPr>
        <p:spPr>
          <a:xfrm>
            <a:off x="4743450" y="4437677"/>
            <a:ext cx="4010025" cy="253916"/>
          </a:xfrm>
          <a:prstGeom prst="rect">
            <a:avLst/>
          </a:prstGeom>
        </p:spPr>
        <p:txBody>
          <a:bodyPr wrap="square" lIns="68589" tIns="34295" rIns="68589" bIns="34295">
            <a:spAutoFit/>
          </a:bodyPr>
          <a:lstStyle/>
          <a:p>
            <a:pPr marL="0" lvl="1" algn="ctr">
              <a:tabLst>
                <a:tab pos="1371783" algn="l"/>
              </a:tabLst>
            </a:pPr>
            <a:r>
              <a:rPr lang="en-US" sz="1200" dirty="0">
                <a:solidFill>
                  <a:srgbClr val="000000">
                    <a:lumMod val="65000"/>
                    <a:lumOff val="35000"/>
                    <a:alpha val="99000"/>
                  </a:srgbClr>
                </a:solidFill>
              </a:rPr>
              <a:t>Resources for Developers</a:t>
            </a:r>
          </a:p>
        </p:txBody>
      </p:sp>
      <p:sp>
        <p:nvSpPr>
          <p:cNvPr id="25" name="Rectangle 24"/>
          <p:cNvSpPr/>
          <p:nvPr/>
        </p:nvSpPr>
        <p:spPr bwMode="white">
          <a:xfrm>
            <a:off x="4743450" y="3187433"/>
            <a:ext cx="4019550" cy="346259"/>
          </a:xfrm>
          <a:prstGeom prst="rect">
            <a:avLst/>
          </a:prstGeom>
        </p:spPr>
        <p:txBody>
          <a:bodyPr wrap="square" lIns="68589" tIns="34295" rIns="68589" bIns="34295">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200" dirty="0">
              <a:solidFill>
                <a:srgbClr val="FFFFFF"/>
              </a:solidFill>
            </a:endParaRPr>
          </a:p>
        </p:txBody>
      </p:sp>
      <p:sp>
        <p:nvSpPr>
          <p:cNvPr id="26" name="Rectangle 25"/>
          <p:cNvSpPr/>
          <p:nvPr/>
        </p:nvSpPr>
        <p:spPr bwMode="white">
          <a:xfrm>
            <a:off x="381000" y="4718933"/>
            <a:ext cx="3981450" cy="346259"/>
          </a:xfrm>
          <a:prstGeom prst="rect">
            <a:avLst/>
          </a:prstGeom>
        </p:spPr>
        <p:txBody>
          <a:bodyPr wrap="square" lIns="68589" tIns="34295" rIns="68589" bIns="34295">
            <a:spAutoFit/>
          </a:bodyPr>
          <a:lstStyle/>
          <a:p>
            <a:pPr algn="ctr">
              <a:spcBef>
                <a:spcPts val="450"/>
              </a:spcBef>
              <a:buSzPct val="120000"/>
              <a:tabLst>
                <a:tab pos="1371783"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4752975" y="4684303"/>
            <a:ext cx="4010025" cy="346259"/>
          </a:xfrm>
          <a:prstGeom prst="rect">
            <a:avLst/>
          </a:prstGeom>
        </p:spPr>
        <p:txBody>
          <a:bodyPr wrap="square" lIns="68589" tIns="34295" rIns="68589" bIns="34295" anchor="ctr">
            <a:spAutoFit/>
          </a:bodyPr>
          <a:lstStyle/>
          <a:p>
            <a:pPr algn="ctr">
              <a:spcBef>
                <a:spcPts val="450"/>
              </a:spcBef>
              <a:tabLst>
                <a:tab pos="1371783"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492901" y="3690218"/>
            <a:ext cx="3786225" cy="770813"/>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6061292" y="3657379"/>
            <a:ext cx="1393394" cy="707231"/>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6791205" y="2248983"/>
            <a:ext cx="171570" cy="578501"/>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5056836" y="2377437"/>
            <a:ext cx="1753463" cy="321595"/>
          </a:xfrm>
          <a:prstGeom prst="rect">
            <a:avLst/>
          </a:prstGeom>
          <a:noFill/>
          <a:ln>
            <a:noFill/>
          </a:ln>
        </p:spPr>
      </p:pic>
      <p:sp>
        <p:nvSpPr>
          <p:cNvPr id="34" name="TextBox 33"/>
          <p:cNvSpPr txBox="1"/>
          <p:nvPr/>
        </p:nvSpPr>
        <p:spPr bwMode="white">
          <a:xfrm>
            <a:off x="6954839" y="2376652"/>
            <a:ext cx="1056874" cy="323165"/>
          </a:xfrm>
          <a:prstGeom prst="rect">
            <a:avLst/>
          </a:prstGeom>
          <a:noFill/>
        </p:spPr>
        <p:txBody>
          <a:bodyPr wrap="square" lIns="0" tIns="0" rIns="0" bIns="0" rtlCol="0">
            <a:spAutoFit/>
          </a:bodyPr>
          <a:lstStyle/>
          <a:p>
            <a:r>
              <a:rPr lang="en-US" sz="2100" dirty="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2553708" y="543718"/>
            <a:ext cx="4010025" cy="1397794"/>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31" name="Rectangle 30"/>
          <p:cNvSpPr/>
          <p:nvPr/>
        </p:nvSpPr>
        <p:spPr bwMode="white">
          <a:xfrm>
            <a:off x="2553708" y="1648670"/>
            <a:ext cx="4000500" cy="346259"/>
          </a:xfrm>
          <a:prstGeom prst="rect">
            <a:avLst/>
          </a:prstGeom>
        </p:spPr>
        <p:txBody>
          <a:bodyPr wrap="square" lIns="68589" tIns="34295" rIns="68589" bIns="34295">
            <a:spAutoFit/>
          </a:bodyPr>
          <a:lstStyle/>
          <a:p>
            <a:pPr algn="ctr"/>
            <a:r>
              <a:rPr lang="en-US" u="sng" dirty="0" smtClean="0">
                <a:solidFill>
                  <a:srgbClr val="FFFFFF"/>
                </a:solidFill>
                <a:hlinkClick r:id="rId12"/>
              </a:rPr>
              <a:t>http://northamerica.msteched.com</a:t>
            </a:r>
            <a:endParaRPr lang="en-US" sz="1200" dirty="0">
              <a:solidFill>
                <a:srgbClr val="FFFFFF"/>
              </a:solidFill>
            </a:endParaRPr>
          </a:p>
        </p:txBody>
      </p:sp>
      <p:sp>
        <p:nvSpPr>
          <p:cNvPr id="35" name="Rectangle 34"/>
          <p:cNvSpPr/>
          <p:nvPr/>
        </p:nvSpPr>
        <p:spPr bwMode="auto">
          <a:xfrm>
            <a:off x="2553708" y="1355724"/>
            <a:ext cx="4010025" cy="292894"/>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36" name="Rectangle 35"/>
          <p:cNvSpPr/>
          <p:nvPr/>
        </p:nvSpPr>
        <p:spPr>
          <a:xfrm>
            <a:off x="2544183" y="1371715"/>
            <a:ext cx="4010025" cy="253916"/>
          </a:xfrm>
          <a:prstGeom prst="rect">
            <a:avLst/>
          </a:prstGeom>
        </p:spPr>
        <p:txBody>
          <a:bodyPr wrap="square" lIns="68589" tIns="34295" rIns="68589" bIns="34295">
            <a:spAutoFit/>
          </a:bodyPr>
          <a:lstStyle/>
          <a:p>
            <a:pPr marL="0" lvl="1" algn="ctr">
              <a:tabLst>
                <a:tab pos="1371783" algn="l"/>
              </a:tabLst>
            </a:pPr>
            <a:r>
              <a:rPr lang="en-US" sz="1200" dirty="0">
                <a:solidFill>
                  <a:srgbClr val="000000">
                    <a:lumMod val="65000"/>
                    <a:lumOff val="35000"/>
                    <a:alpha val="99000"/>
                  </a:srgbClr>
                </a:solidFill>
              </a:rPr>
              <a:t>Connect. Share. Discuss.</a:t>
            </a:r>
          </a:p>
        </p:txBody>
      </p:sp>
      <p:pic>
        <p:nvPicPr>
          <p:cNvPr id="3" name="Picture 2"/>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711570" y="646770"/>
            <a:ext cx="1694300" cy="605188"/>
          </a:xfrm>
          <a:prstGeom prst="rect">
            <a:avLst/>
          </a:prstGeom>
        </p:spPr>
      </p:pic>
    </p:spTree>
    <p:extLst>
      <p:ext uri="{BB962C8B-B14F-4D97-AF65-F5344CB8AC3E}">
        <p14:creationId xmlns:p14="http://schemas.microsoft.com/office/powerpoint/2010/main" val="2954250926"/>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19713" y="328080"/>
            <a:ext cx="2099548" cy="2211447"/>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6194" y="288433"/>
            <a:ext cx="754417" cy="1450426"/>
          </a:xfrm>
          <a:prstGeom prst="rect">
            <a:avLst/>
          </a:prstGeom>
        </p:spPr>
      </p:pic>
      <p:sp>
        <p:nvSpPr>
          <p:cNvPr id="15" name="Rectangle 14"/>
          <p:cNvSpPr/>
          <p:nvPr/>
        </p:nvSpPr>
        <p:spPr bwMode="auto">
          <a:xfrm>
            <a:off x="0" y="3071813"/>
            <a:ext cx="3962400" cy="1578769"/>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102884" rIns="68586" bIns="102884" numCol="1" rtlCol="0" anchor="t" anchorCtr="0" compatLnSpc="1">
            <a:prstTxWarp prst="textNoShape">
              <a:avLst/>
            </a:prstTxWarp>
            <a:noAutofit/>
          </a:bodyPr>
          <a:lstStyle/>
          <a:p>
            <a:pPr marL="345327" indent="-345327">
              <a:lnSpc>
                <a:spcPct val="90000"/>
              </a:lnSpc>
              <a:spcBef>
                <a:spcPct val="20000"/>
              </a:spcBef>
              <a:buSzPct val="100000"/>
            </a:pPr>
            <a:endParaRPr lang="en-US" dirty="0">
              <a:gradFill>
                <a:gsLst>
                  <a:gs pos="0">
                    <a:srgbClr val="FFFFFF"/>
                  </a:gs>
                  <a:gs pos="86000">
                    <a:srgbClr val="FFFFFF"/>
                  </a:gs>
                </a:gsLst>
                <a:lin ang="0" scaled="0"/>
              </a:gradFill>
            </a:endParaRPr>
          </a:p>
        </p:txBody>
      </p:sp>
      <p:sp>
        <p:nvSpPr>
          <p:cNvPr id="11" name="Rounded Rectangle 10"/>
          <p:cNvSpPr/>
          <p:nvPr/>
        </p:nvSpPr>
        <p:spPr bwMode="blackGray">
          <a:xfrm>
            <a:off x="906260" y="3098549"/>
            <a:ext cx="3037090" cy="1507332"/>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lIns="68589" tIns="34295" rIns="68589" bIns="34295" anchor="ctr" anchorCtr="0"/>
          <a:lstStyle/>
          <a:p>
            <a:pPr defTabSz="685666" fontAlgn="base">
              <a:spcBef>
                <a:spcPct val="0"/>
              </a:spcBef>
              <a:spcAft>
                <a:spcPct val="0"/>
              </a:spcAft>
              <a:defRPr/>
            </a:pPr>
            <a:r>
              <a:rPr lang="en-US" sz="2400" dirty="0">
                <a:gradFill>
                  <a:gsLst>
                    <a:gs pos="0">
                      <a:srgbClr val="FFFFFF"/>
                    </a:gs>
                    <a:gs pos="86000">
                      <a:srgbClr val="FFFFFF"/>
                    </a:gs>
                  </a:gsLst>
                  <a:lin ang="5400000" scaled="0"/>
                </a:gradFill>
                <a:latin typeface="Segoe" pitchFamily="34" charset="0"/>
              </a:rPr>
              <a:t>Complete an evaluation on </a:t>
            </a:r>
            <a:r>
              <a:rPr lang="en-US" sz="2400" dirty="0" err="1">
                <a:gradFill>
                  <a:gsLst>
                    <a:gs pos="0">
                      <a:srgbClr val="FFFFFF"/>
                    </a:gs>
                    <a:gs pos="86000">
                      <a:srgbClr val="FFFFFF"/>
                    </a:gs>
                  </a:gsLst>
                  <a:lin ang="5400000" scaled="0"/>
                </a:gradFill>
                <a:latin typeface="Segoe" pitchFamily="34" charset="0"/>
              </a:rPr>
              <a:t>CommNet</a:t>
            </a:r>
            <a:r>
              <a:rPr lang="en-US" sz="2400" dirty="0">
                <a:gradFill>
                  <a:gsLst>
                    <a:gs pos="0">
                      <a:srgbClr val="FFFFFF"/>
                    </a:gs>
                    <a:gs pos="86000">
                      <a:srgbClr val="FFFFFF"/>
                    </a:gs>
                  </a:gsLst>
                  <a:lin ang="5400000" scaled="0"/>
                </a:gradFill>
                <a:latin typeface="Segoe" pitchFamily="34" charset="0"/>
              </a:rPr>
              <a:t> and </a:t>
            </a:r>
            <a:br>
              <a:rPr lang="en-US" sz="2400" dirty="0">
                <a:gradFill>
                  <a:gsLst>
                    <a:gs pos="0">
                      <a:srgbClr val="FFFFFF"/>
                    </a:gs>
                    <a:gs pos="86000">
                      <a:srgbClr val="FFFFFF"/>
                    </a:gs>
                  </a:gsLst>
                  <a:lin ang="5400000" scaled="0"/>
                </a:gradFill>
                <a:latin typeface="Segoe" pitchFamily="34" charset="0"/>
              </a:rPr>
            </a:br>
            <a:r>
              <a:rPr lang="en-US" sz="2400" dirty="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4519798" y="2211808"/>
            <a:ext cx="577980" cy="603745"/>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33177" y="3852216"/>
            <a:ext cx="449528" cy="929387"/>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7388" y="3808962"/>
            <a:ext cx="368691" cy="762259"/>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86414" y="3852215"/>
            <a:ext cx="606685" cy="1254305"/>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21687" y="3809903"/>
            <a:ext cx="606685" cy="1254305"/>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93099" y="3830340"/>
            <a:ext cx="235345" cy="486569"/>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32543" y="3808963"/>
            <a:ext cx="235345" cy="486569"/>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7208435" y="2738642"/>
            <a:ext cx="637905" cy="666341"/>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7441281" y="2082527"/>
            <a:ext cx="460065" cy="480573"/>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5143004" y="2547615"/>
            <a:ext cx="901922" cy="942127"/>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5849435" y="2126823"/>
            <a:ext cx="1280641" cy="1337729"/>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7981" y="288434"/>
            <a:ext cx="754417" cy="1450426"/>
          </a:xfrm>
          <a:prstGeom prst="rect">
            <a:avLst/>
          </a:prstGeom>
        </p:spPr>
      </p:pic>
      <p:cxnSp>
        <p:nvCxnSpPr>
          <p:cNvPr id="6" name="Straight Connector 5"/>
          <p:cNvCxnSpPr/>
          <p:nvPr/>
        </p:nvCxnSpPr>
        <p:spPr>
          <a:xfrm>
            <a:off x="4430912" y="1881074"/>
            <a:ext cx="377824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30912" y="3669077"/>
            <a:ext cx="3778244"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953740" y="3890730"/>
            <a:ext cx="528496" cy="1092651"/>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71315" y="4052248"/>
            <a:ext cx="449528" cy="929387"/>
          </a:xfrm>
          <a:prstGeom prst="rect">
            <a:avLst/>
          </a:prstGeom>
        </p:spPr>
      </p:pic>
      <p:cxnSp>
        <p:nvCxnSpPr>
          <p:cNvPr id="32" name="Straight Connector 31"/>
          <p:cNvCxnSpPr/>
          <p:nvPr/>
        </p:nvCxnSpPr>
        <p:spPr>
          <a:xfrm rot="16200000">
            <a:off x="2849982" y="1433804"/>
            <a:ext cx="164592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46941"/>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412" b="412"/>
          <a:stretch>
            <a:fillRect/>
          </a:stretch>
        </p:blipFill>
        <p:spPr>
          <a:xfrm>
            <a:off x="4540250" y="1455738"/>
            <a:ext cx="3086100" cy="3060700"/>
          </a:xfrm>
        </p:spPr>
      </p:pic>
    </p:spTree>
    <p:extLst>
      <p:ext uri="{BB962C8B-B14F-4D97-AF65-F5344CB8AC3E}">
        <p14:creationId xmlns:p14="http://schemas.microsoft.com/office/powerpoint/2010/main" val="2567647801"/>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2887192" y="2288463"/>
            <a:ext cx="3369619" cy="566576"/>
          </a:xfrm>
          <a:prstGeom prst="rect">
            <a:avLst/>
          </a:prstGeom>
          <a:noFill/>
          <a:ln>
            <a:noFill/>
          </a:ln>
        </p:spPr>
      </p:pic>
      <p:sp>
        <p:nvSpPr>
          <p:cNvPr id="5" name="Text Box 3"/>
          <p:cNvSpPr txBox="1">
            <a:spLocks noChangeArrowheads="1"/>
          </p:cNvSpPr>
          <p:nvPr/>
        </p:nvSpPr>
        <p:spPr bwMode="blackWhite">
          <a:xfrm>
            <a:off x="381000" y="4562680"/>
            <a:ext cx="8382000" cy="300078"/>
          </a:xfrm>
          <a:prstGeom prst="rect">
            <a:avLst/>
          </a:prstGeom>
          <a:noFill/>
          <a:ln w="12700">
            <a:noFill/>
            <a:miter lim="800000"/>
            <a:headEnd type="none" w="sm" len="sm"/>
            <a:tailEnd type="none" w="sm" len="sm"/>
          </a:ln>
          <a:effectLst/>
        </p:spPr>
        <p:txBody>
          <a:bodyPr vert="horz" wrap="square" lIns="68575" tIns="34288" rIns="68575" bIns="34288" numCol="1" anchor="t" anchorCtr="0" compatLnSpc="1">
            <a:prstTxWarp prst="textNoShape">
              <a:avLst/>
            </a:prstTxWarp>
            <a:spAutoFit/>
          </a:bodyPr>
          <a:lstStyle/>
          <a:p>
            <a:pPr algn="ctr" defTabSz="685637" eaLnBrk="0" hangingPunct="0"/>
            <a:r>
              <a:rPr lang="en-US" sz="500" dirty="0">
                <a:gradFill>
                  <a:gsLst>
                    <a:gs pos="0">
                      <a:srgbClr val="FFFFFF"/>
                    </a:gs>
                    <a:gs pos="100000">
                      <a:srgbClr val="FFFFFF"/>
                    </a:gs>
                  </a:gsLst>
                  <a:lin ang="5400000" scaled="0"/>
                </a:gradFill>
                <a:latin typeface="Segoe UI" pitchFamily="34" charset="0"/>
                <a:cs typeface="Arial" charset="0"/>
              </a:rPr>
              <a:t>© </a:t>
            </a:r>
            <a:r>
              <a:rPr lang="en-US" sz="500" dirty="0" smtClean="0">
                <a:gradFill>
                  <a:gsLst>
                    <a:gs pos="0">
                      <a:srgbClr val="FFFFFF"/>
                    </a:gs>
                    <a:gs pos="100000">
                      <a:srgbClr val="FFFFFF"/>
                    </a:gs>
                  </a:gsLst>
                  <a:lin ang="5400000" scaled="0"/>
                </a:gradFill>
                <a:latin typeface="Segoe UI" pitchFamily="34" charset="0"/>
                <a:cs typeface="Arial" charset="0"/>
              </a:rPr>
              <a:t>2011 Microsoft </a:t>
            </a:r>
            <a:r>
              <a:rPr lang="en-US" sz="500" dirty="0">
                <a:gradFill>
                  <a:gsLst>
                    <a:gs pos="0">
                      <a:srgbClr val="FFFFFF"/>
                    </a:gs>
                    <a:gs pos="100000">
                      <a:srgbClr val="FFFFFF"/>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685637" eaLnBrk="0" hangingPunct="0"/>
            <a:r>
              <a:rPr lang="en-US" sz="5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500" dirty="0" smtClean="0">
                <a:gradFill>
                  <a:gsLst>
                    <a:gs pos="0">
                      <a:srgbClr val="FFFFFF"/>
                    </a:gs>
                    <a:gs pos="100000">
                      <a:srgbClr val="FFFFFF"/>
                    </a:gs>
                  </a:gsLst>
                  <a:lin ang="5400000" scaled="0"/>
                </a:gradFill>
                <a:latin typeface="Segoe UI" pitchFamily="34" charset="0"/>
                <a:cs typeface="Arial" charset="0"/>
              </a:rPr>
              <a:t/>
            </a:r>
            <a:br>
              <a:rPr lang="en-US" sz="500" dirty="0" smtClean="0">
                <a:gradFill>
                  <a:gsLst>
                    <a:gs pos="0">
                      <a:srgbClr val="FFFFFF"/>
                    </a:gs>
                    <a:gs pos="100000">
                      <a:srgbClr val="FFFFFF"/>
                    </a:gs>
                  </a:gsLst>
                  <a:lin ang="5400000" scaled="0"/>
                </a:gradFill>
                <a:latin typeface="Segoe UI" pitchFamily="34" charset="0"/>
                <a:cs typeface="Arial" charset="0"/>
              </a:rPr>
            </a:br>
            <a:r>
              <a:rPr lang="en-US" sz="500" dirty="0" smtClean="0">
                <a:gradFill>
                  <a:gsLst>
                    <a:gs pos="0">
                      <a:srgbClr val="FFFFFF"/>
                    </a:gs>
                    <a:gs pos="100000">
                      <a:srgbClr val="FFFFFF"/>
                    </a:gs>
                  </a:gsLst>
                  <a:lin ang="5400000" scaled="0"/>
                </a:gradFill>
                <a:latin typeface="Segoe UI" pitchFamily="34" charset="0"/>
                <a:cs typeface="Arial" charset="0"/>
              </a:rPr>
              <a:t>on </a:t>
            </a:r>
            <a:r>
              <a:rPr lang="en-US" sz="500" dirty="0">
                <a:gradFill>
                  <a:gsLst>
                    <a:gs pos="0">
                      <a:srgbClr val="FFFFFF"/>
                    </a:gs>
                    <a:gs pos="100000">
                      <a:srgbClr val="FFFFFF"/>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500" dirty="0" smtClean="0">
                <a:gradFill>
                  <a:gsLst>
                    <a:gs pos="0">
                      <a:srgbClr val="FFFFFF"/>
                    </a:gs>
                    <a:gs pos="100000">
                      <a:srgbClr val="FFFFFF"/>
                    </a:gs>
                  </a:gsLst>
                  <a:lin ang="5400000" scaled="0"/>
                </a:gradFill>
                <a:latin typeface="Segoe UI" pitchFamily="34" charset="0"/>
                <a:cs typeface="Arial" charset="0"/>
              </a:rPr>
              <a:t>. MICROSOFT </a:t>
            </a:r>
            <a:r>
              <a:rPr lang="en-US" sz="500" dirty="0">
                <a:gradFill>
                  <a:gsLst>
                    <a:gs pos="0">
                      <a:srgbClr val="FFFFFF"/>
                    </a:gs>
                    <a:gs pos="100000">
                      <a:srgbClr val="FFFFFF"/>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V208_Cohen">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4839</Words>
  <Application>Microsoft Office PowerPoint</Application>
  <PresentationFormat>On-screen Show (16:9)</PresentationFormat>
  <Paragraphs>788</Paragraphs>
  <Slides>97</Slides>
  <Notes>53</Notes>
  <HiddenSlides>0</HiddenSlides>
  <MMClips>0</MMClips>
  <ScaleCrop>false</ScaleCrop>
  <HeadingPairs>
    <vt:vector size="4" baseType="variant">
      <vt:variant>
        <vt:lpstr>Theme</vt:lpstr>
      </vt:variant>
      <vt:variant>
        <vt:i4>3</vt:i4>
      </vt:variant>
      <vt:variant>
        <vt:lpstr>Slide Titles</vt:lpstr>
      </vt:variant>
      <vt:variant>
        <vt:i4>97</vt:i4>
      </vt:variant>
    </vt:vector>
  </HeadingPairs>
  <TitlesOfParts>
    <vt:vector size="100" baseType="lpstr">
      <vt:lpstr>Office Theme</vt:lpstr>
      <vt:lpstr>DEV208_Cohen</vt:lpstr>
      <vt:lpstr>TENA11_BreakoutSession_Template_16x9_Final</vt:lpstr>
      <vt:lpstr>What can .NET 4 do for me?</vt:lpstr>
      <vt:lpstr>Who Am I?</vt:lpstr>
      <vt:lpstr>Microsoft and Me</vt:lpstr>
      <vt:lpstr>How We Got to .NET 4</vt:lpstr>
      <vt:lpstr>Themes for This Talk</vt:lpstr>
      <vt:lpstr>Developers, Developers, Developers</vt:lpstr>
      <vt:lpstr>Your current investments</vt:lpstr>
      <vt:lpstr>Existing “Stuff” Keeps Working</vt:lpstr>
      <vt:lpstr>Benefits of the New SxS Model (1/2)</vt:lpstr>
      <vt:lpstr>Benefits of the New SxS Model (2/2)</vt:lpstr>
      <vt:lpstr>Current Investments</vt:lpstr>
      <vt:lpstr>Investing in Basics: BCL Improvements</vt:lpstr>
      <vt:lpstr>Current Investments</vt:lpstr>
      <vt:lpstr>Client Profile</vt:lpstr>
      <vt:lpstr>PowerPoint Presentation</vt:lpstr>
      <vt:lpstr>15% Smaller? Why Should I Care?</vt:lpstr>
      <vt:lpstr>More Benefits of the Client Profile</vt:lpstr>
      <vt:lpstr>Why move to .NET 4?</vt:lpstr>
      <vt:lpstr>Current Investments</vt:lpstr>
      <vt:lpstr>Web: Migration Path to the Future</vt:lpstr>
      <vt:lpstr>Web: Application Usability</vt:lpstr>
      <vt:lpstr>Web: More Useful Apps</vt:lpstr>
      <vt:lpstr>Web: Performance Improvements</vt:lpstr>
      <vt:lpstr>Fine Grained Control over AJAX</vt:lpstr>
      <vt:lpstr>Web: Standard Compliance</vt:lpstr>
      <vt:lpstr>Why move to .NET 4?</vt:lpstr>
      <vt:lpstr>Web: Deployment</vt:lpstr>
      <vt:lpstr>PowerPoint Presentation</vt:lpstr>
      <vt:lpstr>PowerPoint Presentation</vt:lpstr>
      <vt:lpstr>Deployment Automation - Summary</vt:lpstr>
      <vt:lpstr>Why move to .NET 4?</vt:lpstr>
      <vt:lpstr>Web: Developers Productivity</vt:lpstr>
      <vt:lpstr>PowerPoint Presentation</vt:lpstr>
      <vt:lpstr>Dynamic Data in .NET 3.5 SP1</vt:lpstr>
      <vt:lpstr>Dynamic Data in .NET 4</vt:lpstr>
      <vt:lpstr>Why move to .NET 4?</vt:lpstr>
      <vt:lpstr>PowerPoint Presentation</vt:lpstr>
      <vt:lpstr>Current Investments</vt:lpstr>
      <vt:lpstr>PowerPoint Presentation</vt:lpstr>
      <vt:lpstr>WPF 4 = More Compelling Apps</vt:lpstr>
      <vt:lpstr>Why move to .NET 4?</vt:lpstr>
      <vt:lpstr>WPF 4 Productivity &amp; Usability</vt:lpstr>
      <vt:lpstr>Why move to .NET 4?</vt:lpstr>
      <vt:lpstr>Easy Deployment, Same Power</vt:lpstr>
      <vt:lpstr>PowerPoint Presentation</vt:lpstr>
      <vt:lpstr>Why move to .NET 4?</vt:lpstr>
      <vt:lpstr>Current Investments</vt:lpstr>
      <vt:lpstr>Windows Communication Foundation</vt:lpstr>
      <vt:lpstr>Windows Workflow Foundation </vt:lpstr>
      <vt:lpstr>Entity Framework 4</vt:lpstr>
      <vt:lpstr>EF 4.0 Enhancements</vt:lpstr>
      <vt:lpstr>EF 4.1</vt:lpstr>
      <vt:lpstr>PowerPoint Presentation</vt:lpstr>
      <vt:lpstr>PowerPoint Presentation</vt:lpstr>
      <vt:lpstr>Why move to .NET 4?</vt:lpstr>
      <vt:lpstr>New Tools</vt:lpstr>
      <vt:lpstr>Major Improvements in COM Interop</vt:lpstr>
      <vt:lpstr>Why move to .NET 4?</vt:lpstr>
      <vt:lpstr>SharePoint Development</vt:lpstr>
      <vt:lpstr>Why move to .NET 4?</vt:lpstr>
      <vt:lpstr>WCF Data Services </vt:lpstr>
      <vt:lpstr>PowerPoint Presentation</vt:lpstr>
      <vt:lpstr>WCF Data Services Improvements</vt:lpstr>
      <vt:lpstr>Why move to .NET 4?</vt:lpstr>
      <vt:lpstr>Dynamic Language Runtime</vt:lpstr>
      <vt:lpstr>What Does the DLR Provide?</vt:lpstr>
      <vt:lpstr>Seriously, What Is It Good For?</vt:lpstr>
      <vt:lpstr>PowerPoint Presentation</vt:lpstr>
      <vt:lpstr>Why move to .NET 4?</vt:lpstr>
      <vt:lpstr>Managed Extensibility Framework = USB for Code</vt:lpstr>
      <vt:lpstr>MEF</vt:lpstr>
      <vt:lpstr>PowerPoint Presentation</vt:lpstr>
      <vt:lpstr>Why move to .NET 4?</vt:lpstr>
      <vt:lpstr>Multi-Core is Here!</vt:lpstr>
      <vt:lpstr>PowerPoint Presentation</vt:lpstr>
      <vt:lpstr>The Problem With Threads</vt:lpstr>
      <vt:lpstr>Ok, What’s The Alternative?</vt:lpstr>
      <vt:lpstr>Task Parallel Library</vt:lpstr>
      <vt:lpstr>What Can the TPL Do For Me?</vt:lpstr>
      <vt:lpstr>Why move to .NET 4?</vt:lpstr>
      <vt:lpstr>New Tools - Summary</vt:lpstr>
      <vt:lpstr>The Future</vt:lpstr>
      <vt:lpstr>Next Generation Platforms</vt:lpstr>
      <vt:lpstr>Why move to .NET 4?</vt:lpstr>
      <vt:lpstr>The Future of Parallel Computing</vt:lpstr>
      <vt:lpstr>Async Programming Model</vt:lpstr>
      <vt:lpstr>PowerPoint Presentation</vt:lpstr>
      <vt:lpstr>Why move to .NET 4?</vt:lpstr>
      <vt:lpstr>Why Move to .NET 4?</vt:lpstr>
      <vt:lpstr>.NET 4</vt:lpstr>
      <vt:lpstr>Related Content</vt:lpstr>
      <vt:lpstr>DEV Track Resources</vt:lpstr>
      <vt:lpstr>Resources</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DEV208: What can .NET 4 do for me?</dc:title>
  <dc:creator> Shy Cohen</dc:creator>
  <dc:description>Template Design: Jordan Cayabyab
Formatter: John Lee, Silver Fox Productions
Event Date: May 16-19, 2011
Event Location: Atlanta
Audience Type: Developers, IT Pros</dc:description>
  <cp:lastModifiedBy>Shows</cp:lastModifiedBy>
  <cp:revision>2</cp:revision>
  <dcterms:created xsi:type="dcterms:W3CDTF">2010-11-30T07:32:41Z</dcterms:created>
  <dcterms:modified xsi:type="dcterms:W3CDTF">2011-05-16T22:47:04Z</dcterms:modified>
</cp:coreProperties>
</file>