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0"/>
  </p:notesMasterIdLst>
  <p:handoutMasterIdLst>
    <p:handoutMasterId r:id="rId31"/>
  </p:handoutMasterIdLst>
  <p:sldIdLst>
    <p:sldId id="322" r:id="rId6"/>
    <p:sldId id="354" r:id="rId7"/>
    <p:sldId id="355" r:id="rId8"/>
    <p:sldId id="336" r:id="rId9"/>
    <p:sldId id="337" r:id="rId10"/>
    <p:sldId id="340" r:id="rId11"/>
    <p:sldId id="341" r:id="rId12"/>
    <p:sldId id="343" r:id="rId13"/>
    <p:sldId id="342" r:id="rId14"/>
    <p:sldId id="344" r:id="rId15"/>
    <p:sldId id="345" r:id="rId16"/>
    <p:sldId id="346" r:id="rId17"/>
    <p:sldId id="348" r:id="rId18"/>
    <p:sldId id="347" r:id="rId19"/>
    <p:sldId id="349" r:id="rId20"/>
    <p:sldId id="350" r:id="rId21"/>
    <p:sldId id="356" r:id="rId22"/>
    <p:sldId id="351" r:id="rId23"/>
    <p:sldId id="357" r:id="rId24"/>
    <p:sldId id="358" r:id="rId25"/>
    <p:sldId id="359" r:id="rId26"/>
    <p:sldId id="360" r:id="rId27"/>
    <p:sldId id="271" r:id="rId28"/>
    <p:sldId id="319" r:id="rId29"/>
  </p:sldIdLst>
  <p:sldSz cx="12188825" cy="6858000"/>
  <p:notesSz cx="6881813"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786" autoAdjust="0"/>
    <p:restoredTop sz="97599"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78" d="100"/>
          <a:sy n="78" d="100"/>
        </p:scale>
        <p:origin x="-326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37" tIns="46219" rIns="92437" bIns="46219"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270096" cy="464820"/>
          </a:xfrm>
          <a:prstGeom prst="rect">
            <a:avLst/>
          </a:prstGeom>
        </p:spPr>
        <p:txBody>
          <a:bodyPr vert="horz" lIns="92437" tIns="46219" rIns="92437" bIns="4621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70096" y="8829967"/>
            <a:ext cx="610124" cy="464820"/>
          </a:xfrm>
          <a:prstGeom prst="rect">
            <a:avLst/>
          </a:prstGeom>
        </p:spPr>
        <p:txBody>
          <a:bodyPr vert="horz" lIns="92437" tIns="46219" rIns="92437" bIns="4621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193632" cy="464820"/>
          </a:xfrm>
          <a:prstGeom prst="rect">
            <a:avLst/>
          </a:prstGeom>
        </p:spPr>
        <p:txBody>
          <a:bodyPr vert="horz" lIns="92437" tIns="46219" rIns="92437" bIns="4621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93631" y="8829967"/>
            <a:ext cx="686589" cy="464820"/>
          </a:xfrm>
          <a:prstGeom prst="rect">
            <a:avLst/>
          </a:prstGeom>
        </p:spPr>
        <p:txBody>
          <a:bodyPr vert="horz" lIns="92437" tIns="46219" rIns="92437" bIns="4621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1:12 PM</a:t>
            </a:fld>
            <a:endParaRPr lang="en-US" dirty="0"/>
          </a:p>
        </p:txBody>
      </p:sp>
      <p:sp>
        <p:nvSpPr>
          <p:cNvPr id="6" name="Footer Placeholder 5"/>
          <p:cNvSpPr>
            <a:spLocks noGrp="1"/>
          </p:cNvSpPr>
          <p:nvPr>
            <p:ph type="ftr" sz="quarter" idx="12"/>
          </p:nvPr>
        </p:nvSpPr>
        <p:spPr>
          <a:xfrm>
            <a:off x="0" y="8829967"/>
            <a:ext cx="6193632" cy="464820"/>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93631" y="8829967"/>
            <a:ext cx="686589"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84375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84375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84375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88676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3387FE9-F081-47D6-920D-A3C5CAA4739B}"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50506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88842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533" indent="-115533">
              <a:spcBef>
                <a:spcPct val="0"/>
              </a:spcBef>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B7E13A9-2640-40D7-A8B1-7EFEB934A9D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463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917" y="697230"/>
            <a:ext cx="6113981"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82119"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98102" y="0"/>
            <a:ext cx="2982119" cy="464820"/>
          </a:xfrm>
        </p:spPr>
        <p:txBody>
          <a:bodyPr/>
          <a:lstStyle/>
          <a:p>
            <a:fld id="{81331B57-0BE5-4F82-AA58-76F53EFF3ADA}" type="datetime8">
              <a:rPr lang="en-US" smtClean="0">
                <a:solidFill>
                  <a:prstClr val="black"/>
                </a:solidFill>
              </a:rPr>
              <a:pPr/>
              <a:t>5/17/2011 1:12 PM</a:t>
            </a:fld>
            <a:endParaRPr lang="en-US" dirty="0">
              <a:solidFill>
                <a:prstClr val="black"/>
              </a:solidFill>
            </a:endParaRPr>
          </a:p>
        </p:txBody>
      </p:sp>
      <p:sp>
        <p:nvSpPr>
          <p:cNvPr id="7" name="Footer Placeholder 5"/>
          <p:cNvSpPr>
            <a:spLocks noGrp="1"/>
          </p:cNvSpPr>
          <p:nvPr>
            <p:ph type="ftr" sz="quarter" idx="4"/>
          </p:nvPr>
        </p:nvSpPr>
        <p:spPr>
          <a:xfrm>
            <a:off x="0" y="8829967"/>
            <a:ext cx="6193632"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C9F17-A3A2-4CB2-8383-EBC28CAF150D}" type="slidenum">
              <a:rPr lang="en-US" smtClean="0"/>
              <a:t>2</a:t>
            </a:fld>
            <a:endParaRPr lang="en-US"/>
          </a:p>
        </p:txBody>
      </p:sp>
    </p:spTree>
    <p:extLst>
      <p:ext uri="{BB962C8B-B14F-4D97-AF65-F5344CB8AC3E}">
        <p14:creationId xmlns:p14="http://schemas.microsoft.com/office/powerpoint/2010/main" val="154122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917" y="697230"/>
            <a:ext cx="6113981"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82119"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98102" y="0"/>
            <a:ext cx="2982119" cy="464820"/>
          </a:xfrm>
        </p:spPr>
        <p:txBody>
          <a:bodyPr/>
          <a:lstStyle/>
          <a:p>
            <a:fld id="{81331B57-0BE5-4F82-AA58-76F53EFF3ADA}" type="datetime8">
              <a:rPr lang="en-US" smtClean="0">
                <a:solidFill>
                  <a:prstClr val="black"/>
                </a:solidFill>
              </a:rPr>
              <a:pPr/>
              <a:t>5/17/2011 1:12 PM</a:t>
            </a:fld>
            <a:endParaRPr lang="en-US" dirty="0">
              <a:solidFill>
                <a:prstClr val="black"/>
              </a:solidFill>
            </a:endParaRPr>
          </a:p>
        </p:txBody>
      </p:sp>
      <p:sp>
        <p:nvSpPr>
          <p:cNvPr id="7" name="Footer Placeholder 5"/>
          <p:cNvSpPr>
            <a:spLocks noGrp="1"/>
          </p:cNvSpPr>
          <p:nvPr>
            <p:ph type="ftr" sz="quarter" idx="4"/>
          </p:nvPr>
        </p:nvSpPr>
        <p:spPr>
          <a:xfrm>
            <a:off x="0" y="8829967"/>
            <a:ext cx="6193632"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82119"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98102" y="0"/>
            <a:ext cx="2982119" cy="464820"/>
          </a:xfrm>
        </p:spPr>
        <p:txBody>
          <a:bodyPr/>
          <a:lstStyle/>
          <a:p>
            <a:fld id="{81331B57-0BE5-4F82-AA58-76F53EFF3ADA}" type="datetime8">
              <a:rPr lang="en-US" smtClean="0">
                <a:solidFill>
                  <a:prstClr val="black"/>
                </a:solidFill>
              </a:rPr>
              <a:pPr/>
              <a:t>5/17/2011 1:12 PM</a:t>
            </a:fld>
            <a:endParaRPr lang="en-US" dirty="0">
              <a:solidFill>
                <a:prstClr val="black"/>
              </a:solidFill>
            </a:endParaRPr>
          </a:p>
        </p:txBody>
      </p:sp>
      <p:sp>
        <p:nvSpPr>
          <p:cNvPr id="7" name="Footer Placeholder 5"/>
          <p:cNvSpPr>
            <a:spLocks noGrp="1"/>
          </p:cNvSpPr>
          <p:nvPr>
            <p:ph type="ftr" sz="quarter" idx="4"/>
          </p:nvPr>
        </p:nvSpPr>
        <p:spPr>
          <a:xfrm>
            <a:off x="0" y="8829967"/>
            <a:ext cx="6193632"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C9F17-A3A2-4CB2-8383-EBC28CAF150D}" type="slidenum">
              <a:rPr lang="en-US" smtClean="0"/>
              <a:t>3</a:t>
            </a:fld>
            <a:endParaRPr lang="en-US"/>
          </a:p>
        </p:txBody>
      </p:sp>
    </p:spTree>
    <p:extLst>
      <p:ext uri="{BB962C8B-B14F-4D97-AF65-F5344CB8AC3E}">
        <p14:creationId xmlns:p14="http://schemas.microsoft.com/office/powerpoint/2010/main" val="411434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40CB0BA-9CF9-406A-897A-6993DC4F25C8}"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04393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40CB0BA-9CF9-406A-897A-6993DC4F25C8}"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4393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BE2B3CA-2EEF-41C7-A275-1ECDE44B158E}"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32447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84375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85245899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64721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16067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4911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8531123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0678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7846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6411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884771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60357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851239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9360065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70834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970574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951760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61301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988983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96576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34705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99950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00181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9863912"/>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msdn.microsoft.com/en-us/data/tools.aspx" TargetMode="External"/><Relationship Id="rId7" Type="http://schemas.openxmlformats.org/officeDocument/2006/relationships/hyperlink" Target="mailto:mwthomas@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mailto:billgib@microsoft.com" TargetMode="External"/><Relationship Id="rId5" Type="http://schemas.openxmlformats.org/officeDocument/2006/relationships/hyperlink" Target="http://blogs.msdn.com/b/ssdt/" TargetMode="External"/><Relationship Id="rId4" Type="http://schemas.openxmlformats.org/officeDocument/2006/relationships/hyperlink" Target="http://social.msdn.microsoft.com/Forums/en-US/ssdt/thread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5.png"/><Relationship Id="rId5" Type="http://schemas.openxmlformats.org/officeDocument/2006/relationships/hyperlink" Target="http://www.microsoft.com/learning" TargetMode="External"/><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png"/><Relationship Id="rId1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Database Development with SQL Server Developer Tools codename “Juneau”</a:t>
            </a:r>
            <a:endParaRPr lang="en-US" sz="4000" dirty="0"/>
          </a:p>
        </p:txBody>
      </p:sp>
      <p:sp>
        <p:nvSpPr>
          <p:cNvPr id="3" name="Subtitle 2"/>
          <p:cNvSpPr>
            <a:spLocks noGrp="1"/>
          </p:cNvSpPr>
          <p:nvPr>
            <p:ph type="subTitle" idx="1"/>
          </p:nvPr>
        </p:nvSpPr>
        <p:spPr>
          <a:xfrm>
            <a:off x="969964" y="4703872"/>
            <a:ext cx="10242550" cy="463255"/>
          </a:xfrm>
        </p:spPr>
        <p:txBody>
          <a:bodyPr/>
          <a:lstStyle/>
          <a:p>
            <a:r>
              <a:rPr lang="en-US" sz="2400" b="1" dirty="0"/>
              <a:t>Bill Gibson</a:t>
            </a:r>
          </a:p>
          <a:p>
            <a:r>
              <a:rPr lang="en-US" sz="2400" b="1" dirty="0"/>
              <a:t>Principal PM Architect</a:t>
            </a:r>
          </a:p>
          <a:p>
            <a:r>
              <a:rPr lang="en-US" sz="2400" b="1" dirty="0"/>
              <a:t>Microsoft</a:t>
            </a:r>
          </a:p>
        </p:txBody>
      </p:sp>
      <p:sp>
        <p:nvSpPr>
          <p:cNvPr id="8" name="Text Placeholder 7"/>
          <p:cNvSpPr>
            <a:spLocks noGrp="1"/>
          </p:cNvSpPr>
          <p:nvPr>
            <p:ph type="body" sz="quarter" idx="10"/>
          </p:nvPr>
        </p:nvSpPr>
        <p:spPr/>
        <p:txBody>
          <a:bodyPr/>
          <a:lstStyle/>
          <a:p>
            <a:r>
              <a:rPr lang="en-US" dirty="0" smtClean="0"/>
              <a:t>DEV207</a:t>
            </a:r>
            <a:endParaRPr lang="en-US" dirty="0"/>
          </a:p>
        </p:txBody>
      </p:sp>
      <p:sp>
        <p:nvSpPr>
          <p:cNvPr id="4" name="Subtitle 2"/>
          <p:cNvSpPr txBox="1">
            <a:spLocks/>
          </p:cNvSpPr>
          <p:nvPr/>
        </p:nvSpPr>
        <p:spPr>
          <a:xfrm>
            <a:off x="4886575" y="4703872"/>
            <a:ext cx="5080640" cy="1307821"/>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t>Mark Wilson-Thomas</a:t>
            </a:r>
          </a:p>
          <a:p>
            <a:r>
              <a:rPr lang="en-US" sz="2400" b="1" dirty="0" smtClean="0"/>
              <a:t>Program Manager</a:t>
            </a:r>
          </a:p>
          <a:p>
            <a:r>
              <a:rPr lang="en-US" sz="2400" b="1" dirty="0" smtClean="0"/>
              <a:t>Microsoft</a:t>
            </a:r>
            <a:endParaRPr lang="en-US" sz="2400" b="1"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Offline Development</a:t>
            </a:r>
            <a:endParaRPr lang="en-US" dirty="0"/>
          </a:p>
        </p:txBody>
      </p:sp>
      <p:sp>
        <p:nvSpPr>
          <p:cNvPr id="3" name="Content Placeholder 2"/>
          <p:cNvSpPr>
            <a:spLocks noGrp="1"/>
          </p:cNvSpPr>
          <p:nvPr>
            <p:ph idx="1"/>
          </p:nvPr>
        </p:nvSpPr>
        <p:spPr>
          <a:xfrm>
            <a:off x="519112" y="1447799"/>
            <a:ext cx="11149013" cy="2908489"/>
          </a:xfrm>
        </p:spPr>
        <p:txBody>
          <a:bodyPr/>
          <a:lstStyle/>
          <a:p>
            <a:pPr>
              <a:spcBef>
                <a:spcPts val="1800"/>
              </a:spcBef>
            </a:pPr>
            <a:r>
              <a:rPr lang="en-US" dirty="0" smtClean="0"/>
              <a:t>Database definition managed in Visual Studio</a:t>
            </a:r>
          </a:p>
          <a:p>
            <a:pPr>
              <a:spcBef>
                <a:spcPts val="1800"/>
              </a:spcBef>
            </a:pPr>
            <a:r>
              <a:rPr lang="en-US" dirty="0" smtClean="0"/>
              <a:t>Advanced language services </a:t>
            </a:r>
            <a:br>
              <a:rPr lang="en-US" dirty="0" smtClean="0"/>
            </a:br>
            <a:r>
              <a:rPr lang="en-US" dirty="0" smtClean="0"/>
              <a:t>(Go To Definition, Find All References, Refactoring…)</a:t>
            </a:r>
          </a:p>
          <a:p>
            <a:pPr>
              <a:spcBef>
                <a:spcPts val="1800"/>
              </a:spcBef>
            </a:pPr>
            <a:r>
              <a:rPr lang="en-US" dirty="0" smtClean="0"/>
              <a:t>F5 debugging with new Local Database Runtime </a:t>
            </a:r>
          </a:p>
          <a:p>
            <a:pPr>
              <a:spcBef>
                <a:spcPts val="1800"/>
              </a:spcBef>
            </a:pPr>
            <a:r>
              <a:rPr lang="en-US" dirty="0" smtClean="0"/>
              <a:t>Visualize and migrate schema changes</a:t>
            </a:r>
          </a:p>
        </p:txBody>
      </p:sp>
    </p:spTree>
    <p:extLst>
      <p:ext uri="{BB962C8B-B14F-4D97-AF65-F5344CB8AC3E}">
        <p14:creationId xmlns:p14="http://schemas.microsoft.com/office/powerpoint/2010/main" val="7125134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Publish to SQL Azure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61295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Publish to SQL Azure</a:t>
            </a:r>
            <a:endParaRPr lang="en-US" dirty="0"/>
          </a:p>
        </p:txBody>
      </p:sp>
      <p:sp>
        <p:nvSpPr>
          <p:cNvPr id="3" name="Content Placeholder 2"/>
          <p:cNvSpPr>
            <a:spLocks noGrp="1"/>
          </p:cNvSpPr>
          <p:nvPr>
            <p:ph idx="1"/>
          </p:nvPr>
        </p:nvSpPr>
        <p:spPr>
          <a:xfrm>
            <a:off x="519112" y="1447799"/>
            <a:ext cx="11149013" cy="1791260"/>
          </a:xfrm>
        </p:spPr>
        <p:txBody>
          <a:bodyPr/>
          <a:lstStyle/>
          <a:p>
            <a:pPr>
              <a:spcBef>
                <a:spcPts val="1800"/>
              </a:spcBef>
            </a:pPr>
            <a:r>
              <a:rPr lang="en-US" dirty="0" smtClean="0"/>
              <a:t>Target-aware (SQL Azure)</a:t>
            </a:r>
          </a:p>
          <a:p>
            <a:pPr>
              <a:spcBef>
                <a:spcPts val="1800"/>
              </a:spcBef>
            </a:pPr>
            <a:r>
              <a:rPr lang="en-US" dirty="0" smtClean="0"/>
              <a:t>Publish direct, via script, or DAC</a:t>
            </a:r>
          </a:p>
          <a:p>
            <a:pPr>
              <a:spcBef>
                <a:spcPts val="1800"/>
              </a:spcBef>
            </a:pPr>
            <a:r>
              <a:rPr lang="en-US" dirty="0" smtClean="0"/>
              <a:t>Offline and connected development for SQL Azure</a:t>
            </a:r>
          </a:p>
        </p:txBody>
      </p:sp>
    </p:spTree>
    <p:extLst>
      <p:ext uri="{BB962C8B-B14F-4D97-AF65-F5344CB8AC3E}">
        <p14:creationId xmlns:p14="http://schemas.microsoft.com/office/powerpoint/2010/main" val="20073662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Drift Detection and Snapshots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58618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Drift Detection and Snapshots</a:t>
            </a:r>
            <a:endParaRPr lang="en-US" dirty="0"/>
          </a:p>
        </p:txBody>
      </p:sp>
      <p:sp>
        <p:nvSpPr>
          <p:cNvPr id="3" name="Content Placeholder 2"/>
          <p:cNvSpPr>
            <a:spLocks noGrp="1"/>
          </p:cNvSpPr>
          <p:nvPr>
            <p:ph idx="1"/>
          </p:nvPr>
        </p:nvSpPr>
        <p:spPr>
          <a:xfrm>
            <a:off x="519112" y="1447799"/>
            <a:ext cx="11149013" cy="1791260"/>
          </a:xfrm>
        </p:spPr>
        <p:txBody>
          <a:bodyPr/>
          <a:lstStyle/>
          <a:p>
            <a:pPr>
              <a:spcBef>
                <a:spcPts val="1800"/>
              </a:spcBef>
            </a:pPr>
            <a:r>
              <a:rPr lang="en-US" dirty="0"/>
              <a:t>Synchronize project to database drift</a:t>
            </a:r>
          </a:p>
          <a:p>
            <a:pPr>
              <a:spcBef>
                <a:spcPts val="1800"/>
              </a:spcBef>
            </a:pPr>
            <a:r>
              <a:rPr lang="en-US" dirty="0"/>
              <a:t>Using snapshots for lifecycle management</a:t>
            </a:r>
          </a:p>
          <a:p>
            <a:pPr>
              <a:spcBef>
                <a:spcPts val="1800"/>
              </a:spcBef>
            </a:pPr>
            <a:endParaRPr lang="en-US" dirty="0"/>
          </a:p>
        </p:txBody>
      </p:sp>
    </p:spTree>
    <p:extLst>
      <p:ext uri="{BB962C8B-B14F-4D97-AF65-F5344CB8AC3E}">
        <p14:creationId xmlns:p14="http://schemas.microsoft.com/office/powerpoint/2010/main" val="10862733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SSDT Availability</a:t>
            </a:r>
            <a:endParaRPr lang="en-US" dirty="0"/>
          </a:p>
        </p:txBody>
      </p:sp>
      <p:sp>
        <p:nvSpPr>
          <p:cNvPr id="2" name="Text Placeholder 1"/>
          <p:cNvSpPr>
            <a:spLocks noGrp="1"/>
          </p:cNvSpPr>
          <p:nvPr>
            <p:ph type="body" sz="quarter" idx="10"/>
          </p:nvPr>
        </p:nvSpPr>
        <p:spPr>
          <a:xfrm>
            <a:off x="519112" y="1447799"/>
            <a:ext cx="11149013" cy="1791260"/>
          </a:xfrm>
        </p:spPr>
        <p:txBody>
          <a:bodyPr/>
          <a:lstStyle/>
          <a:p>
            <a:pPr>
              <a:spcBef>
                <a:spcPts val="1800"/>
              </a:spcBef>
            </a:pPr>
            <a:r>
              <a:rPr lang="en-US" dirty="0" smtClean="0"/>
              <a:t>With SQL Server “Denali”</a:t>
            </a:r>
          </a:p>
          <a:p>
            <a:pPr>
              <a:spcBef>
                <a:spcPts val="1800"/>
              </a:spcBef>
            </a:pPr>
            <a:r>
              <a:rPr lang="en-US" dirty="0" smtClean="0"/>
              <a:t>On the web</a:t>
            </a:r>
          </a:p>
          <a:p>
            <a:pPr>
              <a:spcBef>
                <a:spcPts val="1800"/>
              </a:spcBef>
            </a:pPr>
            <a:r>
              <a:rPr lang="en-US" dirty="0" smtClean="0"/>
              <a:t>With Visual Studio </a:t>
            </a:r>
            <a:r>
              <a:rPr lang="en-US" dirty="0" err="1" smtClean="0"/>
              <a:t>vNext</a:t>
            </a:r>
            <a:endParaRPr lang="en-US" dirty="0" smtClean="0"/>
          </a:p>
        </p:txBody>
      </p:sp>
    </p:spTree>
    <p:extLst>
      <p:ext uri="{BB962C8B-B14F-4D97-AF65-F5344CB8AC3E}">
        <p14:creationId xmlns:p14="http://schemas.microsoft.com/office/powerpoint/2010/main" val="11451657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Post-“Denali” Directions</a:t>
            </a:r>
            <a:endParaRPr lang="en-US" dirty="0"/>
          </a:p>
        </p:txBody>
      </p:sp>
      <p:sp>
        <p:nvSpPr>
          <p:cNvPr id="5" name="Text Placeholder 4"/>
          <p:cNvSpPr>
            <a:spLocks noGrp="1"/>
          </p:cNvSpPr>
          <p:nvPr>
            <p:ph type="body" sz="quarter" idx="10"/>
          </p:nvPr>
        </p:nvSpPr>
        <p:spPr/>
        <p:txBody>
          <a:bodyPr/>
          <a:lstStyle/>
          <a:p>
            <a:r>
              <a:rPr lang="en-US" smtClean="0"/>
              <a:t>SQL Azure features supported as they emerge</a:t>
            </a:r>
          </a:p>
          <a:p>
            <a:r>
              <a:rPr lang="en-US" smtClean="0"/>
              <a:t>Application/database development integration</a:t>
            </a:r>
          </a:p>
          <a:p>
            <a:r>
              <a:rPr lang="en-US" smtClean="0"/>
              <a:t>On the horizon</a:t>
            </a:r>
          </a:p>
          <a:p>
            <a:pPr lvl="1"/>
            <a:r>
              <a:rPr lang="en-US" smtClean="0"/>
              <a:t>Reference data support</a:t>
            </a:r>
          </a:p>
          <a:p>
            <a:pPr lvl="1"/>
            <a:r>
              <a:rPr lang="en-US" smtClean="0"/>
              <a:t>Database diagrams </a:t>
            </a:r>
          </a:p>
          <a:p>
            <a:pPr lvl="1"/>
            <a:r>
              <a:rPr lang="en-US" smtClean="0"/>
              <a:t>Query designer</a:t>
            </a:r>
            <a:endParaRPr lang="en-US" dirty="0"/>
          </a:p>
        </p:txBody>
      </p:sp>
    </p:spTree>
    <p:extLst>
      <p:ext uri="{BB962C8B-B14F-4D97-AF65-F5344CB8AC3E}">
        <p14:creationId xmlns:p14="http://schemas.microsoft.com/office/powerpoint/2010/main" val="39467978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There is a better way…</a:t>
            </a:r>
            <a:endParaRPr lang="en-US" dirty="0"/>
          </a:p>
        </p:txBody>
      </p:sp>
      <p:sp>
        <p:nvSpPr>
          <p:cNvPr id="3" name="Text Placeholder 2"/>
          <p:cNvSpPr>
            <a:spLocks noGrp="1"/>
          </p:cNvSpPr>
          <p:nvPr>
            <p:ph type="body" sz="quarter" idx="10"/>
          </p:nvPr>
        </p:nvSpPr>
        <p:spPr/>
        <p:txBody>
          <a:bodyPr/>
          <a:lstStyle/>
          <a:p>
            <a:r>
              <a:rPr lang="en-US" smtClean="0"/>
              <a:t>SSDT Database Services</a:t>
            </a:r>
          </a:p>
          <a:p>
            <a:pPr lvl="1"/>
            <a:r>
              <a:rPr lang="en-US" smtClean="0"/>
              <a:t>Declarative, model based</a:t>
            </a:r>
          </a:p>
          <a:p>
            <a:pPr lvl="1"/>
            <a:r>
              <a:rPr lang="en-US" smtClean="0"/>
              <a:t>Integrated tools with modern language services </a:t>
            </a:r>
          </a:p>
          <a:p>
            <a:pPr lvl="1"/>
            <a:r>
              <a:rPr lang="en-US" smtClean="0"/>
              <a:t>Connected, and offline with local testing</a:t>
            </a:r>
          </a:p>
          <a:p>
            <a:pPr lvl="1"/>
            <a:r>
              <a:rPr lang="en-US" smtClean="0"/>
              <a:t>Target SQL Server and SQL Azure</a:t>
            </a:r>
            <a:endParaRPr lang="en-US" dirty="0"/>
          </a:p>
        </p:txBody>
      </p:sp>
    </p:spTree>
    <p:extLst>
      <p:ext uri="{BB962C8B-B14F-4D97-AF65-F5344CB8AC3E}">
        <p14:creationId xmlns:p14="http://schemas.microsoft.com/office/powerpoint/2010/main" val="407792051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Resources</a:t>
            </a:r>
            <a:endParaRPr lang="en-US" dirty="0"/>
          </a:p>
        </p:txBody>
      </p:sp>
      <p:sp>
        <p:nvSpPr>
          <p:cNvPr id="4" name="Text Placeholder 3"/>
          <p:cNvSpPr>
            <a:spLocks noGrp="1"/>
          </p:cNvSpPr>
          <p:nvPr>
            <p:ph type="body" sz="quarter" idx="10"/>
          </p:nvPr>
        </p:nvSpPr>
        <p:spPr>
          <a:xfrm>
            <a:off x="519112" y="1447799"/>
            <a:ext cx="11149013" cy="2499146"/>
          </a:xfrm>
        </p:spPr>
        <p:txBody>
          <a:bodyPr/>
          <a:lstStyle/>
          <a:p>
            <a:r>
              <a:rPr lang="en-US" sz="2800" dirty="0" smtClean="0"/>
              <a:t>MSDN: </a:t>
            </a:r>
            <a:br>
              <a:rPr lang="en-US" sz="2800" dirty="0" smtClean="0"/>
            </a:br>
            <a:r>
              <a:rPr lang="en-US" sz="2800" dirty="0" smtClean="0">
                <a:hlinkClick r:id="rId3"/>
              </a:rPr>
              <a:t>http://msdn.microsoft.com/en-us/data/tools.aspx</a:t>
            </a:r>
            <a:r>
              <a:rPr lang="en-US" sz="2800" dirty="0" smtClean="0"/>
              <a:t> </a:t>
            </a:r>
          </a:p>
          <a:p>
            <a:r>
              <a:rPr lang="en-US" sz="2800" dirty="0" smtClean="0"/>
              <a:t>Forum: </a:t>
            </a:r>
            <a:br>
              <a:rPr lang="en-US" sz="2800" dirty="0" smtClean="0"/>
            </a:br>
            <a:r>
              <a:rPr lang="en-US" sz="2800" dirty="0" smtClean="0">
                <a:hlinkClick r:id="rId4"/>
              </a:rPr>
              <a:t>http://social.msdn.microsoft.com/Forums/en-US/ssdt/threads</a:t>
            </a:r>
            <a:endParaRPr lang="en-US" sz="2800" dirty="0" smtClean="0"/>
          </a:p>
          <a:p>
            <a:r>
              <a:rPr lang="en-US" sz="2800" dirty="0" smtClean="0"/>
              <a:t>Team Blog: </a:t>
            </a:r>
            <a:br>
              <a:rPr lang="en-US" sz="2800" dirty="0" smtClean="0"/>
            </a:br>
            <a:r>
              <a:rPr lang="en-US" sz="2800" dirty="0" smtClean="0">
                <a:hlinkClick r:id="rId5"/>
              </a:rPr>
              <a:t>http://blogs.msdn.com/b/ssdt/</a:t>
            </a:r>
            <a:endParaRPr lang="en-US" sz="2800" dirty="0"/>
          </a:p>
        </p:txBody>
      </p:sp>
      <p:sp>
        <p:nvSpPr>
          <p:cNvPr id="2" name="Rectangle 1"/>
          <p:cNvSpPr/>
          <p:nvPr/>
        </p:nvSpPr>
        <p:spPr>
          <a:xfrm>
            <a:off x="5082333" y="237068"/>
            <a:ext cx="6159709" cy="769441"/>
          </a:xfrm>
          <a:prstGeom prst="rect">
            <a:avLst/>
          </a:prstGeom>
        </p:spPr>
        <p:txBody>
          <a:bodyPr wrap="square">
            <a:spAutoFit/>
          </a:bodyPr>
          <a:lstStyle/>
          <a:p>
            <a:pPr marL="179387" indent="-287338"/>
            <a:r>
              <a:rPr lang="en-US" sz="2400" dirty="0"/>
              <a:t>Contact </a:t>
            </a:r>
            <a:r>
              <a:rPr lang="en-US" sz="2400" dirty="0" smtClean="0"/>
              <a:t>us	</a:t>
            </a:r>
            <a:r>
              <a:rPr lang="en-US" sz="2000" dirty="0" smtClean="0">
                <a:hlinkClick r:id="rId6"/>
              </a:rPr>
              <a:t>billgib@microsoft.com</a:t>
            </a:r>
            <a:endParaRPr lang="en-US" sz="2000" dirty="0" smtClean="0"/>
          </a:p>
          <a:p>
            <a:pPr marL="179387" indent="-287338"/>
            <a:r>
              <a:rPr lang="en-US" sz="2000" dirty="0"/>
              <a:t>	</a:t>
            </a:r>
            <a:r>
              <a:rPr lang="en-US" sz="2000" dirty="0" smtClean="0"/>
              <a:t>		</a:t>
            </a:r>
            <a:r>
              <a:rPr lang="en-US" sz="2000" dirty="0" smtClean="0">
                <a:hlinkClick r:id="rId7"/>
              </a:rPr>
              <a:t>mwthomas@microsoft.com</a:t>
            </a:r>
            <a:r>
              <a:rPr lang="en-US" sz="2000" dirty="0" smtClean="0"/>
              <a:t> </a:t>
            </a:r>
            <a:endParaRPr lang="en-US" sz="2000" dirty="0"/>
          </a:p>
        </p:txBody>
      </p:sp>
      <p:grpSp>
        <p:nvGrpSpPr>
          <p:cNvPr id="6" name="Group 5"/>
          <p:cNvGrpSpPr/>
          <p:nvPr/>
        </p:nvGrpSpPr>
        <p:grpSpPr>
          <a:xfrm>
            <a:off x="3059576" y="5597050"/>
            <a:ext cx="6287235" cy="1049122"/>
            <a:chOff x="1522412" y="4800602"/>
            <a:chExt cx="8402591" cy="1391587"/>
          </a:xfrm>
        </p:grpSpPr>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88590"/>
            <a:stretch/>
          </p:blipFill>
          <p:spPr>
            <a:xfrm>
              <a:off x="1522412" y="4876802"/>
              <a:ext cx="1017302" cy="1315387"/>
            </a:xfrm>
            <a:prstGeom prst="rect">
              <a:avLst/>
            </a:prstGeom>
          </p:spPr>
        </p:pic>
        <p:sp>
          <p:nvSpPr>
            <p:cNvPr id="8" name="TextBox 7"/>
            <p:cNvSpPr txBox="1"/>
            <p:nvPr/>
          </p:nvSpPr>
          <p:spPr>
            <a:xfrm>
              <a:off x="2589211" y="4800602"/>
              <a:ext cx="7335792" cy="1102259"/>
            </a:xfrm>
            <a:prstGeom prst="rect">
              <a:avLst/>
            </a:prstGeom>
            <a:noFill/>
          </p:spPr>
          <p:txBody>
            <a:bodyPr wrap="none" lIns="0" tIns="0" rIns="0" bIns="0" rtlCol="0">
              <a:spAutoFit/>
            </a:bodyPr>
            <a:lstStyle/>
            <a:p>
              <a:r>
                <a:rPr lang="en-US" sz="3600" spc="-100" dirty="0" smtClean="0">
                  <a:effectLst>
                    <a:outerShdw blurRad="38100" dist="38100" dir="2700000" algn="tl">
                      <a:srgbClr val="000000">
                        <a:alpha val="43137"/>
                      </a:srgbClr>
                    </a:outerShdw>
                  </a:effectLst>
                </a:rPr>
                <a:t>SQL Server Developer Tools</a:t>
              </a:r>
            </a:p>
            <a:p>
              <a:r>
                <a:rPr lang="en-US" spc="-100" dirty="0" smtClean="0">
                  <a:effectLst>
                    <a:outerShdw blurRad="38100" dist="38100" dir="2700000" algn="tl">
                      <a:srgbClr val="000000">
                        <a:alpha val="43137"/>
                      </a:srgbClr>
                    </a:outerShdw>
                  </a:effectLst>
                </a:rPr>
                <a:t>Codename “Juneau”</a:t>
              </a:r>
            </a:p>
          </p:txBody>
        </p:sp>
      </p:grpSp>
    </p:spTree>
    <p:extLst>
      <p:ext uri="{BB962C8B-B14F-4D97-AF65-F5344CB8AC3E}">
        <p14:creationId xmlns:p14="http://schemas.microsoft.com/office/powerpoint/2010/main" val="13000728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6851836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Developing Databases is Hard!</a:t>
            </a:r>
            <a:endParaRPr lang="en-US" dirty="0"/>
          </a:p>
        </p:txBody>
      </p:sp>
      <p:sp>
        <p:nvSpPr>
          <p:cNvPr id="3" name="Content Placeholder 2"/>
          <p:cNvSpPr>
            <a:spLocks noGrp="1"/>
          </p:cNvSpPr>
          <p:nvPr>
            <p:ph idx="1"/>
          </p:nvPr>
        </p:nvSpPr>
        <p:spPr/>
        <p:txBody>
          <a:bodyPr/>
          <a:lstStyle/>
          <a:p>
            <a:r>
              <a:rPr lang="en-US" smtClean="0"/>
              <a:t>Need to preserve data puts focus on ALTER scripts</a:t>
            </a:r>
          </a:p>
          <a:p>
            <a:r>
              <a:rPr lang="en-US" smtClean="0"/>
              <a:t>Dependencies make even simple tasks complex</a:t>
            </a:r>
          </a:p>
          <a:p>
            <a:r>
              <a:rPr lang="en-US" smtClean="0"/>
              <a:t>Errors detected late</a:t>
            </a:r>
          </a:p>
          <a:p>
            <a:r>
              <a:rPr lang="en-US" smtClean="0"/>
              <a:t>Drift has to be accommodated</a:t>
            </a:r>
          </a:p>
          <a:p>
            <a:r>
              <a:rPr lang="en-US" smtClean="0"/>
              <a:t>Hard to synchronize app and database versions</a:t>
            </a:r>
          </a:p>
          <a:p>
            <a:r>
              <a:rPr lang="en-US" smtClean="0"/>
              <a:t>Target different editions, cloud</a:t>
            </a:r>
          </a:p>
          <a:p>
            <a:endParaRPr lang="en-US" dirty="0" smtClean="0"/>
          </a:p>
        </p:txBody>
      </p:sp>
    </p:spTree>
    <p:extLst>
      <p:ext uri="{BB962C8B-B14F-4D97-AF65-F5344CB8AC3E}">
        <p14:creationId xmlns:p14="http://schemas.microsoft.com/office/powerpoint/2010/main" val="42743854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2565459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467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466597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There is a Better Way…</a:t>
            </a:r>
            <a:endParaRPr lang="en-US" dirty="0"/>
          </a:p>
        </p:txBody>
      </p:sp>
      <p:sp>
        <p:nvSpPr>
          <p:cNvPr id="3" name="Content Placeholder 2"/>
          <p:cNvSpPr>
            <a:spLocks noGrp="1"/>
          </p:cNvSpPr>
          <p:nvPr>
            <p:ph idx="1"/>
          </p:nvPr>
        </p:nvSpPr>
        <p:spPr/>
        <p:txBody>
          <a:bodyPr/>
          <a:lstStyle/>
          <a:p>
            <a:r>
              <a:rPr lang="en-US" smtClean="0"/>
              <a:t>Declarative not scripted</a:t>
            </a:r>
          </a:p>
          <a:p>
            <a:r>
              <a:rPr lang="en-US" smtClean="0"/>
              <a:t>Model-based design and validation</a:t>
            </a:r>
          </a:p>
          <a:p>
            <a:r>
              <a:rPr lang="en-US" smtClean="0"/>
              <a:t>Same tools when connected or offline</a:t>
            </a:r>
          </a:p>
          <a:p>
            <a:r>
              <a:rPr lang="en-US" smtClean="0"/>
              <a:t>Use schema differencing for</a:t>
            </a:r>
          </a:p>
          <a:p>
            <a:pPr lvl="1"/>
            <a:r>
              <a:rPr lang="en-US" smtClean="0"/>
              <a:t>Incremental import and deployment </a:t>
            </a:r>
          </a:p>
          <a:p>
            <a:pPr lvl="1"/>
            <a:r>
              <a:rPr lang="en-US" smtClean="0"/>
              <a:t>Drift detection and reconciliation</a:t>
            </a:r>
          </a:p>
          <a:p>
            <a:r>
              <a:rPr lang="en-US" smtClean="0"/>
              <a:t>Schema and app under source code control</a:t>
            </a:r>
          </a:p>
          <a:p>
            <a:r>
              <a:rPr lang="en-US" smtClean="0"/>
              <a:t>Test locally, deploy to SQL Server or SQL Azure</a:t>
            </a:r>
          </a:p>
          <a:p>
            <a:endParaRPr lang="en-US" dirty="0"/>
          </a:p>
        </p:txBody>
      </p:sp>
    </p:spTree>
    <p:extLst>
      <p:ext uri="{BB962C8B-B14F-4D97-AF65-F5344CB8AC3E}">
        <p14:creationId xmlns:p14="http://schemas.microsoft.com/office/powerpoint/2010/main" val="5056312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Developer Tools code-named “Juneau”</a:t>
            </a:r>
            <a:endParaRPr lang="en-US" dirty="0"/>
          </a:p>
        </p:txBody>
      </p:sp>
      <p:sp>
        <p:nvSpPr>
          <p:cNvPr id="8" name="Rounded Rectangle 7"/>
          <p:cNvSpPr/>
          <p:nvPr/>
        </p:nvSpPr>
        <p:spPr>
          <a:xfrm>
            <a:off x="1303739" y="2209802"/>
            <a:ext cx="9743673" cy="1752597"/>
          </a:xfrm>
          <a:prstGeom prst="roundRect">
            <a:avLst/>
          </a:prstGeom>
          <a:noFill/>
          <a:ln w="38100">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tIns="0" rtlCol="0" anchor="t" anchorCtr="0"/>
          <a:lstStyle/>
          <a:p>
            <a:pPr algn="ctr"/>
            <a:r>
              <a:rPr lang="en-US" sz="2800" b="1" dirty="0" smtClean="0">
                <a:solidFill>
                  <a:schemeClr val="tx1"/>
                </a:solidFill>
              </a:rPr>
              <a:t>SSDT</a:t>
            </a:r>
            <a:endParaRPr lang="en-US" sz="2400" b="1" dirty="0">
              <a:solidFill>
                <a:schemeClr val="tx1"/>
              </a:solidFill>
            </a:endParaRPr>
          </a:p>
        </p:txBody>
      </p:sp>
      <p:sp>
        <p:nvSpPr>
          <p:cNvPr id="11" name="Rounded Rectangle 10"/>
          <p:cNvSpPr/>
          <p:nvPr/>
        </p:nvSpPr>
        <p:spPr>
          <a:xfrm>
            <a:off x="1593971"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solidFill>
                  <a:schemeClr val="tx1"/>
                </a:solidFill>
              </a:rPr>
              <a:t>Database</a:t>
            </a:r>
          </a:p>
          <a:p>
            <a:pPr algn="ctr"/>
            <a:r>
              <a:rPr lang="en-US" sz="2000" b="1" dirty="0">
                <a:solidFill>
                  <a:schemeClr val="tx1"/>
                </a:solidFill>
              </a:rPr>
              <a:t>Services</a:t>
            </a:r>
          </a:p>
        </p:txBody>
      </p:sp>
      <p:sp>
        <p:nvSpPr>
          <p:cNvPr id="12" name="Rounded Rectangle 11"/>
          <p:cNvSpPr/>
          <p:nvPr/>
        </p:nvSpPr>
        <p:spPr>
          <a:xfrm>
            <a:off x="4067935"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solidFill>
                  <a:schemeClr val="tx1"/>
                </a:solidFill>
              </a:rPr>
              <a:t>Analysis </a:t>
            </a:r>
            <a:r>
              <a:rPr lang="en-US" sz="2000" b="1" dirty="0" smtClean="0">
                <a:solidFill>
                  <a:schemeClr val="tx1"/>
                </a:solidFill>
              </a:rPr>
              <a:t>Services</a:t>
            </a:r>
            <a:endParaRPr lang="en-US" sz="2000" b="1" dirty="0">
              <a:solidFill>
                <a:schemeClr val="tx1"/>
              </a:solidFill>
            </a:endParaRPr>
          </a:p>
        </p:txBody>
      </p:sp>
      <p:sp>
        <p:nvSpPr>
          <p:cNvPr id="13" name="Rounded Rectangle 12"/>
          <p:cNvSpPr/>
          <p:nvPr/>
        </p:nvSpPr>
        <p:spPr>
          <a:xfrm>
            <a:off x="6353935"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tx1"/>
                </a:solidFill>
              </a:rPr>
              <a:t>Reporting Services</a:t>
            </a:r>
            <a:endParaRPr lang="en-US" sz="2000" b="1" dirty="0">
              <a:solidFill>
                <a:schemeClr val="tx1"/>
              </a:solidFill>
            </a:endParaRPr>
          </a:p>
        </p:txBody>
      </p:sp>
      <p:sp>
        <p:nvSpPr>
          <p:cNvPr id="14" name="Rounded Rectangle 13"/>
          <p:cNvSpPr/>
          <p:nvPr/>
        </p:nvSpPr>
        <p:spPr>
          <a:xfrm>
            <a:off x="8543682"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tx1"/>
                </a:solidFill>
              </a:rPr>
              <a:t>Integration Services</a:t>
            </a:r>
            <a:endParaRPr lang="en-US" sz="2000" b="1" dirty="0">
              <a:solidFill>
                <a:schemeClr val="tx1"/>
              </a:solidFill>
            </a:endParaRPr>
          </a:p>
        </p:txBody>
      </p:sp>
    </p:spTree>
    <p:extLst>
      <p:ext uri="{BB962C8B-B14F-4D97-AF65-F5344CB8AC3E}">
        <p14:creationId xmlns:p14="http://schemas.microsoft.com/office/powerpoint/2010/main" val="34539951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41939" y="2667000"/>
            <a:ext cx="9460522" cy="3815862"/>
            <a:chOff x="1459523" y="2725615"/>
            <a:chExt cx="9460523" cy="3815862"/>
          </a:xfrm>
          <a:effectLst>
            <a:glow rad="63500">
              <a:schemeClr val="accent1">
                <a:satMod val="175000"/>
                <a:alpha val="40000"/>
              </a:schemeClr>
            </a:glow>
          </a:effectLst>
        </p:grpSpPr>
        <p:sp>
          <p:nvSpPr>
            <p:cNvPr id="20" name="Round Same Side Corner Rectangle 19"/>
            <p:cNvSpPr/>
            <p:nvPr/>
          </p:nvSpPr>
          <p:spPr bwMode="auto">
            <a:xfrm>
              <a:off x="1459523" y="2725615"/>
              <a:ext cx="2272689" cy="1692055"/>
            </a:xfrm>
            <a:prstGeom prst="round2SameRect">
              <a:avLst>
                <a:gd name="adj1" fmla="val 12510"/>
                <a:gd name="adj2" fmla="val 0"/>
              </a:avLst>
            </a:prstGeom>
            <a:solidFill>
              <a:schemeClr val="accent4">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25" name="Rounded Rectangle 24"/>
            <p:cNvSpPr/>
            <p:nvPr/>
          </p:nvSpPr>
          <p:spPr bwMode="auto">
            <a:xfrm>
              <a:off x="1459523" y="4191000"/>
              <a:ext cx="9460523" cy="2350477"/>
            </a:xfrm>
            <a:prstGeom prst="roundRect">
              <a:avLst>
                <a:gd name="adj" fmla="val 5980"/>
              </a:avLst>
            </a:prstGeom>
            <a:solidFill>
              <a:schemeClr val="accent4">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p:txBody>
        </p:sp>
      </p:grpSp>
      <p:sp>
        <p:nvSpPr>
          <p:cNvPr id="2" name="Title 1"/>
          <p:cNvSpPr>
            <a:spLocks noGrp="1"/>
          </p:cNvSpPr>
          <p:nvPr>
            <p:ph type="title"/>
          </p:nvPr>
        </p:nvSpPr>
        <p:spPr/>
        <p:txBody>
          <a:bodyPr/>
          <a:lstStyle/>
          <a:p>
            <a:r>
              <a:rPr lang="en-US" smtClean="0"/>
              <a:t>SSDT Database Services</a:t>
            </a:r>
            <a:endParaRPr lang="en-US" dirty="0"/>
          </a:p>
        </p:txBody>
      </p:sp>
      <p:sp>
        <p:nvSpPr>
          <p:cNvPr id="4" name="Rounded Rectangle 3"/>
          <p:cNvSpPr/>
          <p:nvPr/>
        </p:nvSpPr>
        <p:spPr>
          <a:xfrm>
            <a:off x="1593971" y="2839357"/>
            <a:ext cx="1953724" cy="947998"/>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schemeClr val="tx1"/>
                </a:solidFill>
              </a:rPr>
              <a:t>Database</a:t>
            </a:r>
          </a:p>
          <a:p>
            <a:pPr algn="ctr"/>
            <a:r>
              <a:rPr lang="en-US" sz="2000" b="1" dirty="0" smtClean="0">
                <a:solidFill>
                  <a:schemeClr val="tx1"/>
                </a:solidFill>
              </a:rPr>
              <a:t>Services</a:t>
            </a:r>
            <a:endParaRPr lang="en-US" sz="2000" b="1" dirty="0">
              <a:solidFill>
                <a:schemeClr val="tx1"/>
              </a:solidFill>
            </a:endParaRPr>
          </a:p>
        </p:txBody>
      </p:sp>
      <p:sp>
        <p:nvSpPr>
          <p:cNvPr id="5" name="Rounded Rectangle 4"/>
          <p:cNvSpPr/>
          <p:nvPr/>
        </p:nvSpPr>
        <p:spPr>
          <a:xfrm>
            <a:off x="4067935"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solidFill>
                  <a:schemeClr val="tx1"/>
                </a:solidFill>
              </a:rPr>
              <a:t>Analysis </a:t>
            </a:r>
            <a:r>
              <a:rPr lang="en-US" sz="2000" b="1" dirty="0" smtClean="0">
                <a:solidFill>
                  <a:schemeClr val="tx1"/>
                </a:solidFill>
              </a:rPr>
              <a:t>Services</a:t>
            </a:r>
            <a:endParaRPr lang="en-US" sz="2000" b="1" dirty="0">
              <a:solidFill>
                <a:schemeClr val="tx1"/>
              </a:solidFill>
            </a:endParaRPr>
          </a:p>
        </p:txBody>
      </p:sp>
      <p:sp>
        <p:nvSpPr>
          <p:cNvPr id="8" name="Rounded Rectangle 7"/>
          <p:cNvSpPr/>
          <p:nvPr/>
        </p:nvSpPr>
        <p:spPr>
          <a:xfrm>
            <a:off x="7144807" y="4341470"/>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T-SQL</a:t>
            </a:r>
          </a:p>
          <a:p>
            <a:pPr algn="ctr"/>
            <a:r>
              <a:rPr lang="en-US" b="1" dirty="0">
                <a:solidFill>
                  <a:schemeClr val="tx1"/>
                </a:solidFill>
              </a:rPr>
              <a:t>Language</a:t>
            </a:r>
          </a:p>
          <a:p>
            <a:pPr algn="ctr"/>
            <a:r>
              <a:rPr lang="en-US" b="1" dirty="0">
                <a:solidFill>
                  <a:schemeClr val="tx1"/>
                </a:solidFill>
              </a:rPr>
              <a:t>Services</a:t>
            </a:r>
          </a:p>
        </p:txBody>
      </p:sp>
      <p:sp>
        <p:nvSpPr>
          <p:cNvPr id="9" name="Rounded Rectangle 8"/>
          <p:cNvSpPr/>
          <p:nvPr/>
        </p:nvSpPr>
        <p:spPr>
          <a:xfrm>
            <a:off x="7145052" y="5353729"/>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T-SQL</a:t>
            </a:r>
          </a:p>
          <a:p>
            <a:pPr algn="ctr"/>
            <a:r>
              <a:rPr lang="en-US" b="1" dirty="0">
                <a:solidFill>
                  <a:schemeClr val="tx1"/>
                </a:solidFill>
              </a:rPr>
              <a:t>Debugging</a:t>
            </a:r>
          </a:p>
        </p:txBody>
      </p:sp>
      <p:sp>
        <p:nvSpPr>
          <p:cNvPr id="10" name="Rounded Rectangle 9"/>
          <p:cNvSpPr/>
          <p:nvPr/>
        </p:nvSpPr>
        <p:spPr>
          <a:xfrm>
            <a:off x="1730080" y="4341470"/>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SQL Server</a:t>
            </a:r>
          </a:p>
          <a:p>
            <a:pPr algn="ctr"/>
            <a:r>
              <a:rPr lang="en-US" b="1" dirty="0">
                <a:solidFill>
                  <a:schemeClr val="tx1"/>
                </a:solidFill>
              </a:rPr>
              <a:t>Explorer</a:t>
            </a:r>
          </a:p>
        </p:txBody>
      </p:sp>
      <p:sp>
        <p:nvSpPr>
          <p:cNvPr id="11" name="Rounded Rectangle 10"/>
          <p:cNvSpPr/>
          <p:nvPr/>
        </p:nvSpPr>
        <p:spPr>
          <a:xfrm>
            <a:off x="5345014" y="4341470"/>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Database</a:t>
            </a:r>
          </a:p>
          <a:p>
            <a:pPr algn="ctr"/>
            <a:r>
              <a:rPr lang="en-US" b="1" dirty="0">
                <a:solidFill>
                  <a:schemeClr val="tx1"/>
                </a:solidFill>
              </a:rPr>
              <a:t>Publish</a:t>
            </a:r>
          </a:p>
        </p:txBody>
      </p:sp>
      <p:sp>
        <p:nvSpPr>
          <p:cNvPr id="12" name="Rounded Rectangle 11"/>
          <p:cNvSpPr/>
          <p:nvPr/>
        </p:nvSpPr>
        <p:spPr>
          <a:xfrm>
            <a:off x="1730079" y="5353729"/>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Table</a:t>
            </a:r>
          </a:p>
          <a:p>
            <a:pPr algn="ctr"/>
            <a:r>
              <a:rPr lang="en-US" b="1" dirty="0">
                <a:solidFill>
                  <a:schemeClr val="tx1"/>
                </a:solidFill>
              </a:rPr>
              <a:t>Designer</a:t>
            </a:r>
          </a:p>
        </p:txBody>
      </p:sp>
      <p:sp>
        <p:nvSpPr>
          <p:cNvPr id="14" name="Rounded Rectangle 13"/>
          <p:cNvSpPr/>
          <p:nvPr/>
        </p:nvSpPr>
        <p:spPr>
          <a:xfrm>
            <a:off x="8944997" y="4341470"/>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Buffered Declarative Editing</a:t>
            </a:r>
          </a:p>
        </p:txBody>
      </p:sp>
      <p:sp>
        <p:nvSpPr>
          <p:cNvPr id="15" name="Rounded Rectangle 14"/>
          <p:cNvSpPr/>
          <p:nvPr/>
        </p:nvSpPr>
        <p:spPr>
          <a:xfrm>
            <a:off x="8944997" y="5353729"/>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SQL/CLR</a:t>
            </a:r>
          </a:p>
        </p:txBody>
      </p:sp>
      <p:sp>
        <p:nvSpPr>
          <p:cNvPr id="16" name="Rounded Rectangle 15"/>
          <p:cNvSpPr/>
          <p:nvPr/>
        </p:nvSpPr>
        <p:spPr>
          <a:xfrm>
            <a:off x="3554890" y="5353729"/>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Schema </a:t>
            </a:r>
          </a:p>
          <a:p>
            <a:pPr algn="ctr"/>
            <a:r>
              <a:rPr lang="en-US" b="1" dirty="0">
                <a:solidFill>
                  <a:schemeClr val="tx1"/>
                </a:solidFill>
              </a:rPr>
              <a:t>Compare</a:t>
            </a:r>
          </a:p>
        </p:txBody>
      </p:sp>
      <p:sp>
        <p:nvSpPr>
          <p:cNvPr id="17" name="Rounded Rectangle 16"/>
          <p:cNvSpPr/>
          <p:nvPr/>
        </p:nvSpPr>
        <p:spPr>
          <a:xfrm>
            <a:off x="3554891" y="4341470"/>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rPr>
              <a:t>Static</a:t>
            </a:r>
          </a:p>
          <a:p>
            <a:pPr algn="ctr"/>
            <a:r>
              <a:rPr lang="en-US" b="1" dirty="0">
                <a:solidFill>
                  <a:schemeClr val="tx1"/>
                </a:solidFill>
              </a:rPr>
              <a:t>Analysis</a:t>
            </a:r>
          </a:p>
        </p:txBody>
      </p:sp>
      <p:sp>
        <p:nvSpPr>
          <p:cNvPr id="18" name="Rounded Rectangle 17"/>
          <p:cNvSpPr/>
          <p:nvPr/>
        </p:nvSpPr>
        <p:spPr>
          <a:xfrm>
            <a:off x="5345014" y="5353729"/>
            <a:ext cx="1683972" cy="900536"/>
          </a:xfrm>
          <a:prstGeom prst="roundRect">
            <a:avLst/>
          </a:prstGeom>
          <a:gradFill>
            <a:gsLst>
              <a:gs pos="0">
                <a:schemeClr val="accent1">
                  <a:shade val="51000"/>
                  <a:satMod val="130000"/>
                  <a:lumMod val="96000"/>
                </a:schemeClr>
              </a:gs>
              <a:gs pos="75000">
                <a:schemeClr val="accent1">
                  <a:shade val="93000"/>
                  <a:satMod val="130000"/>
                  <a:lumMod val="89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rPr>
              <a:t>Local</a:t>
            </a:r>
            <a:endParaRPr lang="en-US" b="1" dirty="0">
              <a:solidFill>
                <a:schemeClr val="tx1"/>
              </a:solidFill>
            </a:endParaRPr>
          </a:p>
          <a:p>
            <a:pPr algn="ctr"/>
            <a:r>
              <a:rPr lang="en-US" b="1" dirty="0" smtClean="0">
                <a:solidFill>
                  <a:schemeClr val="tx1"/>
                </a:solidFill>
              </a:rPr>
              <a:t>Database Runtime</a:t>
            </a:r>
            <a:endParaRPr lang="en-US" b="1" dirty="0">
              <a:solidFill>
                <a:schemeClr val="tx1"/>
              </a:solidFill>
            </a:endParaRPr>
          </a:p>
        </p:txBody>
      </p:sp>
      <p:sp>
        <p:nvSpPr>
          <p:cNvPr id="21" name="Rounded Rectangle 20"/>
          <p:cNvSpPr/>
          <p:nvPr/>
        </p:nvSpPr>
        <p:spPr>
          <a:xfrm>
            <a:off x="6353935"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tx1"/>
                </a:solidFill>
              </a:rPr>
              <a:t>Reporting Services</a:t>
            </a:r>
            <a:endParaRPr lang="en-US" sz="2000" b="1" dirty="0">
              <a:solidFill>
                <a:schemeClr val="tx1"/>
              </a:solidFill>
            </a:endParaRPr>
          </a:p>
        </p:txBody>
      </p:sp>
      <p:sp>
        <p:nvSpPr>
          <p:cNvPr id="22" name="Rounded Rectangle 21"/>
          <p:cNvSpPr/>
          <p:nvPr/>
        </p:nvSpPr>
        <p:spPr>
          <a:xfrm>
            <a:off x="8543682" y="2839357"/>
            <a:ext cx="1953724" cy="947998"/>
          </a:xfrm>
          <a:prstGeom prst="round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tx1"/>
                </a:solidFill>
              </a:rPr>
              <a:t>Integration Services</a:t>
            </a:r>
            <a:endParaRPr lang="en-US" sz="2000" b="1" dirty="0">
              <a:solidFill>
                <a:schemeClr val="tx1"/>
              </a:solidFill>
            </a:endParaRPr>
          </a:p>
        </p:txBody>
      </p:sp>
      <p:sp>
        <p:nvSpPr>
          <p:cNvPr id="26" name="Rounded Rectangle 25"/>
          <p:cNvSpPr/>
          <p:nvPr/>
        </p:nvSpPr>
        <p:spPr>
          <a:xfrm>
            <a:off x="1303739" y="2209802"/>
            <a:ext cx="9743673" cy="1752597"/>
          </a:xfrm>
          <a:prstGeom prst="roundRect">
            <a:avLst/>
          </a:prstGeom>
          <a:noFill/>
          <a:ln w="38100">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tIns="0" rtlCol="0" anchor="t" anchorCtr="0"/>
          <a:lstStyle/>
          <a:p>
            <a:pPr algn="ctr"/>
            <a:r>
              <a:rPr lang="en-US" sz="2800" b="1" dirty="0" smtClean="0">
                <a:solidFill>
                  <a:schemeClr val="tx1"/>
                </a:solidFill>
              </a:rPr>
              <a:t>SSDT</a:t>
            </a:r>
            <a:endParaRPr lang="en-US" sz="2400" b="1" dirty="0">
              <a:solidFill>
                <a:schemeClr val="tx1"/>
              </a:solidFill>
            </a:endParaRPr>
          </a:p>
        </p:txBody>
      </p:sp>
    </p:spTree>
    <p:extLst>
      <p:ext uri="{BB962C8B-B14F-4D97-AF65-F5344CB8AC3E}">
        <p14:creationId xmlns:p14="http://schemas.microsoft.com/office/powerpoint/2010/main" val="21959531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Demos…</a:t>
            </a:r>
            <a:endParaRPr lang="en-US" dirty="0"/>
          </a:p>
        </p:txBody>
      </p:sp>
      <p:sp>
        <p:nvSpPr>
          <p:cNvPr id="3" name="Text Placeholder 2"/>
          <p:cNvSpPr>
            <a:spLocks noGrp="1"/>
          </p:cNvSpPr>
          <p:nvPr>
            <p:ph type="body" sz="quarter" idx="10"/>
          </p:nvPr>
        </p:nvSpPr>
        <p:spPr/>
        <p:txBody>
          <a:bodyPr/>
          <a:lstStyle/>
          <a:p>
            <a:r>
              <a:rPr lang="en-US" smtClean="0"/>
              <a:t>Connected Development</a:t>
            </a:r>
          </a:p>
          <a:p>
            <a:r>
              <a:rPr lang="en-US" smtClean="0"/>
              <a:t>Offline Development</a:t>
            </a:r>
          </a:p>
          <a:p>
            <a:r>
              <a:rPr lang="en-US" smtClean="0"/>
              <a:t>Publish to SQL Azure</a:t>
            </a:r>
          </a:p>
          <a:p>
            <a:r>
              <a:rPr lang="en-US" smtClean="0"/>
              <a:t>Drift Detection and Snapshots</a:t>
            </a:r>
          </a:p>
          <a:p>
            <a:endParaRPr lang="en-US" dirty="0" smtClean="0"/>
          </a:p>
        </p:txBody>
      </p:sp>
    </p:spTree>
    <p:extLst>
      <p:ext uri="{BB962C8B-B14F-4D97-AF65-F5344CB8AC3E}">
        <p14:creationId xmlns:p14="http://schemas.microsoft.com/office/powerpoint/2010/main" val="28753215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Connected Development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99562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Connected Development</a:t>
            </a:r>
            <a:endParaRPr lang="en-US" dirty="0"/>
          </a:p>
        </p:txBody>
      </p:sp>
      <p:sp>
        <p:nvSpPr>
          <p:cNvPr id="3" name="Content Placeholder 2"/>
          <p:cNvSpPr>
            <a:spLocks noGrp="1"/>
          </p:cNvSpPr>
          <p:nvPr>
            <p:ph idx="1"/>
          </p:nvPr>
        </p:nvSpPr>
        <p:spPr/>
        <p:txBody>
          <a:bodyPr/>
          <a:lstStyle/>
          <a:p>
            <a:r>
              <a:rPr lang="en-US" smtClean="0"/>
              <a:t>SSMS-like explorer, query window</a:t>
            </a:r>
          </a:p>
          <a:p>
            <a:r>
              <a:rPr lang="en-US" smtClean="0"/>
              <a:t>Buffered declarative approach</a:t>
            </a:r>
          </a:p>
          <a:p>
            <a:r>
              <a:rPr lang="en-US" smtClean="0"/>
              <a:t>Model-based with error detection</a:t>
            </a:r>
          </a:p>
          <a:p>
            <a:r>
              <a:rPr lang="en-US" smtClean="0"/>
              <a:t>Code-backed designer</a:t>
            </a:r>
          </a:p>
          <a:p>
            <a:r>
              <a:rPr lang="en-US" smtClean="0"/>
              <a:t>Modern TSQL coding experience </a:t>
            </a:r>
            <a:endParaRPr lang="en-US" dirty="0" smtClean="0"/>
          </a:p>
        </p:txBody>
      </p:sp>
    </p:spTree>
    <p:extLst>
      <p:ext uri="{BB962C8B-B14F-4D97-AF65-F5344CB8AC3E}">
        <p14:creationId xmlns:p14="http://schemas.microsoft.com/office/powerpoint/2010/main" val="2972429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Offline Development </a:t>
            </a:r>
            <a:endParaRPr lang="en-US" dirty="0"/>
          </a:p>
        </p:txBody>
      </p:sp>
      <p:sp>
        <p:nvSpPr>
          <p:cNvPr id="6" name="Subtitle 5"/>
          <p:cNvSpPr>
            <a:spLocks noGrp="1"/>
          </p:cNvSpPr>
          <p:nvPr>
            <p:ph type="subTitle" idx="1"/>
          </p:nvPr>
        </p:nvSpPr>
        <p:spPr>
          <a:xfrm>
            <a:off x="836612" y="3570498"/>
            <a:ext cx="9323389" cy="461665"/>
          </a:xfrm>
        </p:spPr>
        <p:txBody>
          <a:bodyPr/>
          <a:lstStyle/>
          <a:p>
            <a:r>
              <a:rPr lang="en-US" b="1" dirty="0" smtClean="0">
                <a:solidFill>
                  <a:schemeClr val="accent1">
                    <a:lumMod val="60000"/>
                    <a:lumOff val="40000"/>
                  </a:schemeClr>
                </a:solidFill>
              </a:rPr>
              <a:t>Working with Visual Studio Database Projects</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40291649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2006/metadata/properties"/>
    <ds:schemaRef ds:uri="http://schemas.openxmlformats.org/package/2006/metadata/core-properties"/>
    <ds:schemaRef ds:uri="2295e2e7-0eeb-498e-8716-217bb2ee6ee3"/>
    <ds:schemaRef ds:uri="http://purl.org/dc/terms/"/>
    <ds:schemaRef ds:uri="http://purl.org/dc/elements/1.1/"/>
    <ds:schemaRef ds:uri="8b529f77-48ab-4581-b468-93f09345b8a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4140</TotalTime>
  <Words>1955</Words>
  <Application>Microsoft Office PowerPoint</Application>
  <PresentationFormat>Custom</PresentationFormat>
  <Paragraphs>210</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TENA11_BreakoutSession_Template_16x9_Final_05132011</vt:lpstr>
      <vt:lpstr>1_White with Consolas font for code slides</vt:lpstr>
      <vt:lpstr>Database Development with SQL Server Developer Tools codename “Juneau”</vt:lpstr>
      <vt:lpstr>Developing Databases is Hard!</vt:lpstr>
      <vt:lpstr>There is a Better Way…</vt:lpstr>
      <vt:lpstr>SQL Server Developer Tools code-named “Juneau”</vt:lpstr>
      <vt:lpstr>SSDT Database Services</vt:lpstr>
      <vt:lpstr>Demos…</vt:lpstr>
      <vt:lpstr>Connected Development </vt:lpstr>
      <vt:lpstr>Connected Development</vt:lpstr>
      <vt:lpstr>Offline Development </vt:lpstr>
      <vt:lpstr>Offline Development</vt:lpstr>
      <vt:lpstr>Publish to SQL Azure </vt:lpstr>
      <vt:lpstr>Publish to SQL Azure</vt:lpstr>
      <vt:lpstr>Drift Detection and Snapshots</vt:lpstr>
      <vt:lpstr>Drift Detection and Snapshots</vt:lpstr>
      <vt:lpstr>SSDT Availability</vt:lpstr>
      <vt:lpstr>Post-“Denali” Directions</vt:lpstr>
      <vt:lpstr>There is a better way…</vt:lpstr>
      <vt:lpstr>Resources</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DEV207: Database Development with SQL Server Developer Tools codename “Juneau”</dc:title>
  <dc:subject>Microsoft TechEd North America 2011</dc:subject>
  <dc:creator>Bill Gibson, Mark Wilson-Thomas</dc:creator>
  <dc:description>Template Design: Jordan Cayabyab
Formatter: Sylvia Tedjo, Silver Fox Productions
Event Date: May 16-19, 2011
Event Location: Atlanta
Audience Type: Developers, IT Pros</dc:description>
  <cp:lastModifiedBy>Shows</cp:lastModifiedBy>
  <cp:revision>99</cp:revision>
  <cp:lastPrinted>2011-05-15T22:57:02Z</cp:lastPrinted>
  <dcterms:created xsi:type="dcterms:W3CDTF">2011-04-03T16:00:10Z</dcterms:created>
  <dcterms:modified xsi:type="dcterms:W3CDTF">2011-05-17T17:13:00Z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