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2" r:id="rId4"/>
    <p:sldMasterId id="2147483803" r:id="rId5"/>
  </p:sldMasterIdLst>
  <p:notesMasterIdLst>
    <p:notesMasterId r:id="rId29"/>
  </p:notesMasterIdLst>
  <p:handoutMasterIdLst>
    <p:handoutMasterId r:id="rId30"/>
  </p:handoutMasterIdLst>
  <p:sldIdLst>
    <p:sldId id="322" r:id="rId6"/>
    <p:sldId id="335" r:id="rId7"/>
    <p:sldId id="339" r:id="rId8"/>
    <p:sldId id="336" r:id="rId9"/>
    <p:sldId id="337" r:id="rId10"/>
    <p:sldId id="351" r:id="rId11"/>
    <p:sldId id="341" r:id="rId12"/>
    <p:sldId id="342" r:id="rId13"/>
    <p:sldId id="343" r:id="rId14"/>
    <p:sldId id="352" r:id="rId15"/>
    <p:sldId id="361" r:id="rId16"/>
    <p:sldId id="348" r:id="rId17"/>
    <p:sldId id="362" r:id="rId18"/>
    <p:sldId id="345" r:id="rId19"/>
    <p:sldId id="347" r:id="rId20"/>
    <p:sldId id="350" r:id="rId21"/>
    <p:sldId id="354" r:id="rId22"/>
    <p:sldId id="363" r:id="rId23"/>
    <p:sldId id="364" r:id="rId24"/>
    <p:sldId id="365" r:id="rId25"/>
    <p:sldId id="366" r:id="rId26"/>
    <p:sldId id="359" r:id="rId27"/>
    <p:sldId id="319" r:id="rId28"/>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acyLee Hill" initials="TL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3C2F1"/>
    <a:srgbClr val="FFFFFF"/>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6" autoAdjust="0"/>
    <p:restoredTop sz="95244" autoAdjust="0"/>
  </p:normalViewPr>
  <p:slideViewPr>
    <p:cSldViewPr snapToGrid="0">
      <p:cViewPr varScale="1">
        <p:scale>
          <a:sx n="82" d="100"/>
          <a:sy n="82" d="100"/>
        </p:scale>
        <p:origin x="-1086"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62" d="100"/>
        <a:sy n="62" d="100"/>
      </p:scale>
      <p:origin x="0" y="0"/>
    </p:cViewPr>
  </p:sorterViewPr>
  <p:notesViewPr>
    <p:cSldViewPr snapToGrid="0" showGuides="1">
      <p:cViewPr>
        <p:scale>
          <a:sx n="148" d="100"/>
          <a:sy n="148" d="100"/>
        </p:scale>
        <p:origin x="-178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TechEd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5/14/2011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TechEd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5/14/2011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5/14/2011 5:22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5/14/2011 5:22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5/14/2011 5:22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5/14/2011 5:22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5/14/2011 5:22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1308544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egoe Semibold" charset="0"/>
                <a:cs typeface="Arial" charset="0"/>
              </a:defRPr>
            </a:lvl1pPr>
            <a:lvl2pPr marL="37931725" indent="-37474525" eaLnBrk="0" hangingPunct="0">
              <a:defRPr sz="2400">
                <a:solidFill>
                  <a:schemeClr val="tx1"/>
                </a:solidFill>
                <a:latin typeface="Segoe Semibold" charset="0"/>
                <a:cs typeface="Arial" charset="0"/>
              </a:defRPr>
            </a:lvl2pPr>
            <a:lvl3pPr eaLnBrk="0" hangingPunct="0">
              <a:defRPr sz="2400">
                <a:solidFill>
                  <a:schemeClr val="tx1"/>
                </a:solidFill>
                <a:latin typeface="Segoe Semibold" charset="0"/>
                <a:cs typeface="Arial" charset="0"/>
              </a:defRPr>
            </a:lvl3pPr>
            <a:lvl4pPr eaLnBrk="0" hangingPunct="0">
              <a:defRPr sz="2400">
                <a:solidFill>
                  <a:schemeClr val="tx1"/>
                </a:solidFill>
                <a:latin typeface="Segoe Semibold" charset="0"/>
                <a:cs typeface="Arial" charset="0"/>
              </a:defRPr>
            </a:lvl4pPr>
            <a:lvl5pPr eaLnBrk="0" hangingPunct="0">
              <a:defRPr sz="2400">
                <a:solidFill>
                  <a:schemeClr val="tx1"/>
                </a:solidFill>
                <a:latin typeface="Segoe Semibold" charset="0"/>
                <a:cs typeface="Arial" charset="0"/>
              </a:defRPr>
            </a:lvl5pPr>
            <a:lvl6pPr marL="457200" eaLnBrk="0" fontAlgn="base" hangingPunct="0">
              <a:spcBef>
                <a:spcPct val="0"/>
              </a:spcBef>
              <a:spcAft>
                <a:spcPct val="0"/>
              </a:spcAft>
              <a:defRPr sz="2400">
                <a:solidFill>
                  <a:schemeClr val="tx1"/>
                </a:solidFill>
                <a:latin typeface="Segoe Semibold" charset="0"/>
                <a:cs typeface="Arial" charset="0"/>
              </a:defRPr>
            </a:lvl6pPr>
            <a:lvl7pPr marL="914400" eaLnBrk="0" fontAlgn="base" hangingPunct="0">
              <a:spcBef>
                <a:spcPct val="0"/>
              </a:spcBef>
              <a:spcAft>
                <a:spcPct val="0"/>
              </a:spcAft>
              <a:defRPr sz="2400">
                <a:solidFill>
                  <a:schemeClr val="tx1"/>
                </a:solidFill>
                <a:latin typeface="Segoe Semibold" charset="0"/>
                <a:cs typeface="Arial" charset="0"/>
              </a:defRPr>
            </a:lvl7pPr>
            <a:lvl8pPr marL="1371600" eaLnBrk="0" fontAlgn="base" hangingPunct="0">
              <a:spcBef>
                <a:spcPct val="0"/>
              </a:spcBef>
              <a:spcAft>
                <a:spcPct val="0"/>
              </a:spcAft>
              <a:defRPr sz="2400">
                <a:solidFill>
                  <a:schemeClr val="tx1"/>
                </a:solidFill>
                <a:latin typeface="Segoe Semibold" charset="0"/>
                <a:cs typeface="Arial" charset="0"/>
              </a:defRPr>
            </a:lvl8pPr>
            <a:lvl9pPr marL="1828800" eaLnBrk="0" fontAlgn="base" hangingPunct="0">
              <a:spcBef>
                <a:spcPct val="0"/>
              </a:spcBef>
              <a:spcAft>
                <a:spcPct val="0"/>
              </a:spcAft>
              <a:defRPr sz="2400">
                <a:solidFill>
                  <a:schemeClr val="tx1"/>
                </a:solidFill>
                <a:latin typeface="Segoe Semibold" charset="0"/>
                <a:cs typeface="Arial" charset="0"/>
              </a:defRPr>
            </a:lvl9pPr>
          </a:lstStyle>
          <a:p>
            <a:pPr eaLnBrk="1" hangingPunct="1"/>
            <a:fld id="{5F497F4B-D35B-4BD9-9753-89E3A42171C1}" type="slidenum">
              <a:rPr lang="en-US" sz="1200">
                <a:solidFill>
                  <a:prstClr val="black"/>
                </a:solidFill>
                <a:latin typeface="Arial" charset="0"/>
              </a:rPr>
              <a:pPr eaLnBrk="1" hangingPunct="1"/>
              <a:t>3</a:t>
            </a:fld>
            <a:endParaRPr lang="en-US" sz="1200" dirty="0">
              <a:solidFill>
                <a:prstClr val="black"/>
              </a:solidFill>
              <a:latin typeface="Arial" charset="0"/>
            </a:endParaRPr>
          </a:p>
        </p:txBody>
      </p:sp>
      <p:sp>
        <p:nvSpPr>
          <p:cNvPr id="20483" name="Rectangle 2"/>
          <p:cNvSpPr>
            <a:spLocks noGrp="1" noRot="1" noChangeAspect="1" noChangeArrowheads="1" noTextEdit="1"/>
          </p:cNvSpPr>
          <p:nvPr>
            <p:ph type="sldImg"/>
          </p:nvPr>
        </p:nvSpPr>
        <p:spPr bwMode="auto">
          <a:xfrm>
            <a:off x="382588" y="685800"/>
            <a:ext cx="6092825"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574562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5/14/2011 5:22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5/14/2011 5:22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C7FD2-A4AB-4629-80E4-93525E41488F}" type="slidenum">
              <a:rPr lang="en-US" smtClean="0"/>
              <a:pPr/>
              <a:t>12</a:t>
            </a:fld>
            <a:endParaRPr lang="en-US" dirty="0"/>
          </a:p>
        </p:txBody>
      </p:sp>
    </p:spTree>
    <p:extLst>
      <p:ext uri="{BB962C8B-B14F-4D97-AF65-F5344CB8AC3E}">
        <p14:creationId xmlns:p14="http://schemas.microsoft.com/office/powerpoint/2010/main" val="3917107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5/14/2011 5:22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5/14/2011 5:22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608656520"/>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2512549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330332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811667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74244945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7871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004059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07684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49880205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287732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8403786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0156621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5803897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525188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27085878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99112929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82757330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15555341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284139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119617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80357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117690"/>
      </p:ext>
    </p:extLst>
  </p:cSld>
  <p:clrMap bg1="dk1" tx1="lt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85136948"/>
      </p:ext>
    </p:extLst>
  </p:cSld>
  <p:clrMap bg1="dk1" tx1="lt1" bg2="dk2" tx2="lt2" accent1="accent1" accent2="accent2" accent3="accent3" accent4="accent4" accent5="accent5" accent6="accent6" hlink="hlink" folHlink="folHlink"/>
  <p:sldLayoutIdLst>
    <p:sldLayoutId id="2147483804"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hyperlink" Target="http://www.microsoft.com/downloads/en/details.aspx?FamilyID=75568aa6-8107-475d-948a-ef22627e57a5"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visualstudiogallery.msdn.microsoft.com/e8360a85-58ca-42d1-8de0-e48a1ab071c7" TargetMode="External"/><Relationship Id="rId2" Type="http://schemas.openxmlformats.org/officeDocument/2006/relationships/hyperlink" Target="http://visualstudiogallery.msdn.microsoft.com/en-us/8e602a8c-6714-4549-9e95-f3700344b0d9" TargetMode="External"/><Relationship Id="rId1" Type="http://schemas.openxmlformats.org/officeDocument/2006/relationships/slideLayout" Target="../slideLayouts/slideLayout10.xml"/><Relationship Id="rId4" Type="http://schemas.openxmlformats.org/officeDocument/2006/relationships/hyperlink" Target="http://cksdev.codeplex.com/"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www.microsoft.com/downloads/details.aspx?displaylang=en&amp;FamilyID=5184cb27-98d9-4cc0-bb0b-4b24d5b62db6" TargetMode="External"/><Relationship Id="rId3" Type="http://schemas.openxmlformats.org/officeDocument/2006/relationships/hyperlink" Target="http://social.msdn.microsoft.com/Forums/en-US/sharepoint2010programming/threads" TargetMode="External"/><Relationship Id="rId7" Type="http://schemas.openxmlformats.org/officeDocument/2006/relationships/hyperlink" Target="http://msdn.microsoft.com/en-us/library/ff770300.aspx" TargetMode="External"/><Relationship Id="rId2" Type="http://schemas.openxmlformats.org/officeDocument/2006/relationships/hyperlink" Target="http://blogs.msdn.com/sharepointdev/" TargetMode="External"/><Relationship Id="rId1" Type="http://schemas.openxmlformats.org/officeDocument/2006/relationships/slideLayout" Target="../slideLayouts/slideLayout10.xml"/><Relationship Id="rId6" Type="http://schemas.openxmlformats.org/officeDocument/2006/relationships/hyperlink" Target="http://channel9.msdn.com/learn/courses/sharepoint2010developer/" TargetMode="External"/><Relationship Id="rId5" Type="http://schemas.openxmlformats.org/officeDocument/2006/relationships/hyperlink" Target="http://msdn.microsoft.com/en-us/library/ee330921.aspx" TargetMode="External"/><Relationship Id="rId10" Type="http://schemas.openxmlformats.org/officeDocument/2006/relationships/hyperlink" Target="http://msdn.microsoft.com/en-us/ff622991.aspx" TargetMode="External"/><Relationship Id="rId4" Type="http://schemas.openxmlformats.org/officeDocument/2006/relationships/hyperlink" Target="http://msdn.microsoft.com/en-us/sharepoint/default.aspx" TargetMode="External"/><Relationship Id="rId9" Type="http://schemas.openxmlformats.org/officeDocument/2006/relationships/hyperlink" Target="http://code.msdn.microsoft.com/SharePointDev201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twitter.com/MikeMorton_MSFT"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facebook.com/visualstudio" TargetMode="External"/><Relationship Id="rId3" Type="http://schemas.openxmlformats.org/officeDocument/2006/relationships/hyperlink" Target="http://www.microsoft.com/visualstudio/en-us/lightswitch" TargetMode="External"/><Relationship Id="rId7" Type="http://schemas.openxmlformats.org/officeDocument/2006/relationships/hyperlink" Target="http://www.microsoft.com/sqlserver/en/us/default.aspx" TargetMode="External"/><Relationship Id="rId2" Type="http://schemas.openxmlformats.org/officeDocument/2006/relationships/hyperlink" Target="http://www.microsoft.com/visualstudio" TargetMode="External"/><Relationship Id="rId1" Type="http://schemas.openxmlformats.org/officeDocument/2006/relationships/slideLayout" Target="../slideLayouts/slideLayout9.xml"/><Relationship Id="rId6" Type="http://schemas.openxmlformats.org/officeDocument/2006/relationships/hyperlink" Target="http://blogs.msdn.com/b/bharry/" TargetMode="External"/><Relationship Id="rId5" Type="http://schemas.openxmlformats.org/officeDocument/2006/relationships/hyperlink" Target="http://blogs.msdn.com/b/somasegar/" TargetMode="External"/><Relationship Id="rId4" Type="http://schemas.openxmlformats.org/officeDocument/2006/relationships/hyperlink" Target="http://www.microsoft.com/expressio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40.png"/><Relationship Id="rId5" Type="http://schemas.openxmlformats.org/officeDocument/2006/relationships/hyperlink" Target="http://www.microsoft.com/learning" TargetMode="External"/><Relationship Id="rId10" Type="http://schemas.openxmlformats.org/officeDocument/2006/relationships/image" Target="../media/image39.emf"/><Relationship Id="rId4" Type="http://schemas.openxmlformats.org/officeDocument/2006/relationships/image" Target="../media/image36.png"/><Relationship Id="rId9" Type="http://schemas.openxmlformats.org/officeDocument/2006/relationships/image" Target="../media/image38.png"/><Relationship Id="rId1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tiff"/><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hyperlink" Target="http://blogs.msdn.com/b/cjohnson/archive/2010/10/28/announcing-sharepoint-easy-setup-for-developers.aspx" TargetMode="External"/><Relationship Id="rId2" Type="http://schemas.openxmlformats.org/officeDocument/2006/relationships/hyperlink" Target="http://msdn.microsoft.com/en-us/library/ee554869.aspx"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513669"/>
            <a:ext cx="10242549" cy="1523497"/>
          </a:xfrm>
        </p:spPr>
        <p:txBody>
          <a:bodyPr/>
          <a:lstStyle/>
          <a:p>
            <a:r>
              <a:rPr lang="en-US" dirty="0"/>
              <a:t>Introduction to SharePoint Development with Microsoft Visual Studio 2010</a:t>
            </a:r>
          </a:p>
        </p:txBody>
      </p:sp>
      <p:sp>
        <p:nvSpPr>
          <p:cNvPr id="3" name="Subtitle 2"/>
          <p:cNvSpPr>
            <a:spLocks noGrp="1"/>
          </p:cNvSpPr>
          <p:nvPr>
            <p:ph type="subTitle" idx="1"/>
          </p:nvPr>
        </p:nvSpPr>
        <p:spPr/>
        <p:txBody>
          <a:bodyPr/>
          <a:lstStyle/>
          <a:p>
            <a:r>
              <a:rPr lang="en-US" smtClean="0"/>
              <a:t>Mike Morton</a:t>
            </a:r>
          </a:p>
          <a:p>
            <a:r>
              <a:rPr lang="en-US" smtClean="0"/>
              <a:t>Senior Program Manager</a:t>
            </a:r>
          </a:p>
          <a:p>
            <a:r>
              <a:rPr lang="en-US" smtClean="0"/>
              <a:t>Microsoft</a:t>
            </a:r>
            <a:endParaRPr lang="en-US" dirty="0"/>
          </a:p>
        </p:txBody>
      </p:sp>
      <p:sp>
        <p:nvSpPr>
          <p:cNvPr id="6" name="Text Placeholder 5"/>
          <p:cNvSpPr>
            <a:spLocks noGrp="1"/>
          </p:cNvSpPr>
          <p:nvPr>
            <p:ph type="body" sz="quarter" idx="10"/>
          </p:nvPr>
        </p:nvSpPr>
        <p:spPr/>
        <p:txBody>
          <a:bodyPr/>
          <a:lstStyle/>
          <a:p>
            <a:r>
              <a:rPr lang="en-US" dirty="0" smtClean="0"/>
              <a:t>DEV203</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Project System and Packaging</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4609215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smtClean="0"/>
              <a:t>Application Lifecycle</a:t>
            </a:r>
            <a:endParaRPr lang="en-US" dirty="0"/>
          </a:p>
        </p:txBody>
      </p:sp>
      <p:sp>
        <p:nvSpPr>
          <p:cNvPr id="4" name="Rectangle 3"/>
          <p:cNvSpPr/>
          <p:nvPr/>
        </p:nvSpPr>
        <p:spPr bwMode="auto">
          <a:xfrm>
            <a:off x="9024521" y="4721944"/>
            <a:ext cx="2093460" cy="1464479"/>
          </a:xfrm>
          <a:prstGeom prst="rect">
            <a:avLst/>
          </a:prstGeom>
          <a:solidFill>
            <a:schemeClr val="lt1">
              <a:alpha val="9000"/>
            </a:schemeClr>
          </a:solidFill>
          <a:ln w="12700">
            <a:solidFill>
              <a:schemeClr val="accent3">
                <a:alpha val="50000"/>
              </a:schemeClr>
            </a:solidFill>
            <a:prstDash val="lgDash"/>
            <a:headEnd type="none" w="med" len="med"/>
            <a:tailEnd type="none" w="med" len="med"/>
          </a:ln>
          <a:effectLst>
            <a:outerShdw blurRad="241300" dist="38100" dir="2700000" algn="tl" rotWithShape="0">
              <a:prstClr val="black"/>
            </a:outerShdw>
          </a:effectLst>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gradFill>
                <a:gsLst>
                  <a:gs pos="0">
                    <a:srgbClr val="FFFFFF"/>
                  </a:gs>
                  <a:gs pos="100000">
                    <a:srgbClr val="FFFFFF"/>
                  </a:gs>
                </a:gsLst>
                <a:lin ang="5400000" scaled="0"/>
              </a:gradFill>
              <a:effectLst>
                <a:outerShdw blurRad="38100" dist="38100" dir="2700000" algn="tl">
                  <a:srgbClr val="000000">
                    <a:alpha val="43137"/>
                  </a:srgbClr>
                </a:outerShdw>
              </a:effectLst>
            </a:endParaRPr>
          </a:p>
        </p:txBody>
      </p:sp>
      <p:sp>
        <p:nvSpPr>
          <p:cNvPr id="5" name="Rectangle 4"/>
          <p:cNvSpPr/>
          <p:nvPr/>
        </p:nvSpPr>
        <p:spPr bwMode="auto">
          <a:xfrm>
            <a:off x="607148" y="1114324"/>
            <a:ext cx="3047228" cy="257176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accent2"/>
                </a:solidFill>
              </a:rPr>
              <a:t>Developer Machine</a:t>
            </a:r>
          </a:p>
        </p:txBody>
      </p:sp>
      <p:sp>
        <p:nvSpPr>
          <p:cNvPr id="9" name="TextBox 8"/>
          <p:cNvSpPr txBox="1"/>
          <p:nvPr/>
        </p:nvSpPr>
        <p:spPr>
          <a:xfrm>
            <a:off x="1714783" y="2233649"/>
            <a:ext cx="831959" cy="169277"/>
          </a:xfrm>
          <a:prstGeom prst="rect">
            <a:avLst/>
          </a:prstGeom>
          <a:noFill/>
        </p:spPr>
        <p:txBody>
          <a:bodyPr wrap="none" lIns="0" tIns="0" rIns="0" bIns="0" rtlCol="0">
            <a:spAutoFit/>
          </a:bodyPr>
          <a:lstStyle/>
          <a:p>
            <a:r>
              <a:rPr lang="en-US" sz="1100" dirty="0" smtClean="0"/>
              <a:t>Development</a:t>
            </a:r>
            <a:endParaRPr lang="en-NZ" sz="1100" dirty="0" smtClean="0"/>
          </a:p>
        </p:txBody>
      </p:sp>
      <p:sp>
        <p:nvSpPr>
          <p:cNvPr id="10" name="TextBox 9"/>
          <p:cNvSpPr txBox="1"/>
          <p:nvPr/>
        </p:nvSpPr>
        <p:spPr>
          <a:xfrm>
            <a:off x="1899128" y="3376526"/>
            <a:ext cx="463268" cy="169277"/>
          </a:xfrm>
          <a:prstGeom prst="rect">
            <a:avLst/>
          </a:prstGeom>
          <a:noFill/>
        </p:spPr>
        <p:txBody>
          <a:bodyPr wrap="none" lIns="0" tIns="0" rIns="0" bIns="0" rtlCol="0">
            <a:spAutoFit/>
          </a:bodyPr>
          <a:lstStyle/>
          <a:p>
            <a:r>
              <a:rPr lang="en-US" sz="1100" dirty="0" smtClean="0"/>
              <a:t>Testing</a:t>
            </a:r>
            <a:endParaRPr lang="en-NZ" sz="1100" dirty="0" smtClean="0"/>
          </a:p>
        </p:txBody>
      </p:sp>
      <p:sp>
        <p:nvSpPr>
          <p:cNvPr id="16" name="TextBox 15"/>
          <p:cNvSpPr txBox="1"/>
          <p:nvPr/>
        </p:nvSpPr>
        <p:spPr>
          <a:xfrm rot="16200000">
            <a:off x="3149062" y="2315570"/>
            <a:ext cx="644407" cy="169277"/>
          </a:xfrm>
          <a:prstGeom prst="rect">
            <a:avLst/>
          </a:prstGeom>
          <a:noFill/>
        </p:spPr>
        <p:txBody>
          <a:bodyPr wrap="none" lIns="0" tIns="0" rIns="0" bIns="0" rtlCol="0">
            <a:spAutoFit/>
          </a:bodyPr>
          <a:lstStyle/>
          <a:p>
            <a:r>
              <a:rPr lang="en-US" sz="1100" dirty="0" smtClean="0"/>
              <a:t>F5 Deploy</a:t>
            </a:r>
            <a:endParaRPr lang="en-NZ" sz="1100" dirty="0" smtClean="0"/>
          </a:p>
        </p:txBody>
      </p:sp>
      <p:sp>
        <p:nvSpPr>
          <p:cNvPr id="18" name="Rectangle 17"/>
          <p:cNvSpPr/>
          <p:nvPr/>
        </p:nvSpPr>
        <p:spPr bwMode="auto">
          <a:xfrm>
            <a:off x="7844357" y="1114324"/>
            <a:ext cx="3713766" cy="128588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accent2"/>
                </a:solidFill>
              </a:rPr>
              <a:t>Team Foundation Server</a:t>
            </a:r>
          </a:p>
        </p:txBody>
      </p:sp>
      <p:grpSp>
        <p:nvGrpSpPr>
          <p:cNvPr id="19" name="Group 222"/>
          <p:cNvGrpSpPr/>
          <p:nvPr/>
        </p:nvGrpSpPr>
        <p:grpSpPr>
          <a:xfrm>
            <a:off x="3661463" y="1827117"/>
            <a:ext cx="4142231" cy="235433"/>
            <a:chOff x="2791367" y="1855776"/>
            <a:chExt cx="3107483" cy="235433"/>
          </a:xfrm>
          <a:effectLst/>
        </p:grpSpPr>
        <p:cxnSp>
          <p:nvCxnSpPr>
            <p:cNvPr id="20" name="Straight Arrow Connector 19"/>
            <p:cNvCxnSpPr/>
            <p:nvPr/>
          </p:nvCxnSpPr>
          <p:spPr>
            <a:xfrm>
              <a:off x="2791367" y="1855776"/>
              <a:ext cx="3107483" cy="1588"/>
            </a:xfrm>
            <a:prstGeom prst="straightConnector1">
              <a:avLst/>
            </a:prstGeom>
            <a:ln w="38100">
              <a:tailEnd type="triangle"/>
            </a:ln>
            <a:effectLst/>
          </p:spPr>
          <p:style>
            <a:lnRef idx="2">
              <a:schemeClr val="accent2"/>
            </a:lnRef>
            <a:fillRef idx="0">
              <a:schemeClr val="accent2"/>
            </a:fillRef>
            <a:effectRef idx="1">
              <a:schemeClr val="accent2"/>
            </a:effectRef>
            <a:fontRef idx="minor">
              <a:schemeClr val="tx1"/>
            </a:fontRef>
          </p:style>
        </p:cxnSp>
        <p:sp>
          <p:nvSpPr>
            <p:cNvPr id="21" name="TextBox 20"/>
            <p:cNvSpPr txBox="1"/>
            <p:nvPr/>
          </p:nvSpPr>
          <p:spPr>
            <a:xfrm>
              <a:off x="4088351" y="1906543"/>
              <a:ext cx="454570" cy="184666"/>
            </a:xfrm>
            <a:prstGeom prst="rect">
              <a:avLst/>
            </a:prstGeom>
            <a:noFill/>
          </p:spPr>
          <p:txBody>
            <a:bodyPr wrap="none" lIns="0" tIns="0" rIns="0" bIns="0" rtlCol="0">
              <a:spAutoFit/>
            </a:bodyPr>
            <a:lstStyle/>
            <a:p>
              <a:r>
                <a:rPr lang="en-US" sz="1200" dirty="0" smtClean="0"/>
                <a:t>Check In</a:t>
              </a:r>
              <a:endParaRPr lang="en-NZ" sz="1200" dirty="0" smtClean="0"/>
            </a:p>
          </p:txBody>
        </p:sp>
      </p:grpSp>
      <p:sp>
        <p:nvSpPr>
          <p:cNvPr id="22" name="Rectangle 21"/>
          <p:cNvSpPr/>
          <p:nvPr/>
        </p:nvSpPr>
        <p:spPr bwMode="auto">
          <a:xfrm>
            <a:off x="607148" y="4043282"/>
            <a:ext cx="3047228" cy="257176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accent2"/>
                </a:solidFill>
              </a:rPr>
              <a:t>Staging</a:t>
            </a:r>
          </a:p>
        </p:txBody>
      </p:sp>
      <p:grpSp>
        <p:nvGrpSpPr>
          <p:cNvPr id="23" name="Group 109"/>
          <p:cNvGrpSpPr/>
          <p:nvPr/>
        </p:nvGrpSpPr>
        <p:grpSpPr>
          <a:xfrm>
            <a:off x="940439" y="5354366"/>
            <a:ext cx="2380647" cy="874500"/>
            <a:chOff x="714348" y="2500306"/>
            <a:chExt cx="1785950" cy="874500"/>
          </a:xfrm>
        </p:grpSpPr>
        <p:sp>
          <p:nvSpPr>
            <p:cNvPr id="24" name="Rectangle 23"/>
            <p:cNvSpPr/>
            <p:nvPr/>
          </p:nvSpPr>
          <p:spPr bwMode="auto">
            <a:xfrm>
              <a:off x="714348" y="2500306"/>
              <a:ext cx="1785950" cy="874500"/>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503" y="2746142"/>
              <a:ext cx="1659640" cy="382829"/>
            </a:xfrm>
            <a:prstGeom prst="rect">
              <a:avLst/>
            </a:prstGeom>
          </p:spPr>
        </p:pic>
      </p:grpSp>
      <p:sp>
        <p:nvSpPr>
          <p:cNvPr id="27" name="TextBox 26"/>
          <p:cNvSpPr txBox="1"/>
          <p:nvPr/>
        </p:nvSpPr>
        <p:spPr>
          <a:xfrm>
            <a:off x="1179574" y="6246848"/>
            <a:ext cx="1902376" cy="169277"/>
          </a:xfrm>
          <a:prstGeom prst="rect">
            <a:avLst/>
          </a:prstGeom>
          <a:noFill/>
        </p:spPr>
        <p:txBody>
          <a:bodyPr wrap="square" lIns="0" tIns="0" rIns="0" bIns="0" rtlCol="0">
            <a:spAutoFit/>
          </a:bodyPr>
          <a:lstStyle/>
          <a:p>
            <a:pPr algn="ctr"/>
            <a:r>
              <a:rPr lang="en-US" sz="1100" dirty="0" smtClean="0"/>
              <a:t>Automated Testing</a:t>
            </a:r>
            <a:endParaRPr lang="en-NZ" sz="1100" dirty="0" smtClean="0"/>
          </a:p>
        </p:txBody>
      </p:sp>
      <p:sp>
        <p:nvSpPr>
          <p:cNvPr id="32" name="TextBox 31"/>
          <p:cNvSpPr txBox="1"/>
          <p:nvPr/>
        </p:nvSpPr>
        <p:spPr>
          <a:xfrm>
            <a:off x="1213865" y="5125877"/>
            <a:ext cx="1833794" cy="169277"/>
          </a:xfrm>
          <a:prstGeom prst="rect">
            <a:avLst/>
          </a:prstGeom>
          <a:noFill/>
        </p:spPr>
        <p:txBody>
          <a:bodyPr wrap="square" lIns="0" tIns="0" rIns="0" bIns="0" rtlCol="0">
            <a:spAutoFit/>
          </a:bodyPr>
          <a:lstStyle/>
          <a:p>
            <a:pPr algn="ctr"/>
            <a:r>
              <a:rPr lang="en-US" sz="1100" dirty="0" smtClean="0"/>
              <a:t>Warm-Blooded User </a:t>
            </a:r>
            <a:r>
              <a:rPr lang="en-US" sz="1100" dirty="0"/>
              <a:t>T</a:t>
            </a:r>
            <a:r>
              <a:rPr lang="en-US" sz="1100" dirty="0" smtClean="0"/>
              <a:t>esting</a:t>
            </a:r>
            <a:endParaRPr lang="en-NZ" sz="1100" dirty="0" smtClean="0"/>
          </a:p>
        </p:txBody>
      </p:sp>
      <p:sp>
        <p:nvSpPr>
          <p:cNvPr id="35" name="Rectangle 34"/>
          <p:cNvSpPr/>
          <p:nvPr/>
        </p:nvSpPr>
        <p:spPr bwMode="auto">
          <a:xfrm>
            <a:off x="8510895" y="4043282"/>
            <a:ext cx="3047228" cy="257176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accent2"/>
                </a:solidFill>
              </a:rPr>
              <a:t>TFS Build Server</a:t>
            </a:r>
          </a:p>
        </p:txBody>
      </p:sp>
      <p:sp>
        <p:nvSpPr>
          <p:cNvPr id="36" name="Rectangle 35"/>
          <p:cNvSpPr/>
          <p:nvPr/>
        </p:nvSpPr>
        <p:spPr bwMode="auto">
          <a:xfrm>
            <a:off x="8844186" y="4528102"/>
            <a:ext cx="2380647" cy="658189"/>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solidFill>
              </a:rPr>
              <a:t>SharePoint Projects</a:t>
            </a:r>
            <a:endParaRPr lang="en-NZ" spc="-150" dirty="0" smtClean="0">
              <a:solidFill>
                <a:schemeClr val="bg1"/>
              </a:solidFill>
            </a:endParaRPr>
          </a:p>
        </p:txBody>
      </p:sp>
      <p:sp>
        <p:nvSpPr>
          <p:cNvPr id="37" name="Rectangle 36"/>
          <p:cNvSpPr/>
          <p:nvPr/>
        </p:nvSpPr>
        <p:spPr bwMode="auto">
          <a:xfrm>
            <a:off x="8844186" y="5472043"/>
            <a:ext cx="2380647" cy="658189"/>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solidFill>
              </a:rPr>
              <a:t>SP2010 DLL’s</a:t>
            </a:r>
            <a:endParaRPr lang="en-NZ" spc="-150" dirty="0" smtClean="0">
              <a:solidFill>
                <a:schemeClr val="bg1"/>
              </a:solidFill>
            </a:endParaRPr>
          </a:p>
        </p:txBody>
      </p:sp>
      <p:sp>
        <p:nvSpPr>
          <p:cNvPr id="38" name="TextBox 37"/>
          <p:cNvSpPr txBox="1"/>
          <p:nvPr/>
        </p:nvSpPr>
        <p:spPr>
          <a:xfrm>
            <a:off x="9876613" y="5234860"/>
            <a:ext cx="315792" cy="169277"/>
          </a:xfrm>
          <a:prstGeom prst="rect">
            <a:avLst/>
          </a:prstGeom>
          <a:noFill/>
        </p:spPr>
        <p:txBody>
          <a:bodyPr wrap="none" lIns="0" tIns="0" rIns="0" bIns="0" rtlCol="0">
            <a:spAutoFit/>
          </a:bodyPr>
          <a:lstStyle/>
          <a:p>
            <a:pPr algn="ctr"/>
            <a:r>
              <a:rPr lang="en-US" sz="1100" dirty="0" smtClean="0"/>
              <a:t>Build</a:t>
            </a:r>
            <a:endParaRPr lang="en-NZ" sz="1100" dirty="0" smtClean="0"/>
          </a:p>
        </p:txBody>
      </p:sp>
      <p:sp>
        <p:nvSpPr>
          <p:cNvPr id="41" name="TextBox 40"/>
          <p:cNvSpPr txBox="1"/>
          <p:nvPr/>
        </p:nvSpPr>
        <p:spPr>
          <a:xfrm>
            <a:off x="9673834" y="6172607"/>
            <a:ext cx="721351" cy="169277"/>
          </a:xfrm>
          <a:prstGeom prst="rect">
            <a:avLst/>
          </a:prstGeom>
          <a:noFill/>
        </p:spPr>
        <p:txBody>
          <a:bodyPr wrap="none" lIns="0" tIns="0" rIns="0" bIns="0" rtlCol="0">
            <a:spAutoFit/>
          </a:bodyPr>
          <a:lstStyle/>
          <a:p>
            <a:pPr algn="ctr"/>
            <a:r>
              <a:rPr lang="en-US" sz="1100" dirty="0" smtClean="0"/>
              <a:t>Run Tests?</a:t>
            </a:r>
            <a:endParaRPr lang="en-NZ" sz="1100" dirty="0" smtClean="0"/>
          </a:p>
        </p:txBody>
      </p:sp>
      <p:grpSp>
        <p:nvGrpSpPr>
          <p:cNvPr id="44" name="Group 230"/>
          <p:cNvGrpSpPr/>
          <p:nvPr/>
        </p:nvGrpSpPr>
        <p:grpSpPr>
          <a:xfrm>
            <a:off x="3695016" y="1163100"/>
            <a:ext cx="4114800" cy="238564"/>
            <a:chOff x="2816538" y="1191760"/>
            <a:chExt cx="3086904" cy="238564"/>
          </a:xfrm>
          <a:effectLst/>
        </p:grpSpPr>
        <p:cxnSp>
          <p:nvCxnSpPr>
            <p:cNvPr id="45" name="Straight Arrow Connector 44"/>
            <p:cNvCxnSpPr/>
            <p:nvPr/>
          </p:nvCxnSpPr>
          <p:spPr>
            <a:xfrm>
              <a:off x="2816538" y="1428736"/>
              <a:ext cx="3086904" cy="1588"/>
            </a:xfrm>
            <a:prstGeom prst="straightConnector1">
              <a:avLst/>
            </a:prstGeom>
            <a:ln w="38100">
              <a:headEnd type="triangle"/>
              <a:tailEnd type="triangle"/>
            </a:ln>
            <a:effectLst/>
          </p:spPr>
          <p:style>
            <a:lnRef idx="2">
              <a:schemeClr val="accent2"/>
            </a:lnRef>
            <a:fillRef idx="0">
              <a:schemeClr val="accent2"/>
            </a:fillRef>
            <a:effectRef idx="1">
              <a:schemeClr val="accent2"/>
            </a:effectRef>
            <a:fontRef idx="minor">
              <a:schemeClr val="tx1"/>
            </a:fontRef>
          </p:style>
        </p:cxnSp>
        <p:sp>
          <p:nvSpPr>
            <p:cNvPr id="46" name="TextBox 45"/>
            <p:cNvSpPr txBox="1"/>
            <p:nvPr/>
          </p:nvSpPr>
          <p:spPr>
            <a:xfrm>
              <a:off x="3644860" y="1191760"/>
              <a:ext cx="1594602" cy="184666"/>
            </a:xfrm>
            <a:prstGeom prst="rect">
              <a:avLst/>
            </a:prstGeom>
            <a:noFill/>
          </p:spPr>
          <p:txBody>
            <a:bodyPr wrap="none" lIns="0" tIns="0" rIns="0" bIns="0" rtlCol="0">
              <a:spAutoFit/>
            </a:bodyPr>
            <a:lstStyle/>
            <a:p>
              <a:pPr algn="ctr"/>
              <a:r>
                <a:rPr lang="en-US" sz="1200" dirty="0" smtClean="0"/>
                <a:t>Fix Bugs (repeat as necessary)</a:t>
              </a:r>
              <a:endParaRPr lang="en-NZ" sz="1200" dirty="0" smtClean="0"/>
            </a:p>
          </p:txBody>
        </p:sp>
      </p:grpSp>
      <p:grpSp>
        <p:nvGrpSpPr>
          <p:cNvPr id="47" name="Group 223"/>
          <p:cNvGrpSpPr/>
          <p:nvPr/>
        </p:nvGrpSpPr>
        <p:grpSpPr>
          <a:xfrm>
            <a:off x="10319128" y="2408090"/>
            <a:ext cx="913811" cy="1581912"/>
            <a:chOff x="7785916" y="2436750"/>
            <a:chExt cx="685536" cy="1581912"/>
          </a:xfrm>
          <a:effectLst/>
        </p:grpSpPr>
        <p:cxnSp>
          <p:nvCxnSpPr>
            <p:cNvPr id="48" name="Straight Arrow Connector 47"/>
            <p:cNvCxnSpPr/>
            <p:nvPr/>
          </p:nvCxnSpPr>
          <p:spPr>
            <a:xfrm rot="5400000">
              <a:off x="6995754" y="3226912"/>
              <a:ext cx="1581912" cy="1588"/>
            </a:xfrm>
            <a:prstGeom prst="straightConnector1">
              <a:avLst/>
            </a:prstGeom>
            <a:ln w="38100">
              <a:tailEnd type="triangle"/>
            </a:ln>
            <a:effectLst/>
          </p:spPr>
          <p:style>
            <a:lnRef idx="2">
              <a:schemeClr val="accent2"/>
            </a:lnRef>
            <a:fillRef idx="0">
              <a:schemeClr val="accent2"/>
            </a:fillRef>
            <a:effectRef idx="1">
              <a:schemeClr val="accent2"/>
            </a:effectRef>
            <a:fontRef idx="minor">
              <a:schemeClr val="tx1"/>
            </a:fontRef>
          </p:style>
        </p:cxnSp>
        <p:sp>
          <p:nvSpPr>
            <p:cNvPr id="49" name="TextBox 48"/>
            <p:cNvSpPr txBox="1"/>
            <p:nvPr/>
          </p:nvSpPr>
          <p:spPr>
            <a:xfrm>
              <a:off x="7858145" y="2714620"/>
              <a:ext cx="613307" cy="923330"/>
            </a:xfrm>
            <a:prstGeom prst="rect">
              <a:avLst/>
            </a:prstGeom>
            <a:noFill/>
          </p:spPr>
          <p:txBody>
            <a:bodyPr wrap="none" lIns="0" tIns="0" rIns="0" bIns="0" rtlCol="0">
              <a:spAutoFit/>
            </a:bodyPr>
            <a:lstStyle/>
            <a:p>
              <a:r>
                <a:rPr lang="en-US" sz="1200" dirty="0" smtClean="0"/>
                <a:t>Nightly</a:t>
              </a:r>
            </a:p>
            <a:p>
              <a:r>
                <a:rPr lang="en-US" sz="1200" dirty="0" smtClean="0"/>
                <a:t>Build</a:t>
              </a:r>
            </a:p>
            <a:p>
              <a:r>
                <a:rPr lang="en-US" sz="1200" dirty="0" smtClean="0"/>
                <a:t>or</a:t>
              </a:r>
            </a:p>
            <a:p>
              <a:r>
                <a:rPr lang="en-US" sz="1200" dirty="0" smtClean="0"/>
                <a:t>Continuous</a:t>
              </a:r>
              <a:r>
                <a:rPr lang="en-NZ" sz="1200" dirty="0" smtClean="0"/>
                <a:t> </a:t>
              </a:r>
            </a:p>
            <a:p>
              <a:r>
                <a:rPr lang="en-NZ" sz="1200" dirty="0" smtClean="0"/>
                <a:t>Integration</a:t>
              </a:r>
              <a:endParaRPr lang="en-US" sz="1200" dirty="0" smtClean="0"/>
            </a:p>
          </p:txBody>
        </p:sp>
      </p:grpSp>
      <p:grpSp>
        <p:nvGrpSpPr>
          <p:cNvPr id="53" name="Group 227"/>
          <p:cNvGrpSpPr/>
          <p:nvPr/>
        </p:nvGrpSpPr>
        <p:grpSpPr>
          <a:xfrm>
            <a:off x="3688071" y="6164397"/>
            <a:ext cx="4809744" cy="237998"/>
            <a:chOff x="2811428" y="6193057"/>
            <a:chExt cx="3622676" cy="237998"/>
          </a:xfrm>
          <a:effectLst/>
        </p:grpSpPr>
        <p:cxnSp>
          <p:nvCxnSpPr>
            <p:cNvPr id="54" name="Straight Arrow Connector 53"/>
            <p:cNvCxnSpPr/>
            <p:nvPr/>
          </p:nvCxnSpPr>
          <p:spPr>
            <a:xfrm rot="10800000">
              <a:off x="2811428" y="6193057"/>
              <a:ext cx="3622676" cy="1588"/>
            </a:xfrm>
            <a:prstGeom prst="straightConnector1">
              <a:avLst/>
            </a:prstGeom>
            <a:ln w="38100">
              <a:tailEnd type="triangle"/>
            </a:ln>
            <a:effectLst/>
          </p:spPr>
          <p:style>
            <a:lnRef idx="2">
              <a:schemeClr val="accent2"/>
            </a:lnRef>
            <a:fillRef idx="0">
              <a:schemeClr val="accent2"/>
            </a:fillRef>
            <a:effectRef idx="1">
              <a:schemeClr val="accent2"/>
            </a:effectRef>
            <a:fontRef idx="minor">
              <a:schemeClr val="tx1"/>
            </a:fontRef>
          </p:style>
        </p:cxnSp>
        <p:sp>
          <p:nvSpPr>
            <p:cNvPr id="55" name="TextBox 54"/>
            <p:cNvSpPr txBox="1"/>
            <p:nvPr/>
          </p:nvSpPr>
          <p:spPr>
            <a:xfrm>
              <a:off x="4922277" y="6246389"/>
              <a:ext cx="1296365" cy="184666"/>
            </a:xfrm>
            <a:prstGeom prst="rect">
              <a:avLst/>
            </a:prstGeom>
            <a:noFill/>
          </p:spPr>
          <p:txBody>
            <a:bodyPr wrap="none" lIns="0" tIns="0" rIns="0" bIns="0" rtlCol="0">
              <a:spAutoFit/>
            </a:bodyPr>
            <a:lstStyle/>
            <a:p>
              <a:pPr algn="r"/>
              <a:r>
                <a:rPr lang="en-US" sz="1200" dirty="0" smtClean="0"/>
                <a:t>Deploy Using PowerShell</a:t>
              </a:r>
            </a:p>
          </p:txBody>
        </p:sp>
      </p:grpSp>
      <p:grpSp>
        <p:nvGrpSpPr>
          <p:cNvPr id="56" name="Group 229"/>
          <p:cNvGrpSpPr/>
          <p:nvPr/>
        </p:nvGrpSpPr>
        <p:grpSpPr>
          <a:xfrm>
            <a:off x="3666211" y="2114456"/>
            <a:ext cx="4142232" cy="2571768"/>
            <a:chOff x="2804306" y="2143116"/>
            <a:chExt cx="3107483" cy="2571768"/>
          </a:xfrm>
          <a:effectLst/>
        </p:grpSpPr>
        <p:cxnSp>
          <p:nvCxnSpPr>
            <p:cNvPr id="57" name="Straight Arrow Connector 173"/>
            <p:cNvCxnSpPr/>
            <p:nvPr/>
          </p:nvCxnSpPr>
          <p:spPr>
            <a:xfrm flipV="1">
              <a:off x="2804306" y="2143116"/>
              <a:ext cx="3107483" cy="2571768"/>
            </a:xfrm>
            <a:prstGeom prst="bentConnector3">
              <a:avLst>
                <a:gd name="adj1" fmla="val 69904"/>
              </a:avLst>
            </a:prstGeom>
            <a:ln w="38100">
              <a:tailEnd type="triangle"/>
            </a:ln>
            <a:effectLst/>
          </p:spPr>
          <p:style>
            <a:lnRef idx="2">
              <a:schemeClr val="accent2"/>
            </a:lnRef>
            <a:fillRef idx="0">
              <a:schemeClr val="accent2"/>
            </a:fillRef>
            <a:effectRef idx="1">
              <a:schemeClr val="accent2"/>
            </a:effectRef>
            <a:fontRef idx="minor">
              <a:schemeClr val="tx1"/>
            </a:fontRef>
          </p:style>
        </p:cxnSp>
        <p:sp>
          <p:nvSpPr>
            <p:cNvPr id="58" name="TextBox 57"/>
            <p:cNvSpPr txBox="1"/>
            <p:nvPr/>
          </p:nvSpPr>
          <p:spPr>
            <a:xfrm>
              <a:off x="3595704" y="4484700"/>
              <a:ext cx="901924" cy="184666"/>
            </a:xfrm>
            <a:prstGeom prst="rect">
              <a:avLst/>
            </a:prstGeom>
            <a:noFill/>
          </p:spPr>
          <p:txBody>
            <a:bodyPr wrap="none" lIns="0" tIns="0" rIns="0" bIns="0" rtlCol="0">
              <a:spAutoFit/>
            </a:bodyPr>
            <a:lstStyle/>
            <a:p>
              <a:pPr algn="r"/>
              <a:r>
                <a:rPr lang="en-NZ" sz="1200" dirty="0" smtClean="0"/>
                <a:t>Open/Close</a:t>
              </a:r>
              <a:r>
                <a:rPr lang="en-NZ" sz="1200" dirty="0" smtClean="0">
                  <a:effectLst>
                    <a:outerShdw blurRad="38100" dist="38100" dir="2700000" algn="tl">
                      <a:srgbClr val="000000">
                        <a:alpha val="43137"/>
                      </a:srgbClr>
                    </a:outerShdw>
                  </a:effectLst>
                </a:rPr>
                <a:t> </a:t>
              </a:r>
              <a:r>
                <a:rPr lang="en-NZ" sz="1200" dirty="0" smtClean="0"/>
                <a:t>Bugs</a:t>
              </a:r>
              <a:endParaRPr lang="en-US" sz="1200" dirty="0" smtClean="0"/>
            </a:p>
          </p:txBody>
        </p:sp>
      </p:grpSp>
      <p:grpSp>
        <p:nvGrpSpPr>
          <p:cNvPr id="62" name="Group 17"/>
          <p:cNvGrpSpPr/>
          <p:nvPr/>
        </p:nvGrpSpPr>
        <p:grpSpPr>
          <a:xfrm>
            <a:off x="8129765" y="5408900"/>
            <a:ext cx="594672" cy="484232"/>
            <a:chOff x="2967269" y="5183890"/>
            <a:chExt cx="443318" cy="481191"/>
          </a:xfrm>
        </p:grpSpPr>
        <p:pic>
          <p:nvPicPr>
            <p:cNvPr id="63" name="Picture 6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67269" y="5183890"/>
              <a:ext cx="443318" cy="481191"/>
            </a:xfrm>
            <a:prstGeom prst="rect">
              <a:avLst/>
            </a:prstGeom>
            <a:noFill/>
            <a:effectLst>
              <a:outerShdw blurRad="40005" dist="22860" dir="5400000" algn="br" rotWithShape="0">
                <a:prstClr val="black">
                  <a:alpha val="35000"/>
                </a:prstClr>
              </a:outerShdw>
            </a:effectLst>
          </p:spPr>
        </p:pic>
        <p:sp>
          <p:nvSpPr>
            <p:cNvPr id="64" name="TextBox 63"/>
            <p:cNvSpPr txBox="1"/>
            <p:nvPr/>
          </p:nvSpPr>
          <p:spPr>
            <a:xfrm>
              <a:off x="3068829" y="5400732"/>
              <a:ext cx="240198" cy="168214"/>
            </a:xfrm>
            <a:prstGeom prst="rect">
              <a:avLst/>
            </a:prstGeom>
            <a:noFill/>
          </p:spPr>
          <p:txBody>
            <a:bodyPr wrap="none" lIns="0" tIns="0" rIns="0" bIns="0" rtlCol="0">
              <a:spAutoFit/>
            </a:bodyPr>
            <a:lstStyle/>
            <a:p>
              <a:pPr algn="ctr"/>
              <a:r>
                <a:rPr lang="en-NZ" sz="1100" dirty="0" smtClean="0">
                  <a:solidFill>
                    <a:schemeClr val="accent2"/>
                  </a:solidFill>
                </a:rPr>
                <a:t>WSP</a:t>
              </a:r>
              <a:endParaRPr lang="en-NZ" sz="1000" dirty="0" smtClean="0">
                <a:solidFill>
                  <a:schemeClr val="accent2"/>
                </a:solidFill>
              </a:endParaRPr>
            </a:p>
          </p:txBody>
        </p:sp>
      </p:grpSp>
      <p:grpSp>
        <p:nvGrpSpPr>
          <p:cNvPr id="6" name="Group 42"/>
          <p:cNvGrpSpPr/>
          <p:nvPr/>
        </p:nvGrpSpPr>
        <p:grpSpPr>
          <a:xfrm>
            <a:off x="940439" y="2471646"/>
            <a:ext cx="2380647" cy="874500"/>
            <a:chOff x="714348" y="2500306"/>
            <a:chExt cx="1785950" cy="874500"/>
          </a:xfrm>
        </p:grpSpPr>
        <p:sp>
          <p:nvSpPr>
            <p:cNvPr id="7" name="Rectangle 6"/>
            <p:cNvSpPr/>
            <p:nvPr/>
          </p:nvSpPr>
          <p:spPr bwMode="auto">
            <a:xfrm>
              <a:off x="714348" y="2500306"/>
              <a:ext cx="1785950" cy="874500"/>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503" y="2746142"/>
              <a:ext cx="1659640" cy="382829"/>
            </a:xfrm>
            <a:prstGeom prst="rect">
              <a:avLst/>
            </a:prstGeom>
          </p:spPr>
        </p:pic>
      </p:grpSp>
      <p:grpSp>
        <p:nvGrpSpPr>
          <p:cNvPr id="65" name="Group 64"/>
          <p:cNvGrpSpPr/>
          <p:nvPr/>
        </p:nvGrpSpPr>
        <p:grpSpPr>
          <a:xfrm>
            <a:off x="940439" y="1471514"/>
            <a:ext cx="2380647" cy="731624"/>
            <a:chOff x="714348" y="1500174"/>
            <a:chExt cx="1785950" cy="731624"/>
          </a:xfrm>
        </p:grpSpPr>
        <p:sp>
          <p:nvSpPr>
            <p:cNvPr id="66" name="Rectangle 65"/>
            <p:cNvSpPr/>
            <p:nvPr/>
          </p:nvSpPr>
          <p:spPr bwMode="auto">
            <a:xfrm>
              <a:off x="714348" y="1500174"/>
              <a:ext cx="1785950" cy="731624"/>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pic>
          <p:nvPicPr>
            <p:cNvPr id="67" name="Picture 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604" y="1729646"/>
              <a:ext cx="1381438" cy="272680"/>
            </a:xfrm>
            <a:prstGeom prst="rect">
              <a:avLst/>
            </a:prstGeom>
          </p:spPr>
        </p:pic>
      </p:grpSp>
      <p:grpSp>
        <p:nvGrpSpPr>
          <p:cNvPr id="68" name="Group 67"/>
          <p:cNvGrpSpPr/>
          <p:nvPr/>
        </p:nvGrpSpPr>
        <p:grpSpPr>
          <a:xfrm>
            <a:off x="8049654" y="1471514"/>
            <a:ext cx="3303172" cy="731624"/>
            <a:chOff x="6144768" y="1500174"/>
            <a:chExt cx="2478024" cy="731624"/>
          </a:xfrm>
        </p:grpSpPr>
        <p:sp>
          <p:nvSpPr>
            <p:cNvPr id="69" name="Rectangle 68"/>
            <p:cNvSpPr/>
            <p:nvPr/>
          </p:nvSpPr>
          <p:spPr bwMode="auto">
            <a:xfrm>
              <a:off x="6144768" y="1500174"/>
              <a:ext cx="2478024" cy="731624"/>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pic>
          <p:nvPicPr>
            <p:cNvPr id="70" name="Picture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9959" y="1573364"/>
              <a:ext cx="1707643" cy="585245"/>
            </a:xfrm>
            <a:prstGeom prst="rect">
              <a:avLst/>
            </a:prstGeom>
          </p:spPr>
        </p:pic>
      </p:grpSp>
      <p:cxnSp>
        <p:nvCxnSpPr>
          <p:cNvPr id="88" name="Straight Arrow Connector 66"/>
          <p:cNvCxnSpPr/>
          <p:nvPr/>
        </p:nvCxnSpPr>
        <p:spPr>
          <a:xfrm>
            <a:off x="1224370" y="2207733"/>
            <a:ext cx="380903" cy="121981"/>
          </a:xfrm>
          <a:prstGeom prst="bentConnector3">
            <a:avLst>
              <a:gd name="adj1" fmla="val -1717"/>
            </a:avLst>
          </a:prstGeom>
          <a:ln w="15875">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89" name="Straight Arrow Connector 66"/>
          <p:cNvCxnSpPr/>
          <p:nvPr/>
        </p:nvCxnSpPr>
        <p:spPr>
          <a:xfrm flipV="1">
            <a:off x="2627463" y="2208679"/>
            <a:ext cx="321644" cy="121979"/>
          </a:xfrm>
          <a:prstGeom prst="bentConnector3">
            <a:avLst>
              <a:gd name="adj1" fmla="val 99762"/>
            </a:avLst>
          </a:prstGeom>
          <a:ln w="15875">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91" name="Straight Arrow Connector 66"/>
          <p:cNvCxnSpPr/>
          <p:nvPr/>
        </p:nvCxnSpPr>
        <p:spPr>
          <a:xfrm>
            <a:off x="1415357" y="3353945"/>
            <a:ext cx="380903" cy="121981"/>
          </a:xfrm>
          <a:prstGeom prst="bentConnector3">
            <a:avLst>
              <a:gd name="adj1" fmla="val -1717"/>
            </a:avLst>
          </a:prstGeom>
          <a:ln w="15875">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93" name="Straight Arrow Connector 66"/>
          <p:cNvCxnSpPr/>
          <p:nvPr/>
        </p:nvCxnSpPr>
        <p:spPr>
          <a:xfrm flipV="1">
            <a:off x="2463902" y="3353867"/>
            <a:ext cx="321644" cy="121979"/>
          </a:xfrm>
          <a:prstGeom prst="bentConnector3">
            <a:avLst>
              <a:gd name="adj1" fmla="val 99762"/>
            </a:avLst>
          </a:prstGeom>
          <a:ln w="15875">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95" name="Straight Arrow Connector 66"/>
          <p:cNvCxnSpPr/>
          <p:nvPr/>
        </p:nvCxnSpPr>
        <p:spPr>
          <a:xfrm>
            <a:off x="1079719" y="6232123"/>
            <a:ext cx="380903" cy="121981"/>
          </a:xfrm>
          <a:prstGeom prst="bentConnector3">
            <a:avLst>
              <a:gd name="adj1" fmla="val -1717"/>
            </a:avLst>
          </a:prstGeom>
          <a:ln w="15875">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98" name="Straight Arrow Connector 66"/>
          <p:cNvCxnSpPr/>
          <p:nvPr/>
        </p:nvCxnSpPr>
        <p:spPr>
          <a:xfrm flipV="1">
            <a:off x="2806391" y="6234239"/>
            <a:ext cx="321644" cy="121979"/>
          </a:xfrm>
          <a:prstGeom prst="bentConnector3">
            <a:avLst>
              <a:gd name="adj1" fmla="val 99762"/>
            </a:avLst>
          </a:prstGeom>
          <a:ln w="15875">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0" name="Straight Arrow Connector 66"/>
          <p:cNvCxnSpPr/>
          <p:nvPr/>
        </p:nvCxnSpPr>
        <p:spPr>
          <a:xfrm>
            <a:off x="9383461" y="5189760"/>
            <a:ext cx="380903" cy="121981"/>
          </a:xfrm>
          <a:prstGeom prst="bentConnector3">
            <a:avLst>
              <a:gd name="adj1" fmla="val -1717"/>
            </a:avLst>
          </a:prstGeom>
          <a:ln w="15875">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1" name="Straight Arrow Connector 66"/>
          <p:cNvCxnSpPr/>
          <p:nvPr/>
        </p:nvCxnSpPr>
        <p:spPr>
          <a:xfrm flipV="1">
            <a:off x="10314596" y="5195789"/>
            <a:ext cx="321644" cy="121979"/>
          </a:xfrm>
          <a:prstGeom prst="bentConnector3">
            <a:avLst>
              <a:gd name="adj1" fmla="val 99762"/>
            </a:avLst>
          </a:prstGeom>
          <a:ln w="15875">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3" name="Straight Arrow Connector 66"/>
          <p:cNvCxnSpPr/>
          <p:nvPr/>
        </p:nvCxnSpPr>
        <p:spPr>
          <a:xfrm>
            <a:off x="9193009" y="6134995"/>
            <a:ext cx="380903" cy="121981"/>
          </a:xfrm>
          <a:prstGeom prst="bentConnector3">
            <a:avLst>
              <a:gd name="adj1" fmla="val -1717"/>
            </a:avLst>
          </a:prstGeom>
          <a:ln w="15875">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4" name="Straight Arrow Connector 66"/>
          <p:cNvCxnSpPr/>
          <p:nvPr/>
        </p:nvCxnSpPr>
        <p:spPr>
          <a:xfrm flipV="1">
            <a:off x="10496829" y="6144792"/>
            <a:ext cx="321644" cy="121979"/>
          </a:xfrm>
          <a:prstGeom prst="bentConnector3">
            <a:avLst>
              <a:gd name="adj1" fmla="val 99762"/>
            </a:avLst>
          </a:prstGeom>
          <a:ln w="15875">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5" name="Straight Arrow Connector 66"/>
          <p:cNvCxnSpPr/>
          <p:nvPr/>
        </p:nvCxnSpPr>
        <p:spPr>
          <a:xfrm>
            <a:off x="3318738" y="1727275"/>
            <a:ext cx="197792" cy="254129"/>
          </a:xfrm>
          <a:prstGeom prst="bentConnector2">
            <a:avLst/>
          </a:prstGeom>
          <a:ln w="15875">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6" name="Straight Arrow Connector 66"/>
          <p:cNvCxnSpPr/>
          <p:nvPr/>
        </p:nvCxnSpPr>
        <p:spPr>
          <a:xfrm rot="5400000">
            <a:off x="3362722" y="2837794"/>
            <a:ext cx="124736" cy="182880"/>
          </a:xfrm>
          <a:prstGeom prst="bentConnector2">
            <a:avLst/>
          </a:prstGeom>
          <a:ln w="15875">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pic>
        <p:nvPicPr>
          <p:cNvPr id="1026" name="Picture 2" descr="\\SFP\Resources\Microsoft Presentation Resources\DVD_Art_08-10-2010\Artwork_Imagery\Icons - Illustrations\_ WINDOWS SERVER ICONS\People\users people persons man woma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4469" y="4397884"/>
            <a:ext cx="772587" cy="715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629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p:cTn id="12" dur="500" fill="hold"/>
                                        <p:tgtEl>
                                          <p:spTgt spid="65"/>
                                        </p:tgtEl>
                                        <p:attrNameLst>
                                          <p:attrName>ppt_w</p:attrName>
                                        </p:attrNameLst>
                                      </p:cBhvr>
                                      <p:tavLst>
                                        <p:tav tm="0">
                                          <p:val>
                                            <p:fltVal val="0"/>
                                          </p:val>
                                        </p:tav>
                                        <p:tav tm="100000">
                                          <p:val>
                                            <p:strVal val="#ppt_w"/>
                                          </p:val>
                                        </p:tav>
                                      </p:tavLst>
                                    </p:anim>
                                    <p:anim calcmode="lin" valueType="num">
                                      <p:cBhvr>
                                        <p:cTn id="13" dur="500" fill="hold"/>
                                        <p:tgtEl>
                                          <p:spTgt spid="65"/>
                                        </p:tgtEl>
                                        <p:attrNameLst>
                                          <p:attrName>ppt_h</p:attrName>
                                        </p:attrNameLst>
                                      </p:cBhvr>
                                      <p:tavLst>
                                        <p:tav tm="0">
                                          <p:val>
                                            <p:fltVal val="0"/>
                                          </p:val>
                                        </p:tav>
                                        <p:tav tm="100000">
                                          <p:val>
                                            <p:strVal val="#ppt_h"/>
                                          </p:val>
                                        </p:tav>
                                      </p:tavLst>
                                    </p:anim>
                                    <p:animEffect transition="in" filter="fade">
                                      <p:cBhvr>
                                        <p:cTn id="14" dur="500"/>
                                        <p:tgtEl>
                                          <p:spTgt spid="6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fade">
                                      <p:cBhvr>
                                        <p:cTn id="26" dur="500"/>
                                        <p:tgtEl>
                                          <p:spTgt spid="88"/>
                                        </p:tgtEl>
                                      </p:cBhvr>
                                    </p:animEffect>
                                  </p:childTnLst>
                                </p:cTn>
                              </p:par>
                              <p:par>
                                <p:cTn id="27" presetID="10" presetClass="entr" presetSubtype="0" fill="hold" nodeType="with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fade">
                                      <p:cBhvr>
                                        <p:cTn id="29" dur="500"/>
                                        <p:tgtEl>
                                          <p:spTgt spid="8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91"/>
                                        </p:tgtEl>
                                        <p:attrNameLst>
                                          <p:attrName>style.visibility</p:attrName>
                                        </p:attrNameLst>
                                      </p:cBhvr>
                                      <p:to>
                                        <p:strVal val="visible"/>
                                      </p:to>
                                    </p:set>
                                    <p:animEffect transition="in" filter="fade">
                                      <p:cBhvr>
                                        <p:cTn id="35" dur="500"/>
                                        <p:tgtEl>
                                          <p:spTgt spid="91"/>
                                        </p:tgtEl>
                                      </p:cBhvr>
                                    </p:animEffect>
                                  </p:childTnLst>
                                </p:cTn>
                              </p:par>
                              <p:par>
                                <p:cTn id="36" presetID="10" presetClass="entr" presetSubtype="0" fill="hold" nodeType="with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fade">
                                      <p:cBhvr>
                                        <p:cTn id="38" dur="500"/>
                                        <p:tgtEl>
                                          <p:spTgt spid="9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nodeType="withEffect">
                                  <p:stCondLst>
                                    <p:cond delay="0"/>
                                  </p:stCondLst>
                                  <p:childTnLst>
                                    <p:set>
                                      <p:cBhvr>
                                        <p:cTn id="43" dur="1" fill="hold">
                                          <p:stCondLst>
                                            <p:cond delay="0"/>
                                          </p:stCondLst>
                                        </p:cTn>
                                        <p:tgtEl>
                                          <p:spTgt spid="105"/>
                                        </p:tgtEl>
                                        <p:attrNameLst>
                                          <p:attrName>style.visibility</p:attrName>
                                        </p:attrNameLst>
                                      </p:cBhvr>
                                      <p:to>
                                        <p:strVal val="visible"/>
                                      </p:to>
                                    </p:set>
                                    <p:animEffect transition="in" filter="fade">
                                      <p:cBhvr>
                                        <p:cTn id="44" dur="500"/>
                                        <p:tgtEl>
                                          <p:spTgt spid="105"/>
                                        </p:tgtEl>
                                      </p:cBhvr>
                                    </p:animEffect>
                                  </p:childTnLst>
                                </p:cTn>
                              </p:par>
                              <p:par>
                                <p:cTn id="45" presetID="10" presetClass="entr" presetSubtype="0" fill="hold" nodeType="with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500"/>
                                        <p:tgtEl>
                                          <p:spTgt spid="10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par>
                                <p:cTn id="53" presetID="53" presetClass="entr" presetSubtype="16" fill="hold" nodeType="withEffect">
                                  <p:stCondLst>
                                    <p:cond delay="0"/>
                                  </p:stCondLst>
                                  <p:childTnLst>
                                    <p:set>
                                      <p:cBhvr>
                                        <p:cTn id="54" dur="1" fill="hold">
                                          <p:stCondLst>
                                            <p:cond delay="0"/>
                                          </p:stCondLst>
                                        </p:cTn>
                                        <p:tgtEl>
                                          <p:spTgt spid="68"/>
                                        </p:tgtEl>
                                        <p:attrNameLst>
                                          <p:attrName>style.visibility</p:attrName>
                                        </p:attrNameLst>
                                      </p:cBhvr>
                                      <p:to>
                                        <p:strVal val="visible"/>
                                      </p:to>
                                    </p:set>
                                    <p:anim calcmode="lin" valueType="num">
                                      <p:cBhvr>
                                        <p:cTn id="55" dur="500" fill="hold"/>
                                        <p:tgtEl>
                                          <p:spTgt spid="68"/>
                                        </p:tgtEl>
                                        <p:attrNameLst>
                                          <p:attrName>ppt_w</p:attrName>
                                        </p:attrNameLst>
                                      </p:cBhvr>
                                      <p:tavLst>
                                        <p:tav tm="0">
                                          <p:val>
                                            <p:fltVal val="0"/>
                                          </p:val>
                                        </p:tav>
                                        <p:tav tm="100000">
                                          <p:val>
                                            <p:strVal val="#ppt_w"/>
                                          </p:val>
                                        </p:tav>
                                      </p:tavLst>
                                    </p:anim>
                                    <p:anim calcmode="lin" valueType="num">
                                      <p:cBhvr>
                                        <p:cTn id="56" dur="500" fill="hold"/>
                                        <p:tgtEl>
                                          <p:spTgt spid="68"/>
                                        </p:tgtEl>
                                        <p:attrNameLst>
                                          <p:attrName>ppt_h</p:attrName>
                                        </p:attrNameLst>
                                      </p:cBhvr>
                                      <p:tavLst>
                                        <p:tav tm="0">
                                          <p:val>
                                            <p:fltVal val="0"/>
                                          </p:val>
                                        </p:tav>
                                        <p:tav tm="100000">
                                          <p:val>
                                            <p:strVal val="#ppt_h"/>
                                          </p:val>
                                        </p:tav>
                                      </p:tavLst>
                                    </p:anim>
                                    <p:animEffect transition="in" filter="fade">
                                      <p:cBhvr>
                                        <p:cTn id="57" dur="500"/>
                                        <p:tgtEl>
                                          <p:spTgt spid="68"/>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wipe(up)">
                                      <p:cBhvr>
                                        <p:cTn id="67" dur="500"/>
                                        <p:tgtEl>
                                          <p:spTgt spid="47"/>
                                        </p:tgtEl>
                                      </p:cBhvr>
                                    </p:animEffect>
                                  </p:childTnLst>
                                </p:cTn>
                              </p:par>
                              <p:par>
                                <p:cTn id="68" presetID="22" presetClass="exit" presetSubtype="8" fill="hold" nodeType="withEffect">
                                  <p:stCondLst>
                                    <p:cond delay="0"/>
                                  </p:stCondLst>
                                  <p:childTnLst>
                                    <p:animEffect transition="out" filter="wipe(left)">
                                      <p:cBhvr>
                                        <p:cTn id="69" dur="500"/>
                                        <p:tgtEl>
                                          <p:spTgt spid="19"/>
                                        </p:tgtEl>
                                      </p:cBhvr>
                                    </p:animEffect>
                                    <p:set>
                                      <p:cBhvr>
                                        <p:cTn id="70" dur="1" fill="hold">
                                          <p:stCondLst>
                                            <p:cond delay="499"/>
                                          </p:stCondLst>
                                        </p:cTn>
                                        <p:tgtEl>
                                          <p:spTgt spid="19"/>
                                        </p:tgtEl>
                                        <p:attrNameLst>
                                          <p:attrName>style.visibility</p:attrName>
                                        </p:attrNameLst>
                                      </p:cBhvr>
                                      <p:to>
                                        <p:strVal val="hidden"/>
                                      </p:to>
                                    </p:set>
                                  </p:childTnLst>
                                </p:cTn>
                              </p:par>
                              <p:par>
                                <p:cTn id="71" presetID="53"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p:cTn id="73" dur="500" fill="hold"/>
                                        <p:tgtEl>
                                          <p:spTgt spid="35"/>
                                        </p:tgtEl>
                                        <p:attrNameLst>
                                          <p:attrName>ppt_w</p:attrName>
                                        </p:attrNameLst>
                                      </p:cBhvr>
                                      <p:tavLst>
                                        <p:tav tm="0">
                                          <p:val>
                                            <p:fltVal val="0"/>
                                          </p:val>
                                        </p:tav>
                                        <p:tav tm="100000">
                                          <p:val>
                                            <p:strVal val="#ppt_w"/>
                                          </p:val>
                                        </p:tav>
                                      </p:tavLst>
                                    </p:anim>
                                    <p:anim calcmode="lin" valueType="num">
                                      <p:cBhvr>
                                        <p:cTn id="74" dur="500" fill="hold"/>
                                        <p:tgtEl>
                                          <p:spTgt spid="35"/>
                                        </p:tgtEl>
                                        <p:attrNameLst>
                                          <p:attrName>ppt_h</p:attrName>
                                        </p:attrNameLst>
                                      </p:cBhvr>
                                      <p:tavLst>
                                        <p:tav tm="0">
                                          <p:val>
                                            <p:fltVal val="0"/>
                                          </p:val>
                                        </p:tav>
                                        <p:tav tm="100000">
                                          <p:val>
                                            <p:strVal val="#ppt_h"/>
                                          </p:val>
                                        </p:tav>
                                      </p:tavLst>
                                    </p:anim>
                                    <p:animEffect transition="in" filter="fade">
                                      <p:cBhvr>
                                        <p:cTn id="75" dur="500"/>
                                        <p:tgtEl>
                                          <p:spTgt spid="3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6"/>
                                        </p:tgtEl>
                                        <p:attrNameLst>
                                          <p:attrName>style.visibility</p:attrName>
                                        </p:attrNameLst>
                                      </p:cBhvr>
                                      <p:to>
                                        <p:strVal val="visible"/>
                                      </p:to>
                                    </p:set>
                                    <p:anim calcmode="lin" valueType="num">
                                      <p:cBhvr>
                                        <p:cTn id="78" dur="500" fill="hold"/>
                                        <p:tgtEl>
                                          <p:spTgt spid="36"/>
                                        </p:tgtEl>
                                        <p:attrNameLst>
                                          <p:attrName>ppt_w</p:attrName>
                                        </p:attrNameLst>
                                      </p:cBhvr>
                                      <p:tavLst>
                                        <p:tav tm="0">
                                          <p:val>
                                            <p:fltVal val="0"/>
                                          </p:val>
                                        </p:tav>
                                        <p:tav tm="100000">
                                          <p:val>
                                            <p:strVal val="#ppt_w"/>
                                          </p:val>
                                        </p:tav>
                                      </p:tavLst>
                                    </p:anim>
                                    <p:anim calcmode="lin" valueType="num">
                                      <p:cBhvr>
                                        <p:cTn id="79" dur="500" fill="hold"/>
                                        <p:tgtEl>
                                          <p:spTgt spid="36"/>
                                        </p:tgtEl>
                                        <p:attrNameLst>
                                          <p:attrName>ppt_h</p:attrName>
                                        </p:attrNameLst>
                                      </p:cBhvr>
                                      <p:tavLst>
                                        <p:tav tm="0">
                                          <p:val>
                                            <p:fltVal val="0"/>
                                          </p:val>
                                        </p:tav>
                                        <p:tav tm="100000">
                                          <p:val>
                                            <p:strVal val="#ppt_h"/>
                                          </p:val>
                                        </p:tav>
                                      </p:tavLst>
                                    </p:anim>
                                    <p:animEffect transition="in" filter="fade">
                                      <p:cBhvr>
                                        <p:cTn id="80" dur="500"/>
                                        <p:tgtEl>
                                          <p:spTgt spid="36"/>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 calcmode="lin" valueType="num">
                                      <p:cBhvr>
                                        <p:cTn id="83" dur="500" fill="hold"/>
                                        <p:tgtEl>
                                          <p:spTgt spid="37"/>
                                        </p:tgtEl>
                                        <p:attrNameLst>
                                          <p:attrName>ppt_w</p:attrName>
                                        </p:attrNameLst>
                                      </p:cBhvr>
                                      <p:tavLst>
                                        <p:tav tm="0">
                                          <p:val>
                                            <p:fltVal val="0"/>
                                          </p:val>
                                        </p:tav>
                                        <p:tav tm="100000">
                                          <p:val>
                                            <p:strVal val="#ppt_w"/>
                                          </p:val>
                                        </p:tav>
                                      </p:tavLst>
                                    </p:anim>
                                    <p:anim calcmode="lin" valueType="num">
                                      <p:cBhvr>
                                        <p:cTn id="84" dur="500" fill="hold"/>
                                        <p:tgtEl>
                                          <p:spTgt spid="37"/>
                                        </p:tgtEl>
                                        <p:attrNameLst>
                                          <p:attrName>ppt_h</p:attrName>
                                        </p:attrNameLst>
                                      </p:cBhvr>
                                      <p:tavLst>
                                        <p:tav tm="0">
                                          <p:val>
                                            <p:fltVal val="0"/>
                                          </p:val>
                                        </p:tav>
                                        <p:tav tm="100000">
                                          <p:val>
                                            <p:strVal val="#ppt_h"/>
                                          </p:val>
                                        </p:tav>
                                      </p:tavLst>
                                    </p:anim>
                                    <p:animEffect transition="in" filter="fade">
                                      <p:cBhvr>
                                        <p:cTn id="85" dur="500"/>
                                        <p:tgtEl>
                                          <p:spTgt spid="37"/>
                                        </p:tgtEl>
                                      </p:cBhvr>
                                    </p:animEffec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500"/>
                                        <p:tgtEl>
                                          <p:spTgt spid="38"/>
                                        </p:tgtEl>
                                      </p:cBhvr>
                                    </p:animEffect>
                                  </p:childTnLst>
                                </p:cTn>
                              </p:par>
                              <p:par>
                                <p:cTn id="90" presetID="10" presetClass="entr" presetSubtype="0" fill="hold" nodeType="withEffect">
                                  <p:stCondLst>
                                    <p:cond delay="0"/>
                                  </p:stCondLst>
                                  <p:childTnLst>
                                    <p:set>
                                      <p:cBhvr>
                                        <p:cTn id="91" dur="1" fill="hold">
                                          <p:stCondLst>
                                            <p:cond delay="0"/>
                                          </p:stCondLst>
                                        </p:cTn>
                                        <p:tgtEl>
                                          <p:spTgt spid="100"/>
                                        </p:tgtEl>
                                        <p:attrNameLst>
                                          <p:attrName>style.visibility</p:attrName>
                                        </p:attrNameLst>
                                      </p:cBhvr>
                                      <p:to>
                                        <p:strVal val="visible"/>
                                      </p:to>
                                    </p:set>
                                    <p:animEffect transition="in" filter="fade">
                                      <p:cBhvr>
                                        <p:cTn id="92" dur="500"/>
                                        <p:tgtEl>
                                          <p:spTgt spid="100"/>
                                        </p:tgtEl>
                                      </p:cBhvr>
                                    </p:animEffect>
                                  </p:childTnLst>
                                </p:cTn>
                              </p:par>
                              <p:par>
                                <p:cTn id="93" presetID="10" presetClass="entr" presetSubtype="0" fill="hold" nodeType="withEffect">
                                  <p:stCondLst>
                                    <p:cond delay="0"/>
                                  </p:stCondLst>
                                  <p:childTnLst>
                                    <p:set>
                                      <p:cBhvr>
                                        <p:cTn id="94" dur="1" fill="hold">
                                          <p:stCondLst>
                                            <p:cond delay="0"/>
                                          </p:stCondLst>
                                        </p:cTn>
                                        <p:tgtEl>
                                          <p:spTgt spid="101"/>
                                        </p:tgtEl>
                                        <p:attrNameLst>
                                          <p:attrName>style.visibility</p:attrName>
                                        </p:attrNameLst>
                                      </p:cBhvr>
                                      <p:to>
                                        <p:strVal val="visible"/>
                                      </p:to>
                                    </p:set>
                                    <p:animEffect transition="in" filter="fade">
                                      <p:cBhvr>
                                        <p:cTn id="95" dur="500"/>
                                        <p:tgtEl>
                                          <p:spTgt spid="10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fade">
                                      <p:cBhvr>
                                        <p:cTn id="98" dur="500"/>
                                        <p:tgtEl>
                                          <p:spTgt spid="41"/>
                                        </p:tgtEl>
                                      </p:cBhvr>
                                    </p:animEffect>
                                  </p:childTnLst>
                                </p:cTn>
                              </p:par>
                              <p:par>
                                <p:cTn id="99" presetID="10" presetClass="entr" presetSubtype="0" fill="hold" nodeType="withEffect">
                                  <p:stCondLst>
                                    <p:cond delay="0"/>
                                  </p:stCondLst>
                                  <p:childTnLst>
                                    <p:set>
                                      <p:cBhvr>
                                        <p:cTn id="100" dur="1" fill="hold">
                                          <p:stCondLst>
                                            <p:cond delay="0"/>
                                          </p:stCondLst>
                                        </p:cTn>
                                        <p:tgtEl>
                                          <p:spTgt spid="103"/>
                                        </p:tgtEl>
                                        <p:attrNameLst>
                                          <p:attrName>style.visibility</p:attrName>
                                        </p:attrNameLst>
                                      </p:cBhvr>
                                      <p:to>
                                        <p:strVal val="visible"/>
                                      </p:to>
                                    </p:set>
                                    <p:animEffect transition="in" filter="fade">
                                      <p:cBhvr>
                                        <p:cTn id="101" dur="500"/>
                                        <p:tgtEl>
                                          <p:spTgt spid="103"/>
                                        </p:tgtEl>
                                      </p:cBhvr>
                                    </p:animEffect>
                                  </p:childTnLst>
                                </p:cTn>
                              </p:par>
                              <p:par>
                                <p:cTn id="102" presetID="10" presetClass="entr" presetSubtype="0" fill="hold" nodeType="withEffect">
                                  <p:stCondLst>
                                    <p:cond delay="0"/>
                                  </p:stCondLst>
                                  <p:childTnLst>
                                    <p:set>
                                      <p:cBhvr>
                                        <p:cTn id="103" dur="1" fill="hold">
                                          <p:stCondLst>
                                            <p:cond delay="0"/>
                                          </p:stCondLst>
                                        </p:cTn>
                                        <p:tgtEl>
                                          <p:spTgt spid="104"/>
                                        </p:tgtEl>
                                        <p:attrNameLst>
                                          <p:attrName>style.visibility</p:attrName>
                                        </p:attrNameLst>
                                      </p:cBhvr>
                                      <p:to>
                                        <p:strVal val="visible"/>
                                      </p:to>
                                    </p:set>
                                    <p:animEffect transition="in" filter="fade">
                                      <p:cBhvr>
                                        <p:cTn id="104" dur="500"/>
                                        <p:tgtEl>
                                          <p:spTgt spid="104"/>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0" fill="hold" grpId="0" nodeType="clickEffect">
                                  <p:stCondLst>
                                    <p:cond delay="0"/>
                                  </p:stCondLst>
                                  <p:childTnLst>
                                    <p:set>
                                      <p:cBhvr>
                                        <p:cTn id="108" dur="1" fill="hold">
                                          <p:stCondLst>
                                            <p:cond delay="0"/>
                                          </p:stCondLst>
                                        </p:cTn>
                                        <p:tgtEl>
                                          <p:spTgt spid="4"/>
                                        </p:tgtEl>
                                        <p:attrNameLst>
                                          <p:attrName>style.visibility</p:attrName>
                                        </p:attrNameLst>
                                      </p:cBhvr>
                                      <p:to>
                                        <p:strVal val="visible"/>
                                      </p:to>
                                    </p:set>
                                    <p:anim calcmode="lin" valueType="num">
                                      <p:cBhvr>
                                        <p:cTn id="109" dur="500" fill="hold"/>
                                        <p:tgtEl>
                                          <p:spTgt spid="4"/>
                                        </p:tgtEl>
                                        <p:attrNameLst>
                                          <p:attrName>ppt_w</p:attrName>
                                        </p:attrNameLst>
                                      </p:cBhvr>
                                      <p:tavLst>
                                        <p:tav tm="0">
                                          <p:val>
                                            <p:fltVal val="0"/>
                                          </p:val>
                                        </p:tav>
                                        <p:tav tm="100000">
                                          <p:val>
                                            <p:strVal val="#ppt_w"/>
                                          </p:val>
                                        </p:tav>
                                      </p:tavLst>
                                    </p:anim>
                                    <p:anim calcmode="lin" valueType="num">
                                      <p:cBhvr>
                                        <p:cTn id="110" dur="500" fill="hold"/>
                                        <p:tgtEl>
                                          <p:spTgt spid="4"/>
                                        </p:tgtEl>
                                        <p:attrNameLst>
                                          <p:attrName>ppt_h</p:attrName>
                                        </p:attrNameLst>
                                      </p:cBhvr>
                                      <p:tavLst>
                                        <p:tav tm="0">
                                          <p:val>
                                            <p:fltVal val="0"/>
                                          </p:val>
                                        </p:tav>
                                        <p:tav tm="100000">
                                          <p:val>
                                            <p:strVal val="#ppt_h"/>
                                          </p:val>
                                        </p:tav>
                                      </p:tavLst>
                                    </p:anim>
                                    <p:animEffect transition="in" filter="fade">
                                      <p:cBhvr>
                                        <p:cTn id="111" dur="500"/>
                                        <p:tgtEl>
                                          <p:spTgt spid="4"/>
                                        </p:tgtEl>
                                      </p:cBhvr>
                                    </p:animEffect>
                                  </p:childTnLst>
                                </p:cTn>
                              </p:par>
                              <p:par>
                                <p:cTn id="112" presetID="22" presetClass="exit" presetSubtype="1" fill="hold" nodeType="withEffect">
                                  <p:stCondLst>
                                    <p:cond delay="0"/>
                                  </p:stCondLst>
                                  <p:childTnLst>
                                    <p:animEffect transition="out" filter="wipe(up)">
                                      <p:cBhvr>
                                        <p:cTn id="113" dur="500"/>
                                        <p:tgtEl>
                                          <p:spTgt spid="47"/>
                                        </p:tgtEl>
                                      </p:cBhvr>
                                    </p:animEffect>
                                    <p:set>
                                      <p:cBhvr>
                                        <p:cTn id="114" dur="1" fill="hold">
                                          <p:stCondLst>
                                            <p:cond delay="499"/>
                                          </p:stCondLst>
                                        </p:cTn>
                                        <p:tgtEl>
                                          <p:spTgt spid="47"/>
                                        </p:tgtEl>
                                        <p:attrNameLst>
                                          <p:attrName>style.visibility</p:attrName>
                                        </p:attrNameLst>
                                      </p:cBhvr>
                                      <p:to>
                                        <p:strVal val="hidden"/>
                                      </p:to>
                                    </p:set>
                                  </p:childTnLst>
                                </p:cTn>
                              </p:par>
                              <p:par>
                                <p:cTn id="115" presetID="53" presetClass="entr" presetSubtype="0" fill="hold" grpId="0" nodeType="with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500" fill="hold"/>
                                        <p:tgtEl>
                                          <p:spTgt spid="22"/>
                                        </p:tgtEl>
                                        <p:attrNameLst>
                                          <p:attrName>ppt_w</p:attrName>
                                        </p:attrNameLst>
                                      </p:cBhvr>
                                      <p:tavLst>
                                        <p:tav tm="0">
                                          <p:val>
                                            <p:fltVal val="0"/>
                                          </p:val>
                                        </p:tav>
                                        <p:tav tm="100000">
                                          <p:val>
                                            <p:strVal val="#ppt_w"/>
                                          </p:val>
                                        </p:tav>
                                      </p:tavLst>
                                    </p:anim>
                                    <p:anim calcmode="lin" valueType="num">
                                      <p:cBhvr>
                                        <p:cTn id="118" dur="500" fill="hold"/>
                                        <p:tgtEl>
                                          <p:spTgt spid="22"/>
                                        </p:tgtEl>
                                        <p:attrNameLst>
                                          <p:attrName>ppt_h</p:attrName>
                                        </p:attrNameLst>
                                      </p:cBhvr>
                                      <p:tavLst>
                                        <p:tav tm="0">
                                          <p:val>
                                            <p:fltVal val="0"/>
                                          </p:val>
                                        </p:tav>
                                        <p:tav tm="100000">
                                          <p:val>
                                            <p:strVal val="#ppt_h"/>
                                          </p:val>
                                        </p:tav>
                                      </p:tavLst>
                                    </p:anim>
                                    <p:animEffect transition="in" filter="fade">
                                      <p:cBhvr>
                                        <p:cTn id="119" dur="500"/>
                                        <p:tgtEl>
                                          <p:spTgt spid="22"/>
                                        </p:tgtEl>
                                      </p:cBhvr>
                                    </p:animEffect>
                                  </p:childTnLst>
                                </p:cTn>
                              </p:par>
                            </p:childTnLst>
                          </p:cTn>
                        </p:par>
                        <p:par>
                          <p:cTn id="120" fill="hold">
                            <p:stCondLst>
                              <p:cond delay="500"/>
                            </p:stCondLst>
                            <p:childTnLst>
                              <p:par>
                                <p:cTn id="121" presetID="53" presetClass="entr" presetSubtype="0" fill="hold" nodeType="afterEffect">
                                  <p:stCondLst>
                                    <p:cond delay="0"/>
                                  </p:stCondLst>
                                  <p:childTnLst>
                                    <p:set>
                                      <p:cBhvr>
                                        <p:cTn id="122" dur="1" fill="hold">
                                          <p:stCondLst>
                                            <p:cond delay="0"/>
                                          </p:stCondLst>
                                        </p:cTn>
                                        <p:tgtEl>
                                          <p:spTgt spid="23"/>
                                        </p:tgtEl>
                                        <p:attrNameLst>
                                          <p:attrName>style.visibility</p:attrName>
                                        </p:attrNameLst>
                                      </p:cBhvr>
                                      <p:to>
                                        <p:strVal val="visible"/>
                                      </p:to>
                                    </p:set>
                                    <p:anim calcmode="lin" valueType="num">
                                      <p:cBhvr>
                                        <p:cTn id="123" dur="500" fill="hold"/>
                                        <p:tgtEl>
                                          <p:spTgt spid="23"/>
                                        </p:tgtEl>
                                        <p:attrNameLst>
                                          <p:attrName>ppt_w</p:attrName>
                                        </p:attrNameLst>
                                      </p:cBhvr>
                                      <p:tavLst>
                                        <p:tav tm="0">
                                          <p:val>
                                            <p:fltVal val="0"/>
                                          </p:val>
                                        </p:tav>
                                        <p:tav tm="100000">
                                          <p:val>
                                            <p:strVal val="#ppt_w"/>
                                          </p:val>
                                        </p:tav>
                                      </p:tavLst>
                                    </p:anim>
                                    <p:anim calcmode="lin" valueType="num">
                                      <p:cBhvr>
                                        <p:cTn id="124" dur="500" fill="hold"/>
                                        <p:tgtEl>
                                          <p:spTgt spid="23"/>
                                        </p:tgtEl>
                                        <p:attrNameLst>
                                          <p:attrName>ppt_h</p:attrName>
                                        </p:attrNameLst>
                                      </p:cBhvr>
                                      <p:tavLst>
                                        <p:tav tm="0">
                                          <p:val>
                                            <p:fltVal val="0"/>
                                          </p:val>
                                        </p:tav>
                                        <p:tav tm="100000">
                                          <p:val>
                                            <p:strVal val="#ppt_h"/>
                                          </p:val>
                                        </p:tav>
                                      </p:tavLst>
                                    </p:anim>
                                    <p:animEffect transition="in" filter="fade">
                                      <p:cBhvr>
                                        <p:cTn id="125" dur="500"/>
                                        <p:tgtEl>
                                          <p:spTgt spid="23"/>
                                        </p:tgtEl>
                                      </p:cBhvr>
                                    </p:animEffect>
                                  </p:childTnLst>
                                </p:cTn>
                              </p:par>
                              <p:par>
                                <p:cTn id="126" presetID="22" presetClass="exit" presetSubtype="1" fill="hold" nodeType="withEffect">
                                  <p:stCondLst>
                                    <p:cond delay="0"/>
                                  </p:stCondLst>
                                  <p:childTnLst>
                                    <p:animEffect transition="out" filter="wipe(up)">
                                      <p:cBhvr>
                                        <p:cTn id="127" dur="500"/>
                                        <p:tgtEl>
                                          <p:spTgt spid="47"/>
                                        </p:tgtEl>
                                      </p:cBhvr>
                                    </p:animEffect>
                                    <p:set>
                                      <p:cBhvr>
                                        <p:cTn id="128" dur="1" fill="hold">
                                          <p:stCondLst>
                                            <p:cond delay="499"/>
                                          </p:stCondLst>
                                        </p:cTn>
                                        <p:tgtEl>
                                          <p:spTgt spid="47"/>
                                        </p:tgtEl>
                                        <p:attrNameLst>
                                          <p:attrName>style.visibility</p:attrName>
                                        </p:attrNameLst>
                                      </p:cBhvr>
                                      <p:to>
                                        <p:strVal val="hidden"/>
                                      </p:to>
                                    </p:set>
                                  </p:childTnLst>
                                </p:cTn>
                              </p:par>
                            </p:childTnLst>
                          </p:cTn>
                        </p:par>
                        <p:par>
                          <p:cTn id="129" fill="hold">
                            <p:stCondLst>
                              <p:cond delay="1000"/>
                            </p:stCondLst>
                            <p:childTnLst>
                              <p:par>
                                <p:cTn id="130" presetID="22" presetClass="entr" presetSubtype="2" fill="hold" nodeType="afterEffect">
                                  <p:stCondLst>
                                    <p:cond delay="0"/>
                                  </p:stCondLst>
                                  <p:childTnLst>
                                    <p:set>
                                      <p:cBhvr>
                                        <p:cTn id="131" dur="1" fill="hold">
                                          <p:stCondLst>
                                            <p:cond delay="0"/>
                                          </p:stCondLst>
                                        </p:cTn>
                                        <p:tgtEl>
                                          <p:spTgt spid="53"/>
                                        </p:tgtEl>
                                        <p:attrNameLst>
                                          <p:attrName>style.visibility</p:attrName>
                                        </p:attrNameLst>
                                      </p:cBhvr>
                                      <p:to>
                                        <p:strVal val="visible"/>
                                      </p:to>
                                    </p:set>
                                    <p:animEffect transition="in" filter="wipe(right)">
                                      <p:cBhvr>
                                        <p:cTn id="132" dur="500"/>
                                        <p:tgtEl>
                                          <p:spTgt spid="53"/>
                                        </p:tgtEl>
                                      </p:cBhvr>
                                    </p:animEffect>
                                  </p:childTnLst>
                                </p:cTn>
                              </p:par>
                            </p:childTnLst>
                          </p:cTn>
                        </p:par>
                        <p:par>
                          <p:cTn id="133" fill="hold">
                            <p:stCondLst>
                              <p:cond delay="1500"/>
                            </p:stCondLst>
                            <p:childTnLst>
                              <p:par>
                                <p:cTn id="134" presetID="53" presetClass="entr" presetSubtype="0" fill="hold" nodeType="afterEffect">
                                  <p:stCondLst>
                                    <p:cond delay="0"/>
                                  </p:stCondLst>
                                  <p:childTnLst>
                                    <p:set>
                                      <p:cBhvr>
                                        <p:cTn id="135" dur="1" fill="hold">
                                          <p:stCondLst>
                                            <p:cond delay="0"/>
                                          </p:stCondLst>
                                        </p:cTn>
                                        <p:tgtEl>
                                          <p:spTgt spid="62"/>
                                        </p:tgtEl>
                                        <p:attrNameLst>
                                          <p:attrName>style.visibility</p:attrName>
                                        </p:attrNameLst>
                                      </p:cBhvr>
                                      <p:to>
                                        <p:strVal val="visible"/>
                                      </p:to>
                                    </p:set>
                                    <p:anim calcmode="lin" valueType="num">
                                      <p:cBhvr>
                                        <p:cTn id="136" dur="500" fill="hold"/>
                                        <p:tgtEl>
                                          <p:spTgt spid="62"/>
                                        </p:tgtEl>
                                        <p:attrNameLst>
                                          <p:attrName>ppt_w</p:attrName>
                                        </p:attrNameLst>
                                      </p:cBhvr>
                                      <p:tavLst>
                                        <p:tav tm="0">
                                          <p:val>
                                            <p:fltVal val="0"/>
                                          </p:val>
                                        </p:tav>
                                        <p:tav tm="100000">
                                          <p:val>
                                            <p:strVal val="#ppt_w"/>
                                          </p:val>
                                        </p:tav>
                                      </p:tavLst>
                                    </p:anim>
                                    <p:anim calcmode="lin" valueType="num">
                                      <p:cBhvr>
                                        <p:cTn id="137" dur="500" fill="hold"/>
                                        <p:tgtEl>
                                          <p:spTgt spid="62"/>
                                        </p:tgtEl>
                                        <p:attrNameLst>
                                          <p:attrName>ppt_h</p:attrName>
                                        </p:attrNameLst>
                                      </p:cBhvr>
                                      <p:tavLst>
                                        <p:tav tm="0">
                                          <p:val>
                                            <p:fltVal val="0"/>
                                          </p:val>
                                        </p:tav>
                                        <p:tav tm="100000">
                                          <p:val>
                                            <p:strVal val="#ppt_h"/>
                                          </p:val>
                                        </p:tav>
                                      </p:tavLst>
                                    </p:anim>
                                    <p:animEffect transition="in" filter="fade">
                                      <p:cBhvr>
                                        <p:cTn id="138" dur="500"/>
                                        <p:tgtEl>
                                          <p:spTgt spid="62"/>
                                        </p:tgtEl>
                                      </p:cBhvr>
                                    </p:animEffect>
                                  </p:childTnLst>
                                </p:cTn>
                              </p:par>
                            </p:childTnLst>
                          </p:cTn>
                        </p:par>
                        <p:par>
                          <p:cTn id="139" fill="hold">
                            <p:stCondLst>
                              <p:cond delay="2000"/>
                            </p:stCondLst>
                            <p:childTnLst>
                              <p:par>
                                <p:cTn id="140" presetID="64" presetClass="path" presetSubtype="0" accel="50000" decel="50000" fill="hold" nodeType="afterEffect">
                                  <p:stCondLst>
                                    <p:cond delay="0"/>
                                  </p:stCondLst>
                                  <p:childTnLst>
                                    <p:animMotion origin="layout" path="M -4.44444E-6 1.11022E-16 L -0.41163 -0.00764 " pathEditMode="relative" rAng="0" ptsTypes="AA">
                                      <p:cBhvr>
                                        <p:cTn id="141" dur="500" fill="hold"/>
                                        <p:tgtEl>
                                          <p:spTgt spid="62"/>
                                        </p:tgtEl>
                                        <p:attrNameLst>
                                          <p:attrName>ppt_x</p:attrName>
                                          <p:attrName>ppt_y</p:attrName>
                                        </p:attrNameLst>
                                      </p:cBhvr>
                                      <p:rCtr x="-20600" y="-400"/>
                                    </p:animMotion>
                                  </p:childTnLst>
                                </p:cTn>
                              </p:par>
                            </p:childTnLst>
                          </p:cTn>
                        </p:par>
                      </p:childTnLst>
                    </p:cTn>
                  </p:par>
                  <p:par>
                    <p:cTn id="142" fill="hold">
                      <p:stCondLst>
                        <p:cond delay="indefinite"/>
                      </p:stCondLst>
                      <p:childTnLst>
                        <p:par>
                          <p:cTn id="143" fill="hold">
                            <p:stCondLst>
                              <p:cond delay="0"/>
                            </p:stCondLst>
                            <p:childTnLst>
                              <p:par>
                                <p:cTn id="144" presetID="53" presetClass="exit" presetSubtype="0" fill="hold" nodeType="clickEffect">
                                  <p:stCondLst>
                                    <p:cond delay="0"/>
                                  </p:stCondLst>
                                  <p:childTnLst>
                                    <p:anim calcmode="lin" valueType="num">
                                      <p:cBhvr>
                                        <p:cTn id="145" dur="500"/>
                                        <p:tgtEl>
                                          <p:spTgt spid="62"/>
                                        </p:tgtEl>
                                        <p:attrNameLst>
                                          <p:attrName>ppt_w</p:attrName>
                                        </p:attrNameLst>
                                      </p:cBhvr>
                                      <p:tavLst>
                                        <p:tav tm="0">
                                          <p:val>
                                            <p:strVal val="ppt_w"/>
                                          </p:val>
                                        </p:tav>
                                        <p:tav tm="100000">
                                          <p:val>
                                            <p:fltVal val="0"/>
                                          </p:val>
                                        </p:tav>
                                      </p:tavLst>
                                    </p:anim>
                                    <p:anim calcmode="lin" valueType="num">
                                      <p:cBhvr>
                                        <p:cTn id="146" dur="500"/>
                                        <p:tgtEl>
                                          <p:spTgt spid="62"/>
                                        </p:tgtEl>
                                        <p:attrNameLst>
                                          <p:attrName>ppt_h</p:attrName>
                                        </p:attrNameLst>
                                      </p:cBhvr>
                                      <p:tavLst>
                                        <p:tav tm="0">
                                          <p:val>
                                            <p:strVal val="ppt_h"/>
                                          </p:val>
                                        </p:tav>
                                        <p:tav tm="100000">
                                          <p:val>
                                            <p:fltVal val="0"/>
                                          </p:val>
                                        </p:tav>
                                      </p:tavLst>
                                    </p:anim>
                                    <p:animEffect transition="out" filter="fade">
                                      <p:cBhvr>
                                        <p:cTn id="147" dur="500"/>
                                        <p:tgtEl>
                                          <p:spTgt spid="62"/>
                                        </p:tgtEl>
                                      </p:cBhvr>
                                    </p:animEffect>
                                    <p:set>
                                      <p:cBhvr>
                                        <p:cTn id="148" dur="1" fill="hold">
                                          <p:stCondLst>
                                            <p:cond delay="499"/>
                                          </p:stCondLst>
                                        </p:cTn>
                                        <p:tgtEl>
                                          <p:spTgt spid="62"/>
                                        </p:tgtEl>
                                        <p:attrNameLst>
                                          <p:attrName>style.visibility</p:attrName>
                                        </p:attrNameLst>
                                      </p:cBhvr>
                                      <p:to>
                                        <p:strVal val="hidden"/>
                                      </p:to>
                                    </p:set>
                                  </p:childTnLst>
                                </p:cTn>
                              </p:par>
                            </p:childTnLst>
                          </p:cTn>
                        </p:par>
                        <p:par>
                          <p:cTn id="149" fill="hold">
                            <p:stCondLst>
                              <p:cond delay="500"/>
                            </p:stCondLst>
                            <p:childTnLst>
                              <p:par>
                                <p:cTn id="150" presetID="9" presetClass="emph" presetSubtype="0" nodeType="afterEffect">
                                  <p:stCondLst>
                                    <p:cond delay="0"/>
                                  </p:stCondLst>
                                  <p:childTnLst>
                                    <p:set>
                                      <p:cBhvr rctx="PPT">
                                        <p:cTn id="151" dur="indefinite"/>
                                        <p:tgtEl>
                                          <p:spTgt spid="53"/>
                                        </p:tgtEl>
                                        <p:attrNameLst>
                                          <p:attrName>style.opacity</p:attrName>
                                        </p:attrNameLst>
                                      </p:cBhvr>
                                      <p:to>
                                        <p:strVal val="0.5"/>
                                      </p:to>
                                    </p:set>
                                    <p:animEffect filter="image" prLst="opacity: 0.5">
                                      <p:cBhvr rctx="IE">
                                        <p:cTn id="152" dur="indefinite"/>
                                        <p:tgtEl>
                                          <p:spTgt spid="53"/>
                                        </p:tgtEl>
                                      </p:cBhvr>
                                    </p:animEffect>
                                  </p:childTnLst>
                                </p:cTn>
                              </p:par>
                              <p:par>
                                <p:cTn id="153" presetID="10" presetClass="entr" presetSubtype="0" fill="hold" nodeType="withEffect">
                                  <p:stCondLst>
                                    <p:cond delay="0"/>
                                  </p:stCondLst>
                                  <p:childTnLst>
                                    <p:set>
                                      <p:cBhvr>
                                        <p:cTn id="154" dur="1" fill="hold">
                                          <p:stCondLst>
                                            <p:cond delay="0"/>
                                          </p:stCondLst>
                                        </p:cTn>
                                        <p:tgtEl>
                                          <p:spTgt spid="1026"/>
                                        </p:tgtEl>
                                        <p:attrNameLst>
                                          <p:attrName>style.visibility</p:attrName>
                                        </p:attrNameLst>
                                      </p:cBhvr>
                                      <p:to>
                                        <p:strVal val="visible"/>
                                      </p:to>
                                    </p:set>
                                    <p:animEffect transition="in" filter="fade">
                                      <p:cBhvr>
                                        <p:cTn id="155" dur="500"/>
                                        <p:tgtEl>
                                          <p:spTgt spid="1026"/>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32"/>
                                        </p:tgtEl>
                                        <p:attrNameLst>
                                          <p:attrName>style.visibility</p:attrName>
                                        </p:attrNameLst>
                                      </p:cBhvr>
                                      <p:to>
                                        <p:strVal val="visible"/>
                                      </p:to>
                                    </p:set>
                                    <p:animEffect transition="in" filter="fade">
                                      <p:cBhvr>
                                        <p:cTn id="158" dur="500"/>
                                        <p:tgtEl>
                                          <p:spTgt spid="32"/>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7"/>
                                        </p:tgtEl>
                                        <p:attrNameLst>
                                          <p:attrName>style.visibility</p:attrName>
                                        </p:attrNameLst>
                                      </p:cBhvr>
                                      <p:to>
                                        <p:strVal val="visible"/>
                                      </p:to>
                                    </p:set>
                                    <p:animEffect transition="in" filter="fade">
                                      <p:cBhvr>
                                        <p:cTn id="161" dur="500"/>
                                        <p:tgtEl>
                                          <p:spTgt spid="27"/>
                                        </p:tgtEl>
                                      </p:cBhvr>
                                    </p:animEffect>
                                  </p:childTnLst>
                                </p:cTn>
                              </p:par>
                              <p:par>
                                <p:cTn id="162" presetID="10" presetClass="entr" presetSubtype="0" fill="hold" nodeType="withEffect">
                                  <p:stCondLst>
                                    <p:cond delay="0"/>
                                  </p:stCondLst>
                                  <p:childTnLst>
                                    <p:set>
                                      <p:cBhvr>
                                        <p:cTn id="163" dur="1" fill="hold">
                                          <p:stCondLst>
                                            <p:cond delay="0"/>
                                          </p:stCondLst>
                                        </p:cTn>
                                        <p:tgtEl>
                                          <p:spTgt spid="95"/>
                                        </p:tgtEl>
                                        <p:attrNameLst>
                                          <p:attrName>style.visibility</p:attrName>
                                        </p:attrNameLst>
                                      </p:cBhvr>
                                      <p:to>
                                        <p:strVal val="visible"/>
                                      </p:to>
                                    </p:set>
                                    <p:animEffect transition="in" filter="fade">
                                      <p:cBhvr>
                                        <p:cTn id="164" dur="500"/>
                                        <p:tgtEl>
                                          <p:spTgt spid="95"/>
                                        </p:tgtEl>
                                      </p:cBhvr>
                                    </p:animEffect>
                                  </p:childTnLst>
                                </p:cTn>
                              </p:par>
                              <p:par>
                                <p:cTn id="165" presetID="10" presetClass="entr" presetSubtype="0" fill="hold" nodeType="with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fade">
                                      <p:cBhvr>
                                        <p:cTn id="167" dur="500"/>
                                        <p:tgtEl>
                                          <p:spTgt spid="98"/>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nodeType="clickEffect">
                                  <p:stCondLst>
                                    <p:cond delay="0"/>
                                  </p:stCondLst>
                                  <p:childTnLst>
                                    <p:set>
                                      <p:cBhvr>
                                        <p:cTn id="171" dur="1" fill="hold">
                                          <p:stCondLst>
                                            <p:cond delay="0"/>
                                          </p:stCondLst>
                                        </p:cTn>
                                        <p:tgtEl>
                                          <p:spTgt spid="56"/>
                                        </p:tgtEl>
                                        <p:attrNameLst>
                                          <p:attrName>style.visibility</p:attrName>
                                        </p:attrNameLst>
                                      </p:cBhvr>
                                      <p:to>
                                        <p:strVal val="visible"/>
                                      </p:to>
                                    </p:set>
                                    <p:animEffect transition="in" filter="wipe(left)">
                                      <p:cBhvr>
                                        <p:cTn id="172" dur="500"/>
                                        <p:tgtEl>
                                          <p:spTgt spid="56"/>
                                        </p:tgtEl>
                                      </p:cBhvr>
                                    </p:animEffect>
                                  </p:childTnLst>
                                </p:cTn>
                              </p:par>
                              <p:par>
                                <p:cTn id="173" presetID="22" presetClass="exit" presetSubtype="2" fill="hold" nodeType="withEffect">
                                  <p:stCondLst>
                                    <p:cond delay="0"/>
                                  </p:stCondLst>
                                  <p:childTnLst>
                                    <p:animEffect transition="out" filter="wipe(right)">
                                      <p:cBhvr>
                                        <p:cTn id="174" dur="500"/>
                                        <p:tgtEl>
                                          <p:spTgt spid="53"/>
                                        </p:tgtEl>
                                      </p:cBhvr>
                                    </p:animEffect>
                                    <p:set>
                                      <p:cBhvr>
                                        <p:cTn id="175" dur="1" fill="hold">
                                          <p:stCondLst>
                                            <p:cond delay="499"/>
                                          </p:stCondLst>
                                        </p:cTn>
                                        <p:tgtEl>
                                          <p:spTgt spid="53"/>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22" presetClass="entr" presetSubtype="2" fill="hold" nodeType="clickEffect">
                                  <p:stCondLst>
                                    <p:cond delay="0"/>
                                  </p:stCondLst>
                                  <p:childTnLst>
                                    <p:set>
                                      <p:cBhvr>
                                        <p:cTn id="179" dur="1" fill="hold">
                                          <p:stCondLst>
                                            <p:cond delay="0"/>
                                          </p:stCondLst>
                                        </p:cTn>
                                        <p:tgtEl>
                                          <p:spTgt spid="44"/>
                                        </p:tgtEl>
                                        <p:attrNameLst>
                                          <p:attrName>style.visibility</p:attrName>
                                        </p:attrNameLst>
                                      </p:cBhvr>
                                      <p:to>
                                        <p:strVal val="visible"/>
                                      </p:to>
                                    </p:set>
                                    <p:animEffect transition="in" filter="wipe(right)">
                                      <p:cBhvr>
                                        <p:cTn id="180" dur="500"/>
                                        <p:tgtEl>
                                          <p:spTgt spid="44"/>
                                        </p:tgtEl>
                                      </p:cBhvr>
                                    </p:animEffect>
                                  </p:childTnLst>
                                </p:cTn>
                              </p:par>
                              <p:par>
                                <p:cTn id="181" presetID="22" presetClass="exit" presetSubtype="8" fill="hold" nodeType="withEffect">
                                  <p:stCondLst>
                                    <p:cond delay="0"/>
                                  </p:stCondLst>
                                  <p:childTnLst>
                                    <p:animEffect transition="out" filter="wipe(left)">
                                      <p:cBhvr>
                                        <p:cTn id="182" dur="500"/>
                                        <p:tgtEl>
                                          <p:spTgt spid="56"/>
                                        </p:tgtEl>
                                      </p:cBhvr>
                                    </p:animEffect>
                                    <p:set>
                                      <p:cBhvr>
                                        <p:cTn id="183"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P spid="10" grpId="0"/>
      <p:bldP spid="16" grpId="0"/>
      <p:bldP spid="18" grpId="0" animBg="1"/>
      <p:bldP spid="22" grpId="0" animBg="1"/>
      <p:bldP spid="27" grpId="0"/>
      <p:bldP spid="32" grpId="0"/>
      <p:bldP spid="35" grpId="0" animBg="1"/>
      <p:bldP spid="36" grpId="0" animBg="1"/>
      <p:bldP spid="37" grpId="0" animBg="1"/>
      <p:bldP spid="38"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smtClean="0"/>
              <a:t>Visual Studio 2010 Service Pack 1</a:t>
            </a:r>
            <a:endParaRPr lang="en-US" dirty="0"/>
          </a:p>
        </p:txBody>
      </p:sp>
      <p:sp>
        <p:nvSpPr>
          <p:cNvPr id="230403" name="Rectangle 3"/>
          <p:cNvSpPr>
            <a:spLocks noGrp="1" noChangeArrowheads="1"/>
          </p:cNvSpPr>
          <p:nvPr>
            <p:ph idx="1"/>
          </p:nvPr>
        </p:nvSpPr>
        <p:spPr/>
        <p:txBody>
          <a:bodyPr/>
          <a:lstStyle/>
          <a:p>
            <a:r>
              <a:rPr lang="en-US" smtClean="0"/>
              <a:t>IntelliTrace</a:t>
            </a:r>
          </a:p>
          <a:p>
            <a:pPr lvl="1"/>
            <a:r>
              <a:rPr lang="en-US" smtClean="0"/>
              <a:t>Break execution to replay code</a:t>
            </a:r>
          </a:p>
          <a:p>
            <a:pPr lvl="1"/>
            <a:r>
              <a:rPr lang="en-US" smtClean="0"/>
              <a:t>Save iTrace log file for later viewing</a:t>
            </a:r>
          </a:p>
          <a:p>
            <a:r>
              <a:rPr lang="en-US" smtClean="0"/>
              <a:t>Unit tests</a:t>
            </a:r>
          </a:p>
          <a:p>
            <a:pPr lvl="1"/>
            <a:r>
              <a:rPr lang="en-US" smtClean="0"/>
              <a:t>Create and execute unit tests in Visual Studio</a:t>
            </a:r>
          </a:p>
          <a:p>
            <a:r>
              <a:rPr lang="en-US" smtClean="0">
                <a:hlinkClick r:id="rId3"/>
              </a:rPr>
              <a:t>Available now!</a:t>
            </a:r>
            <a:endParaRPr lang="en-US" dirty="0"/>
          </a:p>
        </p:txBody>
      </p:sp>
    </p:spTree>
    <p:extLst>
      <p:ext uri="{BB962C8B-B14F-4D97-AF65-F5344CB8AC3E}">
        <p14:creationId xmlns:p14="http://schemas.microsoft.com/office/powerpoint/2010/main" val="3724111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Team Build and Unit Tests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2259307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smtClean="0"/>
              <a:t>Extensibility</a:t>
            </a:r>
            <a:endParaRPr lang="en-US" dirty="0"/>
          </a:p>
        </p:txBody>
      </p:sp>
      <p:sp>
        <p:nvSpPr>
          <p:cNvPr id="230403" name="Rectangle 3"/>
          <p:cNvSpPr>
            <a:spLocks noGrp="1" noChangeArrowheads="1"/>
          </p:cNvSpPr>
          <p:nvPr>
            <p:ph idx="1"/>
          </p:nvPr>
        </p:nvSpPr>
        <p:spPr/>
        <p:txBody>
          <a:bodyPr/>
          <a:lstStyle/>
          <a:p>
            <a:r>
              <a:rPr lang="en-US" smtClean="0"/>
              <a:t>Project and item extensions</a:t>
            </a:r>
          </a:p>
          <a:p>
            <a:pPr lvl="1"/>
            <a:r>
              <a:rPr lang="en-US" smtClean="0"/>
              <a:t>Context menus, project properties, project events</a:t>
            </a:r>
          </a:p>
          <a:p>
            <a:r>
              <a:rPr lang="en-US" smtClean="0"/>
              <a:t>Server Explorer extensions</a:t>
            </a:r>
          </a:p>
          <a:p>
            <a:pPr lvl="1"/>
            <a:r>
              <a:rPr lang="en-US" smtClean="0"/>
              <a:t>Extend in-the-box nodes or create new nodes</a:t>
            </a:r>
          </a:p>
          <a:p>
            <a:r>
              <a:rPr lang="en-US" smtClean="0"/>
              <a:t>Deployment extensions</a:t>
            </a:r>
          </a:p>
          <a:p>
            <a:pPr lvl="1"/>
            <a:r>
              <a:rPr lang="en-US" smtClean="0"/>
              <a:t>New deployment steps and configurations</a:t>
            </a:r>
          </a:p>
          <a:p>
            <a:r>
              <a:rPr lang="en-US" smtClean="0"/>
              <a:t>Packaging validation rules</a:t>
            </a:r>
          </a:p>
          <a:p>
            <a:pPr lvl="1"/>
            <a:r>
              <a:rPr lang="en-US" smtClean="0"/>
              <a:t>Add custom feature/package validation rules</a:t>
            </a:r>
          </a:p>
          <a:p>
            <a:r>
              <a:rPr lang="en-US" smtClean="0"/>
              <a:t>MSBuild extensibility</a:t>
            </a:r>
          </a:p>
          <a:p>
            <a:pPr lvl="1"/>
            <a:r>
              <a:rPr lang="en-US" smtClean="0"/>
              <a:t>Custom tasks can be created</a:t>
            </a:r>
          </a:p>
          <a:p>
            <a:pPr lvl="1"/>
            <a:endParaRPr lang="en-US" dirty="0"/>
          </a:p>
        </p:txBody>
      </p:sp>
    </p:spTree>
    <p:extLst>
      <p:ext uri="{BB962C8B-B14F-4D97-AF65-F5344CB8AC3E}">
        <p14:creationId xmlns:p14="http://schemas.microsoft.com/office/powerpoint/2010/main" val="554760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smtClean="0"/>
              <a:t>Extensibility in the Wild</a:t>
            </a:r>
            <a:endParaRPr lang="en-US" dirty="0"/>
          </a:p>
        </p:txBody>
      </p:sp>
      <p:sp>
        <p:nvSpPr>
          <p:cNvPr id="230403" name="Rectangle 3"/>
          <p:cNvSpPr>
            <a:spLocks noGrp="1" noChangeArrowheads="1"/>
          </p:cNvSpPr>
          <p:nvPr>
            <p:ph idx="1"/>
          </p:nvPr>
        </p:nvSpPr>
        <p:spPr/>
        <p:txBody>
          <a:bodyPr/>
          <a:lstStyle/>
          <a:p>
            <a:r>
              <a:rPr lang="en-US" smtClean="0">
                <a:hlinkClick r:id="rId2"/>
              </a:rPr>
              <a:t>Visual Studio 2010 SharePoint Power Tools</a:t>
            </a:r>
            <a:r>
              <a:rPr lang="en-US" smtClean="0"/>
              <a:t> (VS team)</a:t>
            </a:r>
          </a:p>
          <a:p>
            <a:pPr lvl="1"/>
            <a:r>
              <a:rPr lang="en-US" smtClean="0"/>
              <a:t>Enhanced Sandbox Support</a:t>
            </a:r>
            <a:endParaRPr lang="en-US" smtClean="0">
              <a:hlinkClick r:id="rId3"/>
            </a:endParaRPr>
          </a:p>
          <a:p>
            <a:r>
              <a:rPr lang="en-US" smtClean="0">
                <a:hlinkClick r:id="rId3"/>
              </a:rPr>
              <a:t>Silverlight SharePoint Web Parts</a:t>
            </a:r>
            <a:r>
              <a:rPr lang="en-US" smtClean="0"/>
              <a:t> (Microsoft DPE team)</a:t>
            </a:r>
          </a:p>
          <a:p>
            <a:pPr lvl="1"/>
            <a:r>
              <a:rPr lang="en-US" smtClean="0"/>
              <a:t>Project templates for creating Silverlight web parts</a:t>
            </a:r>
            <a:endParaRPr lang="en-US" smtClean="0">
              <a:hlinkClick r:id="rId4"/>
            </a:endParaRPr>
          </a:p>
          <a:p>
            <a:r>
              <a:rPr lang="en-US" smtClean="0">
                <a:hlinkClick r:id="rId4"/>
              </a:rPr>
              <a:t>Community Kit for SharePoint: Dev Tools Edition</a:t>
            </a:r>
            <a:r>
              <a:rPr lang="en-US" smtClean="0"/>
              <a:t> (MVPs)</a:t>
            </a:r>
          </a:p>
          <a:p>
            <a:pPr lvl="1"/>
            <a:r>
              <a:rPr lang="en-US" smtClean="0"/>
              <a:t>Project, item, deployment, and server explorer extensions</a:t>
            </a:r>
            <a:endParaRPr lang="en-US" dirty="0" smtClean="0"/>
          </a:p>
        </p:txBody>
      </p:sp>
    </p:spTree>
    <p:extLst>
      <p:ext uri="{BB962C8B-B14F-4D97-AF65-F5344CB8AC3E}">
        <p14:creationId xmlns:p14="http://schemas.microsoft.com/office/powerpoint/2010/main" val="636721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smtClean="0"/>
              <a:t>Resources</a:t>
            </a:r>
            <a:endParaRPr lang="en-US" dirty="0"/>
          </a:p>
        </p:txBody>
      </p:sp>
      <p:sp>
        <p:nvSpPr>
          <p:cNvPr id="230403" name="Rectangle 3"/>
          <p:cNvSpPr>
            <a:spLocks noGrp="1" noChangeArrowheads="1"/>
          </p:cNvSpPr>
          <p:nvPr>
            <p:ph idx="1"/>
          </p:nvPr>
        </p:nvSpPr>
        <p:spPr/>
        <p:txBody>
          <a:bodyPr/>
          <a:lstStyle/>
          <a:p>
            <a:r>
              <a:rPr lang="en-US" smtClean="0">
                <a:hlinkClick r:id="rId2"/>
              </a:rPr>
              <a:t>MSDN SharePoint developer team blog</a:t>
            </a:r>
            <a:endParaRPr lang="en-US" smtClean="0"/>
          </a:p>
          <a:p>
            <a:r>
              <a:rPr lang="en-US" smtClean="0">
                <a:hlinkClick r:id="rId3"/>
              </a:rPr>
              <a:t>MSDN SharePoint developer forum</a:t>
            </a:r>
            <a:endParaRPr lang="en-US" smtClean="0"/>
          </a:p>
          <a:p>
            <a:r>
              <a:rPr lang="en-US" smtClean="0">
                <a:hlinkClick r:id="rId4"/>
              </a:rPr>
              <a:t>MSDN SharePoint developer center</a:t>
            </a:r>
            <a:endParaRPr lang="en-US" smtClean="0"/>
          </a:p>
          <a:p>
            <a:r>
              <a:rPr lang="en-US" smtClean="0">
                <a:sym typeface="Wingdings" pitchFamily="2" charset="2"/>
                <a:hlinkClick r:id="rId5"/>
              </a:rPr>
              <a:t>MSDN library – SP development in VS2010</a:t>
            </a:r>
            <a:endParaRPr lang="en-US" smtClean="0"/>
          </a:p>
          <a:p>
            <a:r>
              <a:rPr lang="en-US" smtClean="0">
                <a:hlinkClick r:id="rId6"/>
              </a:rPr>
              <a:t>Channel9 SharePoint 2010 developer training course</a:t>
            </a:r>
            <a:endParaRPr lang="en-US" smtClean="0"/>
          </a:p>
          <a:p>
            <a:r>
              <a:rPr lang="en-US" smtClean="0">
                <a:hlinkClick r:id="rId7"/>
              </a:rPr>
              <a:t>Microsoft patterns and practices SP2010 guidance</a:t>
            </a:r>
            <a:endParaRPr lang="en-US" smtClean="0"/>
          </a:p>
          <a:p>
            <a:r>
              <a:rPr lang="en-US" smtClean="0">
                <a:sym typeface="Wingdings" pitchFamily="2" charset="2"/>
                <a:hlinkClick r:id="rId8"/>
              </a:rPr>
              <a:t>SharePoint 2010 developer platform white paper</a:t>
            </a:r>
            <a:endParaRPr lang="en-US" smtClean="0">
              <a:sym typeface="Wingdings" pitchFamily="2" charset="2"/>
            </a:endParaRPr>
          </a:p>
          <a:p>
            <a:r>
              <a:rPr lang="en-US" smtClean="0">
                <a:sym typeface="Wingdings" pitchFamily="2" charset="2"/>
                <a:hlinkClick r:id="rId9"/>
              </a:rPr>
              <a:t>SharePoint developer samples</a:t>
            </a:r>
            <a:endParaRPr lang="en-US" smtClean="0">
              <a:sym typeface="Wingdings" pitchFamily="2" charset="2"/>
            </a:endParaRPr>
          </a:p>
          <a:p>
            <a:r>
              <a:rPr lang="en-US" smtClean="0">
                <a:hlinkClick r:id="rId10"/>
              </a:rPr>
              <a:t>Using TFS TeamBuild for SharePoint projects</a:t>
            </a:r>
            <a:endParaRPr lang="en-US" dirty="0"/>
          </a:p>
        </p:txBody>
      </p:sp>
    </p:spTree>
    <p:extLst>
      <p:ext uri="{BB962C8B-B14F-4D97-AF65-F5344CB8AC3E}">
        <p14:creationId xmlns:p14="http://schemas.microsoft.com/office/powerpoint/2010/main" val="381382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375674"/>
            <a:ext cx="11173090" cy="1625060"/>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Related Sessions</a:t>
            </a:r>
          </a:p>
          <a:p>
            <a:pPr marL="917557" lvl="1" indent="-460375">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OSP301 – Integrating Microsoft SharePoint 2010 with Windows Azure</a:t>
            </a:r>
          </a:p>
          <a:p>
            <a:pPr marL="917557" lvl="1" indent="-460375">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OSP302 – Advanced SharePoint Data Access with Microsoft Silverlight</a:t>
            </a:r>
          </a:p>
          <a:p>
            <a:pPr marL="917557" lvl="1" indent="-460375">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OSP378-INT – Developer’s </a:t>
            </a:r>
            <a:r>
              <a:rPr lang="en-US" sz="2000" dirty="0">
                <a:gradFill>
                  <a:gsLst>
                    <a:gs pos="0">
                      <a:schemeClr val="tx1"/>
                    </a:gs>
                    <a:gs pos="100000">
                      <a:schemeClr val="tx1"/>
                    </a:gs>
                  </a:gsLst>
                  <a:lin ang="5400000" scaled="0"/>
                </a:gradFill>
              </a:rPr>
              <a:t>Roadmap to Building </a:t>
            </a:r>
            <a:r>
              <a:rPr lang="en-US" sz="2000" dirty="0" smtClean="0">
                <a:gradFill>
                  <a:gsLst>
                    <a:gs pos="0">
                      <a:schemeClr val="tx1"/>
                    </a:gs>
                    <a:gs pos="100000">
                      <a:schemeClr val="tx1"/>
                    </a:gs>
                  </a:gsLst>
                  <a:lin ang="5400000" scaled="0"/>
                </a:gradFill>
              </a:rPr>
              <a:t>Office-Based Solutions</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174462"/>
            <a:ext cx="11173090" cy="947952"/>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Hands-on </a:t>
            </a:r>
            <a:r>
              <a:rPr lang="en-US" sz="2400" dirty="0" smtClean="0">
                <a:gradFill>
                  <a:gsLst>
                    <a:gs pos="0">
                      <a:schemeClr val="tx1"/>
                    </a:gs>
                    <a:gs pos="100000">
                      <a:schemeClr val="tx1"/>
                    </a:gs>
                  </a:gsLst>
                  <a:lin ang="5400000" scaled="0"/>
                </a:gradFill>
              </a:rPr>
              <a:t>Labs</a:t>
            </a:r>
          </a:p>
          <a:p>
            <a:pPr marL="917557" lvl="1" indent="-460375">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OSP276-HOL – Intro to SharePoint 2010 and Developing a Visual Web Part</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7868" y="4320070"/>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4"/>
              </a:rPr>
              <a:t>Follow me on Twitter – MikeMorton_MSFT</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27204080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DEV Track Resources</a:t>
            </a:r>
            <a:endParaRPr lang="en-US" dirty="0"/>
          </a:p>
        </p:txBody>
      </p:sp>
      <p:sp>
        <p:nvSpPr>
          <p:cNvPr id="5" name="Content Placeholder 4"/>
          <p:cNvSpPr>
            <a:spLocks noGrp="1"/>
          </p:cNvSpPr>
          <p:nvPr>
            <p:ph type="body" sz="quarter" idx="10"/>
          </p:nvPr>
        </p:nvSpPr>
        <p:spPr/>
        <p:txBody>
          <a:bodyPr/>
          <a:lstStyle/>
          <a:p>
            <a:r>
              <a:rPr lang="en-US" smtClean="0">
                <a:hlinkClick r:id="rId2"/>
              </a:rPr>
              <a:t>http://www.microsoft.com/visualstudio</a:t>
            </a:r>
            <a:r>
              <a:rPr lang="en-US" smtClean="0"/>
              <a:t> </a:t>
            </a:r>
          </a:p>
          <a:p>
            <a:r>
              <a:rPr lang="en-US" smtClean="0">
                <a:hlinkClick r:id="rId3"/>
              </a:rPr>
              <a:t>http://www.microsoft.com/visualstudio/en-us/lightswitch</a:t>
            </a:r>
            <a:r>
              <a:rPr lang="en-US" smtClean="0"/>
              <a:t> </a:t>
            </a:r>
          </a:p>
          <a:p>
            <a:r>
              <a:rPr lang="en-US" smtClean="0">
                <a:hlinkClick r:id="rId4"/>
              </a:rPr>
              <a:t>http://www.microsoft.com/expression/</a:t>
            </a:r>
            <a:endParaRPr lang="en-US" smtClean="0"/>
          </a:p>
          <a:p>
            <a:r>
              <a:rPr lang="en-US" smtClean="0">
                <a:hlinkClick r:id="rId5"/>
              </a:rPr>
              <a:t>http://blogs.msdn.com/b/somasegar/</a:t>
            </a:r>
            <a:endParaRPr lang="en-US" smtClean="0"/>
          </a:p>
          <a:p>
            <a:r>
              <a:rPr lang="en-US" smtClean="0">
                <a:hlinkClick r:id="rId6"/>
              </a:rPr>
              <a:t>http://blogs.msdn.com/b/bharry/</a:t>
            </a:r>
            <a:endParaRPr lang="en-US" smtClean="0"/>
          </a:p>
          <a:p>
            <a:r>
              <a:rPr lang="en-US" smtClean="0">
                <a:hlinkClick r:id="rId7"/>
              </a:rPr>
              <a:t>http://www.microsoft.com/sqlserver/en/us/default.aspx</a:t>
            </a:r>
            <a:endParaRPr lang="en-US" smtClean="0"/>
          </a:p>
          <a:p>
            <a:r>
              <a:rPr lang="en-US" smtClean="0">
                <a:hlinkClick r:id="rId8"/>
              </a:rPr>
              <a:t>http://www.facebook.com/visualstudio</a:t>
            </a:r>
            <a:r>
              <a:rPr lang="en-US" smtClean="0"/>
              <a:t> </a:t>
            </a:r>
          </a:p>
          <a:p>
            <a:endParaRPr lang="en-US" dirty="0"/>
          </a:p>
        </p:txBody>
      </p:sp>
    </p:spTree>
    <p:extLst>
      <p:ext uri="{BB962C8B-B14F-4D97-AF65-F5344CB8AC3E}">
        <p14:creationId xmlns:p14="http://schemas.microsoft.com/office/powerpoint/2010/main" val="73708364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98668158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smtClean="0"/>
              <a:t>Developer Tools for SharePoint</a:t>
            </a:r>
            <a:endParaRPr lang="en-US" dirty="0"/>
          </a:p>
        </p:txBody>
      </p:sp>
      <p:sp>
        <p:nvSpPr>
          <p:cNvPr id="230403" name="Rectangle 3"/>
          <p:cNvSpPr>
            <a:spLocks noGrp="1" noChangeArrowheads="1"/>
          </p:cNvSpPr>
          <p:nvPr>
            <p:ph idx="1"/>
          </p:nvPr>
        </p:nvSpPr>
        <p:spPr>
          <a:xfrm>
            <a:off x="519112" y="1447799"/>
            <a:ext cx="11149013" cy="4924425"/>
          </a:xfrm>
        </p:spPr>
        <p:txBody>
          <a:bodyPr/>
          <a:lstStyle/>
          <a:p>
            <a:r>
              <a:rPr lang="en-US" sz="2800" dirty="0" smtClean="0"/>
              <a:t>Familiar versus experience</a:t>
            </a:r>
          </a:p>
          <a:p>
            <a:pPr lvl="1"/>
            <a:r>
              <a:rPr lang="en-US" sz="2400" dirty="0" smtClean="0">
                <a:sym typeface="Wingdings" pitchFamily="2" charset="2"/>
              </a:rPr>
              <a:t>Build, debug, deploy SharePoint projects</a:t>
            </a:r>
          </a:p>
          <a:p>
            <a:pPr lvl="1"/>
            <a:r>
              <a:rPr lang="en-US" sz="2400" dirty="0" smtClean="0">
                <a:sym typeface="Wingdings" pitchFamily="2" charset="2"/>
              </a:rPr>
              <a:t>Designers for Web parts, BDC &amp; workflows</a:t>
            </a:r>
          </a:p>
          <a:p>
            <a:pPr lvl="1"/>
            <a:r>
              <a:rPr lang="en-US" sz="2400" dirty="0" smtClean="0">
                <a:sym typeface="Wingdings" pitchFamily="2" charset="2"/>
              </a:rPr>
              <a:t>View SharePoint sites in Server Explorer</a:t>
            </a:r>
          </a:p>
          <a:p>
            <a:pPr lvl="1"/>
            <a:r>
              <a:rPr lang="en-US" sz="2400" dirty="0" smtClean="0">
                <a:sym typeface="Wingdings" pitchFamily="2" charset="2"/>
              </a:rPr>
              <a:t>Team Foundation Server integration</a:t>
            </a:r>
          </a:p>
          <a:p>
            <a:pPr lvl="1"/>
            <a:r>
              <a:rPr lang="en-US" sz="2400" dirty="0" smtClean="0">
                <a:sym typeface="Wingdings" pitchFamily="2" charset="2"/>
              </a:rPr>
              <a:t>Application lifecycle management</a:t>
            </a:r>
          </a:p>
          <a:p>
            <a:r>
              <a:rPr lang="en-US" sz="2800" dirty="0" smtClean="0"/>
              <a:t>Broad SharePoint support</a:t>
            </a:r>
          </a:p>
          <a:p>
            <a:pPr lvl="1"/>
            <a:r>
              <a:rPr lang="en-US" sz="2400" dirty="0" smtClean="0">
                <a:sym typeface="Wingdings" pitchFamily="2" charset="2"/>
              </a:rPr>
              <a:t>Supports SharePoint Foundation and Server</a:t>
            </a:r>
          </a:p>
          <a:p>
            <a:pPr lvl="1"/>
            <a:r>
              <a:rPr lang="en-US" sz="2400" dirty="0" smtClean="0">
                <a:sym typeface="Wingdings" pitchFamily="2" charset="2"/>
              </a:rPr>
              <a:t>Sandboxed and farm solutions</a:t>
            </a:r>
          </a:p>
          <a:p>
            <a:pPr lvl="1"/>
            <a:r>
              <a:rPr lang="en-US" sz="2400" dirty="0" smtClean="0">
                <a:sym typeface="Wingdings" pitchFamily="2" charset="2"/>
              </a:rPr>
              <a:t>Business Connectivity Services</a:t>
            </a:r>
          </a:p>
          <a:p>
            <a:pPr lvl="1"/>
            <a:r>
              <a:rPr lang="en-US" sz="2400" dirty="0" smtClean="0">
                <a:sym typeface="Wingdings" pitchFamily="2" charset="2"/>
              </a:rPr>
              <a:t>Expanded workflow support</a:t>
            </a:r>
          </a:p>
          <a:p>
            <a:pPr lvl="1"/>
            <a:r>
              <a:rPr lang="en-US" sz="2400" dirty="0" smtClean="0">
                <a:sym typeface="Wingdings" pitchFamily="2" charset="2"/>
              </a:rPr>
              <a:t>SP Designer  Visual Studio continuum</a:t>
            </a:r>
            <a:endParaRPr lang="en-US" sz="2400" dirty="0"/>
          </a:p>
        </p:txBody>
      </p:sp>
      <p:pic>
        <p:nvPicPr>
          <p:cNvPr id="5" name="Picture 2"/>
          <p:cNvPicPr>
            <a:picLocks noChangeArrowheads="1"/>
          </p:cNvPicPr>
          <p:nvPr/>
        </p:nvPicPr>
        <p:blipFill>
          <a:blip r:embed="rId3" cstate="print"/>
          <a:srcRect/>
          <a:stretch>
            <a:fillRect/>
          </a:stretch>
        </p:blipFill>
        <p:spPr bwMode="auto">
          <a:xfrm>
            <a:off x="7808330" y="1447800"/>
            <a:ext cx="3859795" cy="2203531"/>
          </a:xfrm>
          <a:prstGeom prst="rect">
            <a:avLst/>
          </a:prstGeom>
          <a:noFill/>
          <a:ln>
            <a:noFill/>
          </a:ln>
          <a:effectLst>
            <a:outerShdw blurRad="40005" dist="22860" dir="5400000" algn="ctr" rotWithShape="0">
              <a:srgbClr val="000000">
                <a:alpha val="35000"/>
              </a:srgbClr>
            </a:outerShdw>
          </a:effectLst>
        </p:spPr>
      </p:pic>
      <p:pic>
        <p:nvPicPr>
          <p:cNvPr id="6" name="Picture 5" descr="newproject.png"/>
          <p:cNvPicPr>
            <a:picLocks noChangeAspect="1"/>
          </p:cNvPicPr>
          <p:nvPr/>
        </p:nvPicPr>
        <p:blipFill>
          <a:blip r:embed="rId4"/>
          <a:srcRect r="30833" b="25532"/>
          <a:stretch>
            <a:fillRect/>
          </a:stretch>
        </p:blipFill>
        <p:spPr>
          <a:xfrm>
            <a:off x="7808330" y="4272647"/>
            <a:ext cx="3859795" cy="2335881"/>
          </a:xfrm>
          <a:prstGeom prst="rect">
            <a:avLst/>
          </a:prstGeom>
          <a:noFill/>
          <a:ln>
            <a:noFill/>
          </a:ln>
          <a:effectLst>
            <a:outerShdw blurRad="40005" dist="22860" dir="5400000" algn="ctr" rotWithShape="0">
              <a:srgbClr val="000000">
                <a:alpha val="35000"/>
              </a:srgbClr>
            </a:outerShdw>
          </a:effectLst>
        </p:spPr>
      </p:pic>
    </p:spTree>
    <p:extLst>
      <p:ext uri="{BB962C8B-B14F-4D97-AF65-F5344CB8AC3E}">
        <p14:creationId xmlns:p14="http://schemas.microsoft.com/office/powerpoint/2010/main" val="1350411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27128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9065089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204219565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8532178" y="1397985"/>
            <a:ext cx="3250353" cy="52197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3" name="Rectangle 2"/>
          <p:cNvSpPr/>
          <p:nvPr/>
        </p:nvSpPr>
        <p:spPr bwMode="auto">
          <a:xfrm>
            <a:off x="8709931" y="4407885"/>
            <a:ext cx="2907544" cy="3810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NZ" sz="1400" dirty="0">
                <a:solidFill>
                  <a:schemeClr val="tx1"/>
                </a:solidFill>
              </a:rPr>
              <a:t>Coded workflows</a:t>
            </a:r>
          </a:p>
        </p:txBody>
      </p:sp>
      <p:sp>
        <p:nvSpPr>
          <p:cNvPr id="4" name="Rectangle 3"/>
          <p:cNvSpPr/>
          <p:nvPr/>
        </p:nvSpPr>
        <p:spPr bwMode="auto">
          <a:xfrm>
            <a:off x="4469236" y="1397985"/>
            <a:ext cx="3250353" cy="52197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5" name="Rectangle 4"/>
          <p:cNvSpPr/>
          <p:nvPr/>
        </p:nvSpPr>
        <p:spPr bwMode="auto">
          <a:xfrm>
            <a:off x="4634293" y="4407885"/>
            <a:ext cx="2907544" cy="38404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NZ" sz="1400" dirty="0" smtClean="0">
                <a:solidFill>
                  <a:schemeClr val="tx1"/>
                </a:solidFill>
              </a:rPr>
              <a:t>Declarative workflows</a:t>
            </a:r>
          </a:p>
        </p:txBody>
      </p:sp>
      <p:sp>
        <p:nvSpPr>
          <p:cNvPr id="6" name="Rectangle 5"/>
          <p:cNvSpPr/>
          <p:nvPr/>
        </p:nvSpPr>
        <p:spPr bwMode="auto">
          <a:xfrm>
            <a:off x="4634293" y="3493485"/>
            <a:ext cx="2907544" cy="381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NZ" sz="1400" dirty="0" smtClean="0">
                <a:solidFill>
                  <a:schemeClr val="tx1"/>
                </a:solidFill>
              </a:rPr>
              <a:t>Web part hook-up</a:t>
            </a:r>
          </a:p>
        </p:txBody>
      </p:sp>
      <p:sp>
        <p:nvSpPr>
          <p:cNvPr id="7" name="Rectangle 6"/>
          <p:cNvSpPr/>
          <p:nvPr/>
        </p:nvSpPr>
        <p:spPr bwMode="auto">
          <a:xfrm>
            <a:off x="4634293" y="2579085"/>
            <a:ext cx="2907544" cy="381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lnSpc>
                <a:spcPts val="1800"/>
              </a:lnSpc>
            </a:pPr>
            <a:r>
              <a:rPr lang="en-NZ" sz="1400" dirty="0">
                <a:gradFill>
                  <a:gsLst>
                    <a:gs pos="0">
                      <a:schemeClr val="tx1"/>
                    </a:gs>
                    <a:gs pos="86000">
                      <a:schemeClr val="tx1"/>
                    </a:gs>
                  </a:gsLst>
                  <a:lin ang="5400000" scaled="0"/>
                </a:gradFill>
              </a:rPr>
              <a:t>Create lists </a:t>
            </a:r>
            <a:r>
              <a:rPr lang="en-NZ" sz="1400" dirty="0" smtClean="0">
                <a:gradFill>
                  <a:gsLst>
                    <a:gs pos="0">
                      <a:schemeClr val="tx1"/>
                    </a:gs>
                    <a:gs pos="86000">
                      <a:schemeClr val="tx1"/>
                    </a:gs>
                  </a:gsLst>
                  <a:lin ang="5400000" scaled="0"/>
                </a:gradFill>
              </a:rPr>
              <a:t>and </a:t>
            </a:r>
            <a:r>
              <a:rPr lang="en-NZ" sz="1400" dirty="0">
                <a:gradFill>
                  <a:gsLst>
                    <a:gs pos="0">
                      <a:schemeClr val="tx1"/>
                    </a:gs>
                    <a:gs pos="86000">
                      <a:schemeClr val="tx1"/>
                    </a:gs>
                  </a:gsLst>
                  <a:lin ang="5400000" scaled="0"/>
                </a:gradFill>
              </a:rPr>
              <a:t>libs</a:t>
            </a:r>
          </a:p>
        </p:txBody>
      </p:sp>
      <p:sp>
        <p:nvSpPr>
          <p:cNvPr id="8" name="Rectangle 7"/>
          <p:cNvSpPr/>
          <p:nvPr/>
        </p:nvSpPr>
        <p:spPr bwMode="auto">
          <a:xfrm>
            <a:off x="418991" y="1397985"/>
            <a:ext cx="3250353" cy="5219700"/>
          </a:xfrm>
          <a:prstGeom prst="rect">
            <a:avLst/>
          </a:prstGeom>
          <a:gradFill>
            <a:gsLst>
              <a:gs pos="0">
                <a:schemeClr val="tx2">
                  <a:lumMod val="50000"/>
                </a:schemeClr>
              </a:gs>
              <a:gs pos="80000">
                <a:schemeClr val="tx2"/>
              </a:gs>
              <a:gs pos="100000">
                <a:schemeClr val="tx2"/>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0"/>
            </a:lightRig>
          </a:scene3d>
          <a:sp3d>
            <a:contourClr>
              <a:schemeClr val="accent3">
                <a:shade val="25000"/>
                <a:satMod val="150000"/>
              </a:schemeClr>
            </a:contourClr>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pic>
        <p:nvPicPr>
          <p:cNvPr id="11" name="Picture 5" descr="C:\Documents and Settings\michelleo\Desktop\Visio2010.JPG"/>
          <p:cNvPicPr>
            <a:picLocks noChangeAspect="1" noChangeArrowheads="1"/>
          </p:cNvPicPr>
          <p:nvPr/>
        </p:nvPicPr>
        <p:blipFill>
          <a:blip r:embed="rId3" cstate="print"/>
          <a:srcRect/>
          <a:stretch>
            <a:fillRect/>
          </a:stretch>
        </p:blipFill>
        <p:spPr bwMode="auto">
          <a:xfrm>
            <a:off x="663645" y="5019009"/>
            <a:ext cx="2761045" cy="1406768"/>
          </a:xfrm>
          <a:prstGeom prst="rect">
            <a:avLst/>
          </a:prstGeom>
          <a:noFill/>
          <a:ln w="25400">
            <a:solidFill>
              <a:schemeClr val="tx1"/>
            </a:solidFill>
            <a:miter lim="800000"/>
          </a:ln>
          <a:effectLst>
            <a:outerShdw blurRad="50800" dist="38100" dir="2700000" algn="tl" rotWithShape="0">
              <a:prstClr val="black">
                <a:alpha val="40000"/>
              </a:prstClr>
            </a:outerShdw>
          </a:effectLst>
        </p:spPr>
      </p:pic>
      <p:sp>
        <p:nvSpPr>
          <p:cNvPr id="12" name="TextBox 11"/>
          <p:cNvSpPr txBox="1"/>
          <p:nvPr/>
        </p:nvSpPr>
        <p:spPr>
          <a:xfrm>
            <a:off x="8860337" y="2274718"/>
            <a:ext cx="2640912" cy="215444"/>
          </a:xfrm>
          <a:prstGeom prst="rect">
            <a:avLst/>
          </a:prstGeom>
          <a:noFill/>
        </p:spPr>
        <p:txBody>
          <a:bodyPr wrap="square" lIns="0" tIns="0" rIns="0" bIns="0" rtlCol="0">
            <a:spAutoFit/>
          </a:bodyPr>
          <a:lstStyle/>
          <a:p>
            <a:pPr algn="ctr"/>
            <a:r>
              <a:rPr lang="en-NZ" sz="1400" dirty="0" smtClean="0">
                <a:solidFill>
                  <a:schemeClr val="accent4"/>
                </a:solidFill>
              </a:rPr>
              <a:t>Professional developer</a:t>
            </a:r>
          </a:p>
        </p:txBody>
      </p:sp>
      <p:sp>
        <p:nvSpPr>
          <p:cNvPr id="13" name="TextBox 12"/>
          <p:cNvSpPr txBox="1"/>
          <p:nvPr/>
        </p:nvSpPr>
        <p:spPr>
          <a:xfrm>
            <a:off x="418991" y="2274718"/>
            <a:ext cx="3237656" cy="215444"/>
          </a:xfrm>
          <a:prstGeom prst="rect">
            <a:avLst/>
          </a:prstGeom>
          <a:noFill/>
        </p:spPr>
        <p:txBody>
          <a:bodyPr wrap="square" lIns="0" tIns="0" rIns="0" bIns="0" rtlCol="0">
            <a:spAutoFit/>
          </a:bodyPr>
          <a:lstStyle/>
          <a:p>
            <a:pPr algn="ctr"/>
            <a:r>
              <a:rPr lang="en-NZ" sz="1400" dirty="0" smtClean="0">
                <a:solidFill>
                  <a:schemeClr val="bg2"/>
                </a:solidFill>
              </a:rPr>
              <a:t>Business Analyst/Process Designer</a:t>
            </a:r>
          </a:p>
        </p:txBody>
      </p:sp>
      <p:sp>
        <p:nvSpPr>
          <p:cNvPr id="14" name="Rectangle 13"/>
          <p:cNvSpPr/>
          <p:nvPr/>
        </p:nvSpPr>
        <p:spPr bwMode="auto">
          <a:xfrm>
            <a:off x="563540" y="1553750"/>
            <a:ext cx="2945633" cy="609600"/>
          </a:xfrm>
          <a:prstGeom prst="rect">
            <a:avLst/>
          </a:prstGeom>
          <a:solidFill>
            <a:schemeClr val="lt1"/>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44853" y="1645487"/>
            <a:ext cx="783006" cy="426126"/>
          </a:xfrm>
          <a:prstGeom prst="rect">
            <a:avLst/>
          </a:prstGeom>
          <a:noFill/>
        </p:spPr>
      </p:pic>
      <p:sp>
        <p:nvSpPr>
          <p:cNvPr id="16" name="Rectangle 15"/>
          <p:cNvSpPr/>
          <p:nvPr/>
        </p:nvSpPr>
        <p:spPr bwMode="auto">
          <a:xfrm>
            <a:off x="8680629" y="1553750"/>
            <a:ext cx="2945633" cy="609600"/>
          </a:xfrm>
          <a:prstGeom prst="rect">
            <a:avLst/>
          </a:prstGeom>
          <a:solidFill>
            <a:schemeClr val="lt1"/>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pic>
        <p:nvPicPr>
          <p:cNvPr id="1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837606" y="1663700"/>
            <a:ext cx="2631678" cy="389700"/>
          </a:xfrm>
          <a:prstGeom prst="rect">
            <a:avLst/>
          </a:prstGeom>
          <a:noFill/>
          <a:ln w="9525">
            <a:noFill/>
            <a:miter lim="800000"/>
            <a:headEnd/>
            <a:tailEnd/>
          </a:ln>
          <a:effectLst/>
        </p:spPr>
      </p:pic>
      <p:pic>
        <p:nvPicPr>
          <p:cNvPr id="18" name="Picture 2"/>
          <p:cNvPicPr>
            <a:picLocks noChangeArrowheads="1"/>
          </p:cNvPicPr>
          <p:nvPr/>
        </p:nvPicPr>
        <p:blipFill>
          <a:blip r:embed="rId6" cstate="print"/>
          <a:srcRect/>
          <a:stretch>
            <a:fillRect/>
          </a:stretch>
        </p:blipFill>
        <p:spPr bwMode="auto">
          <a:xfrm>
            <a:off x="8950661" y="5028534"/>
            <a:ext cx="2413387" cy="1408176"/>
          </a:xfrm>
          <a:prstGeom prst="rect">
            <a:avLst/>
          </a:prstGeom>
          <a:noFill/>
          <a:ln w="25400">
            <a:solidFill>
              <a:schemeClr val="tx1"/>
            </a:solidFill>
            <a:miter lim="800000"/>
          </a:ln>
          <a:effectLst>
            <a:outerShdw blurRad="50800" dist="38100" dir="2700000" algn="tl" rotWithShape="0">
              <a:prstClr val="black">
                <a:alpha val="40000"/>
              </a:prstClr>
            </a:outerShdw>
          </a:effectLst>
        </p:spPr>
      </p:pic>
      <p:sp>
        <p:nvSpPr>
          <p:cNvPr id="23" name="Rectangle 22"/>
          <p:cNvSpPr/>
          <p:nvPr/>
        </p:nvSpPr>
        <p:spPr bwMode="auto">
          <a:xfrm>
            <a:off x="8709931" y="3036285"/>
            <a:ext cx="2907544" cy="3810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NZ" sz="1400" dirty="0" smtClean="0">
                <a:solidFill>
                  <a:schemeClr val="tx1"/>
                </a:solidFill>
              </a:rPr>
              <a:t>List definitions</a:t>
            </a:r>
          </a:p>
        </p:txBody>
      </p:sp>
      <p:sp>
        <p:nvSpPr>
          <p:cNvPr id="24" name="Rectangle 23"/>
          <p:cNvSpPr/>
          <p:nvPr/>
        </p:nvSpPr>
        <p:spPr bwMode="auto">
          <a:xfrm>
            <a:off x="8709931" y="3493485"/>
            <a:ext cx="2907544" cy="3810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NZ" sz="1400" dirty="0" smtClean="0">
                <a:solidFill>
                  <a:schemeClr val="tx1"/>
                </a:solidFill>
              </a:rPr>
              <a:t>Event receivers</a:t>
            </a:r>
          </a:p>
        </p:txBody>
      </p:sp>
      <p:sp>
        <p:nvSpPr>
          <p:cNvPr id="25" name="Rectangle 24"/>
          <p:cNvSpPr/>
          <p:nvPr/>
        </p:nvSpPr>
        <p:spPr bwMode="auto">
          <a:xfrm>
            <a:off x="8709931" y="2579085"/>
            <a:ext cx="2907544" cy="3810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NZ" sz="1400" dirty="0" smtClean="0">
                <a:solidFill>
                  <a:schemeClr val="tx1"/>
                </a:solidFill>
              </a:rPr>
              <a:t>Custom web parts</a:t>
            </a:r>
          </a:p>
        </p:txBody>
      </p:sp>
      <p:sp>
        <p:nvSpPr>
          <p:cNvPr id="26" name="Rectangle 25"/>
          <p:cNvSpPr/>
          <p:nvPr/>
        </p:nvSpPr>
        <p:spPr bwMode="auto">
          <a:xfrm>
            <a:off x="8709931" y="3950685"/>
            <a:ext cx="2907544" cy="3810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NZ" sz="1400" dirty="0" smtClean="0">
                <a:solidFill>
                  <a:schemeClr val="tx1"/>
                </a:solidFill>
              </a:rPr>
              <a:t>Application pages</a:t>
            </a:r>
          </a:p>
        </p:txBody>
      </p:sp>
      <p:pic>
        <p:nvPicPr>
          <p:cNvPr id="30" name="Picture 2" descr="C:\Documents and Settings\michelleo\Desktop\OFFSHARE_DE_BOB_Main.tif"/>
          <p:cNvPicPr>
            <a:picLocks noChangeAspect="1" noChangeArrowheads="1"/>
          </p:cNvPicPr>
          <p:nvPr/>
        </p:nvPicPr>
        <p:blipFill>
          <a:blip r:embed="rId7" cstate="print"/>
          <a:srcRect/>
          <a:stretch>
            <a:fillRect/>
          </a:stretch>
        </p:blipFill>
        <p:spPr bwMode="auto">
          <a:xfrm>
            <a:off x="4824535" y="5057109"/>
            <a:ext cx="2539754" cy="1371600"/>
          </a:xfrm>
          <a:prstGeom prst="rect">
            <a:avLst/>
          </a:prstGeom>
          <a:noFill/>
          <a:ln w="25400">
            <a:solidFill>
              <a:schemeClr val="tx1"/>
            </a:solidFill>
            <a:miter lim="800000"/>
          </a:ln>
          <a:effectLst>
            <a:outerShdw blurRad="50800" dist="38100" dir="2700000" algn="tl" rotWithShape="0">
              <a:prstClr val="black">
                <a:alpha val="40000"/>
              </a:prstClr>
            </a:outerShdw>
          </a:effectLst>
        </p:spPr>
      </p:pic>
      <p:sp>
        <p:nvSpPr>
          <p:cNvPr id="31" name="TextBox 30"/>
          <p:cNvSpPr txBox="1"/>
          <p:nvPr/>
        </p:nvSpPr>
        <p:spPr>
          <a:xfrm>
            <a:off x="4773956" y="2274718"/>
            <a:ext cx="2640912" cy="215444"/>
          </a:xfrm>
          <a:prstGeom prst="rect">
            <a:avLst/>
          </a:prstGeom>
          <a:noFill/>
        </p:spPr>
        <p:txBody>
          <a:bodyPr wrap="square" lIns="0" tIns="0" rIns="0" bIns="0" rtlCol="0">
            <a:spAutoFit/>
          </a:bodyPr>
          <a:lstStyle/>
          <a:p>
            <a:pPr algn="ctr"/>
            <a:r>
              <a:rPr lang="en-NZ" sz="1400" dirty="0" smtClean="0">
                <a:solidFill>
                  <a:schemeClr val="accent2"/>
                </a:solidFill>
              </a:rPr>
              <a:t>Designer/IW/Power User</a:t>
            </a:r>
          </a:p>
        </p:txBody>
      </p:sp>
      <p:sp>
        <p:nvSpPr>
          <p:cNvPr id="32" name="Rectangle 31"/>
          <p:cNvSpPr/>
          <p:nvPr/>
        </p:nvSpPr>
        <p:spPr bwMode="auto">
          <a:xfrm>
            <a:off x="4629407" y="1553750"/>
            <a:ext cx="2945633" cy="609600"/>
          </a:xfrm>
          <a:prstGeom prst="rect">
            <a:avLst/>
          </a:prstGeom>
          <a:solidFill>
            <a:schemeClr val="lt1"/>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schemeClr val="tx1"/>
              </a:solidFill>
            </a:endParaRPr>
          </a:p>
        </p:txBody>
      </p:sp>
      <p:sp>
        <p:nvSpPr>
          <p:cNvPr id="33" name="Rectangle 32"/>
          <p:cNvSpPr/>
          <p:nvPr/>
        </p:nvSpPr>
        <p:spPr bwMode="auto">
          <a:xfrm>
            <a:off x="4634293" y="3036285"/>
            <a:ext cx="2907544" cy="381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NZ" sz="1400" dirty="0" smtClean="0">
                <a:solidFill>
                  <a:schemeClr val="tx1"/>
                </a:solidFill>
              </a:rPr>
              <a:t>Design web pages</a:t>
            </a:r>
          </a:p>
        </p:txBody>
      </p:sp>
      <p:pic>
        <p:nvPicPr>
          <p:cNvPr id="34" name="Picture 4"/>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804513" y="1648920"/>
            <a:ext cx="2616667" cy="422693"/>
          </a:xfrm>
          <a:prstGeom prst="rect">
            <a:avLst/>
          </a:prstGeom>
          <a:noFill/>
        </p:spPr>
      </p:pic>
      <p:sp>
        <p:nvSpPr>
          <p:cNvPr id="35" name="Rectangle 34"/>
          <p:cNvSpPr/>
          <p:nvPr/>
        </p:nvSpPr>
        <p:spPr bwMode="auto">
          <a:xfrm>
            <a:off x="4634293" y="3950685"/>
            <a:ext cx="2907544" cy="381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NZ" sz="1400" dirty="0" smtClean="0">
                <a:solidFill>
                  <a:schemeClr val="tx1"/>
                </a:solidFill>
              </a:rPr>
              <a:t>View and forms</a:t>
            </a:r>
          </a:p>
        </p:txBody>
      </p:sp>
      <p:sp>
        <p:nvSpPr>
          <p:cNvPr id="42" name="Rectangle 41"/>
          <p:cNvSpPr/>
          <p:nvPr/>
        </p:nvSpPr>
        <p:spPr bwMode="auto">
          <a:xfrm>
            <a:off x="4646051" y="4417722"/>
            <a:ext cx="2907544" cy="381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NZ" sz="1400" dirty="0">
                <a:solidFill>
                  <a:schemeClr val="tx1"/>
                </a:solidFill>
              </a:rPr>
              <a:t>Coded workflows</a:t>
            </a:r>
          </a:p>
        </p:txBody>
      </p:sp>
      <p:sp>
        <p:nvSpPr>
          <p:cNvPr id="44" name="Rectangle 43"/>
          <p:cNvSpPr/>
          <p:nvPr/>
        </p:nvSpPr>
        <p:spPr bwMode="auto">
          <a:xfrm>
            <a:off x="591858" y="3493485"/>
            <a:ext cx="2907544" cy="381000"/>
          </a:xfrm>
          <a:prstGeom prst="rect">
            <a:avLst/>
          </a:prstGeom>
          <a:solidFill>
            <a:schemeClr val="tx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lnSpc>
                <a:spcPts val="1800"/>
              </a:lnSpc>
            </a:pPr>
            <a:r>
              <a:rPr lang="en-NZ" sz="1400" dirty="0">
                <a:gradFill>
                  <a:gsLst>
                    <a:gs pos="0">
                      <a:schemeClr val="tx1"/>
                    </a:gs>
                    <a:gs pos="86000">
                      <a:schemeClr val="tx1"/>
                    </a:gs>
                  </a:gsLst>
                  <a:lin ang="5400000" scaled="0"/>
                </a:gradFill>
              </a:rPr>
              <a:t>Design business diagrams</a:t>
            </a:r>
          </a:p>
        </p:txBody>
      </p:sp>
      <p:sp>
        <p:nvSpPr>
          <p:cNvPr id="45" name="Rectangle 44"/>
          <p:cNvSpPr/>
          <p:nvPr/>
        </p:nvSpPr>
        <p:spPr bwMode="auto">
          <a:xfrm>
            <a:off x="591858" y="2579085"/>
            <a:ext cx="2907544" cy="381000"/>
          </a:xfrm>
          <a:prstGeom prst="rect">
            <a:avLst/>
          </a:prstGeom>
          <a:solidFill>
            <a:schemeClr val="tx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lnSpc>
                <a:spcPts val="1800"/>
              </a:lnSpc>
            </a:pPr>
            <a:r>
              <a:rPr lang="en-NZ" sz="1400" dirty="0" smtClean="0">
                <a:gradFill>
                  <a:gsLst>
                    <a:gs pos="0">
                      <a:schemeClr val="tx1"/>
                    </a:gs>
                    <a:gs pos="86000">
                      <a:schemeClr val="tx1"/>
                    </a:gs>
                  </a:gsLst>
                  <a:lin ang="5400000" scaled="0"/>
                </a:gradFill>
              </a:rPr>
              <a:t>Design skeleton process</a:t>
            </a:r>
            <a:endParaRPr lang="en-NZ" sz="1400" dirty="0">
              <a:gradFill>
                <a:gsLst>
                  <a:gs pos="0">
                    <a:schemeClr val="tx1"/>
                  </a:gs>
                  <a:gs pos="86000">
                    <a:schemeClr val="tx1"/>
                  </a:gs>
                </a:gsLst>
                <a:lin ang="5400000" scaled="0"/>
              </a:gradFill>
            </a:endParaRPr>
          </a:p>
        </p:txBody>
      </p:sp>
      <p:sp>
        <p:nvSpPr>
          <p:cNvPr id="46" name="Rectangle 45"/>
          <p:cNvSpPr/>
          <p:nvPr/>
        </p:nvSpPr>
        <p:spPr bwMode="auto">
          <a:xfrm>
            <a:off x="591858" y="3036285"/>
            <a:ext cx="2907544" cy="381000"/>
          </a:xfrm>
          <a:prstGeom prst="rect">
            <a:avLst/>
          </a:prstGeom>
          <a:solidFill>
            <a:schemeClr val="tx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lnSpc>
                <a:spcPts val="1800"/>
              </a:lnSpc>
            </a:pPr>
            <a:r>
              <a:rPr lang="en-NZ" sz="1400" dirty="0">
                <a:gradFill>
                  <a:gsLst>
                    <a:gs pos="0">
                      <a:schemeClr val="tx1"/>
                    </a:gs>
                    <a:gs pos="86000">
                      <a:schemeClr val="tx1"/>
                    </a:gs>
                  </a:gsLst>
                  <a:lin ang="5400000" scaled="0"/>
                </a:gradFill>
              </a:rPr>
              <a:t>View WF visualizations</a:t>
            </a:r>
          </a:p>
        </p:txBody>
      </p:sp>
      <p:sp>
        <p:nvSpPr>
          <p:cNvPr id="21" name="Title 20"/>
          <p:cNvSpPr>
            <a:spLocks noGrp="1"/>
          </p:cNvSpPr>
          <p:nvPr>
            <p:ph type="title"/>
          </p:nvPr>
        </p:nvSpPr>
        <p:spPr/>
        <p:txBody>
          <a:bodyPr/>
          <a:lstStyle/>
          <a:p>
            <a:r>
              <a:rPr lang="en-US" dirty="0">
                <a:ea typeface="ＭＳ Ｐゴシック" pitchFamily="-106" charset="-128"/>
                <a:cs typeface="ＭＳ Ｐゴシック" pitchFamily="-106" charset="-128"/>
              </a:rPr>
              <a:t>Development </a:t>
            </a:r>
            <a:r>
              <a:rPr lang="en-US" dirty="0" smtClean="0">
                <a:ea typeface="ＭＳ Ｐゴシック" pitchFamily="-106" charset="-128"/>
                <a:cs typeface="ＭＳ Ｐゴシック" pitchFamily="-106" charset="-128"/>
              </a:rPr>
              <a:t>Continuum</a:t>
            </a:r>
            <a:endParaRPr lang="en-US" dirty="0"/>
          </a:p>
        </p:txBody>
      </p:sp>
      <p:sp>
        <p:nvSpPr>
          <p:cNvPr id="49" name="Right Arrow 48"/>
          <p:cNvSpPr/>
          <p:nvPr/>
        </p:nvSpPr>
        <p:spPr bwMode="auto">
          <a:xfrm rot="10800000">
            <a:off x="3687450" y="3986720"/>
            <a:ext cx="747836" cy="487498"/>
          </a:xfrm>
          <a:prstGeom prst="right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0" name="TextBox 9"/>
          <p:cNvSpPr txBox="1"/>
          <p:nvPr/>
        </p:nvSpPr>
        <p:spPr>
          <a:xfrm>
            <a:off x="3737274" y="4076040"/>
            <a:ext cx="698012" cy="307777"/>
          </a:xfrm>
          <a:prstGeom prst="rect">
            <a:avLst/>
          </a:prstGeom>
          <a:noFill/>
        </p:spPr>
        <p:txBody>
          <a:bodyPr wrap="none" rtlCol="0">
            <a:spAutoFit/>
          </a:bodyPr>
          <a:lstStyle/>
          <a:p>
            <a:r>
              <a:rPr lang="en-US" sz="1400" dirty="0" smtClean="0">
                <a:ea typeface="+mj-ea"/>
                <a:cs typeface="+mj-cs"/>
              </a:rPr>
              <a:t>Export</a:t>
            </a:r>
            <a:endParaRPr lang="en-US" sz="1400" dirty="0">
              <a:ea typeface="+mj-ea"/>
              <a:cs typeface="+mj-cs"/>
            </a:endParaRPr>
          </a:p>
        </p:txBody>
      </p:sp>
      <p:sp>
        <p:nvSpPr>
          <p:cNvPr id="50" name="Right Arrow 49"/>
          <p:cNvSpPr/>
          <p:nvPr/>
        </p:nvSpPr>
        <p:spPr bwMode="auto">
          <a:xfrm>
            <a:off x="3703309" y="2326544"/>
            <a:ext cx="747836" cy="487498"/>
          </a:xfrm>
          <a:prstGeom prst="right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 name="TextBox 8"/>
          <p:cNvSpPr txBox="1"/>
          <p:nvPr/>
        </p:nvSpPr>
        <p:spPr>
          <a:xfrm>
            <a:off x="3656647" y="2400743"/>
            <a:ext cx="691215" cy="307777"/>
          </a:xfrm>
          <a:prstGeom prst="rect">
            <a:avLst/>
          </a:prstGeom>
          <a:noFill/>
        </p:spPr>
        <p:txBody>
          <a:bodyPr wrap="none" rtlCol="0">
            <a:spAutoFit/>
          </a:bodyPr>
          <a:lstStyle/>
          <a:p>
            <a:r>
              <a:rPr lang="en-US" sz="1400" dirty="0" smtClean="0">
                <a:ea typeface="+mj-ea"/>
                <a:cs typeface="+mj-cs"/>
              </a:rPr>
              <a:t>Import</a:t>
            </a:r>
            <a:endParaRPr lang="en-US" sz="1400" dirty="0">
              <a:ea typeface="+mj-ea"/>
              <a:cs typeface="+mj-cs"/>
            </a:endParaRPr>
          </a:p>
        </p:txBody>
      </p:sp>
      <p:sp>
        <p:nvSpPr>
          <p:cNvPr id="43" name="Right Arrow 42"/>
          <p:cNvSpPr/>
          <p:nvPr/>
        </p:nvSpPr>
        <p:spPr bwMode="auto">
          <a:xfrm>
            <a:off x="7608963" y="3079763"/>
            <a:ext cx="1260425" cy="11049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9" name="TextBox 28"/>
          <p:cNvSpPr txBox="1"/>
          <p:nvPr/>
        </p:nvSpPr>
        <p:spPr>
          <a:xfrm>
            <a:off x="7709670" y="3370133"/>
            <a:ext cx="914162" cy="523220"/>
          </a:xfrm>
          <a:prstGeom prst="rect">
            <a:avLst/>
          </a:prstGeom>
          <a:noFill/>
        </p:spPr>
        <p:txBody>
          <a:bodyPr wrap="square" rtlCol="0">
            <a:spAutoFit/>
          </a:bodyPr>
          <a:lstStyle/>
          <a:p>
            <a:r>
              <a:rPr lang="en-US" sz="1400" dirty="0" smtClean="0">
                <a:ea typeface="+mj-ea"/>
                <a:cs typeface="+mj-cs"/>
              </a:rPr>
              <a:t>WSP</a:t>
            </a:r>
          </a:p>
          <a:p>
            <a:r>
              <a:rPr lang="en-US" sz="1400" dirty="0" smtClean="0">
                <a:ea typeface="+mj-ea"/>
                <a:cs typeface="+mj-cs"/>
              </a:rPr>
              <a:t>Package</a:t>
            </a:r>
            <a:endParaRPr lang="en-US" sz="1400" dirty="0">
              <a:ea typeface="+mj-ea"/>
              <a:cs typeface="+mj-cs"/>
            </a:endParaRPr>
          </a:p>
        </p:txBody>
      </p:sp>
      <p:sp>
        <p:nvSpPr>
          <p:cNvPr id="19" name="TextBox 18"/>
          <p:cNvSpPr txBox="1"/>
          <p:nvPr/>
        </p:nvSpPr>
        <p:spPr>
          <a:xfrm>
            <a:off x="-2504050" y="1447800"/>
            <a:ext cx="2405576" cy="3508653"/>
          </a:xfrm>
          <a:prstGeom prst="rect">
            <a:avLst/>
          </a:prstGeom>
          <a:noFill/>
        </p:spPr>
        <p:txBody>
          <a:bodyPr wrap="square" lIns="0" tIns="0" rIns="0" bIns="0" rtlCol="0">
            <a:spAutoFit/>
          </a:bodyPr>
          <a:lstStyle/>
          <a:p>
            <a:r>
              <a:rPr lang="en-US" sz="2400" dirty="0" smtClean="0">
                <a:solidFill>
                  <a:schemeClr val="bg1"/>
                </a:solidFill>
              </a:rPr>
              <a:t>NOTE to Speaker:</a:t>
            </a:r>
            <a:endParaRPr lang="en-US" sz="2400" dirty="0">
              <a:gradFill>
                <a:gsLst>
                  <a:gs pos="0">
                    <a:schemeClr val="tx1"/>
                  </a:gs>
                  <a:gs pos="86000">
                    <a:schemeClr val="tx1"/>
                  </a:gs>
                </a:gsLst>
                <a:lin ang="5400000" scaled="0"/>
              </a:gradFill>
            </a:endParaRPr>
          </a:p>
          <a:p>
            <a:r>
              <a:rPr lang="en-US" sz="2000" dirty="0" smtClean="0">
                <a:solidFill>
                  <a:schemeClr val="bg1"/>
                </a:solidFill>
              </a:rPr>
              <a:t>In the center SharePoint Designer box, the last rectangle “Coded workflows” has another rectangle underneath, entitled “Declarative works”. Both are formatted.</a:t>
            </a:r>
          </a:p>
        </p:txBody>
      </p:sp>
    </p:spTree>
    <p:extLst>
      <p:ext uri="{BB962C8B-B14F-4D97-AF65-F5344CB8AC3E}">
        <p14:creationId xmlns:p14="http://schemas.microsoft.com/office/powerpoint/2010/main" val="364930656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smtClean="0"/>
              <a:t>Developer Environment</a:t>
            </a:r>
            <a:endParaRPr lang="en-US" dirty="0"/>
          </a:p>
        </p:txBody>
      </p:sp>
      <p:sp>
        <p:nvSpPr>
          <p:cNvPr id="230403" name="Rectangle 3"/>
          <p:cNvSpPr>
            <a:spLocks noGrp="1" noChangeArrowheads="1"/>
          </p:cNvSpPr>
          <p:nvPr>
            <p:ph idx="1"/>
          </p:nvPr>
        </p:nvSpPr>
        <p:spPr/>
        <p:txBody>
          <a:bodyPr/>
          <a:lstStyle/>
          <a:p>
            <a:r>
              <a:rPr lang="en-US" smtClean="0"/>
              <a:t>Visual Studio 2010 and SharePoint 2010 on same machine</a:t>
            </a:r>
          </a:p>
          <a:p>
            <a:r>
              <a:rPr lang="en-US" smtClean="0"/>
              <a:t>Must use 64-bit OS</a:t>
            </a:r>
          </a:p>
          <a:p>
            <a:pPr lvl="1"/>
            <a:r>
              <a:rPr lang="en-US" smtClean="0"/>
              <a:t>Windows 7 and Windows Vista SP1</a:t>
            </a:r>
          </a:p>
          <a:p>
            <a:pPr lvl="1"/>
            <a:r>
              <a:rPr lang="en-US" smtClean="0"/>
              <a:t>Windows Server 2008 (R2)</a:t>
            </a:r>
          </a:p>
          <a:p>
            <a:r>
              <a:rPr lang="en-US" smtClean="0">
                <a:hlinkClick r:id="rId2"/>
              </a:rPr>
              <a:t>How to setup a SP2010 developer environment</a:t>
            </a:r>
            <a:endParaRPr lang="en-US" smtClean="0"/>
          </a:p>
          <a:p>
            <a:r>
              <a:rPr lang="en-US" smtClean="0">
                <a:hlinkClick r:id="rId3"/>
              </a:rPr>
              <a:t>SharePoint Easy Setup for Developers</a:t>
            </a:r>
            <a:endParaRPr lang="en-US" dirty="0" smtClean="0"/>
          </a:p>
        </p:txBody>
      </p:sp>
    </p:spTree>
    <p:extLst>
      <p:ext uri="{BB962C8B-B14F-4D97-AF65-F5344CB8AC3E}">
        <p14:creationId xmlns:p14="http://schemas.microsoft.com/office/powerpoint/2010/main" val="1136171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smtClean="0"/>
              <a:t>Templates, Designers and Workflows</a:t>
            </a:r>
            <a:endParaRPr lang="en-US" dirty="0"/>
          </a:p>
        </p:txBody>
      </p:sp>
      <p:sp>
        <p:nvSpPr>
          <p:cNvPr id="230403" name="Rectangle 3"/>
          <p:cNvSpPr>
            <a:spLocks noGrp="1" noChangeArrowheads="1"/>
          </p:cNvSpPr>
          <p:nvPr>
            <p:ph idx="1"/>
          </p:nvPr>
        </p:nvSpPr>
        <p:spPr/>
        <p:txBody>
          <a:bodyPr/>
          <a:lstStyle/>
          <a:p>
            <a:r>
              <a:rPr lang="en-US" smtClean="0"/>
              <a:t>Project and item templates</a:t>
            </a:r>
          </a:p>
          <a:p>
            <a:pPr lvl="1"/>
            <a:r>
              <a:rPr lang="en-US" smtClean="0"/>
              <a:t>Templates for many SharePoint artifacts</a:t>
            </a:r>
          </a:p>
          <a:p>
            <a:pPr lvl="1"/>
            <a:r>
              <a:rPr lang="en-US" smtClean="0"/>
              <a:t>Wizards collect artifact information</a:t>
            </a:r>
          </a:p>
          <a:p>
            <a:pPr lvl="1"/>
            <a:r>
              <a:rPr lang="en-US" smtClean="0"/>
              <a:t>Support for sandboxed solutions</a:t>
            </a:r>
          </a:p>
          <a:p>
            <a:r>
              <a:rPr lang="en-US" smtClean="0"/>
              <a:t>Visual designers</a:t>
            </a:r>
          </a:p>
          <a:p>
            <a:pPr lvl="1"/>
            <a:r>
              <a:rPr lang="en-US" smtClean="0"/>
              <a:t>Design web parts</a:t>
            </a:r>
          </a:p>
          <a:p>
            <a:pPr lvl="1"/>
            <a:r>
              <a:rPr lang="en-US" smtClean="0"/>
              <a:t>Build Business Data Connectivity (BDC) models</a:t>
            </a:r>
          </a:p>
          <a:p>
            <a:pPr lvl="1"/>
            <a:r>
              <a:rPr lang="en-US" smtClean="0"/>
              <a:t>Create workflows</a:t>
            </a:r>
            <a:endParaRPr lang="en-US" dirty="0"/>
          </a:p>
        </p:txBody>
      </p:sp>
    </p:spTree>
    <p:extLst>
      <p:ext uri="{BB962C8B-B14F-4D97-AF65-F5344CB8AC3E}">
        <p14:creationId xmlns:p14="http://schemas.microsoft.com/office/powerpoint/2010/main" val="1923002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Templates and Designers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0059453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smtClean="0"/>
              <a:t>Project System</a:t>
            </a:r>
            <a:endParaRPr lang="en-US" dirty="0"/>
          </a:p>
        </p:txBody>
      </p:sp>
      <p:sp>
        <p:nvSpPr>
          <p:cNvPr id="230403" name="Rectangle 3"/>
          <p:cNvSpPr>
            <a:spLocks noGrp="1" noChangeArrowheads="1"/>
          </p:cNvSpPr>
          <p:nvPr>
            <p:ph idx="1"/>
          </p:nvPr>
        </p:nvSpPr>
        <p:spPr/>
        <p:txBody>
          <a:bodyPr/>
          <a:lstStyle/>
          <a:p>
            <a:r>
              <a:rPr lang="en-US" smtClean="0"/>
              <a:t>Project commands</a:t>
            </a:r>
          </a:p>
          <a:p>
            <a:pPr lvl="1"/>
            <a:r>
              <a:rPr lang="en-US" smtClean="0"/>
              <a:t>Package, retract</a:t>
            </a:r>
          </a:p>
          <a:p>
            <a:r>
              <a:rPr lang="en-US" smtClean="0"/>
              <a:t>Project properties</a:t>
            </a:r>
          </a:p>
          <a:p>
            <a:pPr lvl="1"/>
            <a:r>
              <a:rPr lang="en-US" smtClean="0"/>
              <a:t>Sandboxed, site URL, etc…</a:t>
            </a:r>
          </a:p>
          <a:p>
            <a:r>
              <a:rPr lang="en-US" smtClean="0"/>
              <a:t>Features and package nodes</a:t>
            </a:r>
          </a:p>
          <a:p>
            <a:r>
              <a:rPr lang="en-US" smtClean="0"/>
              <a:t>Mapped folders</a:t>
            </a:r>
          </a:p>
          <a:p>
            <a:r>
              <a:rPr lang="en-US" smtClean="0"/>
              <a:t>Items/files have SharePoint </a:t>
            </a:r>
            <a:br>
              <a:rPr lang="en-US" smtClean="0"/>
            </a:br>
            <a:r>
              <a:rPr lang="en-US" smtClean="0"/>
              <a:t>specific properties</a:t>
            </a:r>
            <a:endParaRPr lang="en-US" dirty="0"/>
          </a:p>
        </p:txBody>
      </p:sp>
      <p:pic>
        <p:nvPicPr>
          <p:cNvPr id="4" name="Picture 2"/>
          <p:cNvPicPr>
            <a:picLocks noChangeAspect="1" noChangeArrowheads="1"/>
          </p:cNvPicPr>
          <p:nvPr/>
        </p:nvPicPr>
        <p:blipFill>
          <a:blip r:embed="rId2"/>
          <a:srcRect/>
          <a:stretch>
            <a:fillRect/>
          </a:stretch>
        </p:blipFill>
        <p:spPr bwMode="auto">
          <a:xfrm>
            <a:off x="7982221" y="1520952"/>
            <a:ext cx="3594464" cy="4602851"/>
          </a:xfrm>
          <a:prstGeom prst="rect">
            <a:avLst/>
          </a:prstGeom>
          <a:noFill/>
          <a:ln w="76200">
            <a:solidFill>
              <a:schemeClr val="tx1"/>
            </a:solidFill>
            <a:miter lim="800000"/>
            <a:headEnd/>
            <a:tailEnd/>
          </a:ln>
          <a:effectLst>
            <a:outerShdw blurRad="40005" dist="22860" dir="5400000" algn="tl" rotWithShape="0">
              <a:prstClr val="black">
                <a:alpha val="35000"/>
              </a:prstClr>
            </a:outerShdw>
          </a:effectLst>
        </p:spPr>
      </p:pic>
    </p:spTree>
    <p:extLst>
      <p:ext uri="{BB962C8B-B14F-4D97-AF65-F5344CB8AC3E}">
        <p14:creationId xmlns:p14="http://schemas.microsoft.com/office/powerpoint/2010/main" val="2876666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smtClean="0"/>
              <a:t>Features and Packaging</a:t>
            </a:r>
            <a:endParaRPr lang="en-US" dirty="0"/>
          </a:p>
        </p:txBody>
      </p:sp>
      <p:sp>
        <p:nvSpPr>
          <p:cNvPr id="230403" name="Rectangle 3"/>
          <p:cNvSpPr>
            <a:spLocks noGrp="1" noChangeArrowheads="1"/>
          </p:cNvSpPr>
          <p:nvPr>
            <p:ph idx="1"/>
          </p:nvPr>
        </p:nvSpPr>
        <p:spPr/>
        <p:txBody>
          <a:bodyPr/>
          <a:lstStyle/>
          <a:p>
            <a:r>
              <a:rPr lang="en-US" smtClean="0"/>
              <a:t>Feature designer</a:t>
            </a:r>
          </a:p>
          <a:p>
            <a:pPr lvl="1"/>
            <a:r>
              <a:rPr lang="en-US" smtClean="0"/>
              <a:t>Add/remove items to feature</a:t>
            </a:r>
          </a:p>
          <a:p>
            <a:pPr lvl="1"/>
            <a:r>
              <a:rPr lang="en-US" smtClean="0"/>
              <a:t>View/change manifest directly</a:t>
            </a:r>
          </a:p>
          <a:p>
            <a:r>
              <a:rPr lang="en-US" smtClean="0"/>
              <a:t>Package designer</a:t>
            </a:r>
          </a:p>
          <a:p>
            <a:pPr lvl="1"/>
            <a:r>
              <a:rPr lang="en-US" smtClean="0"/>
              <a:t>Add/remove items to package</a:t>
            </a:r>
          </a:p>
          <a:p>
            <a:pPr lvl="1"/>
            <a:r>
              <a:rPr lang="en-US" smtClean="0"/>
              <a:t>View/change manifest directly</a:t>
            </a:r>
          </a:p>
          <a:p>
            <a:r>
              <a:rPr lang="en-US" smtClean="0"/>
              <a:t>Packaging Explorer</a:t>
            </a:r>
          </a:p>
          <a:p>
            <a:pPr lvl="1"/>
            <a:r>
              <a:rPr lang="en-US" smtClean="0"/>
              <a:t>Hierarchically view all packages, </a:t>
            </a:r>
            <a:br>
              <a:rPr lang="en-US" smtClean="0"/>
            </a:br>
            <a:r>
              <a:rPr lang="en-US" smtClean="0"/>
              <a:t>features, artifacts in solution (across projects)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6006" y="1520923"/>
            <a:ext cx="4849823" cy="2868197"/>
          </a:xfrm>
          <a:prstGeom prst="rect">
            <a:avLst/>
          </a:prstGeom>
          <a:noFill/>
          <a:ln w="76200">
            <a:solidFill>
              <a:schemeClr val="tx1"/>
            </a:solidFill>
            <a:miter lim="800000"/>
            <a:headEnd/>
            <a:tailEnd/>
          </a:ln>
          <a:effectLst>
            <a:outerShdw blurRad="40005" dist="22860" dir="5400000" algn="tl" rotWithShape="0">
              <a:prstClr val="black">
                <a:alpha val="35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53760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smtClean="0"/>
              <a:t>Server Explorer Integration</a:t>
            </a:r>
            <a:endParaRPr lang="en-US" dirty="0"/>
          </a:p>
        </p:txBody>
      </p:sp>
      <p:sp>
        <p:nvSpPr>
          <p:cNvPr id="230403" name="Rectangle 3"/>
          <p:cNvSpPr>
            <a:spLocks noGrp="1" noChangeArrowheads="1"/>
          </p:cNvSpPr>
          <p:nvPr>
            <p:ph idx="1"/>
          </p:nvPr>
        </p:nvSpPr>
        <p:spPr/>
        <p:txBody>
          <a:bodyPr/>
          <a:lstStyle/>
          <a:p>
            <a:r>
              <a:rPr lang="en-US" smtClean="0"/>
              <a:t>Hierarchical view of local SharePoint sites and artifacts</a:t>
            </a:r>
          </a:p>
          <a:p>
            <a:r>
              <a:rPr lang="en-US" smtClean="0"/>
              <a:t>View sites, features, </a:t>
            </a:r>
            <a:br>
              <a:rPr lang="en-US" smtClean="0"/>
            </a:br>
            <a:r>
              <a:rPr lang="en-US" smtClean="0"/>
              <a:t>lists, fields, etc…</a:t>
            </a:r>
          </a:p>
          <a:p>
            <a:r>
              <a:rPr lang="en-US" smtClean="0"/>
              <a:t>View properties of artifacts</a:t>
            </a:r>
            <a:endParaRPr lang="en-US" dirty="0"/>
          </a:p>
        </p:txBody>
      </p:sp>
      <p:pic>
        <p:nvPicPr>
          <p:cNvPr id="4" name="Picture 2"/>
          <p:cNvPicPr>
            <a:picLocks noChangeAspect="1" noChangeArrowheads="1"/>
          </p:cNvPicPr>
          <p:nvPr/>
        </p:nvPicPr>
        <p:blipFill>
          <a:blip r:embed="rId2"/>
          <a:srcRect/>
          <a:stretch>
            <a:fillRect/>
          </a:stretch>
        </p:blipFill>
        <p:spPr bwMode="auto">
          <a:xfrm>
            <a:off x="8720005" y="1513940"/>
            <a:ext cx="2862356" cy="4599432"/>
          </a:xfrm>
          <a:prstGeom prst="rect">
            <a:avLst/>
          </a:prstGeom>
          <a:noFill/>
          <a:ln w="76200">
            <a:solidFill>
              <a:schemeClr val="tx1"/>
            </a:solidFill>
            <a:miter lim="800000"/>
            <a:headEnd/>
            <a:tailEnd/>
          </a:ln>
          <a:effectLst>
            <a:outerShdw blurRad="40005" dist="22860" dir="5400000" algn="tl" rotWithShape="0">
              <a:prstClr val="black">
                <a:alpha val="35000"/>
              </a:prstClr>
            </a:outerShdw>
          </a:effectLst>
        </p:spPr>
      </p:pic>
    </p:spTree>
    <p:extLst>
      <p:ext uri="{BB962C8B-B14F-4D97-AF65-F5344CB8AC3E}">
        <p14:creationId xmlns:p14="http://schemas.microsoft.com/office/powerpoint/2010/main" val="3220856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2011-05-19T00:00:00-07:00</Event_x0020_End_x0020_Date>
    <Event_x0020_Start_x0020_Date xmlns="2295e2e7-0eeb-498e-8716-217bb2ee6ee3">2011-05-16T00:00:00-07:00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DEV203</Session_x0020_Code>
    <ProductTaxHTField0 xmlns="2295e2e7-0eeb-498e-8716-217bb2ee6ee3">
      <Terms xmlns="http://schemas.microsoft.com/office/infopath/2007/PartnerControls"/>
    </ProductTaxHTField0>
    <Presentation_x0020_Date xmlns="2295e2e7-0eeb-498e-8716-217bb2ee6ee3">2011-05-19T00:00:00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893833E7-CDA5-4E4A-AF0B-36A91B78C9EF}">
  <ds:schemaRefs>
    <ds:schemaRef ds:uri="http://schemas.microsoft.com/office/2006/documentManagement/types"/>
    <ds:schemaRef ds:uri="http://purl.org/dc/elements/1.1/"/>
    <ds:schemaRef ds:uri="http://www.w3.org/XML/1998/namespace"/>
    <ds:schemaRef ds:uri="http://schemas.microsoft.com/office/2006/metadata/properties"/>
    <ds:schemaRef ds:uri="http://purl.org/dc/terms/"/>
    <ds:schemaRef ds:uri="http://schemas.microsoft.com/office/infopath/2007/PartnerControls"/>
    <ds:schemaRef ds:uri="http://schemas.openxmlformats.org/package/2006/metadata/core-properties"/>
    <ds:schemaRef ds:uri="8b529f77-48ab-4581-b468-93f09345b8aa"/>
    <ds:schemaRef ds:uri="2295e2e7-0eeb-498e-8716-217bb2ee6ee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1288</TotalTime>
  <Words>1720</Words>
  <Application>Microsoft Office PowerPoint</Application>
  <PresentationFormat>Custom</PresentationFormat>
  <Paragraphs>223</Paragraphs>
  <Slides>23</Slides>
  <Notes>14</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1_TENA11_BreakoutSession_Template_16x9_Final_05132011</vt:lpstr>
      <vt:lpstr>White with Consolas font for code slides</vt:lpstr>
      <vt:lpstr>Introduction to SharePoint Development with Microsoft Visual Studio 2010</vt:lpstr>
      <vt:lpstr>Developer Tools for SharePoint</vt:lpstr>
      <vt:lpstr>Development Continuum</vt:lpstr>
      <vt:lpstr>Developer Environment</vt:lpstr>
      <vt:lpstr>Templates, Designers and Workflows</vt:lpstr>
      <vt:lpstr>Templates and Designers</vt:lpstr>
      <vt:lpstr>Project System</vt:lpstr>
      <vt:lpstr>Features and Packaging</vt:lpstr>
      <vt:lpstr>Server Explorer Integration</vt:lpstr>
      <vt:lpstr>Project System and Packaging</vt:lpstr>
      <vt:lpstr>Application Lifecycle</vt:lpstr>
      <vt:lpstr>Visual Studio 2010 Service Pack 1</vt:lpstr>
      <vt:lpstr>Team Build and Unit Tests</vt:lpstr>
      <vt:lpstr>Extensibility</vt:lpstr>
      <vt:lpstr>Extensibility in the Wild</vt:lpstr>
      <vt:lpstr>Resources</vt:lpstr>
      <vt:lpstr>Related Content</vt:lpstr>
      <vt:lpstr>DEV 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DEV203: Introduction to SharePoint Development with Microsoft Visual Studio 2010</dc:title>
  <dc:subject>Microsoft TechEd North America 2011</dc:subject>
  <dc:creator>Mike Morton</dc:creator>
  <dc:description>Template Design: Jordan Cayabyab
Formatter: John Lee, Silver Fox Productions, Inc.
Event Date: May 16-19, 2011
Event Location: Atlanta
Audience Type: Developers, IT Pros</dc:description>
  <cp:lastModifiedBy>Shows</cp:lastModifiedBy>
  <cp:revision>97</cp:revision>
  <cp:lastPrinted>2010-05-11T05:02:34Z</cp:lastPrinted>
  <dcterms:created xsi:type="dcterms:W3CDTF">2011-04-27T17:27:52Z</dcterms:created>
  <dcterms:modified xsi:type="dcterms:W3CDTF">2011-05-14T21:23:08Z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