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 id="2147483781" r:id="rId5"/>
  </p:sldMasterIdLst>
  <p:notesMasterIdLst>
    <p:notesMasterId r:id="rId27"/>
  </p:notesMasterIdLst>
  <p:handoutMasterIdLst>
    <p:handoutMasterId r:id="rId28"/>
  </p:handoutMasterIdLst>
  <p:sldIdLst>
    <p:sldId id="322" r:id="rId6"/>
    <p:sldId id="333" r:id="rId7"/>
    <p:sldId id="334" r:id="rId8"/>
    <p:sldId id="335" r:id="rId9"/>
    <p:sldId id="336" r:id="rId10"/>
    <p:sldId id="337" r:id="rId11"/>
    <p:sldId id="342" r:id="rId12"/>
    <p:sldId id="338" r:id="rId13"/>
    <p:sldId id="339" r:id="rId14"/>
    <p:sldId id="340" r:id="rId15"/>
    <p:sldId id="341" r:id="rId16"/>
    <p:sldId id="343" r:id="rId17"/>
    <p:sldId id="344" r:id="rId18"/>
    <p:sldId id="345" r:id="rId19"/>
    <p:sldId id="346" r:id="rId20"/>
    <p:sldId id="347" r:id="rId21"/>
    <p:sldId id="348" r:id="rId22"/>
    <p:sldId id="349" r:id="rId23"/>
    <p:sldId id="350" r:id="rId24"/>
    <p:sldId id="351" r:id="rId25"/>
    <p:sldId id="319" r:id="rId2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Users\Denny%20Lee\My%20Documents\SQLCAT\BestPractices\Writings\Technical%20Notes\Scale%20Out%20Querying%20with%20Scalable%20Shared%20Analysis%20Databases\Shared%20Scalable%20Databases%20for%20Analysis%20Services%20La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Denny%20Lee\My%20Documents\SQLCAT\BestPractices\Writings\Technical%20Notes\Scale%20Out%20Querying%20with%20Scalable%20Shared%20Analysis%20Databases\Shared%20Scalable%20Databases%20for%20Analysis%20Services%20Lab.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solidFill>
                  <a:schemeClr val="tx1"/>
                </a:solidFill>
              </a:defRPr>
            </a:pPr>
            <a:r>
              <a:rPr lang="en-US" dirty="0" smtClean="0">
                <a:solidFill>
                  <a:schemeClr val="tx1"/>
                </a:solidFill>
              </a:rPr>
              <a:t>FE</a:t>
            </a:r>
            <a:r>
              <a:rPr lang="en-US" baseline="0" dirty="0" smtClean="0">
                <a:solidFill>
                  <a:schemeClr val="tx1"/>
                </a:solidFill>
              </a:rPr>
              <a:t> Heavy (80 cc users)</a:t>
            </a:r>
            <a:endParaRPr lang="en-US" dirty="0">
              <a:solidFill>
                <a:schemeClr val="tx1"/>
              </a:solidFill>
            </a:endParaRPr>
          </a:p>
        </c:rich>
      </c:tx>
      <c:layout>
        <c:manualLayout>
          <c:xMode val="edge"/>
          <c:yMode val="edge"/>
          <c:x val="0.13524281912806732"/>
          <c:y val="1.948051948051948E-2"/>
        </c:manualLayout>
      </c:layout>
      <c:overlay val="0"/>
    </c:title>
    <c:autoTitleDeleted val="0"/>
    <c:plotArea>
      <c:layout/>
      <c:barChart>
        <c:barDir val="col"/>
        <c:grouping val="clustered"/>
        <c:varyColors val="0"/>
        <c:ser>
          <c:idx val="1"/>
          <c:order val="0"/>
          <c:tx>
            <c:v>80 CC Users</c:v>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2.9761911736481002E-3"/>
                  <c:y val="-1.8306010928961749E-2"/>
                </c:manualLayout>
              </c:layout>
              <c:spPr/>
              <c:txPr>
                <a:bodyPr/>
                <a:lstStyle/>
                <a:p>
                  <a:pPr>
                    <a:defRPr b="0">
                      <a:solidFill>
                        <a:schemeClr val="tx1"/>
                      </a:solidFill>
                    </a:defRPr>
                  </a:pPr>
                  <a:endParaRPr lang="en-US"/>
                </a:p>
              </c:txPr>
              <c:dLblPos val="outEnd"/>
              <c:showLegendKey val="0"/>
              <c:showVal val="1"/>
              <c:showCatName val="0"/>
              <c:showSerName val="0"/>
              <c:showPercent val="0"/>
              <c:showBubbleSize val="0"/>
            </c:dLbl>
            <c:dLbl>
              <c:idx val="2"/>
              <c:layout>
                <c:manualLayout>
                  <c:x val="8.9285735209443003E-3"/>
                  <c:y val="-1.0109289617486339E-2"/>
                </c:manualLayout>
              </c:layout>
              <c:spPr/>
              <c:txPr>
                <a:bodyPr/>
                <a:lstStyle/>
                <a:p>
                  <a:pPr>
                    <a:defRPr b="0">
                      <a:solidFill>
                        <a:schemeClr val="tx1"/>
                      </a:solidFill>
                    </a:defRPr>
                  </a:pPr>
                  <a:endParaRPr lang="en-US"/>
                </a:p>
              </c:txPr>
              <c:dLblPos val="outEnd"/>
              <c:showLegendKey val="0"/>
              <c:showVal val="1"/>
              <c:showCatName val="0"/>
              <c:showSerName val="0"/>
              <c:showPercent val="0"/>
              <c:showBubbleSize val="0"/>
            </c:dLbl>
            <c:dLbl>
              <c:idx val="3"/>
              <c:layout>
                <c:manualLayout>
                  <c:x val="5.9523823472962005E-3"/>
                  <c:y val="-7.3770491803278691E-3"/>
                </c:manualLayout>
              </c:layout>
              <c:spPr/>
              <c:txPr>
                <a:bodyPr/>
                <a:lstStyle/>
                <a:p>
                  <a:pPr>
                    <a:defRPr b="0">
                      <a:solidFill>
                        <a:schemeClr val="tx1"/>
                      </a:solidFill>
                    </a:defRPr>
                  </a:pPr>
                  <a:endParaRPr lang="en-US"/>
                </a:p>
              </c:txPr>
              <c:dLblPos val="outEnd"/>
              <c:showLegendKey val="0"/>
              <c:showVal val="1"/>
              <c:showCatName val="0"/>
              <c:showSerName val="0"/>
              <c:showPercent val="0"/>
              <c:showBubbleSize val="0"/>
            </c:dLbl>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strRef>
              <c:f>'ICE Graph'!$B$40:$E$40</c:f>
              <c:strCache>
                <c:ptCount val="4"/>
                <c:pt idx="0">
                  <c:v>One</c:v>
                </c:pt>
                <c:pt idx="1">
                  <c:v>Two</c:v>
                </c:pt>
                <c:pt idx="2">
                  <c:v>Three</c:v>
                </c:pt>
                <c:pt idx="3">
                  <c:v>Four</c:v>
                </c:pt>
              </c:strCache>
            </c:strRef>
          </c:cat>
          <c:val>
            <c:numRef>
              <c:f>'ICE Graph'!$B$43:$E$43</c:f>
              <c:numCache>
                <c:formatCode>General</c:formatCode>
                <c:ptCount val="4"/>
                <c:pt idx="1">
                  <c:v>238.56348750000001</c:v>
                </c:pt>
                <c:pt idx="2">
                  <c:v>150.31483940000001</c:v>
                </c:pt>
                <c:pt idx="3">
                  <c:v>101.9169981</c:v>
                </c:pt>
              </c:numCache>
            </c:numRef>
          </c:val>
        </c:ser>
        <c:dLbls>
          <c:showLegendKey val="0"/>
          <c:showVal val="1"/>
          <c:showCatName val="0"/>
          <c:showSerName val="0"/>
          <c:showPercent val="0"/>
          <c:showBubbleSize val="0"/>
        </c:dLbls>
        <c:gapWidth val="150"/>
        <c:axId val="35765632"/>
        <c:axId val="35980800"/>
      </c:barChart>
      <c:catAx>
        <c:axId val="35765632"/>
        <c:scaling>
          <c:orientation val="minMax"/>
        </c:scaling>
        <c:delete val="0"/>
        <c:axPos val="b"/>
        <c:majorTickMark val="out"/>
        <c:minorTickMark val="none"/>
        <c:tickLblPos val="nextTo"/>
        <c:crossAx val="35980800"/>
        <c:crosses val="autoZero"/>
        <c:auto val="1"/>
        <c:lblAlgn val="ctr"/>
        <c:lblOffset val="100"/>
        <c:noMultiLvlLbl val="0"/>
      </c:catAx>
      <c:valAx>
        <c:axId val="35980800"/>
        <c:scaling>
          <c:orientation val="minMax"/>
        </c:scaling>
        <c:delete val="0"/>
        <c:axPos val="l"/>
        <c:majorGridlines>
          <c:spPr>
            <a:ln>
              <a:prstDash val="sysDot"/>
            </a:ln>
          </c:spPr>
        </c:majorGridlines>
        <c:numFmt formatCode="General" sourceLinked="1"/>
        <c:majorTickMark val="out"/>
        <c:minorTickMark val="none"/>
        <c:tickLblPos val="nextTo"/>
        <c:crossAx val="357656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solidFill>
                  <a:schemeClr val="tx1"/>
                </a:solidFill>
              </a:defRPr>
            </a:pPr>
            <a:r>
              <a:rPr lang="en-US" dirty="0" smtClean="0">
                <a:solidFill>
                  <a:schemeClr val="tx1"/>
                </a:solidFill>
              </a:rPr>
              <a:t>SE Heavy</a:t>
            </a:r>
            <a:endParaRPr lang="en-US" dirty="0">
              <a:solidFill>
                <a:schemeClr val="tx1"/>
              </a:solidFill>
            </a:endParaRPr>
          </a:p>
        </c:rich>
      </c:tx>
      <c:layout>
        <c:manualLayout>
          <c:xMode val="edge"/>
          <c:yMode val="edge"/>
          <c:x val="0.3530322580645161"/>
          <c:y val="1.6494845360824743E-2"/>
        </c:manualLayout>
      </c:layout>
      <c:overlay val="0"/>
    </c:title>
    <c:autoTitleDeleted val="0"/>
    <c:plotArea>
      <c:layout/>
      <c:barChart>
        <c:barDir val="col"/>
        <c:grouping val="clustered"/>
        <c:varyColors val="0"/>
        <c:ser>
          <c:idx val="0"/>
          <c:order val="0"/>
          <c:tx>
            <c:v>50 CC Users</c:v>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2"/>
            <c:invertIfNegative val="0"/>
            <c:bubble3D val="0"/>
          </c:dPt>
          <c:dLbls>
            <c:dLbl>
              <c:idx val="2"/>
              <c:layout>
                <c:manualLayout>
                  <c:x val="-5.3959129009167106E-2"/>
                  <c:y val="-8.6543821197602989E-4"/>
                </c:manualLayout>
              </c:layout>
              <c:dLblPos val="outEnd"/>
              <c:showLegendKey val="0"/>
              <c:showVal val="1"/>
              <c:showCatName val="0"/>
              <c:showSerName val="0"/>
              <c:showPercent val="0"/>
              <c:showBubbleSize val="0"/>
            </c:dLbl>
            <c:dLbl>
              <c:idx val="3"/>
              <c:layout>
                <c:manualLayout>
                  <c:x val="-2.1114369501466276E-2"/>
                  <c:y val="5.9723462402251262E-3"/>
                </c:manualLayout>
              </c:layout>
              <c:dLblPos val="outEnd"/>
              <c:showLegendKey val="0"/>
              <c:showVal val="1"/>
              <c:showCatName val="0"/>
              <c:showSerName val="0"/>
              <c:showPercent val="0"/>
              <c:showBubbleSize val="0"/>
            </c:dLbl>
            <c:txPr>
              <a:bodyPr/>
              <a:lstStyle/>
              <a:p>
                <a:pPr>
                  <a:defRPr b="0">
                    <a:solidFill>
                      <a:schemeClr val="tx1"/>
                    </a:solidFill>
                  </a:defRPr>
                </a:pPr>
                <a:endParaRPr lang="en-US"/>
              </a:p>
            </c:txPr>
            <c:dLblPos val="inBase"/>
            <c:showLegendKey val="0"/>
            <c:showVal val="1"/>
            <c:showCatName val="0"/>
            <c:showSerName val="0"/>
            <c:showPercent val="0"/>
            <c:showBubbleSize val="0"/>
            <c:showLeaderLines val="0"/>
          </c:dLbls>
          <c:cat>
            <c:strRef>
              <c:f>'WT Graph'!$B$40:$E$40</c:f>
              <c:strCache>
                <c:ptCount val="4"/>
                <c:pt idx="0">
                  <c:v>One</c:v>
                </c:pt>
                <c:pt idx="1">
                  <c:v>Two</c:v>
                </c:pt>
                <c:pt idx="2">
                  <c:v>Three</c:v>
                </c:pt>
                <c:pt idx="3">
                  <c:v>Four</c:v>
                </c:pt>
              </c:strCache>
            </c:strRef>
          </c:cat>
          <c:val>
            <c:numRef>
              <c:f>'WT Graph'!$B$46:$E$46</c:f>
              <c:numCache>
                <c:formatCode>General</c:formatCode>
                <c:ptCount val="4"/>
                <c:pt idx="2">
                  <c:v>88.177996003996</c:v>
                </c:pt>
                <c:pt idx="3">
                  <c:v>25.125483516483516</c:v>
                </c:pt>
              </c:numCache>
            </c:numRef>
          </c:val>
        </c:ser>
        <c:ser>
          <c:idx val="1"/>
          <c:order val="1"/>
          <c:tx>
            <c:v>60 CC Users</c:v>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4.6920821114369501E-3"/>
                  <c:y val="-7.4226804123711338E-3"/>
                </c:manualLayout>
              </c:layout>
              <c:dLblPos val="outEnd"/>
              <c:showLegendKey val="0"/>
              <c:showVal val="1"/>
              <c:showCatName val="0"/>
              <c:showSerName val="0"/>
              <c:showPercent val="0"/>
              <c:showBubbleSize val="0"/>
            </c:dLbl>
            <c:dLbl>
              <c:idx val="3"/>
              <c:layout>
                <c:manualLayout>
                  <c:x val="5.1612718498164269E-2"/>
                  <c:y val="-7.4226804123711338E-3"/>
                </c:manualLayout>
              </c:layout>
              <c:dLblPos val="outEnd"/>
              <c:showLegendKey val="0"/>
              <c:showVal val="1"/>
              <c:showCatName val="0"/>
              <c:showSerName val="0"/>
              <c:showPercent val="0"/>
              <c:showBubbleSize val="0"/>
            </c:dLbl>
            <c:txPr>
              <a:bodyPr/>
              <a:lstStyle/>
              <a:p>
                <a:pPr>
                  <a:defRPr b="0">
                    <a:solidFill>
                      <a:schemeClr val="tx1"/>
                    </a:solidFill>
                  </a:defRPr>
                </a:pPr>
                <a:endParaRPr lang="en-US"/>
              </a:p>
            </c:txPr>
            <c:dLblPos val="inEnd"/>
            <c:showLegendKey val="0"/>
            <c:showVal val="1"/>
            <c:showCatName val="0"/>
            <c:showSerName val="0"/>
            <c:showPercent val="0"/>
            <c:showBubbleSize val="0"/>
            <c:showLeaderLines val="0"/>
          </c:dLbls>
          <c:cat>
            <c:strRef>
              <c:f>'WT Graph'!$B$40:$E$40</c:f>
              <c:strCache>
                <c:ptCount val="4"/>
                <c:pt idx="0">
                  <c:v>One</c:v>
                </c:pt>
                <c:pt idx="1">
                  <c:v>Two</c:v>
                </c:pt>
                <c:pt idx="2">
                  <c:v>Three</c:v>
                </c:pt>
                <c:pt idx="3">
                  <c:v>Four</c:v>
                </c:pt>
              </c:strCache>
            </c:strRef>
          </c:cat>
          <c:val>
            <c:numRef>
              <c:f>'WT Graph'!$B$48:$E$48</c:f>
              <c:numCache>
                <c:formatCode>General</c:formatCode>
                <c:ptCount val="4"/>
                <c:pt idx="2">
                  <c:v>102.0223114071607</c:v>
                </c:pt>
                <c:pt idx="3">
                  <c:v>28.354253955037471</c:v>
                </c:pt>
              </c:numCache>
            </c:numRef>
          </c:val>
        </c:ser>
        <c:dLbls>
          <c:showLegendKey val="0"/>
          <c:showVal val="1"/>
          <c:showCatName val="0"/>
          <c:showSerName val="0"/>
          <c:showPercent val="0"/>
          <c:showBubbleSize val="0"/>
        </c:dLbls>
        <c:gapWidth val="150"/>
        <c:axId val="44307200"/>
        <c:axId val="44309504"/>
      </c:barChart>
      <c:catAx>
        <c:axId val="44307200"/>
        <c:scaling>
          <c:orientation val="minMax"/>
        </c:scaling>
        <c:delete val="0"/>
        <c:axPos val="b"/>
        <c:majorTickMark val="out"/>
        <c:minorTickMark val="none"/>
        <c:tickLblPos val="nextTo"/>
        <c:crossAx val="44309504"/>
        <c:crosses val="autoZero"/>
        <c:auto val="1"/>
        <c:lblAlgn val="ctr"/>
        <c:lblOffset val="100"/>
        <c:noMultiLvlLbl val="0"/>
      </c:catAx>
      <c:valAx>
        <c:axId val="44309504"/>
        <c:scaling>
          <c:orientation val="minMax"/>
        </c:scaling>
        <c:delete val="0"/>
        <c:axPos val="l"/>
        <c:majorGridlines>
          <c:spPr>
            <a:ln>
              <a:prstDash val="sysDot"/>
            </a:ln>
          </c:spPr>
        </c:majorGridlines>
        <c:numFmt formatCode="General" sourceLinked="1"/>
        <c:majorTickMark val="out"/>
        <c:minorTickMark val="none"/>
        <c:tickLblPos val="nextTo"/>
        <c:crossAx val="44307200"/>
        <c:crosses val="autoZero"/>
        <c:crossBetween val="between"/>
      </c:valAx>
    </c:plotArea>
    <c:legend>
      <c:legendPos val="r"/>
      <c:layout>
        <c:manualLayout>
          <c:xMode val="edge"/>
          <c:yMode val="edge"/>
          <c:x val="0.16791761147158657"/>
          <c:y val="0.2353100730443885"/>
          <c:w val="0.1658067287043665"/>
          <c:h val="0.14988800886692683"/>
        </c:manualLayout>
      </c:layout>
      <c:overlay val="0"/>
      <c:txPr>
        <a:bodyPr/>
        <a:lstStyle/>
        <a:p>
          <a:pPr>
            <a:defRPr b="1">
              <a:solidFill>
                <a:schemeClr val="tx1"/>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Usage Cube Distinct</a:t>
            </a:r>
            <a:r>
              <a:rPr lang="en-US" baseline="0"/>
              <a:t> Count Performance</a:t>
            </a:r>
            <a:endParaRPr lang="en-US"/>
          </a:p>
        </c:rich>
      </c:tx>
      <c:layout>
        <c:manualLayout>
          <c:xMode val="edge"/>
          <c:yMode val="edge"/>
          <c:x val="2.5316654117133339E-2"/>
          <c:y val="0.93739247285567129"/>
        </c:manualLayout>
      </c:layout>
      <c:overlay val="0"/>
    </c:title>
    <c:autoTitleDeleted val="0"/>
    <c:plotArea>
      <c:layout>
        <c:manualLayout>
          <c:layoutTarget val="inner"/>
          <c:xMode val="edge"/>
          <c:yMode val="edge"/>
          <c:x val="0.15646788990825689"/>
          <c:y val="2.7218402277180136E-2"/>
          <c:w val="0.84353211009174311"/>
          <c:h val="0.67331910095745084"/>
        </c:manualLayout>
      </c:layout>
      <c:lineChart>
        <c:grouping val="standard"/>
        <c:varyColors val="0"/>
        <c:ser>
          <c:idx val="0"/>
          <c:order val="0"/>
          <c:tx>
            <c:v>Dev SSD</c:v>
          </c:tx>
          <c:spPr>
            <a:ln w="127000"/>
          </c:spPr>
          <c:marker>
            <c:symbol val="circle"/>
            <c:size val="12"/>
            <c:spPr>
              <a:gradFill>
                <a:gsLst>
                  <a:gs pos="0">
                    <a:schemeClr val="accent1">
                      <a:tint val="66000"/>
                      <a:satMod val="160000"/>
                      <a:alpha val="0"/>
                    </a:schemeClr>
                  </a:gs>
                  <a:gs pos="91000">
                    <a:schemeClr val="accent1">
                      <a:tint val="44500"/>
                      <a:satMod val="160000"/>
                    </a:schemeClr>
                  </a:gs>
                  <a:gs pos="100000">
                    <a:schemeClr val="accent1">
                      <a:tint val="23500"/>
                      <a:satMod val="160000"/>
                    </a:schemeClr>
                  </a:gs>
                </a:gsLst>
                <a:path path="circle">
                  <a:fillToRect l="100000" t="100000"/>
                </a:path>
              </a:gradFill>
            </c:spPr>
          </c:marker>
          <c:cat>
            <c:strRef>
              <c:f>'Usage Cube'!$C$11:$C$15</c:f>
              <c:strCache>
                <c:ptCount val="5"/>
                <c:pt idx="0">
                  <c:v>Day</c:v>
                </c:pt>
                <c:pt idx="1">
                  <c:v>Week</c:v>
                </c:pt>
                <c:pt idx="2">
                  <c:v>Month</c:v>
                </c:pt>
                <c:pt idx="3">
                  <c:v>Quarter</c:v>
                </c:pt>
                <c:pt idx="4">
                  <c:v>7 months</c:v>
                </c:pt>
              </c:strCache>
            </c:strRef>
          </c:cat>
          <c:val>
            <c:numRef>
              <c:f>'Usage Cube'!$F$11:$F$15</c:f>
              <c:numCache>
                <c:formatCode>General</c:formatCode>
                <c:ptCount val="5"/>
                <c:pt idx="0">
                  <c:v>14</c:v>
                </c:pt>
                <c:pt idx="1">
                  <c:v>29</c:v>
                </c:pt>
                <c:pt idx="2">
                  <c:v>101</c:v>
                </c:pt>
                <c:pt idx="3">
                  <c:v>203</c:v>
                </c:pt>
                <c:pt idx="4">
                  <c:v>506</c:v>
                </c:pt>
              </c:numCache>
            </c:numRef>
          </c:val>
          <c:smooth val="0"/>
        </c:ser>
        <c:ser>
          <c:idx val="1"/>
          <c:order val="1"/>
          <c:tx>
            <c:v>Dev HDD</c:v>
          </c:tx>
          <c:spPr>
            <a:ln w="127000"/>
          </c:spPr>
          <c:marker>
            <c:symbol val="circle"/>
            <c:size val="12"/>
            <c:spPr>
              <a:gradFill>
                <a:gsLst>
                  <a:gs pos="0">
                    <a:schemeClr val="accent1">
                      <a:tint val="66000"/>
                      <a:satMod val="160000"/>
                      <a:alpha val="0"/>
                    </a:schemeClr>
                  </a:gs>
                  <a:gs pos="91000">
                    <a:schemeClr val="accent1">
                      <a:tint val="44500"/>
                      <a:satMod val="160000"/>
                    </a:schemeClr>
                  </a:gs>
                  <a:gs pos="100000">
                    <a:schemeClr val="accent1">
                      <a:tint val="23500"/>
                      <a:satMod val="160000"/>
                    </a:schemeClr>
                  </a:gs>
                </a:gsLst>
                <a:path path="circle">
                  <a:fillToRect l="100000" t="100000"/>
                </a:path>
              </a:gradFill>
            </c:spPr>
          </c:marker>
          <c:val>
            <c:numRef>
              <c:f>'Usage Cube'!$F$5:$F$9</c:f>
              <c:numCache>
                <c:formatCode>General</c:formatCode>
                <c:ptCount val="5"/>
                <c:pt idx="0">
                  <c:v>14</c:v>
                </c:pt>
                <c:pt idx="1">
                  <c:v>29</c:v>
                </c:pt>
                <c:pt idx="2">
                  <c:v>104</c:v>
                </c:pt>
                <c:pt idx="3">
                  <c:v>610</c:v>
                </c:pt>
                <c:pt idx="4">
                  <c:v>1191</c:v>
                </c:pt>
              </c:numCache>
            </c:numRef>
          </c:val>
          <c:smooth val="0"/>
        </c:ser>
        <c:ser>
          <c:idx val="2"/>
          <c:order val="2"/>
          <c:tx>
            <c:v>UAT SAN</c:v>
          </c:tx>
          <c:spPr>
            <a:ln w="127000"/>
          </c:spPr>
          <c:marker>
            <c:symbol val="circle"/>
            <c:size val="12"/>
            <c:spPr>
              <a:gradFill flip="none" rotWithShape="1">
                <a:gsLst>
                  <a:gs pos="0">
                    <a:schemeClr val="accent1">
                      <a:tint val="66000"/>
                      <a:satMod val="160000"/>
                      <a:alpha val="0"/>
                    </a:schemeClr>
                  </a:gs>
                  <a:gs pos="91000">
                    <a:schemeClr val="accent1">
                      <a:tint val="44500"/>
                      <a:satMod val="160000"/>
                    </a:schemeClr>
                  </a:gs>
                  <a:gs pos="100000">
                    <a:schemeClr val="accent1">
                      <a:tint val="23500"/>
                      <a:satMod val="160000"/>
                    </a:schemeClr>
                  </a:gs>
                </a:gsLst>
                <a:path path="circle">
                  <a:fillToRect l="100000" t="100000"/>
                </a:path>
                <a:tileRect r="-100000" b="-100000"/>
              </a:gradFill>
              <a:ln w="12700"/>
            </c:spPr>
          </c:marker>
          <c:val>
            <c:numRef>
              <c:f>'Usage Cube'!$F$17:$F$21</c:f>
              <c:numCache>
                <c:formatCode>General</c:formatCode>
                <c:ptCount val="5"/>
                <c:pt idx="0">
                  <c:v>9</c:v>
                </c:pt>
                <c:pt idx="1">
                  <c:v>73</c:v>
                </c:pt>
                <c:pt idx="2">
                  <c:v>445</c:v>
                </c:pt>
                <c:pt idx="3">
                  <c:v>1025</c:v>
                </c:pt>
                <c:pt idx="4">
                  <c:v>2800</c:v>
                </c:pt>
              </c:numCache>
            </c:numRef>
          </c:val>
          <c:smooth val="0"/>
        </c:ser>
        <c:ser>
          <c:idx val="3"/>
          <c:order val="3"/>
          <c:tx>
            <c:strRef>
              <c:f>'Usage Cube'!$A$24</c:f>
              <c:strCache>
                <c:ptCount val="1"/>
                <c:pt idx="0">
                  <c:v>V2 Cube, SSD</c:v>
                </c:pt>
              </c:strCache>
            </c:strRef>
          </c:tx>
          <c:spPr>
            <a:ln w="127000"/>
          </c:spPr>
          <c:marker>
            <c:symbol val="circle"/>
            <c:size val="12"/>
            <c:spPr>
              <a:gradFill>
                <a:gsLst>
                  <a:gs pos="0">
                    <a:schemeClr val="accent1">
                      <a:tint val="66000"/>
                      <a:satMod val="160000"/>
                      <a:alpha val="0"/>
                    </a:schemeClr>
                  </a:gs>
                  <a:gs pos="91000">
                    <a:schemeClr val="accent1">
                      <a:tint val="44500"/>
                      <a:satMod val="160000"/>
                    </a:schemeClr>
                  </a:gs>
                  <a:gs pos="100000">
                    <a:schemeClr val="accent1">
                      <a:tint val="23500"/>
                      <a:satMod val="160000"/>
                    </a:schemeClr>
                  </a:gs>
                </a:gsLst>
                <a:path path="circle">
                  <a:fillToRect l="100000" t="100000"/>
                </a:path>
              </a:gradFill>
            </c:spPr>
          </c:marker>
          <c:val>
            <c:numRef>
              <c:f>'Usage Cube'!$F$24:$F$28</c:f>
              <c:numCache>
                <c:formatCode>General</c:formatCode>
                <c:ptCount val="5"/>
                <c:pt idx="0">
                  <c:v>5</c:v>
                </c:pt>
                <c:pt idx="1">
                  <c:v>10</c:v>
                </c:pt>
                <c:pt idx="2">
                  <c:v>15</c:v>
                </c:pt>
                <c:pt idx="3">
                  <c:v>31</c:v>
                </c:pt>
                <c:pt idx="4">
                  <c:v>72</c:v>
                </c:pt>
              </c:numCache>
            </c:numRef>
          </c:val>
          <c:smooth val="0"/>
        </c:ser>
        <c:ser>
          <c:idx val="4"/>
          <c:order val="4"/>
          <c:tx>
            <c:strRef>
              <c:f>'Usage Cube'!$A$30</c:f>
              <c:strCache>
                <c:ptCount val="1"/>
                <c:pt idx="0">
                  <c:v>V2 Cube, HDD</c:v>
                </c:pt>
              </c:strCache>
            </c:strRef>
          </c:tx>
          <c:spPr>
            <a:ln w="127000"/>
          </c:spPr>
          <c:marker>
            <c:symbol val="circle"/>
            <c:size val="12"/>
            <c:spPr>
              <a:gradFill flip="none" rotWithShape="1">
                <a:gsLst>
                  <a:gs pos="0">
                    <a:schemeClr val="accent1">
                      <a:tint val="66000"/>
                      <a:satMod val="160000"/>
                      <a:alpha val="0"/>
                    </a:schemeClr>
                  </a:gs>
                  <a:gs pos="91000">
                    <a:schemeClr val="accent1">
                      <a:tint val="44500"/>
                      <a:satMod val="160000"/>
                    </a:schemeClr>
                  </a:gs>
                  <a:gs pos="100000">
                    <a:schemeClr val="accent1">
                      <a:tint val="23500"/>
                      <a:satMod val="160000"/>
                    </a:schemeClr>
                  </a:gs>
                </a:gsLst>
                <a:path path="circle">
                  <a:fillToRect l="100000" t="100000"/>
                </a:path>
                <a:tileRect r="-100000" b="-100000"/>
              </a:gradFill>
            </c:spPr>
          </c:marker>
          <c:val>
            <c:numRef>
              <c:f>'Usage Cube'!$F$30:$F$34</c:f>
              <c:numCache>
                <c:formatCode>General</c:formatCode>
                <c:ptCount val="5"/>
                <c:pt idx="0">
                  <c:v>5</c:v>
                </c:pt>
                <c:pt idx="1">
                  <c:v>7</c:v>
                </c:pt>
                <c:pt idx="2">
                  <c:v>30</c:v>
                </c:pt>
                <c:pt idx="3">
                  <c:v>244</c:v>
                </c:pt>
                <c:pt idx="4">
                  <c:v>540</c:v>
                </c:pt>
              </c:numCache>
            </c:numRef>
          </c:val>
          <c:smooth val="0"/>
        </c:ser>
        <c:dLbls>
          <c:showLegendKey val="0"/>
          <c:showVal val="0"/>
          <c:showCatName val="0"/>
          <c:showSerName val="0"/>
          <c:showPercent val="0"/>
          <c:showBubbleSize val="0"/>
        </c:dLbls>
        <c:marker val="1"/>
        <c:smooth val="0"/>
        <c:axId val="78050432"/>
        <c:axId val="78449664"/>
      </c:lineChart>
      <c:catAx>
        <c:axId val="78050432"/>
        <c:scaling>
          <c:orientation val="minMax"/>
        </c:scaling>
        <c:delete val="0"/>
        <c:axPos val="b"/>
        <c:title>
          <c:tx>
            <c:rich>
              <a:bodyPr/>
              <a:lstStyle/>
              <a:p>
                <a:pPr>
                  <a:defRPr/>
                </a:pPr>
                <a:r>
                  <a:rPr lang="en-US"/>
                  <a:t>Amount of Data</a:t>
                </a:r>
              </a:p>
            </c:rich>
          </c:tx>
          <c:layout>
            <c:manualLayout>
              <c:xMode val="edge"/>
              <c:yMode val="edge"/>
              <c:x val="0.54717926925800942"/>
              <c:y val="0.94294176944696073"/>
            </c:manualLayout>
          </c:layout>
          <c:overlay val="0"/>
        </c:title>
        <c:majorTickMark val="out"/>
        <c:minorTickMark val="none"/>
        <c:tickLblPos val="nextTo"/>
        <c:crossAx val="78449664"/>
        <c:crosses val="autoZero"/>
        <c:auto val="1"/>
        <c:lblAlgn val="ctr"/>
        <c:lblOffset val="100"/>
        <c:noMultiLvlLbl val="0"/>
      </c:catAx>
      <c:valAx>
        <c:axId val="78449664"/>
        <c:scaling>
          <c:orientation val="minMax"/>
        </c:scaling>
        <c:delete val="0"/>
        <c:axPos val="l"/>
        <c:majorGridlines/>
        <c:title>
          <c:tx>
            <c:rich>
              <a:bodyPr rot="-5400000" vert="horz"/>
              <a:lstStyle/>
              <a:p>
                <a:pPr>
                  <a:defRPr/>
                </a:pPr>
                <a:r>
                  <a:rPr lang="en-US"/>
                  <a:t>Run Tme</a:t>
                </a:r>
                <a:r>
                  <a:rPr lang="en-US" baseline="0"/>
                  <a:t> (seconds)</a:t>
                </a:r>
                <a:endParaRPr lang="en-US"/>
              </a:p>
            </c:rich>
          </c:tx>
          <c:layout/>
          <c:overlay val="0"/>
        </c:title>
        <c:numFmt formatCode="General" sourceLinked="1"/>
        <c:majorTickMark val="out"/>
        <c:minorTickMark val="none"/>
        <c:tickLblPos val="nextTo"/>
        <c:txPr>
          <a:bodyPr/>
          <a:lstStyle/>
          <a:p>
            <a:pPr>
              <a:defRPr b="1"/>
            </a:pPr>
            <a:endParaRPr lang="en-US"/>
          </a:p>
        </c:txPr>
        <c:crossAx val="78050432"/>
        <c:crosses val="autoZero"/>
        <c:crossBetween val="between"/>
      </c:valAx>
      <c:dTable>
        <c:showHorzBorder val="1"/>
        <c:showVertBorder val="1"/>
        <c:showOutline val="1"/>
        <c:showKeys val="1"/>
      </c:dTable>
      <c:spPr>
        <a:solidFill>
          <a:schemeClr val="accent1">
            <a:lumMod val="60000"/>
            <a:lumOff val="40000"/>
            <a:alpha val="6000"/>
          </a:schemeClr>
        </a:solidFill>
        <a:effectLst>
          <a:glow rad="127000">
            <a:schemeClr val="accent1">
              <a:alpha val="60000"/>
            </a:schemeClr>
          </a:glow>
        </a:effectLst>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10:38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10:38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10:38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10:38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10:38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15323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76187182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28841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82448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827773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410659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9356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2476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899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62480328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988360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5461935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312858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24586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051322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681469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424068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23577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282494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86592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60645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167766"/>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5886032"/>
      </p:ext>
    </p:extLst>
  </p:cSld>
  <p:clrMap bg1="dk1" tx1="lt1" bg2="dk2" tx2="lt2" accent1="accent1" accent2="accent2" accent3="accent3" accent4="accent4" accent5="accent5" accent6="accent6" hlink="hlink" folHlink="folHlink"/>
  <p:sldLayoutIdLst>
    <p:sldLayoutId id="214748378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technet.microsoft.com/en-us/library/ee410017.aspx"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26.gif"/><Relationship Id="rId12"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24.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23.emf"/><Relationship Id="rId9"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sqlserver"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4.png"/><Relationship Id="rId5" Type="http://schemas.openxmlformats.org/officeDocument/2006/relationships/hyperlink" Target="http://www.microsoft.com/learning" TargetMode="External"/><Relationship Id="rId10" Type="http://schemas.openxmlformats.org/officeDocument/2006/relationships/image" Target="../media/image33.emf"/><Relationship Id="rId4" Type="http://schemas.openxmlformats.org/officeDocument/2006/relationships/image" Target="../media/image30.png"/><Relationship Id="rId9" Type="http://schemas.openxmlformats.org/officeDocument/2006/relationships/image" Target="../media/image32.png"/><Relationship Id="rId1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27.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70272"/>
            <a:ext cx="10242549" cy="1523497"/>
          </a:xfrm>
        </p:spPr>
        <p:txBody>
          <a:bodyPr/>
          <a:lstStyle/>
          <a:p>
            <a:r>
              <a:rPr lang="en-US" sz="4400" dirty="0" smtClean="0"/>
              <a:t>Best Practices for Building Tier 1 Enterprise Business Intelligence Solutions with Microsoft SQL Server Analysis Services</a:t>
            </a:r>
            <a:endParaRPr lang="en-US" sz="4400" dirty="0"/>
          </a:p>
        </p:txBody>
      </p:sp>
      <p:sp>
        <p:nvSpPr>
          <p:cNvPr id="3" name="Subtitle 2"/>
          <p:cNvSpPr>
            <a:spLocks noGrp="1"/>
          </p:cNvSpPr>
          <p:nvPr>
            <p:ph type="subTitle" idx="1"/>
          </p:nvPr>
        </p:nvSpPr>
        <p:spPr/>
        <p:txBody>
          <a:bodyPr/>
          <a:lstStyle/>
          <a:p>
            <a:r>
              <a:rPr lang="en-US" smtClean="0"/>
              <a:t>Adam Jorgensen</a:t>
            </a:r>
          </a:p>
          <a:p>
            <a:r>
              <a:rPr lang="en-US" smtClean="0"/>
              <a:t>President</a:t>
            </a:r>
          </a:p>
          <a:p>
            <a:r>
              <a:rPr lang="en-US" smtClean="0"/>
              <a:t>Pragmatic Works</a:t>
            </a:r>
            <a:endParaRPr lang="en-US" dirty="0"/>
          </a:p>
        </p:txBody>
      </p:sp>
      <p:sp>
        <p:nvSpPr>
          <p:cNvPr id="4" name="Text Placeholder 3"/>
          <p:cNvSpPr>
            <a:spLocks noGrp="1"/>
          </p:cNvSpPr>
          <p:nvPr>
            <p:ph type="body" sz="quarter" idx="10"/>
          </p:nvPr>
        </p:nvSpPr>
        <p:spPr/>
        <p:txBody>
          <a:bodyPr/>
          <a:lstStyle/>
          <a:p>
            <a:r>
              <a:rPr lang="en-US" smtClean="0"/>
              <a:t>DBI407</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a:t>
            </a:r>
            <a:r>
              <a:rPr lang="en-US" dirty="0" err="1" smtClean="0"/>
              <a:t>AdCenter</a:t>
            </a:r>
            <a:endParaRPr lang="en-US" dirty="0"/>
          </a:p>
        </p:txBody>
      </p:sp>
      <p:sp>
        <p:nvSpPr>
          <p:cNvPr id="3" name="Text Placeholder 2"/>
          <p:cNvSpPr>
            <a:spLocks noGrp="1"/>
          </p:cNvSpPr>
          <p:nvPr>
            <p:ph type="body" sz="quarter" idx="10"/>
          </p:nvPr>
        </p:nvSpPr>
        <p:spPr>
          <a:xfrm>
            <a:off x="519112" y="1447799"/>
            <a:ext cx="11149013" cy="4979825"/>
          </a:xfrm>
        </p:spPr>
        <p:txBody>
          <a:bodyPr/>
          <a:lstStyle/>
          <a:p>
            <a:r>
              <a:rPr lang="en-US" sz="2800" dirty="0"/>
              <a:t>EMC DMX V-Max to handle the I/O</a:t>
            </a:r>
          </a:p>
          <a:p>
            <a:pPr lvl="1"/>
            <a:r>
              <a:rPr lang="en-US" sz="2400" dirty="0"/>
              <a:t>V-Max are </a:t>
            </a:r>
            <a:r>
              <a:rPr lang="en-US" sz="2400" u="sng" dirty="0"/>
              <a:t>dedicated</a:t>
            </a:r>
            <a:r>
              <a:rPr lang="en-US" sz="2400" dirty="0"/>
              <a:t> to the application</a:t>
            </a:r>
          </a:p>
          <a:p>
            <a:pPr lvl="1"/>
            <a:r>
              <a:rPr lang="en-US" sz="2400" dirty="0"/>
              <a:t>Hundreds of disks and spindles devoted to this process</a:t>
            </a:r>
          </a:p>
          <a:p>
            <a:pPr lvl="1"/>
            <a:r>
              <a:rPr lang="en-US" sz="2400" dirty="0"/>
              <a:t>Short-stroking the disks to ensure fastest I/O</a:t>
            </a:r>
          </a:p>
          <a:p>
            <a:pPr lvl="1"/>
            <a:r>
              <a:rPr lang="en-US" sz="2400" dirty="0"/>
              <a:t>Works closely with EMC directly (present at EMC World regularly)</a:t>
            </a:r>
          </a:p>
          <a:p>
            <a:pPr lvl="1"/>
            <a:r>
              <a:rPr lang="en-US" sz="2400" dirty="0"/>
              <a:t>Testing with EMC EFDs (Enterprise Flash Drives)</a:t>
            </a:r>
          </a:p>
          <a:p>
            <a:pPr lvl="2"/>
            <a:r>
              <a:rPr lang="en-US" sz="2000" dirty="0"/>
              <a:t>Systems Engineering team dedicated to DW process</a:t>
            </a:r>
          </a:p>
          <a:p>
            <a:pPr lvl="2"/>
            <a:r>
              <a:rPr lang="en-US" sz="2000" dirty="0"/>
              <a:t>Work closely with various vendors (EMC, HDS, etc.)</a:t>
            </a:r>
          </a:p>
          <a:p>
            <a:pPr lvl="1"/>
            <a:r>
              <a:rPr lang="en-US" sz="2400" dirty="0"/>
              <a:t>References</a:t>
            </a:r>
          </a:p>
          <a:p>
            <a:pPr lvl="2"/>
            <a:r>
              <a:rPr lang="en-US" dirty="0">
                <a:hlinkClick r:id="rId2"/>
              </a:rPr>
              <a:t>Accelerating Microsoft </a:t>
            </a:r>
            <a:r>
              <a:rPr lang="en-US" dirty="0" err="1">
                <a:hlinkClick r:id="rId2"/>
              </a:rPr>
              <a:t>adCenter</a:t>
            </a:r>
            <a:r>
              <a:rPr lang="en-US" dirty="0">
                <a:hlinkClick r:id="rId2"/>
              </a:rPr>
              <a:t> with Microsoft SQL Server 2008 Analysis Services</a:t>
            </a:r>
            <a:r>
              <a:rPr lang="en-US" dirty="0"/>
              <a:t>.</a:t>
            </a:r>
          </a:p>
          <a:p>
            <a:pPr lvl="2"/>
            <a:r>
              <a:rPr lang="en-US" i="1" dirty="0"/>
              <a:t>REAL PRACTICES: Performance Scaling Microsoft </a:t>
            </a:r>
            <a:r>
              <a:rPr lang="en-US" i="1" dirty="0" err="1"/>
              <a:t>adCenter</a:t>
            </a:r>
            <a:r>
              <a:rPr lang="en-US" i="1" dirty="0"/>
              <a:t> with Microsoft SQL Server 2008 Analysis Services on EMC VMAX</a:t>
            </a:r>
          </a:p>
        </p:txBody>
      </p:sp>
    </p:spTree>
    <p:extLst>
      <p:ext uri="{BB962C8B-B14F-4D97-AF65-F5344CB8AC3E}">
        <p14:creationId xmlns:p14="http://schemas.microsoft.com/office/powerpoint/2010/main" val="10706446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Center Production</a:t>
            </a:r>
            <a:endParaRPr lang="en-US" dirty="0"/>
          </a:p>
        </p:txBody>
      </p:sp>
      <p:pic>
        <p:nvPicPr>
          <p:cNvPr id="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955800" y="1406525"/>
            <a:ext cx="8275638"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836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Xbox Live – SSD Performance</a:t>
            </a:r>
            <a:endParaRPr lang="en-US" dirty="0"/>
          </a:p>
        </p:txBody>
      </p:sp>
      <p:graphicFrame>
        <p:nvGraphicFramePr>
          <p:cNvPr id="4" name="Dev SSD Usage"/>
          <p:cNvGraphicFramePr>
            <a:graphicFrameLocks/>
          </p:cNvGraphicFramePr>
          <p:nvPr>
            <p:extLst>
              <p:ext uri="{D42A27DB-BD31-4B8C-83A1-F6EECF244321}">
                <p14:modId xmlns:p14="http://schemas.microsoft.com/office/powerpoint/2010/main" val="1026028374"/>
              </p:ext>
            </p:extLst>
          </p:nvPr>
        </p:nvGraphicFramePr>
        <p:xfrm>
          <a:off x="1584324" y="1127126"/>
          <a:ext cx="8931275" cy="5527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13812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 Massive Data for Intense Scale</a:t>
            </a:r>
            <a:endParaRPr lang="en-US" dirty="0"/>
          </a:p>
        </p:txBody>
      </p:sp>
      <p:sp>
        <p:nvSpPr>
          <p:cNvPr id="4" name="Rounded Rectangle 3"/>
          <p:cNvSpPr/>
          <p:nvPr/>
        </p:nvSpPr>
        <p:spPr>
          <a:xfrm>
            <a:off x="3098800" y="3327400"/>
            <a:ext cx="5569308" cy="1981200"/>
          </a:xfrm>
          <a:prstGeom prst="roundRect">
            <a:avLst/>
          </a:prstGeom>
          <a:solidFill>
            <a:schemeClr val="lt1">
              <a:alpha val="3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 name="Straight Connector 4"/>
          <p:cNvCxnSpPr>
            <a:stCxn id="35" idx="2"/>
          </p:cNvCxnSpPr>
          <p:nvPr/>
        </p:nvCxnSpPr>
        <p:spPr>
          <a:xfrm flipH="1">
            <a:off x="5765800" y="3228736"/>
            <a:ext cx="2231519" cy="769266"/>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6" name="Straight Connector 5"/>
          <p:cNvCxnSpPr>
            <a:stCxn id="36" idx="2"/>
          </p:cNvCxnSpPr>
          <p:nvPr/>
        </p:nvCxnSpPr>
        <p:spPr>
          <a:xfrm flipH="1">
            <a:off x="7432444" y="3228736"/>
            <a:ext cx="869675" cy="632064"/>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7" name="Straight Connector 6"/>
          <p:cNvCxnSpPr>
            <a:stCxn id="34" idx="2"/>
          </p:cNvCxnSpPr>
          <p:nvPr/>
        </p:nvCxnSpPr>
        <p:spPr>
          <a:xfrm flipH="1">
            <a:off x="4013200" y="3228736"/>
            <a:ext cx="3679319" cy="769266"/>
          </a:xfrm>
          <a:prstGeom prst="line">
            <a:avLst/>
          </a:prstGeom>
          <a:ln>
            <a:prstDash val="sysDot"/>
          </a:ln>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1870869" y="1694934"/>
            <a:ext cx="1018111" cy="1190780"/>
          </a:xfrm>
          <a:prstGeom prst="rect">
            <a:avLst/>
          </a:prstGeom>
          <a:noFill/>
          <a:ln>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ounded Rectangle 8"/>
          <p:cNvSpPr/>
          <p:nvPr/>
        </p:nvSpPr>
        <p:spPr>
          <a:xfrm>
            <a:off x="4407452" y="1618734"/>
            <a:ext cx="1129748" cy="1295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89556229"/>
              </p:ext>
            </p:extLst>
          </p:nvPr>
        </p:nvGraphicFramePr>
        <p:xfrm>
          <a:off x="4078839" y="1237734"/>
          <a:ext cx="657225" cy="865187"/>
        </p:xfrm>
        <a:graphic>
          <a:graphicData uri="http://schemas.openxmlformats.org/presentationml/2006/ole">
            <mc:AlternateContent xmlns:mc="http://schemas.openxmlformats.org/markup-compatibility/2006">
              <mc:Choice xmlns:v="urn:schemas-microsoft-com:vml" Requires="v">
                <p:oleObj spid="_x0000_s1086" name="Visio" r:id="rId3" imgW="272024" imgH="357210" progId="Visio.Drawing.11">
                  <p:embed/>
                </p:oleObj>
              </mc:Choice>
              <mc:Fallback>
                <p:oleObj name="Visio" r:id="rId3" imgW="272024" imgH="35721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839" y="1237734"/>
                        <a:ext cx="6572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ounded Rectangle 10"/>
          <p:cNvSpPr/>
          <p:nvPr/>
        </p:nvSpPr>
        <p:spPr>
          <a:xfrm>
            <a:off x="4546600" y="2456934"/>
            <a:ext cx="2286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ounded Rectangle 11"/>
          <p:cNvSpPr/>
          <p:nvPr/>
        </p:nvSpPr>
        <p:spPr>
          <a:xfrm>
            <a:off x="4851400" y="2456934"/>
            <a:ext cx="2286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ounded Rectangle 12"/>
          <p:cNvSpPr/>
          <p:nvPr/>
        </p:nvSpPr>
        <p:spPr>
          <a:xfrm>
            <a:off x="5156200" y="2456934"/>
            <a:ext cx="2286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p:cNvSpPr txBox="1"/>
          <p:nvPr/>
        </p:nvSpPr>
        <p:spPr>
          <a:xfrm>
            <a:off x="4618272" y="1249402"/>
            <a:ext cx="1313180" cy="369332"/>
          </a:xfrm>
          <a:prstGeom prst="rect">
            <a:avLst/>
          </a:prstGeom>
          <a:noFill/>
        </p:spPr>
        <p:txBody>
          <a:bodyPr wrap="none" rtlCol="0">
            <a:spAutoFit/>
          </a:bodyPr>
          <a:lstStyle/>
          <a:p>
            <a:r>
              <a:rPr lang="en-US" dirty="0" smtClean="0"/>
              <a:t>Oracle 10g</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2887405073"/>
              </p:ext>
            </p:extLst>
          </p:nvPr>
        </p:nvGraphicFramePr>
        <p:xfrm>
          <a:off x="1557338" y="1237734"/>
          <a:ext cx="474662" cy="658943"/>
        </p:xfrm>
        <a:graphic>
          <a:graphicData uri="http://schemas.openxmlformats.org/presentationml/2006/ole">
            <mc:AlternateContent xmlns:mc="http://schemas.openxmlformats.org/markup-compatibility/2006">
              <mc:Choice xmlns:v="urn:schemas-microsoft-com:vml" Requires="v">
                <p:oleObj spid="_x0000_s1087" name="Visio" r:id="rId5" imgW="269943" imgH="375326" progId="Visio.Drawing.11">
                  <p:embed/>
                </p:oleObj>
              </mc:Choice>
              <mc:Fallback>
                <p:oleObj name="Visio" r:id="rId5" imgW="269943" imgH="37532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7338" y="1237734"/>
                        <a:ext cx="474662" cy="658943"/>
                      </a:xfrm>
                      <a:prstGeom prst="rect">
                        <a:avLst/>
                      </a:prstGeom>
                      <a:noFill/>
                      <a:ln>
                        <a:noFill/>
                      </a:ln>
                      <a:effectLst/>
                    </p:spPr>
                  </p:pic>
                </p:oleObj>
              </mc:Fallback>
            </mc:AlternateContent>
          </a:graphicData>
        </a:graphic>
      </p:graphicFrame>
      <p:sp>
        <p:nvSpPr>
          <p:cNvPr id="16" name="TextBox 15"/>
          <p:cNvSpPr txBox="1"/>
          <p:nvPr/>
        </p:nvSpPr>
        <p:spPr>
          <a:xfrm>
            <a:off x="1955800" y="1314943"/>
            <a:ext cx="593432" cy="369332"/>
          </a:xfrm>
          <a:prstGeom prst="rect">
            <a:avLst/>
          </a:prstGeom>
          <a:noFill/>
        </p:spPr>
        <p:txBody>
          <a:bodyPr wrap="none" rtlCol="0">
            <a:spAutoFit/>
          </a:bodyPr>
          <a:lstStyle/>
          <a:p>
            <a:r>
              <a:rPr lang="en-US" dirty="0" smtClean="0"/>
              <a:t>CDF</a:t>
            </a:r>
            <a:endParaRPr lang="en-US" dirty="0"/>
          </a:p>
        </p:txBody>
      </p:sp>
      <p:sp>
        <p:nvSpPr>
          <p:cNvPr id="17" name="Rounded Rectangle 16"/>
          <p:cNvSpPr/>
          <p:nvPr/>
        </p:nvSpPr>
        <p:spPr>
          <a:xfrm>
            <a:off x="7432445" y="1618734"/>
            <a:ext cx="1129748" cy="1295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8" name="Picture 31" descr="D:\Users\Denny Lee\My Documents\cube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0796" y="1233878"/>
            <a:ext cx="743297" cy="74329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684217" y="1255319"/>
            <a:ext cx="1967783" cy="369332"/>
          </a:xfrm>
          <a:prstGeom prst="rect">
            <a:avLst/>
          </a:prstGeom>
          <a:noFill/>
        </p:spPr>
        <p:txBody>
          <a:bodyPr wrap="none" rtlCol="0">
            <a:spAutoFit/>
          </a:bodyPr>
          <a:lstStyle/>
          <a:p>
            <a:r>
              <a:rPr lang="en-US" dirty="0" smtClean="0"/>
              <a:t>SSAS Cube Builder</a:t>
            </a:r>
            <a:endParaRPr lang="en-US" dirty="0"/>
          </a:p>
        </p:txBody>
      </p:sp>
      <p:sp>
        <p:nvSpPr>
          <p:cNvPr id="20" name="Rectangle 19"/>
          <p:cNvSpPr/>
          <p:nvPr/>
        </p:nvSpPr>
        <p:spPr>
          <a:xfrm>
            <a:off x="7332258" y="2637347"/>
            <a:ext cx="1335850" cy="4770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NAS</a:t>
            </a:r>
            <a:endParaRPr lang="en-US" dirty="0"/>
          </a:p>
        </p:txBody>
      </p:sp>
      <p:sp>
        <p:nvSpPr>
          <p:cNvPr id="21" name="Rounded Rectangle 20"/>
          <p:cNvSpPr/>
          <p:nvPr/>
        </p:nvSpPr>
        <p:spPr>
          <a:xfrm>
            <a:off x="3792935" y="4011210"/>
            <a:ext cx="932116" cy="10687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2" name="Picture 31" descr="D:\Users\Denny Lee\My Documents\cube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1286" y="3626354"/>
            <a:ext cx="743297" cy="743297"/>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5500809" y="4011210"/>
            <a:ext cx="932116" cy="10687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4" name="Picture 31" descr="D:\Users\Denny Lee\My Documents\cube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9160" y="3626354"/>
            <a:ext cx="743297" cy="743297"/>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7146110" y="4011210"/>
            <a:ext cx="932116" cy="10687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6" name="Picture 31" descr="D:\Users\Denny Lee\My Documents\cube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4461" y="3626354"/>
            <a:ext cx="743297" cy="74329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327400" y="3339068"/>
            <a:ext cx="2093586" cy="369332"/>
          </a:xfrm>
          <a:prstGeom prst="rect">
            <a:avLst/>
          </a:prstGeom>
          <a:noFill/>
        </p:spPr>
        <p:txBody>
          <a:bodyPr wrap="none" rtlCol="0">
            <a:spAutoFit/>
          </a:bodyPr>
          <a:lstStyle/>
          <a:p>
            <a:r>
              <a:rPr lang="en-US" dirty="0" smtClean="0"/>
              <a:t>SSAS Query Servers</a:t>
            </a:r>
            <a:endParaRPr lang="en-US" dirty="0"/>
          </a:p>
        </p:txBody>
      </p:sp>
      <p:graphicFrame>
        <p:nvGraphicFramePr>
          <p:cNvPr id="28" name="Object 27"/>
          <p:cNvGraphicFramePr>
            <a:graphicFrameLocks noChangeAspect="1"/>
          </p:cNvGraphicFramePr>
          <p:nvPr>
            <p:extLst>
              <p:ext uri="{D42A27DB-BD31-4B8C-83A1-F6EECF244321}">
                <p14:modId xmlns:p14="http://schemas.microsoft.com/office/powerpoint/2010/main" val="3514845857"/>
              </p:ext>
            </p:extLst>
          </p:nvPr>
        </p:nvGraphicFramePr>
        <p:xfrm>
          <a:off x="2703160" y="5949471"/>
          <a:ext cx="525462" cy="838200"/>
        </p:xfrm>
        <a:graphic>
          <a:graphicData uri="http://schemas.openxmlformats.org/presentationml/2006/ole">
            <mc:AlternateContent xmlns:mc="http://schemas.openxmlformats.org/markup-compatibility/2006">
              <mc:Choice xmlns:v="urn:schemas-microsoft-com:vml" Requires="v">
                <p:oleObj spid="_x0000_s1088" name="Visio" r:id="rId8" imgW="785006" imgH="1252800" progId="Visio.Drawing.11">
                  <p:embed/>
                </p:oleObj>
              </mc:Choice>
              <mc:Fallback>
                <p:oleObj name="Visio" r:id="rId8" imgW="785006" imgH="1252800"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160" y="5949471"/>
                        <a:ext cx="52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Rectangle 28"/>
          <p:cNvSpPr/>
          <p:nvPr/>
        </p:nvSpPr>
        <p:spPr>
          <a:xfrm>
            <a:off x="5004204" y="6070959"/>
            <a:ext cx="1980796" cy="3946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HW NLB</a:t>
            </a:r>
            <a:endParaRPr lang="en-US" dirty="0"/>
          </a:p>
        </p:txBody>
      </p:sp>
      <p:cxnSp>
        <p:nvCxnSpPr>
          <p:cNvPr id="30" name="Straight Connector 29"/>
          <p:cNvCxnSpPr/>
          <p:nvPr/>
        </p:nvCxnSpPr>
        <p:spPr>
          <a:xfrm flipH="1" flipV="1">
            <a:off x="3632200" y="6297581"/>
            <a:ext cx="1361693" cy="1"/>
          </a:xfrm>
          <a:prstGeom prst="line">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a:stCxn id="29" idx="0"/>
            <a:endCxn id="23" idx="2"/>
          </p:cNvCxnSpPr>
          <p:nvPr/>
        </p:nvCxnSpPr>
        <p:spPr>
          <a:xfrm flipH="1" flipV="1">
            <a:off x="5966867" y="5080000"/>
            <a:ext cx="27735" cy="990959"/>
          </a:xfrm>
          <a:prstGeom prst="line">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H="1" flipV="1">
            <a:off x="4241800" y="5080000"/>
            <a:ext cx="1725297" cy="990959"/>
          </a:xfrm>
          <a:prstGeom prst="line">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a:stCxn id="29" idx="0"/>
            <a:endCxn id="25" idx="2"/>
          </p:cNvCxnSpPr>
          <p:nvPr/>
        </p:nvCxnSpPr>
        <p:spPr>
          <a:xfrm flipV="1">
            <a:off x="5994602" y="5080000"/>
            <a:ext cx="1617566" cy="990959"/>
          </a:xfrm>
          <a:prstGeom prst="line">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34" name="Rounded Rectangle 33"/>
          <p:cNvSpPr/>
          <p:nvPr/>
        </p:nvSpPr>
        <p:spPr>
          <a:xfrm>
            <a:off x="7578219" y="3000136"/>
            <a:ext cx="2286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7883019" y="3000136"/>
            <a:ext cx="2286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8187819" y="3000136"/>
            <a:ext cx="2286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775200" y="1826155"/>
            <a:ext cx="838200" cy="967845"/>
            <a:chOff x="3657600" y="1622955"/>
            <a:chExt cx="838200" cy="967845"/>
          </a:xfrm>
        </p:grpSpPr>
        <p:sp>
          <p:nvSpPr>
            <p:cNvPr id="38" name="Rectangle 37"/>
            <p:cNvSpPr/>
            <p:nvPr/>
          </p:nvSpPr>
          <p:spPr>
            <a:xfrm>
              <a:off x="3657600" y="1622955"/>
              <a:ext cx="837707" cy="207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smtClean="0"/>
                <a:t>Partition 1</a:t>
              </a:r>
              <a:endParaRPr lang="en-US" sz="1100" dirty="0"/>
            </a:p>
          </p:txBody>
        </p:sp>
        <p:sp>
          <p:nvSpPr>
            <p:cNvPr id="39" name="Rectangle 38"/>
            <p:cNvSpPr/>
            <p:nvPr/>
          </p:nvSpPr>
          <p:spPr>
            <a:xfrm>
              <a:off x="3658093" y="1926375"/>
              <a:ext cx="837707" cy="207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smtClean="0"/>
                <a:t>Partition 2</a:t>
              </a:r>
              <a:endParaRPr lang="en-US" sz="1100" dirty="0"/>
            </a:p>
          </p:txBody>
        </p:sp>
        <p:sp>
          <p:nvSpPr>
            <p:cNvPr id="40" name="Rectangle 39"/>
            <p:cNvSpPr/>
            <p:nvPr/>
          </p:nvSpPr>
          <p:spPr>
            <a:xfrm>
              <a:off x="3657600" y="2383575"/>
              <a:ext cx="837707" cy="207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smtClean="0"/>
                <a:t>Partition N</a:t>
              </a:r>
              <a:endParaRPr lang="en-US" sz="1100" dirty="0"/>
            </a:p>
          </p:txBody>
        </p:sp>
      </p:grpSp>
      <p:grpSp>
        <p:nvGrpSpPr>
          <p:cNvPr id="41" name="Group 40"/>
          <p:cNvGrpSpPr/>
          <p:nvPr/>
        </p:nvGrpSpPr>
        <p:grpSpPr>
          <a:xfrm>
            <a:off x="2717800" y="1955800"/>
            <a:ext cx="1993037" cy="685800"/>
            <a:chOff x="1600200" y="1752600"/>
            <a:chExt cx="1993037" cy="685800"/>
          </a:xfrm>
        </p:grpSpPr>
        <p:cxnSp>
          <p:nvCxnSpPr>
            <p:cNvPr id="42" name="Straight Arrow Connector 41"/>
            <p:cNvCxnSpPr/>
            <p:nvPr/>
          </p:nvCxnSpPr>
          <p:spPr>
            <a:xfrm>
              <a:off x="1600200" y="2057400"/>
              <a:ext cx="199303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p:nvPr/>
          </p:nvCxnSpPr>
          <p:spPr>
            <a:xfrm>
              <a:off x="1600200" y="2438400"/>
              <a:ext cx="199303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a:xfrm>
              <a:off x="1600200" y="1752600"/>
              <a:ext cx="199303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45" name="Rectangle 44"/>
          <p:cNvSpPr/>
          <p:nvPr/>
        </p:nvSpPr>
        <p:spPr>
          <a:xfrm>
            <a:off x="7849951" y="1821057"/>
            <a:ext cx="837707" cy="207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smtClean="0"/>
              <a:t>Partition 1</a:t>
            </a:r>
            <a:endParaRPr lang="en-US" sz="1100" dirty="0"/>
          </a:p>
        </p:txBody>
      </p:sp>
      <p:sp>
        <p:nvSpPr>
          <p:cNvPr id="46" name="Rectangle 45"/>
          <p:cNvSpPr/>
          <p:nvPr/>
        </p:nvSpPr>
        <p:spPr>
          <a:xfrm>
            <a:off x="7850444" y="2124477"/>
            <a:ext cx="837707" cy="207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smtClean="0"/>
              <a:t>Partition 2</a:t>
            </a:r>
            <a:endParaRPr lang="en-US" sz="1100" dirty="0"/>
          </a:p>
        </p:txBody>
      </p:sp>
      <p:sp>
        <p:nvSpPr>
          <p:cNvPr id="47" name="Rectangle 46"/>
          <p:cNvSpPr/>
          <p:nvPr/>
        </p:nvSpPr>
        <p:spPr>
          <a:xfrm>
            <a:off x="7849951" y="2581677"/>
            <a:ext cx="837707" cy="207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smtClean="0"/>
              <a:t>Partition N</a:t>
            </a:r>
            <a:endParaRPr lang="en-US" sz="1100" dirty="0"/>
          </a:p>
        </p:txBody>
      </p:sp>
      <p:grpSp>
        <p:nvGrpSpPr>
          <p:cNvPr id="48" name="Group 47"/>
          <p:cNvGrpSpPr/>
          <p:nvPr/>
        </p:nvGrpSpPr>
        <p:grpSpPr>
          <a:xfrm>
            <a:off x="5753963" y="1955800"/>
            <a:ext cx="1993037" cy="685800"/>
            <a:chOff x="4636363" y="1752600"/>
            <a:chExt cx="1993037" cy="685800"/>
          </a:xfrm>
        </p:grpSpPr>
        <p:cxnSp>
          <p:nvCxnSpPr>
            <p:cNvPr id="49" name="Straight Arrow Connector 48"/>
            <p:cNvCxnSpPr/>
            <p:nvPr/>
          </p:nvCxnSpPr>
          <p:spPr>
            <a:xfrm>
              <a:off x="4636363" y="2057400"/>
              <a:ext cx="199303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0" name="Straight Arrow Connector 49"/>
            <p:cNvCxnSpPr/>
            <p:nvPr/>
          </p:nvCxnSpPr>
          <p:spPr>
            <a:xfrm>
              <a:off x="4636363" y="2438400"/>
              <a:ext cx="199303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p:nvPr/>
          </p:nvCxnSpPr>
          <p:spPr>
            <a:xfrm>
              <a:off x="4636363" y="1752600"/>
              <a:ext cx="199303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52" name="TextBox 51"/>
          <p:cNvSpPr txBox="1"/>
          <p:nvPr/>
        </p:nvSpPr>
        <p:spPr>
          <a:xfrm>
            <a:off x="3098800" y="1924669"/>
            <a:ext cx="1189749" cy="369332"/>
          </a:xfrm>
          <a:prstGeom prst="rect">
            <a:avLst/>
          </a:prstGeom>
          <a:noFill/>
        </p:spPr>
        <p:txBody>
          <a:bodyPr wrap="none" rtlCol="0">
            <a:spAutoFit/>
          </a:bodyPr>
          <a:lstStyle/>
          <a:p>
            <a:r>
              <a:rPr lang="en-US" b="1" dirty="0" smtClean="0"/>
              <a:t>1.2TB/day</a:t>
            </a:r>
            <a:endParaRPr lang="en-US" b="1" dirty="0"/>
          </a:p>
        </p:txBody>
      </p:sp>
      <p:grpSp>
        <p:nvGrpSpPr>
          <p:cNvPr id="53" name="Group 52"/>
          <p:cNvGrpSpPr/>
          <p:nvPr/>
        </p:nvGrpSpPr>
        <p:grpSpPr>
          <a:xfrm>
            <a:off x="1925943" y="1754471"/>
            <a:ext cx="1066800" cy="1499843"/>
            <a:chOff x="808343" y="1551271"/>
            <a:chExt cx="1066800" cy="1499843"/>
          </a:xfrm>
        </p:grpSpPr>
        <p:grpSp>
          <p:nvGrpSpPr>
            <p:cNvPr id="54" name="Group 53"/>
            <p:cNvGrpSpPr/>
            <p:nvPr/>
          </p:nvGrpSpPr>
          <p:grpSpPr>
            <a:xfrm>
              <a:off x="910234" y="1551271"/>
              <a:ext cx="704180" cy="1071706"/>
              <a:chOff x="4287292" y="3805094"/>
              <a:chExt cx="704180" cy="1071706"/>
            </a:xfrm>
          </p:grpSpPr>
          <p:graphicFrame>
            <p:nvGraphicFramePr>
              <p:cNvPr id="56" name="Object 55"/>
              <p:cNvGraphicFramePr>
                <a:graphicFrameLocks noChangeAspect="1"/>
              </p:cNvGraphicFramePr>
              <p:nvPr>
                <p:extLst>
                  <p:ext uri="{D42A27DB-BD31-4B8C-83A1-F6EECF244321}">
                    <p14:modId xmlns:p14="http://schemas.microsoft.com/office/powerpoint/2010/main" val="1326089043"/>
                  </p:ext>
                </p:extLst>
              </p:nvPr>
            </p:nvGraphicFramePr>
            <p:xfrm>
              <a:off x="4296938" y="3805094"/>
              <a:ext cx="269875" cy="374650"/>
            </p:xfrm>
            <a:graphic>
              <a:graphicData uri="http://schemas.openxmlformats.org/presentationml/2006/ole">
                <mc:AlternateContent xmlns:mc="http://schemas.openxmlformats.org/markup-compatibility/2006">
                  <mc:Choice xmlns:v="urn:schemas-microsoft-com:vml" Requires="v">
                    <p:oleObj spid="_x0000_s1089" name="Visio" r:id="rId10" imgW="269943" imgH="375326" progId="Visio.Drawing.11">
                      <p:embed/>
                    </p:oleObj>
                  </mc:Choice>
                  <mc:Fallback>
                    <p:oleObj name="Visio" r:id="rId10" imgW="269943" imgH="37532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6938" y="3805094"/>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 name="TextBox 56"/>
              <p:cNvSpPr txBox="1"/>
              <p:nvPr/>
            </p:nvSpPr>
            <p:spPr>
              <a:xfrm>
                <a:off x="4484630" y="3871680"/>
                <a:ext cx="478016" cy="276999"/>
              </a:xfrm>
              <a:prstGeom prst="rect">
                <a:avLst/>
              </a:prstGeom>
              <a:noFill/>
            </p:spPr>
            <p:txBody>
              <a:bodyPr wrap="none" rtlCol="0">
                <a:spAutoFit/>
              </a:bodyPr>
              <a:lstStyle/>
              <a:p>
                <a:r>
                  <a:rPr lang="en-US" sz="1200" dirty="0" smtClean="0"/>
                  <a:t>File1</a:t>
                </a:r>
                <a:endParaRPr lang="en-US" sz="1200" dirty="0"/>
              </a:p>
            </p:txBody>
          </p:sp>
          <p:graphicFrame>
            <p:nvGraphicFramePr>
              <p:cNvPr id="58" name="Object 57"/>
              <p:cNvGraphicFramePr>
                <a:graphicFrameLocks noChangeAspect="1"/>
              </p:cNvGraphicFramePr>
              <p:nvPr>
                <p:extLst>
                  <p:ext uri="{D42A27DB-BD31-4B8C-83A1-F6EECF244321}">
                    <p14:modId xmlns:p14="http://schemas.microsoft.com/office/powerpoint/2010/main" val="2694902109"/>
                  </p:ext>
                </p:extLst>
              </p:nvPr>
            </p:nvGraphicFramePr>
            <p:xfrm>
              <a:off x="4287292" y="4114800"/>
              <a:ext cx="269875" cy="374650"/>
            </p:xfrm>
            <a:graphic>
              <a:graphicData uri="http://schemas.openxmlformats.org/presentationml/2006/ole">
                <mc:AlternateContent xmlns:mc="http://schemas.openxmlformats.org/markup-compatibility/2006">
                  <mc:Choice xmlns:v="urn:schemas-microsoft-com:vml" Requires="v">
                    <p:oleObj spid="_x0000_s1090" name="Visio" r:id="rId11" imgW="269943" imgH="375326" progId="Visio.Drawing.11">
                      <p:embed/>
                    </p:oleObj>
                  </mc:Choice>
                  <mc:Fallback>
                    <p:oleObj name="Visio" r:id="rId11" imgW="269943" imgH="37532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292" y="4114800"/>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 name="TextBox 58"/>
              <p:cNvSpPr txBox="1"/>
              <p:nvPr/>
            </p:nvSpPr>
            <p:spPr>
              <a:xfrm>
                <a:off x="4474984" y="4181386"/>
                <a:ext cx="487634" cy="276999"/>
              </a:xfrm>
              <a:prstGeom prst="rect">
                <a:avLst/>
              </a:prstGeom>
              <a:noFill/>
            </p:spPr>
            <p:txBody>
              <a:bodyPr wrap="none" rtlCol="0">
                <a:spAutoFit/>
              </a:bodyPr>
              <a:lstStyle/>
              <a:p>
                <a:r>
                  <a:rPr lang="en-US" sz="1200" dirty="0" smtClean="0"/>
                  <a:t>File2</a:t>
                </a:r>
                <a:endParaRPr lang="en-US" sz="1200" dirty="0"/>
              </a:p>
            </p:txBody>
          </p:sp>
          <p:graphicFrame>
            <p:nvGraphicFramePr>
              <p:cNvPr id="60" name="Object 59"/>
              <p:cNvGraphicFramePr>
                <a:graphicFrameLocks noChangeAspect="1"/>
              </p:cNvGraphicFramePr>
              <p:nvPr>
                <p:extLst>
                  <p:ext uri="{D42A27DB-BD31-4B8C-83A1-F6EECF244321}">
                    <p14:modId xmlns:p14="http://schemas.microsoft.com/office/powerpoint/2010/main" val="1942303260"/>
                  </p:ext>
                </p:extLst>
              </p:nvPr>
            </p:nvGraphicFramePr>
            <p:xfrm>
              <a:off x="4287292" y="4502150"/>
              <a:ext cx="269875" cy="374650"/>
            </p:xfrm>
            <a:graphic>
              <a:graphicData uri="http://schemas.openxmlformats.org/presentationml/2006/ole">
                <mc:AlternateContent xmlns:mc="http://schemas.openxmlformats.org/markup-compatibility/2006">
                  <mc:Choice xmlns:v="urn:schemas-microsoft-com:vml" Requires="v">
                    <p:oleObj spid="_x0000_s1091" name="Visio" r:id="rId12" imgW="269943" imgH="375326" progId="Visio.Drawing.11">
                      <p:embed/>
                    </p:oleObj>
                  </mc:Choice>
                  <mc:Fallback>
                    <p:oleObj name="Visio" r:id="rId12" imgW="269943" imgH="37532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292" y="4502150"/>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TextBox 60"/>
              <p:cNvSpPr txBox="1"/>
              <p:nvPr/>
            </p:nvSpPr>
            <p:spPr>
              <a:xfrm>
                <a:off x="4474984" y="4568736"/>
                <a:ext cx="516488" cy="276999"/>
              </a:xfrm>
              <a:prstGeom prst="rect">
                <a:avLst/>
              </a:prstGeom>
              <a:noFill/>
            </p:spPr>
            <p:txBody>
              <a:bodyPr wrap="none" rtlCol="0">
                <a:spAutoFit/>
              </a:bodyPr>
              <a:lstStyle/>
              <a:p>
                <a:r>
                  <a:rPr lang="en-US" sz="1200" dirty="0" err="1" smtClean="0"/>
                  <a:t>FileN</a:t>
                </a:r>
                <a:endParaRPr lang="en-US" sz="1200" dirty="0"/>
              </a:p>
            </p:txBody>
          </p:sp>
        </p:grpSp>
        <p:sp>
          <p:nvSpPr>
            <p:cNvPr id="55" name="TextBox 54"/>
            <p:cNvSpPr txBox="1"/>
            <p:nvPr/>
          </p:nvSpPr>
          <p:spPr>
            <a:xfrm>
              <a:off x="808343" y="2681782"/>
              <a:ext cx="1066800" cy="369332"/>
            </a:xfrm>
            <a:prstGeom prst="rect">
              <a:avLst/>
            </a:prstGeom>
            <a:noFill/>
          </p:spPr>
          <p:txBody>
            <a:bodyPr wrap="square" rtlCol="0">
              <a:spAutoFit/>
            </a:bodyPr>
            <a:lstStyle/>
            <a:p>
              <a:r>
                <a:rPr lang="en-US" b="1" dirty="0" smtClean="0"/>
                <a:t>50GB/</a:t>
              </a:r>
              <a:r>
                <a:rPr lang="en-US" b="1" dirty="0" err="1" smtClean="0"/>
                <a:t>hr</a:t>
              </a:r>
              <a:endParaRPr lang="en-US" b="1" dirty="0"/>
            </a:p>
          </p:txBody>
        </p:sp>
      </p:grpSp>
      <p:sp>
        <p:nvSpPr>
          <p:cNvPr id="62" name="TextBox 61"/>
          <p:cNvSpPr txBox="1"/>
          <p:nvPr/>
        </p:nvSpPr>
        <p:spPr>
          <a:xfrm>
            <a:off x="8737600" y="2166733"/>
            <a:ext cx="1045479" cy="954107"/>
          </a:xfrm>
          <a:prstGeom prst="rect">
            <a:avLst/>
          </a:prstGeom>
          <a:noFill/>
        </p:spPr>
        <p:txBody>
          <a:bodyPr wrap="none" rtlCol="0">
            <a:spAutoFit/>
          </a:bodyPr>
          <a:lstStyle/>
          <a:p>
            <a:r>
              <a:rPr lang="en-US" sz="2800" b="1" dirty="0" smtClean="0"/>
              <a:t>12TB </a:t>
            </a:r>
          </a:p>
          <a:p>
            <a:r>
              <a:rPr lang="en-US" sz="2800" b="1" dirty="0" smtClean="0"/>
              <a:t>cube</a:t>
            </a:r>
            <a:endParaRPr lang="en-US" sz="2800" b="1" dirty="0"/>
          </a:p>
        </p:txBody>
      </p:sp>
    </p:spTree>
    <p:extLst>
      <p:ext uri="{BB962C8B-B14F-4D97-AF65-F5344CB8AC3E}">
        <p14:creationId xmlns:p14="http://schemas.microsoft.com/office/powerpoint/2010/main" val="3024752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randombar(horizontal)">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randombar(horizontal)">
                                      <p:cBhvr>
                                        <p:cTn id="26" dur="500"/>
                                        <p:tgtEl>
                                          <p:spTgt spid="47"/>
                                        </p:tgtEl>
                                      </p:cBhvr>
                                    </p:animEffect>
                                  </p:childTnLst>
                                </p:cTn>
                              </p:par>
                              <p:par>
                                <p:cTn id="27" presetID="1" presetClass="exit" presetSubtype="0" fill="hold" nodeType="withEffect">
                                  <p:stCondLst>
                                    <p:cond delay="0"/>
                                  </p:stCondLst>
                                  <p:childTnLst>
                                    <p:set>
                                      <p:cBhvr>
                                        <p:cTn id="28" dur="1" fill="hold">
                                          <p:stCondLst>
                                            <p:cond delay="0"/>
                                          </p:stCondLst>
                                        </p:cTn>
                                        <p:tgtEl>
                                          <p:spTgt spid="4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randombar(horizontal)">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5"/>
                                        </p:tgtEl>
                                      </p:cBhvr>
                                    </p:animEffect>
                                    <p:set>
                                      <p:cBhvr>
                                        <p:cTn id="41" dur="1" fill="hold">
                                          <p:stCondLst>
                                            <p:cond delay="499"/>
                                          </p:stCondLst>
                                        </p:cTn>
                                        <p:tgtEl>
                                          <p:spTgt spid="4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6"/>
                                        </p:tgtEl>
                                      </p:cBhvr>
                                    </p:animEffect>
                                    <p:set>
                                      <p:cBhvr>
                                        <p:cTn id="44" dur="1" fill="hold">
                                          <p:stCondLst>
                                            <p:cond delay="499"/>
                                          </p:stCondLst>
                                        </p:cTn>
                                        <p:tgtEl>
                                          <p:spTgt spid="4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7" presetClass="emph" presetSubtype="0" fill="remove" grpId="1" nodeType="clickEffect">
                                  <p:stCondLst>
                                    <p:cond delay="0"/>
                                  </p:stCondLst>
                                  <p:childTnLst>
                                    <p:animClr clrSpc="rgb" dir="cw">
                                      <p:cBhvr override="childStyle">
                                        <p:cTn id="51" dur="250" autoRev="1" fill="remove"/>
                                        <p:tgtEl>
                                          <p:spTgt spid="47"/>
                                        </p:tgtEl>
                                        <p:attrNameLst>
                                          <p:attrName>style.color</p:attrName>
                                        </p:attrNameLst>
                                      </p:cBhvr>
                                      <p:to>
                                        <a:schemeClr val="bg1"/>
                                      </p:to>
                                    </p:animClr>
                                    <p:animClr clrSpc="rgb" dir="cw">
                                      <p:cBhvr>
                                        <p:cTn id="52" dur="250" autoRev="1" fill="remove"/>
                                        <p:tgtEl>
                                          <p:spTgt spid="47"/>
                                        </p:tgtEl>
                                        <p:attrNameLst>
                                          <p:attrName>fillcolor</p:attrName>
                                        </p:attrNameLst>
                                      </p:cBhvr>
                                      <p:to>
                                        <a:schemeClr val="bg1"/>
                                      </p:to>
                                    </p:animClr>
                                    <p:set>
                                      <p:cBhvr>
                                        <p:cTn id="53" dur="250" autoRev="1" fill="remove"/>
                                        <p:tgtEl>
                                          <p:spTgt spid="47"/>
                                        </p:tgtEl>
                                        <p:attrNameLst>
                                          <p:attrName>fill.type</p:attrName>
                                        </p:attrNameLst>
                                      </p:cBhvr>
                                      <p:to>
                                        <p:strVal val="solid"/>
                                      </p:to>
                                    </p:set>
                                    <p:set>
                                      <p:cBhvr>
                                        <p:cTn id="54" dur="250" autoRev="1" fill="remove"/>
                                        <p:tgtEl>
                                          <p:spTgt spid="47"/>
                                        </p:tgtEl>
                                        <p:attrNameLst>
                                          <p:attrName>fill.on</p:attrName>
                                        </p:attrNameLst>
                                      </p:cBhvr>
                                      <p:to>
                                        <p:strVal val="true"/>
                                      </p:to>
                                    </p:set>
                                  </p:childTnLst>
                                </p:cTn>
                              </p:par>
                              <p:par>
                                <p:cTn id="55" presetID="14" presetClass="entr" presetSubtype="1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randombar(horizontal)">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down)">
                                      <p:cBhvr>
                                        <p:cTn id="73" dur="500"/>
                                        <p:tgtEl>
                                          <p:spTgt spid="7"/>
                                        </p:tgtEl>
                                      </p:cBhvr>
                                    </p:animEffect>
                                  </p:childTnLst>
                                </p:cTn>
                              </p:par>
                              <p:par>
                                <p:cTn id="74" presetID="22" presetClass="entr" presetSubtype="4"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down)">
                                      <p:cBhvr>
                                        <p:cTn id="76" dur="500"/>
                                        <p:tgtEl>
                                          <p:spTgt spid="5"/>
                                        </p:tgtEl>
                                      </p:cBhvr>
                                    </p:animEffect>
                                  </p:childTnLst>
                                </p:cTn>
                              </p:par>
                              <p:par>
                                <p:cTn id="77" presetID="22" presetClass="entr" presetSubtype="4"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randombar(horizontal)">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randombar(horizontal)">
                                      <p:cBhvr>
                                        <p:cTn id="89" dur="500"/>
                                        <p:tgtEl>
                                          <p:spTgt spid="32"/>
                                        </p:tgtEl>
                                      </p:cBhvr>
                                    </p:animEffect>
                                  </p:childTnLst>
                                </p:cTn>
                              </p:par>
                              <p:par>
                                <p:cTn id="90" presetID="14" presetClass="entr" presetSubtype="10"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randombar(horizontal)">
                                      <p:cBhvr>
                                        <p:cTn id="92" dur="500"/>
                                        <p:tgtEl>
                                          <p:spTgt spid="31"/>
                                        </p:tgtEl>
                                      </p:cBhvr>
                                    </p:animEffect>
                                  </p:childTnLst>
                                </p:cTn>
                              </p:par>
                              <p:par>
                                <p:cTn id="93" presetID="14" presetClass="entr" presetSubtype="10"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5" grpId="0" animBg="1"/>
      <p:bldP spid="45" grpId="1" animBg="1"/>
      <p:bldP spid="46" grpId="0" animBg="1"/>
      <p:bldP spid="46" grpId="1" animBg="1"/>
      <p:bldP spid="47" grpId="0" animBg="1"/>
      <p:bldP spid="47" grpId="1" animBg="1"/>
      <p:bldP spid="52"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Summarizing (1/2)</a:t>
            </a:r>
            <a:endParaRPr lang="en-US" dirty="0"/>
          </a:p>
        </p:txBody>
      </p:sp>
      <p:sp>
        <p:nvSpPr>
          <p:cNvPr id="3" name="Content Placeholder 2"/>
          <p:cNvSpPr>
            <a:spLocks noGrp="1"/>
          </p:cNvSpPr>
          <p:nvPr>
            <p:ph idx="1"/>
          </p:nvPr>
        </p:nvSpPr>
        <p:spPr>
          <a:xfrm>
            <a:off x="519113" y="1447800"/>
            <a:ext cx="11318545" cy="4686750"/>
          </a:xfrm>
        </p:spPr>
        <p:txBody>
          <a:bodyPr>
            <a:normAutofit fontScale="85000" lnSpcReduction="20000"/>
          </a:bodyPr>
          <a:lstStyle/>
          <a:p>
            <a:pPr>
              <a:lnSpc>
                <a:spcPct val="120000"/>
              </a:lnSpc>
            </a:pPr>
            <a:r>
              <a:rPr lang="da-DK" dirty="0" smtClean="0"/>
              <a:t>You HAVE to get the design right if you want to scale</a:t>
            </a:r>
          </a:p>
          <a:p>
            <a:pPr>
              <a:lnSpc>
                <a:spcPct val="120000"/>
              </a:lnSpc>
            </a:pPr>
            <a:r>
              <a:rPr lang="da-DK" dirty="0" smtClean="0"/>
              <a:t>Partitioning is absolute crucial</a:t>
            </a:r>
          </a:p>
          <a:p>
            <a:pPr marL="852488" lvl="1" indent="-457200">
              <a:lnSpc>
                <a:spcPct val="120000"/>
              </a:lnSpc>
              <a:buFont typeface="Arial" pitchFamily="34" charset="0"/>
              <a:buChar char="•"/>
            </a:pPr>
            <a:r>
              <a:rPr lang="da-DK" dirty="0" smtClean="0"/>
              <a:t>Partition for processing speed</a:t>
            </a:r>
          </a:p>
          <a:p>
            <a:pPr marL="852488" lvl="1" indent="-457200">
              <a:lnSpc>
                <a:spcPct val="120000"/>
              </a:lnSpc>
              <a:buFont typeface="Arial" pitchFamily="34" charset="0"/>
              <a:buChar char="•"/>
            </a:pPr>
            <a:r>
              <a:rPr lang="da-DK" dirty="0" smtClean="0"/>
              <a:t>Partition for data latency (real time vs. Stale)</a:t>
            </a:r>
          </a:p>
          <a:p>
            <a:pPr marL="852488" lvl="1" indent="-457200">
              <a:lnSpc>
                <a:spcPct val="120000"/>
              </a:lnSpc>
              <a:buFont typeface="Arial" pitchFamily="34" charset="0"/>
              <a:buChar char="•"/>
            </a:pPr>
            <a:r>
              <a:rPr lang="da-DK" dirty="0" smtClean="0"/>
              <a:t>Partition for archival of old data</a:t>
            </a:r>
          </a:p>
          <a:p>
            <a:pPr marL="852488" lvl="1" indent="-457200">
              <a:lnSpc>
                <a:spcPct val="120000"/>
              </a:lnSpc>
              <a:buFont typeface="Arial" pitchFamily="34" charset="0"/>
              <a:buChar char="•"/>
            </a:pPr>
            <a:r>
              <a:rPr lang="da-DK" dirty="0" smtClean="0"/>
              <a:t>Secondary concern to above: partition for query speed</a:t>
            </a:r>
          </a:p>
          <a:p>
            <a:pPr>
              <a:lnSpc>
                <a:spcPct val="120000"/>
              </a:lnSpc>
            </a:pPr>
            <a:r>
              <a:rPr lang="da-DK" dirty="0" smtClean="0"/>
              <a:t>Hardware really matters for large cubes</a:t>
            </a:r>
          </a:p>
          <a:p>
            <a:pPr marL="852488" lvl="1" indent="-457200">
              <a:lnSpc>
                <a:spcPct val="120000"/>
              </a:lnSpc>
              <a:buFont typeface="Arial" pitchFamily="34" charset="0"/>
              <a:buChar char="•"/>
            </a:pPr>
            <a:r>
              <a:rPr lang="da-DK" dirty="0" smtClean="0"/>
              <a:t>NAND devices are match made in heaven. </a:t>
            </a:r>
          </a:p>
          <a:p>
            <a:pPr marL="852488" lvl="1" indent="-457200">
              <a:lnSpc>
                <a:spcPct val="120000"/>
              </a:lnSpc>
              <a:buFont typeface="Arial" pitchFamily="34" charset="0"/>
              <a:buChar char="•"/>
            </a:pPr>
            <a:r>
              <a:rPr lang="da-DK" dirty="0" smtClean="0"/>
              <a:t>Tests show two core Nehalem CPU can often support hundreds of users</a:t>
            </a:r>
          </a:p>
          <a:p>
            <a:pPr marL="852488" lvl="1" indent="-457200">
              <a:lnSpc>
                <a:spcPct val="120000"/>
              </a:lnSpc>
              <a:buFont typeface="Arial" pitchFamily="34" charset="0"/>
              <a:buChar char="•"/>
            </a:pPr>
            <a:r>
              <a:rPr lang="da-DK" dirty="0" smtClean="0"/>
              <a:t>Carefully balance IOPS vs. Memory, consider hot portion of cube</a:t>
            </a:r>
          </a:p>
          <a:p>
            <a:pPr>
              <a:lnSpc>
                <a:spcPct val="120000"/>
              </a:lnSpc>
            </a:pPr>
            <a:endParaRPr lang="en-US" dirty="0"/>
          </a:p>
        </p:txBody>
      </p:sp>
    </p:spTree>
    <p:extLst>
      <p:ext uri="{BB962C8B-B14F-4D97-AF65-F5344CB8AC3E}">
        <p14:creationId xmlns:p14="http://schemas.microsoft.com/office/powerpoint/2010/main" val="39725678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Summarizing (2/2)</a:t>
            </a:r>
            <a:endParaRPr lang="en-US" dirty="0"/>
          </a:p>
        </p:txBody>
      </p:sp>
      <p:sp>
        <p:nvSpPr>
          <p:cNvPr id="3" name="Content Placeholder 2"/>
          <p:cNvSpPr>
            <a:spLocks noGrp="1"/>
          </p:cNvSpPr>
          <p:nvPr>
            <p:ph idx="1"/>
          </p:nvPr>
        </p:nvSpPr>
        <p:spPr>
          <a:xfrm>
            <a:off x="519112" y="1447798"/>
            <a:ext cx="11149013" cy="5080002"/>
          </a:xfrm>
        </p:spPr>
        <p:txBody>
          <a:bodyPr>
            <a:normAutofit fontScale="85000" lnSpcReduction="10000"/>
          </a:bodyPr>
          <a:lstStyle/>
          <a:p>
            <a:pPr>
              <a:lnSpc>
                <a:spcPct val="120000"/>
              </a:lnSpc>
            </a:pPr>
            <a:r>
              <a:rPr lang="da-DK" dirty="0" smtClean="0"/>
              <a:t>Locking is your enemy</a:t>
            </a:r>
          </a:p>
          <a:p>
            <a:pPr marL="852488" lvl="1" indent="-457200">
              <a:lnSpc>
                <a:spcPct val="120000"/>
              </a:lnSpc>
              <a:buFont typeface="Arial" pitchFamily="34" charset="0"/>
              <a:buChar char="•"/>
            </a:pPr>
            <a:r>
              <a:rPr lang="da-DK" dirty="0" smtClean="0"/>
              <a:t>Consider processing server with sync vs. Individual servers processing</a:t>
            </a:r>
          </a:p>
          <a:p>
            <a:pPr marL="852488" lvl="1" indent="-457200">
              <a:lnSpc>
                <a:spcPct val="120000"/>
              </a:lnSpc>
              <a:buFont typeface="Arial" pitchFamily="34" charset="0"/>
              <a:buChar char="•"/>
            </a:pPr>
            <a:r>
              <a:rPr lang="da-DK" dirty="0"/>
              <a:t>Consider </a:t>
            </a:r>
            <a:r>
              <a:rPr lang="da-DK" dirty="0" smtClean="0"/>
              <a:t>how to flip</a:t>
            </a:r>
          </a:p>
          <a:p>
            <a:pPr marL="852488" lvl="1" indent="-457200">
              <a:lnSpc>
                <a:spcPct val="120000"/>
              </a:lnSpc>
              <a:buFont typeface="Arial" pitchFamily="34" charset="0"/>
              <a:buChar char="•"/>
            </a:pPr>
            <a:r>
              <a:rPr lang="da-DK" dirty="0" smtClean="0"/>
              <a:t>For super low latency, ROLAP is the way</a:t>
            </a:r>
          </a:p>
          <a:p>
            <a:pPr>
              <a:lnSpc>
                <a:spcPct val="120000"/>
              </a:lnSpc>
            </a:pPr>
            <a:r>
              <a:rPr lang="da-DK" dirty="0" smtClean="0"/>
              <a:t>Multi User Settings</a:t>
            </a:r>
          </a:p>
          <a:p>
            <a:pPr marL="457200" indent="-457200">
              <a:lnSpc>
                <a:spcPct val="120000"/>
              </a:lnSpc>
              <a:buFont typeface="Arial" pitchFamily="34" charset="0"/>
              <a:buChar char="•"/>
            </a:pPr>
            <a:r>
              <a:rPr lang="da-DK" dirty="0" smtClean="0"/>
              <a:t>Just run them as per perf guide</a:t>
            </a:r>
          </a:p>
          <a:p>
            <a:pPr marL="457200" indent="-457200">
              <a:lnSpc>
                <a:spcPct val="120000"/>
              </a:lnSpc>
              <a:buFont typeface="Arial" pitchFamily="34" charset="0"/>
              <a:buChar char="•"/>
            </a:pPr>
            <a:r>
              <a:rPr lang="da-DK" dirty="0" smtClean="0"/>
              <a:t>Consider adjusting </a:t>
            </a:r>
            <a:r>
              <a:rPr lang="da-DK" b="1" dirty="0" smtClean="0"/>
              <a:t>CoordinatorBalancingFactor</a:t>
            </a:r>
          </a:p>
          <a:p>
            <a:pPr lvl="1">
              <a:lnSpc>
                <a:spcPct val="120000"/>
              </a:lnSpc>
            </a:pPr>
            <a:r>
              <a:rPr lang="da-DK" dirty="0" smtClean="0"/>
              <a:t>Keep it Simple</a:t>
            </a:r>
          </a:p>
          <a:p>
            <a:pPr marL="852488" lvl="1" indent="-457200">
              <a:lnSpc>
                <a:spcPct val="120000"/>
              </a:lnSpc>
              <a:buFont typeface="Arial" pitchFamily="34" charset="0"/>
              <a:buChar char="•"/>
            </a:pPr>
            <a:r>
              <a:rPr lang="da-DK" dirty="0" smtClean="0"/>
              <a:t>Remember the premise: AS is a ”send me any query” database. </a:t>
            </a:r>
          </a:p>
          <a:p>
            <a:pPr marL="852488" lvl="1" indent="-457200">
              <a:lnSpc>
                <a:spcPct val="120000"/>
              </a:lnSpc>
              <a:buFont typeface="Arial" pitchFamily="34" charset="0"/>
              <a:buChar char="•"/>
            </a:pPr>
            <a:r>
              <a:rPr lang="da-DK" dirty="0" smtClean="0"/>
              <a:t>You really have to get this right at scale</a:t>
            </a:r>
          </a:p>
        </p:txBody>
      </p:sp>
    </p:spTree>
    <p:extLst>
      <p:ext uri="{BB962C8B-B14F-4D97-AF65-F5344CB8AC3E}">
        <p14:creationId xmlns:p14="http://schemas.microsoft.com/office/powerpoint/2010/main" val="17883955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What’s Next?</a:t>
            </a:r>
            <a:endParaRPr lang="en-US" dirty="0"/>
          </a:p>
        </p:txBody>
      </p:sp>
      <p:sp>
        <p:nvSpPr>
          <p:cNvPr id="4" name="Text Placeholder 3"/>
          <p:cNvSpPr>
            <a:spLocks noGrp="1"/>
          </p:cNvSpPr>
          <p:nvPr>
            <p:ph type="body" sz="quarter" idx="10"/>
          </p:nvPr>
        </p:nvSpPr>
        <p:spPr>
          <a:xfrm>
            <a:off x="519112" y="1447799"/>
            <a:ext cx="11149013" cy="4647426"/>
          </a:xfrm>
        </p:spPr>
        <p:txBody>
          <a:bodyPr/>
          <a:lstStyle/>
          <a:p>
            <a:pPr>
              <a:spcAft>
                <a:spcPts val="1800"/>
              </a:spcAft>
            </a:pPr>
            <a:r>
              <a:rPr lang="en-US" dirty="0" smtClean="0"/>
              <a:t>Follow, Tweet and Enter to </a:t>
            </a:r>
            <a:br>
              <a:rPr lang="en-US" dirty="0" smtClean="0"/>
            </a:br>
            <a:r>
              <a:rPr lang="en-US" dirty="0" smtClean="0"/>
              <a:t>win an Xbox </a:t>
            </a:r>
            <a:r>
              <a:rPr lang="en-US" dirty="0" err="1" smtClean="0"/>
              <a:t>Kinect</a:t>
            </a:r>
            <a:r>
              <a:rPr lang="en-US" dirty="0" smtClean="0"/>
              <a:t> Bundle</a:t>
            </a:r>
          </a:p>
          <a:p>
            <a:pPr>
              <a:spcAft>
                <a:spcPts val="1800"/>
              </a:spcAft>
            </a:pPr>
            <a:r>
              <a:rPr lang="en-US" dirty="0"/>
              <a:t>GAME ON! Join us at the top </a:t>
            </a:r>
            <a:br>
              <a:rPr lang="en-US" dirty="0"/>
            </a:br>
            <a:r>
              <a:rPr lang="en-US" dirty="0"/>
              <a:t>of every hour at the BI booth to </a:t>
            </a:r>
            <a:br>
              <a:rPr lang="en-US" dirty="0"/>
            </a:br>
            <a:r>
              <a:rPr lang="en-US" dirty="0"/>
              <a:t>compete in the Crescent Puzzle </a:t>
            </a:r>
            <a:br>
              <a:rPr lang="en-US" dirty="0"/>
            </a:br>
            <a:r>
              <a:rPr lang="en-US" dirty="0"/>
              <a:t>Challenge and Win Prizes</a:t>
            </a:r>
          </a:p>
          <a:p>
            <a:r>
              <a:rPr lang="en-US" dirty="0" smtClean="0"/>
              <a:t>Sign up to be notified when </a:t>
            </a:r>
            <a:br>
              <a:rPr lang="en-US" dirty="0" smtClean="0"/>
            </a:br>
            <a:r>
              <a:rPr lang="en-US" dirty="0" smtClean="0"/>
              <a:t>the next CTP is available </a:t>
            </a:r>
            <a:br>
              <a:rPr lang="en-US" dirty="0" smtClean="0"/>
            </a:br>
            <a:r>
              <a:rPr lang="en-US" dirty="0" smtClean="0"/>
              <a:t>at: </a:t>
            </a:r>
            <a:r>
              <a:rPr lang="en-US" dirty="0" smtClean="0">
                <a:hlinkClick r:id="rId3"/>
              </a:rPr>
              <a:t>microsoft.com/</a:t>
            </a:r>
            <a:r>
              <a:rPr lang="en-US" dirty="0" err="1" smtClean="0">
                <a:hlinkClick r:id="rId3"/>
              </a:rPr>
              <a:t>sqlserver</a:t>
            </a:r>
            <a:endParaRPr lang="en-US" dirty="0"/>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7996913" y="647701"/>
            <a:ext cx="3188954" cy="3362500"/>
          </a:xfrm>
          <a:prstGeom prst="rect">
            <a:avLst/>
          </a:prstGeom>
          <a:noFill/>
          <a:ln>
            <a:noFill/>
          </a:ln>
        </p:spPr>
      </p:pic>
      <p:sp>
        <p:nvSpPr>
          <p:cNvPr id="11" name="Rectangle 10"/>
          <p:cNvSpPr/>
          <p:nvPr/>
        </p:nvSpPr>
        <p:spPr bwMode="blackGray">
          <a:xfrm>
            <a:off x="519113" y="1442633"/>
            <a:ext cx="8141211" cy="4923796"/>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wrap="square" lIns="0" tIns="0" rIns="0" bIns="0" anchor="t" anchorCtr="0"/>
          <a:lstStyle/>
          <a:p>
            <a:pPr marL="457200" indent="-457200" defTabSz="914099" fontAlgn="base">
              <a:spcBef>
                <a:spcPct val="0"/>
              </a:spcBef>
              <a:spcAft>
                <a:spcPts val="1800"/>
              </a:spcAft>
              <a:buFont typeface="Arial" pitchFamily="34" charset="0"/>
              <a:buChar char="•"/>
              <a:defRPr/>
            </a:pPr>
            <a:endParaRPr lang="en-US" sz="3200" dirty="0" smtClean="0">
              <a:gradFill>
                <a:gsLst>
                  <a:gs pos="0">
                    <a:schemeClr val="tx1"/>
                  </a:gs>
                  <a:gs pos="86000">
                    <a:schemeClr val="tx1"/>
                  </a:gs>
                </a:gsLst>
                <a:lin ang="5400000" scaled="0"/>
              </a:gradFill>
              <a:latin typeface="Segoe" pitchFamily="34" charset="0"/>
            </a:endParaRPr>
          </a:p>
        </p:txBody>
      </p:sp>
      <p:grpSp>
        <p:nvGrpSpPr>
          <p:cNvPr id="2" name="Group 1"/>
          <p:cNvGrpSpPr/>
          <p:nvPr/>
        </p:nvGrpSpPr>
        <p:grpSpPr>
          <a:xfrm>
            <a:off x="8098616" y="4944568"/>
            <a:ext cx="2909349" cy="1530916"/>
            <a:chOff x="8398508" y="5008068"/>
            <a:chExt cx="2909349" cy="1530916"/>
          </a:xfrm>
        </p:grpSpPr>
        <p:sp>
          <p:nvSpPr>
            <p:cNvPr id="10" name="Text Box 9"/>
            <p:cNvSpPr txBox="1">
              <a:spLocks noChangeArrowheads="1"/>
            </p:cNvSpPr>
            <p:nvPr/>
          </p:nvSpPr>
          <p:spPr bwMode="auto">
            <a:xfrm>
              <a:off x="9181368" y="5221785"/>
              <a:ext cx="212648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rPr>
                <a:t>@MicrosoftBI</a:t>
              </a:r>
              <a:endParaRPr kumimoji="0" lang="en-US" sz="48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endParaRPr>
            </a:p>
          </p:txBody>
        </p:sp>
        <p:pic>
          <p:nvPicPr>
            <p:cNvPr id="1036" name="Picture 12" descr="http://www.msdsprovider.com/images/twitter-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8508" y="5008068"/>
              <a:ext cx="781846" cy="7818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788" y="5848935"/>
              <a:ext cx="681285" cy="69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7" name="Text Box 9"/>
            <p:cNvSpPr txBox="1">
              <a:spLocks noChangeArrowheads="1"/>
            </p:cNvSpPr>
            <p:nvPr/>
          </p:nvSpPr>
          <p:spPr bwMode="auto">
            <a:xfrm>
              <a:off x="9181368" y="5959408"/>
              <a:ext cx="191312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a:gradFill>
                    <a:gsLst>
                      <a:gs pos="0">
                        <a:schemeClr val="tx1"/>
                      </a:gs>
                      <a:gs pos="100000">
                        <a:schemeClr val="tx1"/>
                      </a:gs>
                    </a:gsLst>
                    <a:lin ang="5400000" scaled="0"/>
                  </a:gradFill>
                  <a:latin typeface="Segoe"/>
                  <a:cs typeface="Arial" pitchFamily="34" charset="0"/>
                </a:rPr>
                <a:t>/</a:t>
              </a:r>
              <a:r>
                <a:rPr kumimoji="0" lang="en-US" sz="24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rPr>
                <a:t>MicrosoftBI</a:t>
              </a:r>
              <a:endParaRPr kumimoji="0" lang="en-US" sz="48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endParaRPr>
            </a:p>
          </p:txBody>
        </p:sp>
      </p:grpSp>
      <p:sp>
        <p:nvSpPr>
          <p:cNvPr id="38" name="Text Box 9"/>
          <p:cNvSpPr txBox="1">
            <a:spLocks noChangeArrowheads="1"/>
          </p:cNvSpPr>
          <p:nvPr/>
        </p:nvSpPr>
        <p:spPr bwMode="auto">
          <a:xfrm>
            <a:off x="7908896" y="4345587"/>
            <a:ext cx="328878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rPr>
              <a:t>Join the Conversation</a:t>
            </a:r>
            <a:endParaRPr kumimoji="0" lang="en-US" sz="48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endParaRPr>
          </a:p>
        </p:txBody>
      </p:sp>
      <p:sp>
        <p:nvSpPr>
          <p:cNvPr id="39"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cxnSp>
        <p:nvCxnSpPr>
          <p:cNvPr id="40" name="Straight Connector 39"/>
          <p:cNvCxnSpPr/>
          <p:nvPr/>
        </p:nvCxnSpPr>
        <p:spPr>
          <a:xfrm>
            <a:off x="7908896" y="4814656"/>
            <a:ext cx="328878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28176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2612543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14359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35698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 Tier 1 Solutions have in Common?</a:t>
            </a:r>
            <a:endParaRPr lang="en-US" dirty="0"/>
          </a:p>
        </p:txBody>
      </p:sp>
      <p:sp>
        <p:nvSpPr>
          <p:cNvPr id="6" name="Text Placeholder 5"/>
          <p:cNvSpPr>
            <a:spLocks noGrp="1"/>
          </p:cNvSpPr>
          <p:nvPr>
            <p:ph type="body" sz="quarter" idx="10"/>
          </p:nvPr>
        </p:nvSpPr>
        <p:spPr>
          <a:xfrm>
            <a:off x="519112" y="1447799"/>
            <a:ext cx="11149013" cy="3151632"/>
          </a:xfrm>
        </p:spPr>
        <p:txBody>
          <a:bodyPr/>
          <a:lstStyle/>
          <a:p>
            <a:r>
              <a:rPr lang="en-US" dirty="0" smtClean="0"/>
              <a:t>Design and Query Considerations</a:t>
            </a:r>
          </a:p>
          <a:p>
            <a:r>
              <a:rPr lang="en-US" dirty="0" smtClean="0"/>
              <a:t>High Concurrent User Count</a:t>
            </a:r>
          </a:p>
          <a:p>
            <a:r>
              <a:rPr lang="en-US" dirty="0" smtClean="0"/>
              <a:t>Increased Hardware Requirements</a:t>
            </a:r>
          </a:p>
          <a:p>
            <a:r>
              <a:rPr lang="en-US" dirty="0" smtClean="0"/>
              <a:t>IO Hungry!</a:t>
            </a:r>
          </a:p>
          <a:p>
            <a:r>
              <a:rPr lang="en-US" dirty="0" smtClean="0"/>
              <a:t>Real Time Implications</a:t>
            </a:r>
          </a:p>
          <a:p>
            <a:r>
              <a:rPr lang="en-US" dirty="0" smtClean="0"/>
              <a:t>Proven Strategies</a:t>
            </a:r>
            <a:endParaRPr lang="en-US" dirty="0"/>
          </a:p>
        </p:txBody>
      </p:sp>
    </p:spTree>
    <p:extLst>
      <p:ext uri="{BB962C8B-B14F-4D97-AF65-F5344CB8AC3E}">
        <p14:creationId xmlns:p14="http://schemas.microsoft.com/office/powerpoint/2010/main" val="8369901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91588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Query Considerations</a:t>
            </a:r>
            <a:endParaRPr lang="en-US" dirty="0"/>
          </a:p>
        </p:txBody>
      </p:sp>
      <p:sp>
        <p:nvSpPr>
          <p:cNvPr id="3" name="Text Placeholder 2"/>
          <p:cNvSpPr>
            <a:spLocks noGrp="1"/>
          </p:cNvSpPr>
          <p:nvPr>
            <p:ph type="body" sz="quarter" idx="10"/>
          </p:nvPr>
        </p:nvSpPr>
        <p:spPr>
          <a:xfrm>
            <a:off x="519112" y="1447799"/>
            <a:ext cx="11149013" cy="4776692"/>
          </a:xfrm>
        </p:spPr>
        <p:txBody>
          <a:bodyPr/>
          <a:lstStyle/>
          <a:p>
            <a:r>
              <a:rPr lang="en-US" dirty="0" smtClean="0"/>
              <a:t>Simplicity is Key</a:t>
            </a:r>
          </a:p>
          <a:p>
            <a:pPr lvl="1"/>
            <a:r>
              <a:rPr lang="en-US" dirty="0" smtClean="0"/>
              <a:t>Parent child use</a:t>
            </a:r>
          </a:p>
          <a:p>
            <a:pPr lvl="1"/>
            <a:r>
              <a:rPr lang="en-US" dirty="0" smtClean="0"/>
              <a:t>Many to Many</a:t>
            </a:r>
          </a:p>
          <a:p>
            <a:pPr lvl="1"/>
            <a:r>
              <a:rPr lang="en-US" dirty="0" smtClean="0"/>
              <a:t>Cell by Cell vs. Block Mode</a:t>
            </a:r>
          </a:p>
          <a:p>
            <a:pPr lvl="1"/>
            <a:r>
              <a:rPr lang="en-US" dirty="0" smtClean="0"/>
              <a:t>Data Types</a:t>
            </a:r>
          </a:p>
          <a:p>
            <a:r>
              <a:rPr lang="en-US" dirty="0" smtClean="0"/>
              <a:t>Partitioning and Locking</a:t>
            </a:r>
          </a:p>
          <a:p>
            <a:pPr lvl="1"/>
            <a:r>
              <a:rPr lang="en-US" dirty="0" smtClean="0"/>
              <a:t>Threading </a:t>
            </a:r>
          </a:p>
          <a:p>
            <a:pPr lvl="1"/>
            <a:r>
              <a:rPr lang="en-US" dirty="0" smtClean="0"/>
              <a:t>Sizing</a:t>
            </a:r>
          </a:p>
          <a:p>
            <a:pPr lvl="1"/>
            <a:r>
              <a:rPr lang="en-US" dirty="0" smtClean="0"/>
              <a:t>Distinct Count Performance </a:t>
            </a:r>
          </a:p>
          <a:p>
            <a:pPr lvl="1"/>
            <a:r>
              <a:rPr lang="en-US" dirty="0" smtClean="0"/>
              <a:t>Hashing and Locking Pools</a:t>
            </a:r>
            <a:endParaRPr lang="en-US" dirty="0"/>
          </a:p>
        </p:txBody>
      </p:sp>
    </p:spTree>
    <p:extLst>
      <p:ext uri="{BB962C8B-B14F-4D97-AF65-F5344CB8AC3E}">
        <p14:creationId xmlns:p14="http://schemas.microsoft.com/office/powerpoint/2010/main" val="302173291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Multi User Concurrency</a:t>
            </a:r>
            <a:endParaRPr lang="en-US" dirty="0"/>
          </a:p>
        </p:txBody>
      </p:sp>
      <p:sp>
        <p:nvSpPr>
          <p:cNvPr id="3" name="Text Placeholder 2"/>
          <p:cNvSpPr>
            <a:spLocks noGrp="1"/>
          </p:cNvSpPr>
          <p:nvPr>
            <p:ph type="body" sz="quarter" idx="10"/>
          </p:nvPr>
        </p:nvSpPr>
        <p:spPr>
          <a:xfrm>
            <a:off x="519112" y="1447799"/>
            <a:ext cx="11149013" cy="2948499"/>
          </a:xfrm>
        </p:spPr>
        <p:txBody>
          <a:bodyPr/>
          <a:lstStyle/>
          <a:p>
            <a:r>
              <a:rPr lang="en-US" dirty="0" smtClean="0"/>
              <a:t>Scaling Out</a:t>
            </a:r>
          </a:p>
          <a:p>
            <a:pPr lvl="1"/>
            <a:r>
              <a:rPr lang="en-US" dirty="0" smtClean="0"/>
              <a:t>Synchronization</a:t>
            </a:r>
          </a:p>
          <a:p>
            <a:pPr lvl="1"/>
            <a:r>
              <a:rPr lang="en-US" dirty="0" smtClean="0"/>
              <a:t>Read-Only DB’s</a:t>
            </a:r>
          </a:p>
          <a:p>
            <a:pPr lvl="1"/>
            <a:r>
              <a:rPr lang="en-US" dirty="0" smtClean="0"/>
              <a:t>SAN Snapshots and Cones</a:t>
            </a:r>
          </a:p>
          <a:p>
            <a:r>
              <a:rPr lang="en-US" dirty="0" smtClean="0"/>
              <a:t>System Engineering</a:t>
            </a:r>
          </a:p>
          <a:p>
            <a:r>
              <a:rPr lang="en-US" dirty="0" smtClean="0"/>
              <a:t>Heap/Virtual Memory</a:t>
            </a:r>
          </a:p>
        </p:txBody>
      </p:sp>
      <p:graphicFrame>
        <p:nvGraphicFramePr>
          <p:cNvPr id="4" name="Chart 3"/>
          <p:cNvGraphicFramePr>
            <a:graphicFrameLocks/>
          </p:cNvGraphicFramePr>
          <p:nvPr>
            <p:extLst>
              <p:ext uri="{D42A27DB-BD31-4B8C-83A1-F6EECF244321}">
                <p14:modId xmlns:p14="http://schemas.microsoft.com/office/powerpoint/2010/main" val="2848344863"/>
              </p:ext>
            </p:extLst>
          </p:nvPr>
        </p:nvGraphicFramePr>
        <p:xfrm>
          <a:off x="5689601" y="965200"/>
          <a:ext cx="2946400" cy="353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313601215"/>
              </p:ext>
            </p:extLst>
          </p:nvPr>
        </p:nvGraphicFramePr>
        <p:xfrm>
          <a:off x="8756650" y="2771775"/>
          <a:ext cx="3432175" cy="3654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90465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Hardware Requirements</a:t>
            </a:r>
            <a:endParaRPr lang="en-US" dirty="0"/>
          </a:p>
        </p:txBody>
      </p:sp>
      <p:sp>
        <p:nvSpPr>
          <p:cNvPr id="3" name="Text Placeholder 2"/>
          <p:cNvSpPr>
            <a:spLocks noGrp="1"/>
          </p:cNvSpPr>
          <p:nvPr>
            <p:ph type="body" sz="quarter" idx="10"/>
          </p:nvPr>
        </p:nvSpPr>
        <p:spPr>
          <a:xfrm>
            <a:off x="519112" y="1447799"/>
            <a:ext cx="11149013" cy="2609945"/>
          </a:xfrm>
        </p:spPr>
        <p:txBody>
          <a:bodyPr/>
          <a:lstStyle/>
          <a:p>
            <a:r>
              <a:rPr lang="en-US" dirty="0" smtClean="0"/>
              <a:t>Using SSD’s</a:t>
            </a:r>
          </a:p>
          <a:p>
            <a:r>
              <a:rPr lang="en-US" dirty="0" smtClean="0"/>
              <a:t>Block Size</a:t>
            </a:r>
          </a:p>
          <a:p>
            <a:r>
              <a:rPr lang="en-US" dirty="0" smtClean="0"/>
              <a:t>Short Stroking</a:t>
            </a:r>
          </a:p>
          <a:p>
            <a:r>
              <a:rPr lang="en-US" dirty="0" smtClean="0"/>
              <a:t>OPAS and Latency</a:t>
            </a:r>
          </a:p>
          <a:p>
            <a:r>
              <a:rPr lang="en-US" dirty="0" smtClean="0"/>
              <a:t>ROLAP (Preview)</a:t>
            </a:r>
            <a:endParaRPr lang="en-US" dirty="0"/>
          </a:p>
        </p:txBody>
      </p:sp>
    </p:spTree>
    <p:extLst>
      <p:ext uri="{BB962C8B-B14F-4D97-AF65-F5344CB8AC3E}">
        <p14:creationId xmlns:p14="http://schemas.microsoft.com/office/powerpoint/2010/main" val="418086348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IO</a:t>
            </a:r>
            <a:endParaRPr lang="en-US" dirty="0"/>
          </a:p>
        </p:txBody>
      </p:sp>
      <p:sp>
        <p:nvSpPr>
          <p:cNvPr id="3" name="Text Placeholder 2"/>
          <p:cNvSpPr>
            <a:spLocks noGrp="1"/>
          </p:cNvSpPr>
          <p:nvPr>
            <p:ph type="body" sz="quarter" idx="10"/>
          </p:nvPr>
        </p:nvSpPr>
        <p:spPr>
          <a:xfrm>
            <a:off x="519112" y="1447799"/>
            <a:ext cx="11149013" cy="3896451"/>
          </a:xfrm>
        </p:spPr>
        <p:txBody>
          <a:bodyPr/>
          <a:lstStyle/>
          <a:p>
            <a:r>
              <a:rPr lang="en-US" dirty="0" smtClean="0"/>
              <a:t>Partition Alignment</a:t>
            </a:r>
          </a:p>
          <a:p>
            <a:r>
              <a:rPr lang="en-US" dirty="0" smtClean="0"/>
              <a:t>Storage </a:t>
            </a:r>
            <a:r>
              <a:rPr lang="en-US" dirty="0" err="1" smtClean="0"/>
              <a:t>Enging</a:t>
            </a:r>
            <a:r>
              <a:rPr lang="en-US" dirty="0" smtClean="0"/>
              <a:t> Performance</a:t>
            </a:r>
          </a:p>
          <a:p>
            <a:r>
              <a:rPr lang="en-US" dirty="0" smtClean="0"/>
              <a:t>ROLAP</a:t>
            </a:r>
          </a:p>
          <a:p>
            <a:pPr lvl="1"/>
            <a:r>
              <a:rPr lang="en-US" dirty="0"/>
              <a:t>Transparent aggregations</a:t>
            </a:r>
          </a:p>
          <a:p>
            <a:pPr lvl="1"/>
            <a:r>
              <a:rPr lang="en-US" dirty="0"/>
              <a:t>No Sub-queries – must use table binding</a:t>
            </a:r>
          </a:p>
          <a:p>
            <a:pPr lvl="1"/>
            <a:r>
              <a:rPr lang="en-US" dirty="0"/>
              <a:t>Disabling the count of rows measure due to </a:t>
            </a:r>
            <a:r>
              <a:rPr lang="en-US" dirty="0" err="1"/>
              <a:t>subquery</a:t>
            </a:r>
            <a:endParaRPr lang="en-US" dirty="0"/>
          </a:p>
          <a:p>
            <a:pPr lvl="1"/>
            <a:r>
              <a:rPr lang="en-US" dirty="0"/>
              <a:t>Indexed Views with individual tables</a:t>
            </a:r>
          </a:p>
          <a:p>
            <a:pPr lvl="1"/>
            <a:r>
              <a:rPr lang="en-US" dirty="0"/>
              <a:t>Best Practices </a:t>
            </a:r>
            <a:r>
              <a:rPr lang="en-US" dirty="0" smtClean="0"/>
              <a:t>Chart</a:t>
            </a:r>
            <a:endParaRPr lang="en-US" dirty="0"/>
          </a:p>
        </p:txBody>
      </p:sp>
    </p:spTree>
    <p:extLst>
      <p:ext uri="{BB962C8B-B14F-4D97-AF65-F5344CB8AC3E}">
        <p14:creationId xmlns:p14="http://schemas.microsoft.com/office/powerpoint/2010/main" val="36758959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Is For Real DW’s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8077200" cy="51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247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Time Implications</a:t>
            </a:r>
            <a:endParaRPr lang="en-US" dirty="0"/>
          </a:p>
        </p:txBody>
      </p:sp>
      <p:sp>
        <p:nvSpPr>
          <p:cNvPr id="3" name="Text Placeholder 2"/>
          <p:cNvSpPr>
            <a:spLocks noGrp="1"/>
          </p:cNvSpPr>
          <p:nvPr>
            <p:ph type="body" sz="quarter" idx="10"/>
          </p:nvPr>
        </p:nvSpPr>
        <p:spPr>
          <a:xfrm>
            <a:off x="519112" y="1447799"/>
            <a:ext cx="11149013" cy="2068259"/>
          </a:xfrm>
        </p:spPr>
        <p:txBody>
          <a:bodyPr/>
          <a:lstStyle/>
          <a:p>
            <a:pPr lvl="0"/>
            <a:r>
              <a:rPr lang="en-US" dirty="0"/>
              <a:t>Techniques for Real Time</a:t>
            </a:r>
          </a:p>
          <a:p>
            <a:pPr lvl="0"/>
            <a:r>
              <a:rPr lang="en-US" dirty="0"/>
              <a:t>Proactive caching</a:t>
            </a:r>
          </a:p>
          <a:p>
            <a:pPr lvl="0"/>
            <a:r>
              <a:rPr lang="en-US" dirty="0" err="1"/>
              <a:t>Rolap</a:t>
            </a:r>
            <a:endParaRPr lang="en-US" dirty="0"/>
          </a:p>
          <a:p>
            <a:pPr lvl="0"/>
            <a:r>
              <a:rPr lang="en-US" dirty="0"/>
              <a:t>Incremental Processing </a:t>
            </a:r>
            <a:r>
              <a:rPr lang="en-US" dirty="0" err="1" smtClean="0"/>
              <a:t>Molap</a:t>
            </a:r>
            <a:r>
              <a:rPr lang="en-US" dirty="0" smtClean="0"/>
              <a:t>/</a:t>
            </a:r>
            <a:r>
              <a:rPr lang="en-US" dirty="0" err="1" smtClean="0"/>
              <a:t>Rolap</a:t>
            </a:r>
            <a:endParaRPr lang="en-US" dirty="0"/>
          </a:p>
        </p:txBody>
      </p:sp>
    </p:spTree>
    <p:extLst>
      <p:ext uri="{BB962C8B-B14F-4D97-AF65-F5344CB8AC3E}">
        <p14:creationId xmlns:p14="http://schemas.microsoft.com/office/powerpoint/2010/main" val="23742121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Proven Strategies – Case Studies</a:t>
            </a:r>
            <a:endParaRPr lang="en-US" dirty="0"/>
          </a:p>
        </p:txBody>
      </p:sp>
      <p:sp>
        <p:nvSpPr>
          <p:cNvPr id="3" name="Text Placeholder 2"/>
          <p:cNvSpPr>
            <a:spLocks noGrp="1"/>
          </p:cNvSpPr>
          <p:nvPr>
            <p:ph type="body" sz="quarter" idx="10"/>
          </p:nvPr>
        </p:nvSpPr>
        <p:spPr>
          <a:xfrm>
            <a:off x="519112" y="1447799"/>
            <a:ext cx="11149013" cy="2068259"/>
          </a:xfrm>
        </p:spPr>
        <p:txBody>
          <a:bodyPr/>
          <a:lstStyle/>
          <a:p>
            <a:r>
              <a:rPr lang="en-US" dirty="0"/>
              <a:t>Highlights from SQLCAT (Examples of big installations)</a:t>
            </a:r>
          </a:p>
          <a:p>
            <a:pPr lvl="0"/>
            <a:r>
              <a:rPr lang="en-US" dirty="0" err="1" smtClean="0"/>
              <a:t>AdCenter</a:t>
            </a:r>
            <a:endParaRPr lang="en-US" dirty="0"/>
          </a:p>
          <a:p>
            <a:pPr lvl="0"/>
            <a:r>
              <a:rPr lang="en-US" dirty="0" smtClean="0"/>
              <a:t>Xbox Live</a:t>
            </a:r>
            <a:endParaRPr lang="en-US" dirty="0"/>
          </a:p>
          <a:p>
            <a:pPr lvl="0"/>
            <a:r>
              <a:rPr lang="en-US" dirty="0" smtClean="0"/>
              <a:t>Yahoo!</a:t>
            </a:r>
            <a:endParaRPr lang="en-US" dirty="0"/>
          </a:p>
        </p:txBody>
      </p:sp>
    </p:spTree>
    <p:extLst>
      <p:ext uri="{BB962C8B-B14F-4D97-AF65-F5344CB8AC3E}">
        <p14:creationId xmlns:p14="http://schemas.microsoft.com/office/powerpoint/2010/main" val="1357867314"/>
      </p:ext>
    </p:extLst>
  </p:cSld>
  <p:clrMapOvr>
    <a:masterClrMapping/>
  </p:clrMapOvr>
  <p:transition>
    <p:fade/>
  </p:transition>
</p:sld>
</file>

<file path=ppt/theme/theme1.xml><?xml version="1.0" encoding="utf-8"?>
<a:theme xmlns:a="http://schemas.openxmlformats.org/drawingml/2006/main" name="1_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dcmitype/"/>
    <ds:schemaRef ds:uri="http://www.w3.org/XML/1998/namespace"/>
    <ds:schemaRef ds:uri="http://schemas.microsoft.com/office/2006/metadata/properties"/>
    <ds:schemaRef ds:uri="http://schemas.microsoft.com/office/infopath/2007/PartnerControls"/>
    <ds:schemaRef ds:uri="http://purl.org/dc/terms/"/>
    <ds:schemaRef ds:uri="http://schemas.microsoft.com/office/2006/documentManagement/types"/>
    <ds:schemaRef ds:uri="8b529f77-48ab-4581-b468-93f09345b8aa"/>
    <ds:schemaRef ds:uri="http://schemas.openxmlformats.org/package/2006/metadata/core-properties"/>
    <ds:schemaRef ds:uri="2295e2e7-0eeb-498e-8716-217bb2ee6ee3"/>
    <ds:schemaRef ds:uri="http://purl.org/dc/elements/1.1/"/>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52</TotalTime>
  <Words>1113</Words>
  <Application>Microsoft Office PowerPoint</Application>
  <PresentationFormat>Custom</PresentationFormat>
  <Paragraphs>170</Paragraphs>
  <Slides>21</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1_TENA11_BreakoutSession_Template_16x9_Final_05132011</vt:lpstr>
      <vt:lpstr>1_White with Consolas font for code slides</vt:lpstr>
      <vt:lpstr>Visio</vt:lpstr>
      <vt:lpstr>Best Practices for Building Tier 1 Enterprise Business Intelligence Solutions with Microsoft SQL Server Analysis Services</vt:lpstr>
      <vt:lpstr>What do Tier 1 Solutions have in Common?</vt:lpstr>
      <vt:lpstr>Design and Query Considerations</vt:lpstr>
      <vt:lpstr>Managing Multi User Concurrency</vt:lpstr>
      <vt:lpstr>Increasing Hardware Requirements</vt:lpstr>
      <vt:lpstr>Improving IO</vt:lpstr>
      <vt:lpstr>Partitioning Is For Real DW’s</vt:lpstr>
      <vt:lpstr>Real Time Implications</vt:lpstr>
      <vt:lpstr>Proven Strategies – Case Studies</vt:lpstr>
      <vt:lpstr>Case Study - AdCenter</vt:lpstr>
      <vt:lpstr>Ad Center Production</vt:lpstr>
      <vt:lpstr>Xbox Live – SSD Performance</vt:lpstr>
      <vt:lpstr>Yahoo – Massive Data for Intense Scale</vt:lpstr>
      <vt:lpstr>Summarizing (1/2)</vt:lpstr>
      <vt:lpstr>Summarizing (2/2)</vt:lpstr>
      <vt:lpstr>What’s Next?</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DBI407: Best Practices for Building Tier 1 Enterprise Business Intelligence Solutions with Microsoft SQL Server Analysis Services</dc:title>
  <dc:subject>Microsoft TechEd North America 2011</dc:subject>
  <dc:creator>Adam Jorgensen</dc:creator>
  <dc:description>Template Design: Jordan Cayabyab
Formatter: Dana Kim-Wincapaw, Silver Fox Productions, Inc. 
Event Date: May 16-19, 2011
Event Location: Atlanta
Audience Type: Developers, IT Pros</dc:description>
  <cp:lastModifiedBy>Shows</cp:lastModifiedBy>
  <cp:revision>11</cp:revision>
  <cp:lastPrinted>2010-05-11T05:02:34Z</cp:lastPrinted>
  <dcterms:created xsi:type="dcterms:W3CDTF">2011-05-12T14:56:42Z</dcterms:created>
  <dcterms:modified xsi:type="dcterms:W3CDTF">2011-05-17T14:38:53Z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